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257" r:id="rId2"/>
    <p:sldId id="393" r:id="rId3"/>
    <p:sldId id="361" r:id="rId4"/>
    <p:sldId id="303" r:id="rId5"/>
    <p:sldId id="359" r:id="rId6"/>
    <p:sldId id="304" r:id="rId7"/>
    <p:sldId id="341" r:id="rId8"/>
    <p:sldId id="266" r:id="rId9"/>
    <p:sldId id="343" r:id="rId10"/>
    <p:sldId id="286" r:id="rId11"/>
    <p:sldId id="305" r:id="rId12"/>
    <p:sldId id="306" r:id="rId13"/>
    <p:sldId id="308" r:id="rId14"/>
    <p:sldId id="309" r:id="rId15"/>
    <p:sldId id="363" r:id="rId16"/>
    <p:sldId id="364" r:id="rId17"/>
    <p:sldId id="394" r:id="rId18"/>
    <p:sldId id="302" r:id="rId19"/>
    <p:sldId id="335" r:id="rId20"/>
    <p:sldId id="336" r:id="rId21"/>
    <p:sldId id="342" r:id="rId22"/>
    <p:sldId id="339" r:id="rId23"/>
    <p:sldId id="283" r:id="rId24"/>
    <p:sldId id="337" r:id="rId25"/>
    <p:sldId id="338" r:id="rId26"/>
    <p:sldId id="284" r:id="rId27"/>
    <p:sldId id="326" r:id="rId28"/>
    <p:sldId id="327" r:id="rId29"/>
    <p:sldId id="411" r:id="rId30"/>
    <p:sldId id="297" r:id="rId31"/>
    <p:sldId id="272" r:id="rId32"/>
    <p:sldId id="296" r:id="rId33"/>
    <p:sldId id="294" r:id="rId34"/>
    <p:sldId id="345" r:id="rId35"/>
    <p:sldId id="340" r:id="rId36"/>
    <p:sldId id="298" r:id="rId37"/>
    <p:sldId id="344" r:id="rId38"/>
    <p:sldId id="329" r:id="rId39"/>
    <p:sldId id="346" r:id="rId40"/>
    <p:sldId id="270" r:id="rId41"/>
    <p:sldId id="295" r:id="rId42"/>
    <p:sldId id="292" r:id="rId43"/>
    <p:sldId id="400" r:id="rId44"/>
    <p:sldId id="299" r:id="rId45"/>
    <p:sldId id="413" r:id="rId46"/>
    <p:sldId id="300" r:id="rId47"/>
    <p:sldId id="285" r:id="rId48"/>
    <p:sldId id="381" r:id="rId49"/>
    <p:sldId id="268" r:id="rId50"/>
    <p:sldId id="282" r:id="rId51"/>
    <p:sldId id="276" r:id="rId52"/>
    <p:sldId id="275" r:id="rId53"/>
    <p:sldId id="273" r:id="rId54"/>
    <p:sldId id="325" r:id="rId55"/>
    <p:sldId id="322" r:id="rId56"/>
    <p:sldId id="323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BE851F1-EECA-43D8-B3E4-D2CA257D7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B5646-390F-4F97-B8FB-78A3CBEB61E9}" type="slidenum">
              <a:rPr lang="cs-CZ" altLang="en-US"/>
              <a:pPr>
                <a:spcBef>
                  <a:spcPct val="0"/>
                </a:spcBef>
              </a:pPr>
              <a:t>20</a:t>
            </a:fld>
            <a:endParaRPr lang="cs-CZ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EC9A348-F268-446E-B620-EF2F1B5347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2A7AD45-B811-4192-9AF6-F730DDEB3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84C08A66-EAB5-44EE-9235-F2385092F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0A71F1-B147-4FD8-9A65-1AF1F378B484}" type="slidenum">
              <a:rPr lang="cs-CZ" altLang="en-US"/>
              <a:pPr>
                <a:spcBef>
                  <a:spcPct val="0"/>
                </a:spcBef>
              </a:pPr>
              <a:t>21</a:t>
            </a:fld>
            <a:endParaRPr lang="cs-CZ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0BB4B0D-7C81-4C0D-8704-10D41BAEC3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347DEB4-8553-477F-A3D2-3EA36C702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682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06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F9230A-B6E9-4D7A-A44F-DD7DFA9C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17365E-261B-4BA2-8394-9CCD70BC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AD4123-0007-4C64-861E-0E7BADA5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ED58932-E48B-4071-8570-4BC234A53C0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5939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3" r:id="rId18"/>
    <p:sldLayoutId id="2147483705" r:id="rId19"/>
    <p:sldLayoutId id="2147483707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RN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ncbi.nlm.nih.gov/pubmed/?term=Lemos%20B%5BAuthor%5D&amp;cauthor=true&amp;cauthor_uid=27468720" TargetMode="External"/><Relationship Id="rId2" Type="http://schemas.openxmlformats.org/officeDocument/2006/relationships/hyperlink" Target="https://static-content.springer.com/image/art%3A10.1007%2Fs13277-016-5278-5/MediaObjects/13277_2016_5278_Fig1_HTML.gi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ncbi.nlm.nih.gov/pubmed/?term=Vargas%20FR%5BAuthor%5D&amp;cauthor=true&amp;cauthor_uid=27468720" TargetMode="External"/><Relationship Id="rId5" Type="http://schemas.openxmlformats.org/officeDocument/2006/relationships/hyperlink" Target="https://www.ncbi.nlm.nih.gov/pubmed/?term=Reis%20AH%5BAuthor%5D&amp;cauthor=true&amp;cauthor_uid=27468720" TargetMode="External"/><Relationship Id="rId4" Type="http://schemas.openxmlformats.org/officeDocument/2006/relationships/hyperlink" Target="https://www.ncbi.nlm.nih.gov/pubmed/2746872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E:\PREDNASK\obr8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396881/#R91" TargetMode="External"/><Relationship Id="rId2" Type="http://schemas.openxmlformats.org/officeDocument/2006/relationships/hyperlink" Target="https://www.ncbi.nlm.nih.gov/pmc/articles/PMC3396881/#R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3396881/#R99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E:\PREDNASK\obr9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E:\PREDNASK\obr10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32C96-61DD-442B-BC16-3595AD720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Kancerogeneze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3B0E9A-3862-4CB2-A36D-75E5660CB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234286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obr4">
            <a:extLst>
              <a:ext uri="{FF2B5EF4-FFF2-40B4-BE49-F238E27FC236}">
                <a16:creationId xmlns:a16="http://schemas.microsoft.com/office/drawing/2014/main" id="{CA6F70BD-C54C-436A-BC9E-A01743CF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81076"/>
            <a:ext cx="7632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E397A85-A699-472B-AE8E-74573559CAB9}"/>
              </a:ext>
            </a:extLst>
          </p:cNvPr>
          <p:cNvSpPr txBox="1">
            <a:spLocks/>
          </p:cNvSpPr>
          <p:nvPr/>
        </p:nvSpPr>
        <p:spPr>
          <a:xfrm>
            <a:off x="228230" y="151130"/>
            <a:ext cx="10954120" cy="1243930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/>
              <a:t>Základní skupiny proteinů regulující buněčný růst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B3A2F037-504A-4205-9C94-C44DA8E37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688" y="1584326"/>
            <a:ext cx="9504363" cy="5732463"/>
          </a:xfrm>
        </p:spPr>
        <p:txBody>
          <a:bodyPr/>
          <a:lstStyle/>
          <a:p>
            <a:pPr lvl="2" eaLnBrk="1" hangingPunct="1">
              <a:buFont typeface="Wingdings" pitchFamily="2" charset="2"/>
              <a:buChar char="Ø"/>
              <a:defRPr/>
            </a:pPr>
            <a:r>
              <a:rPr lang="cs-CZ" altLang="en-US" sz="2000" dirty="0">
                <a:latin typeface="Calibri" panose="020F0502020204030204" pitchFamily="34" charset="0"/>
              </a:rPr>
              <a:t>s postupujícím věkem se objevují funkční i morfologické změny skoro ve všech orgánech a tkáních. Tyto změny mají svůj podklad též ve stárnutí buněk.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cs-CZ" altLang="en-US" sz="2000" dirty="0">
                <a:latin typeface="Calibri" panose="020F0502020204030204" pitchFamily="34" charset="0"/>
              </a:rPr>
              <a:t>V </a:t>
            </a:r>
            <a:r>
              <a:rPr lang="cs-CZ" altLang="en-US" sz="2000" i="1" dirty="0">
                <a:latin typeface="Calibri" panose="020F0502020204030204" pitchFamily="34" charset="0"/>
              </a:rPr>
              <a:t>mitochondriích</a:t>
            </a:r>
            <a:r>
              <a:rPr lang="cs-CZ" altLang="en-US" sz="2000" dirty="0">
                <a:latin typeface="Calibri" panose="020F0502020204030204" pitchFamily="34" charset="0"/>
              </a:rPr>
              <a:t> se postupně </a:t>
            </a:r>
            <a:r>
              <a:rPr lang="cs-C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snižuje kapacita </a:t>
            </a:r>
            <a:r>
              <a:rPr lang="cs-CZ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oxidační fosforylace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cs-CZ" altLang="en-US" sz="2000" dirty="0">
                <a:latin typeface="Calibri" panose="020F0502020204030204" pitchFamily="34" charset="0"/>
              </a:rPr>
              <a:t>mění se </a:t>
            </a:r>
            <a:r>
              <a:rPr lang="cs-CZ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syntéza strukturálních proteinů</a:t>
            </a:r>
            <a:r>
              <a:rPr lang="cs-C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 </a:t>
            </a:r>
            <a:r>
              <a:rPr lang="cs-CZ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enzymů</a:t>
            </a:r>
            <a:r>
              <a:rPr lang="cs-C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altLang="en-US" sz="2000" dirty="0">
                <a:latin typeface="Calibri" panose="020F0502020204030204" pitchFamily="34" charset="0"/>
              </a:rPr>
              <a:t>pro alterace v DNA a RNA vznikající s narůstajícím věkem.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cs-CZ" altLang="en-US" sz="2000" dirty="0">
                <a:latin typeface="Calibri" panose="020F0502020204030204" pitchFamily="34" charset="0"/>
              </a:rPr>
              <a:t>stárnoucí buňky mají </a:t>
            </a:r>
            <a:r>
              <a:rPr lang="cs-C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sníženou schopnost </a:t>
            </a:r>
            <a:r>
              <a:rPr lang="cs-CZ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opravovat poškozené chromosomy</a:t>
            </a:r>
            <a:r>
              <a:rPr lang="cs-CZ" altLang="en-US" sz="2000" dirty="0">
                <a:latin typeface="Calibri" panose="020F0502020204030204" pitchFamily="34" charset="0"/>
              </a:rPr>
              <a:t>; </a:t>
            </a:r>
            <a:r>
              <a:rPr lang="cs-CZ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snižuje se jejich potřeba  množství živin.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cs-CZ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Změny  </a:t>
            </a:r>
            <a:r>
              <a:rPr lang="cs-CZ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 morfologii buňky</a:t>
            </a:r>
            <a:r>
              <a:rPr lang="cs-CZ" altLang="en-US" sz="2000" dirty="0">
                <a:latin typeface="Calibri" panose="020F0502020204030204" pitchFamily="34" charset="0"/>
              </a:rPr>
              <a:t>: </a:t>
            </a:r>
            <a:r>
              <a:rPr lang="cs-CZ" altLang="en-US" sz="2000" i="1" dirty="0">
                <a:latin typeface="Calibri" panose="020F0502020204030204" pitchFamily="34" charset="0"/>
              </a:rPr>
              <a:t>Jádro</a:t>
            </a:r>
            <a:r>
              <a:rPr lang="cs-CZ" altLang="en-US" sz="2000" dirty="0">
                <a:latin typeface="Calibri" panose="020F0502020204030204" pitchFamily="34" charset="0"/>
              </a:rPr>
              <a:t> se stává abnormálně </a:t>
            </a:r>
            <a:r>
              <a:rPr lang="cs-CZ" altLang="en-US" sz="2000" i="1" dirty="0">
                <a:latin typeface="Calibri" panose="020F0502020204030204" pitchFamily="34" charset="0"/>
              </a:rPr>
              <a:t>laločnaté a nepravidelné</a:t>
            </a:r>
            <a:r>
              <a:rPr lang="cs-CZ" altLang="en-US" sz="2000" dirty="0">
                <a:latin typeface="Calibri" panose="020F0502020204030204" pitchFamily="34" charset="0"/>
              </a:rPr>
              <a:t>, dochází k </a:t>
            </a:r>
            <a:r>
              <a:rPr lang="cs-CZ" altLang="en-US" sz="2000" i="1" dirty="0">
                <a:latin typeface="Calibri" panose="020F0502020204030204" pitchFamily="34" charset="0"/>
              </a:rPr>
              <a:t>pleomorfní </a:t>
            </a:r>
            <a:r>
              <a:rPr lang="cs-CZ" altLang="en-US" sz="2000" i="1" dirty="0" err="1">
                <a:latin typeface="Calibri" panose="020F0502020204030204" pitchFamily="34" charset="0"/>
              </a:rPr>
              <a:t>vakuolizaci</a:t>
            </a:r>
            <a:r>
              <a:rPr lang="cs-CZ" altLang="en-US" sz="2000" i="1" dirty="0">
                <a:latin typeface="Calibri" panose="020F0502020204030204" pitchFamily="34" charset="0"/>
              </a:rPr>
              <a:t> mitochondrií</a:t>
            </a:r>
            <a:r>
              <a:rPr lang="cs-CZ" altLang="en-US" sz="2000" dirty="0">
                <a:latin typeface="Calibri" panose="020F0502020204030204" pitchFamily="34" charset="0"/>
              </a:rPr>
              <a:t>, ubývá </a:t>
            </a:r>
            <a:r>
              <a:rPr lang="cs-CZ" altLang="en-US" sz="2000" i="1" dirty="0">
                <a:latin typeface="Calibri" panose="020F0502020204030204" pitchFamily="34" charset="0"/>
              </a:rPr>
              <a:t>endoplasmatického retikula</a:t>
            </a:r>
            <a:r>
              <a:rPr lang="cs-CZ" altLang="en-US" sz="2000" dirty="0">
                <a:latin typeface="Calibri" panose="020F0502020204030204" pitchFamily="34" charset="0"/>
              </a:rPr>
              <a:t> a </a:t>
            </a:r>
            <a:r>
              <a:rPr lang="cs-CZ" altLang="en-US" sz="2000" i="1" dirty="0">
                <a:latin typeface="Calibri" panose="020F0502020204030204" pitchFamily="34" charset="0"/>
              </a:rPr>
              <a:t>Golgiho aparát</a:t>
            </a:r>
            <a:r>
              <a:rPr lang="cs-CZ" altLang="en-US" sz="2000" dirty="0">
                <a:latin typeface="Calibri" panose="020F0502020204030204" pitchFamily="34" charset="0"/>
              </a:rPr>
              <a:t> se zkrucuje. V  buňkách se hromadí </a:t>
            </a:r>
            <a:r>
              <a:rPr lang="cs-CZ" altLang="en-US" sz="2000" i="1" dirty="0" err="1">
                <a:latin typeface="Calibri" panose="020F0502020204030204" pitchFamily="34" charset="0"/>
              </a:rPr>
              <a:t>lipofuscin</a:t>
            </a:r>
            <a:r>
              <a:rPr lang="cs-CZ" altLang="en-US" sz="2000" i="1" dirty="0">
                <a:latin typeface="Calibri" panose="020F0502020204030204" pitchFamily="34" charset="0"/>
              </a:rPr>
              <a:t> </a:t>
            </a:r>
            <a:r>
              <a:rPr lang="cs-CZ" altLang="en-US" sz="2000" dirty="0">
                <a:latin typeface="Calibri" panose="020F0502020204030204" pitchFamily="34" charset="0"/>
              </a:rPr>
              <a:t>jako produkt</a:t>
            </a:r>
            <a:r>
              <a:rPr lang="cs-CZ" altLang="en-US" sz="2000" i="1" dirty="0">
                <a:latin typeface="Calibri" panose="020F0502020204030204" pitchFamily="34" charset="0"/>
              </a:rPr>
              <a:t> </a:t>
            </a:r>
            <a:r>
              <a:rPr lang="cs-CZ" altLang="en-US" sz="2000" dirty="0">
                <a:latin typeface="Calibri" panose="020F0502020204030204" pitchFamily="34" charset="0"/>
              </a:rPr>
              <a:t> lipidové </a:t>
            </a:r>
            <a:r>
              <a:rPr lang="cs-CZ" altLang="en-US" sz="2000" dirty="0" err="1">
                <a:latin typeface="Calibri" panose="020F0502020204030204" pitchFamily="34" charset="0"/>
              </a:rPr>
              <a:t>peroxidace</a:t>
            </a:r>
            <a:r>
              <a:rPr lang="cs-CZ" altLang="en-US" sz="2000" dirty="0">
                <a:latin typeface="Calibri" panose="020F0502020204030204" pitchFamily="34" charset="0"/>
              </a:rPr>
              <a:t>.  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F65257D-E8D5-4335-AE2B-C6F3F459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Stárnutí buněk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5DD730D3-D9B8-4DBE-A279-7D72E27AD6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9977" y="1738514"/>
            <a:ext cx="82296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en-US" sz="2400" dirty="0">
                <a:latin typeface="Calibri" panose="020F0502020204030204" pitchFamily="34" charset="0"/>
              </a:rPr>
              <a:t>Příčiny stárnutí buněk jsou pravděpodobně multifaktoriální: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endogenní molekulární program </a:t>
            </a:r>
            <a:r>
              <a:rPr lang="cs-CZ" altLang="en-US" sz="2400" dirty="0">
                <a:latin typeface="Calibri" panose="020F0502020204030204" pitchFamily="34" charset="0"/>
              </a:rPr>
              <a:t>stárnutí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vliv exogenních škodlivých faktorů</a:t>
            </a:r>
            <a:r>
              <a:rPr lang="cs-CZ" altLang="en-US" sz="2400" dirty="0">
                <a:latin typeface="Calibri" panose="020F0502020204030204" pitchFamily="34" charset="0"/>
              </a:rPr>
              <a:t>, který ovlivňuje životaschopnost buněk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Dlouhověkost</a:t>
            </a:r>
            <a:r>
              <a:rPr lang="cs-CZ" altLang="en-US" sz="2400" dirty="0">
                <a:latin typeface="Calibri" panose="020F0502020204030204" pitchFamily="34" charset="0"/>
              </a:rPr>
              <a:t> je patrně specificky regulována na genové úrovni a  řídí takové aktivity, jako je </a:t>
            </a:r>
            <a:r>
              <a:rPr lang="cs-CZ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opravné </a:t>
            </a:r>
            <a:r>
              <a:rPr lang="cs-CZ" alt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mechanismusmy</a:t>
            </a:r>
            <a:r>
              <a:rPr lang="cs-CZ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pro DNA nebo antioxidační obrana</a:t>
            </a:r>
            <a:r>
              <a:rPr lang="cs-CZ" altLang="en-US" sz="2400" dirty="0">
                <a:latin typeface="Calibri" panose="020F0502020204030204" pitchFamily="34" charset="0"/>
              </a:rPr>
              <a:t>).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en-US" sz="2400" dirty="0">
                <a:latin typeface="Calibri" panose="020F0502020204030204" pitchFamily="34" charset="0"/>
              </a:rPr>
              <a:t>Kandidátní geny dlouhověkosti mohou též souviset s genetickým polymorfismem protektivních alel lipidového metabolismu, jako je např. </a:t>
            </a:r>
            <a:r>
              <a:rPr lang="cs-CZ" altLang="en-US" sz="2400" i="1" dirty="0">
                <a:latin typeface="Calibri" panose="020F0502020204030204" pitchFamily="34" charset="0"/>
              </a:rPr>
              <a:t>e2 alela u </a:t>
            </a:r>
            <a:r>
              <a:rPr lang="cs-CZ" altLang="en-US" sz="2400" i="1" dirty="0" err="1">
                <a:latin typeface="Calibri" panose="020F0502020204030204" pitchFamily="34" charset="0"/>
              </a:rPr>
              <a:t>apolipoproteinu</a:t>
            </a:r>
            <a:r>
              <a:rPr lang="cs-CZ" altLang="en-US" sz="2400" i="1" dirty="0">
                <a:latin typeface="Calibri" panose="020F0502020204030204" pitchFamily="34" charset="0"/>
              </a:rPr>
              <a:t> E2</a:t>
            </a:r>
            <a:r>
              <a:rPr lang="cs-CZ" altLang="en-US" sz="2400" dirty="0">
                <a:latin typeface="Calibri" panose="020F0502020204030204" pitchFamily="34" charset="0"/>
              </a:rPr>
              <a:t>.  U dlouhověkých zjištěna též prevalence genetického polymorfismu </a:t>
            </a:r>
            <a:r>
              <a:rPr lang="cs-CZ" altLang="en-US" sz="2400" i="1" dirty="0">
                <a:latin typeface="Calibri" panose="020F0502020204030204" pitchFamily="34" charset="0"/>
              </a:rPr>
              <a:t>genu </a:t>
            </a:r>
            <a:r>
              <a:rPr lang="cs-CZ" altLang="en-US" sz="2400" i="1" dirty="0" err="1">
                <a:latin typeface="Calibri" panose="020F0502020204030204" pitchFamily="34" charset="0"/>
              </a:rPr>
              <a:t>paraoxonasy</a:t>
            </a:r>
            <a:r>
              <a:rPr lang="cs-CZ" altLang="en-US" sz="2400" i="1" dirty="0">
                <a:latin typeface="Calibri" panose="020F0502020204030204" pitchFamily="34" charset="0"/>
              </a:rPr>
              <a:t> </a:t>
            </a:r>
            <a:r>
              <a:rPr lang="cs-CZ" altLang="en-US" sz="2400" dirty="0">
                <a:latin typeface="Calibri" panose="020F0502020204030204" pitchFamily="34" charset="0"/>
              </a:rPr>
              <a:t>na kodónu 192.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EFCE32-B072-494C-94B4-78F0B89C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buněčné senescence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BD6CA8C4-CCB1-4AFE-B0AD-892DC1444A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en-US" sz="2400" i="1" dirty="0">
                <a:latin typeface="Calibri" panose="020F0502020204030204" pitchFamily="34" charset="0"/>
              </a:rPr>
              <a:t>Dochází k progresivnímu poškozování buněk reaktivními formami kyslíku a dusíku</a:t>
            </a:r>
            <a:r>
              <a:rPr lang="cs-CZ" altLang="en-US" sz="2400" dirty="0">
                <a:latin typeface="Calibri" panose="020F0502020204030204" pitchFamily="34" charset="0"/>
              </a:rPr>
              <a:t>. Děje se tak nepříznivými vlivy z okolí,  jako je ionizující záření a stále se snižující kapacita antioxidačních mechanismů.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Peroxidace</a:t>
            </a: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altLang="en-US" sz="2400" dirty="0">
                <a:latin typeface="Calibri" panose="020F0502020204030204" pitchFamily="34" charset="0"/>
              </a:rPr>
              <a:t>poškozuje nukleové kyseliny. Reaktivní formy kyslíku (ROS) způsobují denně alteraci 10 000 </a:t>
            </a:r>
            <a:r>
              <a:rPr lang="cs-CZ" altLang="en-US" sz="2400" dirty="0" err="1">
                <a:latin typeface="Calibri" panose="020F0502020204030204" pitchFamily="34" charset="0"/>
              </a:rPr>
              <a:t>bazí</a:t>
            </a:r>
            <a:r>
              <a:rPr lang="cs-CZ" altLang="en-US" sz="2400" dirty="0">
                <a:latin typeface="Calibri" panose="020F0502020204030204" pitchFamily="34" charset="0"/>
              </a:rPr>
              <a:t> DNA v jedné buňce, což převýší možnosti opravného mechanismu, jehož kapacita se s narůstajícím věkem snižuje. Mutace se hromadí nejen v DNA v jádře, ale též v mitochondriální DNA. Tento jev dramaticky  roste s věkem.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en-US" sz="2400" dirty="0">
                <a:latin typeface="Calibri" panose="020F0502020204030204" pitchFamily="34" charset="0"/>
              </a:rPr>
              <a:t>Volné kyslíkové radikály katalyzují oxidační modifikaci proteinů, včetně enzymů, což vede k jejich degradaci cytosolovými proteázami. Znamená to další omezení funkce buněk.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6E761BF-CD93-49F5-97D0-FBFCFA3C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Stárnutí buňky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52EDB23-43BC-451A-80FC-BD3898450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1226" y="333375"/>
            <a:ext cx="8378825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</a:rPr>
              <a:t>Stárnutí buňky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E873153-20D8-4951-AC23-552CB008D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196976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U stoletých lidí byla prokázána vyšší </a:t>
            </a:r>
            <a:r>
              <a:rPr lang="cs-CZ" altLang="en-US" sz="2400" dirty="0" err="1">
                <a:latin typeface="Calibri" panose="020F0502020204030204" pitchFamily="34" charset="0"/>
              </a:rPr>
              <a:t>poly</a:t>
            </a:r>
            <a:r>
              <a:rPr lang="cs-CZ" altLang="en-US" sz="2400" dirty="0">
                <a:latin typeface="Calibri" panose="020F0502020204030204" pitchFamily="34" charset="0"/>
              </a:rPr>
              <a:t>(ADP-</a:t>
            </a:r>
            <a:r>
              <a:rPr lang="cs-CZ" altLang="en-US" sz="2400" dirty="0" err="1">
                <a:latin typeface="Calibri" panose="020F0502020204030204" pitchFamily="34" charset="0"/>
              </a:rPr>
              <a:t>ribosyl</a:t>
            </a:r>
            <a:r>
              <a:rPr lang="cs-CZ" altLang="en-US" sz="2400" dirty="0">
                <a:latin typeface="Calibri" panose="020F0502020204030204" pitchFamily="34" charset="0"/>
              </a:rPr>
              <a:t>)</a:t>
            </a:r>
            <a:r>
              <a:rPr lang="cs-CZ" altLang="en-US" sz="2400" dirty="0" err="1">
                <a:latin typeface="Calibri" panose="020F0502020204030204" pitchFamily="34" charset="0"/>
              </a:rPr>
              <a:t>ační</a:t>
            </a:r>
            <a:r>
              <a:rPr lang="cs-CZ" altLang="en-US" sz="2400" dirty="0">
                <a:latin typeface="Calibri" panose="020F0502020204030204" pitchFamily="34" charset="0"/>
              </a:rPr>
              <a:t> aktivita. </a:t>
            </a:r>
            <a:r>
              <a:rPr lang="cs-CZ" altLang="en-US" sz="2400" dirty="0" err="1">
                <a:latin typeface="Calibri" panose="020F0502020204030204" pitchFamily="34" charset="0"/>
              </a:rPr>
              <a:t>Poly</a:t>
            </a:r>
            <a:r>
              <a:rPr lang="cs-CZ" altLang="en-US" sz="2400" dirty="0">
                <a:latin typeface="Calibri" panose="020F0502020204030204" pitchFamily="34" charset="0"/>
              </a:rPr>
              <a:t>(ADP-</a:t>
            </a:r>
            <a:r>
              <a:rPr lang="cs-CZ" altLang="en-US" sz="2400" dirty="0" err="1">
                <a:latin typeface="Calibri" panose="020F0502020204030204" pitchFamily="34" charset="0"/>
              </a:rPr>
              <a:t>ribosyl</a:t>
            </a:r>
            <a:r>
              <a:rPr lang="cs-CZ" altLang="en-US" sz="2400" dirty="0">
                <a:latin typeface="Calibri" panose="020F0502020204030204" pitchFamily="34" charset="0"/>
              </a:rPr>
              <a:t>)</a:t>
            </a:r>
            <a:r>
              <a:rPr lang="cs-CZ" altLang="en-US" sz="2400" dirty="0" err="1">
                <a:latin typeface="Calibri" panose="020F0502020204030204" pitchFamily="34" charset="0"/>
              </a:rPr>
              <a:t>ace</a:t>
            </a:r>
            <a:r>
              <a:rPr lang="cs-CZ" altLang="en-US" sz="2400" dirty="0">
                <a:latin typeface="Calibri" panose="020F0502020204030204" pitchFamily="34" charset="0"/>
              </a:rPr>
              <a:t> nukleárních proteinů </a:t>
            </a:r>
            <a:r>
              <a:rPr lang="cs-CZ" altLang="en-US" sz="2400" dirty="0" err="1">
                <a:latin typeface="Calibri" panose="020F0502020204030204" pitchFamily="34" charset="0"/>
              </a:rPr>
              <a:t>katalysovaná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  <a:r>
              <a:rPr lang="cs-CZ" altLang="en-US" sz="2400" dirty="0" err="1">
                <a:latin typeface="Calibri" panose="020F0502020204030204" pitchFamily="34" charset="0"/>
              </a:rPr>
              <a:t>poly</a:t>
            </a:r>
            <a:r>
              <a:rPr lang="cs-CZ" altLang="en-US" sz="2400" dirty="0">
                <a:latin typeface="Calibri" panose="020F0502020204030204" pitchFamily="34" charset="0"/>
              </a:rPr>
              <a:t>(ADP-</a:t>
            </a:r>
            <a:r>
              <a:rPr lang="cs-CZ" altLang="en-US" sz="2400" dirty="0" err="1">
                <a:latin typeface="Calibri" panose="020F0502020204030204" pitchFamily="34" charset="0"/>
              </a:rPr>
              <a:t>ribosa</a:t>
            </a:r>
            <a:r>
              <a:rPr lang="cs-CZ" altLang="en-US" sz="2400" dirty="0">
                <a:latin typeface="Calibri" panose="020F0502020204030204" pitchFamily="34" charset="0"/>
              </a:rPr>
              <a:t>)-</a:t>
            </a:r>
            <a:r>
              <a:rPr lang="cs-CZ" altLang="en-US" sz="2400" dirty="0" err="1">
                <a:latin typeface="Calibri" panose="020F0502020204030204" pitchFamily="34" charset="0"/>
              </a:rPr>
              <a:t>polymerasou</a:t>
            </a:r>
            <a:r>
              <a:rPr lang="cs-CZ" altLang="en-US" sz="2400" dirty="0">
                <a:latin typeface="Calibri" panose="020F0502020204030204" pitchFamily="34" charset="0"/>
              </a:rPr>
              <a:t> (PARP-1) (s NAD+ jako substrátem) je </a:t>
            </a:r>
            <a:r>
              <a:rPr lang="cs-CZ" altLang="en-US" sz="2400" dirty="0" err="1">
                <a:latin typeface="Calibri" panose="020F0502020204030204" pitchFamily="34" charset="0"/>
              </a:rPr>
              <a:t>posttranslační</a:t>
            </a:r>
            <a:r>
              <a:rPr lang="cs-CZ" altLang="en-US" sz="2400" dirty="0">
                <a:latin typeface="Calibri" panose="020F0502020204030204" pitchFamily="34" charset="0"/>
              </a:rPr>
              <a:t> děj ovlivňující  DNA-šroubovici, což má vliv na instabilitu genomu  způsobovanou endogenními i exogenními </a:t>
            </a:r>
            <a:r>
              <a:rPr lang="cs-CZ" altLang="en-US" sz="2400" dirty="0" err="1">
                <a:latin typeface="Calibri" panose="020F0502020204030204" pitchFamily="34" charset="0"/>
              </a:rPr>
              <a:t>genotoxiny</a:t>
            </a:r>
            <a:r>
              <a:rPr lang="cs-CZ" altLang="en-US" sz="2400" dirty="0">
                <a:latin typeface="Calibri" panose="020F0502020204030204" pitchFamily="34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S věkem  stoupají </a:t>
            </a:r>
            <a:r>
              <a:rPr lang="cs-CZ" altLang="en-US" sz="2400" i="1" dirty="0">
                <a:latin typeface="Calibri" panose="020F0502020204030204" pitchFamily="34" charset="0"/>
              </a:rPr>
              <a:t>post-translační modifikace intracelulárních a extracelulárních proteinů</a:t>
            </a:r>
            <a:r>
              <a:rPr lang="cs-CZ" altLang="en-US" sz="2400" dirty="0">
                <a:latin typeface="Calibri" panose="020F0502020204030204" pitchFamily="34" charset="0"/>
              </a:rPr>
              <a:t>, což vede k funkčním i morfologickým změnám. Jednou z nich je neenzymová </a:t>
            </a:r>
            <a:r>
              <a:rPr lang="cs-CZ" altLang="en-US" sz="2400" dirty="0" err="1">
                <a:latin typeface="Calibri" panose="020F0502020204030204" pitchFamily="34" charset="0"/>
              </a:rPr>
              <a:t>glykace</a:t>
            </a:r>
            <a:r>
              <a:rPr lang="cs-CZ" altLang="en-US" sz="2400" dirty="0">
                <a:latin typeface="Calibri" panose="020F0502020204030204" pitchFamily="34" charset="0"/>
              </a:rPr>
              <a:t> proteinů a vznik </a:t>
            </a:r>
            <a:r>
              <a:rPr lang="cs-CZ" altLang="en-US" sz="2400" i="1" dirty="0">
                <a:latin typeface="Calibri" panose="020F0502020204030204" pitchFamily="34" charset="0"/>
              </a:rPr>
              <a:t>konečných produktů pokročilé </a:t>
            </a:r>
            <a:r>
              <a:rPr lang="cs-CZ" altLang="en-US" sz="2400" i="1" dirty="0" err="1">
                <a:latin typeface="Calibri" panose="020F0502020204030204" pitchFamily="34" charset="0"/>
              </a:rPr>
              <a:t>glykace</a:t>
            </a:r>
            <a:r>
              <a:rPr lang="cs-CZ" altLang="en-US" sz="2400" dirty="0">
                <a:latin typeface="Calibri" panose="020F0502020204030204" pitchFamily="34" charset="0"/>
              </a:rPr>
              <a:t> (AGE-</a:t>
            </a:r>
            <a:r>
              <a:rPr lang="cs-CZ" altLang="en-US" sz="2400" dirty="0" err="1">
                <a:latin typeface="Calibri" panose="020F0502020204030204" pitchFamily="34" charset="0"/>
              </a:rPr>
              <a:t>products</a:t>
            </a:r>
            <a:r>
              <a:rPr lang="cs-CZ" altLang="en-US" sz="2400" dirty="0">
                <a:latin typeface="Calibri" panose="020F0502020204030204" pitchFamily="34" charset="0"/>
              </a:rPr>
              <a:t>).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změny v indukci  </a:t>
            </a:r>
            <a:r>
              <a:rPr lang="cs-CZ" altLang="en-US" sz="2400" i="1" dirty="0">
                <a:latin typeface="Calibri" panose="020F0502020204030204" pitchFamily="34" charset="0"/>
              </a:rPr>
              <a:t>proteinů tepelného šoku (</a:t>
            </a:r>
            <a:r>
              <a:rPr lang="cs-CZ" altLang="en-US" sz="2400" i="1" dirty="0" err="1">
                <a:latin typeface="Calibri" panose="020F0502020204030204" pitchFamily="34" charset="0"/>
              </a:rPr>
              <a:t>heat</a:t>
            </a:r>
            <a:r>
              <a:rPr lang="cs-CZ" altLang="en-US" sz="2400" i="1" dirty="0">
                <a:latin typeface="Calibri" panose="020F0502020204030204" pitchFamily="34" charset="0"/>
              </a:rPr>
              <a:t> </a:t>
            </a:r>
            <a:r>
              <a:rPr lang="cs-CZ" altLang="en-US" sz="2400" i="1" dirty="0" err="1">
                <a:latin typeface="Calibri" panose="020F0502020204030204" pitchFamily="34" charset="0"/>
              </a:rPr>
              <a:t>shock</a:t>
            </a:r>
            <a:r>
              <a:rPr lang="cs-CZ" altLang="en-US" sz="2400" i="1" dirty="0">
                <a:latin typeface="Calibri" panose="020F0502020204030204" pitchFamily="34" charset="0"/>
              </a:rPr>
              <a:t> </a:t>
            </a:r>
            <a:r>
              <a:rPr lang="cs-CZ" altLang="en-US" sz="2400" i="1" dirty="0" err="1">
                <a:latin typeface="Calibri" panose="020F0502020204030204" pitchFamily="34" charset="0"/>
              </a:rPr>
              <a:t>proteins</a:t>
            </a:r>
            <a:r>
              <a:rPr lang="cs-CZ" altLang="en-US" sz="2400" i="1" dirty="0">
                <a:latin typeface="Calibri" panose="020F0502020204030204" pitchFamily="34" charset="0"/>
              </a:rPr>
              <a:t>),</a:t>
            </a:r>
            <a:r>
              <a:rPr lang="cs-CZ" altLang="en-US" sz="2400" dirty="0">
                <a:latin typeface="Calibri" panose="020F0502020204030204" pitchFamily="34" charset="0"/>
              </a:rPr>
              <a:t> zvláště </a:t>
            </a:r>
            <a:r>
              <a:rPr lang="cs-CZ" altLang="en-US" sz="2400" i="1" dirty="0">
                <a:latin typeface="Calibri" panose="020F0502020204030204" pitchFamily="34" charset="0"/>
              </a:rPr>
              <a:t>Hsp70.</a:t>
            </a:r>
            <a:r>
              <a:rPr lang="cs-CZ" altLang="en-US" sz="2400" dirty="0">
                <a:latin typeface="Calibri" panose="020F0502020204030204" pitchFamily="34" charset="0"/>
              </a:rPr>
              <a:t> Tyto proteiny jsou velmi důležitým obranným mechanismem vůči různým formám nadměrné zátěže.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4865A6B1-AA57-45FE-88BD-D0E8CD566C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052514"/>
            <a:ext cx="82296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 err="1">
                <a:latin typeface="Calibri" panose="020F0502020204030204" pitchFamily="34" charset="0"/>
              </a:rPr>
              <a:t>Telomery</a:t>
            </a:r>
            <a:r>
              <a:rPr lang="cs-CZ" altLang="en-US" sz="2400" dirty="0">
                <a:latin typeface="Calibri" panose="020F0502020204030204" pitchFamily="34" charset="0"/>
              </a:rPr>
              <a:t> jsou klíčovým stabilizačním faktorem terminální části chromosomu. Skládají se ze složky DNA (repetitivní sekvence </a:t>
            </a:r>
            <a:r>
              <a:rPr lang="en-US" altLang="en-US" sz="2400" dirty="0"/>
              <a:t>5'-TTAGGG-3‚</a:t>
            </a:r>
            <a:r>
              <a:rPr lang="cs-CZ" altLang="en-US" sz="2400" dirty="0"/>
              <a:t>) a z 6 proteinů.</a:t>
            </a:r>
            <a:r>
              <a:rPr lang="en-US" altLang="en-US" sz="2400" dirty="0"/>
              <a:t> </a:t>
            </a:r>
            <a:endParaRPr lang="cs-CZ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Délka </a:t>
            </a:r>
            <a:r>
              <a:rPr lang="cs-CZ" altLang="en-US" sz="2400" dirty="0" err="1">
                <a:latin typeface="Calibri" panose="020F0502020204030204" pitchFamily="34" charset="0"/>
              </a:rPr>
              <a:t>telomer</a:t>
            </a:r>
            <a:r>
              <a:rPr lang="cs-CZ" altLang="en-US" sz="2400" dirty="0">
                <a:latin typeface="Calibri" panose="020F0502020204030204" pitchFamily="34" charset="0"/>
              </a:rPr>
              <a:t> se zmenšuje po mnohonásobných pasážích (cekem se předpokládá 50-80 buněčných dělení / život).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Nejdelší jsou u spermií; u buněk fetálních jsou delší než u buněk z dospělých jedinců.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Jejich obnovování je katalyzováno </a:t>
            </a:r>
            <a:r>
              <a:rPr lang="cs-CZ" altLang="en-US" sz="2400" i="1" dirty="0" err="1">
                <a:latin typeface="Calibri" panose="020F0502020204030204" pitchFamily="34" charset="0"/>
              </a:rPr>
              <a:t>telomerázou</a:t>
            </a:r>
            <a:r>
              <a:rPr lang="cs-CZ" altLang="en-US" sz="2400" i="1" dirty="0">
                <a:latin typeface="Calibri" panose="020F0502020204030204" pitchFamily="34" charset="0"/>
              </a:rPr>
              <a:t>; </a:t>
            </a:r>
            <a:r>
              <a:rPr lang="cs-CZ" altLang="en-US" sz="2400" dirty="0">
                <a:latin typeface="Calibri" panose="020F0502020204030204" pitchFamily="34" charset="0"/>
              </a:rPr>
              <a:t>délka </a:t>
            </a:r>
            <a:r>
              <a:rPr lang="cs-CZ" altLang="en-US" sz="2400" dirty="0" err="1">
                <a:latin typeface="Calibri" panose="020F0502020204030204" pitchFamily="34" charset="0"/>
              </a:rPr>
              <a:t>telomer</a:t>
            </a:r>
            <a:r>
              <a:rPr lang="cs-CZ" altLang="en-US" sz="2400" i="1" dirty="0">
                <a:latin typeface="Calibri" panose="020F0502020204030204" pitchFamily="34" charset="0"/>
              </a:rPr>
              <a:t> </a:t>
            </a:r>
            <a:r>
              <a:rPr lang="cs-CZ" altLang="en-US" sz="2400" dirty="0">
                <a:latin typeface="Calibri" panose="020F0502020204030204" pitchFamily="34" charset="0"/>
              </a:rPr>
              <a:t>koreluje s obsahem </a:t>
            </a:r>
            <a:r>
              <a:rPr lang="cs-CZ" altLang="en-US" sz="2400" dirty="0" err="1">
                <a:latin typeface="Calibri" panose="020F0502020204030204" pitchFamily="34" charset="0"/>
              </a:rPr>
              <a:t>telomeráz</a:t>
            </a:r>
            <a:r>
              <a:rPr lang="cs-CZ" altLang="en-US" sz="2400" dirty="0">
                <a:latin typeface="Calibri" panose="020F0502020204030204" pitchFamily="34" charset="0"/>
              </a:rPr>
              <a:t>. Z toho důvodu se předpokládá, že úbytek DNA od konce chromosomů zkracováním </a:t>
            </a:r>
            <a:r>
              <a:rPr lang="cs-CZ" altLang="en-US" sz="2400" dirty="0" err="1">
                <a:latin typeface="Calibri" panose="020F0502020204030204" pitchFamily="34" charset="0"/>
              </a:rPr>
              <a:t>telomer</a:t>
            </a:r>
            <a:r>
              <a:rPr lang="cs-CZ" altLang="en-US" sz="2400" dirty="0">
                <a:latin typeface="Calibri" panose="020F0502020204030204" pitchFamily="34" charset="0"/>
              </a:rPr>
              <a:t> vede k deleci nezbytných genů, což má za následek omezení života buněk.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4236CACF-9CE7-47B2-819E-CF5013EF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157788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AACBCF2-FFF4-4E11-AC03-7F353705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79" y="442189"/>
            <a:ext cx="10753200" cy="451576"/>
          </a:xfrm>
        </p:spPr>
        <p:txBody>
          <a:bodyPr/>
          <a:lstStyle/>
          <a:p>
            <a:r>
              <a:rPr lang="cs-CZ" dirty="0"/>
              <a:t>Stárnutí buňky - </a:t>
            </a:r>
            <a:r>
              <a:rPr lang="cs-CZ" dirty="0" err="1"/>
              <a:t>telomery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21F6589-E25B-4AF9-87A0-63D9C8DE58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058631"/>
            <a:ext cx="8229600" cy="5661025"/>
          </a:xfrm>
        </p:spPr>
        <p:txBody>
          <a:bodyPr/>
          <a:lstStyle/>
          <a:p>
            <a:pPr eaLnBrk="1" hangingPunct="1"/>
            <a:r>
              <a:rPr lang="cs-CZ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Telomery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j</a:t>
            </a:r>
            <a:r>
              <a:rPr lang="cs-CZ" altLang="en-US" sz="2000" dirty="0">
                <a:latin typeface="Calibri" panose="020F0502020204030204" pitchFamily="34" charset="0"/>
              </a:rPr>
              <a:t>sou koncové části chromosomů.  Při buněčném dělení se </a:t>
            </a:r>
            <a:r>
              <a:rPr lang="cs-CZ" altLang="en-US" sz="2000" dirty="0" err="1">
                <a:latin typeface="Calibri" panose="020F0502020204030204" pitchFamily="34" charset="0"/>
              </a:rPr>
              <a:t>telomery</a:t>
            </a:r>
            <a:r>
              <a:rPr lang="cs-CZ" altLang="en-US" sz="2000" dirty="0">
                <a:latin typeface="Calibri" panose="020F0502020204030204" pitchFamily="34" charset="0"/>
              </a:rPr>
              <a:t> zkracují kvůli neschopnosti syntetizovat konce lineárních nukleových kyselin. </a:t>
            </a: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</a:rPr>
              <a:t>Původní délka se obnovuje obvykle během tvorby pohlavních buněk činností  </a:t>
            </a:r>
            <a:r>
              <a:rPr lang="cs-CZ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telomerázy</a:t>
            </a:r>
            <a:r>
              <a:rPr lang="cs-CZ" altLang="en-US" sz="2000" dirty="0">
                <a:latin typeface="Calibri" panose="020F0502020204030204" pitchFamily="34" charset="0"/>
              </a:rPr>
              <a:t>, což je neobvyklá  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RNA dependentní DNA polymeráza nesoucí si vlastní molekulu 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hlinkClick r:id="rId2" tooltip="RNA"/>
              </a:rPr>
              <a:t>RNA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jako </a:t>
            </a:r>
            <a:r>
              <a:rPr lang="cs-CZ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templát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pro tvorbu DNA</a:t>
            </a:r>
            <a:r>
              <a:rPr lang="cs-CZ" altLang="en-US" sz="2000" dirty="0">
                <a:latin typeface="Calibri" panose="020F0502020204030204" pitchFamily="34" charset="0"/>
              </a:rPr>
              <a:t>. Kromě 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pohlavních buněk </a:t>
            </a:r>
            <a:r>
              <a:rPr lang="cs-CZ" altLang="en-US" sz="2000" dirty="0">
                <a:latin typeface="Calibri" panose="020F0502020204030204" pitchFamily="34" charset="0"/>
              </a:rPr>
              <a:t>jsou své </a:t>
            </a:r>
            <a:r>
              <a:rPr lang="cs-CZ" altLang="en-US" sz="2000" dirty="0" err="1">
                <a:latin typeface="Calibri" panose="020F0502020204030204" pitchFamily="34" charset="0"/>
              </a:rPr>
              <a:t>telomery</a:t>
            </a:r>
            <a:r>
              <a:rPr lang="cs-CZ" altLang="en-US" sz="2000" dirty="0">
                <a:latin typeface="Calibri" panose="020F0502020204030204" pitchFamily="34" charset="0"/>
              </a:rPr>
              <a:t> schopné znovu prodlužovat i 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kmenové buňky </a:t>
            </a:r>
            <a:r>
              <a:rPr lang="cs-CZ" altLang="en-US" sz="2000" dirty="0">
                <a:latin typeface="Calibri" panose="020F0502020204030204" pitchFamily="34" charset="0"/>
              </a:rPr>
              <a:t>díky přítomnosti vlastní </a:t>
            </a:r>
            <a:r>
              <a:rPr lang="cs-CZ" altLang="en-US" sz="2000" dirty="0" err="1">
                <a:latin typeface="Calibri" panose="020F0502020204030204" pitchFamily="34" charset="0"/>
              </a:rPr>
              <a:t>telomerázy</a:t>
            </a:r>
            <a:r>
              <a:rPr lang="cs-CZ" altLang="en-US" sz="2000" dirty="0">
                <a:latin typeface="Calibri" panose="020F0502020204030204" pitchFamily="34" charset="0"/>
              </a:rPr>
              <a:t>. </a:t>
            </a: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</a:rPr>
              <a:t>Většina 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rakovinných buněk </a:t>
            </a:r>
            <a:r>
              <a:rPr lang="cs-CZ" altLang="en-US" sz="2000" dirty="0">
                <a:latin typeface="Calibri" panose="020F0502020204030204" pitchFamily="34" charset="0"/>
              </a:rPr>
              <a:t>také obnovuje své </a:t>
            </a:r>
            <a:r>
              <a:rPr lang="cs-CZ" altLang="en-US" sz="2000" dirty="0" err="1">
                <a:latin typeface="Calibri" panose="020F0502020204030204" pitchFamily="34" charset="0"/>
              </a:rPr>
              <a:t>telomery</a:t>
            </a:r>
            <a:r>
              <a:rPr lang="cs-CZ" altLang="en-US" sz="2000" dirty="0">
                <a:latin typeface="Calibri" panose="020F0502020204030204" pitchFamily="34" charset="0"/>
              </a:rPr>
              <a:t> pomocí </a:t>
            </a:r>
            <a:r>
              <a:rPr lang="cs-CZ" altLang="en-US" sz="2000" dirty="0" err="1">
                <a:latin typeface="Calibri" panose="020F0502020204030204" pitchFamily="34" charset="0"/>
              </a:rPr>
              <a:t>telomerázy</a:t>
            </a:r>
            <a:r>
              <a:rPr lang="cs-CZ" altLang="en-US" sz="2000" dirty="0">
                <a:latin typeface="Calibri" panose="020F0502020204030204" pitchFamily="34" charset="0"/>
              </a:rPr>
              <a:t>, což umožňuje potlačit růst řady rakovinných buněk blokací </a:t>
            </a:r>
            <a:r>
              <a:rPr lang="cs-CZ" altLang="en-US" sz="2000" dirty="0" err="1">
                <a:latin typeface="Calibri" panose="020F0502020204030204" pitchFamily="34" charset="0"/>
              </a:rPr>
              <a:t>telomerázy</a:t>
            </a:r>
            <a:r>
              <a:rPr lang="cs-CZ" altLang="en-US" sz="2000" dirty="0">
                <a:latin typeface="Calibri" panose="020F0502020204030204" pitchFamily="34" charset="0"/>
              </a:rPr>
              <a:t>,</a:t>
            </a:r>
            <a:r>
              <a:rPr lang="cs-CZ" altLang="en-US" sz="2000" baseline="30000" dirty="0">
                <a:latin typeface="Calibri" panose="020F0502020204030204" pitchFamily="34" charset="0"/>
              </a:rPr>
              <a:t>[</a:t>
            </a:r>
            <a:r>
              <a:rPr lang="cs-CZ" altLang="en-US" sz="2000" dirty="0">
                <a:latin typeface="Calibri" panose="020F0502020204030204" pitchFamily="34" charset="0"/>
              </a:rPr>
              <a:t>část rakovinných buněk ale opravuje své </a:t>
            </a:r>
            <a:r>
              <a:rPr lang="cs-CZ" altLang="en-US" sz="2000" dirty="0" err="1">
                <a:latin typeface="Calibri" panose="020F0502020204030204" pitchFamily="34" charset="0"/>
              </a:rPr>
              <a:t>telomery</a:t>
            </a:r>
            <a:r>
              <a:rPr lang="cs-CZ" altLang="en-US" sz="2000" dirty="0">
                <a:latin typeface="Calibri" panose="020F0502020204030204" pitchFamily="34" charset="0"/>
              </a:rPr>
              <a:t> alternativním systémem využívajícím rekombinaci.</a:t>
            </a: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</a:rPr>
              <a:t>Postupné zkracování délky </a:t>
            </a:r>
            <a:r>
              <a:rPr lang="cs-CZ" altLang="en-US" sz="2000" dirty="0" err="1">
                <a:latin typeface="Calibri" panose="020F0502020204030204" pitchFamily="34" charset="0"/>
              </a:rPr>
              <a:t>telomer</a:t>
            </a:r>
            <a:r>
              <a:rPr lang="cs-CZ" altLang="en-US" sz="2000" dirty="0">
                <a:latin typeface="Calibri" panose="020F0502020204030204" pitchFamily="34" charset="0"/>
              </a:rPr>
              <a:t> vede ke stárnutí buňky (senescence).</a:t>
            </a:r>
            <a:endParaRPr lang="cs-CZ" altLang="en-US" dirty="0">
              <a:latin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EA5477-9DC9-45FE-B525-9351CBFD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57" y="329382"/>
            <a:ext cx="10753200" cy="451576"/>
          </a:xfrm>
        </p:spPr>
        <p:txBody>
          <a:bodyPr/>
          <a:lstStyle/>
          <a:p>
            <a:r>
              <a:rPr lang="cs-CZ" dirty="0"/>
              <a:t>Stárnutí buňky - </a:t>
            </a:r>
            <a:r>
              <a:rPr lang="cs-CZ" dirty="0" err="1"/>
              <a:t>telomery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974DE05-7E8A-43DB-9492-329C44B08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730" y="269875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 err="1">
                <a:latin typeface="Calibri" panose="020F0502020204030204" pitchFamily="34" charset="0"/>
              </a:rPr>
              <a:t>Heritabilita</a:t>
            </a:r>
            <a:r>
              <a:rPr lang="cs-CZ" altLang="en-US" dirty="0">
                <a:latin typeface="Calibri" panose="020F0502020204030204" pitchFamily="34" charset="0"/>
              </a:rPr>
              <a:t> nádorů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4E5C923-AC34-49C5-9078-77A6985AE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12876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Familiární</a:t>
            </a:r>
            <a:r>
              <a:rPr lang="cs-CZ" altLang="en-US" sz="3600" dirty="0">
                <a:latin typeface="Calibri" panose="020F0502020204030204" pitchFamily="34" charset="0"/>
              </a:rPr>
              <a:t>- více členů téže rodiny má nádor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Sporadické</a:t>
            </a:r>
            <a:r>
              <a:rPr lang="cs-CZ" altLang="en-US" sz="3600" dirty="0">
                <a:latin typeface="Calibri" panose="020F0502020204030204" pitchFamily="34" charset="0"/>
              </a:rPr>
              <a:t> – jen jeden člen rodiny má nádor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en-US" sz="36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3600" dirty="0">
                <a:latin typeface="Calibri" panose="020F0502020204030204" pitchFamily="34" charset="0"/>
              </a:rPr>
              <a:t>Různé mechanismy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54DAB94-6941-4F82-896C-6F0B8ECF9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975" y="192117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 err="1">
                <a:latin typeface="Calibri" panose="020F0502020204030204" pitchFamily="34" charset="0"/>
              </a:rPr>
              <a:t>Heritabilita</a:t>
            </a:r>
            <a:r>
              <a:rPr lang="cs-CZ" altLang="en-US" dirty="0">
                <a:latin typeface="Calibri" panose="020F0502020204030204" pitchFamily="34" charset="0"/>
              </a:rPr>
              <a:t> nádorů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F27B262-DD8C-4A8A-89C5-0A1E629D1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12876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000" dirty="0">
                <a:latin typeface="Calibri" panose="020F0502020204030204" pitchFamily="34" charset="0"/>
              </a:rPr>
              <a:t>Ačkoli některé formy nádorů jsou dědičné, většina vzniká na podkladě </a:t>
            </a:r>
            <a:r>
              <a:rPr lang="cs-CZ" alt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remodelace</a:t>
            </a:r>
            <a:r>
              <a:rPr lang="cs-CZ" alt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somatických buněk </a:t>
            </a:r>
            <a:r>
              <a:rPr lang="cs-CZ" altLang="en-US" sz="2000" dirty="0">
                <a:latin typeface="Calibri" panose="020F0502020204030204" pitchFamily="34" charset="0"/>
              </a:rPr>
              <a:t>a je způsobena </a:t>
            </a:r>
            <a:r>
              <a:rPr lang="cs-CZ" altLang="en-US" sz="2000" b="1" i="1" dirty="0">
                <a:latin typeface="Calibri" panose="020F0502020204030204" pitchFamily="34" charset="0"/>
              </a:rPr>
              <a:t>endogenními chybami v replikaci DNA, které jsou vyvolány genetickými (mutace v DNA, chromosomální aberace) i epigenetickými změnami.</a:t>
            </a:r>
            <a:endParaRPr lang="cs-CZ" altLang="en-US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000" dirty="0">
                <a:latin typeface="Calibri" panose="020F0502020204030204" pitchFamily="34" charset="0"/>
              </a:rPr>
              <a:t>Vliv 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kancerogenů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UV-záření</a:t>
            </a:r>
            <a:r>
              <a:rPr lang="cs-CZ" altLang="en-US" sz="2000" dirty="0">
                <a:latin typeface="Calibri" panose="020F0502020204030204" pitchFamily="34" charset="0"/>
              </a:rPr>
              <a:t> příslušné vlnové délky může být absorbováno </a:t>
            </a:r>
            <a:r>
              <a:rPr lang="cs-CZ" altLang="en-US" sz="2000" dirty="0" err="1">
                <a:latin typeface="Calibri" panose="020F0502020204030204" pitchFamily="34" charset="0"/>
              </a:rPr>
              <a:t>bazemi</a:t>
            </a:r>
            <a:r>
              <a:rPr lang="cs-CZ" altLang="en-US" sz="2000" dirty="0">
                <a:latin typeface="Calibri" panose="020F0502020204030204" pitchFamily="34" charset="0"/>
              </a:rPr>
              <a:t> DNA, která je tak poškozena za vzniku dimerů dvou sousedících </a:t>
            </a:r>
            <a:r>
              <a:rPr lang="cs-CZ" altLang="en-US" sz="2000" dirty="0" err="1">
                <a:latin typeface="Calibri" panose="020F0502020204030204" pitchFamily="34" charset="0"/>
              </a:rPr>
              <a:t>pyrimidinů</a:t>
            </a:r>
            <a:r>
              <a:rPr lang="cs-CZ" altLang="en-US" sz="2000" dirty="0">
                <a:latin typeface="Calibri" panose="020F0502020204030204" pitchFamily="34" charset="0"/>
              </a:rPr>
              <a:t>. Tato změna překáží normální transkripci i replikaci DNA.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000" dirty="0">
                <a:latin typeface="Calibri" panose="020F0502020204030204" pitchFamily="34" charset="0"/>
              </a:rPr>
              <a:t>Účinek </a:t>
            </a:r>
            <a:r>
              <a:rPr lang="cs-CZ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ionizujícího záření </a:t>
            </a:r>
            <a:r>
              <a:rPr lang="cs-CZ" altLang="en-US" sz="2000" dirty="0">
                <a:latin typeface="Calibri" panose="020F0502020204030204" pitchFamily="34" charset="0"/>
              </a:rPr>
              <a:t>je odlišný: dochází k rozštěpení (přerušení) DNA-řetězce; vznikají tak volné řetězce DNA, které musí být beze zbytku opět navázány opravným mechanismem. Nestane-li se tak (buňka </a:t>
            </a:r>
            <a:r>
              <a:rPr lang="cs-CZ" altLang="en-US" sz="2000" dirty="0" err="1">
                <a:latin typeface="Calibri" panose="020F0502020204030204" pitchFamily="34" charset="0"/>
              </a:rPr>
              <a:t>netoreluje</a:t>
            </a:r>
            <a:r>
              <a:rPr lang="cs-CZ" altLang="en-US" sz="2000" dirty="0">
                <a:latin typeface="Calibri" panose="020F0502020204030204" pitchFamily="34" charset="0"/>
              </a:rPr>
              <a:t> volné konce DNA), může dojít k translokaci určitých úseků chromosomů, což bývá příčinou aktivace proto-onkogenů. 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AC0A1F6-F2C4-4081-8421-09F3AD661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219" y="36036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 err="1">
                <a:latin typeface="Calibri" panose="020F0502020204030204" pitchFamily="34" charset="0"/>
              </a:rPr>
              <a:t>Heritabilita</a:t>
            </a:r>
            <a:r>
              <a:rPr lang="cs-CZ" altLang="en-US" dirty="0">
                <a:latin typeface="Calibri" panose="020F0502020204030204" pitchFamily="34" charset="0"/>
              </a:rPr>
              <a:t> nádorů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2658E89-B124-4FBC-A898-7A8AB3F06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41438"/>
            <a:ext cx="8229600" cy="51117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en-US" sz="2400" dirty="0">
                <a:latin typeface="Calibri" panose="020F0502020204030204" pitchFamily="34" charset="0"/>
              </a:rPr>
              <a:t>Jedna genetická  změna však nestačí navodit maligní transformaci buňky; ta obvykle vzniká až po několika (5ti až 10ti) genových mutacích v průběhu řady let.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en-US" sz="2400" i="1" dirty="0">
                <a:latin typeface="Calibri" panose="020F0502020204030204" pitchFamily="34" charset="0"/>
              </a:rPr>
              <a:t>Genová alterace</a:t>
            </a:r>
            <a:r>
              <a:rPr lang="cs-CZ" altLang="en-US" sz="2400" dirty="0">
                <a:latin typeface="Calibri" panose="020F0502020204030204" pitchFamily="34" charset="0"/>
              </a:rPr>
              <a:t> navodí </a:t>
            </a:r>
            <a:r>
              <a:rPr lang="cs-CZ" altLang="en-US" sz="2400" i="1" dirty="0">
                <a:latin typeface="Calibri" panose="020F0502020204030204" pitchFamily="34" charset="0"/>
              </a:rPr>
              <a:t>vznik nádorového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  <a:r>
              <a:rPr lang="cs-CZ" altLang="en-US" sz="2400" i="1" dirty="0">
                <a:latin typeface="Calibri" panose="020F0502020204030204" pitchFamily="34" charset="0"/>
              </a:rPr>
              <a:t>fenotypu</a:t>
            </a:r>
            <a:r>
              <a:rPr lang="cs-CZ" altLang="en-US" sz="2400" dirty="0">
                <a:latin typeface="Calibri" panose="020F0502020204030204" pitchFamily="34" charset="0"/>
              </a:rPr>
              <a:t>, např.: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en-US" sz="2400" i="1" dirty="0">
                <a:latin typeface="Calibri" panose="020F0502020204030204" pitchFamily="34" charset="0"/>
              </a:rPr>
              <a:t>proliferace epitelové buňky     hyperplazie     adenom      dysplazie      karcinom „in </a:t>
            </a:r>
            <a:r>
              <a:rPr lang="cs-CZ" altLang="en-US" sz="2400" i="1" dirty="0" err="1">
                <a:latin typeface="Calibri" panose="020F0502020204030204" pitchFamily="34" charset="0"/>
              </a:rPr>
              <a:t>situ</a:t>
            </a:r>
            <a:r>
              <a:rPr lang="cs-CZ" altLang="en-US" sz="2400" i="1" dirty="0">
                <a:latin typeface="Calibri" panose="020F0502020204030204" pitchFamily="34" charset="0"/>
              </a:rPr>
              <a:t>"  karcinom invazivní.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en-US" sz="2400" dirty="0">
                <a:latin typeface="Calibri" panose="020F0502020204030204" pitchFamily="34" charset="0"/>
              </a:rPr>
              <a:t>Přeměna normální tkáně organismu do stavu invazivní nádorové choroby trvá v průměru 5 – 10 let. Ovlivňují to hereditární genetické faktory a somatické faktory genetické i epigenetické. </a:t>
            </a:r>
          </a:p>
        </p:txBody>
      </p:sp>
      <p:sp>
        <p:nvSpPr>
          <p:cNvPr id="2" name="Šipka doprava 1">
            <a:extLst>
              <a:ext uri="{FF2B5EF4-FFF2-40B4-BE49-F238E27FC236}">
                <a16:creationId xmlns:a16="http://schemas.microsoft.com/office/drawing/2014/main" id="{56EAA3B1-4916-4B4E-B623-E27AC67062BD}"/>
              </a:ext>
            </a:extLst>
          </p:cNvPr>
          <p:cNvSpPr/>
          <p:nvPr/>
        </p:nvSpPr>
        <p:spPr>
          <a:xfrm>
            <a:off x="6527801" y="3095625"/>
            <a:ext cx="2889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AB01DDE8-18B9-4A79-AD00-3A7C1420D9FF}"/>
              </a:ext>
            </a:extLst>
          </p:cNvPr>
          <p:cNvSpPr/>
          <p:nvPr/>
        </p:nvSpPr>
        <p:spPr>
          <a:xfrm>
            <a:off x="8688389" y="3141663"/>
            <a:ext cx="287337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6" name="Šipka doprava 5">
            <a:extLst>
              <a:ext uri="{FF2B5EF4-FFF2-40B4-BE49-F238E27FC236}">
                <a16:creationId xmlns:a16="http://schemas.microsoft.com/office/drawing/2014/main" id="{3C006232-09B2-48DA-BD93-F9006B4ABDFE}"/>
              </a:ext>
            </a:extLst>
          </p:cNvPr>
          <p:cNvSpPr/>
          <p:nvPr/>
        </p:nvSpPr>
        <p:spPr>
          <a:xfrm>
            <a:off x="3792539" y="3382964"/>
            <a:ext cx="2873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  <p:sp>
        <p:nvSpPr>
          <p:cNvPr id="7" name="Šipka doprava 6">
            <a:extLst>
              <a:ext uri="{FF2B5EF4-FFF2-40B4-BE49-F238E27FC236}">
                <a16:creationId xmlns:a16="http://schemas.microsoft.com/office/drawing/2014/main" id="{DEF72C79-2AA4-44C3-BD5D-3D9790F679F3}"/>
              </a:ext>
            </a:extLst>
          </p:cNvPr>
          <p:cNvSpPr/>
          <p:nvPr/>
        </p:nvSpPr>
        <p:spPr>
          <a:xfrm>
            <a:off x="5664200" y="3429000"/>
            <a:ext cx="28733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/>
              <a:t>   </a:t>
            </a:r>
            <a:endParaRPr lang="en-US" sz="1200" dirty="0"/>
          </a:p>
        </p:txBody>
      </p:sp>
      <p:sp>
        <p:nvSpPr>
          <p:cNvPr id="8" name="Šipka doprava 7">
            <a:extLst>
              <a:ext uri="{FF2B5EF4-FFF2-40B4-BE49-F238E27FC236}">
                <a16:creationId xmlns:a16="http://schemas.microsoft.com/office/drawing/2014/main" id="{A5DD7117-3A33-4615-8386-FA94A36FC0DE}"/>
              </a:ext>
            </a:extLst>
          </p:cNvPr>
          <p:cNvSpPr/>
          <p:nvPr/>
        </p:nvSpPr>
        <p:spPr>
          <a:xfrm>
            <a:off x="8688389" y="3382964"/>
            <a:ext cx="2873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-content.springer.com/image/art%3A10.1007%2Fs13277-016-5278-5/MediaObjects/13277_2016_5278_Fig1_HTML.gif">
            <a:hlinkClick r:id="rId2"/>
            <a:extLst>
              <a:ext uri="{FF2B5EF4-FFF2-40B4-BE49-F238E27FC236}">
                <a16:creationId xmlns:a16="http://schemas.microsoft.com/office/drawing/2014/main" id="{B9B5BCDC-1039-459B-A501-B361BE658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9" y="-26988"/>
            <a:ext cx="6480175" cy="51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Obdélník 1">
            <a:extLst>
              <a:ext uri="{FF2B5EF4-FFF2-40B4-BE49-F238E27FC236}">
                <a16:creationId xmlns:a16="http://schemas.microsoft.com/office/drawing/2014/main" id="{018733F1-6E5B-46AA-92CA-891413D0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80" y="5228214"/>
            <a:ext cx="93797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Tumorigene</a:t>
            </a:r>
            <a:r>
              <a:rPr lang="cs-CZ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ze je komplexní evoluční proces zahrnující mnoho genetických a epigenetických alterací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 Epigenetic</a:t>
            </a:r>
            <a:r>
              <a:rPr lang="cs-CZ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ké</a:t>
            </a:r>
            <a:r>
              <a:rPr lang="cs-CZ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změny během iniciace a progrese tumoru poskytují abundantní zdroj variability, která podporuje rychlou adaptaci tumoru a poskytuje bohatý zdroj labilních biomarkerů pro genetickou analýzu.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Obdélník 2">
            <a:extLst>
              <a:ext uri="{FF2B5EF4-FFF2-40B4-BE49-F238E27FC236}">
                <a16:creationId xmlns:a16="http://schemas.microsoft.com/office/drawing/2014/main" id="{2940304F-DE78-4E79-93A4-5404E9D78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21389"/>
            <a:ext cx="4572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hlinkClick r:id="rId4" tooltip="Tumour biology : the journal of the International Society for Oncodevelopmental Biology and Medicine."/>
              </a:rPr>
              <a:t>Tumour Biol.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 2016 Jul 28. </a:t>
            </a: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Biomarkers of genome instability and cancer epigenetics.</a:t>
            </a:r>
            <a:r>
              <a:rPr lang="cs-CZ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hlinkClick r:id="rId5"/>
              </a:rPr>
              <a:t>Reis AH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hlinkClick r:id="rId6"/>
              </a:rPr>
              <a:t>Vargas FR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hlinkClick r:id="rId7"/>
              </a:rPr>
              <a:t>Lemos B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43964EFD-16C4-4DC9-B3D8-D0B94D5C1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 err="1">
                <a:latin typeface="Calibri" panose="020F0502020204030204" pitchFamily="34" charset="0"/>
              </a:rPr>
              <a:t>Germinativní</a:t>
            </a:r>
            <a:r>
              <a:rPr lang="cs-CZ" altLang="en-US" dirty="0">
                <a:latin typeface="Calibri" panose="020F0502020204030204" pitchFamily="34" charset="0"/>
              </a:rPr>
              <a:t> mutace přítomny ve všech buňkách. V průběhu života se nemění</a:t>
            </a:r>
            <a:r>
              <a:rPr lang="en-GB" altLang="en-US" dirty="0">
                <a:latin typeface="Calibri" panose="020F0502020204030204" pitchFamily="34" charset="0"/>
              </a:rPr>
              <a:t> (</a:t>
            </a:r>
            <a:r>
              <a:rPr lang="en-GB" altLang="en-US" i="1" dirty="0">
                <a:solidFill>
                  <a:srgbClr val="3333CC"/>
                </a:solidFill>
                <a:latin typeface="Calibri" panose="020F0502020204030204" pitchFamily="34" charset="0"/>
              </a:rPr>
              <a:t>genetic</a:t>
            </a:r>
            <a:r>
              <a:rPr lang="cs-CZ" altLang="en-US" i="1" dirty="0" err="1">
                <a:solidFill>
                  <a:srgbClr val="3333CC"/>
                </a:solidFill>
                <a:latin typeface="Calibri" panose="020F0502020204030204" pitchFamily="34" charset="0"/>
              </a:rPr>
              <a:t>ká</a:t>
            </a:r>
            <a:r>
              <a:rPr lang="cs-CZ" altLang="en-US" i="1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en-GB" altLang="en-US" i="1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en-GB" altLang="en-US" i="1" dirty="0" err="1">
                <a:solidFill>
                  <a:srgbClr val="3333CC"/>
                </a:solidFill>
                <a:latin typeface="Calibri" panose="020F0502020204030204" pitchFamily="34" charset="0"/>
              </a:rPr>
              <a:t>predispo</a:t>
            </a:r>
            <a:r>
              <a:rPr lang="cs-CZ" altLang="en-US" i="1" dirty="0" err="1">
                <a:solidFill>
                  <a:srgbClr val="3333CC"/>
                </a:solidFill>
                <a:latin typeface="Calibri" panose="020F0502020204030204" pitchFamily="34" charset="0"/>
              </a:rPr>
              <a:t>zice</a:t>
            </a:r>
            <a:r>
              <a:rPr lang="en-GB" altLang="en-US" i="1" dirty="0">
                <a:solidFill>
                  <a:srgbClr val="3333CC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Somatické mutace vznikají v somatických buňkách v průběhu života </a:t>
            </a:r>
            <a:r>
              <a:rPr lang="en-GB" altLang="en-US" dirty="0">
                <a:latin typeface="Calibri" panose="020F0502020204030204" pitchFamily="34" charset="0"/>
              </a:rPr>
              <a:t>(</a:t>
            </a:r>
            <a:r>
              <a:rPr lang="en-GB" altLang="en-US" i="1" dirty="0">
                <a:solidFill>
                  <a:srgbClr val="3333CC"/>
                </a:solidFill>
                <a:latin typeface="Calibri" panose="020F0502020204030204" pitchFamily="34" charset="0"/>
              </a:rPr>
              <a:t>malign</a:t>
            </a:r>
            <a:r>
              <a:rPr lang="cs-CZ" altLang="en-US" i="1" dirty="0">
                <a:solidFill>
                  <a:srgbClr val="3333CC"/>
                </a:solidFill>
                <a:latin typeface="Calibri" panose="020F0502020204030204" pitchFamily="34" charset="0"/>
              </a:rPr>
              <a:t>í transformace).</a:t>
            </a:r>
            <a:r>
              <a:rPr lang="en-GB" altLang="en-US" dirty="0"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6F95D3D-C872-4D45-A91D-B5FB21FA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Germinativní</a:t>
            </a:r>
            <a:r>
              <a:rPr lang="cs-CZ" dirty="0"/>
              <a:t> a somatické mutace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57BF4-AD80-4E88-AF14-BD15621CEF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Vzácné alely jsou „špatné“</a:t>
            </a: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>
                <a:latin typeface="Calibri" panose="020F0502020204030204" pitchFamily="34" charset="0"/>
              </a:rPr>
              <a:t>(loss of function, gain of function)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latin typeface="Calibri" panose="020F0502020204030204" pitchFamily="34" charset="0"/>
              </a:rPr>
              <a:t>Jsou často pod tlakem selekce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Polymor</a:t>
            </a:r>
            <a:r>
              <a:rPr lang="cs-CZ" altLang="en-US" sz="2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fismy</a:t>
            </a: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>
                <a:latin typeface="Calibri" panose="020F0502020204030204" pitchFamily="34" charset="0"/>
              </a:rPr>
              <a:t>(</a:t>
            </a:r>
            <a:r>
              <a:rPr lang="en-GB" altLang="en-US" sz="2400" dirty="0">
                <a:latin typeface="Calibri" panose="020F0502020204030204" pitchFamily="34" charset="0"/>
                <a:ea typeface="MS Mincho" panose="02020609040205080304" pitchFamily="49" charset="-128"/>
              </a:rPr>
              <a:t>&gt;</a:t>
            </a:r>
            <a:r>
              <a:rPr lang="en-GB" altLang="en-US" sz="2400" dirty="0">
                <a:latin typeface="Calibri" panose="020F0502020204030204" pitchFamily="34" charset="0"/>
              </a:rPr>
              <a:t> 1% </a:t>
            </a:r>
            <a:r>
              <a:rPr lang="cs-CZ" altLang="en-US" sz="2400" dirty="0">
                <a:latin typeface="Calibri" panose="020F0502020204030204" pitchFamily="34" charset="0"/>
              </a:rPr>
              <a:t>frekvence v populaci</a:t>
            </a:r>
            <a:r>
              <a:rPr lang="en-GB" altLang="en-US" sz="2400" dirty="0">
                <a:latin typeface="Calibri" panose="020F0502020204030204" pitchFamily="34" charset="0"/>
              </a:rPr>
              <a:t>)</a:t>
            </a:r>
            <a:endParaRPr lang="cs-CZ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latin typeface="Calibri" panose="020F0502020204030204" pitchFamily="34" charset="0"/>
              </a:rPr>
              <a:t>Význam: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latin typeface="Calibri" panose="020F0502020204030204" pitchFamily="34" charset="0"/>
              </a:rPr>
              <a:t>Zdroj vrozené variability genomu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latin typeface="Calibri" panose="020F0502020204030204" pitchFamily="34" charset="0"/>
              </a:rPr>
              <a:t>Faktor přežití vzhledem k patogenům?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latin typeface="Calibri" panose="020F0502020204030204" pitchFamily="34" charset="0"/>
              </a:rPr>
              <a:t>Jak vzácné mutace, tak polymorfismy jsou způsobeny </a:t>
            </a:r>
            <a:r>
              <a:rPr lang="cs-CZ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genovými mutacemi.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Genom současníků je výrazně modifikován evolucí (dlouhodoběji-paleolit) a historií pandemií (krátkodoběji-mor, syfilis, černé neštovice </a:t>
            </a:r>
            <a:r>
              <a:rPr lang="cs-CZ" altLang="en-US" sz="2400" i="1" dirty="0">
                <a:solidFill>
                  <a:schemeClr val="accent2"/>
                </a:solidFill>
                <a:latin typeface="Calibri" panose="020F0502020204030204" pitchFamily="34" charset="0"/>
              </a:rPr>
              <a:t>v Evropě)</a:t>
            </a:r>
            <a:endParaRPr lang="en-GB" altLang="en-US" sz="2400" i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B149BA-45B7-4907-82FF-78772149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Vzácné alely a polymorfismy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D59D5445-DFC2-4794-8626-6E757BD520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1" y="1981200"/>
            <a:ext cx="8291513" cy="3886200"/>
          </a:xfrm>
        </p:spPr>
        <p:txBody>
          <a:bodyPr/>
          <a:lstStyle/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Pravděpodobnost chyby při replikaci DNA během buněčného dělení je vysoká. Proto je nad stavem DNA ustaven přísný dohled, který zajišťuje stabilitu genomu (supresorové geny, např. P53).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Porucha supresorových genů (zejména obou alel) zakládá přirozeně větší riziko vzniku mutací.</a:t>
            </a:r>
          </a:p>
          <a:p>
            <a:pPr eaLnBrk="1" hangingPunct="1"/>
            <a:endParaRPr lang="cs-CZ" altLang="en-US" dirty="0">
              <a:latin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7B0DF9C-2689-4872-92B3-E4470D0A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genových mutací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745E1EC-2763-40DF-B700-045844595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Nádorový genotyp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0170E62-EBD1-4146-9770-744403C05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 b="1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en-US" u="sng" dirty="0">
                <a:latin typeface="Calibri" panose="020F0502020204030204" pitchFamily="34" charset="0"/>
              </a:rPr>
              <a:t>Současná koncepce</a:t>
            </a:r>
            <a:r>
              <a:rPr lang="cs-CZ" altLang="en-US" dirty="0">
                <a:latin typeface="Calibri" panose="020F0502020204030204" pitchFamily="34" charset="0"/>
              </a:rPr>
              <a:t> </a:t>
            </a:r>
            <a:r>
              <a:rPr lang="cs-CZ" altLang="en-US" i="1" dirty="0">
                <a:latin typeface="Calibri" panose="020F0502020204030204" pitchFamily="34" charset="0"/>
              </a:rPr>
              <a:t>modelu vícestupňového vývoje maligního nádoru</a:t>
            </a:r>
            <a:r>
              <a:rPr lang="cs-CZ" altLang="en-US" dirty="0">
                <a:latin typeface="Calibri" panose="020F0502020204030204" pitchFamily="34" charset="0"/>
              </a:rPr>
              <a:t> předpokládá, jak bylo řečeno, nejprve </a:t>
            </a:r>
            <a:r>
              <a:rPr lang="cs-CZ" altLang="en-US" i="1" dirty="0">
                <a:latin typeface="Calibri" panose="020F0502020204030204" pitchFamily="34" charset="0"/>
              </a:rPr>
              <a:t>postupné hromadění genetických změn.</a:t>
            </a:r>
            <a:r>
              <a:rPr lang="cs-CZ" altLang="en-US" dirty="0">
                <a:latin typeface="Calibri" panose="020F0502020204030204" pitchFamily="34" charset="0"/>
              </a:rPr>
              <a:t> Ty se odehrávají v určitých skupinách genů jako jsou: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en-US" b="1" i="1" dirty="0">
                <a:latin typeface="Calibri" panose="020F0502020204030204" pitchFamily="34" charset="0"/>
              </a:rPr>
              <a:t>proto-onkogeny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en-US" b="1" i="1" dirty="0">
                <a:latin typeface="Calibri" panose="020F0502020204030204" pitchFamily="34" charset="0"/>
              </a:rPr>
              <a:t>tumor-supresorové geny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en-US" b="1" i="1" dirty="0">
                <a:latin typeface="Calibri" panose="020F0502020204030204" pitchFamily="34" charset="0"/>
              </a:rPr>
              <a:t>geny udržující stabilitu genomu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en-US" b="1" i="1" dirty="0">
                <a:latin typeface="Calibri" panose="020F0502020204030204" pitchFamily="34" charset="0"/>
              </a:rPr>
              <a:t>modifikující geny.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4DF098AF-AC6A-442A-B6CA-342D7E1C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86401"/>
            <a:ext cx="472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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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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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 Stratton </a:t>
            </a:r>
            <a:r>
              <a:rPr lang="en-GB" altLang="zh-CN" sz="1600" 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et al. </a:t>
            </a:r>
            <a:r>
              <a:rPr lang="en-GB" altLang="en-US" sz="16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Nature</a:t>
            </a:r>
            <a:r>
              <a:rPr lang="en-GB" altLang="en-US"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458</a:t>
            </a:r>
            <a:r>
              <a:rPr lang="en-GB" altLang="en-US"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719-724 (2009)</a:t>
            </a:r>
          </a:p>
        </p:txBody>
      </p:sp>
      <p:pic>
        <p:nvPicPr>
          <p:cNvPr id="35843" name="Picture 3" descr="natureRGB">
            <a:extLst>
              <a:ext uri="{FF2B5EF4-FFF2-40B4-BE49-F238E27FC236}">
                <a16:creationId xmlns:a16="http://schemas.microsoft.com/office/drawing/2014/main" id="{D5536923-F83C-4212-85C2-AE366355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096001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nature07943-f1">
            <a:extLst>
              <a:ext uri="{FF2B5EF4-FFF2-40B4-BE49-F238E27FC236}">
                <a16:creationId xmlns:a16="http://schemas.microsoft.com/office/drawing/2014/main" id="{B7D04D7B-5324-4A1A-9347-639C4ECE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74" y="1356558"/>
            <a:ext cx="80835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83AFB2A6-573F-4B9C-AA33-26D9535B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5083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800">
                <a:solidFill>
                  <a:schemeClr val="accent2"/>
                </a:solidFill>
                <a:latin typeface="Tahoma" panose="020B0604030504040204" pitchFamily="34" charset="0"/>
              </a:rPr>
              <a:t>Mutace somatických buněk: kolorektální  karcinom</a:t>
            </a:r>
            <a:endParaRPr lang="cs-CZ" altLang="en-US" sz="2800">
              <a:solidFill>
                <a:schemeClr val="accent2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E15E2081-3CD5-4447-93F6-AADC1A82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10201"/>
            <a:ext cx="784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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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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defTabSz="82867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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defTabSz="828675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MR Stratton </a:t>
            </a:r>
            <a:r>
              <a:rPr lang="en-GB" altLang="zh-CN" sz="1600" 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et al. </a:t>
            </a:r>
            <a:r>
              <a:rPr lang="en-GB" altLang="en-US" sz="16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Nature</a:t>
            </a:r>
            <a:r>
              <a:rPr lang="en-GB" altLang="en-US"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458</a:t>
            </a:r>
            <a:r>
              <a:rPr lang="en-GB" altLang="en-US"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719-724 (2009)</a:t>
            </a:r>
          </a:p>
        </p:txBody>
      </p:sp>
      <p:pic>
        <p:nvPicPr>
          <p:cNvPr id="36867" name="Picture 3" descr="natureRGB">
            <a:extLst>
              <a:ext uri="{FF2B5EF4-FFF2-40B4-BE49-F238E27FC236}">
                <a16:creationId xmlns:a16="http://schemas.microsoft.com/office/drawing/2014/main" id="{35166336-861E-47AB-BA64-61330329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096001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nature07943-f2">
            <a:extLst>
              <a:ext uri="{FF2B5EF4-FFF2-40B4-BE49-F238E27FC236}">
                <a16:creationId xmlns:a16="http://schemas.microsoft.com/office/drawing/2014/main" id="{F1136334-10C8-4BDC-B852-FE266328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7475"/>
            <a:ext cx="619283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7B7B603B-08EF-494E-A377-BEA454D7E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4" y="6008689"/>
            <a:ext cx="3509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Mutace somatických buněk: příklad</a:t>
            </a:r>
            <a:endParaRPr lang="cs-CZ" altLang="en-US" sz="1800" dirty="0">
              <a:solidFill>
                <a:schemeClr val="accent2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dirty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Sporadic</a:t>
            </a:r>
            <a:r>
              <a:rPr lang="cs-CZ" altLang="en-US" sz="1800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ký kolorektální karcinom</a:t>
            </a:r>
            <a:endParaRPr lang="cs-CZ" altLang="en-US" sz="1800" dirty="0">
              <a:solidFill>
                <a:schemeClr val="accent2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F90A1E01-02AD-46F3-B61E-9E92B215F2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3546" y="1673534"/>
            <a:ext cx="8229600" cy="5876925"/>
          </a:xfrm>
        </p:spPr>
        <p:txBody>
          <a:bodyPr/>
          <a:lstStyle/>
          <a:p>
            <a:pPr eaLnBrk="1" hangingPunct="1"/>
            <a:r>
              <a:rPr lang="cs-CZ" altLang="en-US" i="1" dirty="0"/>
              <a:t>Proto-onkogeny</a:t>
            </a:r>
            <a:r>
              <a:rPr lang="cs-CZ" altLang="en-US" dirty="0"/>
              <a:t> tvoří normální vybavení genomu; </a:t>
            </a:r>
          </a:p>
          <a:p>
            <a:pPr eaLnBrk="1" hangingPunct="1"/>
            <a:r>
              <a:rPr lang="cs-CZ" altLang="en-US" i="1" dirty="0"/>
              <a:t>kódují proteiny, které řídí proliferaci,  diferenciaci a přežívání buněk</a:t>
            </a:r>
            <a:r>
              <a:rPr lang="cs-CZ" altLang="en-US" dirty="0"/>
              <a:t>. </a:t>
            </a:r>
          </a:p>
          <a:p>
            <a:pPr eaLnBrk="1" hangingPunct="1"/>
            <a:r>
              <a:rPr lang="cs-CZ" altLang="en-US" dirty="0"/>
              <a:t>100 různých lidských proto-onkogenů v každé somatické buňce. </a:t>
            </a:r>
          </a:p>
          <a:p>
            <a:pPr eaLnBrk="1" hangingPunct="1"/>
            <a:r>
              <a:rPr lang="cs-CZ" altLang="en-US" dirty="0"/>
              <a:t>Jsou cílem extra- a intracelulárních cest transdukce signálů (zejména mitogenních), kterými se reguluje jejich exprese.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0F3323-560E-4CDF-8ACA-572F344C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Protoonkogeny</a:t>
            </a:r>
            <a:r>
              <a:rPr lang="cs-CZ" dirty="0"/>
              <a:t> a onkogeny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09FE364F-BDD7-493D-AC83-C9FA5323D1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81076"/>
            <a:ext cx="82296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Dojde-li k mutaci proto-onkogenů, mění se na </a:t>
            </a:r>
            <a:r>
              <a:rPr lang="cs-CZ" altLang="en-US" i="1" u="sng" dirty="0">
                <a:latin typeface="Calibri" panose="020F0502020204030204" pitchFamily="34" charset="0"/>
              </a:rPr>
              <a:t>onkogeny</a:t>
            </a:r>
            <a:r>
              <a:rPr lang="cs-CZ" altLang="en-US" dirty="0">
                <a:latin typeface="Calibri" panose="020F0502020204030204" pitchFamily="34" charset="0"/>
              </a:rPr>
              <a:t> a jejich aktivita získává </a:t>
            </a:r>
            <a:r>
              <a:rPr lang="cs-CZ" altLang="en-US" dirty="0" err="1">
                <a:latin typeface="Calibri" panose="020F0502020204030204" pitchFamily="34" charset="0"/>
              </a:rPr>
              <a:t>tumorigenní</a:t>
            </a:r>
            <a:r>
              <a:rPr lang="cs-CZ" altLang="en-US" dirty="0">
                <a:latin typeface="Calibri" panose="020F0502020204030204" pitchFamily="34" charset="0"/>
              </a:rPr>
              <a:t> charakter.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K přeměně proto-onkogenu na onkogen stačí alterace pouze jedné alely genu – tzv. </a:t>
            </a:r>
            <a:r>
              <a:rPr lang="cs-CZ" altLang="en-US" i="1" dirty="0">
                <a:latin typeface="Calibri" panose="020F0502020204030204" pitchFamily="34" charset="0"/>
              </a:rPr>
              <a:t>dominantní mutace</a:t>
            </a:r>
            <a:r>
              <a:rPr lang="cs-CZ" altLang="en-US" dirty="0">
                <a:latin typeface="Calibri" panose="020F0502020204030204" pitchFamily="34" charset="0"/>
              </a:rPr>
              <a:t> a gen má charakter </a:t>
            </a:r>
            <a:r>
              <a:rPr lang="cs-CZ" altLang="en-US" i="1" dirty="0">
                <a:latin typeface="Calibri" panose="020F0502020204030204" pitchFamily="34" charset="0"/>
              </a:rPr>
              <a:t>dominantního onkogenu.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Mechanismy aktivace mají různé cesty: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(a) virová transdukce (kupř. onkogen </a:t>
            </a:r>
            <a:r>
              <a:rPr lang="cs-CZ" altLang="en-US" i="1" dirty="0" err="1">
                <a:latin typeface="Calibri" panose="020F0502020204030204" pitchFamily="34" charset="0"/>
              </a:rPr>
              <a:t>src</a:t>
            </a:r>
            <a:r>
              <a:rPr lang="cs-CZ" altLang="en-US" dirty="0">
                <a:latin typeface="Calibri" panose="020F050202020403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(b) genová amplifikace (</a:t>
            </a:r>
            <a:r>
              <a:rPr lang="cs-CZ" altLang="en-US" i="1" dirty="0" err="1">
                <a:latin typeface="Calibri" panose="020F0502020204030204" pitchFamily="34" charset="0"/>
              </a:rPr>
              <a:t>myc</a:t>
            </a:r>
            <a:r>
              <a:rPr lang="cs-CZ" altLang="en-US" i="1" dirty="0">
                <a:latin typeface="Calibri" panose="020F0502020204030204" pitchFamily="34" charset="0"/>
              </a:rPr>
              <a:t>, </a:t>
            </a:r>
            <a:r>
              <a:rPr lang="cs-CZ" altLang="en-US" i="1" dirty="0" err="1">
                <a:latin typeface="Calibri" panose="020F0502020204030204" pitchFamily="34" charset="0"/>
              </a:rPr>
              <a:t>abl</a:t>
            </a:r>
            <a:r>
              <a:rPr lang="cs-CZ" altLang="en-US" i="1" dirty="0">
                <a:latin typeface="Calibri" panose="020F0502020204030204" pitchFamily="34" charset="0"/>
              </a:rPr>
              <a:t>)</a:t>
            </a:r>
            <a:r>
              <a:rPr lang="cs-CZ" altLang="en-US" dirty="0">
                <a:latin typeface="Calibri" panose="020F0502020204030204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(c) virová inzerce (</a:t>
            </a:r>
            <a:r>
              <a:rPr lang="cs-CZ" altLang="en-US" i="1" dirty="0" err="1">
                <a:latin typeface="Calibri" panose="020F0502020204030204" pitchFamily="34" charset="0"/>
              </a:rPr>
              <a:t>myc</a:t>
            </a:r>
            <a:r>
              <a:rPr lang="cs-CZ" altLang="en-US" dirty="0">
                <a:latin typeface="Calibri" panose="020F050202020403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(d) chromosomální přestavba (</a:t>
            </a:r>
            <a:r>
              <a:rPr lang="cs-CZ" altLang="en-US" i="1" dirty="0" err="1">
                <a:latin typeface="Calibri" panose="020F0502020204030204" pitchFamily="34" charset="0"/>
              </a:rPr>
              <a:t>myc</a:t>
            </a:r>
            <a:r>
              <a:rPr lang="cs-CZ" altLang="en-US" i="1" dirty="0">
                <a:latin typeface="Calibri" panose="020F0502020204030204" pitchFamily="34" charset="0"/>
              </a:rPr>
              <a:t>, </a:t>
            </a:r>
            <a:r>
              <a:rPr lang="cs-CZ" altLang="en-US" i="1" dirty="0" err="1">
                <a:latin typeface="Calibri" panose="020F0502020204030204" pitchFamily="34" charset="0"/>
              </a:rPr>
              <a:t>abl</a:t>
            </a:r>
            <a:r>
              <a:rPr lang="cs-CZ" altLang="en-US" dirty="0">
                <a:latin typeface="Calibri" panose="020F050202020403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(e) mutace (</a:t>
            </a:r>
            <a:r>
              <a:rPr lang="cs-CZ" altLang="en-US" i="1" dirty="0">
                <a:latin typeface="Calibri" panose="020F0502020204030204" pitchFamily="34" charset="0"/>
              </a:rPr>
              <a:t>ras</a:t>
            </a:r>
            <a:r>
              <a:rPr lang="cs-CZ" altLang="en-US" dirty="0">
                <a:latin typeface="Calibri" panose="020F0502020204030204" pitchFamily="34" charset="0"/>
              </a:rPr>
              <a:t>) 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7B36D50-1923-4240-A6D2-1B7FEA13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36" y="391526"/>
            <a:ext cx="10753200" cy="451576"/>
          </a:xfrm>
        </p:spPr>
        <p:txBody>
          <a:bodyPr/>
          <a:lstStyle/>
          <a:p>
            <a:r>
              <a:rPr lang="cs-CZ" dirty="0" err="1"/>
              <a:t>Protoonkogeny</a:t>
            </a:r>
            <a:r>
              <a:rPr lang="cs-CZ" dirty="0"/>
              <a:t> a onkogeny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02EF08A8-268B-42FF-ACDB-B5922C327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1" y="981076"/>
            <a:ext cx="8507413" cy="5876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dirty="0"/>
              <a:t> </a:t>
            </a:r>
          </a:p>
          <a:p>
            <a:pPr algn="just" eaLnBrk="1" hangingPunct="1"/>
            <a:r>
              <a:rPr lang="cs-CZ" altLang="en-US" dirty="0">
                <a:latin typeface="Calibri" panose="020F0502020204030204" pitchFamily="34" charset="0"/>
              </a:rPr>
              <a:t>Onkogen může vzniknout mutací genů kódujících proteiny signálních drah, které realizují přenos růstového stimulu (růstového faktoru), dojde-li k jeho abnormální aktivitě. To může být způsobeno tím, že se tvoří v buňce, kde se normálně netvoří nebo se tvoří v nadměrném množství anebo v tak pozměněné formě, která se vymyká normální regulaci. </a:t>
            </a:r>
          </a:p>
          <a:p>
            <a:pPr algn="just" eaLnBrk="1" hangingPunct="1"/>
            <a:r>
              <a:rPr lang="cs-CZ" altLang="en-US" dirty="0">
                <a:latin typeface="Calibri" panose="020F0502020204030204" pitchFamily="34" charset="0"/>
              </a:rPr>
              <a:t>Takovéto mutované geny jsou </a:t>
            </a:r>
            <a:r>
              <a:rPr lang="cs-CZ" altLang="en-US" dirty="0" err="1">
                <a:latin typeface="Calibri" panose="020F0502020204030204" pitchFamily="34" charset="0"/>
              </a:rPr>
              <a:t>tumorigenní</a:t>
            </a:r>
            <a:r>
              <a:rPr lang="cs-CZ" altLang="en-US" dirty="0">
                <a:latin typeface="Calibri" panose="020F0502020204030204" pitchFamily="34" charset="0"/>
              </a:rPr>
              <a:t>, protože umožňují buňce </a:t>
            </a:r>
            <a:r>
              <a:rPr lang="cs-CZ" altLang="en-US" dirty="0" err="1">
                <a:latin typeface="Calibri" panose="020F0502020204030204" pitchFamily="34" charset="0"/>
              </a:rPr>
              <a:t>proliferovat</a:t>
            </a:r>
            <a:r>
              <a:rPr lang="cs-CZ" altLang="en-US" dirty="0">
                <a:latin typeface="Calibri" panose="020F0502020204030204" pitchFamily="34" charset="0"/>
              </a:rPr>
              <a:t> i v nepřítomnosti extracelulárního signálu.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0CD74A-34AD-4FFA-B058-77721F62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Protoonkogeny</a:t>
            </a:r>
            <a:r>
              <a:rPr lang="cs-CZ" dirty="0"/>
              <a:t> a onkogeny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B9A393D-E608-495B-B8DB-9A95FECD2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latin typeface="Calibri" panose="020F0502020204030204" pitchFamily="34" charset="0"/>
              </a:rPr>
              <a:t>Typy onkogenů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087224E-18D3-4166-840C-C1E65D2EA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5543550"/>
          </a:xfrm>
        </p:spPr>
        <p:txBody>
          <a:bodyPr/>
          <a:lstStyle/>
          <a:p>
            <a:pPr eaLnBrk="1" hangingPunct="1"/>
            <a:r>
              <a:rPr lang="cs-CZ" altLang="en-US" dirty="0"/>
              <a:t> </a:t>
            </a:r>
            <a:r>
              <a:rPr lang="cs-CZ" altLang="en-US" dirty="0">
                <a:latin typeface="Calibri" panose="020F0502020204030204" pitchFamily="34" charset="0"/>
              </a:rPr>
              <a:t>Jsou klasifikovány do 5 tříd: 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(1) růstové faktory 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(2) receptory pro růstové faktory 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(3) komponenty intracelulárních signálních drah 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(4) jaderné transkripční faktory 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(5) proteiny řídící buněčný cyklus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84E6CC5-CA3A-4B8B-B032-9185B838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9" y="1904860"/>
            <a:ext cx="10869482" cy="280049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87A2529-8D92-49CE-A62E-6B898E49BC72}"/>
              </a:ext>
            </a:extLst>
          </p:cNvPr>
          <p:cNvSpPr txBox="1">
            <a:spLocks/>
          </p:cNvSpPr>
          <p:nvPr/>
        </p:nvSpPr>
        <p:spPr>
          <a:xfrm>
            <a:off x="228230" y="151130"/>
            <a:ext cx="10954120" cy="628377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/>
              <a:t>Kancerogeneze jako vícestupňový proces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obr6">
            <a:extLst>
              <a:ext uri="{FF2B5EF4-FFF2-40B4-BE49-F238E27FC236}">
                <a16:creationId xmlns:a16="http://schemas.microsoft.com/office/drawing/2014/main" id="{1F931746-550E-4EFC-80C0-0D94A77B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4" y="765175"/>
            <a:ext cx="74501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48D75788-076A-44FE-8A65-225B0AC0CBFB}"/>
              </a:ext>
            </a:extLst>
          </p:cNvPr>
          <p:cNvSpPr txBox="1">
            <a:spLocks/>
          </p:cNvSpPr>
          <p:nvPr/>
        </p:nvSpPr>
        <p:spPr>
          <a:xfrm>
            <a:off x="228230" y="151130"/>
            <a:ext cx="10954120" cy="628377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 err="1"/>
              <a:t>Protoonkogeny</a:t>
            </a:r>
            <a:r>
              <a:rPr lang="cs-CZ" kern="0" spc="-5" dirty="0"/>
              <a:t> a onkogeny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8EC7B50F-8409-4F96-A690-8CF8A0F0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4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00000000000000000" pitchFamily="8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00000000000000000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551" name="Group 95">
            <a:extLst>
              <a:ext uri="{FF2B5EF4-FFF2-40B4-BE49-F238E27FC236}">
                <a16:creationId xmlns:a16="http://schemas.microsoft.com/office/drawing/2014/main" id="{6408567F-C1FF-4B31-AA52-F0E58FB113C5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836614"/>
          <a:ext cx="8569325" cy="5641974"/>
        </p:xfrm>
        <a:graphic>
          <a:graphicData uri="http://schemas.openxmlformats.org/drawingml/2006/table">
            <a:tbl>
              <a:tblPr/>
              <a:tblGrid>
                <a:gridCol w="285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GEN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Alterace genu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TUMOR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84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Retinoblastoma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gen (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Rb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)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Delece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Bodová mutace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Retinoblastomy, osteosarkomy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sarkomy měkkých tkání,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Malobuněčné karcinomy 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plic, karcinomy močového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měchýře a prsu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9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Cyklin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D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Translokace chromosomů,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Genová amplifikace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Adenom 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parathyreoidey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Některé 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lymfomy,Karcinomy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mléčné žlázy,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hlavy a krku, jater (primární),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jícnu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1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cdk4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Amplifikace,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Bodová mutace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Glioblastom, sarkom,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melanoblastom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25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p16</a:t>
                      </a:r>
                      <a:r>
                        <a:rPr kumimoji="0" lang="cs-CZ" alt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INK4a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 (p15</a:t>
                      </a:r>
                      <a:r>
                        <a:rPr kumimoji="0" lang="cs-CZ" alt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INK4b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)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Delece, bodová mutace,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metylace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Karcinomy pankreatu,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ezofagu, plic (malobuněčné),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Glioblastomy, sarkomy,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familiární melanomy 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 karcinomy pankreatu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037" name="Rectangle 87">
            <a:extLst>
              <a:ext uri="{FF2B5EF4-FFF2-40B4-BE49-F238E27FC236}">
                <a16:creationId xmlns:a16="http://schemas.microsoft.com/office/drawing/2014/main" id="{C87A7EAE-901E-43BB-BA3F-CEE5B13F3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5064125"/>
            <a:ext cx="2476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6BF7F3E-2B75-40B9-BA85-8480888150D4}"/>
              </a:ext>
            </a:extLst>
          </p:cNvPr>
          <p:cNvSpPr txBox="1">
            <a:spLocks/>
          </p:cNvSpPr>
          <p:nvPr/>
        </p:nvSpPr>
        <p:spPr>
          <a:xfrm>
            <a:off x="228230" y="151130"/>
            <a:ext cx="10954120" cy="628377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/>
              <a:t>Regulátory buněčného cyklu a jejich poruchy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37" name="Group 133">
            <a:extLst>
              <a:ext uri="{FF2B5EF4-FFF2-40B4-BE49-F238E27FC236}">
                <a16:creationId xmlns:a16="http://schemas.microsoft.com/office/drawing/2014/main" id="{456FE1B3-3F1F-4D7F-AAAE-987BBD4DBB14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1196976"/>
          <a:ext cx="8424863" cy="5472115"/>
        </p:xfrm>
        <a:graphic>
          <a:graphicData uri="http://schemas.openxmlformats.org/drawingml/2006/table">
            <a:tbl>
              <a:tblPr/>
              <a:tblGrid>
                <a:gridCol w="2162175">
                  <a:extLst>
                    <a:ext uri="{9D8B030D-6E8A-4147-A177-3AD203B41FA5}">
                      <a16:colId xmlns:a16="http://schemas.microsoft.com/office/drawing/2014/main" val="3432861835"/>
                    </a:ext>
                  </a:extLst>
                </a:gridCol>
                <a:gridCol w="3452813">
                  <a:extLst>
                    <a:ext uri="{9D8B030D-6E8A-4147-A177-3AD203B41FA5}">
                      <a16:colId xmlns:a16="http://schemas.microsoft.com/office/drawing/2014/main" val="1043949282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3607769106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Název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Nádorové onemocnění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956314"/>
                  </a:ext>
                </a:extLst>
              </a:tr>
              <a:tr h="1211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APC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adematózní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polypózy tlustého střeva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Kolorektální karcinom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Karcinom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pankreatu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Desmoidy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Hepatoblastom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4779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BRCA1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1 pro familiární karcinom  prsu/vaječníku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Hereditární karcinom prsu/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ovaria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204510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BRCA2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2 pro familiární karcinom  prsu/vaječníku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Hereditární karcinom prsu/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ovaria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752057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CDH1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pro 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kadherin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Familiární karcinom žaludku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Lobulární karcinom prsu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1433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CDNK2A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inhibitoru 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cyklin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-dependentní 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kinasy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2A (p16)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Maligní melanom kůže 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404248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CYLD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familiární </a:t>
                      </a: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cylindromatózy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Cylindromy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67886"/>
                  </a:ext>
                </a:extLst>
              </a:tr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EP300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 vazebného proteinu 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300 kD-E1A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82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82" charset="2"/>
                        <a:defRPr sz="16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Karcinomy kolorektální,</a:t>
                      </a:r>
                      <a:b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pankreatu, prsu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319089"/>
                  </a:ext>
                </a:extLst>
              </a:tr>
            </a:tbl>
          </a:graphicData>
        </a:graphic>
      </p:graphicFrame>
      <p:sp>
        <p:nvSpPr>
          <p:cNvPr id="44073" name="Rectangle 130">
            <a:extLst>
              <a:ext uri="{FF2B5EF4-FFF2-40B4-BE49-F238E27FC236}">
                <a16:creationId xmlns:a16="http://schemas.microsoft.com/office/drawing/2014/main" id="{945D1DCA-392C-4BE8-B929-21F80B8D6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5078414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82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C041AD4-1AA0-4B00-821B-EBF5390C8416}"/>
              </a:ext>
            </a:extLst>
          </p:cNvPr>
          <p:cNvSpPr txBox="1">
            <a:spLocks/>
          </p:cNvSpPr>
          <p:nvPr/>
        </p:nvSpPr>
        <p:spPr>
          <a:xfrm>
            <a:off x="228229" y="151130"/>
            <a:ext cx="11738869" cy="1243930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/>
              <a:t>Některé onkogeny podmiňující nádorová onemocnění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3475A3F2-E6F1-4496-A1D5-DFFF8E92C3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</a:rPr>
              <a:t>Vliv apoptózy na přežití nádorových buněk (pro- a anti-</a:t>
            </a:r>
            <a:r>
              <a:rPr lang="cs-CZ" altLang="en-US" sz="2400" dirty="0" err="1">
                <a:latin typeface="Calibri" panose="020F0502020204030204" pitchFamily="34" charset="0"/>
              </a:rPr>
              <a:t>apoptózové</a:t>
            </a:r>
            <a:r>
              <a:rPr lang="cs-CZ" altLang="en-US" sz="2400" dirty="0">
                <a:latin typeface="Calibri" panose="020F0502020204030204" pitchFamily="34" charset="0"/>
              </a:rPr>
              <a:t> faktory)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</a:rPr>
              <a:t>Zvýšená exprese Bcl-2 inhibuje zánik buněk apoptózou.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</a:rPr>
              <a:t>Je to způsobeno vazbou Bcl-2 proteinu na BAX-protein, což zabrání jeho </a:t>
            </a:r>
            <a:r>
              <a:rPr lang="cs-CZ" altLang="en-US" sz="2400" dirty="0" err="1">
                <a:latin typeface="Calibri" panose="020F0502020204030204" pitchFamily="34" charset="0"/>
              </a:rPr>
              <a:t>homodimerizaci</a:t>
            </a:r>
            <a:r>
              <a:rPr lang="cs-CZ" altLang="en-US" sz="2400" dirty="0">
                <a:latin typeface="Calibri" panose="020F0502020204030204" pitchFamily="34" charset="0"/>
              </a:rPr>
              <a:t>, která podporuje apoptózu. </a:t>
            </a:r>
          </a:p>
        </p:txBody>
      </p:sp>
      <p:pic>
        <p:nvPicPr>
          <p:cNvPr id="45059" name="Picture 5" descr="obr5">
            <a:extLst>
              <a:ext uri="{FF2B5EF4-FFF2-40B4-BE49-F238E27FC236}">
                <a16:creationId xmlns:a16="http://schemas.microsoft.com/office/drawing/2014/main" id="{65B86AE0-457F-4866-A82B-ACC0500E36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1125538"/>
            <a:ext cx="3743325" cy="3841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C1F5DB88-3890-4D2D-8D11-8581D61D4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196976"/>
            <a:ext cx="8229600" cy="5661025"/>
          </a:xfrm>
        </p:spPr>
        <p:txBody>
          <a:bodyPr/>
          <a:lstStyle/>
          <a:p>
            <a:pPr eaLnBrk="1" hangingPunct="1"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Označují se někdy jako</a:t>
            </a:r>
            <a:r>
              <a:rPr lang="cs-CZ" altLang="en-US" b="1" dirty="0">
                <a:latin typeface="Calibri" panose="020F0502020204030204" pitchFamily="34" charset="0"/>
              </a:rPr>
              <a:t> </a:t>
            </a:r>
            <a:r>
              <a:rPr lang="cs-CZ" altLang="en-US" i="1" dirty="0" err="1">
                <a:latin typeface="Calibri" panose="020F0502020204030204" pitchFamily="34" charset="0"/>
              </a:rPr>
              <a:t>mutatorní</a:t>
            </a:r>
            <a:r>
              <a:rPr lang="cs-CZ" altLang="en-US" i="1" dirty="0">
                <a:latin typeface="Calibri" panose="020F0502020204030204" pitchFamily="34" charset="0"/>
              </a:rPr>
              <a:t> geny</a:t>
            </a:r>
            <a:r>
              <a:rPr lang="cs-CZ" altLang="en-US" dirty="0">
                <a:latin typeface="Calibri" panose="020F0502020204030204" pitchFamily="34" charset="0"/>
              </a:rPr>
              <a:t> a bývají i řazeny k </a:t>
            </a:r>
            <a:r>
              <a:rPr lang="cs-CZ" altLang="en-US" i="1" dirty="0">
                <a:latin typeface="Calibri" panose="020F0502020204030204" pitchFamily="34" charset="0"/>
              </a:rPr>
              <a:t>tumor-supresorovým genům.</a:t>
            </a:r>
            <a:r>
              <a:rPr lang="cs-CZ" altLang="en-US" dirty="0">
                <a:latin typeface="Calibri" panose="020F0502020204030204" pitchFamily="34" charset="0"/>
              </a:rPr>
              <a:t> Produkty těchto genů se uplatňují v opravných mechanismech poškozené DNA. </a:t>
            </a:r>
          </a:p>
          <a:p>
            <a:pPr eaLnBrk="1" hangingPunct="1"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Jejich mutace vede ke zvýšené frekvenci mutovaných onkogenů a tumor-supresorových genů, někdy až 1000krát.</a:t>
            </a:r>
            <a:br>
              <a:rPr lang="cs-CZ" altLang="en-US" dirty="0">
                <a:latin typeface="Calibri" panose="020F0502020204030204" pitchFamily="34" charset="0"/>
              </a:rPr>
            </a:br>
            <a:r>
              <a:rPr lang="cs-CZ" alt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5CBDD49-75FF-4630-BDFC-A58C1251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36" y="329382"/>
            <a:ext cx="10753200" cy="451576"/>
          </a:xfrm>
        </p:spPr>
        <p:txBody>
          <a:bodyPr/>
          <a:lstStyle/>
          <a:p>
            <a:r>
              <a:rPr lang="cs-CZ" dirty="0"/>
              <a:t>Geny udržující stabilitu genomu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PREDNASK\obr8.gif">
            <a:extLst>
              <a:ext uri="{FF2B5EF4-FFF2-40B4-BE49-F238E27FC236}">
                <a16:creationId xmlns:a16="http://schemas.microsoft.com/office/drawing/2014/main" id="{055197DD-75E1-4C1B-A1A5-C567C541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639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D496A09B-7A60-4FFF-A336-3FCE28EBE2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84314"/>
            <a:ext cx="8229600" cy="5373687"/>
          </a:xfrm>
        </p:spPr>
        <p:txBody>
          <a:bodyPr/>
          <a:lstStyle/>
          <a:p>
            <a:pPr eaLnBrk="1" hangingPunct="1"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Patří sem geny, jejichž produkty zajišťují vystřižení poškozeného úseku DNA a umožňují </a:t>
            </a:r>
            <a:r>
              <a:rPr lang="cs-CZ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excizní opravný proces. </a:t>
            </a:r>
            <a:r>
              <a:rPr lang="cs-CZ" altLang="en-US" dirty="0">
                <a:latin typeface="Calibri" panose="020F0502020204030204" pitchFamily="34" charset="0"/>
              </a:rPr>
              <a:t>Jejich recesivní mutace způsobuje onemocnění zvané </a:t>
            </a:r>
            <a:r>
              <a:rPr lang="cs-CZ" altLang="en-US" i="1" dirty="0" err="1">
                <a:latin typeface="Calibri" panose="020F0502020204030204" pitchFamily="34" charset="0"/>
              </a:rPr>
              <a:t>xeroderma</a:t>
            </a:r>
            <a:r>
              <a:rPr lang="cs-CZ" altLang="en-US" i="1" dirty="0">
                <a:latin typeface="Calibri" panose="020F0502020204030204" pitchFamily="34" charset="0"/>
              </a:rPr>
              <a:t> </a:t>
            </a:r>
            <a:r>
              <a:rPr lang="cs-CZ" altLang="en-US" i="1" dirty="0" err="1">
                <a:latin typeface="Calibri" panose="020F0502020204030204" pitchFamily="34" charset="0"/>
              </a:rPr>
              <a:t>pigmentosum</a:t>
            </a:r>
            <a:r>
              <a:rPr lang="cs-CZ" altLang="en-US" dirty="0">
                <a:latin typeface="Calibri" panose="020F0502020204030204" pitchFamily="34" charset="0"/>
              </a:rPr>
              <a:t> a </a:t>
            </a:r>
            <a:r>
              <a:rPr lang="cs-CZ" altLang="en-US" i="1" dirty="0" err="1">
                <a:latin typeface="Calibri" panose="020F0502020204030204" pitchFamily="34" charset="0"/>
              </a:rPr>
              <a:t>Cockayenův</a:t>
            </a:r>
            <a:r>
              <a:rPr lang="cs-CZ" altLang="en-US" i="1" dirty="0">
                <a:latin typeface="Calibri" panose="020F0502020204030204" pitchFamily="34" charset="0"/>
              </a:rPr>
              <a:t> syndrom,</a:t>
            </a:r>
            <a:r>
              <a:rPr lang="cs-CZ" altLang="en-US" dirty="0">
                <a:latin typeface="Calibri" panose="020F0502020204030204" pitchFamily="34" charset="0"/>
              </a:rPr>
              <a:t> což jsou prekancerózy se zvýšenou náchylností ke karcinomům kůže navozeným expozicí na UV-záření.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4C242-0309-42BA-8342-077D2EF8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Geny udržující stabilitu genomu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72A3F508-AF8B-4C8B-8CA5-66B47574DF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196976"/>
            <a:ext cx="82296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br>
              <a:rPr lang="cs-CZ" altLang="en-US" sz="2400" b="1" dirty="0"/>
            </a:br>
            <a:r>
              <a:rPr lang="cs-CZ" altLang="en-US" sz="2400" dirty="0">
                <a:latin typeface="Calibri" panose="020F0502020204030204" pitchFamily="34" charset="0"/>
              </a:rPr>
              <a:t>Další skupinou </a:t>
            </a:r>
            <a:r>
              <a:rPr lang="cs-CZ" altLang="en-US" sz="2400" dirty="0" err="1">
                <a:latin typeface="Calibri" panose="020F0502020204030204" pitchFamily="34" charset="0"/>
              </a:rPr>
              <a:t>mutatorních</a:t>
            </a:r>
            <a:r>
              <a:rPr lang="cs-CZ" altLang="en-US" sz="2400" dirty="0">
                <a:latin typeface="Calibri" panose="020F0502020204030204" pitchFamily="34" charset="0"/>
              </a:rPr>
              <a:t> genů jsou </a:t>
            </a:r>
            <a:r>
              <a:rPr lang="cs-CZ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„</a:t>
            </a:r>
            <a:r>
              <a:rPr lang="cs-CZ" alt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mismatch</a:t>
            </a:r>
            <a:r>
              <a:rPr lang="cs-CZ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“ opravné geny</a:t>
            </a:r>
            <a:r>
              <a:rPr lang="cs-CZ" altLang="en-US" sz="2400" i="1" dirty="0">
                <a:latin typeface="Calibri" panose="020F0502020204030204" pitchFamily="34" charset="0"/>
              </a:rPr>
              <a:t>;</a:t>
            </a:r>
            <a:r>
              <a:rPr lang="cs-CZ" altLang="en-US" sz="2400" dirty="0">
                <a:latin typeface="Calibri" panose="020F0502020204030204" pitchFamily="34" charset="0"/>
              </a:rPr>
              <a:t> kódované proteiny</a:t>
            </a:r>
            <a:r>
              <a:rPr lang="cs-CZ" altLang="en-US" sz="2400" i="1" dirty="0">
                <a:latin typeface="Calibri" panose="020F0502020204030204" pitchFamily="34" charset="0"/>
              </a:rPr>
              <a:t> </a:t>
            </a:r>
            <a:r>
              <a:rPr lang="cs-CZ" altLang="en-US" sz="2400" dirty="0">
                <a:latin typeface="Calibri" panose="020F0502020204030204" pitchFamily="34" charset="0"/>
              </a:rPr>
              <a:t>opravují chybné zařazení </a:t>
            </a:r>
            <a:r>
              <a:rPr lang="cs-CZ" altLang="en-US" sz="2400" dirty="0" err="1">
                <a:latin typeface="Calibri" panose="020F0502020204030204" pitchFamily="34" charset="0"/>
              </a:rPr>
              <a:t>baze</a:t>
            </a:r>
            <a:r>
              <a:rPr lang="cs-CZ" altLang="en-US" sz="2400" dirty="0">
                <a:latin typeface="Calibri" panose="020F0502020204030204" pitchFamily="34" charset="0"/>
              </a:rPr>
              <a:t> při replikaci DNA (nikoliv však komplementární). Projevem mutací těchto genů je instabilita na nukleotidové úrovni – </a:t>
            </a:r>
            <a:r>
              <a:rPr lang="cs-CZ" altLang="en-US" sz="2400" i="1" dirty="0" err="1">
                <a:latin typeface="Calibri" panose="020F0502020204030204" pitchFamily="34" charset="0"/>
              </a:rPr>
              <a:t>mikrosatelitová</a:t>
            </a:r>
            <a:r>
              <a:rPr lang="cs-CZ" altLang="en-US" sz="2400" i="1" dirty="0">
                <a:latin typeface="Calibri" panose="020F0502020204030204" pitchFamily="34" charset="0"/>
              </a:rPr>
              <a:t> instabilita.</a:t>
            </a:r>
            <a:r>
              <a:rPr lang="cs-CZ" altLang="en-US" sz="2400" dirty="0">
                <a:latin typeface="Calibri" panose="020F0502020204030204" pitchFamily="34" charset="0"/>
              </a:rPr>
              <a:t> Zárodečné mutace  zejména MSH2 a MLH1 genů jsou podkladem </a:t>
            </a:r>
            <a:r>
              <a:rPr lang="cs-CZ" altLang="en-US" sz="2400" i="1" dirty="0">
                <a:latin typeface="Calibri" panose="020F0502020204030204" pitchFamily="34" charset="0"/>
              </a:rPr>
              <a:t>hereditárního nepolypózního kolorektálního karcinomu (HNPCC) .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r>
              <a:rPr lang="cs-CZ" altLang="en-US" sz="2400" dirty="0">
                <a:latin typeface="Calibri" panose="020F0502020204030204" pitchFamily="34" charset="0"/>
              </a:rPr>
              <a:t>Mutace genů, jejichž produkty zajišťují </a:t>
            </a:r>
            <a:r>
              <a:rPr lang="cs-CZ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„opravné čtení“</a:t>
            </a:r>
            <a:r>
              <a:rPr lang="cs-CZ" altLang="en-US" sz="2400" dirty="0">
                <a:latin typeface="Calibri" panose="020F0502020204030204" pitchFamily="34" charset="0"/>
              </a:rPr>
              <a:t>, jehož úkolem je identifikace chybných úseků DNA při replikaci, byly prokázány u karcinomu žaludku a tlustého střeva. Jedná se především o mutaci genu pro </a:t>
            </a:r>
            <a:r>
              <a:rPr lang="cs-CZ" altLang="en-US" sz="2400" i="1" dirty="0" err="1">
                <a:latin typeface="Calibri" panose="020F0502020204030204" pitchFamily="34" charset="0"/>
              </a:rPr>
              <a:t>polymerasu</a:t>
            </a:r>
            <a:r>
              <a:rPr lang="cs-CZ" altLang="en-US" sz="2400" i="1" dirty="0">
                <a:latin typeface="Calibri" panose="020F0502020204030204" pitchFamily="34" charset="0"/>
              </a:rPr>
              <a:t> d.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  <a:br>
              <a:rPr lang="cs-CZ" altLang="en-US" sz="2400" dirty="0">
                <a:latin typeface="Calibri" panose="020F0502020204030204" pitchFamily="34" charset="0"/>
              </a:rPr>
            </a:br>
            <a:endParaRPr lang="cs-CZ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999F21-A041-4156-A32E-19302AB2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Geny udržující stabilitu genomu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4DEC654-75A4-4DC0-9287-7B338AAD7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13" y="188913"/>
            <a:ext cx="86868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</a:rPr>
              <a:t>Geny udržující stabilitu genomu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1A4A902-B406-474A-A2EF-8E5108F5C9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68414"/>
            <a:ext cx="82296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br>
              <a:rPr lang="cs-CZ" altLang="en-US" b="1" dirty="0"/>
            </a:br>
            <a:r>
              <a:rPr lang="cs-CZ" altLang="en-US" dirty="0">
                <a:latin typeface="Calibri" panose="020F0502020204030204" pitchFamily="34" charset="0"/>
              </a:rPr>
              <a:t>Rozpoznání poškozené DNA a aktivace p53 vyžaduje přítomnost ATK. Tento gen kóduje </a:t>
            </a:r>
            <a:r>
              <a:rPr lang="cs-CZ" altLang="en-US" dirty="0" err="1">
                <a:latin typeface="Calibri" panose="020F0502020204030204" pitchFamily="34" charset="0"/>
              </a:rPr>
              <a:t>kinasu</a:t>
            </a:r>
            <a:r>
              <a:rPr lang="cs-CZ" altLang="en-US" dirty="0">
                <a:latin typeface="Calibri" panose="020F0502020204030204" pitchFamily="34" charset="0"/>
              </a:rPr>
              <a:t>, která aktivuje jak CHK2 tak p53 při poškození DNA. Děti trpící </a:t>
            </a:r>
            <a:r>
              <a:rPr lang="cs-CZ" altLang="en-US" i="1" dirty="0" err="1">
                <a:latin typeface="Calibri" panose="020F0502020204030204" pitchFamily="34" charset="0"/>
              </a:rPr>
              <a:t>ataxií-teleangiektazií</a:t>
            </a:r>
            <a:r>
              <a:rPr lang="cs-CZ" altLang="en-US" dirty="0">
                <a:latin typeface="Calibri" panose="020F0502020204030204" pitchFamily="34" charset="0"/>
              </a:rPr>
              <a:t> mají inaktivující mutaci obou alel.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V klinickém obraze je pak imunodeficience, mozečkové příznaky a zvýšené riziko vzniku maligního nádorového onemocnění, především lymfomů. Buňky těchto pacientů nemohou aktivovat p53 jako odpověď na poškození DNA.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6F0D98A-7E91-4169-BD1B-C7C2A8A94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Geny udržující stabilitu genomu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7965018-5D97-42A5-BC74-736F591033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68414"/>
            <a:ext cx="82296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br>
              <a:rPr lang="cs-CZ" altLang="en-US" sz="2000" b="1" dirty="0"/>
            </a:br>
            <a:r>
              <a:rPr lang="cs-CZ" altLang="en-US" sz="2000" dirty="0">
                <a:latin typeface="Calibri" panose="020F0502020204030204" pitchFamily="34" charset="0"/>
              </a:rPr>
              <a:t>Jiný syndrom označovaný jako </a:t>
            </a:r>
            <a:r>
              <a:rPr lang="cs-CZ" altLang="en-US" sz="2000" i="1" dirty="0">
                <a:latin typeface="Calibri" panose="020F0502020204030204" pitchFamily="34" charset="0"/>
              </a:rPr>
              <a:t>NBS (</a:t>
            </a:r>
            <a:r>
              <a:rPr lang="cs-CZ" altLang="en-US" sz="2000" i="1" dirty="0" err="1">
                <a:latin typeface="Calibri" panose="020F0502020204030204" pitchFamily="34" charset="0"/>
              </a:rPr>
              <a:t>Nijmegen</a:t>
            </a:r>
            <a:r>
              <a:rPr lang="cs-CZ" altLang="en-US" sz="2000" i="1" dirty="0">
                <a:latin typeface="Calibri" panose="020F0502020204030204" pitchFamily="34" charset="0"/>
              </a:rPr>
              <a:t> </a:t>
            </a:r>
            <a:r>
              <a:rPr lang="cs-CZ" altLang="en-US" sz="2000" i="1" dirty="0" err="1">
                <a:latin typeface="Calibri" panose="020F0502020204030204" pitchFamily="34" charset="0"/>
              </a:rPr>
              <a:t>breakage</a:t>
            </a:r>
            <a:r>
              <a:rPr lang="cs-CZ" altLang="en-US" sz="2000" i="1" dirty="0">
                <a:latin typeface="Calibri" panose="020F0502020204030204" pitchFamily="34" charset="0"/>
              </a:rPr>
              <a:t> syndrom)</a:t>
            </a:r>
            <a:r>
              <a:rPr lang="cs-CZ" altLang="en-US" sz="2000" dirty="0">
                <a:latin typeface="Calibri" panose="020F0502020204030204" pitchFamily="34" charset="0"/>
              </a:rPr>
              <a:t> je způsoben homozygotní inaktivací genu </a:t>
            </a:r>
            <a:r>
              <a:rPr lang="cs-CZ" altLang="en-US" sz="2000" i="1" dirty="0">
                <a:latin typeface="Calibri" panose="020F0502020204030204" pitchFamily="34" charset="0"/>
              </a:rPr>
              <a:t>NBS, </a:t>
            </a:r>
            <a:r>
              <a:rPr lang="cs-CZ" altLang="en-US" sz="2000" dirty="0">
                <a:latin typeface="Calibri" panose="020F0502020204030204" pitchFamily="34" charset="0"/>
              </a:rPr>
              <a:t>který se podílí přímo na opravách poškozené DNA. Do tohoto mechanismu rozpoznávajícího a opravujícího poškozenou DNA vstupuje též </a:t>
            </a:r>
            <a:r>
              <a:rPr lang="cs-CZ" altLang="en-US" sz="2000" i="1" dirty="0">
                <a:latin typeface="Calibri" panose="020F0502020204030204" pitchFamily="34" charset="0"/>
              </a:rPr>
              <a:t>gen BRCA1.</a:t>
            </a:r>
            <a:r>
              <a:rPr lang="cs-CZ" altLang="en-US" sz="2000" dirty="0">
                <a:latin typeface="Calibri" panose="020F0502020204030204" pitchFamily="34" charset="0"/>
              </a:rPr>
              <a:t> Mutace v jedné alele zárodečných buněk nesoucích tento gen je odpovědná asi za polovinu případů </a:t>
            </a:r>
            <a:r>
              <a:rPr lang="cs-CZ" altLang="en-US" sz="2000" i="1" u="sng" dirty="0">
                <a:latin typeface="Calibri" panose="020F0502020204030204" pitchFamily="34" charset="0"/>
              </a:rPr>
              <a:t>karcinomu mléčné žlázy s familiárním výskytem</a:t>
            </a:r>
            <a:r>
              <a:rPr lang="cs-CZ" altLang="en-US" sz="2000" i="1" dirty="0">
                <a:latin typeface="Calibri" panose="020F0502020204030204" pitchFamily="34" charset="0"/>
              </a:rPr>
              <a:t>.</a:t>
            </a:r>
            <a:r>
              <a:rPr lang="cs-CZ" altLang="en-US" sz="2000" dirty="0">
                <a:latin typeface="Calibri" panose="020F0502020204030204" pitchFamily="34" charset="0"/>
              </a:rPr>
              <a:t> Při účinku proteinu BRCA1 hraje důležitou funkci jak ATM tak CHK2, které umožňují jeho fosforylaci, když dojde k poškození DNA. ATM také </a:t>
            </a:r>
            <a:r>
              <a:rPr lang="cs-CZ" altLang="en-US" sz="2000" dirty="0" err="1">
                <a:latin typeface="Calibri" panose="020F0502020204030204" pitchFamily="34" charset="0"/>
              </a:rPr>
              <a:t>fosforyluje</a:t>
            </a:r>
            <a:r>
              <a:rPr lang="cs-CZ" altLang="en-US" sz="2000" dirty="0">
                <a:latin typeface="Calibri" panose="020F0502020204030204" pitchFamily="34" charset="0"/>
              </a:rPr>
              <a:t> kofaktor BRCA1 - </a:t>
            </a:r>
            <a:r>
              <a:rPr lang="cs-CZ" altLang="en-US" sz="2000" dirty="0" err="1">
                <a:latin typeface="Calibri" panose="020F0502020204030204" pitchFamily="34" charset="0"/>
              </a:rPr>
              <a:t>CtIP</a:t>
            </a:r>
            <a:r>
              <a:rPr lang="cs-CZ" altLang="en-US" sz="2000" dirty="0">
                <a:latin typeface="Calibri" panose="020F0502020204030204" pitchFamily="34" charset="0"/>
              </a:rPr>
              <a:t>, který reguluje transkripci </a:t>
            </a:r>
            <a:r>
              <a:rPr lang="cs-CZ" altLang="en-US" sz="2000" i="1" dirty="0">
                <a:latin typeface="Calibri" panose="020F0502020204030204" pitchFamily="34" charset="0"/>
              </a:rPr>
              <a:t>genu BRCA1</a:t>
            </a:r>
            <a:r>
              <a:rPr lang="cs-CZ" altLang="en-US" sz="2000" dirty="0">
                <a:latin typeface="Calibri" panose="020F0502020204030204" pitchFamily="34" charset="0"/>
              </a:rPr>
              <a:t>. </a:t>
            </a:r>
            <a:r>
              <a:rPr lang="cs-CZ" altLang="en-US" sz="2000" u="sng" dirty="0">
                <a:latin typeface="Calibri" panose="020F0502020204030204" pitchFamily="34" charset="0"/>
              </a:rPr>
              <a:t>Defekty DNA-opravného mechanismu</a:t>
            </a:r>
            <a:r>
              <a:rPr lang="cs-CZ" altLang="en-US" sz="2000" dirty="0">
                <a:latin typeface="Calibri" panose="020F0502020204030204" pitchFamily="34" charset="0"/>
              </a:rPr>
              <a:t> přispívají k akumulaci genetických defektů (viz genová nestabilita navozená genem HNPCC = gen pro hereditární nepolypózní kolorektální karcinom) podporují progresi maligně transformovaných buněk.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5CAC02BA-6093-47B2-A96E-5325A1B85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713" y="2153641"/>
            <a:ext cx="10753200" cy="41399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1600" dirty="0">
                <a:latin typeface="Calibri" panose="020F0502020204030204" pitchFamily="34" charset="0"/>
              </a:rPr>
              <a:t>Tři stádia: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1600" i="1" u="sng" dirty="0">
                <a:latin typeface="Calibri" panose="020F0502020204030204" pitchFamily="34" charset="0"/>
              </a:rPr>
              <a:t>(1) Iniciační stádium</a:t>
            </a:r>
            <a:r>
              <a:rPr lang="cs-CZ" altLang="en-US" sz="1600" dirty="0">
                <a:latin typeface="Calibri" panose="020F0502020204030204" pitchFamily="34" charset="0"/>
              </a:rPr>
              <a:t>, které představuje prvotní genetickou událost, tj. </a:t>
            </a:r>
            <a:r>
              <a:rPr lang="cs-CZ" altLang="en-US" sz="1600" i="1" dirty="0">
                <a:latin typeface="Calibri" panose="020F0502020204030204" pitchFamily="34" charset="0"/>
              </a:rPr>
              <a:t>mutaci určitého kritického genu</a:t>
            </a:r>
            <a:r>
              <a:rPr lang="cs-CZ" altLang="en-US" sz="1600" dirty="0">
                <a:latin typeface="Calibri" panose="020F0502020204030204" pitchFamily="34" charset="0"/>
              </a:rPr>
              <a:t>. Jde o období časově krátké, ale nevratné; iniciovaným buňkám přináší růstovou selekční výhodu. Buňka tak získává potenciál maligní transformace; v tomto stádiu se může proces zastavit. </a:t>
            </a:r>
            <a:br>
              <a:rPr lang="cs-CZ" altLang="en-US" sz="1600" dirty="0">
                <a:latin typeface="Calibri" panose="020F0502020204030204" pitchFamily="34" charset="0"/>
              </a:rPr>
            </a:br>
            <a:r>
              <a:rPr lang="cs-CZ" altLang="en-US" sz="1600" i="1" u="sng" dirty="0">
                <a:latin typeface="Calibri" panose="020F0502020204030204" pitchFamily="34" charset="0"/>
              </a:rPr>
              <a:t>(2) Promoční stádium</a:t>
            </a:r>
            <a:r>
              <a:rPr lang="cs-CZ" altLang="en-US" sz="1600" dirty="0">
                <a:latin typeface="Calibri" panose="020F0502020204030204" pitchFamily="34" charset="0"/>
              </a:rPr>
              <a:t>, které trvá léta, až desetiletí; postižené buňky (klon) jsou stimulovány ještě k intenzivnější proliferaci. Promoční faktory samy o sobě nejsou však schopny vyvolat maligní nádorovou  transformaci, jen ji podpořit. Intenzita promočních mechanismů musí dosáhnout určitého stupně, aby byl iniciovaný klon stimulován, a naopak odstranění podpůrných faktorů může proces kancerogeneze zpomalit nebo i zastavit.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1600" i="1" u="sng" dirty="0">
                <a:latin typeface="Calibri" panose="020F0502020204030204" pitchFamily="34" charset="0"/>
              </a:rPr>
              <a:t>(3) Stádium progrese</a:t>
            </a:r>
            <a:r>
              <a:rPr lang="cs-CZ" altLang="en-US" sz="1600" dirty="0">
                <a:latin typeface="Calibri" panose="020F0502020204030204" pitchFamily="34" charset="0"/>
              </a:rPr>
              <a:t> je charakterizováno dalším postupným nahromaděním genetických změn jako je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en-US" sz="1600" i="1" dirty="0">
                <a:latin typeface="Calibri" panose="020F0502020204030204" pitchFamily="34" charset="0"/>
              </a:rPr>
              <a:t>(a) nekontrolovaný růst</a:t>
            </a:r>
            <a:r>
              <a:rPr lang="cs-CZ" altLang="en-US" sz="1600" dirty="0">
                <a:latin typeface="Calibri" panose="020F0502020204030204" pitchFamily="34" charset="0"/>
              </a:rPr>
              <a:t> pro trvalou aktivaci signální transdukce růstového stimulu,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en-US" sz="1600" i="1" dirty="0">
                <a:latin typeface="Calibri" panose="020F0502020204030204" pitchFamily="34" charset="0"/>
              </a:rPr>
              <a:t>(b) alterace kritických bodů buněčného cyklu</a:t>
            </a:r>
            <a:r>
              <a:rPr lang="cs-CZ" altLang="en-US" sz="1600" dirty="0">
                <a:latin typeface="Calibri" panose="020F0502020204030204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en-US" sz="1600" i="1" dirty="0">
                <a:latin typeface="Calibri" panose="020F0502020204030204" pitchFamily="34" charset="0"/>
              </a:rPr>
              <a:t>(c) deregulace DNA- transkripčních faktorů</a:t>
            </a:r>
            <a:r>
              <a:rPr lang="cs-CZ" altLang="en-US" sz="1600" dirty="0">
                <a:latin typeface="Calibri" panose="020F050202020403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1600" dirty="0">
                <a:latin typeface="Calibri" panose="020F0502020204030204" pitchFamily="34" charset="0"/>
              </a:rPr>
              <a:t>Nádor zůstává nejprve v místě svého vzniku, ale aktivací dalších faktorů se začne šířit do nejbližšího okolí (</a:t>
            </a:r>
            <a:r>
              <a:rPr lang="cs-CZ" altLang="en-US" sz="1600" i="1" dirty="0">
                <a:latin typeface="Calibri" panose="020F0502020204030204" pitchFamily="34" charset="0"/>
              </a:rPr>
              <a:t>invaze</a:t>
            </a:r>
            <a:r>
              <a:rPr lang="cs-CZ" altLang="en-US" sz="1600" dirty="0">
                <a:latin typeface="Calibri" panose="020F0502020204030204" pitchFamily="34" charset="0"/>
              </a:rPr>
              <a:t>) a cestou krevního oběhu na místa vzdálená (</a:t>
            </a:r>
            <a:r>
              <a:rPr lang="cs-CZ" altLang="en-US" sz="1600" i="1" dirty="0">
                <a:latin typeface="Calibri" panose="020F0502020204030204" pitchFamily="34" charset="0"/>
              </a:rPr>
              <a:t>metastázy</a:t>
            </a:r>
            <a:r>
              <a:rPr lang="cs-CZ" altLang="en-US" sz="1600" dirty="0">
                <a:latin typeface="Calibri" panose="020F0502020204030204" pitchFamily="34" charset="0"/>
              </a:rPr>
              <a:t>). Velmi důležitou podmínkou pro růst nádoru je dostatečný přísun živin a kyslíku, který musí být zajištěn vytvořením cévního zásobení (</a:t>
            </a:r>
            <a:r>
              <a:rPr lang="cs-CZ" altLang="en-US" sz="1600" i="1" dirty="0">
                <a:latin typeface="Calibri" panose="020F0502020204030204" pitchFamily="34" charset="0"/>
              </a:rPr>
              <a:t>nádorová </a:t>
            </a:r>
            <a:r>
              <a:rPr lang="cs-CZ" altLang="en-US" sz="1600" i="1" dirty="0" err="1">
                <a:latin typeface="Calibri" panose="020F0502020204030204" pitchFamily="34" charset="0"/>
              </a:rPr>
              <a:t>neoangiogeneze</a:t>
            </a:r>
            <a:r>
              <a:rPr lang="cs-CZ" altLang="en-US" sz="1600" dirty="0">
                <a:latin typeface="Calibri" panose="020F0502020204030204" pitchFamily="34" charset="0"/>
              </a:rPr>
              <a:t>).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564231A-C19D-4A39-82BB-158ED642BCBC}"/>
              </a:ext>
            </a:extLst>
          </p:cNvPr>
          <p:cNvSpPr txBox="1">
            <a:spLocks/>
          </p:cNvSpPr>
          <p:nvPr/>
        </p:nvSpPr>
        <p:spPr>
          <a:xfrm>
            <a:off x="228230" y="151130"/>
            <a:ext cx="10954120" cy="628377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/>
              <a:t>Kancerogeneze: stadia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F9D68DF-75BC-4B60-AE1D-1129A4ECF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sz="3200" dirty="0">
                <a:latin typeface="Calibri" panose="020F0502020204030204" pitchFamily="34" charset="0"/>
              </a:rPr>
              <a:t>Tumor-supresorový protein p53 (TP53)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694F2E1-8640-4205-BA3E-DE66D569D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196975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400" dirty="0">
                <a:latin typeface="Calibri" panose="020F0502020204030204" pitchFamily="34" charset="0"/>
              </a:rPr>
              <a:t>je jeden z nukleárních proteinů, který má klíčovou úlohu v regulaci cyklu buněčného dělení při přechodu z G0 do G1-fáze. Obsahuje domény pro vazbu na specifický úsek DNA, dále </a:t>
            </a:r>
            <a:r>
              <a:rPr lang="cs-CZ" altLang="en-US" sz="2400" dirty="0" err="1">
                <a:latin typeface="Calibri" panose="020F0502020204030204" pitchFamily="34" charset="0"/>
              </a:rPr>
              <a:t>oligomerizující</a:t>
            </a:r>
            <a:r>
              <a:rPr lang="cs-CZ" altLang="en-US" sz="2400" dirty="0">
                <a:latin typeface="Calibri" panose="020F0502020204030204" pitchFamily="34" charset="0"/>
              </a:rPr>
              <a:t>  a transkripci aktivující domény. Váže se jako </a:t>
            </a:r>
            <a:r>
              <a:rPr lang="cs-CZ" altLang="en-US" sz="2400" dirty="0" err="1">
                <a:latin typeface="Calibri" panose="020F0502020204030204" pitchFamily="34" charset="0"/>
              </a:rPr>
              <a:t>tetramer</a:t>
            </a:r>
            <a:r>
              <a:rPr lang="cs-CZ" altLang="en-US" sz="2400" dirty="0">
                <a:latin typeface="Calibri" panose="020F0502020204030204" pitchFamily="34" charset="0"/>
              </a:rPr>
              <a:t> na vazebné místo na určitém úseku DNA a tím aktivuje expresi genů, kódujících faktory inhibující proliferaci a podporující </a:t>
            </a:r>
            <a:r>
              <a:rPr lang="cs-CZ" altLang="en-US" sz="2400" dirty="0" err="1">
                <a:latin typeface="Calibri" panose="020F0502020204030204" pitchFamily="34" charset="0"/>
              </a:rPr>
              <a:t>invazivitu</a:t>
            </a:r>
            <a:r>
              <a:rPr lang="cs-CZ" altLang="en-US" sz="2400" dirty="0">
                <a:latin typeface="Calibri" panose="020F0502020204030204" pitchFamily="34" charset="0"/>
              </a:rPr>
              <a:t> buněk.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400" i="1" dirty="0">
                <a:latin typeface="Calibri" panose="020F0502020204030204" pitchFamily="34" charset="0"/>
              </a:rPr>
              <a:t>Mutanty genu p53</a:t>
            </a:r>
            <a:r>
              <a:rPr lang="cs-CZ" altLang="en-US" sz="2400" dirty="0">
                <a:latin typeface="Calibri" panose="020F0502020204030204" pitchFamily="34" charset="0"/>
              </a:rPr>
              <a:t> jsou nalézána u řady maligních tumorů. Pozměněný TP53 ztrácí schopnost vazby na příslušný </a:t>
            </a:r>
            <a:r>
              <a:rPr lang="cs-CZ" altLang="en-US" sz="2400" dirty="0" err="1">
                <a:latin typeface="Calibri" panose="020F0502020204030204" pitchFamily="34" charset="0"/>
              </a:rPr>
              <a:t>lokus</a:t>
            </a:r>
            <a:r>
              <a:rPr lang="cs-CZ" altLang="en-US" sz="2400" dirty="0">
                <a:latin typeface="Calibri" panose="020F0502020204030204" pitchFamily="34" charset="0"/>
              </a:rPr>
              <a:t> DNA, což vede k nedostatečné produkci faktorů potlačujících nádorový růst. Alterace genu p53 se objevuje nejen jako somatická mutace, ale též jako mutace v zárodečných buňkách u některých nádorových onemocnění s familiárním výskytem (</a:t>
            </a:r>
            <a:r>
              <a:rPr lang="cs-CZ" altLang="en-US" sz="2400" i="1" dirty="0">
                <a:latin typeface="Calibri" panose="020F0502020204030204" pitchFamily="34" charset="0"/>
              </a:rPr>
              <a:t>syndrom </a:t>
            </a:r>
            <a:r>
              <a:rPr lang="cs-CZ" altLang="en-US" sz="2400" i="1" dirty="0" err="1">
                <a:latin typeface="Calibri" panose="020F0502020204030204" pitchFamily="34" charset="0"/>
              </a:rPr>
              <a:t>Li-Fraumeni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AFD8C0C-757A-4809-9E19-765FB2499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Tumor-supresorový gen p53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454A238-2993-4A9D-A7C4-877E8CC54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000" dirty="0">
                <a:latin typeface="Calibri" panose="020F0502020204030204" pitchFamily="34" charset="0"/>
              </a:rPr>
              <a:t>je klíčovým regulačním faktorem, který monitoruje poškození DNA. I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000" dirty="0">
                <a:latin typeface="Calibri" panose="020F0502020204030204" pitchFamily="34" charset="0"/>
              </a:rPr>
              <a:t>inaktivace </a:t>
            </a:r>
            <a:r>
              <a:rPr lang="cs-CZ" altLang="en-US" sz="2000" i="1" dirty="0">
                <a:latin typeface="Calibri" panose="020F0502020204030204" pitchFamily="34" charset="0"/>
              </a:rPr>
              <a:t>p53</a:t>
            </a:r>
            <a:r>
              <a:rPr lang="cs-CZ" altLang="en-US" sz="2000" dirty="0">
                <a:latin typeface="Calibri" panose="020F0502020204030204" pitchFamily="34" charset="0"/>
              </a:rPr>
              <a:t> bývá jedním z prvních kroků, který vede k maligní transformaci při vývoji řady nádorových onemocnění.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000" dirty="0">
                <a:latin typeface="Calibri" panose="020F0502020204030204" pitchFamily="34" charset="0"/>
              </a:rPr>
              <a:t>Pacienti s </a:t>
            </a:r>
            <a:r>
              <a:rPr lang="cs-CZ" altLang="en-US" sz="2000" i="1" dirty="0" err="1">
                <a:latin typeface="Calibri" panose="020F0502020204030204" pitchFamily="34" charset="0"/>
              </a:rPr>
              <a:t>Li-Fraumeniho</a:t>
            </a:r>
            <a:r>
              <a:rPr lang="cs-CZ" altLang="en-US" sz="2000" i="1" dirty="0">
                <a:latin typeface="Calibri" panose="020F0502020204030204" pitchFamily="34" charset="0"/>
              </a:rPr>
              <a:t> syndromem</a:t>
            </a:r>
            <a:r>
              <a:rPr lang="cs-CZ" altLang="en-US" sz="2000" dirty="0">
                <a:latin typeface="Calibri" panose="020F0502020204030204" pitchFamily="34" charset="0"/>
              </a:rPr>
              <a:t> mají obvykle jednu mutantní alelu v zárodečných buňkách a tím i riziko vzniku sarkomů, leukemie a karcinomu mléčné žlázy. Vzácně pacienti s</a:t>
            </a:r>
            <a:r>
              <a:rPr lang="cs-CZ" altLang="en-US" sz="2000" i="1" dirty="0">
                <a:latin typeface="Calibri" panose="020F0502020204030204" pitchFamily="34" charset="0"/>
              </a:rPr>
              <a:t> </a:t>
            </a:r>
            <a:r>
              <a:rPr lang="cs-CZ" altLang="en-US" sz="2000" i="1" dirty="0" err="1">
                <a:latin typeface="Calibri" panose="020F0502020204030204" pitchFamily="34" charset="0"/>
              </a:rPr>
              <a:t>Li-Fraumeniho</a:t>
            </a:r>
            <a:r>
              <a:rPr lang="cs-CZ" altLang="en-US" sz="2000" i="1" dirty="0">
                <a:latin typeface="Calibri" panose="020F0502020204030204" pitchFamily="34" charset="0"/>
              </a:rPr>
              <a:t> syndromem</a:t>
            </a:r>
            <a:r>
              <a:rPr lang="cs-CZ" altLang="en-US" sz="2000" dirty="0">
                <a:latin typeface="Calibri" panose="020F0502020204030204" pitchFamily="34" charset="0"/>
              </a:rPr>
              <a:t> nemají v  zárodečných buňkách tuto mutaci, ale mutaci genu </a:t>
            </a:r>
            <a:r>
              <a:rPr lang="cs-CZ" altLang="en-US" sz="2000" i="1" dirty="0">
                <a:latin typeface="Calibri" panose="020F0502020204030204" pitchFamily="34" charset="0"/>
              </a:rPr>
              <a:t>CHK 2,</a:t>
            </a:r>
            <a:r>
              <a:rPr lang="cs-CZ" altLang="en-US" sz="2000" dirty="0">
                <a:latin typeface="Calibri" panose="020F0502020204030204" pitchFamily="34" charset="0"/>
              </a:rPr>
              <a:t> kódující </a:t>
            </a:r>
            <a:r>
              <a:rPr lang="cs-CZ" altLang="en-US" sz="2000" dirty="0" err="1">
                <a:latin typeface="Calibri" panose="020F0502020204030204" pitchFamily="34" charset="0"/>
              </a:rPr>
              <a:t>proteinkinasu</a:t>
            </a:r>
            <a:r>
              <a:rPr lang="cs-CZ" altLang="en-US" sz="2000" dirty="0">
                <a:latin typeface="Calibri" panose="020F0502020204030204" pitchFamily="34" charset="0"/>
              </a:rPr>
              <a:t>, která </a:t>
            </a:r>
            <a:r>
              <a:rPr lang="cs-CZ" altLang="en-US" sz="2000" dirty="0" err="1">
                <a:latin typeface="Calibri" panose="020F0502020204030204" pitchFamily="34" charset="0"/>
              </a:rPr>
              <a:t>fosforyluje</a:t>
            </a:r>
            <a:r>
              <a:rPr lang="cs-CZ" altLang="en-US" sz="2000" dirty="0">
                <a:latin typeface="Calibri" panose="020F0502020204030204" pitchFamily="34" charset="0"/>
              </a:rPr>
              <a:t> protein  p53,  čímž dochází k jeho aktivaci. Tito pacienti však mívají alteraci v jiných genech – </a:t>
            </a:r>
            <a:r>
              <a:rPr lang="cs-CZ" altLang="en-US" sz="2000" i="1" dirty="0">
                <a:latin typeface="Calibri" panose="020F0502020204030204" pitchFamily="34" charset="0"/>
              </a:rPr>
              <a:t>MDM 2</a:t>
            </a:r>
            <a:r>
              <a:rPr lang="cs-CZ" altLang="en-US" sz="2000" dirty="0">
                <a:latin typeface="Calibri" panose="020F0502020204030204" pitchFamily="34" charset="0"/>
              </a:rPr>
              <a:t> a </a:t>
            </a:r>
            <a:r>
              <a:rPr lang="cs-CZ" altLang="en-US" sz="2000" i="1" dirty="0">
                <a:latin typeface="Calibri" panose="020F0502020204030204" pitchFamily="34" charset="0"/>
              </a:rPr>
              <a:t>p14ARF, </a:t>
            </a:r>
            <a:r>
              <a:rPr lang="cs-CZ" altLang="en-US" sz="2000" dirty="0">
                <a:latin typeface="Calibri" panose="020F0502020204030204" pitchFamily="34" charset="0"/>
              </a:rPr>
              <a:t>které regulují expresi</a:t>
            </a:r>
            <a:r>
              <a:rPr lang="cs-CZ" altLang="en-US" sz="2000" i="1" dirty="0">
                <a:latin typeface="Calibri" panose="020F0502020204030204" pitchFamily="34" charset="0"/>
              </a:rPr>
              <a:t> p53. </a:t>
            </a:r>
            <a:r>
              <a:rPr lang="cs-CZ" altLang="en-US" sz="2000" dirty="0">
                <a:latin typeface="Calibri" panose="020F0502020204030204" pitchFamily="34" charset="0"/>
              </a:rPr>
              <a:t> </a:t>
            </a:r>
            <a:r>
              <a:rPr lang="cs-CZ" altLang="en-US" sz="2000" b="1" dirty="0">
                <a:latin typeface="Calibri" panose="020F0502020204030204" pitchFamily="34" charset="0"/>
              </a:rPr>
              <a:t>     </a:t>
            </a:r>
            <a:r>
              <a:rPr lang="cs-CZ" altLang="en-US" sz="20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1D2646-871B-4960-AA08-505326D8A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505" y="160707"/>
            <a:ext cx="10753200" cy="4515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sz="3200" dirty="0">
                <a:latin typeface="Calibri" panose="020F0502020204030204" pitchFamily="34" charset="0"/>
              </a:rPr>
              <a:t>Tumor-supresorové geny (</a:t>
            </a:r>
            <a:r>
              <a:rPr lang="cs-CZ" altLang="en-US" sz="3200" dirty="0" err="1">
                <a:latin typeface="Calibri" panose="020F0502020204030204" pitchFamily="34" charset="0"/>
              </a:rPr>
              <a:t>antionkogeny</a:t>
            </a:r>
            <a:r>
              <a:rPr lang="cs-CZ" altLang="en-US" sz="3200" dirty="0">
                <a:latin typeface="Calibri" panose="020F0502020204030204" pitchFamily="34" charset="0"/>
              </a:rPr>
              <a:t> také recesivní onkogeny)</a:t>
            </a:r>
            <a:br>
              <a:rPr lang="cs-CZ" altLang="en-US" sz="3200" dirty="0">
                <a:latin typeface="Calibri" panose="020F0502020204030204" pitchFamily="34" charset="0"/>
              </a:rPr>
            </a:br>
            <a:endParaRPr lang="cs-CZ" altLang="en-US" sz="3200" dirty="0">
              <a:latin typeface="Calibri" panose="020F0502020204030204" pitchFamily="34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138E169-0C5B-49CD-B779-4D356EAED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4668" y="1773608"/>
            <a:ext cx="8229600" cy="55435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 dirty="0">
                <a:latin typeface="Calibri" panose="020F0502020204030204" pitchFamily="34" charset="0"/>
              </a:rPr>
              <a:t>Kromě mutací v proto-onkogenech mohou vznikat mutační změny v anti-onkogenech (tumor-supresorové geny).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 dirty="0">
                <a:latin typeface="Calibri" panose="020F0502020204030204" pitchFamily="34" charset="0"/>
              </a:rPr>
              <a:t>Na rozdíl od onkogenů jimi kódované proteiny </a:t>
            </a:r>
            <a:r>
              <a:rPr lang="cs-CZ" altLang="en-US" sz="2000" i="1" dirty="0">
                <a:latin typeface="Calibri" panose="020F0502020204030204" pitchFamily="34" charset="0"/>
              </a:rPr>
              <a:t>mají </a:t>
            </a:r>
            <a:r>
              <a:rPr lang="cs-CZ" altLang="en-US" sz="2000" i="1" dirty="0" err="1">
                <a:latin typeface="Calibri" panose="020F0502020204030204" pitchFamily="34" charset="0"/>
              </a:rPr>
              <a:t>antiproliferační</a:t>
            </a:r>
            <a:r>
              <a:rPr lang="cs-CZ" altLang="en-US" sz="2000" i="1" dirty="0">
                <a:latin typeface="Calibri" panose="020F0502020204030204" pitchFamily="34" charset="0"/>
              </a:rPr>
              <a:t> účinek, podporují diferenciaci a apoptózu.</a:t>
            </a:r>
            <a:r>
              <a:rPr lang="cs-CZ" altLang="en-US" sz="2000" dirty="0">
                <a:latin typeface="Calibri" panose="020F0502020204030204" pitchFamily="34" charset="0"/>
              </a:rPr>
              <a:t> V každé somatické buňce je asi 40 tumor-supresorových genů. Aby se staly </a:t>
            </a:r>
            <a:r>
              <a:rPr lang="cs-CZ" altLang="en-US" sz="2000" dirty="0" err="1">
                <a:latin typeface="Calibri" panose="020F0502020204030204" pitchFamily="34" charset="0"/>
              </a:rPr>
              <a:t>tumorigenními</a:t>
            </a:r>
            <a:r>
              <a:rPr lang="cs-CZ" altLang="en-US" sz="2000" dirty="0">
                <a:latin typeface="Calibri" panose="020F0502020204030204" pitchFamily="34" charset="0"/>
              </a:rPr>
              <a:t>, musí být mutovány obě jejich alely – proto název </a:t>
            </a:r>
            <a:r>
              <a:rPr lang="cs-CZ" altLang="en-US" sz="2000" i="1" dirty="0">
                <a:latin typeface="Calibri" panose="020F0502020204030204" pitchFamily="34" charset="0"/>
              </a:rPr>
              <a:t>recesivní onkogeny. </a:t>
            </a:r>
            <a:r>
              <a:rPr lang="cs-CZ" altLang="en-US" sz="2000" dirty="0">
                <a:latin typeface="Calibri" panose="020F0502020204030204" pitchFamily="34" charset="0"/>
              </a:rPr>
              <a:t>S tím souvisí tzv. </a:t>
            </a:r>
            <a:r>
              <a:rPr lang="cs-CZ" altLang="en-US" sz="2000" i="1" dirty="0" err="1">
                <a:latin typeface="Calibri" panose="020F0502020204030204" pitchFamily="34" charset="0"/>
              </a:rPr>
              <a:t>dvouzásahová</a:t>
            </a:r>
            <a:r>
              <a:rPr lang="cs-CZ" altLang="en-US" sz="2000" i="1" dirty="0">
                <a:latin typeface="Calibri" panose="020F0502020204030204" pitchFamily="34" charset="0"/>
              </a:rPr>
              <a:t> teorie,</a:t>
            </a:r>
            <a:r>
              <a:rPr lang="cs-CZ" altLang="en-US" sz="2000" dirty="0">
                <a:latin typeface="Calibri" panose="020F0502020204030204" pitchFamily="34" charset="0"/>
              </a:rPr>
              <a:t> kterou po prvé formuloval </a:t>
            </a:r>
            <a:r>
              <a:rPr lang="cs-CZ" altLang="en-US" sz="2000" dirty="0" err="1">
                <a:latin typeface="Calibri" panose="020F0502020204030204" pitchFamily="34" charset="0"/>
              </a:rPr>
              <a:t>Knudson</a:t>
            </a:r>
            <a:r>
              <a:rPr lang="cs-CZ" altLang="en-US" sz="2000" dirty="0">
                <a:latin typeface="Calibri" panose="020F0502020204030204" pitchFamily="34" charset="0"/>
              </a:rPr>
              <a:t>, když vysvětloval vznik vzácného </a:t>
            </a:r>
            <a:r>
              <a:rPr lang="cs-CZ" altLang="en-US" sz="2000" i="1" dirty="0">
                <a:latin typeface="Calibri" panose="020F0502020204030204" pitchFamily="34" charset="0"/>
              </a:rPr>
              <a:t>hereditárního retinoblastomu.</a:t>
            </a:r>
            <a:r>
              <a:rPr lang="cs-CZ" altLang="en-US" sz="2000" dirty="0">
                <a:latin typeface="Calibri" panose="020F0502020204030204" pitchFamily="34" charset="0"/>
              </a:rPr>
              <a:t> Na rozdíl od mnohem častějšího </a:t>
            </a:r>
            <a:r>
              <a:rPr lang="cs-CZ" altLang="en-US" sz="2000" i="1" dirty="0">
                <a:latin typeface="Calibri" panose="020F0502020204030204" pitchFamily="34" charset="0"/>
              </a:rPr>
              <a:t>sporadického retinoblastomu,</a:t>
            </a:r>
            <a:r>
              <a:rPr lang="cs-CZ" altLang="en-US" sz="2000" dirty="0">
                <a:latin typeface="Calibri" panose="020F0502020204030204" pitchFamily="34" charset="0"/>
              </a:rPr>
              <a:t> kde se jedná o náhodné mutace</a:t>
            </a:r>
            <a:r>
              <a:rPr lang="cs-CZ" altLang="en-US" sz="2000" i="1" dirty="0">
                <a:latin typeface="Calibri" panose="020F0502020204030204" pitchFamily="34" charset="0"/>
              </a:rPr>
              <a:t> </a:t>
            </a:r>
            <a:r>
              <a:rPr lang="cs-CZ" altLang="en-US" sz="2000" dirty="0">
                <a:latin typeface="Calibri" panose="020F0502020204030204" pitchFamily="34" charset="0"/>
              </a:rPr>
              <a:t> jedné a posléze druhé alely v buňce sítnice, je u hereditární formy jedna mutovaná alela zděděna, příslušný jedinec je heterozygot, u něhož se zděděná nádorová predispozice zatím neprojevuje. Dojde-li však k mutaci/eliminaci druhé alely, iniciuje se rozvoj nádorového klonu buněk sítnice. Tomuto procesu se říká </a:t>
            </a:r>
            <a:r>
              <a:rPr lang="cs-CZ" altLang="en-US" sz="2000" i="1" dirty="0">
                <a:latin typeface="Calibri" panose="020F0502020204030204" pitchFamily="34" charset="0"/>
              </a:rPr>
              <a:t>ztráta </a:t>
            </a:r>
            <a:r>
              <a:rPr lang="cs-CZ" altLang="en-US" sz="2000" i="1" dirty="0" err="1">
                <a:latin typeface="Calibri" panose="020F0502020204030204" pitchFamily="34" charset="0"/>
              </a:rPr>
              <a:t>heterozygozity</a:t>
            </a:r>
            <a:r>
              <a:rPr lang="cs-CZ" altLang="en-US" sz="2000" i="1" dirty="0">
                <a:latin typeface="Calibri" panose="020F0502020204030204" pitchFamily="34" charset="0"/>
              </a:rPr>
              <a:t> (LOH=</a:t>
            </a:r>
            <a:r>
              <a:rPr lang="cs-CZ" altLang="en-US" sz="2000" i="1" dirty="0" err="1">
                <a:latin typeface="Calibri" panose="020F0502020204030204" pitchFamily="34" charset="0"/>
              </a:rPr>
              <a:t>loss</a:t>
            </a:r>
            <a:r>
              <a:rPr lang="cs-CZ" altLang="en-US" sz="2000" i="1" dirty="0">
                <a:latin typeface="Calibri" panose="020F0502020204030204" pitchFamily="34" charset="0"/>
              </a:rPr>
              <a:t> </a:t>
            </a:r>
            <a:r>
              <a:rPr lang="cs-CZ" altLang="en-US" sz="2000" i="1" dirty="0" err="1">
                <a:latin typeface="Calibri" panose="020F0502020204030204" pitchFamily="34" charset="0"/>
              </a:rPr>
              <a:t>of</a:t>
            </a:r>
            <a:r>
              <a:rPr lang="cs-CZ" altLang="en-US" sz="2000" i="1" dirty="0">
                <a:latin typeface="Calibri" panose="020F0502020204030204" pitchFamily="34" charset="0"/>
              </a:rPr>
              <a:t> </a:t>
            </a:r>
            <a:r>
              <a:rPr lang="cs-CZ" altLang="en-US" sz="2000" i="1" dirty="0" err="1">
                <a:latin typeface="Calibri" panose="020F0502020204030204" pitchFamily="34" charset="0"/>
              </a:rPr>
              <a:t>heterozygozity</a:t>
            </a:r>
            <a:r>
              <a:rPr lang="cs-CZ" altLang="en-US" sz="2000" i="1" dirty="0">
                <a:latin typeface="Calibri" panose="020F0502020204030204" pitchFamily="34" charset="0"/>
              </a:rPr>
              <a:t>). </a:t>
            </a:r>
            <a:r>
              <a:rPr lang="cs-CZ" altLang="en-US" sz="2000" dirty="0">
                <a:latin typeface="Calibri" panose="020F0502020204030204" pitchFamily="34" charset="0"/>
              </a:rPr>
              <a:t>Prvně objevený tumor-supresorový gen byl nazván </a:t>
            </a:r>
            <a:r>
              <a:rPr lang="cs-CZ" altLang="en-US" sz="2000" i="1" dirty="0" err="1">
                <a:latin typeface="Calibri" panose="020F0502020204030204" pitchFamily="34" charset="0"/>
              </a:rPr>
              <a:t>retinoblastomový</a:t>
            </a:r>
            <a:r>
              <a:rPr lang="cs-CZ" altLang="en-US" sz="2000" i="1" dirty="0">
                <a:latin typeface="Calibri" panose="020F0502020204030204" pitchFamily="34" charset="0"/>
              </a:rPr>
              <a:t> gen = </a:t>
            </a:r>
            <a:r>
              <a:rPr lang="cs-CZ" altLang="en-US" sz="2000" i="1" dirty="0" err="1">
                <a:latin typeface="Calibri" panose="020F0502020204030204" pitchFamily="34" charset="0"/>
              </a:rPr>
              <a:t>Rb</a:t>
            </a:r>
            <a:r>
              <a:rPr lang="cs-CZ" altLang="en-US" sz="2000" i="1" dirty="0">
                <a:latin typeface="Calibri" panose="020F0502020204030204" pitchFamily="34" charset="0"/>
              </a:rPr>
              <a:t>-gen</a:t>
            </a:r>
            <a:r>
              <a:rPr lang="cs-CZ" altLang="en-US" sz="2000" dirty="0">
                <a:latin typeface="Calibri" panose="020F0502020204030204" pitchFamily="34" charset="0"/>
              </a:rPr>
              <a:t> a jeho produkt RB-protein. Vyskytuje se v každé buňce, kde reguluje buněčný cyklus dělení.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40B682-0C0C-4141-92B6-71610DA9C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>
                <a:latin typeface="Calibri" panose="020F0502020204030204" pitchFamily="34" charset="0"/>
              </a:rPr>
              <a:t>Varianty s různým počtem kopií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15AA8E7-9E9A-4830-A1CE-BDA75E9AB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Varianty s různým počtem kopií jsou asociovány s různými fenotypy. </a:t>
            </a:r>
            <a:r>
              <a:rPr lang="cs-CZ" altLang="en-US" dirty="0" err="1">
                <a:latin typeface="Calibri" panose="020F0502020204030204" pitchFamily="34" charset="0"/>
              </a:rPr>
              <a:t>Naůř</a:t>
            </a:r>
            <a:r>
              <a:rPr lang="cs-CZ" altLang="en-US" dirty="0">
                <a:latin typeface="Calibri" panose="020F0502020204030204" pitchFamily="34" charset="0"/>
              </a:rPr>
              <a:t>. </a:t>
            </a:r>
            <a:r>
              <a:rPr lang="cs-CZ" altLang="en-US" dirty="0" err="1">
                <a:latin typeface="Calibri" panose="020F0502020204030204" pitchFamily="34" charset="0"/>
              </a:rPr>
              <a:t>Trisomie</a:t>
            </a:r>
            <a:r>
              <a:rPr lang="cs-CZ" altLang="en-US" dirty="0">
                <a:latin typeface="Calibri" panose="020F0502020204030204" pitchFamily="34" charset="0"/>
              </a:rPr>
              <a:t> 21 chromosomu způsobuje</a:t>
            </a:r>
            <a:r>
              <a:rPr lang="cs-CZ" alt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 Downův syndrom.</a:t>
            </a:r>
            <a:r>
              <a:rPr lang="cs-CZ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Zvýšená exprese genů na chromosomu 21 má za následek  klinicky heterogenní onemocnění z příznaky </a:t>
            </a:r>
            <a:r>
              <a:rPr lang="cs-CZ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poruchy kognitivních funkcí, obličejové dysmorfie, opožděného růstu, predispozice k nádorům,  mikrocefalie a abnormalit srdce a kostry.</a:t>
            </a:r>
            <a:endParaRPr lang="cs-CZ" altLang="en-US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B64EF84A-3159-4F94-951B-43EE36F0F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446838"/>
            <a:ext cx="5278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cs-CZ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</a:rPr>
              <a:t>O´Driscoll M: </a:t>
            </a:r>
            <a:r>
              <a:rPr lang="it-IT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</a:rPr>
              <a:t>Curr Genomics. 2008 May; 9(3): 137–146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6A0AC146-FC09-41BB-9504-407748AEA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Jde o geny, jejichž  mutace může ovlivnit vznik a rozvoj nádorového procesu.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Jejich produkty mohou pozitivně nebo negativně působit na průběh kancerogeneze, a to s interindividuální nebo </a:t>
            </a:r>
            <a:r>
              <a:rPr lang="cs-CZ" altLang="en-US" dirty="0" err="1">
                <a:latin typeface="Calibri" panose="020F0502020204030204" pitchFamily="34" charset="0"/>
              </a:rPr>
              <a:t>interfamiliární</a:t>
            </a:r>
            <a:r>
              <a:rPr lang="cs-CZ" altLang="en-US" dirty="0">
                <a:latin typeface="Calibri" panose="020F0502020204030204" pitchFamily="34" charset="0"/>
              </a:rPr>
              <a:t> variabilitou.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Na jejich prozkoumání se teprve čeká; bude umožněno nejnovějšími technikami molekulové biologie v oblasti genomiky a </a:t>
            </a:r>
            <a:r>
              <a:rPr lang="cs-CZ" altLang="en-US" dirty="0" err="1">
                <a:latin typeface="Calibri" panose="020F0502020204030204" pitchFamily="34" charset="0"/>
              </a:rPr>
              <a:t>proteomiky</a:t>
            </a:r>
            <a:r>
              <a:rPr lang="cs-CZ" altLang="en-US" dirty="0">
                <a:latin typeface="Calibri" panose="020F0502020204030204" pitchFamily="34" charset="0"/>
              </a:rPr>
              <a:t>.   </a:t>
            </a:r>
            <a:br>
              <a:rPr lang="cs-CZ" altLang="en-US" dirty="0">
                <a:latin typeface="Calibri" panose="020F0502020204030204" pitchFamily="34" charset="0"/>
              </a:rPr>
            </a:br>
            <a:r>
              <a:rPr lang="cs-CZ" altLang="en-US" dirty="0">
                <a:latin typeface="Calibri" panose="020F0502020204030204" pitchFamily="34" charset="0"/>
              </a:rPr>
              <a:t> 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51D29B0-C9B2-4D56-A806-BC225822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Modifikující geny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AB32677-ACB0-48DE-B306-FD3EB8350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err="1">
                <a:latin typeface="Calibri" panose="020F0502020204030204" pitchFamily="34" charset="0"/>
              </a:rPr>
              <a:t>Epigenetika</a:t>
            </a:r>
            <a:r>
              <a:rPr lang="cs-CZ" altLang="en-US" dirty="0">
                <a:latin typeface="Calibri" panose="020F0502020204030204" pitchFamily="34" charset="0"/>
              </a:rPr>
              <a:t> tumorů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3218420-1444-4E37-8B69-7A66B2984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Lidské rakovinné buňky nesou řadu genetických abnormalit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</a:rPr>
              <a:t>epigenetic</a:t>
            </a:r>
            <a:r>
              <a:rPr lang="cs-CZ" altLang="en-US" dirty="0" err="1">
                <a:latin typeface="Calibri" panose="020F0502020204030204" pitchFamily="34" charset="0"/>
              </a:rPr>
              <a:t>ké</a:t>
            </a:r>
            <a:r>
              <a:rPr lang="cs-CZ" altLang="en-US" dirty="0">
                <a:latin typeface="Calibri" panose="020F0502020204030204" pitchFamily="34" charset="0"/>
              </a:rPr>
              <a:t> alterace mohou být odpovědné za začátek </a:t>
            </a:r>
            <a:r>
              <a:rPr lang="cs-CZ" altLang="en-US" dirty="0" err="1">
                <a:latin typeface="Calibri" panose="020F0502020204030204" pitchFamily="34" charset="0"/>
              </a:rPr>
              <a:t>tumorigeneze</a:t>
            </a:r>
            <a:r>
              <a:rPr lang="en-US" altLang="en-US" dirty="0">
                <a:latin typeface="Calibri" panose="020F0502020204030204" pitchFamily="34" charset="0"/>
              </a:rPr>
              <a:t>(</a:t>
            </a:r>
            <a:r>
              <a:rPr lang="en-US" altLang="en-US" dirty="0" err="1">
                <a:latin typeface="Calibri" panose="020F0502020204030204" pitchFamily="34" charset="0"/>
                <a:hlinkClick r:id="rId2"/>
              </a:rPr>
              <a:t>Baylin</a:t>
            </a:r>
            <a:r>
              <a:rPr lang="en-US" altLang="en-US" dirty="0">
                <a:latin typeface="Calibri" panose="020F0502020204030204" pitchFamily="34" charset="0"/>
                <a:hlinkClick r:id="rId2"/>
              </a:rPr>
              <a:t> and Jones, 2011</a:t>
            </a:r>
            <a:r>
              <a:rPr lang="en-US" altLang="en-US" dirty="0">
                <a:latin typeface="Calibri" panose="020F0502020204030204" pitchFamily="34" charset="0"/>
              </a:rPr>
              <a:t>; </a:t>
            </a:r>
            <a:r>
              <a:rPr lang="en-US" altLang="en-US" dirty="0">
                <a:latin typeface="Calibri" panose="020F0502020204030204" pitchFamily="34" charset="0"/>
                <a:hlinkClick r:id="rId3"/>
              </a:rPr>
              <a:t>Sandoval and </a:t>
            </a:r>
            <a:r>
              <a:rPr lang="en-US" altLang="en-US" dirty="0" err="1">
                <a:latin typeface="Calibri" panose="020F0502020204030204" pitchFamily="34" charset="0"/>
                <a:hlinkClick r:id="rId3"/>
              </a:rPr>
              <a:t>Esteller</a:t>
            </a:r>
            <a:r>
              <a:rPr lang="en-US" altLang="en-US" dirty="0">
                <a:latin typeface="Calibri" panose="020F0502020204030204" pitchFamily="34" charset="0"/>
                <a:hlinkClick r:id="rId3"/>
              </a:rPr>
              <a:t>, 2012</a:t>
            </a:r>
            <a:r>
              <a:rPr lang="en-US" altLang="en-US" dirty="0">
                <a:latin typeface="Calibri" panose="020F0502020204030204" pitchFamily="34" charset="0"/>
              </a:rPr>
              <a:t>; </a:t>
            </a:r>
            <a:r>
              <a:rPr lang="en-US" altLang="en-US" dirty="0">
                <a:latin typeface="Calibri" panose="020F0502020204030204" pitchFamily="34" charset="0"/>
                <a:hlinkClick r:id="rId4"/>
              </a:rPr>
              <a:t>Sharma et al., 2010</a:t>
            </a:r>
            <a:r>
              <a:rPr lang="en-US" altLang="en-US" dirty="0">
                <a:latin typeface="Calibri" panose="020F0502020204030204" pitchFamily="34" charset="0"/>
              </a:rPr>
              <a:t>). </a:t>
            </a:r>
            <a:endParaRPr lang="cs-CZ" altLang="en-US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dirty="0">
                <a:latin typeface="Calibri" panose="020F0502020204030204" pitchFamily="34" charset="0"/>
              </a:rPr>
              <a:t>Tumorózní </a:t>
            </a:r>
            <a:r>
              <a:rPr lang="en-US" altLang="en-US" dirty="0" err="1">
                <a:latin typeface="Calibri" panose="020F0502020204030204" pitchFamily="34" charset="0"/>
              </a:rPr>
              <a:t>epigenom</a:t>
            </a:r>
            <a:r>
              <a:rPr lang="cs-CZ" altLang="en-US" dirty="0">
                <a:latin typeface="Calibri" panose="020F0502020204030204" pitchFamily="34" charset="0"/>
              </a:rPr>
              <a:t> je charakteristický podstatnými epigenetickými změnami.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600" dirty="0">
                <a:latin typeface="Calibri" panose="020F0502020204030204" pitchFamily="34" charset="0"/>
              </a:rPr>
              <a:t>Jedná se především o změny v metylaci DNA a histonů a v acetylaci histonů.</a:t>
            </a:r>
            <a:endParaRPr lang="en-GB" altLang="en-US" sz="2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3077700B-2A28-40CD-AE6E-0C9D7ADD7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441451"/>
            <a:ext cx="9144000" cy="5732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Dělení buněk je velmi pečlivě řízeno tak, aby odpovídalo potřebám celého organismu.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V časných fázích života jedince kapacita  dělení buněk převažuje nad jejich zanikáním, v dospělosti je v dynamické rovnováze, ve stáří začíná převažovat involuce.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Některé buňky se však vyhnou kontrole replikace (neodpovídají na vnější signály, kontrolující jejich dělení,  jsou autonomní), a mění se tak na </a:t>
            </a:r>
            <a:r>
              <a:rPr lang="cs-CZ" altLang="en-US" sz="2400" i="1" dirty="0">
                <a:latin typeface="Calibri" panose="020F0502020204030204" pitchFamily="34" charset="0"/>
              </a:rPr>
              <a:t>buňky nádorové.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Ty, které si alespoň přibližně  zachovávají vzhled i funkci buněk normálních a především zůstávají stále na místě, kde vznikly, jsou buňky benigní a jejich proliferace dá vzniknout </a:t>
            </a:r>
            <a:r>
              <a:rPr lang="cs-CZ" altLang="en-US" sz="2400" i="1" dirty="0">
                <a:latin typeface="Calibri" panose="020F0502020204030204" pitchFamily="34" charset="0"/>
              </a:rPr>
              <a:t>benigním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  <a:r>
              <a:rPr lang="cs-CZ" altLang="en-US" sz="2400" i="1" dirty="0">
                <a:latin typeface="Calibri" panose="020F0502020204030204" pitchFamily="34" charset="0"/>
              </a:rPr>
              <a:t>tumorům</a:t>
            </a:r>
            <a:r>
              <a:rPr lang="cs-CZ" altLang="en-US" sz="2400" dirty="0">
                <a:latin typeface="Calibri" panose="020F0502020204030204" pitchFamily="34" charset="0"/>
              </a:rPr>
              <a:t>. Buňky, které ztratily většinu vlastností buněk, od kterých jsou odvozeny a mají snahu pronikat do svého okolí </a:t>
            </a:r>
            <a:r>
              <a:rPr lang="cs-CZ" altLang="en-US" sz="2400" i="1" dirty="0">
                <a:latin typeface="Calibri" panose="020F0502020204030204" pitchFamily="34" charset="0"/>
              </a:rPr>
              <a:t>(</a:t>
            </a:r>
            <a:r>
              <a:rPr lang="cs-CZ" altLang="en-US" sz="2400" i="1" dirty="0" err="1">
                <a:latin typeface="Calibri" panose="020F0502020204030204" pitchFamily="34" charset="0"/>
              </a:rPr>
              <a:t>invazivita</a:t>
            </a:r>
            <a:r>
              <a:rPr lang="cs-CZ" altLang="en-US" sz="2400" i="1" dirty="0">
                <a:latin typeface="Calibri" panose="020F0502020204030204" pitchFamily="34" charset="0"/>
              </a:rPr>
              <a:t>)</a:t>
            </a:r>
            <a:r>
              <a:rPr lang="cs-CZ" altLang="en-US" sz="2400" dirty="0">
                <a:latin typeface="Calibri" panose="020F0502020204030204" pitchFamily="34" charset="0"/>
              </a:rPr>
              <a:t> i na vzdálená místa </a:t>
            </a:r>
            <a:r>
              <a:rPr lang="cs-CZ" altLang="en-US" sz="2400" i="1" dirty="0">
                <a:latin typeface="Calibri" panose="020F0502020204030204" pitchFamily="34" charset="0"/>
              </a:rPr>
              <a:t>(metastázy)</a:t>
            </a:r>
            <a:r>
              <a:rPr lang="cs-CZ" altLang="en-US" sz="2400" dirty="0">
                <a:latin typeface="Calibri" panose="020F0502020204030204" pitchFamily="34" charset="0"/>
              </a:rPr>
              <a:t>, jsou buňky maligní a tvoří  </a:t>
            </a:r>
            <a:r>
              <a:rPr lang="cs-CZ" altLang="en-US" sz="2400" i="1" dirty="0">
                <a:latin typeface="Calibri" panose="020F0502020204030204" pitchFamily="34" charset="0"/>
              </a:rPr>
              <a:t>maligní tumory.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  <a:endParaRPr lang="cs-CZ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62FCA1A-D2E6-4488-88B8-0E9DC74E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Maligní transformace buňky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20861EF-3FEA-488C-9928-3F7613BD0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8864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Maligní transformace buňky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2FF5B16-5B40-47E2-9895-0BA5F8CC7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altLang="en-US" sz="2400" dirty="0"/>
              <a:t>Navození</a:t>
            </a:r>
            <a:r>
              <a:rPr lang="cs-CZ" altLang="en-US" sz="2400" i="1" dirty="0"/>
              <a:t> transkripce onkogenů,</a:t>
            </a:r>
            <a:r>
              <a:rPr lang="cs-CZ" altLang="en-US" sz="2400" dirty="0"/>
              <a:t> kódujících syntézu </a:t>
            </a:r>
            <a:r>
              <a:rPr lang="cs-CZ" altLang="en-US" sz="2400" i="1" dirty="0" err="1"/>
              <a:t>onkoproteinů</a:t>
            </a:r>
            <a:r>
              <a:rPr lang="cs-CZ" altLang="en-US" sz="2400" i="1" dirty="0"/>
              <a:t>,</a:t>
            </a:r>
            <a:r>
              <a:rPr lang="cs-CZ" altLang="en-US" sz="2400" dirty="0"/>
              <a:t> transkripčními faktory zahajuje maligní transformaci buňky.  </a:t>
            </a:r>
            <a:r>
              <a:rPr lang="cs-CZ" altLang="en-US" sz="2400" dirty="0" err="1"/>
              <a:t>Onkoproteiny</a:t>
            </a:r>
            <a:r>
              <a:rPr lang="cs-CZ" altLang="en-US" sz="2400" dirty="0"/>
              <a:t> jsou velmi podobné (někdy i shodné) s proteiny kódované proto-onkogeny normálních buněk, jejichž úkolem je řídit a kontrolovat růst, proliferaci, diferenciaci a zánik buněk. Klasifikují se do pěti tříd: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altLang="en-US" sz="2400" dirty="0"/>
              <a:t>(1) r</a:t>
            </a:r>
            <a:r>
              <a:rPr lang="cs-CZ" altLang="en-US" sz="2400" i="1" dirty="0"/>
              <a:t>ůstové faktory</a:t>
            </a:r>
            <a:r>
              <a:rPr lang="cs-CZ" altLang="en-US" sz="2400" dirty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altLang="en-US" sz="2400" dirty="0"/>
              <a:t>(2) </a:t>
            </a:r>
            <a:r>
              <a:rPr lang="cs-CZ" altLang="en-US" sz="2400" i="1" dirty="0"/>
              <a:t>receptory růstových faktorů</a:t>
            </a:r>
            <a:r>
              <a:rPr lang="cs-CZ" altLang="en-US" sz="2400" dirty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altLang="en-US" sz="2400" dirty="0"/>
              <a:t>(3) </a:t>
            </a:r>
            <a:r>
              <a:rPr lang="cs-CZ" altLang="en-US" sz="2400" i="1" dirty="0"/>
              <a:t>intracelulární </a:t>
            </a:r>
            <a:r>
              <a:rPr lang="cs-CZ" altLang="en-US" sz="2400" i="1" dirty="0" err="1"/>
              <a:t>transducery</a:t>
            </a:r>
            <a:r>
              <a:rPr lang="cs-CZ" altLang="en-US" sz="2400" i="1" dirty="0"/>
              <a:t> signálu</a:t>
            </a:r>
            <a:r>
              <a:rPr lang="cs-CZ" altLang="en-US" sz="2400" dirty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altLang="en-US" sz="2400" dirty="0"/>
              <a:t>(4) </a:t>
            </a:r>
            <a:r>
              <a:rPr lang="cs-CZ" altLang="en-US" sz="2400" i="1" dirty="0"/>
              <a:t>nukleární transkripční faktory</a:t>
            </a:r>
            <a:r>
              <a:rPr lang="cs-CZ" altLang="en-US" sz="2400" dirty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altLang="en-US" sz="2400" dirty="0"/>
              <a:t>(5) </a:t>
            </a:r>
            <a:r>
              <a:rPr lang="cs-CZ" altLang="en-US" sz="2400" i="1" dirty="0"/>
              <a:t>proteiny kontrolující buněčný cyklus.</a:t>
            </a:r>
            <a:r>
              <a:rPr lang="cs-CZ" altLang="en-US" sz="2400" dirty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A60C133-E558-43EE-B007-58C9946F0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3" y="188913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</a:rPr>
              <a:t>Nádorové buňky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B7F638A-EF89-43B6-8120-4A192CEA9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196976"/>
            <a:ext cx="82296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en-US" dirty="0">
                <a:latin typeface="Calibri" panose="020F0502020204030204" pitchFamily="34" charset="0"/>
              </a:rPr>
              <a:t>Nádorové buňky </a:t>
            </a:r>
            <a:r>
              <a:rPr lang="cs-CZ" altLang="en-US" dirty="0" err="1">
                <a:latin typeface="Calibri" panose="020F0502020204030204" pitchFamily="34" charset="0"/>
              </a:rPr>
              <a:t>proliferují</a:t>
            </a:r>
            <a:r>
              <a:rPr lang="cs-CZ" altLang="en-US" dirty="0">
                <a:latin typeface="Calibri" panose="020F0502020204030204" pitchFamily="34" charset="0"/>
              </a:rPr>
              <a:t> neomezeně – jsou „nesmrtelné“. Úplné vysvětlení tohoto replikačního stárnutí není zatím jasné. Bylo navrženo několik možných mechanismů: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dirty="0">
                <a:latin typeface="Calibri" panose="020F0502020204030204" pitchFamily="34" charset="0"/>
              </a:rPr>
              <a:t>(a) </a:t>
            </a:r>
            <a:r>
              <a:rPr lang="cs-CZ" altLang="en-US" i="1" dirty="0">
                <a:latin typeface="Calibri" panose="020F0502020204030204" pitchFamily="34" charset="0"/>
              </a:rPr>
              <a:t>aktivace genů pro stárnutí na chromosomu 1 a 4,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dirty="0">
                <a:latin typeface="Calibri" panose="020F0502020204030204" pitchFamily="34" charset="0"/>
              </a:rPr>
              <a:t>b) </a:t>
            </a: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alterace nebo ztráta genů pro regulaci buněčného růstu (</a:t>
            </a:r>
            <a:r>
              <a:rPr lang="cs-CZ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c-</a:t>
            </a:r>
            <a:r>
              <a:rPr lang="cs-CZ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fos</a:t>
            </a: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nebo </a:t>
            </a:r>
            <a:r>
              <a:rPr lang="cs-CZ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Rb</a:t>
            </a:r>
            <a:r>
              <a:rPr lang="cs-CZ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-gen</a:t>
            </a: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dirty="0">
                <a:latin typeface="Calibri" panose="020F0502020204030204" pitchFamily="34" charset="0"/>
              </a:rPr>
              <a:t>(c) </a:t>
            </a: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indukce inhibitorů buněčného růstu</a:t>
            </a:r>
            <a:r>
              <a:rPr lang="cs-CZ" altLang="en-US" dirty="0">
                <a:latin typeface="Calibri" panose="020F0502020204030204" pitchFamily="34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dirty="0">
                <a:latin typeface="Calibri" panose="020F0502020204030204" pitchFamily="34" charset="0"/>
              </a:rPr>
              <a:t>(d)  další příčiny, např</a:t>
            </a:r>
            <a:r>
              <a:rPr lang="cs-CZ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cs-CZ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zkracování </a:t>
            </a:r>
            <a:r>
              <a:rPr lang="cs-CZ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telomer</a:t>
            </a:r>
            <a:r>
              <a:rPr lang="cs-CZ" altLang="en-US" sz="1800" i="1" dirty="0">
                <a:latin typeface="Calibri" panose="020F0502020204030204" pitchFamily="34" charset="0"/>
              </a:rPr>
              <a:t>.</a:t>
            </a:r>
            <a:r>
              <a:rPr lang="cs-CZ" altLang="en-US" sz="18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54845951-3AF3-4758-A701-5509EC3CF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1856" y="2093204"/>
            <a:ext cx="91440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se vyznačují především pokračujícím dělením.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Snižují se u nich  požadavky na přítomnost hormonů a růstových faktorů.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Některé transformované buňky produkují vlastní specifické růstové faktory </a:t>
            </a:r>
            <a:r>
              <a:rPr lang="cs-CZ" altLang="en-US" sz="2400" i="1" dirty="0">
                <a:latin typeface="Calibri" panose="020F0502020204030204" pitchFamily="34" charset="0"/>
              </a:rPr>
              <a:t>(</a:t>
            </a:r>
            <a:r>
              <a:rPr lang="cs-CZ" altLang="en-US" sz="2400" i="1" dirty="0" err="1">
                <a:latin typeface="Calibri" panose="020F0502020204030204" pitchFamily="34" charset="0"/>
              </a:rPr>
              <a:t>autokrinní</a:t>
            </a:r>
            <a:r>
              <a:rPr lang="cs-CZ" altLang="en-US" sz="2400" i="1" dirty="0">
                <a:latin typeface="Calibri" panose="020F0502020204030204" pitchFamily="34" charset="0"/>
              </a:rPr>
              <a:t> stimulace</a:t>
            </a:r>
            <a:r>
              <a:rPr lang="cs-CZ" altLang="en-US" sz="2400" dirty="0">
                <a:latin typeface="Calibri" panose="020F0502020204030204" pitchFamily="34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Dochází ke </a:t>
            </a:r>
            <a:r>
              <a:rPr lang="cs-CZ" altLang="en-US" sz="2400" i="1" dirty="0">
                <a:latin typeface="Calibri" panose="020F0502020204030204" pitchFamily="34" charset="0"/>
              </a:rPr>
              <a:t>ztrátě schopnosti zastavit růst</a:t>
            </a:r>
            <a:r>
              <a:rPr lang="cs-CZ" altLang="en-US" sz="2400" dirty="0">
                <a:latin typeface="Calibri" panose="020F0502020204030204" pitchFamily="34" charset="0"/>
              </a:rPr>
              <a:t>. U normálních buněk totiž snížení hladiny </a:t>
            </a:r>
            <a:r>
              <a:rPr lang="cs-CZ" altLang="en-US" sz="2400" dirty="0" err="1">
                <a:latin typeface="Calibri" panose="020F0502020204030204" pitchFamily="34" charset="0"/>
              </a:rPr>
              <a:t>isoleucinu</a:t>
            </a:r>
            <a:r>
              <a:rPr lang="cs-CZ" altLang="en-US" sz="2400" dirty="0">
                <a:latin typeface="Calibri" panose="020F0502020204030204" pitchFamily="34" charset="0"/>
              </a:rPr>
              <a:t>, fosfátu, epidermálního růstového faktoru a dalších látek, které regulují růst, pod určitou prahovou koncentraci, navodí přesun do klidového stavu (G0-fáze). Normální buňky začínají růst (dělit se) pouze, když jejich nutriční požadavky jsou řádně zajištěny. Nádorovým buňkám tato schopnost zastavit růst jako reakce na nedostatek živin a růstových faktorů schází; dokonce pokračují v proliferaci, i když přitom mohou zahynout.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CE44466-D89B-490B-B587-E3A36BC0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Nádorový fenotyp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230" y="151130"/>
            <a:ext cx="4421505" cy="513080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pc="-5" dirty="0" err="1">
                <a:solidFill>
                  <a:schemeClr val="tx2"/>
                </a:solidFill>
              </a:rPr>
              <a:t>Hallmarks</a:t>
            </a:r>
            <a:r>
              <a:rPr lang="cs-CZ" spc="-5" dirty="0">
                <a:solidFill>
                  <a:schemeClr val="tx2"/>
                </a:solidFill>
              </a:rPr>
              <a:t> </a:t>
            </a:r>
            <a:r>
              <a:rPr lang="cs-CZ" spc="-5" dirty="0" err="1">
                <a:solidFill>
                  <a:schemeClr val="tx2"/>
                </a:solidFill>
              </a:rPr>
              <a:t>of</a:t>
            </a:r>
            <a:r>
              <a:rPr lang="cs-CZ" spc="-5" dirty="0">
                <a:solidFill>
                  <a:schemeClr val="tx2"/>
                </a:solidFill>
              </a:rPr>
              <a:t> </a:t>
            </a:r>
            <a:r>
              <a:rPr lang="cs-CZ" spc="-5" dirty="0" err="1">
                <a:solidFill>
                  <a:schemeClr val="tx2"/>
                </a:solidFill>
              </a:rPr>
              <a:t>cancer</a:t>
            </a:r>
            <a:endParaRPr spc="-5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6918" y="664210"/>
            <a:ext cx="8167370" cy="5774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59701" y="6555740"/>
            <a:ext cx="2398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Hanahan and Weinberg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2011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27B04B42-8CDA-4510-B681-877305373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68414"/>
            <a:ext cx="9144000" cy="59769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 i="1"/>
              <a:t>Transformované buňky</a:t>
            </a:r>
            <a:r>
              <a:rPr lang="cs-CZ" altLang="en-US" sz="2000"/>
              <a:t> vykazují </a:t>
            </a:r>
            <a:r>
              <a:rPr lang="cs-CZ" altLang="en-US" sz="2000" i="1"/>
              <a:t>zvýšené vychytávání glukosy</a:t>
            </a:r>
            <a:r>
              <a:rPr lang="cs-CZ" altLang="en-US" sz="2000"/>
              <a:t> pro vyšší afinitu glukózového transportéru v membráně, podobně jako je tomu normálně pouze u erytrocytů nebo buněk v mozku. Koreluje to s vysokou glykolytickou aktivitou.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/>
              <a:t>Chybí u nich dále </a:t>
            </a:r>
            <a:r>
              <a:rPr lang="cs-CZ" altLang="en-US" sz="2000" i="1"/>
              <a:t>povrchový fibronektin</a:t>
            </a:r>
            <a:r>
              <a:rPr lang="cs-CZ" altLang="en-US" sz="2000"/>
              <a:t>, který mají klidové buňky a který udržuje jejich tvar.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 i="1"/>
              <a:t>Změny  cytoskeletových  elementů</a:t>
            </a:r>
            <a:r>
              <a:rPr lang="cs-CZ" altLang="en-US" sz="2000"/>
              <a:t> (aktinová mikrofilamenta nejsou difuzně rozptýlena, ale koncentrují se blíže povrchu) jsou příčinou zvýšené mobility povrchových proteinů.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 i="1"/>
              <a:t>Nepřiměřená sekrece transformujícího růstového faktoru </a:t>
            </a:r>
            <a:r>
              <a:rPr lang="cs-CZ" altLang="en-US" sz="2000" i="1">
                <a:sym typeface="Symbol" panose="05050102010706020507" pitchFamily="18" charset="2"/>
              </a:rPr>
              <a:t> </a:t>
            </a:r>
            <a:r>
              <a:rPr lang="cs-CZ" altLang="en-US" sz="2000"/>
              <a:t>a</a:t>
            </a:r>
            <a:r>
              <a:rPr lang="cs-CZ" altLang="en-US" sz="2000" i="1"/>
              <a:t> </a:t>
            </a:r>
            <a:r>
              <a:rPr lang="cs-CZ" altLang="en-US" sz="2000" i="1">
                <a:sym typeface="Symbol" panose="05050102010706020507" pitchFamily="18" charset="2"/>
              </a:rPr>
              <a:t></a:t>
            </a:r>
            <a:r>
              <a:rPr lang="cs-CZ" altLang="en-US" sz="2000"/>
              <a:t> a dalších růstových faktorů, které řídí normálně vývoj embryonálních buněk.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/>
              <a:t>Produkují též </a:t>
            </a:r>
            <a:r>
              <a:rPr lang="cs-CZ" altLang="en-US" sz="2000" i="1"/>
              <a:t>plasminogenový aktivator</a:t>
            </a:r>
            <a:r>
              <a:rPr lang="cs-CZ" altLang="en-US" sz="2000"/>
              <a:t>, což je proteáza přeměňující plasminogen na plasmin. Vysoká tvorba plasminu nádorovou buňkou pomáhá penetraci skrz lamina basalis.</a:t>
            </a:r>
            <a:endParaRPr lang="cs-CZ" altLang="en-US" sz="2000" i="1"/>
          </a:p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r>
              <a:rPr lang="cs-CZ" altLang="en-US" sz="2000" i="1"/>
              <a:t>Mikroprostředí</a:t>
            </a:r>
            <a:r>
              <a:rPr lang="cs-CZ" altLang="en-US" sz="2000"/>
              <a:t> nebo stroma, v kterém se nádorové buňky nalézají, mají rovněž vliv na progresi („teorie semene a půdy"). Bylo prokázáno, že </a:t>
            </a:r>
            <a:r>
              <a:rPr lang="cs-CZ" altLang="en-US" sz="2000" i="1"/>
              <a:t>metaloproteinasy stromální proteinové matrix (MMP 9)</a:t>
            </a:r>
            <a:r>
              <a:rPr lang="cs-CZ" altLang="en-US" sz="2000"/>
              <a:t> hrají významnou úlohu v časných stádiích vývoje tumoru a při angiogenezi.</a:t>
            </a:r>
            <a:br>
              <a:rPr lang="cs-CZ" altLang="en-US" sz="2000"/>
            </a:br>
            <a:r>
              <a:rPr lang="cs-CZ" altLang="en-US" sz="2000"/>
              <a:t>U metastáz karcinomu prostaty do kostí se předpokládá jakýsi „osteomimetický" účinek (chemoatrakce a podpora adherence ke kostnímu endotelu) a  ovlivňování vlastností a chování osteoblastů a osteoklastů.</a:t>
            </a:r>
            <a:br>
              <a:rPr lang="cs-CZ" altLang="en-US" sz="2000"/>
            </a:br>
            <a:r>
              <a:rPr lang="cs-CZ" altLang="en-US" sz="2000"/>
              <a:t> 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965EBAA-424E-4E0B-8C99-73606AC1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59" y="364893"/>
            <a:ext cx="10753200" cy="451576"/>
          </a:xfrm>
        </p:spPr>
        <p:txBody>
          <a:bodyPr/>
          <a:lstStyle/>
          <a:p>
            <a:r>
              <a:rPr lang="cs-CZ" dirty="0"/>
              <a:t>Nádorový fenotyp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0A1445B-B897-4DFE-A3EE-47629FBFE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Nádorový fenotyp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6E49455-E5A5-4479-AD0C-DC5E8C441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196976"/>
            <a:ext cx="91440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82" charset="2"/>
              <a:buChar char=""/>
            </a:pPr>
            <a:endParaRPr lang="cs-CZ" altLang="en-US" sz="2400" i="1" u="sng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en-US" sz="2400" i="1" u="sng" dirty="0">
                <a:latin typeface="Calibri" panose="020F0502020204030204" pitchFamily="34" charset="0"/>
              </a:rPr>
              <a:t>Nádorový fenotyp je charakterizován </a:t>
            </a:r>
            <a:r>
              <a:rPr lang="cs-CZ" altLang="en-US" sz="2400" b="1" i="1" u="sng" dirty="0">
                <a:latin typeface="Calibri" panose="020F0502020204030204" pitchFamily="34" charset="0"/>
              </a:rPr>
              <a:t>maligní transformací buňky</a:t>
            </a:r>
            <a:r>
              <a:rPr lang="cs-CZ" altLang="en-US" sz="2400" i="1" u="sng" dirty="0">
                <a:latin typeface="Calibri" panose="020F0502020204030204" pitchFamily="34" charset="0"/>
              </a:rPr>
              <a:t>, </a:t>
            </a:r>
            <a:r>
              <a:rPr lang="cs-CZ" altLang="en-US" sz="2400" dirty="0">
                <a:latin typeface="Calibri" panose="020F0502020204030204" pitchFamily="34" charset="0"/>
              </a:rPr>
              <a:t>která se projevuje:</a:t>
            </a:r>
            <a:br>
              <a:rPr lang="cs-CZ" altLang="en-US" sz="2400" dirty="0">
                <a:latin typeface="Calibri" panose="020F0502020204030204" pitchFamily="34" charset="0"/>
              </a:rPr>
            </a:br>
            <a:r>
              <a:rPr lang="cs-CZ" altLang="en-US" sz="2400" dirty="0">
                <a:latin typeface="Calibri" panose="020F0502020204030204" pitchFamily="34" charset="0"/>
              </a:rPr>
              <a:t>- </a:t>
            </a:r>
            <a:r>
              <a:rPr lang="cs-CZ" altLang="en-US" sz="2400" b="1" i="1" dirty="0">
                <a:latin typeface="Calibri" panose="020F0502020204030204" pitchFamily="34" charset="0"/>
              </a:rPr>
              <a:t>ztrátou kontroly buněčného dělení</a:t>
            </a:r>
            <a:r>
              <a:rPr lang="cs-CZ" altLang="en-US" sz="2400" dirty="0">
                <a:latin typeface="Calibri" panose="020F0502020204030204" pitchFamily="34" charset="0"/>
              </a:rPr>
              <a:t> (alterace buněčného cyklu, </a:t>
            </a:r>
            <a:r>
              <a:rPr lang="cs-CZ" altLang="en-US" sz="2400" dirty="0" err="1">
                <a:latin typeface="Calibri" panose="020F0502020204030204" pitchFamily="34" charset="0"/>
              </a:rPr>
              <a:t>antiapoptóza</a:t>
            </a:r>
            <a:r>
              <a:rPr lang="cs-CZ" altLang="en-US" sz="2400" dirty="0">
                <a:latin typeface="Calibri" panose="020F0502020204030204" pitchFamily="34" charset="0"/>
              </a:rPr>
              <a:t> – „nesmrtelnost“ nádorové buňky, alterace v transdukci signálů),</a:t>
            </a:r>
            <a:br>
              <a:rPr lang="cs-CZ" altLang="en-US" sz="2400" dirty="0">
                <a:latin typeface="Calibri" panose="020F0502020204030204" pitchFamily="34" charset="0"/>
              </a:rPr>
            </a:br>
            <a:r>
              <a:rPr lang="cs-CZ" altLang="en-US" sz="2400" dirty="0">
                <a:latin typeface="Calibri" panose="020F0502020204030204" pitchFamily="34" charset="0"/>
              </a:rPr>
              <a:t>- </a:t>
            </a:r>
            <a:r>
              <a:rPr lang="cs-CZ" altLang="en-US" sz="2400" b="1" i="1" dirty="0">
                <a:latin typeface="Calibri" panose="020F0502020204030204" pitchFamily="34" charset="0"/>
              </a:rPr>
              <a:t>ztrátou kontaktu buňka-buňka</a:t>
            </a:r>
            <a:r>
              <a:rPr lang="cs-CZ" altLang="en-US" sz="2400" dirty="0">
                <a:latin typeface="Calibri" panose="020F0502020204030204" pitchFamily="34" charset="0"/>
              </a:rPr>
              <a:t>,</a:t>
            </a:r>
            <a:br>
              <a:rPr lang="cs-CZ" altLang="en-US" sz="2400" dirty="0">
                <a:latin typeface="Calibri" panose="020F0502020204030204" pitchFamily="34" charset="0"/>
              </a:rPr>
            </a:br>
            <a:r>
              <a:rPr lang="cs-CZ" altLang="en-US" sz="2400" dirty="0" err="1">
                <a:latin typeface="Calibri" panose="020F0502020204030204" pitchFamily="34" charset="0"/>
              </a:rPr>
              <a:t>invazivitou</a:t>
            </a:r>
            <a:r>
              <a:rPr lang="cs-CZ" altLang="en-US" sz="2400" dirty="0">
                <a:latin typeface="Calibri" panose="020F0502020204030204" pitchFamily="34" charset="0"/>
              </a:rPr>
              <a:t>,</a:t>
            </a:r>
            <a:br>
              <a:rPr lang="cs-CZ" altLang="en-US" sz="2400" dirty="0">
                <a:latin typeface="Calibri" panose="020F0502020204030204" pitchFamily="34" charset="0"/>
              </a:rPr>
            </a:br>
            <a:r>
              <a:rPr lang="cs-CZ" altLang="en-US" sz="2400" dirty="0">
                <a:latin typeface="Calibri" panose="020F0502020204030204" pitchFamily="34" charset="0"/>
              </a:rPr>
              <a:t>- </a:t>
            </a:r>
            <a:r>
              <a:rPr lang="cs-CZ" altLang="en-US" sz="2400" b="1" i="1" dirty="0">
                <a:latin typeface="Calibri" panose="020F0502020204030204" pitchFamily="34" charset="0"/>
              </a:rPr>
              <a:t>změnami v metabolismu</a:t>
            </a:r>
            <a:r>
              <a:rPr lang="cs-CZ" altLang="en-US" sz="2400" dirty="0">
                <a:latin typeface="Calibri" panose="020F0502020204030204" pitchFamily="34" charset="0"/>
              </a:rPr>
              <a:t> (podpora enzymů anaerobní glykolýzy a potlačení enzymů oxidace cestou Krebsova cyklu, „uchvacování“ dusíku nádorovými buňkami, zvýšená lipolýza, tvorba nádorových antigenů),</a:t>
            </a:r>
            <a:br>
              <a:rPr lang="cs-CZ" altLang="en-US" sz="2400" dirty="0">
                <a:latin typeface="Calibri" panose="020F0502020204030204" pitchFamily="34" charset="0"/>
              </a:rPr>
            </a:br>
            <a:r>
              <a:rPr lang="cs-CZ" altLang="en-US" sz="2400" dirty="0">
                <a:latin typeface="Calibri" panose="020F0502020204030204" pitchFamily="34" charset="0"/>
              </a:rPr>
              <a:t>- </a:t>
            </a:r>
            <a:r>
              <a:rPr lang="cs-CZ" altLang="en-US" sz="2400" b="1" i="1" dirty="0">
                <a:latin typeface="Calibri" panose="020F0502020204030204" pitchFamily="34" charset="0"/>
              </a:rPr>
              <a:t>podporou angiogeneze</a:t>
            </a:r>
            <a:r>
              <a:rPr lang="cs-CZ" altLang="en-US" sz="240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en-US" sz="2400" dirty="0">
                <a:latin typeface="Calibri" panose="020F0502020204030204" pitchFamily="34" charset="0"/>
              </a:rPr>
              <a:t> Maligně transformované buňky jsou pravděpodobně odolné vůči stresovým faktorům  okolí jako je hypoxie, kyselé pH, nedostatek glukosy a živin, odloučení od bazální membrány, které normální buňky ničí.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23F54EB-7F7C-449D-B221-F45B33CC6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9720" y="26064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Vznik  metastáz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44E3215-8DB9-4226-8B38-1E4936F4CB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Při vzniku metastáz hrají důležitou úlohu </a:t>
            </a:r>
            <a:r>
              <a:rPr lang="cs-CZ" altLang="en-US" sz="2400" i="1" dirty="0" err="1">
                <a:latin typeface="Calibri" panose="020F0502020204030204" pitchFamily="34" charset="0"/>
              </a:rPr>
              <a:t>chemokiny</a:t>
            </a:r>
            <a:r>
              <a:rPr lang="cs-CZ" altLang="en-US" sz="240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Úloha </a:t>
            </a:r>
            <a:r>
              <a:rPr lang="cs-CZ" altLang="en-US" sz="2400" dirty="0" err="1">
                <a:latin typeface="Calibri" panose="020F0502020204030204" pitchFamily="34" charset="0"/>
              </a:rPr>
              <a:t>chemokinů</a:t>
            </a:r>
            <a:r>
              <a:rPr lang="cs-CZ" altLang="en-US" sz="2400" dirty="0">
                <a:latin typeface="Calibri" panose="020F0502020204030204" pitchFamily="34" charset="0"/>
              </a:rPr>
              <a:t> u nádorového bujení je složitá: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en-US" sz="2400" dirty="0">
                <a:latin typeface="Calibri" panose="020F0502020204030204" pitchFamily="34" charset="0"/>
              </a:rPr>
              <a:t>podporují vrozenou nebo specifickou protinádorovou imunitu,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en-US" sz="2400" dirty="0">
                <a:latin typeface="Calibri" panose="020F0502020204030204" pitchFamily="34" charset="0"/>
              </a:rPr>
              <a:t>mohou podporovat nádorový růst a tvorbu metastáz tím, že posilují proliferaci nádorových buněk, migraci a </a:t>
            </a:r>
            <a:r>
              <a:rPr lang="cs-CZ" altLang="en-US" sz="2400" dirty="0" err="1">
                <a:latin typeface="Calibri" panose="020F0502020204030204" pitchFamily="34" charset="0"/>
              </a:rPr>
              <a:t>neovaskularizaci</a:t>
            </a:r>
            <a:r>
              <a:rPr lang="cs-CZ" altLang="en-US" sz="2400" dirty="0">
                <a:latin typeface="Calibri" panose="020F050202020403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en-US" sz="2400" dirty="0" err="1">
                <a:latin typeface="Calibri" panose="020F0502020204030204" pitchFamily="34" charset="0"/>
              </a:rPr>
              <a:t>Chemokiny</a:t>
            </a:r>
            <a:r>
              <a:rPr lang="cs-CZ" altLang="en-US" sz="2400" dirty="0">
                <a:latin typeface="Calibri" panose="020F0502020204030204" pitchFamily="34" charset="0"/>
              </a:rPr>
              <a:t> tvořené nádorovými buňkami mohou působit inhibici protinádorové imunitní odpovědi, stejně jako </a:t>
            </a:r>
            <a:r>
              <a:rPr lang="cs-CZ" altLang="en-US" sz="2400" dirty="0" err="1">
                <a:latin typeface="Calibri" panose="020F0502020204030204" pitchFamily="34" charset="0"/>
              </a:rPr>
              <a:t>autokrinním</a:t>
            </a:r>
            <a:r>
              <a:rPr lang="cs-CZ" altLang="en-US" sz="2400" dirty="0">
                <a:latin typeface="Calibri" panose="020F0502020204030204" pitchFamily="34" charset="0"/>
              </a:rPr>
              <a:t> mechanismem působí jako růstové faktory.</a:t>
            </a:r>
            <a:br>
              <a:rPr lang="cs-CZ" altLang="en-US" sz="2400" dirty="0">
                <a:latin typeface="Calibri" panose="020F0502020204030204" pitchFamily="34" charset="0"/>
              </a:rPr>
            </a:br>
            <a:r>
              <a:rPr lang="cs-CZ" altLang="en-US" sz="2400" dirty="0"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36E5E43E-113C-4D28-8EFB-11DFBBD1E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895" y="193675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Metastatický fenotyp</a:t>
            </a:r>
          </a:p>
        </p:txBody>
      </p:sp>
      <p:sp>
        <p:nvSpPr>
          <p:cNvPr id="66563" name="Rectangle 5">
            <a:extLst>
              <a:ext uri="{FF2B5EF4-FFF2-40B4-BE49-F238E27FC236}">
                <a16:creationId xmlns:a16="http://schemas.microsoft.com/office/drawing/2014/main" id="{CA17018D-B781-4EA1-AD12-E0BD51BDD4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765176"/>
            <a:ext cx="8229600" cy="60928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br>
              <a:rPr lang="cs-CZ" altLang="en-US" sz="2400" b="1" dirty="0"/>
            </a:br>
            <a:r>
              <a:rPr lang="cs-CZ" altLang="en-US" sz="2400" dirty="0">
                <a:latin typeface="Calibri" panose="020F0502020204030204" pitchFamily="34" charset="0"/>
              </a:rPr>
              <a:t>Dalším rysem maligně transformované buňky je </a:t>
            </a:r>
            <a:r>
              <a:rPr lang="cs-CZ" altLang="en-US" sz="2400" i="1" dirty="0">
                <a:latin typeface="Calibri" panose="020F0502020204030204" pitchFamily="34" charset="0"/>
              </a:rPr>
              <a:t>ztráta závislosti </a:t>
            </a:r>
            <a:r>
              <a:rPr lang="cs-CZ" altLang="en-US" sz="2400" i="1" dirty="0" err="1">
                <a:latin typeface="Calibri" panose="020F0502020204030204" pitchFamily="34" charset="0"/>
              </a:rPr>
              <a:t>adherovat</a:t>
            </a:r>
            <a:r>
              <a:rPr lang="cs-CZ" altLang="en-US" sz="2400" i="1" dirty="0">
                <a:latin typeface="Calibri" panose="020F0502020204030204" pitchFamily="34" charset="0"/>
              </a:rPr>
              <a:t> k podkladu (substrátům). </a:t>
            </a:r>
            <a:r>
              <a:rPr lang="cs-CZ" altLang="en-US" sz="2400" dirty="0">
                <a:latin typeface="Calibri" panose="020F0502020204030204" pitchFamily="34" charset="0"/>
              </a:rPr>
              <a:t>V buněčné kultuře normální buňky, plovoucí volně v  živném roztoku (gelu), mohou sice metabolizovat (žít), ale nikoliv se dělit; nádorové buňky ano. </a:t>
            </a:r>
            <a:endParaRPr lang="cs-CZ" altLang="en-US" sz="2400" i="1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i="1" dirty="0">
                <a:latin typeface="Calibri" panose="020F0502020204030204" pitchFamily="34" charset="0"/>
              </a:rPr>
              <a:t>Ztráta inhibice motility kontaktem </a:t>
            </a:r>
            <a:r>
              <a:rPr lang="cs-CZ" altLang="en-US" sz="2400" dirty="0">
                <a:latin typeface="Calibri" panose="020F0502020204030204" pitchFamily="34" charset="0"/>
              </a:rPr>
              <a:t>se sousedními buňkami je další charakteristika nádorových buněk. Znamená to, že mohou růst jedna přes druhou, mohou být na sobě i pod sebou a jen zřídka vytvářejí mezerové spoje (gap </a:t>
            </a:r>
            <a:r>
              <a:rPr lang="cs-CZ" altLang="en-US" sz="2400" dirty="0" err="1">
                <a:latin typeface="Calibri" panose="020F0502020204030204" pitchFamily="34" charset="0"/>
              </a:rPr>
              <a:t>junction</a:t>
            </a:r>
            <a:r>
              <a:rPr lang="cs-CZ" altLang="en-US" sz="2400" dirty="0">
                <a:latin typeface="Calibri" panose="020F0502020204030204" pitchFamily="34" charset="0"/>
              </a:rPr>
              <a:t>).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i="1" dirty="0">
                <a:latin typeface="Calibri" panose="020F0502020204030204" pitchFamily="34" charset="0"/>
              </a:rPr>
              <a:t>Změny na buněčné membráně</a:t>
            </a:r>
            <a:r>
              <a:rPr lang="cs-CZ" altLang="en-US" sz="2400" dirty="0">
                <a:latin typeface="Calibri" panose="020F0502020204030204" pitchFamily="34" charset="0"/>
              </a:rPr>
              <a:t> jako je modifikace glykolipidů a glykoproteinů (snížení množství sialové kyseliny vázané na proteiny, redukce gangliosidů). To sice nemění strukturu transformované buňky, ale zvyšuje  laterální mobilitu povrchových lipidů, respektive vazbu membránových proteinů na cytoskelet.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3782BAE-41B4-47C4-BCEE-7093F91F5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4039" y="103341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latin typeface="Calibri" panose="020F0502020204030204" pitchFamily="34" charset="0"/>
              </a:rPr>
              <a:t>Metastatický fenotyp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952CCBA-0E62-4249-A0F9-4668B264E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3344" y="1377735"/>
            <a:ext cx="8229600" cy="60928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/>
              <a:t>    </a:t>
            </a:r>
            <a:r>
              <a:rPr lang="cs-CZ" altLang="en-US" sz="2400" dirty="0">
                <a:latin typeface="Calibri" panose="020F0502020204030204" pitchFamily="34" charset="0"/>
              </a:rPr>
              <a:t>Maligní buňky mají zvýšenou </a:t>
            </a:r>
            <a:r>
              <a:rPr lang="cs-CZ" altLang="en-US" sz="2400" i="1" dirty="0">
                <a:latin typeface="Calibri" panose="020F0502020204030204" pitchFamily="34" charset="0"/>
              </a:rPr>
              <a:t>motilitu</a:t>
            </a:r>
            <a:r>
              <a:rPr lang="cs-CZ" altLang="en-US" sz="2400" dirty="0">
                <a:latin typeface="Calibri" panose="020F0502020204030204" pitchFamily="34" charset="0"/>
              </a:rPr>
              <a:t> a schopnost pronikat do okolí (</a:t>
            </a:r>
            <a:r>
              <a:rPr lang="cs-CZ" altLang="en-US" sz="2400" i="1" dirty="0" err="1">
                <a:latin typeface="Calibri" panose="020F0502020204030204" pitchFamily="34" charset="0"/>
              </a:rPr>
              <a:t>invazivitu</a:t>
            </a:r>
            <a:r>
              <a:rPr lang="cs-CZ" altLang="en-US" sz="2400" dirty="0">
                <a:latin typeface="Calibri" panose="020F0502020204030204" pitchFamily="34" charset="0"/>
              </a:rPr>
              <a:t>) a po průniku do krevní cirkulace usadit se a množit na jiném místě (tvořit </a:t>
            </a:r>
            <a:r>
              <a:rPr lang="cs-CZ" altLang="en-US" sz="2400" i="1" dirty="0">
                <a:latin typeface="Calibri" panose="020F0502020204030204" pitchFamily="34" charset="0"/>
              </a:rPr>
              <a:t>metastázy</a:t>
            </a:r>
            <a:r>
              <a:rPr lang="cs-CZ" altLang="en-US" sz="2400" dirty="0">
                <a:latin typeface="Calibri" panose="020F0502020204030204" pitchFamily="34" charset="0"/>
              </a:rPr>
              <a:t>).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    K tomu jsou vybaveny schopností produkovat receptory, aby se mohly zachytit na proteinech bazální membrány (tvorba adhezních molekul), dále tvorbou hydrolytických enzymů, které pomohou rozrušit kolageny, proteoglykany a </a:t>
            </a:r>
            <a:r>
              <a:rPr lang="cs-CZ" altLang="en-US" sz="2400" dirty="0" err="1">
                <a:latin typeface="Calibri" panose="020F0502020204030204" pitchFamily="34" charset="0"/>
              </a:rPr>
              <a:t>glykosaminoglykany</a:t>
            </a:r>
            <a:r>
              <a:rPr lang="cs-CZ" altLang="en-US" sz="2400" dirty="0">
                <a:latin typeface="Calibri" panose="020F0502020204030204" pitchFamily="34" charset="0"/>
              </a:rPr>
              <a:t> bazální laminy a umožnit tak pronikání do okolí, natrávit stěnu cév, zachytit se v cirkulaci na shlucích trombocytů a vytvořit tak nádorové emboly, odolávat účinkům protinádorového imunitního mechanismu, zachytit se na stěně cév vzdáleného místa, proniknout do </a:t>
            </a:r>
            <a:r>
              <a:rPr lang="cs-CZ" altLang="en-US" sz="2400" dirty="0" err="1">
                <a:latin typeface="Calibri" panose="020F0502020204030204" pitchFamily="34" charset="0"/>
              </a:rPr>
              <a:t>intersticia</a:t>
            </a:r>
            <a:r>
              <a:rPr lang="cs-CZ" altLang="en-US" sz="2400" dirty="0">
                <a:latin typeface="Calibri" panose="020F0502020204030204" pitchFamily="34" charset="0"/>
              </a:rPr>
              <a:t> tkáně, založit metastázu, </a:t>
            </a:r>
            <a:r>
              <a:rPr lang="cs-CZ" altLang="en-US" sz="2400" dirty="0" err="1">
                <a:latin typeface="Calibri" panose="020F0502020204030204" pitchFamily="34" charset="0"/>
              </a:rPr>
              <a:t>proliferovat</a:t>
            </a:r>
            <a:r>
              <a:rPr lang="cs-CZ" altLang="en-US" sz="2400" dirty="0">
                <a:latin typeface="Calibri" panose="020F0502020204030204" pitchFamily="34" charset="0"/>
              </a:rPr>
              <a:t>, podporovat angiogenezi a případně vytvářet metastázy metastáz.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US" sz="2400" dirty="0">
                <a:latin typeface="Calibri" panose="020F0502020204030204" pitchFamily="34" charset="0"/>
              </a:rPr>
              <a:t>    To je tzv. </a:t>
            </a:r>
            <a:r>
              <a:rPr lang="cs-CZ" altLang="en-US" sz="2400" i="1" u="sng" dirty="0" err="1">
                <a:latin typeface="Calibri" panose="020F0502020204030204" pitchFamily="34" charset="0"/>
              </a:rPr>
              <a:t>metastázový</a:t>
            </a:r>
            <a:r>
              <a:rPr lang="cs-CZ" altLang="en-US" sz="2400" i="1" u="sng" dirty="0">
                <a:latin typeface="Calibri" panose="020F0502020204030204" pitchFamily="34" charset="0"/>
              </a:rPr>
              <a:t> fenotyp</a:t>
            </a:r>
            <a:r>
              <a:rPr lang="cs-CZ" altLang="en-US" sz="2400" i="1" dirty="0">
                <a:latin typeface="Calibri" panose="020F0502020204030204" pitchFamily="34" charset="0"/>
              </a:rPr>
              <a:t>.</a:t>
            </a:r>
            <a:r>
              <a:rPr lang="cs-CZ" altLang="en-US" sz="24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:\PREDNASK\obr9.gif">
            <a:extLst>
              <a:ext uri="{FF2B5EF4-FFF2-40B4-BE49-F238E27FC236}">
                <a16:creationId xmlns:a16="http://schemas.microsoft.com/office/drawing/2014/main" id="{307A1132-88AE-4776-8E33-D091BFFE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E:\PREDNASK\obr10.gif">
            <a:extLst>
              <a:ext uri="{FF2B5EF4-FFF2-40B4-BE49-F238E27FC236}">
                <a16:creationId xmlns:a16="http://schemas.microsoft.com/office/drawing/2014/main" id="{FE76FE68-FA00-4EE8-A02D-05BCD16A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obr2">
            <a:extLst>
              <a:ext uri="{FF2B5EF4-FFF2-40B4-BE49-F238E27FC236}">
                <a16:creationId xmlns:a16="http://schemas.microsoft.com/office/drawing/2014/main" id="{DCCDE797-EA6D-45F7-9918-6A7B8F26D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25539"/>
            <a:ext cx="792003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7AA94B9-D6A1-4B49-96AB-8278E04C60C6}"/>
              </a:ext>
            </a:extLst>
          </p:cNvPr>
          <p:cNvSpPr txBox="1">
            <a:spLocks/>
          </p:cNvSpPr>
          <p:nvPr/>
        </p:nvSpPr>
        <p:spPr>
          <a:xfrm>
            <a:off x="228230" y="151130"/>
            <a:ext cx="10954120" cy="628377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/>
              <a:t>Kancerogeneze jako vícestupňový proces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03C41E5-A8E2-4D84-AA80-3DD120836A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 dirty="0">
                <a:latin typeface="Calibri" panose="020F0502020204030204" pitchFamily="34" charset="0"/>
              </a:rPr>
              <a:t>Buněčný cyklus je u zdravého jedince regulován tak, že každý buněčný typ v daném orgánu „ví“, kdy přestat s růstem. </a:t>
            </a:r>
          </a:p>
          <a:p>
            <a:pPr algn="just" eaLnBrk="1" hangingPunct="1"/>
            <a:r>
              <a:rPr lang="cs-CZ" altLang="en-US" dirty="0">
                <a:latin typeface="Calibri" panose="020F0502020204030204" pitchFamily="34" charset="0"/>
              </a:rPr>
              <a:t>U dospělého jedince jsou téměř všechny tkáně kontinuálně regenerovány a buňky opět „vědí“, kdy přestat s dělením. </a:t>
            </a:r>
          </a:p>
          <a:p>
            <a:pPr algn="just" eaLnBrk="1" hangingPunct="1"/>
            <a:r>
              <a:rPr lang="cs-CZ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U rakoviny buňka selhává ve schopnosti přijmout nebo interpretovat signály prostředí</a:t>
            </a:r>
            <a:r>
              <a:rPr lang="cs-CZ" altLang="en-US" dirty="0">
                <a:solidFill>
                  <a:srgbClr val="FF33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06CF86B-574D-4622-80E9-CFB4BC6BBB3A}"/>
              </a:ext>
            </a:extLst>
          </p:cNvPr>
          <p:cNvSpPr txBox="1">
            <a:spLocks/>
          </p:cNvSpPr>
          <p:nvPr/>
        </p:nvSpPr>
        <p:spPr>
          <a:xfrm>
            <a:off x="228230" y="151130"/>
            <a:ext cx="10954120" cy="1243930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kern="0" spc="-5" dirty="0"/>
              <a:t>Ztráta kontroly buňky nad buněčným dělením</a:t>
            </a: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E6102F1F-7ACC-4B85-8F00-8F09E31224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Char char=""/>
              <a:defRPr/>
            </a:pPr>
            <a:r>
              <a:rPr lang="cs-CZ" altLang="en-US" sz="2000" i="1" dirty="0">
                <a:latin typeface="Calibri" panose="020F0502020204030204" pitchFamily="34" charset="0"/>
              </a:rPr>
              <a:t>U nádorového bujení je postižena</a:t>
            </a:r>
            <a:r>
              <a:rPr lang="cs-CZ" altLang="en-US" sz="2000" dirty="0">
                <a:latin typeface="Calibri" panose="020F0502020204030204" pitchFamily="34" charset="0"/>
              </a:rPr>
              <a:t> především </a:t>
            </a:r>
            <a:r>
              <a:rPr lang="cs-CZ" altLang="en-US" sz="2000" i="1" dirty="0">
                <a:latin typeface="Calibri" panose="020F0502020204030204" pitchFamily="34" charset="0"/>
              </a:rPr>
              <a:t>regulace přechodu G1-fáze do S-fáze</a:t>
            </a:r>
            <a:r>
              <a:rPr lang="cs-CZ" altLang="en-US" sz="2000" dirty="0">
                <a:latin typeface="Calibri" panose="020F0502020204030204" pitchFamily="34" charset="0"/>
              </a:rPr>
              <a:t>. Tři komplexy </a:t>
            </a:r>
            <a:r>
              <a:rPr lang="cs-CZ" altLang="en-US" sz="2000" dirty="0" err="1">
                <a:latin typeface="Calibri" panose="020F0502020204030204" pitchFamily="34" charset="0"/>
              </a:rPr>
              <a:t>cyklindependentních</a:t>
            </a:r>
            <a:r>
              <a:rPr lang="cs-CZ" altLang="en-US" sz="2000" dirty="0">
                <a:latin typeface="Calibri" panose="020F0502020204030204" pitchFamily="34" charset="0"/>
              </a:rPr>
              <a:t> </a:t>
            </a:r>
            <a:r>
              <a:rPr lang="cs-CZ" altLang="en-US" sz="2000" dirty="0" err="1">
                <a:latin typeface="Calibri" panose="020F0502020204030204" pitchFamily="34" charset="0"/>
              </a:rPr>
              <a:t>kinas</a:t>
            </a:r>
            <a:r>
              <a:rPr lang="cs-CZ" altLang="en-US" sz="2000" dirty="0">
                <a:latin typeface="Calibri" panose="020F0502020204030204" pitchFamily="34" charset="0"/>
              </a:rPr>
              <a:t>,  </a:t>
            </a:r>
            <a:r>
              <a:rPr lang="cs-CZ" altLang="en-US" sz="2000" dirty="0" err="1">
                <a:latin typeface="Calibri" panose="020F0502020204030204" pitchFamily="34" charset="0"/>
              </a:rPr>
              <a:t>cyklin</a:t>
            </a:r>
            <a:r>
              <a:rPr lang="cs-CZ" altLang="en-US" sz="2000" dirty="0">
                <a:latin typeface="Calibri" panose="020F0502020204030204" pitchFamily="34" charset="0"/>
              </a:rPr>
              <a:t> D/cdk4, </a:t>
            </a:r>
            <a:r>
              <a:rPr lang="cs-CZ" altLang="en-US" sz="2000" dirty="0" err="1">
                <a:latin typeface="Calibri" panose="020F0502020204030204" pitchFamily="34" charset="0"/>
              </a:rPr>
              <a:t>cyklin</a:t>
            </a:r>
            <a:r>
              <a:rPr lang="cs-CZ" altLang="en-US" sz="2000" dirty="0">
                <a:latin typeface="Calibri" panose="020F0502020204030204" pitchFamily="34" charset="0"/>
              </a:rPr>
              <a:t> D/cdk6 a </a:t>
            </a:r>
            <a:r>
              <a:rPr lang="cs-CZ" altLang="en-US" sz="2000" dirty="0" err="1">
                <a:latin typeface="Calibri" panose="020F0502020204030204" pitchFamily="34" charset="0"/>
              </a:rPr>
              <a:t>cyklin</a:t>
            </a:r>
            <a:r>
              <a:rPr lang="cs-CZ" altLang="en-US" sz="2000" dirty="0">
                <a:latin typeface="Calibri" panose="020F0502020204030204" pitchFamily="34" charset="0"/>
              </a:rPr>
              <a:t> E/cdk2 </a:t>
            </a:r>
            <a:r>
              <a:rPr lang="cs-CZ" altLang="en-US" sz="2000" dirty="0" err="1">
                <a:latin typeface="Calibri" panose="020F0502020204030204" pitchFamily="34" charset="0"/>
              </a:rPr>
              <a:t>fosforylují</a:t>
            </a:r>
            <a:r>
              <a:rPr lang="cs-CZ" altLang="en-US" sz="2000" dirty="0">
                <a:latin typeface="Calibri" panose="020F0502020204030204" pitchFamily="34" charset="0"/>
              </a:rPr>
              <a:t> produkt </a:t>
            </a:r>
            <a:r>
              <a:rPr lang="cs-CZ" altLang="en-US" sz="2000" dirty="0" err="1">
                <a:latin typeface="Calibri" panose="020F0502020204030204" pitchFamily="34" charset="0"/>
              </a:rPr>
              <a:t>retinoblastomového</a:t>
            </a:r>
            <a:r>
              <a:rPr lang="cs-CZ" altLang="en-US" sz="2000" dirty="0">
                <a:latin typeface="Calibri" panose="020F0502020204030204" pitchFamily="34" charset="0"/>
              </a:rPr>
              <a:t> genu – </a:t>
            </a:r>
            <a:r>
              <a:rPr lang="cs-CZ" altLang="en-US" sz="2000" i="1" dirty="0" err="1">
                <a:latin typeface="Calibri" panose="020F0502020204030204" pitchFamily="34" charset="0"/>
              </a:rPr>
              <a:t>Rb</a:t>
            </a:r>
            <a:r>
              <a:rPr lang="cs-CZ" altLang="en-US" sz="2000" dirty="0">
                <a:latin typeface="Calibri" panose="020F0502020204030204" pitchFamily="34" charset="0"/>
              </a:rPr>
              <a:t>, a to na 10ti různých místech a mění tak schopnost </a:t>
            </a:r>
            <a:r>
              <a:rPr lang="cs-CZ" altLang="en-US" sz="2000" i="1" dirty="0" err="1">
                <a:latin typeface="Calibri" panose="020F0502020204030204" pitchFamily="34" charset="0"/>
              </a:rPr>
              <a:t>Rb</a:t>
            </a:r>
            <a:r>
              <a:rPr lang="cs-CZ" altLang="en-US" sz="2000" dirty="0">
                <a:latin typeface="Calibri" panose="020F0502020204030204" pitchFamily="34" charset="0"/>
              </a:rPr>
              <a:t> asociovat s buněčnými proteiny. Jeden takový protein  -  E2F – je transkripční faktor, který tvoří </a:t>
            </a:r>
            <a:r>
              <a:rPr lang="cs-CZ" altLang="en-US" sz="2000" dirty="0" err="1">
                <a:latin typeface="Calibri" panose="020F0502020204030204" pitchFamily="34" charset="0"/>
              </a:rPr>
              <a:t>heterodimer</a:t>
            </a:r>
            <a:r>
              <a:rPr lang="cs-CZ" altLang="en-US" sz="2000" dirty="0">
                <a:latin typeface="Calibri" panose="020F0502020204030204" pitchFamily="34" charset="0"/>
              </a:rPr>
              <a:t> s jiným transkripčním faktorem DP1, čímž se aktivuje několik genů nutných pro rozvoj S-fáze. Znamená to indukci aktivace </a:t>
            </a:r>
            <a:r>
              <a:rPr lang="cs-CZ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dihydrofolátreduktasy</a:t>
            </a: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cs-CZ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thymidinkinasy</a:t>
            </a: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DNA-</a:t>
            </a:r>
            <a:r>
              <a:rPr lang="cs-CZ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polymerasy</a:t>
            </a: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a, c-</a:t>
            </a:r>
            <a:r>
              <a:rPr lang="cs-CZ" alt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myc</a:t>
            </a:r>
            <a:r>
              <a:rPr lang="cs-CZ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c-</a:t>
            </a:r>
            <a:r>
              <a:rPr lang="cs-CZ" alt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myb</a:t>
            </a:r>
            <a:r>
              <a:rPr lang="cs-CZ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cdc2</a:t>
            </a:r>
            <a:r>
              <a:rPr lang="cs-CZ" altLang="en-US" sz="2000" dirty="0">
                <a:latin typeface="Calibri" panose="020F0502020204030204" pitchFamily="34" charset="0"/>
              </a:rPr>
              <a:t>. Kromě této podpory růstových faktorů podporuje </a:t>
            </a:r>
            <a:r>
              <a:rPr lang="cs-CZ" altLang="en-US" sz="2000" dirty="0" err="1">
                <a:latin typeface="Calibri" panose="020F0502020204030204" pitchFamily="34" charset="0"/>
              </a:rPr>
              <a:t>Rb</a:t>
            </a:r>
            <a:r>
              <a:rPr lang="cs-CZ" altLang="en-US" sz="2000" dirty="0">
                <a:latin typeface="Calibri" panose="020F0502020204030204" pitchFamily="34" charset="0"/>
              </a:rPr>
              <a:t> také diferenciaci prostřednictvím jeho asociace s transkripčními faktory jako je </a:t>
            </a:r>
            <a:r>
              <a:rPr lang="cs-CZ" altLang="en-US" sz="2000" dirty="0" err="1">
                <a:latin typeface="Calibri" panose="020F0502020204030204" pitchFamily="34" charset="0"/>
              </a:rPr>
              <a:t>MyoD</a:t>
            </a:r>
            <a:r>
              <a:rPr lang="cs-CZ" altLang="en-US" sz="2000" dirty="0">
                <a:latin typeface="Calibri" panose="020F0502020204030204" pitchFamily="34" charset="0"/>
              </a:rPr>
              <a:t> a aktivovaný transkripční faktor, kterým jsou komplexy (ATF)/</a:t>
            </a:r>
            <a:r>
              <a:rPr lang="cs-CZ" altLang="en-US" sz="2000" dirty="0" err="1">
                <a:latin typeface="Calibri" panose="020F0502020204030204" pitchFamily="34" charset="0"/>
              </a:rPr>
              <a:t>cAMP</a:t>
            </a:r>
            <a:r>
              <a:rPr lang="cs-CZ" altLang="en-US" sz="2000" dirty="0">
                <a:latin typeface="Calibri" panose="020F0502020204030204" pitchFamily="34" charset="0"/>
              </a:rPr>
              <a:t>-response element </a:t>
            </a:r>
            <a:r>
              <a:rPr lang="cs-CZ" altLang="en-US" sz="2000" dirty="0" err="1">
                <a:latin typeface="Calibri" panose="020F0502020204030204" pitchFamily="34" charset="0"/>
              </a:rPr>
              <a:t>binding</a:t>
            </a:r>
            <a:r>
              <a:rPr lang="cs-CZ" altLang="en-US" sz="2000" dirty="0">
                <a:latin typeface="Calibri" panose="020F0502020204030204" pitchFamily="34" charset="0"/>
              </a:rPr>
              <a:t> proteiny (CREB). </a:t>
            </a:r>
            <a:r>
              <a:rPr lang="cs-CZ" altLang="en-US" sz="2000" dirty="0" err="1">
                <a:latin typeface="Calibri" panose="020F0502020204030204" pitchFamily="34" charset="0"/>
              </a:rPr>
              <a:t>Rb</a:t>
            </a:r>
            <a:r>
              <a:rPr lang="cs-CZ" altLang="en-US" sz="2000" dirty="0">
                <a:latin typeface="Calibri" panose="020F0502020204030204" pitchFamily="34" charset="0"/>
              </a:rPr>
              <a:t> je také místem zásahu pro transformující viry jako SV40 </a:t>
            </a:r>
            <a:r>
              <a:rPr lang="cs-CZ" altLang="en-US" sz="2000" dirty="0" err="1">
                <a:latin typeface="Calibri" panose="020F0502020204030204" pitchFamily="34" charset="0"/>
              </a:rPr>
              <a:t>large</a:t>
            </a:r>
            <a:r>
              <a:rPr lang="cs-CZ" altLang="en-US" sz="2000" dirty="0">
                <a:latin typeface="Calibri" panose="020F0502020204030204" pitchFamily="34" charset="0"/>
              </a:rPr>
              <a:t> T-antigen, adenovirový E1A a antigen E7 lidského </a:t>
            </a:r>
            <a:r>
              <a:rPr lang="cs-CZ" altLang="en-US" sz="2000" dirty="0" err="1">
                <a:latin typeface="Calibri" panose="020F0502020204030204" pitchFamily="34" charset="0"/>
              </a:rPr>
              <a:t>papillomaviru</a:t>
            </a:r>
            <a:r>
              <a:rPr lang="cs-CZ" altLang="en-US" sz="2000" dirty="0">
                <a:latin typeface="Calibri" panose="020F0502020204030204" pitchFamily="34" charset="0"/>
              </a:rPr>
              <a:t> (</a:t>
            </a:r>
            <a:r>
              <a:rPr lang="cs-CZ" altLang="en-US" sz="2000" dirty="0" err="1">
                <a:latin typeface="Calibri" panose="020F0502020204030204" pitchFamily="34" charset="0"/>
              </a:rPr>
              <a:t>human</a:t>
            </a:r>
            <a:r>
              <a:rPr lang="cs-CZ" altLang="en-US" sz="2000" dirty="0">
                <a:latin typeface="Calibri" panose="020F0502020204030204" pitchFamily="34" charset="0"/>
              </a:rPr>
              <a:t> </a:t>
            </a:r>
            <a:r>
              <a:rPr lang="cs-CZ" altLang="en-US" sz="2000" dirty="0" err="1">
                <a:latin typeface="Calibri" panose="020F0502020204030204" pitchFamily="34" charset="0"/>
              </a:rPr>
              <a:t>papilloma</a:t>
            </a:r>
            <a:r>
              <a:rPr lang="cs-CZ" altLang="en-US" sz="2000" dirty="0">
                <a:latin typeface="Calibri" panose="020F0502020204030204" pitchFamily="34" charset="0"/>
              </a:rPr>
              <a:t> virus E7).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30E9F1-3329-4C6A-A7FD-86E549EA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Buněčný cyklus a nádorové bujení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8AE054D7-827E-4187-A030-2B857ECF18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Je-li poškození DNA příliš rozsáhlé a tedy neopravitelné, buňka se  stává nenormální a je eliminována apoptózou.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dirty="0">
                <a:latin typeface="Calibri" panose="020F0502020204030204" pitchFamily="34" charset="0"/>
              </a:rPr>
              <a:t>Nedojde-li však k apoptóze, vzniklá mutace přetrvává a může být při dělení takto mutované buňky přenesena na buňky dceřiné. Vzniká tak fenomén </a:t>
            </a:r>
            <a:r>
              <a:rPr lang="cs-CZ" altLang="en-US" i="1" dirty="0">
                <a:latin typeface="Calibri" panose="020F0502020204030204" pitchFamily="34" charset="0"/>
              </a:rPr>
              <a:t>genové nestability,</a:t>
            </a:r>
            <a:r>
              <a:rPr lang="cs-CZ" altLang="en-US" dirty="0">
                <a:latin typeface="Calibri" panose="020F0502020204030204" pitchFamily="34" charset="0"/>
              </a:rPr>
              <a:t> který podporuje maligní transformaci. Stává se to častěji kupř. u nosičů genu HNPCC (hereditární nepolypózní kolorektální karcinom). Je zde defekt v „opravném čtení“, takže chyba v replikaci DNA není zjištěna a opravný mechanismus není nastartován.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6891A09-F33B-4432-8AEF-703C1FB3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Buněčný cyklus a nádorové bujení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211</TotalTime>
  <Words>4348</Words>
  <Application>Microsoft Office PowerPoint</Application>
  <PresentationFormat>Širokoúhlá obrazovka</PresentationFormat>
  <Paragraphs>260</Paragraphs>
  <Slides>56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Arial</vt:lpstr>
      <vt:lpstr>Calibri</vt:lpstr>
      <vt:lpstr>Tahoma</vt:lpstr>
      <vt:lpstr>Times New Roman</vt:lpstr>
      <vt:lpstr>Wingdings</vt:lpstr>
      <vt:lpstr>Wingdings 2</vt:lpstr>
      <vt:lpstr>Prezentace_MU_CZ</vt:lpstr>
      <vt:lpstr>Kancerogeneze</vt:lpstr>
      <vt:lpstr>Prezentace aplikace PowerPoint</vt:lpstr>
      <vt:lpstr>Prezentace aplikace PowerPoint</vt:lpstr>
      <vt:lpstr>Prezentace aplikace PowerPoint</vt:lpstr>
      <vt:lpstr>Hallmarks of cancer</vt:lpstr>
      <vt:lpstr>Prezentace aplikace PowerPoint</vt:lpstr>
      <vt:lpstr>Prezentace aplikace PowerPoint</vt:lpstr>
      <vt:lpstr>Buněčný cyklus a nádorové bujení</vt:lpstr>
      <vt:lpstr>Buněčný cyklus a nádorové bujení</vt:lpstr>
      <vt:lpstr>Prezentace aplikace PowerPoint</vt:lpstr>
      <vt:lpstr>Stárnutí buněk</vt:lpstr>
      <vt:lpstr>Teorie buněčné senescence</vt:lpstr>
      <vt:lpstr>Stárnutí buňky</vt:lpstr>
      <vt:lpstr>Stárnutí buňky</vt:lpstr>
      <vt:lpstr>Stárnutí buňky - telomery</vt:lpstr>
      <vt:lpstr>Stárnutí buňky - telomery</vt:lpstr>
      <vt:lpstr>Heritabilita nádorů</vt:lpstr>
      <vt:lpstr>Heritabilita nádorů</vt:lpstr>
      <vt:lpstr>Heritabilita nádorů</vt:lpstr>
      <vt:lpstr>Germinativní a somatické mutace</vt:lpstr>
      <vt:lpstr>Vzácné alely a polymorfismy</vt:lpstr>
      <vt:lpstr>Vznik genových mutací</vt:lpstr>
      <vt:lpstr>Nádorový genotyp</vt:lpstr>
      <vt:lpstr>Prezentace aplikace PowerPoint</vt:lpstr>
      <vt:lpstr>Prezentace aplikace PowerPoint</vt:lpstr>
      <vt:lpstr>Protoonkogeny a onkogeny</vt:lpstr>
      <vt:lpstr>Protoonkogeny a onkogeny</vt:lpstr>
      <vt:lpstr>Protoonkogeny a onkogeny</vt:lpstr>
      <vt:lpstr>Typy onkogenů</vt:lpstr>
      <vt:lpstr>Prezentace aplikace PowerPoint</vt:lpstr>
      <vt:lpstr>Prezentace aplikace PowerPoint</vt:lpstr>
      <vt:lpstr>Prezentace aplikace PowerPoint</vt:lpstr>
      <vt:lpstr>Prezentace aplikace PowerPoint</vt:lpstr>
      <vt:lpstr>Geny udržující stabilitu genomu</vt:lpstr>
      <vt:lpstr>Prezentace aplikace PowerPoint</vt:lpstr>
      <vt:lpstr>Geny udržující stabilitu genomu</vt:lpstr>
      <vt:lpstr>Geny udržující stabilitu genomu</vt:lpstr>
      <vt:lpstr>Geny udržující stabilitu genomu</vt:lpstr>
      <vt:lpstr>Geny udržující stabilitu genomu</vt:lpstr>
      <vt:lpstr>Tumor-supresorový protein p53 (TP53)</vt:lpstr>
      <vt:lpstr>Tumor-supresorový gen p53</vt:lpstr>
      <vt:lpstr>Tumor-supresorové geny (antionkogeny také recesivní onkogeny) </vt:lpstr>
      <vt:lpstr>Varianty s různým počtem kopií</vt:lpstr>
      <vt:lpstr>Modifikující geny</vt:lpstr>
      <vt:lpstr>Epigenetika tumorů</vt:lpstr>
      <vt:lpstr>Maligní transformace buňky</vt:lpstr>
      <vt:lpstr>Maligní transformace buňky</vt:lpstr>
      <vt:lpstr>Nádorové buňky</vt:lpstr>
      <vt:lpstr>Nádorový fenotyp</vt:lpstr>
      <vt:lpstr>Nádorový fenotyp</vt:lpstr>
      <vt:lpstr>Nádorový fenotyp</vt:lpstr>
      <vt:lpstr>Vznik  metastáz</vt:lpstr>
      <vt:lpstr>Metastatický fenotyp</vt:lpstr>
      <vt:lpstr>Metastatický fenotyp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12</cp:revision>
  <cp:lastPrinted>1601-01-01T00:00:00Z</cp:lastPrinted>
  <dcterms:created xsi:type="dcterms:W3CDTF">2020-10-16T08:40:46Z</dcterms:created>
  <dcterms:modified xsi:type="dcterms:W3CDTF">2020-11-19T22:36:29Z</dcterms:modified>
</cp:coreProperties>
</file>