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258" r:id="rId3"/>
    <p:sldId id="387" r:id="rId4"/>
    <p:sldId id="378" r:id="rId5"/>
    <p:sldId id="368" r:id="rId6"/>
    <p:sldId id="379" r:id="rId7"/>
    <p:sldId id="369" r:id="rId8"/>
    <p:sldId id="396" r:id="rId9"/>
    <p:sldId id="371" r:id="rId10"/>
    <p:sldId id="360" r:id="rId11"/>
    <p:sldId id="388" r:id="rId12"/>
    <p:sldId id="428" r:id="rId13"/>
    <p:sldId id="429" r:id="rId14"/>
    <p:sldId id="430" r:id="rId15"/>
    <p:sldId id="431" r:id="rId16"/>
    <p:sldId id="433" r:id="rId17"/>
    <p:sldId id="406" r:id="rId18"/>
    <p:sldId id="416" r:id="rId19"/>
    <p:sldId id="407" r:id="rId20"/>
    <p:sldId id="408" r:id="rId21"/>
    <p:sldId id="418" r:id="rId22"/>
    <p:sldId id="417" r:id="rId23"/>
    <p:sldId id="427" r:id="rId24"/>
    <p:sldId id="414" r:id="rId25"/>
    <p:sldId id="437" r:id="rId26"/>
    <p:sldId id="434" r:id="rId27"/>
    <p:sldId id="405" r:id="rId28"/>
    <p:sldId id="391" r:id="rId29"/>
    <p:sldId id="392" r:id="rId30"/>
    <p:sldId id="439" r:id="rId31"/>
    <p:sldId id="438" r:id="rId32"/>
    <p:sldId id="440" r:id="rId33"/>
    <p:sldId id="435" r:id="rId34"/>
    <p:sldId id="415" r:id="rId35"/>
    <p:sldId id="393" r:id="rId36"/>
    <p:sldId id="394" r:id="rId37"/>
    <p:sldId id="395" r:id="rId38"/>
    <p:sldId id="436" r:id="rId39"/>
  </p:sldIdLst>
  <p:sldSz cx="9144000" cy="6858000" type="screen4x3"/>
  <p:notesSz cx="7099300" cy="10234613"/>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94" autoAdjust="0"/>
    <p:restoredTop sz="94660"/>
  </p:normalViewPr>
  <p:slideViewPr>
    <p:cSldViewPr>
      <p:cViewPr varScale="1">
        <p:scale>
          <a:sx n="105" d="100"/>
          <a:sy n="105" d="100"/>
        </p:scale>
        <p:origin x="240" y="114"/>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1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cs-CZ"/>
          </a:p>
        </p:txBody>
      </p:sp>
      <p:sp>
        <p:nvSpPr>
          <p:cNvPr id="256003"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fld id="{EF99B91C-9123-4449-88FD-CA45A79309E5}" type="datetimeFigureOut">
              <a:rPr lang="cs-CZ"/>
              <a:pPr>
                <a:defRPr/>
              </a:pPr>
              <a:t>25.10.2021</a:t>
            </a:fld>
            <a:endParaRPr lang="cs-CZ"/>
          </a:p>
        </p:txBody>
      </p:sp>
      <p:sp>
        <p:nvSpPr>
          <p:cNvPr id="256004"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cs-CZ"/>
          </a:p>
        </p:txBody>
      </p:sp>
      <p:sp>
        <p:nvSpPr>
          <p:cNvPr id="256005"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76EAFE9-31C0-4C9F-AA0A-78CA673B6D31}" type="slidenum">
              <a:rPr lang="cs-CZ" altLang="cs-CZ"/>
              <a:pPr>
                <a:defRPr/>
              </a:pPr>
              <a:t>‹#›</a:t>
            </a:fld>
            <a:endParaRPr lang="cs-CZ" altLang="cs-CZ"/>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atin typeface="Arial" charset="0"/>
                <a:cs typeface="Arial" charset="0"/>
              </a:defRPr>
            </a:lvl1pPr>
          </a:lstStyle>
          <a:p>
            <a:pPr>
              <a:defRPr/>
            </a:pPr>
            <a:endParaRPr lang="cs-CZ"/>
          </a:p>
        </p:txBody>
      </p:sp>
      <p:sp>
        <p:nvSpPr>
          <p:cNvPr id="17411"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atin typeface="Arial" charset="0"/>
                <a:cs typeface="Arial" charset="0"/>
              </a:defRPr>
            </a:lvl1pPr>
          </a:lstStyle>
          <a:p>
            <a:pPr>
              <a:defRPr/>
            </a:pPr>
            <a:fld id="{C20453B2-CAA3-4315-89D0-3C6635431EFB}" type="datetimeFigureOut">
              <a:rPr lang="cs-CZ"/>
              <a:pPr>
                <a:defRPr/>
              </a:pPr>
              <a:t>25.10.2021</a:t>
            </a:fld>
            <a:endParaRPr lang="cs-CZ"/>
          </a:p>
        </p:txBody>
      </p:sp>
      <p:sp>
        <p:nvSpPr>
          <p:cNvPr id="4100"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17414"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latin typeface="Arial" charset="0"/>
                <a:cs typeface="Arial" charset="0"/>
              </a:defRPr>
            </a:lvl1pPr>
          </a:lstStyle>
          <a:p>
            <a:pPr>
              <a:defRPr/>
            </a:pPr>
            <a:endParaRPr lang="cs-CZ"/>
          </a:p>
        </p:txBody>
      </p:sp>
      <p:sp>
        <p:nvSpPr>
          <p:cNvPr id="17415"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smtClean="0"/>
            </a:lvl1pPr>
          </a:lstStyle>
          <a:p>
            <a:pPr>
              <a:defRPr/>
            </a:pPr>
            <a:fld id="{33FC7EF4-0A36-48DF-B929-2E36109E7A52}"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xfrm>
            <a:off x="992188" y="768350"/>
            <a:ext cx="5114925" cy="3836988"/>
          </a:xfrm>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992188" y="768350"/>
            <a:ext cx="5116512" cy="3836988"/>
          </a:xfrm>
          <a:ln/>
        </p:spPr>
      </p:sp>
      <p:sp>
        <p:nvSpPr>
          <p:cNvPr id="27651" name="Rectangle 3"/>
          <p:cNvSpPr>
            <a:spLocks noGrp="1" noChangeArrowheads="1"/>
          </p:cNvSpPr>
          <p:nvPr>
            <p:ph type="body" idx="1"/>
          </p:nvPr>
        </p:nvSpPr>
        <p:spPr>
          <a:xfrm>
            <a:off x="946150" y="4859338"/>
            <a:ext cx="5207000"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992188" y="768350"/>
            <a:ext cx="5114925" cy="3836988"/>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992188" y="768350"/>
            <a:ext cx="5114925" cy="3836988"/>
          </a:xfrm>
          <a:ln/>
        </p:spPr>
      </p:sp>
      <p:sp>
        <p:nvSpPr>
          <p:cNvPr id="33795"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992188" y="768350"/>
            <a:ext cx="5114925" cy="3836988"/>
          </a:xfrm>
          <a:ln/>
        </p:spPr>
      </p:sp>
      <p:sp>
        <p:nvSpPr>
          <p:cNvPr id="35843"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992188" y="768350"/>
            <a:ext cx="5114925" cy="3836988"/>
          </a:xfrm>
          <a:ln/>
        </p:spPr>
      </p:sp>
      <p:sp>
        <p:nvSpPr>
          <p:cNvPr id="37891"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992188" y="768350"/>
            <a:ext cx="5116512" cy="3836988"/>
          </a:xfrm>
          <a:ln/>
        </p:spPr>
      </p:sp>
      <p:sp>
        <p:nvSpPr>
          <p:cNvPr id="39939" name="Rectangle 3"/>
          <p:cNvSpPr>
            <a:spLocks noGrp="1" noChangeArrowheads="1"/>
          </p:cNvSpPr>
          <p:nvPr>
            <p:ph type="body" idx="1"/>
          </p:nvPr>
        </p:nvSpPr>
        <p:spPr>
          <a:xfrm>
            <a:off x="946150" y="4859338"/>
            <a:ext cx="5207000"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992188" y="768350"/>
            <a:ext cx="5114925" cy="3836988"/>
          </a:xfrm>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993775" y="768350"/>
            <a:ext cx="5114925" cy="3836988"/>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79593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993775" y="768350"/>
            <a:ext cx="5114925" cy="3836988"/>
          </a:xfrm>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993775" y="768350"/>
            <a:ext cx="5114925" cy="3836988"/>
          </a:xfrm>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xfrm>
            <a:off x="992188" y="768350"/>
            <a:ext cx="5114925" cy="3836988"/>
          </a:xfrm>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993775" y="768350"/>
            <a:ext cx="5114925" cy="3836988"/>
          </a:xfrm>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993775" y="768350"/>
            <a:ext cx="5114925" cy="3836988"/>
          </a:xfrm>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993775" y="768350"/>
            <a:ext cx="5114925" cy="3836988"/>
          </a:xfrm>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992188" y="768350"/>
            <a:ext cx="5114925" cy="3836988"/>
          </a:xfrm>
          <a:ln/>
        </p:spPr>
      </p:sp>
      <p:sp>
        <p:nvSpPr>
          <p:cNvPr id="54275"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993775" y="768350"/>
            <a:ext cx="5114925" cy="3836988"/>
          </a:xfrm>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992188" y="768350"/>
            <a:ext cx="5114925" cy="3836988"/>
          </a:xfrm>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992188" y="768350"/>
            <a:ext cx="5116512" cy="3836988"/>
          </a:xfrm>
          <a:ln/>
        </p:spPr>
      </p:sp>
      <p:sp>
        <p:nvSpPr>
          <p:cNvPr id="62467" name="Rectangle 3"/>
          <p:cNvSpPr>
            <a:spLocks noGrp="1" noChangeArrowheads="1"/>
          </p:cNvSpPr>
          <p:nvPr>
            <p:ph type="body" idx="1"/>
          </p:nvPr>
        </p:nvSpPr>
        <p:spPr>
          <a:xfrm>
            <a:off x="946150" y="4859338"/>
            <a:ext cx="5207000"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992188" y="768350"/>
            <a:ext cx="5116512" cy="3836988"/>
          </a:xfrm>
          <a:ln/>
        </p:spPr>
      </p:sp>
      <p:sp>
        <p:nvSpPr>
          <p:cNvPr id="64515" name="Rectangle 3"/>
          <p:cNvSpPr>
            <a:spLocks noGrp="1" noChangeArrowheads="1"/>
          </p:cNvSpPr>
          <p:nvPr>
            <p:ph type="body" idx="1"/>
          </p:nvPr>
        </p:nvSpPr>
        <p:spPr>
          <a:xfrm>
            <a:off x="946150" y="4859338"/>
            <a:ext cx="5207000"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92188" y="768350"/>
            <a:ext cx="5116512" cy="3836988"/>
          </a:xfrm>
          <a:ln/>
        </p:spPr>
      </p:sp>
      <p:sp>
        <p:nvSpPr>
          <p:cNvPr id="66563" name="Rectangle 3"/>
          <p:cNvSpPr>
            <a:spLocks noGrp="1" noChangeArrowheads="1"/>
          </p:cNvSpPr>
          <p:nvPr>
            <p:ph type="body" idx="1"/>
          </p:nvPr>
        </p:nvSpPr>
        <p:spPr>
          <a:xfrm>
            <a:off x="946150" y="4859338"/>
            <a:ext cx="5207000"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992188" y="768350"/>
            <a:ext cx="5114925" cy="3836988"/>
          </a:xfrm>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6527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992188" y="768350"/>
            <a:ext cx="5114925" cy="3836988"/>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992188" y="768350"/>
            <a:ext cx="5114925" cy="3836988"/>
          </a:xfrm>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992188" y="768350"/>
            <a:ext cx="5116512" cy="3836988"/>
          </a:xfrm>
          <a:ln/>
        </p:spPr>
      </p:sp>
      <p:sp>
        <p:nvSpPr>
          <p:cNvPr id="70659" name="Rectangle 3"/>
          <p:cNvSpPr>
            <a:spLocks noGrp="1" noChangeArrowheads="1"/>
          </p:cNvSpPr>
          <p:nvPr>
            <p:ph type="body" idx="1"/>
          </p:nvPr>
        </p:nvSpPr>
        <p:spPr>
          <a:xfrm>
            <a:off x="946150" y="4859338"/>
            <a:ext cx="5207000"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992188" y="768350"/>
            <a:ext cx="5116512" cy="3836988"/>
          </a:xfrm>
          <a:ln/>
        </p:spPr>
      </p:sp>
      <p:sp>
        <p:nvSpPr>
          <p:cNvPr id="72707" name="Rectangle 3"/>
          <p:cNvSpPr>
            <a:spLocks noGrp="1" noChangeArrowheads="1"/>
          </p:cNvSpPr>
          <p:nvPr>
            <p:ph type="body" idx="1"/>
          </p:nvPr>
        </p:nvSpPr>
        <p:spPr>
          <a:xfrm>
            <a:off x="946150" y="4859338"/>
            <a:ext cx="5207000"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992188" y="768350"/>
            <a:ext cx="5116512" cy="3836988"/>
          </a:xfrm>
          <a:ln/>
        </p:spPr>
      </p:sp>
      <p:sp>
        <p:nvSpPr>
          <p:cNvPr id="74755" name="Rectangle 3"/>
          <p:cNvSpPr>
            <a:spLocks noGrp="1" noChangeArrowheads="1"/>
          </p:cNvSpPr>
          <p:nvPr>
            <p:ph type="body" idx="1"/>
          </p:nvPr>
        </p:nvSpPr>
        <p:spPr>
          <a:xfrm>
            <a:off x="946150" y="4859338"/>
            <a:ext cx="5207000"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992188" y="768350"/>
            <a:ext cx="5116512" cy="3836988"/>
          </a:xfrm>
          <a:ln/>
        </p:spPr>
      </p:sp>
      <p:sp>
        <p:nvSpPr>
          <p:cNvPr id="76803" name="Rectangle 3"/>
          <p:cNvSpPr>
            <a:spLocks noGrp="1" noChangeArrowheads="1"/>
          </p:cNvSpPr>
          <p:nvPr>
            <p:ph type="body" idx="1"/>
          </p:nvPr>
        </p:nvSpPr>
        <p:spPr>
          <a:xfrm>
            <a:off x="946150" y="4859338"/>
            <a:ext cx="5207000"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992188" y="768350"/>
            <a:ext cx="5114925" cy="3836988"/>
          </a:xfrm>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993775" y="768350"/>
            <a:ext cx="5113338" cy="3835400"/>
          </a:xfrm>
          <a:ln/>
        </p:spPr>
      </p:sp>
      <p:sp>
        <p:nvSpPr>
          <p:cNvPr id="13315" name="Rectangle 3"/>
          <p:cNvSpPr>
            <a:spLocks noGrp="1" noChangeArrowheads="1"/>
          </p:cNvSpPr>
          <p:nvPr>
            <p:ph type="body" idx="1"/>
          </p:nvPr>
        </p:nvSpPr>
        <p:spPr>
          <a:xfrm>
            <a:off x="709613" y="4859338"/>
            <a:ext cx="5680075"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02" tIns="48452" rIns="96902" bIns="48452"/>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992188" y="768350"/>
            <a:ext cx="5116512" cy="3836988"/>
          </a:xfrm>
          <a:ln/>
        </p:spPr>
      </p:sp>
      <p:sp>
        <p:nvSpPr>
          <p:cNvPr id="17411" name="Rectangle 3"/>
          <p:cNvSpPr>
            <a:spLocks noGrp="1" noChangeArrowheads="1"/>
          </p:cNvSpPr>
          <p:nvPr>
            <p:ph type="body" idx="1"/>
          </p:nvPr>
        </p:nvSpPr>
        <p:spPr>
          <a:xfrm>
            <a:off x="946150" y="4859338"/>
            <a:ext cx="5207000"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992188" y="768350"/>
            <a:ext cx="5116512" cy="3836988"/>
          </a:xfrm>
          <a:ln/>
        </p:spPr>
      </p:sp>
      <p:sp>
        <p:nvSpPr>
          <p:cNvPr id="15363" name="Rectangle 3"/>
          <p:cNvSpPr>
            <a:spLocks noGrp="1" noChangeArrowheads="1"/>
          </p:cNvSpPr>
          <p:nvPr>
            <p:ph type="body" idx="1"/>
          </p:nvPr>
        </p:nvSpPr>
        <p:spPr>
          <a:xfrm>
            <a:off x="946150" y="4859338"/>
            <a:ext cx="5207000"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992188" y="768350"/>
            <a:ext cx="5116512" cy="3836988"/>
          </a:xfrm>
          <a:ln/>
        </p:spPr>
      </p:sp>
      <p:sp>
        <p:nvSpPr>
          <p:cNvPr id="21507" name="Rectangle 3"/>
          <p:cNvSpPr>
            <a:spLocks noGrp="1" noChangeArrowheads="1"/>
          </p:cNvSpPr>
          <p:nvPr>
            <p:ph type="body" idx="1"/>
          </p:nvPr>
        </p:nvSpPr>
        <p:spPr>
          <a:xfrm>
            <a:off x="946150" y="4859338"/>
            <a:ext cx="5207000"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992188" y="768350"/>
            <a:ext cx="5114925" cy="3836988"/>
          </a:xfrm>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992188" y="768350"/>
            <a:ext cx="5116512" cy="3836988"/>
          </a:xfrm>
          <a:ln/>
        </p:spPr>
      </p:sp>
      <p:sp>
        <p:nvSpPr>
          <p:cNvPr id="25603" name="Rectangle 3"/>
          <p:cNvSpPr>
            <a:spLocks noGrp="1" noChangeArrowheads="1"/>
          </p:cNvSpPr>
          <p:nvPr>
            <p:ph type="body" idx="1"/>
          </p:nvPr>
        </p:nvSpPr>
        <p:spPr>
          <a:xfrm>
            <a:off x="946150" y="4859338"/>
            <a:ext cx="5207000"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4" name="Obrázek 7" descr="1212570_28446780.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ázek 8" descr="logo_mu_cerne.gif"/>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77863" y="900113"/>
            <a:ext cx="3157537"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a:t>Klepnutím lze upravit styl předlohy podnadpisů.</a:t>
            </a:r>
          </a:p>
        </p:txBody>
      </p:sp>
      <p:sp>
        <p:nvSpPr>
          <p:cNvPr id="6" name="Zástupný symbol pro zápatí 4"/>
          <p:cNvSpPr>
            <a:spLocks noGrp="1"/>
          </p:cNvSpPr>
          <p:nvPr>
            <p:ph type="ftr" sz="quarter" idx="10"/>
          </p:nvPr>
        </p:nvSpPr>
        <p:spPr/>
        <p:txBody>
          <a:bodyPr/>
          <a:lstStyle>
            <a:lvl1pPr>
              <a:defRPr/>
            </a:lvl1pPr>
          </a:lstStyle>
          <a:p>
            <a:pPr>
              <a:defRPr/>
            </a:pPr>
            <a:endParaRPr lang="cs-CZ"/>
          </a:p>
        </p:txBody>
      </p:sp>
      <p:sp>
        <p:nvSpPr>
          <p:cNvPr id="7" name="Zástupný symbol pro číslo snímku 5"/>
          <p:cNvSpPr>
            <a:spLocks noGrp="1"/>
          </p:cNvSpPr>
          <p:nvPr>
            <p:ph type="sldNum" sz="quarter" idx="11"/>
          </p:nvPr>
        </p:nvSpPr>
        <p:spPr/>
        <p:txBody>
          <a:bodyPr/>
          <a:lstStyle>
            <a:lvl1pPr>
              <a:defRPr smtClean="0"/>
            </a:lvl1pPr>
          </a:lstStyle>
          <a:p>
            <a:pPr>
              <a:defRPr/>
            </a:pPr>
            <a:fld id="{25FA7AFD-815B-46F4-AC79-415F43CE1474}" type="slidenum">
              <a:rPr lang="cs-CZ" altLang="cs-CZ"/>
              <a:pPr>
                <a:defRPr/>
              </a:pPr>
              <a:t>‹#›</a:t>
            </a:fld>
            <a:endParaRPr lang="cs-CZ" altLang="cs-CZ"/>
          </a:p>
        </p:txBody>
      </p:sp>
    </p:spTree>
    <p:extLst>
      <p:ext uri="{BB962C8B-B14F-4D97-AF65-F5344CB8AC3E}">
        <p14:creationId xmlns:p14="http://schemas.microsoft.com/office/powerpoint/2010/main" val="3381949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4"/>
          <p:cNvSpPr>
            <a:spLocks noGrp="1"/>
          </p:cNvSpPr>
          <p:nvPr>
            <p:ph type="ftr" sz="quarter" idx="10"/>
          </p:nvPr>
        </p:nvSpPr>
        <p:spPr/>
        <p:txBody>
          <a:bodyPr/>
          <a:lstStyle>
            <a:lvl1pPr>
              <a:defRPr/>
            </a:lvl1pPr>
          </a:lstStyle>
          <a:p>
            <a:pPr>
              <a:defRPr/>
            </a:pPr>
            <a:endParaRPr lang="cs-CZ"/>
          </a:p>
        </p:txBody>
      </p:sp>
      <p:sp>
        <p:nvSpPr>
          <p:cNvPr id="5" name="Zástupný symbol pro číslo snímku 5"/>
          <p:cNvSpPr>
            <a:spLocks noGrp="1"/>
          </p:cNvSpPr>
          <p:nvPr>
            <p:ph type="sldNum" sz="quarter" idx="11"/>
          </p:nvPr>
        </p:nvSpPr>
        <p:spPr/>
        <p:txBody>
          <a:bodyPr/>
          <a:lstStyle>
            <a:lvl1pPr>
              <a:defRPr/>
            </a:lvl1pPr>
          </a:lstStyle>
          <a:p>
            <a:pPr>
              <a:defRPr/>
            </a:pPr>
            <a:fld id="{C59EB45F-ADC5-4A80-A8B1-D14EDF1564BD}" type="slidenum">
              <a:rPr lang="cs-CZ" altLang="cs-CZ"/>
              <a:pPr>
                <a:defRPr/>
              </a:pPr>
              <a:t>‹#›</a:t>
            </a:fld>
            <a:endParaRPr lang="cs-CZ" altLang="cs-CZ"/>
          </a:p>
        </p:txBody>
      </p:sp>
    </p:spTree>
    <p:extLst>
      <p:ext uri="{BB962C8B-B14F-4D97-AF65-F5344CB8AC3E}">
        <p14:creationId xmlns:p14="http://schemas.microsoft.com/office/powerpoint/2010/main" val="1994506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4"/>
          <p:cNvSpPr>
            <a:spLocks noGrp="1"/>
          </p:cNvSpPr>
          <p:nvPr>
            <p:ph type="ftr" sz="quarter" idx="10"/>
          </p:nvPr>
        </p:nvSpPr>
        <p:spPr/>
        <p:txBody>
          <a:bodyPr/>
          <a:lstStyle>
            <a:lvl1pPr>
              <a:defRPr/>
            </a:lvl1pPr>
          </a:lstStyle>
          <a:p>
            <a:pPr>
              <a:defRPr/>
            </a:pPr>
            <a:endParaRPr lang="cs-CZ"/>
          </a:p>
        </p:txBody>
      </p:sp>
      <p:sp>
        <p:nvSpPr>
          <p:cNvPr id="5" name="Zástupný symbol pro číslo snímku 5"/>
          <p:cNvSpPr>
            <a:spLocks noGrp="1"/>
          </p:cNvSpPr>
          <p:nvPr>
            <p:ph type="sldNum" sz="quarter" idx="11"/>
          </p:nvPr>
        </p:nvSpPr>
        <p:spPr/>
        <p:txBody>
          <a:bodyPr/>
          <a:lstStyle>
            <a:lvl1pPr>
              <a:defRPr/>
            </a:lvl1pPr>
          </a:lstStyle>
          <a:p>
            <a:pPr>
              <a:defRPr/>
            </a:pPr>
            <a:fld id="{461DD133-25E3-4569-B1F5-48865AEBCA76}" type="slidenum">
              <a:rPr lang="cs-CZ" altLang="cs-CZ"/>
              <a:pPr>
                <a:defRPr/>
              </a:pPr>
              <a:t>‹#›</a:t>
            </a:fld>
            <a:endParaRPr lang="cs-CZ" altLang="cs-CZ"/>
          </a:p>
        </p:txBody>
      </p:sp>
    </p:spTree>
    <p:extLst>
      <p:ext uri="{BB962C8B-B14F-4D97-AF65-F5344CB8AC3E}">
        <p14:creationId xmlns:p14="http://schemas.microsoft.com/office/powerpoint/2010/main" val="4031708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4"/>
          <p:cNvSpPr>
            <a:spLocks noGrp="1"/>
          </p:cNvSpPr>
          <p:nvPr>
            <p:ph type="ftr" sz="quarter" idx="10"/>
          </p:nvPr>
        </p:nvSpPr>
        <p:spPr/>
        <p:txBody>
          <a:bodyPr/>
          <a:lstStyle>
            <a:lvl1pPr>
              <a:defRPr/>
            </a:lvl1pPr>
          </a:lstStyle>
          <a:p>
            <a:pPr>
              <a:defRPr/>
            </a:pPr>
            <a:endParaRPr lang="cs-CZ"/>
          </a:p>
        </p:txBody>
      </p:sp>
      <p:sp>
        <p:nvSpPr>
          <p:cNvPr id="5" name="Zástupný symbol pro číslo snímku 5"/>
          <p:cNvSpPr>
            <a:spLocks noGrp="1"/>
          </p:cNvSpPr>
          <p:nvPr>
            <p:ph type="sldNum" sz="quarter" idx="11"/>
          </p:nvPr>
        </p:nvSpPr>
        <p:spPr/>
        <p:txBody>
          <a:bodyPr/>
          <a:lstStyle>
            <a:lvl1pPr>
              <a:defRPr/>
            </a:lvl1pPr>
          </a:lstStyle>
          <a:p>
            <a:pPr>
              <a:defRPr/>
            </a:pPr>
            <a:fld id="{16A6B9CA-C4E6-4FAA-AE8E-6C7A0D5EB102}" type="slidenum">
              <a:rPr lang="cs-CZ" altLang="cs-CZ"/>
              <a:pPr>
                <a:defRPr/>
              </a:pPr>
              <a:t>‹#›</a:t>
            </a:fld>
            <a:endParaRPr lang="cs-CZ" altLang="cs-CZ"/>
          </a:p>
        </p:txBody>
      </p:sp>
    </p:spTree>
    <p:extLst>
      <p:ext uri="{BB962C8B-B14F-4D97-AF65-F5344CB8AC3E}">
        <p14:creationId xmlns:p14="http://schemas.microsoft.com/office/powerpoint/2010/main" val="3172628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pic>
        <p:nvPicPr>
          <p:cNvPr id="4" name="Obrázek 7" descr="1212570_28446780.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ázek 8" descr="logo_mu_cerne.gif"/>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77863" y="900113"/>
            <a:ext cx="3157537"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dirty="0"/>
              <a:t>Klepnutím lze upravit styly předlohy textu.</a:t>
            </a:r>
          </a:p>
        </p:txBody>
      </p:sp>
      <p:sp>
        <p:nvSpPr>
          <p:cNvPr id="6" name="Zástupný symbol pro zápatí 4"/>
          <p:cNvSpPr>
            <a:spLocks noGrp="1"/>
          </p:cNvSpPr>
          <p:nvPr>
            <p:ph type="ftr" sz="quarter" idx="10"/>
          </p:nvPr>
        </p:nvSpPr>
        <p:spPr/>
        <p:txBody>
          <a:bodyPr/>
          <a:lstStyle>
            <a:lvl1pPr>
              <a:defRPr/>
            </a:lvl1pPr>
          </a:lstStyle>
          <a:p>
            <a:pPr>
              <a:defRPr/>
            </a:pPr>
            <a:endParaRPr lang="cs-CZ"/>
          </a:p>
        </p:txBody>
      </p:sp>
      <p:sp>
        <p:nvSpPr>
          <p:cNvPr id="7" name="Zástupný symbol pro číslo snímku 5"/>
          <p:cNvSpPr>
            <a:spLocks noGrp="1"/>
          </p:cNvSpPr>
          <p:nvPr>
            <p:ph type="sldNum" sz="quarter" idx="11"/>
          </p:nvPr>
        </p:nvSpPr>
        <p:spPr/>
        <p:txBody>
          <a:bodyPr/>
          <a:lstStyle>
            <a:lvl1pPr>
              <a:defRPr smtClean="0"/>
            </a:lvl1pPr>
          </a:lstStyle>
          <a:p>
            <a:pPr>
              <a:defRPr/>
            </a:pPr>
            <a:fld id="{2E2C1FB1-1E54-4435-8613-6D07B4BA1196}" type="slidenum">
              <a:rPr lang="cs-CZ" altLang="cs-CZ"/>
              <a:pPr>
                <a:defRPr/>
              </a:pPr>
              <a:t>‹#›</a:t>
            </a:fld>
            <a:endParaRPr lang="cs-CZ" altLang="cs-CZ"/>
          </a:p>
        </p:txBody>
      </p:sp>
    </p:spTree>
    <p:extLst>
      <p:ext uri="{BB962C8B-B14F-4D97-AF65-F5344CB8AC3E}">
        <p14:creationId xmlns:p14="http://schemas.microsoft.com/office/powerpoint/2010/main" val="433726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p:cNvSpPr>
            <a:spLocks noGrp="1"/>
          </p:cNvSpPr>
          <p:nvPr>
            <p:ph type="ftr" sz="quarter" idx="10"/>
          </p:nvPr>
        </p:nvSpPr>
        <p:spPr/>
        <p:txBody>
          <a:bodyPr/>
          <a:lstStyle>
            <a:lvl1pPr>
              <a:defRPr/>
            </a:lvl1pPr>
          </a:lstStyle>
          <a:p>
            <a:pPr>
              <a:defRPr/>
            </a:pPr>
            <a:endParaRPr lang="cs-CZ"/>
          </a:p>
        </p:txBody>
      </p:sp>
      <p:sp>
        <p:nvSpPr>
          <p:cNvPr id="6" name="Zástupný symbol pro číslo snímku 5"/>
          <p:cNvSpPr>
            <a:spLocks noGrp="1"/>
          </p:cNvSpPr>
          <p:nvPr>
            <p:ph type="sldNum" sz="quarter" idx="11"/>
          </p:nvPr>
        </p:nvSpPr>
        <p:spPr/>
        <p:txBody>
          <a:bodyPr/>
          <a:lstStyle>
            <a:lvl1pPr>
              <a:defRPr/>
            </a:lvl1pPr>
          </a:lstStyle>
          <a:p>
            <a:pPr>
              <a:defRPr/>
            </a:pPr>
            <a:fld id="{CCEEA87A-52D6-4B27-A90F-E849CF94C010}" type="slidenum">
              <a:rPr lang="cs-CZ" altLang="cs-CZ"/>
              <a:pPr>
                <a:defRPr/>
              </a:pPr>
              <a:t>‹#›</a:t>
            </a:fld>
            <a:endParaRPr lang="cs-CZ" altLang="cs-CZ"/>
          </a:p>
        </p:txBody>
      </p:sp>
    </p:spTree>
    <p:extLst>
      <p:ext uri="{BB962C8B-B14F-4D97-AF65-F5344CB8AC3E}">
        <p14:creationId xmlns:p14="http://schemas.microsoft.com/office/powerpoint/2010/main" val="4189916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zápatí 4"/>
          <p:cNvSpPr>
            <a:spLocks noGrp="1"/>
          </p:cNvSpPr>
          <p:nvPr>
            <p:ph type="ftr" sz="quarter" idx="10"/>
          </p:nvPr>
        </p:nvSpPr>
        <p:spPr/>
        <p:txBody>
          <a:bodyPr/>
          <a:lstStyle>
            <a:lvl1pPr>
              <a:defRPr/>
            </a:lvl1pPr>
          </a:lstStyle>
          <a:p>
            <a:pPr>
              <a:defRPr/>
            </a:pPr>
            <a:endParaRPr lang="cs-CZ"/>
          </a:p>
        </p:txBody>
      </p:sp>
      <p:sp>
        <p:nvSpPr>
          <p:cNvPr id="8" name="Zástupný symbol pro číslo snímku 5"/>
          <p:cNvSpPr>
            <a:spLocks noGrp="1"/>
          </p:cNvSpPr>
          <p:nvPr>
            <p:ph type="sldNum" sz="quarter" idx="11"/>
          </p:nvPr>
        </p:nvSpPr>
        <p:spPr/>
        <p:txBody>
          <a:bodyPr/>
          <a:lstStyle>
            <a:lvl1pPr>
              <a:defRPr/>
            </a:lvl1pPr>
          </a:lstStyle>
          <a:p>
            <a:pPr>
              <a:defRPr/>
            </a:pPr>
            <a:fld id="{C1D76704-482B-4360-AAA1-F59518AD1BAD}" type="slidenum">
              <a:rPr lang="cs-CZ" altLang="cs-CZ"/>
              <a:pPr>
                <a:defRPr/>
              </a:pPr>
              <a:t>‹#›</a:t>
            </a:fld>
            <a:endParaRPr lang="cs-CZ" altLang="cs-CZ"/>
          </a:p>
        </p:txBody>
      </p:sp>
    </p:spTree>
    <p:extLst>
      <p:ext uri="{BB962C8B-B14F-4D97-AF65-F5344CB8AC3E}">
        <p14:creationId xmlns:p14="http://schemas.microsoft.com/office/powerpoint/2010/main" val="808954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4"/>
          <p:cNvSpPr>
            <a:spLocks noGrp="1"/>
          </p:cNvSpPr>
          <p:nvPr>
            <p:ph type="ftr" sz="quarter" idx="10"/>
          </p:nvPr>
        </p:nvSpPr>
        <p:spPr/>
        <p:txBody>
          <a:bodyPr/>
          <a:lstStyle>
            <a:lvl1pPr>
              <a:defRPr/>
            </a:lvl1pPr>
          </a:lstStyle>
          <a:p>
            <a:pPr>
              <a:defRPr/>
            </a:pPr>
            <a:endParaRPr lang="cs-CZ"/>
          </a:p>
        </p:txBody>
      </p:sp>
      <p:sp>
        <p:nvSpPr>
          <p:cNvPr id="4" name="Zástupný symbol pro číslo snímku 5"/>
          <p:cNvSpPr>
            <a:spLocks noGrp="1"/>
          </p:cNvSpPr>
          <p:nvPr>
            <p:ph type="sldNum" sz="quarter" idx="11"/>
          </p:nvPr>
        </p:nvSpPr>
        <p:spPr/>
        <p:txBody>
          <a:bodyPr/>
          <a:lstStyle>
            <a:lvl1pPr>
              <a:defRPr/>
            </a:lvl1pPr>
          </a:lstStyle>
          <a:p>
            <a:pPr>
              <a:defRPr/>
            </a:pPr>
            <a:fld id="{5F729FB5-B38B-44F5-BC7B-994BA5E24930}" type="slidenum">
              <a:rPr lang="cs-CZ" altLang="cs-CZ"/>
              <a:pPr>
                <a:defRPr/>
              </a:pPr>
              <a:t>‹#›</a:t>
            </a:fld>
            <a:endParaRPr lang="cs-CZ" altLang="cs-CZ"/>
          </a:p>
        </p:txBody>
      </p:sp>
    </p:spTree>
    <p:extLst>
      <p:ext uri="{BB962C8B-B14F-4D97-AF65-F5344CB8AC3E}">
        <p14:creationId xmlns:p14="http://schemas.microsoft.com/office/powerpoint/2010/main" val="122651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zápatí 4"/>
          <p:cNvSpPr>
            <a:spLocks noGrp="1"/>
          </p:cNvSpPr>
          <p:nvPr>
            <p:ph type="ftr" sz="quarter" idx="10"/>
          </p:nvPr>
        </p:nvSpPr>
        <p:spPr/>
        <p:txBody>
          <a:bodyPr/>
          <a:lstStyle>
            <a:lvl1pPr>
              <a:defRPr/>
            </a:lvl1pPr>
          </a:lstStyle>
          <a:p>
            <a:pPr>
              <a:defRPr/>
            </a:pPr>
            <a:endParaRPr lang="cs-CZ"/>
          </a:p>
        </p:txBody>
      </p:sp>
      <p:sp>
        <p:nvSpPr>
          <p:cNvPr id="3" name="Zástupný symbol pro číslo snímku 5"/>
          <p:cNvSpPr>
            <a:spLocks noGrp="1"/>
          </p:cNvSpPr>
          <p:nvPr>
            <p:ph type="sldNum" sz="quarter" idx="11"/>
          </p:nvPr>
        </p:nvSpPr>
        <p:spPr/>
        <p:txBody>
          <a:bodyPr/>
          <a:lstStyle>
            <a:lvl1pPr>
              <a:defRPr/>
            </a:lvl1pPr>
          </a:lstStyle>
          <a:p>
            <a:pPr>
              <a:defRPr/>
            </a:pPr>
            <a:fld id="{8705FF5E-4B5A-47D3-8F42-9F515590B36F}" type="slidenum">
              <a:rPr lang="cs-CZ" altLang="cs-CZ"/>
              <a:pPr>
                <a:defRPr/>
              </a:pPr>
              <a:t>‹#›</a:t>
            </a:fld>
            <a:endParaRPr lang="cs-CZ" altLang="cs-CZ"/>
          </a:p>
        </p:txBody>
      </p:sp>
    </p:spTree>
    <p:extLst>
      <p:ext uri="{BB962C8B-B14F-4D97-AF65-F5344CB8AC3E}">
        <p14:creationId xmlns:p14="http://schemas.microsoft.com/office/powerpoint/2010/main" val="1170100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zápatí 4"/>
          <p:cNvSpPr>
            <a:spLocks noGrp="1"/>
          </p:cNvSpPr>
          <p:nvPr>
            <p:ph type="ftr" sz="quarter" idx="10"/>
          </p:nvPr>
        </p:nvSpPr>
        <p:spPr/>
        <p:txBody>
          <a:bodyPr/>
          <a:lstStyle>
            <a:lvl1pPr>
              <a:defRPr/>
            </a:lvl1pPr>
          </a:lstStyle>
          <a:p>
            <a:pPr>
              <a:defRPr/>
            </a:pPr>
            <a:endParaRPr lang="cs-CZ"/>
          </a:p>
        </p:txBody>
      </p:sp>
      <p:sp>
        <p:nvSpPr>
          <p:cNvPr id="6" name="Zástupný symbol pro číslo snímku 5"/>
          <p:cNvSpPr>
            <a:spLocks noGrp="1"/>
          </p:cNvSpPr>
          <p:nvPr>
            <p:ph type="sldNum" sz="quarter" idx="11"/>
          </p:nvPr>
        </p:nvSpPr>
        <p:spPr/>
        <p:txBody>
          <a:bodyPr/>
          <a:lstStyle>
            <a:lvl1pPr>
              <a:defRPr/>
            </a:lvl1pPr>
          </a:lstStyle>
          <a:p>
            <a:pPr>
              <a:defRPr/>
            </a:pPr>
            <a:fld id="{A3DFC5B2-BF25-4EF0-A8EB-C1CEC45F2C95}" type="slidenum">
              <a:rPr lang="cs-CZ" altLang="cs-CZ"/>
              <a:pPr>
                <a:defRPr/>
              </a:pPr>
              <a:t>‹#›</a:t>
            </a:fld>
            <a:endParaRPr lang="cs-CZ" altLang="cs-CZ"/>
          </a:p>
        </p:txBody>
      </p:sp>
    </p:spTree>
    <p:extLst>
      <p:ext uri="{BB962C8B-B14F-4D97-AF65-F5344CB8AC3E}">
        <p14:creationId xmlns:p14="http://schemas.microsoft.com/office/powerpoint/2010/main" val="2638932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zápatí 4"/>
          <p:cNvSpPr>
            <a:spLocks noGrp="1"/>
          </p:cNvSpPr>
          <p:nvPr>
            <p:ph type="ftr" sz="quarter" idx="10"/>
          </p:nvPr>
        </p:nvSpPr>
        <p:spPr/>
        <p:txBody>
          <a:bodyPr/>
          <a:lstStyle>
            <a:lvl1pPr>
              <a:defRPr/>
            </a:lvl1pPr>
          </a:lstStyle>
          <a:p>
            <a:pPr>
              <a:defRPr/>
            </a:pPr>
            <a:endParaRPr lang="cs-CZ"/>
          </a:p>
        </p:txBody>
      </p:sp>
      <p:sp>
        <p:nvSpPr>
          <p:cNvPr id="6" name="Zástupný symbol pro číslo snímku 5"/>
          <p:cNvSpPr>
            <a:spLocks noGrp="1"/>
          </p:cNvSpPr>
          <p:nvPr>
            <p:ph type="sldNum" sz="quarter" idx="11"/>
          </p:nvPr>
        </p:nvSpPr>
        <p:spPr/>
        <p:txBody>
          <a:bodyPr/>
          <a:lstStyle>
            <a:lvl1pPr>
              <a:defRPr/>
            </a:lvl1pPr>
          </a:lstStyle>
          <a:p>
            <a:pPr>
              <a:defRPr/>
            </a:pPr>
            <a:fld id="{31D57332-D678-4A16-B2FF-20D2F89925BB}" type="slidenum">
              <a:rPr lang="cs-CZ" altLang="cs-CZ"/>
              <a:pPr>
                <a:defRPr/>
              </a:pPr>
              <a:t>‹#›</a:t>
            </a:fld>
            <a:endParaRPr lang="cs-CZ" altLang="cs-CZ"/>
          </a:p>
        </p:txBody>
      </p:sp>
    </p:spTree>
    <p:extLst>
      <p:ext uri="{BB962C8B-B14F-4D97-AF65-F5344CB8AC3E}">
        <p14:creationId xmlns:p14="http://schemas.microsoft.com/office/powerpoint/2010/main" val="29564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Obrázek 13" descr="1212569_21823227.jp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nadpis 1"/>
          <p:cNvSpPr>
            <a:spLocks noGrp="1"/>
          </p:cNvSpPr>
          <p:nvPr>
            <p:ph type="title"/>
          </p:nvPr>
        </p:nvSpPr>
        <p:spPr>
          <a:xfrm>
            <a:off x="0" y="274638"/>
            <a:ext cx="9144000" cy="654050"/>
          </a:xfrm>
          <a:prstGeom prst="rect">
            <a:avLst/>
          </a:prstGeom>
          <a:solidFill>
            <a:schemeClr val="tx1">
              <a:lumMod val="65000"/>
              <a:lumOff val="35000"/>
              <a:alpha val="60000"/>
            </a:schemeClr>
          </a:solidFill>
        </p:spPr>
        <p:txBody>
          <a:bodyPr vert="horz" lIns="91440" tIns="45720" rIns="91440" bIns="45720" rtlCol="0" anchor="ctr">
            <a:noAutofit/>
          </a:bodyPr>
          <a:lstStyle/>
          <a:p>
            <a:r>
              <a:rPr lang="cs-CZ" dirty="0"/>
              <a:t>Klepnutím lze upravit styl předlohy nadpisů.</a:t>
            </a:r>
          </a:p>
        </p:txBody>
      </p:sp>
      <p:sp>
        <p:nvSpPr>
          <p:cNvPr id="1028"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en-US"/>
              <a:t>Klepnutím lze upravit styly předlohy textu.</a:t>
            </a:r>
          </a:p>
          <a:p>
            <a:pPr lvl="1"/>
            <a:r>
              <a:rPr lang="cs-CZ" altLang="en-US"/>
              <a:t>Druhá úroveň</a:t>
            </a:r>
          </a:p>
          <a:p>
            <a:pPr lvl="2"/>
            <a:r>
              <a:rPr lang="cs-CZ" altLang="en-US"/>
              <a:t>Třetí úroveň</a:t>
            </a:r>
          </a:p>
          <a:p>
            <a:pPr lvl="3"/>
            <a:r>
              <a:rPr lang="cs-CZ" altLang="en-US"/>
              <a:t>Čtvrtá úroveň</a:t>
            </a:r>
          </a:p>
          <a:p>
            <a:pPr lvl="4"/>
            <a:r>
              <a:rPr lang="cs-CZ" altLang="en-US"/>
              <a:t>Pátá úroveň</a:t>
            </a:r>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9A9A9B"/>
                </a:solidFill>
              </a:defRPr>
            </a:lvl1pPr>
          </a:lstStyle>
          <a:p>
            <a:pPr>
              <a:defRPr/>
            </a:pPr>
            <a:fld id="{72E7D457-9431-4399-BDEE-F59DBF2F0D93}" type="slidenum">
              <a:rPr lang="cs-CZ" altLang="cs-CZ"/>
              <a:pPr>
                <a:defRPr/>
              </a:pPr>
              <a:t>‹#›</a:t>
            </a:fld>
            <a:endParaRPr lang="cs-CZ" altLang="cs-CZ"/>
          </a:p>
        </p:txBody>
      </p:sp>
      <p:pic>
        <p:nvPicPr>
          <p:cNvPr id="1031" name="Obrázek 9" descr="logo_mu_cerne.gif"/>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455613" y="6323013"/>
            <a:ext cx="18161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7" r:id="rId1"/>
    <p:sldLayoutId id="2147483818" r:id="rId2"/>
    <p:sldLayoutId id="214748382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ctr" rtl="0" eaLnBrk="0" fontAlgn="base" hangingPunct="0">
        <a:spcBef>
          <a:spcPct val="0"/>
        </a:spcBef>
        <a:spcAft>
          <a:spcPct val="0"/>
        </a:spcAft>
        <a:defRPr sz="2400" kern="1200">
          <a:solidFill>
            <a:schemeClr val="bg1"/>
          </a:solidFill>
          <a:latin typeface="+mj-lt"/>
          <a:ea typeface="+mj-ea"/>
          <a:cs typeface="+mj-cs"/>
        </a:defRPr>
      </a:lvl1pPr>
      <a:lvl2pPr algn="ctr" rtl="0" eaLnBrk="0" fontAlgn="base" hangingPunct="0">
        <a:spcBef>
          <a:spcPct val="0"/>
        </a:spcBef>
        <a:spcAft>
          <a:spcPct val="0"/>
        </a:spcAft>
        <a:defRPr sz="2400">
          <a:solidFill>
            <a:schemeClr val="bg1"/>
          </a:solidFill>
          <a:latin typeface="Arial" charset="0"/>
        </a:defRPr>
      </a:lvl2pPr>
      <a:lvl3pPr algn="ctr" rtl="0" eaLnBrk="0" fontAlgn="base" hangingPunct="0">
        <a:spcBef>
          <a:spcPct val="0"/>
        </a:spcBef>
        <a:spcAft>
          <a:spcPct val="0"/>
        </a:spcAft>
        <a:defRPr sz="2400">
          <a:solidFill>
            <a:schemeClr val="bg1"/>
          </a:solidFill>
          <a:latin typeface="Arial" charset="0"/>
        </a:defRPr>
      </a:lvl3pPr>
      <a:lvl4pPr algn="ctr" rtl="0" eaLnBrk="0" fontAlgn="base" hangingPunct="0">
        <a:spcBef>
          <a:spcPct val="0"/>
        </a:spcBef>
        <a:spcAft>
          <a:spcPct val="0"/>
        </a:spcAft>
        <a:defRPr sz="2400">
          <a:solidFill>
            <a:schemeClr val="bg1"/>
          </a:solidFill>
          <a:latin typeface="Arial" charset="0"/>
        </a:defRPr>
      </a:lvl4pPr>
      <a:lvl5pPr algn="ctr" rtl="0" eaLnBrk="0" fontAlgn="base" hangingPunct="0">
        <a:spcBef>
          <a:spcPct val="0"/>
        </a:spcBef>
        <a:spcAft>
          <a:spcPct val="0"/>
        </a:spcAft>
        <a:defRPr sz="2400">
          <a:solidFill>
            <a:schemeClr val="bg1"/>
          </a:solidFill>
          <a:latin typeface="Arial" charset="0"/>
        </a:defRPr>
      </a:lvl5pPr>
      <a:lvl6pPr marL="457200" algn="ctr" rtl="0" fontAlgn="base">
        <a:spcBef>
          <a:spcPct val="0"/>
        </a:spcBef>
        <a:spcAft>
          <a:spcPct val="0"/>
        </a:spcAft>
        <a:defRPr sz="2400">
          <a:solidFill>
            <a:schemeClr val="bg1"/>
          </a:solidFill>
          <a:latin typeface="Arial" charset="0"/>
        </a:defRPr>
      </a:lvl6pPr>
      <a:lvl7pPr marL="914400" algn="ctr" rtl="0" fontAlgn="base">
        <a:spcBef>
          <a:spcPct val="0"/>
        </a:spcBef>
        <a:spcAft>
          <a:spcPct val="0"/>
        </a:spcAft>
        <a:defRPr sz="2400">
          <a:solidFill>
            <a:schemeClr val="bg1"/>
          </a:solidFill>
          <a:latin typeface="Arial" charset="0"/>
        </a:defRPr>
      </a:lvl7pPr>
      <a:lvl8pPr marL="1371600" algn="ctr" rtl="0" fontAlgn="base">
        <a:spcBef>
          <a:spcPct val="0"/>
        </a:spcBef>
        <a:spcAft>
          <a:spcPct val="0"/>
        </a:spcAft>
        <a:defRPr sz="2400">
          <a:solidFill>
            <a:schemeClr val="bg1"/>
          </a:solidFill>
          <a:latin typeface="Arial" charset="0"/>
        </a:defRPr>
      </a:lvl8pPr>
      <a:lvl9pPr marL="1828800" algn="ctr" rtl="0" fontAlgn="base">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lr>
          <a:schemeClr val="accent1"/>
        </a:buClr>
        <a:buFont typeface="Arial" panose="020B0604020202020204" pitchFamily="34" charset="0"/>
        <a:buChar char="•"/>
        <a:defRPr sz="3200" kern="1200">
          <a:solidFill>
            <a:srgbClr val="818184"/>
          </a:solidFill>
          <a:latin typeface="+mn-lt"/>
          <a:ea typeface="+mn-ea"/>
          <a:cs typeface="+mn-cs"/>
        </a:defRPr>
      </a:lvl1pPr>
      <a:lvl2pPr marL="742950" indent="-285750" algn="l" rtl="0" eaLnBrk="0" fontAlgn="base" hangingPunct="0">
        <a:spcBef>
          <a:spcPct val="20000"/>
        </a:spcBef>
        <a:spcAft>
          <a:spcPct val="0"/>
        </a:spcAft>
        <a:buClr>
          <a:schemeClr val="accent1"/>
        </a:buClr>
        <a:buFont typeface="Arial" panose="020B0604020202020204" pitchFamily="34" charset="0"/>
        <a:buChar char="–"/>
        <a:defRPr sz="2800" kern="1200">
          <a:solidFill>
            <a:srgbClr val="818184"/>
          </a:solidFill>
          <a:latin typeface="+mn-lt"/>
          <a:ea typeface="+mn-ea"/>
          <a:cs typeface="+mn-cs"/>
        </a:defRPr>
      </a:lvl2pPr>
      <a:lvl3pPr marL="1143000" indent="-228600" algn="l" rtl="0" eaLnBrk="0" fontAlgn="base" hangingPunct="0">
        <a:spcBef>
          <a:spcPct val="20000"/>
        </a:spcBef>
        <a:spcAft>
          <a:spcPct val="0"/>
        </a:spcAft>
        <a:buClr>
          <a:schemeClr val="accent1"/>
        </a:buClr>
        <a:buFont typeface="Arial" panose="020B0604020202020204" pitchFamily="34" charset="0"/>
        <a:buChar char="•"/>
        <a:defRPr sz="2400" kern="1200">
          <a:solidFill>
            <a:srgbClr val="818184"/>
          </a:solidFill>
          <a:latin typeface="+mn-lt"/>
          <a:ea typeface="+mn-ea"/>
          <a:cs typeface="+mn-cs"/>
        </a:defRPr>
      </a:lvl3pPr>
      <a:lvl4pPr marL="1600200" indent="-228600" algn="l" rtl="0" eaLnBrk="0" fontAlgn="base" hangingPunct="0">
        <a:spcBef>
          <a:spcPct val="20000"/>
        </a:spcBef>
        <a:spcAft>
          <a:spcPct val="0"/>
        </a:spcAft>
        <a:buClr>
          <a:schemeClr val="accent1"/>
        </a:buClr>
        <a:buFont typeface="Arial" panose="020B0604020202020204" pitchFamily="34" charset="0"/>
        <a:buChar char="–"/>
        <a:defRPr sz="2000" kern="1200">
          <a:solidFill>
            <a:srgbClr val="818184"/>
          </a:solidFill>
          <a:latin typeface="+mn-lt"/>
          <a:ea typeface="+mn-ea"/>
          <a:cs typeface="+mn-cs"/>
        </a:defRPr>
      </a:lvl4pPr>
      <a:lvl5pPr marL="2057400" indent="-228600" algn="l" rtl="0" eaLnBrk="0" fontAlgn="base" hangingPunct="0">
        <a:spcBef>
          <a:spcPct val="20000"/>
        </a:spcBef>
        <a:spcAft>
          <a:spcPct val="0"/>
        </a:spcAft>
        <a:buClr>
          <a:schemeClr val="accent1"/>
        </a:buClr>
        <a:buFont typeface="Arial" panose="020B0604020202020204" pitchFamily="34" charset="0"/>
        <a:buChar char="»"/>
        <a:defRPr sz="2000" kern="1200">
          <a:solidFill>
            <a:srgbClr val="81818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016/j.scitotenv.2021.145202" TargetMode="External"/><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Podnadpis 2"/>
          <p:cNvSpPr>
            <a:spLocks/>
          </p:cNvSpPr>
          <p:nvPr/>
        </p:nvSpPr>
        <p:spPr bwMode="auto">
          <a:xfrm>
            <a:off x="1371600" y="3743325"/>
            <a:ext cx="64008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lgn="ctr" eaLnBrk="1" hangingPunct="1">
              <a:lnSpc>
                <a:spcPct val="80000"/>
              </a:lnSpc>
              <a:buFont typeface="Arial" panose="020B0604020202020204" pitchFamily="34" charset="0"/>
              <a:buNone/>
            </a:pPr>
            <a:br>
              <a:rPr lang="cs-CZ" altLang="en-US" sz="2000" b="1">
                <a:solidFill>
                  <a:srgbClr val="000066"/>
                </a:solidFill>
                <a:latin typeface="Tahoma" panose="020B0604030504040204" pitchFamily="34" charset="0"/>
              </a:rPr>
            </a:br>
            <a:r>
              <a:rPr lang="cs-CZ" altLang="en-US" sz="2000">
                <a:solidFill>
                  <a:srgbClr val="000066"/>
                </a:solidFill>
                <a:latin typeface="Tahoma" panose="020B0604030504040204" pitchFamily="34" charset="0"/>
              </a:rPr>
              <a:t>Luděk Bláha, PřF MU</a:t>
            </a:r>
          </a:p>
        </p:txBody>
      </p:sp>
      <p:sp>
        <p:nvSpPr>
          <p:cNvPr id="6147" name="Rectangle 6"/>
          <p:cNvSpPr>
            <a:spLocks noChangeArrowheads="1"/>
          </p:cNvSpPr>
          <p:nvPr/>
        </p:nvSpPr>
        <p:spPr bwMode="auto">
          <a:xfrm>
            <a:off x="457200" y="1916113"/>
            <a:ext cx="8382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lgn="ctr">
              <a:spcBef>
                <a:spcPct val="0"/>
              </a:spcBef>
              <a:buClrTx/>
              <a:buFontTx/>
              <a:buNone/>
            </a:pPr>
            <a:r>
              <a:rPr lang="cs-CZ" altLang="en-US" sz="4000" b="1">
                <a:solidFill>
                  <a:srgbClr val="FF3300"/>
                </a:solidFill>
              </a:rPr>
              <a:t>Živé systémy v ekotoxikologii </a:t>
            </a:r>
          </a:p>
          <a:p>
            <a:pPr algn="ctr">
              <a:spcBef>
                <a:spcPct val="0"/>
              </a:spcBef>
              <a:buClrTx/>
              <a:buFontTx/>
              <a:buNone/>
            </a:pPr>
            <a:r>
              <a:rPr lang="cs-CZ" altLang="en-US" sz="4000" b="1">
                <a:solidFill>
                  <a:srgbClr val="FF3300"/>
                </a:solidFill>
              </a:rPr>
              <a:t>- úvod -</a:t>
            </a:r>
          </a:p>
          <a:p>
            <a:pPr algn="ctr">
              <a:spcBef>
                <a:spcPct val="0"/>
              </a:spcBef>
              <a:buClrTx/>
              <a:buFontTx/>
              <a:buNone/>
            </a:pPr>
            <a:endParaRPr lang="cs-CZ" altLang="en-US" sz="4000">
              <a:solidFill>
                <a:schemeClr val="tx1"/>
              </a:solidFill>
            </a:endParaRPr>
          </a:p>
        </p:txBody>
      </p:sp>
      <p:pic>
        <p:nvPicPr>
          <p:cNvPr id="6148" name="Picture 7" descr="OPVK_MU_stred_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84663" y="5487988"/>
            <a:ext cx="45370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23850" y="908050"/>
            <a:ext cx="86106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spcBef>
                <a:spcPct val="0"/>
              </a:spcBef>
              <a:buClrTx/>
              <a:buFontTx/>
              <a:buNone/>
            </a:pPr>
            <a:r>
              <a:rPr lang="cs-CZ" altLang="en-US" sz="2200" b="1" dirty="0">
                <a:solidFill>
                  <a:schemeClr val="tx1"/>
                </a:solidFill>
              </a:rPr>
              <a:t>Základní vlastnosti živé hmoty</a:t>
            </a:r>
            <a:endParaRPr lang="cs-CZ" altLang="en-US" sz="2200" dirty="0">
              <a:solidFill>
                <a:schemeClr val="tx1"/>
              </a:solidFill>
            </a:endParaRPr>
          </a:p>
          <a:p>
            <a:pPr lvl="1">
              <a:spcBef>
                <a:spcPct val="0"/>
              </a:spcBef>
              <a:buClrTx/>
              <a:buFontTx/>
              <a:buChar char="-"/>
            </a:pPr>
            <a:r>
              <a:rPr lang="cs-CZ" altLang="en-US" sz="2200" dirty="0">
                <a:solidFill>
                  <a:schemeClr val="tx2"/>
                </a:solidFill>
              </a:rPr>
              <a:t> </a:t>
            </a:r>
            <a:r>
              <a:rPr lang="cs-CZ" altLang="en-US" sz="1800" dirty="0">
                <a:solidFill>
                  <a:schemeClr val="tx2"/>
                </a:solidFill>
              </a:rPr>
              <a:t>Metabolismus (udržování existence za využití energie)</a:t>
            </a:r>
          </a:p>
          <a:p>
            <a:pPr lvl="1">
              <a:spcBef>
                <a:spcPct val="0"/>
              </a:spcBef>
              <a:buClrTx/>
              <a:buFontTx/>
              <a:buChar char="-"/>
            </a:pPr>
            <a:r>
              <a:rPr lang="cs-CZ" altLang="en-US" sz="1800" dirty="0">
                <a:solidFill>
                  <a:schemeClr val="tx2"/>
                </a:solidFill>
              </a:rPr>
              <a:t> Růst a pohlavní dozrávání</a:t>
            </a:r>
          </a:p>
          <a:p>
            <a:pPr lvl="1">
              <a:spcBef>
                <a:spcPct val="0"/>
              </a:spcBef>
              <a:buClrTx/>
              <a:buFontTx/>
              <a:buChar char="-"/>
            </a:pPr>
            <a:r>
              <a:rPr lang="cs-CZ" altLang="en-US" sz="1800" dirty="0">
                <a:solidFill>
                  <a:schemeClr val="tx2"/>
                </a:solidFill>
              </a:rPr>
              <a:t> Rozmnožování </a:t>
            </a:r>
          </a:p>
          <a:p>
            <a:pPr lvl="1">
              <a:spcBef>
                <a:spcPct val="0"/>
              </a:spcBef>
              <a:buClrTx/>
              <a:buFontTx/>
              <a:buChar char="-"/>
            </a:pPr>
            <a:r>
              <a:rPr lang="cs-CZ" altLang="en-US" sz="1800" dirty="0">
                <a:solidFill>
                  <a:schemeClr val="tx2"/>
                </a:solidFill>
              </a:rPr>
              <a:t> Vnímavost  / dráždivost a komunikace (uvnitř i s okolím)</a:t>
            </a:r>
          </a:p>
          <a:p>
            <a:pPr>
              <a:spcBef>
                <a:spcPct val="0"/>
              </a:spcBef>
              <a:buClrTx/>
              <a:buFontTx/>
              <a:buNone/>
            </a:pPr>
            <a:r>
              <a:rPr lang="cs-CZ" altLang="en-US" sz="1800" i="1" dirty="0">
                <a:solidFill>
                  <a:schemeClr val="tx1"/>
                </a:solidFill>
              </a:rPr>
              <a:t>(za normálních podmínek jsou funkce v rovnováze)</a:t>
            </a:r>
          </a:p>
          <a:p>
            <a:pPr>
              <a:spcBef>
                <a:spcPct val="0"/>
              </a:spcBef>
              <a:buClrTx/>
              <a:buFontTx/>
              <a:buNone/>
            </a:pPr>
            <a:endParaRPr lang="cs-CZ" altLang="en-US" sz="2200" i="1" dirty="0">
              <a:solidFill>
                <a:schemeClr val="tx1"/>
              </a:solidFill>
            </a:endParaRPr>
          </a:p>
          <a:p>
            <a:pPr>
              <a:spcBef>
                <a:spcPct val="0"/>
              </a:spcBef>
              <a:buClrTx/>
              <a:buFontTx/>
              <a:buNone/>
            </a:pPr>
            <a:endParaRPr lang="cs-CZ" altLang="en-US" sz="2200" i="1" dirty="0">
              <a:solidFill>
                <a:schemeClr val="tx1"/>
              </a:solidFill>
            </a:endParaRPr>
          </a:p>
          <a:p>
            <a:pPr>
              <a:spcBef>
                <a:spcPct val="0"/>
              </a:spcBef>
              <a:buClrTx/>
              <a:buFontTx/>
              <a:buNone/>
            </a:pPr>
            <a:endParaRPr lang="cs-CZ" altLang="en-US" sz="2200" i="1" dirty="0">
              <a:solidFill>
                <a:schemeClr val="tx1"/>
              </a:solidFill>
            </a:endParaRPr>
          </a:p>
          <a:p>
            <a:pPr>
              <a:spcBef>
                <a:spcPct val="0"/>
              </a:spcBef>
              <a:buClrTx/>
              <a:buFontTx/>
              <a:buNone/>
            </a:pPr>
            <a:endParaRPr lang="cs-CZ" altLang="en-US" sz="2200" b="1" dirty="0">
              <a:solidFill>
                <a:schemeClr val="tx1"/>
              </a:solidFill>
            </a:endParaRPr>
          </a:p>
          <a:p>
            <a:pPr>
              <a:spcBef>
                <a:spcPct val="0"/>
              </a:spcBef>
              <a:buClrTx/>
              <a:buFontTx/>
              <a:buNone/>
            </a:pPr>
            <a:endParaRPr lang="cs-CZ" altLang="en-US" sz="2200" b="1" dirty="0">
              <a:solidFill>
                <a:schemeClr val="tx1"/>
              </a:solidFill>
            </a:endParaRPr>
          </a:p>
          <a:p>
            <a:pPr>
              <a:spcBef>
                <a:spcPct val="0"/>
              </a:spcBef>
              <a:buClrTx/>
              <a:buFontTx/>
              <a:buNone/>
            </a:pPr>
            <a:endParaRPr lang="cs-CZ" altLang="en-US" sz="2200" b="1" dirty="0">
              <a:solidFill>
                <a:schemeClr val="tx1"/>
              </a:solidFill>
            </a:endParaRPr>
          </a:p>
          <a:p>
            <a:pPr>
              <a:spcBef>
                <a:spcPct val="0"/>
              </a:spcBef>
              <a:buClrTx/>
              <a:buFontTx/>
              <a:buNone/>
            </a:pPr>
            <a:endParaRPr lang="cs-CZ" altLang="en-US" sz="2200" b="1" dirty="0">
              <a:solidFill>
                <a:schemeClr val="tx1"/>
              </a:solidFill>
            </a:endParaRPr>
          </a:p>
          <a:p>
            <a:pPr>
              <a:spcBef>
                <a:spcPct val="0"/>
              </a:spcBef>
              <a:buClrTx/>
              <a:buFontTx/>
              <a:buNone/>
            </a:pPr>
            <a:r>
              <a:rPr lang="cs-CZ" altLang="en-US" sz="1800" b="1" dirty="0">
                <a:solidFill>
                  <a:schemeClr val="tx1"/>
                </a:solidFill>
              </a:rPr>
              <a:t>Toxické látky (a další stresory) ovlivňují tyto hlavní funkce</a:t>
            </a:r>
          </a:p>
          <a:p>
            <a:pPr marL="285750" indent="-285750">
              <a:spcBef>
                <a:spcPct val="0"/>
              </a:spcBef>
              <a:buClrTx/>
              <a:buFontTx/>
              <a:buChar char="-"/>
            </a:pPr>
            <a:r>
              <a:rPr lang="cs-CZ" altLang="en-US" sz="1800" dirty="0">
                <a:solidFill>
                  <a:schemeClr val="tx1"/>
                </a:solidFill>
              </a:rPr>
              <a:t>účinky na molekulární úrovni propagují </a:t>
            </a:r>
            <a:r>
              <a:rPr lang="cs-CZ" altLang="en-US" sz="1800" dirty="0">
                <a:solidFill>
                  <a:schemeClr val="tx1"/>
                </a:solidFill>
                <a:sym typeface="Wingdings" panose="05000000000000000000" pitchFamily="2" charset="2"/>
              </a:rPr>
              <a:t></a:t>
            </a:r>
            <a:r>
              <a:rPr lang="en-US" altLang="en-US" sz="1800" dirty="0">
                <a:solidFill>
                  <a:schemeClr val="tx1"/>
                </a:solidFill>
              </a:rPr>
              <a:t> </a:t>
            </a:r>
            <a:r>
              <a:rPr lang="cs-CZ" altLang="en-US" sz="1800" dirty="0" err="1">
                <a:solidFill>
                  <a:schemeClr val="tx1"/>
                </a:solidFill>
              </a:rPr>
              <a:t>buňk</a:t>
            </a:r>
            <a:r>
              <a:rPr lang="en-US" altLang="en-US" sz="1800" dirty="0">
                <a:solidFill>
                  <a:schemeClr val="tx1"/>
                </a:solidFill>
              </a:rPr>
              <a:t>a </a:t>
            </a:r>
            <a:r>
              <a:rPr lang="cs-CZ" altLang="en-US" sz="1800" dirty="0">
                <a:solidFill>
                  <a:schemeClr val="tx1"/>
                </a:solidFill>
                <a:sym typeface="Wingdings" panose="05000000000000000000" pitchFamily="2" charset="2"/>
              </a:rPr>
              <a:t></a:t>
            </a:r>
            <a:r>
              <a:rPr lang="en-US" altLang="en-US" sz="1800" dirty="0">
                <a:solidFill>
                  <a:schemeClr val="tx1"/>
                </a:solidFill>
                <a:sym typeface="Wingdings" panose="05000000000000000000" pitchFamily="2" charset="2"/>
              </a:rPr>
              <a:t> </a:t>
            </a:r>
            <a:r>
              <a:rPr lang="en-US" altLang="en-US" sz="1800" dirty="0" err="1">
                <a:solidFill>
                  <a:schemeClr val="tx1"/>
                </a:solidFill>
                <a:sym typeface="Wingdings" panose="05000000000000000000" pitchFamily="2" charset="2"/>
              </a:rPr>
              <a:t>organismus</a:t>
            </a:r>
            <a:r>
              <a:rPr lang="cs-CZ" altLang="en-US" sz="1800" dirty="0">
                <a:solidFill>
                  <a:schemeClr val="tx1"/>
                </a:solidFill>
              </a:rPr>
              <a:t>...</a:t>
            </a:r>
            <a:r>
              <a:rPr lang="en-US" altLang="en-US" sz="1800" dirty="0">
                <a:solidFill>
                  <a:schemeClr val="tx1"/>
                </a:solidFill>
              </a:rPr>
              <a:t> </a:t>
            </a:r>
            <a:r>
              <a:rPr lang="en-US" altLang="en-US" sz="1800" dirty="0" err="1">
                <a:solidFill>
                  <a:schemeClr val="tx1"/>
                </a:solidFill>
              </a:rPr>
              <a:t>Spole</a:t>
            </a:r>
            <a:r>
              <a:rPr lang="cs-CZ" altLang="en-US" sz="1800" dirty="0" err="1">
                <a:solidFill>
                  <a:schemeClr val="tx1"/>
                </a:solidFill>
              </a:rPr>
              <a:t>čenstvo</a:t>
            </a:r>
            <a:endParaRPr lang="cs-CZ" altLang="en-US" sz="1800" dirty="0">
              <a:solidFill>
                <a:schemeClr val="tx1"/>
              </a:solidFill>
            </a:endParaRPr>
          </a:p>
          <a:p>
            <a:pPr marL="285750" indent="-285750">
              <a:spcBef>
                <a:spcPct val="0"/>
              </a:spcBef>
              <a:buClrTx/>
              <a:buFontTx/>
              <a:buChar char="-"/>
            </a:pPr>
            <a:r>
              <a:rPr lang="cs-CZ" altLang="en-US" sz="1800" dirty="0">
                <a:solidFill>
                  <a:schemeClr val="tx1"/>
                </a:solidFill>
              </a:rPr>
              <a:t>S různými důsledky pro vyšší úrovně</a:t>
            </a:r>
            <a:endParaRPr lang="en-US" altLang="en-US" sz="1600" dirty="0">
              <a:solidFill>
                <a:schemeClr val="tx1"/>
              </a:solidFill>
            </a:endParaRPr>
          </a:p>
        </p:txBody>
      </p:sp>
      <p:sp>
        <p:nvSpPr>
          <p:cNvPr id="26627" name="Rectangle 3"/>
          <p:cNvSpPr>
            <a:spLocks noChangeArrowheads="1"/>
          </p:cNvSpPr>
          <p:nvPr/>
        </p:nvSpPr>
        <p:spPr bwMode="auto">
          <a:xfrm>
            <a:off x="304800" y="260350"/>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lgn="ctr">
              <a:spcBef>
                <a:spcPct val="0"/>
              </a:spcBef>
              <a:buClrTx/>
              <a:buFontTx/>
              <a:buNone/>
            </a:pPr>
            <a:r>
              <a:rPr lang="cs-CZ" altLang="en-US" sz="2400" b="1">
                <a:solidFill>
                  <a:srgbClr val="FF3300"/>
                </a:solidFill>
              </a:rPr>
              <a:t>Živý organismus – základní funkce ?</a:t>
            </a:r>
            <a:endParaRPr lang="cs-CZ" altLang="en-US" sz="2400">
              <a:solidFill>
                <a:srgbClr val="FF3300"/>
              </a:solidFill>
            </a:endParaRPr>
          </a:p>
        </p:txBody>
      </p:sp>
      <p:sp>
        <p:nvSpPr>
          <p:cNvPr id="8196" name="TextovéPole 3"/>
          <p:cNvSpPr txBox="1">
            <a:spLocks noChangeArrowheads="1"/>
          </p:cNvSpPr>
          <p:nvPr/>
        </p:nvSpPr>
        <p:spPr bwMode="auto">
          <a:xfrm>
            <a:off x="539750" y="3149600"/>
            <a:ext cx="1800225" cy="92392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lgn="ctr" eaLnBrk="1" hangingPunct="1">
              <a:spcBef>
                <a:spcPct val="0"/>
              </a:spcBef>
              <a:buClrTx/>
              <a:buFontTx/>
              <a:buNone/>
            </a:pPr>
            <a:r>
              <a:rPr lang="cs-CZ" altLang="en-US" sz="1800" b="1">
                <a:solidFill>
                  <a:schemeClr val="tx1"/>
                </a:solidFill>
              </a:rPr>
              <a:t>Metabolismus </a:t>
            </a:r>
            <a:r>
              <a:rPr lang="cs-CZ" altLang="en-US" sz="1800">
                <a:solidFill>
                  <a:schemeClr val="tx1"/>
                </a:solidFill>
              </a:rPr>
              <a:t>= udržování života</a:t>
            </a:r>
          </a:p>
        </p:txBody>
      </p:sp>
      <p:sp>
        <p:nvSpPr>
          <p:cNvPr id="5" name="Šipka doprava 4"/>
          <p:cNvSpPr/>
          <p:nvPr/>
        </p:nvSpPr>
        <p:spPr>
          <a:xfrm>
            <a:off x="2484438" y="3365500"/>
            <a:ext cx="97790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8198" name="TextovéPole 5"/>
          <p:cNvSpPr txBox="1">
            <a:spLocks noChangeArrowheads="1"/>
          </p:cNvSpPr>
          <p:nvPr/>
        </p:nvSpPr>
        <p:spPr bwMode="auto">
          <a:xfrm>
            <a:off x="3635375" y="3149600"/>
            <a:ext cx="1800225" cy="92392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lgn="ctr" eaLnBrk="1" hangingPunct="1">
              <a:spcBef>
                <a:spcPct val="0"/>
              </a:spcBef>
              <a:buClrTx/>
              <a:buFontTx/>
              <a:buNone/>
            </a:pPr>
            <a:r>
              <a:rPr lang="cs-CZ" altLang="en-US" sz="1800" b="1">
                <a:solidFill>
                  <a:schemeClr val="tx1"/>
                </a:solidFill>
              </a:rPr>
              <a:t>Růst – velikost</a:t>
            </a:r>
          </a:p>
          <a:p>
            <a:pPr algn="ctr" eaLnBrk="1" hangingPunct="1">
              <a:spcBef>
                <a:spcPct val="0"/>
              </a:spcBef>
              <a:buClrTx/>
              <a:buFontTx/>
              <a:buNone/>
            </a:pPr>
            <a:r>
              <a:rPr lang="cs-CZ" altLang="en-US" sz="1800" b="1">
                <a:solidFill>
                  <a:schemeClr val="tx1"/>
                </a:solidFill>
              </a:rPr>
              <a:t>pohlavní  zralost</a:t>
            </a:r>
            <a:r>
              <a:rPr lang="cs-CZ" altLang="en-US" sz="1800">
                <a:solidFill>
                  <a:schemeClr val="tx1"/>
                </a:solidFill>
              </a:rPr>
              <a:t> </a:t>
            </a:r>
          </a:p>
        </p:txBody>
      </p:sp>
      <p:sp>
        <p:nvSpPr>
          <p:cNvPr id="7" name="Šipka doprava 6"/>
          <p:cNvSpPr/>
          <p:nvPr/>
        </p:nvSpPr>
        <p:spPr>
          <a:xfrm>
            <a:off x="5580063" y="3365500"/>
            <a:ext cx="97790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8200" name="TextovéPole 7"/>
          <p:cNvSpPr txBox="1">
            <a:spLocks noChangeArrowheads="1"/>
          </p:cNvSpPr>
          <p:nvPr/>
        </p:nvSpPr>
        <p:spPr bwMode="auto">
          <a:xfrm>
            <a:off x="6732588" y="3429000"/>
            <a:ext cx="1800225" cy="369888"/>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lgn="ctr" eaLnBrk="1" hangingPunct="1">
              <a:spcBef>
                <a:spcPct val="0"/>
              </a:spcBef>
              <a:buClrTx/>
              <a:buFontTx/>
              <a:buNone/>
            </a:pPr>
            <a:r>
              <a:rPr lang="cs-CZ" altLang="en-US" sz="1800" b="1">
                <a:solidFill>
                  <a:schemeClr val="tx1"/>
                </a:solidFill>
              </a:rPr>
              <a:t>Rozmožování</a:t>
            </a:r>
            <a:endParaRPr lang="cs-CZ" altLang="en-US" sz="1800">
              <a:solidFill>
                <a:schemeClr val="tx1"/>
              </a:solidFill>
            </a:endParaRPr>
          </a:p>
        </p:txBody>
      </p:sp>
      <p:sp>
        <p:nvSpPr>
          <p:cNvPr id="9" name="Zahnutá šipka doprava 8"/>
          <p:cNvSpPr/>
          <p:nvPr/>
        </p:nvSpPr>
        <p:spPr>
          <a:xfrm>
            <a:off x="1692275" y="4005263"/>
            <a:ext cx="431800" cy="431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1" name="Zahnutá šipka doprava 10"/>
          <p:cNvSpPr/>
          <p:nvPr/>
        </p:nvSpPr>
        <p:spPr>
          <a:xfrm rot="10800000">
            <a:off x="2195513" y="4005263"/>
            <a:ext cx="431800" cy="431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3" name="Zahnutá šipka doprava 12"/>
          <p:cNvSpPr/>
          <p:nvPr/>
        </p:nvSpPr>
        <p:spPr>
          <a:xfrm>
            <a:off x="4787900" y="4005263"/>
            <a:ext cx="431800" cy="431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4" name="Zahnutá šipka doprava 13"/>
          <p:cNvSpPr/>
          <p:nvPr/>
        </p:nvSpPr>
        <p:spPr>
          <a:xfrm rot="10800000">
            <a:off x="5292725" y="4005263"/>
            <a:ext cx="431800" cy="431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8205" name="TextovéPole 14"/>
          <p:cNvSpPr txBox="1">
            <a:spLocks noChangeArrowheads="1"/>
          </p:cNvSpPr>
          <p:nvPr/>
        </p:nvSpPr>
        <p:spPr bwMode="auto">
          <a:xfrm>
            <a:off x="1042988" y="4365625"/>
            <a:ext cx="6624637" cy="3683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lgn="ctr" eaLnBrk="1" hangingPunct="1">
              <a:spcBef>
                <a:spcPct val="0"/>
              </a:spcBef>
              <a:buClrTx/>
              <a:buFontTx/>
              <a:buNone/>
            </a:pPr>
            <a:r>
              <a:rPr lang="cs-CZ" altLang="en-US" sz="1800" b="1">
                <a:solidFill>
                  <a:schemeClr val="tx1"/>
                </a:solidFill>
              </a:rPr>
              <a:t>Komunikace a řízení </a:t>
            </a:r>
            <a:endParaRPr lang="cs-CZ" altLang="en-US" sz="1800">
              <a:solidFill>
                <a:schemeClr val="tx1"/>
              </a:solidFill>
            </a:endParaRPr>
          </a:p>
        </p:txBody>
      </p:sp>
      <p:sp>
        <p:nvSpPr>
          <p:cNvPr id="16" name="Zahnutá šipka doprava 15"/>
          <p:cNvSpPr/>
          <p:nvPr/>
        </p:nvSpPr>
        <p:spPr>
          <a:xfrm>
            <a:off x="6804025" y="4005263"/>
            <a:ext cx="431800" cy="431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7" name="Zahnutá šipka doprava 16"/>
          <p:cNvSpPr/>
          <p:nvPr/>
        </p:nvSpPr>
        <p:spPr>
          <a:xfrm rot="10800000">
            <a:off x="7308850" y="4005263"/>
            <a:ext cx="431800" cy="431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8" name="Obousměrná svislá šipka 17"/>
          <p:cNvSpPr/>
          <p:nvPr/>
        </p:nvSpPr>
        <p:spPr>
          <a:xfrm>
            <a:off x="1403350" y="4221163"/>
            <a:ext cx="288925" cy="7207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9" name="Obousměrná svislá šipka 18"/>
          <p:cNvSpPr/>
          <p:nvPr/>
        </p:nvSpPr>
        <p:spPr>
          <a:xfrm>
            <a:off x="6300788" y="4149725"/>
            <a:ext cx="287337" cy="71913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0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6" grpId="0" animBg="1"/>
      <p:bldP spid="5" grpId="0" animBg="1"/>
      <p:bldP spid="8198" grpId="0" animBg="1"/>
      <p:bldP spid="7" grpId="0" animBg="1"/>
      <p:bldP spid="8200" grpId="0" animBg="1"/>
      <p:bldP spid="9" grpId="0" animBg="1"/>
      <p:bldP spid="11" grpId="0" animBg="1"/>
      <p:bldP spid="13" grpId="0" animBg="1"/>
      <p:bldP spid="14" grpId="0" animBg="1"/>
      <p:bldP spid="8205" grpId="0" animBg="1"/>
      <p:bldP spid="16" grpId="0" animBg="1"/>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idx="4294967295"/>
          </p:nvPr>
        </p:nvSpPr>
        <p:spPr bwMode="auto">
          <a:xfrm>
            <a:off x="1763713" y="2282825"/>
            <a:ext cx="5472112" cy="2082800"/>
          </a:xfrm>
          <a:solidFill>
            <a:srgbClr val="929294">
              <a:alpha val="59999"/>
            </a:srgbClr>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eaLnBrk="1" hangingPunct="1"/>
            <a:r>
              <a:rPr lang="cs-CZ" altLang="en-US" sz="3000" b="1">
                <a:solidFill>
                  <a:schemeClr val="accent1"/>
                </a:solidFill>
              </a:rPr>
              <a:t>Rovnováha</a:t>
            </a:r>
            <a:br>
              <a:rPr lang="cs-CZ" altLang="en-US" sz="3000" b="1">
                <a:solidFill>
                  <a:schemeClr val="accent1"/>
                </a:solidFill>
              </a:rPr>
            </a:br>
            <a:r>
              <a:rPr lang="en-US" altLang="en-US" sz="3000" b="1">
                <a:solidFill>
                  <a:schemeClr val="accent1"/>
                </a:solidFill>
              </a:rPr>
              <a:t>&amp; distribuce energie</a:t>
            </a:r>
            <a:endParaRPr lang="cs-CZ" altLang="en-US" sz="3000">
              <a:solidFill>
                <a:schemeClr val="accen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45"/>
          <p:cNvGrpSpPr>
            <a:grpSpLocks/>
          </p:cNvGrpSpPr>
          <p:nvPr/>
        </p:nvGrpSpPr>
        <p:grpSpPr bwMode="auto">
          <a:xfrm>
            <a:off x="420688" y="2205038"/>
            <a:ext cx="2184400" cy="3970337"/>
            <a:chOff x="155555" y="2204864"/>
            <a:chExt cx="2184197" cy="3970318"/>
          </a:xfrm>
        </p:grpSpPr>
        <p:sp>
          <p:nvSpPr>
            <p:cNvPr id="32797" name="TextovéPole 25"/>
            <p:cNvSpPr txBox="1">
              <a:spLocks noChangeArrowheads="1"/>
            </p:cNvSpPr>
            <p:nvPr/>
          </p:nvSpPr>
          <p:spPr bwMode="auto">
            <a:xfrm>
              <a:off x="155555" y="2204864"/>
              <a:ext cx="192873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eaLnBrk="1" hangingPunct="1">
                <a:spcBef>
                  <a:spcPct val="0"/>
                </a:spcBef>
                <a:buClrTx/>
                <a:buFontTx/>
                <a:buNone/>
              </a:pPr>
              <a:r>
                <a:rPr lang="cs-CZ" altLang="en-US" sz="1800">
                  <a:solidFill>
                    <a:schemeClr val="tx1"/>
                  </a:solidFill>
                </a:rPr>
                <a:t>Metabolismus</a:t>
              </a:r>
            </a:p>
            <a:p>
              <a:pPr eaLnBrk="1" hangingPunct="1">
                <a:spcBef>
                  <a:spcPct val="0"/>
                </a:spcBef>
                <a:buClrTx/>
                <a:buFontTx/>
                <a:buNone/>
              </a:pPr>
              <a:endParaRPr lang="cs-CZ" altLang="en-US" sz="1800">
                <a:solidFill>
                  <a:schemeClr val="tx1"/>
                </a:solidFill>
              </a:endParaRPr>
            </a:p>
            <a:p>
              <a:pPr eaLnBrk="1" hangingPunct="1">
                <a:spcBef>
                  <a:spcPct val="0"/>
                </a:spcBef>
                <a:buClrTx/>
                <a:buFontTx/>
                <a:buNone/>
              </a:pPr>
              <a:r>
                <a:rPr lang="cs-CZ" altLang="en-US" sz="1800">
                  <a:solidFill>
                    <a:schemeClr val="tx1"/>
                  </a:solidFill>
                </a:rPr>
                <a:t>Řízení, kontrola, </a:t>
              </a:r>
            </a:p>
            <a:p>
              <a:pPr eaLnBrk="1" hangingPunct="1">
                <a:spcBef>
                  <a:spcPct val="0"/>
                </a:spcBef>
                <a:buClrTx/>
                <a:buFontTx/>
                <a:buNone/>
              </a:pPr>
              <a:r>
                <a:rPr lang="cs-CZ" altLang="en-US" sz="1800">
                  <a:solidFill>
                    <a:schemeClr val="tx1"/>
                  </a:solidFill>
                </a:rPr>
                <a:t>vnímání </a:t>
              </a:r>
              <a:br>
                <a:rPr lang="en-US" altLang="en-US" sz="1800">
                  <a:solidFill>
                    <a:schemeClr val="tx1"/>
                  </a:solidFill>
                </a:rPr>
              </a:br>
              <a:r>
                <a:rPr lang="en-US" altLang="en-US" sz="1800">
                  <a:solidFill>
                    <a:schemeClr val="tx1"/>
                  </a:solidFill>
                </a:rPr>
                <a:t>&amp; reakce </a:t>
              </a:r>
              <a:br>
                <a:rPr lang="cs-CZ" altLang="en-US" sz="1800">
                  <a:solidFill>
                    <a:schemeClr val="tx1"/>
                  </a:solidFill>
                </a:rPr>
              </a:br>
              <a:r>
                <a:rPr lang="en-US" altLang="en-US" sz="1800">
                  <a:solidFill>
                    <a:schemeClr val="tx1"/>
                  </a:solidFill>
                </a:rPr>
                <a:t>na </a:t>
              </a:r>
              <a:r>
                <a:rPr lang="cs-CZ" altLang="en-US" sz="1800">
                  <a:solidFill>
                    <a:schemeClr val="tx1"/>
                  </a:solidFill>
                </a:rPr>
                <a:t>podněty</a:t>
              </a:r>
            </a:p>
            <a:p>
              <a:pPr eaLnBrk="1" hangingPunct="1">
                <a:spcBef>
                  <a:spcPct val="0"/>
                </a:spcBef>
                <a:buClrTx/>
                <a:buFontTx/>
                <a:buNone/>
              </a:pPr>
              <a:endParaRPr lang="cs-CZ" altLang="en-US" sz="1800">
                <a:solidFill>
                  <a:schemeClr val="tx1"/>
                </a:solidFill>
              </a:endParaRPr>
            </a:p>
            <a:p>
              <a:pPr eaLnBrk="1" hangingPunct="1">
                <a:spcBef>
                  <a:spcPct val="0"/>
                </a:spcBef>
                <a:buClrTx/>
                <a:buFontTx/>
                <a:buNone/>
              </a:pPr>
              <a:r>
                <a:rPr lang="cs-CZ" altLang="en-US" sz="1800">
                  <a:solidFill>
                    <a:schemeClr val="tx1"/>
                  </a:solidFill>
                </a:rPr>
                <a:t>Ochrana před</a:t>
              </a:r>
              <a:br>
                <a:rPr lang="cs-CZ" altLang="en-US" sz="1800">
                  <a:solidFill>
                    <a:schemeClr val="tx1"/>
                  </a:solidFill>
                </a:rPr>
              </a:br>
              <a:r>
                <a:rPr lang="cs-CZ" altLang="en-US" sz="1800">
                  <a:solidFill>
                    <a:schemeClr val="tx1"/>
                  </a:solidFill>
                </a:rPr>
                <a:t>patogeny, </a:t>
              </a:r>
              <a:br>
                <a:rPr lang="cs-CZ" altLang="en-US" sz="1800">
                  <a:solidFill>
                    <a:schemeClr val="tx1"/>
                  </a:solidFill>
                </a:rPr>
              </a:br>
              <a:r>
                <a:rPr lang="cs-CZ" altLang="en-US" sz="1800">
                  <a:solidFill>
                    <a:schemeClr val="tx1"/>
                  </a:solidFill>
                </a:rPr>
                <a:t>parazity,</a:t>
              </a:r>
              <a:br>
                <a:rPr lang="cs-CZ" altLang="en-US" sz="1800">
                  <a:solidFill>
                    <a:schemeClr val="tx1"/>
                  </a:solidFill>
                </a:rPr>
              </a:br>
              <a:r>
                <a:rPr lang="cs-CZ" altLang="en-US" sz="1800">
                  <a:solidFill>
                    <a:schemeClr val="tx1"/>
                  </a:solidFill>
                </a:rPr>
                <a:t>predátory</a:t>
              </a:r>
            </a:p>
            <a:p>
              <a:pPr eaLnBrk="1" hangingPunct="1">
                <a:spcBef>
                  <a:spcPct val="0"/>
                </a:spcBef>
                <a:buClrTx/>
                <a:buFontTx/>
                <a:buNone/>
              </a:pPr>
              <a:endParaRPr lang="cs-CZ" altLang="en-US" sz="1800">
                <a:solidFill>
                  <a:schemeClr val="tx1"/>
                </a:solidFill>
              </a:endParaRPr>
            </a:p>
            <a:p>
              <a:pPr eaLnBrk="1" hangingPunct="1">
                <a:spcBef>
                  <a:spcPct val="0"/>
                </a:spcBef>
                <a:buClrTx/>
                <a:buFontTx/>
                <a:buNone/>
              </a:pPr>
              <a:r>
                <a:rPr lang="cs-CZ" altLang="en-US" sz="1800">
                  <a:solidFill>
                    <a:schemeClr val="tx1"/>
                  </a:solidFill>
                </a:rPr>
                <a:t>Ochrana před</a:t>
              </a:r>
              <a:br>
                <a:rPr lang="cs-CZ" altLang="en-US" sz="1800">
                  <a:solidFill>
                    <a:schemeClr val="tx1"/>
                  </a:solidFill>
                </a:rPr>
              </a:br>
              <a:r>
                <a:rPr lang="cs-CZ" altLang="en-US" sz="1800">
                  <a:solidFill>
                    <a:schemeClr val="tx1"/>
                  </a:solidFill>
                </a:rPr>
                <a:t>toxikanty</a:t>
              </a:r>
            </a:p>
          </p:txBody>
        </p:sp>
        <p:sp>
          <p:nvSpPr>
            <p:cNvPr id="29" name="Šipka doleva 28"/>
            <p:cNvSpPr/>
            <p:nvPr/>
          </p:nvSpPr>
          <p:spPr>
            <a:xfrm>
              <a:off x="1979422" y="2420763"/>
              <a:ext cx="360330" cy="2158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2" name="Šipka doleva 31"/>
            <p:cNvSpPr/>
            <p:nvPr/>
          </p:nvSpPr>
          <p:spPr>
            <a:xfrm>
              <a:off x="1979422" y="3868556"/>
              <a:ext cx="360330" cy="2158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3" name="Šipka doleva 32"/>
            <p:cNvSpPr/>
            <p:nvPr/>
          </p:nvSpPr>
          <p:spPr>
            <a:xfrm>
              <a:off x="1979422" y="4725802"/>
              <a:ext cx="360330" cy="2158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2" name="Šipka doleva 51"/>
            <p:cNvSpPr/>
            <p:nvPr/>
          </p:nvSpPr>
          <p:spPr>
            <a:xfrm>
              <a:off x="1979422" y="5589398"/>
              <a:ext cx="360330" cy="2158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pic>
        <p:nvPicPr>
          <p:cNvPr id="32771" name="Picture 12"/>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49775" y="1628775"/>
            <a:ext cx="10795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Šipka dolů 16"/>
          <p:cNvSpPr/>
          <p:nvPr/>
        </p:nvSpPr>
        <p:spPr>
          <a:xfrm>
            <a:off x="4549775" y="404813"/>
            <a:ext cx="1008063" cy="1152525"/>
          </a:xfrm>
          <a:prstGeom prst="downArrow">
            <a:avLst>
              <a:gd name="adj1" fmla="val 50000"/>
              <a:gd name="adj2" fmla="val 5117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8" name="TextovéPole 17"/>
          <p:cNvSpPr txBox="1">
            <a:spLocks noChangeArrowheads="1"/>
          </p:cNvSpPr>
          <p:nvPr/>
        </p:nvSpPr>
        <p:spPr bwMode="auto">
          <a:xfrm>
            <a:off x="3613150" y="404813"/>
            <a:ext cx="9794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lgn="ctr" eaLnBrk="1" hangingPunct="1">
              <a:spcBef>
                <a:spcPct val="0"/>
              </a:spcBef>
              <a:buClrTx/>
              <a:buFontTx/>
              <a:buNone/>
            </a:pPr>
            <a:r>
              <a:rPr lang="cs-CZ" altLang="en-US" sz="1800">
                <a:solidFill>
                  <a:schemeClr val="tx1"/>
                </a:solidFill>
              </a:rPr>
              <a:t>Energie</a:t>
            </a:r>
          </a:p>
          <a:p>
            <a:pPr algn="ctr" eaLnBrk="1" hangingPunct="1">
              <a:spcBef>
                <a:spcPct val="0"/>
              </a:spcBef>
              <a:buClrTx/>
              <a:buFontTx/>
              <a:buNone/>
            </a:pPr>
            <a:r>
              <a:rPr lang="cs-CZ" altLang="en-US" sz="1800" i="1">
                <a:solidFill>
                  <a:schemeClr val="tx1"/>
                </a:solidFill>
              </a:rPr>
              <a:t>hv</a:t>
            </a:r>
          </a:p>
          <a:p>
            <a:pPr algn="ctr" eaLnBrk="1" hangingPunct="1">
              <a:spcBef>
                <a:spcPct val="0"/>
              </a:spcBef>
              <a:buClrTx/>
              <a:buFontTx/>
              <a:buNone/>
            </a:pPr>
            <a:r>
              <a:rPr lang="cs-CZ" altLang="en-US" sz="1800" i="1">
                <a:solidFill>
                  <a:schemeClr val="tx1"/>
                </a:solidFill>
              </a:rPr>
              <a:t>potrava</a:t>
            </a:r>
          </a:p>
        </p:txBody>
      </p:sp>
      <p:pic>
        <p:nvPicPr>
          <p:cNvPr id="19" name="Picture 1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16388" y="4033838"/>
            <a:ext cx="183832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Šipka doleva 19"/>
          <p:cNvSpPr/>
          <p:nvPr/>
        </p:nvSpPr>
        <p:spPr>
          <a:xfrm>
            <a:off x="3613150" y="2636838"/>
            <a:ext cx="792163" cy="5048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1" name="Šipka doleva 20"/>
          <p:cNvSpPr/>
          <p:nvPr/>
        </p:nvSpPr>
        <p:spPr>
          <a:xfrm rot="8076646">
            <a:off x="6793706" y="1931194"/>
            <a:ext cx="1679575" cy="5349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2" name="TextovéPole 21"/>
          <p:cNvSpPr txBox="1">
            <a:spLocks noChangeArrowheads="1"/>
          </p:cNvSpPr>
          <p:nvPr/>
        </p:nvSpPr>
        <p:spPr bwMode="auto">
          <a:xfrm>
            <a:off x="8077200" y="620713"/>
            <a:ext cx="8524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lgn="ctr" eaLnBrk="1" hangingPunct="1">
              <a:spcBef>
                <a:spcPct val="0"/>
              </a:spcBef>
              <a:buClrTx/>
              <a:buFontTx/>
              <a:buNone/>
            </a:pPr>
            <a:r>
              <a:rPr lang="cs-CZ" altLang="en-US" sz="1800">
                <a:solidFill>
                  <a:schemeClr val="tx1"/>
                </a:solidFill>
              </a:rPr>
              <a:t>Ztráty</a:t>
            </a:r>
          </a:p>
          <a:p>
            <a:pPr algn="ctr" eaLnBrk="1" hangingPunct="1">
              <a:spcBef>
                <a:spcPct val="0"/>
              </a:spcBef>
              <a:buClrTx/>
              <a:buFontTx/>
              <a:buNone/>
            </a:pPr>
            <a:r>
              <a:rPr lang="cs-CZ" altLang="en-US" sz="1800" i="1">
                <a:solidFill>
                  <a:schemeClr val="tx1"/>
                </a:solidFill>
              </a:rPr>
              <a:t>teplo</a:t>
            </a:r>
          </a:p>
          <a:p>
            <a:pPr algn="ctr" eaLnBrk="1" hangingPunct="1">
              <a:spcBef>
                <a:spcPct val="0"/>
              </a:spcBef>
              <a:buClrTx/>
              <a:buFontTx/>
              <a:buNone/>
            </a:pPr>
            <a:r>
              <a:rPr lang="cs-CZ" altLang="en-US" sz="1800" i="1">
                <a:solidFill>
                  <a:schemeClr val="tx1"/>
                </a:solidFill>
              </a:rPr>
              <a:t>fekálie</a:t>
            </a:r>
          </a:p>
        </p:txBody>
      </p:sp>
      <p:sp>
        <p:nvSpPr>
          <p:cNvPr id="23" name="TextovéPole 22"/>
          <p:cNvSpPr txBox="1">
            <a:spLocks noChangeArrowheads="1"/>
          </p:cNvSpPr>
          <p:nvPr/>
        </p:nvSpPr>
        <p:spPr bwMode="auto">
          <a:xfrm>
            <a:off x="2749550" y="1628775"/>
            <a:ext cx="16716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lgn="ctr" eaLnBrk="1" hangingPunct="1">
              <a:spcBef>
                <a:spcPct val="0"/>
              </a:spcBef>
              <a:buClrTx/>
              <a:buFontTx/>
              <a:buNone/>
            </a:pPr>
            <a:r>
              <a:rPr lang="cs-CZ" altLang="en-US" sz="1800" b="1">
                <a:solidFill>
                  <a:schemeClr val="tx1"/>
                </a:solidFill>
              </a:rPr>
              <a:t>Existence </a:t>
            </a:r>
            <a:br>
              <a:rPr lang="cs-CZ" altLang="en-US" sz="1800" b="1">
                <a:solidFill>
                  <a:schemeClr val="tx1"/>
                </a:solidFill>
              </a:rPr>
            </a:br>
            <a:r>
              <a:rPr lang="cs-CZ" altLang="en-US" sz="1800" b="1">
                <a:solidFill>
                  <a:schemeClr val="tx1"/>
                </a:solidFill>
              </a:rPr>
              <a:t>(udržování, </a:t>
            </a:r>
            <a:br>
              <a:rPr lang="cs-CZ" altLang="en-US" sz="1800" b="1">
                <a:solidFill>
                  <a:schemeClr val="tx1"/>
                </a:solidFill>
              </a:rPr>
            </a:br>
            <a:r>
              <a:rPr lang="cs-CZ" altLang="en-US" sz="1800" b="1" i="1">
                <a:solidFill>
                  <a:schemeClr val="tx1"/>
                </a:solidFill>
              </a:rPr>
              <a:t>maintenance</a:t>
            </a:r>
            <a:r>
              <a:rPr lang="cs-CZ" altLang="en-US" sz="1800" b="1">
                <a:solidFill>
                  <a:schemeClr val="tx1"/>
                </a:solidFill>
              </a:rPr>
              <a:t>)</a:t>
            </a:r>
          </a:p>
        </p:txBody>
      </p:sp>
      <p:pic>
        <p:nvPicPr>
          <p:cNvPr id="24" name="Picture 12"/>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676525" y="3159125"/>
            <a:ext cx="1081088"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Šipka doleva 33"/>
          <p:cNvSpPr/>
          <p:nvPr/>
        </p:nvSpPr>
        <p:spPr>
          <a:xfrm rot="16200000">
            <a:off x="4117181" y="3356769"/>
            <a:ext cx="792163" cy="5048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5" name="TextovéPole 34"/>
          <p:cNvSpPr txBox="1">
            <a:spLocks noChangeArrowheads="1"/>
          </p:cNvSpPr>
          <p:nvPr/>
        </p:nvSpPr>
        <p:spPr bwMode="auto">
          <a:xfrm>
            <a:off x="4765675" y="3141663"/>
            <a:ext cx="11334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lgn="ctr" eaLnBrk="1" hangingPunct="1">
              <a:spcBef>
                <a:spcPct val="0"/>
              </a:spcBef>
              <a:buClrTx/>
              <a:buFontTx/>
              <a:buNone/>
            </a:pPr>
            <a:r>
              <a:rPr lang="cs-CZ" altLang="en-US" sz="1800" b="1">
                <a:solidFill>
                  <a:schemeClr val="tx1"/>
                </a:solidFill>
              </a:rPr>
              <a:t>Růst,</a:t>
            </a:r>
            <a:br>
              <a:rPr lang="cs-CZ" altLang="en-US" sz="1800" b="1">
                <a:solidFill>
                  <a:schemeClr val="tx1"/>
                </a:solidFill>
              </a:rPr>
            </a:br>
            <a:r>
              <a:rPr lang="cs-CZ" altLang="en-US" sz="1800" b="1">
                <a:solidFill>
                  <a:schemeClr val="tx1"/>
                </a:solidFill>
              </a:rPr>
              <a:t>pohlavní</a:t>
            </a:r>
            <a:br>
              <a:rPr lang="cs-CZ" altLang="en-US" sz="1800" b="1">
                <a:solidFill>
                  <a:schemeClr val="tx1"/>
                </a:solidFill>
              </a:rPr>
            </a:br>
            <a:r>
              <a:rPr lang="cs-CZ" altLang="en-US" sz="1800" b="1">
                <a:solidFill>
                  <a:schemeClr val="tx1"/>
                </a:solidFill>
              </a:rPr>
              <a:t>zralost</a:t>
            </a:r>
          </a:p>
        </p:txBody>
      </p:sp>
      <p:sp>
        <p:nvSpPr>
          <p:cNvPr id="36" name="Šipka doleva 35"/>
          <p:cNvSpPr/>
          <p:nvPr/>
        </p:nvSpPr>
        <p:spPr>
          <a:xfrm rot="10800000">
            <a:off x="6205538" y="4941888"/>
            <a:ext cx="1008062" cy="5032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pic>
        <p:nvPicPr>
          <p:cNvPr id="37" name="Picture 12"/>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34325" y="4221163"/>
            <a:ext cx="38258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2"/>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61300" y="5013325"/>
            <a:ext cx="38258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2"/>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37563" y="4724400"/>
            <a:ext cx="3825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2"/>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21663" y="5445125"/>
            <a:ext cx="3825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2"/>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53463" y="5229225"/>
            <a:ext cx="38258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2"/>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89863" y="5805488"/>
            <a:ext cx="38258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2"/>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53463" y="5661025"/>
            <a:ext cx="3825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2"/>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21663" y="6021388"/>
            <a:ext cx="38258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ovéPole 44"/>
          <p:cNvSpPr txBox="1">
            <a:spLocks noChangeArrowheads="1"/>
          </p:cNvSpPr>
          <p:nvPr/>
        </p:nvSpPr>
        <p:spPr bwMode="auto">
          <a:xfrm>
            <a:off x="6010275" y="4427538"/>
            <a:ext cx="1812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lgn="ctr" eaLnBrk="1" hangingPunct="1">
              <a:spcBef>
                <a:spcPct val="0"/>
              </a:spcBef>
              <a:buClrTx/>
              <a:buFontTx/>
              <a:buNone/>
            </a:pPr>
            <a:r>
              <a:rPr lang="cs-CZ" altLang="en-US" sz="1800" b="1">
                <a:solidFill>
                  <a:schemeClr val="tx1"/>
                </a:solidFill>
              </a:rPr>
              <a:t>Rozmnožování</a:t>
            </a:r>
          </a:p>
        </p:txBody>
      </p:sp>
      <p:cxnSp>
        <p:nvCxnSpPr>
          <p:cNvPr id="47" name="Přímá spojovací šipka 46"/>
          <p:cNvCxnSpPr/>
          <p:nvPr/>
        </p:nvCxnSpPr>
        <p:spPr>
          <a:xfrm flipH="1" flipV="1">
            <a:off x="6061075" y="2420938"/>
            <a:ext cx="1655763" cy="15128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 name="Skupina 50"/>
          <p:cNvGrpSpPr>
            <a:grpSpLocks/>
          </p:cNvGrpSpPr>
          <p:nvPr/>
        </p:nvGrpSpPr>
        <p:grpSpPr bwMode="auto">
          <a:xfrm>
            <a:off x="265113" y="5373688"/>
            <a:ext cx="4383087" cy="1282700"/>
            <a:chOff x="-1" y="5372609"/>
            <a:chExt cx="4381586" cy="1283254"/>
          </a:xfrm>
        </p:grpSpPr>
        <p:sp>
          <p:nvSpPr>
            <p:cNvPr id="48" name="Zaoblený obdélník 47"/>
            <p:cNvSpPr/>
            <p:nvPr/>
          </p:nvSpPr>
          <p:spPr>
            <a:xfrm>
              <a:off x="-1" y="5372609"/>
              <a:ext cx="1858325" cy="9370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9" name="Blesk 48"/>
            <p:cNvSpPr/>
            <p:nvPr/>
          </p:nvSpPr>
          <p:spPr>
            <a:xfrm rot="9919160">
              <a:off x="1561564" y="5685481"/>
              <a:ext cx="863304" cy="792505"/>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2796" name="TextovéPole 49"/>
            <p:cNvSpPr txBox="1">
              <a:spLocks noChangeArrowheads="1"/>
            </p:cNvSpPr>
            <p:nvPr/>
          </p:nvSpPr>
          <p:spPr bwMode="auto">
            <a:xfrm>
              <a:off x="2555776" y="5732616"/>
              <a:ext cx="1825809" cy="92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eaLnBrk="1" hangingPunct="1">
                <a:spcBef>
                  <a:spcPct val="0"/>
                </a:spcBef>
                <a:buClrTx/>
                <a:buFontTx/>
                <a:buNone/>
              </a:pPr>
              <a:r>
                <a:rPr lang="cs-CZ" altLang="en-US" sz="1800" b="1">
                  <a:solidFill>
                    <a:srgbClr val="FF0000"/>
                  </a:solidFill>
                </a:rPr>
                <a:t>Vliv</a:t>
              </a:r>
            </a:p>
            <a:p>
              <a:pPr eaLnBrk="1" hangingPunct="1">
                <a:spcBef>
                  <a:spcPct val="0"/>
                </a:spcBef>
                <a:buClrTx/>
                <a:buFontTx/>
                <a:buNone/>
              </a:pPr>
              <a:r>
                <a:rPr lang="cs-CZ" altLang="en-US" sz="1800" b="1">
                  <a:solidFill>
                    <a:srgbClr val="FF0000"/>
                  </a:solidFill>
                </a:rPr>
                <a:t>chemické látky</a:t>
              </a:r>
              <a:br>
                <a:rPr lang="cs-CZ" altLang="en-US" sz="1800" b="1">
                  <a:solidFill>
                    <a:srgbClr val="FF0000"/>
                  </a:solidFill>
                </a:rPr>
              </a:br>
              <a:r>
                <a:rPr lang="cs-CZ" altLang="en-US" sz="1800" b="1">
                  <a:solidFill>
                    <a:srgbClr val="FF0000"/>
                  </a:solidFill>
                </a:rPr>
                <a:t>stres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0" grpId="0" animBg="1"/>
      <p:bldP spid="21" grpId="0" animBg="1"/>
      <p:bldP spid="22" grpId="0"/>
      <p:bldP spid="23" grpId="0"/>
      <p:bldP spid="34" grpId="0" animBg="1"/>
      <p:bldP spid="35" grpId="0"/>
      <p:bldP spid="36"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2"/>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49775" y="1628775"/>
            <a:ext cx="10795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Šipka dolů 16"/>
          <p:cNvSpPr/>
          <p:nvPr/>
        </p:nvSpPr>
        <p:spPr>
          <a:xfrm>
            <a:off x="4549775" y="404813"/>
            <a:ext cx="1008063" cy="1152525"/>
          </a:xfrm>
          <a:prstGeom prst="downArrow">
            <a:avLst>
              <a:gd name="adj1" fmla="val 50000"/>
              <a:gd name="adj2" fmla="val 5117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4820" name="TextovéPole 17"/>
          <p:cNvSpPr txBox="1">
            <a:spLocks noChangeArrowheads="1"/>
          </p:cNvSpPr>
          <p:nvPr/>
        </p:nvSpPr>
        <p:spPr bwMode="auto">
          <a:xfrm>
            <a:off x="3613150" y="404813"/>
            <a:ext cx="9794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lgn="ctr" eaLnBrk="1" hangingPunct="1">
              <a:spcBef>
                <a:spcPct val="0"/>
              </a:spcBef>
              <a:buClrTx/>
              <a:buFontTx/>
              <a:buNone/>
            </a:pPr>
            <a:r>
              <a:rPr lang="cs-CZ" altLang="en-US" sz="1800">
                <a:solidFill>
                  <a:schemeClr val="tx1"/>
                </a:solidFill>
              </a:rPr>
              <a:t>Energie</a:t>
            </a:r>
          </a:p>
          <a:p>
            <a:pPr algn="ctr" eaLnBrk="1" hangingPunct="1">
              <a:spcBef>
                <a:spcPct val="0"/>
              </a:spcBef>
              <a:buClrTx/>
              <a:buFontTx/>
              <a:buNone/>
            </a:pPr>
            <a:r>
              <a:rPr lang="cs-CZ" altLang="en-US" sz="1800" i="1">
                <a:solidFill>
                  <a:schemeClr val="tx1"/>
                </a:solidFill>
              </a:rPr>
              <a:t>hv</a:t>
            </a:r>
          </a:p>
          <a:p>
            <a:pPr algn="ctr" eaLnBrk="1" hangingPunct="1">
              <a:spcBef>
                <a:spcPct val="0"/>
              </a:spcBef>
              <a:buClrTx/>
              <a:buFontTx/>
              <a:buNone/>
            </a:pPr>
            <a:r>
              <a:rPr lang="cs-CZ" altLang="en-US" sz="1800" i="1">
                <a:solidFill>
                  <a:schemeClr val="tx1"/>
                </a:solidFill>
              </a:rPr>
              <a:t>potrava</a:t>
            </a:r>
          </a:p>
        </p:txBody>
      </p:sp>
      <p:pic>
        <p:nvPicPr>
          <p:cNvPr id="34821" name="Picture 12"/>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259263" y="4221163"/>
            <a:ext cx="155257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Šipka doleva 19"/>
          <p:cNvSpPr/>
          <p:nvPr/>
        </p:nvSpPr>
        <p:spPr>
          <a:xfrm>
            <a:off x="3613150" y="2276475"/>
            <a:ext cx="792163" cy="1008063"/>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1" name="Šipka doleva 20"/>
          <p:cNvSpPr/>
          <p:nvPr/>
        </p:nvSpPr>
        <p:spPr>
          <a:xfrm rot="8076646">
            <a:off x="6793706" y="1931194"/>
            <a:ext cx="1679575" cy="5349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4824" name="TextovéPole 21"/>
          <p:cNvSpPr txBox="1">
            <a:spLocks noChangeArrowheads="1"/>
          </p:cNvSpPr>
          <p:nvPr/>
        </p:nvSpPr>
        <p:spPr bwMode="auto">
          <a:xfrm>
            <a:off x="8077200" y="620713"/>
            <a:ext cx="8524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lgn="ctr" eaLnBrk="1" hangingPunct="1">
              <a:spcBef>
                <a:spcPct val="0"/>
              </a:spcBef>
              <a:buClrTx/>
              <a:buFontTx/>
              <a:buNone/>
            </a:pPr>
            <a:r>
              <a:rPr lang="cs-CZ" altLang="en-US" sz="1800">
                <a:solidFill>
                  <a:schemeClr val="tx1"/>
                </a:solidFill>
              </a:rPr>
              <a:t>Ztráty</a:t>
            </a:r>
          </a:p>
          <a:p>
            <a:pPr algn="ctr" eaLnBrk="1" hangingPunct="1">
              <a:spcBef>
                <a:spcPct val="0"/>
              </a:spcBef>
              <a:buClrTx/>
              <a:buFontTx/>
              <a:buNone/>
            </a:pPr>
            <a:r>
              <a:rPr lang="cs-CZ" altLang="en-US" sz="1800" i="1">
                <a:solidFill>
                  <a:schemeClr val="tx1"/>
                </a:solidFill>
              </a:rPr>
              <a:t>teplo</a:t>
            </a:r>
          </a:p>
          <a:p>
            <a:pPr algn="ctr" eaLnBrk="1" hangingPunct="1">
              <a:spcBef>
                <a:spcPct val="0"/>
              </a:spcBef>
              <a:buClrTx/>
              <a:buFontTx/>
              <a:buNone/>
            </a:pPr>
            <a:r>
              <a:rPr lang="cs-CZ" altLang="en-US" sz="1800" i="1">
                <a:solidFill>
                  <a:schemeClr val="tx1"/>
                </a:solidFill>
              </a:rPr>
              <a:t>fekálie</a:t>
            </a:r>
          </a:p>
        </p:txBody>
      </p:sp>
      <p:sp>
        <p:nvSpPr>
          <p:cNvPr id="34825" name="TextovéPole 22"/>
          <p:cNvSpPr txBox="1">
            <a:spLocks noChangeArrowheads="1"/>
          </p:cNvSpPr>
          <p:nvPr/>
        </p:nvSpPr>
        <p:spPr bwMode="auto">
          <a:xfrm>
            <a:off x="2749550" y="1628775"/>
            <a:ext cx="16716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lgn="ctr" eaLnBrk="1" hangingPunct="1">
              <a:spcBef>
                <a:spcPct val="0"/>
              </a:spcBef>
              <a:buClrTx/>
              <a:buFontTx/>
              <a:buNone/>
            </a:pPr>
            <a:r>
              <a:rPr lang="cs-CZ" altLang="en-US" sz="1800" b="1">
                <a:solidFill>
                  <a:schemeClr val="tx1"/>
                </a:solidFill>
              </a:rPr>
              <a:t>Existence </a:t>
            </a:r>
            <a:br>
              <a:rPr lang="cs-CZ" altLang="en-US" sz="1800" b="1">
                <a:solidFill>
                  <a:schemeClr val="tx1"/>
                </a:solidFill>
              </a:rPr>
            </a:br>
            <a:r>
              <a:rPr lang="cs-CZ" altLang="en-US" sz="1800" b="1">
                <a:solidFill>
                  <a:schemeClr val="tx1"/>
                </a:solidFill>
              </a:rPr>
              <a:t>(udržování, </a:t>
            </a:r>
            <a:br>
              <a:rPr lang="cs-CZ" altLang="en-US" sz="1800" b="1">
                <a:solidFill>
                  <a:schemeClr val="tx1"/>
                </a:solidFill>
              </a:rPr>
            </a:br>
            <a:r>
              <a:rPr lang="cs-CZ" altLang="en-US" sz="1800" b="1" i="1">
                <a:solidFill>
                  <a:schemeClr val="tx1"/>
                </a:solidFill>
              </a:rPr>
              <a:t>maintenance</a:t>
            </a:r>
            <a:r>
              <a:rPr lang="cs-CZ" altLang="en-US" sz="1800" b="1">
                <a:solidFill>
                  <a:schemeClr val="tx1"/>
                </a:solidFill>
              </a:rPr>
              <a:t>)</a:t>
            </a:r>
          </a:p>
        </p:txBody>
      </p:sp>
      <p:pic>
        <p:nvPicPr>
          <p:cNvPr id="34826" name="Picture 12"/>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676525" y="3159125"/>
            <a:ext cx="1081088"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Šipka doleva 33"/>
          <p:cNvSpPr/>
          <p:nvPr/>
        </p:nvSpPr>
        <p:spPr>
          <a:xfrm rot="16200000">
            <a:off x="3984625" y="3489325"/>
            <a:ext cx="792163" cy="23971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4828" name="TextovéPole 34"/>
          <p:cNvSpPr txBox="1">
            <a:spLocks noChangeArrowheads="1"/>
          </p:cNvSpPr>
          <p:nvPr/>
        </p:nvSpPr>
        <p:spPr bwMode="auto">
          <a:xfrm>
            <a:off x="4765675" y="3141663"/>
            <a:ext cx="11334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lgn="ctr" eaLnBrk="1" hangingPunct="1">
              <a:spcBef>
                <a:spcPct val="0"/>
              </a:spcBef>
              <a:buClrTx/>
              <a:buFontTx/>
              <a:buNone/>
            </a:pPr>
            <a:r>
              <a:rPr lang="cs-CZ" altLang="en-US" sz="1800" b="1">
                <a:solidFill>
                  <a:schemeClr val="tx1"/>
                </a:solidFill>
              </a:rPr>
              <a:t>Růst,</a:t>
            </a:r>
            <a:br>
              <a:rPr lang="cs-CZ" altLang="en-US" sz="1800" b="1">
                <a:solidFill>
                  <a:schemeClr val="tx1"/>
                </a:solidFill>
              </a:rPr>
            </a:br>
            <a:r>
              <a:rPr lang="cs-CZ" altLang="en-US" sz="1800" b="1">
                <a:solidFill>
                  <a:schemeClr val="tx1"/>
                </a:solidFill>
              </a:rPr>
              <a:t>pohlavní</a:t>
            </a:r>
            <a:br>
              <a:rPr lang="cs-CZ" altLang="en-US" sz="1800" b="1">
                <a:solidFill>
                  <a:schemeClr val="tx1"/>
                </a:solidFill>
              </a:rPr>
            </a:br>
            <a:r>
              <a:rPr lang="cs-CZ" altLang="en-US" sz="1800" b="1">
                <a:solidFill>
                  <a:schemeClr val="tx1"/>
                </a:solidFill>
              </a:rPr>
              <a:t>zralost</a:t>
            </a:r>
          </a:p>
        </p:txBody>
      </p:sp>
      <p:sp>
        <p:nvSpPr>
          <p:cNvPr id="36" name="Šipka doleva 35"/>
          <p:cNvSpPr/>
          <p:nvPr/>
        </p:nvSpPr>
        <p:spPr>
          <a:xfrm rot="10800000">
            <a:off x="6205538" y="5157788"/>
            <a:ext cx="1008062" cy="28733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pic>
        <p:nvPicPr>
          <p:cNvPr id="34830" name="Picture 12"/>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34325" y="4221163"/>
            <a:ext cx="38258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1" name="Picture 12"/>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37563" y="4724400"/>
            <a:ext cx="3825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2" name="Picture 12"/>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89863" y="5805488"/>
            <a:ext cx="38258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3" name="Picture 12"/>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53463" y="5661025"/>
            <a:ext cx="3825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4" name="TextovéPole 44"/>
          <p:cNvSpPr txBox="1">
            <a:spLocks noChangeArrowheads="1"/>
          </p:cNvSpPr>
          <p:nvPr/>
        </p:nvSpPr>
        <p:spPr bwMode="auto">
          <a:xfrm>
            <a:off x="6010275" y="4427538"/>
            <a:ext cx="1812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lgn="ctr" eaLnBrk="1" hangingPunct="1">
              <a:spcBef>
                <a:spcPct val="0"/>
              </a:spcBef>
              <a:buClrTx/>
              <a:buFontTx/>
              <a:buNone/>
            </a:pPr>
            <a:r>
              <a:rPr lang="cs-CZ" altLang="en-US" sz="1800" b="1">
                <a:solidFill>
                  <a:schemeClr val="tx1"/>
                </a:solidFill>
              </a:rPr>
              <a:t>Rozmnožování</a:t>
            </a:r>
          </a:p>
        </p:txBody>
      </p:sp>
      <p:cxnSp>
        <p:nvCxnSpPr>
          <p:cNvPr id="47" name="Přímá spojovací šipka 46"/>
          <p:cNvCxnSpPr/>
          <p:nvPr/>
        </p:nvCxnSpPr>
        <p:spPr>
          <a:xfrm flipH="1" flipV="1">
            <a:off x="6061075" y="2420938"/>
            <a:ext cx="1655763" cy="15128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4836" name="Skupina 45"/>
          <p:cNvGrpSpPr>
            <a:grpSpLocks/>
          </p:cNvGrpSpPr>
          <p:nvPr/>
        </p:nvGrpSpPr>
        <p:grpSpPr bwMode="auto">
          <a:xfrm>
            <a:off x="420688" y="2205038"/>
            <a:ext cx="2184400" cy="3970337"/>
            <a:chOff x="155555" y="2204864"/>
            <a:chExt cx="2184197" cy="3970318"/>
          </a:xfrm>
        </p:grpSpPr>
        <p:sp>
          <p:nvSpPr>
            <p:cNvPr id="34843" name="TextovéPole 25"/>
            <p:cNvSpPr txBox="1">
              <a:spLocks noChangeArrowheads="1"/>
            </p:cNvSpPr>
            <p:nvPr/>
          </p:nvSpPr>
          <p:spPr bwMode="auto">
            <a:xfrm>
              <a:off x="155555" y="2204864"/>
              <a:ext cx="2018501"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eaLnBrk="1" hangingPunct="1">
                <a:spcBef>
                  <a:spcPct val="0"/>
                </a:spcBef>
                <a:buClrTx/>
                <a:buFontTx/>
                <a:buNone/>
              </a:pPr>
              <a:r>
                <a:rPr lang="cs-CZ" altLang="en-US" sz="1800">
                  <a:solidFill>
                    <a:schemeClr val="tx1"/>
                  </a:solidFill>
                </a:rPr>
                <a:t>Metabolismus</a:t>
              </a:r>
            </a:p>
            <a:p>
              <a:pPr eaLnBrk="1" hangingPunct="1">
                <a:spcBef>
                  <a:spcPct val="0"/>
                </a:spcBef>
                <a:buClrTx/>
                <a:buFontTx/>
                <a:buNone/>
              </a:pPr>
              <a:endParaRPr lang="cs-CZ" altLang="en-US" sz="1800">
                <a:solidFill>
                  <a:schemeClr val="tx1"/>
                </a:solidFill>
              </a:endParaRPr>
            </a:p>
            <a:p>
              <a:pPr eaLnBrk="1" hangingPunct="1">
                <a:spcBef>
                  <a:spcPct val="0"/>
                </a:spcBef>
                <a:buClrTx/>
                <a:buFontTx/>
                <a:buNone/>
              </a:pPr>
              <a:r>
                <a:rPr lang="cs-CZ" altLang="en-US" sz="1800">
                  <a:solidFill>
                    <a:schemeClr val="tx1"/>
                  </a:solidFill>
                </a:rPr>
                <a:t>Vnitřní řízení, </a:t>
              </a:r>
              <a:br>
                <a:rPr lang="cs-CZ" altLang="en-US" sz="1800">
                  <a:solidFill>
                    <a:schemeClr val="tx1"/>
                  </a:solidFill>
                </a:rPr>
              </a:br>
              <a:r>
                <a:rPr lang="cs-CZ" altLang="en-US" sz="1800">
                  <a:solidFill>
                    <a:schemeClr val="tx1"/>
                  </a:solidFill>
                </a:rPr>
                <a:t>kontrola, vnímání </a:t>
              </a:r>
              <a:br>
                <a:rPr lang="en-US" altLang="en-US" sz="1800">
                  <a:solidFill>
                    <a:schemeClr val="tx1"/>
                  </a:solidFill>
                </a:rPr>
              </a:br>
              <a:r>
                <a:rPr lang="en-US" altLang="en-US" sz="1800">
                  <a:solidFill>
                    <a:schemeClr val="tx1"/>
                  </a:solidFill>
                </a:rPr>
                <a:t>&amp; reakce </a:t>
              </a:r>
              <a:br>
                <a:rPr lang="cs-CZ" altLang="en-US" sz="1800">
                  <a:solidFill>
                    <a:schemeClr val="tx1"/>
                  </a:solidFill>
                </a:rPr>
              </a:br>
              <a:r>
                <a:rPr lang="en-US" altLang="en-US" sz="1800">
                  <a:solidFill>
                    <a:schemeClr val="tx1"/>
                  </a:solidFill>
                </a:rPr>
                <a:t>na </a:t>
              </a:r>
              <a:r>
                <a:rPr lang="cs-CZ" altLang="en-US" sz="1800">
                  <a:solidFill>
                    <a:schemeClr val="tx1"/>
                  </a:solidFill>
                </a:rPr>
                <a:t>podněty</a:t>
              </a:r>
            </a:p>
            <a:p>
              <a:pPr eaLnBrk="1" hangingPunct="1">
                <a:spcBef>
                  <a:spcPct val="0"/>
                </a:spcBef>
                <a:buClrTx/>
                <a:buFontTx/>
                <a:buNone/>
              </a:pPr>
              <a:endParaRPr lang="cs-CZ" altLang="en-US" sz="1800">
                <a:solidFill>
                  <a:schemeClr val="tx1"/>
                </a:solidFill>
              </a:endParaRPr>
            </a:p>
            <a:p>
              <a:pPr eaLnBrk="1" hangingPunct="1">
                <a:spcBef>
                  <a:spcPct val="0"/>
                </a:spcBef>
                <a:buClrTx/>
                <a:buFontTx/>
                <a:buNone/>
              </a:pPr>
              <a:r>
                <a:rPr lang="cs-CZ" altLang="en-US" sz="1800">
                  <a:solidFill>
                    <a:schemeClr val="tx1"/>
                  </a:solidFill>
                </a:rPr>
                <a:t>Ochrana před</a:t>
              </a:r>
              <a:br>
                <a:rPr lang="cs-CZ" altLang="en-US" sz="1800">
                  <a:solidFill>
                    <a:schemeClr val="tx1"/>
                  </a:solidFill>
                </a:rPr>
              </a:br>
              <a:r>
                <a:rPr lang="cs-CZ" altLang="en-US" sz="1800">
                  <a:solidFill>
                    <a:schemeClr val="tx1"/>
                  </a:solidFill>
                </a:rPr>
                <a:t>patogeny, </a:t>
              </a:r>
              <a:br>
                <a:rPr lang="cs-CZ" altLang="en-US" sz="1800">
                  <a:solidFill>
                    <a:schemeClr val="tx1"/>
                  </a:solidFill>
                </a:rPr>
              </a:br>
              <a:r>
                <a:rPr lang="cs-CZ" altLang="en-US" sz="1800">
                  <a:solidFill>
                    <a:schemeClr val="tx1"/>
                  </a:solidFill>
                </a:rPr>
                <a:t>parazity,</a:t>
              </a:r>
              <a:br>
                <a:rPr lang="cs-CZ" altLang="en-US" sz="1800">
                  <a:solidFill>
                    <a:schemeClr val="tx1"/>
                  </a:solidFill>
                </a:rPr>
              </a:br>
              <a:r>
                <a:rPr lang="cs-CZ" altLang="en-US" sz="1800">
                  <a:solidFill>
                    <a:schemeClr val="tx1"/>
                  </a:solidFill>
                </a:rPr>
                <a:t>predátory</a:t>
              </a:r>
            </a:p>
            <a:p>
              <a:pPr eaLnBrk="1" hangingPunct="1">
                <a:spcBef>
                  <a:spcPct val="0"/>
                </a:spcBef>
                <a:buClrTx/>
                <a:buFontTx/>
                <a:buNone/>
              </a:pPr>
              <a:endParaRPr lang="cs-CZ" altLang="en-US" sz="1800">
                <a:solidFill>
                  <a:schemeClr val="tx1"/>
                </a:solidFill>
              </a:endParaRPr>
            </a:p>
            <a:p>
              <a:pPr eaLnBrk="1" hangingPunct="1">
                <a:spcBef>
                  <a:spcPct val="0"/>
                </a:spcBef>
                <a:buClrTx/>
                <a:buFontTx/>
                <a:buNone/>
              </a:pPr>
              <a:r>
                <a:rPr lang="cs-CZ" altLang="en-US" sz="1800">
                  <a:solidFill>
                    <a:schemeClr val="tx1"/>
                  </a:solidFill>
                </a:rPr>
                <a:t>Ochrana před</a:t>
              </a:r>
              <a:br>
                <a:rPr lang="cs-CZ" altLang="en-US" sz="1800">
                  <a:solidFill>
                    <a:schemeClr val="tx1"/>
                  </a:solidFill>
                </a:rPr>
              </a:br>
              <a:r>
                <a:rPr lang="cs-CZ" altLang="en-US" sz="1800">
                  <a:solidFill>
                    <a:schemeClr val="tx1"/>
                  </a:solidFill>
                </a:rPr>
                <a:t>toxikanty</a:t>
              </a:r>
            </a:p>
          </p:txBody>
        </p:sp>
        <p:sp>
          <p:nvSpPr>
            <p:cNvPr id="29" name="Šipka doleva 28"/>
            <p:cNvSpPr/>
            <p:nvPr/>
          </p:nvSpPr>
          <p:spPr>
            <a:xfrm>
              <a:off x="1979422" y="2276301"/>
              <a:ext cx="360330" cy="576260"/>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2" name="Šipka doleva 31"/>
            <p:cNvSpPr/>
            <p:nvPr/>
          </p:nvSpPr>
          <p:spPr>
            <a:xfrm>
              <a:off x="1979422" y="3868556"/>
              <a:ext cx="360330" cy="13652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3" name="Šipka doleva 32"/>
            <p:cNvSpPr/>
            <p:nvPr/>
          </p:nvSpPr>
          <p:spPr>
            <a:xfrm>
              <a:off x="1979422" y="4725802"/>
              <a:ext cx="360330" cy="14287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2" name="Šipka doleva 51"/>
            <p:cNvSpPr/>
            <p:nvPr/>
          </p:nvSpPr>
          <p:spPr>
            <a:xfrm>
              <a:off x="1979422" y="5589398"/>
              <a:ext cx="360330" cy="576259"/>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sp>
        <p:nvSpPr>
          <p:cNvPr id="34837" name="TextovéPole 25"/>
          <p:cNvSpPr txBox="1">
            <a:spLocks noChangeArrowheads="1"/>
          </p:cNvSpPr>
          <p:nvPr/>
        </p:nvSpPr>
        <p:spPr bwMode="auto">
          <a:xfrm>
            <a:off x="323850" y="417513"/>
            <a:ext cx="35274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eaLnBrk="1" hangingPunct="1">
              <a:spcBef>
                <a:spcPct val="0"/>
              </a:spcBef>
              <a:buClrTx/>
              <a:buFontTx/>
              <a:buNone/>
            </a:pPr>
            <a:r>
              <a:rPr lang="cs-CZ" altLang="en-US" sz="1800" b="1">
                <a:solidFill>
                  <a:srgbClr val="FF0000"/>
                </a:solidFill>
              </a:rPr>
              <a:t>Chemický stres: </a:t>
            </a:r>
            <a:br>
              <a:rPr lang="cs-CZ" altLang="en-US" sz="1800" b="1">
                <a:solidFill>
                  <a:srgbClr val="FF0000"/>
                </a:solidFill>
              </a:rPr>
            </a:br>
            <a:r>
              <a:rPr lang="cs-CZ" altLang="en-US" sz="1800">
                <a:solidFill>
                  <a:srgbClr val="FF0000"/>
                </a:solidFill>
              </a:rPr>
              <a:t>vyšší nároky / alokace energie</a:t>
            </a:r>
          </a:p>
          <a:p>
            <a:pPr eaLnBrk="1" hangingPunct="1">
              <a:spcBef>
                <a:spcPct val="0"/>
              </a:spcBef>
              <a:buClrTx/>
              <a:buFontTx/>
              <a:buNone/>
            </a:pPr>
            <a:r>
              <a:rPr lang="cs-CZ" altLang="en-US" sz="1800">
                <a:solidFill>
                  <a:srgbClr val="FF0000"/>
                </a:solidFill>
                <a:sym typeface="Wingdings" panose="05000000000000000000" pitchFamily="2" charset="2"/>
              </a:rPr>
              <a:t></a:t>
            </a:r>
            <a:r>
              <a:rPr lang="en-US" altLang="en-US" sz="1800">
                <a:solidFill>
                  <a:srgbClr val="FF0000"/>
                </a:solidFill>
                <a:sym typeface="Wingdings" panose="05000000000000000000" pitchFamily="2" charset="2"/>
              </a:rPr>
              <a:t> </a:t>
            </a:r>
            <a:r>
              <a:rPr lang="cs-CZ" altLang="en-US" sz="1800">
                <a:solidFill>
                  <a:srgbClr val="FF0000"/>
                </a:solidFill>
                <a:sym typeface="Wingdings" panose="05000000000000000000" pitchFamily="2" charset="2"/>
              </a:rPr>
              <a:t>„nedostatek“ energie jinde</a:t>
            </a:r>
            <a:endParaRPr lang="cs-CZ" altLang="en-US" sz="1800">
              <a:solidFill>
                <a:srgbClr val="FF0000"/>
              </a:solidFill>
            </a:endParaRPr>
          </a:p>
        </p:txBody>
      </p:sp>
      <p:cxnSp>
        <p:nvCxnSpPr>
          <p:cNvPr id="28" name="Přímá spojovací šipka 27"/>
          <p:cNvCxnSpPr/>
          <p:nvPr/>
        </p:nvCxnSpPr>
        <p:spPr>
          <a:xfrm>
            <a:off x="2339975" y="1341438"/>
            <a:ext cx="0" cy="792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Přímá spojovací šipka 29"/>
          <p:cNvCxnSpPr/>
          <p:nvPr/>
        </p:nvCxnSpPr>
        <p:spPr>
          <a:xfrm>
            <a:off x="2195513" y="1341438"/>
            <a:ext cx="0" cy="41036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4840" name="Skupina 50"/>
          <p:cNvGrpSpPr>
            <a:grpSpLocks/>
          </p:cNvGrpSpPr>
          <p:nvPr/>
        </p:nvGrpSpPr>
        <p:grpSpPr bwMode="auto">
          <a:xfrm>
            <a:off x="265113" y="5373688"/>
            <a:ext cx="2425700" cy="1104900"/>
            <a:chOff x="-1" y="5372619"/>
            <a:chExt cx="2425259" cy="1105274"/>
          </a:xfrm>
        </p:grpSpPr>
        <p:sp>
          <p:nvSpPr>
            <p:cNvPr id="37" name="Zaoblený obdélník 36"/>
            <p:cNvSpPr/>
            <p:nvPr/>
          </p:nvSpPr>
          <p:spPr>
            <a:xfrm>
              <a:off x="-1" y="5372619"/>
              <a:ext cx="2003061" cy="93694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8" name="Blesk 37"/>
            <p:cNvSpPr/>
            <p:nvPr/>
          </p:nvSpPr>
          <p:spPr>
            <a:xfrm rot="9919160">
              <a:off x="1561815" y="5685462"/>
              <a:ext cx="863443" cy="792431"/>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2"/>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49775" y="1628775"/>
            <a:ext cx="10795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Šipka dolů 16"/>
          <p:cNvSpPr/>
          <p:nvPr/>
        </p:nvSpPr>
        <p:spPr>
          <a:xfrm>
            <a:off x="4741863" y="404813"/>
            <a:ext cx="622300" cy="1152525"/>
          </a:xfrm>
          <a:prstGeom prst="downArrow">
            <a:avLst>
              <a:gd name="adj1" fmla="val 50000"/>
              <a:gd name="adj2" fmla="val 51176"/>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6868" name="TextovéPole 17"/>
          <p:cNvSpPr txBox="1">
            <a:spLocks noChangeArrowheads="1"/>
          </p:cNvSpPr>
          <p:nvPr/>
        </p:nvSpPr>
        <p:spPr bwMode="auto">
          <a:xfrm>
            <a:off x="3613150" y="404813"/>
            <a:ext cx="9794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lgn="ctr" eaLnBrk="1" hangingPunct="1">
              <a:spcBef>
                <a:spcPct val="0"/>
              </a:spcBef>
              <a:buClrTx/>
              <a:buFontTx/>
              <a:buNone/>
            </a:pPr>
            <a:r>
              <a:rPr lang="cs-CZ" altLang="en-US" sz="1800">
                <a:solidFill>
                  <a:schemeClr val="tx1"/>
                </a:solidFill>
              </a:rPr>
              <a:t>Energie</a:t>
            </a:r>
          </a:p>
          <a:p>
            <a:pPr algn="ctr" eaLnBrk="1" hangingPunct="1">
              <a:spcBef>
                <a:spcPct val="0"/>
              </a:spcBef>
              <a:buClrTx/>
              <a:buFontTx/>
              <a:buNone/>
            </a:pPr>
            <a:r>
              <a:rPr lang="cs-CZ" altLang="en-US" sz="1800" i="1">
                <a:solidFill>
                  <a:schemeClr val="tx1"/>
                </a:solidFill>
              </a:rPr>
              <a:t>hv</a:t>
            </a:r>
          </a:p>
          <a:p>
            <a:pPr algn="ctr" eaLnBrk="1" hangingPunct="1">
              <a:spcBef>
                <a:spcPct val="0"/>
              </a:spcBef>
              <a:buClrTx/>
              <a:buFontTx/>
              <a:buNone/>
            </a:pPr>
            <a:r>
              <a:rPr lang="cs-CZ" altLang="en-US" sz="1800" i="1">
                <a:solidFill>
                  <a:schemeClr val="tx1"/>
                </a:solidFill>
              </a:rPr>
              <a:t>potrava</a:t>
            </a:r>
          </a:p>
        </p:txBody>
      </p:sp>
      <p:pic>
        <p:nvPicPr>
          <p:cNvPr id="36869" name="Picture 12"/>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48163" y="4337050"/>
            <a:ext cx="1376362"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Šipka doleva 19"/>
          <p:cNvSpPr/>
          <p:nvPr/>
        </p:nvSpPr>
        <p:spPr>
          <a:xfrm>
            <a:off x="3613150" y="2276475"/>
            <a:ext cx="792163" cy="1008063"/>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1" name="Šipka doleva 20"/>
          <p:cNvSpPr/>
          <p:nvPr/>
        </p:nvSpPr>
        <p:spPr>
          <a:xfrm rot="8076646">
            <a:off x="6793706" y="1931194"/>
            <a:ext cx="1679575" cy="5349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6872" name="TextovéPole 21"/>
          <p:cNvSpPr txBox="1">
            <a:spLocks noChangeArrowheads="1"/>
          </p:cNvSpPr>
          <p:nvPr/>
        </p:nvSpPr>
        <p:spPr bwMode="auto">
          <a:xfrm>
            <a:off x="8077200" y="620713"/>
            <a:ext cx="8524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lgn="ctr" eaLnBrk="1" hangingPunct="1">
              <a:spcBef>
                <a:spcPct val="0"/>
              </a:spcBef>
              <a:buClrTx/>
              <a:buFontTx/>
              <a:buNone/>
            </a:pPr>
            <a:r>
              <a:rPr lang="cs-CZ" altLang="en-US" sz="1800">
                <a:solidFill>
                  <a:schemeClr val="tx1"/>
                </a:solidFill>
              </a:rPr>
              <a:t>Ztráty</a:t>
            </a:r>
          </a:p>
          <a:p>
            <a:pPr algn="ctr" eaLnBrk="1" hangingPunct="1">
              <a:spcBef>
                <a:spcPct val="0"/>
              </a:spcBef>
              <a:buClrTx/>
              <a:buFontTx/>
              <a:buNone/>
            </a:pPr>
            <a:r>
              <a:rPr lang="cs-CZ" altLang="en-US" sz="1800" i="1">
                <a:solidFill>
                  <a:schemeClr val="tx1"/>
                </a:solidFill>
              </a:rPr>
              <a:t>teplo</a:t>
            </a:r>
          </a:p>
          <a:p>
            <a:pPr algn="ctr" eaLnBrk="1" hangingPunct="1">
              <a:spcBef>
                <a:spcPct val="0"/>
              </a:spcBef>
              <a:buClrTx/>
              <a:buFontTx/>
              <a:buNone/>
            </a:pPr>
            <a:r>
              <a:rPr lang="cs-CZ" altLang="en-US" sz="1800" i="1">
                <a:solidFill>
                  <a:schemeClr val="tx1"/>
                </a:solidFill>
              </a:rPr>
              <a:t>fekálie</a:t>
            </a:r>
          </a:p>
        </p:txBody>
      </p:sp>
      <p:sp>
        <p:nvSpPr>
          <p:cNvPr id="36873" name="TextovéPole 22"/>
          <p:cNvSpPr txBox="1">
            <a:spLocks noChangeArrowheads="1"/>
          </p:cNvSpPr>
          <p:nvPr/>
        </p:nvSpPr>
        <p:spPr bwMode="auto">
          <a:xfrm>
            <a:off x="2749550" y="1628775"/>
            <a:ext cx="16716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lgn="ctr" eaLnBrk="1" hangingPunct="1">
              <a:spcBef>
                <a:spcPct val="0"/>
              </a:spcBef>
              <a:buClrTx/>
              <a:buFontTx/>
              <a:buNone/>
            </a:pPr>
            <a:r>
              <a:rPr lang="cs-CZ" altLang="en-US" sz="1800" b="1">
                <a:solidFill>
                  <a:schemeClr val="tx1"/>
                </a:solidFill>
              </a:rPr>
              <a:t>Existence </a:t>
            </a:r>
            <a:br>
              <a:rPr lang="cs-CZ" altLang="en-US" sz="1800" b="1">
                <a:solidFill>
                  <a:schemeClr val="tx1"/>
                </a:solidFill>
              </a:rPr>
            </a:br>
            <a:r>
              <a:rPr lang="cs-CZ" altLang="en-US" sz="1800" b="1">
                <a:solidFill>
                  <a:schemeClr val="tx1"/>
                </a:solidFill>
              </a:rPr>
              <a:t>(udržování, </a:t>
            </a:r>
            <a:br>
              <a:rPr lang="cs-CZ" altLang="en-US" sz="1800" b="1">
                <a:solidFill>
                  <a:schemeClr val="tx1"/>
                </a:solidFill>
              </a:rPr>
            </a:br>
            <a:r>
              <a:rPr lang="cs-CZ" altLang="en-US" sz="1800" b="1" i="1">
                <a:solidFill>
                  <a:schemeClr val="tx1"/>
                </a:solidFill>
              </a:rPr>
              <a:t>maintenance</a:t>
            </a:r>
            <a:r>
              <a:rPr lang="cs-CZ" altLang="en-US" sz="1800" b="1">
                <a:solidFill>
                  <a:schemeClr val="tx1"/>
                </a:solidFill>
              </a:rPr>
              <a:t>)</a:t>
            </a:r>
          </a:p>
        </p:txBody>
      </p:sp>
      <p:pic>
        <p:nvPicPr>
          <p:cNvPr id="36874" name="Picture 12"/>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676525" y="3159125"/>
            <a:ext cx="1081088"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Šipka doleva 33"/>
          <p:cNvSpPr/>
          <p:nvPr/>
        </p:nvSpPr>
        <p:spPr>
          <a:xfrm rot="16200000">
            <a:off x="3984625" y="3489325"/>
            <a:ext cx="792163" cy="23971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6876" name="TextovéPole 34"/>
          <p:cNvSpPr txBox="1">
            <a:spLocks noChangeArrowheads="1"/>
          </p:cNvSpPr>
          <p:nvPr/>
        </p:nvSpPr>
        <p:spPr bwMode="auto">
          <a:xfrm>
            <a:off x="4765675" y="3141663"/>
            <a:ext cx="11334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lgn="ctr" eaLnBrk="1" hangingPunct="1">
              <a:spcBef>
                <a:spcPct val="0"/>
              </a:spcBef>
              <a:buClrTx/>
              <a:buFontTx/>
              <a:buNone/>
            </a:pPr>
            <a:r>
              <a:rPr lang="cs-CZ" altLang="en-US" sz="1800" b="1">
                <a:solidFill>
                  <a:schemeClr val="tx1"/>
                </a:solidFill>
              </a:rPr>
              <a:t>Růst,</a:t>
            </a:r>
            <a:br>
              <a:rPr lang="cs-CZ" altLang="en-US" sz="1800" b="1">
                <a:solidFill>
                  <a:schemeClr val="tx1"/>
                </a:solidFill>
              </a:rPr>
            </a:br>
            <a:r>
              <a:rPr lang="cs-CZ" altLang="en-US" sz="1800" b="1">
                <a:solidFill>
                  <a:schemeClr val="tx1"/>
                </a:solidFill>
              </a:rPr>
              <a:t>pohlavní</a:t>
            </a:r>
            <a:br>
              <a:rPr lang="cs-CZ" altLang="en-US" sz="1800" b="1">
                <a:solidFill>
                  <a:schemeClr val="tx1"/>
                </a:solidFill>
              </a:rPr>
            </a:br>
            <a:r>
              <a:rPr lang="cs-CZ" altLang="en-US" sz="1800" b="1">
                <a:solidFill>
                  <a:schemeClr val="tx1"/>
                </a:solidFill>
              </a:rPr>
              <a:t>zralost</a:t>
            </a:r>
          </a:p>
        </p:txBody>
      </p:sp>
      <p:sp>
        <p:nvSpPr>
          <p:cNvPr id="36" name="Šipka doleva 35"/>
          <p:cNvSpPr/>
          <p:nvPr/>
        </p:nvSpPr>
        <p:spPr>
          <a:xfrm rot="10800000">
            <a:off x="6205538" y="5229225"/>
            <a:ext cx="1008062" cy="1444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pic>
        <p:nvPicPr>
          <p:cNvPr id="36878" name="Picture 12"/>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89863" y="5805488"/>
            <a:ext cx="38258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9" name="TextovéPole 44"/>
          <p:cNvSpPr txBox="1">
            <a:spLocks noChangeArrowheads="1"/>
          </p:cNvSpPr>
          <p:nvPr/>
        </p:nvSpPr>
        <p:spPr bwMode="auto">
          <a:xfrm>
            <a:off x="6010275" y="4427538"/>
            <a:ext cx="1812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lgn="ctr" eaLnBrk="1" hangingPunct="1">
              <a:spcBef>
                <a:spcPct val="0"/>
              </a:spcBef>
              <a:buClrTx/>
              <a:buFontTx/>
              <a:buNone/>
            </a:pPr>
            <a:r>
              <a:rPr lang="cs-CZ" altLang="en-US" sz="1800" b="1">
                <a:solidFill>
                  <a:schemeClr val="tx1"/>
                </a:solidFill>
              </a:rPr>
              <a:t>Rozmnožování</a:t>
            </a:r>
          </a:p>
        </p:txBody>
      </p:sp>
      <p:cxnSp>
        <p:nvCxnSpPr>
          <p:cNvPr id="47" name="Přímá spojovací šipka 46"/>
          <p:cNvCxnSpPr/>
          <p:nvPr/>
        </p:nvCxnSpPr>
        <p:spPr>
          <a:xfrm flipH="1" flipV="1">
            <a:off x="6061075" y="2420938"/>
            <a:ext cx="1655763" cy="15128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6881" name="Skupina 45"/>
          <p:cNvGrpSpPr>
            <a:grpSpLocks/>
          </p:cNvGrpSpPr>
          <p:nvPr/>
        </p:nvGrpSpPr>
        <p:grpSpPr bwMode="auto">
          <a:xfrm>
            <a:off x="420688" y="2205038"/>
            <a:ext cx="2184400" cy="3970337"/>
            <a:chOff x="155555" y="2204864"/>
            <a:chExt cx="2184197" cy="3970318"/>
          </a:xfrm>
        </p:grpSpPr>
        <p:sp>
          <p:nvSpPr>
            <p:cNvPr id="36884" name="TextovéPole 25"/>
            <p:cNvSpPr txBox="1">
              <a:spLocks noChangeArrowheads="1"/>
            </p:cNvSpPr>
            <p:nvPr/>
          </p:nvSpPr>
          <p:spPr bwMode="auto">
            <a:xfrm>
              <a:off x="155555" y="2204864"/>
              <a:ext cx="2018501"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eaLnBrk="1" hangingPunct="1">
                <a:spcBef>
                  <a:spcPct val="0"/>
                </a:spcBef>
                <a:buClrTx/>
                <a:buFontTx/>
                <a:buNone/>
              </a:pPr>
              <a:r>
                <a:rPr lang="cs-CZ" altLang="en-US" sz="1800">
                  <a:solidFill>
                    <a:schemeClr val="tx1"/>
                  </a:solidFill>
                </a:rPr>
                <a:t>Metabolismus</a:t>
              </a:r>
            </a:p>
            <a:p>
              <a:pPr eaLnBrk="1" hangingPunct="1">
                <a:spcBef>
                  <a:spcPct val="0"/>
                </a:spcBef>
                <a:buClrTx/>
                <a:buFontTx/>
                <a:buNone/>
              </a:pPr>
              <a:endParaRPr lang="cs-CZ" altLang="en-US" sz="1800">
                <a:solidFill>
                  <a:schemeClr val="tx1"/>
                </a:solidFill>
              </a:endParaRPr>
            </a:p>
            <a:p>
              <a:pPr eaLnBrk="1" hangingPunct="1">
                <a:spcBef>
                  <a:spcPct val="0"/>
                </a:spcBef>
                <a:buClrTx/>
                <a:buFontTx/>
                <a:buNone/>
              </a:pPr>
              <a:r>
                <a:rPr lang="cs-CZ" altLang="en-US" sz="1800">
                  <a:solidFill>
                    <a:schemeClr val="tx1"/>
                  </a:solidFill>
                </a:rPr>
                <a:t>Vnitřní řízení, </a:t>
              </a:r>
              <a:br>
                <a:rPr lang="cs-CZ" altLang="en-US" sz="1800">
                  <a:solidFill>
                    <a:schemeClr val="tx1"/>
                  </a:solidFill>
                </a:rPr>
              </a:br>
              <a:r>
                <a:rPr lang="cs-CZ" altLang="en-US" sz="1800">
                  <a:solidFill>
                    <a:schemeClr val="tx1"/>
                  </a:solidFill>
                </a:rPr>
                <a:t>kontrola, vnímání </a:t>
              </a:r>
              <a:br>
                <a:rPr lang="en-US" altLang="en-US" sz="1800">
                  <a:solidFill>
                    <a:schemeClr val="tx1"/>
                  </a:solidFill>
                </a:rPr>
              </a:br>
              <a:r>
                <a:rPr lang="en-US" altLang="en-US" sz="1800">
                  <a:solidFill>
                    <a:schemeClr val="tx1"/>
                  </a:solidFill>
                </a:rPr>
                <a:t>&amp; reakce </a:t>
              </a:r>
              <a:br>
                <a:rPr lang="cs-CZ" altLang="en-US" sz="1800">
                  <a:solidFill>
                    <a:schemeClr val="tx1"/>
                  </a:solidFill>
                </a:rPr>
              </a:br>
              <a:r>
                <a:rPr lang="en-US" altLang="en-US" sz="1800">
                  <a:solidFill>
                    <a:schemeClr val="tx1"/>
                  </a:solidFill>
                </a:rPr>
                <a:t>na </a:t>
              </a:r>
              <a:r>
                <a:rPr lang="cs-CZ" altLang="en-US" sz="1800">
                  <a:solidFill>
                    <a:schemeClr val="tx1"/>
                  </a:solidFill>
                </a:rPr>
                <a:t>podněty</a:t>
              </a:r>
            </a:p>
            <a:p>
              <a:pPr eaLnBrk="1" hangingPunct="1">
                <a:spcBef>
                  <a:spcPct val="0"/>
                </a:spcBef>
                <a:buClrTx/>
                <a:buFontTx/>
                <a:buNone/>
              </a:pPr>
              <a:endParaRPr lang="cs-CZ" altLang="en-US" sz="1800">
                <a:solidFill>
                  <a:schemeClr val="tx1"/>
                </a:solidFill>
              </a:endParaRPr>
            </a:p>
            <a:p>
              <a:pPr eaLnBrk="1" hangingPunct="1">
                <a:spcBef>
                  <a:spcPct val="0"/>
                </a:spcBef>
                <a:buClrTx/>
                <a:buFontTx/>
                <a:buNone/>
              </a:pPr>
              <a:r>
                <a:rPr lang="cs-CZ" altLang="en-US" sz="1800">
                  <a:solidFill>
                    <a:schemeClr val="tx1"/>
                  </a:solidFill>
                </a:rPr>
                <a:t>Ochrana před</a:t>
              </a:r>
              <a:br>
                <a:rPr lang="cs-CZ" altLang="en-US" sz="1800">
                  <a:solidFill>
                    <a:schemeClr val="tx1"/>
                  </a:solidFill>
                </a:rPr>
              </a:br>
              <a:r>
                <a:rPr lang="cs-CZ" altLang="en-US" sz="1800">
                  <a:solidFill>
                    <a:schemeClr val="tx1"/>
                  </a:solidFill>
                </a:rPr>
                <a:t>patogeny, </a:t>
              </a:r>
              <a:br>
                <a:rPr lang="cs-CZ" altLang="en-US" sz="1800">
                  <a:solidFill>
                    <a:schemeClr val="tx1"/>
                  </a:solidFill>
                </a:rPr>
              </a:br>
              <a:r>
                <a:rPr lang="cs-CZ" altLang="en-US" sz="1800">
                  <a:solidFill>
                    <a:schemeClr val="tx1"/>
                  </a:solidFill>
                </a:rPr>
                <a:t>parazity,</a:t>
              </a:r>
              <a:br>
                <a:rPr lang="cs-CZ" altLang="en-US" sz="1800">
                  <a:solidFill>
                    <a:schemeClr val="tx1"/>
                  </a:solidFill>
                </a:rPr>
              </a:br>
              <a:r>
                <a:rPr lang="cs-CZ" altLang="en-US" sz="1800">
                  <a:solidFill>
                    <a:schemeClr val="tx1"/>
                  </a:solidFill>
                </a:rPr>
                <a:t>predátory</a:t>
              </a:r>
            </a:p>
            <a:p>
              <a:pPr eaLnBrk="1" hangingPunct="1">
                <a:spcBef>
                  <a:spcPct val="0"/>
                </a:spcBef>
                <a:buClrTx/>
                <a:buFontTx/>
                <a:buNone/>
              </a:pPr>
              <a:endParaRPr lang="cs-CZ" altLang="en-US" sz="1800">
                <a:solidFill>
                  <a:schemeClr val="tx1"/>
                </a:solidFill>
              </a:endParaRPr>
            </a:p>
            <a:p>
              <a:pPr eaLnBrk="1" hangingPunct="1">
                <a:spcBef>
                  <a:spcPct val="0"/>
                </a:spcBef>
                <a:buClrTx/>
                <a:buFontTx/>
                <a:buNone/>
              </a:pPr>
              <a:r>
                <a:rPr lang="cs-CZ" altLang="en-US" sz="1800">
                  <a:solidFill>
                    <a:schemeClr val="tx1"/>
                  </a:solidFill>
                </a:rPr>
                <a:t>Ochrana před</a:t>
              </a:r>
              <a:br>
                <a:rPr lang="cs-CZ" altLang="en-US" sz="1800">
                  <a:solidFill>
                    <a:schemeClr val="tx1"/>
                  </a:solidFill>
                </a:rPr>
              </a:br>
              <a:r>
                <a:rPr lang="cs-CZ" altLang="en-US" sz="1800">
                  <a:solidFill>
                    <a:schemeClr val="tx1"/>
                  </a:solidFill>
                </a:rPr>
                <a:t>toxikanty</a:t>
              </a:r>
            </a:p>
          </p:txBody>
        </p:sp>
        <p:sp>
          <p:nvSpPr>
            <p:cNvPr id="29" name="Šipka doleva 28"/>
            <p:cNvSpPr/>
            <p:nvPr/>
          </p:nvSpPr>
          <p:spPr>
            <a:xfrm>
              <a:off x="1979422" y="2420763"/>
              <a:ext cx="360330" cy="28892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2" name="Šipka doleva 31"/>
            <p:cNvSpPr/>
            <p:nvPr/>
          </p:nvSpPr>
          <p:spPr>
            <a:xfrm>
              <a:off x="1979422" y="3868556"/>
              <a:ext cx="360330" cy="13652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3" name="Šipka doleva 32"/>
            <p:cNvSpPr/>
            <p:nvPr/>
          </p:nvSpPr>
          <p:spPr>
            <a:xfrm>
              <a:off x="1979422" y="4725802"/>
              <a:ext cx="360330" cy="14287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2" name="Šipka doleva 51"/>
            <p:cNvSpPr/>
            <p:nvPr/>
          </p:nvSpPr>
          <p:spPr>
            <a:xfrm>
              <a:off x="1979422" y="5733859"/>
              <a:ext cx="360330" cy="28733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pic>
        <p:nvPicPr>
          <p:cNvPr id="36882" name="Picture 12"/>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37563" y="4724400"/>
            <a:ext cx="3825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3" name="TextovéPole 23"/>
          <p:cNvSpPr txBox="1">
            <a:spLocks noChangeArrowheads="1"/>
          </p:cNvSpPr>
          <p:nvPr/>
        </p:nvSpPr>
        <p:spPr bwMode="auto">
          <a:xfrm>
            <a:off x="323850" y="417513"/>
            <a:ext cx="27352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eaLnBrk="1" hangingPunct="1">
              <a:spcBef>
                <a:spcPct val="0"/>
              </a:spcBef>
              <a:buClrTx/>
              <a:buFontTx/>
              <a:buNone/>
            </a:pPr>
            <a:r>
              <a:rPr lang="cs-CZ" altLang="en-US" sz="1800" b="1">
                <a:solidFill>
                  <a:srgbClr val="FF0000"/>
                </a:solidFill>
              </a:rPr>
              <a:t>Chemický stres</a:t>
            </a:r>
            <a:endParaRPr lang="en-US" altLang="en-US" sz="1800" b="1">
              <a:solidFill>
                <a:srgbClr val="FF0000"/>
              </a:solidFill>
            </a:endParaRPr>
          </a:p>
          <a:p>
            <a:pPr eaLnBrk="1" hangingPunct="1">
              <a:spcBef>
                <a:spcPct val="0"/>
              </a:spcBef>
              <a:buClrTx/>
              <a:buFontTx/>
              <a:buNone/>
            </a:pPr>
            <a:r>
              <a:rPr lang="en-US" altLang="en-US" sz="1800">
                <a:solidFill>
                  <a:srgbClr val="FF0000"/>
                </a:solidFill>
              </a:rPr>
              <a:t>+ nedostatek </a:t>
            </a:r>
            <a:r>
              <a:rPr lang="cs-CZ" altLang="en-US" sz="1800">
                <a:solidFill>
                  <a:srgbClr val="FF0000"/>
                </a:solidFill>
              </a:rPr>
              <a:t>„energetických vstupů“</a:t>
            </a:r>
          </a:p>
          <a:p>
            <a:pPr eaLnBrk="1" hangingPunct="1">
              <a:spcBef>
                <a:spcPct val="0"/>
              </a:spcBef>
              <a:buClrTx/>
              <a:buFontTx/>
              <a:buNone/>
            </a:pPr>
            <a:r>
              <a:rPr lang="cs-CZ" altLang="en-US" sz="1800">
                <a:solidFill>
                  <a:srgbClr val="FF0000"/>
                </a:solidFill>
              </a:rPr>
              <a:t>(např. potravy)</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99578" y="84425"/>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lgn="ctr">
              <a:spcBef>
                <a:spcPct val="0"/>
              </a:spcBef>
              <a:buClrTx/>
              <a:buFontTx/>
              <a:buNone/>
            </a:pPr>
            <a:r>
              <a:rPr lang="cs-CZ" altLang="en-US" sz="2400" dirty="0">
                <a:solidFill>
                  <a:srgbClr val="FF3300"/>
                </a:solidFill>
              </a:rPr>
              <a:t>Rozdělování energie mezi hlavní funkce organismu</a:t>
            </a:r>
          </a:p>
        </p:txBody>
      </p:sp>
      <p:sp>
        <p:nvSpPr>
          <p:cNvPr id="567299" name="Rectangle 3"/>
          <p:cNvSpPr>
            <a:spLocks noChangeArrowheads="1"/>
          </p:cNvSpPr>
          <p:nvPr/>
        </p:nvSpPr>
        <p:spPr bwMode="auto">
          <a:xfrm>
            <a:off x="-180528" y="774988"/>
            <a:ext cx="8610600" cy="1631216"/>
          </a:xfrm>
          <a:prstGeom prst="rect">
            <a:avLst/>
          </a:prstGeom>
          <a:noFill/>
          <a:ln w="9525">
            <a:noFill/>
            <a:miter lim="800000"/>
            <a:headEnd/>
            <a:tailEnd/>
          </a:ln>
          <a:effectLst/>
        </p:spPr>
        <p:txBody>
          <a:bodyPr>
            <a:spAutoFit/>
          </a:bodyPr>
          <a:lstStyle/>
          <a:p>
            <a:pPr lvl="1">
              <a:defRPr/>
            </a:pPr>
            <a:r>
              <a:rPr lang="cs-CZ" sz="2000" dirty="0">
                <a:solidFill>
                  <a:schemeClr val="accent1">
                    <a:lumMod val="75000"/>
                  </a:schemeClr>
                </a:solidFill>
                <a:latin typeface="Arial" charset="0"/>
                <a:cs typeface="Arial" charset="0"/>
              </a:rPr>
              <a:t>- Udržování života (</a:t>
            </a:r>
            <a:r>
              <a:rPr lang="cs-CZ" sz="2000" i="1" dirty="0">
                <a:solidFill>
                  <a:schemeClr val="accent1">
                    <a:lumMod val="75000"/>
                  </a:schemeClr>
                </a:solidFill>
                <a:latin typeface="Arial" charset="0"/>
                <a:cs typeface="Arial" charset="0"/>
              </a:rPr>
              <a:t>délka života</a:t>
            </a:r>
            <a:r>
              <a:rPr lang="cs-CZ" sz="2000" dirty="0">
                <a:solidFill>
                  <a:schemeClr val="accent1">
                    <a:lumMod val="75000"/>
                  </a:schemeClr>
                </a:solidFill>
                <a:latin typeface="Arial" charset="0"/>
                <a:cs typeface="Arial" charset="0"/>
              </a:rPr>
              <a:t>)</a:t>
            </a:r>
          </a:p>
          <a:p>
            <a:pPr lvl="1">
              <a:defRPr/>
            </a:pPr>
            <a:r>
              <a:rPr lang="cs-CZ" sz="2000" dirty="0">
                <a:solidFill>
                  <a:schemeClr val="accent1">
                    <a:lumMod val="75000"/>
                  </a:schemeClr>
                </a:solidFill>
                <a:latin typeface="Arial" charset="0"/>
                <a:cs typeface="Arial" charset="0"/>
              </a:rPr>
              <a:t>- Růst (zvětšování vlastní hmoty)</a:t>
            </a:r>
          </a:p>
          <a:p>
            <a:pPr lvl="1">
              <a:buFontTx/>
              <a:buChar char="-"/>
              <a:defRPr/>
            </a:pPr>
            <a:r>
              <a:rPr lang="cs-CZ" sz="2000" dirty="0">
                <a:solidFill>
                  <a:schemeClr val="accent1">
                    <a:lumMod val="75000"/>
                  </a:schemeClr>
                </a:solidFill>
                <a:latin typeface="Arial" charset="0"/>
                <a:cs typeface="Arial" charset="0"/>
              </a:rPr>
              <a:t> Rozmnožování</a:t>
            </a:r>
          </a:p>
          <a:p>
            <a:pPr lvl="1">
              <a:buFontTx/>
              <a:buChar char="-"/>
              <a:defRPr/>
            </a:pPr>
            <a:r>
              <a:rPr lang="cs-CZ" sz="2000" dirty="0">
                <a:solidFill>
                  <a:schemeClr val="accent1">
                    <a:lumMod val="75000"/>
                  </a:schemeClr>
                </a:solidFill>
                <a:latin typeface="Arial" charset="0"/>
                <a:cs typeface="Arial" charset="0"/>
              </a:rPr>
              <a:t> S</a:t>
            </a:r>
            <a:r>
              <a:rPr lang="en-US" sz="2000" dirty="0" err="1">
                <a:solidFill>
                  <a:schemeClr val="accent1">
                    <a:lumMod val="75000"/>
                  </a:schemeClr>
                </a:solidFill>
                <a:latin typeface="Arial" charset="0"/>
                <a:cs typeface="Arial" charset="0"/>
              </a:rPr>
              <a:t>ign</a:t>
            </a:r>
            <a:r>
              <a:rPr lang="cs-CZ" sz="2000" dirty="0" err="1">
                <a:solidFill>
                  <a:schemeClr val="accent1">
                    <a:lumMod val="75000"/>
                  </a:schemeClr>
                </a:solidFill>
                <a:latin typeface="Arial" charset="0"/>
                <a:cs typeface="Arial" charset="0"/>
              </a:rPr>
              <a:t>ály</a:t>
            </a:r>
            <a:r>
              <a:rPr lang="cs-CZ" sz="2000" dirty="0">
                <a:solidFill>
                  <a:schemeClr val="accent1">
                    <a:lumMod val="75000"/>
                  </a:schemeClr>
                </a:solidFill>
                <a:latin typeface="Arial" charset="0"/>
                <a:cs typeface="Arial" charset="0"/>
              </a:rPr>
              <a:t> a jejich zpracování</a:t>
            </a:r>
          </a:p>
          <a:p>
            <a:pPr>
              <a:defRPr/>
            </a:pPr>
            <a:endParaRPr lang="cs-CZ" sz="2000" dirty="0">
              <a:latin typeface="Arial" charset="0"/>
              <a:cs typeface="Arial" charset="0"/>
            </a:endParaRPr>
          </a:p>
        </p:txBody>
      </p:sp>
      <p:pic>
        <p:nvPicPr>
          <p:cNvPr id="38916"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1650" y="2708275"/>
            <a:ext cx="5949950" cy="404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ovéPole 45"/>
          <p:cNvSpPr txBox="1">
            <a:spLocks noChangeArrowheads="1"/>
          </p:cNvSpPr>
          <p:nvPr/>
        </p:nvSpPr>
        <p:spPr bwMode="auto">
          <a:xfrm>
            <a:off x="865151" y="4005064"/>
            <a:ext cx="2141099"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lgn="ctr" eaLnBrk="1" hangingPunct="1">
              <a:spcBef>
                <a:spcPct val="0"/>
              </a:spcBef>
              <a:buClrTx/>
              <a:buFontTx/>
              <a:buNone/>
            </a:pPr>
            <a:r>
              <a:rPr lang="cs-CZ" altLang="en-US" sz="1600" b="1" dirty="0">
                <a:solidFill>
                  <a:srgbClr val="FF0000"/>
                </a:solidFill>
              </a:rPr>
              <a:t>MODELOVÁNÍ</a:t>
            </a:r>
            <a:endParaRPr lang="en-US" altLang="en-US" sz="1600" b="1" dirty="0">
              <a:solidFill>
                <a:srgbClr val="FF0000"/>
              </a:solidFill>
            </a:endParaRPr>
          </a:p>
          <a:p>
            <a:pPr algn="ctr" eaLnBrk="1" hangingPunct="1">
              <a:spcBef>
                <a:spcPct val="0"/>
              </a:spcBef>
              <a:buClrTx/>
              <a:buFontTx/>
              <a:buNone/>
            </a:pPr>
            <a:r>
              <a:rPr lang="en-US" altLang="en-US" sz="1600" b="1" dirty="0">
                <a:solidFill>
                  <a:srgbClr val="FF0000"/>
                </a:solidFill>
              </a:rPr>
              <a:t>&amp; </a:t>
            </a:r>
            <a:r>
              <a:rPr lang="cs-CZ" altLang="en-US" sz="1600" b="1" dirty="0">
                <a:solidFill>
                  <a:srgbClr val="FF0000"/>
                </a:solidFill>
              </a:rPr>
              <a:t>předpovědi</a:t>
            </a:r>
          </a:p>
          <a:p>
            <a:pPr algn="ctr" eaLnBrk="1" hangingPunct="1">
              <a:spcBef>
                <a:spcPct val="0"/>
              </a:spcBef>
              <a:buClrTx/>
              <a:buFontTx/>
              <a:buNone/>
            </a:pPr>
            <a:endParaRPr lang="cs-CZ" altLang="en-US" sz="1600" b="1" dirty="0">
              <a:solidFill>
                <a:srgbClr val="FF0000"/>
              </a:solidFill>
            </a:endParaRPr>
          </a:p>
          <a:p>
            <a:pPr algn="ctr" eaLnBrk="1" hangingPunct="1">
              <a:spcBef>
                <a:spcPct val="0"/>
              </a:spcBef>
              <a:buClrTx/>
              <a:buFontTx/>
              <a:buNone/>
            </a:pPr>
            <a:r>
              <a:rPr lang="cs-CZ" altLang="en-US" sz="1600" b="1" dirty="0">
                <a:solidFill>
                  <a:srgbClr val="FF0000"/>
                </a:solidFill>
              </a:rPr>
              <a:t>Teorie dynamických</a:t>
            </a:r>
            <a:br>
              <a:rPr lang="cs-CZ" altLang="en-US" sz="1600" b="1" dirty="0">
                <a:solidFill>
                  <a:srgbClr val="FF0000"/>
                </a:solidFill>
              </a:rPr>
            </a:br>
            <a:r>
              <a:rPr lang="cs-CZ" altLang="en-US" sz="1600" b="1" dirty="0">
                <a:solidFill>
                  <a:srgbClr val="FF0000"/>
                </a:solidFill>
              </a:rPr>
              <a:t>zásob energie</a:t>
            </a:r>
          </a:p>
          <a:p>
            <a:pPr algn="ctr" eaLnBrk="1" hangingPunct="1">
              <a:spcBef>
                <a:spcPct val="0"/>
              </a:spcBef>
              <a:buClrTx/>
              <a:buFontTx/>
              <a:buNone/>
            </a:pPr>
            <a:r>
              <a:rPr lang="cs-CZ" altLang="en-US" sz="1400" dirty="0">
                <a:solidFill>
                  <a:schemeClr val="tx1"/>
                </a:solidFill>
              </a:rPr>
              <a:t>DEB </a:t>
            </a:r>
            <a:br>
              <a:rPr lang="cs-CZ" altLang="en-US" sz="1400" dirty="0">
                <a:solidFill>
                  <a:schemeClr val="tx1"/>
                </a:solidFill>
              </a:rPr>
            </a:br>
            <a:r>
              <a:rPr lang="cs-CZ" altLang="en-US" sz="1400" dirty="0" err="1">
                <a:solidFill>
                  <a:schemeClr val="tx1"/>
                </a:solidFill>
              </a:rPr>
              <a:t>Dynamic</a:t>
            </a:r>
            <a:r>
              <a:rPr lang="en-US" altLang="en-US" sz="1400" dirty="0">
                <a:solidFill>
                  <a:schemeClr val="tx1"/>
                </a:solidFill>
              </a:rPr>
              <a:t> </a:t>
            </a:r>
            <a:r>
              <a:rPr lang="cs-CZ" altLang="en-US" sz="1400" dirty="0">
                <a:solidFill>
                  <a:schemeClr val="tx1"/>
                </a:solidFill>
              </a:rPr>
              <a:t>Energy Budget</a:t>
            </a:r>
            <a:br>
              <a:rPr lang="en-US" altLang="en-US" sz="1400" dirty="0">
                <a:solidFill>
                  <a:schemeClr val="tx1"/>
                </a:solidFill>
              </a:rPr>
            </a:br>
            <a:r>
              <a:rPr lang="en-US" altLang="en-US" sz="1400" u="sng" dirty="0">
                <a:solidFill>
                  <a:schemeClr val="tx1"/>
                </a:solidFill>
              </a:rPr>
              <a:t>www.debtox.info</a:t>
            </a:r>
            <a:endParaRPr lang="cs-CZ" altLang="en-US" sz="1400" u="sng" dirty="0">
              <a:solidFill>
                <a:schemeClr val="tx1"/>
              </a:solidFill>
            </a:endParaRPr>
          </a:p>
        </p:txBody>
      </p:sp>
      <p:pic>
        <p:nvPicPr>
          <p:cNvPr id="6" name="Picture 4">
            <a:extLst>
              <a:ext uri="{FF2B5EF4-FFF2-40B4-BE49-F238E27FC236}">
                <a16:creationId xmlns:a16="http://schemas.microsoft.com/office/drawing/2014/main" id="{1FE62E7A-60E3-47F9-A520-94FBE3D46B1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l="36874" t="31250" r="3751" b="35416"/>
          <a:stretch>
            <a:fillRect/>
          </a:stretch>
        </p:blipFill>
        <p:spPr bwMode="auto">
          <a:xfrm>
            <a:off x="4105722" y="863964"/>
            <a:ext cx="5249720" cy="17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dpis 1"/>
          <p:cNvSpPr>
            <a:spLocks noGrp="1"/>
          </p:cNvSpPr>
          <p:nvPr>
            <p:ph type="title" idx="4294967295"/>
          </p:nvPr>
        </p:nvSpPr>
        <p:spPr bwMode="auto">
          <a:xfrm>
            <a:off x="1763713" y="2282825"/>
            <a:ext cx="5472112" cy="2082800"/>
          </a:xfrm>
          <a:solidFill>
            <a:srgbClr val="929294">
              <a:alpha val="59999"/>
            </a:srgbClr>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eaLnBrk="1" hangingPunct="1"/>
            <a:r>
              <a:rPr lang="en-US" altLang="en-US" sz="3000" b="1">
                <a:solidFill>
                  <a:schemeClr val="accent1"/>
                </a:solidFill>
              </a:rPr>
              <a:t>Udr</a:t>
            </a:r>
            <a:r>
              <a:rPr lang="cs-CZ" altLang="en-US" sz="3000" b="1">
                <a:solidFill>
                  <a:schemeClr val="accent1"/>
                </a:solidFill>
              </a:rPr>
              <a:t>žování rovnováhy</a:t>
            </a:r>
            <a:br>
              <a:rPr lang="cs-CZ" altLang="en-US" sz="3000" b="1">
                <a:solidFill>
                  <a:schemeClr val="accent1"/>
                </a:solidFill>
              </a:rPr>
            </a:br>
            <a:r>
              <a:rPr lang="en-US" altLang="en-US" sz="3000" b="1">
                <a:solidFill>
                  <a:schemeClr val="accent1"/>
                </a:solidFill>
              </a:rPr>
              <a:t>&amp; </a:t>
            </a:r>
            <a:r>
              <a:rPr lang="cs-CZ" altLang="en-US" sz="3000" b="1">
                <a:solidFill>
                  <a:schemeClr val="accent1"/>
                </a:solidFill>
              </a:rPr>
              <a:t>stres</a:t>
            </a:r>
            <a:endParaRPr lang="cs-CZ" altLang="en-US" sz="3000">
              <a:solidFill>
                <a:schemeClr val="accen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73038" y="692150"/>
            <a:ext cx="89709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lgn="ctr">
              <a:spcBef>
                <a:spcPct val="0"/>
              </a:spcBef>
              <a:buClrTx/>
              <a:buFontTx/>
              <a:buNone/>
            </a:pPr>
            <a:r>
              <a:rPr lang="en-US" altLang="en-US" sz="3600" b="1">
                <a:solidFill>
                  <a:srgbClr val="FF3300"/>
                </a:solidFill>
              </a:rPr>
              <a:t>Homeost</a:t>
            </a:r>
            <a:r>
              <a:rPr lang="cs-CZ" altLang="en-US" sz="3600" b="1">
                <a:solidFill>
                  <a:srgbClr val="FF3300"/>
                </a:solidFill>
              </a:rPr>
              <a:t>áza: akce/reakce</a:t>
            </a:r>
            <a:endParaRPr lang="cs-CZ" altLang="en-US" sz="3600">
              <a:solidFill>
                <a:srgbClr val="FF3300"/>
              </a:solidFill>
            </a:endParaRPr>
          </a:p>
        </p:txBody>
      </p:sp>
      <p:sp>
        <p:nvSpPr>
          <p:cNvPr id="30723" name="Rectangle 3"/>
          <p:cNvSpPr>
            <a:spLocks noChangeArrowheads="1"/>
          </p:cNvSpPr>
          <p:nvPr/>
        </p:nvSpPr>
        <p:spPr bwMode="auto">
          <a:xfrm>
            <a:off x="250825" y="1924050"/>
            <a:ext cx="864235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spcBef>
                <a:spcPct val="0"/>
              </a:spcBef>
              <a:buClrTx/>
              <a:buFontTx/>
              <a:buNone/>
            </a:pPr>
            <a:r>
              <a:rPr lang="cs-CZ" altLang="en-US" sz="2200" dirty="0">
                <a:solidFill>
                  <a:schemeClr val="tx1"/>
                </a:solidFill>
              </a:rPr>
              <a:t>Existence živé hmoty = </a:t>
            </a:r>
            <a:r>
              <a:rPr lang="cs-CZ" altLang="en-US" sz="2200" b="1" dirty="0">
                <a:solidFill>
                  <a:schemeClr val="tx1"/>
                </a:solidFill>
              </a:rPr>
              <a:t>udržování „rovnováhy“ </a:t>
            </a:r>
          </a:p>
          <a:p>
            <a:pPr>
              <a:spcBef>
                <a:spcPct val="0"/>
              </a:spcBef>
              <a:buClrTx/>
              <a:buFontTx/>
              <a:buNone/>
            </a:pPr>
            <a:endParaRPr lang="cs-CZ" altLang="en-US" sz="2200" b="1" dirty="0">
              <a:solidFill>
                <a:schemeClr val="tx1"/>
              </a:solidFill>
            </a:endParaRPr>
          </a:p>
          <a:p>
            <a:pPr>
              <a:spcBef>
                <a:spcPct val="0"/>
              </a:spcBef>
              <a:buClrTx/>
              <a:buFontTx/>
              <a:buNone/>
            </a:pPr>
            <a:r>
              <a:rPr lang="cs-CZ" altLang="en-US" sz="2200" b="1" dirty="0">
                <a:solidFill>
                  <a:schemeClr val="tx1"/>
                </a:solidFill>
              </a:rPr>
              <a:t>Zobecnění – toky energie</a:t>
            </a:r>
          </a:p>
          <a:p>
            <a:pPr lvl="2">
              <a:spcBef>
                <a:spcPct val="0"/>
              </a:spcBef>
              <a:buClrTx/>
              <a:buFontTx/>
              <a:buNone/>
            </a:pPr>
            <a:r>
              <a:rPr lang="cs-CZ" altLang="en-US" sz="2200" dirty="0">
                <a:solidFill>
                  <a:schemeClr val="tx1"/>
                </a:solidFill>
              </a:rPr>
              <a:t>	</a:t>
            </a:r>
            <a:r>
              <a:rPr lang="cs-CZ" altLang="en-US" sz="2200" dirty="0">
                <a:solidFill>
                  <a:schemeClr val="tx1"/>
                </a:solidFill>
                <a:sym typeface="Wingdings" panose="05000000000000000000" pitchFamily="2" charset="2"/>
              </a:rPr>
              <a:t></a:t>
            </a:r>
            <a:r>
              <a:rPr lang="en-US" altLang="en-US" sz="2200" dirty="0">
                <a:solidFill>
                  <a:schemeClr val="tx1"/>
                </a:solidFill>
                <a:sym typeface="Wingdings" panose="05000000000000000000" pitchFamily="2" charset="2"/>
              </a:rPr>
              <a:t> </a:t>
            </a:r>
            <a:r>
              <a:rPr lang="cs-CZ" altLang="en-US" sz="2200" dirty="0">
                <a:solidFill>
                  <a:schemeClr val="tx1"/>
                </a:solidFill>
              </a:rPr>
              <a:t>příjem energie </a:t>
            </a:r>
            <a:endParaRPr lang="en-US" altLang="en-US" sz="2200" dirty="0">
              <a:solidFill>
                <a:schemeClr val="tx1"/>
              </a:solidFill>
            </a:endParaRPr>
          </a:p>
          <a:p>
            <a:pPr lvl="2">
              <a:spcBef>
                <a:spcPct val="0"/>
              </a:spcBef>
              <a:buClrTx/>
              <a:buFontTx/>
              <a:buNone/>
            </a:pPr>
            <a:r>
              <a:rPr lang="cs-CZ" altLang="en-US" sz="2200" dirty="0">
                <a:solidFill>
                  <a:schemeClr val="tx1"/>
                </a:solidFill>
              </a:rPr>
              <a:t>		</a:t>
            </a:r>
            <a:r>
              <a:rPr lang="cs-CZ" altLang="en-US" sz="2200" dirty="0">
                <a:solidFill>
                  <a:schemeClr val="tx1"/>
                </a:solidFill>
                <a:sym typeface="Wingdings" panose="05000000000000000000" pitchFamily="2" charset="2"/>
              </a:rPr>
              <a:t></a:t>
            </a:r>
            <a:r>
              <a:rPr lang="en-US" altLang="en-US" sz="2200" dirty="0">
                <a:solidFill>
                  <a:schemeClr val="tx1"/>
                </a:solidFill>
                <a:sym typeface="Wingdings" panose="05000000000000000000" pitchFamily="2" charset="2"/>
              </a:rPr>
              <a:t> </a:t>
            </a:r>
            <a:r>
              <a:rPr lang="cs-CZ" altLang="en-US" sz="2200" dirty="0">
                <a:solidFill>
                  <a:schemeClr val="tx1"/>
                </a:solidFill>
              </a:rPr>
              <a:t>zpracování </a:t>
            </a:r>
            <a:r>
              <a:rPr lang="en-US" altLang="en-US" sz="2200" dirty="0" err="1">
                <a:solidFill>
                  <a:schemeClr val="tx1"/>
                </a:solidFill>
              </a:rPr>
              <a:t>energie</a:t>
            </a:r>
            <a:r>
              <a:rPr lang="en-US" altLang="en-US" sz="2200" dirty="0">
                <a:solidFill>
                  <a:schemeClr val="tx1"/>
                </a:solidFill>
              </a:rPr>
              <a:t> </a:t>
            </a:r>
          </a:p>
          <a:p>
            <a:pPr lvl="2">
              <a:spcBef>
                <a:spcPct val="0"/>
              </a:spcBef>
              <a:buClrTx/>
              <a:buFontTx/>
              <a:buNone/>
            </a:pPr>
            <a:r>
              <a:rPr lang="en-US" altLang="en-US" sz="2200" dirty="0">
                <a:solidFill>
                  <a:schemeClr val="tx1"/>
                </a:solidFill>
                <a:sym typeface="Wingdings" panose="05000000000000000000" pitchFamily="2" charset="2"/>
              </a:rPr>
              <a:t>	</a:t>
            </a:r>
            <a:r>
              <a:rPr lang="cs-CZ" altLang="en-US" sz="2200" dirty="0">
                <a:solidFill>
                  <a:schemeClr val="tx1"/>
                </a:solidFill>
                <a:sym typeface="Wingdings" panose="05000000000000000000" pitchFamily="2" charset="2"/>
              </a:rPr>
              <a:t>	</a:t>
            </a:r>
            <a:r>
              <a:rPr lang="en-US" altLang="en-US" sz="2200" dirty="0">
                <a:solidFill>
                  <a:schemeClr val="tx1"/>
                </a:solidFill>
                <a:sym typeface="Wingdings" panose="05000000000000000000" pitchFamily="2" charset="2"/>
              </a:rPr>
              <a:t>	</a:t>
            </a:r>
            <a:r>
              <a:rPr lang="cs-CZ" altLang="en-US" sz="2200" dirty="0">
                <a:solidFill>
                  <a:schemeClr val="tx1"/>
                </a:solidFill>
                <a:sym typeface="Wingdings" panose="05000000000000000000" pitchFamily="2" charset="2"/>
              </a:rPr>
              <a:t>: </a:t>
            </a:r>
            <a:r>
              <a:rPr lang="en-US" altLang="en-US" sz="2200" dirty="0" err="1">
                <a:solidFill>
                  <a:schemeClr val="tx1"/>
                </a:solidFill>
                <a:sym typeface="Wingdings" panose="05000000000000000000" pitchFamily="2" charset="2"/>
              </a:rPr>
              <a:t>hlavn</a:t>
            </a:r>
            <a:r>
              <a:rPr lang="cs-CZ" altLang="en-US" sz="2200" dirty="0">
                <a:solidFill>
                  <a:schemeClr val="tx1"/>
                </a:solidFill>
                <a:sym typeface="Wingdings" panose="05000000000000000000" pitchFamily="2" charset="2"/>
              </a:rPr>
              <a:t>í </a:t>
            </a:r>
            <a:r>
              <a:rPr lang="en-US" altLang="en-US" sz="2200" dirty="0" err="1">
                <a:solidFill>
                  <a:schemeClr val="tx1"/>
                </a:solidFill>
                <a:sym typeface="Wingdings" panose="05000000000000000000" pitchFamily="2" charset="2"/>
              </a:rPr>
              <a:t>funkce</a:t>
            </a:r>
            <a:r>
              <a:rPr lang="cs-CZ" altLang="en-US" sz="2200" dirty="0">
                <a:solidFill>
                  <a:schemeClr val="tx1"/>
                </a:solidFill>
                <a:sym typeface="Wingdings" panose="05000000000000000000" pitchFamily="2" charset="2"/>
              </a:rPr>
              <a:t> živých organismů</a:t>
            </a:r>
          </a:p>
          <a:p>
            <a:pPr lvl="2">
              <a:spcBef>
                <a:spcPct val="0"/>
              </a:spcBef>
              <a:buClrTx/>
              <a:buFontTx/>
              <a:buNone/>
            </a:pPr>
            <a:r>
              <a:rPr lang="cs-CZ" altLang="en-US" sz="2200" dirty="0">
                <a:solidFill>
                  <a:schemeClr val="tx1"/>
                </a:solidFill>
                <a:sym typeface="Wingdings" panose="05000000000000000000" pitchFamily="2" charset="2"/>
              </a:rPr>
              <a:t>			: ukládání / ztráty energie</a:t>
            </a:r>
          </a:p>
          <a:p>
            <a:pPr>
              <a:spcBef>
                <a:spcPct val="0"/>
              </a:spcBef>
              <a:buClrTx/>
              <a:buFontTx/>
              <a:buNone/>
            </a:pPr>
            <a:r>
              <a:rPr lang="cs-CZ" altLang="en-US" sz="2200" dirty="0">
                <a:solidFill>
                  <a:schemeClr val="tx1"/>
                </a:solidFill>
                <a:sym typeface="Wingdings" panose="05000000000000000000" pitchFamily="2" charset="2"/>
              </a:rPr>
              <a:t>	</a:t>
            </a:r>
          </a:p>
        </p:txBody>
      </p:sp>
    </p:spTree>
    <p:extLst>
      <p:ext uri="{BB962C8B-B14F-4D97-AF65-F5344CB8AC3E}">
        <p14:creationId xmlns:p14="http://schemas.microsoft.com/office/powerpoint/2010/main" val="2248097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73038" y="549275"/>
            <a:ext cx="89709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lgn="ctr">
              <a:spcBef>
                <a:spcPct val="0"/>
              </a:spcBef>
              <a:buClrTx/>
              <a:buFontTx/>
              <a:buNone/>
            </a:pPr>
            <a:r>
              <a:rPr lang="cs-CZ" altLang="en-US" sz="3600" b="1">
                <a:solidFill>
                  <a:srgbClr val="FF3300"/>
                </a:solidFill>
              </a:rPr>
              <a:t>Mechanismy udržování rovnováhy</a:t>
            </a:r>
            <a:endParaRPr lang="cs-CZ" altLang="en-US" sz="3600">
              <a:solidFill>
                <a:srgbClr val="FF3300"/>
              </a:solidFill>
            </a:endParaRPr>
          </a:p>
        </p:txBody>
      </p:sp>
      <p:grpSp>
        <p:nvGrpSpPr>
          <p:cNvPr id="45059" name="Group 3"/>
          <p:cNvGrpSpPr>
            <a:grpSpLocks/>
          </p:cNvGrpSpPr>
          <p:nvPr/>
        </p:nvGrpSpPr>
        <p:grpSpPr bwMode="auto">
          <a:xfrm>
            <a:off x="582613" y="1592263"/>
            <a:ext cx="8382000" cy="5324475"/>
            <a:chOff x="367" y="1003"/>
            <a:chExt cx="5280" cy="3354"/>
          </a:xfrm>
        </p:grpSpPr>
        <p:sp>
          <p:nvSpPr>
            <p:cNvPr id="45060" name="Rectangle 4"/>
            <p:cNvSpPr>
              <a:spLocks noChangeArrowheads="1"/>
            </p:cNvSpPr>
            <p:nvPr/>
          </p:nvSpPr>
          <p:spPr bwMode="auto">
            <a:xfrm>
              <a:off x="367" y="1003"/>
              <a:ext cx="5280" cy="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spcBef>
                  <a:spcPct val="0"/>
                </a:spcBef>
                <a:buClrTx/>
                <a:buFontTx/>
                <a:buNone/>
              </a:pPr>
              <a:r>
                <a:rPr lang="cs-CZ" altLang="en-US" sz="2400" b="1">
                  <a:solidFill>
                    <a:schemeClr val="tx2"/>
                  </a:solidFill>
                </a:rPr>
                <a:t>ZPĚTNÉ VAZBY</a:t>
              </a:r>
            </a:p>
            <a:p>
              <a:pPr>
                <a:spcBef>
                  <a:spcPct val="0"/>
                </a:spcBef>
                <a:buClrTx/>
                <a:buFontTx/>
                <a:buNone/>
              </a:pPr>
              <a:r>
                <a:rPr lang="cs-CZ" altLang="en-US" sz="2400">
                  <a:solidFill>
                    <a:schemeClr val="tx1"/>
                  </a:solidFill>
                </a:rPr>
                <a:t>	pozitivní = nárůst „B“ způsobuje nárůst „A“ </a:t>
              </a:r>
            </a:p>
            <a:p>
              <a:pPr>
                <a:spcBef>
                  <a:spcPct val="0"/>
                </a:spcBef>
                <a:buClrTx/>
                <a:buFontTx/>
                <a:buNone/>
              </a:pPr>
              <a:r>
                <a:rPr lang="cs-CZ" altLang="en-US" sz="2400">
                  <a:solidFill>
                    <a:schemeClr val="tx1"/>
                  </a:solidFill>
                </a:rPr>
                <a:t>		A+		        B+</a:t>
              </a:r>
            </a:p>
            <a:p>
              <a:pPr>
                <a:spcBef>
                  <a:spcPct val="0"/>
                </a:spcBef>
                <a:buClrTx/>
                <a:buFontTx/>
                <a:buNone/>
              </a:pPr>
              <a:endParaRPr lang="cs-CZ" altLang="en-US" sz="2400">
                <a:solidFill>
                  <a:schemeClr val="tx1"/>
                </a:solidFill>
              </a:endParaRPr>
            </a:p>
            <a:p>
              <a:pPr>
                <a:spcBef>
                  <a:spcPct val="0"/>
                </a:spcBef>
                <a:buClrTx/>
                <a:buFontTx/>
                <a:buNone/>
              </a:pPr>
              <a:endParaRPr lang="cs-CZ" altLang="en-US" sz="2400">
                <a:solidFill>
                  <a:schemeClr val="tx1"/>
                </a:solidFill>
              </a:endParaRPr>
            </a:p>
            <a:p>
              <a:pPr>
                <a:spcBef>
                  <a:spcPct val="0"/>
                </a:spcBef>
                <a:buClrTx/>
                <a:buFontTx/>
                <a:buNone/>
              </a:pPr>
              <a:r>
                <a:rPr lang="cs-CZ" altLang="en-US" sz="2400">
                  <a:solidFill>
                    <a:schemeClr val="tx1"/>
                  </a:solidFill>
                </a:rPr>
                <a:t>	negativní = nárůst „B“ způsobuje pokles „A“</a:t>
              </a:r>
            </a:p>
            <a:p>
              <a:pPr>
                <a:spcBef>
                  <a:spcPct val="0"/>
                </a:spcBef>
                <a:buClrTx/>
                <a:buFontTx/>
                <a:buNone/>
              </a:pPr>
              <a:r>
                <a:rPr lang="cs-CZ" altLang="en-US" sz="2400">
                  <a:solidFill>
                    <a:schemeClr val="tx1"/>
                  </a:solidFill>
                </a:rPr>
                <a:t>		A-		        B+</a:t>
              </a:r>
            </a:p>
            <a:p>
              <a:pPr>
                <a:spcBef>
                  <a:spcPct val="0"/>
                </a:spcBef>
                <a:buClrTx/>
                <a:buFontTx/>
                <a:buNone/>
              </a:pPr>
              <a:endParaRPr lang="cs-CZ" altLang="en-US" sz="2400">
                <a:solidFill>
                  <a:schemeClr val="tx1"/>
                </a:solidFill>
              </a:endParaRPr>
            </a:p>
            <a:p>
              <a:pPr>
                <a:spcBef>
                  <a:spcPct val="0"/>
                </a:spcBef>
                <a:buClrTx/>
                <a:buFontTx/>
                <a:buNone/>
              </a:pPr>
              <a:r>
                <a:rPr lang="cs-CZ" altLang="en-US" sz="2400" b="1">
                  <a:solidFill>
                    <a:schemeClr val="tx1"/>
                  </a:solidFill>
                  <a:sym typeface="Wingdings" panose="05000000000000000000" pitchFamily="2" charset="2"/>
                </a:rPr>
                <a:t>Podnět („akce“) mimo hranice homeostázy </a:t>
              </a:r>
              <a:r>
                <a:rPr lang="cs-CZ" altLang="en-US" sz="2000">
                  <a:solidFill>
                    <a:schemeClr val="tx1"/>
                  </a:solidFill>
                  <a:sym typeface="Wingdings" panose="05000000000000000000" pitchFamily="2" charset="2"/>
                </a:rPr>
                <a:t>(např. dlouhodobé působení „stresového faktoru“ (vč. chemických) </a:t>
              </a:r>
            </a:p>
            <a:p>
              <a:pPr>
                <a:spcBef>
                  <a:spcPct val="0"/>
                </a:spcBef>
                <a:buClrTx/>
                <a:buFontTx/>
                <a:buNone/>
              </a:pPr>
              <a:r>
                <a:rPr lang="cs-CZ" altLang="en-US" sz="2000">
                  <a:solidFill>
                    <a:schemeClr val="tx1"/>
                  </a:solidFill>
                  <a:sym typeface="Wingdings" panose="05000000000000000000" pitchFamily="2" charset="2"/>
                </a:rPr>
                <a:t>	</a:t>
              </a:r>
              <a:r>
                <a:rPr lang="en-US" altLang="en-US" sz="2000">
                  <a:solidFill>
                    <a:schemeClr val="tx1"/>
                  </a:solidFill>
                  <a:sym typeface="Wingdings" panose="05000000000000000000" pitchFamily="2" charset="2"/>
                </a:rPr>
                <a:t> </a:t>
              </a:r>
              <a:r>
                <a:rPr lang="cs-CZ" altLang="en-US" sz="2000">
                  <a:solidFill>
                    <a:schemeClr val="tx1"/>
                  </a:solidFill>
                  <a:sym typeface="Wingdings" panose="05000000000000000000" pitchFamily="2" charset="2"/>
                </a:rPr>
                <a:t>vývolává </a:t>
              </a:r>
              <a:r>
                <a:rPr lang="cs-CZ" altLang="en-US" sz="2800" b="1">
                  <a:solidFill>
                    <a:schemeClr val="tx1"/>
                  </a:solidFill>
                  <a:sym typeface="Wingdings" panose="05000000000000000000" pitchFamily="2" charset="2"/>
                </a:rPr>
                <a:t>„r</a:t>
              </a:r>
              <a:r>
                <a:rPr lang="en-US" altLang="en-US" sz="2800" b="1">
                  <a:solidFill>
                    <a:schemeClr val="tx1"/>
                  </a:solidFill>
                  <a:sym typeface="Wingdings" panose="05000000000000000000" pitchFamily="2" charset="2"/>
                </a:rPr>
                <a:t>eakc</a:t>
              </a:r>
              <a:r>
                <a:rPr lang="cs-CZ" altLang="en-US" sz="2800" b="1">
                  <a:solidFill>
                    <a:schemeClr val="tx1"/>
                  </a:solidFill>
                  <a:sym typeface="Wingdings" panose="05000000000000000000" pitchFamily="2" charset="2"/>
                </a:rPr>
                <a:t>e“ </a:t>
              </a:r>
              <a:br>
                <a:rPr lang="cs-CZ" altLang="en-US" sz="2800" b="1">
                  <a:solidFill>
                    <a:schemeClr val="tx1"/>
                  </a:solidFill>
                  <a:sym typeface="Wingdings" panose="05000000000000000000" pitchFamily="2" charset="2"/>
                </a:rPr>
              </a:br>
              <a:r>
                <a:rPr lang="cs-CZ" altLang="en-US" sz="2800" b="1">
                  <a:solidFill>
                    <a:schemeClr val="tx1"/>
                  </a:solidFill>
                  <a:sym typeface="Wingdings" panose="05000000000000000000" pitchFamily="2" charset="2"/>
                </a:rPr>
                <a:t>	</a:t>
              </a:r>
              <a:r>
                <a:rPr lang="cs-CZ" altLang="en-US" sz="2000">
                  <a:solidFill>
                    <a:schemeClr val="tx1"/>
                  </a:solidFill>
                  <a:sym typeface="Wingdings" panose="05000000000000000000" pitchFamily="2" charset="2"/>
                </a:rPr>
                <a:t>(nutně doprovázené zvýšenou potřebou energie)</a:t>
              </a:r>
            </a:p>
            <a:p>
              <a:pPr>
                <a:spcBef>
                  <a:spcPct val="0"/>
                </a:spcBef>
                <a:buClrTx/>
                <a:buFontTx/>
                <a:buNone/>
              </a:pPr>
              <a:endParaRPr lang="cs-CZ" altLang="en-US" sz="2400">
                <a:solidFill>
                  <a:schemeClr val="tx1"/>
                </a:solidFill>
                <a:sym typeface="Wingdings" panose="05000000000000000000" pitchFamily="2" charset="2"/>
              </a:endParaRPr>
            </a:p>
            <a:p>
              <a:pPr>
                <a:spcBef>
                  <a:spcPct val="0"/>
                </a:spcBef>
                <a:buClrTx/>
                <a:buFontTx/>
                <a:buNone/>
              </a:pPr>
              <a:endParaRPr lang="cs-CZ" altLang="en-US" sz="2400">
                <a:solidFill>
                  <a:schemeClr val="tx1"/>
                </a:solidFill>
              </a:endParaRPr>
            </a:p>
          </p:txBody>
        </p:sp>
        <p:grpSp>
          <p:nvGrpSpPr>
            <p:cNvPr id="45061" name="Group 5"/>
            <p:cNvGrpSpPr>
              <a:grpSpLocks/>
            </p:cNvGrpSpPr>
            <p:nvPr/>
          </p:nvGrpSpPr>
          <p:grpSpPr bwMode="auto">
            <a:xfrm>
              <a:off x="1968" y="1632"/>
              <a:ext cx="960" cy="48"/>
              <a:chOff x="1824" y="1632"/>
              <a:chExt cx="960" cy="48"/>
            </a:xfrm>
          </p:grpSpPr>
          <p:sp>
            <p:nvSpPr>
              <p:cNvPr id="45065" name="Line 6"/>
              <p:cNvSpPr>
                <a:spLocks noChangeShapeType="1"/>
              </p:cNvSpPr>
              <p:nvPr/>
            </p:nvSpPr>
            <p:spPr bwMode="auto">
              <a:xfrm>
                <a:off x="1824" y="1632"/>
                <a:ext cx="96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45066" name="Line 7"/>
              <p:cNvSpPr>
                <a:spLocks noChangeShapeType="1"/>
              </p:cNvSpPr>
              <p:nvPr/>
            </p:nvSpPr>
            <p:spPr bwMode="auto">
              <a:xfrm flipH="1">
                <a:off x="1824" y="1680"/>
                <a:ext cx="9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grpSp>
        <p:grpSp>
          <p:nvGrpSpPr>
            <p:cNvPr id="45062" name="Group 8"/>
            <p:cNvGrpSpPr>
              <a:grpSpLocks/>
            </p:cNvGrpSpPr>
            <p:nvPr/>
          </p:nvGrpSpPr>
          <p:grpSpPr bwMode="auto">
            <a:xfrm>
              <a:off x="1968" y="2544"/>
              <a:ext cx="960" cy="48"/>
              <a:chOff x="1824" y="1632"/>
              <a:chExt cx="960" cy="48"/>
            </a:xfrm>
          </p:grpSpPr>
          <p:sp>
            <p:nvSpPr>
              <p:cNvPr id="45063" name="Line 9"/>
              <p:cNvSpPr>
                <a:spLocks noChangeShapeType="1"/>
              </p:cNvSpPr>
              <p:nvPr/>
            </p:nvSpPr>
            <p:spPr bwMode="auto">
              <a:xfrm>
                <a:off x="1824" y="1632"/>
                <a:ext cx="96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45064" name="Line 10"/>
              <p:cNvSpPr>
                <a:spLocks noChangeShapeType="1"/>
              </p:cNvSpPr>
              <p:nvPr/>
            </p:nvSpPr>
            <p:spPr bwMode="auto">
              <a:xfrm flipH="1">
                <a:off x="1824" y="1680"/>
                <a:ext cx="9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457200" y="5334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lgn="ctr">
              <a:spcBef>
                <a:spcPct val="0"/>
              </a:spcBef>
              <a:buClrTx/>
              <a:buFontTx/>
              <a:buNone/>
            </a:pPr>
            <a:r>
              <a:rPr lang="cs-CZ" altLang="en-US" sz="2400" b="1">
                <a:solidFill>
                  <a:srgbClr val="FF3300"/>
                </a:solidFill>
              </a:rPr>
              <a:t>STRES</a:t>
            </a:r>
            <a:endParaRPr lang="cs-CZ" altLang="en-US" sz="2400">
              <a:solidFill>
                <a:schemeClr val="tx1"/>
              </a:solidFill>
            </a:endParaRPr>
          </a:p>
        </p:txBody>
      </p:sp>
      <p:sp>
        <p:nvSpPr>
          <p:cNvPr id="47107" name="Rectangle 3"/>
          <p:cNvSpPr>
            <a:spLocks noChangeArrowheads="1"/>
          </p:cNvSpPr>
          <p:nvPr/>
        </p:nvSpPr>
        <p:spPr bwMode="auto">
          <a:xfrm>
            <a:off x="395288" y="1484313"/>
            <a:ext cx="8505825"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spcBef>
                <a:spcPct val="0"/>
              </a:spcBef>
              <a:buClrTx/>
              <a:buFontTx/>
              <a:buNone/>
            </a:pPr>
            <a:r>
              <a:rPr lang="cs-CZ" altLang="en-US" sz="2200" b="1" dirty="0">
                <a:solidFill>
                  <a:schemeClr val="tx1"/>
                </a:solidFill>
              </a:rPr>
              <a:t>Definice 1</a:t>
            </a:r>
            <a:endParaRPr lang="cs-CZ" altLang="en-US" sz="2200" dirty="0">
              <a:solidFill>
                <a:schemeClr val="tx1"/>
              </a:solidFill>
            </a:endParaRPr>
          </a:p>
          <a:p>
            <a:pPr>
              <a:spcBef>
                <a:spcPct val="0"/>
              </a:spcBef>
              <a:buClrTx/>
              <a:buFontTx/>
              <a:buNone/>
            </a:pPr>
            <a:r>
              <a:rPr lang="cs-CZ" altLang="en-US" sz="2200" b="1" dirty="0">
                <a:solidFill>
                  <a:schemeClr val="tx2"/>
                </a:solidFill>
              </a:rPr>
              <a:t>Stav </a:t>
            </a:r>
            <a:r>
              <a:rPr lang="cs-CZ" altLang="en-US" sz="2200" dirty="0">
                <a:solidFill>
                  <a:schemeClr val="tx1"/>
                </a:solidFill>
              </a:rPr>
              <a:t>mobilizace obraných a nápravných procesů vůči podnětům přesahujícím obvyklé rozpětí homeostázy (</a:t>
            </a:r>
            <a:r>
              <a:rPr lang="cs-CZ" altLang="en-US" sz="2200" i="1" dirty="0">
                <a:solidFill>
                  <a:schemeClr val="tx1"/>
                </a:solidFill>
              </a:rPr>
              <a:t>na něž je obvykle dobře adaptováno)</a:t>
            </a:r>
          </a:p>
          <a:p>
            <a:pPr>
              <a:spcBef>
                <a:spcPct val="0"/>
              </a:spcBef>
              <a:buClrTx/>
              <a:buFontTx/>
              <a:buNone/>
            </a:pPr>
            <a:endParaRPr lang="cs-CZ" altLang="en-US" sz="2200" dirty="0">
              <a:solidFill>
                <a:schemeClr val="tx1"/>
              </a:solidFill>
            </a:endParaRPr>
          </a:p>
          <a:p>
            <a:pPr>
              <a:spcBef>
                <a:spcPct val="0"/>
              </a:spcBef>
              <a:buClrTx/>
              <a:buFontTx/>
              <a:buNone/>
            </a:pPr>
            <a:r>
              <a:rPr lang="cs-CZ" altLang="en-US" sz="2200" b="1" dirty="0">
                <a:solidFill>
                  <a:schemeClr val="tx1"/>
                </a:solidFill>
              </a:rPr>
              <a:t>Definice 2</a:t>
            </a:r>
          </a:p>
          <a:p>
            <a:pPr>
              <a:spcBef>
                <a:spcPct val="0"/>
              </a:spcBef>
              <a:buClrTx/>
              <a:buFontTx/>
              <a:buNone/>
            </a:pPr>
            <a:r>
              <a:rPr lang="cs-CZ" altLang="en-US" sz="2200" b="1" dirty="0">
                <a:solidFill>
                  <a:schemeClr val="tx2"/>
                </a:solidFill>
              </a:rPr>
              <a:t>Odpověď (reakce) </a:t>
            </a:r>
            <a:r>
              <a:rPr lang="cs-CZ" altLang="en-US" sz="2200" dirty="0">
                <a:solidFill>
                  <a:schemeClr val="tx1"/>
                </a:solidFill>
              </a:rPr>
              <a:t>na podněty, které vytváří abnormální podmínky</a:t>
            </a:r>
            <a:r>
              <a:rPr lang="en-US" altLang="en-US" sz="2200" dirty="0">
                <a:solidFill>
                  <a:schemeClr val="tx1"/>
                </a:solidFill>
              </a:rPr>
              <a:t>; </a:t>
            </a:r>
            <a:r>
              <a:rPr lang="en-US" altLang="en-US" sz="2200" dirty="0" err="1">
                <a:solidFill>
                  <a:schemeClr val="tx1"/>
                </a:solidFill>
              </a:rPr>
              <a:t>stresorem</a:t>
            </a:r>
            <a:r>
              <a:rPr lang="en-US" altLang="en-US" sz="2200" dirty="0">
                <a:solidFill>
                  <a:schemeClr val="tx1"/>
                </a:solidFill>
              </a:rPr>
              <a:t> </a:t>
            </a:r>
            <a:r>
              <a:rPr lang="en-US" altLang="en-US" sz="2200" dirty="0" err="1">
                <a:solidFill>
                  <a:schemeClr val="tx1"/>
                </a:solidFill>
              </a:rPr>
              <a:t>jsou</a:t>
            </a:r>
            <a:r>
              <a:rPr lang="en-US" altLang="en-US" sz="2200" dirty="0">
                <a:solidFill>
                  <a:schemeClr val="tx1"/>
                </a:solidFill>
              </a:rPr>
              <a:t> nap</a:t>
            </a:r>
            <a:r>
              <a:rPr lang="cs-CZ" altLang="en-US" sz="2200" dirty="0">
                <a:solidFill>
                  <a:schemeClr val="tx1"/>
                </a:solidFill>
              </a:rPr>
              <a:t>ř. chemické látky apod.</a:t>
            </a:r>
          </a:p>
          <a:p>
            <a:pPr>
              <a:spcBef>
                <a:spcPct val="0"/>
              </a:spcBef>
              <a:buClrTx/>
              <a:buFontTx/>
              <a:buNone/>
            </a:pPr>
            <a:endParaRPr lang="cs-CZ" altLang="en-US" sz="2200" dirty="0">
              <a:solidFill>
                <a:schemeClr val="tx1"/>
              </a:solidFill>
            </a:endParaRPr>
          </a:p>
          <a:p>
            <a:pPr>
              <a:spcBef>
                <a:spcPct val="0"/>
              </a:spcBef>
              <a:buClrTx/>
              <a:buFontTx/>
              <a:buNone/>
            </a:pPr>
            <a:endParaRPr lang="cs-CZ" altLang="en-US" sz="2000" b="1" u="sng" dirty="0">
              <a:solidFill>
                <a:schemeClr val="tx1"/>
              </a:solidFill>
            </a:endParaRPr>
          </a:p>
          <a:p>
            <a:pPr>
              <a:spcBef>
                <a:spcPct val="0"/>
              </a:spcBef>
              <a:buClrTx/>
              <a:buFontTx/>
              <a:buNone/>
            </a:pPr>
            <a:r>
              <a:rPr lang="cs-CZ" altLang="en-US" sz="2000" b="1" i="1" u="sng" dirty="0">
                <a:solidFill>
                  <a:schemeClr val="tx1"/>
                </a:solidFill>
              </a:rPr>
              <a:t>Stresor</a:t>
            </a:r>
          </a:p>
          <a:p>
            <a:pPr>
              <a:spcBef>
                <a:spcPct val="0"/>
              </a:spcBef>
              <a:buClrTx/>
              <a:buFontTx/>
              <a:buNone/>
            </a:pPr>
            <a:r>
              <a:rPr lang="cs-CZ" altLang="en-US" sz="2000" i="1" dirty="0">
                <a:solidFill>
                  <a:schemeClr val="tx1"/>
                </a:solidFill>
              </a:rPr>
              <a:t>Každý faktor/situace nutící mobilizovat vnitřní rezervy a používat </a:t>
            </a:r>
            <a:r>
              <a:rPr lang="cs-CZ" altLang="en-US" sz="2000" b="1" i="1" u="sng" dirty="0">
                <a:solidFill>
                  <a:schemeClr val="tx1"/>
                </a:solidFill>
              </a:rPr>
              <a:t>abnormální</a:t>
            </a:r>
            <a:r>
              <a:rPr lang="cs-CZ" altLang="en-US" sz="2000" i="1" dirty="0">
                <a:solidFill>
                  <a:schemeClr val="tx1"/>
                </a:solidFill>
              </a:rPr>
              <a:t> výdaje energie pro udržení homeostázy</a:t>
            </a:r>
            <a:endParaRPr lang="cs-CZ" altLang="en-US" dirty="0">
              <a:solidFill>
                <a:schemeClr val="tx1"/>
              </a:solidFill>
            </a:endParaRPr>
          </a:p>
          <a:p>
            <a:pPr>
              <a:spcBef>
                <a:spcPct val="0"/>
              </a:spcBef>
              <a:buClrTx/>
              <a:buFontTx/>
              <a:buNone/>
            </a:pPr>
            <a:endParaRPr lang="cs-CZ" altLang="en-US" sz="22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idx="4294967295"/>
          </p:nvPr>
        </p:nvSpPr>
        <p:spPr bwMode="auto">
          <a:solidFill>
            <a:srgbClr val="929294">
              <a:alpha val="59999"/>
            </a:srgbClr>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eaLnBrk="1" hangingPunct="1"/>
            <a:r>
              <a:rPr lang="cs-CZ" altLang="en-US" sz="3000"/>
              <a:t>Co by si student(ka)</a:t>
            </a:r>
            <a:r>
              <a:rPr lang="en-US" altLang="en-US" sz="3000"/>
              <a:t> </a:t>
            </a:r>
            <a:r>
              <a:rPr lang="cs-CZ" altLang="en-US" sz="3000"/>
              <a:t>měl(a) odnést ?</a:t>
            </a:r>
          </a:p>
        </p:txBody>
      </p:sp>
      <p:sp>
        <p:nvSpPr>
          <p:cNvPr id="8195" name="Rectangle 4"/>
          <p:cNvSpPr>
            <a:spLocks noChangeArrowheads="1"/>
          </p:cNvSpPr>
          <p:nvPr/>
        </p:nvSpPr>
        <p:spPr bwMode="auto">
          <a:xfrm>
            <a:off x="304800" y="1597025"/>
            <a:ext cx="86106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spcBef>
                <a:spcPct val="0"/>
              </a:spcBef>
              <a:buClrTx/>
              <a:buFontTx/>
              <a:buNone/>
            </a:pPr>
            <a:r>
              <a:rPr lang="cs-CZ" altLang="en-US" sz="2200" b="1">
                <a:solidFill>
                  <a:schemeClr val="tx1"/>
                </a:solidFill>
              </a:rPr>
              <a:t>Znát a vysvětlit pojmy a chápat význam v ekotoxikologii pro …</a:t>
            </a:r>
          </a:p>
          <a:p>
            <a:pPr lvl="1">
              <a:spcBef>
                <a:spcPct val="0"/>
              </a:spcBef>
              <a:buClrTx/>
              <a:buFontTx/>
              <a:buChar char="-"/>
            </a:pPr>
            <a:r>
              <a:rPr lang="cs-CZ" altLang="en-US" sz="2200">
                <a:solidFill>
                  <a:schemeClr val="tx1"/>
                </a:solidFill>
              </a:rPr>
              <a:t> úrovně a hierarchie biologické organizace</a:t>
            </a:r>
          </a:p>
          <a:p>
            <a:pPr lvl="1">
              <a:spcBef>
                <a:spcPct val="0"/>
              </a:spcBef>
              <a:buClrTx/>
              <a:buFontTx/>
              <a:buChar char="-"/>
            </a:pPr>
            <a:r>
              <a:rPr lang="cs-CZ" altLang="en-US" sz="2200">
                <a:solidFill>
                  <a:schemeClr val="tx1"/>
                </a:solidFill>
              </a:rPr>
              <a:t> základní strukturní elementy živé hmoty</a:t>
            </a:r>
          </a:p>
          <a:p>
            <a:pPr lvl="1">
              <a:spcBef>
                <a:spcPct val="0"/>
              </a:spcBef>
              <a:buClrTx/>
              <a:buFontTx/>
              <a:buChar char="-"/>
            </a:pPr>
            <a:r>
              <a:rPr lang="cs-CZ" altLang="en-US" sz="2200">
                <a:solidFill>
                  <a:schemeClr val="tx1"/>
                </a:solidFill>
              </a:rPr>
              <a:t> základní funkce živé hmoty</a:t>
            </a:r>
          </a:p>
          <a:p>
            <a:pPr lvl="1">
              <a:spcBef>
                <a:spcPct val="0"/>
              </a:spcBef>
              <a:buClrTx/>
              <a:buFontTx/>
              <a:buChar char="-"/>
            </a:pPr>
            <a:r>
              <a:rPr lang="cs-CZ" altLang="en-US" sz="2200">
                <a:solidFill>
                  <a:schemeClr val="tx1"/>
                </a:solidFill>
              </a:rPr>
              <a:t> základní procesy (zejm. toky energií) v živých systémech</a:t>
            </a:r>
          </a:p>
          <a:p>
            <a:pPr>
              <a:spcBef>
                <a:spcPct val="0"/>
              </a:spcBef>
              <a:buClrTx/>
              <a:buFontTx/>
              <a:buChar char="-"/>
            </a:pPr>
            <a:endParaRPr lang="cs-CZ" altLang="en-US" sz="2200">
              <a:solidFill>
                <a:schemeClr val="tx1"/>
              </a:solidFill>
            </a:endParaRPr>
          </a:p>
          <a:p>
            <a:pPr>
              <a:spcBef>
                <a:spcPct val="0"/>
              </a:spcBef>
              <a:buClrTx/>
              <a:buFontTx/>
              <a:buNone/>
            </a:pPr>
            <a:r>
              <a:rPr lang="cs-CZ" altLang="en-US" sz="2200" b="1">
                <a:solidFill>
                  <a:schemeClr val="tx1"/>
                </a:solidFill>
              </a:rPr>
              <a:t>Rovnováha a stres u živých systémů</a:t>
            </a:r>
          </a:p>
          <a:p>
            <a:pPr lvl="1">
              <a:spcBef>
                <a:spcPct val="0"/>
              </a:spcBef>
              <a:buClrTx/>
              <a:buFontTx/>
              <a:buChar char="-"/>
            </a:pPr>
            <a:r>
              <a:rPr lang="cs-CZ" altLang="en-US" sz="2200">
                <a:solidFill>
                  <a:schemeClr val="tx1"/>
                </a:solidFill>
              </a:rPr>
              <a:t> Udržování rovnováhy</a:t>
            </a:r>
          </a:p>
          <a:p>
            <a:pPr lvl="1">
              <a:spcBef>
                <a:spcPct val="0"/>
              </a:spcBef>
              <a:buClrTx/>
              <a:buFontTx/>
              <a:buChar char="-"/>
            </a:pPr>
            <a:r>
              <a:rPr lang="cs-CZ" altLang="en-US" sz="2200">
                <a:solidFill>
                  <a:schemeClr val="tx1"/>
                </a:solidFill>
              </a:rPr>
              <a:t> Energie a rovnováha</a:t>
            </a:r>
          </a:p>
          <a:p>
            <a:pPr lvl="1">
              <a:spcBef>
                <a:spcPct val="0"/>
              </a:spcBef>
              <a:buClrTx/>
              <a:buFontTx/>
              <a:buChar char="-"/>
            </a:pPr>
            <a:r>
              <a:rPr lang="cs-CZ" altLang="en-US" sz="2200">
                <a:solidFill>
                  <a:schemeClr val="tx1"/>
                </a:solidFill>
              </a:rPr>
              <a:t> Stres - primární a sekundární reakce, adaptace / evoluce</a:t>
            </a:r>
          </a:p>
          <a:p>
            <a:pPr>
              <a:spcBef>
                <a:spcPct val="0"/>
              </a:spcBef>
              <a:buClrTx/>
              <a:buFontTx/>
              <a:buNone/>
            </a:pPr>
            <a:endParaRPr lang="cs-CZ" altLang="en-US" sz="2200">
              <a:solidFill>
                <a:schemeClr val="tx1"/>
              </a:solidFill>
            </a:endParaRPr>
          </a:p>
          <a:p>
            <a:pPr>
              <a:spcBef>
                <a:spcPct val="0"/>
              </a:spcBef>
              <a:buClrTx/>
              <a:buFontTx/>
              <a:buChar char="-"/>
            </a:pPr>
            <a:endParaRPr lang="cs-CZ" altLang="en-US" sz="2200">
              <a:solidFill>
                <a:schemeClr val="tx1"/>
              </a:solidFill>
            </a:endParaRPr>
          </a:p>
          <a:p>
            <a:pPr>
              <a:spcBef>
                <a:spcPct val="0"/>
              </a:spcBef>
              <a:buClrTx/>
              <a:buFontTx/>
              <a:buNone/>
            </a:pPr>
            <a:endParaRPr lang="cs-CZ" altLang="en-US" sz="2200">
              <a:solidFill>
                <a:schemeClr val="tx1"/>
              </a:solidFill>
            </a:endParaRPr>
          </a:p>
          <a:p>
            <a:pPr>
              <a:spcBef>
                <a:spcPct val="0"/>
              </a:spcBef>
              <a:buClrTx/>
              <a:buFontTx/>
              <a:buNone/>
            </a:pPr>
            <a:r>
              <a:rPr lang="cs-CZ" altLang="en-US" sz="2200">
                <a:solidFill>
                  <a:schemeClr val="tx1"/>
                </a:solidFill>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457200" y="3810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lgn="ctr">
              <a:spcBef>
                <a:spcPct val="0"/>
              </a:spcBef>
              <a:buClrTx/>
              <a:buFontTx/>
              <a:buNone/>
            </a:pPr>
            <a:r>
              <a:rPr lang="cs-CZ" altLang="en-US" sz="2400" b="1">
                <a:solidFill>
                  <a:srgbClr val="FF3300"/>
                </a:solidFill>
              </a:rPr>
              <a:t>TEORIE STRESU </a:t>
            </a:r>
            <a:r>
              <a:rPr lang="cs-CZ" altLang="en-US" sz="2400">
                <a:solidFill>
                  <a:srgbClr val="FF3300"/>
                </a:solidFill>
              </a:rPr>
              <a:t>– vychází z experimentů s živočichy </a:t>
            </a:r>
            <a:endParaRPr lang="cs-CZ" altLang="en-US" sz="2400">
              <a:solidFill>
                <a:schemeClr val="tx1"/>
              </a:solidFill>
            </a:endParaRPr>
          </a:p>
        </p:txBody>
      </p:sp>
      <p:sp>
        <p:nvSpPr>
          <p:cNvPr id="49155" name="Rectangle 3"/>
          <p:cNvSpPr>
            <a:spLocks noChangeArrowheads="1"/>
          </p:cNvSpPr>
          <p:nvPr/>
        </p:nvSpPr>
        <p:spPr bwMode="auto">
          <a:xfrm>
            <a:off x="152400" y="1419225"/>
            <a:ext cx="88392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spcBef>
                <a:spcPct val="0"/>
              </a:spcBef>
              <a:buClrTx/>
              <a:buFontTx/>
              <a:buNone/>
            </a:pPr>
            <a:r>
              <a:rPr lang="cs-CZ" altLang="en-US" sz="2200" b="1" u="sng" dirty="0">
                <a:solidFill>
                  <a:schemeClr val="tx1"/>
                </a:solidFill>
              </a:rPr>
              <a:t>Obecná teorie stresu</a:t>
            </a:r>
          </a:p>
          <a:p>
            <a:pPr>
              <a:spcBef>
                <a:spcPct val="0"/>
              </a:spcBef>
              <a:buClrTx/>
              <a:buFontTx/>
              <a:buNone/>
            </a:pPr>
            <a:endParaRPr lang="cs-CZ" altLang="en-US" sz="2200" b="1" u="sng" dirty="0">
              <a:solidFill>
                <a:schemeClr val="tx1"/>
              </a:solidFill>
            </a:endParaRPr>
          </a:p>
          <a:p>
            <a:pPr lvl="1">
              <a:spcBef>
                <a:spcPct val="0"/>
              </a:spcBef>
              <a:buClrTx/>
              <a:buFontTx/>
              <a:buNone/>
            </a:pPr>
            <a:r>
              <a:rPr lang="cs-CZ" altLang="en-US" sz="1800" dirty="0">
                <a:solidFill>
                  <a:schemeClr val="tx1"/>
                </a:solidFill>
              </a:rPr>
              <a:t>1) různé podněty vyvolávají </a:t>
            </a:r>
            <a:r>
              <a:rPr lang="cs-CZ" altLang="en-US" sz="1800" u="sng" dirty="0">
                <a:solidFill>
                  <a:schemeClr val="tx1"/>
                </a:solidFill>
              </a:rPr>
              <a:t>stereotypní („nespecifické“) reakce</a:t>
            </a:r>
          </a:p>
          <a:p>
            <a:pPr lvl="1">
              <a:spcBef>
                <a:spcPct val="0"/>
              </a:spcBef>
              <a:buClrTx/>
              <a:buFontTx/>
              <a:buNone/>
            </a:pPr>
            <a:r>
              <a:rPr lang="cs-CZ" altLang="en-US" sz="1800" dirty="0">
                <a:solidFill>
                  <a:schemeClr val="tx1"/>
                </a:solidFill>
              </a:rPr>
              <a:t>2) průběh reakce určuje velikost, trvání a frekvence podnětu</a:t>
            </a:r>
          </a:p>
          <a:p>
            <a:pPr lvl="1">
              <a:spcBef>
                <a:spcPct val="0"/>
              </a:spcBef>
              <a:buClrTx/>
              <a:buFontTx/>
              <a:buNone/>
            </a:pPr>
            <a:r>
              <a:rPr lang="cs-CZ" altLang="en-US" sz="1800" dirty="0">
                <a:solidFill>
                  <a:schemeClr val="tx1"/>
                </a:solidFill>
              </a:rPr>
              <a:t>3) existují podstatné </a:t>
            </a:r>
            <a:r>
              <a:rPr lang="cs-CZ" altLang="en-US" sz="1800" u="sng" dirty="0">
                <a:solidFill>
                  <a:schemeClr val="tx1"/>
                </a:solidFill>
              </a:rPr>
              <a:t>odlišnosti v reakcích jednotlivců stejného druhu</a:t>
            </a:r>
          </a:p>
          <a:p>
            <a:pPr lvl="1">
              <a:spcBef>
                <a:spcPct val="0"/>
              </a:spcBef>
              <a:buClrTx/>
              <a:buFontTx/>
              <a:buNone/>
            </a:pPr>
            <a:r>
              <a:rPr lang="cs-CZ" altLang="en-US" sz="1800" dirty="0">
                <a:solidFill>
                  <a:schemeClr val="tx1"/>
                </a:solidFill>
              </a:rPr>
              <a:t>4) odolnost je geneticky fixována, ale může být individuálně změněna</a:t>
            </a:r>
          </a:p>
          <a:p>
            <a:pPr>
              <a:spcBef>
                <a:spcPct val="0"/>
              </a:spcBef>
              <a:buClrTx/>
              <a:buFontTx/>
              <a:buNone/>
            </a:pPr>
            <a:endParaRPr lang="cs-CZ" altLang="en-US" sz="2200" dirty="0">
              <a:solidFill>
                <a:schemeClr val="tx1"/>
              </a:solidFill>
            </a:endParaRPr>
          </a:p>
          <a:p>
            <a:pPr lvl="1">
              <a:spcBef>
                <a:spcPct val="0"/>
              </a:spcBef>
              <a:buClrTx/>
              <a:buFontTx/>
              <a:buNone/>
            </a:pPr>
            <a:r>
              <a:rPr lang="cs-CZ" altLang="en-US" sz="1800" i="1" dirty="0">
                <a:solidFill>
                  <a:schemeClr val="tx1"/>
                </a:solidFill>
              </a:rPr>
              <a:t>Existují analogie i v dalších úrovních biologické hierarchie</a:t>
            </a:r>
          </a:p>
          <a:p>
            <a:pPr lvl="1">
              <a:spcBef>
                <a:spcPct val="0"/>
              </a:spcBef>
              <a:buClrTx/>
              <a:buFontTx/>
              <a:buNone/>
            </a:pPr>
            <a:endParaRPr lang="cs-CZ" altLang="en-US" sz="1400" dirty="0">
              <a:solidFill>
                <a:schemeClr val="tx1"/>
              </a:solidFill>
            </a:endParaRPr>
          </a:p>
          <a:p>
            <a:pPr lvl="1">
              <a:spcBef>
                <a:spcPct val="0"/>
              </a:spcBef>
              <a:buClrTx/>
              <a:buFontTx/>
              <a:buNone/>
            </a:pPr>
            <a:r>
              <a:rPr lang="cs-CZ" altLang="en-US" sz="1400" dirty="0">
                <a:solidFill>
                  <a:schemeClr val="tx1"/>
                </a:solidFill>
              </a:rPr>
              <a:t>: př. Ekosystém: Požár / smršť / havárie / imise </a:t>
            </a:r>
            <a:r>
              <a:rPr lang="cs-CZ" altLang="en-US" sz="1400" dirty="0" err="1">
                <a:solidFill>
                  <a:schemeClr val="tx1"/>
                </a:solidFill>
              </a:rPr>
              <a:t>SOx</a:t>
            </a:r>
            <a:r>
              <a:rPr lang="cs-CZ" altLang="en-US" sz="1400" dirty="0">
                <a:solidFill>
                  <a:schemeClr val="tx1"/>
                </a:solidFill>
              </a:rPr>
              <a:t> -</a:t>
            </a:r>
            <a:r>
              <a:rPr lang="en-US" altLang="en-US" sz="1400" dirty="0">
                <a:solidFill>
                  <a:schemeClr val="tx1"/>
                </a:solidFill>
              </a:rPr>
              <a:t>&gt; +/- </a:t>
            </a:r>
            <a:r>
              <a:rPr lang="en-US" altLang="en-US" sz="1400" dirty="0" err="1">
                <a:solidFill>
                  <a:schemeClr val="tx1"/>
                </a:solidFill>
              </a:rPr>
              <a:t>stejn</a:t>
            </a:r>
            <a:r>
              <a:rPr lang="cs-CZ" altLang="en-US" sz="1400" dirty="0">
                <a:solidFill>
                  <a:schemeClr val="tx1"/>
                </a:solidFill>
              </a:rPr>
              <a:t>á odpověď</a:t>
            </a:r>
            <a:endParaRPr lang="cs-CZ" altLang="en-US" sz="1800"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57200" y="3810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lgn="ctr">
              <a:spcBef>
                <a:spcPct val="0"/>
              </a:spcBef>
              <a:buClrTx/>
              <a:buFontTx/>
              <a:buNone/>
            </a:pPr>
            <a:r>
              <a:rPr lang="cs-CZ" altLang="en-US" sz="2400" b="1">
                <a:solidFill>
                  <a:srgbClr val="FF3300"/>
                </a:solidFill>
              </a:rPr>
              <a:t>TEORIE STRESU </a:t>
            </a:r>
            <a:r>
              <a:rPr lang="cs-CZ" altLang="en-US" sz="2400">
                <a:solidFill>
                  <a:srgbClr val="FF3300"/>
                </a:solidFill>
              </a:rPr>
              <a:t>– vychází z experimentů s živočichy </a:t>
            </a:r>
            <a:endParaRPr lang="cs-CZ" altLang="en-US" sz="2400">
              <a:solidFill>
                <a:schemeClr val="tx1"/>
              </a:solidFill>
            </a:endParaRPr>
          </a:p>
        </p:txBody>
      </p:sp>
      <p:sp>
        <p:nvSpPr>
          <p:cNvPr id="51203" name="Rectangle 3"/>
          <p:cNvSpPr>
            <a:spLocks noChangeArrowheads="1"/>
          </p:cNvSpPr>
          <p:nvPr/>
        </p:nvSpPr>
        <p:spPr bwMode="auto">
          <a:xfrm>
            <a:off x="107950" y="1268413"/>
            <a:ext cx="88392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800100" indent="-34290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spcBef>
                <a:spcPct val="0"/>
              </a:spcBef>
              <a:buClrTx/>
              <a:buFontTx/>
              <a:buNone/>
            </a:pPr>
            <a:endParaRPr lang="cs-CZ" altLang="en-US" sz="2200" dirty="0">
              <a:solidFill>
                <a:schemeClr val="tx1"/>
              </a:solidFill>
            </a:endParaRPr>
          </a:p>
          <a:p>
            <a:pPr>
              <a:spcBef>
                <a:spcPct val="0"/>
              </a:spcBef>
              <a:buClrTx/>
              <a:buFontTx/>
              <a:buNone/>
            </a:pPr>
            <a:r>
              <a:rPr lang="cs-CZ" altLang="en-US" sz="2200" b="1" u="sng" dirty="0">
                <a:solidFill>
                  <a:schemeClr val="tx1"/>
                </a:solidFill>
              </a:rPr>
              <a:t>Procesy dobře popsány u živočichů </a:t>
            </a:r>
            <a:r>
              <a:rPr lang="cs-CZ" altLang="en-US" sz="2200" dirty="0">
                <a:solidFill>
                  <a:schemeClr val="tx1"/>
                </a:solidFill>
              </a:rPr>
              <a:t>(platí obecně)</a:t>
            </a:r>
            <a:endParaRPr lang="cs-CZ" altLang="en-US" sz="2200" b="1" u="sng" dirty="0">
              <a:solidFill>
                <a:schemeClr val="tx1"/>
              </a:solidFill>
            </a:endParaRPr>
          </a:p>
          <a:p>
            <a:pPr lvl="1">
              <a:spcBef>
                <a:spcPct val="0"/>
              </a:spcBef>
              <a:buClrTx/>
              <a:buFontTx/>
              <a:buAutoNum type="arabicParenR"/>
            </a:pPr>
            <a:endParaRPr lang="cs-CZ" altLang="en-US" sz="1800" dirty="0">
              <a:solidFill>
                <a:schemeClr val="tx1"/>
              </a:solidFill>
            </a:endParaRPr>
          </a:p>
          <a:p>
            <a:pPr lvl="1">
              <a:spcBef>
                <a:spcPct val="0"/>
              </a:spcBef>
              <a:buClrTx/>
              <a:buFontTx/>
              <a:buAutoNum type="arabicParenR"/>
            </a:pPr>
            <a:r>
              <a:rPr lang="cs-CZ" altLang="en-US" sz="1800" dirty="0">
                <a:solidFill>
                  <a:schemeClr val="tx1"/>
                </a:solidFill>
              </a:rPr>
              <a:t>Primární stresová/záchranná reakce = příprava na obranu/útěk </a:t>
            </a:r>
            <a:br>
              <a:rPr lang="cs-CZ" altLang="en-US" sz="1800" dirty="0">
                <a:solidFill>
                  <a:schemeClr val="tx1"/>
                </a:solidFill>
              </a:rPr>
            </a:br>
            <a:r>
              <a:rPr lang="cs-CZ" altLang="en-US" sz="1800" i="1" dirty="0">
                <a:solidFill>
                  <a:schemeClr val="tx1"/>
                </a:solidFill>
              </a:rPr>
              <a:t>Zvýšení koncentrace adrenalinu, zvýšení tlaku, snížení aktivity trávicího traktu</a:t>
            </a:r>
          </a:p>
          <a:p>
            <a:pPr lvl="1">
              <a:spcBef>
                <a:spcPct val="0"/>
              </a:spcBef>
              <a:buClrTx/>
              <a:buFontTx/>
              <a:buAutoNum type="arabicParenR"/>
            </a:pPr>
            <a:endParaRPr lang="cs-CZ" altLang="en-US" sz="1800" i="1" dirty="0">
              <a:solidFill>
                <a:schemeClr val="tx1"/>
              </a:solidFill>
            </a:endParaRPr>
          </a:p>
          <a:p>
            <a:pPr lvl="1">
              <a:spcBef>
                <a:spcPct val="0"/>
              </a:spcBef>
              <a:buClrTx/>
              <a:buFontTx/>
              <a:buAutoNum type="arabicParenR"/>
            </a:pPr>
            <a:r>
              <a:rPr lang="cs-CZ" altLang="en-US" sz="1800" dirty="0">
                <a:solidFill>
                  <a:schemeClr val="tx1"/>
                </a:solidFill>
              </a:rPr>
              <a:t>Sekundární (dočasné) přizpůsobení – </a:t>
            </a:r>
            <a:r>
              <a:rPr lang="cs-CZ" altLang="en-US" sz="1800" b="1" dirty="0">
                <a:solidFill>
                  <a:srgbClr val="00B0F0"/>
                </a:solidFill>
              </a:rPr>
              <a:t>fyziologické změny (fyziologická adaptace: </a:t>
            </a:r>
            <a:r>
              <a:rPr lang="cs-CZ" altLang="en-US" sz="1800" b="1" dirty="0">
                <a:solidFill>
                  <a:srgbClr val="FF0000"/>
                </a:solidFill>
              </a:rPr>
              <a:t>ADME!)</a:t>
            </a:r>
            <a:r>
              <a:rPr lang="cs-CZ" altLang="en-US" sz="1800" dirty="0">
                <a:solidFill>
                  <a:srgbClr val="FF0000"/>
                </a:solidFill>
              </a:rPr>
              <a:t> </a:t>
            </a:r>
            <a:r>
              <a:rPr lang="cs-CZ" altLang="en-US" sz="1800" i="1" dirty="0">
                <a:solidFill>
                  <a:schemeClr val="tx1"/>
                </a:solidFill>
              </a:rPr>
              <a:t>(změny metabolismu, zvýšení hladin detoxikačních enzymů apod.)</a:t>
            </a:r>
          </a:p>
          <a:p>
            <a:pPr lvl="1">
              <a:spcBef>
                <a:spcPct val="0"/>
              </a:spcBef>
              <a:buClrTx/>
              <a:buFontTx/>
              <a:buAutoNum type="arabicParenR"/>
            </a:pPr>
            <a:endParaRPr lang="cs-CZ" altLang="en-US" sz="1800" i="1" dirty="0">
              <a:solidFill>
                <a:schemeClr val="tx1"/>
              </a:solidFill>
            </a:endParaRPr>
          </a:p>
          <a:p>
            <a:pPr lvl="1">
              <a:spcBef>
                <a:spcPct val="0"/>
              </a:spcBef>
              <a:buClrTx/>
              <a:buFontTx/>
              <a:buAutoNum type="arabicParenR"/>
            </a:pPr>
            <a:r>
              <a:rPr lang="cs-CZ" altLang="en-US" sz="1800" dirty="0">
                <a:solidFill>
                  <a:schemeClr val="tx1"/>
                </a:solidFill>
              </a:rPr>
              <a:t>Dlouhodobá adaptace = </a:t>
            </a:r>
            <a:r>
              <a:rPr lang="cs-CZ" altLang="en-US" sz="1800" b="1" dirty="0">
                <a:solidFill>
                  <a:srgbClr val="00B0F0"/>
                </a:solidFill>
              </a:rPr>
              <a:t>evoluce (evoluční adaptace)</a:t>
            </a:r>
          </a:p>
          <a:p>
            <a:pPr marL="457200" lvl="1" indent="0">
              <a:spcBef>
                <a:spcPct val="0"/>
              </a:spcBef>
              <a:buClrTx/>
              <a:buNone/>
            </a:pPr>
            <a:endParaRPr lang="cs-CZ" altLang="en-US" sz="1800" dirty="0">
              <a:solidFill>
                <a:schemeClr val="tx1"/>
              </a:solidFill>
            </a:endParaRPr>
          </a:p>
          <a:p>
            <a:pPr indent="-342900">
              <a:spcBef>
                <a:spcPct val="0"/>
              </a:spcBef>
              <a:buClrTx/>
              <a:buNone/>
            </a:pPr>
            <a:r>
              <a:rPr lang="cs-CZ" altLang="en-US" sz="2200" b="1" u="sng" dirty="0">
                <a:solidFill>
                  <a:schemeClr val="tx1"/>
                </a:solidFill>
              </a:rPr>
              <a:t>… ale obdobné procesy platí obecně </a:t>
            </a:r>
            <a:r>
              <a:rPr lang="cs-CZ" altLang="en-US" sz="2200" dirty="0">
                <a:solidFill>
                  <a:schemeClr val="tx1"/>
                </a:solidFill>
              </a:rPr>
              <a:t>(u různých organismů a také na všech úrovních biologické organizace: buňky </a:t>
            </a:r>
            <a:r>
              <a:rPr lang="cs-CZ" altLang="en-US" sz="2200" dirty="0">
                <a:solidFill>
                  <a:schemeClr val="tx1"/>
                </a:solidFill>
                <a:sym typeface="Wingdings" panose="05000000000000000000" pitchFamily="2" charset="2"/>
              </a:rPr>
              <a:t></a:t>
            </a:r>
            <a:r>
              <a:rPr lang="en-US" altLang="en-US" sz="2200" dirty="0">
                <a:solidFill>
                  <a:schemeClr val="tx1"/>
                </a:solidFill>
                <a:sym typeface="Wingdings" panose="05000000000000000000" pitchFamily="2" charset="2"/>
              </a:rPr>
              <a:t> </a:t>
            </a:r>
            <a:r>
              <a:rPr lang="en-US" altLang="en-US" sz="2200" dirty="0" err="1">
                <a:solidFill>
                  <a:schemeClr val="tx1"/>
                </a:solidFill>
                <a:sym typeface="Wingdings" panose="05000000000000000000" pitchFamily="2" charset="2"/>
              </a:rPr>
              <a:t>spo</a:t>
            </a:r>
            <a:r>
              <a:rPr lang="cs-CZ" altLang="en-US" sz="2200" dirty="0" err="1">
                <a:solidFill>
                  <a:schemeClr val="tx1"/>
                </a:solidFill>
                <a:sym typeface="Wingdings" panose="05000000000000000000" pitchFamily="2" charset="2"/>
              </a:rPr>
              <a:t>lečenstva</a:t>
            </a:r>
            <a:r>
              <a:rPr lang="cs-CZ" altLang="en-US" sz="2200" dirty="0">
                <a:solidFill>
                  <a:schemeClr val="tx1"/>
                </a:solidFill>
                <a:sym typeface="Wingdings" panose="05000000000000000000" pitchFamily="2" charset="2"/>
              </a:rPr>
              <a:t>)</a:t>
            </a:r>
            <a:endParaRPr lang="cs-CZ" altLang="en-US" sz="2200" b="1" u="sng" dirty="0">
              <a:solidFill>
                <a:schemeClr val="tx1"/>
              </a:solidFill>
            </a:endParaRPr>
          </a:p>
          <a:p>
            <a:pPr lvl="1">
              <a:spcBef>
                <a:spcPct val="0"/>
              </a:spcBef>
              <a:buClrTx/>
              <a:buFontTx/>
              <a:buAutoNum type="arabicParenR"/>
            </a:pPr>
            <a:endParaRPr lang="cs-CZ" altLang="en-US" sz="1800"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457200" y="1524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lgn="ctr">
              <a:spcBef>
                <a:spcPct val="0"/>
              </a:spcBef>
              <a:buClrTx/>
              <a:buFontTx/>
              <a:buNone/>
            </a:pPr>
            <a:r>
              <a:rPr lang="cs-CZ" altLang="en-US" sz="2400" b="1">
                <a:solidFill>
                  <a:srgbClr val="FF3300"/>
                </a:solidFill>
              </a:rPr>
              <a:t>TEORIE STRESU</a:t>
            </a:r>
            <a:endParaRPr lang="cs-CZ" altLang="en-US" sz="2400">
              <a:solidFill>
                <a:schemeClr val="tx1"/>
              </a:solidFill>
            </a:endParaRPr>
          </a:p>
        </p:txBody>
      </p:sp>
      <p:sp>
        <p:nvSpPr>
          <p:cNvPr id="55299" name="Rectangle 3"/>
          <p:cNvSpPr>
            <a:spLocks noChangeArrowheads="1"/>
          </p:cNvSpPr>
          <p:nvPr/>
        </p:nvSpPr>
        <p:spPr bwMode="auto">
          <a:xfrm>
            <a:off x="457200" y="692150"/>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spcBef>
                <a:spcPct val="0"/>
              </a:spcBef>
              <a:buClrTx/>
              <a:buFontTx/>
              <a:buNone/>
            </a:pPr>
            <a:r>
              <a:rPr lang="cs-CZ" altLang="en-US" sz="1800" b="1">
                <a:solidFill>
                  <a:schemeClr val="tx1"/>
                </a:solidFill>
              </a:rPr>
              <a:t>Trvalé působení stresu = k</a:t>
            </a:r>
            <a:r>
              <a:rPr lang="cs-CZ" altLang="en-US" sz="1800">
                <a:solidFill>
                  <a:schemeClr val="tx1"/>
                </a:solidFill>
              </a:rPr>
              <a:t>ontinuální odpověď</a:t>
            </a:r>
          </a:p>
          <a:p>
            <a:pPr>
              <a:spcBef>
                <a:spcPct val="0"/>
              </a:spcBef>
              <a:buClrTx/>
              <a:buFontTx/>
              <a:buNone/>
            </a:pPr>
            <a:r>
              <a:rPr lang="cs-CZ" altLang="en-US" sz="1800">
                <a:solidFill>
                  <a:schemeClr val="tx1"/>
                </a:solidFill>
              </a:rPr>
              <a:t>	- poplachové stadium</a:t>
            </a:r>
          </a:p>
          <a:p>
            <a:pPr>
              <a:spcBef>
                <a:spcPct val="0"/>
              </a:spcBef>
              <a:buClrTx/>
              <a:buFontTx/>
              <a:buNone/>
            </a:pPr>
            <a:r>
              <a:rPr lang="cs-CZ" altLang="en-US" sz="1800">
                <a:solidFill>
                  <a:schemeClr val="tx1"/>
                </a:solidFill>
              </a:rPr>
              <a:t>	- stadium rezistence</a:t>
            </a:r>
          </a:p>
          <a:p>
            <a:pPr>
              <a:spcBef>
                <a:spcPct val="0"/>
              </a:spcBef>
              <a:buClrTx/>
              <a:buFontTx/>
              <a:buNone/>
            </a:pPr>
            <a:r>
              <a:rPr lang="cs-CZ" altLang="en-US" sz="1800">
                <a:solidFill>
                  <a:schemeClr val="tx1"/>
                </a:solidFill>
              </a:rPr>
              <a:t>	- stadium vyčerpání (a/nebo evoluce)</a:t>
            </a:r>
          </a:p>
        </p:txBody>
      </p:sp>
      <p:pic>
        <p:nvPicPr>
          <p:cNvPr id="55300" name="Picture 4" descr="E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t="71141" r="11617"/>
          <a:stretch>
            <a:fillRect/>
          </a:stretch>
        </p:blipFill>
        <p:spPr bwMode="auto">
          <a:xfrm>
            <a:off x="228600" y="2133600"/>
            <a:ext cx="87249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0825" y="3213100"/>
            <a:ext cx="4041775"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68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48263" y="188913"/>
            <a:ext cx="3783012" cy="472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685"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rcRect l="2719" t="1347" r="4820" b="6766"/>
          <a:stretch>
            <a:fillRect/>
          </a:stretch>
        </p:blipFill>
        <p:spPr bwMode="auto">
          <a:xfrm>
            <a:off x="5508104" y="5019981"/>
            <a:ext cx="21590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ovéPole 4"/>
          <p:cNvSpPr txBox="1">
            <a:spLocks noChangeArrowheads="1"/>
          </p:cNvSpPr>
          <p:nvPr/>
        </p:nvSpPr>
        <p:spPr bwMode="auto">
          <a:xfrm>
            <a:off x="107950" y="173038"/>
            <a:ext cx="4487126"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cs-CZ" altLang="en-US" b="1" dirty="0">
                <a:solidFill>
                  <a:srgbClr val="FF0000"/>
                </a:solidFill>
              </a:rPr>
              <a:t>Stres - příklad</a:t>
            </a:r>
          </a:p>
          <a:p>
            <a:pPr eaLnBrk="1" hangingPunct="1">
              <a:defRPr/>
            </a:pPr>
            <a:r>
              <a:rPr lang="cs-CZ" altLang="en-US" b="1" dirty="0"/>
              <a:t>= poplachová reakce u živočichů</a:t>
            </a:r>
            <a:br>
              <a:rPr lang="cs-CZ" altLang="en-US" b="1" dirty="0"/>
            </a:br>
            <a:endParaRPr lang="cs-CZ" altLang="en-US" b="1" dirty="0"/>
          </a:p>
          <a:p>
            <a:pPr marL="285750" indent="-285750" eaLnBrk="1" hangingPunct="1">
              <a:buFont typeface="Wingdings" pitchFamily="2" charset="2"/>
              <a:buChar char="Ø"/>
              <a:defRPr/>
            </a:pPr>
            <a:r>
              <a:rPr lang="cs-CZ" altLang="en-US" dirty="0"/>
              <a:t>signál k útěku, </a:t>
            </a:r>
            <a:br>
              <a:rPr lang="cs-CZ" altLang="en-US" dirty="0"/>
            </a:br>
            <a:r>
              <a:rPr lang="cs-CZ" altLang="en-US" dirty="0"/>
              <a:t>mobilizace zásob energie</a:t>
            </a:r>
            <a:r>
              <a:rPr lang="en-US" altLang="en-US" dirty="0"/>
              <a:t> </a:t>
            </a:r>
            <a:endParaRPr lang="cs-CZ" altLang="en-US" dirty="0"/>
          </a:p>
          <a:p>
            <a:pPr marL="285750" indent="-285750" eaLnBrk="1" hangingPunct="1">
              <a:buFont typeface="Wingdings" pitchFamily="2" charset="2"/>
              <a:buChar char="Ø"/>
              <a:defRPr/>
            </a:pPr>
            <a:endParaRPr lang="en-US" altLang="en-US" dirty="0"/>
          </a:p>
          <a:p>
            <a:pPr marL="285750" indent="-285750" eaLnBrk="1" hangingPunct="1">
              <a:buFont typeface="Wingdings" pitchFamily="2" charset="2"/>
              <a:buChar char="Ø"/>
              <a:defRPr/>
            </a:pPr>
            <a:r>
              <a:rPr lang="cs-CZ" altLang="en-US" dirty="0"/>
              <a:t>Modulace </a:t>
            </a:r>
            <a:r>
              <a:rPr lang="en-US" altLang="en-US" dirty="0"/>
              <a:t>/</a:t>
            </a:r>
            <a:r>
              <a:rPr lang="cs-CZ" altLang="en-US" dirty="0"/>
              <a:t> </a:t>
            </a:r>
            <a:r>
              <a:rPr lang="en-US" altLang="en-US" dirty="0" err="1"/>
              <a:t>Inhibice</a:t>
            </a:r>
            <a:r>
              <a:rPr lang="cs-CZ" altLang="en-US" dirty="0"/>
              <a:t> dalších (při „útěku“</a:t>
            </a:r>
            <a:br>
              <a:rPr lang="cs-CZ" altLang="en-US" dirty="0"/>
            </a:br>
            <a:r>
              <a:rPr lang="en-US" altLang="en-US" dirty="0"/>
              <a:t>m</a:t>
            </a:r>
            <a:r>
              <a:rPr lang="cs-CZ" altLang="en-US" dirty="0" err="1"/>
              <a:t>éně</a:t>
            </a:r>
            <a:r>
              <a:rPr lang="cs-CZ" altLang="en-US" dirty="0"/>
              <a:t> potřebných a </a:t>
            </a:r>
            <a:r>
              <a:rPr lang="cs-CZ" altLang="en-US" dirty="0" err="1"/>
              <a:t>významých</a:t>
            </a:r>
            <a:r>
              <a:rPr lang="cs-CZ" altLang="en-US" dirty="0"/>
              <a:t> funkcí):</a:t>
            </a:r>
            <a:br>
              <a:rPr lang="cs-CZ" altLang="en-US" dirty="0"/>
            </a:br>
            <a:r>
              <a:rPr lang="cs-CZ" altLang="en-US" dirty="0"/>
              <a:t>imunitní systém, rozmnožování apod.</a:t>
            </a:r>
          </a:p>
        </p:txBody>
      </p:sp>
      <p:sp>
        <p:nvSpPr>
          <p:cNvPr id="6" name="Blesk 5"/>
          <p:cNvSpPr/>
          <p:nvPr/>
        </p:nvSpPr>
        <p:spPr>
          <a:xfrm>
            <a:off x="3995738" y="620687"/>
            <a:ext cx="1728787" cy="576287"/>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3255" name="TextovéPole 1"/>
          <p:cNvSpPr txBox="1">
            <a:spLocks noChangeArrowheads="1"/>
          </p:cNvSpPr>
          <p:nvPr/>
        </p:nvSpPr>
        <p:spPr bwMode="auto">
          <a:xfrm>
            <a:off x="6948488" y="6080125"/>
            <a:ext cx="208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eaLnBrk="1" hangingPunct="1">
              <a:spcBef>
                <a:spcPct val="0"/>
              </a:spcBef>
              <a:buClrTx/>
              <a:buFontTx/>
              <a:buNone/>
            </a:pPr>
            <a:r>
              <a:rPr lang="cs-CZ" altLang="cs-CZ" sz="1800" b="1">
                <a:solidFill>
                  <a:srgbClr val="00B0F0"/>
                </a:solidFill>
              </a:rPr>
              <a:t>Stresový hormon</a:t>
            </a:r>
          </a:p>
          <a:p>
            <a:pPr eaLnBrk="1" hangingPunct="1">
              <a:spcBef>
                <a:spcPct val="0"/>
              </a:spcBef>
              <a:buClrTx/>
              <a:buFontTx/>
              <a:buNone/>
            </a:pPr>
            <a:r>
              <a:rPr lang="cs-CZ" altLang="cs-CZ" sz="1800" b="1">
                <a:solidFill>
                  <a:srgbClr val="00B0F0"/>
                </a:solidFill>
              </a:rPr>
              <a:t>KORTIZOL</a:t>
            </a:r>
            <a:endParaRPr lang="en-US" altLang="cs-CZ" sz="1800" b="1">
              <a:solidFill>
                <a:srgbClr val="00B0F0"/>
              </a:solidFill>
            </a:endParaRPr>
          </a:p>
        </p:txBody>
      </p:sp>
      <p:sp>
        <p:nvSpPr>
          <p:cNvPr id="3" name="Pravá složená závorka 2"/>
          <p:cNvSpPr/>
          <p:nvPr/>
        </p:nvSpPr>
        <p:spPr>
          <a:xfrm rot="20697904">
            <a:off x="4330700" y="2741613"/>
            <a:ext cx="1223963" cy="313055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ovéPole 7"/>
          <p:cNvSpPr txBox="1">
            <a:spLocks noChangeArrowheads="1"/>
          </p:cNvSpPr>
          <p:nvPr/>
        </p:nvSpPr>
        <p:spPr bwMode="auto">
          <a:xfrm>
            <a:off x="611188" y="3654425"/>
            <a:ext cx="573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eaLnBrk="1" hangingPunct="1">
              <a:spcBef>
                <a:spcPct val="0"/>
              </a:spcBef>
              <a:buClrTx/>
              <a:buFontTx/>
              <a:buNone/>
            </a:pPr>
            <a:r>
              <a:rPr lang="cs-CZ" altLang="en-US" sz="1800" b="1">
                <a:solidFill>
                  <a:schemeClr val="tx1"/>
                </a:solidFill>
              </a:rPr>
              <a:t>0°C</a:t>
            </a:r>
          </a:p>
        </p:txBody>
      </p:sp>
      <p:sp>
        <p:nvSpPr>
          <p:cNvPr id="57348" name="TextovéPole 8"/>
          <p:cNvSpPr txBox="1">
            <a:spLocks noChangeArrowheads="1"/>
          </p:cNvSpPr>
          <p:nvPr/>
        </p:nvSpPr>
        <p:spPr bwMode="auto">
          <a:xfrm>
            <a:off x="468313" y="4797425"/>
            <a:ext cx="776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eaLnBrk="1" hangingPunct="1">
              <a:spcBef>
                <a:spcPct val="0"/>
              </a:spcBef>
              <a:buClrTx/>
              <a:buFontTx/>
              <a:buNone/>
            </a:pPr>
            <a:r>
              <a:rPr lang="cs-CZ" altLang="en-US" sz="1800" b="1">
                <a:solidFill>
                  <a:schemeClr val="tx1"/>
                </a:solidFill>
              </a:rPr>
              <a:t>-10°C</a:t>
            </a:r>
          </a:p>
        </p:txBody>
      </p:sp>
      <p:sp>
        <p:nvSpPr>
          <p:cNvPr id="57349" name="TextovéPole 9"/>
          <p:cNvSpPr txBox="1">
            <a:spLocks noChangeArrowheads="1"/>
          </p:cNvSpPr>
          <p:nvPr/>
        </p:nvSpPr>
        <p:spPr bwMode="auto">
          <a:xfrm>
            <a:off x="611188" y="2565400"/>
            <a:ext cx="492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eaLnBrk="1" hangingPunct="1">
              <a:spcBef>
                <a:spcPct val="0"/>
              </a:spcBef>
              <a:buClrTx/>
              <a:buFontTx/>
              <a:buNone/>
            </a:pPr>
            <a:r>
              <a:rPr lang="cs-CZ" altLang="en-US" sz="1800" b="1">
                <a:solidFill>
                  <a:schemeClr val="tx1"/>
                </a:solidFill>
              </a:rPr>
              <a:t>RT</a:t>
            </a:r>
          </a:p>
        </p:txBody>
      </p:sp>
      <p:grpSp>
        <p:nvGrpSpPr>
          <p:cNvPr id="2" name="Skupina 36"/>
          <p:cNvGrpSpPr>
            <a:grpSpLocks/>
          </p:cNvGrpSpPr>
          <p:nvPr/>
        </p:nvGrpSpPr>
        <p:grpSpPr bwMode="auto">
          <a:xfrm>
            <a:off x="2195513" y="3943350"/>
            <a:ext cx="1800225" cy="1008063"/>
            <a:chOff x="1331640" y="3140968"/>
            <a:chExt cx="792088" cy="2088232"/>
          </a:xfrm>
        </p:grpSpPr>
        <p:cxnSp>
          <p:nvCxnSpPr>
            <p:cNvPr id="38" name="Přímá spojovací čára 37"/>
            <p:cNvCxnSpPr/>
            <p:nvPr/>
          </p:nvCxnSpPr>
          <p:spPr>
            <a:xfrm>
              <a:off x="1331640" y="3140968"/>
              <a:ext cx="0" cy="2088232"/>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9" name="Přímá spojovací čára 38"/>
            <p:cNvCxnSpPr/>
            <p:nvPr/>
          </p:nvCxnSpPr>
          <p:spPr>
            <a:xfrm>
              <a:off x="1331640" y="5229200"/>
              <a:ext cx="792088" cy="0"/>
            </a:xfrm>
            <a:prstGeom prst="line">
              <a:avLst/>
            </a:prstGeom>
            <a:ln w="6350">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41" name="Přímá spojovací čára 40"/>
          <p:cNvCxnSpPr/>
          <p:nvPr/>
        </p:nvCxnSpPr>
        <p:spPr>
          <a:xfrm>
            <a:off x="2268538" y="3943350"/>
            <a:ext cx="266382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4" name="TextovéPole 43"/>
          <p:cNvSpPr txBox="1">
            <a:spLocks noChangeArrowheads="1"/>
          </p:cNvSpPr>
          <p:nvPr/>
        </p:nvSpPr>
        <p:spPr bwMode="auto">
          <a:xfrm>
            <a:off x="1331913" y="5022850"/>
            <a:ext cx="684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eaLnBrk="1" hangingPunct="1">
              <a:spcBef>
                <a:spcPct val="0"/>
              </a:spcBef>
              <a:buClrTx/>
              <a:buFontTx/>
              <a:buNone/>
            </a:pPr>
            <a:r>
              <a:rPr lang="cs-CZ" altLang="en-US" sz="1800">
                <a:solidFill>
                  <a:schemeClr val="tx1"/>
                </a:solidFill>
              </a:rPr>
              <a:t>2dny</a:t>
            </a:r>
          </a:p>
        </p:txBody>
      </p:sp>
      <p:sp>
        <p:nvSpPr>
          <p:cNvPr id="45" name="TextovéPole 44"/>
          <p:cNvSpPr txBox="1">
            <a:spLocks noChangeArrowheads="1"/>
          </p:cNvSpPr>
          <p:nvPr/>
        </p:nvSpPr>
        <p:spPr bwMode="auto">
          <a:xfrm>
            <a:off x="2590800" y="5022850"/>
            <a:ext cx="928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eaLnBrk="1" hangingPunct="1">
              <a:spcBef>
                <a:spcPct val="0"/>
              </a:spcBef>
              <a:buClrTx/>
              <a:buFontTx/>
              <a:buNone/>
            </a:pPr>
            <a:r>
              <a:rPr lang="cs-CZ" altLang="en-US" sz="1800">
                <a:solidFill>
                  <a:schemeClr val="tx1"/>
                </a:solidFill>
              </a:rPr>
              <a:t>2 týdny</a:t>
            </a:r>
          </a:p>
        </p:txBody>
      </p:sp>
      <p:grpSp>
        <p:nvGrpSpPr>
          <p:cNvPr id="3" name="Skupina 49"/>
          <p:cNvGrpSpPr>
            <a:grpSpLocks/>
          </p:cNvGrpSpPr>
          <p:nvPr/>
        </p:nvGrpSpPr>
        <p:grpSpPr bwMode="auto">
          <a:xfrm>
            <a:off x="3995738" y="4519613"/>
            <a:ext cx="144462" cy="360362"/>
            <a:chOff x="3419872" y="1988840"/>
            <a:chExt cx="288032" cy="576064"/>
          </a:xfrm>
        </p:grpSpPr>
        <p:cxnSp>
          <p:nvCxnSpPr>
            <p:cNvPr id="47" name="Přímá spojovací čára 46"/>
            <p:cNvCxnSpPr/>
            <p:nvPr/>
          </p:nvCxnSpPr>
          <p:spPr>
            <a:xfrm>
              <a:off x="3565471" y="1988840"/>
              <a:ext cx="0" cy="57606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Přímá spojovací čára 48"/>
            <p:cNvCxnSpPr/>
            <p:nvPr/>
          </p:nvCxnSpPr>
          <p:spPr>
            <a:xfrm>
              <a:off x="3419872" y="2133490"/>
              <a:ext cx="28803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 name="Skupina 64"/>
          <p:cNvGrpSpPr>
            <a:grpSpLocks/>
          </p:cNvGrpSpPr>
          <p:nvPr/>
        </p:nvGrpSpPr>
        <p:grpSpPr bwMode="auto">
          <a:xfrm>
            <a:off x="1331913" y="2863850"/>
            <a:ext cx="792162" cy="2087563"/>
            <a:chOff x="1331640" y="3140968"/>
            <a:chExt cx="792088" cy="2088232"/>
          </a:xfrm>
        </p:grpSpPr>
        <p:grpSp>
          <p:nvGrpSpPr>
            <p:cNvPr id="57373" name="Skupina 32"/>
            <p:cNvGrpSpPr>
              <a:grpSpLocks/>
            </p:cNvGrpSpPr>
            <p:nvPr/>
          </p:nvGrpSpPr>
          <p:grpSpPr bwMode="auto">
            <a:xfrm>
              <a:off x="1331640" y="3140968"/>
              <a:ext cx="792088" cy="2088232"/>
              <a:chOff x="1331640" y="3140968"/>
              <a:chExt cx="792088" cy="2088232"/>
            </a:xfrm>
          </p:grpSpPr>
          <p:cxnSp>
            <p:nvCxnSpPr>
              <p:cNvPr id="30" name="Přímá spojovací čára 29"/>
              <p:cNvCxnSpPr/>
              <p:nvPr/>
            </p:nvCxnSpPr>
            <p:spPr>
              <a:xfrm>
                <a:off x="1331640" y="3140968"/>
                <a:ext cx="0" cy="20882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Přímá spojovací čára 31"/>
              <p:cNvCxnSpPr/>
              <p:nvPr/>
            </p:nvCxnSpPr>
            <p:spPr>
              <a:xfrm>
                <a:off x="1331640" y="5229200"/>
                <a:ext cx="792088" cy="0"/>
              </a:xfrm>
              <a:prstGeom prst="line">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57374" name="Skupina 50"/>
            <p:cNvGrpSpPr>
              <a:grpSpLocks/>
            </p:cNvGrpSpPr>
            <p:nvPr/>
          </p:nvGrpSpPr>
          <p:grpSpPr bwMode="auto">
            <a:xfrm>
              <a:off x="1979712" y="4653136"/>
              <a:ext cx="144016" cy="360040"/>
              <a:chOff x="3419872" y="1988840"/>
              <a:chExt cx="288032" cy="576064"/>
            </a:xfrm>
          </p:grpSpPr>
          <p:cxnSp>
            <p:nvCxnSpPr>
              <p:cNvPr id="52" name="Přímá spojovací čára 51"/>
              <p:cNvCxnSpPr/>
              <p:nvPr/>
            </p:nvCxnSpPr>
            <p:spPr>
              <a:xfrm>
                <a:off x="3565043" y="1988225"/>
                <a:ext cx="0" cy="57676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Přímá spojovací čára 52"/>
              <p:cNvCxnSpPr/>
              <p:nvPr/>
            </p:nvCxnSpPr>
            <p:spPr>
              <a:xfrm>
                <a:off x="3419006" y="2133052"/>
                <a:ext cx="28889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54" name="TextovéPole 53"/>
          <p:cNvSpPr txBox="1">
            <a:spLocks noChangeArrowheads="1"/>
          </p:cNvSpPr>
          <p:nvPr/>
        </p:nvSpPr>
        <p:spPr bwMode="auto">
          <a:xfrm>
            <a:off x="3211513" y="3511550"/>
            <a:ext cx="928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eaLnBrk="1" hangingPunct="1">
              <a:spcBef>
                <a:spcPct val="0"/>
              </a:spcBef>
              <a:buClrTx/>
              <a:buFontTx/>
              <a:buNone/>
            </a:pPr>
            <a:r>
              <a:rPr lang="cs-CZ" altLang="en-US" sz="1800">
                <a:solidFill>
                  <a:schemeClr val="tx1"/>
                </a:solidFill>
              </a:rPr>
              <a:t>4 týdny</a:t>
            </a:r>
          </a:p>
        </p:txBody>
      </p:sp>
      <p:grpSp>
        <p:nvGrpSpPr>
          <p:cNvPr id="7" name="Skupina 54"/>
          <p:cNvGrpSpPr>
            <a:grpSpLocks/>
          </p:cNvGrpSpPr>
          <p:nvPr/>
        </p:nvGrpSpPr>
        <p:grpSpPr bwMode="auto">
          <a:xfrm>
            <a:off x="4932363" y="3943350"/>
            <a:ext cx="1873249" cy="1008063"/>
            <a:chOff x="1331640" y="3140968"/>
            <a:chExt cx="792088" cy="2088232"/>
          </a:xfrm>
        </p:grpSpPr>
        <p:cxnSp>
          <p:nvCxnSpPr>
            <p:cNvPr id="56" name="Přímá spojovací čára 55"/>
            <p:cNvCxnSpPr/>
            <p:nvPr/>
          </p:nvCxnSpPr>
          <p:spPr>
            <a:xfrm>
              <a:off x="1331640" y="3140968"/>
              <a:ext cx="0" cy="2088232"/>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57" name="Přímá spojovací čára 56"/>
            <p:cNvCxnSpPr/>
            <p:nvPr/>
          </p:nvCxnSpPr>
          <p:spPr>
            <a:xfrm>
              <a:off x="1331640" y="5229200"/>
              <a:ext cx="792088" cy="0"/>
            </a:xfrm>
            <a:prstGeom prst="line">
              <a:avLst/>
            </a:prstGeom>
            <a:ln w="6350">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8" name="Skupina 57"/>
          <p:cNvGrpSpPr>
            <a:grpSpLocks/>
          </p:cNvGrpSpPr>
          <p:nvPr/>
        </p:nvGrpSpPr>
        <p:grpSpPr bwMode="auto">
          <a:xfrm>
            <a:off x="6803801" y="4446588"/>
            <a:ext cx="144463" cy="360362"/>
            <a:chOff x="3419872" y="1988840"/>
            <a:chExt cx="288032" cy="576064"/>
          </a:xfrm>
        </p:grpSpPr>
        <p:cxnSp>
          <p:nvCxnSpPr>
            <p:cNvPr id="59" name="Přímá spojovací čára 58"/>
            <p:cNvCxnSpPr/>
            <p:nvPr/>
          </p:nvCxnSpPr>
          <p:spPr>
            <a:xfrm>
              <a:off x="3565470" y="1988840"/>
              <a:ext cx="0" cy="57606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Přímá spojovací čára 59"/>
            <p:cNvCxnSpPr/>
            <p:nvPr/>
          </p:nvCxnSpPr>
          <p:spPr>
            <a:xfrm>
              <a:off x="3419872" y="2133490"/>
              <a:ext cx="28803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1" name="TextovéPole 60"/>
          <p:cNvSpPr txBox="1">
            <a:spLocks noChangeArrowheads="1"/>
          </p:cNvSpPr>
          <p:nvPr/>
        </p:nvSpPr>
        <p:spPr bwMode="auto">
          <a:xfrm>
            <a:off x="5292080" y="5022850"/>
            <a:ext cx="11336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eaLnBrk="1" hangingPunct="1">
              <a:spcBef>
                <a:spcPct val="0"/>
              </a:spcBef>
              <a:buClrTx/>
              <a:buFontTx/>
              <a:buNone/>
            </a:pPr>
            <a:r>
              <a:rPr lang="cs-CZ" altLang="en-US" sz="1800" dirty="0">
                <a:solidFill>
                  <a:schemeClr val="tx1"/>
                </a:solidFill>
              </a:rPr>
              <a:t>2,5 týdne</a:t>
            </a:r>
          </a:p>
        </p:txBody>
      </p:sp>
      <p:grpSp>
        <p:nvGrpSpPr>
          <p:cNvPr id="9" name="Skupina 39"/>
          <p:cNvGrpSpPr>
            <a:grpSpLocks/>
          </p:cNvGrpSpPr>
          <p:nvPr/>
        </p:nvGrpSpPr>
        <p:grpSpPr bwMode="auto">
          <a:xfrm>
            <a:off x="1403350" y="2863850"/>
            <a:ext cx="2341563" cy="1079500"/>
            <a:chOff x="1403350" y="2574925"/>
            <a:chExt cx="2341563" cy="1079500"/>
          </a:xfrm>
        </p:grpSpPr>
        <p:sp>
          <p:nvSpPr>
            <p:cNvPr id="57363" name="TextovéPole 61"/>
            <p:cNvSpPr txBox="1">
              <a:spLocks noChangeArrowheads="1"/>
            </p:cNvSpPr>
            <p:nvPr/>
          </p:nvSpPr>
          <p:spPr bwMode="auto">
            <a:xfrm>
              <a:off x="1476375" y="3222625"/>
              <a:ext cx="684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eaLnBrk="1" hangingPunct="1">
                <a:spcBef>
                  <a:spcPct val="0"/>
                </a:spcBef>
                <a:buClrTx/>
                <a:buFontTx/>
                <a:buNone/>
              </a:pPr>
              <a:r>
                <a:rPr lang="cs-CZ" altLang="en-US" sz="1800">
                  <a:solidFill>
                    <a:schemeClr val="tx1"/>
                  </a:solidFill>
                </a:rPr>
                <a:t>2dny</a:t>
              </a:r>
            </a:p>
          </p:txBody>
        </p:sp>
        <p:grpSp>
          <p:nvGrpSpPr>
            <p:cNvPr id="57364" name="Skupina 36"/>
            <p:cNvGrpSpPr>
              <a:grpSpLocks/>
            </p:cNvGrpSpPr>
            <p:nvPr/>
          </p:nvGrpSpPr>
          <p:grpSpPr bwMode="auto">
            <a:xfrm>
              <a:off x="1403350" y="2574925"/>
              <a:ext cx="2341563" cy="1079500"/>
              <a:chOff x="1403350" y="2574925"/>
              <a:chExt cx="2341563" cy="1079500"/>
            </a:xfrm>
          </p:grpSpPr>
          <p:grpSp>
            <p:nvGrpSpPr>
              <p:cNvPr id="57365" name="Skupina 33"/>
              <p:cNvGrpSpPr>
                <a:grpSpLocks/>
              </p:cNvGrpSpPr>
              <p:nvPr/>
            </p:nvGrpSpPr>
            <p:grpSpPr bwMode="auto">
              <a:xfrm>
                <a:off x="1403350" y="2574925"/>
                <a:ext cx="792163" cy="1079500"/>
                <a:chOff x="1331640" y="3140968"/>
                <a:chExt cx="792088" cy="2088232"/>
              </a:xfrm>
            </p:grpSpPr>
            <p:cxnSp>
              <p:nvCxnSpPr>
                <p:cNvPr id="35" name="Přímá spojovací čára 34"/>
                <p:cNvCxnSpPr/>
                <p:nvPr/>
              </p:nvCxnSpPr>
              <p:spPr>
                <a:xfrm>
                  <a:off x="1331640" y="3140968"/>
                  <a:ext cx="0" cy="2088232"/>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36" name="Přímá spojovací čára 35"/>
                <p:cNvCxnSpPr/>
                <p:nvPr/>
              </p:nvCxnSpPr>
              <p:spPr>
                <a:xfrm>
                  <a:off x="1331640" y="5229200"/>
                  <a:ext cx="792088"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grpSp>
          <p:sp>
            <p:nvSpPr>
              <p:cNvPr id="57366" name="TextovéPole 62"/>
              <p:cNvSpPr txBox="1">
                <a:spLocks noChangeArrowheads="1"/>
              </p:cNvSpPr>
              <p:nvPr/>
            </p:nvSpPr>
            <p:spPr bwMode="auto">
              <a:xfrm>
                <a:off x="1835150" y="2862263"/>
                <a:ext cx="1909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eaLnBrk="1" hangingPunct="1">
                  <a:spcBef>
                    <a:spcPct val="0"/>
                  </a:spcBef>
                  <a:buClrTx/>
                  <a:buFontTx/>
                  <a:buNone/>
                </a:pPr>
                <a:r>
                  <a:rPr lang="cs-CZ" altLang="en-US" sz="1800" i="1">
                    <a:solidFill>
                      <a:schemeClr val="tx1"/>
                    </a:solidFill>
                  </a:rPr>
                  <a:t>Adaptace </a:t>
                </a:r>
                <a:r>
                  <a:rPr lang="en-US" altLang="en-US" sz="1800" i="1">
                    <a:solidFill>
                      <a:schemeClr val="tx1"/>
                    </a:solidFill>
                  </a:rPr>
                  <a:t>@ </a:t>
                </a:r>
                <a:r>
                  <a:rPr lang="cs-CZ" altLang="en-US" sz="1800" i="1">
                    <a:solidFill>
                      <a:schemeClr val="tx1"/>
                    </a:solidFill>
                  </a:rPr>
                  <a:t>0°C</a:t>
                </a:r>
              </a:p>
            </p:txBody>
          </p:sp>
        </p:grpSp>
      </p:grpSp>
      <p:sp>
        <p:nvSpPr>
          <p:cNvPr id="57361" name="Rectangle 3"/>
          <p:cNvSpPr>
            <a:spLocks noChangeArrowheads="1"/>
          </p:cNvSpPr>
          <p:nvPr/>
        </p:nvSpPr>
        <p:spPr bwMode="auto">
          <a:xfrm>
            <a:off x="228600" y="188640"/>
            <a:ext cx="86868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spcBef>
                <a:spcPct val="0"/>
              </a:spcBef>
              <a:buClrTx/>
              <a:buFontTx/>
              <a:buNone/>
            </a:pPr>
            <a:r>
              <a:rPr lang="cs-CZ" altLang="en-US" sz="2200" b="1" dirty="0">
                <a:solidFill>
                  <a:schemeClr val="tx1"/>
                </a:solidFill>
              </a:rPr>
              <a:t>Příklad reakce na působení stresu (stres </a:t>
            </a:r>
            <a:r>
              <a:rPr lang="cs-CZ" altLang="en-US" sz="2200" b="1" dirty="0" err="1">
                <a:solidFill>
                  <a:schemeClr val="tx1"/>
                </a:solidFill>
              </a:rPr>
              <a:t>vs</a:t>
            </a:r>
            <a:r>
              <a:rPr lang="cs-CZ" altLang="en-US" sz="2200" b="1" dirty="0">
                <a:solidFill>
                  <a:schemeClr val="tx1"/>
                </a:solidFill>
              </a:rPr>
              <a:t> energie)</a:t>
            </a:r>
            <a:endParaRPr lang="cs-CZ" altLang="en-US" sz="2200" dirty="0">
              <a:solidFill>
                <a:schemeClr val="tx1"/>
              </a:solidFill>
            </a:endParaRPr>
          </a:p>
          <a:p>
            <a:pPr>
              <a:spcBef>
                <a:spcPct val="0"/>
              </a:spcBef>
              <a:buClrTx/>
              <a:buFontTx/>
              <a:buNone/>
            </a:pPr>
            <a:endParaRPr lang="cs-CZ" altLang="en-US" sz="2200" dirty="0">
              <a:solidFill>
                <a:schemeClr val="tx1"/>
              </a:solidFill>
            </a:endParaRPr>
          </a:p>
          <a:p>
            <a:pPr>
              <a:spcBef>
                <a:spcPct val="0"/>
              </a:spcBef>
              <a:buClrTx/>
              <a:buFontTx/>
              <a:buNone/>
            </a:pPr>
            <a:r>
              <a:rPr lang="cs-CZ" altLang="en-US" sz="2200" dirty="0">
                <a:solidFill>
                  <a:schemeClr val="tx1"/>
                </a:solidFill>
              </a:rPr>
              <a:t>Příklad - přežívání potkanů při -10°C</a:t>
            </a:r>
          </a:p>
          <a:p>
            <a:pPr lvl="1">
              <a:spcBef>
                <a:spcPct val="0"/>
              </a:spcBef>
              <a:buClrTx/>
              <a:buFontTx/>
              <a:buChar char="-"/>
            </a:pPr>
            <a:r>
              <a:rPr lang="cs-CZ" altLang="en-US" sz="2200" dirty="0">
                <a:solidFill>
                  <a:schemeClr val="tx1"/>
                </a:solidFill>
              </a:rPr>
              <a:t> Adaptace 0°C (žádná vs. 2 dny vs. 4 týdny) </a:t>
            </a:r>
            <a:br>
              <a:rPr lang="cs-CZ" altLang="en-US" sz="2200" dirty="0">
                <a:solidFill>
                  <a:schemeClr val="tx1"/>
                </a:solidFill>
              </a:rPr>
            </a:br>
            <a:r>
              <a:rPr lang="cs-CZ" altLang="en-US" sz="2200" dirty="0">
                <a:solidFill>
                  <a:schemeClr val="tx2"/>
                </a:solidFill>
              </a:rPr>
              <a:t>	(</a:t>
            </a:r>
            <a:r>
              <a:rPr lang="cs-CZ" altLang="en-US" sz="2200" b="1" dirty="0">
                <a:solidFill>
                  <a:srgbClr val="FF0000"/>
                </a:solidFill>
              </a:rPr>
              <a:t>FYZIOLOGICKÁ ADAPTACE</a:t>
            </a:r>
            <a:r>
              <a:rPr lang="cs-CZ" altLang="en-US" sz="2200" dirty="0">
                <a:solidFill>
                  <a:schemeClr val="tx2"/>
                </a:solidFill>
              </a:rPr>
              <a:t>)</a:t>
            </a:r>
          </a:p>
          <a:p>
            <a:pPr lvl="1">
              <a:spcBef>
                <a:spcPct val="0"/>
              </a:spcBef>
              <a:buClrTx/>
              <a:buFontTx/>
              <a:buChar char="-"/>
            </a:pPr>
            <a:r>
              <a:rPr lang="cs-CZ" altLang="en-US" sz="2200" dirty="0">
                <a:solidFill>
                  <a:schemeClr val="tx1"/>
                </a:solidFill>
              </a:rPr>
              <a:t> Stále stejné dávky potravy (energie)</a:t>
            </a:r>
            <a:endParaRPr lang="cs-CZ" altLang="en-US" sz="1800" i="1" dirty="0">
              <a:solidFill>
                <a:schemeClr val="tx1"/>
              </a:solidFill>
            </a:endParaRPr>
          </a:p>
        </p:txBody>
      </p:sp>
      <p:sp>
        <p:nvSpPr>
          <p:cNvPr id="66" name="TextovéPole 65"/>
          <p:cNvSpPr txBox="1">
            <a:spLocks noChangeArrowheads="1"/>
          </p:cNvSpPr>
          <p:nvPr/>
        </p:nvSpPr>
        <p:spPr bwMode="auto">
          <a:xfrm>
            <a:off x="900113" y="5517232"/>
            <a:ext cx="61173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eaLnBrk="1" hangingPunct="1">
              <a:spcBef>
                <a:spcPct val="0"/>
              </a:spcBef>
              <a:buClrTx/>
              <a:buFontTx/>
              <a:buNone/>
            </a:pPr>
            <a:r>
              <a:rPr lang="cs-CZ" altLang="en-US" sz="1800" i="1" dirty="0">
                <a:solidFill>
                  <a:schemeClr val="tx1"/>
                </a:solidFill>
              </a:rPr>
              <a:t>Adaptační fáze umožnila (dočasně) delší přežití, </a:t>
            </a:r>
            <a:br>
              <a:rPr lang="cs-CZ" altLang="en-US" sz="1800" i="1" dirty="0">
                <a:solidFill>
                  <a:schemeClr val="tx1"/>
                </a:solidFill>
              </a:rPr>
            </a:br>
            <a:r>
              <a:rPr lang="cs-CZ" altLang="en-US" sz="1800" i="1" dirty="0">
                <a:solidFill>
                  <a:schemeClr val="tx1"/>
                </a:solidFill>
              </a:rPr>
              <a:t>ale současně vyšší spotřeba dodávané energie </a:t>
            </a:r>
            <a:r>
              <a:rPr lang="cs-CZ" altLang="en-US" sz="1800" i="1" dirty="0">
                <a:solidFill>
                  <a:schemeClr val="tx1"/>
                </a:solidFill>
                <a:sym typeface="Wingdings" panose="05000000000000000000" pitchFamily="2" charset="2"/>
              </a:rPr>
              <a:t></a:t>
            </a:r>
            <a:r>
              <a:rPr lang="en-US" altLang="en-US" sz="1800" i="1" dirty="0">
                <a:solidFill>
                  <a:schemeClr val="tx1"/>
                </a:solidFill>
                <a:sym typeface="Wingdings" panose="05000000000000000000" pitchFamily="2" charset="2"/>
              </a:rPr>
              <a:t> </a:t>
            </a:r>
            <a:r>
              <a:rPr lang="cs-CZ" altLang="en-US" sz="1800" i="1" dirty="0">
                <a:solidFill>
                  <a:schemeClr val="tx1"/>
                </a:solidFill>
                <a:sym typeface="Wingdings" panose="05000000000000000000" pitchFamily="2" charset="2"/>
              </a:rPr>
              <a:t>uhynutí</a:t>
            </a:r>
            <a:endParaRPr lang="cs-CZ" altLang="en-US" sz="1800" i="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54" grpId="0"/>
      <p:bldP spid="61"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DA3E8694-54C2-456A-86C1-C23A436EC0C8}"/>
              </a:ext>
            </a:extLst>
          </p:cNvPr>
          <p:cNvPicPr>
            <a:picLocks noChangeAspect="1"/>
          </p:cNvPicPr>
          <p:nvPr/>
        </p:nvPicPr>
        <p:blipFill rotWithShape="1">
          <a:blip r:embed="rId2"/>
          <a:srcRect l="28227" t="24821" r="30530" b="41214"/>
          <a:stretch/>
        </p:blipFill>
        <p:spPr>
          <a:xfrm>
            <a:off x="107504" y="0"/>
            <a:ext cx="3240360" cy="1620181"/>
          </a:xfrm>
          <a:prstGeom prst="rect">
            <a:avLst/>
          </a:prstGeom>
        </p:spPr>
      </p:pic>
      <p:sp>
        <p:nvSpPr>
          <p:cNvPr id="5" name="TextovéPole 4">
            <a:extLst>
              <a:ext uri="{FF2B5EF4-FFF2-40B4-BE49-F238E27FC236}">
                <a16:creationId xmlns:a16="http://schemas.microsoft.com/office/drawing/2014/main" id="{9CA0D69D-CE65-410C-A718-80C32AE251FF}"/>
              </a:ext>
            </a:extLst>
          </p:cNvPr>
          <p:cNvSpPr txBox="1"/>
          <p:nvPr/>
        </p:nvSpPr>
        <p:spPr>
          <a:xfrm>
            <a:off x="3347864" y="44624"/>
            <a:ext cx="4572000" cy="276999"/>
          </a:xfrm>
          <a:prstGeom prst="rect">
            <a:avLst/>
          </a:prstGeom>
          <a:noFill/>
        </p:spPr>
        <p:txBody>
          <a:bodyPr wrap="square">
            <a:spAutoFit/>
          </a:bodyPr>
          <a:lstStyle/>
          <a:p>
            <a:r>
              <a:rPr lang="cs-CZ" sz="1200" b="0" i="0" u="none" strike="noStrike" dirty="0">
                <a:solidFill>
                  <a:schemeClr val="tx2"/>
                </a:solidFill>
                <a:effectLst/>
                <a:latin typeface="NexusSans"/>
                <a:hlinkClick r:id="rId3" tooltip="Persistent link using digital object identifier">
                  <a:extLst>
                    <a:ext uri="{A12FA001-AC4F-418D-AE19-62706E023703}">
                      <ahyp:hlinkClr xmlns:ahyp="http://schemas.microsoft.com/office/drawing/2018/hyperlinkcolor" val="tx"/>
                    </a:ext>
                  </a:extLst>
                </a:hlinkClick>
              </a:rPr>
              <a:t>https://doi.org/10.1016/j.scitotenv.2021.145202</a:t>
            </a:r>
            <a:endParaRPr lang="cs-CZ" sz="1200" dirty="0">
              <a:solidFill>
                <a:schemeClr val="tx2"/>
              </a:solidFill>
            </a:endParaRPr>
          </a:p>
        </p:txBody>
      </p:sp>
      <p:pic>
        <p:nvPicPr>
          <p:cNvPr id="1026" name="Picture 2">
            <a:extLst>
              <a:ext uri="{FF2B5EF4-FFF2-40B4-BE49-F238E27FC236}">
                <a16:creationId xmlns:a16="http://schemas.microsoft.com/office/drawing/2014/main" id="{824ECCEB-CCF6-4BDC-BABD-F6B60328EB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48" y="1664805"/>
            <a:ext cx="9056252" cy="5193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280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Nadpis 1"/>
          <p:cNvSpPr>
            <a:spLocks noGrp="1"/>
          </p:cNvSpPr>
          <p:nvPr>
            <p:ph type="title" idx="4294967295"/>
          </p:nvPr>
        </p:nvSpPr>
        <p:spPr bwMode="auto">
          <a:xfrm>
            <a:off x="1763713" y="2282825"/>
            <a:ext cx="5472112" cy="2082800"/>
          </a:xfrm>
          <a:solidFill>
            <a:srgbClr val="929294">
              <a:alpha val="59999"/>
            </a:srgbClr>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eaLnBrk="1" hangingPunct="1"/>
            <a:r>
              <a:rPr lang="cs-CZ" altLang="en-US" sz="3000" b="1">
                <a:solidFill>
                  <a:schemeClr val="accent1"/>
                </a:solidFill>
              </a:rPr>
              <a:t>Adaptace - evoluční</a:t>
            </a:r>
            <a:endParaRPr lang="cs-CZ" altLang="en-US" sz="3000">
              <a:solidFill>
                <a:schemeClr val="accen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354013" y="1238250"/>
            <a:ext cx="86106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spcBef>
                <a:spcPct val="0"/>
              </a:spcBef>
              <a:buClrTx/>
            </a:pPr>
            <a:r>
              <a:rPr lang="cs-CZ" altLang="en-US" sz="2200" dirty="0">
                <a:solidFill>
                  <a:schemeClr val="tx1"/>
                </a:solidFill>
              </a:rPr>
              <a:t>Adaptace je </a:t>
            </a:r>
            <a:r>
              <a:rPr lang="cs-CZ" altLang="en-US" sz="2200" b="1" dirty="0">
                <a:solidFill>
                  <a:schemeClr val="tx1"/>
                </a:solidFill>
              </a:rPr>
              <a:t>evoluční proces</a:t>
            </a:r>
            <a:r>
              <a:rPr lang="cs-CZ" altLang="en-US" sz="2200" dirty="0">
                <a:solidFill>
                  <a:schemeClr val="tx1"/>
                </a:solidFill>
              </a:rPr>
              <a:t>, ve kterém se organismus (resp. DRUH) přizpůsobuje vnějším podmínkám a dalším faktorům (včetně chemického stresu), které panují v areálu jeho výskytu. </a:t>
            </a:r>
            <a:br>
              <a:rPr lang="cs-CZ" altLang="en-US" sz="2200" dirty="0">
                <a:solidFill>
                  <a:schemeClr val="tx1"/>
                </a:solidFill>
              </a:rPr>
            </a:br>
            <a:endParaRPr lang="cs-CZ" altLang="en-US" sz="2200" dirty="0">
              <a:solidFill>
                <a:schemeClr val="tx1"/>
              </a:solidFill>
            </a:endParaRPr>
          </a:p>
          <a:p>
            <a:pPr>
              <a:spcBef>
                <a:spcPct val="0"/>
              </a:spcBef>
              <a:buClrTx/>
            </a:pPr>
            <a:r>
              <a:rPr lang="en-US" altLang="en-US" sz="2200" dirty="0">
                <a:solidFill>
                  <a:schemeClr val="tx1"/>
                </a:solidFill>
              </a:rPr>
              <a:t> </a:t>
            </a:r>
            <a:r>
              <a:rPr lang="cs-CZ" altLang="en-US" sz="2200" dirty="0">
                <a:solidFill>
                  <a:schemeClr val="tx1"/>
                </a:solidFill>
              </a:rPr>
              <a:t>Přizpůsobování probíhá procesem </a:t>
            </a:r>
            <a:r>
              <a:rPr lang="cs-CZ" altLang="en-US" sz="2200" b="1" dirty="0">
                <a:solidFill>
                  <a:schemeClr val="tx1"/>
                </a:solidFill>
              </a:rPr>
              <a:t>přirozeného výběru</a:t>
            </a:r>
            <a:r>
              <a:rPr lang="cs-CZ" altLang="en-US" sz="2200" dirty="0">
                <a:solidFill>
                  <a:schemeClr val="tx1"/>
                </a:solidFill>
              </a:rPr>
              <a:t> (na úrovni jedinců </a:t>
            </a:r>
            <a:r>
              <a:rPr lang="cs-CZ" altLang="en-US" sz="2200" dirty="0">
                <a:solidFill>
                  <a:schemeClr val="tx1"/>
                </a:solidFill>
                <a:sym typeface="Wingdings" panose="05000000000000000000" pitchFamily="2" charset="2"/>
              </a:rPr>
              <a:t></a:t>
            </a:r>
            <a:r>
              <a:rPr lang="en-US" altLang="en-US" sz="2200" dirty="0">
                <a:solidFill>
                  <a:schemeClr val="tx1"/>
                </a:solidFill>
                <a:sym typeface="Wingdings" panose="05000000000000000000" pitchFamily="2" charset="2"/>
              </a:rPr>
              <a:t> </a:t>
            </a:r>
            <a:r>
              <a:rPr lang="cs-CZ" altLang="en-US" sz="2200" dirty="0">
                <a:solidFill>
                  <a:schemeClr val="tx1"/>
                </a:solidFill>
              </a:rPr>
              <a:t>populací)	</a:t>
            </a:r>
            <a:br>
              <a:rPr lang="cs-CZ" altLang="en-US" sz="2200" dirty="0">
                <a:solidFill>
                  <a:schemeClr val="tx1"/>
                </a:solidFill>
              </a:rPr>
            </a:br>
            <a:r>
              <a:rPr lang="cs-CZ" altLang="en-US" sz="2200" dirty="0">
                <a:solidFill>
                  <a:schemeClr val="tx1"/>
                </a:solidFill>
              </a:rPr>
              <a:t>	</a:t>
            </a:r>
            <a:r>
              <a:rPr lang="cs-CZ" altLang="en-US" sz="2200" dirty="0">
                <a:solidFill>
                  <a:schemeClr val="tx1"/>
                </a:solidFill>
                <a:sym typeface="Wingdings" panose="05000000000000000000" pitchFamily="2" charset="2"/>
              </a:rPr>
              <a:t></a:t>
            </a:r>
            <a:r>
              <a:rPr lang="en-US" altLang="en-US" sz="2200" dirty="0">
                <a:solidFill>
                  <a:schemeClr val="tx1"/>
                </a:solidFill>
                <a:sym typeface="Wingdings" panose="05000000000000000000" pitchFamily="2" charset="2"/>
              </a:rPr>
              <a:t> </a:t>
            </a:r>
            <a:r>
              <a:rPr lang="cs-CZ" altLang="en-US" sz="2200" dirty="0">
                <a:solidFill>
                  <a:schemeClr val="tx1"/>
                </a:solidFill>
              </a:rPr>
              <a:t>vznikají „účelné“ vlastnosti</a:t>
            </a:r>
            <a:br>
              <a:rPr lang="cs-CZ" altLang="en-US" sz="2200" dirty="0">
                <a:solidFill>
                  <a:schemeClr val="tx1"/>
                </a:solidFill>
              </a:rPr>
            </a:br>
            <a:endParaRPr lang="cs-CZ" altLang="en-US" sz="2200" dirty="0">
              <a:solidFill>
                <a:schemeClr val="tx1"/>
              </a:solidFill>
            </a:endParaRPr>
          </a:p>
          <a:p>
            <a:pPr>
              <a:spcBef>
                <a:spcPct val="0"/>
              </a:spcBef>
              <a:buClrTx/>
            </a:pPr>
            <a:r>
              <a:rPr lang="cs-CZ" altLang="en-US" sz="2200" dirty="0">
                <a:solidFill>
                  <a:schemeClr val="tx1"/>
                </a:solidFill>
              </a:rPr>
              <a:t> Přirozený výběr selektuje </a:t>
            </a:r>
            <a:r>
              <a:rPr lang="cs-CZ" altLang="en-US" sz="2200" b="1" dirty="0">
                <a:solidFill>
                  <a:schemeClr val="tx1"/>
                </a:solidFill>
              </a:rPr>
              <a:t>ze všech náhodně vznikajících mutací </a:t>
            </a:r>
            <a:r>
              <a:rPr lang="cs-CZ" altLang="en-US" sz="2200" dirty="0">
                <a:solidFill>
                  <a:schemeClr val="tx1"/>
                </a:solidFill>
              </a:rPr>
              <a:t>ty, které jsou výhodné a užitečné za daných vnějších podmínek</a:t>
            </a:r>
          </a:p>
          <a:p>
            <a:pPr>
              <a:spcBef>
                <a:spcPct val="0"/>
              </a:spcBef>
              <a:buClrTx/>
            </a:pPr>
            <a:endParaRPr lang="cs-CZ" altLang="en-US" sz="2200" dirty="0">
              <a:solidFill>
                <a:schemeClr val="tx1"/>
              </a:solidFill>
            </a:endParaRPr>
          </a:p>
        </p:txBody>
      </p:sp>
      <p:sp>
        <p:nvSpPr>
          <p:cNvPr id="61443" name="Rectangle 3"/>
          <p:cNvSpPr>
            <a:spLocks noChangeArrowheads="1"/>
          </p:cNvSpPr>
          <p:nvPr/>
        </p:nvSpPr>
        <p:spPr bwMode="auto">
          <a:xfrm>
            <a:off x="304800" y="404813"/>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lgn="ctr">
              <a:spcBef>
                <a:spcPct val="0"/>
              </a:spcBef>
              <a:buClrTx/>
              <a:buFontTx/>
              <a:buNone/>
            </a:pPr>
            <a:r>
              <a:rPr lang="cs-CZ" altLang="en-US" sz="2400" b="1">
                <a:solidFill>
                  <a:srgbClr val="FF3300"/>
                </a:solidFill>
              </a:rPr>
              <a:t>Evoluční adaptace a její podstata</a:t>
            </a:r>
            <a:endParaRPr lang="cs-CZ" altLang="en-US" sz="2400">
              <a:solidFill>
                <a:srgbClr val="FF33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ChangeArrowheads="1"/>
          </p:cNvSpPr>
          <p:nvPr/>
        </p:nvSpPr>
        <p:spPr bwMode="auto">
          <a:xfrm>
            <a:off x="304800" y="260350"/>
            <a:ext cx="8610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lgn="ctr">
              <a:spcBef>
                <a:spcPct val="0"/>
              </a:spcBef>
              <a:buClrTx/>
              <a:buFontTx/>
              <a:buNone/>
            </a:pPr>
            <a:r>
              <a:rPr lang="cs-CZ" altLang="en-US" sz="2400" b="1" dirty="0">
                <a:solidFill>
                  <a:srgbClr val="FF3300"/>
                </a:solidFill>
              </a:rPr>
              <a:t>Příklad evoluční adaptace: </a:t>
            </a:r>
            <a:br>
              <a:rPr lang="cs-CZ" altLang="en-US" sz="2400" b="1" dirty="0">
                <a:solidFill>
                  <a:srgbClr val="FF3300"/>
                </a:solidFill>
              </a:rPr>
            </a:br>
            <a:r>
              <a:rPr lang="cs-CZ" altLang="en-US" sz="2400" dirty="0">
                <a:solidFill>
                  <a:srgbClr val="FF3300"/>
                </a:solidFill>
              </a:rPr>
              <a:t>selekce populací roztočů rezistentních na pesticidy</a:t>
            </a:r>
          </a:p>
        </p:txBody>
      </p:sp>
      <p:pic>
        <p:nvPicPr>
          <p:cNvPr id="63491" name="Picture 4" descr="http://econjsun.files.wordpress.com/2011/11/pest.gif"/>
          <p:cNvPicPr>
            <a:picLocks noChangeAspect="1" noChangeArrowheads="1"/>
          </p:cNvPicPr>
          <p:nvPr/>
        </p:nvPicPr>
        <p:blipFill>
          <a:blip r:embed="rId3">
            <a:extLst>
              <a:ext uri="{28A0092B-C50C-407E-A947-70E740481C1C}">
                <a14:useLocalDpi xmlns:a14="http://schemas.microsoft.com/office/drawing/2010/main"/>
              </a:ext>
            </a:extLst>
          </a:blip>
          <a:srcRect t="8366"/>
          <a:stretch>
            <a:fillRect/>
          </a:stretch>
        </p:blipFill>
        <p:spPr bwMode="auto">
          <a:xfrm>
            <a:off x="1258888" y="1341438"/>
            <a:ext cx="6697662"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304800" y="315913"/>
            <a:ext cx="8610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lgn="ctr">
              <a:spcBef>
                <a:spcPct val="0"/>
              </a:spcBef>
              <a:buClrTx/>
              <a:buFontTx/>
              <a:buNone/>
            </a:pPr>
            <a:r>
              <a:rPr lang="cs-CZ" altLang="en-US" sz="2400" b="1" dirty="0">
                <a:solidFill>
                  <a:srgbClr val="FF3300"/>
                </a:solidFill>
              </a:rPr>
              <a:t>Příklad evoluční adaptace: </a:t>
            </a:r>
            <a:br>
              <a:rPr lang="cs-CZ" altLang="en-US" sz="2400" b="1" dirty="0">
                <a:solidFill>
                  <a:srgbClr val="FF3300"/>
                </a:solidFill>
              </a:rPr>
            </a:br>
            <a:r>
              <a:rPr lang="cs-CZ" altLang="en-US" sz="2400" dirty="0">
                <a:solidFill>
                  <a:srgbClr val="FF3300"/>
                </a:solidFill>
              </a:rPr>
              <a:t>vznik bakterií rezistentních na antibiotika </a:t>
            </a:r>
          </a:p>
          <a:p>
            <a:pPr>
              <a:spcBef>
                <a:spcPct val="0"/>
              </a:spcBef>
              <a:buClrTx/>
              <a:buFontTx/>
              <a:buNone/>
            </a:pPr>
            <a:r>
              <a:rPr lang="cs-CZ" altLang="en-US" sz="1800" dirty="0">
                <a:solidFill>
                  <a:schemeClr val="accent1"/>
                </a:solidFill>
              </a:rPr>
              <a:t>ATB: nemocnice </a:t>
            </a:r>
            <a:r>
              <a:rPr lang="cs-CZ" altLang="en-US" sz="1800" dirty="0">
                <a:solidFill>
                  <a:schemeClr val="accent1"/>
                </a:solidFill>
                <a:sym typeface="Wingdings" panose="05000000000000000000" pitchFamily="2" charset="2"/>
              </a:rPr>
              <a:t></a:t>
            </a:r>
            <a:r>
              <a:rPr lang="en-US" altLang="en-US" sz="1800" dirty="0">
                <a:solidFill>
                  <a:schemeClr val="accent1"/>
                </a:solidFill>
                <a:sym typeface="Wingdings" panose="05000000000000000000" pitchFamily="2" charset="2"/>
              </a:rPr>
              <a:t> prost</a:t>
            </a:r>
            <a:r>
              <a:rPr lang="cs-CZ" altLang="en-US" sz="1800" dirty="0">
                <a:solidFill>
                  <a:schemeClr val="accent1"/>
                </a:solidFill>
                <a:sym typeface="Wingdings" panose="05000000000000000000" pitchFamily="2" charset="2"/>
              </a:rPr>
              <a:t>ředí: další šíření „mutací“ (i horizontální transfer genů)</a:t>
            </a:r>
          </a:p>
          <a:p>
            <a:pPr>
              <a:spcBef>
                <a:spcPct val="0"/>
              </a:spcBef>
              <a:buClrTx/>
              <a:buFontTx/>
              <a:buNone/>
            </a:pPr>
            <a:r>
              <a:rPr lang="cs-CZ" altLang="en-US" sz="1800" dirty="0">
                <a:solidFill>
                  <a:schemeClr val="accent1"/>
                </a:solidFill>
                <a:sym typeface="Wingdings" panose="05000000000000000000" pitchFamily="2" charset="2"/>
              </a:rPr>
              <a:t>ATB přímo v prostředí </a:t>
            </a:r>
            <a:r>
              <a:rPr lang="en-US" altLang="en-US" sz="1800" dirty="0">
                <a:solidFill>
                  <a:schemeClr val="accent1"/>
                </a:solidFill>
                <a:sym typeface="Wingdings" panose="05000000000000000000" pitchFamily="2" charset="2"/>
              </a:rPr>
              <a:t> </a:t>
            </a:r>
            <a:r>
              <a:rPr lang="en-US" altLang="en-US" sz="1800" dirty="0" err="1">
                <a:solidFill>
                  <a:schemeClr val="accent1"/>
                </a:solidFill>
                <a:sym typeface="Wingdings" panose="05000000000000000000" pitchFamily="2" charset="2"/>
              </a:rPr>
              <a:t>rezistentn</a:t>
            </a:r>
            <a:r>
              <a:rPr lang="cs-CZ" altLang="en-US" sz="1800" dirty="0">
                <a:solidFill>
                  <a:schemeClr val="accent1"/>
                </a:solidFill>
                <a:sym typeface="Wingdings" panose="05000000000000000000" pitchFamily="2" charset="2"/>
              </a:rPr>
              <a:t>í kmeny v sedimentech, na ČOV atd.</a:t>
            </a:r>
            <a:endParaRPr lang="cs-CZ" altLang="en-US" sz="1800" dirty="0">
              <a:solidFill>
                <a:schemeClr val="accent1"/>
              </a:solidFill>
            </a:endParaRPr>
          </a:p>
        </p:txBody>
      </p:sp>
      <p:pic>
        <p:nvPicPr>
          <p:cNvPr id="65539" name="Picture 2" descr="http://my.clevelandclinic.org/PublishingImages/Disorders/6260_gene_transfer2_nih.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1188" y="1916113"/>
            <a:ext cx="805021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idx="4294967295"/>
          </p:nvPr>
        </p:nvSpPr>
        <p:spPr bwMode="auto">
          <a:xfrm>
            <a:off x="1763713" y="2282825"/>
            <a:ext cx="5472112" cy="2082800"/>
          </a:xfrm>
          <a:solidFill>
            <a:srgbClr val="929294">
              <a:alpha val="59999"/>
            </a:srgbClr>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eaLnBrk="1" hangingPunct="1"/>
            <a:r>
              <a:rPr lang="cs-CZ" altLang="en-US" sz="3000" b="1">
                <a:solidFill>
                  <a:schemeClr val="accent1"/>
                </a:solidFill>
              </a:rPr>
              <a:t>Život </a:t>
            </a:r>
            <a:br>
              <a:rPr lang="cs-CZ" altLang="en-US" sz="3000" b="1">
                <a:solidFill>
                  <a:schemeClr val="accent1"/>
                </a:solidFill>
              </a:rPr>
            </a:br>
            <a:r>
              <a:rPr lang="cs-CZ" altLang="en-US">
                <a:solidFill>
                  <a:schemeClr val="accent1"/>
                </a:solidFill>
              </a:rPr>
              <a:t>Hierarchie</a:t>
            </a:r>
            <a:br>
              <a:rPr lang="cs-CZ" altLang="en-US">
                <a:solidFill>
                  <a:schemeClr val="accent1"/>
                </a:solidFill>
              </a:rPr>
            </a:br>
            <a:br>
              <a:rPr lang="cs-CZ" altLang="en-US">
                <a:solidFill>
                  <a:schemeClr val="accent1"/>
                </a:solidFill>
              </a:rPr>
            </a:br>
            <a:r>
              <a:rPr lang="cs-CZ" altLang="en-US" sz="2000" i="1">
                <a:solidFill>
                  <a:schemeClr val="accent1"/>
                </a:solidFill>
              </a:rPr>
              <a:t>… a význam v ekotoxikologii</a:t>
            </a:r>
            <a:endParaRPr lang="cs-CZ" altLang="en-US" sz="2800" i="1">
              <a:solidFill>
                <a:schemeClr val="accen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Nadpis 1"/>
          <p:cNvSpPr>
            <a:spLocks noGrp="1"/>
          </p:cNvSpPr>
          <p:nvPr>
            <p:ph type="title" idx="4294967295"/>
          </p:nvPr>
        </p:nvSpPr>
        <p:spPr bwMode="auto">
          <a:xfrm>
            <a:off x="684213" y="1341438"/>
            <a:ext cx="7632700" cy="4181475"/>
          </a:xfrm>
          <a:solidFill>
            <a:srgbClr val="929294">
              <a:alpha val="59999"/>
            </a:srgbClr>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eaLnBrk="1" hangingPunct="1"/>
            <a:r>
              <a:rPr lang="cs-CZ" altLang="en-US" sz="3000" b="1" dirty="0">
                <a:solidFill>
                  <a:schemeClr val="accent1"/>
                </a:solidFill>
              </a:rPr>
              <a:t>Jaké parametry určují toxické projevy?</a:t>
            </a:r>
            <a:br>
              <a:rPr lang="cs-CZ" altLang="en-US" sz="3000" b="1" dirty="0">
                <a:solidFill>
                  <a:schemeClr val="accent1"/>
                </a:solidFill>
              </a:rPr>
            </a:br>
            <a:br>
              <a:rPr lang="cs-CZ" altLang="en-US" sz="3000" b="1" dirty="0">
                <a:solidFill>
                  <a:schemeClr val="accent1"/>
                </a:solidFill>
              </a:rPr>
            </a:br>
            <a:r>
              <a:rPr lang="cs-CZ" altLang="en-US" sz="3000" dirty="0">
                <a:solidFill>
                  <a:schemeClr val="accent1"/>
                </a:solidFill>
              </a:rPr>
              <a:t>(kombinace vlivu genomu, TK, TD)</a:t>
            </a:r>
          </a:p>
        </p:txBody>
      </p:sp>
    </p:spTree>
    <p:extLst>
      <p:ext uri="{BB962C8B-B14F-4D97-AF65-F5344CB8AC3E}">
        <p14:creationId xmlns:p14="http://schemas.microsoft.com/office/powerpoint/2010/main" val="4189593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BAC4723-050A-4945-856E-137C884495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977128"/>
            <a:ext cx="7776864" cy="54762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DF299B10-5802-418D-A418-C1F1B0AA85E7}"/>
              </a:ext>
            </a:extLst>
          </p:cNvPr>
          <p:cNvSpPr>
            <a:spLocks noChangeArrowheads="1"/>
          </p:cNvSpPr>
          <p:nvPr/>
        </p:nvSpPr>
        <p:spPr bwMode="auto">
          <a:xfrm>
            <a:off x="304800" y="44624"/>
            <a:ext cx="8610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lgn="ctr">
              <a:spcBef>
                <a:spcPct val="0"/>
              </a:spcBef>
              <a:buClrTx/>
              <a:buFontTx/>
              <a:buNone/>
            </a:pPr>
            <a:r>
              <a:rPr lang="cs-CZ" altLang="en-US" sz="2400" b="1" dirty="0">
                <a:solidFill>
                  <a:srgbClr val="FF3300"/>
                </a:solidFill>
              </a:rPr>
              <a:t>Vlastnosti ovlivňující výslednou toxicitu </a:t>
            </a:r>
            <a:r>
              <a:rPr lang="cs-CZ" altLang="en-US" sz="2400" dirty="0">
                <a:solidFill>
                  <a:srgbClr val="FF3300"/>
                </a:solidFill>
              </a:rPr>
              <a:t>(citlivost organismu / druhu) - genetické, TK a TD vlastnosti (</a:t>
            </a:r>
            <a:r>
              <a:rPr lang="cs-CZ" altLang="en-US" sz="2400" dirty="0" err="1">
                <a:solidFill>
                  <a:srgbClr val="FF3300"/>
                </a:solidFill>
              </a:rPr>
              <a:t>traits</a:t>
            </a:r>
            <a:r>
              <a:rPr lang="cs-CZ" altLang="en-US" sz="2400" dirty="0">
                <a:solidFill>
                  <a:srgbClr val="FF3300"/>
                </a:solidFill>
              </a:rPr>
              <a:t>)</a:t>
            </a:r>
            <a:endParaRPr lang="cs-CZ" altLang="en-US" sz="1800" dirty="0">
              <a:solidFill>
                <a:schemeClr val="accent1"/>
              </a:solidFill>
            </a:endParaRPr>
          </a:p>
        </p:txBody>
      </p:sp>
      <p:sp>
        <p:nvSpPr>
          <p:cNvPr id="7" name="TextovéPole 6">
            <a:extLst>
              <a:ext uri="{FF2B5EF4-FFF2-40B4-BE49-F238E27FC236}">
                <a16:creationId xmlns:a16="http://schemas.microsoft.com/office/drawing/2014/main" id="{159EE002-E7E6-4240-90FB-D7D5BDDFEC53}"/>
              </a:ext>
            </a:extLst>
          </p:cNvPr>
          <p:cNvSpPr txBox="1"/>
          <p:nvPr/>
        </p:nvSpPr>
        <p:spPr>
          <a:xfrm>
            <a:off x="4618084" y="6597352"/>
            <a:ext cx="4572000" cy="261610"/>
          </a:xfrm>
          <a:prstGeom prst="rect">
            <a:avLst/>
          </a:prstGeom>
          <a:noFill/>
        </p:spPr>
        <p:txBody>
          <a:bodyPr wrap="square">
            <a:spAutoFit/>
          </a:bodyPr>
          <a:lstStyle/>
          <a:p>
            <a:r>
              <a:rPr lang="cs-CZ" sz="1050" dirty="0"/>
              <a:t>https://www.frontiersin.org/articles/10.3389/fenvs.2020.588380/full</a:t>
            </a:r>
          </a:p>
        </p:txBody>
      </p:sp>
    </p:spTree>
    <p:extLst>
      <p:ext uri="{BB962C8B-B14F-4D97-AF65-F5344CB8AC3E}">
        <p14:creationId xmlns:p14="http://schemas.microsoft.com/office/powerpoint/2010/main" val="115322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DF299B10-5802-418D-A418-C1F1B0AA85E7}"/>
              </a:ext>
            </a:extLst>
          </p:cNvPr>
          <p:cNvSpPr>
            <a:spLocks noChangeArrowheads="1"/>
          </p:cNvSpPr>
          <p:nvPr/>
        </p:nvSpPr>
        <p:spPr bwMode="auto">
          <a:xfrm>
            <a:off x="304800" y="44624"/>
            <a:ext cx="8610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lgn="ctr">
              <a:spcBef>
                <a:spcPct val="0"/>
              </a:spcBef>
              <a:buClrTx/>
              <a:buFontTx/>
              <a:buNone/>
            </a:pPr>
            <a:r>
              <a:rPr lang="cs-CZ" altLang="en-US" sz="2400" b="1" dirty="0">
                <a:solidFill>
                  <a:srgbClr val="FF3300"/>
                </a:solidFill>
              </a:rPr>
              <a:t>Parametry ovlivňující výslednou toxicitu</a:t>
            </a:r>
          </a:p>
          <a:p>
            <a:pPr algn="ctr">
              <a:spcBef>
                <a:spcPct val="0"/>
              </a:spcBef>
              <a:buClrTx/>
              <a:buFontTx/>
              <a:buNone/>
            </a:pPr>
            <a:r>
              <a:rPr lang="cs-CZ" altLang="en-US" sz="2400" b="1" dirty="0">
                <a:solidFill>
                  <a:srgbClr val="FF3300"/>
                </a:solidFill>
              </a:rPr>
              <a:t>(resp. citlivost konkrétního organismu / druhu)</a:t>
            </a:r>
            <a:endParaRPr lang="cs-CZ" altLang="en-US" sz="1800" dirty="0">
              <a:solidFill>
                <a:schemeClr val="accent1"/>
              </a:solidFill>
            </a:endParaRPr>
          </a:p>
        </p:txBody>
      </p:sp>
      <p:sp>
        <p:nvSpPr>
          <p:cNvPr id="7" name="TextovéPole 6">
            <a:extLst>
              <a:ext uri="{FF2B5EF4-FFF2-40B4-BE49-F238E27FC236}">
                <a16:creationId xmlns:a16="http://schemas.microsoft.com/office/drawing/2014/main" id="{159EE002-E7E6-4240-90FB-D7D5BDDFEC53}"/>
              </a:ext>
            </a:extLst>
          </p:cNvPr>
          <p:cNvSpPr txBox="1"/>
          <p:nvPr/>
        </p:nvSpPr>
        <p:spPr>
          <a:xfrm>
            <a:off x="4572000" y="6511939"/>
            <a:ext cx="4572000" cy="261610"/>
          </a:xfrm>
          <a:prstGeom prst="rect">
            <a:avLst/>
          </a:prstGeom>
          <a:noFill/>
        </p:spPr>
        <p:txBody>
          <a:bodyPr wrap="square">
            <a:spAutoFit/>
          </a:bodyPr>
          <a:lstStyle/>
          <a:p>
            <a:r>
              <a:rPr lang="cs-CZ" sz="1050" dirty="0"/>
              <a:t>https://www.frontiersin.org/articles/10.3389/fenvs.2020.588380/full</a:t>
            </a:r>
          </a:p>
        </p:txBody>
      </p:sp>
      <p:pic>
        <p:nvPicPr>
          <p:cNvPr id="3074" name="Picture 2">
            <a:extLst>
              <a:ext uri="{FF2B5EF4-FFF2-40B4-BE49-F238E27FC236}">
                <a16:creationId xmlns:a16="http://schemas.microsoft.com/office/drawing/2014/main" id="{7D530732-A083-49E8-A604-FD5123D5735C}"/>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936540"/>
            <a:ext cx="7403021" cy="4730992"/>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85DEDBE5-6D61-481D-8C20-287F1E1A2A4D}"/>
              </a:ext>
            </a:extLst>
          </p:cNvPr>
          <p:cNvSpPr txBox="1"/>
          <p:nvPr/>
        </p:nvSpPr>
        <p:spPr>
          <a:xfrm>
            <a:off x="2425108" y="5742227"/>
            <a:ext cx="6490292" cy="1061829"/>
          </a:xfrm>
          <a:prstGeom prst="rect">
            <a:avLst/>
          </a:prstGeom>
          <a:noFill/>
        </p:spPr>
        <p:txBody>
          <a:bodyPr wrap="square">
            <a:spAutoFit/>
          </a:bodyPr>
          <a:lstStyle/>
          <a:p>
            <a:pPr algn="l"/>
            <a:r>
              <a:rPr lang="en-US" sz="900" b="1" i="0" dirty="0">
                <a:solidFill>
                  <a:srgbClr val="3E3D40"/>
                </a:solidFill>
                <a:effectLst/>
                <a:latin typeface="Georgia" panose="02040502050405020303" pitchFamily="18" charset="0"/>
              </a:rPr>
              <a:t>Figure 4.</a:t>
            </a:r>
            <a:r>
              <a:rPr lang="en-US" sz="900" b="0" i="0" dirty="0">
                <a:solidFill>
                  <a:srgbClr val="3E3D40"/>
                </a:solidFill>
                <a:effectLst/>
                <a:latin typeface="Georgia" panose="02040502050405020303" pitchFamily="18" charset="0"/>
              </a:rPr>
              <a:t> </a:t>
            </a:r>
            <a:r>
              <a:rPr lang="en-US" sz="900" b="1" i="0" dirty="0">
                <a:solidFill>
                  <a:srgbClr val="3E3D40"/>
                </a:solidFill>
                <a:effectLst/>
                <a:latin typeface="Georgia" panose="02040502050405020303" pitchFamily="18" charset="0"/>
              </a:rPr>
              <a:t>(A)</a:t>
            </a:r>
            <a:r>
              <a:rPr lang="en-US" sz="900" b="0" i="0" dirty="0">
                <a:solidFill>
                  <a:srgbClr val="3E3D40"/>
                </a:solidFill>
                <a:effectLst/>
                <a:latin typeface="Georgia" panose="02040502050405020303" pitchFamily="18" charset="0"/>
              </a:rPr>
              <a:t> Schematic representing the role of TK and TD traits in toxicity, following uptake the chemical may be detoxified by different enzymes or may escape detoxification to bind with the biological target, </a:t>
            </a:r>
            <a:r>
              <a:rPr lang="en-US" sz="900" b="1" i="0" dirty="0">
                <a:solidFill>
                  <a:srgbClr val="3E3D40"/>
                </a:solidFill>
                <a:effectLst/>
                <a:latin typeface="Georgia" panose="02040502050405020303" pitchFamily="18" charset="0"/>
              </a:rPr>
              <a:t>(B)</a:t>
            </a:r>
            <a:r>
              <a:rPr lang="en-US" sz="900" b="0" i="0" dirty="0">
                <a:solidFill>
                  <a:srgbClr val="3E3D40"/>
                </a:solidFill>
                <a:effectLst/>
                <a:latin typeface="Georgia" panose="02040502050405020303" pitchFamily="18" charset="0"/>
              </a:rPr>
              <a:t> interactive mixture effects (e.g., synergism can occur if one chemical changes the </a:t>
            </a:r>
            <a:r>
              <a:rPr lang="en-US" sz="900" b="0" i="0" dirty="0" err="1">
                <a:solidFill>
                  <a:srgbClr val="3E3D40"/>
                </a:solidFill>
                <a:effectLst/>
                <a:latin typeface="Georgia" panose="02040502050405020303" pitchFamily="18" charset="0"/>
              </a:rPr>
              <a:t>toxicokinetics</a:t>
            </a:r>
            <a:r>
              <a:rPr lang="en-US" sz="900" b="0" i="0" dirty="0">
                <a:solidFill>
                  <a:srgbClr val="3E3D40"/>
                </a:solidFill>
                <a:effectLst/>
                <a:latin typeface="Georgia" panose="02040502050405020303" pitchFamily="18" charset="0"/>
              </a:rPr>
              <a:t> of another chemical (e.g., block detoxification so more gets to target site) leading to greater effects on exposed species or </a:t>
            </a:r>
            <a:r>
              <a:rPr lang="en-US" sz="900" b="1" i="0" dirty="0">
                <a:solidFill>
                  <a:srgbClr val="3E3D40"/>
                </a:solidFill>
                <a:effectLst/>
                <a:latin typeface="Georgia" panose="02040502050405020303" pitchFamily="18" charset="0"/>
              </a:rPr>
              <a:t>(C)</a:t>
            </a:r>
            <a:r>
              <a:rPr lang="en-US" sz="900" b="0" i="0" dirty="0">
                <a:solidFill>
                  <a:srgbClr val="3E3D40"/>
                </a:solidFill>
                <a:effectLst/>
                <a:latin typeface="Georgia" panose="02040502050405020303" pitchFamily="18" charset="0"/>
              </a:rPr>
              <a:t> when one chemical changes the TD of another (e.g., changes the structure of the target to allow better interaction) again leading to greater effects.</a:t>
            </a:r>
          </a:p>
          <a:p>
            <a:br>
              <a:rPr lang="en-US" sz="900" dirty="0"/>
            </a:br>
            <a:endParaRPr lang="cs-CZ" sz="900" dirty="0"/>
          </a:p>
        </p:txBody>
      </p:sp>
      <p:sp>
        <p:nvSpPr>
          <p:cNvPr id="3" name="Ovál 2">
            <a:extLst>
              <a:ext uri="{FF2B5EF4-FFF2-40B4-BE49-F238E27FC236}">
                <a16:creationId xmlns:a16="http://schemas.microsoft.com/office/drawing/2014/main" id="{836F5015-09E9-4557-A489-83A741753B3A}"/>
              </a:ext>
            </a:extLst>
          </p:cNvPr>
          <p:cNvSpPr/>
          <p:nvPr/>
        </p:nvSpPr>
        <p:spPr>
          <a:xfrm>
            <a:off x="971600" y="2926612"/>
            <a:ext cx="792088" cy="10618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0" name="Ovál 9">
            <a:extLst>
              <a:ext uri="{FF2B5EF4-FFF2-40B4-BE49-F238E27FC236}">
                <a16:creationId xmlns:a16="http://schemas.microsoft.com/office/drawing/2014/main" id="{00C0A0B0-0C15-404F-8099-A7CF337CE933}"/>
              </a:ext>
            </a:extLst>
          </p:cNvPr>
          <p:cNvSpPr/>
          <p:nvPr/>
        </p:nvSpPr>
        <p:spPr>
          <a:xfrm>
            <a:off x="1633020" y="4749918"/>
            <a:ext cx="792088" cy="10618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4" name="TextovéPole 3">
            <a:extLst>
              <a:ext uri="{FF2B5EF4-FFF2-40B4-BE49-F238E27FC236}">
                <a16:creationId xmlns:a16="http://schemas.microsoft.com/office/drawing/2014/main" id="{2A33F1C4-9FCC-4D0E-8FBC-3FB2EDD0AD18}"/>
              </a:ext>
            </a:extLst>
          </p:cNvPr>
          <p:cNvSpPr txBox="1"/>
          <p:nvPr/>
        </p:nvSpPr>
        <p:spPr>
          <a:xfrm>
            <a:off x="7290556" y="3457526"/>
            <a:ext cx="1763688" cy="830997"/>
          </a:xfrm>
          <a:prstGeom prst="rect">
            <a:avLst/>
          </a:prstGeom>
          <a:noFill/>
        </p:spPr>
        <p:txBody>
          <a:bodyPr wrap="square" rtlCol="0">
            <a:spAutoFit/>
          </a:bodyPr>
          <a:lstStyle/>
          <a:p>
            <a:r>
              <a:rPr lang="cs-CZ" sz="1200" b="1" i="1" dirty="0">
                <a:solidFill>
                  <a:schemeClr val="tx2"/>
                </a:solidFill>
              </a:rPr>
              <a:t>Analogicky vzniká ANTAGONISTICKÉ působení (viz také dále)</a:t>
            </a:r>
          </a:p>
        </p:txBody>
      </p:sp>
    </p:spTree>
    <p:extLst>
      <p:ext uri="{BB962C8B-B14F-4D97-AF65-F5344CB8AC3E}">
        <p14:creationId xmlns:p14="http://schemas.microsoft.com/office/powerpoint/2010/main" val="1967361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Nadpis 1"/>
          <p:cNvSpPr>
            <a:spLocks noGrp="1"/>
          </p:cNvSpPr>
          <p:nvPr>
            <p:ph type="title" idx="4294967295"/>
          </p:nvPr>
        </p:nvSpPr>
        <p:spPr bwMode="auto">
          <a:xfrm>
            <a:off x="684213" y="1341438"/>
            <a:ext cx="7632700" cy="4181475"/>
          </a:xfrm>
          <a:solidFill>
            <a:srgbClr val="929294">
              <a:alpha val="59999"/>
            </a:srgbClr>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eaLnBrk="1" hangingPunct="1"/>
            <a:r>
              <a:rPr lang="cs-CZ" altLang="en-US" sz="3000" b="1">
                <a:solidFill>
                  <a:schemeClr val="accent1"/>
                </a:solidFill>
              </a:rPr>
              <a:t>Chemické látky (akce) </a:t>
            </a:r>
            <a:br>
              <a:rPr lang="cs-CZ" altLang="en-US" sz="3000" b="1">
                <a:solidFill>
                  <a:schemeClr val="accent1"/>
                </a:solidFill>
              </a:rPr>
            </a:br>
            <a:r>
              <a:rPr lang="cs-CZ" altLang="en-US" sz="3000" b="1">
                <a:solidFill>
                  <a:schemeClr val="accent1"/>
                </a:solidFill>
              </a:rPr>
              <a:t>vs. odpovědi živých systémů (reakce: účinky)</a:t>
            </a:r>
            <a:br>
              <a:rPr lang="cs-CZ" altLang="en-US" sz="3000" b="1">
                <a:solidFill>
                  <a:schemeClr val="accent1"/>
                </a:solidFill>
              </a:rPr>
            </a:br>
            <a:br>
              <a:rPr lang="cs-CZ" altLang="en-US" sz="3000" b="1">
                <a:solidFill>
                  <a:schemeClr val="accent1"/>
                </a:solidFill>
              </a:rPr>
            </a:br>
            <a:r>
              <a:rPr lang="cs-CZ" altLang="en-US" sz="3000" b="1">
                <a:solidFill>
                  <a:schemeClr val="accent1"/>
                </a:solidFill>
              </a:rPr>
              <a:t>-  PŘEHLED – </a:t>
            </a:r>
            <a:br>
              <a:rPr lang="cs-CZ" altLang="en-US" sz="3000" b="1">
                <a:solidFill>
                  <a:schemeClr val="accent1"/>
                </a:solidFill>
              </a:rPr>
            </a:br>
            <a:r>
              <a:rPr lang="cs-CZ" altLang="en-US">
                <a:solidFill>
                  <a:schemeClr val="accent1"/>
                </a:solidFill>
              </a:rPr>
              <a:t>(detaily budou diskutovány v dalších přednáškách)</a:t>
            </a:r>
            <a:endParaRPr lang="cs-CZ" altLang="en-US" sz="3000">
              <a:solidFill>
                <a:schemeClr val="accent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304800" y="1033463"/>
            <a:ext cx="8610600" cy="511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spcBef>
                <a:spcPct val="0"/>
              </a:spcBef>
              <a:buClrTx/>
              <a:buFontTx/>
              <a:buNone/>
            </a:pPr>
            <a:r>
              <a:rPr lang="cs-CZ" altLang="en-US" sz="2200" u="sng">
                <a:solidFill>
                  <a:schemeClr val="tx1"/>
                </a:solidFill>
              </a:rPr>
              <a:t>Efekty toxikantů (akce) </a:t>
            </a:r>
            <a:br>
              <a:rPr lang="cs-CZ" altLang="en-US" sz="2200" u="sng">
                <a:solidFill>
                  <a:schemeClr val="tx1"/>
                </a:solidFill>
              </a:rPr>
            </a:br>
            <a:r>
              <a:rPr lang="cs-CZ" altLang="en-US" sz="2200">
                <a:solidFill>
                  <a:schemeClr val="tx1"/>
                </a:solidFill>
              </a:rPr>
              <a:t>	</a:t>
            </a:r>
            <a:r>
              <a:rPr lang="cs-CZ" altLang="en-US" sz="2200" u="sng">
                <a:solidFill>
                  <a:schemeClr val="tx1"/>
                </a:solidFill>
              </a:rPr>
              <a:t>a odpovědi na různých úrovních organismu (reakce) </a:t>
            </a:r>
          </a:p>
          <a:p>
            <a:pPr>
              <a:spcBef>
                <a:spcPct val="0"/>
              </a:spcBef>
              <a:buClrTx/>
              <a:buFontTx/>
              <a:buNone/>
            </a:pPr>
            <a:br>
              <a:rPr lang="cs-CZ" altLang="en-US" sz="2400">
                <a:solidFill>
                  <a:schemeClr val="tx1"/>
                </a:solidFill>
              </a:rPr>
            </a:br>
            <a:r>
              <a:rPr lang="cs-CZ" altLang="en-US" sz="2000" i="1">
                <a:solidFill>
                  <a:schemeClr val="tx1"/>
                </a:solidFill>
              </a:rPr>
              <a:t>na všech úrovních </a:t>
            </a:r>
            <a:r>
              <a:rPr lang="cs-CZ" altLang="en-US" sz="2000" b="1" i="1">
                <a:solidFill>
                  <a:schemeClr val="tx2"/>
                </a:solidFill>
              </a:rPr>
              <a:t>reparace/adaptace</a:t>
            </a:r>
          </a:p>
          <a:p>
            <a:pPr>
              <a:spcBef>
                <a:spcPct val="0"/>
              </a:spcBef>
              <a:buClrTx/>
              <a:buFontTx/>
              <a:buNone/>
            </a:pPr>
            <a:endParaRPr lang="cs-CZ" altLang="en-US" sz="2200" b="1">
              <a:solidFill>
                <a:schemeClr val="tx1"/>
              </a:solidFill>
            </a:endParaRPr>
          </a:p>
          <a:p>
            <a:pPr>
              <a:spcBef>
                <a:spcPct val="0"/>
              </a:spcBef>
              <a:buClrTx/>
              <a:buFontTx/>
              <a:buNone/>
            </a:pPr>
            <a:r>
              <a:rPr lang="cs-CZ" altLang="en-US" sz="1600" b="1">
                <a:solidFill>
                  <a:schemeClr val="tx1"/>
                </a:solidFill>
              </a:rPr>
              <a:t>molekulární </a:t>
            </a:r>
            <a:r>
              <a:rPr lang="cs-CZ" altLang="en-US" sz="1600">
                <a:solidFill>
                  <a:schemeClr val="tx1"/>
                </a:solidFill>
              </a:rPr>
              <a:t>	</a:t>
            </a:r>
          </a:p>
          <a:p>
            <a:pPr>
              <a:spcBef>
                <a:spcPct val="0"/>
              </a:spcBef>
              <a:buClrTx/>
              <a:buFontTx/>
              <a:buNone/>
            </a:pPr>
            <a:r>
              <a:rPr lang="cs-CZ" altLang="en-US" sz="1600">
                <a:solidFill>
                  <a:schemeClr val="tx1"/>
                </a:solidFill>
              </a:rPr>
              <a:t>	- vazba na DNA, změna struktury, aktivace „inaktivních proteinů“</a:t>
            </a:r>
          </a:p>
          <a:p>
            <a:pPr>
              <a:spcBef>
                <a:spcPct val="0"/>
              </a:spcBef>
              <a:buClrTx/>
              <a:buFontTx/>
              <a:buNone/>
            </a:pPr>
            <a:r>
              <a:rPr lang="cs-CZ" altLang="en-US" sz="1600" b="1">
                <a:solidFill>
                  <a:schemeClr val="tx1"/>
                </a:solidFill>
              </a:rPr>
              <a:t>buněčná	</a:t>
            </a:r>
          </a:p>
          <a:p>
            <a:pPr>
              <a:spcBef>
                <a:spcPct val="0"/>
              </a:spcBef>
              <a:buClrTx/>
              <a:buFontTx/>
              <a:buNone/>
            </a:pPr>
            <a:r>
              <a:rPr lang="cs-CZ" altLang="en-US" sz="1600">
                <a:solidFill>
                  <a:schemeClr val="tx1"/>
                </a:solidFill>
              </a:rPr>
              <a:t>	- změna profilu proteinů produkovaných buňkou (</a:t>
            </a:r>
            <a:r>
              <a:rPr lang="cs-CZ" altLang="en-US" sz="1600" i="1">
                <a:solidFill>
                  <a:schemeClr val="tx1"/>
                </a:solidFill>
              </a:rPr>
              <a:t>nové, mutace)</a:t>
            </a:r>
            <a:endParaRPr lang="cs-CZ" altLang="en-US" sz="1600">
              <a:solidFill>
                <a:schemeClr val="tx1"/>
              </a:solidFill>
            </a:endParaRPr>
          </a:p>
          <a:p>
            <a:pPr>
              <a:spcBef>
                <a:spcPct val="0"/>
              </a:spcBef>
              <a:buClrTx/>
              <a:buFontTx/>
              <a:buNone/>
            </a:pPr>
            <a:r>
              <a:rPr lang="cs-CZ" altLang="en-US" sz="1600" b="1">
                <a:solidFill>
                  <a:schemeClr val="tx1"/>
                </a:solidFill>
              </a:rPr>
              <a:t>orgánová 	</a:t>
            </a:r>
          </a:p>
          <a:p>
            <a:pPr>
              <a:spcBef>
                <a:spcPct val="0"/>
              </a:spcBef>
              <a:buClrTx/>
              <a:buFontTx/>
              <a:buNone/>
            </a:pPr>
            <a:r>
              <a:rPr lang="cs-CZ" altLang="en-US" sz="1600">
                <a:solidFill>
                  <a:schemeClr val="tx1"/>
                </a:solidFill>
              </a:rPr>
              <a:t>	- změna fyziologie (</a:t>
            </a:r>
            <a:r>
              <a:rPr lang="cs-CZ" altLang="en-US" sz="1600" i="1">
                <a:solidFill>
                  <a:schemeClr val="tx1"/>
                </a:solidFill>
              </a:rPr>
              <a:t>koncentrace hormonů, tlak krve</a:t>
            </a:r>
            <a:r>
              <a:rPr lang="cs-CZ" altLang="en-US" sz="1600">
                <a:solidFill>
                  <a:schemeClr val="tx1"/>
                </a:solidFill>
              </a:rPr>
              <a:t>)</a:t>
            </a:r>
          </a:p>
          <a:p>
            <a:pPr>
              <a:spcBef>
                <a:spcPct val="0"/>
              </a:spcBef>
              <a:buClrTx/>
              <a:buFontTx/>
              <a:buNone/>
            </a:pPr>
            <a:r>
              <a:rPr lang="cs-CZ" altLang="en-US" sz="1600" b="1">
                <a:solidFill>
                  <a:schemeClr val="tx1"/>
                </a:solidFill>
              </a:rPr>
              <a:t>organismální	</a:t>
            </a:r>
          </a:p>
          <a:p>
            <a:pPr>
              <a:spcBef>
                <a:spcPct val="0"/>
              </a:spcBef>
              <a:buClrTx/>
              <a:buFontTx/>
              <a:buNone/>
            </a:pPr>
            <a:r>
              <a:rPr lang="cs-CZ" altLang="en-US" sz="1600">
                <a:solidFill>
                  <a:schemeClr val="tx1"/>
                </a:solidFill>
              </a:rPr>
              <a:t>	- změny chování/zdraví, změny reprodukce, růstu -</a:t>
            </a:r>
            <a:r>
              <a:rPr lang="en-US" altLang="en-US" sz="1600">
                <a:solidFill>
                  <a:schemeClr val="tx1"/>
                </a:solidFill>
              </a:rPr>
              <a:t>&gt; smrt</a:t>
            </a:r>
            <a:endParaRPr lang="cs-CZ" altLang="en-US" sz="1600">
              <a:solidFill>
                <a:schemeClr val="tx1"/>
              </a:solidFill>
            </a:endParaRPr>
          </a:p>
          <a:p>
            <a:pPr>
              <a:spcBef>
                <a:spcPct val="0"/>
              </a:spcBef>
              <a:buClrTx/>
              <a:buFontTx/>
              <a:buNone/>
            </a:pPr>
            <a:r>
              <a:rPr lang="cs-CZ" altLang="en-US" sz="1600" b="1">
                <a:solidFill>
                  <a:schemeClr val="tx1"/>
                </a:solidFill>
              </a:rPr>
              <a:t>populace 	</a:t>
            </a:r>
          </a:p>
          <a:p>
            <a:pPr>
              <a:spcBef>
                <a:spcPct val="0"/>
              </a:spcBef>
              <a:buClrTx/>
              <a:buFontTx/>
              <a:buNone/>
            </a:pPr>
            <a:r>
              <a:rPr lang="cs-CZ" altLang="en-US" sz="1600">
                <a:solidFill>
                  <a:schemeClr val="tx1"/>
                </a:solidFill>
              </a:rPr>
              <a:t>	- změny demografie (</a:t>
            </a:r>
            <a:r>
              <a:rPr lang="en-US" altLang="en-US" sz="1600">
                <a:solidFill>
                  <a:schemeClr val="tx1"/>
                </a:solidFill>
              </a:rPr>
              <a:t>sta</a:t>
            </a:r>
            <a:r>
              <a:rPr lang="cs-CZ" altLang="en-US" sz="1600">
                <a:solidFill>
                  <a:schemeClr val="tx1"/>
                </a:solidFill>
              </a:rPr>
              <a:t>ří </a:t>
            </a:r>
            <a:r>
              <a:rPr lang="en-US" altLang="en-US" sz="1600">
                <a:solidFill>
                  <a:schemeClr val="tx1"/>
                </a:solidFill>
              </a:rPr>
              <a:t>&gt; mlad</a:t>
            </a:r>
            <a:r>
              <a:rPr lang="cs-CZ" altLang="en-US" sz="1600">
                <a:solidFill>
                  <a:schemeClr val="tx1"/>
                </a:solidFill>
              </a:rPr>
              <a:t>í)</a:t>
            </a:r>
          </a:p>
          <a:p>
            <a:pPr>
              <a:spcBef>
                <a:spcPct val="0"/>
              </a:spcBef>
              <a:buClrTx/>
              <a:buFontTx/>
              <a:buNone/>
            </a:pPr>
            <a:r>
              <a:rPr lang="cs-CZ" altLang="en-US" sz="1600" b="1">
                <a:solidFill>
                  <a:schemeClr val="tx1"/>
                </a:solidFill>
              </a:rPr>
              <a:t>společenstvo 	</a:t>
            </a:r>
          </a:p>
          <a:p>
            <a:pPr>
              <a:spcBef>
                <a:spcPct val="0"/>
              </a:spcBef>
              <a:buClrTx/>
              <a:buFontTx/>
              <a:buNone/>
            </a:pPr>
            <a:r>
              <a:rPr lang="cs-CZ" altLang="en-US" sz="1600">
                <a:solidFill>
                  <a:schemeClr val="tx1"/>
                </a:solidFill>
              </a:rPr>
              <a:t>	- vymizení druhu</a:t>
            </a:r>
          </a:p>
          <a:p>
            <a:pPr>
              <a:spcBef>
                <a:spcPct val="0"/>
              </a:spcBef>
              <a:buClrTx/>
              <a:buFontTx/>
              <a:buNone/>
            </a:pPr>
            <a:endParaRPr lang="cs-CZ" altLang="en-US" sz="2000">
              <a:solidFill>
                <a:schemeClr val="tx1"/>
              </a:solidFill>
            </a:endParaRPr>
          </a:p>
        </p:txBody>
      </p:sp>
      <p:sp>
        <p:nvSpPr>
          <p:cNvPr id="69635" name="Rectangle 3"/>
          <p:cNvSpPr>
            <a:spLocks noChangeArrowheads="1"/>
          </p:cNvSpPr>
          <p:nvPr/>
        </p:nvSpPr>
        <p:spPr bwMode="auto">
          <a:xfrm>
            <a:off x="304800" y="404813"/>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lgn="ctr">
              <a:spcBef>
                <a:spcPct val="0"/>
              </a:spcBef>
              <a:buClrTx/>
              <a:buFontTx/>
              <a:buNone/>
            </a:pPr>
            <a:r>
              <a:rPr lang="en-US" altLang="en-US" sz="2400" b="1">
                <a:solidFill>
                  <a:srgbClr val="FF3300"/>
                </a:solidFill>
              </a:rPr>
              <a:t>Hierarchie biologick</a:t>
            </a:r>
            <a:r>
              <a:rPr lang="cs-CZ" altLang="en-US" sz="2400" b="1">
                <a:solidFill>
                  <a:srgbClr val="FF3300"/>
                </a:solidFill>
              </a:rPr>
              <a:t>ých systémů vs. ekotoxicita</a:t>
            </a:r>
            <a:endParaRPr lang="cs-CZ" altLang="en-US" sz="2400">
              <a:solidFill>
                <a:srgbClr val="FF33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l="11719" t="13542" r="14063" b="46078"/>
          <a:stretch>
            <a:fillRect/>
          </a:stretch>
        </p:blipFill>
        <p:spPr bwMode="auto">
          <a:xfrm>
            <a:off x="395288" y="1196975"/>
            <a:ext cx="8534400"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extovéPole 2"/>
          <p:cNvSpPr txBox="1">
            <a:spLocks noChangeArrowheads="1"/>
          </p:cNvSpPr>
          <p:nvPr/>
        </p:nvSpPr>
        <p:spPr bwMode="auto">
          <a:xfrm>
            <a:off x="1042988" y="404813"/>
            <a:ext cx="7772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eaLnBrk="1" hangingPunct="1">
              <a:spcBef>
                <a:spcPct val="0"/>
              </a:spcBef>
              <a:buClrTx/>
              <a:buFontTx/>
              <a:buNone/>
            </a:pPr>
            <a:r>
              <a:rPr lang="cs-CZ" altLang="en-US" sz="1800" b="1">
                <a:solidFill>
                  <a:srgbClr val="FF0000"/>
                </a:solidFill>
              </a:rPr>
              <a:t>REPARACE / ADAPTACE v různých stupních osudu/účinků látky (1/3)</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l="11719" t="53088" r="14063" b="12500"/>
          <a:stretch>
            <a:fillRect/>
          </a:stretch>
        </p:blipFill>
        <p:spPr bwMode="auto">
          <a:xfrm>
            <a:off x="180975" y="2346325"/>
            <a:ext cx="8963025" cy="311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ovéPole 2"/>
          <p:cNvSpPr txBox="1">
            <a:spLocks noChangeArrowheads="1"/>
          </p:cNvSpPr>
          <p:nvPr/>
        </p:nvSpPr>
        <p:spPr bwMode="auto">
          <a:xfrm>
            <a:off x="1042988" y="404813"/>
            <a:ext cx="7772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eaLnBrk="1" hangingPunct="1">
              <a:spcBef>
                <a:spcPct val="0"/>
              </a:spcBef>
              <a:buClrTx/>
              <a:buFontTx/>
              <a:buNone/>
            </a:pPr>
            <a:r>
              <a:rPr lang="cs-CZ" altLang="en-US" sz="1800" b="1">
                <a:solidFill>
                  <a:srgbClr val="FF0000"/>
                </a:solidFill>
              </a:rPr>
              <a:t>REPARACE / ADAPTACE v různých stupních osudu/účinků látky (2/3)</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l="15625" t="13542" r="20313" b="11719"/>
          <a:stretch>
            <a:fillRect/>
          </a:stretch>
        </p:blipFill>
        <p:spPr bwMode="auto">
          <a:xfrm>
            <a:off x="1692275" y="550863"/>
            <a:ext cx="7239000" cy="633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extovéPole 2"/>
          <p:cNvSpPr txBox="1">
            <a:spLocks noChangeArrowheads="1"/>
          </p:cNvSpPr>
          <p:nvPr/>
        </p:nvSpPr>
        <p:spPr bwMode="auto">
          <a:xfrm>
            <a:off x="827088" y="188913"/>
            <a:ext cx="7772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eaLnBrk="1" hangingPunct="1">
              <a:spcBef>
                <a:spcPct val="0"/>
              </a:spcBef>
              <a:buClrTx/>
              <a:buFontTx/>
              <a:buNone/>
            </a:pPr>
            <a:r>
              <a:rPr lang="cs-CZ" altLang="en-US" sz="1800" b="1">
                <a:solidFill>
                  <a:srgbClr val="FF0000"/>
                </a:solidFill>
              </a:rPr>
              <a:t>REPARACE / ADAPTACE v různých stupních osudu/účinků látky (3/3)</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Nadpis 1"/>
          <p:cNvSpPr>
            <a:spLocks noGrp="1"/>
          </p:cNvSpPr>
          <p:nvPr>
            <p:ph type="title" idx="4294967295"/>
          </p:nvPr>
        </p:nvSpPr>
        <p:spPr bwMode="auto">
          <a:solidFill>
            <a:srgbClr val="929294">
              <a:alpha val="59999"/>
            </a:srgbClr>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eaLnBrk="1" hangingPunct="1"/>
            <a:r>
              <a:rPr lang="cs-CZ" altLang="en-US" sz="3000"/>
              <a:t>Otázky</a:t>
            </a:r>
          </a:p>
        </p:txBody>
      </p:sp>
      <p:sp>
        <p:nvSpPr>
          <p:cNvPr id="77827" name="Rectangle 4"/>
          <p:cNvSpPr>
            <a:spLocks noChangeArrowheads="1"/>
          </p:cNvSpPr>
          <p:nvPr/>
        </p:nvSpPr>
        <p:spPr bwMode="auto">
          <a:xfrm>
            <a:off x="323850" y="981075"/>
            <a:ext cx="86106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spcBef>
                <a:spcPct val="0"/>
              </a:spcBef>
              <a:buClrTx/>
              <a:buFontTx/>
              <a:buNone/>
            </a:pPr>
            <a:r>
              <a:rPr lang="cs-CZ" altLang="en-US" sz="1800">
                <a:solidFill>
                  <a:schemeClr val="tx1"/>
                </a:solidFill>
              </a:rPr>
              <a:t>Co je to buňka? druh? populace? Společenstvo? atp.</a:t>
            </a:r>
          </a:p>
          <a:p>
            <a:pPr>
              <a:spcBef>
                <a:spcPct val="0"/>
              </a:spcBef>
              <a:buClrTx/>
              <a:buFontTx/>
              <a:buNone/>
            </a:pPr>
            <a:r>
              <a:rPr lang="cs-CZ" altLang="en-US" sz="1800">
                <a:solidFill>
                  <a:schemeClr val="tx1"/>
                </a:solidFill>
              </a:rPr>
              <a:t>U rybníku Brčálníku žije populace skokana hnědého. Uveďte z jakých </a:t>
            </a:r>
            <a:r>
              <a:rPr lang="cs-CZ" altLang="en-US" sz="1800" u="sng">
                <a:solidFill>
                  <a:schemeClr val="tx1"/>
                </a:solidFill>
              </a:rPr>
              <a:t>rozdílných</a:t>
            </a:r>
            <a:r>
              <a:rPr lang="cs-CZ" altLang="en-US" sz="1800">
                <a:solidFill>
                  <a:schemeClr val="tx1"/>
                </a:solidFill>
              </a:rPr>
              <a:t> jedinců (jaké mezi nimi byli rozdíly?) byla tato populace tvořena v červnu 2012? Z jakých jedinců pak v listopadu 2012? </a:t>
            </a:r>
          </a:p>
          <a:p>
            <a:pPr>
              <a:spcBef>
                <a:spcPct val="0"/>
              </a:spcBef>
              <a:buClrTx/>
              <a:buFontTx/>
              <a:buNone/>
            </a:pPr>
            <a:r>
              <a:rPr lang="cs-CZ" altLang="en-US" sz="1800">
                <a:solidFill>
                  <a:schemeClr val="tx1"/>
                </a:solidFill>
              </a:rPr>
              <a:t>Popište chemickou podstatu nukleových kyselin? Bílkovin? Fosfolipidů? Co je základním stavebním prvkem každé z těchto makromolekul? Jak v organismech (v buňce) vznikají? Jaké mají funkce?</a:t>
            </a:r>
          </a:p>
          <a:p>
            <a:pPr>
              <a:spcBef>
                <a:spcPct val="0"/>
              </a:spcBef>
              <a:buClrTx/>
              <a:buFontTx/>
              <a:buNone/>
            </a:pPr>
            <a:r>
              <a:rPr lang="cs-CZ" altLang="en-US" sz="1800">
                <a:solidFill>
                  <a:schemeClr val="tx1"/>
                </a:solidFill>
              </a:rPr>
              <a:t>Jaké jsou hlavní funkce živých organismů? Jak budou tyto funkce ovlivněny u ryb, která bude dlouhodobě vystavena vlivu polycyklických aromatických uhlovodíků (např. Benzo</a:t>
            </a:r>
            <a:r>
              <a:rPr lang="en-US" altLang="en-US" sz="1800">
                <a:solidFill>
                  <a:schemeClr val="tx1"/>
                </a:solidFill>
              </a:rPr>
              <a:t>[a]pyren</a:t>
            </a:r>
            <a:r>
              <a:rPr lang="cs-CZ" altLang="en-US" sz="1800">
                <a:solidFill>
                  <a:schemeClr val="tx1"/>
                </a:solidFill>
              </a:rPr>
              <a:t>)?  </a:t>
            </a:r>
          </a:p>
          <a:p>
            <a:pPr>
              <a:spcBef>
                <a:spcPct val="0"/>
              </a:spcBef>
              <a:buClrTx/>
              <a:buFontTx/>
              <a:buNone/>
            </a:pPr>
            <a:r>
              <a:rPr lang="cs-CZ" altLang="en-US" sz="1800">
                <a:solidFill>
                  <a:schemeClr val="tx1"/>
                </a:solidFill>
              </a:rPr>
              <a:t>Popište a zdůvodněte hlavní fáze vzniku stresu, vysvětlete význam (a rozdíly) v transformacích energie ve stádiu rovnováhy a dlouhodobého stresu.</a:t>
            </a:r>
          </a:p>
          <a:p>
            <a:pPr>
              <a:spcBef>
                <a:spcPct val="0"/>
              </a:spcBef>
              <a:buClrTx/>
              <a:buFontTx/>
              <a:buNone/>
            </a:pPr>
            <a:r>
              <a:rPr lang="cs-CZ" altLang="en-US" sz="1800">
                <a:solidFill>
                  <a:schemeClr val="tx1"/>
                </a:solidFill>
              </a:rPr>
              <a:t>Popište jak mohou látky přímo a nepřímo ovlivňovat správné funkce imunitního systému</a:t>
            </a:r>
          </a:p>
          <a:p>
            <a:pPr>
              <a:spcBef>
                <a:spcPct val="0"/>
              </a:spcBef>
              <a:buClrTx/>
              <a:buFontTx/>
              <a:buNone/>
            </a:pPr>
            <a:r>
              <a:rPr lang="cs-CZ" altLang="en-US" sz="1800">
                <a:solidFill>
                  <a:schemeClr val="tx1"/>
                </a:solidFill>
              </a:rPr>
              <a:t>Vysvětlete pojem „adaptace“ na působení chemické látky. Co je fyziologická adaptace? Co je evoluční adaptace?</a:t>
            </a:r>
          </a:p>
          <a:p>
            <a:pPr>
              <a:spcBef>
                <a:spcPct val="0"/>
              </a:spcBef>
              <a:buClrTx/>
              <a:buFontTx/>
              <a:buNone/>
            </a:pPr>
            <a:r>
              <a:rPr lang="cs-CZ" altLang="en-US" sz="1800">
                <a:solidFill>
                  <a:schemeClr val="tx1"/>
                </a:solidFill>
              </a:rPr>
              <a:t>Co je to evoluce? Jaký je význam evoluce při dlouhodobému působení chemického stresu? Popište molekulární podstatu evolučních změn. Uveďte alespoň dva příklady chemikáliemi-indukované evoluce?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ovéPole 12"/>
          <p:cNvSpPr txBox="1">
            <a:spLocks noChangeArrowheads="1"/>
          </p:cNvSpPr>
          <p:nvPr/>
        </p:nvSpPr>
        <p:spPr bwMode="auto">
          <a:xfrm>
            <a:off x="5867400" y="6381750"/>
            <a:ext cx="3108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eaLnBrk="1" hangingPunct="1">
              <a:spcBef>
                <a:spcPct val="0"/>
              </a:spcBef>
              <a:buClrTx/>
              <a:buFontTx/>
              <a:buNone/>
            </a:pPr>
            <a:r>
              <a:rPr lang="cs-CZ" altLang="en-US" sz="1800">
                <a:solidFill>
                  <a:schemeClr val="tx1"/>
                </a:solidFill>
              </a:rPr>
              <a:t>www.mwsu-bio101.ning.com</a:t>
            </a:r>
          </a:p>
        </p:txBody>
      </p:sp>
      <p:sp>
        <p:nvSpPr>
          <p:cNvPr id="12291" name="TextovéPole 13"/>
          <p:cNvSpPr txBox="1">
            <a:spLocks noChangeArrowheads="1"/>
          </p:cNvSpPr>
          <p:nvPr/>
        </p:nvSpPr>
        <p:spPr bwMode="auto">
          <a:xfrm>
            <a:off x="395288" y="549275"/>
            <a:ext cx="356235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lgn="ctr" eaLnBrk="1" hangingPunct="1">
              <a:spcBef>
                <a:spcPct val="0"/>
              </a:spcBef>
              <a:buClrTx/>
              <a:buFontTx/>
              <a:buNone/>
            </a:pPr>
            <a:r>
              <a:rPr lang="cs-CZ" altLang="en-US" sz="3000" b="1">
                <a:solidFill>
                  <a:schemeClr val="tx1"/>
                </a:solidFill>
              </a:rPr>
              <a:t>Organizace života </a:t>
            </a:r>
            <a:br>
              <a:rPr lang="cs-CZ" altLang="en-US" sz="3000" b="1">
                <a:solidFill>
                  <a:schemeClr val="tx1"/>
                </a:solidFill>
              </a:rPr>
            </a:br>
            <a:br>
              <a:rPr lang="en-US" altLang="en-US" sz="3000" b="1">
                <a:solidFill>
                  <a:schemeClr val="tx1"/>
                </a:solidFill>
              </a:rPr>
            </a:br>
            <a:r>
              <a:rPr lang="cs-CZ" altLang="en-US" sz="2200">
                <a:solidFill>
                  <a:schemeClr val="tx1"/>
                </a:solidFill>
                <a:sym typeface="Wingdings" panose="05000000000000000000" pitchFamily="2" charset="2"/>
              </a:rPr>
              <a:t></a:t>
            </a:r>
            <a:r>
              <a:rPr lang="en-US" altLang="en-US" sz="2200">
                <a:solidFill>
                  <a:schemeClr val="tx1"/>
                </a:solidFill>
                <a:sym typeface="Wingdings" panose="05000000000000000000" pitchFamily="2" charset="2"/>
              </a:rPr>
              <a:t> p</a:t>
            </a:r>
            <a:r>
              <a:rPr lang="cs-CZ" altLang="en-US" sz="2200">
                <a:solidFill>
                  <a:schemeClr val="tx1"/>
                </a:solidFill>
              </a:rPr>
              <a:t>ůsobení látek </a:t>
            </a:r>
            <a:br>
              <a:rPr lang="cs-CZ" altLang="en-US" sz="2200">
                <a:solidFill>
                  <a:schemeClr val="tx1"/>
                </a:solidFill>
              </a:rPr>
            </a:br>
            <a:r>
              <a:rPr lang="cs-CZ" altLang="en-US" sz="2200">
                <a:solidFill>
                  <a:schemeClr val="tx1"/>
                </a:solidFill>
              </a:rPr>
              <a:t>na různých úrovních </a:t>
            </a: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a:ext>
            </a:extLst>
          </a:blip>
          <a:srcRect l="4607" t="12082" r="2859" b="7343"/>
          <a:stretch>
            <a:fillRect/>
          </a:stretch>
        </p:blipFill>
        <p:spPr bwMode="auto">
          <a:xfrm>
            <a:off x="3995738" y="44450"/>
            <a:ext cx="4968875" cy="637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ovéPole 3"/>
          <p:cNvSpPr txBox="1">
            <a:spLocks noChangeArrowheads="1"/>
          </p:cNvSpPr>
          <p:nvPr/>
        </p:nvSpPr>
        <p:spPr bwMode="auto">
          <a:xfrm>
            <a:off x="827088" y="3644900"/>
            <a:ext cx="2447925" cy="12001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eaLnBrk="1" hangingPunct="1">
              <a:spcBef>
                <a:spcPct val="0"/>
              </a:spcBef>
              <a:buClrTx/>
              <a:buFontTx/>
              <a:buNone/>
            </a:pPr>
            <a:r>
              <a:rPr lang="cs-CZ" altLang="en-US" sz="1800" i="1">
                <a:solidFill>
                  <a:schemeClr val="tx1"/>
                </a:solidFill>
              </a:rPr>
              <a:t>! U studentů se zde předpokládá, že znají </a:t>
            </a:r>
            <a:r>
              <a:rPr lang="en-US" altLang="en-US" sz="1800" i="1">
                <a:solidFill>
                  <a:schemeClr val="tx1"/>
                </a:solidFill>
              </a:rPr>
              <a:t>definice jednotliv</a:t>
            </a:r>
            <a:r>
              <a:rPr lang="cs-CZ" altLang="en-US" sz="1800" i="1">
                <a:solidFill>
                  <a:schemeClr val="tx1"/>
                </a:solidFill>
              </a:rPr>
              <a:t>ých úrovní „života“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425450" y="1322983"/>
            <a:ext cx="8610600"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spcBef>
                <a:spcPct val="0"/>
              </a:spcBef>
              <a:buClrTx/>
              <a:buFontTx/>
              <a:buNone/>
            </a:pPr>
            <a:r>
              <a:rPr lang="cs-CZ" altLang="en-US" sz="2200" b="1" dirty="0">
                <a:solidFill>
                  <a:schemeClr val="tx1"/>
                </a:solidFill>
              </a:rPr>
              <a:t>Chemická látka v prostředí a její toxicita</a:t>
            </a:r>
          </a:p>
          <a:p>
            <a:pPr lvl="1">
              <a:spcBef>
                <a:spcPct val="0"/>
              </a:spcBef>
              <a:buClrTx/>
              <a:buFontTx/>
              <a:buNone/>
            </a:pPr>
            <a:r>
              <a:rPr lang="cs-CZ" altLang="en-US" sz="2200" dirty="0">
                <a:solidFill>
                  <a:schemeClr val="tx1"/>
                </a:solidFill>
                <a:sym typeface="Wingdings" panose="05000000000000000000" pitchFamily="2" charset="2"/>
              </a:rPr>
              <a:t></a:t>
            </a:r>
            <a:r>
              <a:rPr lang="en-US" altLang="en-US" sz="2200" dirty="0">
                <a:solidFill>
                  <a:schemeClr val="tx1"/>
                </a:solidFill>
                <a:sym typeface="Wingdings" panose="05000000000000000000" pitchFamily="2" charset="2"/>
              </a:rPr>
              <a:t> </a:t>
            </a:r>
            <a:r>
              <a:rPr lang="en-US" altLang="en-US" sz="2200" dirty="0" err="1">
                <a:solidFill>
                  <a:schemeClr val="tx1"/>
                </a:solidFill>
              </a:rPr>
              <a:t>Vn</a:t>
            </a:r>
            <a:r>
              <a:rPr lang="cs-CZ" altLang="en-US" sz="2200" dirty="0" err="1">
                <a:solidFill>
                  <a:schemeClr val="tx1"/>
                </a:solidFill>
              </a:rPr>
              <a:t>ější</a:t>
            </a:r>
            <a:r>
              <a:rPr lang="cs-CZ" altLang="en-US" sz="2200" dirty="0">
                <a:solidFill>
                  <a:schemeClr val="tx1"/>
                </a:solidFill>
              </a:rPr>
              <a:t> prostředí</a:t>
            </a:r>
          </a:p>
          <a:p>
            <a:pPr lvl="1">
              <a:spcBef>
                <a:spcPct val="0"/>
              </a:spcBef>
              <a:buClrTx/>
              <a:buFontTx/>
              <a:buNone/>
            </a:pPr>
            <a:r>
              <a:rPr lang="cs-CZ" altLang="en-US" sz="2200" dirty="0">
                <a:solidFill>
                  <a:schemeClr val="tx1"/>
                </a:solidFill>
              </a:rPr>
              <a:t>	            - </a:t>
            </a:r>
            <a:r>
              <a:rPr lang="cs-CZ" altLang="en-US" sz="2200" dirty="0">
                <a:solidFill>
                  <a:srgbClr val="0070C0"/>
                </a:solidFill>
              </a:rPr>
              <a:t>environmentální OSUD </a:t>
            </a:r>
          </a:p>
          <a:p>
            <a:pPr lvl="1">
              <a:spcBef>
                <a:spcPct val="0"/>
              </a:spcBef>
              <a:buClrTx/>
              <a:buFont typeface="Wingdings" panose="05000000000000000000" pitchFamily="2" charset="2"/>
              <a:buChar char="à"/>
            </a:pPr>
            <a:r>
              <a:rPr lang="cs-CZ" altLang="en-US" sz="2200" dirty="0">
                <a:solidFill>
                  <a:schemeClr val="tx1"/>
                </a:solidFill>
              </a:rPr>
              <a:t>Živý systém </a:t>
            </a:r>
          </a:p>
          <a:p>
            <a:pPr lvl="2">
              <a:spcBef>
                <a:spcPct val="0"/>
              </a:spcBef>
              <a:buClrTx/>
              <a:buFontTx/>
              <a:buNone/>
            </a:pPr>
            <a:r>
              <a:rPr lang="cs-CZ" altLang="en-US" sz="2200" dirty="0">
                <a:solidFill>
                  <a:schemeClr val="tx1"/>
                </a:solidFill>
              </a:rPr>
              <a:t> 	- osud v organismu </a:t>
            </a:r>
            <a:r>
              <a:rPr lang="cs-CZ" altLang="en-US" sz="2200" dirty="0">
                <a:solidFill>
                  <a:srgbClr val="0070C0"/>
                </a:solidFill>
              </a:rPr>
              <a:t>TOXIKOKINETIKA</a:t>
            </a:r>
            <a:r>
              <a:rPr lang="cs-CZ" altLang="en-US" sz="2200" i="1" dirty="0">
                <a:solidFill>
                  <a:srgbClr val="0070C0"/>
                </a:solidFill>
              </a:rPr>
              <a:t> </a:t>
            </a:r>
            <a:endParaRPr lang="cs-CZ" altLang="en-US" sz="2200" u="sng" dirty="0">
              <a:solidFill>
                <a:srgbClr val="0070C0"/>
              </a:solidFill>
            </a:endParaRPr>
          </a:p>
          <a:p>
            <a:pPr lvl="1">
              <a:spcBef>
                <a:spcPct val="0"/>
              </a:spcBef>
              <a:buClrTx/>
              <a:buFont typeface="Wingdings" panose="05000000000000000000" pitchFamily="2" charset="2"/>
              <a:buChar char="à"/>
            </a:pPr>
            <a:r>
              <a:rPr lang="en-US" altLang="en-US" sz="2200" dirty="0" err="1">
                <a:solidFill>
                  <a:schemeClr val="tx1"/>
                </a:solidFill>
                <a:sym typeface="Wingdings" panose="05000000000000000000" pitchFamily="2" charset="2"/>
              </a:rPr>
              <a:t>Dosa</a:t>
            </a:r>
            <a:r>
              <a:rPr lang="cs-CZ" altLang="en-US" sz="2200" dirty="0">
                <a:solidFill>
                  <a:schemeClr val="tx1"/>
                </a:solidFill>
                <a:sym typeface="Wingdings" panose="05000000000000000000" pitchFamily="2" charset="2"/>
              </a:rPr>
              <a:t>žení „cílového místa“: molekula</a:t>
            </a:r>
          </a:p>
          <a:p>
            <a:pPr lvl="2">
              <a:spcBef>
                <a:spcPct val="0"/>
              </a:spcBef>
              <a:buClrTx/>
              <a:buFontTx/>
              <a:buNone/>
            </a:pPr>
            <a:r>
              <a:rPr lang="cs-CZ" altLang="en-US" sz="2200" dirty="0">
                <a:solidFill>
                  <a:schemeClr val="tx1"/>
                </a:solidFill>
                <a:sym typeface="Wingdings" panose="05000000000000000000" pitchFamily="2" charset="2"/>
              </a:rPr>
              <a:t>	</a:t>
            </a:r>
            <a:r>
              <a:rPr lang="en-US" altLang="en-US" sz="2200" dirty="0">
                <a:solidFill>
                  <a:schemeClr val="tx1"/>
                </a:solidFill>
                <a:sym typeface="Wingdings" panose="05000000000000000000" pitchFamily="2" charset="2"/>
              </a:rPr>
              <a:t> </a:t>
            </a:r>
            <a:r>
              <a:rPr lang="en-US" altLang="en-US" sz="2200" dirty="0" err="1">
                <a:solidFill>
                  <a:schemeClr val="tx1"/>
                </a:solidFill>
                <a:sym typeface="Wingdings" panose="05000000000000000000" pitchFamily="2" charset="2"/>
              </a:rPr>
              <a:t>interakce</a:t>
            </a:r>
            <a:r>
              <a:rPr lang="en-US" altLang="en-US" sz="2200" dirty="0">
                <a:solidFill>
                  <a:schemeClr val="tx1"/>
                </a:solidFill>
                <a:sym typeface="Wingdings" panose="05000000000000000000" pitchFamily="2" charset="2"/>
              </a:rPr>
              <a:t> </a:t>
            </a:r>
            <a:r>
              <a:rPr lang="cs-CZ" altLang="en-US" sz="2200" dirty="0">
                <a:solidFill>
                  <a:schemeClr val="tx1"/>
                </a:solidFill>
                <a:sym typeface="Wingdings" panose="05000000000000000000" pitchFamily="2" charset="2"/>
              </a:rPr>
              <a:t>– </a:t>
            </a:r>
            <a:r>
              <a:rPr lang="cs-CZ" altLang="en-US" sz="2200" dirty="0">
                <a:solidFill>
                  <a:srgbClr val="0070C0"/>
                </a:solidFill>
                <a:sym typeface="Wingdings" panose="05000000000000000000" pitchFamily="2" charset="2"/>
              </a:rPr>
              <a:t>TOXIKODYNAMIKA</a:t>
            </a:r>
            <a:r>
              <a:rPr lang="cs-CZ" altLang="en-US" sz="2200" dirty="0">
                <a:solidFill>
                  <a:schemeClr val="tx1"/>
                </a:solidFill>
                <a:sym typeface="Wingdings" panose="05000000000000000000" pitchFamily="2" charset="2"/>
              </a:rPr>
              <a:t> </a:t>
            </a:r>
          </a:p>
          <a:p>
            <a:pPr lvl="2">
              <a:spcBef>
                <a:spcPct val="0"/>
              </a:spcBef>
              <a:buClrTx/>
              <a:buFontTx/>
              <a:buNone/>
            </a:pPr>
            <a:r>
              <a:rPr lang="cs-CZ" altLang="en-US" sz="2200" dirty="0">
                <a:solidFill>
                  <a:schemeClr val="tx1"/>
                </a:solidFill>
                <a:sym typeface="Wingdings" panose="05000000000000000000" pitchFamily="2" charset="2"/>
              </a:rPr>
              <a:t>	</a:t>
            </a:r>
            <a:r>
              <a:rPr lang="en-US" altLang="en-US" sz="2200" dirty="0">
                <a:solidFill>
                  <a:schemeClr val="tx1"/>
                </a:solidFill>
                <a:sym typeface="Wingdings" panose="05000000000000000000" pitchFamily="2" charset="2"/>
              </a:rPr>
              <a:t> </a:t>
            </a:r>
            <a:r>
              <a:rPr lang="en-US" altLang="en-US" sz="2200" dirty="0" err="1">
                <a:solidFill>
                  <a:schemeClr val="tx1"/>
                </a:solidFill>
                <a:sym typeface="Wingdings" panose="05000000000000000000" pitchFamily="2" charset="2"/>
              </a:rPr>
              <a:t>projev</a:t>
            </a:r>
            <a:r>
              <a:rPr lang="cs-CZ" altLang="en-US" sz="2200" dirty="0">
                <a:solidFill>
                  <a:schemeClr val="tx1"/>
                </a:solidFill>
                <a:sym typeface="Wingdings" panose="05000000000000000000" pitchFamily="2" charset="2"/>
              </a:rPr>
              <a:t> </a:t>
            </a:r>
            <a:r>
              <a:rPr lang="en-US" altLang="en-US" sz="2200" dirty="0" err="1">
                <a:solidFill>
                  <a:schemeClr val="tx1"/>
                </a:solidFill>
                <a:sym typeface="Wingdings" panose="05000000000000000000" pitchFamily="2" charset="2"/>
              </a:rPr>
              <a:t>toxicit</a:t>
            </a:r>
            <a:r>
              <a:rPr lang="cs-CZ" altLang="en-US" sz="2200" dirty="0">
                <a:solidFill>
                  <a:schemeClr val="tx1"/>
                </a:solidFill>
                <a:sym typeface="Wingdings" panose="05000000000000000000" pitchFamily="2" charset="2"/>
              </a:rPr>
              <a:t>y …</a:t>
            </a:r>
            <a:r>
              <a:rPr lang="cs-CZ" altLang="en-US" sz="2200" dirty="0">
                <a:solidFill>
                  <a:srgbClr val="0070C0"/>
                </a:solidFill>
                <a:sym typeface="Wingdings" panose="05000000000000000000" pitchFamily="2" charset="2"/>
              </a:rPr>
              <a:t>ÚČINEK</a:t>
            </a:r>
            <a:endParaRPr lang="cs-CZ" altLang="en-US" sz="2200" dirty="0">
              <a:solidFill>
                <a:schemeClr val="tx1"/>
              </a:solidFill>
              <a:sym typeface="Wingdings" panose="05000000000000000000" pitchFamily="2" charset="2"/>
            </a:endParaRPr>
          </a:p>
          <a:p>
            <a:pPr lvl="1">
              <a:spcBef>
                <a:spcPct val="0"/>
              </a:spcBef>
              <a:buClrTx/>
              <a:buFontTx/>
              <a:buNone/>
            </a:pPr>
            <a:endParaRPr lang="cs-CZ" altLang="en-US" sz="2200" dirty="0">
              <a:solidFill>
                <a:schemeClr val="tx1"/>
              </a:solidFill>
            </a:endParaRPr>
          </a:p>
          <a:p>
            <a:pPr>
              <a:spcBef>
                <a:spcPct val="0"/>
              </a:spcBef>
              <a:buClrTx/>
              <a:buFontTx/>
              <a:buNone/>
            </a:pPr>
            <a:r>
              <a:rPr lang="cs-CZ" altLang="en-US" sz="2000" b="1" dirty="0">
                <a:solidFill>
                  <a:schemeClr val="tx1"/>
                </a:solidFill>
              </a:rPr>
              <a:t>Toxické účinky</a:t>
            </a:r>
          </a:p>
          <a:p>
            <a:pPr lvl="1">
              <a:spcBef>
                <a:spcPct val="0"/>
              </a:spcBef>
              <a:buClrTx/>
              <a:buFontTx/>
              <a:buNone/>
            </a:pPr>
            <a:r>
              <a:rPr lang="cs-CZ" altLang="en-US" sz="2000" dirty="0">
                <a:solidFill>
                  <a:schemeClr val="tx1"/>
                </a:solidFill>
              </a:rPr>
              <a:t>Toxické efekty se odehrávají VŽDY nejprve </a:t>
            </a:r>
            <a:r>
              <a:rPr lang="cs-CZ" altLang="en-US" sz="2000" dirty="0">
                <a:solidFill>
                  <a:schemeClr val="tx2"/>
                </a:solidFill>
              </a:rPr>
              <a:t>nejnižších úrovních </a:t>
            </a:r>
          </a:p>
          <a:p>
            <a:pPr lvl="1">
              <a:spcBef>
                <a:spcPct val="0"/>
              </a:spcBef>
              <a:buClrTx/>
              <a:buFontTx/>
              <a:buNone/>
            </a:pPr>
            <a:r>
              <a:rPr lang="cs-CZ" altLang="en-US" sz="2000" dirty="0">
                <a:solidFill>
                  <a:schemeClr val="tx2"/>
                </a:solidFill>
              </a:rPr>
              <a:t>	MOLEKULY</a:t>
            </a:r>
          </a:p>
          <a:p>
            <a:pPr lvl="1">
              <a:spcBef>
                <a:spcPct val="0"/>
              </a:spcBef>
              <a:buClrTx/>
              <a:buFontTx/>
              <a:buNone/>
            </a:pPr>
            <a:r>
              <a:rPr lang="cs-CZ" altLang="en-US" sz="2000" dirty="0">
                <a:solidFill>
                  <a:schemeClr val="tx1"/>
                </a:solidFill>
              </a:rPr>
              <a:t>… ale mohou se projevit i </a:t>
            </a:r>
            <a:r>
              <a:rPr lang="en-US" altLang="en-US" sz="2000" dirty="0" err="1">
                <a:solidFill>
                  <a:schemeClr val="tx1"/>
                </a:solidFill>
              </a:rPr>
              <a:t>na</a:t>
            </a:r>
            <a:r>
              <a:rPr lang="en-US" altLang="en-US" sz="2000" dirty="0">
                <a:solidFill>
                  <a:schemeClr val="tx1"/>
                </a:solidFill>
              </a:rPr>
              <a:t> </a:t>
            </a:r>
            <a:r>
              <a:rPr lang="cs-CZ" altLang="en-US" sz="2000" dirty="0">
                <a:solidFill>
                  <a:schemeClr val="tx1"/>
                </a:solidFill>
              </a:rPr>
              <a:t>vyšších úrovních </a:t>
            </a:r>
          </a:p>
          <a:p>
            <a:pPr lvl="1">
              <a:spcBef>
                <a:spcPct val="0"/>
              </a:spcBef>
              <a:buClrTx/>
              <a:buFontTx/>
              <a:buNone/>
            </a:pPr>
            <a:r>
              <a:rPr lang="cs-CZ" altLang="en-US" sz="2000" dirty="0">
                <a:solidFill>
                  <a:schemeClr val="tx2"/>
                </a:solidFill>
                <a:sym typeface="Wingdings" panose="05000000000000000000" pitchFamily="2" charset="2"/>
              </a:rPr>
              <a:t>	</a:t>
            </a:r>
            <a:r>
              <a:rPr lang="en-US" altLang="en-US" sz="2000" dirty="0">
                <a:solidFill>
                  <a:schemeClr val="tx2"/>
                </a:solidFill>
                <a:sym typeface="Wingdings" panose="05000000000000000000" pitchFamily="2" charset="2"/>
              </a:rPr>
              <a:t> </a:t>
            </a:r>
            <a:r>
              <a:rPr lang="cs-CZ" altLang="en-US" sz="2000" dirty="0">
                <a:solidFill>
                  <a:schemeClr val="tx2"/>
                </a:solidFill>
                <a:sym typeface="Wingdings" panose="05000000000000000000" pitchFamily="2" charset="2"/>
              </a:rPr>
              <a:t>tkáň, organismus, </a:t>
            </a:r>
            <a:r>
              <a:rPr lang="en-US" altLang="en-US" sz="2000" dirty="0">
                <a:solidFill>
                  <a:schemeClr val="tx2"/>
                </a:solidFill>
              </a:rPr>
              <a:t>populace,</a:t>
            </a:r>
            <a:r>
              <a:rPr lang="cs-CZ" altLang="en-US" sz="2000" dirty="0">
                <a:solidFill>
                  <a:schemeClr val="tx2"/>
                </a:solidFill>
              </a:rPr>
              <a:t> </a:t>
            </a:r>
            <a:r>
              <a:rPr lang="en-US" altLang="en-US" sz="2000" dirty="0" err="1">
                <a:solidFill>
                  <a:schemeClr val="tx2"/>
                </a:solidFill>
              </a:rPr>
              <a:t>společenstva</a:t>
            </a:r>
            <a:endParaRPr lang="en-US" altLang="en-US" sz="2000" dirty="0">
              <a:solidFill>
                <a:schemeClr val="tx2"/>
              </a:solidFill>
            </a:endParaRPr>
          </a:p>
          <a:p>
            <a:pPr>
              <a:spcBef>
                <a:spcPct val="0"/>
              </a:spcBef>
              <a:buClrTx/>
              <a:buFontTx/>
              <a:buNone/>
            </a:pPr>
            <a:endParaRPr lang="en-US" altLang="en-US" sz="2000" dirty="0">
              <a:solidFill>
                <a:schemeClr val="tx1"/>
              </a:solidFill>
            </a:endParaRPr>
          </a:p>
        </p:txBody>
      </p:sp>
      <p:sp>
        <p:nvSpPr>
          <p:cNvPr id="16387" name="Rectangle 3"/>
          <p:cNvSpPr>
            <a:spLocks noChangeArrowheads="1"/>
          </p:cNvSpPr>
          <p:nvPr/>
        </p:nvSpPr>
        <p:spPr bwMode="auto">
          <a:xfrm>
            <a:off x="304800" y="533400"/>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lgn="ctr">
              <a:spcBef>
                <a:spcPct val="0"/>
              </a:spcBef>
              <a:buClrTx/>
              <a:buFontTx/>
              <a:buNone/>
            </a:pPr>
            <a:r>
              <a:rPr lang="cs-CZ" altLang="en-US" sz="2400" b="1" dirty="0">
                <a:solidFill>
                  <a:srgbClr val="FF3300"/>
                </a:solidFill>
              </a:rPr>
              <a:t>BIOLOGICKÉ SYSTÉMY V EKOTOXIKOLOGII</a:t>
            </a:r>
            <a:endParaRPr lang="cs-CZ" altLang="en-US" sz="2400" dirty="0">
              <a:solidFill>
                <a:srgbClr val="FF33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txBox="1">
            <a:spLocks/>
          </p:cNvSpPr>
          <p:nvPr/>
        </p:nvSpPr>
        <p:spPr bwMode="auto">
          <a:xfrm>
            <a:off x="0" y="115888"/>
            <a:ext cx="9144000" cy="827087"/>
          </a:xfrm>
          <a:prstGeom prst="rect">
            <a:avLst/>
          </a:prstGeom>
        </p:spPr>
        <p:txBody>
          <a:bodyPr/>
          <a:lstStyle/>
          <a:p>
            <a:pPr algn="ctr">
              <a:defRPr/>
            </a:pPr>
            <a:r>
              <a:rPr lang="cs-CZ" sz="2400" dirty="0">
                <a:solidFill>
                  <a:schemeClr val="tx2"/>
                </a:solidFill>
                <a:latin typeface="+mj-lt"/>
                <a:ea typeface="+mj-ea"/>
                <a:cs typeface="+mj-cs"/>
              </a:rPr>
              <a:t>M</a:t>
            </a:r>
            <a:r>
              <a:rPr lang="en-US" sz="2400" dirty="0" err="1">
                <a:solidFill>
                  <a:schemeClr val="tx2"/>
                </a:solidFill>
                <a:latin typeface="+mj-lt"/>
                <a:ea typeface="+mj-ea"/>
                <a:cs typeface="+mj-cs"/>
              </a:rPr>
              <a:t>echanistick</a:t>
            </a:r>
            <a:r>
              <a:rPr lang="cs-CZ" sz="2400" dirty="0">
                <a:solidFill>
                  <a:schemeClr val="tx2"/>
                </a:solidFill>
                <a:latin typeface="+mj-lt"/>
                <a:ea typeface="+mj-ea"/>
                <a:cs typeface="+mj-cs"/>
              </a:rPr>
              <a:t>é porozumění účinkům (</a:t>
            </a:r>
            <a:r>
              <a:rPr lang="en-US" sz="2400" dirty="0">
                <a:solidFill>
                  <a:schemeClr val="tx2"/>
                </a:solidFill>
                <a:latin typeface="+mj-lt"/>
                <a:ea typeface="+mj-ea"/>
                <a:cs typeface="+mj-cs"/>
              </a:rPr>
              <a:t>&amp; </a:t>
            </a:r>
            <a:r>
              <a:rPr lang="cs-CZ" sz="2400" dirty="0" err="1">
                <a:solidFill>
                  <a:schemeClr val="tx2"/>
                </a:solidFill>
                <a:latin typeface="+mj-lt"/>
                <a:ea typeface="+mj-ea"/>
                <a:cs typeface="+mj-cs"/>
              </a:rPr>
              <a:t>predi</a:t>
            </a:r>
            <a:r>
              <a:rPr lang="en-US" sz="2400" dirty="0" err="1">
                <a:solidFill>
                  <a:schemeClr val="tx2"/>
                </a:solidFill>
                <a:latin typeface="+mj-lt"/>
                <a:ea typeface="+mj-ea"/>
                <a:cs typeface="+mj-cs"/>
              </a:rPr>
              <a:t>kce</a:t>
            </a:r>
            <a:r>
              <a:rPr lang="en-US" sz="2400" dirty="0">
                <a:solidFill>
                  <a:schemeClr val="tx2"/>
                </a:solidFill>
                <a:latin typeface="+mj-lt"/>
                <a:ea typeface="+mj-ea"/>
                <a:cs typeface="+mj-cs"/>
              </a:rPr>
              <a:t> </a:t>
            </a:r>
            <a:r>
              <a:rPr lang="en-US" sz="2400" dirty="0" err="1">
                <a:solidFill>
                  <a:schemeClr val="tx2"/>
                </a:solidFill>
                <a:latin typeface="+mj-lt"/>
                <a:ea typeface="+mj-ea"/>
                <a:cs typeface="+mj-cs"/>
              </a:rPr>
              <a:t>toxicit</a:t>
            </a:r>
            <a:r>
              <a:rPr lang="cs-CZ" sz="2400" dirty="0">
                <a:solidFill>
                  <a:schemeClr val="tx2"/>
                </a:solidFill>
                <a:latin typeface="+mj-lt"/>
                <a:ea typeface="+mj-ea"/>
                <a:cs typeface="+mj-cs"/>
              </a:rPr>
              <a:t>y)</a:t>
            </a:r>
            <a:br>
              <a:rPr lang="cs-CZ" sz="2400" dirty="0">
                <a:solidFill>
                  <a:schemeClr val="tx2"/>
                </a:solidFill>
                <a:latin typeface="+mj-lt"/>
                <a:ea typeface="+mj-ea"/>
                <a:cs typeface="+mj-cs"/>
              </a:rPr>
            </a:br>
            <a:r>
              <a:rPr lang="cs-CZ" sz="2000" b="1" dirty="0" err="1">
                <a:solidFill>
                  <a:schemeClr val="tx2"/>
                </a:solidFill>
                <a:latin typeface="+mj-lt"/>
                <a:ea typeface="+mj-ea"/>
                <a:cs typeface="+mj-cs"/>
              </a:rPr>
              <a:t>AOPs</a:t>
            </a:r>
            <a:r>
              <a:rPr lang="cs-CZ" sz="2000" b="1" dirty="0">
                <a:solidFill>
                  <a:schemeClr val="tx2"/>
                </a:solidFill>
                <a:latin typeface="+mj-lt"/>
                <a:ea typeface="+mj-ea"/>
                <a:cs typeface="+mj-cs"/>
              </a:rPr>
              <a:t> – </a:t>
            </a:r>
            <a:r>
              <a:rPr lang="cs-CZ" sz="2000" b="1" dirty="0" err="1">
                <a:solidFill>
                  <a:schemeClr val="tx2"/>
                </a:solidFill>
                <a:latin typeface="+mj-lt"/>
                <a:ea typeface="+mj-ea"/>
                <a:cs typeface="+mj-cs"/>
              </a:rPr>
              <a:t>Adverse</a:t>
            </a:r>
            <a:r>
              <a:rPr lang="cs-CZ" sz="2000" b="1" dirty="0">
                <a:solidFill>
                  <a:schemeClr val="tx2"/>
                </a:solidFill>
                <a:latin typeface="+mj-lt"/>
                <a:ea typeface="+mj-ea"/>
                <a:cs typeface="+mj-cs"/>
              </a:rPr>
              <a:t> </a:t>
            </a:r>
            <a:r>
              <a:rPr lang="cs-CZ" sz="2000" b="1" dirty="0" err="1">
                <a:solidFill>
                  <a:schemeClr val="tx2"/>
                </a:solidFill>
                <a:latin typeface="+mj-lt"/>
                <a:ea typeface="+mj-ea"/>
                <a:cs typeface="+mj-cs"/>
              </a:rPr>
              <a:t>Outcome</a:t>
            </a:r>
            <a:r>
              <a:rPr lang="cs-CZ" sz="2000" b="1" dirty="0">
                <a:solidFill>
                  <a:schemeClr val="tx2"/>
                </a:solidFill>
                <a:latin typeface="+mj-lt"/>
                <a:ea typeface="+mj-ea"/>
                <a:cs typeface="+mj-cs"/>
              </a:rPr>
              <a:t> </a:t>
            </a:r>
            <a:r>
              <a:rPr lang="cs-CZ" sz="2000" b="1" dirty="0" err="1">
                <a:solidFill>
                  <a:schemeClr val="tx2"/>
                </a:solidFill>
                <a:latin typeface="+mj-lt"/>
                <a:ea typeface="+mj-ea"/>
                <a:cs typeface="+mj-cs"/>
              </a:rPr>
              <a:t>Pathways</a:t>
            </a:r>
            <a:r>
              <a:rPr lang="cs-CZ" sz="2000" b="1" dirty="0">
                <a:solidFill>
                  <a:schemeClr val="tx2"/>
                </a:solidFill>
                <a:latin typeface="+mj-lt"/>
                <a:ea typeface="+mj-ea"/>
                <a:cs typeface="+mj-cs"/>
              </a:rPr>
              <a:t> (Dráhy škodlivého účinku)</a:t>
            </a:r>
            <a:r>
              <a:rPr lang="cs-CZ" b="1" dirty="0">
                <a:solidFill>
                  <a:schemeClr val="tx2"/>
                </a:solidFill>
                <a:latin typeface="+mj-lt"/>
                <a:ea typeface="+mj-ea"/>
                <a:cs typeface="+mj-cs"/>
              </a:rPr>
              <a:t> </a:t>
            </a:r>
            <a:endParaRPr lang="cs-CZ" sz="1600" b="1" dirty="0">
              <a:solidFill>
                <a:schemeClr val="tx2"/>
              </a:solidFill>
              <a:latin typeface="+mj-lt"/>
              <a:ea typeface="+mj-ea"/>
              <a:cs typeface="+mj-cs"/>
            </a:endParaRPr>
          </a:p>
        </p:txBody>
      </p:sp>
      <p:pic>
        <p:nvPicPr>
          <p:cNvPr id="3" name="Obrázek 2"/>
          <p:cNvPicPr>
            <a:picLocks noChangeAspect="1"/>
          </p:cNvPicPr>
          <p:nvPr/>
        </p:nvPicPr>
        <p:blipFill>
          <a:blip r:embed="rId3"/>
          <a:stretch>
            <a:fillRect/>
          </a:stretch>
        </p:blipFill>
        <p:spPr>
          <a:xfrm>
            <a:off x="395536" y="1196752"/>
            <a:ext cx="8461981" cy="513937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E3"/>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l="7726" t="9109" r="11154" b="39987"/>
          <a:stretch>
            <a:fillRect/>
          </a:stretch>
        </p:blipFill>
        <p:spPr bwMode="auto">
          <a:xfrm>
            <a:off x="2484438" y="865188"/>
            <a:ext cx="6335712"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ovéPole 2"/>
          <p:cNvSpPr txBox="1">
            <a:spLocks noChangeArrowheads="1"/>
          </p:cNvSpPr>
          <p:nvPr/>
        </p:nvSpPr>
        <p:spPr bwMode="auto">
          <a:xfrm>
            <a:off x="239713" y="334397"/>
            <a:ext cx="87254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eaLnBrk="1" hangingPunct="1">
              <a:spcBef>
                <a:spcPct val="0"/>
              </a:spcBef>
              <a:buClrTx/>
              <a:buFontTx/>
              <a:buNone/>
            </a:pPr>
            <a:r>
              <a:rPr lang="cs-CZ" altLang="en-US" sz="1800" b="1" dirty="0">
                <a:solidFill>
                  <a:srgbClr val="FF0000"/>
                </a:solidFill>
              </a:rPr>
              <a:t>Změny na molekulární úrovni (chemické interakce) se projeví v ekosystémech</a:t>
            </a:r>
          </a:p>
          <a:p>
            <a:pPr eaLnBrk="1" hangingPunct="1">
              <a:spcBef>
                <a:spcPct val="0"/>
              </a:spcBef>
              <a:buClrTx/>
              <a:buFontTx/>
              <a:buNone/>
            </a:pPr>
            <a:endParaRPr lang="cs-CZ" altLang="en-US" sz="1800"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idx="4294967295"/>
          </p:nvPr>
        </p:nvSpPr>
        <p:spPr bwMode="auto">
          <a:xfrm>
            <a:off x="1763713" y="2282825"/>
            <a:ext cx="5472112" cy="2082800"/>
          </a:xfrm>
          <a:solidFill>
            <a:srgbClr val="929294">
              <a:alpha val="59999"/>
            </a:srgbClr>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eaLnBrk="1" hangingPunct="1"/>
            <a:r>
              <a:rPr lang="cs-CZ" altLang="en-US" sz="3000" b="1">
                <a:solidFill>
                  <a:schemeClr val="accent1"/>
                </a:solidFill>
              </a:rPr>
              <a:t>Život </a:t>
            </a:r>
            <a:br>
              <a:rPr lang="cs-CZ" altLang="en-US" sz="3000">
                <a:solidFill>
                  <a:schemeClr val="accent1"/>
                </a:solidFill>
              </a:rPr>
            </a:br>
            <a:r>
              <a:rPr lang="cs-CZ" altLang="en-US">
                <a:solidFill>
                  <a:schemeClr val="accent1"/>
                </a:solidFill>
              </a:rPr>
              <a:t>Struktura a Funkce</a:t>
            </a:r>
            <a:br>
              <a:rPr lang="cs-CZ" altLang="en-US">
                <a:solidFill>
                  <a:schemeClr val="accent1"/>
                </a:solidFill>
              </a:rPr>
            </a:br>
            <a:br>
              <a:rPr lang="cs-CZ" altLang="en-US">
                <a:solidFill>
                  <a:schemeClr val="accent1"/>
                </a:solidFill>
              </a:rPr>
            </a:br>
            <a:r>
              <a:rPr lang="cs-CZ" altLang="en-US" sz="2000" i="1">
                <a:solidFill>
                  <a:schemeClr val="accent1"/>
                </a:solidFill>
              </a:rPr>
              <a:t>… a význam v ekotoxikologii</a:t>
            </a:r>
            <a:endParaRPr lang="cs-CZ" altLang="en-US" sz="3000">
              <a:solidFill>
                <a:schemeClr val="accen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50825" y="620688"/>
            <a:ext cx="86106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lgn="ctr" eaLnBrk="1" hangingPunct="1">
              <a:spcBef>
                <a:spcPct val="0"/>
              </a:spcBef>
              <a:buClrTx/>
              <a:buFontTx/>
              <a:buNone/>
            </a:pPr>
            <a:r>
              <a:rPr lang="cs-CZ" altLang="en-US" sz="2400" b="1" dirty="0">
                <a:solidFill>
                  <a:schemeClr val="tx2"/>
                </a:solidFill>
              </a:rPr>
              <a:t>Toxické látky reagují s biologickými makromolekulami</a:t>
            </a:r>
          </a:p>
          <a:p>
            <a:pPr algn="ctr" eaLnBrk="1" hangingPunct="1">
              <a:spcBef>
                <a:spcPct val="0"/>
              </a:spcBef>
              <a:buClrTx/>
              <a:buFontTx/>
              <a:buNone/>
            </a:pPr>
            <a:r>
              <a:rPr lang="cs-CZ" altLang="en-US" sz="2400" b="1" dirty="0">
                <a:solidFill>
                  <a:schemeClr val="tx2"/>
                </a:solidFill>
              </a:rPr>
              <a:t>a ovlivňují jejich funkce</a:t>
            </a:r>
          </a:p>
          <a:p>
            <a:pPr algn="ctr" eaLnBrk="1" hangingPunct="1">
              <a:spcBef>
                <a:spcPct val="0"/>
              </a:spcBef>
              <a:buClrTx/>
              <a:buFontTx/>
              <a:buNone/>
            </a:pPr>
            <a:endParaRPr lang="cs-CZ" altLang="en-US" sz="2400" dirty="0">
              <a:solidFill>
                <a:srgbClr val="FF3300"/>
              </a:solidFill>
            </a:endParaRPr>
          </a:p>
          <a:p>
            <a:pPr>
              <a:spcBef>
                <a:spcPct val="0"/>
              </a:spcBef>
              <a:buClrTx/>
              <a:buFontTx/>
              <a:buNone/>
            </a:pPr>
            <a:r>
              <a:rPr lang="cs-CZ" altLang="en-US" sz="2200" b="1" dirty="0">
                <a:solidFill>
                  <a:schemeClr val="tx1"/>
                </a:solidFill>
              </a:rPr>
              <a:t>Voda (H2O) – 70% hmoty </a:t>
            </a:r>
            <a:r>
              <a:rPr lang="cs-CZ" altLang="en-US" sz="2200" dirty="0">
                <a:solidFill>
                  <a:schemeClr val="tx1"/>
                </a:solidFill>
              </a:rPr>
              <a:t>– účastní se řady „toxických“ reakcí</a:t>
            </a:r>
          </a:p>
          <a:p>
            <a:pPr>
              <a:spcBef>
                <a:spcPct val="0"/>
              </a:spcBef>
              <a:buClrTx/>
              <a:buFontTx/>
              <a:buNone/>
            </a:pPr>
            <a:endParaRPr lang="cs-CZ" altLang="en-US" sz="2200" b="1" dirty="0">
              <a:solidFill>
                <a:schemeClr val="tx1"/>
              </a:solidFill>
            </a:endParaRPr>
          </a:p>
          <a:p>
            <a:pPr>
              <a:spcBef>
                <a:spcPct val="0"/>
              </a:spcBef>
              <a:buClrTx/>
              <a:buFontTx/>
              <a:buNone/>
            </a:pPr>
            <a:r>
              <a:rPr lang="cs-CZ" altLang="en-US" sz="2200" b="1" dirty="0">
                <a:solidFill>
                  <a:schemeClr val="tx1"/>
                </a:solidFill>
              </a:rPr>
              <a:t>Hlavní biologické </a:t>
            </a:r>
            <a:r>
              <a:rPr lang="cs-CZ" altLang="en-US" sz="2200" b="1" u="sng" dirty="0">
                <a:solidFill>
                  <a:schemeClr val="tx1"/>
                </a:solidFill>
              </a:rPr>
              <a:t>makro</a:t>
            </a:r>
            <a:r>
              <a:rPr lang="cs-CZ" altLang="en-US" sz="2200" b="1" dirty="0">
                <a:solidFill>
                  <a:schemeClr val="tx1"/>
                </a:solidFill>
              </a:rPr>
              <a:t>molekuly</a:t>
            </a:r>
            <a:endParaRPr lang="cs-CZ" altLang="en-US" sz="2200" dirty="0">
              <a:solidFill>
                <a:schemeClr val="tx1"/>
              </a:solidFill>
            </a:endParaRPr>
          </a:p>
          <a:p>
            <a:pPr lvl="1">
              <a:spcBef>
                <a:spcPct val="0"/>
              </a:spcBef>
              <a:buClrTx/>
              <a:buFontTx/>
              <a:buChar char="-"/>
            </a:pPr>
            <a:r>
              <a:rPr lang="cs-CZ" altLang="en-US" sz="2200" b="1" dirty="0">
                <a:solidFill>
                  <a:schemeClr val="tx2"/>
                </a:solidFill>
              </a:rPr>
              <a:t> nukleové kyseliny </a:t>
            </a:r>
          </a:p>
          <a:p>
            <a:pPr lvl="1">
              <a:spcBef>
                <a:spcPct val="0"/>
              </a:spcBef>
              <a:buClrTx/>
              <a:buFontTx/>
              <a:buChar char="-"/>
            </a:pPr>
            <a:r>
              <a:rPr lang="cs-CZ" altLang="en-US" sz="2200" b="1" dirty="0">
                <a:solidFill>
                  <a:schemeClr val="tx2"/>
                </a:solidFill>
              </a:rPr>
              <a:t> proteiny</a:t>
            </a:r>
          </a:p>
          <a:p>
            <a:pPr lvl="1">
              <a:spcBef>
                <a:spcPct val="0"/>
              </a:spcBef>
              <a:buClrTx/>
              <a:buFontTx/>
              <a:buChar char="-"/>
            </a:pPr>
            <a:r>
              <a:rPr lang="cs-CZ" altLang="en-US" sz="2200" b="1" dirty="0">
                <a:solidFill>
                  <a:schemeClr val="tx2"/>
                </a:solidFill>
              </a:rPr>
              <a:t> fosfolipidy</a:t>
            </a:r>
          </a:p>
          <a:p>
            <a:pPr lvl="1">
              <a:spcBef>
                <a:spcPct val="0"/>
              </a:spcBef>
              <a:buClrTx/>
              <a:buFontTx/>
              <a:buChar char="-"/>
            </a:pPr>
            <a:r>
              <a:rPr lang="cs-CZ" altLang="en-US" sz="1800" i="1" dirty="0">
                <a:solidFill>
                  <a:schemeClr val="tx2"/>
                </a:solidFill>
              </a:rPr>
              <a:t> polysacharidy </a:t>
            </a:r>
            <a:br>
              <a:rPr lang="cs-CZ" altLang="en-US" sz="1800" i="1" dirty="0">
                <a:solidFill>
                  <a:schemeClr val="tx2"/>
                </a:solidFill>
              </a:rPr>
            </a:br>
            <a:r>
              <a:rPr lang="cs-CZ" altLang="en-US" sz="1800" i="1" dirty="0">
                <a:solidFill>
                  <a:schemeClr val="tx2"/>
                </a:solidFill>
              </a:rPr>
              <a:t>	- spíše zásobní funkce: méně významné pro toxicitu</a:t>
            </a:r>
          </a:p>
          <a:p>
            <a:pPr lvl="1">
              <a:spcBef>
                <a:spcPct val="0"/>
              </a:spcBef>
              <a:buClrTx/>
              <a:buFontTx/>
              <a:buChar char="-"/>
            </a:pPr>
            <a:endParaRPr lang="cs-CZ" altLang="en-US" sz="2000" dirty="0">
              <a:solidFill>
                <a:schemeClr val="tx2"/>
              </a:solidFill>
            </a:endParaRPr>
          </a:p>
          <a:p>
            <a:pPr eaLnBrk="1" hangingPunct="1">
              <a:spcBef>
                <a:spcPct val="0"/>
              </a:spcBef>
              <a:buClrTx/>
              <a:buFontTx/>
              <a:buNone/>
            </a:pPr>
            <a:r>
              <a:rPr lang="cs-CZ" altLang="en-US" sz="1800" b="1" dirty="0">
                <a:solidFill>
                  <a:schemeClr val="tx1"/>
                </a:solidFill>
              </a:rPr>
              <a:t>Další „malé“ molekuly, se kterými mohou toxické látky interagovat </a:t>
            </a:r>
            <a:br>
              <a:rPr lang="cs-CZ" altLang="en-US" sz="1800" b="1" dirty="0">
                <a:solidFill>
                  <a:schemeClr val="tx1"/>
                </a:solidFill>
              </a:rPr>
            </a:br>
            <a:r>
              <a:rPr lang="cs-CZ" altLang="en-US" sz="1800" dirty="0">
                <a:solidFill>
                  <a:schemeClr val="tx1"/>
                </a:solidFill>
              </a:rPr>
              <a:t>a působit tak toxicky</a:t>
            </a:r>
          </a:p>
          <a:p>
            <a:pPr lvl="1" eaLnBrk="1" hangingPunct="1">
              <a:spcBef>
                <a:spcPct val="0"/>
              </a:spcBef>
              <a:buClrTx/>
              <a:buFontTx/>
              <a:buChar char="-"/>
            </a:pPr>
            <a:r>
              <a:rPr lang="cs-CZ" altLang="en-US" sz="1800" dirty="0">
                <a:solidFill>
                  <a:schemeClr val="tx2"/>
                </a:solidFill>
              </a:rPr>
              <a:t> voda </a:t>
            </a:r>
            <a:r>
              <a:rPr lang="cs-CZ" altLang="en-US" sz="1800" dirty="0">
                <a:solidFill>
                  <a:schemeClr val="tx2"/>
                </a:solidFill>
                <a:sym typeface="Wingdings" panose="05000000000000000000" pitchFamily="2" charset="2"/>
              </a:rPr>
              <a:t></a:t>
            </a:r>
            <a:r>
              <a:rPr lang="cs-CZ" altLang="en-US" sz="1800" dirty="0">
                <a:solidFill>
                  <a:schemeClr val="tx2"/>
                </a:solidFill>
              </a:rPr>
              <a:t>  </a:t>
            </a:r>
          </a:p>
          <a:p>
            <a:pPr lvl="1" eaLnBrk="1" hangingPunct="1">
              <a:spcBef>
                <a:spcPct val="0"/>
              </a:spcBef>
              <a:buClrTx/>
              <a:buFontTx/>
              <a:buChar char="-"/>
            </a:pPr>
            <a:r>
              <a:rPr lang="cs-CZ" altLang="en-US" sz="1800" dirty="0">
                <a:solidFill>
                  <a:schemeClr val="tx2"/>
                </a:solidFill>
              </a:rPr>
              <a:t> nízkomolekulární hormony a neurotransmitery (např. steroidy, dopamin)</a:t>
            </a:r>
          </a:p>
          <a:p>
            <a:pPr lvl="1" eaLnBrk="1" hangingPunct="1">
              <a:spcBef>
                <a:spcPct val="0"/>
              </a:spcBef>
              <a:buClrTx/>
              <a:buFontTx/>
              <a:buChar char="-"/>
            </a:pPr>
            <a:r>
              <a:rPr lang="cs-CZ" altLang="en-US" sz="1800" dirty="0">
                <a:solidFill>
                  <a:schemeClr val="tx2"/>
                </a:solidFill>
              </a:rPr>
              <a:t> ochranné (protektivní) látky – </a:t>
            </a:r>
            <a:r>
              <a:rPr lang="cs-CZ" altLang="en-US" sz="1800" dirty="0" err="1">
                <a:solidFill>
                  <a:schemeClr val="tx2"/>
                </a:solidFill>
              </a:rPr>
              <a:t>glutathion</a:t>
            </a:r>
            <a:r>
              <a:rPr lang="cs-CZ" altLang="en-US" sz="1800" dirty="0">
                <a:solidFill>
                  <a:schemeClr val="tx2"/>
                </a:solidFill>
              </a:rPr>
              <a:t> (endogenní), antioxidanty (dietární)</a:t>
            </a:r>
          </a:p>
          <a:p>
            <a:pPr lvl="1" eaLnBrk="1" hangingPunct="1">
              <a:spcBef>
                <a:spcPct val="0"/>
              </a:spcBef>
              <a:buClrTx/>
              <a:buFontTx/>
              <a:buChar char="-"/>
            </a:pPr>
            <a:endParaRPr lang="cs-CZ" altLang="en-US" sz="1800" dirty="0">
              <a:solidFill>
                <a:schemeClr val="tx2"/>
              </a:solidFill>
            </a:endParaRPr>
          </a:p>
          <a:p>
            <a:pPr lvl="1">
              <a:spcBef>
                <a:spcPct val="0"/>
              </a:spcBef>
              <a:buClrTx/>
              <a:buFontTx/>
              <a:buNone/>
            </a:pPr>
            <a:endParaRPr lang="en-US" altLang="en-US" sz="2000" dirty="0">
              <a:solidFill>
                <a:schemeClr val="tx1"/>
              </a:solidFill>
            </a:endParaRPr>
          </a:p>
        </p:txBody>
      </p:sp>
      <p:sp>
        <p:nvSpPr>
          <p:cNvPr id="24579" name="Rectangle 3"/>
          <p:cNvSpPr>
            <a:spLocks noChangeArrowheads="1"/>
          </p:cNvSpPr>
          <p:nvPr/>
        </p:nvSpPr>
        <p:spPr bwMode="auto">
          <a:xfrm>
            <a:off x="304800" y="116632"/>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algn="ctr">
              <a:spcBef>
                <a:spcPct val="0"/>
              </a:spcBef>
              <a:buClrTx/>
              <a:buFontTx/>
              <a:buNone/>
            </a:pPr>
            <a:r>
              <a:rPr lang="cs-CZ" altLang="en-US" sz="2400" b="1" dirty="0">
                <a:solidFill>
                  <a:srgbClr val="FF3300"/>
                </a:solidFill>
              </a:rPr>
              <a:t>Život na nejnižší úrovni: základní struktura ?</a:t>
            </a:r>
          </a:p>
        </p:txBody>
      </p:sp>
      <p:sp>
        <p:nvSpPr>
          <p:cNvPr id="10244" name="TextovéPole 3"/>
          <p:cNvSpPr txBox="1">
            <a:spLocks noChangeArrowheads="1"/>
          </p:cNvSpPr>
          <p:nvPr/>
        </p:nvSpPr>
        <p:spPr bwMode="auto">
          <a:xfrm>
            <a:off x="6084168" y="2636912"/>
            <a:ext cx="2447925" cy="12001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Font typeface="Arial" panose="020B0604020202020204" pitchFamily="34" charset="0"/>
              <a:buChar char="•"/>
              <a:defRPr sz="3200">
                <a:solidFill>
                  <a:srgbClr val="818184"/>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sz="2800">
                <a:solidFill>
                  <a:srgbClr val="818184"/>
                </a:solidFill>
                <a:latin typeface="Arial" panose="020B0604020202020204" pitchFamily="34" charset="0"/>
              </a:defRPr>
            </a:lvl2pPr>
            <a:lvl3pPr marL="1143000" indent="-228600">
              <a:spcBef>
                <a:spcPct val="20000"/>
              </a:spcBef>
              <a:buClr>
                <a:schemeClr val="accent1"/>
              </a:buClr>
              <a:buFont typeface="Arial" panose="020B0604020202020204" pitchFamily="34" charset="0"/>
              <a:buChar char="•"/>
              <a:defRPr sz="2400">
                <a:solidFill>
                  <a:srgbClr val="818184"/>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sz="2000">
                <a:solidFill>
                  <a:srgbClr val="818184"/>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rgbClr val="818184"/>
                </a:solidFill>
                <a:latin typeface="Arial" panose="020B0604020202020204" pitchFamily="34" charset="0"/>
              </a:defRPr>
            </a:lvl9pPr>
          </a:lstStyle>
          <a:p>
            <a:pPr eaLnBrk="1" hangingPunct="1">
              <a:spcBef>
                <a:spcPct val="0"/>
              </a:spcBef>
              <a:buClrTx/>
              <a:buFontTx/>
              <a:buNone/>
            </a:pPr>
            <a:r>
              <a:rPr lang="cs-CZ" altLang="en-US" sz="1800" i="1" dirty="0">
                <a:solidFill>
                  <a:schemeClr val="tx1"/>
                </a:solidFill>
              </a:rPr>
              <a:t>! U studentů se zde předpokládá, že znají základní chemickou povahu bio-molekul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theme/theme1.xml><?xml version="1.0" encoding="utf-8"?>
<a:theme xmlns:a="http://schemas.openxmlformats.org/drawingml/2006/main" name="Motiv sady Office">
  <a:themeElements>
    <a:clrScheme name="recetox">
      <a:dk1>
        <a:srgbClr val="58585A"/>
      </a:dk1>
      <a:lt1>
        <a:srgbClr val="FFFFFF"/>
      </a:lt1>
      <a:dk2>
        <a:srgbClr val="1F82C0"/>
      </a:dk2>
      <a:lt2>
        <a:srgbClr val="EEECE1"/>
      </a:lt2>
      <a:accent1>
        <a:srgbClr val="244061"/>
      </a:accent1>
      <a:accent2>
        <a:srgbClr val="953734"/>
      </a:accent2>
      <a:accent3>
        <a:srgbClr val="CBD300"/>
      </a:accent3>
      <a:accent4>
        <a:srgbClr val="BCC6E2"/>
      </a:accent4>
      <a:accent5>
        <a:srgbClr val="EA683E"/>
      </a:accent5>
      <a:accent6>
        <a:srgbClr val="FAC08F"/>
      </a:accent6>
      <a:hlink>
        <a:srgbClr val="CBD300"/>
      </a:hlink>
      <a:folHlink>
        <a:srgbClr val="EA683E"/>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1777</TotalTime>
  <Words>1969</Words>
  <Application>Microsoft Office PowerPoint</Application>
  <PresentationFormat>Předvádění na obrazovce (4:3)</PresentationFormat>
  <Paragraphs>274</Paragraphs>
  <Slides>38</Slides>
  <Notes>35</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38</vt:i4>
      </vt:variant>
    </vt:vector>
  </HeadingPairs>
  <TitlesOfParts>
    <vt:vector size="45" baseType="lpstr">
      <vt:lpstr>Arial</vt:lpstr>
      <vt:lpstr>Calibri</vt:lpstr>
      <vt:lpstr>Georgia</vt:lpstr>
      <vt:lpstr>NexusSans</vt:lpstr>
      <vt:lpstr>Tahoma</vt:lpstr>
      <vt:lpstr>Wingdings</vt:lpstr>
      <vt:lpstr>Motiv sady Office</vt:lpstr>
      <vt:lpstr>Prezentace aplikace PowerPoint</vt:lpstr>
      <vt:lpstr>Co by si student(ka) měl(a) odnést ?</vt:lpstr>
      <vt:lpstr>Život  Hierarchie  … a význam v ekotoxikologii</vt:lpstr>
      <vt:lpstr>Prezentace aplikace PowerPoint</vt:lpstr>
      <vt:lpstr>Prezentace aplikace PowerPoint</vt:lpstr>
      <vt:lpstr>Prezentace aplikace PowerPoint</vt:lpstr>
      <vt:lpstr>Prezentace aplikace PowerPoint</vt:lpstr>
      <vt:lpstr>Život  Struktura a Funkce  … a význam v ekotoxikologii</vt:lpstr>
      <vt:lpstr>Prezentace aplikace PowerPoint</vt:lpstr>
      <vt:lpstr>Prezentace aplikace PowerPoint</vt:lpstr>
      <vt:lpstr>Rovnováha &amp; distribuce energie</vt:lpstr>
      <vt:lpstr>Prezentace aplikace PowerPoint</vt:lpstr>
      <vt:lpstr>Prezentace aplikace PowerPoint</vt:lpstr>
      <vt:lpstr>Prezentace aplikace PowerPoint</vt:lpstr>
      <vt:lpstr>Prezentace aplikace PowerPoint</vt:lpstr>
      <vt:lpstr>Udržování rovnováhy &amp; stres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Adaptace - evoluční</vt:lpstr>
      <vt:lpstr>Prezentace aplikace PowerPoint</vt:lpstr>
      <vt:lpstr>Prezentace aplikace PowerPoint</vt:lpstr>
      <vt:lpstr>Prezentace aplikace PowerPoint</vt:lpstr>
      <vt:lpstr>Jaké parametry určují toxické projevy?  (kombinace vlivu genomu, TK, TD)</vt:lpstr>
      <vt:lpstr>Prezentace aplikace PowerPoint</vt:lpstr>
      <vt:lpstr>Prezentace aplikace PowerPoint</vt:lpstr>
      <vt:lpstr>Chemické látky (akce)  vs. odpovědi živých systémů (reakce: účinky)  -  PŘEHLED –  (detaily budou diskutovány v dalších přednáškách)</vt:lpstr>
      <vt:lpstr>Prezentace aplikace PowerPoint</vt:lpstr>
      <vt:lpstr>Prezentace aplikace PowerPoint</vt:lpstr>
      <vt:lpstr>Prezentace aplikace PowerPoint</vt:lpstr>
      <vt:lpstr>Prezentace aplikace PowerPoint</vt:lpstr>
      <vt:lpstr>Otázky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SustrRadim</dc:creator>
  <cp:lastModifiedBy>Luděk Bláha</cp:lastModifiedBy>
  <cp:revision>90</cp:revision>
  <dcterms:created xsi:type="dcterms:W3CDTF">2010-05-17T15:27:49Z</dcterms:created>
  <dcterms:modified xsi:type="dcterms:W3CDTF">2021-10-25T07:29:33Z</dcterms:modified>
</cp:coreProperties>
</file>