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handoutMasterIdLst>
    <p:handoutMasterId r:id="rId100"/>
  </p:handoutMasterIdLst>
  <p:sldIdLst>
    <p:sldId id="256" r:id="rId2"/>
    <p:sldId id="454" r:id="rId3"/>
    <p:sldId id="422" r:id="rId4"/>
    <p:sldId id="468" r:id="rId5"/>
    <p:sldId id="423" r:id="rId6"/>
    <p:sldId id="424" r:id="rId7"/>
    <p:sldId id="431" r:id="rId8"/>
    <p:sldId id="456" r:id="rId9"/>
    <p:sldId id="426" r:id="rId10"/>
    <p:sldId id="446" r:id="rId11"/>
    <p:sldId id="430" r:id="rId12"/>
    <p:sldId id="427" r:id="rId13"/>
    <p:sldId id="428" r:id="rId14"/>
    <p:sldId id="429" r:id="rId15"/>
    <p:sldId id="507" r:id="rId16"/>
    <p:sldId id="515" r:id="rId17"/>
    <p:sldId id="447" r:id="rId18"/>
    <p:sldId id="432" r:id="rId19"/>
    <p:sldId id="258" r:id="rId20"/>
    <p:sldId id="450" r:id="rId21"/>
    <p:sldId id="418" r:id="rId22"/>
    <p:sldId id="451" r:id="rId23"/>
    <p:sldId id="452" r:id="rId24"/>
    <p:sldId id="453" r:id="rId25"/>
    <p:sldId id="457" r:id="rId26"/>
    <p:sldId id="434" r:id="rId27"/>
    <p:sldId id="419" r:id="rId28"/>
    <p:sldId id="420" r:id="rId29"/>
    <p:sldId id="537" r:id="rId30"/>
    <p:sldId id="421" r:id="rId31"/>
    <p:sldId id="435" r:id="rId32"/>
    <p:sldId id="517" r:id="rId33"/>
    <p:sldId id="400" r:id="rId34"/>
    <p:sldId id="465" r:id="rId35"/>
    <p:sldId id="399" r:id="rId36"/>
    <p:sldId id="414" r:id="rId37"/>
    <p:sldId id="464" r:id="rId38"/>
    <p:sldId id="415" r:id="rId39"/>
    <p:sldId id="365" r:id="rId40"/>
    <p:sldId id="522" r:id="rId41"/>
    <p:sldId id="416" r:id="rId42"/>
    <p:sldId id="523" r:id="rId43"/>
    <p:sldId id="458" r:id="rId44"/>
    <p:sldId id="524" r:id="rId45"/>
    <p:sldId id="525" r:id="rId46"/>
    <p:sldId id="436" r:id="rId47"/>
    <p:sldId id="526" r:id="rId48"/>
    <p:sldId id="366" r:id="rId49"/>
    <p:sldId id="527" r:id="rId50"/>
    <p:sldId id="529" r:id="rId51"/>
    <p:sldId id="367" r:id="rId52"/>
    <p:sldId id="460" r:id="rId53"/>
    <p:sldId id="531" r:id="rId54"/>
    <p:sldId id="371" r:id="rId55"/>
    <p:sldId id="402" r:id="rId56"/>
    <p:sldId id="540" r:id="rId57"/>
    <p:sldId id="541" r:id="rId58"/>
    <p:sldId id="440" r:id="rId59"/>
    <p:sldId id="439" r:id="rId60"/>
    <p:sldId id="378" r:id="rId61"/>
    <p:sldId id="466" r:id="rId62"/>
    <p:sldId id="467" r:id="rId63"/>
    <p:sldId id="404" r:id="rId64"/>
    <p:sldId id="548" r:id="rId65"/>
    <p:sldId id="549" r:id="rId66"/>
    <p:sldId id="445" r:id="rId67"/>
    <p:sldId id="550" r:id="rId68"/>
    <p:sldId id="551" r:id="rId69"/>
    <p:sldId id="552" r:id="rId70"/>
    <p:sldId id="463" r:id="rId71"/>
    <p:sldId id="553" r:id="rId72"/>
    <p:sldId id="391" r:id="rId73"/>
    <p:sldId id="410" r:id="rId74"/>
    <p:sldId id="412" r:id="rId75"/>
    <p:sldId id="413" r:id="rId76"/>
    <p:sldId id="395" r:id="rId77"/>
    <p:sldId id="556" r:id="rId78"/>
    <p:sldId id="557" r:id="rId79"/>
    <p:sldId id="558" r:id="rId80"/>
    <p:sldId id="559" r:id="rId81"/>
    <p:sldId id="560" r:id="rId82"/>
    <p:sldId id="561" r:id="rId83"/>
    <p:sldId id="563" r:id="rId84"/>
    <p:sldId id="441" r:id="rId85"/>
    <p:sldId id="442" r:id="rId86"/>
    <p:sldId id="461" r:id="rId87"/>
    <p:sldId id="438" r:id="rId88"/>
    <p:sldId id="444" r:id="rId89"/>
    <p:sldId id="443" r:id="rId90"/>
    <p:sldId id="462" r:id="rId91"/>
    <p:sldId id="534" r:id="rId92"/>
    <p:sldId id="566" r:id="rId93"/>
    <p:sldId id="388" r:id="rId94"/>
    <p:sldId id="567" r:id="rId95"/>
    <p:sldId id="389" r:id="rId96"/>
    <p:sldId id="433" r:id="rId97"/>
    <p:sldId id="455" r:id="rId98"/>
  </p:sldIdLst>
  <p:sldSz cx="9144000" cy="6858000" type="screen4x3"/>
  <p:notesSz cx="7099300" cy="10234613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2358" y="9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683F8C-39A4-4144-9BAA-FA4E57C0A4EB}" type="datetimeFigureOut">
              <a:rPr lang="cs-CZ"/>
              <a:pPr>
                <a:defRPr/>
              </a:pPr>
              <a:t>27.10.2021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A520FEA-C98E-43C8-8CA6-AAE98DD09D9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39F345E-BD7C-460D-A282-D8BEB504CA0F}" type="datetimeFigureOut">
              <a:rPr lang="cs-CZ"/>
              <a:pPr>
                <a:defRPr/>
              </a:pPr>
              <a:t>27.10.2021</a:t>
            </a:fld>
            <a:endParaRPr 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smtClean="0"/>
            </a:lvl1pPr>
          </a:lstStyle>
          <a:p>
            <a:pPr>
              <a:defRPr/>
            </a:pPr>
            <a:fld id="{EE7AA388-C15D-445A-9D96-1BFC8DBFB32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217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EC5545-0798-4463-AD75-CD0A632F7BEB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C7B08-71E8-4B07-B651-4690FF21A41C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99E56E-1D20-4AA4-AD4E-A29786E4B69C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17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B35D98-9743-4BF6-B149-ECCA935B8A92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5346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39D1A7-B545-4EC9-981B-06FD73D184C9}" type="slidenum">
              <a:rPr lang="cs-CZ" altLang="cs-CZ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cs-CZ" altLang="cs-CZ" sz="1300">
              <a:latin typeface="Arial" panose="020B0604020202020204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97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770031-5F0E-4004-AA6E-6803ECFB6DF1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20203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47C42D-08B3-485C-B6D7-78E6963040A5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51241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970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770031-5F0E-4004-AA6E-6803ECFB6DF1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6708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8C8871E-3B05-4B7E-B106-9E4D9F9D426F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42781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4C8FEB-6392-487A-B9C4-AFDC06193EF8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0418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4C8FEB-6392-487A-B9C4-AFDC06193EF8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058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4C8FEB-6392-487A-B9C4-AFDC06193EF8}" type="slidenum">
              <a:rPr lang="cs-CZ" smtClean="0"/>
              <a:pPr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7951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52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52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037538-6A11-43B6-9B1F-D35906366FD0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52</a:t>
            </a:fld>
            <a:endParaRPr lang="cs-CZ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8C60BF4-F842-4D0E-A41D-37603359FCAA}" type="slidenum">
              <a:rPr lang="cs-CZ" smtClean="0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7974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C9502C-3217-4491-B49D-7666D76D8C5B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2499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E7A703-13D5-49EC-A1DC-B37D285D01F6}" type="slidenum">
              <a:rPr lang="cs-CZ" smtClean="0"/>
              <a:pPr/>
              <a:t>64</a:t>
            </a:fld>
            <a:endParaRPr lang="cs-CZ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0705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A27897-3419-4CA1-907E-DD0111FFC679}" type="slidenum">
              <a:rPr lang="cs-CZ" smtClean="0"/>
              <a:pPr/>
              <a:t>65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002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43658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AD98C4-774D-4053-9865-459547EDE9CE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0215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BA0BBE-E017-4439-ABC5-851E700B5FC7}" type="slidenum">
              <a:rPr lang="cs-CZ" smtClean="0"/>
              <a:pPr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2676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BA0BBE-E017-4439-ABC5-851E700B5FC7}" type="slidenum">
              <a:rPr lang="cs-CZ" smtClean="0"/>
              <a:pPr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569504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555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AD98C4-774D-4053-9865-459547EDE9CE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17883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7686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76185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36499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72173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50740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F2B3A8-DB22-45A8-85B6-8FC01D8782E8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03647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94AA0A-34C7-4FFD-B9F9-1C21AB8A0987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704804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BE5474-3D19-432F-8ECB-17ECA0D2BAFC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31149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DA27F9-1197-4A1A-877C-4ECBE89BE586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3087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A7BF90-B485-4BA8-82FF-F72B0F0B1426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FFD55-4C20-4A54-9521-A24EE4A9569A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340054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EBA701-1DDB-464D-B2CD-995B40060536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19782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ADDFF3-0F36-4592-971B-176345DF9850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21157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1369D7-242B-416E-B49D-E6FDF78970D4}" type="slidenum">
              <a:rPr lang="cs-CZ" smtClean="0"/>
              <a:pPr/>
              <a:t>87</a:t>
            </a:fld>
            <a:endParaRPr lang="cs-CZ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8A81DA-4D0F-46DD-80E9-1CAC5CEE7686}" type="slidenum">
              <a:rPr lang="cs-CZ" smtClean="0"/>
              <a:pPr/>
              <a:t>91</a:t>
            </a:fld>
            <a:endParaRPr lang="cs-CZ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1AE03E-47CE-4004-BF3D-64D0F4E2EA8A}" type="slidenum">
              <a:rPr lang="cs-CZ" smtClean="0"/>
              <a:pPr/>
              <a:t>92</a:t>
            </a:fld>
            <a:endParaRPr lang="cs-CZ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1AE03E-47CE-4004-BF3D-64D0F4E2EA8A}" type="slidenum">
              <a:rPr lang="cs-CZ" smtClean="0"/>
              <a:pPr/>
              <a:t>94</a:t>
            </a:fld>
            <a:endParaRPr lang="cs-CZ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6512" cy="3836988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59338"/>
            <a:ext cx="5207000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16F2C0-9844-4ECE-961F-7B1789DEEE8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6933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32013-5348-448A-B39A-01926805E9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0394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39A72-4493-439D-8B40-F1B6CEF931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7251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E4BDF-7BED-4A2B-9962-92AFC6FFF4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8811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619F767-2DF9-489F-A768-9C0F6E370F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3101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3FA48-DB7D-485C-ADB9-72AA9F4E0D4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2627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106E5-53A9-47BB-B14D-397F582DBAD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276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75934-0972-4D20-9586-D19051FA4C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145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83A07-FF30-4C1A-9049-8A036E3088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874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080A2-A396-468F-8B3F-5BA1D186B7D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1398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6C602-018D-4D11-BD88-CBA494099FC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6069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A9A9B"/>
                </a:solidFill>
              </a:defRPr>
            </a:lvl1pPr>
          </a:lstStyle>
          <a:p>
            <a:pPr>
              <a:defRPr/>
            </a:pPr>
            <a:fld id="{D0EDD57B-1921-45D7-8CA7-0C37325A9E1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18" r:id="rId2"/>
    <p:sldLayoutId id="214748382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g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odnadpis 2"/>
          <p:cNvSpPr>
            <a:spLocks/>
          </p:cNvSpPr>
          <p:nvPr/>
        </p:nvSpPr>
        <p:spPr bwMode="auto">
          <a:xfrm>
            <a:off x="1371600" y="3743325"/>
            <a:ext cx="6400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br>
              <a:rPr lang="cs-CZ" altLang="en-US" sz="2000" b="1">
                <a:solidFill>
                  <a:srgbClr val="000066"/>
                </a:solidFill>
                <a:latin typeface="Tahoma" panose="020B0604030504040204" pitchFamily="34" charset="0"/>
              </a:rPr>
            </a:br>
            <a:r>
              <a:rPr lang="cs-CZ" altLang="en-US" sz="2000">
                <a:solidFill>
                  <a:srgbClr val="000066"/>
                </a:solidFill>
                <a:latin typeface="Tahoma" panose="020B0604030504040204" pitchFamily="34" charset="0"/>
              </a:rPr>
              <a:t>Luděk Bláha, PřF MU</a:t>
            </a: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457200" y="2300288"/>
            <a:ext cx="83820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 b="1">
                <a:solidFill>
                  <a:srgbClr val="FF3300"/>
                </a:solidFill>
              </a:rPr>
              <a:t>Účinky toxických látek 1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500">
                <a:solidFill>
                  <a:srgbClr val="FF3300"/>
                </a:solidFill>
              </a:rPr>
              <a:t>- Molekulární mechanismy -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chemeClr val="tx1"/>
              </a:solidFill>
            </a:endParaRPr>
          </a:p>
        </p:txBody>
      </p:sp>
      <p:pic>
        <p:nvPicPr>
          <p:cNvPr id="6148" name="Picture 7" descr="OPVK_MU_stred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487988"/>
            <a:ext cx="4537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84150" y="410914"/>
            <a:ext cx="906780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 err="1">
                <a:solidFill>
                  <a:schemeClr val="tx2"/>
                </a:solidFill>
              </a:rPr>
              <a:t>Interakce</a:t>
            </a:r>
            <a:r>
              <a:rPr lang="cs-CZ" altLang="en-US" sz="2200" b="1" dirty="0">
                <a:solidFill>
                  <a:schemeClr val="tx2"/>
                </a:solidFill>
              </a:rPr>
              <a:t> toxických látek s proteinovými cíli („</a:t>
            </a:r>
            <a:r>
              <a:rPr lang="en-US" altLang="en-US" sz="2200" b="1" dirty="0">
                <a:solidFill>
                  <a:schemeClr val="tx2"/>
                </a:solidFill>
              </a:rPr>
              <a:t>receptor</a:t>
            </a:r>
            <a:r>
              <a:rPr lang="cs-CZ" altLang="en-US" sz="2200" b="1" dirty="0">
                <a:solidFill>
                  <a:schemeClr val="tx2"/>
                </a:solidFill>
              </a:rPr>
              <a:t>y“)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- interakce pozitivní </a:t>
            </a:r>
            <a:r>
              <a:rPr lang="cs-CZ" alt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200" dirty="0" err="1">
                <a:solidFill>
                  <a:schemeClr val="tx1"/>
                </a:solidFill>
              </a:rPr>
              <a:t>indukce</a:t>
            </a:r>
            <a:r>
              <a:rPr lang="en-US" altLang="en-US" sz="2200" dirty="0">
                <a:solidFill>
                  <a:schemeClr val="tx1"/>
                </a:solidFill>
              </a:rPr>
              <a:t> </a:t>
            </a:r>
            <a:r>
              <a:rPr lang="en-US" altLang="en-US" sz="2200" dirty="0" err="1">
                <a:solidFill>
                  <a:schemeClr val="tx1"/>
                </a:solidFill>
              </a:rPr>
              <a:t>odpov</a:t>
            </a:r>
            <a:r>
              <a:rPr lang="cs-CZ" altLang="en-US" sz="2200" dirty="0" err="1">
                <a:solidFill>
                  <a:schemeClr val="tx1"/>
                </a:solidFill>
              </a:rPr>
              <a:t>ědi</a:t>
            </a:r>
            <a:r>
              <a:rPr lang="cs-CZ" altLang="en-US" sz="2200" dirty="0">
                <a:solidFill>
                  <a:schemeClr val="tx1"/>
                </a:solidFill>
              </a:rPr>
              <a:t> (</a:t>
            </a:r>
            <a:r>
              <a:rPr lang="cs-CZ" altLang="en-US" sz="2200" b="1" dirty="0">
                <a:solidFill>
                  <a:srgbClr val="FF0000"/>
                </a:solidFill>
              </a:rPr>
              <a:t>agonista</a:t>
            </a:r>
            <a:r>
              <a:rPr lang="cs-CZ" altLang="en-US" sz="220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(</a:t>
            </a:r>
            <a:r>
              <a:rPr lang="cs-CZ" altLang="en-US" sz="1800" i="1" dirty="0">
                <a:solidFill>
                  <a:schemeClr val="tx1"/>
                </a:solidFill>
              </a:rPr>
              <a:t>nahrazuje efekt ligandu, </a:t>
            </a:r>
            <a:r>
              <a:rPr lang="cs-CZ" altLang="en-US" sz="1800" i="1" dirty="0" err="1">
                <a:solidFill>
                  <a:schemeClr val="tx1"/>
                </a:solidFill>
              </a:rPr>
              <a:t>mimic</a:t>
            </a:r>
            <a:r>
              <a:rPr lang="cs-CZ" altLang="en-US" sz="1800" i="1" dirty="0">
                <a:solidFill>
                  <a:schemeClr val="tx1"/>
                </a:solidFill>
              </a:rPr>
              <a:t> </a:t>
            </a:r>
            <a:r>
              <a:rPr lang="cs-CZ" altLang="en-US" sz="1800" i="1" dirty="0" err="1">
                <a:solidFill>
                  <a:schemeClr val="tx1"/>
                </a:solidFill>
              </a:rPr>
              <a:t>effect</a:t>
            </a:r>
            <a:r>
              <a:rPr lang="cs-CZ" altLang="en-US" sz="1800" i="1" dirty="0">
                <a:solidFill>
                  <a:schemeClr val="tx1"/>
                </a:solidFill>
              </a:rPr>
              <a:t>, </a:t>
            </a:r>
            <a:r>
              <a:rPr lang="cs-CZ" altLang="en-US" sz="1800" b="1" i="1" dirty="0">
                <a:solidFill>
                  <a:schemeClr val="accent2"/>
                </a:solidFill>
              </a:rPr>
              <a:t>hormone-</a:t>
            </a:r>
            <a:r>
              <a:rPr lang="cs-CZ" altLang="en-US" sz="1800" b="1" i="1" dirty="0" err="1">
                <a:solidFill>
                  <a:schemeClr val="accent2"/>
                </a:solidFill>
              </a:rPr>
              <a:t>like</a:t>
            </a:r>
            <a:r>
              <a:rPr lang="cs-CZ" altLang="en-US" sz="1800" b="1" i="1" dirty="0">
                <a:solidFill>
                  <a:schemeClr val="accent2"/>
                </a:solidFill>
              </a:rPr>
              <a:t> </a:t>
            </a:r>
            <a:r>
              <a:rPr lang="cs-CZ" altLang="en-US" sz="1800" b="1" i="1" dirty="0" err="1">
                <a:solidFill>
                  <a:schemeClr val="accent2"/>
                </a:solidFill>
              </a:rPr>
              <a:t>effect</a:t>
            </a:r>
            <a:r>
              <a:rPr lang="cs-CZ" altLang="en-US" sz="1800" i="1" dirty="0">
                <a:solidFill>
                  <a:schemeClr val="tx1"/>
                </a:solidFill>
              </a:rPr>
              <a:t>)</a:t>
            </a:r>
            <a:br>
              <a:rPr lang="cs-CZ" altLang="en-US" sz="1800" i="1" dirty="0">
                <a:solidFill>
                  <a:schemeClr val="tx1"/>
                </a:solidFill>
              </a:rPr>
            </a:br>
            <a:endParaRPr lang="cs-CZ" altLang="en-US" sz="180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- interakce negativní </a:t>
            </a:r>
            <a:r>
              <a:rPr lang="cs-CZ" alt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dirty="0">
                <a:solidFill>
                  <a:schemeClr val="tx1"/>
                </a:solidFill>
              </a:rPr>
              <a:t> </a:t>
            </a:r>
            <a:r>
              <a:rPr lang="en-US" altLang="en-US" sz="2200" dirty="0" err="1">
                <a:solidFill>
                  <a:schemeClr val="tx1"/>
                </a:solidFill>
              </a:rPr>
              <a:t>kompetice</a:t>
            </a:r>
            <a:r>
              <a:rPr lang="en-US" altLang="en-US" sz="2200" dirty="0">
                <a:solidFill>
                  <a:schemeClr val="tx1"/>
                </a:solidFill>
              </a:rPr>
              <a:t>: </a:t>
            </a:r>
            <a:r>
              <a:rPr lang="en-US" altLang="en-US" sz="2200" dirty="0" err="1">
                <a:solidFill>
                  <a:schemeClr val="tx1"/>
                </a:solidFill>
              </a:rPr>
              <a:t>nevyvolává</a:t>
            </a:r>
            <a:r>
              <a:rPr lang="en-US" altLang="en-US" sz="2200" dirty="0">
                <a:solidFill>
                  <a:schemeClr val="tx1"/>
                </a:solidFill>
              </a:rPr>
              <a:t> </a:t>
            </a:r>
            <a:r>
              <a:rPr lang="en-US" altLang="en-US" sz="2200" dirty="0" err="1">
                <a:solidFill>
                  <a:schemeClr val="tx1"/>
                </a:solidFill>
              </a:rPr>
              <a:t>reakci</a:t>
            </a:r>
            <a:r>
              <a:rPr lang="en-US" altLang="en-US" sz="2200" dirty="0">
                <a:solidFill>
                  <a:schemeClr val="tx1"/>
                </a:solidFill>
              </a:rPr>
              <a:t> </a:t>
            </a:r>
            <a:r>
              <a:rPr lang="cs-CZ" altLang="en-US" sz="2200" dirty="0">
                <a:solidFill>
                  <a:schemeClr val="tx1"/>
                </a:solidFill>
              </a:rPr>
              <a:t>(</a:t>
            </a:r>
            <a:r>
              <a:rPr lang="cs-CZ" altLang="en-US" sz="2200" b="1" dirty="0">
                <a:solidFill>
                  <a:srgbClr val="FF0000"/>
                </a:solidFill>
              </a:rPr>
              <a:t>antagonista</a:t>
            </a:r>
            <a:r>
              <a:rPr lang="cs-CZ" altLang="en-US" sz="2200" dirty="0">
                <a:solidFill>
                  <a:schemeClr val="tx1"/>
                </a:solidFill>
              </a:rPr>
              <a:t>)</a:t>
            </a:r>
            <a:endParaRPr lang="en-US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	(</a:t>
            </a:r>
            <a:r>
              <a:rPr lang="cs-CZ" altLang="en-US" sz="1800" i="1" dirty="0">
                <a:solidFill>
                  <a:schemeClr val="tx1"/>
                </a:solidFill>
              </a:rPr>
              <a:t>blokuje navázání a efekt přirozeného ligandu</a:t>
            </a:r>
            <a:r>
              <a:rPr lang="en-US" altLang="en-US" sz="1800" i="1" dirty="0">
                <a:solidFill>
                  <a:schemeClr val="tx1"/>
                </a:solidFill>
              </a:rPr>
              <a:t>, </a:t>
            </a:r>
            <a:r>
              <a:rPr lang="en-US" altLang="en-US" sz="1800" b="1" i="1" dirty="0">
                <a:solidFill>
                  <a:schemeClr val="accent2"/>
                </a:solidFill>
              </a:rPr>
              <a:t>p</a:t>
            </a:r>
            <a:r>
              <a:rPr lang="cs-CZ" altLang="en-US" sz="1800" b="1" i="1" dirty="0">
                <a:solidFill>
                  <a:schemeClr val="accent2"/>
                </a:solidFill>
              </a:rPr>
              <a:t>ř. a</a:t>
            </a:r>
            <a:r>
              <a:rPr lang="en-US" altLang="en-US" sz="1800" b="1" i="1" dirty="0" err="1">
                <a:solidFill>
                  <a:schemeClr val="accent2"/>
                </a:solidFill>
              </a:rPr>
              <a:t>nti</a:t>
            </a:r>
            <a:r>
              <a:rPr lang="en-US" altLang="en-US" sz="1800" b="1" i="1" dirty="0">
                <a:solidFill>
                  <a:schemeClr val="accent2"/>
                </a:solidFill>
              </a:rPr>
              <a:t>/</a:t>
            </a:r>
            <a:r>
              <a:rPr lang="en-US" altLang="en-US" sz="1800" b="1" i="1" dirty="0" err="1">
                <a:solidFill>
                  <a:schemeClr val="accent2"/>
                </a:solidFill>
              </a:rPr>
              <a:t>estrogenita</a:t>
            </a:r>
            <a:r>
              <a:rPr lang="cs-CZ" altLang="en-US" sz="1800" i="1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 b="1" dirty="0">
              <a:solidFill>
                <a:schemeClr val="tx1"/>
              </a:solidFill>
            </a:endParaRPr>
          </a:p>
        </p:txBody>
      </p:sp>
      <p:sp>
        <p:nvSpPr>
          <p:cNvPr id="20483" name="AutoShape 5"/>
          <p:cNvSpPr>
            <a:spLocks noChangeArrowheads="1"/>
          </p:cNvSpPr>
          <p:nvPr/>
        </p:nvSpPr>
        <p:spPr bwMode="auto">
          <a:xfrm>
            <a:off x="1371600" y="3678238"/>
            <a:ext cx="855663" cy="585787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4" name="Oval 6"/>
          <p:cNvSpPr>
            <a:spLocks noChangeArrowheads="1"/>
          </p:cNvSpPr>
          <p:nvPr/>
        </p:nvSpPr>
        <p:spPr bwMode="auto">
          <a:xfrm>
            <a:off x="2090738" y="4114800"/>
            <a:ext cx="1257300" cy="3937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1600" b="1">
                <a:solidFill>
                  <a:schemeClr val="bg2"/>
                </a:solidFill>
                <a:latin typeface="Times New Roman" panose="02020603050405020304" pitchFamily="18" charset="0"/>
              </a:rPr>
              <a:t>HORMONE</a:t>
            </a:r>
          </a:p>
        </p:txBody>
      </p:sp>
      <p:sp>
        <p:nvSpPr>
          <p:cNvPr id="20485" name="AutoShape 7"/>
          <p:cNvSpPr>
            <a:spLocks noChangeArrowheads="1"/>
          </p:cNvSpPr>
          <p:nvPr/>
        </p:nvSpPr>
        <p:spPr bwMode="auto">
          <a:xfrm>
            <a:off x="3279775" y="3922713"/>
            <a:ext cx="722313" cy="146050"/>
          </a:xfrm>
          <a:prstGeom prst="rightArrow">
            <a:avLst>
              <a:gd name="adj1" fmla="val 50000"/>
              <a:gd name="adj2" fmla="val 123641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0486" name="AutoShape 8"/>
          <p:cNvSpPr>
            <a:spLocks noChangeArrowheads="1"/>
          </p:cNvSpPr>
          <p:nvPr/>
        </p:nvSpPr>
        <p:spPr bwMode="auto">
          <a:xfrm>
            <a:off x="4265613" y="4019550"/>
            <a:ext cx="788987" cy="53657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7" name="Oval 9"/>
          <p:cNvSpPr>
            <a:spLocks noChangeArrowheads="1"/>
          </p:cNvSpPr>
          <p:nvPr/>
        </p:nvSpPr>
        <p:spPr bwMode="auto">
          <a:xfrm>
            <a:off x="4462463" y="4165600"/>
            <a:ext cx="325437" cy="2143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0488" name="AutoShape 10"/>
          <p:cNvSpPr>
            <a:spLocks noChangeArrowheads="1"/>
          </p:cNvSpPr>
          <p:nvPr/>
        </p:nvSpPr>
        <p:spPr bwMode="auto">
          <a:xfrm>
            <a:off x="5449888" y="3922713"/>
            <a:ext cx="723900" cy="146050"/>
          </a:xfrm>
          <a:prstGeom prst="rightArrow">
            <a:avLst>
              <a:gd name="adj1" fmla="val 50000"/>
              <a:gd name="adj2" fmla="val 12391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0489" name="Rectangle 11"/>
          <p:cNvSpPr>
            <a:spLocks noChangeArrowheads="1"/>
          </p:cNvSpPr>
          <p:nvPr/>
        </p:nvSpPr>
        <p:spPr bwMode="auto">
          <a:xfrm>
            <a:off x="6435725" y="3775075"/>
            <a:ext cx="1184275" cy="488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1600" b="1">
                <a:solidFill>
                  <a:schemeClr val="bg2"/>
                </a:solidFill>
                <a:latin typeface="Times New Roman" panose="02020603050405020304" pitchFamily="18" charset="0"/>
              </a:rPr>
              <a:t>EFFECT</a:t>
            </a:r>
          </a:p>
        </p:txBody>
      </p:sp>
      <p:sp>
        <p:nvSpPr>
          <p:cNvPr id="20490" name="Oval 12"/>
          <p:cNvSpPr>
            <a:spLocks noChangeArrowheads="1"/>
          </p:cNvSpPr>
          <p:nvPr/>
        </p:nvSpPr>
        <p:spPr bwMode="auto">
          <a:xfrm>
            <a:off x="2019300" y="3397250"/>
            <a:ext cx="1400175" cy="4635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1600" b="1">
                <a:solidFill>
                  <a:schemeClr val="bg2"/>
                </a:solidFill>
                <a:latin typeface="Times New Roman" panose="02020603050405020304" pitchFamily="18" charset="0"/>
              </a:rPr>
              <a:t>TOXIN</a:t>
            </a:r>
          </a:p>
        </p:txBody>
      </p:sp>
      <p:sp>
        <p:nvSpPr>
          <p:cNvPr id="20491" name="AutoShape 13"/>
          <p:cNvSpPr>
            <a:spLocks noChangeArrowheads="1"/>
          </p:cNvSpPr>
          <p:nvPr/>
        </p:nvSpPr>
        <p:spPr bwMode="auto">
          <a:xfrm>
            <a:off x="4265613" y="3336925"/>
            <a:ext cx="788987" cy="53657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92" name="Oval 14"/>
          <p:cNvSpPr>
            <a:spLocks noChangeArrowheads="1"/>
          </p:cNvSpPr>
          <p:nvPr/>
        </p:nvSpPr>
        <p:spPr bwMode="auto">
          <a:xfrm>
            <a:off x="4462463" y="3482975"/>
            <a:ext cx="325437" cy="21431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0493" name="AutoShape 16"/>
          <p:cNvSpPr>
            <a:spLocks noChangeArrowheads="1"/>
          </p:cNvSpPr>
          <p:nvPr/>
        </p:nvSpPr>
        <p:spPr bwMode="auto">
          <a:xfrm>
            <a:off x="1066800" y="5135563"/>
            <a:ext cx="885825" cy="59372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94" name="Oval 17"/>
          <p:cNvSpPr>
            <a:spLocks noChangeArrowheads="1"/>
          </p:cNvSpPr>
          <p:nvPr/>
        </p:nvSpPr>
        <p:spPr bwMode="auto">
          <a:xfrm>
            <a:off x="4948238" y="4941888"/>
            <a:ext cx="1352550" cy="2857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1600" b="1">
                <a:solidFill>
                  <a:schemeClr val="bg2"/>
                </a:solidFill>
                <a:latin typeface="Times New Roman" panose="02020603050405020304" pitchFamily="18" charset="0"/>
              </a:rPr>
              <a:t>HORMONE</a:t>
            </a:r>
          </a:p>
        </p:txBody>
      </p:sp>
      <p:sp>
        <p:nvSpPr>
          <p:cNvPr id="20495" name="AutoShape 18"/>
          <p:cNvSpPr>
            <a:spLocks noChangeArrowheads="1"/>
          </p:cNvSpPr>
          <p:nvPr/>
        </p:nvSpPr>
        <p:spPr bwMode="auto">
          <a:xfrm>
            <a:off x="3043238" y="5383213"/>
            <a:ext cx="750887" cy="147637"/>
          </a:xfrm>
          <a:prstGeom prst="rightArrow">
            <a:avLst>
              <a:gd name="adj1" fmla="val 50000"/>
              <a:gd name="adj2" fmla="val 127151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0496" name="AutoShape 19"/>
          <p:cNvSpPr>
            <a:spLocks noChangeArrowheads="1"/>
          </p:cNvSpPr>
          <p:nvPr/>
        </p:nvSpPr>
        <p:spPr bwMode="auto">
          <a:xfrm>
            <a:off x="5257800" y="5546725"/>
            <a:ext cx="749300" cy="147638"/>
          </a:xfrm>
          <a:prstGeom prst="rightArrow">
            <a:avLst>
              <a:gd name="adj1" fmla="val 50000"/>
              <a:gd name="adj2" fmla="val 126881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0497" name="Rectangle 20"/>
          <p:cNvSpPr>
            <a:spLocks noChangeArrowheads="1"/>
          </p:cNvSpPr>
          <p:nvPr/>
        </p:nvSpPr>
        <p:spPr bwMode="auto">
          <a:xfrm>
            <a:off x="6705600" y="5241925"/>
            <a:ext cx="1227138" cy="495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1600" b="1">
                <a:solidFill>
                  <a:schemeClr val="bg2"/>
                </a:solidFill>
                <a:latin typeface="Times New Roman" panose="02020603050405020304" pitchFamily="18" charset="0"/>
              </a:rPr>
              <a:t>EFFECT</a:t>
            </a:r>
          </a:p>
        </p:txBody>
      </p:sp>
      <p:sp>
        <p:nvSpPr>
          <p:cNvPr id="20498" name="Oval 21"/>
          <p:cNvSpPr>
            <a:spLocks noChangeArrowheads="1"/>
          </p:cNvSpPr>
          <p:nvPr/>
        </p:nvSpPr>
        <p:spPr bwMode="auto">
          <a:xfrm>
            <a:off x="2020888" y="4937125"/>
            <a:ext cx="887412" cy="2968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1600" b="1">
                <a:solidFill>
                  <a:schemeClr val="bg2"/>
                </a:solidFill>
                <a:latin typeface="Times New Roman" panose="02020603050405020304" pitchFamily="18" charset="0"/>
              </a:rPr>
              <a:t>TOXIN</a:t>
            </a:r>
          </a:p>
        </p:txBody>
      </p:sp>
      <p:sp>
        <p:nvSpPr>
          <p:cNvPr id="20499" name="AutoShape 22"/>
          <p:cNvSpPr>
            <a:spLocks noChangeArrowheads="1"/>
          </p:cNvSpPr>
          <p:nvPr/>
        </p:nvSpPr>
        <p:spPr bwMode="auto">
          <a:xfrm>
            <a:off x="4067175" y="5086350"/>
            <a:ext cx="817563" cy="544513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500" name="Oval 23"/>
          <p:cNvSpPr>
            <a:spLocks noChangeArrowheads="1"/>
          </p:cNvSpPr>
          <p:nvPr/>
        </p:nvSpPr>
        <p:spPr bwMode="auto">
          <a:xfrm>
            <a:off x="4203700" y="5233988"/>
            <a:ext cx="544513" cy="2174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0501" name="Line 24"/>
          <p:cNvSpPr>
            <a:spLocks noChangeShapeType="1"/>
          </p:cNvSpPr>
          <p:nvPr/>
        </p:nvSpPr>
        <p:spPr bwMode="auto">
          <a:xfrm flipH="1">
            <a:off x="5410200" y="5394325"/>
            <a:ext cx="457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2" name="Line 25"/>
          <p:cNvSpPr>
            <a:spLocks noChangeShapeType="1"/>
          </p:cNvSpPr>
          <p:nvPr/>
        </p:nvSpPr>
        <p:spPr bwMode="auto">
          <a:xfrm>
            <a:off x="5410200" y="5318125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3" name="Line 26"/>
          <p:cNvSpPr>
            <a:spLocks noChangeShapeType="1"/>
          </p:cNvSpPr>
          <p:nvPr/>
        </p:nvSpPr>
        <p:spPr bwMode="auto">
          <a:xfrm flipH="1">
            <a:off x="6934200" y="4860925"/>
            <a:ext cx="7620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504" name="Line 27"/>
          <p:cNvSpPr>
            <a:spLocks noChangeShapeType="1"/>
          </p:cNvSpPr>
          <p:nvPr/>
        </p:nvSpPr>
        <p:spPr bwMode="auto">
          <a:xfrm>
            <a:off x="6934200" y="4860925"/>
            <a:ext cx="8382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033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04800" y="964460"/>
            <a:ext cx="8610600" cy="541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Rychlost a síla interakce závisí na řadě parametrů, zejména: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 dirty="0">
              <a:solidFill>
                <a:schemeClr val="tx1"/>
              </a:solidFill>
            </a:endParaRPr>
          </a:p>
          <a:p>
            <a:pPr marL="342900" indent="-342900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1" dirty="0">
                <a:solidFill>
                  <a:schemeClr val="tx2"/>
                </a:solidFill>
              </a:rPr>
              <a:t>Koncentrace</a:t>
            </a:r>
            <a:r>
              <a:rPr lang="cs-CZ" altLang="en-US" sz="2000" dirty="0">
                <a:solidFill>
                  <a:schemeClr val="tx1"/>
                </a:solidFill>
              </a:rPr>
              <a:t> obou interagujících látek</a:t>
            </a:r>
          </a:p>
          <a:p>
            <a:pPr marL="1085850" lvl="1" indent="-342900">
              <a:spcBef>
                <a:spcPct val="0"/>
              </a:spcBef>
              <a:buClrTx/>
              <a:buFontTx/>
              <a:buChar char="-"/>
            </a:pPr>
            <a:r>
              <a:rPr lang="cs-CZ" altLang="en-US" sz="1600" dirty="0">
                <a:solidFill>
                  <a:schemeClr val="tx1"/>
                </a:solidFill>
              </a:rPr>
              <a:t>ale určující je zpravidla </a:t>
            </a:r>
            <a:r>
              <a:rPr lang="cs-CZ" altLang="en-US" sz="1600" b="1" dirty="0">
                <a:solidFill>
                  <a:schemeClr val="tx1"/>
                </a:solidFill>
              </a:rPr>
              <a:t>koncentrace toxikantu</a:t>
            </a:r>
            <a:r>
              <a:rPr lang="cs-CZ" altLang="en-US" sz="1600" dirty="0">
                <a:solidFill>
                  <a:schemeClr val="tx1"/>
                </a:solidFill>
              </a:rPr>
              <a:t>: vyšší koncentrace než koncentrace receptorů (koncentrace látky je výsledkem </a:t>
            </a:r>
            <a:r>
              <a:rPr lang="cs-CZ" altLang="en-US" sz="1600" dirty="0" err="1">
                <a:solidFill>
                  <a:schemeClr val="tx1"/>
                </a:solidFill>
              </a:rPr>
              <a:t>toxokinetiky</a:t>
            </a:r>
            <a:r>
              <a:rPr lang="cs-CZ" altLang="en-US" sz="160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 dirty="0">
              <a:solidFill>
                <a:schemeClr val="tx1"/>
              </a:solidFill>
            </a:endParaRPr>
          </a:p>
          <a:p>
            <a:pPr marL="342900" indent="-342900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2200" b="1" dirty="0">
                <a:solidFill>
                  <a:schemeClr val="tx2"/>
                </a:solidFill>
              </a:rPr>
              <a:t>Afinita </a:t>
            </a:r>
            <a:r>
              <a:rPr lang="cs-CZ" altLang="en-US" sz="2200" dirty="0">
                <a:solidFill>
                  <a:schemeClr val="tx1"/>
                </a:solidFill>
              </a:rPr>
              <a:t>vazby „ligand-receptor“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cs-CZ" altLang="en-US" sz="1600" i="1" dirty="0">
                <a:solidFill>
                  <a:schemeClr val="tx1"/>
                </a:solidFill>
              </a:rPr>
              <a:t>: Chemická povaha interakce (iontové, kovalentní, hydrofobní atd), </a:t>
            </a:r>
            <a:br>
              <a:rPr lang="cs-CZ" altLang="en-US" sz="1600" i="1" dirty="0">
                <a:solidFill>
                  <a:schemeClr val="tx1"/>
                </a:solidFill>
              </a:rPr>
            </a:br>
            <a:r>
              <a:rPr lang="cs-CZ" altLang="en-US" sz="1600" i="1" dirty="0">
                <a:solidFill>
                  <a:schemeClr val="tx1"/>
                </a:solidFill>
              </a:rPr>
              <a:t>popis afinity: disociační konstanty:</a:t>
            </a:r>
            <a:endParaRPr lang="cs-CZ" altLang="en-US" sz="200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/>
                </a:solidFill>
              </a:rPr>
              <a:t>	</a:t>
            </a:r>
            <a:r>
              <a:rPr lang="cs-CZ" altLang="en-US" sz="1400" dirty="0" err="1">
                <a:solidFill>
                  <a:schemeClr val="tx1"/>
                </a:solidFill>
              </a:rPr>
              <a:t>Kd</a:t>
            </a:r>
            <a:r>
              <a:rPr lang="cs-CZ" altLang="en-US" sz="1400" dirty="0">
                <a:solidFill>
                  <a:schemeClr val="tx1"/>
                </a:solidFill>
              </a:rPr>
              <a:t>  (pro biologicky aktivní látky cca v rozmezí 10</a:t>
            </a:r>
            <a:r>
              <a:rPr lang="cs-CZ" altLang="en-US" sz="1400" baseline="30000" dirty="0">
                <a:solidFill>
                  <a:schemeClr val="tx1"/>
                </a:solidFill>
              </a:rPr>
              <a:t>-8</a:t>
            </a:r>
            <a:r>
              <a:rPr lang="cs-CZ" altLang="en-US" sz="1400" dirty="0">
                <a:solidFill>
                  <a:schemeClr val="tx1"/>
                </a:solidFill>
              </a:rPr>
              <a:t> M až</a:t>
            </a:r>
            <a:r>
              <a:rPr lang="en-US" altLang="en-US" sz="1400" dirty="0">
                <a:solidFill>
                  <a:schemeClr val="tx1"/>
                </a:solidFill>
              </a:rPr>
              <a:t> </a:t>
            </a:r>
            <a:r>
              <a:rPr lang="cs-CZ" altLang="en-US" sz="1400" dirty="0">
                <a:solidFill>
                  <a:schemeClr val="tx1"/>
                </a:solidFill>
              </a:rPr>
              <a:t>10</a:t>
            </a:r>
            <a:r>
              <a:rPr lang="cs-CZ" altLang="en-US" sz="1400" baseline="30000" dirty="0">
                <a:solidFill>
                  <a:schemeClr val="tx1"/>
                </a:solidFill>
              </a:rPr>
              <a:t>-3 </a:t>
            </a:r>
            <a:r>
              <a:rPr lang="cs-CZ" altLang="en-US" sz="1400" dirty="0">
                <a:solidFill>
                  <a:schemeClr val="tx1"/>
                </a:solidFill>
              </a:rPr>
              <a:t>M)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400" i="1" dirty="0">
                <a:solidFill>
                  <a:schemeClr val="tx1"/>
                </a:solidFill>
              </a:rPr>
              <a:t>	(koncentrace která stačí k navázání z 50% na příslušný receptor)</a:t>
            </a:r>
            <a:r>
              <a:rPr lang="cs-CZ" altLang="en-US" sz="1600" dirty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1"/>
                </a:solidFill>
              </a:rPr>
              <a:t>: Vyjadřuje se často jako převrácená hodnota (1/</a:t>
            </a:r>
            <a:r>
              <a:rPr lang="cs-CZ" altLang="en-US" sz="1600" dirty="0" err="1">
                <a:solidFill>
                  <a:schemeClr val="tx1"/>
                </a:solidFill>
              </a:rPr>
              <a:t>Kd</a:t>
            </a:r>
            <a:r>
              <a:rPr lang="cs-CZ" altLang="en-US" sz="160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6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1"/>
                </a:solidFill>
              </a:rPr>
              <a:t>________________</a:t>
            </a:r>
            <a:br>
              <a:rPr lang="cs-CZ" altLang="en-US" sz="1600" dirty="0">
                <a:solidFill>
                  <a:schemeClr val="tx1"/>
                </a:solidFill>
              </a:rPr>
            </a:br>
            <a:endParaRPr lang="cs-CZ" altLang="en-US" sz="16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600" dirty="0">
                <a:solidFill>
                  <a:schemeClr val="tx1"/>
                </a:solidFill>
              </a:rPr>
              <a:t>Toxicita (efekt) je pak dán </a:t>
            </a:r>
            <a:r>
              <a:rPr lang="cs-CZ" altLang="en-US" sz="2000" b="1" dirty="0">
                <a:solidFill>
                  <a:schemeClr val="tx2"/>
                </a:solidFill>
              </a:rPr>
              <a:t>Účinností (</a:t>
            </a:r>
            <a:r>
              <a:rPr lang="cs-CZ" altLang="en-US" sz="2000" b="1" dirty="0" err="1">
                <a:solidFill>
                  <a:schemeClr val="tx2"/>
                </a:solidFill>
              </a:rPr>
              <a:t>efficacy</a:t>
            </a:r>
            <a:r>
              <a:rPr lang="cs-CZ" altLang="en-US" sz="2000" b="1" dirty="0">
                <a:solidFill>
                  <a:schemeClr val="tx2"/>
                </a:solidFill>
              </a:rPr>
              <a:t>) látky</a:t>
            </a:r>
            <a:br>
              <a:rPr lang="cs-CZ" altLang="en-US" sz="1600" dirty="0">
                <a:solidFill>
                  <a:schemeClr val="tx1"/>
                </a:solidFill>
              </a:rPr>
            </a:br>
            <a:r>
              <a:rPr lang="cs-CZ" altLang="en-US" sz="1600" dirty="0">
                <a:solidFill>
                  <a:schemeClr val="tx1"/>
                </a:solidFill>
              </a:rPr>
              <a:t>látky vyvolat příslušný efekt</a:t>
            </a:r>
            <a:br>
              <a:rPr lang="cs-CZ" altLang="en-US" sz="1600" dirty="0">
                <a:solidFill>
                  <a:schemeClr val="tx1"/>
                </a:solidFill>
              </a:rPr>
            </a:br>
            <a:r>
              <a:rPr lang="cs-CZ" altLang="en-US" sz="1600" i="1" dirty="0">
                <a:solidFill>
                  <a:schemeClr val="tx1"/>
                </a:solidFill>
              </a:rPr>
              <a:t>(vysoká afinita (navázání) ještě nemusí receptor aktivovat:</a:t>
            </a:r>
            <a:br>
              <a:rPr lang="cs-CZ" altLang="en-US" sz="1600" i="1" dirty="0">
                <a:solidFill>
                  <a:schemeClr val="tx1"/>
                </a:solidFill>
              </a:rPr>
            </a:br>
            <a:r>
              <a:rPr lang="cs-CZ" altLang="en-US" sz="1600" i="1" dirty="0">
                <a:solidFill>
                  <a:schemeClr val="tx1"/>
                </a:solidFill>
              </a:rPr>
              <a:t>agonisté vs antagonisté …)</a:t>
            </a:r>
            <a:br>
              <a:rPr lang="cs-CZ" altLang="en-US" sz="1600" i="1" dirty="0">
                <a:solidFill>
                  <a:schemeClr val="tx1"/>
                </a:solidFill>
              </a:rPr>
            </a:br>
            <a:endParaRPr lang="cs-CZ" altLang="en-US" sz="1600" i="1" dirty="0">
              <a:solidFill>
                <a:schemeClr val="tx1"/>
              </a:solidFill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 dirty="0">
                <a:solidFill>
                  <a:srgbClr val="FF3300"/>
                </a:solidFill>
              </a:rPr>
              <a:t>Síla a účinnost interakce</a:t>
            </a:r>
            <a:endParaRPr lang="cs-CZ" altLang="en-US" sz="2400" dirty="0">
              <a:solidFill>
                <a:srgbClr val="FF3300"/>
              </a:solidFill>
            </a:endParaRPr>
          </a:p>
        </p:txBody>
      </p:sp>
      <p:pic>
        <p:nvPicPr>
          <p:cNvPr id="30724" name="Picture 2" descr="http://www.blobs.org/science/cells/affinit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781300"/>
            <a:ext cx="19050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http://www.blobs.org/science/cells/efficac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797425"/>
            <a:ext cx="19621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04800" y="1086410"/>
            <a:ext cx="8610600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dirty="0">
                <a:solidFill>
                  <a:schemeClr val="tx2"/>
                </a:solidFill>
              </a:rPr>
              <a:t>Jedná látka reaguje s mnoha různými cílovými strukturami („receptory“) v organismu !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i="1" dirty="0">
                <a:solidFill>
                  <a:schemeClr val="tx1"/>
                </a:solidFill>
              </a:rPr>
              <a:t>       Co určuje, která z mnoha „interakcí“ se projeví toxicky ?</a:t>
            </a:r>
            <a:endParaRPr lang="en-US" altLang="en-US" sz="220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Významné faktory ovlivňující projev chemicko-biologické interakce:</a:t>
            </a:r>
            <a:br>
              <a:rPr lang="cs-CZ" altLang="en-US" sz="2200" dirty="0">
                <a:solidFill>
                  <a:schemeClr val="tx1"/>
                </a:solidFill>
              </a:rPr>
            </a:br>
            <a:endParaRPr lang="en-US" altLang="en-US" sz="220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None/>
            </a:pPr>
            <a:r>
              <a:rPr lang="en-US" altLang="en-US" sz="1400" b="1" dirty="0" err="1">
                <a:solidFill>
                  <a:schemeClr val="tx1"/>
                </a:solidFill>
              </a:rPr>
              <a:t>Koncentrace</a:t>
            </a:r>
            <a:r>
              <a:rPr lang="en-US" altLang="en-US" sz="1400" b="1" dirty="0">
                <a:solidFill>
                  <a:schemeClr val="tx1"/>
                </a:solidFill>
              </a:rPr>
              <a:t> vs. </a:t>
            </a:r>
            <a:r>
              <a:rPr lang="cs-CZ" altLang="en-US" sz="1400" b="1" dirty="0">
                <a:solidFill>
                  <a:schemeClr val="tx1"/>
                </a:solidFill>
              </a:rPr>
              <a:t>rychlost toxického projevu interakce</a:t>
            </a:r>
          </a:p>
          <a:p>
            <a:pPr lvl="2">
              <a:spcBef>
                <a:spcPct val="0"/>
              </a:spcBef>
              <a:buClrTx/>
              <a:buNone/>
            </a:pPr>
            <a:r>
              <a:rPr lang="cs-CZ" altLang="en-US" sz="1400" dirty="0">
                <a:solidFill>
                  <a:schemeClr val="tx1"/>
                </a:solidFill>
              </a:rPr>
              <a:t>	</a:t>
            </a:r>
            <a:r>
              <a:rPr lang="en-US" altLang="en-US" sz="1400" i="1" dirty="0">
                <a:solidFill>
                  <a:schemeClr val="tx1"/>
                </a:solidFill>
              </a:rPr>
              <a:t>dioxin</a:t>
            </a:r>
            <a:r>
              <a:rPr lang="cs-CZ" altLang="en-US" sz="1400" i="1" dirty="0">
                <a:solidFill>
                  <a:schemeClr val="tx1"/>
                </a:solidFill>
              </a:rPr>
              <a:t>: </a:t>
            </a:r>
            <a:r>
              <a:rPr lang="en-US" altLang="en-US" sz="1400" i="1" dirty="0">
                <a:solidFill>
                  <a:schemeClr val="tx1"/>
                </a:solidFill>
              </a:rPr>
              <a:t>v</a:t>
            </a:r>
            <a:r>
              <a:rPr lang="cs-CZ" altLang="en-US" sz="1400" i="1" dirty="0" err="1">
                <a:solidFill>
                  <a:schemeClr val="tx1"/>
                </a:solidFill>
              </a:rPr>
              <a:t>ysoké</a:t>
            </a:r>
            <a:r>
              <a:rPr lang="cs-CZ" altLang="en-US" sz="1400" i="1" dirty="0">
                <a:solidFill>
                  <a:schemeClr val="tx1"/>
                </a:solidFill>
              </a:rPr>
              <a:t> dávky </a:t>
            </a:r>
            <a:r>
              <a:rPr lang="cs-CZ" altLang="en-US" sz="14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cs-CZ" altLang="en-US" sz="1400" i="1" dirty="0">
                <a:solidFill>
                  <a:schemeClr val="tx1"/>
                </a:solidFill>
              </a:rPr>
              <a:t> </a:t>
            </a:r>
            <a:r>
              <a:rPr lang="en-US" altLang="en-US" sz="1400" i="1" dirty="0" err="1">
                <a:solidFill>
                  <a:schemeClr val="tx1"/>
                </a:solidFill>
              </a:rPr>
              <a:t>akutn</a:t>
            </a:r>
            <a:r>
              <a:rPr lang="cs-CZ" altLang="en-US" sz="1400" i="1" dirty="0">
                <a:solidFill>
                  <a:schemeClr val="tx1"/>
                </a:solidFill>
              </a:rPr>
              <a:t>í </a:t>
            </a:r>
            <a:r>
              <a:rPr lang="cs-CZ" altLang="en-US" sz="1400" i="1" dirty="0" err="1">
                <a:solidFill>
                  <a:schemeClr val="tx1"/>
                </a:solidFill>
              </a:rPr>
              <a:t>chlorakne</a:t>
            </a:r>
            <a:r>
              <a:rPr lang="cs-CZ" altLang="en-US" sz="1400" i="1" dirty="0">
                <a:solidFill>
                  <a:schemeClr val="tx1"/>
                </a:solidFill>
              </a:rPr>
              <a:t>, smrt, </a:t>
            </a:r>
          </a:p>
          <a:p>
            <a:pPr lvl="2">
              <a:spcBef>
                <a:spcPct val="0"/>
              </a:spcBef>
              <a:buClrTx/>
              <a:buNone/>
            </a:pPr>
            <a:r>
              <a:rPr lang="cs-CZ" altLang="en-US" sz="1400" i="1" dirty="0">
                <a:solidFill>
                  <a:schemeClr val="tx1"/>
                </a:solidFill>
              </a:rPr>
              <a:t>	nízké dávky</a:t>
            </a:r>
            <a:r>
              <a:rPr lang="en-US" altLang="en-US" sz="1400" i="1" dirty="0">
                <a:solidFill>
                  <a:schemeClr val="tx1"/>
                </a:solidFill>
              </a:rPr>
              <a:t>, </a:t>
            </a:r>
            <a:r>
              <a:rPr lang="en-US" altLang="en-US" sz="1400" i="1" dirty="0" err="1">
                <a:solidFill>
                  <a:schemeClr val="tx1"/>
                </a:solidFill>
              </a:rPr>
              <a:t>dlou</a:t>
            </a:r>
            <a:r>
              <a:rPr lang="cs-CZ" altLang="en-US" sz="1400" i="1" dirty="0" err="1">
                <a:solidFill>
                  <a:schemeClr val="tx1"/>
                </a:solidFill>
              </a:rPr>
              <a:t>hodobě</a:t>
            </a:r>
            <a:r>
              <a:rPr lang="en-US" altLang="en-US" sz="1400" i="1" dirty="0">
                <a:solidFill>
                  <a:schemeClr val="tx1"/>
                </a:solidFill>
              </a:rPr>
              <a:t> </a:t>
            </a:r>
            <a:r>
              <a:rPr lang="cs-CZ" altLang="en-US" sz="1400" i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cs-CZ" altLang="en-US" sz="1400" i="1" dirty="0">
                <a:solidFill>
                  <a:schemeClr val="tx1"/>
                </a:solidFill>
              </a:rPr>
              <a:t> </a:t>
            </a:r>
            <a:r>
              <a:rPr lang="cs-CZ" altLang="en-US" sz="1400" i="1" dirty="0" err="1">
                <a:solidFill>
                  <a:schemeClr val="tx1"/>
                </a:solidFill>
              </a:rPr>
              <a:t>karcinogenita</a:t>
            </a:r>
            <a:r>
              <a:rPr lang="cs-CZ" altLang="en-US" sz="1400" i="1" dirty="0">
                <a:solidFill>
                  <a:schemeClr val="tx1"/>
                </a:solidFill>
              </a:rPr>
              <a:t>, imunosuprese …</a:t>
            </a:r>
            <a:endParaRPr lang="cs-CZ" altLang="en-US" sz="1400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None/>
            </a:pPr>
            <a:endParaRPr lang="cs-CZ" altLang="en-US" sz="1400" b="1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None/>
            </a:pPr>
            <a:r>
              <a:rPr lang="cs-CZ" altLang="en-US" sz="1400" b="1" dirty="0">
                <a:solidFill>
                  <a:schemeClr val="tx1"/>
                </a:solidFill>
              </a:rPr>
              <a:t>Prostorové umístění a možnost kontaktu látky s receptory </a:t>
            </a:r>
          </a:p>
          <a:p>
            <a:pPr lvl="2">
              <a:spcBef>
                <a:spcPct val="0"/>
              </a:spcBef>
              <a:buClrTx/>
              <a:buNone/>
            </a:pPr>
            <a:r>
              <a:rPr lang="cs-CZ" altLang="en-US" sz="1400" dirty="0">
                <a:solidFill>
                  <a:schemeClr val="tx1"/>
                </a:solidFill>
              </a:rPr>
              <a:t>	embryo vs. dospělec</a:t>
            </a:r>
          </a:p>
          <a:p>
            <a:pPr lvl="2">
              <a:spcBef>
                <a:spcPct val="0"/>
              </a:spcBef>
              <a:buClrTx/>
              <a:buNone/>
            </a:pPr>
            <a:r>
              <a:rPr lang="cs-CZ" altLang="en-US" sz="1000" dirty="0">
                <a:solidFill>
                  <a:schemeClr val="tx1"/>
                </a:solidFill>
              </a:rPr>
              <a:t>	</a:t>
            </a:r>
            <a:r>
              <a:rPr lang="cs-CZ" altLang="en-US" sz="1000" i="1" dirty="0">
                <a:solidFill>
                  <a:schemeClr val="tx1"/>
                </a:solidFill>
              </a:rPr>
              <a:t>insekticid: 	vysoká dávka - akutní toxicita -</a:t>
            </a:r>
            <a:r>
              <a:rPr lang="en-US" altLang="en-US" sz="1000" i="1" dirty="0">
                <a:solidFill>
                  <a:schemeClr val="tx1"/>
                </a:solidFill>
              </a:rPr>
              <a:t>&gt; </a:t>
            </a:r>
            <a:r>
              <a:rPr lang="cs-CZ" altLang="en-US" sz="1000" i="1" dirty="0">
                <a:solidFill>
                  <a:schemeClr val="tx1"/>
                </a:solidFill>
              </a:rPr>
              <a:t>žábry</a:t>
            </a:r>
            <a:r>
              <a:rPr lang="en-US" altLang="en-US" sz="1000" i="1" dirty="0">
                <a:solidFill>
                  <a:schemeClr val="tx1"/>
                </a:solidFill>
              </a:rPr>
              <a:t> / </a:t>
            </a:r>
            <a:r>
              <a:rPr lang="en-US" altLang="en-US" sz="1000" i="1" dirty="0" err="1">
                <a:solidFill>
                  <a:schemeClr val="tx1"/>
                </a:solidFill>
              </a:rPr>
              <a:t>smrt</a:t>
            </a:r>
            <a:endParaRPr lang="en-US" altLang="en-US" sz="1000" i="1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None/>
            </a:pPr>
            <a:r>
              <a:rPr lang="cs-CZ" altLang="en-US" sz="1000" i="1" dirty="0">
                <a:solidFill>
                  <a:schemeClr val="tx1"/>
                </a:solidFill>
              </a:rPr>
              <a:t>	</a:t>
            </a:r>
            <a:r>
              <a:rPr lang="en-US" altLang="en-US" sz="1000" i="1" dirty="0">
                <a:solidFill>
                  <a:schemeClr val="tx1"/>
                </a:solidFill>
              </a:rPr>
              <a:t>	</a:t>
            </a:r>
            <a:r>
              <a:rPr lang="cs-CZ" altLang="en-US" sz="1000" i="1" dirty="0">
                <a:solidFill>
                  <a:schemeClr val="tx1"/>
                </a:solidFill>
              </a:rPr>
              <a:t>nízká dávka</a:t>
            </a:r>
            <a:r>
              <a:rPr lang="cs-CZ" altLang="en-US" sz="1000" dirty="0">
                <a:solidFill>
                  <a:schemeClr val="tx1"/>
                </a:solidFill>
              </a:rPr>
              <a:t> </a:t>
            </a:r>
            <a:r>
              <a:rPr lang="cs-CZ" altLang="en-US" sz="1000" i="1" dirty="0">
                <a:solidFill>
                  <a:schemeClr val="tx1"/>
                </a:solidFill>
              </a:rPr>
              <a:t>je distribuována v těle a působí chronicky -</a:t>
            </a:r>
            <a:r>
              <a:rPr lang="en-US" altLang="en-US" sz="1000" i="1" dirty="0">
                <a:solidFill>
                  <a:schemeClr val="tx1"/>
                </a:solidFill>
              </a:rPr>
              <a:t>&gt;</a:t>
            </a:r>
            <a:r>
              <a:rPr lang="cs-CZ" altLang="en-US" sz="1000" i="1" dirty="0">
                <a:solidFill>
                  <a:schemeClr val="tx1"/>
                </a:solidFill>
              </a:rPr>
              <a:t> </a:t>
            </a:r>
            <a:r>
              <a:rPr lang="cs-CZ" altLang="en-US" sz="1000" i="1" dirty="0" err="1">
                <a:solidFill>
                  <a:schemeClr val="tx1"/>
                </a:solidFill>
              </a:rPr>
              <a:t>imunotoxicita</a:t>
            </a:r>
            <a:endParaRPr lang="cs-CZ" altLang="en-US" sz="1000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None/>
            </a:pPr>
            <a:r>
              <a:rPr lang="cs-CZ" altLang="en-US" sz="1400" dirty="0">
                <a:solidFill>
                  <a:schemeClr val="tx1"/>
                </a:solidFill>
              </a:rPr>
              <a:t>		</a:t>
            </a:r>
          </a:p>
          <a:p>
            <a:pPr lvl="1">
              <a:spcBef>
                <a:spcPct val="0"/>
              </a:spcBef>
              <a:buClrTx/>
              <a:buNone/>
            </a:pPr>
            <a:r>
              <a:rPr lang="cs-CZ" altLang="en-US" sz="1400" b="1" dirty="0" err="1">
                <a:solidFill>
                  <a:schemeClr val="tx1"/>
                </a:solidFill>
              </a:rPr>
              <a:t>Kd</a:t>
            </a:r>
            <a:r>
              <a:rPr lang="en-US" altLang="en-US" sz="1400" b="1" dirty="0">
                <a:solidFill>
                  <a:schemeClr val="tx1"/>
                </a:solidFill>
              </a:rPr>
              <a:t> </a:t>
            </a:r>
            <a:r>
              <a:rPr lang="cs-CZ" altLang="en-US" sz="1400" b="1" dirty="0">
                <a:solidFill>
                  <a:schemeClr val="tx1"/>
                </a:solidFill>
              </a:rPr>
              <a:t>jednotlivých (různých) interakcí </a:t>
            </a:r>
          </a:p>
          <a:p>
            <a:pPr lvl="2">
              <a:spcBef>
                <a:spcPct val="0"/>
              </a:spcBef>
              <a:buClrTx/>
              <a:buNone/>
            </a:pPr>
            <a:r>
              <a:rPr lang="cs-CZ" altLang="en-US" sz="1400" dirty="0">
                <a:solidFill>
                  <a:schemeClr val="tx1"/>
                </a:solidFill>
              </a:rPr>
              <a:t>	</a:t>
            </a:r>
            <a:r>
              <a:rPr lang="cs-CZ" altLang="en-US" sz="1400" i="1" dirty="0">
                <a:solidFill>
                  <a:schemeClr val="tx1"/>
                </a:solidFill>
              </a:rPr>
              <a:t>organofosfát: specifická inhibice </a:t>
            </a:r>
            <a:r>
              <a:rPr lang="cs-CZ" altLang="en-US" sz="1400" i="1" dirty="0" err="1">
                <a:solidFill>
                  <a:schemeClr val="tx1"/>
                </a:solidFill>
              </a:rPr>
              <a:t>AcChE</a:t>
            </a:r>
            <a:r>
              <a:rPr lang="cs-CZ" altLang="en-US" sz="1400" i="1" dirty="0">
                <a:solidFill>
                  <a:schemeClr val="tx1"/>
                </a:solidFill>
              </a:rPr>
              <a:t>, velmi nízké </a:t>
            </a:r>
            <a:r>
              <a:rPr lang="cs-CZ" altLang="en-US" sz="1400" i="1" dirty="0" err="1">
                <a:solidFill>
                  <a:schemeClr val="tx1"/>
                </a:solidFill>
              </a:rPr>
              <a:t>Kd</a:t>
            </a:r>
            <a:r>
              <a:rPr lang="cs-CZ" altLang="en-US" sz="1400" i="1" dirty="0">
                <a:solidFill>
                  <a:schemeClr val="tx1"/>
                </a:solidFill>
              </a:rPr>
              <a:t> </a:t>
            </a:r>
            <a:r>
              <a:rPr lang="cs-CZ" altLang="en-US" sz="1400" i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400" i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400" i="1" dirty="0" err="1">
                <a:solidFill>
                  <a:schemeClr val="tx1"/>
                </a:solidFill>
                <a:sym typeface="Wingdings" panose="05000000000000000000" pitchFamily="2" charset="2"/>
              </a:rPr>
              <a:t>specifick</a:t>
            </a:r>
            <a:r>
              <a:rPr lang="cs-CZ" altLang="en-US" sz="1400" i="1" dirty="0">
                <a:solidFill>
                  <a:schemeClr val="tx1"/>
                </a:solidFill>
                <a:sym typeface="Wingdings" panose="05000000000000000000" pitchFamily="2" charset="2"/>
              </a:rPr>
              <a:t>é působení</a:t>
            </a:r>
            <a:br>
              <a:rPr lang="cs-CZ" altLang="en-US" sz="1400" i="1" dirty="0">
                <a:solidFill>
                  <a:schemeClr val="tx1"/>
                </a:solidFill>
                <a:sym typeface="Wingdings" panose="05000000000000000000" pitchFamily="2" charset="2"/>
              </a:rPr>
            </a:br>
            <a:endParaRPr lang="cs-CZ" altLang="en-US" sz="140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04800" y="307975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TOXIKODYNAMIKA</a:t>
            </a:r>
            <a:r>
              <a:rPr lang="en-US" altLang="en-US" sz="2400" b="1">
                <a:solidFill>
                  <a:srgbClr val="FF3300"/>
                </a:solidFill>
              </a:rPr>
              <a:t> </a:t>
            </a:r>
            <a:r>
              <a:rPr lang="cs-CZ" altLang="en-US" sz="2400" b="1">
                <a:solidFill>
                  <a:srgbClr val="FF3300"/>
                </a:solidFill>
              </a:rPr>
              <a:t>- základní principy -</a:t>
            </a:r>
            <a:endParaRPr lang="cs-CZ" altLang="en-US" sz="24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79388" y="1412776"/>
            <a:ext cx="86106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dirty="0">
                <a:solidFill>
                  <a:schemeClr val="tx1"/>
                </a:solidFill>
              </a:rPr>
              <a:t>Jedna látka reaguje s více „receptory“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i="1" dirty="0">
                <a:solidFill>
                  <a:schemeClr val="tx1"/>
                </a:solidFill>
              </a:rPr>
              <a:t>2,3,7,8-TCDD</a:t>
            </a:r>
            <a:br>
              <a:rPr lang="cs-CZ" altLang="en-US" sz="2200" b="1" i="1" dirty="0">
                <a:solidFill>
                  <a:schemeClr val="tx1"/>
                </a:solidFill>
              </a:rPr>
            </a:br>
            <a:endParaRPr lang="cs-CZ" altLang="en-US" sz="170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700" i="1" dirty="0">
                <a:solidFill>
                  <a:schemeClr val="tx1"/>
                </a:solidFill>
              </a:rPr>
              <a:t>- narkotická toxicita </a:t>
            </a:r>
            <a:r>
              <a:rPr lang="cs-CZ" altLang="en-US" sz="1700" b="1" i="1" dirty="0">
                <a:solidFill>
                  <a:srgbClr val="00B0F0"/>
                </a:solidFill>
              </a:rPr>
              <a:t>(membrána) </a:t>
            </a:r>
            <a:br>
              <a:rPr lang="cs-CZ" altLang="en-US" sz="1700" b="1" i="1" dirty="0">
                <a:solidFill>
                  <a:srgbClr val="00B0F0"/>
                </a:solidFill>
              </a:rPr>
            </a:br>
            <a:r>
              <a:rPr lang="cs-CZ" altLang="en-US" sz="1700" i="1" dirty="0">
                <a:solidFill>
                  <a:schemeClr val="tx1"/>
                </a:solidFill>
              </a:rPr>
              <a:t>(</a:t>
            </a:r>
            <a:r>
              <a:rPr lang="cs-CZ" altLang="en-US" sz="1700" i="1" dirty="0" err="1">
                <a:solidFill>
                  <a:schemeClr val="tx1"/>
                </a:solidFill>
              </a:rPr>
              <a:t>Kd</a:t>
            </a:r>
            <a:r>
              <a:rPr lang="cs-CZ" altLang="en-US" sz="1700" i="1" dirty="0">
                <a:solidFill>
                  <a:schemeClr val="tx1"/>
                </a:solidFill>
              </a:rPr>
              <a:t> 10</a:t>
            </a:r>
            <a:r>
              <a:rPr lang="cs-CZ" altLang="en-US" sz="1700" i="1" baseline="30000" dirty="0">
                <a:solidFill>
                  <a:schemeClr val="tx1"/>
                </a:solidFill>
              </a:rPr>
              <a:t>-6</a:t>
            </a:r>
            <a:r>
              <a:rPr lang="cs-CZ" altLang="en-US" sz="1700" i="1" dirty="0">
                <a:solidFill>
                  <a:schemeClr val="tx1"/>
                </a:solidFill>
              </a:rPr>
              <a:t> M) </a:t>
            </a:r>
            <a:r>
              <a:rPr lang="cs-CZ" altLang="en-US" sz="1700" i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700" i="1" dirty="0">
                <a:solidFill>
                  <a:schemeClr val="tx1"/>
                </a:solidFill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</a:rPr>
              <a:t>akutn</a:t>
            </a:r>
            <a:r>
              <a:rPr lang="cs-CZ" altLang="en-US" sz="1700" i="1" dirty="0">
                <a:solidFill>
                  <a:schemeClr val="tx1"/>
                </a:solidFill>
              </a:rPr>
              <a:t>í rychlá intoxikace</a:t>
            </a:r>
            <a:r>
              <a:rPr lang="en-US" altLang="en-US" sz="1700" i="1" dirty="0">
                <a:solidFill>
                  <a:schemeClr val="tx1"/>
                </a:solidFill>
              </a:rPr>
              <a:t> </a:t>
            </a:r>
            <a:r>
              <a:rPr lang="cs-CZ" altLang="en-US" sz="1700" i="1" dirty="0">
                <a:solidFill>
                  <a:schemeClr val="tx1"/>
                </a:solidFill>
              </a:rPr>
              <a:t>– „</a:t>
            </a:r>
            <a:r>
              <a:rPr lang="cs-CZ" altLang="en-US" sz="1700" i="1" dirty="0" err="1">
                <a:solidFill>
                  <a:schemeClr val="tx1"/>
                </a:solidFill>
              </a:rPr>
              <a:t>chlorakné</a:t>
            </a:r>
            <a:r>
              <a:rPr lang="cs-CZ" altLang="en-US" sz="1700" i="1" dirty="0">
                <a:solidFill>
                  <a:schemeClr val="tx1"/>
                </a:solidFill>
              </a:rPr>
              <a:t>“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70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700" i="1" dirty="0">
                <a:solidFill>
                  <a:schemeClr val="tx1"/>
                </a:solidFill>
              </a:rPr>
              <a:t>- modulace </a:t>
            </a:r>
            <a:r>
              <a:rPr lang="cs-CZ" altLang="en-US" sz="1700" b="1" i="1" dirty="0" err="1">
                <a:solidFill>
                  <a:srgbClr val="00B0F0"/>
                </a:solidFill>
              </a:rPr>
              <a:t>estrogenity</a:t>
            </a:r>
            <a:r>
              <a:rPr lang="cs-CZ" altLang="en-US" sz="1700" b="1" i="1" dirty="0">
                <a:solidFill>
                  <a:srgbClr val="00B0F0"/>
                </a:solidFill>
              </a:rPr>
              <a:t> (ER) </a:t>
            </a:r>
            <a:br>
              <a:rPr lang="cs-CZ" altLang="en-US" sz="1700" b="1" i="1" dirty="0">
                <a:solidFill>
                  <a:srgbClr val="00B0F0"/>
                </a:solidFill>
              </a:rPr>
            </a:br>
            <a:r>
              <a:rPr lang="cs-CZ" altLang="en-US" sz="1700" i="1" dirty="0">
                <a:solidFill>
                  <a:schemeClr val="tx1"/>
                </a:solidFill>
              </a:rPr>
              <a:t>(pohlavní orgány  </a:t>
            </a:r>
            <a:r>
              <a:rPr lang="cs-CZ" altLang="en-US" sz="1700" i="1" dirty="0" err="1">
                <a:solidFill>
                  <a:schemeClr val="tx1"/>
                </a:solidFill>
              </a:rPr>
              <a:t>Kd</a:t>
            </a:r>
            <a:r>
              <a:rPr lang="cs-CZ" altLang="en-US" sz="1700" i="1" dirty="0">
                <a:solidFill>
                  <a:schemeClr val="tx1"/>
                </a:solidFill>
              </a:rPr>
              <a:t> 10</a:t>
            </a:r>
            <a:r>
              <a:rPr lang="cs-CZ" altLang="en-US" sz="1700" i="1" baseline="30000" dirty="0">
                <a:solidFill>
                  <a:schemeClr val="tx1"/>
                </a:solidFill>
              </a:rPr>
              <a:t>-9</a:t>
            </a:r>
            <a:r>
              <a:rPr lang="cs-CZ" altLang="en-US" sz="1700" i="1" dirty="0">
                <a:solidFill>
                  <a:schemeClr val="tx1"/>
                </a:solidFill>
              </a:rPr>
              <a:t> - 10</a:t>
            </a:r>
            <a:r>
              <a:rPr lang="cs-CZ" altLang="en-US" sz="1700" i="1" baseline="30000" dirty="0">
                <a:solidFill>
                  <a:schemeClr val="tx1"/>
                </a:solidFill>
              </a:rPr>
              <a:t>-12</a:t>
            </a:r>
            <a:r>
              <a:rPr lang="cs-CZ" altLang="en-US" sz="1700" i="1" dirty="0">
                <a:solidFill>
                  <a:schemeClr val="tx1"/>
                </a:solidFill>
              </a:rPr>
              <a:t> M)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700" i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700" i="1" dirty="0">
                <a:solidFill>
                  <a:schemeClr val="tx1"/>
                </a:solidFill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</a:rPr>
              <a:t>reprodukční</a:t>
            </a:r>
            <a:r>
              <a:rPr lang="en-US" altLang="en-US" sz="1700" i="1" dirty="0">
                <a:solidFill>
                  <a:schemeClr val="tx1"/>
                </a:solidFill>
              </a:rPr>
              <a:t> </a:t>
            </a:r>
            <a:r>
              <a:rPr lang="en-US" altLang="en-US" sz="1700" i="1" dirty="0" err="1">
                <a:solidFill>
                  <a:schemeClr val="tx1"/>
                </a:solidFill>
              </a:rPr>
              <a:t>poruchy</a:t>
            </a:r>
            <a:r>
              <a:rPr lang="en-US" altLang="en-US" sz="1700" i="1" dirty="0">
                <a:solidFill>
                  <a:schemeClr val="tx1"/>
                </a:solidFill>
              </a:rPr>
              <a:t>/</a:t>
            </a:r>
            <a:r>
              <a:rPr lang="cs-CZ" altLang="en-US" sz="1700" i="1" dirty="0">
                <a:solidFill>
                  <a:schemeClr val="tx1"/>
                </a:solidFill>
              </a:rPr>
              <a:t>měsíce - </a:t>
            </a:r>
            <a:r>
              <a:rPr lang="en-US" altLang="en-US" sz="1700" i="1" dirty="0" err="1">
                <a:solidFill>
                  <a:schemeClr val="tx1"/>
                </a:solidFill>
              </a:rPr>
              <a:t>roky</a:t>
            </a:r>
            <a:endParaRPr lang="cs-CZ" altLang="en-US" sz="170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1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700" b="1" i="1" dirty="0">
                <a:solidFill>
                  <a:schemeClr val="tx1"/>
                </a:solidFill>
              </a:rPr>
              <a:t>- </a:t>
            </a:r>
            <a:r>
              <a:rPr lang="cs-CZ" altLang="en-US" sz="1700" i="1" dirty="0">
                <a:solidFill>
                  <a:schemeClr val="tx1"/>
                </a:solidFill>
              </a:rPr>
              <a:t>indukce </a:t>
            </a:r>
            <a:r>
              <a:rPr lang="cs-CZ" altLang="en-US" sz="1700" b="1" i="1" dirty="0" err="1">
                <a:solidFill>
                  <a:srgbClr val="00B0F0"/>
                </a:solidFill>
              </a:rPr>
              <a:t>AhR</a:t>
            </a:r>
            <a:r>
              <a:rPr lang="cs-CZ" altLang="en-US" sz="1700" b="1" i="1" dirty="0">
                <a:solidFill>
                  <a:srgbClr val="00B0F0"/>
                </a:solidFill>
              </a:rPr>
              <a:t> </a:t>
            </a:r>
            <a:r>
              <a:rPr lang="cs-CZ" altLang="en-US" sz="1700" i="1" dirty="0">
                <a:solidFill>
                  <a:schemeClr val="tx1"/>
                </a:solidFill>
              </a:rPr>
              <a:t>(</a:t>
            </a:r>
            <a:r>
              <a:rPr lang="cs-CZ" altLang="en-US" sz="1700" i="1" dirty="0" err="1">
                <a:solidFill>
                  <a:schemeClr val="tx1"/>
                </a:solidFill>
              </a:rPr>
              <a:t>thymus</a:t>
            </a:r>
            <a:r>
              <a:rPr lang="cs-CZ" altLang="en-US" sz="1700" i="1" dirty="0">
                <a:solidFill>
                  <a:schemeClr val="tx1"/>
                </a:solidFill>
              </a:rPr>
              <a:t>, játra </a:t>
            </a:r>
            <a:r>
              <a:rPr lang="cs-CZ" altLang="en-US" sz="1700" i="1" dirty="0" err="1">
                <a:solidFill>
                  <a:schemeClr val="tx1"/>
                </a:solidFill>
              </a:rPr>
              <a:t>Kd</a:t>
            </a:r>
            <a:r>
              <a:rPr lang="cs-CZ" altLang="en-US" sz="1700" i="1" dirty="0">
                <a:solidFill>
                  <a:schemeClr val="tx1"/>
                </a:solidFill>
              </a:rPr>
              <a:t> 10</a:t>
            </a:r>
            <a:r>
              <a:rPr lang="cs-CZ" altLang="en-US" sz="1700" i="1" baseline="30000" dirty="0">
                <a:solidFill>
                  <a:schemeClr val="tx1"/>
                </a:solidFill>
              </a:rPr>
              <a:t>-12</a:t>
            </a:r>
            <a:r>
              <a:rPr lang="cs-CZ" altLang="en-US" sz="1700" i="1" dirty="0">
                <a:solidFill>
                  <a:schemeClr val="tx1"/>
                </a:solidFill>
              </a:rPr>
              <a:t> - 10</a:t>
            </a:r>
            <a:r>
              <a:rPr lang="cs-CZ" altLang="en-US" sz="1700" i="1" baseline="30000" dirty="0">
                <a:solidFill>
                  <a:schemeClr val="tx1"/>
                </a:solidFill>
              </a:rPr>
              <a:t>-15</a:t>
            </a:r>
            <a:r>
              <a:rPr lang="cs-CZ" altLang="en-US" sz="1700" i="1" dirty="0">
                <a:solidFill>
                  <a:schemeClr val="tx1"/>
                </a:solidFill>
              </a:rPr>
              <a:t> M)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700" i="1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1700" i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700" i="1" dirty="0">
                <a:solidFill>
                  <a:schemeClr val="tx1"/>
                </a:solidFill>
              </a:rPr>
              <a:t>n</a:t>
            </a:r>
            <a:r>
              <a:rPr lang="cs-CZ" altLang="en-US" sz="1700" i="1" dirty="0" err="1">
                <a:solidFill>
                  <a:schemeClr val="tx1"/>
                </a:solidFill>
              </a:rPr>
              <a:t>ádor</a:t>
            </a:r>
            <a:r>
              <a:rPr lang="cs-CZ" altLang="en-US" sz="1700" i="1" dirty="0">
                <a:solidFill>
                  <a:schemeClr val="tx1"/>
                </a:solidFill>
              </a:rPr>
              <a:t>/měsíce – roky (</a:t>
            </a:r>
            <a:r>
              <a:rPr lang="cs-CZ" altLang="en-US" sz="1700" i="1" dirty="0" err="1">
                <a:solidFill>
                  <a:schemeClr val="tx1"/>
                </a:solidFill>
              </a:rPr>
              <a:t>karcinogenita</a:t>
            </a:r>
            <a:r>
              <a:rPr lang="cs-CZ" altLang="en-US" sz="1700" i="1" dirty="0">
                <a:solidFill>
                  <a:schemeClr val="tx1"/>
                </a:solidFill>
              </a:rPr>
              <a:t>, </a:t>
            </a:r>
            <a:r>
              <a:rPr lang="cs-CZ" altLang="en-US" sz="1700" i="1" dirty="0" err="1">
                <a:solidFill>
                  <a:schemeClr val="tx1"/>
                </a:solidFill>
              </a:rPr>
              <a:t>imunotoxicita</a:t>
            </a:r>
            <a:r>
              <a:rPr lang="cs-CZ" altLang="en-US" sz="1700" i="1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700" i="1" dirty="0">
              <a:solidFill>
                <a:schemeClr val="tx1"/>
              </a:solidFill>
            </a:endParaRPr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304800" y="307975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 dirty="0">
                <a:solidFill>
                  <a:srgbClr val="FF3300"/>
                </a:solidFill>
              </a:rPr>
              <a:t>Příklad TCDD </a:t>
            </a:r>
            <a:endParaRPr lang="en-US" altLang="en-US" sz="2400" b="1" dirty="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</a:rPr>
              <a:t>interakce s mnoha receptory </a:t>
            </a:r>
            <a:r>
              <a:rPr lang="cs-CZ" altLang="en-US" sz="2400" dirty="0">
                <a:solidFill>
                  <a:srgbClr val="FF33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solidFill>
                  <a:srgbClr val="FF33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olidFill>
                  <a:srgbClr val="FF3300"/>
                </a:solidFill>
                <a:sym typeface="Wingdings" panose="05000000000000000000" pitchFamily="2" charset="2"/>
              </a:rPr>
              <a:t>mnoho</a:t>
            </a:r>
            <a:r>
              <a:rPr lang="en-US" altLang="en-US" sz="2400" dirty="0">
                <a:solidFill>
                  <a:srgbClr val="FF3300"/>
                </a:solidFill>
                <a:sym typeface="Wingdings" panose="05000000000000000000" pitchFamily="2" charset="2"/>
              </a:rPr>
              <a:t> r</a:t>
            </a:r>
            <a:r>
              <a:rPr lang="cs-CZ" altLang="en-US" sz="2400" dirty="0" err="1">
                <a:solidFill>
                  <a:srgbClr val="FF3300"/>
                </a:solidFill>
                <a:sym typeface="Wingdings" panose="05000000000000000000" pitchFamily="2" charset="2"/>
              </a:rPr>
              <a:t>ůzných</a:t>
            </a:r>
            <a:r>
              <a:rPr lang="cs-CZ" altLang="en-US" sz="2400" dirty="0">
                <a:solidFill>
                  <a:srgbClr val="FF3300"/>
                </a:solidFill>
                <a:sym typeface="Wingdings" panose="05000000000000000000" pitchFamily="2" charset="2"/>
              </a:rPr>
              <a:t> projevů</a:t>
            </a:r>
            <a:endParaRPr lang="cs-CZ" altLang="en-US" sz="2400" dirty="0">
              <a:solidFill>
                <a:srgbClr val="FF3300"/>
              </a:solidFill>
            </a:endParaRPr>
          </a:p>
        </p:txBody>
      </p:sp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56" y="1476881"/>
            <a:ext cx="248126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4821" name="Picture 6" descr="dioxin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00362"/>
            <a:ext cx="2879874" cy="33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1983605"/>
            <a:ext cx="1717535" cy="131105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179512" y="260648"/>
            <a:ext cx="37623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 dirty="0">
                <a:solidFill>
                  <a:srgbClr val="FF3300"/>
                </a:solidFill>
              </a:rPr>
              <a:t>Akutní (24h) toxicita TCDD vs další příklady </a:t>
            </a:r>
            <a:endParaRPr lang="en-US" altLang="en-US" sz="2400" b="1" dirty="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 dirty="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dirty="0">
                <a:solidFill>
                  <a:srgbClr val="FF3300"/>
                </a:solidFill>
              </a:rPr>
              <a:t>(potkan LD50 mg</a:t>
            </a:r>
            <a:r>
              <a:rPr lang="en-US" altLang="en-US" sz="2400" dirty="0">
                <a:solidFill>
                  <a:srgbClr val="FF3300"/>
                </a:solidFill>
              </a:rPr>
              <a:t>/kg </a:t>
            </a:r>
            <a:r>
              <a:rPr lang="cs-CZ" altLang="en-US" sz="2400" dirty="0" err="1">
                <a:solidFill>
                  <a:srgbClr val="FF3300"/>
                </a:solidFill>
              </a:rPr>
              <a:t>ž.v</a:t>
            </a:r>
            <a:r>
              <a:rPr lang="cs-CZ" altLang="en-US" sz="2400" dirty="0">
                <a:solidFill>
                  <a:srgbClr val="FF3300"/>
                </a:solidFill>
              </a:rPr>
              <a:t>.)</a:t>
            </a:r>
          </a:p>
        </p:txBody>
      </p: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2481262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235024"/>
              </p:ext>
            </p:extLst>
          </p:nvPr>
        </p:nvGraphicFramePr>
        <p:xfrm>
          <a:off x="4427984" y="260648"/>
          <a:ext cx="4473575" cy="6309934"/>
        </p:xfrm>
        <a:graphic>
          <a:graphicData uri="http://schemas.openxmlformats.org/drawingml/2006/table">
            <a:tbl>
              <a:tblPr/>
              <a:tblGrid>
                <a:gridCol w="2236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19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4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9822">
                <a:tc>
                  <a:txBody>
                    <a:bodyPr/>
                    <a:lstStyle/>
                    <a:p>
                      <a:r>
                        <a:rPr lang="cs-CZ" sz="1300" b="1" dirty="0" err="1"/>
                        <a:t>Chemical</a:t>
                      </a:r>
                      <a:r>
                        <a:rPr lang="cs-CZ" sz="1300" b="1" dirty="0"/>
                        <a:t> </a:t>
                      </a:r>
                      <a:endParaRPr lang="cs-CZ" sz="1300" dirty="0"/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300" b="1" dirty="0"/>
                        <a:t>     LD </a:t>
                      </a:r>
                      <a:r>
                        <a:rPr lang="cs-CZ" sz="1300" baseline="-25000" dirty="0"/>
                        <a:t>50 </a:t>
                      </a:r>
                      <a:r>
                        <a:rPr lang="cs-CZ" sz="1300" b="1" dirty="0" err="1"/>
                        <a:t>Value</a:t>
                      </a:r>
                      <a:endParaRPr lang="cs-CZ" sz="1300" b="1" dirty="0"/>
                    </a:p>
                    <a:p>
                      <a:pPr algn="ctr"/>
                      <a:r>
                        <a:rPr lang="cs-CZ" sz="1300" b="1" dirty="0"/>
                        <a:t>    (mg</a:t>
                      </a:r>
                      <a:r>
                        <a:rPr lang="en-US" sz="1300" b="1" dirty="0"/>
                        <a:t>/kg</a:t>
                      </a:r>
                      <a:r>
                        <a:rPr lang="en-US" sz="1300" b="1" baseline="0" dirty="0"/>
                        <a:t> </a:t>
                      </a:r>
                      <a:r>
                        <a:rPr lang="cs-CZ" sz="1300" b="1" baseline="0" dirty="0" err="1"/>
                        <a:t>ž.v</a:t>
                      </a:r>
                      <a:r>
                        <a:rPr lang="cs-CZ" sz="1300" b="1" baseline="0" dirty="0"/>
                        <a:t>.)</a:t>
                      </a:r>
                      <a:r>
                        <a:rPr lang="cs-CZ" sz="1300" b="1" dirty="0"/>
                        <a:t> </a:t>
                      </a:r>
                      <a:endParaRPr lang="cs-CZ" sz="1300" dirty="0"/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964">
                <a:tc gridSpan="2">
                  <a:txBody>
                    <a:bodyPr/>
                    <a:lstStyle/>
                    <a:p>
                      <a:r>
                        <a:rPr lang="en-US" sz="1300" dirty="0">
                          <a:solidFill>
                            <a:schemeClr val="tx2"/>
                          </a:solidFill>
                        </a:rPr>
                        <a:t>TCDD (a form of dioxin)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/>
                    </a:p>
                  </a:txBody>
                  <a:tcPr marL="52103" marR="52103" marT="26051" marB="260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300" b="1" dirty="0">
                          <a:solidFill>
                            <a:schemeClr val="tx2"/>
                          </a:solidFill>
                        </a:rPr>
                        <a:t>0.01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495">
                <a:tc gridSpan="2">
                  <a:txBody>
                    <a:bodyPr/>
                    <a:lstStyle/>
                    <a:p>
                      <a:r>
                        <a:rPr lang="cs-CZ" sz="1300" dirty="0" err="1"/>
                        <a:t>Tetrodotoxin</a:t>
                      </a:r>
                      <a:r>
                        <a:rPr lang="cs-CZ" sz="1300" dirty="0"/>
                        <a:t> (</a:t>
                      </a:r>
                      <a:r>
                        <a:rPr lang="cs-CZ" sz="1300" dirty="0" err="1"/>
                        <a:t>globefish</a:t>
                      </a:r>
                      <a:r>
                        <a:rPr lang="cs-CZ" sz="1300" dirty="0"/>
                        <a:t> toxin)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 dirty="0"/>
                    </a:p>
                  </a:txBody>
                  <a:tcPr marL="52103" marR="52103" marT="26051" marB="260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300" dirty="0"/>
                        <a:t>0.01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5964">
                <a:tc gridSpan="2">
                  <a:txBody>
                    <a:bodyPr/>
                    <a:lstStyle/>
                    <a:p>
                      <a:r>
                        <a:rPr lang="cs-CZ" sz="1300"/>
                        <a:t>Saxitoxin (shellfish poison)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/>
                    </a:p>
                  </a:txBody>
                  <a:tcPr marL="52103" marR="52103" marT="26051" marB="260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300" dirty="0"/>
                        <a:t>0.8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5964">
                <a:tc gridSpan="2">
                  <a:txBody>
                    <a:bodyPr/>
                    <a:lstStyle/>
                    <a:p>
                      <a:r>
                        <a:rPr lang="cs-CZ" sz="1300"/>
                        <a:t>Carbofuran (a pesticide)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/>
                    </a:p>
                  </a:txBody>
                  <a:tcPr marL="52103" marR="52103" marT="26051" marB="260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300" dirty="0"/>
                        <a:t>10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495">
                <a:tc gridSpan="2">
                  <a:txBody>
                    <a:bodyPr/>
                    <a:lstStyle/>
                    <a:p>
                      <a:r>
                        <a:rPr lang="cs-CZ" sz="1300" dirty="0" err="1"/>
                        <a:t>Phosphamidon</a:t>
                      </a:r>
                      <a:r>
                        <a:rPr lang="cs-CZ" sz="1300" dirty="0"/>
                        <a:t> (</a:t>
                      </a:r>
                      <a:r>
                        <a:rPr lang="cs-CZ" sz="1300" dirty="0" err="1"/>
                        <a:t>an</a:t>
                      </a:r>
                      <a:r>
                        <a:rPr lang="cs-CZ" sz="1300" dirty="0"/>
                        <a:t> </a:t>
                      </a:r>
                      <a:r>
                        <a:rPr lang="cs-CZ" sz="1300" dirty="0" err="1"/>
                        <a:t>insecticide</a:t>
                      </a:r>
                      <a:r>
                        <a:rPr lang="cs-CZ" sz="1300" dirty="0"/>
                        <a:t>)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/>
                    </a:p>
                  </a:txBody>
                  <a:tcPr marL="52103" marR="52103" marT="26051" marB="260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300" dirty="0"/>
                        <a:t>24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5964">
                <a:tc gridSpan="2">
                  <a:txBody>
                    <a:bodyPr/>
                    <a:lstStyle/>
                    <a:p>
                      <a:r>
                        <a:rPr lang="cs-CZ" sz="1300" dirty="0" err="1"/>
                        <a:t>Nicotine</a:t>
                      </a:r>
                      <a:r>
                        <a:rPr lang="cs-CZ" sz="1300" dirty="0"/>
                        <a:t>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/>
                    </a:p>
                  </a:txBody>
                  <a:tcPr marL="52103" marR="52103" marT="26051" marB="260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300" dirty="0"/>
                        <a:t>50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5964">
                <a:tc gridSpan="2">
                  <a:txBody>
                    <a:bodyPr/>
                    <a:lstStyle/>
                    <a:p>
                      <a:r>
                        <a:rPr lang="cs-CZ" sz="1300"/>
                        <a:t>Caffeine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/>
                    </a:p>
                  </a:txBody>
                  <a:tcPr marL="52103" marR="52103" marT="26051" marB="260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300" dirty="0"/>
                        <a:t>200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964">
                <a:tc gridSpan="2">
                  <a:txBody>
                    <a:bodyPr/>
                    <a:lstStyle/>
                    <a:p>
                      <a:r>
                        <a:rPr lang="cs-CZ" sz="1300"/>
                        <a:t>DDT (an insecticide)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/>
                    </a:p>
                  </a:txBody>
                  <a:tcPr marL="52103" marR="52103" marT="26051" marB="260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300" dirty="0"/>
                        <a:t>200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964">
                <a:tc gridSpan="2">
                  <a:txBody>
                    <a:bodyPr/>
                    <a:lstStyle/>
                    <a:p>
                      <a:r>
                        <a:rPr lang="cs-CZ" sz="1300"/>
                        <a:t>2,4–D (an herbicide)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/>
                    </a:p>
                  </a:txBody>
                  <a:tcPr marL="52103" marR="52103" marT="26051" marB="260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300" dirty="0"/>
                        <a:t>370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964">
                <a:tc gridSpan="2">
                  <a:txBody>
                    <a:bodyPr/>
                    <a:lstStyle/>
                    <a:p>
                      <a:r>
                        <a:rPr lang="cs-CZ" sz="1300"/>
                        <a:t>Mirex (an insecticide)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/>
                    </a:p>
                  </a:txBody>
                  <a:tcPr marL="52103" marR="52103" marT="26051" marB="260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300" dirty="0"/>
                        <a:t>740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5964">
                <a:tc gridSpan="2">
                  <a:txBody>
                    <a:bodyPr/>
                    <a:lstStyle/>
                    <a:p>
                      <a:r>
                        <a:rPr lang="cs-CZ" sz="1300"/>
                        <a:t>Acetylsalicylic acid (aspirin)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/>
                    </a:p>
                  </a:txBody>
                  <a:tcPr marL="52103" marR="52103" marT="26051" marB="260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300" dirty="0"/>
                        <a:t>1,700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5964">
                <a:tc gridSpan="2">
                  <a:txBody>
                    <a:bodyPr/>
                    <a:lstStyle/>
                    <a:p>
                      <a:r>
                        <a:rPr lang="cs-CZ" sz="1300"/>
                        <a:t>Malathion (an insecticide)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/>
                    </a:p>
                  </a:txBody>
                  <a:tcPr marL="52103" marR="52103" marT="26051" marB="260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300" dirty="0"/>
                        <a:t>2,000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5964">
                <a:tc gridSpan="2">
                  <a:txBody>
                    <a:bodyPr/>
                    <a:lstStyle/>
                    <a:p>
                      <a:r>
                        <a:rPr lang="cs-CZ" sz="1300"/>
                        <a:t>Sodium chloride (table salt)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/>
                    </a:p>
                  </a:txBody>
                  <a:tcPr marL="52103" marR="52103" marT="26051" marB="260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300" dirty="0"/>
                        <a:t>3,750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5964">
                <a:tc gridSpan="2">
                  <a:txBody>
                    <a:bodyPr/>
                    <a:lstStyle/>
                    <a:p>
                      <a:r>
                        <a:rPr lang="cs-CZ" sz="1300"/>
                        <a:t>Glyphosate (an herbicide)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/>
                    </a:p>
                  </a:txBody>
                  <a:tcPr marL="52103" marR="52103" marT="26051" marB="260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300" dirty="0"/>
                        <a:t>4,300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5964">
                <a:tc gridSpan="2">
                  <a:txBody>
                    <a:bodyPr/>
                    <a:lstStyle/>
                    <a:p>
                      <a:r>
                        <a:rPr lang="cs-CZ" sz="1300"/>
                        <a:t>Ethanol (drinking alcohol)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/>
                    </a:p>
                  </a:txBody>
                  <a:tcPr marL="52103" marR="52103" marT="26051" marB="260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300" dirty="0"/>
                        <a:t>13,700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5964">
                <a:tc gridSpan="2">
                  <a:txBody>
                    <a:bodyPr/>
                    <a:lstStyle/>
                    <a:p>
                      <a:r>
                        <a:rPr lang="cs-CZ" sz="1300" dirty="0" err="1"/>
                        <a:t>Sucrose</a:t>
                      </a:r>
                      <a:r>
                        <a:rPr lang="cs-CZ" sz="1300" dirty="0"/>
                        <a:t> (table </a:t>
                      </a:r>
                      <a:r>
                        <a:rPr lang="cs-CZ" sz="1300" dirty="0" err="1"/>
                        <a:t>sugar</a:t>
                      </a:r>
                      <a:r>
                        <a:rPr lang="cs-CZ" sz="1300" dirty="0"/>
                        <a:t>)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 dirty="0"/>
                    </a:p>
                  </a:txBody>
                  <a:tcPr marL="52103" marR="52103" marT="26051" marB="260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300" dirty="0"/>
                        <a:t>30,000 </a:t>
                      </a: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753149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cs-CZ" sz="1200" i="1" dirty="0">
                          <a:solidFill>
                            <a:schemeClr val="tx2"/>
                          </a:solidFill>
                        </a:rPr>
                      </a:br>
                      <a:r>
                        <a:rPr lang="cs-CZ" sz="1200" b="1" i="1" dirty="0">
                          <a:solidFill>
                            <a:schemeClr val="tx2"/>
                          </a:solidFill>
                        </a:rPr>
                        <a:t>Botulotoxin</a:t>
                      </a:r>
                      <a:r>
                        <a:rPr lang="cs-CZ" sz="1200" b="1" i="1" baseline="0" dirty="0">
                          <a:solidFill>
                            <a:schemeClr val="tx2"/>
                          </a:solidFill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i="1" baseline="0" dirty="0">
                          <a:solidFill>
                            <a:schemeClr val="tx2"/>
                          </a:solidFill>
                        </a:rPr>
                        <a:t>(enzym! Jedna makromolekula</a:t>
                      </a:r>
                      <a:br>
                        <a:rPr lang="cs-CZ" sz="1200" b="0" i="1" baseline="0" dirty="0">
                          <a:solidFill>
                            <a:schemeClr val="tx2"/>
                          </a:solidFill>
                        </a:rPr>
                      </a:br>
                      <a:r>
                        <a:rPr lang="cs-CZ" sz="1200" b="0" i="1" baseline="0" dirty="0">
                          <a:solidFill>
                            <a:schemeClr val="tx2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b="0" i="1" baseline="0" dirty="0">
                          <a:solidFill>
                            <a:schemeClr val="tx2"/>
                          </a:solidFill>
                        </a:rPr>
                        <a:t>  </a:t>
                      </a:r>
                      <a:r>
                        <a:rPr lang="cs-CZ" sz="1200" b="0" i="1" baseline="0" dirty="0">
                          <a:solidFill>
                            <a:schemeClr val="tx2"/>
                          </a:solidFill>
                        </a:rPr>
                        <a:t>opakovaná katalýza </a:t>
                      </a:r>
                      <a:r>
                        <a:rPr lang="en-US" sz="1200" b="0" i="1" baseline="0" dirty="0" err="1">
                          <a:solidFill>
                            <a:schemeClr val="tx2"/>
                          </a:solidFill>
                        </a:rPr>
                        <a:t>mnoh</a:t>
                      </a:r>
                      <a:r>
                        <a:rPr lang="cs-CZ" sz="1200" b="0" i="1" baseline="0" dirty="0">
                          <a:solidFill>
                            <a:schemeClr val="tx2"/>
                          </a:solidFill>
                        </a:rPr>
                        <a:t>a</a:t>
                      </a:r>
                      <a:r>
                        <a:rPr lang="en-US" sz="1200" b="0" i="1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cs-CZ" sz="1200" b="0" i="1" baseline="0" dirty="0">
                          <a:solidFill>
                            <a:schemeClr val="tx2"/>
                          </a:solidFill>
                        </a:rPr>
                        <a:t>reakcí)</a:t>
                      </a:r>
                      <a:endParaRPr lang="cs-CZ" sz="1200" b="0" i="1" dirty="0">
                        <a:solidFill>
                          <a:schemeClr val="tx2"/>
                        </a:solidFill>
                      </a:endParaRP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i="1" baseline="0" dirty="0">
                        <a:solidFill>
                          <a:schemeClr val="tx2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i="1" baseline="0" dirty="0">
                          <a:solidFill>
                            <a:schemeClr val="tx2"/>
                          </a:solidFill>
                        </a:rPr>
                        <a:t>0,00000003</a:t>
                      </a:r>
                      <a:endParaRPr lang="en-US" sz="1200" i="1" dirty="0">
                        <a:solidFill>
                          <a:schemeClr val="tx2"/>
                        </a:solidFill>
                      </a:endParaRPr>
                    </a:p>
                  </a:txBody>
                  <a:tcPr marL="52109" marR="52109" marT="26053" marB="2605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Různé typy (kategorie) mechanismů toxicity</a:t>
            </a:r>
            <a:endParaRPr lang="cs-CZ" b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67544" y="1096144"/>
            <a:ext cx="8229600" cy="1828800"/>
          </a:xfrm>
        </p:spPr>
        <p:txBody>
          <a:bodyPr/>
          <a:lstStyle/>
          <a:p>
            <a:r>
              <a:rPr lang="cs-CZ" sz="2000" b="1" dirty="0"/>
              <a:t>Druhově-specifické mechanismy</a:t>
            </a:r>
            <a:r>
              <a:rPr lang="cs-CZ" sz="2000" dirty="0"/>
              <a:t>, příklady</a:t>
            </a:r>
            <a:endParaRPr lang="en-GB" sz="2000" dirty="0"/>
          </a:p>
          <a:p>
            <a:pPr lvl="1"/>
            <a:r>
              <a:rPr lang="cs-CZ" sz="1800" dirty="0"/>
              <a:t>Toxicita pro fotosyntézu </a:t>
            </a:r>
            <a:r>
              <a:rPr lang="en-GB" sz="1800" dirty="0"/>
              <a:t>(</a:t>
            </a:r>
            <a:r>
              <a:rPr lang="cs-CZ" sz="1800" dirty="0"/>
              <a:t>rostliny</a:t>
            </a:r>
            <a:r>
              <a:rPr lang="en-GB" sz="1800" dirty="0"/>
              <a:t>) vs. </a:t>
            </a:r>
            <a:r>
              <a:rPr lang="en-GB" sz="1800" dirty="0" err="1"/>
              <a:t>teratogeni</a:t>
            </a:r>
            <a:r>
              <a:rPr lang="cs-CZ" sz="1800" dirty="0"/>
              <a:t>ta</a:t>
            </a:r>
            <a:r>
              <a:rPr lang="en-GB" sz="1800" dirty="0"/>
              <a:t> (</a:t>
            </a:r>
            <a:r>
              <a:rPr lang="cs-CZ" sz="1800" dirty="0"/>
              <a:t>obratlovci</a:t>
            </a:r>
            <a:r>
              <a:rPr lang="en-GB" sz="1800" dirty="0"/>
              <a:t>)</a:t>
            </a:r>
          </a:p>
          <a:p>
            <a:pPr lvl="1"/>
            <a:r>
              <a:rPr lang="cs-CZ" sz="1800" dirty="0"/>
              <a:t>Endokrinní </a:t>
            </a:r>
            <a:r>
              <a:rPr lang="cs-CZ" sz="1800" dirty="0" err="1"/>
              <a:t>disrupce</a:t>
            </a:r>
            <a:endParaRPr lang="en-GB" sz="1800" dirty="0"/>
          </a:p>
          <a:p>
            <a:pPr lvl="2"/>
            <a:r>
              <a:rPr lang="cs-CZ" sz="1600" dirty="0"/>
              <a:t>Rozdílné řízení (a hormony) u bezobratlých a obratlovců</a:t>
            </a:r>
            <a:br>
              <a:rPr lang="cs-CZ" sz="1600" dirty="0"/>
            </a:br>
            <a:r>
              <a:rPr lang="en-GB" sz="1600" dirty="0">
                <a:sym typeface="Wingdings" pitchFamily="2" charset="2"/>
              </a:rPr>
              <a:t></a:t>
            </a:r>
            <a:r>
              <a:rPr lang="en-GB" sz="1600" dirty="0"/>
              <a:t> </a:t>
            </a:r>
            <a:r>
              <a:rPr lang="cs-CZ" sz="1600" dirty="0"/>
              <a:t>podobně látky </a:t>
            </a:r>
            <a:r>
              <a:rPr lang="cs-CZ" sz="1600" dirty="0">
                <a:sym typeface="Wingdings" panose="05000000000000000000" pitchFamily="2" charset="2"/>
              </a:rPr>
              <a:t></a:t>
            </a:r>
            <a:r>
              <a:rPr lang="en-US" sz="1600" dirty="0">
                <a:sym typeface="Wingdings" panose="05000000000000000000" pitchFamily="2" charset="2"/>
              </a:rPr>
              <a:t> r</a:t>
            </a:r>
            <a:r>
              <a:rPr lang="cs-CZ" sz="1600" dirty="0" err="1">
                <a:sym typeface="Wingdings" panose="05000000000000000000" pitchFamily="2" charset="2"/>
              </a:rPr>
              <a:t>ůzné</a:t>
            </a:r>
            <a:r>
              <a:rPr lang="cs-CZ" sz="1600" dirty="0">
                <a:sym typeface="Wingdings" panose="05000000000000000000" pitchFamily="2" charset="2"/>
              </a:rPr>
              <a:t> mechanismy toxicity</a:t>
            </a:r>
            <a:r>
              <a:rPr lang="cs-CZ" sz="1600" dirty="0"/>
              <a:t> </a:t>
            </a:r>
            <a:endParaRPr lang="en-GB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644008" y="2998693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Growth in invertebrates</a:t>
            </a:r>
          </a:p>
          <a:p>
            <a:pPr algn="ctr"/>
            <a:r>
              <a:rPr lang="en-GB" dirty="0" err="1"/>
              <a:t>ecdysis</a:t>
            </a:r>
            <a:r>
              <a:rPr lang="en-GB" dirty="0"/>
              <a:t> (moulting) - </a:t>
            </a:r>
            <a:r>
              <a:rPr lang="en-GB" i="1" dirty="0" err="1"/>
              <a:t>ecdysteroids</a:t>
            </a:r>
            <a:endParaRPr lang="en-GB" i="1" dirty="0"/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35" y="3933056"/>
            <a:ext cx="411193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5" name="Picture 9" descr="http://img.docstoccdn.com/thumb/orig/8860991.png"/>
          <p:cNvPicPr>
            <a:picLocks noChangeAspect="1" noChangeArrowheads="1"/>
          </p:cNvPicPr>
          <p:nvPr/>
        </p:nvPicPr>
        <p:blipFill>
          <a:blip r:embed="rId4" cstate="print"/>
          <a:srcRect l="19161" t="17246" r="23783"/>
          <a:stretch>
            <a:fillRect/>
          </a:stretch>
        </p:blipFill>
        <p:spPr bwMode="auto">
          <a:xfrm>
            <a:off x="251520" y="3560370"/>
            <a:ext cx="2952328" cy="3211566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899592" y="299695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Growth in humans</a:t>
            </a:r>
          </a:p>
          <a:p>
            <a:pPr algn="ctr"/>
            <a:r>
              <a:rPr lang="en-GB" i="1" dirty="0"/>
              <a:t>several hormones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800" dirty="0">
                <a:solidFill>
                  <a:schemeClr val="tx1"/>
                </a:solidFill>
              </a:rPr>
              <a:t>Různé typy (kategorie) mechanismů toxicity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080120"/>
            <a:ext cx="8640960" cy="5805264"/>
          </a:xfrm>
        </p:spPr>
        <p:txBody>
          <a:bodyPr>
            <a:normAutofit/>
          </a:bodyPr>
          <a:lstStyle/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1800" b="1" dirty="0"/>
              <a:t>- Orgánově specifické mechanismy (a účinky)</a:t>
            </a:r>
            <a:endParaRPr lang="en-US" sz="1800" b="1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1800" dirty="0"/>
              <a:t>	- </a:t>
            </a:r>
            <a:r>
              <a:rPr lang="cs-CZ" sz="1800" dirty="0" err="1"/>
              <a:t>hepatotoxicita</a:t>
            </a:r>
            <a:r>
              <a:rPr lang="en-US" sz="1800" dirty="0"/>
              <a:t>; </a:t>
            </a:r>
            <a:r>
              <a:rPr lang="cs-CZ" sz="1800" dirty="0" err="1"/>
              <a:t>neurotoxicita</a:t>
            </a:r>
            <a:r>
              <a:rPr lang="en-US" sz="1800" dirty="0"/>
              <a:t>; </a:t>
            </a:r>
            <a:r>
              <a:rPr lang="cs-CZ" sz="1800" b="1" dirty="0" err="1">
                <a:solidFill>
                  <a:srgbClr val="FF0000"/>
                </a:solidFill>
              </a:rPr>
              <a:t>nefrotoxicita</a:t>
            </a:r>
            <a:r>
              <a:rPr lang="en-US" sz="1800" b="1" dirty="0">
                <a:solidFill>
                  <a:srgbClr val="FF0000"/>
                </a:solidFill>
              </a:rPr>
              <a:t>;</a:t>
            </a:r>
            <a:r>
              <a:rPr lang="en-US" sz="1800" dirty="0"/>
              <a:t> </a:t>
            </a:r>
            <a:r>
              <a:rPr lang="cs-CZ" sz="1800" dirty="0" err="1"/>
              <a:t>hemotoxicita</a:t>
            </a:r>
            <a:r>
              <a:rPr lang="en-US" sz="1800" dirty="0"/>
              <a:t>; </a:t>
            </a:r>
            <a:r>
              <a:rPr lang="en-US" sz="1800" dirty="0" err="1"/>
              <a:t>imunotoxicita</a:t>
            </a:r>
            <a:r>
              <a:rPr lang="en-US" sz="1800" dirty="0"/>
              <a:t> </a:t>
            </a:r>
            <a:endParaRPr lang="cs-CZ" sz="1800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1800" dirty="0"/>
              <a:t>	- toxicita pro reprodukční orgány</a:t>
            </a:r>
            <a:r>
              <a:rPr lang="en-US" sz="1800" dirty="0"/>
              <a:t>; </a:t>
            </a:r>
            <a:endParaRPr lang="cs-CZ" sz="1800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1800" dirty="0"/>
              <a:t>	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1800" b="1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1800" b="1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1800" b="1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1800" b="1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1800" b="1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1800" b="1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1800" b="1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1800" b="1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1800" b="1" dirty="0"/>
          </a:p>
          <a:p>
            <a:pPr marL="533400" indent="-533400" eaLnBrk="1" hangingPunct="1">
              <a:lnSpc>
                <a:spcPct val="90000"/>
              </a:lnSpc>
              <a:buNone/>
            </a:pPr>
            <a:r>
              <a:rPr lang="cs-CZ" sz="1800" b="1" dirty="0"/>
              <a:t>Vývojová (</a:t>
            </a:r>
            <a:r>
              <a:rPr lang="cs-CZ" sz="1800" b="1" dirty="0" err="1"/>
              <a:t>Developmental</a:t>
            </a:r>
            <a:r>
              <a:rPr lang="cs-CZ" sz="1800" b="1" dirty="0"/>
              <a:t>) toxicita  </a:t>
            </a:r>
          </a:p>
          <a:p>
            <a:pPr marL="533400" indent="-533400" eaLnBrk="1" hangingPunct="1">
              <a:lnSpc>
                <a:spcPct val="90000"/>
              </a:lnSpc>
              <a:buFontTx/>
              <a:buChar char="-"/>
            </a:pPr>
            <a:r>
              <a:rPr lang="cs-CZ" sz="1800" dirty="0"/>
              <a:t>- </a:t>
            </a:r>
            <a:r>
              <a:rPr lang="cs-CZ" sz="1800" dirty="0" err="1"/>
              <a:t>embryotoxicita</a:t>
            </a:r>
            <a:r>
              <a:rPr lang="cs-CZ" sz="1800" dirty="0"/>
              <a:t>/teratogenita: toxicita pro buněčné procesy diferenciace </a:t>
            </a:r>
          </a:p>
        </p:txBody>
      </p:sp>
      <p:pic>
        <p:nvPicPr>
          <p:cNvPr id="2052" name="Picture 4" descr="http://img2.allvoices.com/thumbs/image/609/480/103574038-diclofenac-dru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916832"/>
            <a:ext cx="3744416" cy="2951264"/>
          </a:xfrm>
          <a:prstGeom prst="rect">
            <a:avLst/>
          </a:prstGeom>
          <a:noFill/>
        </p:spPr>
      </p:pic>
      <p:sp>
        <p:nvSpPr>
          <p:cNvPr id="6" name="Šipka dolů 5"/>
          <p:cNvSpPr/>
          <p:nvPr/>
        </p:nvSpPr>
        <p:spPr>
          <a:xfrm>
            <a:off x="4499992" y="1772816"/>
            <a:ext cx="43204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420888"/>
            <a:ext cx="1728192" cy="1301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861048"/>
            <a:ext cx="1800200" cy="8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 descr="http://www.painstopanswers.com/images/diclofenac.jpg"/>
          <p:cNvPicPr>
            <a:picLocks noChangeAspect="1" noChangeArrowheads="1"/>
          </p:cNvPicPr>
          <p:nvPr/>
        </p:nvPicPr>
        <p:blipFill>
          <a:blip r:embed="rId6" cstate="print"/>
          <a:srcRect l="6411" t="14654" r="7041" b="12078"/>
          <a:stretch>
            <a:fillRect/>
          </a:stretch>
        </p:blipFill>
        <p:spPr bwMode="auto">
          <a:xfrm>
            <a:off x="2699792" y="2348880"/>
            <a:ext cx="1944216" cy="1440160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2788963" y="5642664"/>
            <a:ext cx="27911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Thalidomid</a:t>
            </a:r>
          </a:p>
          <a:p>
            <a:r>
              <a:rPr lang="cs-CZ" sz="1400" b="1" dirty="0"/>
              <a:t>Toxiny sinic </a:t>
            </a:r>
            <a:br>
              <a:rPr lang="cs-CZ" sz="1400" b="1" dirty="0"/>
            </a:br>
            <a:r>
              <a:rPr lang="cs-CZ" sz="1400" dirty="0"/>
              <a:t>(účinky na embrya obojživelníků)</a:t>
            </a:r>
            <a:endParaRPr lang="en-GB" sz="1400" dirty="0"/>
          </a:p>
        </p:txBody>
      </p:sp>
      <p:pic>
        <p:nvPicPr>
          <p:cNvPr id="14" name="Picture 2" descr="Fig2C"/>
          <p:cNvPicPr>
            <a:picLocks noChangeAspect="1" noChangeArrowheads="1"/>
          </p:cNvPicPr>
          <p:nvPr/>
        </p:nvPicPr>
        <p:blipFill>
          <a:blip r:embed="rId7" cstate="print"/>
          <a:srcRect l="26656" t="22578" b="25713"/>
          <a:stretch>
            <a:fillRect/>
          </a:stretch>
        </p:blipFill>
        <p:spPr bwMode="auto">
          <a:xfrm>
            <a:off x="5578871" y="5764725"/>
            <a:ext cx="1799321" cy="951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Fig2B"/>
          <p:cNvPicPr>
            <a:picLocks noChangeAspect="1" noChangeArrowheads="1"/>
          </p:cNvPicPr>
          <p:nvPr/>
        </p:nvPicPr>
        <p:blipFill>
          <a:blip r:embed="rId8" cstate="print"/>
          <a:srcRect l="33707" t="15224" r="15385" b="34401"/>
          <a:stretch>
            <a:fillRect/>
          </a:stretch>
        </p:blipFill>
        <p:spPr bwMode="auto">
          <a:xfrm>
            <a:off x="7452320" y="5779498"/>
            <a:ext cx="1296144" cy="96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ovéPole 2"/>
          <p:cNvSpPr txBox="1">
            <a:spLocks noChangeArrowheads="1"/>
          </p:cNvSpPr>
          <p:nvPr/>
        </p:nvSpPr>
        <p:spPr bwMode="auto">
          <a:xfrm>
            <a:off x="250825" y="1557338"/>
            <a:ext cx="867727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Jaké makromolekuly jsou cílem toxických látek?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Jaké existují interakce mezi toxickými látkami a makromolekulami?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Jaký typ interakce bude nejpravděpodobnější mezi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* </a:t>
            </a:r>
            <a:r>
              <a:rPr lang="cs-CZ" altLang="en-US" sz="1800" dirty="0" err="1">
                <a:solidFill>
                  <a:schemeClr val="tx1"/>
                </a:solidFill>
              </a:rPr>
              <a:t>hexachlorhexanem</a:t>
            </a:r>
            <a:r>
              <a:rPr lang="cs-CZ" altLang="en-US" sz="1800" dirty="0">
                <a:solidFill>
                  <a:schemeClr val="tx1"/>
                </a:solidFill>
              </a:rPr>
              <a:t> … a hemoglobinem? …a fosfolipidem?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* formaldehydem … a tubulinem? … a nukleovou kyselinou?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Co je to </a:t>
            </a:r>
            <a:r>
              <a:rPr lang="cs-CZ" altLang="en-US" sz="1800" dirty="0" err="1">
                <a:solidFill>
                  <a:schemeClr val="tx1"/>
                </a:solidFill>
              </a:rPr>
              <a:t>toxikodynamická</a:t>
            </a:r>
            <a:r>
              <a:rPr lang="cs-CZ" altLang="en-US" sz="1800" dirty="0">
                <a:solidFill>
                  <a:schemeClr val="tx1"/>
                </a:solidFill>
              </a:rPr>
              <a:t> disociační konstanta?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Ke které makromolekule z následujících dvou má TCDD vyšší afinitu - k receptoru </a:t>
            </a:r>
            <a:r>
              <a:rPr lang="cs-CZ" altLang="en-US" sz="1800" dirty="0" err="1">
                <a:solidFill>
                  <a:schemeClr val="tx1"/>
                </a:solidFill>
              </a:rPr>
              <a:t>AhR</a:t>
            </a:r>
            <a:r>
              <a:rPr lang="cs-CZ" altLang="en-US" sz="1800" dirty="0">
                <a:solidFill>
                  <a:schemeClr val="tx1"/>
                </a:solidFill>
              </a:rPr>
              <a:t> nebo k hemoglobinu?  U které interakce (dioxin-protein) bude vyšší </a:t>
            </a:r>
            <a:r>
              <a:rPr lang="cs-CZ" altLang="en-US" sz="1800" dirty="0" err="1">
                <a:solidFill>
                  <a:schemeClr val="tx1"/>
                </a:solidFill>
              </a:rPr>
              <a:t>Kd</a:t>
            </a:r>
            <a:r>
              <a:rPr lang="cs-CZ" altLang="en-US" sz="1800" dirty="0">
                <a:solidFill>
                  <a:schemeClr val="tx1"/>
                </a:solidFill>
              </a:rPr>
              <a:t>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Co je agonista? Co je antagonista?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  <a:solidFill>
            <a:srgbClr val="929294">
              <a:alpha val="59999"/>
            </a:srgbClr>
          </a:solidFill>
        </p:spPr>
        <p:txBody>
          <a:bodyPr anchor="ctr"/>
          <a:lstStyle/>
          <a:p>
            <a:pPr algn="ctr" eaLnBrk="1" hangingPunct="1">
              <a:defRPr/>
            </a:pPr>
            <a:r>
              <a:rPr lang="cs-CZ" sz="3000" dirty="0">
                <a:latin typeface="+mj-lt"/>
                <a:ea typeface="+mj-ea"/>
                <a:cs typeface="+mj-cs"/>
              </a:rPr>
              <a:t>Úvod do </a:t>
            </a:r>
            <a:r>
              <a:rPr lang="cs-CZ" sz="3000" dirty="0" err="1">
                <a:latin typeface="+mj-lt"/>
                <a:ea typeface="+mj-ea"/>
                <a:cs typeface="+mj-cs"/>
              </a:rPr>
              <a:t>toxikodynamiky</a:t>
            </a:r>
            <a:r>
              <a:rPr lang="cs-CZ" sz="3000" dirty="0">
                <a:latin typeface="+mj-lt"/>
                <a:ea typeface="+mj-ea"/>
                <a:cs typeface="+mj-cs"/>
              </a:rPr>
              <a:t> - otázky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04800" y="2365375"/>
            <a:ext cx="8610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500" b="1">
                <a:solidFill>
                  <a:srgbClr val="FF3300"/>
                </a:solidFill>
              </a:rPr>
              <a:t>Účinky látek na molekulární úrovni: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500" b="1">
                <a:solidFill>
                  <a:srgbClr val="FF3300"/>
                </a:solidFill>
              </a:rPr>
              <a:t>mechanismy působení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/>
              <a:t>Co by si student(ka)</a:t>
            </a:r>
            <a:r>
              <a:rPr lang="en-US" altLang="en-US" sz="3000"/>
              <a:t> </a:t>
            </a:r>
            <a:r>
              <a:rPr lang="cs-CZ" altLang="en-US" sz="3000"/>
              <a:t>měl(a) odnést ?</a:t>
            </a:r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304800" y="1412875"/>
            <a:ext cx="861060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AutoNum type="arabicParenR"/>
            </a:pPr>
            <a:r>
              <a:rPr lang="cs-CZ" altLang="en-US" sz="2200">
                <a:solidFill>
                  <a:schemeClr val="tx1"/>
                </a:solidFill>
              </a:rPr>
              <a:t>ZNÁT a dokázat vysvětlit hlavní Molekulární a Biochemické mechanismy toxicity </a:t>
            </a:r>
          </a:p>
          <a:p>
            <a:pPr>
              <a:spcBef>
                <a:spcPct val="0"/>
              </a:spcBef>
              <a:buClrTx/>
              <a:buFontTx/>
              <a:buAutoNum type="arabicParenR"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AutoNum type="arabicParenR"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AutoNum type="arabicParenR"/>
            </a:pPr>
            <a:r>
              <a:rPr lang="cs-CZ" altLang="en-US" sz="2200">
                <a:solidFill>
                  <a:schemeClr val="tx1"/>
                </a:solidFill>
              </a:rPr>
              <a:t>Dokázat přiřadit ke každému mechanismu toxicity některé z významných environmentálních toxikantů</a:t>
            </a:r>
          </a:p>
          <a:p>
            <a:pPr>
              <a:spcBef>
                <a:spcPct val="0"/>
              </a:spcBef>
              <a:buClrTx/>
              <a:buFontTx/>
              <a:buAutoNum type="arabicParenR"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AutoNum type="arabicParenR"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AutoNum type="arabicParenR"/>
            </a:pPr>
            <a:r>
              <a:rPr lang="cs-CZ" altLang="en-US" sz="2200">
                <a:solidFill>
                  <a:schemeClr val="tx1"/>
                </a:solidFill>
              </a:rPr>
              <a:t>Vysvětlit, jak se </a:t>
            </a:r>
            <a:r>
              <a:rPr lang="en-US" altLang="en-US" sz="2200">
                <a:solidFill>
                  <a:schemeClr val="tx1"/>
                </a:solidFill>
              </a:rPr>
              <a:t>jednotliv</a:t>
            </a:r>
            <a:r>
              <a:rPr lang="cs-CZ" altLang="en-US" sz="2200">
                <a:solidFill>
                  <a:schemeClr val="tx1"/>
                </a:solidFill>
              </a:rPr>
              <a:t>é BIOCHEMICKÉ MECHANISMY toxicity projeví na vyšších úrovních </a:t>
            </a:r>
            <a:br>
              <a:rPr lang="cs-CZ" altLang="en-US" sz="22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(příklad – inhibice receptoru pro hormon </a:t>
            </a: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>
                <a:solidFill>
                  <a:schemeClr val="tx1"/>
                </a:solidFill>
              </a:rPr>
              <a:t> projev: poru</a:t>
            </a:r>
            <a:r>
              <a:rPr lang="cs-CZ" altLang="en-US" sz="1800">
                <a:solidFill>
                  <a:schemeClr val="tx1"/>
                </a:solidFill>
              </a:rPr>
              <a:t>šení reprodukce)</a:t>
            </a:r>
          </a:p>
          <a:p>
            <a:pPr>
              <a:spcBef>
                <a:spcPct val="0"/>
              </a:spcBef>
              <a:buClrTx/>
              <a:buFontTx/>
              <a:buAutoNum type="arabicParenR"/>
            </a:pPr>
            <a:endParaRPr lang="cs-CZ" altLang="en-US" sz="220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AutoNum type="arabicParenR"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AutoNum type="arabicParenR"/>
            </a:pPr>
            <a:endParaRPr lang="cs-CZ" altLang="en-US" sz="22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341438"/>
            <a:ext cx="8363272" cy="5111898"/>
          </a:xfrm>
        </p:spPr>
        <p:txBody>
          <a:bodyPr>
            <a:normAutofit fontScale="5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 err="1"/>
              <a:t>Chápat</a:t>
            </a:r>
            <a:r>
              <a:rPr lang="en-GB" dirty="0"/>
              <a:t> a </a:t>
            </a:r>
            <a:r>
              <a:rPr lang="en-GB" dirty="0" err="1"/>
              <a:t>dokázat</a:t>
            </a:r>
            <a:r>
              <a:rPr lang="en-GB" dirty="0"/>
              <a:t> </a:t>
            </a:r>
            <a:r>
              <a:rPr lang="en-GB" dirty="0" err="1"/>
              <a:t>vysvětlit</a:t>
            </a:r>
            <a:r>
              <a:rPr lang="en-GB" dirty="0"/>
              <a:t> </a:t>
            </a:r>
            <a:r>
              <a:rPr lang="en-GB" b="1" dirty="0" err="1">
                <a:solidFill>
                  <a:schemeClr val="tx2"/>
                </a:solidFill>
              </a:rPr>
              <a:t>základní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dirty="0" err="1">
                <a:solidFill>
                  <a:schemeClr val="tx2"/>
                </a:solidFill>
              </a:rPr>
              <a:t>pojmy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dirty="0" err="1">
                <a:solidFill>
                  <a:schemeClr val="tx2"/>
                </a:solidFill>
              </a:rPr>
              <a:t>toxikodynamiky</a:t>
            </a:r>
            <a:r>
              <a:rPr lang="en-GB" b="1" dirty="0">
                <a:solidFill>
                  <a:schemeClr val="tx2"/>
                </a:solidFill>
              </a:rPr>
              <a:t> 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/>
              <a:t>receptor, </a:t>
            </a:r>
            <a:r>
              <a:rPr lang="en-GB" dirty="0" err="1"/>
              <a:t>interakce</a:t>
            </a:r>
            <a:r>
              <a:rPr lang="en-GB" dirty="0"/>
              <a:t>, </a:t>
            </a:r>
            <a:r>
              <a:rPr lang="en-GB" dirty="0" err="1"/>
              <a:t>afinita</a:t>
            </a:r>
            <a:r>
              <a:rPr lang="en-GB" dirty="0"/>
              <a:t>, </a:t>
            </a:r>
            <a:r>
              <a:rPr lang="en-GB" dirty="0" err="1"/>
              <a:t>účinnost</a:t>
            </a:r>
            <a:endParaRPr lang="en-GB" dirty="0"/>
          </a:p>
          <a:p>
            <a:pPr>
              <a:buFont typeface="Arial" charset="0"/>
              <a:buChar char="•"/>
              <a:defRPr/>
            </a:pPr>
            <a:r>
              <a:rPr lang="en-GB" dirty="0" err="1"/>
              <a:t>Vysvětlit</a:t>
            </a:r>
            <a:r>
              <a:rPr lang="en-GB" dirty="0"/>
              <a:t> </a:t>
            </a:r>
            <a:r>
              <a:rPr lang="en-GB" b="1" dirty="0" err="1">
                <a:solidFill>
                  <a:schemeClr val="tx2"/>
                </a:solidFill>
              </a:rPr>
              <a:t>molekulární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dirty="0" err="1">
                <a:solidFill>
                  <a:schemeClr val="tx2"/>
                </a:solidFill>
              </a:rPr>
              <a:t>principy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dirty="0" err="1">
                <a:solidFill>
                  <a:schemeClr val="tx2"/>
                </a:solidFill>
              </a:rPr>
              <a:t>interakcí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dirty="0" err="1"/>
              <a:t>mezi</a:t>
            </a:r>
            <a:r>
              <a:rPr lang="en-GB" dirty="0"/>
              <a:t> </a:t>
            </a:r>
            <a:r>
              <a:rPr lang="en-GB" dirty="0" err="1"/>
              <a:t>toxickými</a:t>
            </a:r>
            <a:r>
              <a:rPr lang="en-GB" dirty="0"/>
              <a:t> </a:t>
            </a:r>
            <a:r>
              <a:rPr lang="en-GB" dirty="0" err="1"/>
              <a:t>látkami</a:t>
            </a:r>
            <a:r>
              <a:rPr lang="en-GB" dirty="0"/>
              <a:t> a </a:t>
            </a:r>
            <a:r>
              <a:rPr lang="en-GB" dirty="0" err="1"/>
              <a:t>cílovými</a:t>
            </a:r>
            <a:r>
              <a:rPr lang="en-GB" dirty="0"/>
              <a:t> </a:t>
            </a:r>
            <a:r>
              <a:rPr lang="en-GB" dirty="0" err="1"/>
              <a:t>místy</a:t>
            </a:r>
            <a:r>
              <a:rPr lang="en-GB" dirty="0"/>
              <a:t> (</a:t>
            </a:r>
            <a:r>
              <a:rPr lang="en-GB" dirty="0" err="1"/>
              <a:t>receptory</a:t>
            </a:r>
            <a:r>
              <a:rPr lang="en-GB" dirty="0"/>
              <a:t>)</a:t>
            </a:r>
          </a:p>
          <a:p>
            <a:pPr>
              <a:buFont typeface="Arial" charset="0"/>
              <a:buChar char="•"/>
              <a:defRPr/>
            </a:pPr>
            <a:endParaRPr lang="en-GB" dirty="0"/>
          </a:p>
          <a:p>
            <a:pPr>
              <a:buFont typeface="Arial" charset="0"/>
              <a:buChar char="•"/>
              <a:defRPr/>
            </a:pPr>
            <a:r>
              <a:rPr lang="en-GB" dirty="0" err="1"/>
              <a:t>Vysvětlit</a:t>
            </a:r>
            <a:r>
              <a:rPr lang="en-GB" dirty="0"/>
              <a:t> a </a:t>
            </a:r>
            <a:r>
              <a:rPr lang="en-GB" dirty="0" err="1"/>
              <a:t>popsat</a:t>
            </a:r>
            <a:r>
              <a:rPr lang="en-GB" dirty="0"/>
              <a:t> </a:t>
            </a:r>
            <a:r>
              <a:rPr lang="en-GB" dirty="0" err="1"/>
              <a:t>principy</a:t>
            </a:r>
            <a:r>
              <a:rPr lang="en-GB" dirty="0"/>
              <a:t> </a:t>
            </a:r>
            <a:r>
              <a:rPr lang="en-GB" b="1" dirty="0" err="1">
                <a:solidFill>
                  <a:schemeClr val="tx2"/>
                </a:solidFill>
              </a:rPr>
              <a:t>nespecifického</a:t>
            </a:r>
            <a:r>
              <a:rPr lang="en-GB" b="1" dirty="0">
                <a:solidFill>
                  <a:schemeClr val="tx2"/>
                </a:solidFill>
              </a:rPr>
              <a:t> a </a:t>
            </a:r>
            <a:r>
              <a:rPr lang="en-GB" b="1" dirty="0" err="1">
                <a:solidFill>
                  <a:schemeClr val="tx2"/>
                </a:solidFill>
              </a:rPr>
              <a:t>specifického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dirty="0" err="1">
                <a:solidFill>
                  <a:schemeClr val="tx2"/>
                </a:solidFill>
              </a:rPr>
              <a:t>působení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dirty="0" err="1"/>
              <a:t>toxických</a:t>
            </a:r>
            <a:r>
              <a:rPr lang="en-GB" dirty="0"/>
              <a:t> </a:t>
            </a:r>
            <a:r>
              <a:rPr lang="en-GB" dirty="0" err="1"/>
              <a:t>látek</a:t>
            </a:r>
            <a:endParaRPr lang="en-GB" dirty="0"/>
          </a:p>
          <a:p>
            <a:pPr>
              <a:buFont typeface="Arial" charset="0"/>
              <a:buChar char="•"/>
              <a:defRPr/>
            </a:pPr>
            <a:endParaRPr lang="en-GB" dirty="0"/>
          </a:p>
          <a:p>
            <a:pPr>
              <a:buFont typeface="Arial" charset="0"/>
              <a:buChar char="•"/>
              <a:defRPr/>
            </a:pPr>
            <a:r>
              <a:rPr lang="en-GB" dirty="0" err="1"/>
              <a:t>Znát</a:t>
            </a:r>
            <a:r>
              <a:rPr lang="en-GB" dirty="0"/>
              <a:t> </a:t>
            </a:r>
            <a:r>
              <a:rPr lang="en-GB" dirty="0" err="1"/>
              <a:t>principy</a:t>
            </a:r>
            <a:r>
              <a:rPr lang="en-GB" dirty="0"/>
              <a:t> a </a:t>
            </a:r>
            <a:r>
              <a:rPr lang="en-GB" dirty="0" err="1"/>
              <a:t>příklady</a:t>
            </a:r>
            <a:r>
              <a:rPr lang="en-GB" dirty="0"/>
              <a:t> </a:t>
            </a:r>
            <a:r>
              <a:rPr lang="en-GB" dirty="0" err="1"/>
              <a:t>látek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působí</a:t>
            </a:r>
            <a:r>
              <a:rPr lang="en-GB" dirty="0"/>
              <a:t> </a:t>
            </a:r>
            <a:r>
              <a:rPr lang="en-GB" b="1" dirty="0" err="1">
                <a:solidFill>
                  <a:schemeClr val="tx2"/>
                </a:solidFill>
              </a:rPr>
              <a:t>nejdůležitějšími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dirty="0" err="1">
                <a:solidFill>
                  <a:schemeClr val="tx2"/>
                </a:solidFill>
              </a:rPr>
              <a:t>mechanismy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dirty="0"/>
              <a:t>toxicity, </a:t>
            </a:r>
            <a:r>
              <a:rPr lang="en-GB" dirty="0" err="1"/>
              <a:t>tj</a:t>
            </a:r>
            <a:r>
              <a:rPr lang="en-GB" dirty="0"/>
              <a:t>.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 err="1"/>
              <a:t>narušení</a:t>
            </a:r>
            <a:r>
              <a:rPr lang="en-GB" dirty="0"/>
              <a:t> </a:t>
            </a:r>
            <a:r>
              <a:rPr lang="en-GB" dirty="0" err="1"/>
              <a:t>přirozené</a:t>
            </a:r>
            <a:r>
              <a:rPr lang="en-GB" dirty="0"/>
              <a:t> fluidity </a:t>
            </a:r>
            <a:r>
              <a:rPr lang="en-GB" dirty="0" err="1"/>
              <a:t>membrány</a:t>
            </a:r>
            <a:endParaRPr lang="en-GB" dirty="0"/>
          </a:p>
          <a:p>
            <a:pPr lvl="1">
              <a:buFont typeface="Arial" charset="0"/>
              <a:buChar char="–"/>
              <a:defRPr/>
            </a:pPr>
            <a:r>
              <a:rPr lang="en-GB" dirty="0" err="1"/>
              <a:t>interakce</a:t>
            </a:r>
            <a:r>
              <a:rPr lang="en-GB" dirty="0"/>
              <a:t> </a:t>
            </a:r>
            <a:r>
              <a:rPr lang="en-GB" dirty="0" err="1"/>
              <a:t>látek</a:t>
            </a:r>
            <a:r>
              <a:rPr lang="en-GB" dirty="0"/>
              <a:t> s DNA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 err="1"/>
              <a:t>inhibice</a:t>
            </a:r>
            <a:r>
              <a:rPr lang="en-GB" dirty="0"/>
              <a:t> </a:t>
            </a:r>
            <a:r>
              <a:rPr lang="en-GB" dirty="0" err="1"/>
              <a:t>enzymových</a:t>
            </a:r>
            <a:r>
              <a:rPr lang="en-GB" dirty="0"/>
              <a:t> </a:t>
            </a:r>
            <a:r>
              <a:rPr lang="en-GB" dirty="0" err="1"/>
              <a:t>aktivit</a:t>
            </a:r>
            <a:endParaRPr lang="en-GB" dirty="0"/>
          </a:p>
          <a:p>
            <a:pPr lvl="1">
              <a:buFont typeface="Arial" charset="0"/>
              <a:buChar char="–"/>
              <a:defRPr/>
            </a:pPr>
            <a:r>
              <a:rPr lang="en-GB" dirty="0" err="1"/>
              <a:t>narušení</a:t>
            </a:r>
            <a:r>
              <a:rPr lang="en-GB" dirty="0"/>
              <a:t> </a:t>
            </a:r>
            <a:r>
              <a:rPr lang="en-GB" dirty="0" err="1"/>
              <a:t>redox-potenciálu</a:t>
            </a:r>
            <a:r>
              <a:rPr lang="en-GB" dirty="0"/>
              <a:t> </a:t>
            </a:r>
          </a:p>
          <a:p>
            <a:pPr lvl="1">
              <a:buFont typeface="Arial" charset="0"/>
              <a:buChar char="–"/>
              <a:defRPr/>
            </a:pPr>
            <a:r>
              <a:rPr lang="en-GB" dirty="0" err="1"/>
              <a:t>narušení</a:t>
            </a:r>
            <a:r>
              <a:rPr lang="en-GB" dirty="0"/>
              <a:t> </a:t>
            </a:r>
            <a:r>
              <a:rPr lang="en-GB" dirty="0" err="1"/>
              <a:t>gradientů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membránách</a:t>
            </a:r>
            <a:endParaRPr lang="en-GB" dirty="0"/>
          </a:p>
          <a:p>
            <a:pPr lvl="1">
              <a:buFont typeface="Arial" charset="0"/>
              <a:buChar char="–"/>
              <a:defRPr/>
            </a:pPr>
            <a:r>
              <a:rPr lang="en-GB" dirty="0" err="1"/>
              <a:t>kompetice</a:t>
            </a:r>
            <a:r>
              <a:rPr lang="en-GB" dirty="0"/>
              <a:t> se </a:t>
            </a:r>
            <a:r>
              <a:rPr lang="en-GB" dirty="0" err="1"/>
              <a:t>substráty</a:t>
            </a:r>
            <a:r>
              <a:rPr lang="en-GB" dirty="0"/>
              <a:t> / </a:t>
            </a:r>
            <a:r>
              <a:rPr lang="en-GB" dirty="0" err="1"/>
              <a:t>přirozenými</a:t>
            </a:r>
            <a:r>
              <a:rPr lang="en-GB" dirty="0"/>
              <a:t> </a:t>
            </a:r>
            <a:r>
              <a:rPr lang="en-GB" dirty="0" err="1"/>
              <a:t>ligandy</a:t>
            </a:r>
            <a:r>
              <a:rPr lang="en-GB" dirty="0"/>
              <a:t> </a:t>
            </a:r>
          </a:p>
          <a:p>
            <a:pPr>
              <a:buFont typeface="Arial" charset="0"/>
              <a:buChar char="•"/>
              <a:defRPr/>
            </a:pPr>
            <a:endParaRPr lang="en-GB" dirty="0"/>
          </a:p>
          <a:p>
            <a:pPr>
              <a:buFont typeface="Arial" charset="0"/>
              <a:buChar char="•"/>
              <a:defRPr/>
            </a:pPr>
            <a:r>
              <a:rPr lang="en-GB" dirty="0" err="1"/>
              <a:t>Poznat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struktuře</a:t>
            </a:r>
            <a:r>
              <a:rPr lang="en-GB" dirty="0"/>
              <a:t> </a:t>
            </a:r>
            <a:r>
              <a:rPr lang="en-GB" dirty="0" err="1"/>
              <a:t>vybraných</a:t>
            </a:r>
            <a:r>
              <a:rPr lang="en-GB" dirty="0"/>
              <a:t> </a:t>
            </a:r>
            <a:r>
              <a:rPr lang="en-GB" dirty="0" err="1"/>
              <a:t>modelových</a:t>
            </a:r>
            <a:r>
              <a:rPr lang="en-GB" dirty="0"/>
              <a:t> </a:t>
            </a:r>
            <a:r>
              <a:rPr lang="en-GB" dirty="0" err="1"/>
              <a:t>látek</a:t>
            </a:r>
            <a:r>
              <a:rPr lang="en-GB" dirty="0"/>
              <a:t> </a:t>
            </a:r>
            <a:r>
              <a:rPr lang="cs-CZ" b="1" dirty="0">
                <a:solidFill>
                  <a:schemeClr val="tx2"/>
                </a:solidFill>
              </a:rPr>
              <a:t>vybrané zásadní </a:t>
            </a:r>
            <a:r>
              <a:rPr lang="en-GB" b="1" dirty="0" err="1">
                <a:solidFill>
                  <a:schemeClr val="tx2"/>
                </a:solidFill>
              </a:rPr>
              <a:t>strukturní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dirty="0" err="1">
                <a:solidFill>
                  <a:schemeClr val="tx2"/>
                </a:solidFill>
              </a:rPr>
              <a:t>znaky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odpovědné</a:t>
            </a:r>
            <a:r>
              <a:rPr lang="en-GB" dirty="0"/>
              <a:t> za </a:t>
            </a:r>
            <a:r>
              <a:rPr lang="en-GB" dirty="0" err="1"/>
              <a:t>konkrétní</a:t>
            </a:r>
            <a:r>
              <a:rPr lang="en-GB" dirty="0"/>
              <a:t> </a:t>
            </a:r>
            <a:r>
              <a:rPr lang="en-GB" dirty="0" err="1"/>
              <a:t>mechanismy</a:t>
            </a:r>
            <a:r>
              <a:rPr lang="en-GB" dirty="0"/>
              <a:t> </a:t>
            </a:r>
            <a:r>
              <a:rPr lang="en-GB" dirty="0" err="1"/>
              <a:t>působení</a:t>
            </a:r>
            <a:endParaRPr lang="en-GB" dirty="0"/>
          </a:p>
        </p:txBody>
      </p:sp>
      <p:sp>
        <p:nvSpPr>
          <p:cNvPr id="8195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b="1">
                <a:solidFill>
                  <a:schemeClr val="tx1"/>
                </a:solidFill>
              </a:rPr>
              <a:t>Co by si měl student odnést z této přednášky?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 idx="4294967295"/>
          </p:nvPr>
        </p:nvSpPr>
        <p:spPr bwMode="auto">
          <a:xfrm>
            <a:off x="0" y="398463"/>
            <a:ext cx="9144000" cy="654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929294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2000" b="1">
                <a:solidFill>
                  <a:schemeClr val="tx2"/>
                </a:solidFill>
              </a:rPr>
              <a:t>Připomenutí: </a:t>
            </a:r>
            <a:br>
              <a:rPr lang="cs-CZ" altLang="en-US" sz="2000">
                <a:solidFill>
                  <a:schemeClr val="tx2"/>
                </a:solidFill>
              </a:rPr>
            </a:br>
            <a:r>
              <a:rPr lang="cs-CZ" altLang="en-US" sz="2000">
                <a:solidFill>
                  <a:schemeClr val="tx2"/>
                </a:solidFill>
              </a:rPr>
              <a:t>mechanistický koncept od molekuly k populacím</a:t>
            </a:r>
            <a:br>
              <a:rPr lang="cs-CZ" altLang="en-US" sz="2000">
                <a:solidFill>
                  <a:schemeClr val="tx2"/>
                </a:solidFill>
              </a:rPr>
            </a:br>
            <a:r>
              <a:rPr lang="cs-CZ" altLang="en-US" sz="2000">
                <a:solidFill>
                  <a:schemeClr val="tx2"/>
                </a:solidFill>
              </a:rPr>
              <a:t>(V literatuře: </a:t>
            </a:r>
            <a:r>
              <a:rPr lang="cs-CZ" altLang="en-US" sz="2000" b="1">
                <a:solidFill>
                  <a:schemeClr val="tx2"/>
                </a:solidFill>
              </a:rPr>
              <a:t>„Adverse Outcome Pathway“</a:t>
            </a:r>
            <a:r>
              <a:rPr lang="cs-CZ" altLang="en-US" sz="200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45059" name="Picture 2" descr="http://u.jimdo.com/www32/o/s09b2938cc0a6d68f/img/iea0bcf86690428e0/1328014089/orig/models-for-ecotoxicology-and-risk-assessment-toxicokinetics-are-what-the-organism-does-with-the-chemical-and-toxicodynamics-are-what-the-chemical-does-to-the-organi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8"/>
          <a:stretch>
            <a:fillRect/>
          </a:stretch>
        </p:blipFill>
        <p:spPr bwMode="auto">
          <a:xfrm>
            <a:off x="0" y="1628775"/>
            <a:ext cx="902335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0825" y="1196975"/>
            <a:ext cx="3168650" cy="2873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250825" y="898525"/>
            <a:ext cx="8610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1) </a:t>
            </a:r>
            <a:r>
              <a:rPr lang="cs-CZ" altLang="en-US" sz="1800">
                <a:solidFill>
                  <a:schemeClr val="tx1"/>
                </a:solidFill>
              </a:rPr>
              <a:t>Cizorodé </a:t>
            </a:r>
            <a:r>
              <a:rPr lang="cs-CZ" altLang="en-US" sz="1800" u="sng">
                <a:solidFill>
                  <a:schemeClr val="tx1"/>
                </a:solidFill>
              </a:rPr>
              <a:t>organické látky</a:t>
            </a:r>
            <a:r>
              <a:rPr lang="cs-CZ" altLang="en-US" sz="1800">
                <a:solidFill>
                  <a:schemeClr val="tx1"/>
                </a:solidFill>
              </a:rPr>
              <a:t> mají toxické efekty </a:t>
            </a:r>
            <a:r>
              <a:rPr lang="cs-CZ" altLang="en-US" sz="1800" b="1">
                <a:solidFill>
                  <a:schemeClr val="tx2"/>
                </a:solidFill>
              </a:rPr>
              <a:t>pro membránové fosfolipidy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= nepolární narkotická toxicita (bazální toxicita, membránová toxicita)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500" i="1">
                <a:solidFill>
                  <a:schemeClr val="tx1"/>
                </a:solidFill>
              </a:rPr>
              <a:t>projevy při </a:t>
            </a:r>
            <a:r>
              <a:rPr lang="cs-CZ" altLang="en-US" sz="1500" i="1" u="sng">
                <a:solidFill>
                  <a:schemeClr val="tx1"/>
                </a:solidFill>
              </a:rPr>
              <a:t>relativně vysokých</a:t>
            </a:r>
            <a:r>
              <a:rPr lang="cs-CZ" altLang="en-US" sz="1500" i="1">
                <a:solidFill>
                  <a:schemeClr val="tx1"/>
                </a:solidFill>
              </a:rPr>
              <a:t> koncentracích, závisí na logKow (viz dále)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500">
                <a:solidFill>
                  <a:schemeClr val="tx1"/>
                </a:solidFill>
              </a:rPr>
              <a:t>	</a:t>
            </a:r>
            <a:endParaRPr lang="cs-CZ" altLang="en-US" sz="1800">
              <a:solidFill>
                <a:schemeClr val="tx1"/>
              </a:solidFill>
            </a:endParaRPr>
          </a:p>
        </p:txBody>
      </p:sp>
      <p:sp>
        <p:nvSpPr>
          <p:cNvPr id="47108" name="Rectangle 3"/>
          <p:cNvSpPr>
            <a:spLocks noChangeArrowheads="1"/>
          </p:cNvSpPr>
          <p:nvPr/>
        </p:nvSpPr>
        <p:spPr bwMode="auto">
          <a:xfrm>
            <a:off x="304800" y="260350"/>
            <a:ext cx="8610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000" b="1">
                <a:solidFill>
                  <a:schemeClr val="tx1"/>
                </a:solidFill>
              </a:rPr>
              <a:t>Základní </a:t>
            </a:r>
            <a:r>
              <a:rPr lang="cs-CZ" altLang="en-US" sz="3000" b="1">
                <a:solidFill>
                  <a:srgbClr val="FF0000"/>
                </a:solidFill>
              </a:rPr>
              <a:t>typy </a:t>
            </a:r>
            <a:r>
              <a:rPr lang="cs-CZ" altLang="en-US" sz="3000" b="1">
                <a:solidFill>
                  <a:schemeClr val="tx1"/>
                </a:solidFill>
              </a:rPr>
              <a:t>ekotoxicity </a:t>
            </a:r>
            <a:r>
              <a:rPr lang="cs-CZ" altLang="en-US" sz="3000" b="1">
                <a:solidFill>
                  <a:schemeClr val="tx2"/>
                </a:solidFill>
              </a:rPr>
              <a:t>organických látek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0825" y="1196975"/>
            <a:ext cx="3168650" cy="2873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" name="Obdélník 4"/>
          <p:cNvSpPr/>
          <p:nvPr/>
        </p:nvSpPr>
        <p:spPr>
          <a:xfrm>
            <a:off x="2771775" y="2276475"/>
            <a:ext cx="3168650" cy="2889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9156" name="Rectangle 2"/>
          <p:cNvSpPr>
            <a:spLocks noChangeArrowheads="1"/>
          </p:cNvSpPr>
          <p:nvPr/>
        </p:nvSpPr>
        <p:spPr bwMode="auto">
          <a:xfrm>
            <a:off x="138113" y="898525"/>
            <a:ext cx="861060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1) </a:t>
            </a:r>
            <a:r>
              <a:rPr lang="cs-CZ" altLang="en-US" sz="1800">
                <a:solidFill>
                  <a:schemeClr val="tx1"/>
                </a:solidFill>
              </a:rPr>
              <a:t>Cizorodé </a:t>
            </a:r>
            <a:r>
              <a:rPr lang="cs-CZ" altLang="en-US" sz="1800" u="sng">
                <a:solidFill>
                  <a:schemeClr val="tx1"/>
                </a:solidFill>
              </a:rPr>
              <a:t>organické látky</a:t>
            </a:r>
            <a:r>
              <a:rPr lang="cs-CZ" altLang="en-US" sz="1800">
                <a:solidFill>
                  <a:schemeClr val="tx1"/>
                </a:solidFill>
              </a:rPr>
              <a:t> mají toxické efekty </a:t>
            </a:r>
            <a:r>
              <a:rPr lang="cs-CZ" altLang="en-US" sz="1800" b="1">
                <a:solidFill>
                  <a:schemeClr val="tx2"/>
                </a:solidFill>
              </a:rPr>
              <a:t>pro membránové fosfolipidy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= nepolární narkotická toxicita (bazální toxicita, membránová toxicita)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500" i="1">
                <a:solidFill>
                  <a:schemeClr val="tx1"/>
                </a:solidFill>
              </a:rPr>
              <a:t>projevy při </a:t>
            </a:r>
            <a:r>
              <a:rPr lang="cs-CZ" altLang="en-US" sz="1500" i="1" u="sng">
                <a:solidFill>
                  <a:schemeClr val="tx1"/>
                </a:solidFill>
              </a:rPr>
              <a:t>relativně vysokých</a:t>
            </a:r>
            <a:r>
              <a:rPr lang="cs-CZ" altLang="en-US" sz="1500" i="1">
                <a:solidFill>
                  <a:schemeClr val="tx1"/>
                </a:solidFill>
              </a:rPr>
              <a:t> koncentracích, závisí na logKow (viz dále)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500">
                <a:solidFill>
                  <a:schemeClr val="tx1"/>
                </a:solidFill>
              </a:rPr>
              <a:t>	</a:t>
            </a:r>
            <a:r>
              <a:rPr lang="cs-CZ" altLang="en-US" sz="1800">
                <a:solidFill>
                  <a:schemeClr val="tx1"/>
                </a:solidFill>
              </a:rPr>
              <a:t>	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2) Kromě základní toxicity, mohou </a:t>
            </a:r>
            <a:r>
              <a:rPr lang="cs-CZ" altLang="en-US" sz="1800" u="sng">
                <a:solidFill>
                  <a:schemeClr val="tx1"/>
                </a:solidFill>
              </a:rPr>
              <a:t>polárnější látky</a:t>
            </a:r>
            <a:r>
              <a:rPr lang="cs-CZ" altLang="en-US" sz="1800">
                <a:solidFill>
                  <a:schemeClr val="tx1"/>
                </a:solidFill>
              </a:rPr>
              <a:t> přímo působit 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2"/>
                </a:solidFill>
              </a:rPr>
              <a:t>na </a:t>
            </a:r>
            <a:r>
              <a:rPr lang="cs-CZ" altLang="en-US" sz="1800" b="1">
                <a:solidFill>
                  <a:schemeClr val="tx2"/>
                </a:solidFill>
              </a:rPr>
              <a:t>membránové proteiny </a:t>
            </a:r>
            <a:r>
              <a:rPr lang="cs-CZ" altLang="en-US" sz="1800">
                <a:solidFill>
                  <a:schemeClr val="tx1"/>
                </a:solidFill>
              </a:rPr>
              <a:t>= </a:t>
            </a:r>
            <a:r>
              <a:rPr lang="en-US" altLang="en-US" sz="1800">
                <a:solidFill>
                  <a:schemeClr val="tx1"/>
                </a:solidFill>
              </a:rPr>
              <a:t>pol</a:t>
            </a:r>
            <a:r>
              <a:rPr lang="cs-CZ" altLang="en-US" sz="1800">
                <a:solidFill>
                  <a:schemeClr val="tx1"/>
                </a:solidFill>
              </a:rPr>
              <a:t>ární nakotická toxicita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500" i="1">
                <a:solidFill>
                  <a:schemeClr val="tx1"/>
                </a:solidFill>
              </a:rPr>
              <a:t>projevy </a:t>
            </a:r>
            <a:r>
              <a:rPr lang="cs-CZ" altLang="en-US" sz="1500" i="1" u="sng">
                <a:solidFill>
                  <a:schemeClr val="tx1"/>
                </a:solidFill>
              </a:rPr>
              <a:t>při nižších</a:t>
            </a:r>
            <a:r>
              <a:rPr lang="cs-CZ" altLang="en-US" sz="1500" i="1">
                <a:solidFill>
                  <a:schemeClr val="tx1"/>
                </a:solidFill>
              </a:rPr>
              <a:t> koncentracích než by odpovídalo logKow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500">
              <a:solidFill>
                <a:schemeClr val="tx1"/>
              </a:solidFill>
            </a:endParaRPr>
          </a:p>
        </p:txBody>
      </p:sp>
      <p:sp>
        <p:nvSpPr>
          <p:cNvPr id="49157" name="Rectangle 3"/>
          <p:cNvSpPr>
            <a:spLocks noChangeArrowheads="1"/>
          </p:cNvSpPr>
          <p:nvPr/>
        </p:nvSpPr>
        <p:spPr bwMode="auto">
          <a:xfrm>
            <a:off x="304800" y="260350"/>
            <a:ext cx="8610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000" b="1">
                <a:solidFill>
                  <a:schemeClr val="tx1"/>
                </a:solidFill>
              </a:rPr>
              <a:t>Základní </a:t>
            </a:r>
            <a:r>
              <a:rPr lang="cs-CZ" altLang="en-US" sz="3000" b="1">
                <a:solidFill>
                  <a:srgbClr val="FF0000"/>
                </a:solidFill>
              </a:rPr>
              <a:t>typy </a:t>
            </a:r>
            <a:r>
              <a:rPr lang="cs-CZ" altLang="en-US" sz="3000" b="1">
                <a:solidFill>
                  <a:schemeClr val="tx1"/>
                </a:solidFill>
              </a:rPr>
              <a:t>ekotoxicity </a:t>
            </a:r>
            <a:r>
              <a:rPr lang="cs-CZ" altLang="en-US" sz="3000" b="1">
                <a:solidFill>
                  <a:schemeClr val="tx2"/>
                </a:solidFill>
              </a:rPr>
              <a:t>organických látek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5364163" y="3284538"/>
            <a:ext cx="1871662" cy="2889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" name="Obdélník 3"/>
          <p:cNvSpPr/>
          <p:nvPr/>
        </p:nvSpPr>
        <p:spPr>
          <a:xfrm>
            <a:off x="250825" y="1196975"/>
            <a:ext cx="3168650" cy="2873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" name="Obdélník 4"/>
          <p:cNvSpPr/>
          <p:nvPr/>
        </p:nvSpPr>
        <p:spPr>
          <a:xfrm>
            <a:off x="2700338" y="2276475"/>
            <a:ext cx="3167062" cy="2889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1205" name="Rectangle 2"/>
          <p:cNvSpPr>
            <a:spLocks noChangeArrowheads="1"/>
          </p:cNvSpPr>
          <p:nvPr/>
        </p:nvSpPr>
        <p:spPr bwMode="auto">
          <a:xfrm>
            <a:off x="179388" y="862013"/>
            <a:ext cx="8610600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1) </a:t>
            </a:r>
            <a:r>
              <a:rPr lang="cs-CZ" altLang="en-US" sz="1800">
                <a:solidFill>
                  <a:schemeClr val="tx1"/>
                </a:solidFill>
              </a:rPr>
              <a:t>Cizorodé </a:t>
            </a:r>
            <a:r>
              <a:rPr lang="cs-CZ" altLang="en-US" sz="1800" u="sng">
                <a:solidFill>
                  <a:schemeClr val="tx1"/>
                </a:solidFill>
              </a:rPr>
              <a:t>organické látky</a:t>
            </a:r>
            <a:r>
              <a:rPr lang="cs-CZ" altLang="en-US" sz="1800">
                <a:solidFill>
                  <a:schemeClr val="tx1"/>
                </a:solidFill>
              </a:rPr>
              <a:t> mají toxické efekty </a:t>
            </a:r>
            <a:r>
              <a:rPr lang="cs-CZ" altLang="en-US" sz="1800" b="1">
                <a:solidFill>
                  <a:schemeClr val="tx2"/>
                </a:solidFill>
              </a:rPr>
              <a:t>pro membránové fosfolipidy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= nepolární narkotická toxicita (bazální toxicita, membránová toxicita)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500" i="1">
                <a:solidFill>
                  <a:schemeClr val="tx1"/>
                </a:solidFill>
              </a:rPr>
              <a:t>projevy při </a:t>
            </a:r>
            <a:r>
              <a:rPr lang="cs-CZ" altLang="en-US" sz="1500" i="1" u="sng">
                <a:solidFill>
                  <a:schemeClr val="tx1"/>
                </a:solidFill>
              </a:rPr>
              <a:t>relativně vysokých</a:t>
            </a:r>
            <a:r>
              <a:rPr lang="cs-CZ" altLang="en-US" sz="1500" i="1">
                <a:solidFill>
                  <a:schemeClr val="tx1"/>
                </a:solidFill>
              </a:rPr>
              <a:t> koncentracích, závisí na logKow (viz dále)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500">
                <a:solidFill>
                  <a:schemeClr val="tx1"/>
                </a:solidFill>
              </a:rPr>
              <a:t>	</a:t>
            </a:r>
            <a:r>
              <a:rPr lang="cs-CZ" altLang="en-US" sz="1800">
                <a:solidFill>
                  <a:schemeClr val="tx1"/>
                </a:solidFill>
              </a:rPr>
              <a:t>	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2) Kromě základní toxicity, mohou </a:t>
            </a:r>
            <a:r>
              <a:rPr lang="cs-CZ" altLang="en-US" sz="1800" u="sng">
                <a:solidFill>
                  <a:schemeClr val="tx1"/>
                </a:solidFill>
              </a:rPr>
              <a:t>polárnější látky</a:t>
            </a:r>
            <a:r>
              <a:rPr lang="cs-CZ" altLang="en-US" sz="1800">
                <a:solidFill>
                  <a:schemeClr val="tx1"/>
                </a:solidFill>
              </a:rPr>
              <a:t> přímo působit 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2"/>
                </a:solidFill>
              </a:rPr>
              <a:t>na </a:t>
            </a:r>
            <a:r>
              <a:rPr lang="cs-CZ" altLang="en-US" sz="1800" b="1">
                <a:solidFill>
                  <a:schemeClr val="tx2"/>
                </a:solidFill>
              </a:rPr>
              <a:t>membránové proteiny </a:t>
            </a:r>
            <a:r>
              <a:rPr lang="cs-CZ" altLang="en-US" sz="1800">
                <a:solidFill>
                  <a:schemeClr val="tx1"/>
                </a:solidFill>
              </a:rPr>
              <a:t>= </a:t>
            </a:r>
            <a:r>
              <a:rPr lang="en-US" altLang="en-US" sz="1800">
                <a:solidFill>
                  <a:schemeClr val="tx1"/>
                </a:solidFill>
              </a:rPr>
              <a:t>pol</a:t>
            </a:r>
            <a:r>
              <a:rPr lang="cs-CZ" altLang="en-US" sz="1800">
                <a:solidFill>
                  <a:schemeClr val="tx1"/>
                </a:solidFill>
              </a:rPr>
              <a:t>ární nakotická toxicita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500" i="1">
                <a:solidFill>
                  <a:schemeClr val="tx1"/>
                </a:solidFill>
              </a:rPr>
              <a:t>projevy </a:t>
            </a:r>
            <a:r>
              <a:rPr lang="cs-CZ" altLang="en-US" sz="1500" i="1" u="sng">
                <a:solidFill>
                  <a:schemeClr val="tx1"/>
                </a:solidFill>
              </a:rPr>
              <a:t>při nižších</a:t>
            </a:r>
            <a:r>
              <a:rPr lang="cs-CZ" altLang="en-US" sz="1500" i="1">
                <a:solidFill>
                  <a:schemeClr val="tx1"/>
                </a:solidFill>
              </a:rPr>
              <a:t> koncentracích než by odpovídalo logKow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5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3) Kromě obou nahoře uvedených mechanismů, mohou </a:t>
            </a:r>
            <a:r>
              <a:rPr lang="cs-CZ" altLang="en-US" sz="1800" u="sng">
                <a:solidFill>
                  <a:schemeClr val="tx1"/>
                </a:solidFill>
              </a:rPr>
              <a:t>látky, které jsou reaktivní</a:t>
            </a:r>
            <a:r>
              <a:rPr lang="cs-CZ" altLang="en-US" sz="1800">
                <a:solidFill>
                  <a:schemeClr val="tx1"/>
                </a:solidFill>
              </a:rPr>
              <a:t> </a:t>
            </a:r>
            <a:r>
              <a:rPr lang="cs-CZ" altLang="en-US" sz="1800" b="1">
                <a:solidFill>
                  <a:schemeClr val="tx2"/>
                </a:solidFill>
              </a:rPr>
              <a:t>napadat reaktivně makromolekuly </a:t>
            </a:r>
            <a:r>
              <a:rPr lang="cs-CZ" altLang="en-US" sz="1800">
                <a:solidFill>
                  <a:schemeClr val="tx1"/>
                </a:solidFill>
              </a:rPr>
              <a:t>a působit tzv. </a:t>
            </a:r>
            <a:r>
              <a:rPr lang="cs-CZ" altLang="en-US" sz="1800" u="sng">
                <a:solidFill>
                  <a:schemeClr val="tx1"/>
                </a:solidFill>
              </a:rPr>
              <a:t>reaktivní toxicitu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500" i="1">
                <a:solidFill>
                  <a:schemeClr val="tx1"/>
                </a:solidFill>
                <a:sym typeface="Wingdings" panose="05000000000000000000" pitchFamily="2" charset="2"/>
              </a:rPr>
              <a:t>- projevy ještě při nižších koncentracích než odpovídá narkóze</a:t>
            </a:r>
            <a:endParaRPr lang="cs-CZ" altLang="en-US" sz="1500" i="1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500" i="1">
                <a:solidFill>
                  <a:schemeClr val="tx1"/>
                </a:solidFill>
              </a:rPr>
              <a:t>toxické látky spíše elektrofily, vyhledávají nukleofilní zbytky = „elektrony-bohatá místa“ (nukleotidy, SH-, NH2- a další skupiny – nukleové kyseliny, proteiny, fosfolipidy)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1500">
              <a:solidFill>
                <a:schemeClr val="tx1"/>
              </a:solidFill>
            </a:endParaRPr>
          </a:p>
        </p:txBody>
      </p:sp>
      <p:sp>
        <p:nvSpPr>
          <p:cNvPr id="51206" name="Rectangle 3"/>
          <p:cNvSpPr>
            <a:spLocks noChangeArrowheads="1"/>
          </p:cNvSpPr>
          <p:nvPr/>
        </p:nvSpPr>
        <p:spPr bwMode="auto">
          <a:xfrm>
            <a:off x="304800" y="260350"/>
            <a:ext cx="8610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000" b="1">
                <a:solidFill>
                  <a:schemeClr val="tx1"/>
                </a:solidFill>
              </a:rPr>
              <a:t>Základní </a:t>
            </a:r>
            <a:r>
              <a:rPr lang="cs-CZ" altLang="en-US" sz="3000" b="1">
                <a:solidFill>
                  <a:srgbClr val="FF0000"/>
                </a:solidFill>
              </a:rPr>
              <a:t>typy </a:t>
            </a:r>
            <a:r>
              <a:rPr lang="cs-CZ" altLang="en-US" sz="3000" b="1">
                <a:solidFill>
                  <a:schemeClr val="tx1"/>
                </a:solidFill>
              </a:rPr>
              <a:t>ekotoxicity </a:t>
            </a:r>
            <a:r>
              <a:rPr lang="cs-CZ" altLang="en-US" sz="3000" b="1">
                <a:solidFill>
                  <a:schemeClr val="tx2"/>
                </a:solidFill>
              </a:rPr>
              <a:t>organických látek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4932363" y="4437063"/>
            <a:ext cx="2735262" cy="28733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" name="Obdélník 5"/>
          <p:cNvSpPr/>
          <p:nvPr/>
        </p:nvSpPr>
        <p:spPr>
          <a:xfrm>
            <a:off x="5364163" y="3284538"/>
            <a:ext cx="1871662" cy="2889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4" name="Obdélník 3"/>
          <p:cNvSpPr/>
          <p:nvPr/>
        </p:nvSpPr>
        <p:spPr>
          <a:xfrm>
            <a:off x="250825" y="1196975"/>
            <a:ext cx="3168650" cy="2873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" name="Obdélník 4"/>
          <p:cNvSpPr/>
          <p:nvPr/>
        </p:nvSpPr>
        <p:spPr>
          <a:xfrm>
            <a:off x="1331913" y="2276475"/>
            <a:ext cx="3168650" cy="28892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3254" name="Rectangle 3"/>
          <p:cNvSpPr>
            <a:spLocks noChangeArrowheads="1"/>
          </p:cNvSpPr>
          <p:nvPr/>
        </p:nvSpPr>
        <p:spPr bwMode="auto">
          <a:xfrm>
            <a:off x="304800" y="260350"/>
            <a:ext cx="8610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000" b="1">
                <a:solidFill>
                  <a:schemeClr val="tx1"/>
                </a:solidFill>
              </a:rPr>
              <a:t>Základní </a:t>
            </a:r>
            <a:r>
              <a:rPr lang="cs-CZ" altLang="en-US" sz="3000" b="1">
                <a:solidFill>
                  <a:srgbClr val="FF0000"/>
                </a:solidFill>
              </a:rPr>
              <a:t>typy </a:t>
            </a:r>
            <a:r>
              <a:rPr lang="cs-CZ" altLang="en-US" sz="3000" b="1">
                <a:solidFill>
                  <a:schemeClr val="tx1"/>
                </a:solidFill>
              </a:rPr>
              <a:t>ekotoxicity </a:t>
            </a:r>
            <a:r>
              <a:rPr lang="cs-CZ" altLang="en-US" sz="3000" b="1">
                <a:solidFill>
                  <a:schemeClr val="tx2"/>
                </a:solidFill>
              </a:rPr>
              <a:t>organických látek</a:t>
            </a:r>
          </a:p>
        </p:txBody>
      </p:sp>
      <p:sp>
        <p:nvSpPr>
          <p:cNvPr id="9" name="Obdélník 8"/>
          <p:cNvSpPr/>
          <p:nvPr/>
        </p:nvSpPr>
        <p:spPr>
          <a:xfrm rot="5400000">
            <a:off x="7451726" y="2492375"/>
            <a:ext cx="2736850" cy="28892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b="1" dirty="0">
                <a:solidFill>
                  <a:schemeClr val="tx2"/>
                </a:solidFill>
              </a:rPr>
              <a:t>NESPECIFICKÉ mech.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51520" y="871746"/>
            <a:ext cx="8610600" cy="567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b="1" dirty="0">
                <a:latin typeface="Arial" charset="0"/>
                <a:cs typeface="Arial" charset="0"/>
              </a:rPr>
              <a:t>1) </a:t>
            </a:r>
            <a:r>
              <a:rPr lang="cs-CZ" dirty="0">
                <a:latin typeface="Arial" charset="0"/>
                <a:cs typeface="Arial" charset="0"/>
              </a:rPr>
              <a:t>Cizorodé </a:t>
            </a:r>
            <a:r>
              <a:rPr lang="cs-CZ" u="sng" dirty="0">
                <a:latin typeface="Arial" charset="0"/>
                <a:cs typeface="Arial" charset="0"/>
              </a:rPr>
              <a:t>organické látky</a:t>
            </a:r>
            <a:r>
              <a:rPr lang="cs-CZ" dirty="0">
                <a:latin typeface="Arial" charset="0"/>
                <a:cs typeface="Arial" charset="0"/>
              </a:rPr>
              <a:t> mají toxické efekty </a:t>
            </a:r>
            <a:r>
              <a:rPr lang="cs-CZ" b="1" dirty="0">
                <a:solidFill>
                  <a:schemeClr val="tx2"/>
                </a:solidFill>
                <a:latin typeface="Arial" charset="0"/>
                <a:cs typeface="Arial" charset="0"/>
              </a:rPr>
              <a:t>pro membránové fosfolipidy</a:t>
            </a:r>
          </a:p>
          <a:p>
            <a:pPr>
              <a:defRPr/>
            </a:pPr>
            <a:r>
              <a:rPr lang="cs-CZ" dirty="0">
                <a:latin typeface="Arial" charset="0"/>
                <a:cs typeface="Arial" charset="0"/>
              </a:rPr>
              <a:t>= nepolární narkotická toxicita (bazální toxicita, membránová toxicita)</a:t>
            </a:r>
          </a:p>
          <a:p>
            <a:pPr lvl="1">
              <a:defRPr/>
            </a:pPr>
            <a:r>
              <a:rPr lang="cs-CZ" sz="1500" i="1" dirty="0">
                <a:latin typeface="Arial" charset="0"/>
                <a:cs typeface="Arial" charset="0"/>
              </a:rPr>
              <a:t>projevy při </a:t>
            </a:r>
            <a:r>
              <a:rPr lang="cs-CZ" sz="1500" i="1" u="sng" dirty="0">
                <a:latin typeface="Arial" charset="0"/>
                <a:cs typeface="Arial" charset="0"/>
              </a:rPr>
              <a:t>relativně vysokých</a:t>
            </a:r>
            <a:r>
              <a:rPr lang="cs-CZ" sz="1500" i="1" dirty="0">
                <a:latin typeface="Arial" charset="0"/>
                <a:cs typeface="Arial" charset="0"/>
              </a:rPr>
              <a:t> koncentracích, závisí na </a:t>
            </a:r>
            <a:r>
              <a:rPr lang="cs-CZ" sz="1500" i="1" dirty="0" err="1">
                <a:latin typeface="Arial" charset="0"/>
                <a:cs typeface="Arial" charset="0"/>
              </a:rPr>
              <a:t>logKow</a:t>
            </a:r>
            <a:r>
              <a:rPr lang="cs-CZ" sz="1500" i="1" dirty="0">
                <a:latin typeface="Arial" charset="0"/>
                <a:cs typeface="Arial" charset="0"/>
              </a:rPr>
              <a:t> (viz dále)</a:t>
            </a:r>
          </a:p>
          <a:p>
            <a:pPr>
              <a:defRPr/>
            </a:pPr>
            <a:r>
              <a:rPr lang="cs-CZ" sz="1500" dirty="0">
                <a:latin typeface="Arial" charset="0"/>
                <a:cs typeface="Arial" charset="0"/>
              </a:rPr>
              <a:t>	</a:t>
            </a:r>
            <a:r>
              <a:rPr lang="cs-CZ" dirty="0">
                <a:latin typeface="Arial" charset="0"/>
                <a:cs typeface="Arial" charset="0"/>
              </a:rPr>
              <a:t>	</a:t>
            </a:r>
          </a:p>
          <a:p>
            <a:pPr>
              <a:defRPr/>
            </a:pPr>
            <a:r>
              <a:rPr lang="cs-CZ" dirty="0">
                <a:latin typeface="Arial" charset="0"/>
                <a:cs typeface="Arial" charset="0"/>
              </a:rPr>
              <a:t>2) Kromě základní toxicity, mohou </a:t>
            </a:r>
            <a:r>
              <a:rPr lang="cs-CZ" u="sng" dirty="0">
                <a:latin typeface="Arial" charset="0"/>
                <a:cs typeface="Arial" charset="0"/>
              </a:rPr>
              <a:t>polárnější látky</a:t>
            </a:r>
            <a:r>
              <a:rPr lang="cs-CZ" dirty="0">
                <a:latin typeface="Arial" charset="0"/>
                <a:cs typeface="Arial" charset="0"/>
              </a:rPr>
              <a:t> přímo působit </a:t>
            </a:r>
            <a:r>
              <a:rPr lang="cs-CZ" dirty="0">
                <a:solidFill>
                  <a:schemeClr val="tx2"/>
                </a:solidFill>
                <a:latin typeface="Arial" charset="0"/>
                <a:cs typeface="Arial" charset="0"/>
              </a:rPr>
              <a:t>na </a:t>
            </a:r>
            <a:r>
              <a:rPr lang="cs-CZ" b="1" dirty="0">
                <a:solidFill>
                  <a:schemeClr val="tx2"/>
                </a:solidFill>
                <a:latin typeface="Arial" charset="0"/>
                <a:cs typeface="Arial" charset="0"/>
              </a:rPr>
              <a:t>membránové proteiny </a:t>
            </a:r>
            <a:r>
              <a:rPr lang="cs-CZ" dirty="0">
                <a:latin typeface="Arial" charset="0"/>
                <a:cs typeface="Arial" charset="0"/>
              </a:rPr>
              <a:t>= </a:t>
            </a:r>
            <a:r>
              <a:rPr lang="en-US" dirty="0" err="1">
                <a:latin typeface="Arial" charset="0"/>
                <a:cs typeface="Arial" charset="0"/>
              </a:rPr>
              <a:t>pol</a:t>
            </a:r>
            <a:r>
              <a:rPr lang="cs-CZ" dirty="0" err="1">
                <a:latin typeface="Arial" charset="0"/>
                <a:cs typeface="Arial" charset="0"/>
              </a:rPr>
              <a:t>ární</a:t>
            </a:r>
            <a:r>
              <a:rPr lang="cs-CZ" dirty="0">
                <a:latin typeface="Arial" charset="0"/>
                <a:cs typeface="Arial" charset="0"/>
              </a:rPr>
              <a:t> </a:t>
            </a:r>
            <a:r>
              <a:rPr lang="cs-CZ" dirty="0" err="1">
                <a:latin typeface="Arial" charset="0"/>
                <a:cs typeface="Arial" charset="0"/>
              </a:rPr>
              <a:t>nakotická</a:t>
            </a:r>
            <a:r>
              <a:rPr lang="cs-CZ" dirty="0">
                <a:latin typeface="Arial" charset="0"/>
                <a:cs typeface="Arial" charset="0"/>
              </a:rPr>
              <a:t> toxicita</a:t>
            </a:r>
          </a:p>
          <a:p>
            <a:pPr lvl="1">
              <a:defRPr/>
            </a:pPr>
            <a:r>
              <a:rPr lang="cs-CZ" sz="1500" i="1" dirty="0">
                <a:latin typeface="Arial" charset="0"/>
                <a:cs typeface="Arial" charset="0"/>
              </a:rPr>
              <a:t>projevy </a:t>
            </a:r>
            <a:r>
              <a:rPr lang="cs-CZ" sz="1500" i="1" u="sng" dirty="0">
                <a:latin typeface="Arial" charset="0"/>
                <a:cs typeface="Arial" charset="0"/>
              </a:rPr>
              <a:t>při nižších</a:t>
            </a:r>
            <a:r>
              <a:rPr lang="cs-CZ" sz="1500" i="1" dirty="0">
                <a:latin typeface="Arial" charset="0"/>
                <a:cs typeface="Arial" charset="0"/>
              </a:rPr>
              <a:t> koncentracích než by odpovídalo </a:t>
            </a:r>
            <a:r>
              <a:rPr lang="cs-CZ" sz="1500" i="1" dirty="0" err="1">
                <a:latin typeface="Arial" charset="0"/>
                <a:cs typeface="Arial" charset="0"/>
              </a:rPr>
              <a:t>logKow</a:t>
            </a:r>
            <a:endParaRPr lang="cs-CZ" sz="1500" i="1" dirty="0">
              <a:latin typeface="Arial" charset="0"/>
              <a:cs typeface="Arial" charset="0"/>
            </a:endParaRPr>
          </a:p>
          <a:p>
            <a:pPr>
              <a:defRPr/>
            </a:pPr>
            <a:endParaRPr lang="cs-CZ" sz="15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cs-CZ" dirty="0">
                <a:latin typeface="Arial" charset="0"/>
                <a:cs typeface="Arial" charset="0"/>
              </a:rPr>
              <a:t>3) Kromě obou nahoře uvedených mechanismů, mohou </a:t>
            </a:r>
            <a:r>
              <a:rPr lang="cs-CZ" u="sng" dirty="0">
                <a:latin typeface="Arial" charset="0"/>
                <a:cs typeface="Arial" charset="0"/>
              </a:rPr>
              <a:t>látky, které jsou reaktivní</a:t>
            </a:r>
            <a:r>
              <a:rPr lang="cs-CZ" dirty="0">
                <a:latin typeface="Arial" charset="0"/>
                <a:cs typeface="Arial" charset="0"/>
              </a:rPr>
              <a:t> </a:t>
            </a:r>
            <a:r>
              <a:rPr lang="cs-CZ" b="1" dirty="0">
                <a:solidFill>
                  <a:schemeClr val="tx2"/>
                </a:solidFill>
                <a:latin typeface="Arial" charset="0"/>
                <a:cs typeface="Arial" charset="0"/>
              </a:rPr>
              <a:t>napadat reaktivně makromolekuly </a:t>
            </a:r>
            <a:r>
              <a:rPr lang="cs-CZ" dirty="0">
                <a:latin typeface="Arial" charset="0"/>
                <a:cs typeface="Arial" charset="0"/>
              </a:rPr>
              <a:t>a působit tzv. </a:t>
            </a:r>
            <a:r>
              <a:rPr lang="cs-CZ" u="sng" dirty="0">
                <a:latin typeface="Arial" charset="0"/>
                <a:cs typeface="Arial" charset="0"/>
              </a:rPr>
              <a:t>reaktivní toxicitu</a:t>
            </a:r>
          </a:p>
          <a:p>
            <a:pPr lvl="1">
              <a:defRPr/>
            </a:pPr>
            <a:r>
              <a:rPr lang="cs-CZ" sz="1500" i="1" dirty="0">
                <a:latin typeface="Arial" charset="0"/>
                <a:cs typeface="Arial" charset="0"/>
                <a:sym typeface="Wingdings" pitchFamily="2" charset="2"/>
              </a:rPr>
              <a:t>- projevy ještě při nižších koncentracích než odpovídá narkóze</a:t>
            </a:r>
            <a:endParaRPr lang="cs-CZ" sz="1500" i="1" dirty="0">
              <a:latin typeface="Arial" charset="0"/>
              <a:cs typeface="Arial" charset="0"/>
            </a:endParaRPr>
          </a:p>
          <a:p>
            <a:pPr lvl="1">
              <a:defRPr/>
            </a:pPr>
            <a:r>
              <a:rPr lang="cs-CZ" sz="1500" i="1" dirty="0">
                <a:latin typeface="Arial" charset="0"/>
                <a:cs typeface="Arial" charset="0"/>
              </a:rPr>
              <a:t>- toxické látky spíše </a:t>
            </a:r>
            <a:r>
              <a:rPr lang="cs-CZ" sz="1500" i="1" dirty="0" err="1">
                <a:latin typeface="Arial" charset="0"/>
                <a:cs typeface="Arial" charset="0"/>
              </a:rPr>
              <a:t>elektrofily</a:t>
            </a:r>
            <a:r>
              <a:rPr lang="cs-CZ" sz="1500" i="1" dirty="0">
                <a:latin typeface="Arial" charset="0"/>
                <a:cs typeface="Arial" charset="0"/>
              </a:rPr>
              <a:t>, vyhledávají nukleofilní zbytky = „elektrony-bohatá místa“ (nukleotidy, </a:t>
            </a:r>
            <a:r>
              <a:rPr lang="cs-CZ" sz="1500" i="1" dirty="0" err="1">
                <a:latin typeface="Arial" charset="0"/>
                <a:cs typeface="Arial" charset="0"/>
              </a:rPr>
              <a:t>SH</a:t>
            </a:r>
            <a:r>
              <a:rPr lang="cs-CZ" sz="1500" i="1" dirty="0">
                <a:latin typeface="Arial" charset="0"/>
                <a:cs typeface="Arial" charset="0"/>
              </a:rPr>
              <a:t>-, </a:t>
            </a:r>
            <a:r>
              <a:rPr lang="cs-CZ" sz="1500" i="1" dirty="0" err="1">
                <a:latin typeface="Arial" charset="0"/>
                <a:cs typeface="Arial" charset="0"/>
              </a:rPr>
              <a:t>NH2</a:t>
            </a:r>
            <a:r>
              <a:rPr lang="cs-CZ" sz="1500" i="1" dirty="0">
                <a:latin typeface="Arial" charset="0"/>
                <a:cs typeface="Arial" charset="0"/>
              </a:rPr>
              <a:t>- a další skupiny – nukleové kyseliny, proteiny, fosfolipidy)</a:t>
            </a:r>
          </a:p>
          <a:p>
            <a:pPr>
              <a:defRPr/>
            </a:pPr>
            <a:endParaRPr lang="cs-CZ" sz="15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cs-CZ" dirty="0">
                <a:latin typeface="Arial" charset="0"/>
                <a:cs typeface="Arial" charset="0"/>
              </a:rPr>
              <a:t>4) Jen některé vybrané skupiny látek vykazují </a:t>
            </a:r>
            <a:r>
              <a:rPr lang="cs-CZ" b="1" dirty="0">
                <a:solidFill>
                  <a:schemeClr val="tx2"/>
                </a:solidFill>
                <a:latin typeface="Arial" charset="0"/>
                <a:cs typeface="Arial" charset="0"/>
              </a:rPr>
              <a:t>specifické typy toxicity</a:t>
            </a:r>
            <a:r>
              <a:rPr lang="cs-CZ" dirty="0">
                <a:solidFill>
                  <a:schemeClr val="tx2"/>
                </a:solidFill>
                <a:latin typeface="Arial" charset="0"/>
                <a:cs typeface="Arial" charset="0"/>
              </a:rPr>
              <a:t>	</a:t>
            </a:r>
            <a:endParaRPr lang="cs-CZ" sz="1500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lvl="1">
              <a:buFontTx/>
              <a:buChar char="-"/>
              <a:defRPr/>
            </a:pPr>
            <a:r>
              <a:rPr lang="cs-CZ" sz="1500" i="1" dirty="0">
                <a:latin typeface="Arial" charset="0"/>
                <a:cs typeface="Arial" charset="0"/>
              </a:rPr>
              <a:t>inhibice enzymů (př. Insekticidy, léky), interakce s receptory (estrogeny, dioxinová toxicita …)</a:t>
            </a:r>
          </a:p>
          <a:p>
            <a:pPr lvl="1">
              <a:buFontTx/>
              <a:buChar char="-"/>
              <a:defRPr/>
            </a:pPr>
            <a:r>
              <a:rPr lang="cs-CZ" sz="1500" i="1" dirty="0">
                <a:latin typeface="Arial" charset="0"/>
                <a:cs typeface="Arial" charset="0"/>
              </a:rPr>
              <a:t> projevy při velmi nízkých koncentracích, mohou mít chronické projevy </a:t>
            </a:r>
          </a:p>
          <a:p>
            <a:pPr>
              <a:defRPr/>
            </a:pPr>
            <a:endParaRPr lang="cs-CZ" i="1" dirty="0">
              <a:latin typeface="Arial" charset="0"/>
              <a:cs typeface="Arial" charset="0"/>
              <a:sym typeface="Wingdings" pitchFamily="2" charset="2"/>
            </a:endParaRPr>
          </a:p>
          <a:p>
            <a:pPr lvl="5" eaLnBrk="0" hangingPunct="0">
              <a:defRPr/>
            </a:pPr>
            <a:r>
              <a:rPr lang="cs-CZ" sz="1200" b="1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1-3 = nespecifické typy </a:t>
            </a:r>
            <a:r>
              <a:rPr lang="cs-CZ" sz="1200" dirty="0">
                <a:latin typeface="Arial" charset="0"/>
                <a:cs typeface="Arial" charset="0"/>
                <a:sym typeface="Wingdings" pitchFamily="2" charset="2"/>
              </a:rPr>
              <a:t>toxicity (u velkých skupin látek, nemají specifický cíl , reakce se všemi makromolekulami), </a:t>
            </a:r>
            <a:br>
              <a:rPr lang="cs-CZ" sz="1200" dirty="0">
                <a:latin typeface="Arial" charset="0"/>
                <a:cs typeface="Arial" charset="0"/>
                <a:sym typeface="Wingdings" pitchFamily="2" charset="2"/>
              </a:rPr>
            </a:br>
            <a:r>
              <a:rPr lang="cs-CZ" sz="1200" b="1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4 – specifická toxicita </a:t>
            </a:r>
            <a:r>
              <a:rPr lang="cs-CZ" sz="1200" dirty="0">
                <a:latin typeface="Arial" charset="0"/>
                <a:cs typeface="Arial" charset="0"/>
                <a:sym typeface="Wingdings" pitchFamily="2" charset="2"/>
              </a:rPr>
              <a:t>(účinky na určité cíle, proteiny nebo NK) </a:t>
            </a:r>
            <a:br>
              <a:rPr lang="cs-CZ" sz="1200" dirty="0">
                <a:latin typeface="Arial" charset="0"/>
                <a:cs typeface="Arial" charset="0"/>
                <a:sym typeface="Wingdings" pitchFamily="2" charset="2"/>
              </a:rPr>
            </a:br>
            <a:r>
              <a:rPr lang="cs-CZ" sz="1200" dirty="0">
                <a:latin typeface="Arial" charset="0"/>
                <a:cs typeface="Arial" charset="0"/>
                <a:sym typeface="Wingdings" pitchFamily="2" charset="2"/>
              </a:rPr>
              <a:t>	</a:t>
            </a:r>
            <a:r>
              <a:rPr lang="cs-CZ" sz="1200" i="1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1200" i="1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sz="1200" i="1" dirty="0">
                <a:latin typeface="Arial" charset="0"/>
                <a:cs typeface="Arial" charset="0"/>
              </a:rPr>
              <a:t>Viz také dříve: to</a:t>
            </a:r>
            <a:r>
              <a:rPr lang="en-US" sz="1200" i="1" dirty="0" err="1">
                <a:latin typeface="Arial" charset="0"/>
                <a:cs typeface="Arial" charset="0"/>
              </a:rPr>
              <a:t>xikod</a:t>
            </a:r>
            <a:r>
              <a:rPr lang="cs-CZ" sz="1200" i="1" dirty="0" err="1">
                <a:latin typeface="Arial" charset="0"/>
                <a:cs typeface="Arial" charset="0"/>
              </a:rPr>
              <a:t>ynamika</a:t>
            </a:r>
            <a:endParaRPr lang="cs-CZ" sz="1200" i="1" dirty="0">
              <a:latin typeface="Arial" charset="0"/>
              <a:cs typeface="Arial" charset="0"/>
            </a:endParaRPr>
          </a:p>
          <a:p>
            <a:pPr>
              <a:buFontTx/>
              <a:buChar char="-"/>
              <a:defRPr/>
            </a:pPr>
            <a:endParaRPr lang="cs-CZ" i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304800" y="260350"/>
            <a:ext cx="8610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000" b="1">
                <a:solidFill>
                  <a:schemeClr val="tx1"/>
                </a:solidFill>
              </a:rPr>
              <a:t>Základní </a:t>
            </a:r>
            <a:r>
              <a:rPr lang="cs-CZ" altLang="en-US" sz="3000" b="1">
                <a:solidFill>
                  <a:srgbClr val="FF0000"/>
                </a:solidFill>
              </a:rPr>
              <a:t>typy </a:t>
            </a:r>
            <a:r>
              <a:rPr lang="cs-CZ" altLang="en-US" sz="3000" b="1">
                <a:solidFill>
                  <a:schemeClr val="tx1"/>
                </a:solidFill>
              </a:rPr>
              <a:t>ekotoxicity </a:t>
            </a:r>
            <a:r>
              <a:rPr lang="cs-CZ" altLang="en-US" sz="3000" b="1">
                <a:solidFill>
                  <a:schemeClr val="tx2"/>
                </a:solidFill>
              </a:rPr>
              <a:t>organických látek</a:t>
            </a:r>
          </a:p>
        </p:txBody>
      </p:sp>
      <p:sp>
        <p:nvSpPr>
          <p:cNvPr id="11" name="Elipsa 10"/>
          <p:cNvSpPr/>
          <p:nvPr/>
        </p:nvSpPr>
        <p:spPr>
          <a:xfrm>
            <a:off x="971550" y="1052513"/>
            <a:ext cx="5184775" cy="5040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400" dirty="0"/>
              <a:t>Všechny organické látky</a:t>
            </a:r>
            <a:endParaRPr lang="en-GB" sz="1400" dirty="0"/>
          </a:p>
          <a:p>
            <a:pPr algn="ctr" eaLnBrk="1" hangingPunct="1">
              <a:defRPr/>
            </a:pPr>
            <a:r>
              <a:rPr lang="en-GB" sz="1400" dirty="0">
                <a:sym typeface="Wingdings" pitchFamily="2" charset="2"/>
              </a:rPr>
              <a:t> </a:t>
            </a:r>
            <a:r>
              <a:rPr lang="en-GB" sz="1400" dirty="0" err="1">
                <a:sym typeface="Wingdings" pitchFamily="2" charset="2"/>
              </a:rPr>
              <a:t>Membr</a:t>
            </a:r>
            <a:r>
              <a:rPr lang="cs-CZ" sz="1400" dirty="0" err="1">
                <a:sym typeface="Wingdings" pitchFamily="2" charset="2"/>
              </a:rPr>
              <a:t>ány</a:t>
            </a:r>
            <a:r>
              <a:rPr lang="cs-CZ" sz="1400" dirty="0">
                <a:sym typeface="Wingdings" pitchFamily="2" charset="2"/>
              </a:rPr>
              <a:t> </a:t>
            </a:r>
            <a:br>
              <a:rPr lang="cs-CZ" sz="1400" dirty="0">
                <a:sym typeface="Wingdings" pitchFamily="2" charset="2"/>
              </a:rPr>
            </a:br>
            <a:r>
              <a:rPr lang="cs-CZ" sz="1400" dirty="0">
                <a:sym typeface="Wingdings" pitchFamily="2" charset="2"/>
              </a:rPr>
              <a:t>(nepolární a polární </a:t>
            </a:r>
            <a:r>
              <a:rPr lang="cs-CZ" sz="1400" dirty="0" err="1">
                <a:sym typeface="Wingdings" pitchFamily="2" charset="2"/>
              </a:rPr>
              <a:t>narkoza</a:t>
            </a:r>
            <a:r>
              <a:rPr lang="cs-CZ" sz="1400" dirty="0">
                <a:sym typeface="Wingdings" pitchFamily="2" charset="2"/>
              </a:rPr>
              <a:t>)</a:t>
            </a:r>
            <a:endParaRPr lang="en-GB" sz="1400" dirty="0"/>
          </a:p>
          <a:p>
            <a:pPr algn="ctr" eaLnBrk="1" hangingPunct="1">
              <a:defRPr/>
            </a:pPr>
            <a:endParaRPr lang="en-GB" sz="1400" dirty="0"/>
          </a:p>
          <a:p>
            <a:pPr algn="ctr" eaLnBrk="1" hangingPunct="1">
              <a:defRPr/>
            </a:pPr>
            <a:endParaRPr lang="en-GB" sz="1400" dirty="0"/>
          </a:p>
          <a:p>
            <a:pPr algn="ctr" eaLnBrk="1" hangingPunct="1">
              <a:defRPr/>
            </a:pPr>
            <a:endParaRPr lang="en-GB" sz="1400" dirty="0"/>
          </a:p>
          <a:p>
            <a:pPr algn="ctr" eaLnBrk="1" hangingPunct="1">
              <a:defRPr/>
            </a:pPr>
            <a:endParaRPr lang="en-GB" sz="1400" dirty="0"/>
          </a:p>
          <a:p>
            <a:pPr algn="ctr" eaLnBrk="1" hangingPunct="1">
              <a:defRPr/>
            </a:pPr>
            <a:endParaRPr lang="en-GB" sz="1400" dirty="0"/>
          </a:p>
          <a:p>
            <a:pPr algn="ctr" eaLnBrk="1" hangingPunct="1">
              <a:defRPr/>
            </a:pPr>
            <a:endParaRPr lang="en-GB" sz="1400" dirty="0"/>
          </a:p>
          <a:p>
            <a:pPr algn="ctr" eaLnBrk="1" hangingPunct="1">
              <a:defRPr/>
            </a:pPr>
            <a:endParaRPr lang="en-GB" sz="1400" dirty="0"/>
          </a:p>
          <a:p>
            <a:pPr algn="ctr" eaLnBrk="1" hangingPunct="1">
              <a:defRPr/>
            </a:pPr>
            <a:endParaRPr lang="en-GB" sz="1400" dirty="0"/>
          </a:p>
          <a:p>
            <a:pPr algn="ctr" eaLnBrk="1" hangingPunct="1">
              <a:defRPr/>
            </a:pPr>
            <a:endParaRPr lang="en-GB" sz="1400" dirty="0"/>
          </a:p>
          <a:p>
            <a:pPr algn="ctr" eaLnBrk="1" hangingPunct="1">
              <a:defRPr/>
            </a:pPr>
            <a:endParaRPr lang="en-GB" sz="1400" dirty="0"/>
          </a:p>
          <a:p>
            <a:pPr algn="ctr" eaLnBrk="1" hangingPunct="1">
              <a:defRPr/>
            </a:pPr>
            <a:endParaRPr lang="en-GB" sz="1400" dirty="0"/>
          </a:p>
          <a:p>
            <a:pPr algn="ctr" eaLnBrk="1" hangingPunct="1">
              <a:defRPr/>
            </a:pPr>
            <a:endParaRPr lang="en-GB" sz="1400" dirty="0"/>
          </a:p>
          <a:p>
            <a:pPr algn="ctr" eaLnBrk="1" hangingPunct="1">
              <a:defRPr/>
            </a:pPr>
            <a:endParaRPr lang="en-GB" sz="1400" dirty="0"/>
          </a:p>
          <a:p>
            <a:pPr algn="ctr" eaLnBrk="1" hangingPunct="1">
              <a:defRPr/>
            </a:pPr>
            <a:endParaRPr lang="en-US" sz="1400" dirty="0"/>
          </a:p>
          <a:p>
            <a:pPr algn="ctr" eaLnBrk="1" hangingPunct="1">
              <a:defRPr/>
            </a:pPr>
            <a:endParaRPr lang="en-GB" sz="1400" dirty="0"/>
          </a:p>
        </p:txBody>
      </p:sp>
      <p:sp>
        <p:nvSpPr>
          <p:cNvPr id="12" name="Elipsa 11"/>
          <p:cNvSpPr/>
          <p:nvPr/>
        </p:nvSpPr>
        <p:spPr>
          <a:xfrm>
            <a:off x="1908175" y="3789363"/>
            <a:ext cx="3313113" cy="216058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1200" b="1" dirty="0">
                <a:solidFill>
                  <a:schemeClr val="tx2"/>
                </a:solidFill>
              </a:rPr>
              <a:t>Rea</a:t>
            </a:r>
            <a:r>
              <a:rPr lang="cs-CZ" sz="1200" b="1" dirty="0" err="1">
                <a:solidFill>
                  <a:schemeClr val="tx2"/>
                </a:solidFill>
              </a:rPr>
              <a:t>ktivní</a:t>
            </a:r>
            <a:r>
              <a:rPr lang="cs-CZ" sz="1200" b="1" dirty="0">
                <a:solidFill>
                  <a:schemeClr val="tx2"/>
                </a:solidFill>
              </a:rPr>
              <a:t> toxicita</a:t>
            </a:r>
          </a:p>
          <a:p>
            <a:pPr algn="ctr" eaLnBrk="1" hangingPunct="1">
              <a:buFont typeface="Wingdings" pitchFamily="2" charset="2"/>
              <a:buChar char="à"/>
              <a:defRPr/>
            </a:pPr>
            <a:r>
              <a:rPr lang="en-US" sz="1200" dirty="0" err="1">
                <a:solidFill>
                  <a:schemeClr val="tx2"/>
                </a:solidFill>
                <a:sym typeface="Wingdings" pitchFamily="2" charset="2"/>
              </a:rPr>
              <a:t>Všechny</a:t>
            </a:r>
            <a:r>
              <a:rPr lang="en-US" sz="12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en-US" sz="1200" dirty="0" err="1">
                <a:solidFill>
                  <a:schemeClr val="tx2"/>
                </a:solidFill>
                <a:sym typeface="Wingdings" pitchFamily="2" charset="2"/>
              </a:rPr>
              <a:t>makromolekuly</a:t>
            </a:r>
            <a:r>
              <a:rPr lang="en-US" sz="1200" dirty="0">
                <a:solidFill>
                  <a:schemeClr val="tx2"/>
                </a:solidFill>
                <a:sym typeface="Wingdings" pitchFamily="2" charset="2"/>
              </a:rPr>
              <a:t> </a:t>
            </a:r>
            <a:br>
              <a:rPr lang="en-US" sz="1200" dirty="0">
                <a:solidFill>
                  <a:schemeClr val="tx2"/>
                </a:solidFill>
                <a:sym typeface="Wingdings" pitchFamily="2" charset="2"/>
              </a:rPr>
            </a:br>
            <a:r>
              <a:rPr lang="en-US" sz="1200" dirty="0">
                <a:solidFill>
                  <a:schemeClr val="tx2"/>
                </a:solidFill>
                <a:sym typeface="Wingdings" pitchFamily="2" charset="2"/>
              </a:rPr>
              <a:t>(NK, </a:t>
            </a:r>
            <a:r>
              <a:rPr lang="en-US" sz="1200" dirty="0" err="1">
                <a:solidFill>
                  <a:schemeClr val="tx2"/>
                </a:solidFill>
                <a:sym typeface="Wingdings" pitchFamily="2" charset="2"/>
              </a:rPr>
              <a:t>proteiny</a:t>
            </a:r>
            <a:r>
              <a:rPr lang="en-US" sz="1200" dirty="0">
                <a:solidFill>
                  <a:schemeClr val="tx2"/>
                </a:solidFill>
                <a:sym typeface="Wingdings" pitchFamily="2" charset="2"/>
              </a:rPr>
              <a:t>, </a:t>
            </a:r>
            <a:r>
              <a:rPr lang="en-US" sz="1200" dirty="0" err="1">
                <a:solidFill>
                  <a:schemeClr val="tx2"/>
                </a:solidFill>
                <a:sym typeface="Wingdings" pitchFamily="2" charset="2"/>
              </a:rPr>
              <a:t>membrána</a:t>
            </a:r>
            <a:r>
              <a:rPr lang="en-US" sz="1200" dirty="0">
                <a:solidFill>
                  <a:schemeClr val="tx2"/>
                </a:solidFill>
                <a:sym typeface="Wingdings" pitchFamily="2" charset="2"/>
              </a:rPr>
              <a:t>)</a:t>
            </a:r>
          </a:p>
          <a:p>
            <a:pPr algn="ctr" eaLnBrk="1" hangingPunct="1">
              <a:defRPr/>
            </a:pPr>
            <a:endParaRPr lang="en-US" sz="1200" dirty="0">
              <a:solidFill>
                <a:schemeClr val="tx2"/>
              </a:solidFill>
              <a:sym typeface="Wingdings" pitchFamily="2" charset="2"/>
            </a:endParaRPr>
          </a:p>
          <a:p>
            <a:pPr algn="ctr" eaLnBrk="1" hangingPunct="1">
              <a:defRPr/>
            </a:pPr>
            <a:r>
              <a:rPr lang="en-US" sz="1200" dirty="0">
                <a:solidFill>
                  <a:schemeClr val="tx2"/>
                </a:solidFill>
                <a:sym typeface="Wingdings" pitchFamily="2" charset="2"/>
              </a:rPr>
              <a:t>: </a:t>
            </a:r>
            <a:r>
              <a:rPr lang="en-US" sz="1200" dirty="0" err="1">
                <a:solidFill>
                  <a:schemeClr val="tx2"/>
                </a:solidFill>
                <a:sym typeface="Wingdings" pitchFamily="2" charset="2"/>
              </a:rPr>
              <a:t>oxidativní</a:t>
            </a:r>
            <a:r>
              <a:rPr lang="en-US" sz="12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en-US" sz="1200" dirty="0" err="1">
                <a:solidFill>
                  <a:schemeClr val="tx2"/>
                </a:solidFill>
                <a:sym typeface="Wingdings" pitchFamily="2" charset="2"/>
              </a:rPr>
              <a:t>stres</a:t>
            </a:r>
            <a:r>
              <a:rPr lang="en-US" sz="1200" dirty="0">
                <a:solidFill>
                  <a:schemeClr val="tx2"/>
                </a:solidFill>
                <a:sym typeface="Wingdings" pitchFamily="2" charset="2"/>
              </a:rPr>
              <a:t>, </a:t>
            </a:r>
            <a:br>
              <a:rPr lang="en-US" sz="1200" dirty="0">
                <a:solidFill>
                  <a:schemeClr val="tx2"/>
                </a:solidFill>
                <a:sym typeface="Wingdings" pitchFamily="2" charset="2"/>
              </a:rPr>
            </a:br>
            <a:r>
              <a:rPr lang="en-US" sz="1200" dirty="0" err="1">
                <a:solidFill>
                  <a:schemeClr val="tx2"/>
                </a:solidFill>
                <a:sym typeface="Wingdings" pitchFamily="2" charset="2"/>
              </a:rPr>
              <a:t>mutagenita</a:t>
            </a:r>
            <a:r>
              <a:rPr lang="en-US" sz="1200" dirty="0">
                <a:solidFill>
                  <a:schemeClr val="tx2"/>
                </a:solidFill>
                <a:sym typeface="Wingdings" pitchFamily="2" charset="2"/>
              </a:rPr>
              <a:t> - </a:t>
            </a:r>
            <a:r>
              <a:rPr lang="en-US" sz="1200" dirty="0" err="1">
                <a:solidFill>
                  <a:schemeClr val="tx2"/>
                </a:solidFill>
                <a:sym typeface="Wingdings" pitchFamily="2" charset="2"/>
              </a:rPr>
              <a:t>acylace</a:t>
            </a:r>
            <a:r>
              <a:rPr lang="en-US" sz="1200" dirty="0">
                <a:solidFill>
                  <a:schemeClr val="tx2"/>
                </a:solidFill>
                <a:sym typeface="Wingdings" pitchFamily="2" charset="2"/>
              </a:rPr>
              <a:t>-/</a:t>
            </a:r>
            <a:r>
              <a:rPr lang="en-US" sz="1200" dirty="0" err="1">
                <a:solidFill>
                  <a:schemeClr val="tx2"/>
                </a:solidFill>
                <a:sym typeface="Wingdings" pitchFamily="2" charset="2"/>
              </a:rPr>
              <a:t>arylace</a:t>
            </a:r>
            <a:endParaRPr lang="en-US" sz="1200" dirty="0">
              <a:solidFill>
                <a:schemeClr val="tx2"/>
              </a:solidFill>
              <a:sym typeface="Wingdings" pitchFamily="2" charset="2"/>
            </a:endParaRPr>
          </a:p>
          <a:p>
            <a:pPr algn="ctr" eaLnBrk="1" hangingPunct="1">
              <a:defRPr/>
            </a:pPr>
            <a:r>
              <a:rPr lang="en-US" sz="1200" dirty="0" err="1">
                <a:solidFill>
                  <a:schemeClr val="tx2"/>
                </a:solidFill>
                <a:sym typeface="Wingdings" pitchFamily="2" charset="2"/>
              </a:rPr>
              <a:t>denaturace</a:t>
            </a:r>
            <a:r>
              <a:rPr lang="en-US" sz="12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en-US" sz="1200" dirty="0" err="1">
                <a:solidFill>
                  <a:schemeClr val="tx2"/>
                </a:solidFill>
                <a:sym typeface="Wingdings" pitchFamily="2" charset="2"/>
              </a:rPr>
              <a:t>proteinů</a:t>
            </a:r>
            <a:r>
              <a:rPr lang="en-US" sz="1200" dirty="0">
                <a:solidFill>
                  <a:schemeClr val="tx2"/>
                </a:solidFill>
                <a:sym typeface="Wingdings" pitchFamily="2" charset="2"/>
              </a:rPr>
              <a:t> (</a:t>
            </a:r>
            <a:r>
              <a:rPr lang="en-US" sz="1200" dirty="0" err="1">
                <a:solidFill>
                  <a:schemeClr val="tx2"/>
                </a:solidFill>
                <a:sym typeface="Wingdings" pitchFamily="2" charset="2"/>
              </a:rPr>
              <a:t>nekompetit</a:t>
            </a:r>
            <a:r>
              <a:rPr lang="en-US" sz="1200" dirty="0">
                <a:solidFill>
                  <a:schemeClr val="tx2"/>
                </a:solidFill>
                <a:sym typeface="Wingdings" pitchFamily="2" charset="2"/>
              </a:rPr>
              <a:t>. </a:t>
            </a:r>
            <a:r>
              <a:rPr lang="en-US" sz="1200" dirty="0" err="1">
                <a:solidFill>
                  <a:schemeClr val="tx2"/>
                </a:solidFill>
                <a:sym typeface="Wingdings" pitchFamily="2" charset="2"/>
              </a:rPr>
              <a:t>Inhibice</a:t>
            </a:r>
            <a:r>
              <a:rPr lang="en-US" sz="1200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en-US" sz="1200" dirty="0" err="1">
                <a:solidFill>
                  <a:schemeClr val="tx2"/>
                </a:solidFill>
                <a:sym typeface="Wingdings" pitchFamily="2" charset="2"/>
              </a:rPr>
              <a:t>enzymů</a:t>
            </a:r>
            <a:r>
              <a:rPr lang="en-US" sz="1200" dirty="0">
                <a:solidFill>
                  <a:schemeClr val="tx2"/>
                </a:solidFill>
                <a:sym typeface="Wingdings" pitchFamily="2" charset="2"/>
              </a:rPr>
              <a:t>…)</a:t>
            </a: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3" name="Elipsa 12"/>
          <p:cNvSpPr/>
          <p:nvPr/>
        </p:nvSpPr>
        <p:spPr>
          <a:xfrm>
            <a:off x="1116286" y="2637259"/>
            <a:ext cx="1512168" cy="2088232"/>
          </a:xfrm>
          <a:prstGeom prst="ellipse">
            <a:avLst/>
          </a:prstGeom>
          <a:solidFill>
            <a:srgbClr val="92D050">
              <a:alpha val="7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GB" sz="1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Specifické</a:t>
            </a:r>
            <a:r>
              <a:rPr lang="en-GB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interakce</a:t>
            </a:r>
            <a:r>
              <a:rPr lang="en-GB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:</a:t>
            </a:r>
          </a:p>
          <a:p>
            <a:pPr algn="ctr" eaLnBrk="1" hangingPunct="1">
              <a:defRPr/>
            </a:pPr>
            <a:endParaRPr lang="cs-CZ" sz="1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cs-CZ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Inhibice enzymů (kompetitivní)</a:t>
            </a:r>
          </a:p>
          <a:p>
            <a:pPr algn="ctr" eaLnBrk="1" hangingPunct="1">
              <a:defRPr/>
            </a:pPr>
            <a:r>
              <a:rPr lang="cs-CZ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Modulace (jaderných) receptorů</a:t>
            </a:r>
            <a:endParaRPr lang="en-GB" sz="1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5302" name="TextovéPole 1"/>
          <p:cNvSpPr txBox="1">
            <a:spLocks noChangeArrowheads="1"/>
          </p:cNvSpPr>
          <p:nvPr/>
        </p:nvSpPr>
        <p:spPr bwMode="auto">
          <a:xfrm>
            <a:off x="323850" y="1125538"/>
            <a:ext cx="16732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1"/>
                </a:solidFill>
              </a:rPr>
              <a:t>Organické </a:t>
            </a:r>
            <a:br>
              <a:rPr lang="cs-CZ" altLang="en-US" sz="2400">
                <a:solidFill>
                  <a:schemeClr val="tx1"/>
                </a:solidFill>
              </a:rPr>
            </a:br>
            <a:r>
              <a:rPr lang="cs-CZ" altLang="en-US" sz="2400">
                <a:solidFill>
                  <a:schemeClr val="tx1"/>
                </a:solidFill>
              </a:rPr>
              <a:t>látky </a:t>
            </a:r>
            <a:r>
              <a:rPr lang="cs-CZ" altLang="en-US" sz="24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55303" name="TextovéPole 6"/>
          <p:cNvSpPr txBox="1">
            <a:spLocks noChangeArrowheads="1"/>
          </p:cNvSpPr>
          <p:nvPr/>
        </p:nvSpPr>
        <p:spPr bwMode="auto">
          <a:xfrm>
            <a:off x="6156325" y="4627563"/>
            <a:ext cx="27971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 err="1">
                <a:solidFill>
                  <a:schemeClr val="tx1"/>
                </a:solidFill>
              </a:rPr>
              <a:t>Kov</a:t>
            </a:r>
            <a:r>
              <a:rPr lang="cs-CZ" altLang="en-US" sz="2400" dirty="0">
                <a:solidFill>
                  <a:schemeClr val="tx1"/>
                </a:solidFill>
              </a:rPr>
              <a:t>y </a:t>
            </a:r>
            <a:r>
              <a:rPr lang="cs-CZ" altLang="en-US" sz="24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en-US" altLang="en-US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jin</a:t>
            </a:r>
            <a:r>
              <a:rPr lang="cs-CZ" alt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é </a:t>
            </a:r>
            <a:r>
              <a:rPr lang="en-US" altLang="en-US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proces</a:t>
            </a:r>
            <a:r>
              <a:rPr lang="cs-CZ" alt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y</a:t>
            </a:r>
            <a:r>
              <a:rPr lang="en-US" alt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než u </a:t>
            </a:r>
            <a:r>
              <a:rPr lang="cs-CZ" altLang="en-US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org.látek</a:t>
            </a:r>
            <a:endParaRPr lang="cs-CZ" altLang="en-US" sz="16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6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: oxidace</a:t>
            </a:r>
            <a:r>
              <a:rPr lang="en-US" alt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/</a:t>
            </a:r>
            <a:r>
              <a:rPr lang="en-US" altLang="en-US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redukce</a:t>
            </a:r>
            <a:endParaRPr lang="cs-CZ" altLang="en-US" sz="16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cs-CZ" alt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6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600" dirty="0" err="1">
                <a:solidFill>
                  <a:schemeClr val="tx1"/>
                </a:solidFill>
                <a:sym typeface="Wingdings" panose="05000000000000000000" pitchFamily="2" charset="2"/>
              </a:rPr>
              <a:t>toxicita</a:t>
            </a:r>
            <a:endParaRPr lang="en-US" altLang="en-US" sz="16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304800" y="2365375"/>
            <a:ext cx="86106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500" b="1">
                <a:solidFill>
                  <a:srgbClr val="FF3300"/>
                </a:solidFill>
              </a:rPr>
              <a:t>Membránová toxicita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304800" y="908050"/>
            <a:ext cx="8610600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dirty="0">
                <a:solidFill>
                  <a:schemeClr val="tx2"/>
                </a:solidFill>
              </a:rPr>
              <a:t>Narušení membrány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dirty="0">
                <a:solidFill>
                  <a:schemeClr val="tx1"/>
                </a:solidFill>
              </a:rPr>
              <a:t> základní toxicita (baseline toxicity) = narkoza (narcosis</a:t>
            </a:r>
            <a:r>
              <a:rPr lang="cs-CZ" altLang="en-US" sz="2200" i="1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i="1" dirty="0">
                <a:solidFill>
                  <a:schemeClr val="tx1"/>
                </a:solidFill>
              </a:rPr>
              <a:t>	(nejde o narkozu farmakologickou, kde se uvažuje velmi specifické 	působení na receptory na membránách)</a:t>
            </a:r>
            <a:endParaRPr lang="cs-CZ" altLang="en-US" sz="220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 b="1" dirty="0">
              <a:solidFill>
                <a:srgbClr val="FF660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dirty="0">
                <a:solidFill>
                  <a:srgbClr val="FF6600"/>
                </a:solidFill>
              </a:rPr>
              <a:t>Zásadní význam v ekotoxicitě většiny organických polutantů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dirty="0">
                <a:solidFill>
                  <a:schemeClr val="tx1"/>
                </a:solidFill>
              </a:rPr>
              <a:t> </a:t>
            </a:r>
            <a:r>
              <a:rPr lang="en-US" altLang="en-US" sz="2200" dirty="0" err="1">
                <a:solidFill>
                  <a:schemeClr val="tx1"/>
                </a:solidFill>
              </a:rPr>
              <a:t>efekt</a:t>
            </a:r>
            <a:r>
              <a:rPr lang="cs-CZ" altLang="en-US" sz="2200" dirty="0">
                <a:solidFill>
                  <a:schemeClr val="tx1"/>
                </a:solidFill>
              </a:rPr>
              <a:t>y závislé na </a:t>
            </a:r>
            <a:r>
              <a:rPr lang="cs-CZ" altLang="en-US" sz="2200" b="1" dirty="0">
                <a:solidFill>
                  <a:srgbClr val="FF0000"/>
                </a:solidFill>
              </a:rPr>
              <a:t>HYDROFOBICITĚ (Kow </a:t>
            </a:r>
            <a:r>
              <a:rPr lang="en-US" altLang="en-US" sz="2200" b="1" dirty="0">
                <a:solidFill>
                  <a:srgbClr val="FF0000"/>
                </a:solidFill>
              </a:rPr>
              <a:t>/ </a:t>
            </a:r>
            <a:r>
              <a:rPr lang="cs-CZ" altLang="en-US" sz="2200" b="1" dirty="0">
                <a:solidFill>
                  <a:srgbClr val="FF0000"/>
                </a:solidFill>
              </a:rPr>
              <a:t>logKow</a:t>
            </a:r>
            <a:r>
              <a:rPr lang="en-US" altLang="en-US" sz="2200" b="1" dirty="0">
                <a:solidFill>
                  <a:srgbClr val="FF0000"/>
                </a:solidFill>
              </a:rPr>
              <a:t> </a:t>
            </a:r>
            <a:r>
              <a:rPr lang="cs-CZ" altLang="en-US" sz="2200" b="1" dirty="0">
                <a:solidFill>
                  <a:srgbClr val="FF0000"/>
                </a:solidFill>
              </a:rPr>
              <a:t>= logP)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dirty="0">
                <a:solidFill>
                  <a:schemeClr val="tx1"/>
                </a:solidFill>
              </a:rPr>
              <a:t> při vyšších koncentracích akumulace látek v membránách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en-US" alt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cs-CZ" alt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cs-CZ" altLang="en-US" sz="2200" dirty="0">
                <a:solidFill>
                  <a:schemeClr val="tx1"/>
                </a:solidFill>
              </a:rPr>
              <a:t> narušení zásadních životních funkcí </a:t>
            </a:r>
          </a:p>
          <a:p>
            <a:pPr lvl="2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(přenos </a:t>
            </a:r>
            <a:r>
              <a:rPr lang="en-US" altLang="en-US" sz="1800" dirty="0" err="1">
                <a:solidFill>
                  <a:schemeClr val="tx1"/>
                </a:solidFill>
              </a:rPr>
              <a:t>nervov</a:t>
            </a:r>
            <a:r>
              <a:rPr lang="cs-CZ" altLang="en-US" sz="1800" dirty="0">
                <a:solidFill>
                  <a:schemeClr val="tx1"/>
                </a:solidFill>
              </a:rPr>
              <a:t>ých signálů, tvorba ATP atd atd)</a:t>
            </a:r>
            <a:endParaRPr lang="cs-CZ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1"/>
              </a:solidFill>
            </a:endParaRP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Mechanismus 1</a:t>
            </a:r>
            <a:r>
              <a:rPr lang="cs-CZ" altLang="en-US" sz="2400" b="1">
                <a:solidFill>
                  <a:srgbClr val="FF3300"/>
                </a:solidFill>
              </a:rPr>
              <a:t>: Interakce s membránou</a:t>
            </a:r>
            <a:endParaRPr lang="cs-CZ" altLang="en-US" sz="2400">
              <a:solidFill>
                <a:srgbClr val="FF3300"/>
              </a:solidFill>
            </a:endParaRPr>
          </a:p>
        </p:txBody>
      </p:sp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4302125"/>
            <a:ext cx="43561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395386"/>
            <a:ext cx="7316788" cy="548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Oval 6"/>
          <p:cNvSpPr>
            <a:spLocks noChangeArrowheads="1"/>
          </p:cNvSpPr>
          <p:nvPr/>
        </p:nvSpPr>
        <p:spPr bwMode="auto">
          <a:xfrm>
            <a:off x="1" y="2717702"/>
            <a:ext cx="3924300" cy="27368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61444" name="Text Box 7"/>
          <p:cNvSpPr txBox="1">
            <a:spLocks noChangeArrowheads="1"/>
          </p:cNvSpPr>
          <p:nvPr/>
        </p:nvSpPr>
        <p:spPr bwMode="auto">
          <a:xfrm>
            <a:off x="611188" y="5661025"/>
            <a:ext cx="7515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i="1">
                <a:solidFill>
                  <a:schemeClr val="tx1"/>
                </a:solidFill>
              </a:rPr>
              <a:t>Poznámka: </a:t>
            </a:r>
            <a:r>
              <a:rPr lang="cs-CZ" altLang="en-US" sz="1800" i="1">
                <a:solidFill>
                  <a:schemeClr val="tx1"/>
                </a:solidFill>
              </a:rPr>
              <a:t>cholesterol - strukturně „velikostí“ obdobný jako jiné </a:t>
            </a:r>
            <a:br>
              <a:rPr lang="cs-CZ" altLang="en-US" sz="1800" i="1">
                <a:solidFill>
                  <a:schemeClr val="tx1"/>
                </a:solidFill>
              </a:rPr>
            </a:br>
            <a:r>
              <a:rPr lang="cs-CZ" altLang="en-US" sz="1800" i="1">
                <a:solidFill>
                  <a:schemeClr val="tx1"/>
                </a:solidFill>
              </a:rPr>
              <a:t>			organické látky (PAHs, neutrální toxikanty…)</a:t>
            </a:r>
          </a:p>
        </p:txBody>
      </p:sp>
      <p:pic>
        <p:nvPicPr>
          <p:cNvPr id="5" name="Picture 11" descr="http://upload.wikimedia.org/wikipedia/commons/thumb/0/0e/Benzo%28a%29pyrene_metabolism.svg/540px-Benzo%28a%29pyrene_metabolism.svg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01" b="58335"/>
          <a:stretch/>
        </p:blipFill>
        <p:spPr bwMode="auto">
          <a:xfrm rot="16200000">
            <a:off x="22504" y="3406497"/>
            <a:ext cx="1260140" cy="94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688"/>
            <a:ext cx="9144000" cy="750640"/>
          </a:xfrm>
          <a:noFill/>
        </p:spPr>
        <p:txBody>
          <a:bodyPr/>
          <a:lstStyle/>
          <a:p>
            <a:pPr algn="l" eaLnBrk="1" hangingPunct="1"/>
            <a:r>
              <a:rPr lang="cs-CZ" b="1" dirty="0">
                <a:solidFill>
                  <a:schemeClr val="tx1"/>
                </a:solidFill>
              </a:rPr>
              <a:t>Princip narkotické toxicity</a:t>
            </a:r>
            <a:r>
              <a:rPr lang="cs-CZ" dirty="0">
                <a:solidFill>
                  <a:schemeClr val="tx1"/>
                </a:solidFill>
              </a:rPr>
              <a:t> (</a:t>
            </a:r>
            <a:r>
              <a:rPr lang="cs-CZ" dirty="0" err="1">
                <a:solidFill>
                  <a:schemeClr val="tx1"/>
                </a:solidFill>
              </a:rPr>
              <a:t>volume</a:t>
            </a:r>
            <a:r>
              <a:rPr lang="cs-CZ" dirty="0">
                <a:solidFill>
                  <a:schemeClr val="tx1"/>
                </a:solidFill>
              </a:rPr>
              <a:t> of </a:t>
            </a:r>
            <a:r>
              <a:rPr lang="cs-CZ" dirty="0" err="1">
                <a:solidFill>
                  <a:schemeClr val="tx1"/>
                </a:solidFill>
              </a:rPr>
              <a:t>distribution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principle</a:t>
            </a:r>
            <a:r>
              <a:rPr lang="cs-CZ" dirty="0">
                <a:solidFill>
                  <a:schemeClr val="tx1"/>
                </a:solidFill>
              </a:rPr>
              <a:t>)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sz="1400" dirty="0">
                <a:solidFill>
                  <a:schemeClr val="tx1"/>
                </a:solidFill>
              </a:rPr>
              <a:t>Látky z různou </a:t>
            </a:r>
            <a:r>
              <a:rPr lang="cs-CZ" sz="1400" dirty="0" err="1">
                <a:solidFill>
                  <a:schemeClr val="tx1"/>
                </a:solidFill>
              </a:rPr>
              <a:t>hydrofobicitou</a:t>
            </a:r>
            <a:r>
              <a:rPr lang="cs-CZ" sz="1400" dirty="0">
                <a:solidFill>
                  <a:schemeClr val="tx1"/>
                </a:solidFill>
              </a:rPr>
              <a:t> (BCF 3-6-12) vyvolají toxicitu když dosáhnou stejné koncentrace v membráně (12 molekul/jednotkový objem). </a:t>
            </a:r>
            <a:br>
              <a:rPr lang="cs-CZ" sz="1400" dirty="0">
                <a:solidFill>
                  <a:schemeClr val="tx1"/>
                </a:solidFill>
              </a:rPr>
            </a:br>
            <a:r>
              <a:rPr lang="cs-CZ" sz="1400" dirty="0">
                <a:solidFill>
                  <a:schemeClr val="tx1"/>
                </a:solidFill>
              </a:rPr>
              <a:t>Pro více hydrofobní látky (BCF12) stačí nižší vnější koncentrace („1 molekula/objem“) aby látka vstoupila do organismu a akumulovala se v membránách až dosáhne „toxické“ koncentrace v organismu. Pro látky s nižší BCF je třeba větší vnější koncentrace. (Látky s vyšší BCF se jeví jako toxičtější - stačí nižší vnější koncentrace)</a:t>
            </a:r>
            <a:br>
              <a:rPr lang="cs-CZ" sz="1400" dirty="0">
                <a:solidFill>
                  <a:schemeClr val="tx1"/>
                </a:solidFill>
              </a:rPr>
            </a:b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23556" name="Picture 7" descr="0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83" t="38194" b="25891"/>
          <a:stretch>
            <a:fillRect/>
          </a:stretch>
        </p:blipFill>
        <p:spPr bwMode="auto">
          <a:xfrm>
            <a:off x="-182879" y="1529457"/>
            <a:ext cx="5836447" cy="506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073705" y="1880185"/>
            <a:ext cx="40702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BCF – </a:t>
            </a:r>
            <a:r>
              <a:rPr lang="en-GB" b="1" dirty="0" err="1"/>
              <a:t>bioconcentration</a:t>
            </a:r>
            <a:r>
              <a:rPr lang="en-GB" b="1" dirty="0"/>
              <a:t> factor</a:t>
            </a:r>
          </a:p>
          <a:p>
            <a:r>
              <a:rPr lang="cs-CZ" dirty="0"/>
              <a:t>* </a:t>
            </a:r>
            <a:r>
              <a:rPr lang="en-GB" dirty="0"/>
              <a:t>Depends </a:t>
            </a:r>
            <a:r>
              <a:rPr lang="cs-CZ" dirty="0"/>
              <a:t>on </a:t>
            </a:r>
            <a:r>
              <a:rPr lang="cs-CZ" dirty="0" err="1"/>
              <a:t>hydrophobicity</a:t>
            </a:r>
            <a:br>
              <a:rPr lang="cs-CZ" dirty="0"/>
            </a:br>
            <a:r>
              <a:rPr lang="cs-CZ" dirty="0"/>
              <a:t>    (i.e. </a:t>
            </a:r>
            <a:r>
              <a:rPr lang="cs-CZ" dirty="0" err="1"/>
              <a:t>Kow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*  </a:t>
            </a:r>
            <a:r>
              <a:rPr lang="cs-CZ" dirty="0" err="1"/>
              <a:t>Higher</a:t>
            </a:r>
            <a:r>
              <a:rPr lang="cs-CZ" dirty="0"/>
              <a:t> BCF </a:t>
            </a:r>
            <a:br>
              <a:rPr lang="en-US" dirty="0"/>
            </a:br>
            <a:r>
              <a:rPr lang="en-US" dirty="0"/>
              <a:t>   </a:t>
            </a:r>
            <a:r>
              <a:rPr lang="cs-CZ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lower concentration is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   sufficient for </a:t>
            </a:r>
            <a:r>
              <a:rPr lang="en-US" dirty="0" err="1">
                <a:sym typeface="Wingdings" pitchFamily="2" charset="2"/>
              </a:rPr>
              <a:t>bioconcentration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   to the same </a:t>
            </a:r>
            <a:r>
              <a:rPr lang="en-GB" dirty="0">
                <a:sym typeface="Wingdings" pitchFamily="2" charset="2"/>
              </a:rPr>
              <a:t>“tissue concentration”</a:t>
            </a:r>
          </a:p>
          <a:p>
            <a:r>
              <a:rPr lang="en-GB" dirty="0"/>
              <a:t>   </a:t>
            </a:r>
            <a:r>
              <a:rPr lang="en-GB" dirty="0">
                <a:sym typeface="Wingdings" pitchFamily="2" charset="2"/>
              </a:rPr>
              <a:t> lower external concentration </a:t>
            </a:r>
            <a:br>
              <a:rPr lang="en-GB" dirty="0">
                <a:sym typeface="Wingdings" pitchFamily="2" charset="2"/>
              </a:rPr>
            </a:br>
            <a:r>
              <a:rPr lang="en-GB" dirty="0">
                <a:sym typeface="Wingdings" pitchFamily="2" charset="2"/>
              </a:rPr>
              <a:t>   (IC50) will induce toxic effect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i="1" dirty="0"/>
              <a:t>* Confirmed by chemical analyses  </a:t>
            </a:r>
            <a:br>
              <a:rPr lang="en-GB" i="1" dirty="0"/>
            </a:br>
            <a:r>
              <a:rPr lang="en-GB" i="1" dirty="0"/>
              <a:t>   (same molar concentrations of </a:t>
            </a:r>
            <a:br>
              <a:rPr lang="en-GB" i="1" dirty="0"/>
            </a:br>
            <a:r>
              <a:rPr lang="en-GB" i="1" dirty="0"/>
              <a:t>    different compounds accumulated</a:t>
            </a:r>
            <a:br>
              <a:rPr lang="en-GB" i="1" dirty="0"/>
            </a:br>
            <a:r>
              <a:rPr lang="en-GB" i="1" dirty="0"/>
              <a:t>    in membranes)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039D1E1C-AB6A-4551-81D7-85A3AD1C3A85}"/>
              </a:ext>
            </a:extLst>
          </p:cNvPr>
          <p:cNvCxnSpPr/>
          <p:nvPr/>
        </p:nvCxnSpPr>
        <p:spPr>
          <a:xfrm>
            <a:off x="1979712" y="978773"/>
            <a:ext cx="2016224" cy="18021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72498BCE-51C4-465F-9C83-063F1ABB92F9}"/>
              </a:ext>
            </a:extLst>
          </p:cNvPr>
          <p:cNvCxnSpPr>
            <a:cxnSpLocks/>
          </p:cNvCxnSpPr>
          <p:nvPr/>
        </p:nvCxnSpPr>
        <p:spPr>
          <a:xfrm flipH="1">
            <a:off x="2123728" y="1077726"/>
            <a:ext cx="3140666" cy="11170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270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50825" y="1484313"/>
            <a:ext cx="8610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500" b="1">
                <a:solidFill>
                  <a:srgbClr val="FF3300"/>
                </a:solidFill>
              </a:rPr>
              <a:t>TOXIKODYNAMIKA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500" b="1">
                <a:solidFill>
                  <a:srgbClr val="FF3300"/>
                </a:solidFill>
              </a:rPr>
              <a:t>- </a:t>
            </a:r>
            <a:r>
              <a:rPr lang="cs-CZ" altLang="en-US" sz="3500" b="1" i="1">
                <a:solidFill>
                  <a:srgbClr val="FF3300"/>
                </a:solidFill>
              </a:rPr>
              <a:t>základní principy -</a:t>
            </a:r>
            <a:endParaRPr lang="cs-CZ" altLang="en-US" sz="3500" b="1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3500" b="1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304800" y="188913"/>
            <a:ext cx="8610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800" b="1" dirty="0">
                <a:solidFill>
                  <a:srgbClr val="FF0000"/>
                </a:solidFill>
              </a:rPr>
              <a:t>Narkotická (membránová toxicita) </a:t>
            </a:r>
            <a:br>
              <a:rPr lang="en-US" altLang="en-US" sz="2800" b="1" dirty="0">
                <a:solidFill>
                  <a:srgbClr val="FF0000"/>
                </a:solidFill>
              </a:rPr>
            </a:br>
            <a:r>
              <a:rPr lang="cs-CZ" alt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cs-CZ" altLang="en-US" sz="2800" b="1" dirty="0">
                <a:solidFill>
                  <a:srgbClr val="FF0000"/>
                </a:solidFill>
              </a:rPr>
              <a:t> důsledky</a:t>
            </a:r>
            <a:r>
              <a:rPr lang="en-US" altLang="en-US" sz="2800" b="1" dirty="0">
                <a:solidFill>
                  <a:srgbClr val="FF0000"/>
                </a:solidFill>
              </a:rPr>
              <a:t> a </a:t>
            </a:r>
            <a:r>
              <a:rPr lang="en-US" altLang="en-US" sz="2800" b="1" dirty="0" err="1">
                <a:solidFill>
                  <a:srgbClr val="FF0000"/>
                </a:solidFill>
              </a:rPr>
              <a:t>projevy</a:t>
            </a:r>
            <a:endParaRPr lang="cs-CZ" altLang="en-US" sz="28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dirty="0">
                <a:solidFill>
                  <a:schemeClr val="tx2"/>
                </a:solidFill>
              </a:rPr>
              <a:t>AKUTNÍ EKOTOXICITA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Prokázána lineární </a:t>
            </a:r>
            <a:r>
              <a:rPr lang="cs-CZ" altLang="en-US" sz="2200" b="1" dirty="0">
                <a:solidFill>
                  <a:schemeClr val="tx2"/>
                </a:solidFill>
              </a:rPr>
              <a:t>korelace mezi </a:t>
            </a:r>
            <a:r>
              <a:rPr lang="en-US" altLang="en-US" sz="2200" b="1" dirty="0" err="1">
                <a:solidFill>
                  <a:schemeClr val="tx2"/>
                </a:solidFill>
              </a:rPr>
              <a:t>logKow</a:t>
            </a:r>
            <a:r>
              <a:rPr lang="en-US" altLang="en-US" sz="2200" b="1" dirty="0">
                <a:solidFill>
                  <a:schemeClr val="tx2"/>
                </a:solidFill>
              </a:rPr>
              <a:t> </a:t>
            </a:r>
            <a:r>
              <a:rPr lang="cs-CZ" altLang="en-US" sz="2200" b="1" dirty="0">
                <a:solidFill>
                  <a:schemeClr val="tx2"/>
                </a:solidFill>
              </a:rPr>
              <a:t>(=</a:t>
            </a:r>
            <a:r>
              <a:rPr lang="cs-CZ" altLang="en-US" sz="2200" b="1" dirty="0" err="1">
                <a:solidFill>
                  <a:schemeClr val="tx2"/>
                </a:solidFill>
              </a:rPr>
              <a:t>logP</a:t>
            </a:r>
            <a:r>
              <a:rPr lang="cs-CZ" altLang="en-US" sz="2200" b="1" dirty="0">
                <a:solidFill>
                  <a:schemeClr val="tx2"/>
                </a:solidFill>
              </a:rPr>
              <a:t>) a EC50 </a:t>
            </a:r>
            <a:r>
              <a:rPr lang="cs-CZ" altLang="en-US" sz="2200" dirty="0">
                <a:solidFill>
                  <a:schemeClr val="tx1"/>
                </a:solidFill>
              </a:rPr>
              <a:t>u vodních organismů (např. </a:t>
            </a:r>
            <a:r>
              <a:rPr lang="cs-CZ" altLang="en-US" sz="2200" i="1" dirty="0" err="1">
                <a:solidFill>
                  <a:schemeClr val="tx1"/>
                </a:solidFill>
              </a:rPr>
              <a:t>Daphnia</a:t>
            </a:r>
            <a:r>
              <a:rPr lang="cs-CZ" altLang="en-US" sz="2200" i="1" dirty="0">
                <a:solidFill>
                  <a:schemeClr val="tx1"/>
                </a:solidFill>
              </a:rPr>
              <a:t>, ryby, planktonní řasy …)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70200"/>
            <a:ext cx="44640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ovéPole 4"/>
          <p:cNvSpPr txBox="1">
            <a:spLocks noChangeArrowheads="1"/>
          </p:cNvSpPr>
          <p:nvPr/>
        </p:nvSpPr>
        <p:spPr bwMode="auto">
          <a:xfrm>
            <a:off x="5222875" y="2781300"/>
            <a:ext cx="33813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Obrázek: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u="sng">
                <a:solidFill>
                  <a:schemeClr val="tx1"/>
                </a:solidFill>
              </a:rPr>
              <a:t>Neutrální organické látky</a:t>
            </a:r>
          </a:p>
          <a:p>
            <a:pPr lvl="1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Nepol</a:t>
            </a: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ární narkoza</a:t>
            </a: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endParaRPr lang="cs-CZ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u="sng">
                <a:solidFill>
                  <a:schemeClr val="tx1"/>
                </a:solidFill>
              </a:rPr>
              <a:t>Aminy (NH2), fenoly (OH)</a:t>
            </a:r>
          </a:p>
          <a:p>
            <a:pPr lvl="1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P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ol</a:t>
            </a: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ární narkoza </a:t>
            </a:r>
            <a:b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1500" i="1">
                <a:solidFill>
                  <a:schemeClr val="tx1"/>
                </a:solidFill>
                <a:sym typeface="Wingdings" panose="05000000000000000000" pitchFamily="2" charset="2"/>
              </a:rPr>
              <a:t>(při stejném logP je pozorována</a:t>
            </a:r>
            <a:br>
              <a:rPr lang="cs-CZ" altLang="en-US" sz="1500" i="1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1500" i="1">
                <a:solidFill>
                  <a:schemeClr val="tx1"/>
                </a:solidFill>
                <a:sym typeface="Wingdings" panose="05000000000000000000" pitchFamily="2" charset="2"/>
              </a:rPr>
              <a:t>vyšší toxicita – tj. vyšší hodnoty </a:t>
            </a:r>
            <a:br>
              <a:rPr lang="cs-CZ" altLang="en-US" sz="1500" i="1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1500" i="1">
                <a:solidFill>
                  <a:schemeClr val="tx1"/>
                </a:solidFill>
                <a:sym typeface="Wingdings" panose="05000000000000000000" pitchFamily="2" charset="2"/>
              </a:rPr>
              <a:t>1</a:t>
            </a:r>
            <a:r>
              <a:rPr lang="en-US" altLang="en-US" sz="1500" i="1">
                <a:solidFill>
                  <a:schemeClr val="tx1"/>
                </a:solidFill>
                <a:sym typeface="Wingdings" panose="05000000000000000000" pitchFamily="2" charset="2"/>
              </a:rPr>
              <a:t>/EC50 ne</a:t>
            </a:r>
            <a:r>
              <a:rPr lang="cs-CZ" altLang="en-US" sz="1500" i="1">
                <a:solidFill>
                  <a:schemeClr val="tx1"/>
                </a:solidFill>
                <a:sym typeface="Wingdings" panose="05000000000000000000" pitchFamily="2" charset="2"/>
              </a:rPr>
              <a:t>ž u neutrálních látek)</a:t>
            </a: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endParaRPr lang="cs-CZ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304800" y="2365375"/>
            <a:ext cx="8610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500" b="1">
                <a:solidFill>
                  <a:srgbClr val="FF3300"/>
                </a:solidFill>
              </a:rPr>
              <a:t>Mutagenita a genotoxicita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3500">
              <a:solidFill>
                <a:srgbClr val="FF3300"/>
              </a:solidFill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44000" cy="576064"/>
          </a:xfrm>
        </p:spPr>
        <p:txBody>
          <a:bodyPr/>
          <a:lstStyle/>
          <a:p>
            <a:pPr algn="ctr" eaLnBrk="1" hangingPunct="1"/>
            <a:r>
              <a:rPr lang="cs-CZ" sz="3600" dirty="0">
                <a:solidFill>
                  <a:schemeClr val="tx1"/>
                </a:solidFill>
              </a:rPr>
              <a:t>DNA jako cíl toxikantů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296" y="1196752"/>
            <a:ext cx="8839200" cy="48006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Char char="-"/>
            </a:pPr>
            <a:r>
              <a:rPr lang="cs-CZ" sz="1800" dirty="0"/>
              <a:t>Základní molekula pro život </a:t>
            </a:r>
          </a:p>
          <a:p>
            <a:pPr marL="533400" indent="-533400" eaLnBrk="1" hangingPunct="1">
              <a:lnSpc>
                <a:spcPct val="90000"/>
              </a:lnSpc>
              <a:buFontTx/>
              <a:buChar char="-"/>
            </a:pPr>
            <a:r>
              <a:rPr lang="cs-CZ" sz="1800" dirty="0"/>
              <a:t>Struktura a funkce jsou pečlivě kontrolovány</a:t>
            </a:r>
          </a:p>
          <a:p>
            <a:pPr marL="533400" indent="-533400" eaLnBrk="1" hangingPunct="1">
              <a:lnSpc>
                <a:spcPct val="90000"/>
              </a:lnSpc>
              <a:buFontTx/>
              <a:buChar char="-"/>
            </a:pPr>
            <a:r>
              <a:rPr lang="cs-CZ" sz="1800" dirty="0"/>
              <a:t>Změny jsou rychle opravovány</a:t>
            </a:r>
          </a:p>
          <a:p>
            <a:pPr marL="533400" indent="-533400" eaLnBrk="1" hangingPunct="1">
              <a:lnSpc>
                <a:spcPct val="90000"/>
              </a:lnSpc>
              <a:buFontTx/>
              <a:buChar char="-"/>
            </a:pPr>
            <a:r>
              <a:rPr lang="cs-CZ" sz="1800" dirty="0"/>
              <a:t>… nevratné změny </a:t>
            </a:r>
            <a:br>
              <a:rPr lang="cs-CZ" sz="1800" dirty="0"/>
            </a:br>
            <a:r>
              <a:rPr lang="cs-CZ" sz="1800" dirty="0">
                <a:sym typeface="Wingdings" pitchFamily="2" charset="2"/>
              </a:rPr>
              <a:t>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cs-CZ" sz="1800" dirty="0">
                <a:sym typeface="Wingdings" pitchFamily="2" charset="2"/>
              </a:rPr>
              <a:t>fyziologická </a:t>
            </a:r>
            <a:r>
              <a:rPr lang="cs-CZ" sz="1800" dirty="0"/>
              <a:t>buněčná smrt: apoptóza 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2400" b="1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 dirty="0"/>
              <a:t>Mutageneze </a:t>
            </a:r>
            <a:r>
              <a:rPr lang="cs-CZ" sz="2000" b="1" dirty="0">
                <a:sym typeface="Wingdings" pitchFamily="2" charset="2"/>
              </a:rPr>
              <a:t></a:t>
            </a:r>
            <a:r>
              <a:rPr lang="cs-CZ" sz="2000" b="1" dirty="0"/>
              <a:t> MUTACE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000" dirty="0"/>
              <a:t>	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cs-CZ" sz="2000" dirty="0">
                <a:sym typeface="Wingdings" pitchFamily="2" charset="2"/>
              </a:rPr>
              <a:t> biologická rozmanitost a evoluce</a:t>
            </a:r>
            <a:endParaRPr lang="en-GB" sz="2000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000" dirty="0"/>
              <a:t>  	</a:t>
            </a:r>
            <a:r>
              <a:rPr lang="en-GB" sz="2000" dirty="0">
                <a:sym typeface="Wingdings" pitchFamily="2" charset="2"/>
              </a:rPr>
              <a:t></a:t>
            </a:r>
            <a:r>
              <a:rPr lang="cs-CZ" sz="2000" dirty="0"/>
              <a:t> změny struktury a </a:t>
            </a:r>
            <a:r>
              <a:rPr lang="cs-CZ" sz="2000" dirty="0" err="1"/>
              <a:t>kodování</a:t>
            </a:r>
            <a:r>
              <a:rPr lang="cs-CZ" sz="2000" dirty="0"/>
              <a:t> DNA</a:t>
            </a:r>
            <a:br>
              <a:rPr lang="en-US" sz="2400" dirty="0"/>
            </a:br>
            <a:endParaRPr lang="en-US" sz="2400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 dirty="0"/>
              <a:t>Mutace probíhají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dirty="0"/>
              <a:t>… </a:t>
            </a:r>
            <a:r>
              <a:rPr lang="cs-CZ" sz="2000" b="1" dirty="0"/>
              <a:t>přirozeně</a:t>
            </a:r>
            <a:br>
              <a:rPr lang="en-US" sz="2000" b="1" dirty="0"/>
            </a:br>
            <a:r>
              <a:rPr lang="cs-CZ" sz="2000" dirty="0"/>
              <a:t>miliardy událostí denně / většina opravena </a:t>
            </a:r>
            <a:endParaRPr lang="en-US" sz="2000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dirty="0"/>
              <a:t>… </a:t>
            </a:r>
            <a:r>
              <a:rPr lang="cs-CZ" sz="2000" b="1" dirty="0"/>
              <a:t>indukované stresem</a:t>
            </a:r>
            <a:r>
              <a:rPr lang="en-GB" sz="2000" b="1" dirty="0"/>
              <a:t> </a:t>
            </a:r>
            <a:r>
              <a:rPr lang="en-GB" sz="2000" dirty="0">
                <a:sym typeface="Wingdings" pitchFamily="2" charset="2"/>
              </a:rPr>
              <a:t> </a:t>
            </a:r>
            <a:r>
              <a:rPr lang="cs-CZ" sz="2000" dirty="0">
                <a:sym typeface="Wingdings" pitchFamily="2" charset="2"/>
              </a:rPr>
              <a:t>toxické dopady</a:t>
            </a:r>
            <a:endParaRPr lang="cs-CZ" sz="2000" dirty="0"/>
          </a:p>
        </p:txBody>
      </p:sp>
      <p:pic>
        <p:nvPicPr>
          <p:cNvPr id="40965" name="Picture 5" descr="http://upload.wikimedia.org/wikipedia/commons/thumb/e/e4/DNA_chemical_structure.svg/800px-DNA_chemical_structur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916832"/>
            <a:ext cx="4080000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2791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- Mutagenita a genotoxicita -</a:t>
            </a:r>
            <a:endParaRPr lang="cs-CZ" altLang="en-US" sz="2400">
              <a:solidFill>
                <a:srgbClr val="FF3300"/>
              </a:solidFill>
            </a:endParaRPr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04875"/>
            <a:ext cx="777240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179388" y="980728"/>
            <a:ext cx="4556125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cs-CZ" altLang="en-US" sz="2200" dirty="0"/>
              <a:t>V organismu je trvale aktivní </a:t>
            </a:r>
            <a:r>
              <a:rPr lang="en-US" altLang="en-US" sz="2200" dirty="0" err="1"/>
              <a:t>komplexn</a:t>
            </a:r>
            <a:r>
              <a:rPr lang="cs-CZ" altLang="en-US" sz="2200" dirty="0"/>
              <a:t>í aparát </a:t>
            </a:r>
            <a:r>
              <a:rPr lang="cs-CZ" altLang="en-US" sz="2200" b="1" dirty="0">
                <a:solidFill>
                  <a:schemeClr val="tx2"/>
                </a:solidFill>
              </a:rPr>
              <a:t>reparačních systémů</a:t>
            </a:r>
          </a:p>
          <a:p>
            <a:pPr>
              <a:defRPr/>
            </a:pPr>
            <a:r>
              <a:rPr lang="cs-CZ" altLang="en-US" b="1" i="1" dirty="0"/>
              <a:t>(specifické komplexy enzymů pro různé typy změn na DNA)</a:t>
            </a:r>
          </a:p>
          <a:p>
            <a:pPr>
              <a:defRPr/>
            </a:pPr>
            <a:endParaRPr lang="cs-CZ" altLang="en-US" sz="2200" dirty="0"/>
          </a:p>
          <a:p>
            <a:pPr>
              <a:defRPr/>
            </a:pPr>
            <a:r>
              <a:rPr lang="cs-CZ" altLang="en-US" sz="2200" dirty="0"/>
              <a:t>Reparační </a:t>
            </a:r>
            <a:r>
              <a:rPr lang="en-US" altLang="en-US" sz="2200" dirty="0" err="1"/>
              <a:t>en</a:t>
            </a:r>
            <a:r>
              <a:rPr lang="cs-CZ" altLang="en-US" sz="2200" dirty="0" err="1"/>
              <a:t>zymové</a:t>
            </a:r>
            <a:r>
              <a:rPr lang="cs-CZ" altLang="en-US" sz="2200" dirty="0"/>
              <a:t> aparáty:</a:t>
            </a:r>
          </a:p>
          <a:p>
            <a:pPr>
              <a:defRPr/>
            </a:pPr>
            <a:endParaRPr lang="cs-CZ" altLang="en-US" sz="22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en-US" sz="2200" dirty="0"/>
              <a:t>mnoho je exprimováno </a:t>
            </a:r>
            <a:r>
              <a:rPr lang="cs-CZ" altLang="en-US" sz="2200" b="1" dirty="0">
                <a:solidFill>
                  <a:schemeClr val="tx2"/>
                </a:solidFill>
              </a:rPr>
              <a:t>konstitutivně </a:t>
            </a:r>
            <a:br>
              <a:rPr lang="cs-CZ" altLang="en-US" sz="2200" b="1" dirty="0">
                <a:solidFill>
                  <a:schemeClr val="tx2"/>
                </a:solidFill>
              </a:rPr>
            </a:br>
            <a:r>
              <a:rPr lang="cs-CZ" altLang="en-US" sz="1600" b="1" dirty="0"/>
              <a:t>(</a:t>
            </a:r>
            <a:r>
              <a:rPr lang="cs-CZ" altLang="en-US" sz="1600" b="1" i="1" dirty="0"/>
              <a:t>nízké úrovně, stálá kontrola DNA)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cs-CZ" altLang="en-US" sz="22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altLang="en-US" sz="2200" dirty="0"/>
              <a:t>některé jsou </a:t>
            </a:r>
            <a:r>
              <a:rPr lang="cs-CZ" altLang="en-US" sz="2200" dirty="0" err="1"/>
              <a:t>inducibilní</a:t>
            </a:r>
            <a:r>
              <a:rPr lang="cs-CZ" altLang="en-US" sz="2200" dirty="0"/>
              <a:t> </a:t>
            </a:r>
            <a:r>
              <a:rPr lang="cs-CZ" altLang="en-US" sz="2200" b="1" dirty="0">
                <a:solidFill>
                  <a:schemeClr val="tx2"/>
                </a:solidFill>
              </a:rPr>
              <a:t>změnami v DNA </a:t>
            </a:r>
            <a:r>
              <a:rPr lang="cs-CZ" altLang="en-US" sz="2200" dirty="0"/>
              <a:t>(mutace)</a:t>
            </a:r>
            <a:br>
              <a:rPr lang="cs-CZ" altLang="en-US" sz="2200" dirty="0"/>
            </a:br>
            <a:r>
              <a:rPr lang="cs-CZ" altLang="en-US" sz="1600" b="1" dirty="0"/>
              <a:t>(např. </a:t>
            </a:r>
            <a:r>
              <a:rPr lang="cs-CZ" altLang="en-US" sz="1600" b="1" i="1" dirty="0"/>
              <a:t>SOS </a:t>
            </a:r>
            <a:r>
              <a:rPr lang="cs-CZ" altLang="en-US" sz="1600" b="1" i="1" dirty="0" err="1"/>
              <a:t>repair</a:t>
            </a:r>
            <a:r>
              <a:rPr lang="cs-CZ" altLang="en-US" sz="1600" b="1" i="1" dirty="0"/>
              <a:t> – využití jako biomarkery poškození </a:t>
            </a:r>
            <a:r>
              <a:rPr lang="cs-CZ" altLang="en-US" sz="1600" b="1" i="1" dirty="0" err="1"/>
              <a:t>NK</a:t>
            </a:r>
            <a:r>
              <a:rPr lang="cs-CZ" altLang="en-US" sz="1600" b="1" i="1" dirty="0"/>
              <a:t>)</a:t>
            </a:r>
            <a:endParaRPr lang="cs-CZ" altLang="en-US" sz="1600" b="1" dirty="0"/>
          </a:p>
          <a:p>
            <a:pPr>
              <a:defRPr/>
            </a:pPr>
            <a:endParaRPr lang="cs-CZ" altLang="en-US" sz="2200" dirty="0"/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266700" y="30831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REPARAČNÍ MECHANISMY DNA</a:t>
            </a:r>
            <a:endParaRPr lang="cs-CZ" altLang="en-US" sz="2400">
              <a:solidFill>
                <a:srgbClr val="FF3300"/>
              </a:solidFill>
            </a:endParaRPr>
          </a:p>
        </p:txBody>
      </p:sp>
      <p:pic>
        <p:nvPicPr>
          <p:cNvPr id="962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" t="16667" r="58125" b="7292"/>
          <a:stretch>
            <a:fillRect/>
          </a:stretch>
        </p:blipFill>
        <p:spPr bwMode="auto">
          <a:xfrm>
            <a:off x="4710113" y="1209675"/>
            <a:ext cx="4413250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304800" y="1196975"/>
            <a:ext cx="86106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 err="1">
                <a:solidFill>
                  <a:schemeClr val="tx1"/>
                </a:solidFill>
              </a:rPr>
              <a:t>Chemick</a:t>
            </a:r>
            <a:r>
              <a:rPr lang="cs-CZ" altLang="en-US" sz="2200" b="1" dirty="0">
                <a:solidFill>
                  <a:schemeClr val="tx1"/>
                </a:solidFill>
              </a:rPr>
              <a:t>é látky mohou indukovat poškození DNA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dirty="0">
                <a:solidFill>
                  <a:schemeClr val="tx2"/>
                </a:solidFill>
              </a:rPr>
              <a:t>mutageny</a:t>
            </a:r>
            <a:r>
              <a:rPr lang="cs-CZ" altLang="en-US" sz="2200" dirty="0">
                <a:solidFill>
                  <a:schemeClr val="tx1"/>
                </a:solidFill>
              </a:rPr>
              <a:t> = látky způsobující mutace </a:t>
            </a:r>
            <a:br>
              <a:rPr lang="cs-CZ" altLang="en-US" sz="2200" dirty="0">
                <a:solidFill>
                  <a:schemeClr val="tx1"/>
                </a:solidFill>
              </a:rPr>
            </a:br>
            <a:r>
              <a:rPr lang="cs-CZ" altLang="en-US" sz="2200" dirty="0">
                <a:solidFill>
                  <a:schemeClr val="tx1"/>
                </a:solidFill>
              </a:rPr>
              <a:t>	</a:t>
            </a:r>
            <a:r>
              <a:rPr lang="cs-CZ" altLang="en-US" sz="2200" i="1" dirty="0">
                <a:solidFill>
                  <a:schemeClr val="tx1"/>
                </a:solidFill>
              </a:rPr>
              <a:t>(změny/alterace na DNA a chromosomech</a:t>
            </a:r>
            <a:r>
              <a:rPr lang="cs-CZ" altLang="en-US" sz="220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1" dirty="0" err="1">
                <a:solidFill>
                  <a:schemeClr val="tx2"/>
                </a:solidFill>
              </a:rPr>
              <a:t>genotoxiny</a:t>
            </a:r>
            <a:r>
              <a:rPr lang="en-US" altLang="en-US" sz="2200" dirty="0">
                <a:solidFill>
                  <a:schemeClr val="tx2"/>
                </a:solidFill>
              </a:rPr>
              <a:t> </a:t>
            </a:r>
            <a:r>
              <a:rPr lang="cs-CZ" altLang="en-US" sz="2200" dirty="0">
                <a:solidFill>
                  <a:schemeClr val="tx1"/>
                </a:solidFill>
              </a:rPr>
              <a:t>= látky poškozující DNA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dirty="0" err="1">
                <a:solidFill>
                  <a:schemeClr val="tx2"/>
                </a:solidFill>
              </a:rPr>
              <a:t>klastogeny</a:t>
            </a:r>
            <a:r>
              <a:rPr lang="cs-CZ" altLang="en-US" sz="2200" dirty="0">
                <a:solidFill>
                  <a:schemeClr val="tx2"/>
                </a:solidFill>
              </a:rPr>
              <a:t> </a:t>
            </a:r>
            <a:r>
              <a:rPr lang="cs-CZ" altLang="en-US" sz="2200" dirty="0">
                <a:solidFill>
                  <a:schemeClr val="tx1"/>
                </a:solidFill>
              </a:rPr>
              <a:t>= látky vyvolávající chromosomální zlomy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i="1" dirty="0">
                <a:solidFill>
                  <a:schemeClr val="tx1"/>
                </a:solidFill>
              </a:rPr>
              <a:t>Pozn. terminologie není jednotná / přechody ...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</p:txBody>
      </p:sp>
      <p:sp>
        <p:nvSpPr>
          <p:cNvPr id="71683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- Mutagenita a genotoxicita -</a:t>
            </a:r>
            <a:endParaRPr lang="cs-CZ" altLang="en-US" sz="24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304800" y="980728"/>
            <a:ext cx="86106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AutoNum type="arabicParenR"/>
            </a:pPr>
            <a:r>
              <a:rPr lang="cs-CZ" altLang="en-US" sz="2200" b="1" dirty="0">
                <a:solidFill>
                  <a:schemeClr val="tx2"/>
                </a:solidFill>
              </a:rPr>
              <a:t>Bodové</a:t>
            </a:r>
            <a:r>
              <a:rPr lang="cs-CZ" altLang="en-US" sz="2200" dirty="0">
                <a:solidFill>
                  <a:schemeClr val="tx2"/>
                </a:solidFill>
              </a:rPr>
              <a:t> </a:t>
            </a:r>
            <a:r>
              <a:rPr lang="en-GB" altLang="en-US" sz="2200" b="1" dirty="0" err="1">
                <a:solidFill>
                  <a:schemeClr val="tx2"/>
                </a:solidFill>
              </a:rPr>
              <a:t>mutace</a:t>
            </a:r>
            <a:r>
              <a:rPr lang="en-GB" altLang="en-US" sz="2200" b="1" dirty="0">
                <a:solidFill>
                  <a:schemeClr val="tx2"/>
                </a:solidFill>
              </a:rPr>
              <a:t> </a:t>
            </a:r>
            <a:br>
              <a:rPr lang="cs-CZ" altLang="en-US" sz="2200" b="1" dirty="0">
                <a:solidFill>
                  <a:schemeClr val="tx2"/>
                </a:solidFill>
              </a:rPr>
            </a:br>
            <a:r>
              <a:rPr lang="en-GB" altLang="en-US" sz="1400" dirty="0" err="1">
                <a:solidFill>
                  <a:schemeClr val="tx2"/>
                </a:solidFill>
              </a:rPr>
              <a:t>interakce</a:t>
            </a:r>
            <a:r>
              <a:rPr lang="en-GB" altLang="en-US" sz="1400" dirty="0">
                <a:solidFill>
                  <a:schemeClr val="tx2"/>
                </a:solidFill>
              </a:rPr>
              <a:t> </a:t>
            </a:r>
            <a:r>
              <a:rPr lang="en-GB" altLang="en-US" sz="1400" dirty="0" err="1">
                <a:solidFill>
                  <a:schemeClr val="tx2"/>
                </a:solidFill>
              </a:rPr>
              <a:t>toxikantu</a:t>
            </a:r>
            <a:r>
              <a:rPr lang="en-GB" altLang="en-US" sz="1400" dirty="0">
                <a:solidFill>
                  <a:schemeClr val="tx2"/>
                </a:solidFill>
              </a:rPr>
              <a:t> s </a:t>
            </a:r>
            <a:r>
              <a:rPr lang="en-GB" altLang="en-US" sz="1400" dirty="0" err="1">
                <a:solidFill>
                  <a:schemeClr val="tx2"/>
                </a:solidFill>
              </a:rPr>
              <a:t>nukleotidem</a:t>
            </a:r>
            <a:r>
              <a:rPr lang="cs-CZ" altLang="en-US" sz="1400" dirty="0">
                <a:solidFill>
                  <a:schemeClr val="tx2"/>
                </a:solidFill>
              </a:rPr>
              <a:t> </a:t>
            </a:r>
            <a:br>
              <a:rPr lang="cs-CZ" altLang="en-US" sz="1400" dirty="0">
                <a:solidFill>
                  <a:schemeClr val="tx2"/>
                </a:solidFill>
              </a:rPr>
            </a:br>
            <a:r>
              <a:rPr lang="cs-CZ" altLang="en-US" sz="1400" dirty="0">
                <a:solidFill>
                  <a:schemeClr val="tx2"/>
                </a:solidFill>
              </a:rPr>
              <a:t>např. oxidace / deaminace</a:t>
            </a:r>
            <a:br>
              <a:rPr lang="cs-CZ" altLang="en-US" sz="2200" dirty="0">
                <a:solidFill>
                  <a:schemeClr val="tx2"/>
                </a:solidFill>
              </a:rPr>
            </a:br>
            <a:endParaRPr lang="cs-CZ" altLang="en-US" sz="2200" dirty="0">
              <a:solidFill>
                <a:schemeClr val="tx2"/>
              </a:solidFill>
            </a:endParaRPr>
          </a:p>
          <a:p>
            <a:pPr marL="0" indent="0">
              <a:spcBef>
                <a:spcPct val="0"/>
              </a:spcBef>
              <a:buClrTx/>
              <a:buNone/>
            </a:pPr>
            <a:r>
              <a:rPr lang="cs-CZ" altLang="en-US" sz="1800" dirty="0">
                <a:solidFill>
                  <a:schemeClr val="tx2"/>
                </a:solidFill>
              </a:rPr>
              <a:t>: záměny </a:t>
            </a:r>
            <a:br>
              <a:rPr lang="en-US" altLang="en-US" sz="1800" dirty="0">
                <a:solidFill>
                  <a:schemeClr val="tx2"/>
                </a:solidFill>
              </a:rPr>
            </a:br>
            <a:r>
              <a:rPr lang="cs-CZ" altLang="en-US" sz="1400" dirty="0">
                <a:solidFill>
                  <a:schemeClr val="tx1"/>
                </a:solidFill>
              </a:rPr>
              <a:t>změna v tripletu (jedna aminokyselina)</a:t>
            </a:r>
            <a:r>
              <a:rPr lang="en-GB" altLang="en-US" sz="1400" dirty="0">
                <a:solidFill>
                  <a:schemeClr val="tx1"/>
                </a:solidFill>
              </a:rPr>
              <a:t> </a:t>
            </a:r>
            <a:r>
              <a:rPr lang="en-GB" altLang="en-US" sz="1400" dirty="0">
                <a:solidFill>
                  <a:schemeClr val="tx1"/>
                </a:solidFill>
                <a:sym typeface="Wingdings" panose="05000000000000000000" pitchFamily="2" charset="2"/>
              </a:rPr>
              <a:t> “</a:t>
            </a:r>
            <a:r>
              <a:rPr lang="en-GB" altLang="en-US" sz="1400" dirty="0" err="1">
                <a:solidFill>
                  <a:schemeClr val="tx1"/>
                </a:solidFill>
                <a:sym typeface="Wingdings" panose="05000000000000000000" pitchFamily="2" charset="2"/>
              </a:rPr>
              <a:t>úprava</a:t>
            </a:r>
            <a:r>
              <a:rPr lang="en-GB" altLang="en-US" sz="1400" dirty="0">
                <a:solidFill>
                  <a:schemeClr val="tx1"/>
                </a:solidFill>
                <a:sym typeface="Wingdings" panose="05000000000000000000" pitchFamily="2" charset="2"/>
              </a:rPr>
              <a:t>” </a:t>
            </a:r>
            <a:r>
              <a:rPr lang="en-GB" altLang="en-US" sz="1400" dirty="0" err="1">
                <a:solidFill>
                  <a:schemeClr val="tx1"/>
                </a:solidFill>
                <a:sym typeface="Wingdings" panose="05000000000000000000" pitchFamily="2" charset="2"/>
              </a:rPr>
              <a:t>funkce</a:t>
            </a:r>
            <a:r>
              <a:rPr lang="en-GB" altLang="en-US" sz="1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GB" altLang="en-US" sz="1400" dirty="0" err="1">
                <a:solidFill>
                  <a:schemeClr val="tx1"/>
                </a:solidFill>
                <a:sym typeface="Wingdings" panose="05000000000000000000" pitchFamily="2" charset="2"/>
              </a:rPr>
              <a:t>enzymu</a:t>
            </a:r>
            <a:r>
              <a:rPr lang="en-GB" altLang="en-US" sz="1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400" dirty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en-GB" altLang="en-US" sz="1400" dirty="0">
                <a:solidFill>
                  <a:schemeClr val="tx1"/>
                </a:solidFill>
                <a:sym typeface="Wingdings" panose="05000000000000000000" pitchFamily="2" charset="2"/>
              </a:rPr>
              <a:t>NEBO </a:t>
            </a:r>
            <a:r>
              <a:rPr lang="en-GB" altLang="en-US" sz="1400" dirty="0" err="1">
                <a:solidFill>
                  <a:schemeClr val="tx1"/>
                </a:solidFill>
                <a:sym typeface="Wingdings" panose="05000000000000000000" pitchFamily="2" charset="2"/>
              </a:rPr>
              <a:t>nefunkční</a:t>
            </a:r>
            <a:r>
              <a:rPr lang="en-GB" altLang="en-US" sz="1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GB" altLang="en-US" sz="1400" dirty="0" err="1">
                <a:solidFill>
                  <a:schemeClr val="tx1"/>
                </a:solidFill>
                <a:sym typeface="Wingdings" panose="05000000000000000000" pitchFamily="2" charset="2"/>
              </a:rPr>
              <a:t>enzym</a:t>
            </a:r>
            <a:r>
              <a:rPr lang="en-GB" altLang="en-US" sz="1400" dirty="0">
                <a:solidFill>
                  <a:schemeClr val="tx1"/>
                </a:solidFill>
                <a:sym typeface="Wingdings" panose="05000000000000000000" pitchFamily="2" charset="2"/>
              </a:rPr>
              <a:t>  </a:t>
            </a:r>
            <a:r>
              <a:rPr lang="en-GB" altLang="en-US" sz="1400" dirty="0" err="1">
                <a:solidFill>
                  <a:schemeClr val="tx1"/>
                </a:solidFill>
                <a:sym typeface="Wingdings" panose="05000000000000000000" pitchFamily="2" charset="2"/>
              </a:rPr>
              <a:t>apoptóza</a:t>
            </a:r>
            <a:r>
              <a:rPr lang="cs-CZ" altLang="en-US" sz="140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  <a:p>
            <a:pPr marL="0" indent="0">
              <a:spcBef>
                <a:spcPct val="0"/>
              </a:spcBef>
              <a:buClrTx/>
              <a:buNone/>
            </a:pPr>
            <a:r>
              <a:rPr lang="cs-CZ" altLang="en-US" sz="1800" dirty="0">
                <a:solidFill>
                  <a:schemeClr val="tx2"/>
                </a:solidFill>
              </a:rPr>
              <a:t>: delece, adice </a:t>
            </a:r>
            <a:br>
              <a:rPr lang="en-US" altLang="en-US" sz="1800" dirty="0">
                <a:solidFill>
                  <a:schemeClr val="tx2"/>
                </a:solidFill>
              </a:rPr>
            </a:br>
            <a:r>
              <a:rPr lang="cs-CZ" altLang="en-US" sz="1400" dirty="0">
                <a:solidFill>
                  <a:schemeClr val="tx1"/>
                </a:solidFill>
              </a:rPr>
              <a:t>zpravidla změna čtecího rámce</a:t>
            </a:r>
            <a:r>
              <a:rPr lang="en-GB" altLang="en-US" sz="1400" dirty="0">
                <a:solidFill>
                  <a:schemeClr val="tx1"/>
                </a:solidFill>
              </a:rPr>
              <a:t> </a:t>
            </a:r>
            <a:r>
              <a:rPr lang="en-GB" altLang="en-US" sz="14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GB" altLang="en-US" sz="1400" dirty="0" err="1">
                <a:solidFill>
                  <a:schemeClr val="tx1"/>
                </a:solidFill>
                <a:sym typeface="Wingdings" panose="05000000000000000000" pitchFamily="2" charset="2"/>
              </a:rPr>
              <a:t>vždy</a:t>
            </a:r>
            <a:r>
              <a:rPr lang="en-GB" altLang="en-US" sz="1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GB" altLang="en-US" sz="1400" dirty="0" err="1">
                <a:solidFill>
                  <a:schemeClr val="tx1"/>
                </a:solidFill>
                <a:sym typeface="Wingdings" panose="05000000000000000000" pitchFamily="2" charset="2"/>
              </a:rPr>
              <a:t>nefunkční</a:t>
            </a:r>
            <a:r>
              <a:rPr lang="en-GB" altLang="en-US" sz="1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GB" altLang="en-US" sz="1400" dirty="0" err="1">
                <a:solidFill>
                  <a:schemeClr val="tx1"/>
                </a:solidFill>
                <a:sym typeface="Wingdings" panose="05000000000000000000" pitchFamily="2" charset="2"/>
              </a:rPr>
              <a:t>enzym</a:t>
            </a:r>
            <a:r>
              <a:rPr lang="en-GB" altLang="en-US" sz="1400" dirty="0">
                <a:solidFill>
                  <a:schemeClr val="tx1"/>
                </a:solidFill>
                <a:sym typeface="Wingdings" panose="05000000000000000000" pitchFamily="2" charset="2"/>
              </a:rPr>
              <a:t>  </a:t>
            </a:r>
            <a:r>
              <a:rPr lang="cs-CZ" altLang="en-US" sz="1400" dirty="0">
                <a:solidFill>
                  <a:schemeClr val="tx1"/>
                </a:solidFill>
              </a:rPr>
              <a:t>smrt</a:t>
            </a:r>
            <a:r>
              <a:rPr lang="en-GB" altLang="en-US" sz="1400" dirty="0">
                <a:solidFill>
                  <a:schemeClr val="tx1"/>
                </a:solidFill>
              </a:rPr>
              <a:t> </a:t>
            </a:r>
            <a:r>
              <a:rPr lang="en-GB" altLang="en-US" sz="1400" dirty="0" err="1">
                <a:solidFill>
                  <a:schemeClr val="tx1"/>
                </a:solidFill>
              </a:rPr>
              <a:t>apoptozou</a:t>
            </a:r>
            <a:endParaRPr lang="en-GB" altLang="en-US" sz="14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AutoNum type="arabicParenR"/>
            </a:pPr>
            <a:endParaRPr lang="cs-CZ" altLang="en-US" sz="2200" i="1" dirty="0">
              <a:solidFill>
                <a:schemeClr val="tx1"/>
              </a:solidFill>
            </a:endParaRPr>
          </a:p>
        </p:txBody>
      </p:sp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 dirty="0">
                <a:solidFill>
                  <a:srgbClr val="FF3300"/>
                </a:solidFill>
              </a:rPr>
              <a:t>- Mutagenita a genotoxicita –</a:t>
            </a:r>
            <a:r>
              <a:rPr lang="en-GB" altLang="en-US" sz="2400" b="1" dirty="0">
                <a:solidFill>
                  <a:srgbClr val="FF3300"/>
                </a:solidFill>
              </a:rPr>
              <a:t> TYPY MUTACÍ</a:t>
            </a:r>
            <a:r>
              <a:rPr lang="cs-CZ" altLang="en-US" sz="2400" b="1" dirty="0">
                <a:solidFill>
                  <a:srgbClr val="FF3300"/>
                </a:solidFill>
              </a:rPr>
              <a:t> - </a:t>
            </a:r>
            <a:endParaRPr lang="cs-CZ" altLang="en-US" sz="2400" dirty="0">
              <a:solidFill>
                <a:srgbClr val="FF3300"/>
              </a:solidFill>
            </a:endParaRPr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771" y="4403553"/>
            <a:ext cx="3924300" cy="196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TextovéPole 4"/>
          <p:cNvSpPr txBox="1">
            <a:spLocks noChangeArrowheads="1"/>
          </p:cNvSpPr>
          <p:nvPr/>
        </p:nvSpPr>
        <p:spPr bwMode="auto">
          <a:xfrm>
            <a:off x="4395057" y="4035253"/>
            <a:ext cx="3924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tx1"/>
                </a:solidFill>
              </a:rPr>
              <a:t>Záměna T </a:t>
            </a:r>
            <a:r>
              <a:rPr lang="en-US" altLang="en-US" sz="1800" b="1" dirty="0">
                <a:solidFill>
                  <a:schemeClr val="tx1"/>
                </a:solidFill>
              </a:rPr>
              <a:t> </a:t>
            </a:r>
            <a:r>
              <a:rPr lang="cs-CZ" altLang="en-US" sz="1800" b="1" dirty="0">
                <a:solidFill>
                  <a:schemeClr val="tx1"/>
                </a:solidFill>
              </a:rPr>
              <a:t>(Purin) </a:t>
            </a:r>
            <a:r>
              <a:rPr lang="cs-CZ" altLang="en-US" sz="1800" b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b="1" dirty="0">
                <a:solidFill>
                  <a:schemeClr val="tx1"/>
                </a:solidFill>
                <a:sym typeface="Wingdings" panose="05000000000000000000" pitchFamily="2" charset="2"/>
              </a:rPr>
              <a:t> C</a:t>
            </a:r>
            <a:r>
              <a:rPr lang="cs-CZ" altLang="en-US" sz="1800" b="1" dirty="0">
                <a:solidFill>
                  <a:schemeClr val="tx1"/>
                </a:solidFill>
                <a:sym typeface="Wingdings" panose="05000000000000000000" pitchFamily="2" charset="2"/>
              </a:rPr>
              <a:t> (</a:t>
            </a:r>
            <a:r>
              <a:rPr lang="cs-CZ" altLang="en-US" sz="1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Pyrimidin</a:t>
            </a:r>
            <a:r>
              <a:rPr lang="cs-CZ" altLang="en-US" sz="1800" b="1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cs-CZ" altLang="en-US" sz="1800" b="1" dirty="0">
              <a:solidFill>
                <a:schemeClr val="tx1"/>
              </a:solidFill>
            </a:endParaRPr>
          </a:p>
        </p:txBody>
      </p:sp>
      <p:pic>
        <p:nvPicPr>
          <p:cNvPr id="73734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7" t="4597" r="11710" b="17229"/>
          <a:stretch>
            <a:fillRect/>
          </a:stretch>
        </p:blipFill>
        <p:spPr bwMode="auto">
          <a:xfrm>
            <a:off x="250825" y="3340279"/>
            <a:ext cx="37353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BB83AA93-AED7-4A5F-911F-017295D30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6713"/>
          <a:stretch>
            <a:fillRect/>
          </a:stretch>
        </p:blipFill>
        <p:spPr bwMode="auto">
          <a:xfrm>
            <a:off x="3774468" y="825267"/>
            <a:ext cx="5194907" cy="1545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/>
          <p:cNvSpPr>
            <a:spLocks noChangeArrowheads="1"/>
          </p:cNvSpPr>
          <p:nvPr/>
        </p:nvSpPr>
        <p:spPr bwMode="auto">
          <a:xfrm>
            <a:off x="322263" y="134938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Důsledky bodových mutací</a:t>
            </a:r>
            <a:endParaRPr lang="cs-CZ" altLang="en-US" sz="2400">
              <a:solidFill>
                <a:srgbClr val="FF3300"/>
              </a:solidFill>
            </a:endParaRPr>
          </a:p>
        </p:txBody>
      </p:sp>
      <p:pic>
        <p:nvPicPr>
          <p:cNvPr id="75779" name="Picture 2" descr="http://academic.pgcc.edu/%7Ekroberts/Lecture/Chapter%207/07-21_PointMutations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5"/>
          <a:stretch>
            <a:fillRect/>
          </a:stretch>
        </p:blipFill>
        <p:spPr bwMode="auto">
          <a:xfrm>
            <a:off x="2098675" y="1744663"/>
            <a:ext cx="70104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3663" y="623888"/>
            <a:ext cx="7399337" cy="1076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eaLnBrk="1" hangingPunct="1">
              <a:buFontTx/>
              <a:buAutoNum type="alphaLcParenBoth"/>
              <a:defRPr/>
            </a:pPr>
            <a:r>
              <a:rPr lang="cs-CZ" sz="1600" b="1" dirty="0">
                <a:latin typeface="Arial" charset="0"/>
                <a:cs typeface="Arial" charset="0"/>
              </a:rPr>
              <a:t>Tiché mutace </a:t>
            </a:r>
            <a:r>
              <a:rPr lang="cs-CZ" sz="1600" dirty="0">
                <a:latin typeface="Arial" charset="0"/>
                <a:cs typeface="Arial" charset="0"/>
              </a:rPr>
              <a:t>– i po změně </a:t>
            </a:r>
            <a:r>
              <a:rPr lang="cs-CZ" sz="1600" dirty="0" err="1">
                <a:latin typeface="Arial" charset="0"/>
                <a:cs typeface="Arial" charset="0"/>
              </a:rPr>
              <a:t>koduje</a:t>
            </a:r>
            <a:r>
              <a:rPr lang="cs-CZ" sz="1600" dirty="0">
                <a:latin typeface="Arial" charset="0"/>
                <a:cs typeface="Arial" charset="0"/>
              </a:rPr>
              <a:t> stejnou aminokyselinu (</a:t>
            </a:r>
            <a:r>
              <a:rPr lang="cs-CZ" sz="1600" dirty="0" err="1">
                <a:latin typeface="Arial" charset="0"/>
                <a:cs typeface="Arial" charset="0"/>
              </a:rPr>
              <a:t>amk</a:t>
            </a:r>
            <a:r>
              <a:rPr lang="cs-CZ" sz="1600" dirty="0">
                <a:latin typeface="Arial" charset="0"/>
                <a:cs typeface="Arial" charset="0"/>
              </a:rPr>
              <a:t>)</a:t>
            </a:r>
          </a:p>
          <a:p>
            <a:pPr marL="342900" indent="-342900" eaLnBrk="1" hangingPunct="1">
              <a:buFontTx/>
              <a:buAutoNum type="alphaLcParenBoth"/>
              <a:defRPr/>
            </a:pPr>
            <a:r>
              <a:rPr lang="cs-CZ" sz="1600" b="1" dirty="0">
                <a:latin typeface="Arial" charset="0"/>
                <a:cs typeface="Arial" charset="0"/>
              </a:rPr>
              <a:t>Změna smyslu </a:t>
            </a:r>
            <a:r>
              <a:rPr lang="cs-CZ" sz="1600" dirty="0">
                <a:latin typeface="Arial" charset="0"/>
                <a:cs typeface="Arial" charset="0"/>
              </a:rPr>
              <a:t>– jiný triplet: změna </a:t>
            </a:r>
            <a:r>
              <a:rPr lang="cs-CZ" sz="1600" dirty="0" err="1">
                <a:latin typeface="Arial" charset="0"/>
                <a:cs typeface="Arial" charset="0"/>
              </a:rPr>
              <a:t>kodování</a:t>
            </a:r>
            <a:r>
              <a:rPr lang="cs-CZ" sz="1600" dirty="0">
                <a:latin typeface="Arial" charset="0"/>
                <a:cs typeface="Arial" charset="0"/>
              </a:rPr>
              <a:t> jedné </a:t>
            </a:r>
            <a:r>
              <a:rPr lang="cs-CZ" sz="1600" dirty="0" err="1">
                <a:latin typeface="Arial" charset="0"/>
                <a:cs typeface="Arial" charset="0"/>
              </a:rPr>
              <a:t>amk</a:t>
            </a:r>
            <a:endParaRPr lang="cs-CZ" sz="1600" dirty="0">
              <a:latin typeface="Arial" charset="0"/>
              <a:cs typeface="Arial" charset="0"/>
            </a:endParaRPr>
          </a:p>
          <a:p>
            <a:pPr marL="342900" indent="-342900" eaLnBrk="1" hangingPunct="1">
              <a:buFontTx/>
              <a:buAutoNum type="alphaLcParenBoth"/>
              <a:defRPr/>
            </a:pPr>
            <a:r>
              <a:rPr lang="cs-CZ" sz="1600" b="1" dirty="0">
                <a:latin typeface="Arial" charset="0"/>
                <a:cs typeface="Arial" charset="0"/>
              </a:rPr>
              <a:t>Nesmyslná mutace </a:t>
            </a:r>
            <a:r>
              <a:rPr lang="cs-CZ" sz="1600" dirty="0">
                <a:latin typeface="Arial" charset="0"/>
                <a:cs typeface="Arial" charset="0"/>
              </a:rPr>
              <a:t>– např. triplet </a:t>
            </a:r>
            <a:r>
              <a:rPr lang="cs-CZ" sz="1600" dirty="0" err="1">
                <a:latin typeface="Arial" charset="0"/>
                <a:cs typeface="Arial" charset="0"/>
              </a:rPr>
              <a:t>koduje</a:t>
            </a:r>
            <a:r>
              <a:rPr lang="cs-CZ" sz="1600" dirty="0">
                <a:latin typeface="Arial" charset="0"/>
                <a:cs typeface="Arial" charset="0"/>
              </a:rPr>
              <a:t> „STOPL</a:t>
            </a:r>
          </a:p>
          <a:p>
            <a:pPr eaLnBrk="1" hangingPunct="1">
              <a:defRPr/>
            </a:pPr>
            <a:r>
              <a:rPr lang="cs-CZ" sz="1600" b="1" dirty="0">
                <a:latin typeface="Arial" charset="0"/>
                <a:cs typeface="Arial" charset="0"/>
              </a:rPr>
              <a:t>(d – e) Změna čtecího rámce </a:t>
            </a:r>
            <a:r>
              <a:rPr lang="cs-CZ" sz="1600" dirty="0">
                <a:latin typeface="Arial" charset="0"/>
                <a:cs typeface="Arial" charset="0"/>
              </a:rPr>
              <a:t>– změna tripletů pro mnoho </a:t>
            </a:r>
            <a:r>
              <a:rPr lang="cs-CZ" sz="1600" dirty="0" err="1">
                <a:latin typeface="Arial" charset="0"/>
                <a:cs typeface="Arial" charset="0"/>
              </a:rPr>
              <a:t>amk</a:t>
            </a:r>
            <a:r>
              <a:rPr lang="cs-CZ" sz="1600" dirty="0">
                <a:latin typeface="Arial" charset="0"/>
                <a:cs typeface="Arial" charset="0"/>
              </a:rPr>
              <a:t> od mutace dále</a:t>
            </a:r>
            <a:endParaRPr lang="en-US" sz="16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04800" y="1196975"/>
            <a:ext cx="86106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cs-CZ" sz="2200" dirty="0">
              <a:latin typeface="Arial" charset="0"/>
              <a:cs typeface="Arial" charset="0"/>
            </a:endParaRPr>
          </a:p>
          <a:p>
            <a:pPr marL="457200" indent="-457200">
              <a:buFontTx/>
              <a:buAutoNum type="arabicParenR" startAt="2"/>
              <a:defRPr/>
            </a:pPr>
            <a:r>
              <a:rPr lang="cs-CZ" sz="2200" b="1" dirty="0">
                <a:solidFill>
                  <a:schemeClr val="tx2"/>
                </a:solidFill>
                <a:latin typeface="Arial" charset="0"/>
                <a:cs typeface="Arial" charset="0"/>
              </a:rPr>
              <a:t>Zlomy + chromozomové mutace</a:t>
            </a:r>
            <a:br>
              <a:rPr lang="en-US" sz="2200" b="1" dirty="0">
                <a:solidFill>
                  <a:schemeClr val="tx2"/>
                </a:solidFill>
                <a:latin typeface="Arial" charset="0"/>
                <a:cs typeface="Arial" charset="0"/>
              </a:rPr>
            </a:br>
            <a:r>
              <a:rPr lang="en-GB" sz="2200" dirty="0">
                <a:solidFill>
                  <a:schemeClr val="tx2"/>
                </a:solidFill>
                <a:latin typeface="Arial" charset="0"/>
                <a:cs typeface="Arial" charset="0"/>
              </a:rPr>
              <a:t>(</a:t>
            </a:r>
            <a:r>
              <a:rPr lang="en-GB" sz="2200" dirty="0" err="1">
                <a:solidFill>
                  <a:schemeClr val="tx2"/>
                </a:solidFill>
                <a:latin typeface="Arial" charset="0"/>
                <a:cs typeface="Arial" charset="0"/>
              </a:rPr>
              <a:t>toxikant</a:t>
            </a:r>
            <a:r>
              <a:rPr lang="en-GB" sz="2200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GB" sz="2200" dirty="0" err="1">
                <a:solidFill>
                  <a:schemeClr val="tx2"/>
                </a:solidFill>
                <a:latin typeface="Arial" charset="0"/>
                <a:cs typeface="Arial" charset="0"/>
              </a:rPr>
              <a:t>interaguje</a:t>
            </a:r>
            <a:r>
              <a:rPr lang="en-GB" sz="2200" dirty="0">
                <a:solidFill>
                  <a:schemeClr val="tx2"/>
                </a:solidFill>
                <a:latin typeface="Arial" charset="0"/>
                <a:cs typeface="Arial" charset="0"/>
              </a:rPr>
              <a:t> s “</a:t>
            </a:r>
            <a:r>
              <a:rPr lang="en-GB" sz="2200" dirty="0" err="1">
                <a:solidFill>
                  <a:schemeClr val="tx2"/>
                </a:solidFill>
                <a:latin typeface="Arial" charset="0"/>
                <a:cs typeface="Arial" charset="0"/>
              </a:rPr>
              <a:t>páteří</a:t>
            </a:r>
            <a:r>
              <a:rPr lang="en-GB" sz="2200" dirty="0">
                <a:solidFill>
                  <a:schemeClr val="tx2"/>
                </a:solidFill>
                <a:latin typeface="Arial" charset="0"/>
                <a:cs typeface="Arial" charset="0"/>
              </a:rPr>
              <a:t>” DNA – </a:t>
            </a:r>
            <a:r>
              <a:rPr lang="cs-CZ" sz="2200" dirty="0">
                <a:solidFill>
                  <a:schemeClr val="tx2"/>
                </a:solidFill>
                <a:latin typeface="Arial" charset="0"/>
                <a:cs typeface="Arial" charset="0"/>
              </a:rPr>
              <a:t>cukr-fosfátový řetězec)</a:t>
            </a:r>
            <a:endParaRPr lang="cs-CZ" sz="22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457200" indent="-457200">
              <a:buFontTx/>
              <a:buAutoNum type="arabicParenR" startAt="2"/>
              <a:defRPr/>
            </a:pPr>
            <a:endParaRPr lang="cs-CZ" sz="2200" i="1" dirty="0">
              <a:latin typeface="Arial" charset="0"/>
              <a:cs typeface="Arial" charset="0"/>
            </a:endParaRP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803525"/>
            <a:ext cx="4321175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2636838"/>
            <a:ext cx="412908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- Mutagenita a genotoxicita –</a:t>
            </a:r>
            <a:r>
              <a:rPr lang="en-GB" altLang="en-US" sz="2400" b="1">
                <a:solidFill>
                  <a:srgbClr val="FF3300"/>
                </a:solidFill>
              </a:rPr>
              <a:t> TYPY MUTACÍ 2</a:t>
            </a:r>
            <a:endParaRPr lang="cs-CZ" altLang="en-US" sz="24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04800" y="1016000"/>
            <a:ext cx="8610600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rabicParenR"/>
              <a:defRPr/>
            </a:pPr>
            <a:r>
              <a:rPr lang="en-GB" sz="20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Ionizující</a:t>
            </a:r>
            <a:r>
              <a:rPr lang="en-GB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GB" sz="20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záření</a:t>
            </a:r>
            <a:endParaRPr lang="en-GB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457200" indent="-457200">
              <a:defRPr/>
            </a:pPr>
            <a:r>
              <a:rPr lang="cs-CZ" sz="2000" b="1" dirty="0">
                <a:latin typeface="Arial" charset="0"/>
                <a:cs typeface="Arial" charset="0"/>
              </a:rPr>
              <a:t>	</a:t>
            </a:r>
            <a:r>
              <a:rPr lang="en-GB" sz="2000" b="1" dirty="0">
                <a:latin typeface="Arial" charset="0"/>
                <a:cs typeface="Arial" charset="0"/>
              </a:rPr>
              <a:t>	</a:t>
            </a:r>
            <a:r>
              <a:rPr lang="cs-CZ" sz="2000" dirty="0">
                <a:latin typeface="Arial" charset="0"/>
                <a:cs typeface="Arial" charset="0"/>
              </a:rPr>
              <a:t>* </a:t>
            </a:r>
            <a:r>
              <a:rPr lang="en-GB" sz="2000" dirty="0" err="1">
                <a:latin typeface="Arial" charset="0"/>
                <a:cs typeface="Arial" charset="0"/>
              </a:rPr>
              <a:t>přímá</a:t>
            </a:r>
            <a:r>
              <a:rPr lang="en-GB" sz="2000" dirty="0">
                <a:latin typeface="Arial" charset="0"/>
                <a:cs typeface="Arial" charset="0"/>
              </a:rPr>
              <a:t> </a:t>
            </a:r>
            <a:r>
              <a:rPr lang="en-GB" sz="2000" dirty="0" err="1">
                <a:latin typeface="Arial" charset="0"/>
                <a:cs typeface="Arial" charset="0"/>
              </a:rPr>
              <a:t>interakce</a:t>
            </a:r>
            <a:r>
              <a:rPr lang="en-GB" sz="2000" dirty="0">
                <a:latin typeface="Arial" charset="0"/>
                <a:cs typeface="Arial" charset="0"/>
              </a:rPr>
              <a:t> s DNA (</a:t>
            </a:r>
            <a:r>
              <a:rPr lang="en-GB" sz="2000" dirty="0" err="1">
                <a:latin typeface="Arial" charset="0"/>
                <a:cs typeface="Arial" charset="0"/>
              </a:rPr>
              <a:t>zlomy</a:t>
            </a:r>
            <a:r>
              <a:rPr lang="en-GB" sz="2000" dirty="0">
                <a:latin typeface="Arial" charset="0"/>
                <a:cs typeface="Arial" charset="0"/>
              </a:rPr>
              <a:t>)</a:t>
            </a:r>
            <a:br>
              <a:rPr lang="en-GB" sz="2000" dirty="0">
                <a:latin typeface="Arial" charset="0"/>
                <a:cs typeface="Arial" charset="0"/>
              </a:rPr>
            </a:br>
            <a:r>
              <a:rPr lang="en-GB" sz="2000" dirty="0">
                <a:latin typeface="Arial" charset="0"/>
                <a:cs typeface="Arial" charset="0"/>
              </a:rPr>
              <a:t>	* </a:t>
            </a:r>
            <a:r>
              <a:rPr lang="en-GB" sz="2000" dirty="0" err="1">
                <a:latin typeface="Arial" charset="0"/>
                <a:cs typeface="Arial" charset="0"/>
              </a:rPr>
              <a:t>nepřímo</a:t>
            </a:r>
            <a:r>
              <a:rPr lang="en-GB" sz="2000" dirty="0">
                <a:latin typeface="Arial" charset="0"/>
                <a:cs typeface="Arial" charset="0"/>
              </a:rPr>
              <a:t> </a:t>
            </a:r>
            <a:r>
              <a:rPr lang="en-GB" sz="2000" dirty="0">
                <a:latin typeface="Arial" charset="0"/>
                <a:cs typeface="Arial" charset="0"/>
                <a:sym typeface="Wingdings" pitchFamily="2" charset="2"/>
              </a:rPr>
              <a:t> </a:t>
            </a:r>
            <a:r>
              <a:rPr lang="en-GB" sz="2000" dirty="0" err="1">
                <a:latin typeface="Arial" charset="0"/>
                <a:cs typeface="Arial" charset="0"/>
                <a:sym typeface="Wingdings" pitchFamily="2" charset="2"/>
              </a:rPr>
              <a:t>štěpení</a:t>
            </a:r>
            <a:r>
              <a:rPr lang="en-GB" sz="200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GB" sz="2000" dirty="0" err="1">
                <a:latin typeface="Arial" charset="0"/>
                <a:cs typeface="Arial" charset="0"/>
                <a:sym typeface="Wingdings" pitchFamily="2" charset="2"/>
              </a:rPr>
              <a:t>vody</a:t>
            </a:r>
            <a:r>
              <a:rPr lang="en-GB" sz="2000" dirty="0">
                <a:latin typeface="Arial" charset="0"/>
                <a:cs typeface="Arial" charset="0"/>
                <a:sym typeface="Wingdings" pitchFamily="2" charset="2"/>
              </a:rPr>
              <a:t>  ROS (</a:t>
            </a:r>
            <a:r>
              <a:rPr lang="en-GB" sz="2000" dirty="0" err="1">
                <a:latin typeface="Arial" charset="0"/>
                <a:cs typeface="Arial" charset="0"/>
                <a:sym typeface="Wingdings" pitchFamily="2" charset="2"/>
              </a:rPr>
              <a:t>viz</a:t>
            </a:r>
            <a:r>
              <a:rPr lang="en-GB" sz="200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GB" sz="2000" dirty="0" err="1">
                <a:latin typeface="Arial" charset="0"/>
                <a:cs typeface="Arial" charset="0"/>
                <a:sym typeface="Wingdings" pitchFamily="2" charset="2"/>
              </a:rPr>
              <a:t>také</a:t>
            </a:r>
            <a:r>
              <a:rPr lang="en-GB" sz="200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GB" sz="2000" dirty="0" err="1">
                <a:latin typeface="Arial" charset="0"/>
                <a:cs typeface="Arial" charset="0"/>
                <a:sym typeface="Wingdings" pitchFamily="2" charset="2"/>
              </a:rPr>
              <a:t>dále</a:t>
            </a:r>
            <a:r>
              <a:rPr lang="en-GB" sz="2000" dirty="0">
                <a:latin typeface="Arial" charset="0"/>
                <a:cs typeface="Arial" charset="0"/>
                <a:sym typeface="Wingdings" pitchFamily="2" charset="2"/>
              </a:rPr>
              <a:t>)</a:t>
            </a:r>
            <a:endParaRPr lang="en-GB" sz="2000" b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457200" indent="-457200">
              <a:buFontTx/>
              <a:buAutoNum type="arabicParenR" startAt="2"/>
              <a:defRPr/>
            </a:pPr>
            <a:r>
              <a:rPr lang="cs-CZ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elektrofilní malé molekuly </a:t>
            </a:r>
            <a:br>
              <a:rPr lang="cs-CZ" sz="2000" b="1" dirty="0">
                <a:solidFill>
                  <a:schemeClr val="tx2"/>
                </a:solidFill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	* </a:t>
            </a:r>
            <a:r>
              <a:rPr lang="en-GB" sz="2000" dirty="0" err="1">
                <a:latin typeface="Arial" charset="0"/>
                <a:cs typeface="Arial" charset="0"/>
              </a:rPr>
              <a:t>deriváty</a:t>
            </a:r>
            <a:r>
              <a:rPr lang="en-GB" sz="2000" dirty="0"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kyslíku</a:t>
            </a:r>
            <a:r>
              <a:rPr lang="en-GB" sz="2000" dirty="0">
                <a:latin typeface="Arial" charset="0"/>
                <a:cs typeface="Arial" charset="0"/>
              </a:rPr>
              <a:t>, </a:t>
            </a:r>
            <a:r>
              <a:rPr lang="cs-CZ" sz="2000" dirty="0">
                <a:latin typeface="Arial" charset="0"/>
                <a:cs typeface="Arial" charset="0"/>
              </a:rPr>
              <a:t>vody</a:t>
            </a:r>
            <a:r>
              <a:rPr lang="en-GB" sz="2000" dirty="0">
                <a:latin typeface="Arial" charset="0"/>
                <a:cs typeface="Arial" charset="0"/>
              </a:rPr>
              <a:t> (</a:t>
            </a:r>
            <a:r>
              <a:rPr lang="en-GB" sz="2000" dirty="0" err="1">
                <a:latin typeface="Arial" charset="0"/>
                <a:cs typeface="Arial" charset="0"/>
              </a:rPr>
              <a:t>m.j</a:t>
            </a:r>
            <a:r>
              <a:rPr lang="en-GB" sz="2000" dirty="0">
                <a:latin typeface="Arial" charset="0"/>
                <a:cs typeface="Arial" charset="0"/>
              </a:rPr>
              <a:t>. </a:t>
            </a:r>
            <a:r>
              <a:rPr lang="en-GB" sz="2000" dirty="0" err="1">
                <a:latin typeface="Arial" charset="0"/>
                <a:cs typeface="Arial" charset="0"/>
              </a:rPr>
              <a:t>také</a:t>
            </a:r>
            <a:r>
              <a:rPr lang="en-GB" sz="2000" dirty="0">
                <a:latin typeface="Arial" charset="0"/>
                <a:cs typeface="Arial" charset="0"/>
              </a:rPr>
              <a:t> </a:t>
            </a:r>
            <a:r>
              <a:rPr lang="en-GB" sz="2000" dirty="0" err="1">
                <a:latin typeface="Arial" charset="0"/>
                <a:cs typeface="Arial" charset="0"/>
              </a:rPr>
              <a:t>po</a:t>
            </a:r>
            <a:r>
              <a:rPr lang="en-GB" sz="2000" dirty="0">
                <a:latin typeface="Arial" charset="0"/>
                <a:cs typeface="Arial" charset="0"/>
              </a:rPr>
              <a:t> </a:t>
            </a:r>
            <a:r>
              <a:rPr lang="en-GB" sz="2000" dirty="0" err="1">
                <a:latin typeface="Arial" charset="0"/>
                <a:cs typeface="Arial" charset="0"/>
              </a:rPr>
              <a:t>ozáření</a:t>
            </a:r>
            <a:r>
              <a:rPr lang="en-GB" sz="2000" dirty="0">
                <a:latin typeface="Arial" charset="0"/>
                <a:cs typeface="Arial" charset="0"/>
              </a:rPr>
              <a:t>)</a:t>
            </a:r>
            <a:br>
              <a:rPr lang="en-GB" sz="2000" dirty="0">
                <a:latin typeface="Arial" charset="0"/>
                <a:cs typeface="Arial" charset="0"/>
              </a:rPr>
            </a:br>
            <a:r>
              <a:rPr lang="en-US" sz="1600" dirty="0">
                <a:latin typeface="Arial" charset="0"/>
                <a:cs typeface="Arial" charset="0"/>
              </a:rPr>
              <a:t>	</a:t>
            </a:r>
            <a:r>
              <a:rPr lang="en-GB" sz="1600" dirty="0">
                <a:latin typeface="Arial" charset="0"/>
                <a:cs typeface="Arial" charset="0"/>
              </a:rPr>
              <a:t>(</a:t>
            </a:r>
            <a:r>
              <a:rPr lang="en-GB" sz="1600" dirty="0" err="1">
                <a:latin typeface="Arial" charset="0"/>
                <a:cs typeface="Arial" charset="0"/>
              </a:rPr>
              <a:t>viz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také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dále</a:t>
            </a:r>
            <a:r>
              <a:rPr lang="en-GB" sz="1600" dirty="0">
                <a:latin typeface="Arial" charset="0"/>
                <a:cs typeface="Arial" charset="0"/>
              </a:rPr>
              <a:t> – “</a:t>
            </a:r>
            <a:r>
              <a:rPr lang="en-GB" sz="1600" dirty="0" err="1">
                <a:latin typeface="Arial" charset="0"/>
                <a:cs typeface="Arial" charset="0"/>
              </a:rPr>
              <a:t>oxidativní</a:t>
            </a:r>
            <a:r>
              <a:rPr lang="en-GB" sz="1600" dirty="0">
                <a:latin typeface="Arial" charset="0"/>
                <a:cs typeface="Arial" charset="0"/>
              </a:rPr>
              <a:t> </a:t>
            </a:r>
            <a:r>
              <a:rPr lang="en-GB" sz="1600" dirty="0" err="1">
                <a:latin typeface="Arial" charset="0"/>
                <a:cs typeface="Arial" charset="0"/>
              </a:rPr>
              <a:t>stres</a:t>
            </a:r>
            <a:r>
              <a:rPr lang="en-GB" sz="1600" dirty="0">
                <a:latin typeface="Arial" charset="0"/>
                <a:cs typeface="Arial" charset="0"/>
              </a:rPr>
              <a:t>”)</a:t>
            </a:r>
            <a:r>
              <a:rPr lang="cs-CZ" sz="2000" dirty="0">
                <a:latin typeface="Arial" charset="0"/>
                <a:cs typeface="Arial" charset="0"/>
              </a:rPr>
              <a:t>	</a:t>
            </a:r>
            <a:r>
              <a:rPr lang="en-GB" sz="2000" dirty="0">
                <a:latin typeface="Arial" charset="0"/>
                <a:cs typeface="Arial" charset="0"/>
              </a:rPr>
              <a:t>	</a:t>
            </a:r>
            <a:br>
              <a:rPr lang="en-GB" sz="2000" dirty="0">
                <a:latin typeface="Arial" charset="0"/>
                <a:cs typeface="Arial" charset="0"/>
              </a:rPr>
            </a:br>
            <a:r>
              <a:rPr lang="cs-CZ" sz="2000" b="1" dirty="0">
                <a:latin typeface="Arial" charset="0"/>
                <a:cs typeface="Arial" charset="0"/>
              </a:rPr>
              <a:t>	</a:t>
            </a:r>
            <a:r>
              <a:rPr lang="cs-CZ" sz="2000" dirty="0">
                <a:latin typeface="Arial" charset="0"/>
                <a:cs typeface="Arial" charset="0"/>
              </a:rPr>
              <a:t>* vyhledávají nukleofilní/bazická místa … např. v NK</a:t>
            </a:r>
          </a:p>
          <a:p>
            <a:pPr marL="457200" indent="-457200">
              <a:defRPr/>
            </a:pPr>
            <a:r>
              <a:rPr lang="en-GB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3) 	</a:t>
            </a:r>
            <a:r>
              <a:rPr lang="cs-CZ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další reaktivní látky - alkylující, </a:t>
            </a:r>
            <a:r>
              <a:rPr lang="cs-CZ" sz="20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acylující</a:t>
            </a:r>
            <a:r>
              <a:rPr lang="cs-CZ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 nebo </a:t>
            </a:r>
            <a:r>
              <a:rPr lang="cs-CZ" sz="2000" b="1" dirty="0" err="1">
                <a:solidFill>
                  <a:schemeClr val="tx2"/>
                </a:solidFill>
                <a:latin typeface="Arial" charset="0"/>
                <a:cs typeface="Arial" charset="0"/>
              </a:rPr>
              <a:t>arylující</a:t>
            </a:r>
            <a:r>
              <a:rPr lang="cs-CZ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 látky </a:t>
            </a:r>
          </a:p>
          <a:p>
            <a:pPr>
              <a:defRPr/>
            </a:pPr>
            <a:r>
              <a:rPr lang="cs-CZ" sz="2000" dirty="0">
                <a:latin typeface="Arial" charset="0"/>
                <a:cs typeface="Arial" charset="0"/>
              </a:rPr>
              <a:t>	</a:t>
            </a:r>
            <a:r>
              <a:rPr lang="cs-CZ" sz="2000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kovalentní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err="1">
                <a:latin typeface="Arial" charset="0"/>
                <a:cs typeface="Arial" charset="0"/>
              </a:rPr>
              <a:t>adukt</a:t>
            </a:r>
            <a:r>
              <a:rPr lang="cs-CZ" sz="2000" dirty="0">
                <a:latin typeface="Arial" charset="0"/>
                <a:cs typeface="Arial" charset="0"/>
              </a:rPr>
              <a:t>y s </a:t>
            </a:r>
            <a:r>
              <a:rPr lang="en-GB" sz="2000" dirty="0" err="1">
                <a:latin typeface="Arial" charset="0"/>
                <a:cs typeface="Arial" charset="0"/>
              </a:rPr>
              <a:t>nukleotidy</a:t>
            </a:r>
            <a:r>
              <a:rPr lang="en-GB" sz="2000" dirty="0">
                <a:latin typeface="Arial" charset="0"/>
                <a:cs typeface="Arial" charset="0"/>
              </a:rPr>
              <a:t> v </a:t>
            </a:r>
            <a:r>
              <a:rPr lang="cs-CZ" sz="2000" dirty="0">
                <a:latin typeface="Arial" charset="0"/>
                <a:cs typeface="Arial" charset="0"/>
              </a:rPr>
              <a:t>DNA</a:t>
            </a:r>
          </a:p>
          <a:p>
            <a:pPr>
              <a:defRPr/>
            </a:pPr>
            <a:endParaRPr lang="cs-CZ" sz="1600" i="1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cs-CZ" sz="1600" i="1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1600" i="1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sz="1600" i="1" dirty="0">
                <a:latin typeface="Arial" charset="0"/>
                <a:cs typeface="Arial" charset="0"/>
              </a:rPr>
              <a:t>1+</a:t>
            </a:r>
            <a:r>
              <a:rPr lang="en-GB" sz="1600" i="1" dirty="0">
                <a:latin typeface="Arial" charset="0"/>
                <a:cs typeface="Arial" charset="0"/>
              </a:rPr>
              <a:t>2+3</a:t>
            </a:r>
            <a:r>
              <a:rPr lang="cs-CZ" sz="1600" i="1" dirty="0">
                <a:latin typeface="Arial" charset="0"/>
                <a:cs typeface="Arial" charset="0"/>
              </a:rPr>
              <a:t>: „nespecifické“ reaktivní mechanismy</a:t>
            </a:r>
          </a:p>
          <a:p>
            <a:pPr>
              <a:defRPr/>
            </a:pPr>
            <a:endParaRPr lang="en-US" sz="2000" i="1" dirty="0">
              <a:latin typeface="Arial" charset="0"/>
              <a:cs typeface="Arial" charset="0"/>
            </a:endParaRPr>
          </a:p>
          <a:p>
            <a:pPr>
              <a:defRPr/>
            </a:pPr>
            <a:endParaRPr lang="cs-CZ" sz="2000" i="1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cs-CZ" sz="2000" dirty="0">
                <a:latin typeface="Arial" charset="0"/>
                <a:cs typeface="Arial" charset="0"/>
              </a:rPr>
              <a:t>4</a:t>
            </a:r>
            <a:r>
              <a:rPr lang="en-GB" sz="2000" dirty="0">
                <a:latin typeface="Arial" charset="0"/>
                <a:cs typeface="Arial" charset="0"/>
              </a:rPr>
              <a:t>)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b="1" dirty="0">
                <a:solidFill>
                  <a:schemeClr val="tx2"/>
                </a:solidFill>
                <a:latin typeface="Arial" charset="0"/>
                <a:cs typeface="Arial" charset="0"/>
              </a:rPr>
              <a:t>interkalátory DNA</a:t>
            </a:r>
            <a:r>
              <a:rPr lang="cs-CZ" sz="2000" dirty="0">
                <a:latin typeface="Arial" charset="0"/>
                <a:cs typeface="Arial" charset="0"/>
              </a:rPr>
              <a:t>	</a:t>
            </a:r>
            <a:r>
              <a:rPr lang="en-GB" sz="2000" dirty="0">
                <a:latin typeface="Arial" charset="0"/>
                <a:cs typeface="Arial" charset="0"/>
                <a:sym typeface="Wingdings" pitchFamily="2" charset="2"/>
              </a:rPr>
              <a:t> </a:t>
            </a:r>
            <a:r>
              <a:rPr lang="en-US" sz="2000" dirty="0">
                <a:latin typeface="Arial" charset="0"/>
                <a:cs typeface="Arial" charset="0"/>
              </a:rPr>
              <a:t>cross</a:t>
            </a:r>
            <a:r>
              <a:rPr lang="cs-CZ" sz="2000" dirty="0">
                <a:latin typeface="Arial" charset="0"/>
                <a:cs typeface="Arial" charset="0"/>
              </a:rPr>
              <a:t>-</a:t>
            </a:r>
            <a:r>
              <a:rPr lang="cs-CZ" sz="2000" dirty="0" err="1">
                <a:latin typeface="Arial" charset="0"/>
                <a:cs typeface="Arial" charset="0"/>
              </a:rPr>
              <a:t>linking</a:t>
            </a:r>
            <a:r>
              <a:rPr lang="cs-CZ" sz="2000" dirty="0">
                <a:latin typeface="Arial" charset="0"/>
                <a:cs typeface="Arial" charset="0"/>
              </a:rPr>
              <a:t> řetězců DNA</a:t>
            </a:r>
          </a:p>
          <a:p>
            <a:pPr>
              <a:defRPr/>
            </a:pPr>
            <a:endParaRPr lang="en-US" sz="1600" i="1" dirty="0">
              <a:latin typeface="Arial" charset="0"/>
              <a:cs typeface="Arial" charset="0"/>
              <a:sym typeface="Wingdings" pitchFamily="2" charset="2"/>
            </a:endParaRPr>
          </a:p>
          <a:p>
            <a:pPr>
              <a:defRPr/>
            </a:pPr>
            <a:r>
              <a:rPr lang="cs-CZ" sz="1600" i="1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1600" i="1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sz="1600" i="1" dirty="0">
                <a:latin typeface="Arial" charset="0"/>
                <a:cs typeface="Arial" charset="0"/>
              </a:rPr>
              <a:t>4: „</a:t>
            </a:r>
            <a:r>
              <a:rPr lang="en-US" sz="1600" i="1" dirty="0" err="1">
                <a:latin typeface="Arial" charset="0"/>
                <a:cs typeface="Arial" charset="0"/>
              </a:rPr>
              <a:t>specifick</a:t>
            </a:r>
            <a:r>
              <a:rPr lang="cs-CZ" sz="1600" i="1" dirty="0">
                <a:latin typeface="Arial" charset="0"/>
                <a:cs typeface="Arial" charset="0"/>
              </a:rPr>
              <a:t>ý“ mechanismus </a:t>
            </a:r>
            <a:r>
              <a:rPr lang="en-US" sz="1600" i="1" dirty="0" err="1">
                <a:latin typeface="Arial" charset="0"/>
                <a:cs typeface="Arial" charset="0"/>
              </a:rPr>
              <a:t>genotoxicit</a:t>
            </a:r>
            <a:r>
              <a:rPr lang="en-GB" sz="1600" i="1" dirty="0">
                <a:latin typeface="Arial" charset="0"/>
                <a:cs typeface="Arial" charset="0"/>
              </a:rPr>
              <a:t>y </a:t>
            </a:r>
            <a:br>
              <a:rPr lang="cs-CZ" sz="1600" i="1" dirty="0">
                <a:latin typeface="Arial" charset="0"/>
                <a:cs typeface="Arial" charset="0"/>
              </a:rPr>
            </a:br>
            <a:r>
              <a:rPr lang="cs-CZ" sz="1600" i="1" dirty="0">
                <a:latin typeface="Arial" charset="0"/>
                <a:cs typeface="Arial" charset="0"/>
              </a:rPr>
              <a:t>	(jen látky s definovanou strukturou, velikostí…) </a:t>
            </a:r>
          </a:p>
          <a:p>
            <a:pPr>
              <a:defRPr/>
            </a:pPr>
            <a:endParaRPr lang="cs-CZ" sz="1600" i="1" dirty="0">
              <a:latin typeface="Arial" charset="0"/>
              <a:cs typeface="Arial" charset="0"/>
            </a:endParaRPr>
          </a:p>
        </p:txBody>
      </p:sp>
      <p:sp>
        <p:nvSpPr>
          <p:cNvPr id="79875" name="Rectangle 4"/>
          <p:cNvSpPr>
            <a:spLocks noChangeArrowheads="1"/>
          </p:cNvSpPr>
          <p:nvPr/>
        </p:nvSpPr>
        <p:spPr bwMode="auto">
          <a:xfrm>
            <a:off x="304800" y="333375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2400" b="1">
                <a:solidFill>
                  <a:srgbClr val="FF3300"/>
                </a:solidFill>
              </a:rPr>
              <a:t>Mutageny – hlavní skupiny / příklady</a:t>
            </a:r>
            <a:endParaRPr lang="cs-CZ" altLang="en-US" sz="24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7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cs-CZ" sz="3200" dirty="0" err="1">
                <a:solidFill>
                  <a:schemeClr val="tx1"/>
                </a:solidFill>
              </a:rPr>
              <a:t>ToxicoD</a:t>
            </a:r>
            <a:r>
              <a:rPr lang="en-GB" altLang="cs-CZ" sz="3200" dirty="0">
                <a:solidFill>
                  <a:schemeClr val="tx1"/>
                </a:solidFill>
              </a:rPr>
              <a:t>YNAMI</a:t>
            </a:r>
            <a:r>
              <a:rPr lang="cs-CZ" altLang="cs-CZ" sz="3200" dirty="0">
                <a:solidFill>
                  <a:schemeClr val="tx1"/>
                </a:solidFill>
              </a:rPr>
              <a:t>KA</a:t>
            </a:r>
            <a:endParaRPr lang="en-GB" altLang="cs-CZ" sz="3200" dirty="0">
              <a:solidFill>
                <a:schemeClr val="tx1"/>
              </a:solidFill>
            </a:endParaRPr>
          </a:p>
        </p:txBody>
      </p:sp>
      <p:pic>
        <p:nvPicPr>
          <p:cNvPr id="12291" name="Picture 7" descr="http://4.bp.blogspot.com/-MebbujGDXi0/UAu26D7WxII/AAAAAAAAACk/StePoxIb3Go/s1600/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3987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 descr="Dynamic simulation of processes causing toxicity and their grouping into toxicokinetics and toxicodynamics, illustrated on the example of the aquatic invertebrate Gammarus pulex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2520950"/>
            <a:ext cx="5184775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ovéPole 10"/>
          <p:cNvSpPr txBox="1">
            <a:spLocks noChangeArrowheads="1"/>
          </p:cNvSpPr>
          <p:nvPr/>
        </p:nvSpPr>
        <p:spPr bwMode="auto">
          <a:xfrm>
            <a:off x="1211263" y="4532313"/>
            <a:ext cx="20955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cs-CZ" sz="1800" b="1">
                <a:solidFill>
                  <a:schemeClr val="tx1"/>
                </a:solidFill>
              </a:rPr>
              <a:t>MoA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GB" altLang="cs-CZ" sz="1800">
              <a:solidFill>
                <a:schemeClr val="tx1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en-GB" altLang="cs-CZ" sz="1800">
              <a:solidFill>
                <a:schemeClr val="tx1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cs-CZ" sz="1800">
                <a:solidFill>
                  <a:schemeClr val="tx1"/>
                </a:solidFill>
              </a:rPr>
              <a:t>... and measurable</a:t>
            </a:r>
            <a:br>
              <a:rPr lang="en-GB" altLang="cs-CZ" sz="1800">
                <a:solidFill>
                  <a:schemeClr val="tx1"/>
                </a:solidFill>
              </a:rPr>
            </a:br>
            <a:r>
              <a:rPr lang="en-GB" altLang="cs-CZ" sz="1800" b="1">
                <a:solidFill>
                  <a:schemeClr val="tx1"/>
                </a:solidFill>
              </a:rPr>
              <a:t>EFFECTS</a:t>
            </a:r>
          </a:p>
        </p:txBody>
      </p:sp>
      <p:sp>
        <p:nvSpPr>
          <p:cNvPr id="12" name="Šipka doprava 11"/>
          <p:cNvSpPr/>
          <p:nvPr/>
        </p:nvSpPr>
        <p:spPr>
          <a:xfrm>
            <a:off x="3419475" y="4581525"/>
            <a:ext cx="360363" cy="3603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3" name="Šipka doprava 12"/>
          <p:cNvSpPr/>
          <p:nvPr/>
        </p:nvSpPr>
        <p:spPr>
          <a:xfrm>
            <a:off x="3419475" y="5445125"/>
            <a:ext cx="360363" cy="3603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4" name="Šipka doprava 13"/>
          <p:cNvSpPr/>
          <p:nvPr/>
        </p:nvSpPr>
        <p:spPr>
          <a:xfrm rot="5400000">
            <a:off x="2736057" y="5049044"/>
            <a:ext cx="395287" cy="180975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9" name="Obdélník 8"/>
          <p:cNvSpPr/>
          <p:nvPr/>
        </p:nvSpPr>
        <p:spPr>
          <a:xfrm>
            <a:off x="5867400" y="4149725"/>
            <a:ext cx="649288" cy="358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cxnSp>
        <p:nvCxnSpPr>
          <p:cNvPr id="11" name="Přímá spojovací šipka 10"/>
          <p:cNvCxnSpPr/>
          <p:nvPr/>
        </p:nvCxnSpPr>
        <p:spPr>
          <a:xfrm flipV="1">
            <a:off x="6372225" y="2133600"/>
            <a:ext cx="0" cy="1943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9" name="TextovéPole 14"/>
          <p:cNvSpPr txBox="1">
            <a:spLocks noChangeArrowheads="1"/>
          </p:cNvSpPr>
          <p:nvPr/>
        </p:nvSpPr>
        <p:spPr bwMode="auto">
          <a:xfrm>
            <a:off x="4788024" y="1484313"/>
            <a:ext cx="42082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b="1" dirty="0">
                <a:solidFill>
                  <a:schemeClr val="tx1"/>
                </a:solidFill>
              </a:rPr>
              <a:t>Cílová místa = biologické makromolekuly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600" dirty="0">
                <a:solidFill>
                  <a:schemeClr val="tx1"/>
                </a:solidFill>
              </a:rPr>
              <a:t>(DNA/RNA, proteiny, membránové P-lipidy)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76672"/>
            <a:ext cx="8839200" cy="48006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400" b="1" dirty="0">
                <a:solidFill>
                  <a:srgbClr val="FF0000"/>
                </a:solidFill>
              </a:rPr>
              <a:t>Fyzikální faktory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b="1" dirty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sz="2400" b="1" dirty="0">
                <a:solidFill>
                  <a:schemeClr val="tx2"/>
                </a:solidFill>
              </a:rPr>
              <a:t>Ionizující záření</a:t>
            </a:r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sz="2400" dirty="0"/>
              <a:t>	- přímá interakce s DNA</a:t>
            </a:r>
            <a:endParaRPr lang="en-GB" sz="2400" dirty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en-GB" sz="2400" dirty="0"/>
              <a:t>	- </a:t>
            </a:r>
            <a:r>
              <a:rPr lang="cs-CZ" sz="2400" dirty="0"/>
              <a:t>nepřímé poškození DNA po interakci s vodou (nejčastější!) </a:t>
            </a:r>
            <a:r>
              <a:rPr lang="en-US" sz="2400" dirty="0"/>
              <a:t>	</a:t>
            </a:r>
            <a:r>
              <a:rPr lang="en-GB" sz="2400" dirty="0">
                <a:sym typeface="Wingdings" pitchFamily="2" charset="2"/>
              </a:rPr>
              <a:t> </a:t>
            </a:r>
            <a:r>
              <a:rPr lang="cs-CZ" sz="2400" dirty="0">
                <a:sym typeface="Wingdings" pitchFamily="2" charset="2"/>
              </a:rPr>
              <a:t>tvorba </a:t>
            </a:r>
            <a:r>
              <a:rPr lang="en-US" sz="2400" dirty="0"/>
              <a:t>OH* </a:t>
            </a:r>
            <a:br>
              <a:rPr lang="cs-CZ" sz="2400" dirty="0"/>
            </a:br>
            <a:r>
              <a:rPr lang="cs-CZ" sz="1800" dirty="0"/>
              <a:t>	(hydroxylový radikál a následně dalších ROS: viz oxidativní stres)</a:t>
            </a:r>
            <a:endParaRPr lang="cs-CZ" sz="2400" dirty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en-US" sz="2400" i="1" dirty="0">
                <a:sym typeface="Wingdings" pitchFamily="2" charset="2"/>
              </a:rPr>
              <a:t></a:t>
            </a:r>
            <a:r>
              <a:rPr lang="en-US" sz="2400" i="1" dirty="0"/>
              <a:t> </a:t>
            </a:r>
            <a:r>
              <a:rPr lang="cs-CZ" sz="2400" i="1" dirty="0"/>
              <a:t>Vážná poškození DNA včetně zlomů</a:t>
            </a:r>
          </a:p>
          <a:p>
            <a:pPr marL="533400" indent="-533400" eaLnBrk="1" hangingPunct="1">
              <a:buFont typeface="Wingdings" pitchFamily="2" charset="2"/>
              <a:buNone/>
            </a:pPr>
            <a:endParaRPr lang="cs-CZ" sz="2400" b="1" dirty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sz="2400" b="1" dirty="0">
                <a:solidFill>
                  <a:schemeClr val="tx2"/>
                </a:solidFill>
              </a:rPr>
              <a:t>UV záření</a:t>
            </a:r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sz="2400" dirty="0"/>
              <a:t>	- interakce s aromatickými </a:t>
            </a:r>
            <a:r>
              <a:rPr lang="cs-CZ" sz="2400" dirty="0" err="1"/>
              <a:t>bazemi</a:t>
            </a:r>
            <a:r>
              <a:rPr lang="cs-CZ" sz="2400" dirty="0"/>
              <a:t> </a:t>
            </a:r>
            <a:br>
              <a:rPr lang="cs-CZ" sz="2400" dirty="0"/>
            </a:br>
            <a:r>
              <a:rPr lang="cs-CZ" sz="2400" dirty="0">
                <a:sym typeface="Wingdings" pitchFamily="2" charset="2"/>
              </a:rPr>
              <a:t>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cs-CZ" sz="2400" dirty="0">
                <a:sym typeface="Wingdings" pitchFamily="2" charset="2"/>
              </a:rPr>
              <a:t>vznik např. dimerů </a:t>
            </a:r>
            <a:r>
              <a:rPr lang="cs-CZ" sz="2400" dirty="0"/>
              <a:t>T=T</a:t>
            </a:r>
            <a:endParaRPr lang="en-US" sz="2400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sz="2400" b="1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Jaké látky (stresory) vyvolávají mutace? MUTAGENY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800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ChangeArrowheads="1"/>
          </p:cNvSpPr>
          <p:nvPr/>
        </p:nvSpPr>
        <p:spPr bwMode="auto">
          <a:xfrm>
            <a:off x="304800" y="333375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Mutagen</a:t>
            </a:r>
            <a:r>
              <a:rPr lang="en-US" altLang="en-US" sz="2400" b="1">
                <a:solidFill>
                  <a:srgbClr val="FF3300"/>
                </a:solidFill>
              </a:rPr>
              <a:t>ita </a:t>
            </a:r>
            <a:r>
              <a:rPr lang="en-GB" altLang="en-US" sz="2400" b="1">
                <a:solidFill>
                  <a:srgbClr val="FF3300"/>
                </a:solidFill>
              </a:rPr>
              <a:t>– ionizující záření</a:t>
            </a:r>
            <a:endParaRPr lang="cs-CZ" altLang="en-US" sz="2400">
              <a:solidFill>
                <a:srgbClr val="FF3300"/>
              </a:solidFill>
            </a:endParaRPr>
          </a:p>
        </p:txBody>
      </p:sp>
      <p:pic>
        <p:nvPicPr>
          <p:cNvPr id="81923" name="Picture 6" descr="https://www.windows2universe.org/earth/Life/images/radiation_dna_damage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25538"/>
            <a:ext cx="77914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220200" cy="685800"/>
          </a:xfrm>
        </p:spPr>
        <p:txBody>
          <a:bodyPr/>
          <a:lstStyle/>
          <a:p>
            <a:pPr eaLnBrk="1" hangingPunct="1"/>
            <a:r>
              <a:rPr lang="cs-CZ" dirty="0">
                <a:solidFill>
                  <a:schemeClr val="tx1"/>
                </a:solidFill>
              </a:rPr>
              <a:t>Různé typy poškození DNA</a:t>
            </a:r>
          </a:p>
        </p:txBody>
      </p:sp>
      <p:pic>
        <p:nvPicPr>
          <p:cNvPr id="13315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BCE"/>
              </a:clrFrom>
              <a:clrTo>
                <a:srgbClr val="FFFBC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9964" y="1196752"/>
            <a:ext cx="7020272" cy="487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6608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179388" y="908050"/>
            <a:ext cx="8610600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tx2"/>
                </a:solidFill>
              </a:rPr>
              <a:t>Produkty vznikající z vody a kyslíku </a:t>
            </a:r>
            <a:endParaRPr lang="en-GB" altLang="en-US" sz="1800" b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 dirty="0" err="1">
                <a:solidFill>
                  <a:schemeClr val="tx2"/>
                </a:solidFill>
              </a:rPr>
              <a:t>Voda</a:t>
            </a:r>
            <a:r>
              <a:rPr lang="en-GB" altLang="en-US" sz="1800" dirty="0">
                <a:solidFill>
                  <a:schemeClr val="tx2"/>
                </a:solidFill>
              </a:rPr>
              <a:t> - </a:t>
            </a:r>
            <a:r>
              <a:rPr lang="cs-CZ" altLang="en-US" sz="1800" i="1" dirty="0">
                <a:solidFill>
                  <a:schemeClr val="tx1"/>
                </a:solidFill>
              </a:rPr>
              <a:t>chemikálie s nejvyšší koncentrací</a:t>
            </a:r>
            <a:r>
              <a:rPr lang="en-GB" altLang="en-US" sz="1800" i="1" dirty="0">
                <a:solidFill>
                  <a:schemeClr val="tx1"/>
                </a:solidFill>
              </a:rPr>
              <a:t>, </a:t>
            </a:r>
            <a:br>
              <a:rPr lang="en-GB" altLang="en-US" sz="1800" i="1" dirty="0">
                <a:solidFill>
                  <a:schemeClr val="tx1"/>
                </a:solidFill>
              </a:rPr>
            </a:br>
            <a:r>
              <a:rPr lang="en-GB" altLang="en-US" sz="1800" dirty="0" err="1">
                <a:solidFill>
                  <a:schemeClr val="tx2"/>
                </a:solidFill>
              </a:rPr>
              <a:t>Kyslík</a:t>
            </a:r>
            <a:r>
              <a:rPr lang="en-GB" altLang="en-US" sz="1800" dirty="0">
                <a:solidFill>
                  <a:schemeClr val="tx2"/>
                </a:solidFill>
              </a:rPr>
              <a:t> </a:t>
            </a:r>
            <a:r>
              <a:rPr lang="en-GB" altLang="en-US" sz="1800" i="1" dirty="0">
                <a:solidFill>
                  <a:schemeClr val="tx1"/>
                </a:solidFill>
              </a:rPr>
              <a:t>– </a:t>
            </a:r>
            <a:r>
              <a:rPr lang="en-GB" altLang="en-US" sz="1800" i="1" dirty="0" err="1">
                <a:solidFill>
                  <a:schemeClr val="tx1"/>
                </a:solidFill>
              </a:rPr>
              <a:t>silné</a:t>
            </a:r>
            <a:r>
              <a:rPr lang="en-GB" altLang="en-US" sz="1800" i="1" dirty="0">
                <a:solidFill>
                  <a:schemeClr val="tx1"/>
                </a:solidFill>
              </a:rPr>
              <a:t> </a:t>
            </a:r>
            <a:r>
              <a:rPr lang="en-GB" altLang="en-US" sz="1800" i="1" dirty="0" err="1">
                <a:solidFill>
                  <a:schemeClr val="tx1"/>
                </a:solidFill>
              </a:rPr>
              <a:t>oxidační</a:t>
            </a:r>
            <a:r>
              <a:rPr lang="en-GB" altLang="en-US" sz="1800" i="1" dirty="0">
                <a:solidFill>
                  <a:schemeClr val="tx1"/>
                </a:solidFill>
              </a:rPr>
              <a:t> </a:t>
            </a:r>
            <a:r>
              <a:rPr lang="en-GB" altLang="en-US" sz="1800" i="1" dirty="0" err="1">
                <a:solidFill>
                  <a:schemeClr val="tx1"/>
                </a:solidFill>
              </a:rPr>
              <a:t>činidlo</a:t>
            </a:r>
            <a:r>
              <a:rPr lang="en-GB" altLang="en-US" sz="1800" i="1" dirty="0">
                <a:solidFill>
                  <a:schemeClr val="tx1"/>
                </a:solidFill>
              </a:rPr>
              <a:t> </a:t>
            </a:r>
            <a:endParaRPr lang="cs-CZ" altLang="en-US" sz="180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GB" altLang="en-US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GB" altLang="en-US" sz="1800" dirty="0">
                <a:solidFill>
                  <a:schemeClr val="tx1"/>
                </a:solidFill>
              </a:rPr>
              <a:t>ROS </a:t>
            </a:r>
            <a:br>
              <a:rPr lang="en-GB" altLang="en-US" sz="1800" dirty="0">
                <a:solidFill>
                  <a:schemeClr val="tx1"/>
                </a:solidFill>
              </a:rPr>
            </a:br>
            <a:r>
              <a:rPr lang="en-GB" altLang="en-US" sz="1800" dirty="0">
                <a:solidFill>
                  <a:schemeClr val="tx1"/>
                </a:solidFill>
              </a:rPr>
              <a:t>reactive oxygen species</a:t>
            </a:r>
            <a:br>
              <a:rPr lang="en-GB" altLang="en-US" sz="1800" dirty="0">
                <a:solidFill>
                  <a:schemeClr val="tx1"/>
                </a:solidFill>
              </a:rPr>
            </a:br>
            <a:r>
              <a:rPr lang="en-GB" altLang="en-US" sz="1200" dirty="0">
                <a:solidFill>
                  <a:schemeClr val="tx1"/>
                </a:solidFill>
              </a:rPr>
              <a:t>viz </a:t>
            </a:r>
            <a:r>
              <a:rPr lang="en-GB" altLang="en-US" sz="1200" dirty="0" err="1">
                <a:solidFill>
                  <a:schemeClr val="tx1"/>
                </a:solidFill>
              </a:rPr>
              <a:t>dále</a:t>
            </a:r>
            <a:r>
              <a:rPr lang="en-GB" altLang="en-US" sz="1200" dirty="0">
                <a:solidFill>
                  <a:schemeClr val="tx1"/>
                </a:solidFill>
              </a:rPr>
              <a:t> – </a:t>
            </a:r>
            <a:r>
              <a:rPr lang="en-GB" altLang="en-US" sz="1200" b="1" dirty="0" err="1">
                <a:solidFill>
                  <a:srgbClr val="FF0000"/>
                </a:solidFill>
              </a:rPr>
              <a:t>mechanismus</a:t>
            </a:r>
            <a:r>
              <a:rPr lang="en-GB" altLang="en-US" sz="1200" b="1" dirty="0">
                <a:solidFill>
                  <a:srgbClr val="FF0000"/>
                </a:solidFill>
              </a:rPr>
              <a:t> “</a:t>
            </a:r>
            <a:r>
              <a:rPr lang="en-GB" altLang="en-US" sz="1200" b="1" dirty="0" err="1">
                <a:solidFill>
                  <a:srgbClr val="FF0000"/>
                </a:solidFill>
              </a:rPr>
              <a:t>oxidativní</a:t>
            </a:r>
            <a:r>
              <a:rPr lang="en-GB" altLang="en-US" sz="1200" b="1" dirty="0">
                <a:solidFill>
                  <a:srgbClr val="FF0000"/>
                </a:solidFill>
              </a:rPr>
              <a:t> </a:t>
            </a:r>
            <a:r>
              <a:rPr lang="en-GB" altLang="en-US" sz="1200" b="1" dirty="0" err="1">
                <a:solidFill>
                  <a:srgbClr val="FF0000"/>
                </a:solidFill>
              </a:rPr>
              <a:t>stres</a:t>
            </a:r>
            <a:r>
              <a:rPr lang="en-GB" altLang="en-US" sz="1200" b="1" dirty="0">
                <a:solidFill>
                  <a:srgbClr val="FF0000"/>
                </a:solidFill>
              </a:rPr>
              <a:t>”</a:t>
            </a:r>
            <a:endParaRPr lang="cs-CZ" altLang="en-US" sz="1200" b="1" i="1" dirty="0">
              <a:solidFill>
                <a:srgbClr val="FF0000"/>
              </a:solidFill>
            </a:endParaRPr>
          </a:p>
        </p:txBody>
      </p:sp>
      <p:sp>
        <p:nvSpPr>
          <p:cNvPr id="83971" name="Rectangle 4"/>
          <p:cNvSpPr>
            <a:spLocks noChangeArrowheads="1"/>
          </p:cNvSpPr>
          <p:nvPr/>
        </p:nvSpPr>
        <p:spPr bwMode="auto">
          <a:xfrm>
            <a:off x="304800" y="333375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 dirty="0">
                <a:solidFill>
                  <a:srgbClr val="FF3300"/>
                </a:solidFill>
              </a:rPr>
              <a:t>Mutagen</a:t>
            </a:r>
            <a:r>
              <a:rPr lang="en-US" altLang="en-US" sz="2400" b="1" dirty="0" err="1">
                <a:solidFill>
                  <a:srgbClr val="FF3300"/>
                </a:solidFill>
              </a:rPr>
              <a:t>ita</a:t>
            </a:r>
            <a:r>
              <a:rPr lang="en-US" altLang="en-US" sz="2400" b="1" dirty="0">
                <a:solidFill>
                  <a:srgbClr val="FF3300"/>
                </a:solidFill>
              </a:rPr>
              <a:t> </a:t>
            </a:r>
            <a:r>
              <a:rPr lang="en-GB" altLang="en-US" sz="2400" b="1" dirty="0">
                <a:solidFill>
                  <a:srgbClr val="FF3300"/>
                </a:solidFill>
              </a:rPr>
              <a:t>– </a:t>
            </a:r>
            <a:r>
              <a:rPr lang="en-GB" altLang="en-US" sz="2400" b="1" dirty="0" err="1">
                <a:solidFill>
                  <a:srgbClr val="FF3300"/>
                </a:solidFill>
              </a:rPr>
              <a:t>volné</a:t>
            </a:r>
            <a:r>
              <a:rPr lang="en-GB" altLang="en-US" sz="2400" b="1" dirty="0">
                <a:solidFill>
                  <a:srgbClr val="FF3300"/>
                </a:solidFill>
              </a:rPr>
              <a:t> </a:t>
            </a:r>
            <a:r>
              <a:rPr lang="en-GB" altLang="en-US" sz="2400" b="1" dirty="0" err="1">
                <a:solidFill>
                  <a:srgbClr val="FF3300"/>
                </a:solidFill>
              </a:rPr>
              <a:t>radikály</a:t>
            </a:r>
            <a:r>
              <a:rPr lang="en-GB" altLang="en-US" sz="2400" b="1" dirty="0">
                <a:solidFill>
                  <a:srgbClr val="FF3300"/>
                </a:solidFill>
              </a:rPr>
              <a:t> / </a:t>
            </a:r>
            <a:r>
              <a:rPr lang="en-GB" altLang="en-US" sz="2400" b="1" dirty="0" err="1">
                <a:solidFill>
                  <a:srgbClr val="FF3300"/>
                </a:solidFill>
              </a:rPr>
              <a:t>oxidační</a:t>
            </a:r>
            <a:r>
              <a:rPr lang="en-GB" altLang="en-US" sz="2400" b="1" dirty="0">
                <a:solidFill>
                  <a:srgbClr val="FF3300"/>
                </a:solidFill>
              </a:rPr>
              <a:t> </a:t>
            </a:r>
            <a:r>
              <a:rPr lang="en-GB" altLang="en-US" sz="2400" b="1" dirty="0" err="1">
                <a:solidFill>
                  <a:srgbClr val="FF3300"/>
                </a:solidFill>
              </a:rPr>
              <a:t>stres</a:t>
            </a:r>
            <a:endParaRPr lang="cs-CZ" altLang="en-US" sz="2400" dirty="0">
              <a:solidFill>
                <a:srgbClr val="FF3300"/>
              </a:solidFill>
            </a:endParaRPr>
          </a:p>
        </p:txBody>
      </p:sp>
      <p:pic>
        <p:nvPicPr>
          <p:cNvPr id="83972" name="Picture 2" descr="http://www2.le.ac.uk/departments/csmm/images/ROSproductionOS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628775"/>
            <a:ext cx="5559425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8591872" cy="48006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dirty="0">
                <a:solidFill>
                  <a:schemeClr val="tx2"/>
                </a:solidFill>
              </a:rPr>
              <a:t>1</a:t>
            </a:r>
            <a:r>
              <a:rPr lang="en-GB" sz="2000" b="1" dirty="0">
                <a:solidFill>
                  <a:schemeClr val="tx2"/>
                </a:solidFill>
              </a:rPr>
              <a:t>) </a:t>
            </a:r>
            <a:r>
              <a:rPr lang="cs-CZ" sz="2000" b="1" dirty="0">
                <a:solidFill>
                  <a:schemeClr val="tx2"/>
                </a:solidFill>
              </a:rPr>
              <a:t>Malé elektrofilní molekuly </a:t>
            </a:r>
            <a:br>
              <a:rPr lang="cs-CZ" sz="2000" b="1" dirty="0">
                <a:solidFill>
                  <a:schemeClr val="tx2"/>
                </a:solidFill>
              </a:rPr>
            </a:br>
            <a:r>
              <a:rPr lang="en-US" sz="1800" dirty="0"/>
              <a:t>	(</a:t>
            </a:r>
            <a:r>
              <a:rPr lang="cs-CZ" sz="1800" dirty="0"/>
              <a:t>interakce s nukleofilními / bazickými místy … </a:t>
            </a:r>
            <a:r>
              <a:rPr lang="cs-CZ" sz="1800" dirty="0" err="1"/>
              <a:t>m.j</a:t>
            </a:r>
            <a:r>
              <a:rPr lang="cs-CZ" sz="1800" dirty="0"/>
              <a:t>. v DNA)</a:t>
            </a:r>
            <a:r>
              <a:rPr lang="cs-CZ" sz="2000" dirty="0"/>
              <a:t> 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dirty="0">
                <a:solidFill>
                  <a:schemeClr val="tx2"/>
                </a:solidFill>
              </a:rPr>
              <a:t>2) </a:t>
            </a:r>
            <a:r>
              <a:rPr lang="cs-CZ" sz="2000" b="1" dirty="0">
                <a:solidFill>
                  <a:schemeClr val="tx2"/>
                </a:solidFill>
              </a:rPr>
              <a:t>Další reaktivní látky </a:t>
            </a:r>
            <a:br>
              <a:rPr lang="en-US" sz="2000" b="1" dirty="0"/>
            </a:br>
            <a:r>
              <a:rPr lang="en-US" sz="2000" b="1" dirty="0"/>
              <a:t>	</a:t>
            </a:r>
            <a:r>
              <a:rPr lang="cs-CZ" sz="2000" dirty="0"/>
              <a:t>* vnášejí alkyl-, aryl-, acyl- (alkylující, </a:t>
            </a:r>
            <a:r>
              <a:rPr lang="cs-CZ" sz="2000" dirty="0" err="1"/>
              <a:t>arylující</a:t>
            </a:r>
            <a:r>
              <a:rPr lang="cs-CZ" sz="2000" dirty="0"/>
              <a:t>, </a:t>
            </a:r>
            <a:r>
              <a:rPr lang="cs-CZ" sz="2000" dirty="0" err="1"/>
              <a:t>acylující</a:t>
            </a:r>
            <a:r>
              <a:rPr lang="cs-CZ" sz="2000" dirty="0"/>
              <a:t>) 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000" dirty="0"/>
              <a:t>		* tvorba kovalentních </a:t>
            </a:r>
            <a:r>
              <a:rPr lang="cs-CZ" sz="2000" dirty="0" err="1"/>
              <a:t>aduktů</a:t>
            </a:r>
            <a:endParaRPr lang="cs-CZ" sz="2000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000" dirty="0"/>
              <a:t>		* Reakce mohou být </a:t>
            </a:r>
            <a:br>
              <a:rPr lang="cs-CZ" sz="2000" dirty="0"/>
            </a:br>
            <a:r>
              <a:rPr lang="cs-CZ" sz="2000" dirty="0"/>
              <a:t>		Nespecifické (mnohá protinádorová léčiva)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000" dirty="0"/>
              <a:t>			Stericky specifické („klíč-zámek“) </a:t>
            </a:r>
            <a:r>
              <a:rPr lang="cs-CZ" sz="2000" b="1" dirty="0">
                <a:solidFill>
                  <a:schemeClr val="tx2"/>
                </a:solidFill>
              </a:rPr>
              <a:t>- </a:t>
            </a:r>
            <a:r>
              <a:rPr lang="cs-CZ" sz="2000" b="1" dirty="0" err="1">
                <a:solidFill>
                  <a:schemeClr val="tx2"/>
                </a:solidFill>
              </a:rPr>
              <a:t>interkalátory</a:t>
            </a:r>
            <a:br>
              <a:rPr lang="cs-CZ" sz="2000" dirty="0"/>
            </a:br>
            <a:endParaRPr lang="en-US" sz="2000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000" b="1" dirty="0">
                <a:solidFill>
                  <a:schemeClr val="tx2"/>
                </a:solidFill>
              </a:rPr>
              <a:t>3) Analoga nukleotidů (analoga </a:t>
            </a:r>
            <a:r>
              <a:rPr lang="cs-CZ" sz="2000" b="1" dirty="0" err="1">
                <a:solidFill>
                  <a:schemeClr val="tx2"/>
                </a:solidFill>
              </a:rPr>
              <a:t>bazí</a:t>
            </a:r>
            <a:r>
              <a:rPr lang="cs-CZ" sz="2000" b="1" dirty="0">
                <a:solidFill>
                  <a:schemeClr val="tx2"/>
                </a:solidFill>
              </a:rPr>
              <a:t>)</a:t>
            </a:r>
            <a:endParaRPr lang="en-GB" sz="2000" b="1" dirty="0">
              <a:solidFill>
                <a:schemeClr val="tx2"/>
              </a:solidFill>
            </a:endParaRP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000" dirty="0"/>
              <a:t>	</a:t>
            </a:r>
            <a:r>
              <a:rPr lang="cs-CZ" sz="2000" dirty="0"/>
              <a:t>* nahrazují přirozené nukleotidy během replikace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000" dirty="0"/>
              <a:t>	* změna </a:t>
            </a:r>
            <a:r>
              <a:rPr lang="cs-CZ" sz="2000" dirty="0" err="1"/>
              <a:t>kodování</a:t>
            </a:r>
            <a:r>
              <a:rPr lang="cs-CZ" sz="2000" dirty="0"/>
              <a:t> </a:t>
            </a:r>
            <a:r>
              <a:rPr lang="cs-CZ" sz="2000" dirty="0">
                <a:sym typeface="Wingdings" panose="05000000000000000000" pitchFamily="2" charset="2"/>
              </a:rPr>
              <a:t>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nefunk</a:t>
            </a:r>
            <a:r>
              <a:rPr lang="cs-CZ" sz="2000" dirty="0">
                <a:sym typeface="Wingdings" panose="05000000000000000000" pitchFamily="2" charset="2"/>
              </a:rPr>
              <a:t>ční proteiny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cs-CZ" sz="2000" dirty="0">
                <a:sym typeface="Wingdings" panose="05000000000000000000" pitchFamily="2" charset="2"/>
              </a:rPr>
              <a:t></a:t>
            </a:r>
            <a:r>
              <a:rPr lang="en-US" sz="2000" dirty="0">
                <a:sym typeface="Wingdings" panose="05000000000000000000" pitchFamily="2" charset="2"/>
              </a:rPr>
              <a:t> </a:t>
            </a:r>
            <a:r>
              <a:rPr lang="en-US" sz="2000" dirty="0" err="1">
                <a:sym typeface="Wingdings" panose="05000000000000000000" pitchFamily="2" charset="2"/>
              </a:rPr>
              <a:t>apoptoza</a:t>
            </a:r>
            <a:endParaRPr lang="en-GB" sz="2000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1200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sz="2000" i="1" dirty="0"/>
              <a:t>Některé látky vyžadují „aktivaci“ (pro-mutagen </a:t>
            </a:r>
            <a:r>
              <a:rPr lang="cs-CZ" sz="2000" i="1" dirty="0">
                <a:sym typeface="Wingdings" panose="05000000000000000000" pitchFamily="2" charset="2"/>
              </a:rPr>
              <a:t></a:t>
            </a:r>
            <a:r>
              <a:rPr lang="en-US" sz="2000" i="1" dirty="0">
                <a:sym typeface="Wingdings" panose="05000000000000000000" pitchFamily="2" charset="2"/>
              </a:rPr>
              <a:t> mutagen</a:t>
            </a:r>
            <a:r>
              <a:rPr lang="cs-CZ" sz="2000" i="1" dirty="0">
                <a:sym typeface="Wingdings" panose="05000000000000000000" pitchFamily="2" charset="2"/>
              </a:rPr>
              <a:t>)</a:t>
            </a:r>
            <a:endParaRPr lang="cs-CZ" sz="1800" i="1" dirty="0"/>
          </a:p>
        </p:txBody>
      </p:sp>
      <p:sp>
        <p:nvSpPr>
          <p:cNvPr id="7" name="Nadpis 3">
            <a:extLst>
              <a:ext uri="{FF2B5EF4-FFF2-40B4-BE49-F238E27FC236}">
                <a16:creationId xmlns:a16="http://schemas.microsoft.com/office/drawing/2014/main" id="{4AA5DC4B-8CD0-4B1F-BC67-6ECA7F69B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Jaké látky (stresory) vyvolávají mutace? </a:t>
            </a:r>
            <a:r>
              <a:rPr lang="cs-CZ" b="1" dirty="0">
                <a:solidFill>
                  <a:srgbClr val="FF0000"/>
                </a:solidFill>
              </a:rPr>
              <a:t>Chemické mutageny 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4797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96752"/>
            <a:ext cx="8839200" cy="4800600"/>
          </a:xfrm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</a:pPr>
            <a:r>
              <a:rPr lang="cs-CZ" sz="2000" b="1" dirty="0">
                <a:solidFill>
                  <a:schemeClr val="tx2"/>
                </a:solidFill>
              </a:rPr>
              <a:t>HNO</a:t>
            </a:r>
            <a:r>
              <a:rPr lang="cs-CZ" sz="2000" b="1" baseline="-25000" dirty="0">
                <a:solidFill>
                  <a:schemeClr val="tx2"/>
                </a:solidFill>
              </a:rPr>
              <a:t>2</a:t>
            </a:r>
            <a:r>
              <a:rPr lang="cs-CZ" sz="2000" b="1" dirty="0">
                <a:solidFill>
                  <a:schemeClr val="tx2"/>
                </a:solidFill>
              </a:rPr>
              <a:t>, HSO</a:t>
            </a:r>
            <a:r>
              <a:rPr lang="cs-CZ" sz="2000" b="1" baseline="-25000" dirty="0">
                <a:solidFill>
                  <a:schemeClr val="tx2"/>
                </a:solidFill>
              </a:rPr>
              <a:t>3</a:t>
            </a:r>
            <a:r>
              <a:rPr lang="cs-CZ" sz="2000" b="1" baseline="30000" dirty="0">
                <a:solidFill>
                  <a:schemeClr val="tx2"/>
                </a:solidFill>
              </a:rPr>
              <a:t>-</a:t>
            </a:r>
            <a:r>
              <a:rPr lang="en-GB" sz="2000" b="1" dirty="0">
                <a:solidFill>
                  <a:schemeClr val="tx2"/>
                </a:solidFill>
              </a:rPr>
              <a:t> </a:t>
            </a:r>
            <a:r>
              <a:rPr lang="cs-CZ" sz="2000" b="1" dirty="0">
                <a:solidFill>
                  <a:schemeClr val="tx2"/>
                </a:solidFill>
              </a:rPr>
              <a:t>Hydroxylamin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GB" sz="2000" b="1" dirty="0">
                <a:solidFill>
                  <a:schemeClr val="tx2"/>
                </a:solidFill>
              </a:rPr>
              <a:t>(HO-NH2)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cs-CZ" sz="2000" b="1" dirty="0" err="1">
                <a:solidFill>
                  <a:schemeClr val="tx2"/>
                </a:solidFill>
              </a:rPr>
              <a:t>Methoxyamin</a:t>
            </a:r>
            <a:r>
              <a:rPr lang="en-GB" sz="2000" b="1" dirty="0">
                <a:solidFill>
                  <a:schemeClr val="tx2"/>
                </a:solidFill>
              </a:rPr>
              <a:t> (CH3-O-NH2)</a:t>
            </a:r>
            <a:endParaRPr lang="en-US" sz="2000" b="1" dirty="0">
              <a:solidFill>
                <a:schemeClr val="tx2"/>
              </a:solidFill>
            </a:endParaRPr>
          </a:p>
          <a:p>
            <a:pPr marL="533400" indent="-533400" eaLnBrk="1" hangingPunct="1">
              <a:buFont typeface="Wingdings" pitchFamily="2" charset="2"/>
              <a:buNone/>
            </a:pPr>
            <a:endParaRPr lang="en-GB" sz="2000" dirty="0">
              <a:sym typeface="Wingdings" pitchFamily="2" charset="2"/>
            </a:endParaRPr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sz="2000" dirty="0">
                <a:sym typeface="Wingdings" pitchFamily="2" charset="2"/>
              </a:rPr>
              <a:t>Příklad – oxidace / deaminace </a:t>
            </a:r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sz="2000" dirty="0">
                <a:sym typeface="Wingdings" pitchFamily="2" charset="2"/>
              </a:rPr>
              <a:t> </a:t>
            </a:r>
            <a:r>
              <a:rPr lang="en-US" sz="2000" dirty="0">
                <a:sym typeface="Wingdings" pitchFamily="2" charset="2"/>
              </a:rPr>
              <a:t>CG  </a:t>
            </a:r>
            <a:r>
              <a:rPr lang="en-US" sz="2000" dirty="0"/>
              <a:t>TA shift</a:t>
            </a:r>
            <a:endParaRPr lang="cs-CZ" sz="2000" dirty="0"/>
          </a:p>
          <a:p>
            <a:pPr marL="533400" indent="-533400" eaLnBrk="1" hangingPunct="1">
              <a:buFont typeface="Wingdings" pitchFamily="2" charset="2"/>
              <a:buNone/>
            </a:pPr>
            <a:endParaRPr lang="cs-CZ" sz="2800" dirty="0"/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46713"/>
          <a:stretch>
            <a:fillRect/>
          </a:stretch>
        </p:blipFill>
        <p:spPr bwMode="auto">
          <a:xfrm>
            <a:off x="371015" y="3356992"/>
            <a:ext cx="847162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Malé mutageny: oxidace (deaminace) nukleotidů</a:t>
            </a:r>
            <a:endParaRPr lang="en-GB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365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304800" y="908050"/>
            <a:ext cx="8610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 b="1" dirty="0">
                <a:solidFill>
                  <a:schemeClr val="tx1"/>
                </a:solidFill>
              </a:rPr>
              <a:t>Kontaminanty, jejich metabolity, toxiny</a:t>
            </a:r>
            <a:endParaRPr lang="cs-CZ" altLang="en-US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 b="1" dirty="0">
                <a:solidFill>
                  <a:schemeClr val="tx1"/>
                </a:solidFill>
              </a:rPr>
              <a:t>	</a:t>
            </a:r>
            <a:r>
              <a:rPr lang="cs-CZ" altLang="en-US" sz="1400" dirty="0">
                <a:solidFill>
                  <a:schemeClr val="tx1"/>
                </a:solidFill>
              </a:rPr>
              <a:t>PAHs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/>
                </a:solidFill>
              </a:rPr>
              <a:t>	Plísňové toxiny atd.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4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 b="1" dirty="0">
                <a:solidFill>
                  <a:schemeClr val="tx1"/>
                </a:solidFill>
              </a:rPr>
              <a:t>Reaktivní organické toxikanty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 b="1" dirty="0">
                <a:solidFill>
                  <a:schemeClr val="tx1"/>
                </a:solidFill>
              </a:rPr>
              <a:t>	</a:t>
            </a:r>
            <a:r>
              <a:rPr lang="cs-CZ" altLang="en-US" sz="1400" dirty="0">
                <a:solidFill>
                  <a:srgbClr val="FF0000"/>
                </a:solidFill>
              </a:rPr>
              <a:t>epoxidy</a:t>
            </a:r>
            <a:r>
              <a:rPr lang="cs-CZ" altLang="en-US" sz="1400" dirty="0">
                <a:solidFill>
                  <a:schemeClr val="tx1"/>
                </a:solidFill>
              </a:rPr>
              <a:t>, episulfidy, laktony, aminy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/>
                </a:solidFill>
              </a:rPr>
              <a:t>	</a:t>
            </a:r>
            <a:r>
              <a:rPr lang="cs-CZ" altLang="en-US" sz="1400" dirty="0">
                <a:solidFill>
                  <a:srgbClr val="FF0000"/>
                </a:solidFill>
              </a:rPr>
              <a:t>chinony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/>
                </a:solidFill>
              </a:rPr>
              <a:t>	azo-látky (heterocyklické PAHs)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/>
                </a:solidFill>
              </a:rPr>
              <a:t>	aromatické nitro-látky (NO2-PAHs)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86019" name="Picture 7" descr="http://www.uoguelph.ca/%7Edjosephy/lab/images/mutagen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80"/>
          <a:stretch>
            <a:fillRect/>
          </a:stretch>
        </p:blipFill>
        <p:spPr bwMode="auto">
          <a:xfrm>
            <a:off x="4359275" y="3573463"/>
            <a:ext cx="4533900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7" descr="http://www.uoguelph.ca/%7Edjosephy/lab/images/mutagen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70"/>
          <a:stretch>
            <a:fillRect/>
          </a:stretch>
        </p:blipFill>
        <p:spPr bwMode="auto">
          <a:xfrm>
            <a:off x="327025" y="3573463"/>
            <a:ext cx="404177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ovéPole 5"/>
          <p:cNvSpPr txBox="1">
            <a:spLocks noChangeArrowheads="1"/>
          </p:cNvSpPr>
          <p:nvPr/>
        </p:nvSpPr>
        <p:spPr bwMode="auto">
          <a:xfrm>
            <a:off x="5435600" y="1006475"/>
            <a:ext cx="3392488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b="1">
                <a:solidFill>
                  <a:srgbClr val="FF0000"/>
                </a:solidFill>
              </a:rPr>
              <a:t>Adukty (arylace) po aktivaci CYP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2"/>
                </a:solidFill>
              </a:rPr>
              <a:t>Aflatoxin B1 </a:t>
            </a:r>
            <a:r>
              <a:rPr lang="cs-CZ" altLang="en-US" sz="1600">
                <a:solidFill>
                  <a:schemeClr val="tx1"/>
                </a:solidFill>
              </a:rPr>
              <a:t>(po aktivaci CYP)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2"/>
                </a:solidFill>
              </a:rPr>
              <a:t>BaP </a:t>
            </a:r>
            <a:r>
              <a:rPr lang="cs-CZ" altLang="en-US" sz="1600">
                <a:solidFill>
                  <a:schemeClr val="tx1"/>
                </a:solidFill>
              </a:rPr>
              <a:t>(po aktivaci CYP)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6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b="1">
                <a:solidFill>
                  <a:srgbClr val="FF0000"/>
                </a:solidFill>
              </a:rPr>
              <a:t>Alkylace</a:t>
            </a:r>
            <a:br>
              <a:rPr lang="en-GB" altLang="en-US" sz="1600" b="1">
                <a:solidFill>
                  <a:srgbClr val="FF0000"/>
                </a:solidFill>
              </a:rPr>
            </a:br>
            <a:r>
              <a:rPr lang="cs-CZ" altLang="en-US" sz="1600">
                <a:solidFill>
                  <a:schemeClr val="tx2"/>
                </a:solidFill>
              </a:rPr>
              <a:t>Nitro</a:t>
            </a:r>
            <a:r>
              <a:rPr lang="en-GB" altLang="en-US" sz="1600">
                <a:solidFill>
                  <a:schemeClr val="tx2"/>
                </a:solidFill>
              </a:rPr>
              <a:t>so</a:t>
            </a:r>
            <a:r>
              <a:rPr lang="cs-CZ" altLang="en-US" sz="1600">
                <a:solidFill>
                  <a:schemeClr val="tx2"/>
                </a:solidFill>
              </a:rPr>
              <a:t>močovina</a:t>
            </a:r>
            <a:endParaRPr lang="en-GB" altLang="en-US" sz="16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2"/>
                </a:solidFill>
              </a:rPr>
              <a:t>Cyklofosfamid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600">
              <a:solidFill>
                <a:schemeClr val="tx1"/>
              </a:solidFill>
            </a:endParaRPr>
          </a:p>
        </p:txBody>
      </p:sp>
      <p:pic>
        <p:nvPicPr>
          <p:cNvPr id="8602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2" t="39326" r="35429" b="23235"/>
          <a:stretch>
            <a:fillRect/>
          </a:stretch>
        </p:blipFill>
        <p:spPr bwMode="auto">
          <a:xfrm>
            <a:off x="2771775" y="5792788"/>
            <a:ext cx="1166813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3" name="TextovéPole 7"/>
          <p:cNvSpPr txBox="1">
            <a:spLocks noChangeArrowheads="1"/>
          </p:cNvSpPr>
          <p:nvPr/>
        </p:nvSpPr>
        <p:spPr bwMode="auto">
          <a:xfrm>
            <a:off x="2832100" y="6407150"/>
            <a:ext cx="10874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100">
                <a:solidFill>
                  <a:schemeClr val="tx1"/>
                </a:solidFill>
              </a:rPr>
              <a:t>Nitromočovina</a:t>
            </a:r>
            <a:endParaRPr lang="en-GB" altLang="en-US" sz="1100">
              <a:solidFill>
                <a:schemeClr val="tx1"/>
              </a:solidFill>
            </a:endParaRPr>
          </a:p>
        </p:txBody>
      </p:sp>
      <p:sp>
        <p:nvSpPr>
          <p:cNvPr id="86024" name="Rectangle 4"/>
          <p:cNvSpPr>
            <a:spLocks noChangeArrowheads="1"/>
          </p:cNvSpPr>
          <p:nvPr/>
        </p:nvSpPr>
        <p:spPr bwMode="auto">
          <a:xfrm>
            <a:off x="304800" y="191565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b="1" dirty="0">
                <a:solidFill>
                  <a:schemeClr val="tx2"/>
                </a:solidFill>
              </a:rPr>
              <a:t>R</a:t>
            </a:r>
            <a:r>
              <a:rPr lang="en-GB" altLang="en-US" b="1" dirty="0" err="1">
                <a:solidFill>
                  <a:schemeClr val="tx2"/>
                </a:solidFill>
              </a:rPr>
              <a:t>eaktivní</a:t>
            </a:r>
            <a:r>
              <a:rPr lang="en-GB" altLang="en-US" b="1" dirty="0">
                <a:solidFill>
                  <a:schemeClr val="tx2"/>
                </a:solidFill>
              </a:rPr>
              <a:t> </a:t>
            </a:r>
            <a:r>
              <a:rPr lang="en-GB" altLang="en-US" b="1" dirty="0" err="1">
                <a:solidFill>
                  <a:schemeClr val="tx2"/>
                </a:solidFill>
              </a:rPr>
              <a:t>látky</a:t>
            </a:r>
            <a:r>
              <a:rPr lang="en-GB" altLang="en-US" b="1" dirty="0">
                <a:solidFill>
                  <a:schemeClr val="tx2"/>
                </a:solidFill>
              </a:rPr>
              <a:t> (</a:t>
            </a:r>
            <a:r>
              <a:rPr lang="en-GB" altLang="en-US" b="1" dirty="0" err="1">
                <a:solidFill>
                  <a:schemeClr val="tx2"/>
                </a:solidFill>
              </a:rPr>
              <a:t>alkylace</a:t>
            </a:r>
            <a:r>
              <a:rPr lang="en-GB" altLang="en-US" b="1" dirty="0">
                <a:solidFill>
                  <a:schemeClr val="tx2"/>
                </a:solidFill>
              </a:rPr>
              <a:t> / </a:t>
            </a:r>
            <a:r>
              <a:rPr lang="en-GB" altLang="en-US" b="1" dirty="0" err="1">
                <a:solidFill>
                  <a:schemeClr val="tx2"/>
                </a:solidFill>
              </a:rPr>
              <a:t>arylace</a:t>
            </a:r>
            <a:r>
              <a:rPr lang="en-GB" altLang="en-US" b="1" dirty="0">
                <a:solidFill>
                  <a:schemeClr val="tx2"/>
                </a:solidFill>
              </a:rPr>
              <a:t>) </a:t>
            </a:r>
            <a:endParaRPr lang="cs-CZ" altLang="en-US" dirty="0">
              <a:solidFill>
                <a:schemeClr val="tx2"/>
              </a:solidFill>
            </a:endParaRPr>
          </a:p>
        </p:txBody>
      </p:sp>
      <p:pic>
        <p:nvPicPr>
          <p:cNvPr id="86025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721350"/>
            <a:ext cx="1081088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6" name="TextovéPole 7"/>
          <p:cNvSpPr txBox="1">
            <a:spLocks noChangeArrowheads="1"/>
          </p:cNvSpPr>
          <p:nvPr/>
        </p:nvSpPr>
        <p:spPr bwMode="auto">
          <a:xfrm>
            <a:off x="4076700" y="6407150"/>
            <a:ext cx="10715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100">
                <a:solidFill>
                  <a:schemeClr val="tx1"/>
                </a:solidFill>
              </a:rPr>
              <a:t>Cyklofosfamid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44463" y="3573463"/>
            <a:ext cx="1619250" cy="11509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3" name="Obdélník 12"/>
          <p:cNvSpPr/>
          <p:nvPr/>
        </p:nvSpPr>
        <p:spPr>
          <a:xfrm>
            <a:off x="2843213" y="3573463"/>
            <a:ext cx="1620837" cy="11509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4" name="Obdélník 13"/>
          <p:cNvSpPr/>
          <p:nvPr/>
        </p:nvSpPr>
        <p:spPr>
          <a:xfrm>
            <a:off x="2627313" y="5705475"/>
            <a:ext cx="2520950" cy="1152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783" y="944850"/>
            <a:ext cx="8839200" cy="4800600"/>
          </a:xfrm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</a:pPr>
            <a:r>
              <a:rPr lang="en-US" sz="2000" b="1" dirty="0" err="1"/>
              <a:t>Kovalentn</a:t>
            </a:r>
            <a:r>
              <a:rPr lang="cs-CZ" sz="2000" b="1" dirty="0"/>
              <a:t>í vazba na NK </a:t>
            </a:r>
            <a:r>
              <a:rPr lang="cs-CZ" sz="2000" dirty="0"/>
              <a:t>(alkylace </a:t>
            </a:r>
            <a:r>
              <a:rPr lang="cs-CZ" sz="2000" dirty="0" err="1"/>
              <a:t>bazí</a:t>
            </a:r>
            <a:r>
              <a:rPr lang="cs-CZ" sz="2000" dirty="0"/>
              <a:t>, tvorba </a:t>
            </a:r>
            <a:r>
              <a:rPr lang="cs-CZ" sz="2000" dirty="0" err="1"/>
              <a:t>crosslinků</a:t>
            </a:r>
            <a:r>
              <a:rPr lang="cs-CZ" sz="2000" dirty="0"/>
              <a:t> … nejčastěji reakce s </a:t>
            </a:r>
            <a:r>
              <a:rPr lang="cs-CZ" sz="2000" dirty="0" err="1"/>
              <a:t>Guaninem:G</a:t>
            </a:r>
            <a:r>
              <a:rPr lang="cs-CZ" sz="2000" dirty="0"/>
              <a:t>) </a:t>
            </a:r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sz="2000" b="1" dirty="0" err="1">
                <a:solidFill>
                  <a:schemeClr val="tx2"/>
                </a:solidFill>
              </a:rPr>
              <a:t>Alkylsulfáty</a:t>
            </a:r>
            <a:r>
              <a:rPr lang="cs-CZ" sz="2000" b="1" dirty="0">
                <a:solidFill>
                  <a:schemeClr val="tx2"/>
                </a:solidFill>
              </a:rPr>
              <a:t>, </a:t>
            </a:r>
            <a:r>
              <a:rPr lang="cs-CZ" sz="2000" b="1" dirty="0" err="1">
                <a:solidFill>
                  <a:schemeClr val="tx2"/>
                </a:solidFill>
              </a:rPr>
              <a:t>Nitromočovina</a:t>
            </a:r>
            <a:r>
              <a:rPr lang="en-GB" sz="2000" b="1" dirty="0">
                <a:solidFill>
                  <a:schemeClr val="tx2"/>
                </a:solidFill>
              </a:rPr>
              <a:t>, </a:t>
            </a:r>
            <a:r>
              <a:rPr lang="cs-CZ" sz="2000" b="1" dirty="0">
                <a:solidFill>
                  <a:schemeClr val="tx2"/>
                </a:solidFill>
              </a:rPr>
              <a:t>N-</a:t>
            </a:r>
            <a:r>
              <a:rPr lang="cs-CZ" sz="2000" b="1" dirty="0" err="1">
                <a:solidFill>
                  <a:schemeClr val="tx2"/>
                </a:solidFill>
              </a:rPr>
              <a:t>nitroso</a:t>
            </a:r>
            <a:r>
              <a:rPr lang="cs-CZ" sz="2000" b="1" dirty="0">
                <a:solidFill>
                  <a:schemeClr val="tx2"/>
                </a:solidFill>
              </a:rPr>
              <a:t>-alkyly</a:t>
            </a:r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sz="2000" b="1" dirty="0">
                <a:solidFill>
                  <a:srgbClr val="FF0000"/>
                </a:solidFill>
              </a:rPr>
              <a:t>Cis-platina a Cyklofosfamid = protinádorová léčiva </a:t>
            </a:r>
            <a:br>
              <a:rPr lang="cs-CZ" sz="2000" b="1" dirty="0">
                <a:solidFill>
                  <a:schemeClr val="tx2"/>
                </a:solidFill>
              </a:rPr>
            </a:br>
            <a:endParaRPr lang="cs-CZ" sz="2400" b="1" dirty="0">
              <a:solidFill>
                <a:schemeClr val="tx2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 l="9172" t="26097" r="8281"/>
          <a:stretch>
            <a:fillRect/>
          </a:stretch>
        </p:blipFill>
        <p:spPr bwMode="auto">
          <a:xfrm>
            <a:off x="2453217" y="2349787"/>
            <a:ext cx="6477000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 b="15428"/>
          <a:stretch>
            <a:fillRect/>
          </a:stretch>
        </p:blipFill>
        <p:spPr bwMode="auto">
          <a:xfrm>
            <a:off x="285791" y="2759646"/>
            <a:ext cx="1447800" cy="78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91" y="3761656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357799" y="2396952"/>
            <a:ext cx="1214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cisplatin</a:t>
            </a:r>
            <a:endParaRPr lang="cs-CZ" dirty="0"/>
          </a:p>
        </p:txBody>
      </p:sp>
      <p:sp>
        <p:nvSpPr>
          <p:cNvPr id="16392" name="Text Box 9"/>
          <p:cNvSpPr txBox="1">
            <a:spLocks noChangeArrowheads="1"/>
          </p:cNvSpPr>
          <p:nvPr/>
        </p:nvSpPr>
        <p:spPr bwMode="auto">
          <a:xfrm>
            <a:off x="213783" y="3693096"/>
            <a:ext cx="2466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c</a:t>
            </a:r>
            <a:r>
              <a:rPr lang="cs-CZ" dirty="0" err="1"/>
              <a:t>yclophosphamide</a:t>
            </a:r>
            <a:endParaRPr lang="cs-CZ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0" y="182662"/>
            <a:ext cx="9144000" cy="654050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ALKYLUJÍCÍ mutageny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 l="18222" t="39326" r="35429" b="23235"/>
          <a:stretch>
            <a:fillRect/>
          </a:stretch>
        </p:blipFill>
        <p:spPr bwMode="auto">
          <a:xfrm>
            <a:off x="4633383" y="5913150"/>
            <a:ext cx="14024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7"/>
          <p:cNvSpPr txBox="1">
            <a:spLocks noChangeArrowheads="1"/>
          </p:cNvSpPr>
          <p:nvPr/>
        </p:nvSpPr>
        <p:spPr bwMode="auto">
          <a:xfrm>
            <a:off x="2680758" y="5967452"/>
            <a:ext cx="19944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/>
              <a:t>Nitro</a:t>
            </a:r>
            <a:r>
              <a:rPr lang="en-US" sz="2000" dirty="0"/>
              <a:t>urea </a:t>
            </a:r>
            <a:br>
              <a:rPr lang="cs-CZ" sz="2000" dirty="0"/>
            </a:br>
            <a:r>
              <a:rPr lang="cs-CZ" sz="2000" dirty="0"/>
              <a:t>(</a:t>
            </a:r>
            <a:r>
              <a:rPr lang="cs-CZ" sz="2000" dirty="0" err="1"/>
              <a:t>Nitromočovina</a:t>
            </a:r>
            <a:r>
              <a:rPr lang="cs-CZ" sz="2000" dirty="0"/>
              <a:t>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8143322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1169" r="11499" b="11488"/>
          <a:stretch>
            <a:fillRect/>
          </a:stretch>
        </p:blipFill>
        <p:spPr bwMode="auto">
          <a:xfrm>
            <a:off x="3851275" y="2528888"/>
            <a:ext cx="5580063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447675" y="254000"/>
            <a:ext cx="8123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 dirty="0" err="1">
                <a:solidFill>
                  <a:schemeClr val="tx2"/>
                </a:solidFill>
              </a:rPr>
              <a:t>Mutagenita</a:t>
            </a:r>
            <a:r>
              <a:rPr lang="en-GB" altLang="en-US" sz="1800" b="1" dirty="0">
                <a:solidFill>
                  <a:schemeClr val="tx2"/>
                </a:solidFill>
              </a:rPr>
              <a:t> </a:t>
            </a:r>
            <a:r>
              <a:rPr lang="cs-CZ" altLang="en-US" sz="1800" b="1" dirty="0" err="1">
                <a:solidFill>
                  <a:schemeClr val="tx2"/>
                </a:solidFill>
              </a:rPr>
              <a:t>benzo</a:t>
            </a:r>
            <a:r>
              <a:rPr lang="en-US" altLang="en-US" sz="1800" b="1" dirty="0">
                <a:solidFill>
                  <a:schemeClr val="tx2"/>
                </a:solidFill>
              </a:rPr>
              <a:t>[a]p</a:t>
            </a:r>
            <a:r>
              <a:rPr lang="cs-CZ" altLang="en-US" sz="1800" b="1" dirty="0" err="1">
                <a:solidFill>
                  <a:schemeClr val="tx2"/>
                </a:solidFill>
              </a:rPr>
              <a:t>yren</a:t>
            </a:r>
            <a:r>
              <a:rPr lang="en-GB" altLang="en-US" sz="1800" b="1" dirty="0">
                <a:solidFill>
                  <a:schemeClr val="tx2"/>
                </a:solidFill>
              </a:rPr>
              <a:t> – “</a:t>
            </a:r>
            <a:r>
              <a:rPr lang="en-GB" altLang="en-US" sz="1800" b="1" dirty="0" err="1">
                <a:solidFill>
                  <a:schemeClr val="tx2"/>
                </a:solidFill>
              </a:rPr>
              <a:t>arylace</a:t>
            </a:r>
            <a:r>
              <a:rPr lang="en-GB" altLang="en-US" sz="1800" b="1" dirty="0">
                <a:solidFill>
                  <a:schemeClr val="tx2"/>
                </a:solidFill>
              </a:rPr>
              <a:t>” (</a:t>
            </a:r>
            <a:r>
              <a:rPr lang="en-GB" altLang="en-US" sz="1800" b="1" dirty="0" err="1">
                <a:solidFill>
                  <a:schemeClr val="tx2"/>
                </a:solidFill>
              </a:rPr>
              <a:t>vznik</a:t>
            </a:r>
            <a:r>
              <a:rPr lang="en-GB" altLang="en-US" sz="1800" b="1" dirty="0">
                <a:solidFill>
                  <a:schemeClr val="tx2"/>
                </a:solidFill>
              </a:rPr>
              <a:t> </a:t>
            </a:r>
            <a:r>
              <a:rPr lang="en-GB" altLang="en-US" sz="1800" b="1" dirty="0" err="1">
                <a:solidFill>
                  <a:schemeClr val="tx2"/>
                </a:solidFill>
              </a:rPr>
              <a:t>aduktu</a:t>
            </a:r>
            <a:r>
              <a:rPr lang="en-GB" altLang="en-US" sz="1800" b="1" dirty="0">
                <a:solidFill>
                  <a:schemeClr val="tx2"/>
                </a:solidFill>
              </a:rPr>
              <a:t>) po </a:t>
            </a:r>
            <a:r>
              <a:rPr lang="en-GB" altLang="en-US" sz="1800" b="1" dirty="0" err="1">
                <a:solidFill>
                  <a:schemeClr val="tx2"/>
                </a:solidFill>
              </a:rPr>
              <a:t>aktivaci</a:t>
            </a:r>
            <a:r>
              <a:rPr lang="en-GB" altLang="en-US" sz="1800" b="1" dirty="0">
                <a:solidFill>
                  <a:schemeClr val="tx2"/>
                </a:solidFill>
              </a:rPr>
              <a:t> CYP450</a:t>
            </a:r>
            <a:endParaRPr lang="cs-CZ" altLang="en-US" sz="1800" b="1" dirty="0">
              <a:solidFill>
                <a:schemeClr val="tx2"/>
              </a:solidFill>
            </a:endParaRPr>
          </a:p>
        </p:txBody>
      </p:sp>
      <p:pic>
        <p:nvPicPr>
          <p:cNvPr id="88068" name="Picture 11" descr="http://upload.wikimedia.org/wikipedia/commons/thumb/0/0e/Benzo%28a%29pyrene_metabolism.svg/540px-Benzo%28a%29pyrene_metabolism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5018087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2555875" y="2133600"/>
            <a:ext cx="3744913" cy="2735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8070" name="TextovéPole 11"/>
          <p:cNvSpPr txBox="1">
            <a:spLocks noChangeArrowheads="1"/>
          </p:cNvSpPr>
          <p:nvPr/>
        </p:nvSpPr>
        <p:spPr bwMode="auto">
          <a:xfrm>
            <a:off x="7740650" y="3213100"/>
            <a:ext cx="109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>
                <a:solidFill>
                  <a:schemeClr val="tx1"/>
                </a:solidFill>
              </a:rPr>
              <a:t>GUANIN</a:t>
            </a:r>
          </a:p>
        </p:txBody>
      </p:sp>
      <p:sp>
        <p:nvSpPr>
          <p:cNvPr id="88071" name="TextovéPole 12"/>
          <p:cNvSpPr txBox="1">
            <a:spLocks noChangeArrowheads="1"/>
          </p:cNvSpPr>
          <p:nvPr/>
        </p:nvSpPr>
        <p:spPr bwMode="auto">
          <a:xfrm>
            <a:off x="7956550" y="4941888"/>
            <a:ext cx="8905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>
                <a:solidFill>
                  <a:schemeClr val="tx1"/>
                </a:solidFill>
              </a:rPr>
              <a:t>Adukt</a:t>
            </a:r>
            <a:br>
              <a:rPr lang="en-GB" altLang="en-US" sz="1800" b="1">
                <a:solidFill>
                  <a:schemeClr val="tx1"/>
                </a:solidFill>
              </a:rPr>
            </a:br>
            <a:r>
              <a:rPr lang="en-GB" altLang="en-US" sz="1800" b="1">
                <a:solidFill>
                  <a:schemeClr val="tx1"/>
                </a:solidFill>
              </a:rPr>
              <a:t>BaP-G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H="1">
            <a:off x="3995738" y="1700213"/>
            <a:ext cx="2736850" cy="936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073" name="TextovéPole 15"/>
          <p:cNvSpPr txBox="1">
            <a:spLocks noChangeArrowheads="1"/>
          </p:cNvSpPr>
          <p:nvPr/>
        </p:nvSpPr>
        <p:spPr bwMode="auto">
          <a:xfrm>
            <a:off x="6732588" y="1412875"/>
            <a:ext cx="1349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400">
                <a:solidFill>
                  <a:schemeClr val="tx1"/>
                </a:solidFill>
              </a:rPr>
              <a:t>Reaktivní </a:t>
            </a:r>
            <a:br>
              <a:rPr lang="en-GB" altLang="en-US" sz="1400">
                <a:solidFill>
                  <a:schemeClr val="tx1"/>
                </a:solidFill>
              </a:rPr>
            </a:br>
            <a:r>
              <a:rPr lang="en-GB" altLang="en-US" sz="1400">
                <a:solidFill>
                  <a:schemeClr val="tx1"/>
                </a:solidFill>
              </a:rPr>
              <a:t>epoxid na BaP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24744"/>
            <a:ext cx="8839200" cy="4800600"/>
          </a:xfrm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</a:pPr>
            <a:r>
              <a:rPr lang="cs-CZ" sz="2400" b="1" dirty="0" err="1"/>
              <a:t>Covalent</a:t>
            </a:r>
            <a:r>
              <a:rPr lang="cs-CZ" sz="2400" b="1" dirty="0"/>
              <a:t> </a:t>
            </a:r>
            <a:r>
              <a:rPr lang="cs-CZ" sz="2400" b="1" dirty="0" err="1"/>
              <a:t>binding</a:t>
            </a:r>
            <a:r>
              <a:rPr lang="cs-CZ" sz="2400" b="1" dirty="0"/>
              <a:t>, </a:t>
            </a:r>
            <a:r>
              <a:rPr lang="cs-CZ" sz="2400" b="1" dirty="0" err="1"/>
              <a:t>aromatic</a:t>
            </a:r>
            <a:r>
              <a:rPr lang="cs-CZ" sz="2400" b="1" dirty="0"/>
              <a:t> „</a:t>
            </a:r>
            <a:r>
              <a:rPr lang="cs-CZ" sz="2400" b="1" dirty="0" err="1"/>
              <a:t>adducts</a:t>
            </a:r>
            <a:r>
              <a:rPr lang="cs-CZ" sz="2400" b="1" dirty="0"/>
              <a:t>“ </a:t>
            </a:r>
            <a:r>
              <a:rPr lang="cs-CZ" sz="2400" b="1" dirty="0" err="1"/>
              <a:t>with</a:t>
            </a:r>
            <a:r>
              <a:rPr lang="cs-CZ" sz="2400" b="1" dirty="0"/>
              <a:t> </a:t>
            </a:r>
            <a:r>
              <a:rPr lang="cs-CZ" sz="2400" b="1" dirty="0" err="1"/>
              <a:t>bases</a:t>
            </a:r>
            <a:r>
              <a:rPr lang="cs-CZ" sz="2400" b="1" dirty="0"/>
              <a:t> </a:t>
            </a:r>
            <a:br>
              <a:rPr lang="cs-CZ" sz="2400" b="1" dirty="0"/>
            </a:br>
            <a:r>
              <a:rPr lang="cs-CZ" sz="2400" i="1" dirty="0"/>
              <a:t>(</a:t>
            </a:r>
            <a:r>
              <a:rPr lang="cs-CZ" sz="2400" i="1" dirty="0" err="1"/>
              <a:t>see</a:t>
            </a:r>
            <a:r>
              <a:rPr lang="cs-CZ" sz="2400" i="1" dirty="0"/>
              <a:t> </a:t>
            </a:r>
            <a:r>
              <a:rPr lang="cs-CZ" sz="2400" i="1" dirty="0" err="1"/>
              <a:t>also</a:t>
            </a:r>
            <a:r>
              <a:rPr lang="cs-CZ" sz="2400" i="1" dirty="0"/>
              <a:t> </a:t>
            </a:r>
            <a:r>
              <a:rPr lang="cs-CZ" sz="2400" i="1" dirty="0" err="1"/>
              <a:t>discussion</a:t>
            </a:r>
            <a:r>
              <a:rPr lang="cs-CZ" sz="2400" i="1" dirty="0"/>
              <a:t> at </a:t>
            </a:r>
            <a:r>
              <a:rPr lang="cs-CZ" sz="2400" i="1" dirty="0" err="1"/>
              <a:t>biomarkers</a:t>
            </a:r>
            <a:r>
              <a:rPr lang="cs-CZ" sz="2400" i="1" dirty="0"/>
              <a:t>)</a:t>
            </a:r>
          </a:p>
          <a:p>
            <a:pPr marL="533400" indent="-533400" eaLnBrk="1" hangingPunct="1">
              <a:buFont typeface="Wingdings" pitchFamily="2" charset="2"/>
              <a:buNone/>
            </a:pPr>
            <a:endParaRPr lang="en-GB" sz="1050" b="1" dirty="0">
              <a:solidFill>
                <a:schemeClr val="tx2"/>
              </a:solidFill>
            </a:endParaRPr>
          </a:p>
          <a:p>
            <a:pPr marL="533400" indent="-533400" eaLnBrk="1" hangingPunct="1">
              <a:buNone/>
            </a:pPr>
            <a:r>
              <a:rPr lang="en-US" sz="2000" b="1" dirty="0" err="1">
                <a:solidFill>
                  <a:schemeClr val="tx2"/>
                </a:solidFill>
              </a:rPr>
              <a:t>Mycotoxins</a:t>
            </a:r>
            <a:r>
              <a:rPr lang="en-US" sz="2000" b="1" dirty="0">
                <a:solidFill>
                  <a:schemeClr val="tx2"/>
                </a:solidFill>
              </a:rPr>
              <a:t> (</a:t>
            </a:r>
            <a:r>
              <a:rPr lang="en-US" sz="2000" b="1" dirty="0" err="1">
                <a:solidFill>
                  <a:schemeClr val="tx2"/>
                </a:solidFill>
              </a:rPr>
              <a:t>Aflatoxins</a:t>
            </a:r>
            <a:r>
              <a:rPr lang="en-US" sz="2000" b="1" dirty="0">
                <a:solidFill>
                  <a:schemeClr val="tx2"/>
                </a:solidFill>
              </a:rPr>
              <a:t>) </a:t>
            </a:r>
            <a:r>
              <a:rPr lang="en-US" sz="2000" dirty="0">
                <a:solidFill>
                  <a:schemeClr val="tx2"/>
                </a:solidFill>
              </a:rPr>
              <a:t>– </a:t>
            </a:r>
            <a:r>
              <a:rPr lang="en-US" sz="2000" i="1" dirty="0"/>
              <a:t>requires activation</a:t>
            </a:r>
            <a:endParaRPr lang="cs-CZ" sz="2000" b="1" dirty="0"/>
          </a:p>
          <a:p>
            <a:pPr marL="533400" indent="-533400" eaLnBrk="1" hangingPunct="1">
              <a:buFont typeface="Wingdings" pitchFamily="2" charset="2"/>
              <a:buNone/>
            </a:pPr>
            <a:endParaRPr lang="en-GB" sz="1600" b="1" dirty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cs-CZ" sz="1600" b="1" dirty="0" err="1">
                <a:solidFill>
                  <a:schemeClr val="tx2"/>
                </a:solidFill>
              </a:rPr>
              <a:t>PAHs</a:t>
            </a:r>
            <a:r>
              <a:rPr lang="cs-CZ" sz="1600" b="1" dirty="0">
                <a:solidFill>
                  <a:schemeClr val="tx2"/>
                </a:solidFill>
              </a:rPr>
              <a:t> (</a:t>
            </a:r>
            <a:r>
              <a:rPr lang="cs-CZ" sz="1600" b="1" dirty="0" err="1">
                <a:solidFill>
                  <a:schemeClr val="tx2"/>
                </a:solidFill>
              </a:rPr>
              <a:t>benzo</a:t>
            </a:r>
            <a:r>
              <a:rPr lang="en-US" sz="1600" b="1" dirty="0">
                <a:solidFill>
                  <a:schemeClr val="tx2"/>
                </a:solidFill>
              </a:rPr>
              <a:t>[a]</a:t>
            </a:r>
            <a:r>
              <a:rPr lang="en-US" sz="1600" b="1" dirty="0" err="1">
                <a:solidFill>
                  <a:schemeClr val="tx2"/>
                </a:solidFill>
              </a:rPr>
              <a:t>pyrene</a:t>
            </a:r>
            <a:r>
              <a:rPr lang="en-US" sz="1600" b="1" dirty="0">
                <a:solidFill>
                  <a:schemeClr val="tx2"/>
                </a:solidFill>
              </a:rPr>
              <a:t>) </a:t>
            </a:r>
            <a:r>
              <a:rPr lang="en-US" sz="1600" dirty="0"/>
              <a:t>– </a:t>
            </a:r>
            <a:r>
              <a:rPr lang="en-US" sz="1600" i="1" dirty="0"/>
              <a:t>requires activation</a:t>
            </a:r>
            <a:endParaRPr lang="en-US" sz="1600" b="1" i="1" dirty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en-GB" sz="1600" b="1" dirty="0">
                <a:solidFill>
                  <a:schemeClr val="tx2"/>
                </a:solidFill>
              </a:rPr>
              <a:t>PAH derivatives </a:t>
            </a:r>
            <a:br>
              <a:rPr lang="en-GB" sz="1600" b="1" dirty="0"/>
            </a:br>
            <a:r>
              <a:rPr lang="en-GB" sz="1600" b="1" dirty="0"/>
              <a:t>- 2-AA, 2-AF </a:t>
            </a:r>
            <a:r>
              <a:rPr lang="cs-CZ" sz="1600" dirty="0"/>
              <a:t>(</a:t>
            </a:r>
            <a:r>
              <a:rPr lang="cs-CZ" sz="1600" dirty="0" err="1"/>
              <a:t>grill</a:t>
            </a:r>
            <a:r>
              <a:rPr lang="cs-CZ" sz="1600" dirty="0"/>
              <a:t> </a:t>
            </a:r>
            <a:r>
              <a:rPr lang="cs-CZ" sz="1600" dirty="0" err="1"/>
              <a:t>products</a:t>
            </a:r>
            <a:r>
              <a:rPr lang="cs-CZ" sz="1600" dirty="0"/>
              <a:t>)</a:t>
            </a:r>
            <a:br>
              <a:rPr lang="en-GB" sz="1600" dirty="0"/>
            </a:br>
            <a:r>
              <a:rPr lang="en-GB" sz="1600" dirty="0"/>
              <a:t>- </a:t>
            </a:r>
            <a:r>
              <a:rPr lang="en-GB" sz="1600" b="1" dirty="0"/>
              <a:t>NQO </a:t>
            </a:r>
            <a:r>
              <a:rPr lang="en-GB" sz="1600" dirty="0"/>
              <a:t>– model mutagen</a:t>
            </a:r>
            <a:br>
              <a:rPr lang="en-GB" sz="1600" dirty="0"/>
            </a:br>
            <a:r>
              <a:rPr lang="en-GB" sz="1600" dirty="0"/>
              <a:t>in experiments</a:t>
            </a:r>
          </a:p>
          <a:p>
            <a:pPr marL="533400" indent="-533400" eaLnBrk="1" hangingPunct="1">
              <a:buFont typeface="Wingdings" pitchFamily="2" charset="2"/>
              <a:buNone/>
            </a:pPr>
            <a:endParaRPr lang="en-GB" sz="1600" b="1" dirty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en-GB" sz="1600" b="1" dirty="0"/>
              <a:t>... many others</a:t>
            </a:r>
            <a:endParaRPr lang="cs-CZ" sz="1600" dirty="0"/>
          </a:p>
          <a:p>
            <a:pPr marL="533400" indent="-533400" eaLnBrk="1" hangingPunct="1">
              <a:buFont typeface="Wingdings" pitchFamily="2" charset="2"/>
              <a:buNone/>
            </a:pPr>
            <a:endParaRPr lang="cs-CZ" sz="2400" b="1" dirty="0"/>
          </a:p>
        </p:txBody>
      </p:sp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Příklady ARYLUJÍCÍCH mutagenů (</a:t>
            </a:r>
            <a:r>
              <a:rPr lang="cs-CZ" sz="2800" dirty="0" err="1">
                <a:solidFill>
                  <a:schemeClr val="tx1"/>
                </a:solidFill>
              </a:rPr>
              <a:t>arylace</a:t>
            </a:r>
            <a:r>
              <a:rPr lang="cs-CZ" sz="2800" dirty="0">
                <a:solidFill>
                  <a:schemeClr val="tx1"/>
                </a:solidFill>
              </a:rPr>
              <a:t>)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12" name="Picture 7" descr="http://www.uoguelph.ca/%7Edjosephy/lab/images/mutagens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954"/>
          <a:stretch>
            <a:fillRect/>
          </a:stretch>
        </p:blipFill>
        <p:spPr bwMode="auto">
          <a:xfrm>
            <a:off x="2987824" y="3284984"/>
            <a:ext cx="5904656" cy="168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96181" y="4968135"/>
            <a:ext cx="609629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3673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04800" y="116632"/>
            <a:ext cx="8610600" cy="701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dirty="0" err="1">
                <a:solidFill>
                  <a:srgbClr val="FF0000"/>
                </a:solidFill>
              </a:rPr>
              <a:t>Toxikodynamika</a:t>
            </a:r>
            <a:br>
              <a:rPr lang="cs-CZ" altLang="en-US" sz="2200" b="1" dirty="0">
                <a:solidFill>
                  <a:srgbClr val="FF0000"/>
                </a:solidFill>
              </a:rPr>
            </a:br>
            <a:r>
              <a:rPr lang="cs-CZ" altLang="en-US" sz="1800" i="1" dirty="0">
                <a:solidFill>
                  <a:schemeClr val="tx1"/>
                </a:solidFill>
              </a:rPr>
              <a:t>vychází z propracované „farmakodynamiky“ a přejímá její koncepty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i="1" dirty="0">
                <a:solidFill>
                  <a:schemeClr val="tx1"/>
                </a:solidFill>
              </a:rPr>
              <a:t>popisuje procesy na molekulární úrovni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dirty="0">
                <a:solidFill>
                  <a:schemeClr val="tx1"/>
                </a:solidFill>
              </a:rPr>
              <a:t>V místě kontaktu toxikantu s cílovým místem („receptorem“) dochází k interakci </a:t>
            </a:r>
            <a:r>
              <a:rPr lang="cs-CZ" altLang="en-US" sz="2200" b="1" dirty="0">
                <a:solidFill>
                  <a:schemeClr val="tx2"/>
                </a:solidFill>
              </a:rPr>
              <a:t>toxikant-receptor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dirty="0">
                <a:solidFill>
                  <a:schemeClr val="tx1"/>
                </a:solidFill>
              </a:rPr>
              <a:t>Primární jsou vždy chemické </a:t>
            </a:r>
            <a:r>
              <a:rPr lang="cs-CZ" altLang="en-US" sz="2200" b="1" dirty="0">
                <a:solidFill>
                  <a:schemeClr val="tx2"/>
                </a:solidFill>
              </a:rPr>
              <a:t>interakce mezi dvěma chemickými látkami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tx1"/>
                </a:solidFill>
              </a:rPr>
              <a:t>„RECEPTORY“ = cílové struktury = základní (makro)molekuly: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1" dirty="0">
                <a:solidFill>
                  <a:srgbClr val="FF0000"/>
                </a:solidFill>
              </a:rPr>
              <a:t>Proteiny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1"/>
                </a:solidFill>
              </a:rPr>
              <a:t>	</a:t>
            </a:r>
            <a:r>
              <a:rPr lang="cs-CZ" altLang="en-US" sz="1600" b="1" dirty="0">
                <a:solidFill>
                  <a:schemeClr val="tx2"/>
                </a:solidFill>
              </a:rPr>
              <a:t>STRUKTURNÍ </a:t>
            </a:r>
            <a:r>
              <a:rPr lang="cs-CZ" altLang="en-US" sz="1600" dirty="0">
                <a:solidFill>
                  <a:schemeClr val="tx1"/>
                </a:solidFill>
              </a:rPr>
              <a:t>(tubulin apod.)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1"/>
                </a:solidFill>
              </a:rPr>
              <a:t>	</a:t>
            </a:r>
            <a:r>
              <a:rPr lang="cs-CZ" altLang="en-US" sz="1600" b="1" dirty="0">
                <a:solidFill>
                  <a:schemeClr val="tx2"/>
                </a:solidFill>
              </a:rPr>
              <a:t>ENZYMY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1"/>
                </a:solidFill>
              </a:rPr>
              <a:t>	</a:t>
            </a:r>
            <a:r>
              <a:rPr lang="cs-CZ" altLang="en-US" sz="1600" b="1" dirty="0">
                <a:solidFill>
                  <a:schemeClr val="tx2"/>
                </a:solidFill>
              </a:rPr>
              <a:t>TRANSPORTÉRY </a:t>
            </a:r>
            <a:r>
              <a:rPr lang="cs-CZ" altLang="en-US" sz="1600" dirty="0">
                <a:solidFill>
                  <a:schemeClr val="tx1"/>
                </a:solidFill>
              </a:rPr>
              <a:t>(v membráně, hemoglobin)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1"/>
                </a:solidFill>
              </a:rPr>
              <a:t>	</a:t>
            </a:r>
            <a:r>
              <a:rPr lang="cs-CZ" altLang="en-US" sz="1600" b="1" dirty="0">
                <a:solidFill>
                  <a:schemeClr val="tx2"/>
                </a:solidFill>
              </a:rPr>
              <a:t>PROTEINOVÉ RECEPTORY </a:t>
            </a:r>
            <a:br>
              <a:rPr lang="cs-CZ" altLang="en-US" sz="1600" dirty="0">
                <a:solidFill>
                  <a:schemeClr val="tx1"/>
                </a:solidFill>
              </a:rPr>
            </a:br>
            <a:r>
              <a:rPr lang="cs-CZ" altLang="en-US" sz="1600" dirty="0">
                <a:solidFill>
                  <a:schemeClr val="tx1"/>
                </a:solidFill>
              </a:rPr>
              <a:t>	(v membráně i v cytoplasmě)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6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1" dirty="0">
                <a:solidFill>
                  <a:srgbClr val="FF0000"/>
                </a:solidFill>
              </a:rPr>
              <a:t>Nukleové kyseliny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1" dirty="0">
                <a:solidFill>
                  <a:srgbClr val="FF0000"/>
                </a:solidFill>
              </a:rPr>
              <a:t>Fosfolipidy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i="1" dirty="0">
                <a:solidFill>
                  <a:schemeClr val="tx1"/>
                </a:solidFill>
              </a:rPr>
              <a:t>(Sacharidy – menší význam v eko/toxikologii)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1" dirty="0">
                <a:solidFill>
                  <a:srgbClr val="FF0000"/>
                </a:solidFill>
              </a:rPr>
              <a:t>Malé molekuly </a:t>
            </a:r>
            <a:r>
              <a:rPr lang="cs-CZ" altLang="en-US" sz="1600" dirty="0">
                <a:solidFill>
                  <a:schemeClr val="tx1"/>
                </a:solidFill>
              </a:rPr>
              <a:t>(antioxidanty, ATP, hormony + </a:t>
            </a:r>
            <a:r>
              <a:rPr lang="cs-CZ" altLang="en-US" sz="1600" b="1" dirty="0">
                <a:solidFill>
                  <a:srgbClr val="FF0000"/>
                </a:solidFill>
              </a:rPr>
              <a:t>voda</a:t>
            </a:r>
            <a:r>
              <a:rPr lang="cs-CZ" altLang="en-US" sz="160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</p:txBody>
      </p:sp>
      <p:pic>
        <p:nvPicPr>
          <p:cNvPr id="16387" name="Picture 27" descr="http://www.orko.cz/Varia/Pro%20Katku/Campbell%20obr%E1zky/07_Art_for_Students/07_09-MembProteinFunction-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409" y="3717031"/>
            <a:ext cx="3057715" cy="302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ovéPole 26"/>
          <p:cNvSpPr txBox="1">
            <a:spLocks noChangeArrowheads="1"/>
          </p:cNvSpPr>
          <p:nvPr/>
        </p:nvSpPr>
        <p:spPr bwMode="auto">
          <a:xfrm>
            <a:off x="7507642" y="2701368"/>
            <a:ext cx="14756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 dirty="0">
                <a:solidFill>
                  <a:schemeClr val="tx1"/>
                </a:solidFill>
              </a:rPr>
              <a:t>Ilustrace –příklady funkcí proteinů </a:t>
            </a:r>
            <a:br>
              <a:rPr lang="cs-CZ" altLang="en-US" sz="1200" dirty="0">
                <a:solidFill>
                  <a:schemeClr val="tx1"/>
                </a:solidFill>
              </a:rPr>
            </a:br>
            <a:r>
              <a:rPr lang="cs-CZ" altLang="en-US" sz="1200" dirty="0">
                <a:solidFill>
                  <a:schemeClr val="tx1"/>
                </a:solidFill>
              </a:rPr>
              <a:t>(jen jedna podskupina - membránové)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err="1">
                <a:solidFill>
                  <a:schemeClr val="tx1"/>
                </a:solidFill>
              </a:rPr>
              <a:t>Bioaktivace</a:t>
            </a:r>
            <a:r>
              <a:rPr lang="cs-CZ" sz="2800" dirty="0">
                <a:solidFill>
                  <a:schemeClr val="tx1"/>
                </a:solidFill>
              </a:rPr>
              <a:t>: </a:t>
            </a:r>
            <a:r>
              <a:rPr lang="en-US" sz="2800" dirty="0">
                <a:solidFill>
                  <a:schemeClr val="tx1"/>
                </a:solidFill>
              </a:rPr>
              <a:t>aflatoxin </a:t>
            </a:r>
            <a:r>
              <a:rPr lang="en-US" sz="28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sz="2800" dirty="0" err="1">
                <a:solidFill>
                  <a:schemeClr val="tx1"/>
                </a:solidFill>
              </a:rPr>
              <a:t>genotoxicit</a:t>
            </a:r>
            <a:r>
              <a:rPr lang="cs-CZ" sz="2800" dirty="0">
                <a:solidFill>
                  <a:schemeClr val="tx1"/>
                </a:solidFill>
              </a:rPr>
              <a:t>a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Výsledek obrázku pro aflatoxin activ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638" y="1196752"/>
            <a:ext cx="4895053" cy="553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aflatoxin produc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772816"/>
            <a:ext cx="1656185" cy="115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1268760"/>
            <a:ext cx="2433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AFLATOXIN sources</a:t>
            </a:r>
          </a:p>
        </p:txBody>
      </p:sp>
      <p:pic>
        <p:nvPicPr>
          <p:cNvPr id="1030" name="Picture 6" descr="Výsledek obrázku pro aflatoxin sourc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3" b="12844"/>
          <a:stretch/>
        </p:blipFill>
        <p:spPr bwMode="auto">
          <a:xfrm>
            <a:off x="395535" y="3157038"/>
            <a:ext cx="3430585" cy="164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ýsledek obrázku pro aflatoxin sour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5010149"/>
            <a:ext cx="2304256" cy="172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8086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16087" r="14734" b="33957"/>
          <a:stretch>
            <a:fillRect/>
          </a:stretch>
        </p:blipFill>
        <p:spPr bwMode="auto">
          <a:xfrm>
            <a:off x="0" y="1125538"/>
            <a:ext cx="5651500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447675" y="254000"/>
            <a:ext cx="7430304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800" b="1" dirty="0" err="1">
                <a:solidFill>
                  <a:srgbClr val="FF0000"/>
                </a:solidFill>
              </a:rPr>
              <a:t>Interkalační</a:t>
            </a:r>
            <a:r>
              <a:rPr lang="cs-CZ" altLang="en-US" sz="2800" b="1" dirty="0">
                <a:solidFill>
                  <a:srgbClr val="FF0000"/>
                </a:solidFill>
              </a:rPr>
              <a:t> činidla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i="1" dirty="0" err="1">
                <a:solidFill>
                  <a:schemeClr val="tx2"/>
                </a:solidFill>
              </a:rPr>
              <a:t>m.j</a:t>
            </a:r>
            <a:r>
              <a:rPr lang="cs-CZ" altLang="en-US" sz="1800" i="1" dirty="0">
                <a:solidFill>
                  <a:schemeClr val="tx2"/>
                </a:solidFill>
              </a:rPr>
              <a:t>. využití v experimentální biologii – značení DNA (</a:t>
            </a:r>
            <a:r>
              <a:rPr lang="cs-CZ" altLang="en-US" sz="1800" i="1" dirty="0" err="1">
                <a:solidFill>
                  <a:schemeClr val="tx2"/>
                </a:solidFill>
              </a:rPr>
              <a:t>ethidium</a:t>
            </a:r>
            <a:r>
              <a:rPr lang="cs-CZ" altLang="en-US" sz="1800" i="1" dirty="0">
                <a:solidFill>
                  <a:schemeClr val="tx2"/>
                </a:solidFill>
              </a:rPr>
              <a:t> bromid)</a:t>
            </a:r>
          </a:p>
        </p:txBody>
      </p:sp>
      <p:pic>
        <p:nvPicPr>
          <p:cNvPr id="92164" name="Picture 4" descr="598-59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3931" r="61285" b="30220"/>
          <a:stretch>
            <a:fillRect/>
          </a:stretch>
        </p:blipFill>
        <p:spPr bwMode="auto">
          <a:xfrm>
            <a:off x="5749925" y="1557338"/>
            <a:ext cx="3359150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ovéPole 4"/>
          <p:cNvSpPr txBox="1">
            <a:spLocks noChangeArrowheads="1"/>
          </p:cNvSpPr>
          <p:nvPr/>
        </p:nvSpPr>
        <p:spPr bwMode="auto">
          <a:xfrm>
            <a:off x="5219700" y="6092825"/>
            <a:ext cx="31662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 err="1">
                <a:solidFill>
                  <a:schemeClr val="tx1"/>
                </a:solidFill>
              </a:rPr>
              <a:t>Interkalace</a:t>
            </a:r>
            <a:r>
              <a:rPr lang="cs-CZ" altLang="en-US" sz="1800" dirty="0">
                <a:solidFill>
                  <a:schemeClr val="tx1"/>
                </a:solidFill>
              </a:rPr>
              <a:t>: </a:t>
            </a:r>
            <a:r>
              <a:rPr lang="cs-CZ" altLang="en-US" sz="1800" b="1" dirty="0" err="1">
                <a:solidFill>
                  <a:srgbClr val="FF0000"/>
                </a:solidFill>
              </a:rPr>
              <a:t>psoralen</a:t>
            </a:r>
            <a:br>
              <a:rPr lang="cs-CZ" altLang="en-US" sz="1800" dirty="0">
                <a:solidFill>
                  <a:schemeClr val="tx1"/>
                </a:solidFill>
              </a:rPr>
            </a:br>
            <a:r>
              <a:rPr lang="cs-CZ" altLang="en-US" sz="1800" dirty="0">
                <a:solidFill>
                  <a:schemeClr val="tx1"/>
                </a:solidFill>
              </a:rPr>
              <a:t>(v dehtu, psoriáza = lupenka)</a:t>
            </a:r>
            <a:endParaRPr lang="cs-CZ" altLang="en-US" sz="1800" b="1" dirty="0">
              <a:solidFill>
                <a:schemeClr val="tx1"/>
              </a:solidFill>
            </a:endParaRPr>
          </a:p>
        </p:txBody>
      </p:sp>
      <p:pic>
        <p:nvPicPr>
          <p:cNvPr id="92166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013325"/>
            <a:ext cx="19304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9350"/>
            <a:ext cx="8839200" cy="4800600"/>
          </a:xfrm>
        </p:spPr>
        <p:txBody>
          <a:bodyPr/>
          <a:lstStyle/>
          <a:p>
            <a:pPr marL="495300" indent="-381000" eaLnBrk="1" hangingPunct="1">
              <a:buFont typeface="Wingdings" panose="05000000000000000000" pitchFamily="2" charset="2"/>
              <a:buNone/>
            </a:pPr>
            <a:r>
              <a:rPr lang="en-GB" altLang="en-US" sz="2400"/>
              <a:t>INTERKALACE DO DNA </a:t>
            </a:r>
            <a:br>
              <a:rPr lang="en-GB" altLang="en-US" sz="2400"/>
            </a:br>
            <a:endParaRPr lang="cs-CZ" altLang="en-US" sz="2400"/>
          </a:p>
        </p:txBody>
      </p:sp>
      <p:sp>
        <p:nvSpPr>
          <p:cNvPr id="94211" name="Nadpis 5"/>
          <p:cNvSpPr>
            <a:spLocks noGrp="1"/>
          </p:cNvSpPr>
          <p:nvPr>
            <p:ph type="title"/>
          </p:nvPr>
        </p:nvSpPr>
        <p:spPr bwMode="auto">
          <a:xfrm>
            <a:off x="0" y="188913"/>
            <a:ext cx="9144000" cy="7921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200" dirty="0">
                <a:solidFill>
                  <a:schemeClr val="tx1"/>
                </a:solidFill>
              </a:rPr>
              <a:t>Ethidium </a:t>
            </a:r>
            <a:r>
              <a:rPr lang="en-GB" altLang="en-US" sz="3200" dirty="0" err="1">
                <a:solidFill>
                  <a:schemeClr val="tx1"/>
                </a:solidFill>
              </a:rPr>
              <a:t>bromid</a:t>
            </a:r>
            <a:r>
              <a:rPr lang="cs-CZ" altLang="en-US" sz="3200" dirty="0">
                <a:solidFill>
                  <a:schemeClr val="tx1"/>
                </a:solidFill>
              </a:rPr>
              <a:t> </a:t>
            </a:r>
            <a:br>
              <a:rPr lang="cs-CZ" altLang="en-US" sz="3200" dirty="0">
                <a:solidFill>
                  <a:schemeClr val="tx1"/>
                </a:solidFill>
              </a:rPr>
            </a:br>
            <a:r>
              <a:rPr lang="cs-CZ" altLang="en-US" sz="2000" dirty="0">
                <a:solidFill>
                  <a:schemeClr val="tx1"/>
                </a:solidFill>
              </a:rPr>
              <a:t>(běžná látka v mol-</a:t>
            </a:r>
            <a:r>
              <a:rPr lang="cs-CZ" altLang="en-US" sz="2000" dirty="0" err="1">
                <a:solidFill>
                  <a:schemeClr val="tx1"/>
                </a:solidFill>
              </a:rPr>
              <a:t>biol</a:t>
            </a:r>
            <a:r>
              <a:rPr lang="cs-CZ" altLang="en-US" sz="2000" dirty="0">
                <a:solidFill>
                  <a:schemeClr val="tx1"/>
                </a:solidFill>
              </a:rPr>
              <a:t> výzkumu: vizualizace DNA)</a:t>
            </a:r>
            <a:endParaRPr lang="en-GB" altLang="en-US" sz="3200" dirty="0">
              <a:solidFill>
                <a:schemeClr val="tx1"/>
              </a:solidFill>
            </a:endParaRPr>
          </a:p>
        </p:txBody>
      </p:sp>
      <p:pic>
        <p:nvPicPr>
          <p:cNvPr id="94212" name="Picture 2" descr="http://what-when-how.com/wp-content/uploads/2011/05/tmp32C166_thum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51138"/>
            <a:ext cx="5472112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3" name="TextovéPole 7"/>
          <p:cNvSpPr txBox="1">
            <a:spLocks noChangeArrowheads="1"/>
          </p:cNvSpPr>
          <p:nvPr/>
        </p:nvSpPr>
        <p:spPr bwMode="auto">
          <a:xfrm>
            <a:off x="323850" y="1628775"/>
            <a:ext cx="7564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>
                <a:solidFill>
                  <a:schemeClr val="tx1"/>
                </a:solidFill>
              </a:rPr>
              <a:t>Example 1 – ETHIDIUMBROMIDE </a:t>
            </a:r>
            <a:br>
              <a:rPr lang="en-US" altLang="en-US" sz="1600" b="1">
                <a:solidFill>
                  <a:schemeClr val="tx1"/>
                </a:solidFill>
              </a:rPr>
            </a:br>
            <a:r>
              <a:rPr lang="en-US" altLang="en-US" sz="1600" b="1">
                <a:solidFill>
                  <a:schemeClr val="tx1"/>
                </a:solidFill>
              </a:rPr>
              <a:t>	</a:t>
            </a:r>
            <a:r>
              <a:rPr lang="en-GB" altLang="en-US" sz="1600">
                <a:solidFill>
                  <a:schemeClr val="tx1"/>
                </a:solidFill>
              </a:rPr>
              <a:t>- experimental dye – visualization of DNA</a:t>
            </a:r>
            <a:br>
              <a:rPr lang="en-GB" altLang="en-US" sz="1600">
                <a:solidFill>
                  <a:schemeClr val="tx1"/>
                </a:solidFill>
              </a:rPr>
            </a:br>
            <a:r>
              <a:rPr lang="en-GB" altLang="en-US" sz="1600">
                <a:solidFill>
                  <a:schemeClr val="tx1"/>
                </a:solidFill>
              </a:rPr>
              <a:t>	- intercalation </a:t>
            </a:r>
            <a:r>
              <a:rPr lang="en-GB" altLang="en-US" sz="1600">
                <a:solidFill>
                  <a:schemeClr val="tx1"/>
                </a:solidFill>
                <a:sym typeface="Wingdings" panose="05000000000000000000" pitchFamily="2" charset="2"/>
              </a:rPr>
              <a:t> sharing of electrones with bases </a:t>
            </a:r>
            <a:r>
              <a:rPr lang="cs-CZ" altLang="en-US" sz="16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high fluorescence </a:t>
            </a:r>
            <a:endParaRPr lang="en-GB" altLang="en-US" sz="1600">
              <a:solidFill>
                <a:schemeClr val="tx1"/>
              </a:solidFill>
            </a:endParaRPr>
          </a:p>
        </p:txBody>
      </p:sp>
      <p:pic>
        <p:nvPicPr>
          <p:cNvPr id="942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292600"/>
            <a:ext cx="2954338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980728"/>
            <a:ext cx="8839200" cy="4800600"/>
          </a:xfrm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</a:pPr>
            <a:r>
              <a:rPr lang="cs-CZ" sz="2400" b="1" dirty="0">
                <a:solidFill>
                  <a:schemeClr val="tx2"/>
                </a:solidFill>
              </a:rPr>
              <a:t>Strukturně podobné </a:t>
            </a:r>
            <a:r>
              <a:rPr lang="cs-CZ" sz="2400" b="1" dirty="0" err="1">
                <a:solidFill>
                  <a:schemeClr val="tx2"/>
                </a:solidFill>
              </a:rPr>
              <a:t>bazím</a:t>
            </a:r>
            <a:r>
              <a:rPr lang="cs-CZ" sz="2400" b="1" dirty="0">
                <a:solidFill>
                  <a:schemeClr val="tx2"/>
                </a:solidFill>
              </a:rPr>
              <a:t> (nukleotidům)</a:t>
            </a:r>
            <a:r>
              <a:rPr lang="en-GB" sz="2400" b="1" dirty="0">
                <a:solidFill>
                  <a:schemeClr val="tx2"/>
                </a:solidFill>
              </a:rPr>
              <a:t> </a:t>
            </a:r>
            <a:br>
              <a:rPr lang="en-GB" sz="2400" dirty="0"/>
            </a:br>
            <a:r>
              <a:rPr lang="en-GB" sz="2400" dirty="0">
                <a:sym typeface="Wingdings" pitchFamily="2" charset="2"/>
              </a:rPr>
              <a:t> </a:t>
            </a:r>
            <a:r>
              <a:rPr lang="cs-CZ" sz="2400" dirty="0">
                <a:sym typeface="Wingdings" pitchFamily="2" charset="2"/>
              </a:rPr>
              <a:t>vstup do DNA během replikace</a:t>
            </a:r>
          </a:p>
          <a:p>
            <a:pPr marL="533400" indent="-533400" eaLnBrk="1" hangingPunct="1">
              <a:buFont typeface="Wingdings" pitchFamily="2" charset="2"/>
              <a:buNone/>
            </a:pPr>
            <a:endParaRPr lang="en-US" sz="1800" dirty="0"/>
          </a:p>
          <a:p>
            <a:pPr marL="533400" indent="-533400" eaLnBrk="1" hangingPunct="1">
              <a:buFont typeface="Wingdings" pitchFamily="2" charset="2"/>
              <a:buNone/>
            </a:pPr>
            <a:r>
              <a:rPr lang="en-US" sz="1800" b="1" dirty="0"/>
              <a:t>P</a:t>
            </a:r>
            <a:r>
              <a:rPr lang="cs-CZ" sz="1800" b="1" dirty="0" err="1"/>
              <a:t>říklady</a:t>
            </a:r>
            <a:endParaRPr lang="en-US" sz="1800" b="1" dirty="0"/>
          </a:p>
          <a:p>
            <a:pPr marL="933450" lvl="1" indent="-533400" eaLnBrk="1" hangingPunct="1">
              <a:buNone/>
            </a:pPr>
            <a:r>
              <a:rPr lang="cs-CZ" sz="1600" dirty="0"/>
              <a:t>5-Br-Uracil</a:t>
            </a:r>
            <a:r>
              <a:rPr lang="en-US" sz="1600" dirty="0"/>
              <a:t> </a:t>
            </a:r>
            <a:endParaRPr lang="cs-CZ" sz="1600" dirty="0"/>
          </a:p>
          <a:p>
            <a:pPr marL="933450" lvl="1" indent="-533400" eaLnBrk="1" hangingPunct="1">
              <a:buNone/>
            </a:pPr>
            <a:r>
              <a:rPr lang="cs-CZ" sz="1600" b="1" dirty="0">
                <a:solidFill>
                  <a:schemeClr val="tx2"/>
                </a:solidFill>
              </a:rPr>
              <a:t>5-F-Uracil</a:t>
            </a:r>
            <a:r>
              <a:rPr lang="en-US" sz="1600" b="1" dirty="0">
                <a:solidFill>
                  <a:schemeClr val="tx2"/>
                </a:solidFill>
              </a:rPr>
              <a:t> </a:t>
            </a:r>
            <a:r>
              <a:rPr lang="en-GB" sz="1600" b="1" dirty="0">
                <a:solidFill>
                  <a:schemeClr val="tx2"/>
                </a:solidFill>
              </a:rPr>
              <a:t>(</a:t>
            </a:r>
            <a:r>
              <a:rPr lang="cs-CZ" sz="1600" b="1" dirty="0">
                <a:solidFill>
                  <a:schemeClr val="tx2"/>
                </a:solidFill>
              </a:rPr>
              <a:t>protinádorové léčivo)</a:t>
            </a:r>
            <a:endParaRPr lang="en-GB" sz="1600" b="1" dirty="0">
              <a:solidFill>
                <a:schemeClr val="tx2"/>
              </a:solidFill>
            </a:endParaRPr>
          </a:p>
          <a:p>
            <a:pPr marL="933450" lvl="1" indent="-533400" eaLnBrk="1" hangingPunct="1">
              <a:buFont typeface="Wingdings" pitchFamily="2" charset="2"/>
              <a:buNone/>
            </a:pPr>
            <a:endParaRPr lang="cs-CZ" sz="1600" dirty="0"/>
          </a:p>
          <a:p>
            <a:pPr marL="933450" lvl="1" indent="-533400" eaLnBrk="1" hangingPunct="1">
              <a:buFont typeface="Wingdings" pitchFamily="2" charset="2"/>
              <a:buNone/>
            </a:pPr>
            <a:r>
              <a:rPr lang="cs-CZ" sz="1600" dirty="0"/>
              <a:t>Důsledek: změna </a:t>
            </a:r>
            <a:r>
              <a:rPr lang="cs-CZ" sz="1600" dirty="0" err="1"/>
              <a:t>kodování</a:t>
            </a:r>
            <a:br>
              <a:rPr lang="cs-CZ" sz="1600" dirty="0"/>
            </a:br>
            <a:r>
              <a:rPr lang="cs-CZ" sz="1600" dirty="0"/>
              <a:t>AT </a:t>
            </a:r>
            <a:r>
              <a:rPr lang="cs-CZ" sz="1600" dirty="0"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/>
              <a:t>GC shift</a:t>
            </a:r>
            <a:endParaRPr lang="cs-CZ" sz="1600" dirty="0"/>
          </a:p>
        </p:txBody>
      </p:sp>
      <p:pic>
        <p:nvPicPr>
          <p:cNvPr id="14340" name="Picture 102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411" r="57500" b="8333"/>
          <a:stretch>
            <a:fillRect/>
          </a:stretch>
        </p:blipFill>
        <p:spPr bwMode="auto">
          <a:xfrm>
            <a:off x="4416130" y="1916832"/>
            <a:ext cx="454835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solidFill>
                  <a:schemeClr val="tx1"/>
                </a:solidFill>
              </a:rPr>
              <a:t>Mutageny: analogy bází </a:t>
            </a:r>
            <a:endParaRPr lang="en-GB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5672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304800" y="1168400"/>
            <a:ext cx="86106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rabicParenR"/>
              <a:defRPr/>
            </a:pPr>
            <a:r>
              <a:rPr lang="cs-CZ" sz="2400" b="1" dirty="0">
                <a:latin typeface="Arial" charset="0"/>
                <a:cs typeface="Arial" charset="0"/>
              </a:rPr>
              <a:t>Důsledky u lidí a zvířat</a:t>
            </a:r>
          </a:p>
          <a:p>
            <a:pPr marL="457200" indent="-457200">
              <a:defRPr/>
            </a:pPr>
            <a:r>
              <a:rPr lang="cs-CZ" sz="2200" b="1" dirty="0">
                <a:solidFill>
                  <a:schemeClr val="tx2"/>
                </a:solidFill>
                <a:latin typeface="Arial" charset="0"/>
                <a:cs typeface="Arial" charset="0"/>
              </a:rPr>
              <a:t>Mutace tělních buněk </a:t>
            </a:r>
            <a:r>
              <a:rPr lang="cs-CZ" sz="2200" b="1" dirty="0">
                <a:latin typeface="Arial" charset="0"/>
                <a:cs typeface="Arial" charset="0"/>
              </a:rPr>
              <a:t>(somatické mutace)</a:t>
            </a:r>
          </a:p>
          <a:p>
            <a:pPr>
              <a:defRPr/>
            </a:pPr>
            <a:r>
              <a:rPr lang="cs-CZ" sz="2200" b="1" dirty="0">
                <a:latin typeface="Arial" charset="0"/>
                <a:cs typeface="Arial" charset="0"/>
              </a:rPr>
              <a:t>	</a:t>
            </a:r>
            <a:r>
              <a:rPr lang="cs-CZ" sz="2200" b="1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2200" dirty="0">
                <a:latin typeface="Arial" charset="0"/>
                <a:cs typeface="Arial" charset="0"/>
              </a:rPr>
              <a:t> </a:t>
            </a:r>
            <a:r>
              <a:rPr lang="en-US" sz="2200" dirty="0" err="1">
                <a:latin typeface="Arial" charset="0"/>
                <a:cs typeface="Arial" charset="0"/>
              </a:rPr>
              <a:t>prvn</a:t>
            </a:r>
            <a:r>
              <a:rPr lang="cs-CZ" sz="2200" dirty="0">
                <a:latin typeface="Arial" charset="0"/>
                <a:cs typeface="Arial" charset="0"/>
              </a:rPr>
              <a:t>í krok </a:t>
            </a:r>
            <a:r>
              <a:rPr lang="cs-CZ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karcinogenez</a:t>
            </a:r>
            <a:r>
              <a:rPr 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e</a:t>
            </a:r>
            <a:r>
              <a:rPr lang="cs-CZ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 a další</a:t>
            </a:r>
            <a:r>
              <a:rPr 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ch</a:t>
            </a:r>
            <a:r>
              <a:rPr lang="cs-CZ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 patologií</a:t>
            </a:r>
            <a:br>
              <a:rPr lang="cs-CZ" sz="22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cs-CZ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	</a:t>
            </a:r>
            <a:r>
              <a:rPr lang="cs-CZ" sz="2200" dirty="0">
                <a:latin typeface="Arial" charset="0"/>
                <a:cs typeface="Arial" charset="0"/>
              </a:rPr>
              <a:t>(karcinogeneze, teratogenita: viz další přednášky)</a:t>
            </a:r>
            <a:endParaRPr lang="en-US" sz="22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cs-CZ" sz="2200" b="1" dirty="0">
                <a:solidFill>
                  <a:schemeClr val="tx2"/>
                </a:solidFill>
                <a:latin typeface="Arial" charset="0"/>
                <a:cs typeface="Arial" charset="0"/>
              </a:rPr>
              <a:t>Mutace pohlavních buněk</a:t>
            </a:r>
          </a:p>
          <a:p>
            <a:pPr>
              <a:defRPr/>
            </a:pPr>
            <a:r>
              <a:rPr lang="cs-CZ" sz="2200" dirty="0">
                <a:latin typeface="Arial" charset="0"/>
                <a:cs typeface="Arial" charset="0"/>
              </a:rPr>
              <a:t>	</a:t>
            </a:r>
            <a:r>
              <a:rPr lang="cs-CZ" sz="2200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2200" dirty="0">
                <a:latin typeface="Arial" charset="0"/>
                <a:cs typeface="Arial" charset="0"/>
                <a:sym typeface="Wingdings" pitchFamily="2" charset="2"/>
              </a:rPr>
              <a:t> p</a:t>
            </a:r>
            <a:r>
              <a:rPr lang="cs-CZ" sz="2200" dirty="0" err="1">
                <a:latin typeface="Arial" charset="0"/>
                <a:cs typeface="Arial" charset="0"/>
                <a:sym typeface="Wingdings" pitchFamily="2" charset="2"/>
              </a:rPr>
              <a:t>řenos</a:t>
            </a:r>
            <a:r>
              <a:rPr lang="cs-CZ" sz="2200" dirty="0">
                <a:latin typeface="Arial" charset="0"/>
                <a:cs typeface="Arial" charset="0"/>
                <a:sym typeface="Wingdings" pitchFamily="2" charset="2"/>
              </a:rPr>
              <a:t> mutací na další generace </a:t>
            </a:r>
            <a:r>
              <a:rPr lang="en-US" sz="220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sz="2200" dirty="0">
                <a:latin typeface="Arial" charset="0"/>
                <a:cs typeface="Arial" charset="0"/>
                <a:sym typeface="Wingdings" pitchFamily="2" charset="2"/>
              </a:rPr>
              <a:t>evoluce</a:t>
            </a:r>
            <a:endParaRPr lang="cs-CZ" sz="22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cs-CZ" sz="22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cs-CZ" sz="22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cs-CZ" sz="2400" b="1" dirty="0">
                <a:latin typeface="Arial" charset="0"/>
                <a:cs typeface="Arial" charset="0"/>
              </a:rPr>
              <a:t>2) Důsledky pro ekosystémy</a:t>
            </a:r>
            <a:endParaRPr lang="en-US" sz="2400" b="1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cs-CZ" sz="2200" dirty="0">
                <a:latin typeface="Arial" charset="0"/>
                <a:cs typeface="Arial" charset="0"/>
              </a:rPr>
              <a:t>	</a:t>
            </a:r>
            <a:r>
              <a:rPr lang="en-US" sz="2200" dirty="0">
                <a:latin typeface="Arial" charset="0"/>
                <a:cs typeface="Arial" charset="0"/>
              </a:rPr>
              <a:t>&gt; </a:t>
            </a:r>
            <a:r>
              <a:rPr lang="cs-CZ" sz="2200" dirty="0">
                <a:latin typeface="Arial" charset="0"/>
                <a:cs typeface="Arial" charset="0"/>
              </a:rPr>
              <a:t>změny genomu</a:t>
            </a:r>
            <a:r>
              <a:rPr lang="en-US" sz="2200" dirty="0">
                <a:latin typeface="Arial" charset="0"/>
                <a:cs typeface="Arial" charset="0"/>
              </a:rPr>
              <a:t>/</a:t>
            </a:r>
            <a:r>
              <a:rPr lang="cs-CZ" sz="2200" dirty="0">
                <a:latin typeface="Arial" charset="0"/>
                <a:cs typeface="Arial" charset="0"/>
              </a:rPr>
              <a:t>genofondu přírodních organismů</a:t>
            </a:r>
            <a:endParaRPr lang="cs-CZ" sz="2200" b="1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cs-CZ" sz="2200" dirty="0">
                <a:latin typeface="Arial" charset="0"/>
                <a:cs typeface="Arial" charset="0"/>
              </a:rPr>
              <a:t>	</a:t>
            </a:r>
            <a:r>
              <a:rPr lang="en-US" sz="2200" dirty="0">
                <a:latin typeface="Arial" charset="0"/>
                <a:cs typeface="Arial" charset="0"/>
              </a:rPr>
              <a:t>&gt; </a:t>
            </a:r>
            <a:r>
              <a:rPr 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adaptace</a:t>
            </a:r>
            <a:r>
              <a:rPr lang="en-US" sz="2200" dirty="0">
                <a:latin typeface="Arial" charset="0"/>
                <a:cs typeface="Arial" charset="0"/>
              </a:rPr>
              <a:t> </a:t>
            </a:r>
            <a:r>
              <a:rPr lang="en-US" sz="2200" dirty="0" err="1">
                <a:latin typeface="Arial" charset="0"/>
                <a:cs typeface="Arial" charset="0"/>
              </a:rPr>
              <a:t>na</a:t>
            </a:r>
            <a:r>
              <a:rPr lang="en-US" sz="2200" dirty="0">
                <a:latin typeface="Arial" charset="0"/>
                <a:cs typeface="Arial" charset="0"/>
              </a:rPr>
              <a:t> </a:t>
            </a:r>
            <a:r>
              <a:rPr lang="cs-CZ" sz="2200" dirty="0">
                <a:latin typeface="Arial" charset="0"/>
                <a:cs typeface="Arial" charset="0"/>
              </a:rPr>
              <a:t>změny v prostředí </a:t>
            </a:r>
            <a:r>
              <a:rPr lang="cs-CZ" sz="2200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cs-CZ" sz="2200" dirty="0">
                <a:latin typeface="Arial" charset="0"/>
                <a:cs typeface="Arial" charset="0"/>
              </a:rPr>
              <a:t> </a:t>
            </a:r>
            <a:r>
              <a:rPr lang="cs-CZ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evoluce</a:t>
            </a:r>
          </a:p>
          <a:p>
            <a:pPr>
              <a:defRPr/>
            </a:pPr>
            <a:endParaRPr lang="cs-CZ" sz="22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cs-CZ" sz="2000" i="1" dirty="0">
                <a:latin typeface="Arial" charset="0"/>
                <a:cs typeface="Arial" charset="0"/>
              </a:rPr>
              <a:t>Příklady</a:t>
            </a:r>
            <a:r>
              <a:rPr lang="en-US" sz="2000" i="1" dirty="0">
                <a:latin typeface="Arial" charset="0"/>
                <a:cs typeface="Arial" charset="0"/>
              </a:rPr>
              <a:t>/p</a:t>
            </a:r>
            <a:r>
              <a:rPr lang="cs-CZ" sz="2000" i="1" dirty="0" err="1">
                <a:latin typeface="Arial" charset="0"/>
                <a:cs typeface="Arial" charset="0"/>
              </a:rPr>
              <a:t>řípomínka</a:t>
            </a:r>
            <a:r>
              <a:rPr lang="cs-CZ" sz="2000" i="1" dirty="0">
                <a:latin typeface="Arial" charset="0"/>
                <a:cs typeface="Arial" charset="0"/>
              </a:rPr>
              <a:t>: 	Pesticidy </a:t>
            </a:r>
            <a:r>
              <a:rPr lang="cs-CZ" sz="2000" i="1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2000" i="1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vznik </a:t>
            </a:r>
            <a:r>
              <a:rPr lang="en-US" sz="2000" i="1" dirty="0">
                <a:latin typeface="Arial" charset="0"/>
                <a:cs typeface="Arial" charset="0"/>
              </a:rPr>
              <a:t>re</a:t>
            </a:r>
            <a:r>
              <a:rPr lang="cs-CZ" sz="2000" i="1" dirty="0" err="1">
                <a:latin typeface="Arial" charset="0"/>
                <a:cs typeface="Arial" charset="0"/>
              </a:rPr>
              <a:t>zistentní</a:t>
            </a:r>
            <a:r>
              <a:rPr lang="en-US" sz="2000" i="1" dirty="0">
                <a:latin typeface="Arial" charset="0"/>
                <a:cs typeface="Arial" charset="0"/>
              </a:rPr>
              <a:t>ho </a:t>
            </a:r>
            <a:r>
              <a:rPr lang="en-US" sz="2000" i="1" dirty="0" err="1">
                <a:latin typeface="Arial" charset="0"/>
                <a:cs typeface="Arial" charset="0"/>
              </a:rPr>
              <a:t>hm</a:t>
            </a:r>
            <a:r>
              <a:rPr lang="cs-CZ" sz="2000" i="1" dirty="0" err="1">
                <a:latin typeface="Arial" charset="0"/>
                <a:cs typeface="Arial" charset="0"/>
              </a:rPr>
              <a:t>yzu</a:t>
            </a:r>
            <a:endParaRPr lang="cs-CZ" sz="2000" i="1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cs-CZ" sz="2000" i="1" dirty="0">
                <a:latin typeface="Arial" charset="0"/>
                <a:cs typeface="Arial" charset="0"/>
              </a:rPr>
              <a:t>			</a:t>
            </a:r>
            <a:r>
              <a:rPr lang="en-US" sz="2000" i="1" dirty="0" err="1">
                <a:latin typeface="Arial" charset="0"/>
                <a:cs typeface="Arial" charset="0"/>
              </a:rPr>
              <a:t>Antibiotika</a:t>
            </a:r>
            <a:r>
              <a:rPr lang="en-US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cs-CZ" sz="2000" i="1" dirty="0">
                <a:latin typeface="Arial" charset="0"/>
                <a:cs typeface="Arial" charset="0"/>
              </a:rPr>
              <a:t>	</a:t>
            </a:r>
            <a:r>
              <a:rPr lang="cs-CZ" sz="2000" i="1" dirty="0" err="1">
                <a:latin typeface="Arial" charset="0"/>
                <a:cs typeface="Arial" charset="0"/>
              </a:rPr>
              <a:t>ATB</a:t>
            </a:r>
            <a:r>
              <a:rPr lang="cs-CZ" sz="2000" i="1" dirty="0">
                <a:latin typeface="Arial" charset="0"/>
                <a:cs typeface="Arial" charset="0"/>
              </a:rPr>
              <a:t>-rezistentní bakterie</a:t>
            </a:r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600" b="1" dirty="0">
                <a:solidFill>
                  <a:schemeClr val="tx2"/>
                </a:solidFill>
              </a:rPr>
              <a:t>Důsledky mutací / genotoxicity</a:t>
            </a:r>
            <a:endParaRPr lang="cs-CZ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TextovéPole 2"/>
          <p:cNvSpPr txBox="1">
            <a:spLocks noChangeArrowheads="1"/>
          </p:cNvSpPr>
          <p:nvPr/>
        </p:nvSpPr>
        <p:spPr bwMode="auto">
          <a:xfrm>
            <a:off x="468313" y="188913"/>
            <a:ext cx="55451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tx1"/>
                </a:solidFill>
              </a:rPr>
              <a:t>Připomínka: m</a:t>
            </a:r>
            <a:r>
              <a:rPr lang="en-GB" altLang="en-US" sz="1800" b="1" dirty="0" err="1">
                <a:solidFill>
                  <a:schemeClr val="tx1"/>
                </a:solidFill>
              </a:rPr>
              <a:t>utace</a:t>
            </a:r>
            <a:r>
              <a:rPr lang="en-GB" altLang="en-US" sz="1800" b="1" dirty="0">
                <a:solidFill>
                  <a:schemeClr val="tx1"/>
                </a:solidFill>
              </a:rPr>
              <a:t> – </a:t>
            </a:r>
            <a:r>
              <a:rPr lang="en-GB" altLang="en-US" sz="1800" b="1" dirty="0" err="1">
                <a:solidFill>
                  <a:schemeClr val="tx1"/>
                </a:solidFill>
              </a:rPr>
              <a:t>základ</a:t>
            </a:r>
            <a:r>
              <a:rPr lang="en-GB" altLang="en-US" sz="1800" b="1" dirty="0">
                <a:solidFill>
                  <a:schemeClr val="tx1"/>
                </a:solidFill>
              </a:rPr>
              <a:t> </a:t>
            </a:r>
            <a:r>
              <a:rPr lang="en-GB" altLang="en-US" sz="1800" b="1" dirty="0" err="1">
                <a:solidFill>
                  <a:schemeClr val="tx1"/>
                </a:solidFill>
              </a:rPr>
              <a:t>evoluce</a:t>
            </a:r>
            <a:r>
              <a:rPr lang="en-GB" altLang="en-US" sz="1800" b="1" dirty="0">
                <a:solidFill>
                  <a:schemeClr val="tx1"/>
                </a:solidFill>
              </a:rPr>
              <a:t> </a:t>
            </a:r>
            <a:r>
              <a:rPr lang="en-GB" altLang="en-US" sz="1800" b="1" dirty="0" err="1">
                <a:solidFill>
                  <a:schemeClr val="tx1"/>
                </a:solidFill>
              </a:rPr>
              <a:t>populací</a:t>
            </a:r>
            <a:r>
              <a:rPr lang="en-GB" altLang="en-US" sz="18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Picture 4" descr="http://www.anselm.edu/homepage/jpitocch/genbi101/13_03bPesticideResist-L%20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272" y="1239625"/>
            <a:ext cx="7120136" cy="53577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558926"/>
            <a:ext cx="9144000" cy="65405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PROTEINY jako cíl toxických látek</a:t>
            </a:r>
          </a:p>
        </p:txBody>
      </p:sp>
    </p:spTree>
    <p:extLst>
      <p:ext uri="{BB962C8B-B14F-4D97-AF65-F5344CB8AC3E}">
        <p14:creationId xmlns:p14="http://schemas.microsoft.com/office/powerpoint/2010/main" val="3105427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8478" y="1076672"/>
            <a:ext cx="8839200" cy="48006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000" b="1" dirty="0"/>
              <a:t>Structure of proteins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000" dirty="0"/>
              <a:t>	– primary (sequence of </a:t>
            </a:r>
            <a:r>
              <a:rPr lang="en-GB" sz="2000" dirty="0" err="1"/>
              <a:t>aminoacids</a:t>
            </a:r>
            <a:r>
              <a:rPr lang="en-GB" sz="2000" dirty="0"/>
              <a:t>, AA), 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000" dirty="0"/>
              <a:t>	- secondary, tertiary, </a:t>
            </a:r>
            <a:r>
              <a:rPr lang="en-GB" sz="2000" dirty="0" err="1"/>
              <a:t>quarternary</a:t>
            </a:r>
            <a:r>
              <a:rPr lang="en-GB" sz="2000" dirty="0"/>
              <a:t> (folding – important for functions)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2000" b="1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000" b="1" dirty="0"/>
              <a:t>Proteins - large/long – key target for number of toxicants!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000" b="1" dirty="0"/>
              <a:t>	</a:t>
            </a:r>
            <a:r>
              <a:rPr lang="en-GB" sz="2000" dirty="0"/>
              <a:t>=</a:t>
            </a:r>
            <a:r>
              <a:rPr lang="en-GB" sz="2000" b="1" dirty="0"/>
              <a:t> </a:t>
            </a:r>
            <a:r>
              <a:rPr lang="en-GB" sz="2000" dirty="0"/>
              <a:t>polypeptides - tens to thousands of AA</a:t>
            </a:r>
            <a:endParaRPr lang="en-GB" sz="2000" b="1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000" b="1" dirty="0"/>
              <a:t>Peptides </a:t>
            </a:r>
            <a:r>
              <a:rPr lang="en-GB" sz="2000" dirty="0"/>
              <a:t>(small, “</a:t>
            </a:r>
            <a:r>
              <a:rPr lang="el-GR" sz="2000" dirty="0"/>
              <a:t>πεπτός, "</a:t>
            </a:r>
            <a:r>
              <a:rPr lang="en-GB" sz="2000" dirty="0"/>
              <a:t>digested“, 2x AA to e.g. 20x AA)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000" dirty="0"/>
              <a:t>	may have various functions (e.g. protective - glutathione)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GB" sz="2000" b="1" dirty="0"/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000" b="1" dirty="0"/>
              <a:t>Key functions of proteins</a:t>
            </a:r>
            <a:endParaRPr lang="en-GB" sz="1800" b="1" dirty="0"/>
          </a:p>
          <a:p>
            <a:pPr eaLnBrk="1" hangingPunct="1">
              <a:lnSpc>
                <a:spcPct val="90000"/>
              </a:lnSpc>
            </a:pPr>
            <a:r>
              <a:rPr lang="en-GB" sz="1800" dirty="0"/>
              <a:t>STRUCTURE and PROTECTION</a:t>
            </a:r>
          </a:p>
          <a:p>
            <a:pPr eaLnBrk="1" hangingPunct="1">
              <a:lnSpc>
                <a:spcPct val="90000"/>
              </a:lnSpc>
            </a:pPr>
            <a:r>
              <a:rPr lang="en-GB" sz="1800" dirty="0"/>
              <a:t>CATALYSIS (enzymes)</a:t>
            </a:r>
          </a:p>
          <a:p>
            <a:pPr eaLnBrk="1" hangingPunct="1">
              <a:lnSpc>
                <a:spcPct val="90000"/>
              </a:lnSpc>
            </a:pPr>
            <a:r>
              <a:rPr lang="en-GB" sz="1800" dirty="0"/>
              <a:t>TRANSFER (information and mass)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1800" dirty="0"/>
              <a:t>  - receptors, channels, transporters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sz="2000" dirty="0"/>
              <a:t>	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chemeClr val="tx1"/>
                </a:solidFill>
              </a:rPr>
              <a:t>Struktura a funkce proteinů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32770" name="Picture 2" descr="https://www.mun.ca/biology/scarr/iGen3_06-04_Figure-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39952" y="3930224"/>
            <a:ext cx="5004048" cy="2947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00846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304800" y="765175"/>
            <a:ext cx="86106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200" dirty="0">
                <a:solidFill>
                  <a:schemeClr val="tx1"/>
                </a:solidFill>
                <a:sym typeface="Wingdings" panose="05000000000000000000" pitchFamily="2" charset="2"/>
              </a:rPr>
              <a:t>ú</a:t>
            </a:r>
            <a:r>
              <a:rPr lang="cs-CZ" altLang="en-US" sz="2200" dirty="0">
                <a:solidFill>
                  <a:schemeClr val="tx1"/>
                </a:solidFill>
              </a:rPr>
              <a:t>činky látek </a:t>
            </a:r>
            <a:r>
              <a:rPr lang="cs-CZ" altLang="en-US" sz="2200" b="1" dirty="0">
                <a:solidFill>
                  <a:schemeClr val="tx1"/>
                </a:solidFill>
              </a:rPr>
              <a:t>na </a:t>
            </a:r>
            <a:r>
              <a:rPr lang="cs-CZ" altLang="en-US" sz="2200" b="1" dirty="0" err="1">
                <a:solidFill>
                  <a:schemeClr val="tx1"/>
                </a:solidFill>
              </a:rPr>
              <a:t>sekundání</a:t>
            </a:r>
            <a:r>
              <a:rPr lang="cs-CZ" altLang="en-US" sz="2200" b="1" dirty="0">
                <a:solidFill>
                  <a:schemeClr val="tx1"/>
                </a:solidFill>
              </a:rPr>
              <a:t> a terciární strukturu proteinů </a:t>
            </a:r>
            <a:br>
              <a:rPr lang="cs-CZ" altLang="en-US" sz="2200" b="1" dirty="0">
                <a:solidFill>
                  <a:schemeClr val="tx1"/>
                </a:solidFill>
              </a:rPr>
            </a:br>
            <a:r>
              <a:rPr lang="cs-CZ" altLang="en-US" sz="2200" b="1" dirty="0">
                <a:solidFill>
                  <a:schemeClr val="tx1"/>
                </a:solidFill>
              </a:rPr>
              <a:t>(včetně enzymů)</a:t>
            </a:r>
            <a:br>
              <a:rPr lang="cs-CZ" altLang="en-US" sz="2200" dirty="0">
                <a:solidFill>
                  <a:schemeClr val="tx1"/>
                </a:solidFill>
              </a:rPr>
            </a:br>
            <a:endParaRPr lang="cs-CZ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tx1"/>
                </a:solidFill>
              </a:rPr>
              <a:t>Narušení H-můstků</a:t>
            </a:r>
            <a:r>
              <a:rPr lang="cs-CZ" altLang="en-US" sz="1800" dirty="0">
                <a:solidFill>
                  <a:schemeClr val="tx1"/>
                </a:solidFill>
              </a:rPr>
              <a:t>	alkoholy, aminy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tx1"/>
                </a:solidFill>
              </a:rPr>
              <a:t>Iontové vazby	</a:t>
            </a:r>
            <a:r>
              <a:rPr lang="cs-CZ" altLang="en-US" sz="1800" dirty="0">
                <a:solidFill>
                  <a:schemeClr val="tx1"/>
                </a:solidFill>
              </a:rPr>
              <a:t>	kyseliny (COOH), zásady (aminy)	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		toxické (těžké) kovy - </a:t>
            </a:r>
            <a:r>
              <a:rPr lang="de-DE" altLang="en-US" sz="1800" dirty="0">
                <a:solidFill>
                  <a:schemeClr val="tx1"/>
                </a:solidFill>
              </a:rPr>
              <a:t>Hg</a:t>
            </a:r>
            <a:r>
              <a:rPr lang="de-DE" altLang="en-US" sz="1800" baseline="30000" dirty="0">
                <a:solidFill>
                  <a:schemeClr val="tx1"/>
                </a:solidFill>
              </a:rPr>
              <a:t>+2</a:t>
            </a:r>
            <a:r>
              <a:rPr lang="de-DE" altLang="en-US" sz="1800" dirty="0">
                <a:solidFill>
                  <a:schemeClr val="tx1"/>
                </a:solidFill>
              </a:rPr>
              <a:t>, Pb</a:t>
            </a:r>
            <a:r>
              <a:rPr lang="de-DE" altLang="en-US" sz="1800" baseline="30000" dirty="0">
                <a:solidFill>
                  <a:schemeClr val="tx1"/>
                </a:solidFill>
              </a:rPr>
              <a:t>+2</a:t>
            </a:r>
            <a:r>
              <a:rPr lang="de-DE" altLang="en-US" sz="1800" dirty="0">
                <a:solidFill>
                  <a:schemeClr val="tx1"/>
                </a:solidFill>
              </a:rPr>
              <a:t>, Cd</a:t>
            </a:r>
            <a:r>
              <a:rPr lang="de-DE" altLang="en-US" sz="1800" baseline="30000" dirty="0">
                <a:solidFill>
                  <a:schemeClr val="tx1"/>
                </a:solidFill>
              </a:rPr>
              <a:t>+2 </a:t>
            </a:r>
            <a:r>
              <a:rPr lang="cs-CZ" altLang="en-US" sz="1800" dirty="0">
                <a:solidFill>
                  <a:schemeClr val="tx1"/>
                </a:solidFill>
              </a:rPr>
              <a:t>, A</a:t>
            </a:r>
            <a:r>
              <a:rPr lang="de-DE" altLang="en-US" sz="1800" dirty="0">
                <a:solidFill>
                  <a:schemeClr val="tx1"/>
                </a:solidFill>
              </a:rPr>
              <a:t>g</a:t>
            </a:r>
            <a:r>
              <a:rPr lang="de-DE" altLang="en-US" sz="1800" baseline="30000" dirty="0">
                <a:solidFill>
                  <a:schemeClr val="tx1"/>
                </a:solidFill>
              </a:rPr>
              <a:t>+1</a:t>
            </a:r>
            <a:r>
              <a:rPr lang="de-DE" altLang="en-US" sz="1800" dirty="0">
                <a:solidFill>
                  <a:schemeClr val="tx1"/>
                </a:solidFill>
              </a:rPr>
              <a:t> Tl</a:t>
            </a:r>
            <a:r>
              <a:rPr lang="de-DE" altLang="en-US" sz="1800" baseline="30000" dirty="0">
                <a:solidFill>
                  <a:schemeClr val="tx1"/>
                </a:solidFill>
              </a:rPr>
              <a:t>+1</a:t>
            </a:r>
            <a:r>
              <a:rPr lang="de-DE" altLang="en-US" sz="1800" dirty="0">
                <a:solidFill>
                  <a:schemeClr val="tx1"/>
                </a:solidFill>
              </a:rPr>
              <a:t>,</a:t>
            </a:r>
            <a:endParaRPr lang="cs-CZ" altLang="en-US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tx1"/>
                </a:solidFill>
              </a:rPr>
              <a:t>S-S můstky	</a:t>
            </a:r>
            <a:r>
              <a:rPr lang="cs-CZ" altLang="en-US" sz="1800" dirty="0">
                <a:solidFill>
                  <a:schemeClr val="tx1"/>
                </a:solidFill>
              </a:rPr>
              <a:t>	toxické kovy (reakce se sírou HS-)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1" dirty="0">
                <a:solidFill>
                  <a:schemeClr val="tx2"/>
                </a:solidFill>
              </a:rPr>
              <a:t>Detaily (domácí úkol): </a:t>
            </a:r>
            <a:r>
              <a:rPr lang="cs-CZ" altLang="en-US" sz="1600" u="sng" dirty="0">
                <a:solidFill>
                  <a:schemeClr val="tx2"/>
                </a:solidFill>
              </a:rPr>
              <a:t>http://www.elmhurst.edu/~chm/vchembook/568denaturation.html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600" dirty="0">
              <a:solidFill>
                <a:schemeClr val="tx1"/>
              </a:solidFill>
            </a:endParaRPr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304800" y="26035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Nespecifické mechanismy (reaktivní): denaturace</a:t>
            </a:r>
            <a:endParaRPr lang="cs-CZ" altLang="en-US" sz="2400">
              <a:solidFill>
                <a:srgbClr val="FF3300"/>
              </a:solidFill>
            </a:endParaRPr>
          </a:p>
        </p:txBody>
      </p:sp>
      <p:pic>
        <p:nvPicPr>
          <p:cNvPr id="112644" name="Picture 4" descr="http://www.elmhurst.edu/%7Echm/vchembook/images/568denathbon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813175"/>
            <a:ext cx="4392613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6" descr="http://www.elmhurst.edu/%7Echm/vchembook/images/568denatdisu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363"/>
            <a:ext cx="4427538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304800" y="2365375"/>
            <a:ext cx="8610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500" b="1">
                <a:solidFill>
                  <a:srgbClr val="FF3300"/>
                </a:solidFill>
              </a:rPr>
              <a:t>Inhibice enzymových aktivit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3500">
              <a:solidFill>
                <a:srgbClr val="FF3300"/>
              </a:solidFill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04800" y="573062"/>
            <a:ext cx="8610600" cy="52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dirty="0">
                <a:solidFill>
                  <a:schemeClr val="tx2"/>
                </a:solidFill>
              </a:rPr>
              <a:t>Příklady cílových struktur</a:t>
            </a:r>
            <a:endParaRPr lang="cs-CZ" altLang="en-US" sz="2200" b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(receptor = jakákoliv biomolekula, kterou může ovlivnit toxikant)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-</a:t>
            </a:r>
            <a:r>
              <a:rPr lang="cs-CZ" altLang="en-US" sz="2200" dirty="0">
                <a:solidFill>
                  <a:srgbClr val="FF0000"/>
                </a:solidFill>
              </a:rPr>
              <a:t> buněčná membrána</a:t>
            </a:r>
            <a:endParaRPr lang="cs-CZ" altLang="en-US" sz="20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dirty="0">
                <a:solidFill>
                  <a:schemeClr val="tx1"/>
                </a:solidFill>
              </a:rPr>
              <a:t>	</a:t>
            </a:r>
            <a:r>
              <a:rPr lang="cs-CZ" altLang="en-US" sz="1600" i="1" dirty="0">
                <a:solidFill>
                  <a:schemeClr val="tx1"/>
                </a:solidFill>
              </a:rPr>
              <a:t>narkotická toxicita - dosažení takové koncentrace, že dochází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i="1" dirty="0">
                <a:solidFill>
                  <a:schemeClr val="tx1"/>
                </a:solidFill>
              </a:rPr>
              <a:t>	k blokaci fluidity membrány a tím její funkce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600" i="1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rgbClr val="FF0000"/>
                </a:solidFill>
              </a:rPr>
              <a:t>- </a:t>
            </a:r>
            <a:r>
              <a:rPr lang="cs-CZ" altLang="en-US" sz="2200" dirty="0" err="1">
                <a:solidFill>
                  <a:srgbClr val="FF0000"/>
                </a:solidFill>
              </a:rPr>
              <a:t>acetylcholinesteráza</a:t>
            </a:r>
            <a:endParaRPr lang="cs-CZ" altLang="en-US" sz="20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/>
                </a:solidFill>
              </a:rPr>
              <a:t>	</a:t>
            </a:r>
            <a:r>
              <a:rPr lang="cs-CZ" altLang="en-US" sz="1400" i="1" dirty="0">
                <a:solidFill>
                  <a:schemeClr val="tx1"/>
                </a:solidFill>
              </a:rPr>
              <a:t>enzym - inhibice v aktivním místě organofosfátovými pesticidy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400" i="1" dirty="0">
                <a:solidFill>
                  <a:schemeClr val="tx1"/>
                </a:solidFill>
              </a:rPr>
              <a:t>	(</a:t>
            </a:r>
            <a:r>
              <a:rPr lang="cs-CZ" altLang="en-US" sz="1400" i="1" dirty="0" err="1">
                <a:solidFill>
                  <a:schemeClr val="tx1"/>
                </a:solidFill>
              </a:rPr>
              <a:t>substrate</a:t>
            </a:r>
            <a:r>
              <a:rPr lang="cs-CZ" altLang="en-US" sz="1400" i="1" dirty="0">
                <a:solidFill>
                  <a:schemeClr val="tx1"/>
                </a:solidFill>
              </a:rPr>
              <a:t> </a:t>
            </a:r>
            <a:r>
              <a:rPr lang="cs-CZ" altLang="en-US" sz="1400" i="1" dirty="0" err="1">
                <a:solidFill>
                  <a:schemeClr val="tx1"/>
                </a:solidFill>
              </a:rPr>
              <a:t>mimics</a:t>
            </a:r>
            <a:r>
              <a:rPr lang="cs-CZ" altLang="en-US" sz="1400" i="1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 i="1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- </a:t>
            </a:r>
            <a:r>
              <a:rPr lang="cs-CZ" altLang="en-US" sz="2200" dirty="0" err="1">
                <a:solidFill>
                  <a:schemeClr val="tx1"/>
                </a:solidFill>
              </a:rPr>
              <a:t>arylhydrocarbon</a:t>
            </a:r>
            <a:r>
              <a:rPr lang="cs-CZ" altLang="en-US" sz="2200" dirty="0">
                <a:solidFill>
                  <a:schemeClr val="tx1"/>
                </a:solidFill>
              </a:rPr>
              <a:t> </a:t>
            </a:r>
            <a:r>
              <a:rPr lang="cs-CZ" altLang="en-US" sz="2200" dirty="0">
                <a:solidFill>
                  <a:srgbClr val="FF0000"/>
                </a:solidFill>
              </a:rPr>
              <a:t>receptor</a:t>
            </a:r>
            <a:r>
              <a:rPr lang="cs-CZ" altLang="en-US" sz="2200" dirty="0">
                <a:solidFill>
                  <a:schemeClr val="tx1"/>
                </a:solidFill>
              </a:rPr>
              <a:t> (</a:t>
            </a:r>
            <a:r>
              <a:rPr lang="cs-CZ" altLang="en-US" sz="2200" dirty="0" err="1">
                <a:solidFill>
                  <a:schemeClr val="tx1"/>
                </a:solidFill>
              </a:rPr>
              <a:t>AhR</a:t>
            </a:r>
            <a:r>
              <a:rPr lang="cs-CZ" altLang="en-US" sz="2200" dirty="0">
                <a:solidFill>
                  <a:schemeClr val="tx1"/>
                </a:solidFill>
              </a:rPr>
              <a:t>), estrogenní receptor (ER)</a:t>
            </a:r>
            <a:endParaRPr lang="cs-CZ" altLang="en-US" sz="20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dirty="0">
                <a:solidFill>
                  <a:schemeClr val="tx1"/>
                </a:solidFill>
              </a:rPr>
              <a:t>	</a:t>
            </a:r>
            <a:r>
              <a:rPr lang="cs-CZ" altLang="en-US" sz="1400" i="1" dirty="0">
                <a:solidFill>
                  <a:schemeClr val="tx1"/>
                </a:solidFill>
              </a:rPr>
              <a:t>specifické mechanismy toxicity, </a:t>
            </a:r>
            <a:r>
              <a:rPr lang="cs-CZ" altLang="en-US" sz="1400" i="1" dirty="0" err="1">
                <a:solidFill>
                  <a:schemeClr val="tx1"/>
                </a:solidFill>
              </a:rPr>
              <a:t>xenoestrogenity</a:t>
            </a:r>
            <a:endParaRPr lang="cs-CZ" altLang="en-US" sz="200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 i="1" dirty="0">
              <a:solidFill>
                <a:schemeClr val="tx1"/>
              </a:solidFill>
            </a:endParaRPr>
          </a:p>
          <a:p>
            <a:pPr marL="800100" lvl="1" indent="-342900">
              <a:spcBef>
                <a:spcPct val="0"/>
              </a:spcBef>
              <a:buClrTx/>
              <a:buFontTx/>
              <a:buChar char="-"/>
            </a:pPr>
            <a:r>
              <a:rPr lang="cs-CZ" altLang="en-US" sz="2200" dirty="0">
                <a:solidFill>
                  <a:schemeClr val="tx1"/>
                </a:solidFill>
              </a:rPr>
              <a:t>DNA v jádře a v mitochondriích, </a:t>
            </a:r>
            <a:r>
              <a:rPr lang="cs-CZ" altLang="en-US" sz="2200" dirty="0" err="1">
                <a:solidFill>
                  <a:schemeClr val="tx1"/>
                </a:solidFill>
              </a:rPr>
              <a:t>mRNA</a:t>
            </a:r>
            <a:r>
              <a:rPr lang="cs-CZ" altLang="en-US" sz="2200" dirty="0">
                <a:solidFill>
                  <a:schemeClr val="tx1"/>
                </a:solidFill>
              </a:rPr>
              <a:t> a další </a:t>
            </a:r>
            <a:r>
              <a:rPr lang="cs-CZ" altLang="en-US" sz="2200" dirty="0" err="1">
                <a:solidFill>
                  <a:schemeClr val="tx1"/>
                </a:solidFill>
              </a:rPr>
              <a:t>Nukl.kyseliny</a:t>
            </a:r>
            <a:endParaRPr lang="cs-CZ" altLang="en-US" sz="2200" dirty="0">
              <a:solidFill>
                <a:schemeClr val="tx1"/>
              </a:solidFill>
            </a:endParaRPr>
          </a:p>
          <a:p>
            <a:pPr marL="800100" lvl="1" indent="-342900">
              <a:spcBef>
                <a:spcPct val="0"/>
              </a:spcBef>
              <a:buClrTx/>
              <a:buFontTx/>
              <a:buChar char="-"/>
            </a:pPr>
            <a:endParaRPr lang="cs-CZ" altLang="en-US" sz="2200" dirty="0">
              <a:solidFill>
                <a:schemeClr val="tx1"/>
              </a:solidFill>
            </a:endParaRPr>
          </a:p>
          <a:p>
            <a:pPr marL="800100" lvl="1" indent="-342900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1" dirty="0">
                <a:solidFill>
                  <a:schemeClr val="tx2"/>
                </a:solidFill>
              </a:rPr>
              <a:t>… a další</a:t>
            </a:r>
            <a:endParaRPr lang="cs-CZ" altLang="en-US" sz="2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179388" y="115888"/>
            <a:ext cx="86106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2"/>
                </a:solidFill>
              </a:rPr>
              <a:t>Inhibice enzymových aktivit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Řada (eko)toxikantů působí jako specifické inhibitory řady enzymů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 inhibice reverzibilní (nekovalentní)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 </a:t>
            </a:r>
            <a:r>
              <a:rPr lang="en-US" altLang="en-US" sz="1800">
                <a:solidFill>
                  <a:schemeClr val="tx1"/>
                </a:solidFill>
              </a:rPr>
              <a:t>irever</a:t>
            </a:r>
            <a:r>
              <a:rPr lang="cs-CZ" altLang="en-US" sz="1800">
                <a:solidFill>
                  <a:schemeClr val="tx1"/>
                </a:solidFill>
              </a:rPr>
              <a:t>zibilní (kovalentní)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inhibice </a:t>
            </a:r>
            <a:r>
              <a:rPr lang="cs-CZ" altLang="en-US" sz="1800" b="1">
                <a:solidFill>
                  <a:schemeClr val="folHlink"/>
                </a:solidFill>
              </a:rPr>
              <a:t>kompetitivní </a:t>
            </a:r>
            <a:r>
              <a:rPr lang="cs-CZ" altLang="en-US" sz="1800">
                <a:solidFill>
                  <a:schemeClr val="tx1"/>
                </a:solidFill>
              </a:rPr>
              <a:t>	</a:t>
            </a: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	</a:t>
            </a:r>
            <a:r>
              <a:rPr lang="cs-CZ" altLang="en-US" sz="1800">
                <a:solidFill>
                  <a:schemeClr val="tx1"/>
                </a:solidFill>
              </a:rPr>
              <a:t>: </a:t>
            </a:r>
            <a:r>
              <a:rPr lang="cs-CZ" altLang="en-US" sz="1800" i="1">
                <a:solidFill>
                  <a:schemeClr val="tx1"/>
                </a:solidFill>
              </a:rPr>
              <a:t>vazba v aktivním místě, na úrovni substrátu</a:t>
            </a:r>
            <a:r>
              <a:rPr lang="cs-CZ" altLang="en-US" sz="1800">
                <a:solidFill>
                  <a:schemeClr val="tx1"/>
                </a:solidFill>
              </a:rPr>
              <a:t>: viz příklady dále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inhibice </a:t>
            </a:r>
            <a:r>
              <a:rPr lang="cs-CZ" altLang="en-US" sz="1800" b="1">
                <a:solidFill>
                  <a:schemeClr val="folHlink"/>
                </a:solidFill>
              </a:rPr>
              <a:t>nekompetitivní / alosterické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	: </a:t>
            </a:r>
            <a:r>
              <a:rPr lang="cs-CZ" altLang="en-US" sz="1800" i="1">
                <a:solidFill>
                  <a:schemeClr val="tx1"/>
                </a:solidFill>
              </a:rPr>
              <a:t>vazby na jiném místě enzymu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i="1">
                <a:solidFill>
                  <a:schemeClr val="tx1"/>
                </a:solidFill>
              </a:rPr>
              <a:t>	</a:t>
            </a:r>
            <a:r>
              <a:rPr lang="cs-CZ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„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nespecifick</a:t>
            </a:r>
            <a:r>
              <a:rPr lang="cs-CZ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á“ </a:t>
            </a:r>
            <a:r>
              <a:rPr lang="cs-CZ" altLang="en-US" sz="1800" i="1">
                <a:solidFill>
                  <a:schemeClr val="tx1"/>
                </a:solidFill>
              </a:rPr>
              <a:t>změna struktury a následně funkce</a:t>
            </a:r>
            <a:br>
              <a:rPr lang="cs-CZ" altLang="en-US" sz="1800" i="1">
                <a:solidFill>
                  <a:schemeClr val="tx1"/>
                </a:solidFill>
              </a:rPr>
            </a:br>
            <a:r>
              <a:rPr lang="cs-CZ" altLang="en-US" sz="1600">
                <a:solidFill>
                  <a:schemeClr val="tx1"/>
                </a:solidFill>
              </a:rPr>
              <a:t>	(např. nízké pH: hodně H+ </a:t>
            </a:r>
            <a:r>
              <a:rPr lang="cs-CZ" altLang="en-US" sz="16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denaturace proteinu, toxicita</a:t>
            </a:r>
            <a:r>
              <a:rPr lang="cs-CZ" altLang="en-US" sz="160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cs-CZ" altLang="en-US" sz="1800">
              <a:solidFill>
                <a:schemeClr val="tx1"/>
              </a:solidFill>
            </a:endParaRPr>
          </a:p>
        </p:txBody>
      </p:sp>
      <p:pic>
        <p:nvPicPr>
          <p:cNvPr id="104451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860800"/>
            <a:ext cx="364807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34925" y="954088"/>
            <a:ext cx="92900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1"/>
                </a:solidFill>
              </a:rPr>
              <a:t>Acetylcholinesteráza 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 klíčový enzym v přenosu nervových signálů (mezi neurony, mezi neuronem a svalem)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800">
                <a:solidFill>
                  <a:schemeClr val="tx1"/>
                </a:solidFill>
              </a:rPr>
              <a:t>Inhibice Ach (</a:t>
            </a:r>
            <a:r>
              <a:rPr lang="cs-CZ" altLang="en-US" sz="1800" b="1">
                <a:solidFill>
                  <a:schemeClr val="tx2"/>
                </a:solidFill>
              </a:rPr>
              <a:t>organofosfátové pesticity, karbamáty </a:t>
            </a:r>
            <a:r>
              <a:rPr lang="cs-CZ" altLang="en-US" sz="1800">
                <a:solidFill>
                  <a:schemeClr val="tx1"/>
                </a:solidFill>
              </a:rPr>
              <a:t>…) </a:t>
            </a: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k</a:t>
            </a:r>
            <a:r>
              <a:rPr lang="cs-CZ" altLang="en-US" sz="1800">
                <a:solidFill>
                  <a:schemeClr val="tx1"/>
                </a:solidFill>
                <a:sym typeface="Wingdings" panose="05000000000000000000" pitchFamily="2" charset="2"/>
              </a:rPr>
              <a:t>řeče, udušení</a:t>
            </a:r>
            <a:endParaRPr lang="cs-CZ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Specifické inhibice enzymů – příklad AcCholE</a:t>
            </a:r>
            <a:endParaRPr lang="cs-CZ" altLang="en-US" sz="2400">
              <a:solidFill>
                <a:srgbClr val="FF3300"/>
              </a:solidFill>
            </a:endParaRPr>
          </a:p>
        </p:txBody>
      </p:sp>
      <p:pic>
        <p:nvPicPr>
          <p:cNvPr id="106500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8666"/>
          <a:stretch>
            <a:fillRect/>
          </a:stretch>
        </p:blipFill>
        <p:spPr bwMode="auto">
          <a:xfrm>
            <a:off x="6659563" y="2541588"/>
            <a:ext cx="245110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4" descr="http://s2.hubimg.com/u/4316027_f5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243138"/>
            <a:ext cx="6588125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3"/>
          <p:cNvSpPr>
            <a:spLocks noChangeArrowheads="1"/>
          </p:cNvSpPr>
          <p:nvPr/>
        </p:nvSpPr>
        <p:spPr bwMode="auto">
          <a:xfrm>
            <a:off x="304800" y="26035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chemeClr val="tx2"/>
                </a:solidFill>
              </a:rPr>
              <a:t>Příklady – inhibitory AcCholE</a:t>
            </a:r>
            <a:endParaRPr lang="cs-CZ" altLang="en-US" sz="2400">
              <a:solidFill>
                <a:schemeClr val="tx2"/>
              </a:solidFill>
            </a:endParaRPr>
          </a:p>
        </p:txBody>
      </p:sp>
      <p:pic>
        <p:nvPicPr>
          <p:cNvPr id="108548" name="Picture 8" descr="http://www.scielo.br/img/revistas/jbchs/v15n6/22667f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5"/>
          <a:stretch>
            <a:fillRect/>
          </a:stretch>
        </p:blipFill>
        <p:spPr bwMode="auto">
          <a:xfrm>
            <a:off x="4067175" y="1412875"/>
            <a:ext cx="4897438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TextovéPole 7"/>
          <p:cNvSpPr txBox="1">
            <a:spLocks noChangeArrowheads="1"/>
          </p:cNvSpPr>
          <p:nvPr/>
        </p:nvSpPr>
        <p:spPr bwMode="auto">
          <a:xfrm>
            <a:off x="236538" y="3059113"/>
            <a:ext cx="1762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Nervové plyny</a:t>
            </a:r>
            <a:endParaRPr lang="en-GB" altLang="cs-CZ" sz="1800" b="1">
              <a:solidFill>
                <a:srgbClr val="FF0000"/>
              </a:solidFill>
            </a:endParaRPr>
          </a:p>
        </p:txBody>
      </p:sp>
      <p:pic>
        <p:nvPicPr>
          <p:cNvPr id="108550" name="Picture 2" descr="http://www.darkgovernment.com/news/wp-content/uploads/2012/12/sar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42" y="3670431"/>
            <a:ext cx="2080865" cy="143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1" name="TextovéPole 11"/>
          <p:cNvSpPr txBox="1">
            <a:spLocks noChangeArrowheads="1"/>
          </p:cNvSpPr>
          <p:nvPr/>
        </p:nvSpPr>
        <p:spPr bwMode="auto">
          <a:xfrm>
            <a:off x="5716588" y="3789363"/>
            <a:ext cx="2736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 dirty="0">
                <a:solidFill>
                  <a:srgbClr val="FF0000"/>
                </a:solidFill>
              </a:rPr>
              <a:t>Insekticidy - karbamáty</a:t>
            </a:r>
            <a:endParaRPr lang="en-GB" altLang="cs-CZ" sz="1800" b="1" dirty="0">
              <a:solidFill>
                <a:srgbClr val="FF0000"/>
              </a:solidFill>
            </a:endParaRPr>
          </a:p>
        </p:txBody>
      </p:sp>
      <p:pic>
        <p:nvPicPr>
          <p:cNvPr id="108552" name="Picture 6" descr="http://1.bp.blogspot.com/-vJjcfxZOpBY/UghViEI7QXI/AAAAAAAADdw/0EuZdLLJHRw/s1600/nerve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179388" y="874713"/>
            <a:ext cx="2843212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3" name="TextovéPole 15"/>
          <p:cNvSpPr txBox="1">
            <a:spLocks noChangeArrowheads="1"/>
          </p:cNvSpPr>
          <p:nvPr/>
        </p:nvSpPr>
        <p:spPr bwMode="auto">
          <a:xfrm>
            <a:off x="5072063" y="874713"/>
            <a:ext cx="3287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Organofosfátové insekticidy</a:t>
            </a:r>
            <a:endParaRPr lang="en-GB" altLang="cs-CZ" sz="1800" b="1">
              <a:solidFill>
                <a:srgbClr val="FF0000"/>
              </a:solidFill>
            </a:endParaRPr>
          </a:p>
        </p:txBody>
      </p:sp>
      <p:pic>
        <p:nvPicPr>
          <p:cNvPr id="108554" name="Picture 2" descr="Výsledek obrázku pro carbamate insecticid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270375"/>
            <a:ext cx="528955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63" y="3212976"/>
            <a:ext cx="1516385" cy="80822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229007" y="3059113"/>
            <a:ext cx="1286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Novichok</a:t>
            </a:r>
            <a:r>
              <a:rPr lang="en-US" sz="1200" b="1" dirty="0"/>
              <a:t> </a:t>
            </a:r>
            <a:endParaRPr lang="cs-CZ" sz="12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8"/>
          <a:srcRect l="19098" t="5701"/>
          <a:stretch/>
        </p:blipFill>
        <p:spPr>
          <a:xfrm>
            <a:off x="1115615" y="5160392"/>
            <a:ext cx="2311797" cy="150896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304800" y="836613"/>
            <a:ext cx="86106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dirty="0">
                <a:solidFill>
                  <a:schemeClr val="tx1"/>
                </a:solidFill>
              </a:rPr>
              <a:t>inhibice enzymů respiračních řetězců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 dirty="0">
                <a:solidFill>
                  <a:schemeClr val="tx1"/>
                </a:solidFill>
              </a:rPr>
              <a:t> Respirace </a:t>
            </a:r>
            <a:r>
              <a:rPr lang="en-US" altLang="en-US" sz="1800" dirty="0">
                <a:solidFill>
                  <a:schemeClr val="tx1"/>
                </a:solidFill>
              </a:rPr>
              <a:t>&amp; </a:t>
            </a:r>
            <a:r>
              <a:rPr lang="en-US" altLang="en-US" sz="1800" dirty="0" err="1">
                <a:solidFill>
                  <a:schemeClr val="tx1"/>
                </a:solidFill>
              </a:rPr>
              <a:t>tvorba</a:t>
            </a:r>
            <a:r>
              <a:rPr lang="en-US" altLang="en-US" sz="1800" dirty="0">
                <a:solidFill>
                  <a:schemeClr val="tx1"/>
                </a:solidFill>
              </a:rPr>
              <a:t> ATP </a:t>
            </a:r>
            <a:r>
              <a:rPr lang="cs-CZ" altLang="en-US" sz="1800" dirty="0">
                <a:solidFill>
                  <a:schemeClr val="tx1"/>
                </a:solidFill>
              </a:rPr>
              <a:t>- klíčový metabolický proces 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b="1" dirty="0">
                <a:solidFill>
                  <a:schemeClr val="tx2"/>
                </a:solidFill>
              </a:rPr>
              <a:t>Kyanid </a:t>
            </a:r>
            <a:r>
              <a:rPr lang="cs-CZ" altLang="en-US" sz="1800" dirty="0">
                <a:solidFill>
                  <a:schemeClr val="tx1"/>
                </a:solidFill>
              </a:rPr>
              <a:t>(C≡N)</a:t>
            </a:r>
            <a:r>
              <a:rPr lang="en-US" altLang="en-US" sz="1800" dirty="0">
                <a:solidFill>
                  <a:schemeClr val="tx1"/>
                </a:solidFill>
              </a:rPr>
              <a:t>, </a:t>
            </a:r>
            <a:r>
              <a:rPr lang="en-US" altLang="en-US" sz="1800" b="1" dirty="0">
                <a:solidFill>
                  <a:schemeClr val="tx2"/>
                </a:solidFill>
              </a:rPr>
              <a:t>CO</a:t>
            </a:r>
            <a:r>
              <a:rPr lang="cs-CZ" altLang="en-US" sz="1800" dirty="0">
                <a:solidFill>
                  <a:schemeClr val="tx1"/>
                </a:solidFill>
              </a:rPr>
              <a:t> vazba na </a:t>
            </a:r>
            <a:r>
              <a:rPr lang="cs-CZ" altLang="en-US" sz="1800" u="sng" dirty="0">
                <a:solidFill>
                  <a:schemeClr val="tx1"/>
                </a:solidFill>
              </a:rPr>
              <a:t>hemový komplex</a:t>
            </a:r>
            <a:r>
              <a:rPr lang="cs-CZ" altLang="en-US" sz="1800" dirty="0">
                <a:solidFill>
                  <a:schemeClr val="tx1"/>
                </a:solidFill>
              </a:rPr>
              <a:t> </a:t>
            </a:r>
          </a:p>
          <a:p>
            <a:pPr lvl="1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nejr</a:t>
            </a:r>
            <a:r>
              <a:rPr lang="cs-CZ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ychlejší toxicita – mitochondrie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800" dirty="0">
                <a:solidFill>
                  <a:schemeClr val="tx1"/>
                </a:solidFill>
              </a:rPr>
              <a:t>také v hemoglobinu, CYP450 atd.</a:t>
            </a:r>
          </a:p>
          <a:p>
            <a:pPr lvl="1"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endParaRPr lang="cs-CZ" altLang="en-US" sz="2200" dirty="0">
              <a:solidFill>
                <a:schemeClr val="tx1"/>
              </a:solidFill>
            </a:endParaRPr>
          </a:p>
        </p:txBody>
      </p:sp>
      <p:sp>
        <p:nvSpPr>
          <p:cNvPr id="11059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Specifické inhibice enzymů - příklady</a:t>
            </a:r>
            <a:endParaRPr lang="cs-CZ" altLang="en-US" sz="2400">
              <a:solidFill>
                <a:srgbClr val="FF3300"/>
              </a:solidFill>
            </a:endParaRPr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6" t="10376" r="6482" b="11359"/>
          <a:stretch>
            <a:fillRect/>
          </a:stretch>
        </p:blipFill>
        <p:spPr bwMode="auto">
          <a:xfrm>
            <a:off x="3957638" y="2918118"/>
            <a:ext cx="49688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5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27350"/>
            <a:ext cx="1368425" cy="13255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6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781300"/>
            <a:ext cx="23383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88640"/>
            <a:ext cx="9144000" cy="654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sz="2000" dirty="0">
                <a:solidFill>
                  <a:schemeClr val="tx1"/>
                </a:solidFill>
              </a:rPr>
              <a:t>Modelové toxikanty inhibující produkci ATP v mitochondriích</a:t>
            </a:r>
          </a:p>
        </p:txBody>
      </p:sp>
      <p:pic>
        <p:nvPicPr>
          <p:cNvPr id="53252" name="Picture 4" descr="http://classconnection.s3.amazonaws.com/64/flashcards/266064/png/poison135545959848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643" y="1008112"/>
            <a:ext cx="7903781" cy="5733256"/>
          </a:xfrm>
          <a:prstGeom prst="rect">
            <a:avLst/>
          </a:prstGeom>
          <a:noFill/>
        </p:spPr>
      </p:pic>
      <p:sp>
        <p:nvSpPr>
          <p:cNvPr id="9" name="Elipsa 8"/>
          <p:cNvSpPr/>
          <p:nvPr/>
        </p:nvSpPr>
        <p:spPr>
          <a:xfrm>
            <a:off x="3851920" y="836712"/>
            <a:ext cx="2880320" cy="12241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8875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6850" y="1220688"/>
            <a:ext cx="8839200" cy="4800600"/>
          </a:xfrm>
          <a:noFill/>
        </p:spPr>
        <p:txBody>
          <a:bodyPr/>
          <a:lstStyle/>
          <a:p>
            <a:pPr marL="533400" indent="-533400" eaLnBrk="1" hangingPunct="1">
              <a:buFontTx/>
              <a:buNone/>
            </a:pPr>
            <a:r>
              <a:rPr lang="cs-CZ" sz="1400" dirty="0"/>
              <a:t>N-(</a:t>
            </a:r>
            <a:r>
              <a:rPr lang="cs-CZ" sz="1400" dirty="0" err="1"/>
              <a:t>phosphonomethyl</a:t>
            </a:r>
            <a:r>
              <a:rPr lang="cs-CZ" sz="1400" dirty="0"/>
              <a:t>)glycine</a:t>
            </a:r>
          </a:p>
          <a:p>
            <a:pPr marL="533400" indent="-533400" eaLnBrk="1" hangingPunct="1">
              <a:buFontTx/>
              <a:buNone/>
            </a:pPr>
            <a:r>
              <a:rPr lang="cs-CZ" sz="1400" dirty="0" err="1"/>
              <a:t>Broad</a:t>
            </a:r>
            <a:r>
              <a:rPr lang="cs-CZ" sz="1400" dirty="0"/>
              <a:t>-</a:t>
            </a:r>
            <a:r>
              <a:rPr lang="cs-CZ" sz="1400" dirty="0" err="1"/>
              <a:t>spectrum</a:t>
            </a:r>
            <a:r>
              <a:rPr lang="cs-CZ" sz="1400" dirty="0"/>
              <a:t> herbicide („</a:t>
            </a:r>
            <a:r>
              <a:rPr lang="cs-CZ" sz="1400" dirty="0" err="1"/>
              <a:t>RoundUp</a:t>
            </a:r>
            <a:r>
              <a:rPr lang="cs-CZ" sz="1400" dirty="0"/>
              <a:t>“)</a:t>
            </a:r>
          </a:p>
          <a:p>
            <a:pPr marL="533400" indent="-533400" eaLnBrk="1" hangingPunct="1">
              <a:buFontTx/>
              <a:buNone/>
            </a:pPr>
            <a:r>
              <a:rPr lang="cs-CZ" sz="1400" dirty="0" err="1"/>
              <a:t>Selective</a:t>
            </a:r>
            <a:r>
              <a:rPr lang="cs-CZ" sz="1400" dirty="0"/>
              <a:t> </a:t>
            </a:r>
            <a:r>
              <a:rPr lang="cs-CZ" sz="1400" dirty="0" err="1"/>
              <a:t>inhibition</a:t>
            </a:r>
            <a:r>
              <a:rPr lang="cs-CZ" sz="1400" dirty="0"/>
              <a:t> of </a:t>
            </a:r>
            <a:r>
              <a:rPr lang="cs-CZ" sz="1400" dirty="0" err="1"/>
              <a:t>ESPs</a:t>
            </a:r>
            <a:r>
              <a:rPr lang="cs-CZ" sz="1400" dirty="0"/>
              <a:t> 5-</a:t>
            </a:r>
            <a:r>
              <a:rPr lang="cs-CZ" sz="1400" dirty="0" err="1"/>
              <a:t>enolpyruvylshikimate</a:t>
            </a:r>
            <a:r>
              <a:rPr lang="cs-CZ" sz="1400" dirty="0"/>
              <a:t>-3-</a:t>
            </a:r>
            <a:r>
              <a:rPr lang="cs-CZ" sz="1400" dirty="0" err="1"/>
              <a:t>phosphate</a:t>
            </a:r>
            <a:r>
              <a:rPr lang="cs-CZ" sz="1400" dirty="0"/>
              <a:t> </a:t>
            </a:r>
            <a:r>
              <a:rPr lang="cs-CZ" sz="1400" dirty="0" err="1"/>
              <a:t>synthase</a:t>
            </a:r>
            <a:r>
              <a:rPr lang="cs-CZ" sz="1400" dirty="0"/>
              <a:t>; </a:t>
            </a:r>
          </a:p>
          <a:p>
            <a:pPr marL="533400" indent="-533400" eaLnBrk="1" hangingPunct="1">
              <a:buFontTx/>
              <a:buNone/>
            </a:pPr>
            <a:r>
              <a:rPr lang="cs-CZ" sz="1400" dirty="0"/>
              <a:t>(</a:t>
            </a:r>
            <a:r>
              <a:rPr lang="cs-CZ" sz="1400" dirty="0" err="1"/>
              <a:t>synthesis</a:t>
            </a:r>
            <a:r>
              <a:rPr lang="cs-CZ" sz="1400" dirty="0"/>
              <a:t> of </a:t>
            </a:r>
            <a:r>
              <a:rPr lang="cs-CZ" sz="1400" dirty="0" err="1"/>
              <a:t>aromatic</a:t>
            </a:r>
            <a:r>
              <a:rPr lang="cs-CZ" sz="1400" dirty="0"/>
              <a:t> </a:t>
            </a:r>
            <a:r>
              <a:rPr lang="en-GB" sz="1400" dirty="0"/>
              <a:t>AAs</a:t>
            </a:r>
            <a:r>
              <a:rPr lang="cs-CZ" sz="1400" dirty="0"/>
              <a:t> – </a:t>
            </a:r>
            <a:r>
              <a:rPr lang="cs-CZ" sz="1400" dirty="0" err="1"/>
              <a:t>Tyr</a:t>
            </a:r>
            <a:r>
              <a:rPr lang="cs-CZ" sz="1400" dirty="0"/>
              <a:t>, Trp, </a:t>
            </a:r>
            <a:r>
              <a:rPr lang="cs-CZ" sz="1400" dirty="0" err="1"/>
              <a:t>Phe</a:t>
            </a:r>
            <a:r>
              <a:rPr lang="cs-CZ" sz="1400" dirty="0"/>
              <a:t>)</a:t>
            </a:r>
          </a:p>
          <a:p>
            <a:pPr marL="533400" indent="-533400" eaLnBrk="1" hangingPunct="1">
              <a:buFontTx/>
              <a:buNone/>
            </a:pPr>
            <a:r>
              <a:rPr lang="cs-CZ" sz="1400" dirty="0" err="1"/>
              <a:t>Uptake</a:t>
            </a:r>
            <a:r>
              <a:rPr lang="cs-CZ" sz="1400" dirty="0"/>
              <a:t> via </a:t>
            </a:r>
            <a:r>
              <a:rPr lang="cs-CZ" sz="1400" dirty="0" err="1"/>
              <a:t>leafs</a:t>
            </a:r>
            <a:r>
              <a:rPr lang="cs-CZ" sz="1400" dirty="0"/>
              <a:t> - </a:t>
            </a:r>
            <a:r>
              <a:rPr lang="cs-CZ" sz="1400" dirty="0" err="1"/>
              <a:t>only</a:t>
            </a:r>
            <a:r>
              <a:rPr lang="cs-CZ" sz="1400" dirty="0"/>
              <a:t> to </a:t>
            </a:r>
            <a:r>
              <a:rPr lang="cs-CZ" sz="1400" dirty="0" err="1"/>
              <a:t>growing</a:t>
            </a:r>
            <a:r>
              <a:rPr lang="cs-CZ" sz="1400" dirty="0"/>
              <a:t> </a:t>
            </a:r>
            <a:r>
              <a:rPr lang="cs-CZ" sz="1400" dirty="0" err="1"/>
              <a:t>plants</a:t>
            </a:r>
            <a:endParaRPr lang="cs-CZ" sz="1400" dirty="0"/>
          </a:p>
          <a:p>
            <a:pPr marL="533400" indent="-533400" eaLnBrk="1" hangingPunct="1">
              <a:buFontTx/>
              <a:buNone/>
            </a:pPr>
            <a:r>
              <a:rPr lang="cs-CZ" sz="1400" dirty="0"/>
              <a:t>„Non-</a:t>
            </a:r>
            <a:r>
              <a:rPr lang="cs-CZ" sz="1400" dirty="0" err="1"/>
              <a:t>toxic</a:t>
            </a:r>
            <a:r>
              <a:rPr lang="cs-CZ" sz="1400" dirty="0"/>
              <a:t>“ to </a:t>
            </a:r>
            <a:r>
              <a:rPr lang="cs-CZ" sz="1400" dirty="0" err="1"/>
              <a:t>other</a:t>
            </a:r>
            <a:r>
              <a:rPr lang="cs-CZ" sz="1400" dirty="0"/>
              <a:t> </a:t>
            </a:r>
            <a:r>
              <a:rPr lang="cs-CZ" sz="1400" dirty="0" err="1"/>
              <a:t>organisms</a:t>
            </a:r>
            <a:r>
              <a:rPr lang="cs-CZ" sz="1400" dirty="0"/>
              <a:t> </a:t>
            </a:r>
            <a:r>
              <a:rPr lang="en-GB" sz="1400" dirty="0"/>
              <a:t> </a:t>
            </a:r>
            <a:r>
              <a:rPr lang="cs-CZ" sz="1400" dirty="0"/>
              <a:t>(no </a:t>
            </a:r>
            <a:r>
              <a:rPr lang="cs-CZ" sz="1400" dirty="0" err="1"/>
              <a:t>ESPs</a:t>
            </a:r>
            <a:r>
              <a:rPr lang="cs-CZ" sz="1400" dirty="0"/>
              <a:t> in </a:t>
            </a:r>
            <a:r>
              <a:rPr lang="cs-CZ" sz="1400" dirty="0" err="1"/>
              <a:t>animals</a:t>
            </a:r>
            <a:r>
              <a:rPr lang="cs-CZ" sz="1400" dirty="0"/>
              <a:t>, </a:t>
            </a:r>
            <a:r>
              <a:rPr lang="en-GB" sz="1400" dirty="0"/>
              <a:t>AA</a:t>
            </a:r>
            <a:r>
              <a:rPr lang="cs-CZ" sz="1400" dirty="0"/>
              <a:t>-</a:t>
            </a:r>
            <a:r>
              <a:rPr lang="cs-CZ" sz="1400" dirty="0" err="1"/>
              <a:t>like</a:t>
            </a:r>
            <a:r>
              <a:rPr lang="cs-CZ" sz="1400" dirty="0"/>
              <a:t> </a:t>
            </a:r>
            <a:r>
              <a:rPr lang="cs-CZ" sz="1400" dirty="0" err="1"/>
              <a:t>chemical</a:t>
            </a:r>
            <a:r>
              <a:rPr lang="cs-CZ" sz="1400" dirty="0"/>
              <a:t> - rapid </a:t>
            </a:r>
            <a:r>
              <a:rPr lang="cs-CZ" sz="1400" dirty="0" err="1"/>
              <a:t>degradation</a:t>
            </a:r>
            <a:r>
              <a:rPr lang="cs-CZ" sz="1400" dirty="0"/>
              <a:t>)</a:t>
            </a: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259484"/>
            <a:ext cx="5011241" cy="339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Line 14"/>
          <p:cNvSpPr>
            <a:spLocks noChangeShapeType="1"/>
          </p:cNvSpPr>
          <p:nvPr/>
        </p:nvSpPr>
        <p:spPr bwMode="auto">
          <a:xfrm flipV="1">
            <a:off x="5148263" y="5373688"/>
            <a:ext cx="1223962" cy="15875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GB"/>
          </a:p>
        </p:txBody>
      </p:sp>
      <p:pic>
        <p:nvPicPr>
          <p:cNvPr id="3584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4221163"/>
            <a:ext cx="14001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5619750"/>
            <a:ext cx="1439863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>
                <a:solidFill>
                  <a:schemeClr val="tx1"/>
                </a:solidFill>
              </a:rPr>
              <a:t>  Mechanismus: Glyfosát (Pesticid </a:t>
            </a:r>
            <a:r>
              <a:rPr lang="cs-CZ" dirty="0" err="1">
                <a:solidFill>
                  <a:schemeClr val="tx1"/>
                </a:solidFill>
              </a:rPr>
              <a:t>RoundUp</a:t>
            </a:r>
            <a:r>
              <a:rPr lang="cs-CZ" dirty="0">
                <a:solidFill>
                  <a:schemeClr val="tx1"/>
                </a:solidFill>
              </a:rPr>
              <a:t>)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6" cstate="print"/>
          <a:srcRect b="24883"/>
          <a:stretch>
            <a:fillRect/>
          </a:stretch>
        </p:blipFill>
        <p:spPr bwMode="auto">
          <a:xfrm>
            <a:off x="6592888" y="0"/>
            <a:ext cx="2551112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Roundup Expres 3000ml">
            <a:extLst>
              <a:ext uri="{FF2B5EF4-FFF2-40B4-BE49-F238E27FC236}">
                <a16:creationId xmlns:a16="http://schemas.microsoft.com/office/drawing/2014/main" id="{4A96412A-229A-447D-9C3E-00AF468E3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650" y="1078707"/>
            <a:ext cx="16192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8771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304800" y="2349500"/>
            <a:ext cx="86106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500" b="1" dirty="0">
                <a:solidFill>
                  <a:srgbClr val="FF3300"/>
                </a:solidFill>
              </a:rPr>
              <a:t>Další specifické mechanismy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3500" b="1" dirty="0">
              <a:solidFill>
                <a:srgbClr val="FF3300"/>
              </a:solidFill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ClrTx/>
            </a:pPr>
            <a:r>
              <a:rPr lang="en-GB" altLang="en-US" sz="2800" dirty="0">
                <a:solidFill>
                  <a:srgbClr val="FF3300"/>
                </a:solidFill>
                <a:sym typeface="Wingdings" panose="05000000000000000000" pitchFamily="2" charset="2"/>
              </a:rPr>
              <a:t> </a:t>
            </a:r>
            <a:r>
              <a:rPr lang="en-GB" altLang="en-US" sz="2800" dirty="0" err="1">
                <a:solidFill>
                  <a:srgbClr val="FF3300"/>
                </a:solidFill>
                <a:sym typeface="Wingdings" panose="05000000000000000000" pitchFamily="2" charset="2"/>
              </a:rPr>
              <a:t>i</a:t>
            </a:r>
            <a:r>
              <a:rPr lang="cs-CZ" altLang="en-US" sz="2800" dirty="0" err="1">
                <a:solidFill>
                  <a:srgbClr val="FF3300"/>
                </a:solidFill>
                <a:sym typeface="Wingdings" panose="05000000000000000000" pitchFamily="2" charset="2"/>
              </a:rPr>
              <a:t>ntrace</a:t>
            </a:r>
            <a:r>
              <a:rPr lang="en-GB" altLang="en-US" sz="2800" dirty="0">
                <a:solidFill>
                  <a:srgbClr val="FF3300"/>
                </a:solidFill>
                <a:sym typeface="Wingdings" panose="05000000000000000000" pitchFamily="2" charset="2"/>
              </a:rPr>
              <a:t>l</a:t>
            </a:r>
            <a:r>
              <a:rPr lang="cs-CZ" altLang="en-US" sz="2800" dirty="0" err="1">
                <a:solidFill>
                  <a:srgbClr val="FF3300"/>
                </a:solidFill>
                <a:sym typeface="Wingdings" panose="05000000000000000000" pitchFamily="2" charset="2"/>
              </a:rPr>
              <a:t>ulární</a:t>
            </a:r>
            <a:r>
              <a:rPr lang="cs-CZ" altLang="en-US" sz="2800" dirty="0">
                <a:solidFill>
                  <a:srgbClr val="FF3300"/>
                </a:solidFill>
                <a:sym typeface="Wingdings" panose="05000000000000000000" pitchFamily="2" charset="2"/>
              </a:rPr>
              <a:t> a </a:t>
            </a:r>
            <a:r>
              <a:rPr lang="cs-CZ" altLang="en-US" sz="2800" dirty="0" err="1">
                <a:solidFill>
                  <a:srgbClr val="FF3300"/>
                </a:solidFill>
                <a:sym typeface="Wingdings" panose="05000000000000000000" pitchFamily="2" charset="2"/>
              </a:rPr>
              <a:t>extracel</a:t>
            </a:r>
            <a:r>
              <a:rPr lang="cs-CZ" altLang="en-US" sz="2800" dirty="0">
                <a:solidFill>
                  <a:srgbClr val="FF3300"/>
                </a:solidFill>
                <a:sym typeface="Wingdings" panose="05000000000000000000" pitchFamily="2" charset="2"/>
              </a:rPr>
              <a:t>. receptory</a:t>
            </a:r>
            <a:endParaRPr lang="en-US" altLang="en-US" sz="2800" dirty="0">
              <a:solidFill>
                <a:srgbClr val="FF3300"/>
              </a:solidFill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800" dirty="0">
              <a:solidFill>
                <a:srgbClr val="FF330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654785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Interakce látek s proteinovými receptory: </a:t>
            </a:r>
            <a:r>
              <a:rPr lang="cs-CZ" b="1" dirty="0">
                <a:solidFill>
                  <a:schemeClr val="tx1"/>
                </a:solidFill>
              </a:rPr>
              <a:t>část 1: membránové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72034" name="Picture 2" descr="http://www.uic.edu/classes/bios/bios100/lectures/hormone_typ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27409"/>
            <a:ext cx="8543925" cy="5524500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3707904" y="1124743"/>
            <a:ext cx="2147726" cy="56701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3091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220200" cy="675928"/>
          </a:xfrm>
        </p:spPr>
        <p:txBody>
          <a:bodyPr/>
          <a:lstStyle/>
          <a:p>
            <a:pPr algn="ctr" eaLnBrk="1" hangingPunct="1"/>
            <a:r>
              <a:rPr lang="cs-CZ" sz="2800" dirty="0">
                <a:solidFill>
                  <a:schemeClr val="tx1"/>
                </a:solidFill>
              </a:rPr>
              <a:t>AKTIVACE membránových kanálů: neurotoxiny sinic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839200" cy="4800600"/>
          </a:xfrm>
        </p:spPr>
        <p:txBody>
          <a:bodyPr/>
          <a:lstStyle/>
          <a:p>
            <a:pPr marL="533400" indent="-533400" eaLnBrk="1" hangingPunct="1">
              <a:buFont typeface="Wingdings" pitchFamily="2" charset="2"/>
              <a:buNone/>
            </a:pPr>
            <a:r>
              <a:rPr lang="cs-CZ" sz="2400" dirty="0" err="1"/>
              <a:t>Neurotoxins</a:t>
            </a:r>
            <a:r>
              <a:rPr lang="cs-CZ" sz="2400" dirty="0"/>
              <a:t> (</a:t>
            </a:r>
            <a:r>
              <a:rPr lang="cs-CZ" sz="2400" dirty="0" err="1"/>
              <a:t>cyanobacterial</a:t>
            </a:r>
            <a:r>
              <a:rPr lang="cs-CZ" sz="2400" dirty="0"/>
              <a:t>)</a:t>
            </a:r>
          </a:p>
          <a:p>
            <a:pPr marL="533400" indent="-533400" eaLnBrk="1" hangingPunct="1">
              <a:buFont typeface="Wingdings" pitchFamily="2" charset="2"/>
              <a:buNone/>
            </a:pPr>
            <a:endParaRPr lang="cs-CZ" sz="2400" dirty="0"/>
          </a:p>
          <a:p>
            <a:pPr marL="533400" indent="-533400" eaLnBrk="1" hangingPunct="1">
              <a:buFont typeface="Wingdings" pitchFamily="2" charset="2"/>
              <a:buNone/>
            </a:pPr>
            <a:endParaRPr lang="cs-CZ" sz="2400" dirty="0"/>
          </a:p>
          <a:p>
            <a:pPr marL="533400" indent="-533400" eaLnBrk="1" hangingPunct="1">
              <a:buFont typeface="Wingdings" pitchFamily="2" charset="2"/>
              <a:buNone/>
            </a:pPr>
            <a:endParaRPr lang="cs-CZ" sz="2400" dirty="0"/>
          </a:p>
          <a:p>
            <a:pPr marL="533400" indent="-533400" eaLnBrk="1" hangingPunct="1">
              <a:buFont typeface="Wingdings" pitchFamily="2" charset="2"/>
              <a:buNone/>
            </a:pPr>
            <a:endParaRPr lang="cs-CZ" sz="2400" i="1" dirty="0"/>
          </a:p>
          <a:p>
            <a:pPr marL="533400" indent="-533400" eaLnBrk="1" hangingPunct="1">
              <a:buFont typeface="Wingdings" pitchFamily="2" charset="2"/>
              <a:buNone/>
            </a:pPr>
            <a:endParaRPr lang="cs-CZ" sz="2400" dirty="0"/>
          </a:p>
        </p:txBody>
      </p:sp>
      <p:pic>
        <p:nvPicPr>
          <p:cNvPr id="43010" name="Picture 2" descr="Toxins 02 02359 g005 1024"/>
          <p:cNvPicPr>
            <a:picLocks noChangeAspect="1" noChangeArrowheads="1"/>
          </p:cNvPicPr>
          <p:nvPr/>
        </p:nvPicPr>
        <p:blipFill>
          <a:blip r:embed="rId3" cstate="print"/>
          <a:srcRect t="49895" r="49144"/>
          <a:stretch>
            <a:fillRect/>
          </a:stretch>
        </p:blipFill>
        <p:spPr bwMode="auto">
          <a:xfrm>
            <a:off x="4572000" y="1628799"/>
            <a:ext cx="4032448" cy="5139585"/>
          </a:xfrm>
          <a:prstGeom prst="rect">
            <a:avLst/>
          </a:prstGeom>
          <a:noFill/>
        </p:spPr>
      </p:pic>
      <p:pic>
        <p:nvPicPr>
          <p:cNvPr id="43014" name="Picture 6" descr="https://encrypted-tbn0.gstatic.com/images?q=tbn:ANd9GcQHRpAgIeIPwnv_Z0rdf0lvw1uSuGlyI5UAd8_akQHeZy4mLGr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988840"/>
            <a:ext cx="3898858" cy="1368152"/>
          </a:xfrm>
          <a:prstGeom prst="rect">
            <a:avLst/>
          </a:prstGeom>
          <a:noFill/>
        </p:spPr>
      </p:pic>
      <p:pic>
        <p:nvPicPr>
          <p:cNvPr id="43016" name="Picture 8" descr="http://microbiology.science.oregonstate.edu/files/micro/theo%20photo%2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933056"/>
            <a:ext cx="4067944" cy="28855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82217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220200" cy="675928"/>
          </a:xfrm>
        </p:spPr>
        <p:txBody>
          <a:bodyPr/>
          <a:lstStyle/>
          <a:p>
            <a:pPr algn="ctr" eaLnBrk="1" hangingPunct="1"/>
            <a:r>
              <a:rPr lang="cs-CZ" dirty="0">
                <a:solidFill>
                  <a:schemeClr val="tx1"/>
                </a:solidFill>
              </a:rPr>
              <a:t>BLOKACE membránových kanálů: neurotoxiny obrněnek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189" y="4077072"/>
            <a:ext cx="5152307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5536" y="1084153"/>
            <a:ext cx="4925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SAXITOXINS</a:t>
            </a:r>
            <a:endParaRPr lang="cs-CZ" sz="2400" b="1" dirty="0"/>
          </a:p>
          <a:p>
            <a:pPr marL="285750" indent="-285750">
              <a:buFont typeface="Arial" charset="0"/>
              <a:buChar char="•"/>
            </a:pPr>
            <a:r>
              <a:rPr lang="cs-CZ" dirty="0" err="1"/>
              <a:t>Produced</a:t>
            </a:r>
            <a:r>
              <a:rPr lang="cs-CZ" dirty="0"/>
              <a:t> by </a:t>
            </a:r>
            <a:r>
              <a:rPr lang="cs-CZ" b="1" dirty="0" err="1"/>
              <a:t>dinoflagelates</a:t>
            </a:r>
            <a:r>
              <a:rPr lang="cs-CZ" dirty="0"/>
              <a:t> and </a:t>
            </a:r>
            <a:r>
              <a:rPr lang="cs-CZ" b="1" dirty="0" err="1"/>
              <a:t>cyanobacteria</a:t>
            </a:r>
            <a:endParaRPr lang="cs-CZ" b="1" dirty="0"/>
          </a:p>
          <a:p>
            <a:pPr marL="285750" indent="-285750">
              <a:buFont typeface="Arial" charset="0"/>
              <a:buChar char="•"/>
            </a:pPr>
            <a:r>
              <a:rPr lang="cs-CZ" dirty="0"/>
              <a:t>(</a:t>
            </a:r>
            <a:r>
              <a:rPr lang="cs-CZ" dirty="0" err="1"/>
              <a:t>toxic</a:t>
            </a:r>
            <a:r>
              <a:rPr lang="cs-CZ" dirty="0"/>
              <a:t> </a:t>
            </a:r>
            <a:r>
              <a:rPr lang="cs-CZ" dirty="0" err="1"/>
              <a:t>blooms</a:t>
            </a:r>
            <a:r>
              <a:rPr lang="cs-CZ" dirty="0"/>
              <a:t>, „</a:t>
            </a:r>
            <a:r>
              <a:rPr lang="cs-CZ" dirty="0" err="1"/>
              <a:t>red</a:t>
            </a:r>
            <a:r>
              <a:rPr lang="cs-CZ" dirty="0"/>
              <a:t> </a:t>
            </a:r>
            <a:r>
              <a:rPr lang="cs-CZ" dirty="0" err="1"/>
              <a:t>tides</a:t>
            </a:r>
            <a:r>
              <a:rPr lang="cs-CZ" dirty="0"/>
              <a:t>“)</a:t>
            </a:r>
          </a:p>
          <a:p>
            <a:pPr marL="285750" indent="-285750">
              <a:buFont typeface="Arial" charset="0"/>
              <a:buChar char="•"/>
            </a:pPr>
            <a:r>
              <a:rPr lang="cs-CZ" dirty="0" err="1"/>
              <a:t>PSPs</a:t>
            </a:r>
            <a:r>
              <a:rPr lang="cs-CZ" dirty="0"/>
              <a:t> – </a:t>
            </a:r>
            <a:r>
              <a:rPr lang="cs-CZ" dirty="0" err="1"/>
              <a:t>Paralytic</a:t>
            </a:r>
            <a:r>
              <a:rPr lang="cs-CZ" dirty="0"/>
              <a:t> </a:t>
            </a:r>
            <a:r>
              <a:rPr lang="cs-CZ" dirty="0" err="1"/>
              <a:t>Shelfish</a:t>
            </a:r>
            <a:r>
              <a:rPr lang="cs-CZ" dirty="0"/>
              <a:t> </a:t>
            </a:r>
            <a:r>
              <a:rPr lang="cs-CZ" dirty="0" err="1"/>
              <a:t>Poisons</a:t>
            </a:r>
            <a:endParaRPr lang="en-US" dirty="0"/>
          </a:p>
        </p:txBody>
      </p:sp>
      <p:pic>
        <p:nvPicPr>
          <p:cNvPr id="1031" name="Picture 7" descr="Výsledek obrázku pro saxitox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104" y="1196752"/>
            <a:ext cx="347138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ál 4"/>
          <p:cNvSpPr/>
          <p:nvPr/>
        </p:nvSpPr>
        <p:spPr>
          <a:xfrm>
            <a:off x="6732240" y="2144197"/>
            <a:ext cx="864096" cy="9967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28" y="3037917"/>
            <a:ext cx="3423420" cy="273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ál 8">
            <a:extLst>
              <a:ext uri="{FF2B5EF4-FFF2-40B4-BE49-F238E27FC236}">
                <a16:creationId xmlns:a16="http://schemas.microsoft.com/office/drawing/2014/main" id="{96612C13-D114-4353-A3E9-29451DFD33AD}"/>
              </a:ext>
            </a:extLst>
          </p:cNvPr>
          <p:cNvSpPr/>
          <p:nvPr/>
        </p:nvSpPr>
        <p:spPr>
          <a:xfrm>
            <a:off x="6270503" y="3140968"/>
            <a:ext cx="864096" cy="9967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85568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04800" y="333375"/>
            <a:ext cx="8610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>
                <a:solidFill>
                  <a:schemeClr val="tx2"/>
                </a:solidFill>
              </a:rPr>
              <a:t>Typy interakcí („vazby“) mezi toxikantem a receptorem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1">
              <a:solidFill>
                <a:schemeClr val="tx1"/>
              </a:solidFill>
            </a:endParaRPr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323850" y="908720"/>
            <a:ext cx="8610600" cy="510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1" dirty="0">
                <a:solidFill>
                  <a:schemeClr val="accent2"/>
                </a:solidFill>
              </a:rPr>
              <a:t>nekovalentní </a:t>
            </a:r>
            <a:r>
              <a:rPr lang="cs-CZ" altLang="en-US" sz="2200" dirty="0">
                <a:solidFill>
                  <a:schemeClr val="accent2"/>
                </a:solidFill>
              </a:rPr>
              <a:t>(viz příklad na následujícím snímku)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cs-CZ" altLang="en-US" sz="2000" dirty="0">
                <a:solidFill>
                  <a:schemeClr val="tx1"/>
                </a:solidFill>
              </a:rPr>
              <a:t>(reverzibilní)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	</a:t>
            </a:r>
            <a:r>
              <a:rPr lang="cs-CZ" altLang="en-US" sz="1800" i="1" dirty="0">
                <a:solidFill>
                  <a:schemeClr val="tx1"/>
                </a:solidFill>
              </a:rPr>
              <a:t>vodíkové můstky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i="1" dirty="0">
                <a:solidFill>
                  <a:schemeClr val="tx1"/>
                </a:solidFill>
              </a:rPr>
              <a:t>	hydrofobní interakce</a:t>
            </a:r>
            <a:endParaRPr lang="en-US" altLang="en-US" sz="180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	</a:t>
            </a:r>
            <a:r>
              <a:rPr lang="cs-CZ" altLang="en-US" sz="1800" i="1" dirty="0">
                <a:solidFill>
                  <a:schemeClr val="tx1"/>
                </a:solidFill>
              </a:rPr>
              <a:t>iontové interakce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i="1" dirty="0">
                <a:solidFill>
                  <a:schemeClr val="tx1"/>
                </a:solidFill>
              </a:rPr>
              <a:t>	van der </a:t>
            </a:r>
            <a:r>
              <a:rPr lang="cs-CZ" altLang="en-US" sz="1800" i="1" dirty="0" err="1">
                <a:solidFill>
                  <a:schemeClr val="tx1"/>
                </a:solidFill>
              </a:rPr>
              <a:t>Waalsovy</a:t>
            </a:r>
            <a:r>
              <a:rPr lang="cs-CZ" altLang="en-US" sz="1800" i="1" dirty="0">
                <a:solidFill>
                  <a:schemeClr val="tx1"/>
                </a:solidFill>
              </a:rPr>
              <a:t> interakce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1" dirty="0">
                <a:solidFill>
                  <a:schemeClr val="accent2"/>
                </a:solidFill>
              </a:rPr>
              <a:t>kovalentní </a:t>
            </a:r>
            <a:br>
              <a:rPr lang="cs-CZ" altLang="en-US" sz="2000" b="1" dirty="0">
                <a:solidFill>
                  <a:schemeClr val="accent2"/>
                </a:solidFill>
              </a:rPr>
            </a:br>
            <a:r>
              <a:rPr lang="cs-CZ" altLang="en-US" sz="1800" dirty="0">
                <a:solidFill>
                  <a:schemeClr val="tx1"/>
                </a:solidFill>
              </a:rPr>
              <a:t>(zpravidla ireverzibilní)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180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400" dirty="0">
                <a:solidFill>
                  <a:schemeClr val="tx1"/>
                </a:solidFill>
              </a:rPr>
              <a:t> </a:t>
            </a:r>
            <a:r>
              <a:rPr lang="cs-CZ" altLang="en-US" sz="1800" dirty="0">
                <a:solidFill>
                  <a:schemeClr val="tx1"/>
                </a:solidFill>
              </a:rPr>
              <a:t>př. </a:t>
            </a:r>
            <a:r>
              <a:rPr lang="cs-CZ" altLang="en-US" sz="1800" i="1" dirty="0">
                <a:solidFill>
                  <a:schemeClr val="tx2"/>
                </a:solidFill>
              </a:rPr>
              <a:t>inhibice </a:t>
            </a:r>
            <a:br>
              <a:rPr lang="cs-CZ" altLang="en-US" sz="1800" i="1" dirty="0">
                <a:solidFill>
                  <a:schemeClr val="tx2"/>
                </a:solidFill>
              </a:rPr>
            </a:br>
            <a:r>
              <a:rPr lang="cs-CZ" altLang="en-US" sz="1800" i="1" dirty="0" err="1">
                <a:solidFill>
                  <a:schemeClr val="tx2"/>
                </a:solidFill>
              </a:rPr>
              <a:t>acetylcholinesterázy</a:t>
            </a:r>
            <a:r>
              <a:rPr lang="cs-CZ" altLang="en-US" sz="1800" i="1" dirty="0">
                <a:solidFill>
                  <a:schemeClr val="tx2"/>
                </a:solidFill>
              </a:rPr>
              <a:t> </a:t>
            </a:r>
            <a:br>
              <a:rPr lang="cs-CZ" altLang="en-US" sz="1800" i="1" dirty="0">
                <a:solidFill>
                  <a:schemeClr val="tx2"/>
                </a:solidFill>
              </a:rPr>
            </a:br>
            <a:r>
              <a:rPr lang="cs-CZ" altLang="en-US" sz="1800" i="1" dirty="0">
                <a:solidFill>
                  <a:schemeClr val="tx2"/>
                </a:solidFill>
              </a:rPr>
              <a:t>organofosfátem</a:t>
            </a:r>
            <a:r>
              <a:rPr lang="cs-CZ" altLang="en-US" sz="1800" i="1" dirty="0">
                <a:solidFill>
                  <a:schemeClr val="tx1"/>
                </a:solidFill>
              </a:rPr>
              <a:t>...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 i="1" dirty="0">
                <a:solidFill>
                  <a:schemeClr val="tx1"/>
                </a:solidFill>
              </a:rPr>
              <a:t> př. </a:t>
            </a:r>
            <a:r>
              <a:rPr lang="cs-CZ" altLang="en-US" sz="1800" dirty="0">
                <a:solidFill>
                  <a:schemeClr val="tx1"/>
                </a:solidFill>
              </a:rPr>
              <a:t>vazba na nukleotid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</p:txBody>
      </p:sp>
      <p:pic>
        <p:nvPicPr>
          <p:cNvPr id="24580" name="Picture 2" descr="http://www.bioscience.org/2008/v13/af/3175/fig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3" y="3249613"/>
            <a:ext cx="45593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179388" y="981075"/>
            <a:ext cx="8610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- v buňce se přirozeně udržují gradienty iontů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	(</a:t>
            </a:r>
            <a:r>
              <a:rPr lang="cs-CZ" altLang="en-US" sz="1800" i="1">
                <a:solidFill>
                  <a:schemeClr val="tx1"/>
                </a:solidFill>
              </a:rPr>
              <a:t>plazmatická membrána, ER, mitochondrie)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b="1">
                <a:solidFill>
                  <a:schemeClr val="accent2"/>
                </a:solidFill>
              </a:rPr>
              <a:t>V</a:t>
            </a:r>
            <a:r>
              <a:rPr lang="cs-CZ" altLang="en-US" sz="2200" b="1">
                <a:solidFill>
                  <a:schemeClr val="accent2"/>
                </a:solidFill>
              </a:rPr>
              <a:t>ýznam gradientů: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en-GB" altLang="en-US" sz="1600">
                <a:solidFill>
                  <a:schemeClr val="tx1"/>
                </a:solidFill>
              </a:rPr>
              <a:t> </a:t>
            </a:r>
            <a:r>
              <a:rPr lang="cs-CZ" altLang="en-US" sz="1600">
                <a:solidFill>
                  <a:schemeClr val="tx1"/>
                </a:solidFill>
              </a:rPr>
              <a:t>zajištění semipermeability 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600">
                <a:solidFill>
                  <a:schemeClr val="tx1"/>
                </a:solidFill>
              </a:rPr>
              <a:t> zajištění správného signálování (</a:t>
            </a:r>
            <a:r>
              <a:rPr lang="en-GB" altLang="en-US" sz="1600">
                <a:solidFill>
                  <a:schemeClr val="tx1"/>
                </a:solidFill>
              </a:rPr>
              <a:t>Na+/K+, </a:t>
            </a:r>
            <a:r>
              <a:rPr lang="cs-CZ" altLang="en-US" sz="1600">
                <a:solidFill>
                  <a:schemeClr val="tx1"/>
                </a:solidFill>
              </a:rPr>
              <a:t>Ca2+)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</a:rPr>
              <a:t>- gradienty H+ pro tvorbu ATP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</a:rPr>
              <a:t>T</a:t>
            </a:r>
            <a:r>
              <a:rPr lang="en-US" altLang="en-US" sz="2200" u="sng">
                <a:solidFill>
                  <a:schemeClr val="tx1"/>
                </a:solidFill>
              </a:rPr>
              <a:t>oxick</a:t>
            </a:r>
            <a:r>
              <a:rPr lang="cs-CZ" altLang="en-US" sz="2200" u="sng">
                <a:solidFill>
                  <a:schemeClr val="tx1"/>
                </a:solidFill>
              </a:rPr>
              <a:t>é látky narušující gradienty</a:t>
            </a: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- </a:t>
            </a:r>
            <a:r>
              <a:rPr lang="cs-CZ" altLang="en-US" sz="1800" b="1">
                <a:solidFill>
                  <a:srgbClr val="FF0000"/>
                </a:solidFill>
              </a:rPr>
              <a:t>ionofory </a:t>
            </a:r>
            <a:r>
              <a:rPr lang="cs-CZ" altLang="en-US" sz="1800">
                <a:solidFill>
                  <a:srgbClr val="FF0000"/>
                </a:solidFill>
              </a:rPr>
              <a:t>- usnadněný přenos iontů (např. antibiotika)</a:t>
            </a:r>
            <a:endParaRPr lang="cs-CZ" altLang="en-US" sz="22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- </a:t>
            </a:r>
            <a:r>
              <a:rPr lang="cs-CZ" altLang="en-US" sz="1800" b="1">
                <a:solidFill>
                  <a:schemeClr val="tx1"/>
                </a:solidFill>
              </a:rPr>
              <a:t>další mechanismy </a:t>
            </a:r>
            <a:r>
              <a:rPr lang="cs-CZ" altLang="en-US" sz="1800">
                <a:solidFill>
                  <a:schemeClr val="tx1"/>
                </a:solidFill>
              </a:rPr>
              <a:t>– viz dříve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500">
                <a:solidFill>
                  <a:schemeClr val="tx1"/>
                </a:solidFill>
              </a:rPr>
              <a:t> rozpojování toku elektronů z respiračních řetězců (chinony)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500">
                <a:solidFill>
                  <a:schemeClr val="tx1"/>
                </a:solidFill>
              </a:rPr>
              <a:t>- blokace přenosu v respiračních řetězcích (kyanidy)</a:t>
            </a: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304800" y="188913"/>
            <a:ext cx="861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800" b="1" dirty="0">
                <a:solidFill>
                  <a:schemeClr val="tx2"/>
                </a:solidFill>
              </a:rPr>
              <a:t>Změny gradientů na membránách </a:t>
            </a:r>
            <a:r>
              <a:rPr lang="en-GB" altLang="en-US" sz="2800" b="1" dirty="0">
                <a:solidFill>
                  <a:schemeClr val="tx2"/>
                </a:solidFill>
              </a:rPr>
              <a:t>– IONOFORY </a:t>
            </a:r>
            <a:endParaRPr lang="cs-CZ" altLang="en-US" sz="2800" b="1" dirty="0">
              <a:solidFill>
                <a:schemeClr val="tx2"/>
              </a:solidFill>
            </a:endParaRPr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862388"/>
            <a:ext cx="2844800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5" name="Picture 11" descr="C:\Documents and Settings\Ludek Blaha\Obrázky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052513"/>
            <a:ext cx="194310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5928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http://www.uic.edu/classes/bios/bios100/lectures/hormone_typ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8543925" cy="5524500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6084168" y="188640"/>
            <a:ext cx="2808312" cy="64807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Nadpis 3">
            <a:extLst>
              <a:ext uri="{FF2B5EF4-FFF2-40B4-BE49-F238E27FC236}">
                <a16:creationId xmlns:a16="http://schemas.microsoft.com/office/drawing/2014/main" id="{FA877D50-5EC0-47D0-8DDE-C166EB89F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Interakce látek s proteinovými receptory: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b="1" dirty="0">
                <a:solidFill>
                  <a:schemeClr val="tx1"/>
                </a:solidFill>
              </a:rPr>
              <a:t>část 2: cytoplazmatické / jaderné 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438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334184" y="1073944"/>
            <a:ext cx="86106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Interakce chemických látek s receptory pro přirozené ligandy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= reakce </a:t>
            </a:r>
            <a:r>
              <a:rPr lang="cs-CZ" altLang="en-US" sz="2200" b="1" dirty="0">
                <a:solidFill>
                  <a:schemeClr val="tx1"/>
                </a:solidFill>
              </a:rPr>
              <a:t>s proteinovými receptory</a:t>
            </a:r>
            <a:endParaRPr lang="en-US" altLang="en-US" sz="2200" b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dirty="0">
                <a:solidFill>
                  <a:schemeClr val="accent2"/>
                </a:solidFill>
              </a:rPr>
              <a:t>PROTEINOVÉ RECEPTORY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1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dirty="0">
                <a:solidFill>
                  <a:srgbClr val="00B0F0"/>
                </a:solidFill>
              </a:rPr>
              <a:t>A) Membránové receptory </a:t>
            </a:r>
            <a:r>
              <a:rPr lang="cs-CZ" altLang="en-US" sz="2200" i="1" dirty="0">
                <a:solidFill>
                  <a:schemeClr val="tx1"/>
                </a:solidFill>
              </a:rPr>
              <a:t>– menší význam v ekotoxicitě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000" dirty="0">
                <a:solidFill>
                  <a:schemeClr val="tx1"/>
                </a:solidFill>
              </a:rPr>
              <a:t> přirozené ligandy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 dirty="0">
                <a:solidFill>
                  <a:schemeClr val="tx1"/>
                </a:solidFill>
              </a:rPr>
              <a:t> velké hormony (inzulin): </a:t>
            </a:r>
            <a:br>
              <a:rPr lang="cs-CZ" altLang="en-US" sz="1800" dirty="0">
                <a:solidFill>
                  <a:schemeClr val="tx1"/>
                </a:solidFill>
              </a:rPr>
            </a:br>
            <a:r>
              <a:rPr lang="cs-CZ" altLang="en-US" sz="1800" dirty="0">
                <a:solidFill>
                  <a:schemeClr val="tx1"/>
                </a:solidFill>
              </a:rPr>
              <a:t>	menší význam toxických látek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- malé signální molekuly (neurotransmittery): </a:t>
            </a:r>
            <a:br>
              <a:rPr lang="cs-CZ" altLang="en-US" sz="1800" dirty="0">
                <a:solidFill>
                  <a:schemeClr val="tx1"/>
                </a:solidFill>
              </a:rPr>
            </a:br>
            <a:r>
              <a:rPr lang="cs-CZ" altLang="en-US" sz="1800" dirty="0">
                <a:solidFill>
                  <a:schemeClr val="tx1"/>
                </a:solidFill>
              </a:rPr>
              <a:t>	</a:t>
            </a:r>
            <a:r>
              <a:rPr lang="cs-CZ" altLang="en-US" sz="1800" i="1" dirty="0">
                <a:solidFill>
                  <a:schemeClr val="tx1"/>
                </a:solidFill>
              </a:rPr>
              <a:t>strukturně blízké malým mk toxikantů</a:t>
            </a:r>
            <a:br>
              <a:rPr lang="en-GB" altLang="en-US" sz="1800" i="1" dirty="0">
                <a:solidFill>
                  <a:schemeClr val="tx1"/>
                </a:solidFill>
              </a:rPr>
            </a:br>
            <a:r>
              <a:rPr lang="en-GB" altLang="en-US" sz="1800" i="1" dirty="0">
                <a:solidFill>
                  <a:schemeClr val="tx1"/>
                </a:solidFill>
              </a:rPr>
              <a:t>	(</a:t>
            </a:r>
            <a:r>
              <a:rPr lang="en-GB" altLang="en-US" sz="1800" i="1" dirty="0" err="1">
                <a:solidFill>
                  <a:schemeClr val="tx1"/>
                </a:solidFill>
              </a:rPr>
              <a:t>spíše</a:t>
            </a:r>
            <a:r>
              <a:rPr lang="en-GB" altLang="en-US" sz="1800" i="1" dirty="0">
                <a:solidFill>
                  <a:schemeClr val="tx1"/>
                </a:solidFill>
              </a:rPr>
              <a:t> </a:t>
            </a:r>
            <a:r>
              <a:rPr lang="en-GB" altLang="en-US" sz="1800" i="1" dirty="0" err="1">
                <a:solidFill>
                  <a:schemeClr val="tx1"/>
                </a:solidFill>
              </a:rPr>
              <a:t>farmakologie</a:t>
            </a:r>
            <a:r>
              <a:rPr lang="en-GB" altLang="en-US" sz="1800" i="1" dirty="0">
                <a:solidFill>
                  <a:schemeClr val="tx1"/>
                </a:solidFill>
              </a:rPr>
              <a:t>)</a:t>
            </a:r>
            <a:endParaRPr lang="cs-CZ" altLang="en-US" sz="1800" i="1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800" b="1" dirty="0">
                <a:solidFill>
                  <a:srgbClr val="00B0F0"/>
                </a:solidFill>
              </a:rPr>
              <a:t>B) Intracelulární receptory!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400" b="1" dirty="0">
                <a:solidFill>
                  <a:srgbClr val="FF0000"/>
                </a:solidFill>
              </a:rPr>
              <a:t>Velký význam v (eko)toxicitě</a:t>
            </a:r>
            <a:br>
              <a:rPr lang="cs-CZ" altLang="en-US" sz="2400" b="1" dirty="0">
                <a:solidFill>
                  <a:srgbClr val="FF0000"/>
                </a:solidFill>
              </a:rPr>
            </a:br>
            <a:endParaRPr lang="cs-CZ" altLang="en-US" sz="2000" b="1" dirty="0">
              <a:solidFill>
                <a:schemeClr val="tx1"/>
              </a:solidFill>
            </a:endParaRPr>
          </a:p>
        </p:txBody>
      </p:sp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800" b="1">
                <a:solidFill>
                  <a:schemeClr val="tx2"/>
                </a:solidFill>
              </a:rPr>
              <a:t>Kompetice toxických látek s přirozenými ligandy</a:t>
            </a:r>
          </a:p>
        </p:txBody>
      </p:sp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28" y="3562458"/>
            <a:ext cx="4140200" cy="310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Šipka doprava 1"/>
          <p:cNvSpPr/>
          <p:nvPr/>
        </p:nvSpPr>
        <p:spPr>
          <a:xfrm rot="1694405">
            <a:off x="4804549" y="3341462"/>
            <a:ext cx="1030452" cy="329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4488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>
            <a:spLocks noChangeArrowheads="1"/>
          </p:cNvSpPr>
          <p:nvPr/>
        </p:nvSpPr>
        <p:spPr bwMode="auto">
          <a:xfrm>
            <a:off x="323850" y="404813"/>
            <a:ext cx="8610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800" b="1" dirty="0">
                <a:solidFill>
                  <a:schemeClr val="tx2"/>
                </a:solidFill>
              </a:rPr>
              <a:t>Intracelulární (nukleární, jaderné) receptory</a:t>
            </a:r>
            <a:endParaRPr lang="cs-CZ" altLang="en-US" sz="2800" dirty="0">
              <a:solidFill>
                <a:schemeClr val="tx2"/>
              </a:solidFill>
            </a:endParaRPr>
          </a:p>
        </p:txBody>
      </p:sp>
      <p:pic>
        <p:nvPicPr>
          <p:cNvPr id="135171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557338"/>
            <a:ext cx="4029075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2492375"/>
            <a:ext cx="4170363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3" name="Text Box 8"/>
          <p:cNvSpPr txBox="1">
            <a:spLocks noChangeArrowheads="1"/>
          </p:cNvSpPr>
          <p:nvPr/>
        </p:nvSpPr>
        <p:spPr bwMode="auto">
          <a:xfrm>
            <a:off x="1258888" y="1341438"/>
            <a:ext cx="28273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tx1"/>
                </a:solidFill>
              </a:rPr>
              <a:t>Nukleární receptory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1" dirty="0">
                <a:solidFill>
                  <a:srgbClr val="FF0000"/>
                </a:solidFill>
              </a:rPr>
              <a:t> přímo interagují s DNA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rgbClr val="FF0000"/>
                </a:solidFill>
              </a:rPr>
              <a:t>(transkripční faktory)</a:t>
            </a:r>
          </a:p>
        </p:txBody>
      </p:sp>
    </p:spTree>
    <p:extLst>
      <p:ext uri="{BB962C8B-B14F-4D97-AF65-F5344CB8AC3E}">
        <p14:creationId xmlns:p14="http://schemas.microsoft.com/office/powerpoint/2010/main" val="32014299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chemeClr val="tx1"/>
                </a:solidFill>
              </a:rPr>
              <a:t>Toxické látky interferují s ligandy nukleárních receptorů</a:t>
            </a:r>
            <a:endParaRPr lang="cs-CZ" altLang="en-US" sz="2400">
              <a:solidFill>
                <a:schemeClr val="tx1"/>
              </a:solidFill>
            </a:endParaRPr>
          </a:p>
        </p:txBody>
      </p:sp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t="28271" r="38190" b="22604"/>
          <a:stretch>
            <a:fillRect/>
          </a:stretch>
        </p:blipFill>
        <p:spPr bwMode="auto">
          <a:xfrm>
            <a:off x="611188" y="836613"/>
            <a:ext cx="8137525" cy="470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2751138" y="5753100"/>
            <a:ext cx="2178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Nukleární receptory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	- </a:t>
            </a:r>
          </a:p>
        </p:txBody>
      </p:sp>
    </p:spTree>
    <p:extLst>
      <p:ext uri="{BB962C8B-B14F-4D97-AF65-F5344CB8AC3E}">
        <p14:creationId xmlns:p14="http://schemas.microsoft.com/office/powerpoint/2010/main" val="10505384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179388" y="192088"/>
            <a:ext cx="88614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 b="1" dirty="0">
                <a:solidFill>
                  <a:schemeClr val="tx2"/>
                </a:solidFill>
              </a:rPr>
              <a:t>Intracelulární (jaderné) receptory </a:t>
            </a:r>
            <a:br>
              <a:rPr lang="cs-CZ" altLang="en-US" sz="2400" b="1" dirty="0">
                <a:solidFill>
                  <a:schemeClr val="tx2"/>
                </a:solidFill>
              </a:rPr>
            </a:br>
            <a:r>
              <a:rPr lang="cs-CZ" altLang="en-US" sz="2400" b="1" dirty="0">
                <a:solidFill>
                  <a:schemeClr val="tx2"/>
                </a:solidFill>
              </a:rPr>
              <a:t>Velký význam v ekotoxikologii !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Ligandy nukleárních receptorů – řada nízkomolekulárních hormonů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estrogeny, androgeny, thyroidní hormony …</a:t>
            </a:r>
            <a:endParaRPr lang="en-US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tx2"/>
                </a:solidFill>
              </a:rPr>
              <a:t>Organické toxické látky: strukturní podobnost s hormony (!)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</a:t>
            </a:r>
            <a:r>
              <a:rPr lang="cs-CZ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800" dirty="0">
                <a:solidFill>
                  <a:schemeClr val="tx1"/>
                </a:solidFill>
              </a:rPr>
              <a:t>Specifické mechanismy a účinky (</a:t>
            </a:r>
            <a:r>
              <a:rPr lang="cs-CZ" altLang="en-US" sz="1800" i="1" dirty="0">
                <a:solidFill>
                  <a:schemeClr val="tx1"/>
                </a:solidFill>
              </a:rPr>
              <a:t>efekty při nízkých koncentracích)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accent2"/>
                </a:solidFill>
              </a:rPr>
              <a:t>Důsledky: chronická toxicita velmi významných polutantů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- </a:t>
            </a:r>
            <a:r>
              <a:rPr lang="cs-CZ" altLang="en-US" sz="1800" dirty="0">
                <a:solidFill>
                  <a:srgbClr val="FF0000"/>
                </a:solidFill>
              </a:rPr>
              <a:t>persistentní látky </a:t>
            </a:r>
            <a:r>
              <a:rPr lang="cs-CZ" altLang="en-US" sz="1800" dirty="0">
                <a:solidFill>
                  <a:schemeClr val="tx1"/>
                </a:solidFill>
              </a:rPr>
              <a:t>- </a:t>
            </a:r>
            <a:r>
              <a:rPr lang="cs-CZ" altLang="en-US" sz="1800" i="1" dirty="0">
                <a:solidFill>
                  <a:schemeClr val="tx1"/>
                </a:solidFill>
              </a:rPr>
              <a:t>PCBs, PCDDs</a:t>
            </a:r>
            <a:r>
              <a:rPr lang="en-US" altLang="en-US" sz="1800" i="1" dirty="0">
                <a:solidFill>
                  <a:schemeClr val="tx1"/>
                </a:solidFill>
              </a:rPr>
              <a:t>/</a:t>
            </a:r>
            <a:r>
              <a:rPr lang="cs-CZ" altLang="en-US" sz="1800" i="1" dirty="0">
                <a:solidFill>
                  <a:schemeClr val="tx1"/>
                </a:solidFill>
              </a:rPr>
              <a:t>Fs, DDT, </a:t>
            </a: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- </a:t>
            </a:r>
            <a:r>
              <a:rPr lang="cs-CZ" altLang="en-US" sz="1800" dirty="0">
                <a:solidFill>
                  <a:srgbClr val="FF0000"/>
                </a:solidFill>
              </a:rPr>
              <a:t>ftaláty a další aditiva (bisfenol A)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- </a:t>
            </a:r>
            <a:r>
              <a:rPr lang="cs-CZ" altLang="en-US" sz="1800" dirty="0">
                <a:solidFill>
                  <a:srgbClr val="FF0000"/>
                </a:solidFill>
              </a:rPr>
              <a:t>detergenty (nonylfenol)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- nové typy pesticidů atd.</a:t>
            </a:r>
          </a:p>
        </p:txBody>
      </p:sp>
      <p:grpSp>
        <p:nvGrpSpPr>
          <p:cNvPr id="139267" name="Group 4"/>
          <p:cNvGrpSpPr>
            <a:grpSpLocks/>
          </p:cNvGrpSpPr>
          <p:nvPr/>
        </p:nvGrpSpPr>
        <p:grpSpPr bwMode="auto">
          <a:xfrm>
            <a:off x="611188" y="4437063"/>
            <a:ext cx="8024812" cy="2120900"/>
            <a:chOff x="0" y="1200"/>
            <a:chExt cx="5758" cy="1456"/>
          </a:xfrm>
        </p:grpSpPr>
        <p:pic>
          <p:nvPicPr>
            <p:cNvPr id="139268" name="Picture 5" descr="46_0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0"/>
              <a:ext cx="5758" cy="1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9269" name="Rectangle 6"/>
            <p:cNvSpPr>
              <a:spLocks noChangeArrowheads="1"/>
            </p:cNvSpPr>
            <p:nvPr/>
          </p:nvSpPr>
          <p:spPr bwMode="auto">
            <a:xfrm>
              <a:off x="4320" y="1254"/>
              <a:ext cx="696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Thyroxine</a:t>
              </a:r>
              <a:endParaRPr lang="en-US" altLang="en-US" sz="16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70" name="Rectangle 7"/>
            <p:cNvSpPr>
              <a:spLocks noChangeArrowheads="1"/>
            </p:cNvSpPr>
            <p:nvPr/>
          </p:nvSpPr>
          <p:spPr bwMode="auto">
            <a:xfrm>
              <a:off x="106" y="1250"/>
              <a:ext cx="1767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Cortisol (Hydrocortisone)</a:t>
              </a:r>
              <a:endParaRPr lang="en-US" altLang="en-US" sz="16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71" name="Rectangle 8"/>
            <p:cNvSpPr>
              <a:spLocks noChangeArrowheads="1"/>
            </p:cNvSpPr>
            <p:nvPr/>
          </p:nvSpPr>
          <p:spPr bwMode="auto">
            <a:xfrm>
              <a:off x="198" y="2332"/>
              <a:ext cx="99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O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72" name="Rectangle 9"/>
            <p:cNvSpPr>
              <a:spLocks noChangeArrowheads="1"/>
            </p:cNvSpPr>
            <p:nvPr/>
          </p:nvSpPr>
          <p:spPr bwMode="auto">
            <a:xfrm>
              <a:off x="499" y="1805"/>
              <a:ext cx="19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HO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73" name="Rectangle 10"/>
            <p:cNvSpPr>
              <a:spLocks noChangeArrowheads="1"/>
            </p:cNvSpPr>
            <p:nvPr/>
          </p:nvSpPr>
          <p:spPr bwMode="auto">
            <a:xfrm>
              <a:off x="1312" y="1800"/>
              <a:ext cx="192" cy="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OH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74" name="Rectangle 11"/>
            <p:cNvSpPr>
              <a:spLocks noChangeArrowheads="1"/>
            </p:cNvSpPr>
            <p:nvPr/>
          </p:nvSpPr>
          <p:spPr bwMode="auto">
            <a:xfrm>
              <a:off x="816" y="1737"/>
              <a:ext cx="23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H</a:t>
              </a:r>
              <a:r>
                <a:rPr lang="en-US" altLang="en-US" sz="1400" b="1" baseline="-250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3</a:t>
              </a: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C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75" name="Rectangle 12"/>
            <p:cNvSpPr>
              <a:spLocks noChangeArrowheads="1"/>
            </p:cNvSpPr>
            <p:nvPr/>
          </p:nvSpPr>
          <p:spPr bwMode="auto">
            <a:xfrm>
              <a:off x="1105" y="1472"/>
              <a:ext cx="42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CH</a:t>
              </a:r>
              <a:r>
                <a:rPr lang="en-US" altLang="en-US" sz="1400" b="1" baseline="-250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2</a:t>
              </a: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OH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76" name="Rectangle 13"/>
            <p:cNvSpPr>
              <a:spLocks noChangeArrowheads="1"/>
            </p:cNvSpPr>
            <p:nvPr/>
          </p:nvSpPr>
          <p:spPr bwMode="auto">
            <a:xfrm>
              <a:off x="1100" y="1660"/>
              <a:ext cx="93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C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77" name="Rectangle 14"/>
            <p:cNvSpPr>
              <a:spLocks noChangeArrowheads="1"/>
            </p:cNvSpPr>
            <p:nvPr/>
          </p:nvSpPr>
          <p:spPr bwMode="auto">
            <a:xfrm>
              <a:off x="1269" y="1665"/>
              <a:ext cx="99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O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78" name="Rectangle 15"/>
            <p:cNvSpPr>
              <a:spLocks noChangeArrowheads="1"/>
            </p:cNvSpPr>
            <p:nvPr/>
          </p:nvSpPr>
          <p:spPr bwMode="auto">
            <a:xfrm>
              <a:off x="3722" y="1935"/>
              <a:ext cx="192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HO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79" name="Rectangle 16"/>
            <p:cNvSpPr>
              <a:spLocks noChangeArrowheads="1"/>
            </p:cNvSpPr>
            <p:nvPr/>
          </p:nvSpPr>
          <p:spPr bwMode="auto">
            <a:xfrm>
              <a:off x="4379" y="1935"/>
              <a:ext cx="99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O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80" name="Rectangle 17"/>
            <p:cNvSpPr>
              <a:spLocks noChangeArrowheads="1"/>
            </p:cNvSpPr>
            <p:nvPr/>
          </p:nvSpPr>
          <p:spPr bwMode="auto">
            <a:xfrm>
              <a:off x="4039" y="1734"/>
              <a:ext cx="35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I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81" name="Rectangle 18"/>
            <p:cNvSpPr>
              <a:spLocks noChangeArrowheads="1"/>
            </p:cNvSpPr>
            <p:nvPr/>
          </p:nvSpPr>
          <p:spPr bwMode="auto">
            <a:xfrm>
              <a:off x="4603" y="1734"/>
              <a:ext cx="35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I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82" name="Rectangle 19"/>
            <p:cNvSpPr>
              <a:spLocks noChangeArrowheads="1"/>
            </p:cNvSpPr>
            <p:nvPr/>
          </p:nvSpPr>
          <p:spPr bwMode="auto">
            <a:xfrm>
              <a:off x="4044" y="2134"/>
              <a:ext cx="35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I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83" name="Rectangle 20"/>
            <p:cNvSpPr>
              <a:spLocks noChangeArrowheads="1"/>
            </p:cNvSpPr>
            <p:nvPr/>
          </p:nvSpPr>
          <p:spPr bwMode="auto">
            <a:xfrm>
              <a:off x="4608" y="2134"/>
              <a:ext cx="35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I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84" name="Rectangle 21"/>
            <p:cNvSpPr>
              <a:spLocks noChangeArrowheads="1"/>
            </p:cNvSpPr>
            <p:nvPr/>
          </p:nvSpPr>
          <p:spPr bwMode="auto">
            <a:xfrm>
              <a:off x="5206" y="2121"/>
              <a:ext cx="23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NH</a:t>
              </a:r>
              <a:r>
                <a:rPr lang="en-US" altLang="en-US" sz="1400" b="1" baseline="-250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2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85" name="Rectangle 22"/>
            <p:cNvSpPr>
              <a:spLocks noChangeArrowheads="1"/>
            </p:cNvSpPr>
            <p:nvPr/>
          </p:nvSpPr>
          <p:spPr bwMode="auto">
            <a:xfrm>
              <a:off x="4955" y="1930"/>
              <a:ext cx="23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CH</a:t>
              </a:r>
              <a:r>
                <a:rPr lang="en-US" altLang="en-US" sz="1400" b="1" baseline="-250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2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86" name="Rectangle 23"/>
            <p:cNvSpPr>
              <a:spLocks noChangeArrowheads="1"/>
            </p:cNvSpPr>
            <p:nvPr/>
          </p:nvSpPr>
          <p:spPr bwMode="auto">
            <a:xfrm>
              <a:off x="5225" y="1749"/>
              <a:ext cx="383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COOH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87" name="Rectangle 24"/>
            <p:cNvSpPr>
              <a:spLocks noChangeArrowheads="1"/>
            </p:cNvSpPr>
            <p:nvPr/>
          </p:nvSpPr>
          <p:spPr bwMode="auto">
            <a:xfrm>
              <a:off x="426" y="1963"/>
              <a:ext cx="23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H</a:t>
              </a:r>
              <a:r>
                <a:rPr lang="en-US" altLang="en-US" sz="1400" b="1" baseline="-250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3</a:t>
              </a: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C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88" name="Rectangle 25"/>
            <p:cNvSpPr>
              <a:spLocks noChangeArrowheads="1"/>
            </p:cNvSpPr>
            <p:nvPr/>
          </p:nvSpPr>
          <p:spPr bwMode="auto">
            <a:xfrm>
              <a:off x="2268" y="1245"/>
              <a:ext cx="915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600" b="1">
                  <a:solidFill>
                    <a:schemeClr val="tx1"/>
                  </a:solidFill>
                  <a:ea typeface="ＭＳ Ｐゴシック" panose="020B0600070205080204" pitchFamily="34" charset="-128"/>
                </a:rPr>
                <a:t>Testosterone</a:t>
              </a:r>
            </a:p>
          </p:txBody>
        </p:sp>
        <p:sp>
          <p:nvSpPr>
            <p:cNvPr id="139289" name="Rectangle 26"/>
            <p:cNvSpPr>
              <a:spLocks noChangeArrowheads="1"/>
            </p:cNvSpPr>
            <p:nvPr/>
          </p:nvSpPr>
          <p:spPr bwMode="auto">
            <a:xfrm>
              <a:off x="2108" y="2266"/>
              <a:ext cx="10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O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90" name="Rectangle 27"/>
            <p:cNvSpPr>
              <a:spLocks noChangeArrowheads="1"/>
            </p:cNvSpPr>
            <p:nvPr/>
          </p:nvSpPr>
          <p:spPr bwMode="auto">
            <a:xfrm>
              <a:off x="3011" y="1589"/>
              <a:ext cx="19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OH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91" name="Rectangle 28"/>
            <p:cNvSpPr>
              <a:spLocks noChangeArrowheads="1"/>
            </p:cNvSpPr>
            <p:nvPr/>
          </p:nvSpPr>
          <p:spPr bwMode="auto">
            <a:xfrm>
              <a:off x="2329" y="1902"/>
              <a:ext cx="23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H</a:t>
              </a:r>
              <a:r>
                <a:rPr lang="en-US" altLang="en-US" sz="1400" b="1" baseline="-250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3</a:t>
              </a: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C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92" name="Rectangle 29"/>
            <p:cNvSpPr>
              <a:spLocks noChangeArrowheads="1"/>
            </p:cNvSpPr>
            <p:nvPr/>
          </p:nvSpPr>
          <p:spPr bwMode="auto">
            <a:xfrm>
              <a:off x="2731" y="1673"/>
              <a:ext cx="231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H</a:t>
              </a:r>
              <a:r>
                <a:rPr lang="en-US" altLang="en-US" sz="1400" b="1" baseline="-250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3</a:t>
              </a: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C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  <p:sp>
          <p:nvSpPr>
            <p:cNvPr id="139293" name="Rectangle 30"/>
            <p:cNvSpPr>
              <a:spLocks noChangeArrowheads="1"/>
            </p:cNvSpPr>
            <p:nvPr/>
          </p:nvSpPr>
          <p:spPr bwMode="auto">
            <a:xfrm>
              <a:off x="5221" y="1930"/>
              <a:ext cx="185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400" b="1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CH</a:t>
              </a:r>
              <a:endParaRPr lang="en-US" altLang="en-US" sz="1400" b="1">
                <a:solidFill>
                  <a:schemeClr val="tx1"/>
                </a:solidFill>
                <a:ea typeface="ＭＳ Ｐゴシック" panose="020B060007020508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99530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228600" y="2411413"/>
            <a:ext cx="8610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tx1"/>
                </a:solidFill>
              </a:rPr>
              <a:t>Aktivace AhR 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- není znám přirozený ligand, nejsilnějším ligandem TCDD (!)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- aktivac</a:t>
            </a:r>
            <a:r>
              <a:rPr lang="en-GB" altLang="en-US" sz="1800" dirty="0">
                <a:solidFill>
                  <a:schemeClr val="tx1"/>
                </a:solidFill>
              </a:rPr>
              <a:t>e </a:t>
            </a:r>
            <a:r>
              <a:rPr lang="en-GB" altLang="en-US" sz="1800" dirty="0" err="1">
                <a:solidFill>
                  <a:schemeClr val="tx1"/>
                </a:solidFill>
              </a:rPr>
              <a:t>AhR</a:t>
            </a: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en-GB" altLang="en-US" sz="1800" dirty="0" err="1">
                <a:solidFill>
                  <a:schemeClr val="tx1"/>
                </a:solidFill>
              </a:rPr>
              <a:t>vyvolává</a:t>
            </a: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en-GB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br>
              <a:rPr lang="cs-CZ" altLang="en-US" sz="1800" dirty="0">
                <a:solidFill>
                  <a:schemeClr val="tx1"/>
                </a:solidFill>
              </a:rPr>
            </a:br>
            <a:r>
              <a:rPr lang="cs-CZ" altLang="en-US" sz="1800" dirty="0">
                <a:solidFill>
                  <a:schemeClr val="tx1"/>
                </a:solidFill>
              </a:rPr>
              <a:t>		- </a:t>
            </a:r>
            <a:r>
              <a:rPr lang="cs-CZ" altLang="en-US" sz="1800" dirty="0">
                <a:solidFill>
                  <a:schemeClr val="tx2"/>
                </a:solidFill>
              </a:rPr>
              <a:t>indukce detoxikačních enzymů </a:t>
            </a:r>
            <a:r>
              <a:rPr lang="cs-CZ" altLang="en-US" sz="1800" dirty="0">
                <a:solidFill>
                  <a:schemeClr val="tx1"/>
                </a:solidFill>
              </a:rPr>
              <a:t>(CYP1A1)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	</a:t>
            </a:r>
            <a:r>
              <a:rPr lang="cs-CZ" altLang="en-US" sz="1800" dirty="0">
                <a:solidFill>
                  <a:srgbClr val="FF0000"/>
                </a:solidFill>
              </a:rPr>
              <a:t>- </a:t>
            </a:r>
            <a:r>
              <a:rPr lang="cs-CZ" altLang="en-US" sz="1800" b="1" dirty="0">
                <a:solidFill>
                  <a:srgbClr val="FF0000"/>
                </a:solidFill>
              </a:rPr>
              <a:t>hyperfosforylace</a:t>
            </a:r>
            <a:r>
              <a:rPr lang="cs-CZ" altLang="en-US" sz="1800" dirty="0">
                <a:solidFill>
                  <a:srgbClr val="FF0000"/>
                </a:solidFill>
              </a:rPr>
              <a:t> regulačních enzymů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	</a:t>
            </a:r>
            <a:r>
              <a:rPr lang="en-US" altLang="en-US" sz="1800" dirty="0">
                <a:solidFill>
                  <a:schemeClr val="tx1"/>
                </a:solidFill>
              </a:rPr>
              <a:t>	</a:t>
            </a:r>
            <a:r>
              <a:rPr lang="cs-CZ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solidFill>
                  <a:schemeClr val="tx1"/>
                </a:solidFill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</a:rPr>
              <a:t>proliferace</a:t>
            </a:r>
            <a:r>
              <a:rPr lang="en-US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dirty="0">
                <a:solidFill>
                  <a:schemeClr val="tx1"/>
                </a:solidFill>
              </a:rPr>
              <a:t>(</a:t>
            </a:r>
            <a:r>
              <a:rPr lang="cs-CZ" altLang="en-US" sz="1800" i="1" dirty="0">
                <a:solidFill>
                  <a:schemeClr val="tx1"/>
                </a:solidFill>
              </a:rPr>
              <a:t>! nádory), </a:t>
            </a:r>
            <a:r>
              <a:rPr lang="en-US" altLang="en-US" sz="1800" dirty="0" err="1">
                <a:solidFill>
                  <a:schemeClr val="tx1"/>
                </a:solidFill>
              </a:rPr>
              <a:t>apopto</a:t>
            </a:r>
            <a:r>
              <a:rPr lang="cs-CZ" altLang="en-US" sz="1800" dirty="0">
                <a:solidFill>
                  <a:schemeClr val="tx1"/>
                </a:solidFill>
              </a:rPr>
              <a:t>za (</a:t>
            </a:r>
            <a:r>
              <a:rPr lang="cs-CZ" altLang="en-US" sz="1800" i="1" dirty="0" err="1">
                <a:solidFill>
                  <a:schemeClr val="tx1"/>
                </a:solidFill>
              </a:rPr>
              <a:t>imunotoxicita</a:t>
            </a:r>
            <a:r>
              <a:rPr lang="cs-CZ" altLang="en-US" sz="1800" i="1" dirty="0">
                <a:solidFill>
                  <a:schemeClr val="tx1"/>
                </a:solidFill>
              </a:rPr>
              <a:t>)</a:t>
            </a:r>
            <a:endParaRPr lang="cs-CZ" altLang="en-US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tx1"/>
                </a:solidFill>
              </a:rPr>
              <a:t>Aktivace ER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- přirozeným ligandem </a:t>
            </a:r>
            <a:r>
              <a:rPr lang="en-US" altLang="en-US" sz="1800" dirty="0">
                <a:solidFill>
                  <a:schemeClr val="tx1"/>
                </a:solidFill>
              </a:rPr>
              <a:t>ER </a:t>
            </a:r>
            <a:r>
              <a:rPr lang="en-US" altLang="en-US" sz="1800" dirty="0" err="1">
                <a:solidFill>
                  <a:schemeClr val="tx1"/>
                </a:solidFill>
              </a:rPr>
              <a:t>jsou</a:t>
            </a:r>
            <a:r>
              <a:rPr lang="cs-CZ" altLang="en-US" sz="1800" dirty="0">
                <a:solidFill>
                  <a:schemeClr val="tx1"/>
                </a:solidFill>
              </a:rPr>
              <a:t> estrogeny (17beta-estradiol</a:t>
            </a:r>
            <a:r>
              <a:rPr lang="en-US" altLang="en-US" sz="1800" dirty="0">
                <a:solidFill>
                  <a:schemeClr val="tx1"/>
                </a:solidFill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</a:rPr>
              <a:t>atp</a:t>
            </a:r>
            <a:r>
              <a:rPr lang="en-US" altLang="en-US" sz="1800" dirty="0">
                <a:solidFill>
                  <a:schemeClr val="tx1"/>
                </a:solidFill>
              </a:rPr>
              <a:t>.</a:t>
            </a:r>
            <a:r>
              <a:rPr lang="cs-CZ" altLang="en-US" sz="180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- efekty </a:t>
            </a:r>
            <a:r>
              <a:rPr lang="en-US" altLang="en-US" sz="1800" dirty="0" err="1">
                <a:solidFill>
                  <a:schemeClr val="tx1"/>
                </a:solidFill>
              </a:rPr>
              <a:t>jsou</a:t>
            </a:r>
            <a:r>
              <a:rPr lang="en-US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dirty="0">
                <a:solidFill>
                  <a:schemeClr val="tx1"/>
                </a:solidFill>
              </a:rPr>
              <a:t>závislé na typu buněk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	- proliferace</a:t>
            </a:r>
            <a:r>
              <a:rPr lang="en-US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dirty="0">
                <a:solidFill>
                  <a:schemeClr val="tx1"/>
                </a:solidFill>
              </a:rPr>
              <a:t>(nádory), produkce hormonů, změny aktivit ...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- nefyziologická hyperaktivace ER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	</a:t>
            </a:r>
            <a:r>
              <a:rPr lang="cs-CZ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800" b="1" dirty="0">
                <a:solidFill>
                  <a:srgbClr val="FF0000"/>
                </a:solidFill>
              </a:rPr>
              <a:t>xenoestrogenita</a:t>
            </a:r>
            <a:r>
              <a:rPr lang="cs-CZ" altLang="en-US" sz="1800" dirty="0">
                <a:solidFill>
                  <a:srgbClr val="FF0000"/>
                </a:solidFill>
              </a:rPr>
              <a:t> </a:t>
            </a:r>
            <a:r>
              <a:rPr lang="cs-CZ" altLang="en-US" sz="1800" dirty="0">
                <a:solidFill>
                  <a:schemeClr val="tx1"/>
                </a:solidFill>
              </a:rPr>
              <a:t>(</a:t>
            </a:r>
            <a:r>
              <a:rPr lang="cs-CZ" altLang="en-US" sz="1800" i="1" dirty="0">
                <a:solidFill>
                  <a:schemeClr val="tx1"/>
                </a:solidFill>
              </a:rPr>
              <a:t>významný proces </a:t>
            </a:r>
            <a:r>
              <a:rPr lang="cs-CZ" altLang="en-US" sz="1800" i="1" dirty="0">
                <a:solidFill>
                  <a:srgbClr val="FF0000"/>
                </a:solidFill>
              </a:rPr>
              <a:t>endokrinní disrupce</a:t>
            </a:r>
            <a:r>
              <a:rPr lang="cs-CZ" altLang="en-US" sz="1800" dirty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</p:txBody>
      </p:sp>
      <p:sp>
        <p:nvSpPr>
          <p:cNvPr id="141315" name="Rectangle 3"/>
          <p:cNvSpPr>
            <a:spLocks noChangeArrowheads="1"/>
          </p:cNvSpPr>
          <p:nvPr/>
        </p:nvSpPr>
        <p:spPr bwMode="auto">
          <a:xfrm>
            <a:off x="304800" y="188913"/>
            <a:ext cx="8610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 b="1" dirty="0">
                <a:solidFill>
                  <a:schemeClr val="tx1"/>
                </a:solidFill>
              </a:rPr>
              <a:t>Nukleární receptory významné v ekotoxicitě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400" b="1" dirty="0">
              <a:solidFill>
                <a:srgbClr val="FF330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dirty="0">
                <a:solidFill>
                  <a:srgbClr val="FF3300"/>
                </a:solidFill>
              </a:rPr>
              <a:t>AhR – receptor pro aromatické uhlovodíky (arylhydrocarbon receptor)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dirty="0">
                <a:solidFill>
                  <a:srgbClr val="FF3300"/>
                </a:solidFill>
              </a:rPr>
              <a:t>ER – estrogenní receptor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i="1" dirty="0" err="1">
                <a:solidFill>
                  <a:schemeClr val="tx2"/>
                </a:solidFill>
              </a:rPr>
              <a:t>tak</a:t>
            </a:r>
            <a:r>
              <a:rPr lang="cs-CZ" altLang="en-US" sz="2000" i="1" dirty="0">
                <a:solidFill>
                  <a:schemeClr val="tx2"/>
                </a:solidFill>
              </a:rPr>
              <a:t>é např. AR (androgenní receptor)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i="1" dirty="0">
                <a:solidFill>
                  <a:schemeClr val="tx2"/>
                </a:solidFill>
              </a:rPr>
              <a:t>další (PPAR, </a:t>
            </a:r>
            <a:r>
              <a:rPr lang="cs-CZ" altLang="en-US" sz="2000" i="1" dirty="0" err="1">
                <a:solidFill>
                  <a:schemeClr val="tx2"/>
                </a:solidFill>
              </a:rPr>
              <a:t>ThR</a:t>
            </a:r>
            <a:r>
              <a:rPr lang="cs-CZ" altLang="en-US" sz="2000" i="1" dirty="0">
                <a:solidFill>
                  <a:schemeClr val="tx2"/>
                </a:solidFill>
              </a:rPr>
              <a:t>) – méně prostudované účinky látek </a:t>
            </a:r>
          </a:p>
        </p:txBody>
      </p:sp>
    </p:spTree>
    <p:extLst>
      <p:ext uri="{BB962C8B-B14F-4D97-AF65-F5344CB8AC3E}">
        <p14:creationId xmlns:p14="http://schemas.microsoft.com/office/powerpoint/2010/main" val="41178070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Příklady – ligandy jaderných receptorů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19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16542" y="4797152"/>
            <a:ext cx="4358290" cy="2060848"/>
          </a:xfrm>
          <a:noFill/>
        </p:spPr>
      </p:pic>
      <p:sp>
        <p:nvSpPr>
          <p:cNvPr id="819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6503" y="980728"/>
            <a:ext cx="8747497" cy="3816424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000" b="1" dirty="0"/>
              <a:t>Malé molekuly – hormony (signální látky) rozpustné v tucích</a:t>
            </a:r>
            <a:endParaRPr lang="tr-TR" sz="2000" dirty="0"/>
          </a:p>
          <a:p>
            <a:pPr lvl="1" eaLnBrk="1" hangingPunct="1"/>
            <a:r>
              <a:rPr lang="cs-CZ" sz="1600" dirty="0"/>
              <a:t>Přestup přes membránu – vazba na NR – aktivace transkripce (transkripční faktory) </a:t>
            </a:r>
          </a:p>
          <a:p>
            <a:pPr lvl="1" eaLnBrk="1" hangingPunct="1"/>
            <a:r>
              <a:rPr lang="en-GB" sz="2000" b="1" dirty="0">
                <a:solidFill>
                  <a:schemeClr val="tx2"/>
                </a:solidFill>
              </a:rPr>
              <a:t>STEROID</a:t>
            </a:r>
            <a:r>
              <a:rPr lang="cs-CZ" sz="2000" b="1" dirty="0">
                <a:solidFill>
                  <a:schemeClr val="tx2"/>
                </a:solidFill>
              </a:rPr>
              <a:t>NÍ HORMONY </a:t>
            </a:r>
            <a:endParaRPr lang="en-GB" sz="2000" b="1" dirty="0">
              <a:solidFill>
                <a:schemeClr val="tx2"/>
              </a:solidFill>
            </a:endParaRPr>
          </a:p>
          <a:p>
            <a:pPr lvl="2" eaLnBrk="1" hangingPunct="1"/>
            <a:r>
              <a:rPr lang="cs-CZ" sz="1600" dirty="0"/>
              <a:t>Pohlavní hormony </a:t>
            </a:r>
            <a:r>
              <a:rPr lang="en-GB" sz="1600" dirty="0"/>
              <a:t>(</a:t>
            </a:r>
            <a:r>
              <a:rPr lang="en-GB" sz="1600" dirty="0" err="1"/>
              <a:t>estrogen</a:t>
            </a:r>
            <a:r>
              <a:rPr lang="en-GB" sz="1600" dirty="0"/>
              <a:t>, </a:t>
            </a:r>
            <a:r>
              <a:rPr lang="en-GB" sz="1600" dirty="0" err="1"/>
              <a:t>progesteron</a:t>
            </a:r>
            <a:r>
              <a:rPr lang="en-GB" sz="1600" dirty="0"/>
              <a:t>, </a:t>
            </a:r>
            <a:r>
              <a:rPr lang="en-GB" sz="1600" dirty="0" err="1"/>
              <a:t>testosteron</a:t>
            </a:r>
            <a:r>
              <a:rPr lang="en-GB" sz="1600" dirty="0"/>
              <a:t>)</a:t>
            </a:r>
          </a:p>
          <a:p>
            <a:pPr lvl="2" eaLnBrk="1" hangingPunct="1"/>
            <a:r>
              <a:rPr lang="cs-CZ" sz="1600" dirty="0"/>
              <a:t>Kortikosteroidy </a:t>
            </a:r>
            <a:r>
              <a:rPr lang="en-GB" sz="1600" dirty="0"/>
              <a:t>(glucocorticoids and </a:t>
            </a:r>
            <a:r>
              <a:rPr lang="en-GB" sz="1600" dirty="0" err="1"/>
              <a:t>mineralcorticoids</a:t>
            </a:r>
            <a:r>
              <a:rPr lang="en-GB" sz="1600" dirty="0"/>
              <a:t>)</a:t>
            </a:r>
            <a:br>
              <a:rPr lang="cs-CZ" sz="1600" dirty="0"/>
            </a:br>
            <a:endParaRPr lang="en-GB" sz="1600" dirty="0"/>
          </a:p>
          <a:p>
            <a:pPr lvl="1" eaLnBrk="1" hangingPunct="1"/>
            <a:r>
              <a:rPr lang="cs-CZ" sz="2000" b="1" dirty="0">
                <a:solidFill>
                  <a:schemeClr val="tx2"/>
                </a:solidFill>
              </a:rPr>
              <a:t>Další hormony a ligandy</a:t>
            </a:r>
            <a:br>
              <a:rPr lang="en-GB" sz="1600" b="1" dirty="0">
                <a:solidFill>
                  <a:schemeClr val="tx2"/>
                </a:solidFill>
              </a:rPr>
            </a:br>
            <a:r>
              <a:rPr lang="en-GB" sz="1600" dirty="0"/>
              <a:t>Thyroid</a:t>
            </a:r>
            <a:r>
              <a:rPr lang="cs-CZ" sz="1600" dirty="0"/>
              <a:t>ní hormony, vitamín D3,</a:t>
            </a:r>
            <a:r>
              <a:rPr lang="en-GB" sz="1600" dirty="0"/>
              <a:t> </a:t>
            </a:r>
            <a:r>
              <a:rPr lang="cs-CZ" sz="1600" dirty="0"/>
              <a:t> kyselina </a:t>
            </a:r>
            <a:r>
              <a:rPr lang="cs-CZ" sz="1600" dirty="0" err="1"/>
              <a:t>retinová</a:t>
            </a:r>
            <a:r>
              <a:rPr lang="cs-CZ" sz="1600" dirty="0"/>
              <a:t>, ligandy </a:t>
            </a:r>
            <a:r>
              <a:rPr lang="cs-CZ" sz="1600" dirty="0" err="1"/>
              <a:t>AhR</a:t>
            </a:r>
            <a:r>
              <a:rPr lang="cs-CZ" sz="1600" dirty="0"/>
              <a:t> (např. TCDD) </a:t>
            </a:r>
          </a:p>
          <a:p>
            <a:pPr lvl="1" eaLnBrk="1" hangingPunct="1"/>
            <a:endParaRPr lang="cs-CZ" sz="1600" dirty="0"/>
          </a:p>
          <a:p>
            <a:pPr lvl="1" eaLnBrk="1" hangingPunct="1"/>
            <a:r>
              <a:rPr lang="cs-CZ" sz="2000" b="1" dirty="0">
                <a:solidFill>
                  <a:schemeClr val="tx2"/>
                </a:solidFill>
              </a:rPr>
              <a:t>Malé molekuly - plyny</a:t>
            </a:r>
            <a:br>
              <a:rPr lang="en-GB" sz="1600" dirty="0"/>
            </a:br>
            <a:r>
              <a:rPr lang="cs-CZ" sz="1600" dirty="0"/>
              <a:t>Např. NO (</a:t>
            </a:r>
            <a:r>
              <a:rPr lang="cs-CZ" sz="1600" dirty="0" err="1"/>
              <a:t>signálování</a:t>
            </a:r>
            <a:r>
              <a:rPr lang="cs-CZ" sz="1600" dirty="0"/>
              <a:t> v imunitních reakcích)</a:t>
            </a:r>
            <a:endParaRPr lang="en-GB" sz="1600" dirty="0"/>
          </a:p>
          <a:p>
            <a:pPr eaLnBrk="1" hangingPunct="1"/>
            <a:endParaRPr lang="en-GB" sz="2800" dirty="0"/>
          </a:p>
          <a:p>
            <a:pPr eaLnBrk="1" hangingPunct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886675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457200" y="2453019"/>
            <a:ext cx="2031325" cy="147732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b="1" dirty="0" err="1">
                <a:latin typeface="+mj-lt"/>
              </a:rPr>
              <a:t>Natural</a:t>
            </a:r>
            <a:r>
              <a:rPr lang="cs-CZ" b="1" dirty="0">
                <a:latin typeface="+mj-lt"/>
              </a:rPr>
              <a:t> </a:t>
            </a:r>
            <a:r>
              <a:rPr lang="cs-CZ" b="1" dirty="0" err="1">
                <a:latin typeface="+mj-lt"/>
              </a:rPr>
              <a:t>products</a:t>
            </a:r>
            <a:endParaRPr lang="cs-CZ" b="1" dirty="0">
              <a:latin typeface="+mj-lt"/>
            </a:endParaRPr>
          </a:p>
          <a:p>
            <a:pPr eaLnBrk="0" hangingPunct="0"/>
            <a:r>
              <a:rPr lang="cs-CZ" b="1" dirty="0" err="1">
                <a:solidFill>
                  <a:schemeClr val="tx2"/>
                </a:solidFill>
                <a:latin typeface="+mj-lt"/>
              </a:rPr>
              <a:t>genistein</a:t>
            </a:r>
            <a:endParaRPr lang="cs-CZ" b="1" dirty="0">
              <a:solidFill>
                <a:schemeClr val="tx2"/>
              </a:solidFill>
              <a:latin typeface="+mj-lt"/>
            </a:endParaRPr>
          </a:p>
          <a:p>
            <a:pPr eaLnBrk="0" hangingPunct="0"/>
            <a:r>
              <a:rPr lang="cs-CZ" b="0" dirty="0" err="1">
                <a:latin typeface="+mj-lt"/>
              </a:rPr>
              <a:t>naringenin</a:t>
            </a:r>
            <a:endParaRPr lang="cs-CZ" b="0" dirty="0">
              <a:latin typeface="+mj-lt"/>
            </a:endParaRPr>
          </a:p>
          <a:p>
            <a:pPr eaLnBrk="0" hangingPunct="0"/>
            <a:r>
              <a:rPr lang="cs-CZ" b="0" dirty="0" err="1">
                <a:latin typeface="+mj-lt"/>
              </a:rPr>
              <a:t>coumestrol</a:t>
            </a:r>
            <a:endParaRPr lang="cs-CZ" b="0" dirty="0">
              <a:latin typeface="+mj-lt"/>
            </a:endParaRPr>
          </a:p>
          <a:p>
            <a:pPr eaLnBrk="0" hangingPunct="0"/>
            <a:r>
              <a:rPr lang="cs-CZ" b="0" dirty="0" err="1">
                <a:latin typeface="+mj-lt"/>
              </a:rPr>
              <a:t>zearalenone</a:t>
            </a:r>
            <a:endParaRPr lang="cs-CZ" b="0" dirty="0">
              <a:latin typeface="+mj-lt"/>
            </a:endParaRP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355226" y="4722435"/>
            <a:ext cx="3348032" cy="1754326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b="1" dirty="0">
                <a:latin typeface="+mj-lt"/>
              </a:rPr>
              <a:t>Various POPs </a:t>
            </a:r>
            <a:endParaRPr lang="cs-CZ" b="1" dirty="0">
              <a:latin typeface="+mj-lt"/>
            </a:endParaRPr>
          </a:p>
          <a:p>
            <a:pPr eaLnBrk="0" hangingPunct="0"/>
            <a:r>
              <a:rPr lang="cs-CZ" b="0" dirty="0">
                <a:solidFill>
                  <a:srgbClr val="FF0000"/>
                </a:solidFill>
                <a:latin typeface="+mj-lt"/>
              </a:rPr>
              <a:t>DDT and its metabolites (DDE)</a:t>
            </a:r>
          </a:p>
          <a:p>
            <a:pPr eaLnBrk="0" hangingPunct="0"/>
            <a:r>
              <a:rPr lang="cs-CZ" b="0" dirty="0" err="1">
                <a:latin typeface="+mj-lt"/>
              </a:rPr>
              <a:t>kepone</a:t>
            </a:r>
            <a:endParaRPr lang="cs-CZ" b="0" dirty="0">
              <a:latin typeface="+mj-lt"/>
            </a:endParaRPr>
          </a:p>
          <a:p>
            <a:pPr eaLnBrk="0" hangingPunct="0"/>
            <a:r>
              <a:rPr lang="cs-CZ" b="0" dirty="0" err="1">
                <a:latin typeface="+mj-lt"/>
              </a:rPr>
              <a:t>PCBs</a:t>
            </a:r>
            <a:r>
              <a:rPr lang="cs-CZ" b="0" dirty="0">
                <a:latin typeface="+mj-lt"/>
              </a:rPr>
              <a:t>/OH-</a:t>
            </a:r>
            <a:r>
              <a:rPr lang="cs-CZ" b="0" dirty="0" err="1">
                <a:latin typeface="+mj-lt"/>
              </a:rPr>
              <a:t>PCBs</a:t>
            </a:r>
            <a:endParaRPr lang="cs-CZ" b="0" dirty="0">
              <a:latin typeface="+mj-lt"/>
            </a:endParaRPr>
          </a:p>
          <a:p>
            <a:pPr eaLnBrk="0" hangingPunct="0"/>
            <a:r>
              <a:rPr lang="cs-CZ" b="0" dirty="0" err="1">
                <a:latin typeface="+mj-lt"/>
              </a:rPr>
              <a:t>PAHs</a:t>
            </a:r>
            <a:r>
              <a:rPr lang="cs-CZ" b="0" dirty="0">
                <a:latin typeface="+mj-lt"/>
              </a:rPr>
              <a:t> </a:t>
            </a:r>
            <a:r>
              <a:rPr lang="cs-CZ" b="0" dirty="0" err="1">
                <a:latin typeface="+mj-lt"/>
              </a:rPr>
              <a:t>and</a:t>
            </a:r>
            <a:r>
              <a:rPr lang="cs-CZ" b="0" dirty="0">
                <a:latin typeface="+mj-lt"/>
              </a:rPr>
              <a:t> </a:t>
            </a:r>
            <a:r>
              <a:rPr lang="cs-CZ" b="0" dirty="0" err="1">
                <a:latin typeface="+mj-lt"/>
              </a:rPr>
              <a:t>dioxins</a:t>
            </a:r>
            <a:endParaRPr lang="cs-CZ" b="0" dirty="0">
              <a:latin typeface="+mj-lt"/>
            </a:endParaRPr>
          </a:p>
          <a:p>
            <a:pPr eaLnBrk="0" hangingPunct="0"/>
            <a:endParaRPr lang="cs-CZ" b="0" dirty="0">
              <a:latin typeface="+mj-lt"/>
            </a:endParaRPr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3923928" y="2376819"/>
            <a:ext cx="2820003" cy="135421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b="1" dirty="0" err="1">
                <a:latin typeface="+mj-lt"/>
              </a:rPr>
              <a:t>Industrial</a:t>
            </a:r>
            <a:r>
              <a:rPr lang="cs-CZ" b="1" dirty="0">
                <a:latin typeface="+mj-lt"/>
              </a:rPr>
              <a:t> </a:t>
            </a:r>
            <a:r>
              <a:rPr lang="cs-CZ" b="1" dirty="0" err="1">
                <a:latin typeface="+mj-lt"/>
              </a:rPr>
              <a:t>chemicals</a:t>
            </a:r>
            <a:endParaRPr lang="cs-CZ" b="1" dirty="0">
              <a:latin typeface="+mj-lt"/>
            </a:endParaRPr>
          </a:p>
          <a:p>
            <a:pPr eaLnBrk="0" hangingPunct="0"/>
            <a:r>
              <a:rPr lang="cs-CZ" sz="1600" b="1" dirty="0" err="1">
                <a:solidFill>
                  <a:schemeClr val="tx2"/>
                </a:solidFill>
                <a:latin typeface="+mj-lt"/>
              </a:rPr>
              <a:t>Bisphenol</a:t>
            </a:r>
            <a:r>
              <a:rPr lang="cs-CZ" sz="1600" b="1" dirty="0">
                <a:solidFill>
                  <a:schemeClr val="tx2"/>
                </a:solidFill>
                <a:latin typeface="+mj-lt"/>
              </a:rPr>
              <a:t> A</a:t>
            </a:r>
          </a:p>
          <a:p>
            <a:pPr eaLnBrk="0" hangingPunct="0"/>
            <a:r>
              <a:rPr lang="cs-CZ" sz="1600" b="0" dirty="0" err="1">
                <a:latin typeface="+mj-lt"/>
              </a:rPr>
              <a:t>Nonionic</a:t>
            </a:r>
            <a:r>
              <a:rPr lang="cs-CZ" sz="1600" b="0" dirty="0">
                <a:latin typeface="+mj-lt"/>
              </a:rPr>
              <a:t> </a:t>
            </a:r>
            <a:r>
              <a:rPr lang="cs-CZ" sz="1600" b="0" dirty="0" err="1">
                <a:latin typeface="+mj-lt"/>
              </a:rPr>
              <a:t>surfactants</a:t>
            </a:r>
            <a:endParaRPr lang="cs-CZ" sz="1600" b="0" dirty="0">
              <a:latin typeface="+mj-lt"/>
            </a:endParaRPr>
          </a:p>
          <a:p>
            <a:pPr eaLnBrk="0" hangingPunct="0"/>
            <a:r>
              <a:rPr lang="cs-CZ" sz="1600" b="1" dirty="0" err="1">
                <a:solidFill>
                  <a:schemeClr val="tx2"/>
                </a:solidFill>
                <a:latin typeface="+mj-lt"/>
              </a:rPr>
              <a:t>Pthalate</a:t>
            </a:r>
            <a:r>
              <a:rPr lang="cs-CZ" sz="16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1600" b="1" dirty="0" err="1">
                <a:solidFill>
                  <a:schemeClr val="tx2"/>
                </a:solidFill>
                <a:latin typeface="+mj-lt"/>
              </a:rPr>
              <a:t>esters</a:t>
            </a:r>
            <a:r>
              <a:rPr lang="cs-CZ" sz="1600" b="1" dirty="0">
                <a:solidFill>
                  <a:schemeClr val="tx2"/>
                </a:solidFill>
                <a:latin typeface="+mj-lt"/>
              </a:rPr>
              <a:t> (eg. </a:t>
            </a:r>
            <a:r>
              <a:rPr lang="cs-CZ" sz="1600" b="1" dirty="0" err="1">
                <a:solidFill>
                  <a:schemeClr val="tx2"/>
                </a:solidFill>
                <a:latin typeface="+mj-lt"/>
              </a:rPr>
              <a:t>DEHP</a:t>
            </a:r>
            <a:r>
              <a:rPr lang="cs-CZ" sz="1600" b="1" dirty="0">
                <a:solidFill>
                  <a:schemeClr val="tx2"/>
                </a:solidFill>
                <a:latin typeface="+mj-lt"/>
              </a:rPr>
              <a:t>) </a:t>
            </a:r>
          </a:p>
          <a:p>
            <a:pPr eaLnBrk="0" hangingPunct="0"/>
            <a:r>
              <a:rPr lang="en-GB" sz="1600" b="1" dirty="0">
                <a:solidFill>
                  <a:schemeClr val="tx2"/>
                </a:solidFill>
                <a:latin typeface="+mj-lt"/>
              </a:rPr>
              <a:t>E</a:t>
            </a:r>
            <a:r>
              <a:rPr lang="cs-CZ" sz="1600" b="1" dirty="0" err="1">
                <a:solidFill>
                  <a:schemeClr val="tx2"/>
                </a:solidFill>
                <a:latin typeface="+mj-lt"/>
              </a:rPr>
              <a:t>ndosulfan</a:t>
            </a:r>
            <a:r>
              <a:rPr lang="en-GB" sz="16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GB" sz="1600" dirty="0">
                <a:solidFill>
                  <a:schemeClr val="tx2"/>
                </a:solidFill>
                <a:latin typeface="+mj-lt"/>
              </a:rPr>
              <a:t>(pesticide)</a:t>
            </a:r>
            <a:endParaRPr lang="cs-CZ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3872825" y="5459159"/>
            <a:ext cx="2018501" cy="135421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b="1" dirty="0" err="1">
                <a:latin typeface="+mj-lt"/>
              </a:rPr>
              <a:t>Pharmaceuticals</a:t>
            </a:r>
            <a:endParaRPr lang="cs-CZ" b="1" dirty="0">
              <a:latin typeface="+mj-lt"/>
            </a:endParaRPr>
          </a:p>
          <a:p>
            <a:pPr eaLnBrk="0" hangingPunct="0"/>
            <a:r>
              <a:rPr lang="cs-CZ" sz="1600" b="0" dirty="0" err="1">
                <a:solidFill>
                  <a:srgbClr val="FF0000"/>
                </a:solidFill>
                <a:latin typeface="+mj-lt"/>
              </a:rPr>
              <a:t>Ethinyl</a:t>
            </a:r>
            <a:r>
              <a:rPr lang="cs-CZ" sz="1600" b="0" dirty="0">
                <a:solidFill>
                  <a:srgbClr val="FF0000"/>
                </a:solidFill>
                <a:latin typeface="+mj-lt"/>
              </a:rPr>
              <a:t> estradiol</a:t>
            </a:r>
          </a:p>
          <a:p>
            <a:pPr eaLnBrk="0" hangingPunct="0"/>
            <a:r>
              <a:rPr lang="cs-CZ" sz="1600" b="0" dirty="0" err="1">
                <a:latin typeface="+mj-lt"/>
              </a:rPr>
              <a:t>Diethylstilbestrol</a:t>
            </a:r>
            <a:endParaRPr lang="cs-CZ" sz="1600" b="0" dirty="0">
              <a:latin typeface="+mj-lt"/>
            </a:endParaRPr>
          </a:p>
          <a:p>
            <a:pPr eaLnBrk="0" hangingPunct="0"/>
            <a:r>
              <a:rPr lang="cs-CZ" sz="1600" b="0" dirty="0" err="1">
                <a:latin typeface="+mj-lt"/>
              </a:rPr>
              <a:t>gestodene</a:t>
            </a:r>
            <a:endParaRPr lang="cs-CZ" sz="1600" b="0" dirty="0">
              <a:latin typeface="+mj-lt"/>
            </a:endParaRPr>
          </a:p>
          <a:p>
            <a:pPr eaLnBrk="0" hangingPunct="0"/>
            <a:r>
              <a:rPr lang="cs-CZ" sz="1600" b="0" dirty="0" err="1">
                <a:latin typeface="+mj-lt"/>
              </a:rPr>
              <a:t>norgestrel</a:t>
            </a:r>
            <a:endParaRPr lang="cs-CZ" b="0" dirty="0">
              <a:latin typeface="+mj-lt"/>
            </a:endParaRPr>
          </a:p>
        </p:txBody>
      </p:sp>
      <p:pic>
        <p:nvPicPr>
          <p:cNvPr id="215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1625" y="3426315"/>
            <a:ext cx="1981200" cy="10080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21511" name="Picture 8"/>
          <p:cNvPicPr>
            <a:picLocks noChangeAspect="1" noChangeArrowheads="1"/>
          </p:cNvPicPr>
          <p:nvPr/>
        </p:nvPicPr>
        <p:blipFill>
          <a:blip r:embed="rId4" cstate="print"/>
          <a:srcRect r="27338" b="59338"/>
          <a:stretch>
            <a:fillRect/>
          </a:stretch>
        </p:blipFill>
        <p:spPr bwMode="auto">
          <a:xfrm>
            <a:off x="6700838" y="2631786"/>
            <a:ext cx="2443162" cy="99536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21512" name="Picture 9" descr="endosulfan_ob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999938"/>
            <a:ext cx="1735138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0" descr="deh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4044869"/>
            <a:ext cx="2304256" cy="117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Line 11"/>
          <p:cNvSpPr>
            <a:spLocks noChangeShapeType="1"/>
          </p:cNvSpPr>
          <p:nvPr/>
        </p:nvSpPr>
        <p:spPr bwMode="auto">
          <a:xfrm flipH="1">
            <a:off x="5269555" y="3731036"/>
            <a:ext cx="0" cy="412918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 sz="1600">
              <a:latin typeface="+mj-lt"/>
            </a:endParaRPr>
          </a:p>
        </p:txBody>
      </p:sp>
      <p:sp>
        <p:nvSpPr>
          <p:cNvPr id="21515" name="Text Box 12"/>
          <p:cNvSpPr txBox="1">
            <a:spLocks noChangeArrowheads="1"/>
          </p:cNvSpPr>
          <p:nvPr/>
        </p:nvSpPr>
        <p:spPr bwMode="auto">
          <a:xfrm>
            <a:off x="8120124" y="4946981"/>
            <a:ext cx="611065" cy="2769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200">
                <a:latin typeface="+mj-lt"/>
              </a:rPr>
              <a:t>DEHP</a:t>
            </a:r>
          </a:p>
        </p:txBody>
      </p:sp>
      <p:sp>
        <p:nvSpPr>
          <p:cNvPr id="21517" name="Text Box 3"/>
          <p:cNvSpPr txBox="1">
            <a:spLocks noChangeArrowheads="1"/>
          </p:cNvSpPr>
          <p:nvPr/>
        </p:nvSpPr>
        <p:spPr bwMode="auto">
          <a:xfrm>
            <a:off x="251520" y="1013827"/>
            <a:ext cx="7502375" cy="120032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buClr>
                <a:srgbClr val="990000"/>
              </a:buClr>
              <a:buSzPct val="175000"/>
            </a:pPr>
            <a:r>
              <a:rPr lang="en-US" dirty="0"/>
              <a:t>&gt;&gt; </a:t>
            </a:r>
            <a:r>
              <a:rPr lang="cs-CZ" dirty="0"/>
              <a:t>látka může působit jako </a:t>
            </a:r>
            <a:r>
              <a:rPr lang="cs-CZ" b="1" dirty="0">
                <a:solidFill>
                  <a:srgbClr val="FF0000"/>
                </a:solidFill>
                <a:latin typeface="+mj-lt"/>
              </a:rPr>
              <a:t>AGONISTA</a:t>
            </a:r>
            <a:r>
              <a:rPr lang="cs-CZ" b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b="1" u="sng" dirty="0">
                <a:latin typeface="+mj-lt"/>
              </a:rPr>
              <a:t>a/nebo </a:t>
            </a:r>
            <a:r>
              <a:rPr lang="cs-CZ" b="1" dirty="0">
                <a:solidFill>
                  <a:srgbClr val="FF0000"/>
                </a:solidFill>
                <a:latin typeface="+mj-lt"/>
              </a:rPr>
              <a:t>ANTAGONISTA</a:t>
            </a:r>
            <a:r>
              <a:rPr lang="en-GB" b="0" dirty="0">
                <a:solidFill>
                  <a:srgbClr val="FF0000"/>
                </a:solidFill>
                <a:latin typeface="+mj-lt"/>
              </a:rPr>
              <a:t> </a:t>
            </a:r>
            <a:br>
              <a:rPr lang="cs-CZ" b="0" dirty="0">
                <a:solidFill>
                  <a:srgbClr val="FF0000"/>
                </a:solidFill>
                <a:latin typeface="+mj-lt"/>
              </a:rPr>
            </a:br>
            <a:r>
              <a:rPr lang="en-GB" b="0" dirty="0">
                <a:latin typeface="+mj-lt"/>
              </a:rPr>
              <a:t>(</a:t>
            </a:r>
            <a:r>
              <a:rPr lang="cs-CZ" b="0" dirty="0">
                <a:latin typeface="+mj-lt"/>
              </a:rPr>
              <a:t>podle konkrétní situace v tkáni a v závislosti na koncentraci ligandu) </a:t>
            </a:r>
          </a:p>
          <a:p>
            <a:pPr eaLnBrk="0" hangingPunct="0">
              <a:buClr>
                <a:srgbClr val="990000"/>
              </a:buClr>
              <a:buSzPct val="175000"/>
            </a:pPr>
            <a:endParaRPr lang="cs-CZ" dirty="0">
              <a:latin typeface="+mj-lt"/>
            </a:endParaRPr>
          </a:p>
          <a:p>
            <a:pPr eaLnBrk="0" hangingPunct="0">
              <a:buClr>
                <a:srgbClr val="990000"/>
              </a:buClr>
              <a:buSzPct val="175000"/>
            </a:pPr>
            <a:r>
              <a:rPr lang="cs-CZ" dirty="0">
                <a:latin typeface="+mj-lt"/>
                <a:sym typeface="Wingdings" panose="05000000000000000000" pitchFamily="2" charset="2"/>
              </a:rPr>
              <a:t>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+mj-lt"/>
                <a:sym typeface="Wingdings" panose="05000000000000000000" pitchFamily="2" charset="2"/>
              </a:rPr>
              <a:t>Dopad</a:t>
            </a:r>
            <a:r>
              <a:rPr lang="cs-CZ" dirty="0">
                <a:latin typeface="+mj-lt"/>
                <a:sym typeface="Wingdings" panose="05000000000000000000" pitchFamily="2" charset="2"/>
              </a:rPr>
              <a:t>y – především reprodukční toxicita, ale také imunosuprese ad.</a:t>
            </a:r>
            <a:endParaRPr lang="cs-CZ" dirty="0">
              <a:latin typeface="+mj-lt"/>
            </a:endParaRPr>
          </a:p>
        </p:txBody>
      </p:sp>
      <p:sp>
        <p:nvSpPr>
          <p:cNvPr id="14" name="Nadpis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Příklad – ligandy ER (Estrogenní receptor)</a:t>
            </a:r>
            <a:b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cs-CZ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Environmentální toxikanty (</a:t>
            </a:r>
            <a:r>
              <a:rPr lang="en-GB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xenoestrogen</a:t>
            </a:r>
            <a:r>
              <a:rPr lang="cs-CZ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</a:t>
            </a:r>
            <a:r>
              <a:rPr lang="en-GB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GB" sz="18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exoestrogen</a:t>
            </a:r>
            <a:r>
              <a:rPr lang="cs-CZ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y, anti-ER</a:t>
            </a:r>
            <a:r>
              <a:rPr lang="en-GB" sz="1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1691680" y="2919818"/>
            <a:ext cx="936104" cy="707330"/>
          </a:xfrm>
          <a:prstGeom prst="line">
            <a:avLst/>
          </a:prstGeom>
          <a:noFill/>
          <a:ln w="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 sz="1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718190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8208912" cy="654050"/>
          </a:xfrm>
          <a:noFill/>
        </p:spPr>
        <p:txBody>
          <a:bodyPr/>
          <a:lstStyle/>
          <a:p>
            <a:pPr defTabSz="933450" eaLnBrk="1" hangingPunct="1"/>
            <a:r>
              <a:rPr lang="cs-CZ" b="1" dirty="0" err="1">
                <a:solidFill>
                  <a:schemeClr val="tx1"/>
                </a:solidFill>
              </a:rPr>
              <a:t>AhR</a:t>
            </a:r>
            <a:r>
              <a:rPr lang="cs-CZ" b="1" dirty="0">
                <a:solidFill>
                  <a:schemeClr val="tx1"/>
                </a:solidFill>
              </a:rPr>
              <a:t> (</a:t>
            </a:r>
            <a:r>
              <a:rPr lang="cs-CZ" b="1" dirty="0" err="1">
                <a:solidFill>
                  <a:schemeClr val="tx1"/>
                </a:solidFill>
              </a:rPr>
              <a:t>Arylhydrocarbon</a:t>
            </a:r>
            <a:r>
              <a:rPr lang="cs-CZ" b="1" dirty="0">
                <a:solidFill>
                  <a:schemeClr val="tx1"/>
                </a:solidFill>
              </a:rPr>
              <a:t> receptor)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>
                <a:solidFill>
                  <a:schemeClr val="tx1"/>
                </a:solidFill>
              </a:rPr>
              <a:t>= receptor pro planární aromatické uhlovodíky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>
                <a:solidFill>
                  <a:schemeClr val="tx1"/>
                </a:solidFill>
              </a:rPr>
              <a:t>= dioxinový receptor</a:t>
            </a:r>
            <a:endParaRPr lang="cs-CZ" sz="2000" dirty="0">
              <a:solidFill>
                <a:schemeClr val="tx1"/>
              </a:solidFill>
            </a:endParaRPr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060848"/>
            <a:ext cx="3384550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695573" y="2514600"/>
            <a:ext cx="891698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/>
          <a:lstStyle/>
          <a:p>
            <a:pPr marL="342900" indent="-342900">
              <a:spcBef>
                <a:spcPct val="20000"/>
              </a:spcBef>
            </a:pPr>
            <a:endParaRPr lang="cs-CZ" sz="2100" b="0" dirty="0">
              <a:latin typeface="+mj-lt"/>
            </a:endParaRPr>
          </a:p>
        </p:txBody>
      </p:sp>
      <p:sp>
        <p:nvSpPr>
          <p:cNvPr id="5" name="Elipsa 4"/>
          <p:cNvSpPr/>
          <p:nvPr/>
        </p:nvSpPr>
        <p:spPr>
          <a:xfrm>
            <a:off x="3707904" y="3789040"/>
            <a:ext cx="1152128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ovéPole 5"/>
          <p:cNvSpPr txBox="1"/>
          <p:nvPr/>
        </p:nvSpPr>
        <p:spPr>
          <a:xfrm>
            <a:off x="6985800" y="3861048"/>
            <a:ext cx="16081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</a:rPr>
              <a:t>2,3,7,8-TCDD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(dioxin) ve </a:t>
            </a:r>
            <a:br>
              <a:rPr lang="cs-CZ" dirty="0">
                <a:solidFill>
                  <a:srgbClr val="FF0000"/>
                </a:solidFill>
              </a:rPr>
            </a:br>
            <a:r>
              <a:rPr lang="cs-CZ" dirty="0">
                <a:solidFill>
                  <a:srgbClr val="FF0000"/>
                </a:solidFill>
              </a:rPr>
              <a:t>vazbě s </a:t>
            </a:r>
            <a:r>
              <a:rPr lang="cs-CZ" dirty="0" err="1">
                <a:solidFill>
                  <a:srgbClr val="FF0000"/>
                </a:solidFill>
              </a:rPr>
              <a:t>AhR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23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26" t="17708" r="3751" b="11458"/>
          <a:stretch>
            <a:fillRect/>
          </a:stretch>
        </p:blipFill>
        <p:spPr bwMode="auto">
          <a:xfrm>
            <a:off x="900113" y="1052513"/>
            <a:ext cx="7419975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b="1">
                <a:solidFill>
                  <a:schemeClr val="tx1"/>
                </a:solidFill>
              </a:rPr>
              <a:t>Interakce mezi „receptory“ a malými molekulami (toxikanty)</a:t>
            </a:r>
            <a:endParaRPr lang="en-GB" altLang="en-US" b="1"/>
          </a:p>
        </p:txBody>
      </p:sp>
      <p:sp>
        <p:nvSpPr>
          <p:cNvPr id="6" name="Šipka dolů 5"/>
          <p:cNvSpPr/>
          <p:nvPr/>
        </p:nvSpPr>
        <p:spPr>
          <a:xfrm>
            <a:off x="2124075" y="981075"/>
            <a:ext cx="576263" cy="57626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91880" y="4750446"/>
            <a:ext cx="2405854" cy="138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AhR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0045" y="1124744"/>
            <a:ext cx="9043955" cy="4320480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L</a:t>
            </a:r>
            <a:r>
              <a:rPr lang="en-GB" dirty="0" err="1"/>
              <a:t>igand</a:t>
            </a:r>
            <a:r>
              <a:rPr lang="cs-CZ" dirty="0" err="1"/>
              <a:t>em</a:t>
            </a:r>
            <a:r>
              <a:rPr lang="cs-CZ" dirty="0"/>
              <a:t> aktivovaný transkripční faktor </a:t>
            </a:r>
            <a:endParaRPr lang="en-GB" dirty="0"/>
          </a:p>
          <a:p>
            <a:pPr lvl="1"/>
            <a:r>
              <a:rPr lang="cs-CZ" dirty="0"/>
              <a:t>Stejně jako ostatní </a:t>
            </a:r>
            <a:r>
              <a:rPr lang="en-GB" dirty="0"/>
              <a:t>NRs</a:t>
            </a:r>
            <a:r>
              <a:rPr lang="cs-CZ" dirty="0"/>
              <a:t> (</a:t>
            </a:r>
            <a:r>
              <a:rPr lang="cs-CZ" dirty="0" err="1"/>
              <a:t>nuclear</a:t>
            </a:r>
            <a:r>
              <a:rPr lang="cs-CZ" dirty="0"/>
              <a:t> </a:t>
            </a:r>
            <a:r>
              <a:rPr lang="cs-CZ" dirty="0" err="1"/>
              <a:t>receptors</a:t>
            </a:r>
            <a:r>
              <a:rPr lang="cs-CZ" dirty="0"/>
              <a:t>, jaderné receptory)</a:t>
            </a:r>
            <a:endParaRPr lang="en-GB" dirty="0"/>
          </a:p>
          <a:p>
            <a:r>
              <a:rPr lang="cs-CZ" dirty="0"/>
              <a:t>Aktivní </a:t>
            </a:r>
            <a:r>
              <a:rPr lang="cs-CZ" dirty="0" err="1"/>
              <a:t>AhR</a:t>
            </a:r>
            <a:r>
              <a:rPr lang="cs-CZ" dirty="0"/>
              <a:t> řídí expresi mnoha různých genů</a:t>
            </a:r>
            <a:endParaRPr lang="en-GB" dirty="0"/>
          </a:p>
          <a:p>
            <a:endParaRPr lang="en-GB" dirty="0"/>
          </a:p>
          <a:p>
            <a:r>
              <a:rPr lang="cs-CZ" dirty="0"/>
              <a:t>Významný mediátor toxicity mnoha </a:t>
            </a:r>
            <a:r>
              <a:rPr lang="cs-CZ" dirty="0" err="1"/>
              <a:t>POPs</a:t>
            </a:r>
            <a:r>
              <a:rPr lang="cs-CZ" dirty="0"/>
              <a:t> </a:t>
            </a:r>
            <a:r>
              <a:rPr lang="en-GB" dirty="0"/>
              <a:t>– </a:t>
            </a:r>
            <a:r>
              <a:rPr lang="cs-CZ" dirty="0"/>
              <a:t>primárně aktivován </a:t>
            </a:r>
            <a:br>
              <a:rPr lang="cs-CZ" dirty="0"/>
            </a:br>
            <a:r>
              <a:rPr lang="cs-CZ" b="1" dirty="0">
                <a:solidFill>
                  <a:schemeClr val="tx2"/>
                </a:solidFill>
              </a:rPr>
              <a:t>p</a:t>
            </a:r>
            <a:r>
              <a:rPr lang="en-GB" b="1" dirty="0" err="1">
                <a:solidFill>
                  <a:schemeClr val="tx2"/>
                </a:solidFill>
              </a:rPr>
              <a:t>lan</a:t>
            </a:r>
            <a:r>
              <a:rPr lang="cs-CZ" b="1" dirty="0" err="1">
                <a:solidFill>
                  <a:schemeClr val="tx2"/>
                </a:solidFill>
              </a:rPr>
              <a:t>árními</a:t>
            </a:r>
            <a:r>
              <a:rPr lang="cs-CZ" b="1" dirty="0">
                <a:solidFill>
                  <a:schemeClr val="tx2"/>
                </a:solidFill>
              </a:rPr>
              <a:t> aromatickými látkami </a:t>
            </a:r>
            <a:endParaRPr lang="en-GB" b="1" dirty="0">
              <a:solidFill>
                <a:schemeClr val="tx2"/>
              </a:solidFill>
            </a:endParaRPr>
          </a:p>
          <a:p>
            <a:pPr lvl="1"/>
            <a:r>
              <a:rPr lang="cs-CZ" dirty="0"/>
              <a:t>Po aktivace spouští primárně syntézu </a:t>
            </a:r>
            <a:r>
              <a:rPr lang="cs-CZ" dirty="0" err="1"/>
              <a:t>CYPs</a:t>
            </a:r>
            <a:r>
              <a:rPr lang="cs-CZ" dirty="0"/>
              <a:t> (detoxikace – vč. „aktivace“) </a:t>
            </a:r>
            <a:br>
              <a:rPr lang="cs-CZ" dirty="0"/>
            </a:br>
            <a:r>
              <a:rPr lang="cs-CZ" dirty="0"/>
              <a:t>a současně ovlivňuje další geny</a:t>
            </a:r>
            <a:endParaRPr lang="en-GB" dirty="0"/>
          </a:p>
          <a:p>
            <a:endParaRPr lang="en-GB" dirty="0"/>
          </a:p>
          <a:p>
            <a:r>
              <a:rPr lang="cs-CZ" dirty="0"/>
              <a:t>Křížová aktivace (</a:t>
            </a:r>
            <a:r>
              <a:rPr lang="en-GB" dirty="0"/>
              <a:t>crosstalk</a:t>
            </a:r>
            <a:r>
              <a:rPr lang="cs-CZ" dirty="0"/>
              <a:t>) s dalšími </a:t>
            </a:r>
            <a:r>
              <a:rPr lang="en-GB" dirty="0"/>
              <a:t>NRs </a:t>
            </a:r>
            <a:br>
              <a:rPr lang="cs-CZ" dirty="0"/>
            </a:br>
            <a:r>
              <a:rPr lang="cs-CZ" i="1" dirty="0"/>
              <a:t>(př. potlačuje de novo syntézu ER </a:t>
            </a:r>
            <a:r>
              <a:rPr lang="en-US" i="1" dirty="0"/>
              <a:t>~ </a:t>
            </a:r>
            <a:r>
              <a:rPr lang="en-US" i="1" dirty="0" err="1"/>
              <a:t>antiestrogenita</a:t>
            </a:r>
            <a:r>
              <a:rPr lang="cs-CZ" i="1" dirty="0"/>
              <a:t>)</a:t>
            </a:r>
            <a:endParaRPr lang="en-GB" i="1" dirty="0"/>
          </a:p>
          <a:p>
            <a:endParaRPr lang="en-GB" dirty="0"/>
          </a:p>
          <a:p>
            <a:r>
              <a:rPr lang="cs-CZ" b="1" dirty="0">
                <a:solidFill>
                  <a:schemeClr val="tx2"/>
                </a:solidFill>
              </a:rPr>
              <a:t>Nejsilnější známý ligand: </a:t>
            </a:r>
            <a:r>
              <a:rPr lang="en-GB" b="1" dirty="0">
                <a:solidFill>
                  <a:schemeClr val="tx2"/>
                </a:solidFill>
              </a:rPr>
              <a:t>TCDD</a:t>
            </a:r>
          </a:p>
          <a:p>
            <a:pPr lvl="1"/>
            <a:r>
              <a:rPr lang="cs-CZ" dirty="0"/>
              <a:t>Může být aktivován i endogenními</a:t>
            </a:r>
            <a:br>
              <a:rPr lang="cs-CZ" dirty="0"/>
            </a:br>
            <a:r>
              <a:rPr lang="cs-CZ" dirty="0"/>
              <a:t>látkami – např. deriváty aromatických</a:t>
            </a:r>
            <a:br>
              <a:rPr lang="cs-CZ" dirty="0"/>
            </a:br>
            <a:r>
              <a:rPr lang="cs-CZ" dirty="0"/>
              <a:t>heterocyklických aminokyselin</a:t>
            </a:r>
            <a:endParaRPr lang="en-GB" dirty="0"/>
          </a:p>
        </p:txBody>
      </p:sp>
      <p:pic>
        <p:nvPicPr>
          <p:cNvPr id="1026" name="Picture 2" descr="Gram-scale synthesis of FICZ, a photoreactive endogenous ligand of the aryl  hydrocarbon receptor | Scientific Reports">
            <a:extLst>
              <a:ext uri="{FF2B5EF4-FFF2-40B4-BE49-F238E27FC236}">
                <a16:creationId xmlns:a16="http://schemas.microsoft.com/office/drawing/2014/main" id="{B75DAA8F-42A0-4D44-85BE-E8A7B25BC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966" y="3054993"/>
            <a:ext cx="267406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3100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242833"/>
            <a:ext cx="9144000" cy="65405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Mnoho genů v buňce je pod kontrolou </a:t>
            </a:r>
            <a:r>
              <a:rPr lang="cs-CZ" dirty="0" err="1">
                <a:solidFill>
                  <a:schemeClr val="tx1"/>
                </a:solidFill>
              </a:rPr>
              <a:t>AhR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04056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Promotory mnoha genů obsahují tzv.</a:t>
            </a:r>
            <a:r>
              <a:rPr lang="en-GB" dirty="0"/>
              <a:t> </a:t>
            </a:r>
            <a:r>
              <a:rPr lang="en-GB" dirty="0">
                <a:solidFill>
                  <a:schemeClr val="tx2"/>
                </a:solidFill>
              </a:rPr>
              <a:t>xenobiotic response elements (XRE) </a:t>
            </a:r>
            <a:r>
              <a:rPr lang="cs-CZ" dirty="0"/>
              <a:t>nebo </a:t>
            </a:r>
            <a:r>
              <a:rPr lang="en-GB" dirty="0"/>
              <a:t>dioxin responsive elements (DRE) :</a:t>
            </a:r>
          </a:p>
          <a:p>
            <a:endParaRPr lang="en-GB" dirty="0"/>
          </a:p>
          <a:p>
            <a:pPr lvl="1"/>
            <a:r>
              <a:rPr lang="cs-CZ" b="1" dirty="0"/>
              <a:t>Detoxifikační geny</a:t>
            </a:r>
          </a:p>
          <a:p>
            <a:pPr lvl="2"/>
            <a:r>
              <a:rPr lang="en-GB" dirty="0"/>
              <a:t>phase I enzymes </a:t>
            </a:r>
            <a:r>
              <a:rPr lang="cs-CZ" dirty="0"/>
              <a:t>(</a:t>
            </a:r>
            <a:r>
              <a:rPr lang="en-GB" dirty="0"/>
              <a:t>CYP 1A1, CYP 1A2, CYP 1B1</a:t>
            </a:r>
            <a:r>
              <a:rPr lang="cs-CZ" dirty="0"/>
              <a:t>) </a:t>
            </a:r>
          </a:p>
          <a:p>
            <a:pPr lvl="2"/>
            <a:r>
              <a:rPr lang="en-GB" dirty="0"/>
              <a:t>phase II enzymes </a:t>
            </a:r>
            <a:r>
              <a:rPr lang="cs-CZ" dirty="0"/>
              <a:t>(</a:t>
            </a:r>
            <a:r>
              <a:rPr lang="en-GB" dirty="0"/>
              <a:t>UDP-glucuronosyltransferase, GST-</a:t>
            </a:r>
            <a:r>
              <a:rPr lang="en-GB" dirty="0" err="1"/>
              <a:t>Ya</a:t>
            </a:r>
            <a:r>
              <a:rPr lang="en-GB" dirty="0"/>
              <a:t>, NADP(H):oxidoreductase</a:t>
            </a:r>
          </a:p>
          <a:p>
            <a:pPr lvl="1"/>
            <a:endParaRPr lang="en-GB" dirty="0"/>
          </a:p>
          <a:p>
            <a:pPr lvl="1"/>
            <a:r>
              <a:rPr lang="cs-CZ" b="1" dirty="0"/>
              <a:t>Další geny - např. řízení buněčného cyklu, </a:t>
            </a:r>
            <a:r>
              <a:rPr lang="cs-CZ" b="1" dirty="0" err="1"/>
              <a:t>apoptozy</a:t>
            </a:r>
            <a:r>
              <a:rPr lang="cs-CZ" b="1" dirty="0"/>
              <a:t> </a:t>
            </a:r>
          </a:p>
          <a:p>
            <a:pPr lvl="2"/>
            <a:r>
              <a:rPr lang="en-GB" dirty="0" err="1"/>
              <a:t>Bax</a:t>
            </a:r>
            <a:r>
              <a:rPr lang="en-GB" dirty="0"/>
              <a:t> (</a:t>
            </a:r>
            <a:r>
              <a:rPr lang="en-GB" dirty="0">
                <a:solidFill>
                  <a:schemeClr val="tx2"/>
                </a:solidFill>
              </a:rPr>
              <a:t>apoptosis control</a:t>
            </a:r>
            <a:r>
              <a:rPr lang="en-GB" dirty="0"/>
              <a:t>), p27Kip1, Jun B (MAP-</a:t>
            </a:r>
            <a:r>
              <a:rPr lang="en-GB" dirty="0">
                <a:solidFill>
                  <a:schemeClr val="tx2"/>
                </a:solidFill>
              </a:rPr>
              <a:t>kinase</a:t>
            </a:r>
            <a:r>
              <a:rPr lang="en-GB" dirty="0"/>
              <a:t>), TGF-b (</a:t>
            </a:r>
            <a:r>
              <a:rPr lang="en-GB" dirty="0" err="1">
                <a:solidFill>
                  <a:srgbClr val="0070C0"/>
                </a:solidFill>
              </a:rPr>
              <a:t>tumor</a:t>
            </a:r>
            <a:r>
              <a:rPr lang="en-GB" dirty="0">
                <a:solidFill>
                  <a:srgbClr val="0070C0"/>
                </a:solidFill>
              </a:rPr>
              <a:t> growth factor</a:t>
            </a:r>
            <a:r>
              <a:rPr lang="en-GB" dirty="0"/>
              <a:t>)</a:t>
            </a:r>
          </a:p>
          <a:p>
            <a:pPr lvl="2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22342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256" y="1900934"/>
            <a:ext cx="4896544" cy="21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174038" y="4224905"/>
            <a:ext cx="3306396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eaLnBrk="0" hangingPunct="0"/>
            <a:r>
              <a:rPr lang="cs-CZ" sz="1700" b="0" i="1" dirty="0" err="1"/>
              <a:t>Denison</a:t>
            </a:r>
            <a:r>
              <a:rPr lang="cs-CZ" sz="1700" b="0" i="1" dirty="0"/>
              <a:t> </a:t>
            </a:r>
            <a:r>
              <a:rPr lang="en-US" sz="1700" b="0" i="1" dirty="0"/>
              <a:t>&amp; Nagy, </a:t>
            </a:r>
            <a:r>
              <a:rPr lang="cs-CZ" sz="1700" b="0" i="1" dirty="0"/>
              <a:t>Annu. </a:t>
            </a:r>
            <a:br>
              <a:rPr lang="en-US" sz="1700" b="0" i="1" dirty="0"/>
            </a:br>
            <a:r>
              <a:rPr lang="cs-CZ" sz="1700" b="0" i="1" dirty="0" err="1"/>
              <a:t>Rev</a:t>
            </a:r>
            <a:r>
              <a:rPr lang="cs-CZ" sz="1700" b="0" i="1" dirty="0"/>
              <a:t>. </a:t>
            </a:r>
            <a:r>
              <a:rPr lang="cs-CZ" sz="1700" b="0" i="1" dirty="0" err="1"/>
              <a:t>Pharmacol</a:t>
            </a:r>
            <a:r>
              <a:rPr lang="cs-CZ" sz="1700" b="0" i="1" dirty="0"/>
              <a:t>. </a:t>
            </a:r>
            <a:r>
              <a:rPr lang="cs-CZ" sz="1700" b="0" i="1" dirty="0" err="1"/>
              <a:t>Toxicol</a:t>
            </a:r>
            <a:r>
              <a:rPr lang="cs-CZ" sz="1700" b="0" i="1" dirty="0"/>
              <a:t>. 43:309</a:t>
            </a:r>
            <a:endParaRPr lang="cs-CZ" sz="2400" b="0" dirty="0">
              <a:latin typeface="Times New Roman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7544" y="332656"/>
            <a:ext cx="58022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chemeClr val="tx2"/>
                </a:solidFill>
              </a:rPr>
              <a:t>Klasické a další (neplanární) ligandy </a:t>
            </a:r>
            <a:r>
              <a:rPr lang="cs-CZ" sz="2400" dirty="0" err="1">
                <a:solidFill>
                  <a:schemeClr val="tx2"/>
                </a:solidFill>
              </a:rPr>
              <a:t>AhR</a:t>
            </a:r>
            <a:endParaRPr lang="en-GB" sz="2400" dirty="0">
              <a:solidFill>
                <a:schemeClr val="tx2"/>
              </a:solidFill>
            </a:endParaRPr>
          </a:p>
          <a:p>
            <a:endParaRPr lang="en-GB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33602" t="10289"/>
          <a:stretch/>
        </p:blipFill>
        <p:spPr bwMode="auto">
          <a:xfrm>
            <a:off x="5158064" y="2552130"/>
            <a:ext cx="3978488" cy="4212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522504" y="1630541"/>
            <a:ext cx="3518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“</a:t>
            </a:r>
            <a:r>
              <a:rPr lang="cs-CZ" b="1" dirty="0"/>
              <a:t>Non-c</a:t>
            </a:r>
            <a:r>
              <a:rPr lang="en-GB" b="1" dirty="0" err="1"/>
              <a:t>lassical</a:t>
            </a:r>
            <a:r>
              <a:rPr lang="en-GB" b="1" dirty="0"/>
              <a:t>” </a:t>
            </a:r>
            <a:endParaRPr lang="cs-CZ" b="1" dirty="0"/>
          </a:p>
          <a:p>
            <a:r>
              <a:rPr lang="cs-CZ" b="1" dirty="0"/>
              <a:t>Různé látky, které aktivují </a:t>
            </a:r>
            <a:r>
              <a:rPr lang="cs-CZ" b="1" dirty="0" err="1"/>
              <a:t>AhR</a:t>
            </a:r>
            <a:endParaRPr lang="cs-CZ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F0D08BF-A9B1-4A9C-954E-E1D97E820DF4}"/>
              </a:ext>
            </a:extLst>
          </p:cNvPr>
          <p:cNvSpPr txBox="1"/>
          <p:nvPr/>
        </p:nvSpPr>
        <p:spPr>
          <a:xfrm>
            <a:off x="196752" y="116296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Classical = planar structures </a:t>
            </a:r>
            <a:br>
              <a:rPr lang="cs-CZ" b="1" dirty="0"/>
            </a:br>
            <a:r>
              <a:rPr lang="en-GB" b="1" dirty="0">
                <a:sym typeface="Wingdings" pitchFamily="2" charset="2"/>
              </a:rPr>
              <a:t> direct binding to </a:t>
            </a:r>
            <a:r>
              <a:rPr lang="en-GB" b="1" dirty="0" err="1">
                <a:sym typeface="Wingdings" pitchFamily="2" charset="2"/>
              </a:rPr>
              <a:t>AhR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38738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3" cstate="print"/>
          <a:srcRect t="9943" b="11087"/>
          <a:stretch>
            <a:fillRect/>
          </a:stretch>
        </p:blipFill>
        <p:spPr bwMode="auto">
          <a:xfrm>
            <a:off x="71438" y="1295400"/>
            <a:ext cx="90011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3419872" y="6453336"/>
            <a:ext cx="5297488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9" tIns="45715" rIns="91429" bIns="45715">
            <a:spAutoFit/>
          </a:bodyPr>
          <a:lstStyle/>
          <a:p>
            <a:pPr eaLnBrk="0" hangingPunct="0"/>
            <a:r>
              <a:rPr lang="cs-CZ" sz="1700" b="0" i="1" dirty="0"/>
              <a:t>Schmidt </a:t>
            </a:r>
            <a:r>
              <a:rPr lang="en-US" sz="1700" b="0" i="1" dirty="0"/>
              <a:t>&amp; Bradfield</a:t>
            </a:r>
            <a:r>
              <a:rPr lang="cs-CZ" sz="1700" b="0" i="1" dirty="0"/>
              <a:t>, Annu. </a:t>
            </a:r>
            <a:r>
              <a:rPr lang="cs-CZ" sz="1700" b="0" i="1" dirty="0" err="1"/>
              <a:t>Rev</a:t>
            </a:r>
            <a:r>
              <a:rPr lang="cs-CZ" sz="1700" b="0" i="1" dirty="0"/>
              <a:t>. Cell </a:t>
            </a:r>
            <a:r>
              <a:rPr lang="cs-CZ" sz="1700" b="0" i="1" dirty="0" err="1"/>
              <a:t>Dev</a:t>
            </a:r>
            <a:r>
              <a:rPr lang="cs-CZ" sz="1700" b="0" i="1" dirty="0"/>
              <a:t>. </a:t>
            </a:r>
            <a:r>
              <a:rPr lang="cs-CZ" sz="1700" b="0" i="1" dirty="0" err="1"/>
              <a:t>Biol</a:t>
            </a:r>
            <a:r>
              <a:rPr lang="cs-CZ" sz="1700" b="0" i="1" dirty="0"/>
              <a:t>. 12:55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Účinky vyvolané toxikanty přes </a:t>
            </a:r>
            <a:r>
              <a:rPr lang="cs-CZ" dirty="0" err="1">
                <a:solidFill>
                  <a:schemeClr val="tx1"/>
                </a:solidFill>
              </a:rPr>
              <a:t>AhR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645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522288"/>
            <a:ext cx="1258888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7827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304800" y="2365375"/>
            <a:ext cx="8610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500" b="1">
                <a:solidFill>
                  <a:srgbClr val="FF3300"/>
                </a:solidFill>
              </a:rPr>
              <a:t>Změny redox-potenciálu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500" b="1">
                <a:solidFill>
                  <a:srgbClr val="FF3300"/>
                </a:solidFill>
              </a:rPr>
              <a:t>Oxidativní stres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3500">
              <a:solidFill>
                <a:srgbClr val="FF3300"/>
              </a:solidFill>
              <a:sym typeface="Wingdings" panose="05000000000000000000" pitchFamily="2" charset="2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250825" y="981075"/>
            <a:ext cx="861060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1" dirty="0">
                <a:solidFill>
                  <a:schemeClr val="tx2"/>
                </a:solidFill>
              </a:rPr>
              <a:t>R</a:t>
            </a:r>
            <a:r>
              <a:rPr lang="cs-CZ" altLang="en-US" sz="2200" b="1" dirty="0">
                <a:solidFill>
                  <a:schemeClr val="tx2"/>
                </a:solidFill>
              </a:rPr>
              <a:t>edox-potenciál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 dirty="0">
                <a:solidFill>
                  <a:schemeClr val="tx1"/>
                </a:solidFill>
              </a:rPr>
              <a:t> v buňce se přirozeně udržuje určitý stav redox-potenciálu 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 dirty="0">
                <a:solidFill>
                  <a:schemeClr val="tx1"/>
                </a:solidFill>
              </a:rPr>
              <a:t> rovnováha </a:t>
            </a:r>
            <a:r>
              <a:rPr lang="cs-CZ" altLang="en-US" sz="1800" b="1" dirty="0">
                <a:solidFill>
                  <a:schemeClr val="tx1"/>
                </a:solidFill>
              </a:rPr>
              <a:t>oxidanty/antioxidanty</a:t>
            </a:r>
            <a:endParaRPr lang="en-GB" altLang="en-US" sz="1800" b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cs-CZ" altLang="en-US" sz="1800" b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dirty="0">
                <a:solidFill>
                  <a:schemeClr val="tx1"/>
                </a:solidFill>
              </a:rPr>
              <a:t>narušení rovnováhy </a:t>
            </a:r>
            <a:r>
              <a:rPr lang="cs-CZ" altLang="en-US" sz="1800" b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 dirty="0" err="1">
                <a:solidFill>
                  <a:schemeClr val="tx1"/>
                </a:solidFill>
                <a:sym typeface="Wingdings" panose="05000000000000000000" pitchFamily="2" charset="2"/>
              </a:rPr>
              <a:t>oxida</a:t>
            </a:r>
            <a:r>
              <a:rPr lang="cs-CZ" altLang="en-US" sz="1800" b="1" dirty="0">
                <a:solidFill>
                  <a:schemeClr val="tx1"/>
                </a:solidFill>
                <a:sym typeface="Wingdings" panose="05000000000000000000" pitchFamily="2" charset="2"/>
              </a:rPr>
              <a:t>ční stres</a:t>
            </a:r>
            <a:endParaRPr lang="cs-CZ" altLang="en-US" sz="1800" b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1800" b="1" i="1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GB" altLang="en-US" sz="1800" b="1" dirty="0">
                <a:solidFill>
                  <a:schemeClr val="tx2"/>
                </a:solidFill>
              </a:rPr>
              <a:t> A</a:t>
            </a:r>
            <a:r>
              <a:rPr lang="cs-CZ" altLang="en-US" sz="1800" b="1" dirty="0">
                <a:solidFill>
                  <a:schemeClr val="tx2"/>
                </a:solidFill>
              </a:rPr>
              <a:t>ntioxidanty:</a:t>
            </a:r>
            <a:r>
              <a:rPr lang="en-US" altLang="en-US" sz="1800" b="1" dirty="0">
                <a:solidFill>
                  <a:schemeClr val="tx2"/>
                </a:solidFill>
              </a:rPr>
              <a:t> </a:t>
            </a:r>
            <a:br>
              <a:rPr lang="cs-CZ" altLang="en-US" sz="1800" b="1" dirty="0">
                <a:solidFill>
                  <a:schemeClr val="tx2"/>
                </a:solidFill>
              </a:rPr>
            </a:br>
            <a:r>
              <a:rPr lang="cs-CZ" altLang="en-US" sz="1800" b="1" i="1" dirty="0">
                <a:solidFill>
                  <a:schemeClr val="tx2"/>
                </a:solidFill>
              </a:rPr>
              <a:t>	</a:t>
            </a:r>
            <a:r>
              <a:rPr lang="en-GB" altLang="en-US" sz="1800" dirty="0" err="1">
                <a:solidFill>
                  <a:schemeClr val="tx1"/>
                </a:solidFill>
              </a:rPr>
              <a:t>endogenní</a:t>
            </a: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en-GB" altLang="en-US" sz="1800" dirty="0" err="1">
                <a:solidFill>
                  <a:schemeClr val="tx1"/>
                </a:solidFill>
              </a:rPr>
              <a:t>syntéza</a:t>
            </a:r>
            <a:r>
              <a:rPr lang="en-GB" altLang="en-US" sz="1800" dirty="0">
                <a:solidFill>
                  <a:schemeClr val="tx1"/>
                </a:solidFill>
              </a:rPr>
              <a:t> – </a:t>
            </a:r>
            <a:r>
              <a:rPr lang="en-GB" altLang="en-US" sz="1800" b="1" dirty="0" err="1">
                <a:solidFill>
                  <a:srgbClr val="FF0000"/>
                </a:solidFill>
              </a:rPr>
              <a:t>glutathion</a:t>
            </a:r>
            <a:r>
              <a:rPr lang="en-GB" altLang="en-US" sz="1800" b="1" dirty="0">
                <a:solidFill>
                  <a:srgbClr val="FF0000"/>
                </a:solidFill>
              </a:rPr>
              <a:t> (!)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en-GB" altLang="en-US" sz="1800" dirty="0">
                <a:solidFill>
                  <a:schemeClr val="tx1"/>
                </a:solidFill>
              </a:rPr>
              <a:t>	</a:t>
            </a:r>
            <a:r>
              <a:rPr lang="en-GB" altLang="en-US" sz="1800" dirty="0" err="1">
                <a:solidFill>
                  <a:schemeClr val="tx1"/>
                </a:solidFill>
              </a:rPr>
              <a:t>dietární</a:t>
            </a: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dirty="0">
                <a:solidFill>
                  <a:schemeClr val="tx1"/>
                </a:solidFill>
              </a:rPr>
              <a:t>beta-karoten, </a:t>
            </a:r>
            <a:r>
              <a:rPr lang="cs-CZ" altLang="en-US" sz="1800" b="1" dirty="0">
                <a:solidFill>
                  <a:srgbClr val="FF0000"/>
                </a:solidFill>
              </a:rPr>
              <a:t>kys. askorbová</a:t>
            </a:r>
            <a:r>
              <a:rPr lang="en-US" altLang="en-US" sz="1800" b="1" dirty="0">
                <a:solidFill>
                  <a:srgbClr val="FF0000"/>
                </a:solidFill>
              </a:rPr>
              <a:t> </a:t>
            </a:r>
            <a:r>
              <a:rPr lang="cs-CZ" altLang="en-US" sz="1800" b="1" dirty="0">
                <a:solidFill>
                  <a:srgbClr val="FF0000"/>
                </a:solidFill>
              </a:rPr>
              <a:t>(vitamin C)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GB" altLang="en-US" sz="1800" b="1" dirty="0">
                <a:solidFill>
                  <a:schemeClr val="tx2"/>
                </a:solidFill>
              </a:rPr>
              <a:t> </a:t>
            </a:r>
            <a:r>
              <a:rPr lang="en-GB" altLang="en-US" sz="1800" b="1" dirty="0" err="1">
                <a:solidFill>
                  <a:schemeClr val="tx2"/>
                </a:solidFill>
              </a:rPr>
              <a:t>Zdroje</a:t>
            </a:r>
            <a:r>
              <a:rPr lang="en-GB" altLang="en-US" sz="1800" b="1" dirty="0">
                <a:solidFill>
                  <a:schemeClr val="tx2"/>
                </a:solidFill>
              </a:rPr>
              <a:t> “pro-</a:t>
            </a:r>
            <a:r>
              <a:rPr lang="en-GB" altLang="en-US" sz="1800" b="1" dirty="0" err="1">
                <a:solidFill>
                  <a:schemeClr val="tx2"/>
                </a:solidFill>
              </a:rPr>
              <a:t>oxidantů</a:t>
            </a:r>
            <a:r>
              <a:rPr lang="en-GB" altLang="en-US" sz="1800" b="1" dirty="0">
                <a:solidFill>
                  <a:schemeClr val="tx2"/>
                </a:solidFill>
              </a:rPr>
              <a:t>” </a:t>
            </a:r>
            <a:r>
              <a:rPr lang="en-GB" altLang="en-US" sz="1800" dirty="0">
                <a:solidFill>
                  <a:schemeClr val="tx1"/>
                </a:solidFill>
              </a:rPr>
              <a:t>(viz </a:t>
            </a:r>
            <a:r>
              <a:rPr lang="en-GB" altLang="en-US" sz="1800" dirty="0" err="1">
                <a:solidFill>
                  <a:schemeClr val="tx1"/>
                </a:solidFill>
              </a:rPr>
              <a:t>dále</a:t>
            </a:r>
            <a:r>
              <a:rPr lang="en-GB" altLang="en-US" sz="1800" dirty="0">
                <a:solidFill>
                  <a:schemeClr val="tx1"/>
                </a:solidFill>
              </a:rPr>
              <a:t>)</a:t>
            </a:r>
            <a:endParaRPr lang="en-GB" altLang="en-US" sz="1800" dirty="0">
              <a:solidFill>
                <a:schemeClr val="tx2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přirozené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procesy</a:t>
            </a:r>
            <a:r>
              <a:rPr lang="en-GB" altLang="en-US" sz="1600" dirty="0">
                <a:solidFill>
                  <a:schemeClr val="tx1"/>
                </a:solidFill>
              </a:rPr>
              <a:t> (</a:t>
            </a:r>
            <a:r>
              <a:rPr lang="en-GB" altLang="en-US" sz="1600" dirty="0" err="1">
                <a:solidFill>
                  <a:schemeClr val="tx1"/>
                </a:solidFill>
              </a:rPr>
              <a:t>metabolismus</a:t>
            </a:r>
            <a:r>
              <a:rPr lang="en-GB" altLang="en-US" sz="1600" dirty="0">
                <a:solidFill>
                  <a:schemeClr val="tx1"/>
                </a:solidFill>
              </a:rPr>
              <a:t>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záření</a:t>
            </a:r>
            <a:endParaRPr lang="en-GB" altLang="en-US" sz="160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xenobiotika</a:t>
            </a:r>
            <a:r>
              <a:rPr lang="en-GB" altLang="en-US" sz="1600" dirty="0">
                <a:solidFill>
                  <a:schemeClr val="tx1"/>
                </a:solidFill>
              </a:rPr>
              <a:t> (</a:t>
            </a:r>
            <a:r>
              <a:rPr lang="en-GB" altLang="en-US" sz="1600" dirty="0" err="1">
                <a:solidFill>
                  <a:schemeClr val="tx1"/>
                </a:solidFill>
              </a:rPr>
              <a:t>přímá</a:t>
            </a:r>
            <a:r>
              <a:rPr lang="en-GB" altLang="en-US" sz="1600" dirty="0">
                <a:solidFill>
                  <a:schemeClr val="tx1"/>
                </a:solidFill>
              </a:rPr>
              <a:t> </a:t>
            </a:r>
            <a:r>
              <a:rPr lang="en-GB" altLang="en-US" sz="1600" dirty="0" err="1">
                <a:solidFill>
                  <a:schemeClr val="tx1"/>
                </a:solidFill>
              </a:rPr>
              <a:t>reaktivita</a:t>
            </a:r>
            <a:r>
              <a:rPr lang="en-GB" altLang="en-US" sz="1600" dirty="0">
                <a:solidFill>
                  <a:schemeClr val="tx1"/>
                </a:solidFill>
              </a:rPr>
              <a:t>, </a:t>
            </a:r>
            <a:r>
              <a:rPr lang="en-GB" altLang="en-US" sz="1600" dirty="0" err="1">
                <a:solidFill>
                  <a:schemeClr val="tx1"/>
                </a:solidFill>
              </a:rPr>
              <a:t>reaktivita</a:t>
            </a:r>
            <a:r>
              <a:rPr lang="en-GB" altLang="en-US" sz="1600" dirty="0">
                <a:solidFill>
                  <a:schemeClr val="tx1"/>
                </a:solidFill>
              </a:rPr>
              <a:t> po </a:t>
            </a:r>
            <a:r>
              <a:rPr lang="en-GB" altLang="en-US" sz="1600" dirty="0" err="1">
                <a:solidFill>
                  <a:schemeClr val="tx1"/>
                </a:solidFill>
              </a:rPr>
              <a:t>aktivaci</a:t>
            </a:r>
            <a:r>
              <a:rPr lang="en-GB" altLang="en-US" sz="1600" b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2400" b="1">
                <a:solidFill>
                  <a:srgbClr val="FF3300"/>
                </a:solidFill>
              </a:rPr>
              <a:t>Změny redox potenciálu / oxidativní stres</a:t>
            </a:r>
            <a:endParaRPr lang="cs-CZ" altLang="en-US" sz="2400">
              <a:solidFill>
                <a:srgbClr val="FF3300"/>
              </a:solidFill>
            </a:endParaRPr>
          </a:p>
        </p:txBody>
      </p:sp>
      <p:pic>
        <p:nvPicPr>
          <p:cNvPr id="116740" name="Picture 5" descr="https://encrypted-tbn2.gstatic.com/images?q=tbn:ANd9GcQgt2WMFH5Q29sZCcknGSNXxp2xpH7GR8b23AEFy-2JYUepS9cXf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581525"/>
            <a:ext cx="3281363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304800" y="1023938"/>
            <a:ext cx="86106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1">
                <a:solidFill>
                  <a:schemeClr val="tx2"/>
                </a:solidFill>
              </a:rPr>
              <a:t>Metabolismus - mitochondrie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i="1">
                <a:solidFill>
                  <a:schemeClr val="tx1"/>
                </a:solidFill>
              </a:rPr>
              <a:t>	</a:t>
            </a:r>
            <a:r>
              <a:rPr lang="en-GB" altLang="en-US" sz="2200" b="1">
                <a:solidFill>
                  <a:schemeClr val="tx1"/>
                </a:solidFill>
              </a:rPr>
              <a:t>kyslík </a:t>
            </a:r>
            <a:r>
              <a:rPr lang="en-GB" altLang="en-US" sz="2200">
                <a:solidFill>
                  <a:schemeClr val="tx1"/>
                </a:solidFill>
              </a:rPr>
              <a:t>= terminální akceptor elektronů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		fyziologicky: 	O2 + glukoza </a:t>
            </a:r>
            <a:r>
              <a:rPr lang="en-GB" altLang="en-US" sz="1800">
                <a:solidFill>
                  <a:schemeClr val="tx1"/>
                </a:solidFill>
                <a:sym typeface="Wingdings" panose="05000000000000000000" pitchFamily="2" charset="2"/>
              </a:rPr>
              <a:t> voda + CO2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>
                <a:solidFill>
                  <a:schemeClr val="tx1"/>
                </a:solidFill>
                <a:sym typeface="Wingdings" panose="05000000000000000000" pitchFamily="2" charset="2"/>
              </a:rPr>
              <a:t>		patologie:	O2  ROS </a:t>
            </a:r>
            <a:r>
              <a:rPr lang="cs-CZ" altLang="en-US" sz="1800" i="1">
                <a:solidFill>
                  <a:schemeClr val="tx1"/>
                </a:solidFill>
              </a:rPr>
              <a:t>(reactive oxygen species)</a:t>
            </a:r>
            <a:endParaRPr lang="en-GB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i="1">
              <a:solidFill>
                <a:schemeClr val="tx1"/>
              </a:solidFill>
            </a:endParaRPr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METABOLISMUS a o</a:t>
            </a:r>
            <a:r>
              <a:rPr lang="en-GB" altLang="en-US" sz="2400" b="1">
                <a:solidFill>
                  <a:srgbClr val="FF3300"/>
                </a:solidFill>
              </a:rPr>
              <a:t>xidativní stres </a:t>
            </a:r>
            <a:endParaRPr lang="cs-CZ" altLang="en-US" sz="2400">
              <a:solidFill>
                <a:srgbClr val="FF3300"/>
              </a:solidFill>
            </a:endParaRPr>
          </a:p>
        </p:txBody>
      </p:sp>
      <p:pic>
        <p:nvPicPr>
          <p:cNvPr id="118788" name="Picture 2" descr="http://cardiovascres.oxfordjournals.org/content/cardiovascres/61/3/461/F1.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141663"/>
            <a:ext cx="579755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TextovéPole 4"/>
          <p:cNvSpPr txBox="1">
            <a:spLocks noChangeArrowheads="1"/>
          </p:cNvSpPr>
          <p:nvPr/>
        </p:nvSpPr>
        <p:spPr bwMode="auto">
          <a:xfrm>
            <a:off x="254000" y="4437063"/>
            <a:ext cx="28051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b="1">
                <a:solidFill>
                  <a:schemeClr val="tx1"/>
                </a:solidFill>
              </a:rPr>
              <a:t>Hlavní ROS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GB" altLang="en-US" sz="1600">
                <a:solidFill>
                  <a:schemeClr val="tx1"/>
                </a:solidFill>
              </a:rPr>
              <a:t>Superoxid (O</a:t>
            </a:r>
            <a:r>
              <a:rPr lang="en-GB" altLang="en-US" sz="1600" baseline="-25000">
                <a:solidFill>
                  <a:schemeClr val="tx1"/>
                </a:solidFill>
              </a:rPr>
              <a:t>2</a:t>
            </a:r>
            <a:r>
              <a:rPr lang="en-GB" altLang="en-US" sz="1600" baseline="30000">
                <a:solidFill>
                  <a:schemeClr val="tx1"/>
                </a:solidFill>
              </a:rPr>
              <a:t>-</a:t>
            </a:r>
            <a:r>
              <a:rPr lang="en-GB" altLang="en-US" sz="1600">
                <a:solidFill>
                  <a:schemeClr val="tx1"/>
                </a:solidFill>
              </a:rPr>
              <a:t> </a:t>
            </a:r>
            <a:r>
              <a:rPr lang="en-GB" altLang="en-US" sz="1600" b="1" baseline="30000">
                <a:solidFill>
                  <a:schemeClr val="tx1"/>
                </a:solidFill>
              </a:rPr>
              <a:t>.</a:t>
            </a:r>
            <a:r>
              <a:rPr lang="en-GB" altLang="en-US" sz="1600">
                <a:solidFill>
                  <a:schemeClr val="tx1"/>
                </a:solidFill>
              </a:rPr>
              <a:t> )</a:t>
            </a:r>
            <a:endParaRPr lang="en-GB" altLang="en-US" sz="1600" b="1" baseline="300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en-GB" altLang="en-US" sz="1600">
                <a:solidFill>
                  <a:schemeClr val="tx1"/>
                </a:solidFill>
              </a:rPr>
              <a:t>Peroxid vodíku (H2O2)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GB" altLang="en-US" sz="1600">
                <a:solidFill>
                  <a:srgbClr val="FF0000"/>
                </a:solidFill>
              </a:rPr>
              <a:t>Hydroxylový radikál (OH </a:t>
            </a:r>
            <a:r>
              <a:rPr lang="en-GB" altLang="en-US" sz="1600" b="1" baseline="30000">
                <a:solidFill>
                  <a:srgbClr val="FF0000"/>
                </a:solidFill>
              </a:rPr>
              <a:t>.</a:t>
            </a:r>
            <a:r>
              <a:rPr lang="en-GB" altLang="en-US" sz="1600">
                <a:solidFill>
                  <a:srgbClr val="FF0000"/>
                </a:solidFill>
              </a:rPr>
              <a:t> ) </a:t>
            </a:r>
            <a:br>
              <a:rPr lang="en-GB" altLang="en-US" sz="1600">
                <a:solidFill>
                  <a:schemeClr val="tx1"/>
                </a:solidFill>
              </a:rPr>
            </a:br>
            <a:r>
              <a:rPr lang="en-GB" altLang="en-US" sz="1600">
                <a:solidFill>
                  <a:schemeClr val="tx1"/>
                </a:solidFill>
              </a:rPr>
              <a:t>   </a:t>
            </a:r>
            <a:r>
              <a:rPr lang="en-GB" altLang="en-US" sz="1600">
                <a:solidFill>
                  <a:schemeClr val="tx1"/>
                </a:solidFill>
                <a:sym typeface="Wingdings" panose="05000000000000000000" pitchFamily="2" charset="2"/>
              </a:rPr>
              <a:t> poškození molekul</a:t>
            </a:r>
            <a:endParaRPr lang="en-GB" altLang="en-US" sz="16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</a:pPr>
            <a:endParaRPr lang="en-GB" altLang="en-US" sz="1600">
              <a:solidFill>
                <a:schemeClr val="tx1"/>
              </a:solidFill>
            </a:endParaRPr>
          </a:p>
        </p:txBody>
      </p:sp>
      <p:cxnSp>
        <p:nvCxnSpPr>
          <p:cNvPr id="7" name="Přímá spojovací šipka 6"/>
          <p:cNvCxnSpPr/>
          <p:nvPr/>
        </p:nvCxnSpPr>
        <p:spPr>
          <a:xfrm>
            <a:off x="2700338" y="5661025"/>
            <a:ext cx="287972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r="17708"/>
          <a:stretch>
            <a:fillRect/>
          </a:stretch>
        </p:blipFill>
        <p:spPr bwMode="auto">
          <a:xfrm>
            <a:off x="1524000" y="1295400"/>
            <a:ext cx="6019800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1947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Velká reaktivita </a:t>
            </a:r>
            <a:r>
              <a:rPr lang="en-GB" dirty="0">
                <a:solidFill>
                  <a:schemeClr val="tx1"/>
                </a:solidFill>
              </a:rPr>
              <a:t>ROS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(</a:t>
            </a:r>
            <a:r>
              <a:rPr lang="cs-CZ" dirty="0">
                <a:solidFill>
                  <a:schemeClr val="tx1"/>
                </a:solidFill>
              </a:rPr>
              <a:t>krátká reakční doba</a:t>
            </a:r>
            <a:r>
              <a:rPr lang="cs-CZ" dirty="0">
                <a:solidFill>
                  <a:schemeClr val="tx1"/>
                </a:solidFill>
                <a:sym typeface="Wingdings" pitchFamily="2" charset="2"/>
              </a:rPr>
              <a:t> = nestabilita, </a:t>
            </a:r>
            <a:r>
              <a:rPr lang="en-GB" dirty="0">
                <a:solidFill>
                  <a:schemeClr val="tx1"/>
                </a:solidFill>
                <a:sym typeface="Wingdings" pitchFamily="2" charset="2"/>
              </a:rPr>
              <a:t>rea</a:t>
            </a:r>
            <a:r>
              <a:rPr lang="cs-CZ" dirty="0" err="1">
                <a:solidFill>
                  <a:schemeClr val="tx1"/>
                </a:solidFill>
                <a:sym typeface="Wingdings" pitchFamily="2" charset="2"/>
              </a:rPr>
              <a:t>ktivita</a:t>
            </a:r>
            <a:r>
              <a:rPr lang="cs-CZ" dirty="0">
                <a:solidFill>
                  <a:schemeClr val="tx1"/>
                </a:solidFill>
                <a:sym typeface="Wingdings" pitchFamily="2" charset="2"/>
              </a:rPr>
              <a:t>, toxicita</a:t>
            </a:r>
            <a:r>
              <a:rPr lang="en-GB" dirty="0">
                <a:solidFill>
                  <a:schemeClr val="tx1"/>
                </a:solidFill>
                <a:sym typeface="Wingdings" pitchFamily="2" charset="2"/>
              </a:rPr>
              <a:t>)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652120" y="5661248"/>
            <a:ext cx="2016224" cy="8194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179388" y="333375"/>
            <a:ext cx="6518275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 dirty="0">
                <a:latin typeface="+mj-lt"/>
                <a:cs typeface="Arial" charset="0"/>
              </a:rPr>
              <a:t>Respirační řetězec v mitochondriích</a:t>
            </a:r>
          </a:p>
          <a:p>
            <a:pPr>
              <a:buFontTx/>
              <a:buChar char="-"/>
              <a:defRPr/>
            </a:pPr>
            <a:r>
              <a:rPr lang="cs-CZ" sz="2000" dirty="0">
                <a:latin typeface="+mj-lt"/>
                <a:cs typeface="Arial" charset="0"/>
              </a:rPr>
              <a:t> zdroj elektronů </a:t>
            </a:r>
            <a:r>
              <a:rPr lang="cs-CZ" sz="2800" b="1" dirty="0">
                <a:solidFill>
                  <a:schemeClr val="tx2"/>
                </a:solidFill>
                <a:latin typeface="+mj-lt"/>
                <a:cs typeface="Arial" charset="0"/>
                <a:sym typeface="Wingdings" pitchFamily="2" charset="2"/>
              </a:rPr>
              <a:t></a:t>
            </a:r>
            <a:r>
              <a:rPr lang="en-US" sz="2800" b="1" dirty="0">
                <a:solidFill>
                  <a:schemeClr val="tx2"/>
                </a:solidFill>
                <a:latin typeface="+mj-lt"/>
                <a:cs typeface="Arial" charset="0"/>
                <a:sym typeface="Wingdings" pitchFamily="2" charset="2"/>
              </a:rPr>
              <a:t> </a:t>
            </a:r>
            <a:r>
              <a:rPr lang="cs-CZ" sz="2800" b="1" dirty="0">
                <a:solidFill>
                  <a:schemeClr val="tx2"/>
                </a:solidFill>
                <a:latin typeface="+mj-lt"/>
                <a:cs typeface="Arial" charset="0"/>
              </a:rPr>
              <a:t>zdroj ROS</a:t>
            </a:r>
            <a:endParaRPr lang="cs-CZ" sz="2000" b="1" dirty="0">
              <a:solidFill>
                <a:schemeClr val="tx2"/>
              </a:solidFill>
              <a:latin typeface="+mj-lt"/>
              <a:cs typeface="Arial" charset="0"/>
            </a:endParaRPr>
          </a:p>
          <a:p>
            <a:pPr>
              <a:buFontTx/>
              <a:buChar char="-"/>
              <a:defRPr/>
            </a:pPr>
            <a:endParaRPr lang="cs-CZ" sz="2000" dirty="0">
              <a:latin typeface="+mj-lt"/>
              <a:cs typeface="Arial" charset="0"/>
            </a:endParaRPr>
          </a:p>
        </p:txBody>
      </p:sp>
      <p:pic>
        <p:nvPicPr>
          <p:cNvPr id="120835" name="Picture 2" descr="http://www.qub.ac.uk/schools/SchoolofBiologicalSciences/People/DrAGalkin/Research/Image1,172487,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28775"/>
            <a:ext cx="71532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7785FB8E-C3B4-4299-AA11-45DB6535DB69}"/>
              </a:ext>
            </a:extLst>
          </p:cNvPr>
          <p:cNvSpPr/>
          <p:nvPr/>
        </p:nvSpPr>
        <p:spPr>
          <a:xfrm>
            <a:off x="4067944" y="3356992"/>
            <a:ext cx="1080120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C7C2A4BB-5C6B-4D31-AD5D-295C3C0BB20C}"/>
              </a:ext>
            </a:extLst>
          </p:cNvPr>
          <p:cNvSpPr/>
          <p:nvPr/>
        </p:nvSpPr>
        <p:spPr>
          <a:xfrm>
            <a:off x="3561668" y="5300737"/>
            <a:ext cx="1080120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304800" y="644525"/>
            <a:ext cx="8610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tx1"/>
                </a:solidFill>
              </a:rPr>
              <a:t>Ionizující záření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2"/>
                </a:solidFill>
              </a:rPr>
              <a:t>	</a:t>
            </a:r>
            <a:r>
              <a:rPr lang="cs-CZ" altLang="en-US" sz="1800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800" b="1" dirty="0">
                <a:solidFill>
                  <a:schemeClr val="tx2"/>
                </a:solidFill>
              </a:rPr>
              <a:t>reakce s vodou v buňkách </a:t>
            </a:r>
            <a:br>
              <a:rPr lang="cs-CZ" altLang="en-US" sz="1800" b="1" dirty="0">
                <a:solidFill>
                  <a:schemeClr val="tx2"/>
                </a:solidFill>
              </a:rPr>
            </a:br>
            <a:r>
              <a:rPr lang="cs-CZ" altLang="en-US" sz="1800" b="1" dirty="0">
                <a:solidFill>
                  <a:srgbClr val="FF0000"/>
                </a:solidFill>
              </a:rPr>
              <a:t>	</a:t>
            </a:r>
            <a:r>
              <a:rPr lang="cs-CZ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produkce</a:t>
            </a:r>
            <a:r>
              <a:rPr lang="en-US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 ROS</a:t>
            </a:r>
            <a:r>
              <a:rPr lang="cs-CZ" altLang="en-US" sz="1800" b="1" dirty="0">
                <a:solidFill>
                  <a:srgbClr val="FF0000"/>
                </a:solidFill>
                <a:sym typeface="Wingdings" panose="05000000000000000000" pitchFamily="2" charset="2"/>
              </a:rPr>
              <a:t> (OH-radikál)</a:t>
            </a:r>
            <a:br>
              <a:rPr lang="cs-CZ" altLang="en-US" sz="1800" b="1" dirty="0">
                <a:solidFill>
                  <a:schemeClr val="tx2"/>
                </a:solidFill>
              </a:rPr>
            </a:br>
            <a:r>
              <a:rPr lang="cs-CZ" altLang="en-US" sz="1800" b="1" i="1" dirty="0">
                <a:solidFill>
                  <a:srgbClr val="FF0000"/>
                </a:solidFill>
              </a:rPr>
              <a:t>		</a:t>
            </a:r>
            <a:r>
              <a:rPr lang="cs-CZ" altLang="en-US" sz="1800" i="1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i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800" i="1" dirty="0">
                <a:solidFill>
                  <a:schemeClr val="tx1"/>
                </a:solidFill>
                <a:sym typeface="Wingdings" panose="05000000000000000000" pitchFamily="2" charset="2"/>
              </a:rPr>
              <a:t>základní mechanismus toxicity způsobené zářením !</a:t>
            </a: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Další zdroje „oxidantů“ v buňce - záření</a:t>
            </a:r>
            <a:endParaRPr lang="cs-CZ" altLang="en-US" sz="2400">
              <a:solidFill>
                <a:srgbClr val="FF3300"/>
              </a:solidFill>
            </a:endParaRPr>
          </a:p>
        </p:txBody>
      </p:sp>
      <p:pic>
        <p:nvPicPr>
          <p:cNvPr id="122884" name="Picture 10" descr="http://www.frontiersin.org/files/Articles/22593/fphar-03-00094-HTML/image_m/fphar-03-00094-g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36825"/>
            <a:ext cx="7843837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5" t="18750" r="23438" b="22917"/>
          <a:stretch>
            <a:fillRect/>
          </a:stretch>
        </p:blipFill>
        <p:spPr bwMode="auto">
          <a:xfrm>
            <a:off x="2916238" y="979488"/>
            <a:ext cx="5688012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07950" y="115888"/>
            <a:ext cx="8610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Typy interakcí mezi chemickými látkami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1"/>
                </a:solidFill>
              </a:rPr>
              <a:t>(příklad – interakce s proteinem)</a:t>
            </a:r>
            <a:endParaRPr lang="cs-CZ" altLang="en-US" sz="2400" i="1">
              <a:solidFill>
                <a:schemeClr val="tx1"/>
              </a:solidFill>
            </a:endParaRPr>
          </a:p>
        </p:txBody>
      </p:sp>
      <p:sp>
        <p:nvSpPr>
          <p:cNvPr id="2" name="Ovál 1"/>
          <p:cNvSpPr/>
          <p:nvPr/>
        </p:nvSpPr>
        <p:spPr>
          <a:xfrm>
            <a:off x="2268538" y="1628775"/>
            <a:ext cx="647700" cy="360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Ovál 4"/>
          <p:cNvSpPr/>
          <p:nvPr/>
        </p:nvSpPr>
        <p:spPr>
          <a:xfrm>
            <a:off x="2268538" y="2205038"/>
            <a:ext cx="647700" cy="3603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Ovál 5"/>
          <p:cNvSpPr/>
          <p:nvPr/>
        </p:nvSpPr>
        <p:spPr>
          <a:xfrm>
            <a:off x="2268538" y="2852738"/>
            <a:ext cx="647700" cy="3603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ál 6"/>
          <p:cNvSpPr/>
          <p:nvPr/>
        </p:nvSpPr>
        <p:spPr>
          <a:xfrm>
            <a:off x="2268538" y="4437063"/>
            <a:ext cx="647700" cy="3603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ál 7"/>
          <p:cNvSpPr/>
          <p:nvPr/>
        </p:nvSpPr>
        <p:spPr>
          <a:xfrm>
            <a:off x="2276475" y="5589588"/>
            <a:ext cx="647700" cy="3603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Ovál 8"/>
          <p:cNvSpPr/>
          <p:nvPr/>
        </p:nvSpPr>
        <p:spPr>
          <a:xfrm rot="913603">
            <a:off x="611560" y="1592412"/>
            <a:ext cx="647700" cy="3587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8682" name="TextovéPole 2"/>
          <p:cNvSpPr txBox="1">
            <a:spLocks noChangeArrowheads="1"/>
          </p:cNvSpPr>
          <p:nvPr/>
        </p:nvSpPr>
        <p:spPr bwMode="auto">
          <a:xfrm>
            <a:off x="258763" y="1916113"/>
            <a:ext cx="162736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tx1"/>
                </a:solidFill>
              </a:rPr>
              <a:t>Mal</a:t>
            </a:r>
            <a:r>
              <a:rPr lang="cs-CZ" altLang="en-US" sz="1400" dirty="0">
                <a:solidFill>
                  <a:schemeClr val="tx1"/>
                </a:solidFill>
              </a:rPr>
              <a:t>é</a:t>
            </a:r>
            <a:br>
              <a:rPr lang="cs-CZ" altLang="en-US" sz="1400" dirty="0">
                <a:solidFill>
                  <a:schemeClr val="tx1"/>
                </a:solidFill>
              </a:rPr>
            </a:br>
            <a:r>
              <a:rPr lang="cs-CZ" altLang="en-US" sz="1400" dirty="0">
                <a:solidFill>
                  <a:schemeClr val="tx1"/>
                </a:solidFill>
              </a:rPr>
              <a:t>molekuly</a:t>
            </a:r>
            <a:br>
              <a:rPr lang="cs-CZ" altLang="en-US" sz="1400" dirty="0">
                <a:solidFill>
                  <a:schemeClr val="tx1"/>
                </a:solidFill>
              </a:rPr>
            </a:br>
            <a:r>
              <a:rPr lang="cs-CZ" altLang="en-US" sz="1400" dirty="0">
                <a:solidFill>
                  <a:schemeClr val="tx1"/>
                </a:solidFill>
              </a:rPr>
              <a:t>s různou</a:t>
            </a:r>
            <a:br>
              <a:rPr lang="cs-CZ" altLang="en-US" sz="1400" dirty="0">
                <a:solidFill>
                  <a:schemeClr val="tx1"/>
                </a:solidFill>
              </a:rPr>
            </a:br>
            <a:r>
              <a:rPr lang="cs-CZ" altLang="en-US" sz="1400" dirty="0">
                <a:solidFill>
                  <a:schemeClr val="tx1"/>
                </a:solidFill>
              </a:rPr>
              <a:t>strukturou </a:t>
            </a:r>
            <a:br>
              <a:rPr lang="cs-CZ" altLang="en-US" sz="1400" dirty="0">
                <a:solidFill>
                  <a:schemeClr val="tx1"/>
                </a:solidFill>
              </a:rPr>
            </a:br>
            <a:r>
              <a:rPr lang="cs-CZ" altLang="en-US" sz="1400" dirty="0">
                <a:solidFill>
                  <a:schemeClr val="tx1"/>
                </a:solidFill>
              </a:rPr>
              <a:t>- nesou funkční</a:t>
            </a:r>
            <a:br>
              <a:rPr lang="cs-CZ" altLang="en-US" sz="1400" dirty="0">
                <a:solidFill>
                  <a:schemeClr val="tx1"/>
                </a:solidFill>
              </a:rPr>
            </a:br>
            <a:r>
              <a:rPr lang="cs-CZ" altLang="en-US" sz="1400" dirty="0">
                <a:solidFill>
                  <a:schemeClr val="tx1"/>
                </a:solidFill>
              </a:rPr>
              <a:t>skupiny jako např.</a:t>
            </a:r>
            <a:br>
              <a:rPr lang="cs-CZ" altLang="en-US" sz="1400" dirty="0">
                <a:solidFill>
                  <a:schemeClr val="tx1"/>
                </a:solidFill>
              </a:rPr>
            </a:br>
            <a:r>
              <a:rPr lang="cs-CZ" altLang="en-US" sz="1400" dirty="0">
                <a:solidFill>
                  <a:schemeClr val="tx1"/>
                </a:solidFill>
              </a:rPr>
              <a:t>OH, NH</a:t>
            </a:r>
            <a:r>
              <a:rPr lang="cs-CZ" altLang="en-US" sz="1400" baseline="-25000" dirty="0">
                <a:solidFill>
                  <a:schemeClr val="tx1"/>
                </a:solidFill>
              </a:rPr>
              <a:t>3</a:t>
            </a:r>
            <a:r>
              <a:rPr lang="cs-CZ" altLang="en-US" sz="1400" dirty="0">
                <a:solidFill>
                  <a:schemeClr val="tx1"/>
                </a:solidFill>
              </a:rPr>
              <a:t> atd.</a:t>
            </a:r>
            <a:br>
              <a:rPr lang="cs-CZ" altLang="en-US" sz="1400" dirty="0">
                <a:solidFill>
                  <a:schemeClr val="tx1"/>
                </a:solidFill>
              </a:rPr>
            </a:br>
            <a:br>
              <a:rPr lang="cs-CZ" altLang="en-US" sz="1400" dirty="0">
                <a:solidFill>
                  <a:schemeClr val="tx1"/>
                </a:solidFill>
              </a:rPr>
            </a:br>
            <a:endParaRPr lang="en-US" alt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ChangeArrowheads="1"/>
          </p:cNvSpPr>
          <p:nvPr/>
        </p:nvSpPr>
        <p:spPr bwMode="auto">
          <a:xfrm>
            <a:off x="304800" y="965200"/>
            <a:ext cx="86106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US" altLang="en-US" sz="1800" dirty="0">
                <a:solidFill>
                  <a:schemeClr val="tx1"/>
                </a:solidFill>
              </a:rPr>
              <a:t> </a:t>
            </a:r>
            <a:r>
              <a:rPr lang="en-US" altLang="en-US" sz="1800" b="1" dirty="0">
                <a:solidFill>
                  <a:schemeClr val="tx1"/>
                </a:solidFill>
              </a:rPr>
              <a:t>p</a:t>
            </a:r>
            <a:r>
              <a:rPr lang="en-GB" altLang="en-US" sz="1800" b="1" dirty="0" err="1">
                <a:solidFill>
                  <a:schemeClr val="tx1"/>
                </a:solidFill>
              </a:rPr>
              <a:t>římo</a:t>
            </a:r>
            <a:r>
              <a:rPr lang="en-GB" altLang="en-US" sz="1800" b="1" dirty="0">
                <a:solidFill>
                  <a:schemeClr val="tx1"/>
                </a:solidFill>
              </a:rPr>
              <a:t> </a:t>
            </a:r>
            <a:r>
              <a:rPr lang="en-US" altLang="en-US" sz="1800" b="1" dirty="0">
                <a:solidFill>
                  <a:schemeClr val="tx1"/>
                </a:solidFill>
              </a:rPr>
              <a:t>r</a:t>
            </a:r>
            <a:r>
              <a:rPr lang="cs-CZ" altLang="en-US" sz="1800" b="1" dirty="0" err="1">
                <a:solidFill>
                  <a:schemeClr val="tx1"/>
                </a:solidFill>
              </a:rPr>
              <a:t>eaktivní</a:t>
            </a:r>
            <a:r>
              <a:rPr lang="cs-CZ" altLang="en-US" sz="1800" b="1" dirty="0">
                <a:solidFill>
                  <a:schemeClr val="tx1"/>
                </a:solidFill>
              </a:rPr>
              <a:t> látky </a:t>
            </a:r>
            <a:r>
              <a:rPr lang="cs-CZ" altLang="en-US" sz="1800" dirty="0">
                <a:solidFill>
                  <a:schemeClr val="tx1"/>
                </a:solidFill>
              </a:rPr>
              <a:t>(</a:t>
            </a:r>
            <a:r>
              <a:rPr lang="en-GB" altLang="en-US" sz="1800" dirty="0" err="1">
                <a:solidFill>
                  <a:schemeClr val="tx1"/>
                </a:solidFill>
              </a:rPr>
              <a:t>např</a:t>
            </a:r>
            <a:r>
              <a:rPr lang="en-GB" altLang="en-US" sz="1800" dirty="0">
                <a:solidFill>
                  <a:schemeClr val="tx1"/>
                </a:solidFill>
              </a:rPr>
              <a:t>. </a:t>
            </a:r>
            <a:r>
              <a:rPr lang="cs-CZ" altLang="en-US" sz="1800" dirty="0">
                <a:solidFill>
                  <a:schemeClr val="tx1"/>
                </a:solidFill>
              </a:rPr>
              <a:t>epoxidy </a:t>
            </a:r>
            <a:r>
              <a:rPr lang="en-GB" altLang="en-US" sz="1800" dirty="0">
                <a:solidFill>
                  <a:schemeClr val="tx1"/>
                </a:solidFill>
              </a:rPr>
              <a:t>a </a:t>
            </a:r>
            <a:r>
              <a:rPr lang="en-GB" altLang="en-US" sz="1800" dirty="0" err="1">
                <a:solidFill>
                  <a:schemeClr val="tx1"/>
                </a:solidFill>
              </a:rPr>
              <a:t>další</a:t>
            </a: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dirty="0">
                <a:solidFill>
                  <a:schemeClr val="tx1"/>
                </a:solidFill>
              </a:rPr>
              <a:t>…)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b="1" dirty="0">
                <a:solidFill>
                  <a:schemeClr val="tx1"/>
                </a:solidFill>
              </a:rPr>
              <a:t>metabolity </a:t>
            </a:r>
            <a:r>
              <a:rPr lang="cs-CZ" altLang="en-US" sz="1800" dirty="0">
                <a:solidFill>
                  <a:schemeClr val="tx1"/>
                </a:solidFill>
              </a:rPr>
              <a:t>vznikající při transformacích </a:t>
            </a:r>
            <a:r>
              <a:rPr lang="en-GB" altLang="en-US" sz="1800" dirty="0">
                <a:solidFill>
                  <a:schemeClr val="tx1"/>
                </a:solidFill>
              </a:rPr>
              <a:t>a </a:t>
            </a:r>
            <a:r>
              <a:rPr lang="cs-CZ" altLang="en-US" sz="1800" dirty="0">
                <a:solidFill>
                  <a:schemeClr val="tx1"/>
                </a:solidFill>
              </a:rPr>
              <a:t>detoxifikaci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 dirty="0">
                <a:solidFill>
                  <a:schemeClr val="tx2"/>
                </a:solidFill>
              </a:rPr>
              <a:t>	</a:t>
            </a:r>
            <a:r>
              <a:rPr lang="en-GB" altLang="en-US" sz="1800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GB" altLang="en-US" sz="1800" dirty="0" err="1">
                <a:solidFill>
                  <a:schemeClr val="tx2"/>
                </a:solidFill>
              </a:rPr>
              <a:t>Reakce</a:t>
            </a:r>
            <a:r>
              <a:rPr lang="en-GB" altLang="en-US" sz="1800" dirty="0">
                <a:solidFill>
                  <a:schemeClr val="tx2"/>
                </a:solidFill>
              </a:rPr>
              <a:t> s “</a:t>
            </a:r>
            <a:r>
              <a:rPr lang="en-GB" altLang="en-US" sz="1800" dirty="0" err="1">
                <a:solidFill>
                  <a:schemeClr val="tx2"/>
                </a:solidFill>
              </a:rPr>
              <a:t>antioxidanty</a:t>
            </a:r>
            <a:r>
              <a:rPr lang="en-GB" altLang="en-US" sz="1800" dirty="0">
                <a:solidFill>
                  <a:schemeClr val="tx2"/>
                </a:solidFill>
              </a:rPr>
              <a:t>” </a:t>
            </a:r>
            <a:r>
              <a:rPr lang="en-GB" altLang="en-US" sz="1800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cs-CZ" altLang="en-US" sz="1800" dirty="0">
                <a:solidFill>
                  <a:schemeClr val="tx2"/>
                </a:solidFill>
                <a:sym typeface="Wingdings" panose="05000000000000000000" pitchFamily="2" charset="2"/>
              </a:rPr>
              <a:t>omezení antioxidační kapacity</a:t>
            </a:r>
            <a:endParaRPr lang="cs-CZ" altLang="en-US" sz="1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GB" altLang="en-US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1" dirty="0">
                <a:solidFill>
                  <a:schemeClr val="tx1"/>
                </a:solidFill>
              </a:rPr>
              <a:t>toxické kovy </a:t>
            </a:r>
            <a:r>
              <a:rPr lang="cs-CZ" altLang="en-US" sz="1800" dirty="0">
                <a:solidFill>
                  <a:schemeClr val="tx1"/>
                </a:solidFill>
              </a:rPr>
              <a:t>(</a:t>
            </a:r>
            <a:r>
              <a:rPr lang="cs-CZ" altLang="en-US" sz="1800" dirty="0" err="1">
                <a:solidFill>
                  <a:schemeClr val="tx1"/>
                </a:solidFill>
              </a:rPr>
              <a:t>Fentonova</a:t>
            </a:r>
            <a:r>
              <a:rPr lang="cs-CZ" altLang="en-US" sz="1800" dirty="0">
                <a:solidFill>
                  <a:schemeClr val="tx1"/>
                </a:solidFill>
              </a:rPr>
              <a:t> reakce – katalýza rozkladu H2O2 </a:t>
            </a:r>
            <a:r>
              <a:rPr lang="cs-CZ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OH*</a:t>
            </a:r>
            <a:r>
              <a:rPr lang="en-GB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cs-CZ" altLang="en-US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1" dirty="0">
                <a:solidFill>
                  <a:schemeClr val="tx1"/>
                </a:solidFill>
              </a:rPr>
              <a:t>redoxní </a:t>
            </a:r>
            <a:r>
              <a:rPr lang="cs-CZ" altLang="en-US" sz="1800" b="1" dirty="0" err="1">
                <a:solidFill>
                  <a:schemeClr val="tx1"/>
                </a:solidFill>
              </a:rPr>
              <a:t>cyklátory</a:t>
            </a:r>
            <a:r>
              <a:rPr lang="cs-CZ" altLang="en-US" sz="1800" b="1" dirty="0">
                <a:solidFill>
                  <a:schemeClr val="tx1"/>
                </a:solidFill>
              </a:rPr>
              <a:t> </a:t>
            </a:r>
            <a:r>
              <a:rPr lang="cs-CZ" altLang="en-US" sz="1800" dirty="0">
                <a:solidFill>
                  <a:schemeClr val="tx1"/>
                </a:solidFill>
              </a:rPr>
              <a:t>– např. </a:t>
            </a:r>
            <a:r>
              <a:rPr lang="en-GB" altLang="en-US" sz="1800" dirty="0">
                <a:solidFill>
                  <a:schemeClr val="tx1"/>
                </a:solidFill>
              </a:rPr>
              <a:t>c</a:t>
            </a:r>
            <a:r>
              <a:rPr lang="cs-CZ" altLang="en-US" sz="1800" dirty="0" err="1">
                <a:solidFill>
                  <a:schemeClr val="tx1"/>
                </a:solidFill>
              </a:rPr>
              <a:t>hinony</a:t>
            </a:r>
            <a:endParaRPr lang="cs-CZ" altLang="en-US" sz="1800" dirty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en-GB" altLang="en-US" sz="1800" dirty="0" err="1">
                <a:solidFill>
                  <a:schemeClr val="tx2"/>
                </a:solidFill>
                <a:sym typeface="Wingdings" panose="05000000000000000000" pitchFamily="2" charset="2"/>
              </a:rPr>
              <a:t>Indukce</a:t>
            </a:r>
            <a:r>
              <a:rPr lang="en-GB" altLang="en-US" sz="18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GB" altLang="en-US" sz="1800" dirty="0" err="1">
                <a:solidFill>
                  <a:schemeClr val="tx2"/>
                </a:solidFill>
                <a:sym typeface="Wingdings" panose="05000000000000000000" pitchFamily="2" charset="2"/>
              </a:rPr>
              <a:t>radikálů</a:t>
            </a:r>
            <a:r>
              <a:rPr lang="en-GB" altLang="en-US" sz="1800" dirty="0">
                <a:solidFill>
                  <a:schemeClr val="tx2"/>
                </a:solidFill>
                <a:sym typeface="Wingdings" panose="05000000000000000000" pitchFamily="2" charset="2"/>
              </a:rPr>
              <a:t> (viz </a:t>
            </a:r>
            <a:r>
              <a:rPr lang="en-GB" altLang="en-US" sz="1800" dirty="0" err="1">
                <a:solidFill>
                  <a:schemeClr val="tx2"/>
                </a:solidFill>
                <a:sym typeface="Wingdings" panose="05000000000000000000" pitchFamily="2" charset="2"/>
              </a:rPr>
              <a:t>příklad</a:t>
            </a:r>
            <a:r>
              <a:rPr lang="en-GB" altLang="en-US" sz="1800" dirty="0">
                <a:solidFill>
                  <a:schemeClr val="tx2"/>
                </a:solidFill>
                <a:sym typeface="Wingdings" panose="05000000000000000000" pitchFamily="2" charset="2"/>
              </a:rPr>
              <a:t> dole: </a:t>
            </a:r>
            <a:r>
              <a:rPr lang="en-GB" altLang="en-US" sz="1800" dirty="0" err="1">
                <a:solidFill>
                  <a:schemeClr val="tx2"/>
                </a:solidFill>
                <a:sym typeface="Wingdings" panose="05000000000000000000" pitchFamily="2" charset="2"/>
              </a:rPr>
              <a:t>kovy</a:t>
            </a:r>
            <a:r>
              <a:rPr lang="en-GB" altLang="en-US" sz="1800" dirty="0">
                <a:solidFill>
                  <a:schemeClr val="tx2"/>
                </a:solidFill>
                <a:sym typeface="Wingdings" panose="05000000000000000000" pitchFamily="2" charset="2"/>
              </a:rPr>
              <a:t>  ROS)</a:t>
            </a: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2400" b="1">
                <a:solidFill>
                  <a:srgbClr val="FF3300"/>
                </a:solidFill>
              </a:rPr>
              <a:t>XENOBIOTIKA A OXIDAČNÍ STRES</a:t>
            </a:r>
            <a:endParaRPr lang="cs-CZ" altLang="en-US" sz="2400">
              <a:solidFill>
                <a:srgbClr val="FF3300"/>
              </a:solidFill>
            </a:endParaRPr>
          </a:p>
        </p:txBody>
      </p:sp>
      <p:pic>
        <p:nvPicPr>
          <p:cNvPr id="124932" name="Picture 2" descr="http://ars.els-cdn.com/content/image/1-s2.0-S0891584902007797-gr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3190875"/>
            <a:ext cx="6265863" cy="355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720080"/>
          </a:xfrm>
        </p:spPr>
        <p:txBody>
          <a:bodyPr/>
          <a:lstStyle/>
          <a:p>
            <a:pPr algn="ctr" eaLnBrk="1" hangingPunct="1"/>
            <a:r>
              <a:rPr lang="en-GB" b="1" dirty="0">
                <a:solidFill>
                  <a:schemeClr val="tx1"/>
                </a:solidFill>
              </a:rPr>
              <a:t>CYP450 </a:t>
            </a:r>
            <a:r>
              <a:rPr lang="cs-CZ" b="1" dirty="0">
                <a:solidFill>
                  <a:schemeClr val="tx1"/>
                </a:solidFill>
              </a:rPr>
              <a:t>jako zdroj ROS</a:t>
            </a:r>
            <a:br>
              <a:rPr lang="en-GB" b="1" dirty="0">
                <a:solidFill>
                  <a:schemeClr val="tx1"/>
                </a:solidFill>
              </a:rPr>
            </a:br>
            <a:r>
              <a:rPr lang="en-GB" sz="1800" dirty="0">
                <a:solidFill>
                  <a:schemeClr val="tx1"/>
                </a:solidFill>
              </a:rPr>
              <a:t>(</a:t>
            </a:r>
            <a:r>
              <a:rPr lang="cs-CZ" sz="1800" dirty="0">
                <a:solidFill>
                  <a:schemeClr val="tx1"/>
                </a:solidFill>
              </a:rPr>
              <a:t>příklad </a:t>
            </a:r>
            <a:r>
              <a:rPr lang="en-GB" sz="1800" dirty="0">
                <a:solidFill>
                  <a:schemeClr val="tx1"/>
                </a:solidFill>
              </a:rPr>
              <a:t>CYP2E1, MEOS – microsomal ethanol oxidising system) </a:t>
            </a:r>
            <a:endParaRPr lang="cs-CZ" sz="2800" dirty="0">
              <a:solidFill>
                <a:schemeClr val="tx1"/>
              </a:solidFill>
            </a:endParaRPr>
          </a:p>
        </p:txBody>
      </p:sp>
      <p:pic>
        <p:nvPicPr>
          <p:cNvPr id="51202" name="Picture 2" descr="http://themedicalbiochemistrypage.org/images/cyp2e1-activitie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560" y="1124744"/>
            <a:ext cx="8196336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54163"/>
            <a:ext cx="8686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txBody>
          <a:bodyPr/>
          <a:lstStyle/>
          <a:p>
            <a:r>
              <a:rPr lang="cs-CZ" sz="2000" b="1" dirty="0">
                <a:solidFill>
                  <a:schemeClr val="tx1"/>
                </a:solidFill>
              </a:rPr>
              <a:t>Oxidativní poškození buněčných součástí </a:t>
            </a:r>
            <a:br>
              <a:rPr lang="cs-CZ" sz="2000" b="1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&amp; </a:t>
            </a:r>
            <a:r>
              <a:rPr lang="cs-CZ" sz="2000" dirty="0">
                <a:solidFill>
                  <a:schemeClr val="tx1"/>
                </a:solidFill>
              </a:rPr>
              <a:t>biomarkery oxidativního poškození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5" name="Elipsa 4"/>
          <p:cNvSpPr/>
          <p:nvPr/>
        </p:nvSpPr>
        <p:spPr>
          <a:xfrm>
            <a:off x="179512" y="1916832"/>
            <a:ext cx="720080" cy="45943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ipsa 5"/>
          <p:cNvSpPr/>
          <p:nvPr/>
        </p:nvSpPr>
        <p:spPr>
          <a:xfrm>
            <a:off x="251520" y="4149080"/>
            <a:ext cx="720080" cy="45943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ipsa 6"/>
          <p:cNvSpPr/>
          <p:nvPr/>
        </p:nvSpPr>
        <p:spPr>
          <a:xfrm>
            <a:off x="251520" y="4941168"/>
            <a:ext cx="720080" cy="459432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304800" y="314325"/>
            <a:ext cx="86106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1" dirty="0">
                <a:solidFill>
                  <a:srgbClr val="FF0000"/>
                </a:solidFill>
              </a:rPr>
              <a:t>Oxidativní stre</a:t>
            </a:r>
            <a:r>
              <a:rPr lang="en-US" altLang="en-US" sz="2400" b="1" dirty="0">
                <a:solidFill>
                  <a:srgbClr val="FF0000"/>
                </a:solidFill>
              </a:rPr>
              <a:t>s </a:t>
            </a:r>
            <a:r>
              <a:rPr lang="cs-CZ" altLang="en-US" sz="2400" b="1" dirty="0">
                <a:solidFill>
                  <a:srgbClr val="FF0000"/>
                </a:solidFill>
              </a:rPr>
              <a:t>= narušení rovnováhy oxidanty/antioxidanty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3000" u="sng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3000" dirty="0">
                <a:solidFill>
                  <a:schemeClr val="tx1"/>
                </a:solidFill>
              </a:rPr>
              <a:t>Oxidační stres vzniká:</a:t>
            </a:r>
            <a:br>
              <a:rPr lang="cs-CZ" altLang="en-US" sz="3000" dirty="0">
                <a:solidFill>
                  <a:schemeClr val="tx1"/>
                </a:solidFill>
              </a:rPr>
            </a:br>
            <a:endParaRPr lang="cs-CZ" altLang="en-US" sz="30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en-US" altLang="en-US" sz="2200" dirty="0">
                <a:solidFill>
                  <a:schemeClr val="tx1"/>
                </a:solidFill>
              </a:rPr>
              <a:t> </a:t>
            </a:r>
            <a:r>
              <a:rPr lang="cs-CZ" altLang="en-US" sz="2200" dirty="0">
                <a:solidFill>
                  <a:schemeClr val="tx2"/>
                </a:solidFill>
              </a:rPr>
              <a:t>Zvýšení</a:t>
            </a:r>
            <a:r>
              <a:rPr lang="en-US" altLang="en-US" sz="2200" dirty="0">
                <a:solidFill>
                  <a:schemeClr val="tx2"/>
                </a:solidFill>
              </a:rPr>
              <a:t>m</a:t>
            </a:r>
            <a:r>
              <a:rPr lang="cs-CZ" altLang="en-US" sz="2200" dirty="0">
                <a:solidFill>
                  <a:schemeClr val="tx2"/>
                </a:solidFill>
              </a:rPr>
              <a:t> koncentrací oxidantů</a:t>
            </a:r>
            <a:br>
              <a:rPr lang="en-US" altLang="en-US" sz="2200" dirty="0">
                <a:solidFill>
                  <a:schemeClr val="tx2"/>
                </a:solidFill>
              </a:rPr>
            </a:br>
            <a:br>
              <a:rPr lang="en-US" altLang="en-US" sz="2200" dirty="0">
                <a:solidFill>
                  <a:schemeClr val="tx2"/>
                </a:solidFill>
              </a:rPr>
            </a:br>
            <a:r>
              <a:rPr lang="cs-CZ" altLang="en-US" sz="2200" dirty="0">
                <a:solidFill>
                  <a:schemeClr val="tx2"/>
                </a:solidFill>
              </a:rPr>
              <a:t> </a:t>
            </a:r>
            <a:r>
              <a:rPr lang="en-US" altLang="en-US" sz="2200" dirty="0">
                <a:solidFill>
                  <a:schemeClr val="tx2"/>
                </a:solidFill>
              </a:rPr>
              <a:t>a/</a:t>
            </a:r>
            <a:r>
              <a:rPr lang="en-US" altLang="en-US" sz="2200" dirty="0" err="1">
                <a:solidFill>
                  <a:schemeClr val="tx2"/>
                </a:solidFill>
              </a:rPr>
              <a:t>nebo</a:t>
            </a:r>
            <a:br>
              <a:rPr lang="en-US" altLang="en-US" sz="2200" dirty="0">
                <a:solidFill>
                  <a:schemeClr val="tx2"/>
                </a:solidFill>
              </a:rPr>
            </a:br>
            <a:endParaRPr lang="en-US" altLang="en-US" sz="22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en-US" altLang="en-US" sz="2200" dirty="0">
                <a:solidFill>
                  <a:schemeClr val="tx1"/>
                </a:solidFill>
              </a:rPr>
              <a:t> </a:t>
            </a:r>
            <a:r>
              <a:rPr lang="en-US" altLang="en-US" sz="2200" dirty="0" err="1">
                <a:solidFill>
                  <a:schemeClr val="tx2"/>
                </a:solidFill>
              </a:rPr>
              <a:t>Odstran</a:t>
            </a:r>
            <a:r>
              <a:rPr lang="cs-CZ" altLang="en-US" sz="2200" dirty="0">
                <a:solidFill>
                  <a:schemeClr val="tx2"/>
                </a:solidFill>
              </a:rPr>
              <a:t>ěním antioxidantů</a:t>
            </a:r>
            <a:endParaRPr lang="en-US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endParaRPr lang="cs-CZ" altLang="en-US" sz="2200" b="1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	- velmi obecný mechanismus vyvolaný toxickými látkami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	</a:t>
            </a:r>
            <a:r>
              <a:rPr lang="cs-CZ" altLang="en-US" sz="2200" i="1" dirty="0">
                <a:solidFill>
                  <a:schemeClr val="tx1"/>
                </a:solidFill>
              </a:rPr>
              <a:t>- </a:t>
            </a:r>
            <a:r>
              <a:rPr lang="cs-CZ" altLang="en-US" sz="2200" dirty="0">
                <a:solidFill>
                  <a:schemeClr val="tx1"/>
                </a:solidFill>
              </a:rPr>
              <a:t>důsledky: chronické efekty – </a:t>
            </a:r>
            <a:r>
              <a:rPr lang="cs-CZ" altLang="en-US" sz="2200" dirty="0">
                <a:solidFill>
                  <a:srgbClr val="FF0000"/>
                </a:solidFill>
              </a:rPr>
              <a:t>nemoci, rakovina, stárnutí </a:t>
            </a:r>
            <a:r>
              <a:rPr lang="cs-CZ" altLang="en-US" sz="2200" dirty="0">
                <a:solidFill>
                  <a:schemeClr val="tx1"/>
                </a:solidFill>
              </a:rPr>
              <a:t>...</a:t>
            </a:r>
            <a:endParaRPr lang="cs-CZ" altLang="en-US" sz="180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i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i="1" dirty="0">
                <a:solidFill>
                  <a:schemeClr val="tx1"/>
                </a:solidFill>
              </a:rPr>
              <a:t>Pozn: Druhý extrém narušení rovnováhy: </a:t>
            </a:r>
            <a:br>
              <a:rPr lang="cs-CZ" altLang="en-US" sz="1600" i="1" dirty="0">
                <a:solidFill>
                  <a:schemeClr val="tx1"/>
                </a:solidFill>
              </a:rPr>
            </a:br>
            <a:r>
              <a:rPr lang="cs-CZ" altLang="en-US" sz="1600" b="1" i="1" dirty="0">
                <a:solidFill>
                  <a:schemeClr val="tx1"/>
                </a:solidFill>
              </a:rPr>
              <a:t>? Snížení koncentrací oxidantů </a:t>
            </a:r>
            <a:r>
              <a:rPr lang="cs-CZ" altLang="en-US" sz="1600" i="1" dirty="0">
                <a:solidFill>
                  <a:schemeClr val="tx1"/>
                </a:solidFill>
              </a:rPr>
              <a:t>- málo prostudováno (anoxie - častý stav v nádorech)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130622"/>
            <a:ext cx="9144000" cy="490066"/>
          </a:xfrm>
        </p:spPr>
        <p:txBody>
          <a:bodyPr/>
          <a:lstStyle/>
          <a:p>
            <a:r>
              <a:rPr lang="cs-CZ" sz="2000" b="1" dirty="0">
                <a:solidFill>
                  <a:schemeClr val="tx1"/>
                </a:solidFill>
              </a:rPr>
              <a:t>Komplexní účinky – důsledky oxidativního stresu </a:t>
            </a:r>
            <a:r>
              <a:rPr lang="cs-CZ" sz="2000" dirty="0">
                <a:solidFill>
                  <a:schemeClr val="tx1"/>
                </a:solidFill>
              </a:rPr>
              <a:t>(akutní i chronické!)</a:t>
            </a:r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 l="20472" t="17006" r="39479" b="10995"/>
          <a:stretch>
            <a:fillRect/>
          </a:stretch>
        </p:blipFill>
        <p:spPr bwMode="auto">
          <a:xfrm>
            <a:off x="3909526" y="1052736"/>
            <a:ext cx="512697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3929439" y="764704"/>
            <a:ext cx="4322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Příklad – akutní infarkt </a:t>
            </a:r>
            <a:r>
              <a:rPr lang="cs-CZ" sz="1100" dirty="0" err="1"/>
              <a:t>myocardu</a:t>
            </a:r>
            <a:r>
              <a:rPr lang="cs-CZ" sz="1100" dirty="0"/>
              <a:t> (</a:t>
            </a:r>
            <a:r>
              <a:rPr lang="en-US" sz="1100" dirty="0"/>
              <a:t>acute </a:t>
            </a:r>
            <a:r>
              <a:rPr lang="en-US" sz="1100" dirty="0" err="1"/>
              <a:t>coronar</a:t>
            </a:r>
            <a:r>
              <a:rPr lang="en-GB" sz="1100" dirty="0"/>
              <a:t>y syndrome; ACS</a:t>
            </a:r>
            <a:r>
              <a:rPr lang="cs-CZ" sz="1100" dirty="0"/>
              <a:t>)</a:t>
            </a:r>
            <a:endParaRPr lang="en-GB" sz="1100" dirty="0"/>
          </a:p>
        </p:txBody>
      </p:sp>
      <p:pic>
        <p:nvPicPr>
          <p:cNvPr id="58372" name="Picture 4" descr="http://www.geneactivatornrf2.org/wp-content/uploads/2013/03/oxidative_stress_diseases-6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024" y="1412776"/>
            <a:ext cx="3347864" cy="2555537"/>
          </a:xfrm>
          <a:prstGeom prst="rect">
            <a:avLst/>
          </a:prstGeom>
          <a:noFill/>
        </p:spPr>
      </p:pic>
      <p:sp>
        <p:nvSpPr>
          <p:cNvPr id="10" name="Elipsa 9"/>
          <p:cNvSpPr/>
          <p:nvPr/>
        </p:nvSpPr>
        <p:spPr>
          <a:xfrm>
            <a:off x="2843808" y="3284984"/>
            <a:ext cx="576064" cy="216024"/>
          </a:xfrm>
          <a:prstGeom prst="ellipse">
            <a:avLst/>
          </a:prstGeom>
          <a:noFill/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ipsa 10"/>
          <p:cNvSpPr/>
          <p:nvPr/>
        </p:nvSpPr>
        <p:spPr>
          <a:xfrm>
            <a:off x="1475656" y="1628800"/>
            <a:ext cx="720080" cy="216024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49713"/>
            <a:ext cx="43561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5888"/>
            <a:ext cx="54356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Text Box 5"/>
          <p:cNvSpPr txBox="1">
            <a:spLocks noChangeArrowheads="1"/>
          </p:cNvSpPr>
          <p:nvPr/>
        </p:nvSpPr>
        <p:spPr bwMode="auto">
          <a:xfrm>
            <a:off x="6084888" y="692150"/>
            <a:ext cx="2833687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 dirty="0">
                <a:solidFill>
                  <a:schemeClr val="tx1"/>
                </a:solidFill>
              </a:rPr>
              <a:t>ROS a o</a:t>
            </a:r>
            <a:r>
              <a:rPr lang="cs-CZ" altLang="en-US" sz="1800" b="1" dirty="0">
                <a:solidFill>
                  <a:schemeClr val="tx1"/>
                </a:solidFill>
              </a:rPr>
              <a:t>xidace</a:t>
            </a:r>
            <a:br>
              <a:rPr lang="en-GB" altLang="en-US" sz="1800" b="1" dirty="0">
                <a:solidFill>
                  <a:schemeClr val="tx1"/>
                </a:solidFill>
              </a:rPr>
            </a:br>
            <a:r>
              <a:rPr lang="en-GB" altLang="en-US" sz="1800" b="1" dirty="0" err="1">
                <a:solidFill>
                  <a:schemeClr val="tx1"/>
                </a:solidFill>
              </a:rPr>
              <a:t>na</a:t>
            </a:r>
            <a:r>
              <a:rPr lang="en-GB" altLang="en-US" sz="1800" b="1" dirty="0">
                <a:solidFill>
                  <a:schemeClr val="tx1"/>
                </a:solidFill>
              </a:rPr>
              <a:t> </a:t>
            </a:r>
            <a:r>
              <a:rPr lang="en-GB" altLang="en-US" sz="1800" b="1" dirty="0" err="1">
                <a:solidFill>
                  <a:schemeClr val="tx1"/>
                </a:solidFill>
              </a:rPr>
              <a:t>molekulární</a:t>
            </a:r>
            <a:r>
              <a:rPr lang="en-GB" altLang="en-US" sz="1800" b="1" dirty="0">
                <a:solidFill>
                  <a:schemeClr val="tx1"/>
                </a:solidFill>
              </a:rPr>
              <a:t> </a:t>
            </a:r>
            <a:r>
              <a:rPr lang="en-GB" altLang="en-US" sz="1800" b="1" dirty="0" err="1">
                <a:solidFill>
                  <a:schemeClr val="tx1"/>
                </a:solidFill>
              </a:rPr>
              <a:t>úrovni</a:t>
            </a:r>
            <a:endParaRPr lang="cs-CZ" altLang="en-US" sz="1800" b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 dirty="0">
                <a:solidFill>
                  <a:schemeClr val="tx1"/>
                </a:solidFill>
              </a:rPr>
              <a:t> DNA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 dirty="0">
                <a:solidFill>
                  <a:schemeClr val="tx1"/>
                </a:solidFill>
              </a:rPr>
              <a:t> proteiny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 dirty="0">
                <a:solidFill>
                  <a:schemeClr val="tx1"/>
                </a:solidFill>
              </a:rPr>
              <a:t> fosfolipidy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 dirty="0" err="1">
                <a:solidFill>
                  <a:schemeClr val="tx1"/>
                </a:solidFill>
              </a:rPr>
              <a:t>Důsledky</a:t>
            </a:r>
            <a:r>
              <a:rPr lang="en-GB" altLang="en-US" sz="1800" b="1" dirty="0">
                <a:solidFill>
                  <a:schemeClr val="tx1"/>
                </a:solidFill>
              </a:rPr>
              <a:t>:</a:t>
            </a:r>
            <a:endParaRPr lang="cs-CZ" altLang="en-US" sz="1800" b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Přímá</a:t>
            </a:r>
            <a:r>
              <a:rPr lang="en-US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toxicita</a:t>
            </a:r>
            <a:r>
              <a:rPr lang="en-US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en-US" alt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stárnutí</a:t>
            </a:r>
            <a:r>
              <a:rPr lang="en-US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,</a:t>
            </a:r>
            <a:br>
              <a:rPr lang="en-US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alt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dirty="0" err="1">
                <a:solidFill>
                  <a:schemeClr val="tx1"/>
                </a:solidFill>
                <a:sym typeface="Wingdings" panose="05000000000000000000" pitchFamily="2" charset="2"/>
              </a:rPr>
              <a:t>nemoci</a:t>
            </a:r>
            <a:endParaRPr lang="cs-CZ" alt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ChangeArrowheads="1"/>
          </p:cNvSpPr>
          <p:nvPr/>
        </p:nvSpPr>
        <p:spPr bwMode="auto">
          <a:xfrm>
            <a:off x="323850" y="1052513"/>
            <a:ext cx="861060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1" dirty="0">
                <a:solidFill>
                  <a:srgbClr val="FF0000"/>
                </a:solidFill>
              </a:rPr>
              <a:t>Přehled mechanismů:</a:t>
            </a:r>
            <a:br>
              <a:rPr lang="cs-CZ" altLang="en-US" sz="2200" b="1" dirty="0">
                <a:solidFill>
                  <a:srgbClr val="FF0000"/>
                </a:solidFill>
              </a:rPr>
            </a:br>
            <a:r>
              <a:rPr lang="cs-CZ" altLang="en-US" sz="2200" b="1" i="1" dirty="0">
                <a:solidFill>
                  <a:schemeClr val="tx1"/>
                </a:solidFill>
              </a:rPr>
              <a:t>ke každému znát principy, důsledky, příklady chemických látek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 dirty="0">
                <a:solidFill>
                  <a:schemeClr val="tx2"/>
                </a:solidFill>
              </a:rPr>
              <a:t>Základní typy toxicity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rgbClr val="FF0000"/>
                </a:solidFill>
              </a:rPr>
              <a:t>Nespecifická toxicita</a:t>
            </a:r>
            <a:r>
              <a:rPr lang="cs-CZ" altLang="en-US" sz="1800" dirty="0">
                <a:solidFill>
                  <a:schemeClr val="tx1"/>
                </a:solidFill>
              </a:rPr>
              <a:t>	- (ne)polární </a:t>
            </a:r>
            <a:r>
              <a:rPr lang="cs-CZ" altLang="en-US" sz="1800" b="1" dirty="0">
                <a:solidFill>
                  <a:schemeClr val="tx2"/>
                </a:solidFill>
              </a:rPr>
              <a:t>narkotická </a:t>
            </a:r>
            <a:r>
              <a:rPr lang="cs-CZ" altLang="en-US" sz="1800" dirty="0">
                <a:solidFill>
                  <a:schemeClr val="tx1"/>
                </a:solidFill>
              </a:rPr>
              <a:t>toxicita (bazální toxicita)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dirty="0">
                <a:solidFill>
                  <a:schemeClr val="tx1"/>
                </a:solidFill>
              </a:rPr>
              <a:t>			- toxicita vyvolaná </a:t>
            </a:r>
            <a:r>
              <a:rPr lang="cs-CZ" altLang="en-US" sz="1800" b="1" dirty="0">
                <a:solidFill>
                  <a:schemeClr val="tx2"/>
                </a:solidFill>
              </a:rPr>
              <a:t>reaktivními</a:t>
            </a:r>
            <a:r>
              <a:rPr lang="cs-CZ" altLang="en-US" sz="1800" dirty="0">
                <a:solidFill>
                  <a:schemeClr val="tx1"/>
                </a:solidFill>
              </a:rPr>
              <a:t> látkami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rgbClr val="FF0000"/>
                </a:solidFill>
              </a:rPr>
              <a:t>Specifická toxicita	</a:t>
            </a:r>
            <a:r>
              <a:rPr lang="cs-CZ" altLang="en-US" sz="1800" dirty="0">
                <a:solidFill>
                  <a:schemeClr val="tx1"/>
                </a:solidFill>
              </a:rPr>
              <a:t>- inhibice enzymů, interakce s receptory apod.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br>
              <a:rPr lang="cs-CZ" altLang="en-US" sz="1800" u="sng" dirty="0">
                <a:solidFill>
                  <a:schemeClr val="tx2"/>
                </a:solidFill>
              </a:rPr>
            </a:br>
            <a:r>
              <a:rPr lang="cs-CZ" altLang="en-US" sz="1800" u="sng" dirty="0">
                <a:solidFill>
                  <a:schemeClr val="tx2"/>
                </a:solidFill>
              </a:rPr>
              <a:t>Konkrétní příklady 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/>
                </a:solidFill>
              </a:rPr>
              <a:t>- narušení přirozené fluidity membrány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/>
                </a:solidFill>
              </a:rPr>
              <a:t>- interakce látek s DNA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/>
                </a:solidFill>
              </a:rPr>
              <a:t>- inhibice enzymových aktivit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/>
                </a:solidFill>
              </a:rPr>
              <a:t>- narušení </a:t>
            </a:r>
            <a:r>
              <a:rPr lang="cs-CZ" altLang="en-US" sz="1400" dirty="0" err="1">
                <a:solidFill>
                  <a:schemeClr val="tx1"/>
                </a:solidFill>
              </a:rPr>
              <a:t>redox</a:t>
            </a:r>
            <a:r>
              <a:rPr lang="cs-CZ" altLang="en-US" sz="1400" dirty="0">
                <a:solidFill>
                  <a:schemeClr val="tx1"/>
                </a:solidFill>
              </a:rPr>
              <a:t>-potenciálu 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/>
                </a:solidFill>
              </a:rPr>
              <a:t>- narušení gradientů na membránách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400" dirty="0">
                <a:solidFill>
                  <a:schemeClr val="tx1"/>
                </a:solidFill>
              </a:rPr>
              <a:t>- kompetice se substráty / přirozenými ligandy</a:t>
            </a:r>
          </a:p>
        </p:txBody>
      </p:sp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000" b="1">
                <a:solidFill>
                  <a:schemeClr val="tx1"/>
                </a:solidFill>
              </a:rPr>
              <a:t>Shrnutí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40312"/>
          </a:xfrm>
        </p:spPr>
        <p:txBody>
          <a:bodyPr>
            <a:normAutofit fontScale="70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/>
              <a:t>Co se </a:t>
            </a:r>
            <a:r>
              <a:rPr lang="en-GB" dirty="0" err="1"/>
              <a:t>rozumí</a:t>
            </a:r>
            <a:r>
              <a:rPr lang="en-GB" dirty="0"/>
              <a:t> pod </a:t>
            </a:r>
            <a:r>
              <a:rPr lang="en-GB" dirty="0" err="1"/>
              <a:t>pojmem</a:t>
            </a:r>
            <a:r>
              <a:rPr lang="en-GB" dirty="0"/>
              <a:t> receptor v </a:t>
            </a:r>
            <a:r>
              <a:rPr lang="en-GB" dirty="0" err="1"/>
              <a:t>toxikodynamice</a:t>
            </a:r>
            <a:r>
              <a:rPr lang="en-GB" dirty="0"/>
              <a:t>? </a:t>
            </a:r>
            <a:r>
              <a:rPr lang="en-GB" dirty="0" err="1"/>
              <a:t>Uveďte</a:t>
            </a:r>
            <a:r>
              <a:rPr lang="en-GB" dirty="0"/>
              <a:t> </a:t>
            </a:r>
            <a:r>
              <a:rPr lang="en-GB" dirty="0" err="1"/>
              <a:t>příklady</a:t>
            </a:r>
            <a:endParaRPr lang="en-GB" dirty="0"/>
          </a:p>
          <a:p>
            <a:pPr>
              <a:buFont typeface="Arial" charset="0"/>
              <a:buChar char="•"/>
              <a:defRPr/>
            </a:pPr>
            <a:r>
              <a:rPr lang="en-GB" dirty="0" err="1"/>
              <a:t>Jaké</a:t>
            </a:r>
            <a:r>
              <a:rPr lang="en-GB" dirty="0"/>
              <a:t> </a:t>
            </a:r>
            <a:r>
              <a:rPr lang="en-GB" dirty="0" err="1"/>
              <a:t>molekulární</a:t>
            </a:r>
            <a:r>
              <a:rPr lang="en-GB" dirty="0"/>
              <a:t> </a:t>
            </a:r>
            <a:r>
              <a:rPr lang="en-GB" dirty="0" err="1"/>
              <a:t>interakce</a:t>
            </a:r>
            <a:r>
              <a:rPr lang="en-GB" dirty="0"/>
              <a:t> </a:t>
            </a:r>
            <a:r>
              <a:rPr lang="en-GB" dirty="0" err="1"/>
              <a:t>nastávají</a:t>
            </a:r>
            <a:r>
              <a:rPr lang="en-GB" dirty="0"/>
              <a:t> </a:t>
            </a:r>
            <a:r>
              <a:rPr lang="en-GB" dirty="0" err="1"/>
              <a:t>mezi</a:t>
            </a:r>
            <a:r>
              <a:rPr lang="en-GB" dirty="0"/>
              <a:t> </a:t>
            </a:r>
            <a:r>
              <a:rPr lang="en-GB" dirty="0" err="1"/>
              <a:t>toxickou</a:t>
            </a:r>
            <a:r>
              <a:rPr lang="en-GB" dirty="0"/>
              <a:t> </a:t>
            </a:r>
            <a:r>
              <a:rPr lang="en-GB" dirty="0" err="1"/>
              <a:t>látkou</a:t>
            </a:r>
            <a:r>
              <a:rPr lang="en-GB" dirty="0"/>
              <a:t> a </a:t>
            </a:r>
            <a:r>
              <a:rPr lang="en-GB" dirty="0" err="1"/>
              <a:t>cílovým</a:t>
            </a:r>
            <a:r>
              <a:rPr lang="en-GB" dirty="0"/>
              <a:t> </a:t>
            </a:r>
            <a:r>
              <a:rPr lang="en-GB" dirty="0" err="1"/>
              <a:t>místem</a:t>
            </a:r>
            <a:r>
              <a:rPr lang="en-GB" dirty="0"/>
              <a:t>? </a:t>
            </a:r>
            <a:r>
              <a:rPr lang="en-GB" dirty="0" err="1"/>
              <a:t>Popište</a:t>
            </a:r>
            <a:r>
              <a:rPr lang="en-GB" dirty="0"/>
              <a:t> </a:t>
            </a:r>
            <a:r>
              <a:rPr lang="en-GB" dirty="0" err="1"/>
              <a:t>princip</a:t>
            </a:r>
            <a:r>
              <a:rPr lang="en-GB" dirty="0"/>
              <a:t> </a:t>
            </a:r>
            <a:r>
              <a:rPr lang="en-GB" dirty="0" err="1"/>
              <a:t>hydrofobní</a:t>
            </a:r>
            <a:r>
              <a:rPr lang="en-GB" dirty="0"/>
              <a:t> </a:t>
            </a:r>
            <a:r>
              <a:rPr lang="en-GB" dirty="0" err="1"/>
              <a:t>interakce</a:t>
            </a:r>
            <a:r>
              <a:rPr lang="en-GB" dirty="0"/>
              <a:t> (</a:t>
            </a:r>
            <a:r>
              <a:rPr lang="en-GB" dirty="0" err="1"/>
              <a:t>atp</a:t>
            </a:r>
            <a:r>
              <a:rPr lang="en-GB" dirty="0"/>
              <a:t>.)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Co je to </a:t>
            </a:r>
            <a:r>
              <a:rPr lang="en-GB" dirty="0" err="1"/>
              <a:t>agonista</a:t>
            </a:r>
            <a:r>
              <a:rPr lang="en-GB" dirty="0"/>
              <a:t> a </a:t>
            </a:r>
            <a:r>
              <a:rPr lang="en-GB" dirty="0" err="1"/>
              <a:t>antagonista</a:t>
            </a:r>
            <a:r>
              <a:rPr lang="en-GB" dirty="0"/>
              <a:t>? Co je to </a:t>
            </a:r>
            <a:r>
              <a:rPr lang="en-GB" dirty="0" err="1"/>
              <a:t>specifická</a:t>
            </a:r>
            <a:r>
              <a:rPr lang="en-GB" dirty="0"/>
              <a:t> a </a:t>
            </a:r>
            <a:r>
              <a:rPr lang="en-GB" dirty="0" err="1"/>
              <a:t>nespecifická</a:t>
            </a:r>
            <a:r>
              <a:rPr lang="en-GB" dirty="0"/>
              <a:t> </a:t>
            </a:r>
            <a:r>
              <a:rPr lang="en-GB" dirty="0" err="1"/>
              <a:t>inhibice</a:t>
            </a:r>
            <a:r>
              <a:rPr lang="en-GB" dirty="0"/>
              <a:t> </a:t>
            </a:r>
            <a:r>
              <a:rPr lang="en-GB" dirty="0" err="1"/>
              <a:t>enzymu</a:t>
            </a:r>
            <a:r>
              <a:rPr lang="en-GB" dirty="0"/>
              <a:t>?</a:t>
            </a:r>
          </a:p>
          <a:p>
            <a:pPr>
              <a:buFont typeface="Arial" charset="0"/>
              <a:buChar char="•"/>
              <a:defRPr/>
            </a:pPr>
            <a:r>
              <a:rPr lang="en-GB" dirty="0" err="1"/>
              <a:t>Vysvětlete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jakých</a:t>
            </a:r>
            <a:r>
              <a:rPr lang="en-GB" dirty="0"/>
              <a:t> </a:t>
            </a:r>
            <a:r>
              <a:rPr lang="en-GB" dirty="0" err="1"/>
              <a:t>vlastnostech</a:t>
            </a:r>
            <a:r>
              <a:rPr lang="en-GB" dirty="0"/>
              <a:t> </a:t>
            </a:r>
            <a:r>
              <a:rPr lang="en-GB" dirty="0" err="1"/>
              <a:t>látky</a:t>
            </a:r>
            <a:r>
              <a:rPr lang="en-GB" dirty="0"/>
              <a:t> </a:t>
            </a:r>
            <a:r>
              <a:rPr lang="en-GB" dirty="0" err="1"/>
              <a:t>závisí</a:t>
            </a:r>
            <a:r>
              <a:rPr lang="en-GB" dirty="0"/>
              <a:t> </a:t>
            </a:r>
            <a:r>
              <a:rPr lang="en-GB" dirty="0" err="1"/>
              <a:t>nepolární</a:t>
            </a:r>
            <a:r>
              <a:rPr lang="en-GB" dirty="0"/>
              <a:t> </a:t>
            </a:r>
            <a:r>
              <a:rPr lang="en-GB" dirty="0" err="1"/>
              <a:t>narkoza</a:t>
            </a:r>
            <a:r>
              <a:rPr lang="en-GB" dirty="0"/>
              <a:t>, </a:t>
            </a:r>
            <a:r>
              <a:rPr lang="en-GB" dirty="0" err="1"/>
              <a:t>genotoxicita</a:t>
            </a:r>
            <a:r>
              <a:rPr lang="en-GB" dirty="0"/>
              <a:t> </a:t>
            </a:r>
            <a:r>
              <a:rPr lang="en-GB" dirty="0" err="1"/>
              <a:t>atp</a:t>
            </a:r>
            <a:r>
              <a:rPr lang="en-GB" dirty="0"/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n-GB" dirty="0" err="1"/>
              <a:t>Popište</a:t>
            </a:r>
            <a:r>
              <a:rPr lang="en-GB" dirty="0"/>
              <a:t> co to je </a:t>
            </a:r>
            <a:r>
              <a:rPr lang="en-GB" dirty="0" err="1"/>
              <a:t>oxidativní</a:t>
            </a:r>
            <a:r>
              <a:rPr lang="en-GB" dirty="0"/>
              <a:t> </a:t>
            </a:r>
            <a:r>
              <a:rPr lang="en-GB" dirty="0" err="1"/>
              <a:t>stres</a:t>
            </a:r>
            <a:r>
              <a:rPr lang="en-GB" dirty="0"/>
              <a:t>, </a:t>
            </a:r>
            <a:r>
              <a:rPr lang="en-GB" dirty="0" err="1"/>
              <a:t>jak</a:t>
            </a:r>
            <a:r>
              <a:rPr lang="en-GB" dirty="0"/>
              <a:t> </a:t>
            </a:r>
            <a:r>
              <a:rPr lang="en-GB" dirty="0" err="1"/>
              <a:t>vzniká</a:t>
            </a:r>
            <a:r>
              <a:rPr lang="en-GB" dirty="0"/>
              <a:t>, </a:t>
            </a:r>
            <a:r>
              <a:rPr lang="en-GB" dirty="0" err="1"/>
              <a:t>jaké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jeho</a:t>
            </a:r>
            <a:r>
              <a:rPr lang="en-GB" dirty="0"/>
              <a:t> </a:t>
            </a:r>
            <a:r>
              <a:rPr lang="en-GB" dirty="0" err="1"/>
              <a:t>důsledky</a:t>
            </a:r>
            <a:r>
              <a:rPr lang="en-GB" dirty="0"/>
              <a:t>? 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Co je to </a:t>
            </a:r>
            <a:r>
              <a:rPr lang="en-GB" dirty="0" err="1"/>
              <a:t>acetylcholinesteráza</a:t>
            </a:r>
            <a:r>
              <a:rPr lang="en-GB" dirty="0"/>
              <a:t>? </a:t>
            </a:r>
            <a:r>
              <a:rPr lang="en-GB" dirty="0" err="1"/>
              <a:t>Jakou</a:t>
            </a:r>
            <a:r>
              <a:rPr lang="en-GB" dirty="0"/>
              <a:t> </a:t>
            </a:r>
            <a:r>
              <a:rPr lang="en-GB" dirty="0" err="1"/>
              <a:t>má</a:t>
            </a:r>
            <a:r>
              <a:rPr lang="en-GB" dirty="0"/>
              <a:t> </a:t>
            </a:r>
            <a:r>
              <a:rPr lang="en-GB" dirty="0" err="1"/>
              <a:t>funkci</a:t>
            </a:r>
            <a:r>
              <a:rPr lang="en-GB" dirty="0"/>
              <a:t> v </a:t>
            </a:r>
            <a:r>
              <a:rPr lang="en-GB" dirty="0" err="1"/>
              <a:t>organismu</a:t>
            </a:r>
            <a:r>
              <a:rPr lang="en-GB" dirty="0"/>
              <a:t>? </a:t>
            </a:r>
            <a:r>
              <a:rPr lang="en-GB" dirty="0" err="1"/>
              <a:t>Jaké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důsledky</a:t>
            </a:r>
            <a:r>
              <a:rPr lang="en-GB" dirty="0"/>
              <a:t> </a:t>
            </a:r>
            <a:r>
              <a:rPr lang="en-GB" dirty="0" err="1"/>
              <a:t>její</a:t>
            </a:r>
            <a:r>
              <a:rPr lang="en-GB" dirty="0"/>
              <a:t> </a:t>
            </a:r>
            <a:r>
              <a:rPr lang="en-GB" dirty="0" err="1"/>
              <a:t>inhibice</a:t>
            </a:r>
            <a:r>
              <a:rPr lang="en-GB" dirty="0"/>
              <a:t>? </a:t>
            </a:r>
            <a:r>
              <a:rPr lang="en-GB" dirty="0" err="1"/>
              <a:t>Jaké</a:t>
            </a:r>
            <a:r>
              <a:rPr lang="en-GB" dirty="0"/>
              <a:t> </a:t>
            </a:r>
            <a:r>
              <a:rPr lang="en-GB" dirty="0" err="1"/>
              <a:t>látky</a:t>
            </a:r>
            <a:r>
              <a:rPr lang="en-GB" dirty="0"/>
              <a:t> </a:t>
            </a:r>
            <a:r>
              <a:rPr lang="en-GB" dirty="0" err="1"/>
              <a:t>ji</a:t>
            </a:r>
            <a:r>
              <a:rPr lang="en-GB" dirty="0"/>
              <a:t> </a:t>
            </a:r>
            <a:r>
              <a:rPr lang="en-GB" dirty="0" err="1"/>
              <a:t>inhibují</a:t>
            </a:r>
            <a:r>
              <a:rPr lang="en-GB" dirty="0"/>
              <a:t>?</a:t>
            </a:r>
          </a:p>
          <a:p>
            <a:pPr>
              <a:buFont typeface="Arial" charset="0"/>
              <a:buChar char="•"/>
              <a:defRPr/>
            </a:pPr>
            <a:r>
              <a:rPr lang="en-GB" dirty="0"/>
              <a:t>Co je to </a:t>
            </a:r>
            <a:r>
              <a:rPr lang="en-GB" dirty="0" err="1"/>
              <a:t>estrogenní</a:t>
            </a:r>
            <a:r>
              <a:rPr lang="en-GB" dirty="0"/>
              <a:t> receptor? </a:t>
            </a:r>
            <a:r>
              <a:rPr lang="en-GB" dirty="0" err="1"/>
              <a:t>Vysvětlete</a:t>
            </a:r>
            <a:r>
              <a:rPr lang="en-GB" dirty="0"/>
              <a:t> </a:t>
            </a:r>
            <a:r>
              <a:rPr lang="en-GB" dirty="0" err="1"/>
              <a:t>proč</a:t>
            </a:r>
            <a:r>
              <a:rPr lang="en-GB" dirty="0"/>
              <a:t> je v </a:t>
            </a:r>
            <a:r>
              <a:rPr lang="en-GB" dirty="0" err="1"/>
              <a:t>toxicitě</a:t>
            </a:r>
            <a:r>
              <a:rPr lang="en-GB" dirty="0"/>
              <a:t> </a:t>
            </a:r>
            <a:r>
              <a:rPr lang="en-GB" dirty="0" err="1"/>
              <a:t>významnější</a:t>
            </a:r>
            <a:r>
              <a:rPr lang="en-GB" dirty="0"/>
              <a:t> </a:t>
            </a:r>
            <a:r>
              <a:rPr lang="en-GB" dirty="0" err="1"/>
              <a:t>než</a:t>
            </a:r>
            <a:r>
              <a:rPr lang="en-GB" dirty="0"/>
              <a:t> </a:t>
            </a:r>
            <a:r>
              <a:rPr lang="en-GB" dirty="0" err="1"/>
              <a:t>např</a:t>
            </a:r>
            <a:r>
              <a:rPr lang="en-GB" dirty="0"/>
              <a:t>. receptor pro </a:t>
            </a:r>
            <a:r>
              <a:rPr lang="en-GB" dirty="0" err="1"/>
              <a:t>inzulin</a:t>
            </a:r>
            <a:r>
              <a:rPr lang="en-GB" dirty="0"/>
              <a:t>?</a:t>
            </a:r>
          </a:p>
          <a:p>
            <a:pPr>
              <a:buFont typeface="Arial" charset="0"/>
              <a:buChar char="•"/>
              <a:defRPr/>
            </a:pPr>
            <a:r>
              <a:rPr lang="en-GB" dirty="0" err="1"/>
              <a:t>Jaké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důsledky</a:t>
            </a:r>
            <a:r>
              <a:rPr lang="en-GB" dirty="0"/>
              <a:t> </a:t>
            </a:r>
            <a:r>
              <a:rPr lang="en-GB" dirty="0" err="1"/>
              <a:t>mutagenity</a:t>
            </a:r>
            <a:r>
              <a:rPr lang="en-GB" dirty="0"/>
              <a:t> u </a:t>
            </a:r>
            <a:r>
              <a:rPr lang="en-GB" dirty="0" err="1"/>
              <a:t>člověka</a:t>
            </a:r>
            <a:r>
              <a:rPr lang="en-GB" dirty="0"/>
              <a:t>? </a:t>
            </a:r>
            <a:r>
              <a:rPr lang="en-GB" dirty="0" err="1"/>
              <a:t>Jaké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důsledky</a:t>
            </a:r>
            <a:r>
              <a:rPr lang="en-GB" dirty="0"/>
              <a:t> </a:t>
            </a:r>
            <a:r>
              <a:rPr lang="en-GB" dirty="0" err="1"/>
              <a:t>mutagenity</a:t>
            </a:r>
            <a:r>
              <a:rPr lang="en-GB" dirty="0"/>
              <a:t> u </a:t>
            </a:r>
            <a:r>
              <a:rPr lang="en-GB" dirty="0" err="1"/>
              <a:t>přírodních</a:t>
            </a:r>
            <a:r>
              <a:rPr lang="en-GB" dirty="0"/>
              <a:t> </a:t>
            </a:r>
            <a:r>
              <a:rPr lang="en-GB" dirty="0" err="1"/>
              <a:t>organismů</a:t>
            </a:r>
            <a:r>
              <a:rPr lang="en-GB" dirty="0"/>
              <a:t>?</a:t>
            </a:r>
          </a:p>
        </p:txBody>
      </p:sp>
      <p:sp>
        <p:nvSpPr>
          <p:cNvPr id="147459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b="1">
                <a:solidFill>
                  <a:schemeClr val="tx1"/>
                </a:solidFill>
              </a:rPr>
              <a:t>Příkladové otázky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7406</TotalTime>
  <Words>5533</Words>
  <Application>Microsoft Office PowerPoint</Application>
  <PresentationFormat>Předvádění na obrazovce (4:3)</PresentationFormat>
  <Paragraphs>855</Paragraphs>
  <Slides>97</Slides>
  <Notes>96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97</vt:i4>
      </vt:variant>
    </vt:vector>
  </HeadingPairs>
  <TitlesOfParts>
    <vt:vector size="103" baseType="lpstr">
      <vt:lpstr>Arial</vt:lpstr>
      <vt:lpstr>Calibri</vt:lpstr>
      <vt:lpstr>Tahoma</vt:lpstr>
      <vt:lpstr>Times New Roman</vt:lpstr>
      <vt:lpstr>Wingdings</vt:lpstr>
      <vt:lpstr>Motiv sady Office</vt:lpstr>
      <vt:lpstr>Prezentace aplikace PowerPoint</vt:lpstr>
      <vt:lpstr>Co by si měl student odnést z této přednášky?</vt:lpstr>
      <vt:lpstr>Prezentace aplikace PowerPoint</vt:lpstr>
      <vt:lpstr>ToxicoDYNAMIKA</vt:lpstr>
      <vt:lpstr>Prezentace aplikace PowerPoint</vt:lpstr>
      <vt:lpstr>Prezentace aplikace PowerPoint</vt:lpstr>
      <vt:lpstr>Prezentace aplikace PowerPoint</vt:lpstr>
      <vt:lpstr>Interakce mezi „receptory“ a malými molekulami (toxikanty)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Různé typy (kategorie) mechanismů toxicity</vt:lpstr>
      <vt:lpstr>Různé typy (kategorie) mechanismů toxicity</vt:lpstr>
      <vt:lpstr>Prezentace aplikace PowerPoint</vt:lpstr>
      <vt:lpstr>Prezentace aplikace PowerPoint</vt:lpstr>
      <vt:lpstr>Co by si student(ka) měl(a) odnést ?</vt:lpstr>
      <vt:lpstr>Připomenutí:  mechanistický koncept od molekuly k populacím (V literatuře: „Adverse Outcome Pathway“)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Princip narkotické toxicity (volume of distribution principle) Látky z různou hydrofobicitou (BCF 3-6-12) vyvolají toxicitu když dosáhnou stejné koncentrace v membráně (12 molekul/jednotkový objem).  Pro více hydrofobní látky (BCF12) stačí nižší vnější koncentrace („1 molekula/objem“) aby látka vstoupila do organismu a akumulovala se v membránách až dosáhne „toxické“ koncentrace v organismu. Pro látky s nižší BCF je třeba větší vnější koncentrace. (Látky s vyšší BCF se jeví jako toxičtější - stačí nižší vnější koncentrace) </vt:lpstr>
      <vt:lpstr>Prezentace aplikace PowerPoint</vt:lpstr>
      <vt:lpstr>Prezentace aplikace PowerPoint</vt:lpstr>
      <vt:lpstr>DNA jako cíl toxikantů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Jaké látky (stresory) vyvolávají mutace? MUTAGENY</vt:lpstr>
      <vt:lpstr>Prezentace aplikace PowerPoint</vt:lpstr>
      <vt:lpstr>Různé typy poškození DNA</vt:lpstr>
      <vt:lpstr>Prezentace aplikace PowerPoint</vt:lpstr>
      <vt:lpstr>Jaké látky (stresory) vyvolávají mutace? Chemické mutageny </vt:lpstr>
      <vt:lpstr>Malé mutageny: oxidace (deaminace) nukleotidů</vt:lpstr>
      <vt:lpstr>Prezentace aplikace PowerPoint</vt:lpstr>
      <vt:lpstr>ALKYLUJÍCÍ mutageny</vt:lpstr>
      <vt:lpstr>Prezentace aplikace PowerPoint</vt:lpstr>
      <vt:lpstr>Příklady ARYLUJÍCÍCH mutagenů (arylace)</vt:lpstr>
      <vt:lpstr>Bioaktivace: aflatoxin  genotoxicita</vt:lpstr>
      <vt:lpstr>Prezentace aplikace PowerPoint</vt:lpstr>
      <vt:lpstr>Ethidium bromid  (běžná látka v mol-biol výzkumu: vizualizace DNA)</vt:lpstr>
      <vt:lpstr>Mutageny: analogy bází </vt:lpstr>
      <vt:lpstr>Prezentace aplikace PowerPoint</vt:lpstr>
      <vt:lpstr>Prezentace aplikace PowerPoint</vt:lpstr>
      <vt:lpstr>PROTEINY jako cíl toxických látek</vt:lpstr>
      <vt:lpstr>Struktura a funkce proteinů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Modelové toxikanty inhibující produkci ATP v mitochondriích</vt:lpstr>
      <vt:lpstr>  Mechanismus: Glyfosát (Pesticid RoundUp)</vt:lpstr>
      <vt:lpstr>Prezentace aplikace PowerPoint</vt:lpstr>
      <vt:lpstr>Interakce látek s proteinovými receptory: část 1: membránové</vt:lpstr>
      <vt:lpstr>AKTIVACE membránových kanálů: neurotoxiny sinic</vt:lpstr>
      <vt:lpstr>BLOKACE membránových kanálů: neurotoxiny obrněnek</vt:lpstr>
      <vt:lpstr>Prezentace aplikace PowerPoint</vt:lpstr>
      <vt:lpstr>Interakce látek s proteinovými receptory:  část 2: cytoplazmatické / jaderné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Příklady – ligandy jaderných receptorů</vt:lpstr>
      <vt:lpstr>Příklad – ligandy ER (Estrogenní receptor) Environmentální toxikanty (xenoestrogeny, exoestrogeny, anti-ER)</vt:lpstr>
      <vt:lpstr>AhR (Arylhydrocarbon receptor) = receptor pro planární aromatické uhlovodíky = dioxinový receptor</vt:lpstr>
      <vt:lpstr>AhR</vt:lpstr>
      <vt:lpstr>Mnoho genů v buňce je pod kontrolou AhR</vt:lpstr>
      <vt:lpstr>Prezentace aplikace PowerPoint</vt:lpstr>
      <vt:lpstr>Účinky vyvolané toxikanty přes AhR</vt:lpstr>
      <vt:lpstr>Prezentace aplikace PowerPoint</vt:lpstr>
      <vt:lpstr>Prezentace aplikace PowerPoint</vt:lpstr>
      <vt:lpstr>Prezentace aplikace PowerPoint</vt:lpstr>
      <vt:lpstr>Velká reaktivita ROS  (krátká reakční doba = nestabilita, reaktivita, toxicita)</vt:lpstr>
      <vt:lpstr>Prezentace aplikace PowerPoint</vt:lpstr>
      <vt:lpstr>Prezentace aplikace PowerPoint</vt:lpstr>
      <vt:lpstr>Prezentace aplikace PowerPoint</vt:lpstr>
      <vt:lpstr>CYP450 jako zdroj ROS (příklad CYP2E1, MEOS – microsomal ethanol oxidising system) </vt:lpstr>
      <vt:lpstr>Oxidativní poškození buněčných součástí  &amp; biomarkery oxidativního poškození</vt:lpstr>
      <vt:lpstr>Prezentace aplikace PowerPoint</vt:lpstr>
      <vt:lpstr>Komplexní účinky – důsledky oxidativního stresu (akutní i chronické!)</vt:lpstr>
      <vt:lpstr>Prezentace aplikace PowerPoint</vt:lpstr>
      <vt:lpstr>Prezentace aplikace PowerPoint</vt:lpstr>
      <vt:lpstr>Příkladové otázky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Luděk Bláha</cp:lastModifiedBy>
  <cp:revision>178</cp:revision>
  <dcterms:created xsi:type="dcterms:W3CDTF">2010-05-17T15:27:49Z</dcterms:created>
  <dcterms:modified xsi:type="dcterms:W3CDTF">2021-10-27T11:57:24Z</dcterms:modified>
</cp:coreProperties>
</file>