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304" r:id="rId3"/>
    <p:sldId id="272" r:id="rId4"/>
    <p:sldId id="273" r:id="rId5"/>
    <p:sldId id="1180" r:id="rId6"/>
    <p:sldId id="274" r:id="rId7"/>
    <p:sldId id="732" r:id="rId8"/>
    <p:sldId id="606" r:id="rId9"/>
    <p:sldId id="306" r:id="rId10"/>
    <p:sldId id="1181" r:id="rId11"/>
    <p:sldId id="1182" r:id="rId12"/>
    <p:sldId id="1183" r:id="rId13"/>
    <p:sldId id="1184" r:id="rId14"/>
    <p:sldId id="1185" r:id="rId15"/>
    <p:sldId id="1186" r:id="rId16"/>
    <p:sldId id="1187" r:id="rId17"/>
    <p:sldId id="300" r:id="rId18"/>
    <p:sldId id="302" r:id="rId19"/>
    <p:sldId id="301" r:id="rId20"/>
    <p:sldId id="276" r:id="rId21"/>
    <p:sldId id="305" r:id="rId22"/>
    <p:sldId id="277" r:id="rId23"/>
    <p:sldId id="278" r:id="rId24"/>
    <p:sldId id="307" r:id="rId25"/>
    <p:sldId id="280" r:id="rId26"/>
    <p:sldId id="281" r:id="rId27"/>
    <p:sldId id="308" r:id="rId28"/>
    <p:sldId id="282" r:id="rId29"/>
    <p:sldId id="303" r:id="rId30"/>
    <p:sldId id="283" r:id="rId31"/>
    <p:sldId id="284" r:id="rId32"/>
    <p:sldId id="311" r:id="rId33"/>
    <p:sldId id="285" r:id="rId34"/>
    <p:sldId id="286" r:id="rId35"/>
    <p:sldId id="287" r:id="rId36"/>
    <p:sldId id="297" r:id="rId37"/>
    <p:sldId id="288" r:id="rId38"/>
    <p:sldId id="289" r:id="rId39"/>
    <p:sldId id="292" r:id="rId40"/>
    <p:sldId id="313" r:id="rId41"/>
    <p:sldId id="312" r:id="rId42"/>
    <p:sldId id="314" r:id="rId43"/>
    <p:sldId id="293" r:id="rId44"/>
    <p:sldId id="299" r:id="rId45"/>
    <p:sldId id="294" r:id="rId46"/>
    <p:sldId id="295" r:id="rId47"/>
    <p:sldId id="296" r:id="rId48"/>
    <p:sldId id="315" r:id="rId49"/>
    <p:sldId id="316" r:id="rId50"/>
    <p:sldId id="320" r:id="rId51"/>
    <p:sldId id="317" r:id="rId52"/>
    <p:sldId id="318" r:id="rId53"/>
    <p:sldId id="319" r:id="rId54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73A00D-FD11-4CA2-9983-196F73929A06}" v="3" dt="2021-11-24T07:38:02.3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2736" y="15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3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děk Bláha" userId="42617b0c-9dcc-4722-9496-b1459645750d" providerId="ADAL" clId="{5673A00D-FD11-4CA2-9983-196F73929A06}"/>
    <pc:docChg chg="custSel addSld modSld">
      <pc:chgData name="Luděk Bláha" userId="42617b0c-9dcc-4722-9496-b1459645750d" providerId="ADAL" clId="{5673A00D-FD11-4CA2-9983-196F73929A06}" dt="2021-11-24T07:39:31.353" v="9" actId="1076"/>
      <pc:docMkLst>
        <pc:docMk/>
      </pc:docMkLst>
      <pc:sldChg chg="modSp add mod setBg">
        <pc:chgData name="Luděk Bláha" userId="42617b0c-9dcc-4722-9496-b1459645750d" providerId="ADAL" clId="{5673A00D-FD11-4CA2-9983-196F73929A06}" dt="2021-11-24T07:38:25.081" v="5" actId="207"/>
        <pc:sldMkLst>
          <pc:docMk/>
          <pc:sldMk cId="0" sldId="606"/>
        </pc:sldMkLst>
        <pc:spChg chg="mod">
          <ac:chgData name="Luděk Bláha" userId="42617b0c-9dcc-4722-9496-b1459645750d" providerId="ADAL" clId="{5673A00D-FD11-4CA2-9983-196F73929A06}" dt="2021-11-24T07:38:02.353" v="2"/>
          <ac:spMkLst>
            <pc:docMk/>
            <pc:sldMk cId="0" sldId="606"/>
            <ac:spMk id="9218" creationId="{00000000-0000-0000-0000-000000000000}"/>
          </ac:spMkLst>
        </pc:spChg>
        <pc:spChg chg="mod">
          <ac:chgData name="Luděk Bláha" userId="42617b0c-9dcc-4722-9496-b1459645750d" providerId="ADAL" clId="{5673A00D-FD11-4CA2-9983-196F73929A06}" dt="2021-11-24T07:38:25.081" v="5" actId="207"/>
          <ac:spMkLst>
            <pc:docMk/>
            <pc:sldMk cId="0" sldId="606"/>
            <ac:spMk id="670723" creationId="{00000000-0000-0000-0000-000000000000}"/>
          </ac:spMkLst>
        </pc:spChg>
      </pc:sldChg>
      <pc:sldChg chg="modSp add">
        <pc:chgData name="Luděk Bláha" userId="42617b0c-9dcc-4722-9496-b1459645750d" providerId="ADAL" clId="{5673A00D-FD11-4CA2-9983-196F73929A06}" dt="2021-11-24T07:37:42.433" v="1"/>
        <pc:sldMkLst>
          <pc:docMk/>
          <pc:sldMk cId="0" sldId="732"/>
        </pc:sldMkLst>
        <pc:spChg chg="mod">
          <ac:chgData name="Luděk Bláha" userId="42617b0c-9dcc-4722-9496-b1459645750d" providerId="ADAL" clId="{5673A00D-FD11-4CA2-9983-196F73929A06}" dt="2021-11-24T07:37:42.433" v="1"/>
          <ac:spMkLst>
            <pc:docMk/>
            <pc:sldMk cId="0" sldId="732"/>
            <ac:spMk id="8196" creationId="{00000000-0000-0000-0000-000000000000}"/>
          </ac:spMkLst>
        </pc:spChg>
      </pc:sldChg>
      <pc:sldChg chg="add">
        <pc:chgData name="Luděk Bláha" userId="42617b0c-9dcc-4722-9496-b1459645750d" providerId="ADAL" clId="{5673A00D-FD11-4CA2-9983-196F73929A06}" dt="2021-11-24T07:36:54.971" v="0"/>
        <pc:sldMkLst>
          <pc:docMk/>
          <pc:sldMk cId="0" sldId="1180"/>
        </pc:sldMkLst>
      </pc:sldChg>
      <pc:sldChg chg="modSp add mod">
        <pc:chgData name="Luděk Bláha" userId="42617b0c-9dcc-4722-9496-b1459645750d" providerId="ADAL" clId="{5673A00D-FD11-4CA2-9983-196F73929A06}" dt="2021-11-24T07:39:21.598" v="7" actId="27636"/>
        <pc:sldMkLst>
          <pc:docMk/>
          <pc:sldMk cId="0" sldId="1181"/>
        </pc:sldMkLst>
        <pc:spChg chg="mod">
          <ac:chgData name="Luděk Bláha" userId="42617b0c-9dcc-4722-9496-b1459645750d" providerId="ADAL" clId="{5673A00D-FD11-4CA2-9983-196F73929A06}" dt="2021-11-24T07:39:21.598" v="7" actId="27636"/>
          <ac:spMkLst>
            <pc:docMk/>
            <pc:sldMk cId="0" sldId="1181"/>
            <ac:spMk id="7171" creationId="{00000000-0000-0000-0000-000000000000}"/>
          </ac:spMkLst>
        </pc:spChg>
        <pc:spChg chg="mod">
          <ac:chgData name="Luděk Bláha" userId="42617b0c-9dcc-4722-9496-b1459645750d" providerId="ADAL" clId="{5673A00D-FD11-4CA2-9983-196F73929A06}" dt="2021-11-24T07:39:17.330" v="6"/>
          <ac:spMkLst>
            <pc:docMk/>
            <pc:sldMk cId="0" sldId="1181"/>
            <ac:spMk id="7172" creationId="{00000000-0000-0000-0000-000000000000}"/>
          </ac:spMkLst>
        </pc:spChg>
      </pc:sldChg>
      <pc:sldChg chg="modSp add">
        <pc:chgData name="Luděk Bláha" userId="42617b0c-9dcc-4722-9496-b1459645750d" providerId="ADAL" clId="{5673A00D-FD11-4CA2-9983-196F73929A06}" dt="2021-11-24T07:39:17.330" v="6"/>
        <pc:sldMkLst>
          <pc:docMk/>
          <pc:sldMk cId="3125953971" sldId="1182"/>
        </pc:sldMkLst>
        <pc:spChg chg="mod">
          <ac:chgData name="Luděk Bláha" userId="42617b0c-9dcc-4722-9496-b1459645750d" providerId="ADAL" clId="{5673A00D-FD11-4CA2-9983-196F73929A06}" dt="2021-11-24T07:39:17.330" v="6"/>
          <ac:spMkLst>
            <pc:docMk/>
            <pc:sldMk cId="3125953971" sldId="1182"/>
            <ac:spMk id="3" creationId="{00000000-0000-0000-0000-000000000000}"/>
          </ac:spMkLst>
        </pc:spChg>
      </pc:sldChg>
      <pc:sldChg chg="add">
        <pc:chgData name="Luděk Bláha" userId="42617b0c-9dcc-4722-9496-b1459645750d" providerId="ADAL" clId="{5673A00D-FD11-4CA2-9983-196F73929A06}" dt="2021-11-24T07:39:17.330" v="6"/>
        <pc:sldMkLst>
          <pc:docMk/>
          <pc:sldMk cId="0" sldId="1183"/>
        </pc:sldMkLst>
      </pc:sldChg>
      <pc:sldChg chg="modSp add">
        <pc:chgData name="Luděk Bláha" userId="42617b0c-9dcc-4722-9496-b1459645750d" providerId="ADAL" clId="{5673A00D-FD11-4CA2-9983-196F73929A06}" dt="2021-11-24T07:39:27.376" v="8" actId="1076"/>
        <pc:sldMkLst>
          <pc:docMk/>
          <pc:sldMk cId="0" sldId="1184"/>
        </pc:sldMkLst>
        <pc:spChg chg="mod">
          <ac:chgData name="Luděk Bláha" userId="42617b0c-9dcc-4722-9496-b1459645750d" providerId="ADAL" clId="{5673A00D-FD11-4CA2-9983-196F73929A06}" dt="2021-11-24T07:39:27.376" v="8" actId="1076"/>
          <ac:spMkLst>
            <pc:docMk/>
            <pc:sldMk cId="0" sldId="1184"/>
            <ac:spMk id="3" creationId="{00000000-0000-0000-0000-000000000000}"/>
          </ac:spMkLst>
        </pc:spChg>
      </pc:sldChg>
      <pc:sldChg chg="add">
        <pc:chgData name="Luděk Bláha" userId="42617b0c-9dcc-4722-9496-b1459645750d" providerId="ADAL" clId="{5673A00D-FD11-4CA2-9983-196F73929A06}" dt="2021-11-24T07:39:17.330" v="6"/>
        <pc:sldMkLst>
          <pc:docMk/>
          <pc:sldMk cId="0" sldId="1185"/>
        </pc:sldMkLst>
      </pc:sldChg>
      <pc:sldChg chg="modSp add">
        <pc:chgData name="Luděk Bláha" userId="42617b0c-9dcc-4722-9496-b1459645750d" providerId="ADAL" clId="{5673A00D-FD11-4CA2-9983-196F73929A06}" dt="2021-11-24T07:39:31.353" v="9" actId="1076"/>
        <pc:sldMkLst>
          <pc:docMk/>
          <pc:sldMk cId="0" sldId="1186"/>
        </pc:sldMkLst>
        <pc:spChg chg="mod">
          <ac:chgData name="Luděk Bláha" userId="42617b0c-9dcc-4722-9496-b1459645750d" providerId="ADAL" clId="{5673A00D-FD11-4CA2-9983-196F73929A06}" dt="2021-11-24T07:39:31.353" v="9" actId="1076"/>
          <ac:spMkLst>
            <pc:docMk/>
            <pc:sldMk cId="0" sldId="1186"/>
            <ac:spMk id="3" creationId="{00000000-0000-0000-0000-000000000000}"/>
          </ac:spMkLst>
        </pc:spChg>
      </pc:sldChg>
      <pc:sldChg chg="add">
        <pc:chgData name="Luděk Bláha" userId="42617b0c-9dcc-4722-9496-b1459645750d" providerId="ADAL" clId="{5673A00D-FD11-4CA2-9983-196F73929A06}" dt="2021-11-24T07:39:17.330" v="6"/>
        <pc:sldMkLst>
          <pc:docMk/>
          <pc:sldMk cId="0" sldId="11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1EF44A-8BC1-48CF-9FC6-FAF3D430FB7F}" type="datetimeFigureOut">
              <a:rPr lang="cs-CZ"/>
              <a:pPr>
                <a:defRPr/>
              </a:pPr>
              <a:t>24.11.2021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BDA657-5752-4F35-95CA-FDD11ED3E55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C48EB8-1309-4E44-9C7A-10A070E7CC03}" type="datetimeFigureOut">
              <a:rPr lang="cs-CZ"/>
              <a:pPr>
                <a:defRPr/>
              </a:pPr>
              <a:t>24.11.2021</a:t>
            </a:fld>
            <a:endParaRPr lang="cs-CZ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5C2988E6-C2E3-444E-976D-6B3B705F8C9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4925" cy="38354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250CA-2FCA-4F5F-BE9A-1020B0C3BF88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66" y="4862637"/>
            <a:ext cx="5680769" cy="4605493"/>
          </a:xfrm>
          <a:noFill/>
          <a:ln/>
        </p:spPr>
        <p:txBody>
          <a:bodyPr/>
          <a:lstStyle/>
          <a:p>
            <a:pPr eaLnBrk="1" hangingPunct="1"/>
            <a:endParaRPr lang="cs-CZ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250CA-2FCA-4F5F-BE9A-1020B0C3BF88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66" y="4862637"/>
            <a:ext cx="5680769" cy="4605493"/>
          </a:xfrm>
          <a:noFill/>
          <a:ln/>
        </p:spPr>
        <p:txBody>
          <a:bodyPr/>
          <a:lstStyle/>
          <a:p>
            <a:pPr eaLnBrk="1" hangingPunct="1"/>
            <a:endParaRPr 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48E2A-E277-411E-B099-6490FB081C3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641B62-316B-4FC9-A00B-0C9D6D7DAC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008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324F58-C5A4-4218-863A-264DA81D04B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905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F73CE6-EEB0-4F1B-B3D6-81B253225F5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396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FF3529-53D4-4C6A-8A29-EE544E8448A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20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6CF785-8E19-4154-86D1-7A8E880BA9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049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ED7103-5E80-43F2-8509-7A51C53985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313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577B4C-0BDE-4FE2-9020-5A2249986D8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39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6ADD15-48A0-4529-BE5F-325F5AF41F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0822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C7B445-0D02-4A32-9F0C-4DA829E9396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665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7BB96F-33BA-492B-9E5B-96BD0ECF46F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59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D57657-19C9-4774-9A5A-BB575E50ACA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501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A9A9B"/>
                </a:solidFill>
              </a:defRPr>
            </a:lvl1pPr>
          </a:lstStyle>
          <a:p>
            <a:fld id="{308A3CE6-0FAE-40E5-B37A-7B98A0A7CCC6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53" r:id="rId2"/>
    <p:sldLayoutId id="214748376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jpeg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11" Type="http://schemas.openxmlformats.org/officeDocument/2006/relationships/image" Target="../media/image15.jpeg"/><Relationship Id="rId5" Type="http://schemas.openxmlformats.org/officeDocument/2006/relationships/image" Target="../media/image9.wmf"/><Relationship Id="rId15" Type="http://schemas.openxmlformats.org/officeDocument/2006/relationships/image" Target="../media/image19.wmf"/><Relationship Id="rId10" Type="http://schemas.openxmlformats.org/officeDocument/2006/relationships/image" Target="../media/image14.jpeg"/><Relationship Id="rId4" Type="http://schemas.openxmlformats.org/officeDocument/2006/relationships/image" Target="../media/image8.wmf"/><Relationship Id="rId9" Type="http://schemas.openxmlformats.org/officeDocument/2006/relationships/image" Target="../media/image13.wmf"/><Relationship Id="rId14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nadpis 2"/>
          <p:cNvSpPr>
            <a:spLocks/>
          </p:cNvSpPr>
          <p:nvPr/>
        </p:nvSpPr>
        <p:spPr bwMode="auto">
          <a:xfrm>
            <a:off x="1331913" y="4365625"/>
            <a:ext cx="640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br>
              <a:rPr lang="cs-CZ" altLang="en-US" sz="2000" b="1">
                <a:solidFill>
                  <a:srgbClr val="000066"/>
                </a:solidFill>
                <a:latin typeface="Tahoma" panose="020B0604030504040204" pitchFamily="34" charset="0"/>
              </a:rPr>
            </a:br>
            <a:r>
              <a:rPr lang="cs-CZ" altLang="en-US" sz="2000">
                <a:solidFill>
                  <a:srgbClr val="000066"/>
                </a:solidFill>
                <a:latin typeface="Tahoma" panose="020B0604030504040204" pitchFamily="34" charset="0"/>
              </a:rPr>
              <a:t>Luděk Bláha, PřF MU</a:t>
            </a: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468313" y="2189163"/>
            <a:ext cx="838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3300"/>
                </a:solidFill>
              </a:rPr>
              <a:t>Stanovení ekotoxicity</a:t>
            </a:r>
          </a:p>
        </p:txBody>
      </p:sp>
      <p:pic>
        <p:nvPicPr>
          <p:cNvPr id="4100" name="Picture 7" descr="OPVK_MU_stred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516563"/>
            <a:ext cx="4537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sp>
        <p:nvSpPr>
          <p:cNvPr id="7171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Výsledky biotestů jsou využitelné pro: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r>
              <a:rPr lang="cs-CZ" altLang="cs-CZ" dirty="0"/>
              <a:t>prospektivní hodnocení ekologických rizik u testů čistých látek, pesticidů či testů směsí před jejich vnosem do ekosystému (kaly ČOV)</a:t>
            </a:r>
          </a:p>
          <a:p>
            <a:endParaRPr lang="cs-CZ" altLang="cs-CZ" dirty="0"/>
          </a:p>
          <a:p>
            <a:r>
              <a:rPr lang="cs-CZ" altLang="cs-CZ" dirty="0"/>
              <a:t>retrospektivní hodnocení ekologických rizik u hodnocení toxicity matricí z prostředí – hledání kauzality mezi znečištěním a efekty</a:t>
            </a:r>
          </a:p>
        </p:txBody>
      </p:sp>
      <p:sp>
        <p:nvSpPr>
          <p:cNvPr id="7172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D9F7F9D-3B33-4587-8075-A9253B78F990}" type="slidenum">
              <a:rPr lang="cs-CZ" smtClean="0"/>
              <a:pPr>
                <a:defRPr/>
              </a:pPr>
              <a:t>10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4343400" y="1600200"/>
            <a:ext cx="12576" cy="470912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69550D2-E629-48C7-A453-B6953093EC8A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4572000" y="4653136"/>
            <a:ext cx="1851248" cy="8458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7092280" y="4653136"/>
            <a:ext cx="1851248" cy="8458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287344" y="4941168"/>
            <a:ext cx="15077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b="1" dirty="0"/>
              <a:t>INDIVIDUAL </a:t>
            </a:r>
          </a:p>
          <a:p>
            <a:pPr algn="ctr" eaLnBrk="0" hangingPunct="0"/>
            <a:r>
              <a:rPr lang="en-US" sz="1200" b="1" dirty="0"/>
              <a:t>TOXICANTS</a:t>
            </a: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107504" y="2857500"/>
            <a:ext cx="6048672" cy="16516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907704" y="3861048"/>
            <a:ext cx="2664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b="1" dirty="0"/>
              <a:t>MIXTURES OF CHEMICALS</a:t>
            </a:r>
          </a:p>
          <a:p>
            <a:pPr algn="ctr" eaLnBrk="0" hangingPunct="0"/>
            <a:r>
              <a:rPr lang="en-US" sz="1200" b="1" dirty="0"/>
              <a:t>CONTAMINATED ENVIRONMENT</a:t>
            </a:r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5867400" y="5181600"/>
            <a:ext cx="1905000" cy="762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5867400" y="4495800"/>
            <a:ext cx="19050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3581400" y="4495800"/>
            <a:ext cx="19050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3430724" y="2948372"/>
            <a:ext cx="2282552" cy="961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539552" y="2912368"/>
            <a:ext cx="2232248" cy="10332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5496" y="1700808"/>
            <a:ext cx="1905000" cy="346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/>
              <a:t>RETROSPECTIVE</a:t>
            </a:r>
            <a:endParaRPr lang="en-US" sz="1600" dirty="0">
              <a:latin typeface="Times New Roman" pitchFamily="16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978400" y="1676400"/>
            <a:ext cx="1635125" cy="346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/>
              <a:t>PROSPECTIVE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94469" y="3063875"/>
            <a:ext cx="17267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/>
              <a:t>Bioassessment</a:t>
            </a:r>
          </a:p>
          <a:p>
            <a:pPr algn="ctr" eaLnBrk="0" hangingPunct="0"/>
            <a:r>
              <a:rPr lang="en-US" sz="1400" b="1"/>
              <a:t>Field assessment</a:t>
            </a:r>
          </a:p>
          <a:p>
            <a:pPr algn="ctr" eaLnBrk="0" hangingPunct="0"/>
            <a:r>
              <a:rPr lang="en-US" sz="1400" b="1"/>
              <a:t>Monitoring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08622" y="3063875"/>
            <a:ext cx="17267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/>
              <a:t>Bioassessment</a:t>
            </a:r>
          </a:p>
          <a:p>
            <a:pPr algn="ctr" eaLnBrk="0" hangingPunct="0"/>
            <a:r>
              <a:rPr lang="en-US" sz="1400" b="1"/>
              <a:t>Field assessment</a:t>
            </a:r>
          </a:p>
          <a:p>
            <a:pPr algn="ctr" eaLnBrk="0" hangingPunct="0"/>
            <a:r>
              <a:rPr lang="en-US" sz="1400" b="1"/>
              <a:t>Monitoring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934949" y="4572000"/>
            <a:ext cx="12121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/>
              <a:t>Lab studies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295561" y="4572000"/>
            <a:ext cx="12121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/>
              <a:t>Lab studies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062556" y="5334000"/>
            <a:ext cx="1630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/>
              <a:t>Simulated small</a:t>
            </a:r>
          </a:p>
          <a:p>
            <a:pPr algn="ctr" eaLnBrk="0" hangingPunct="0"/>
            <a:r>
              <a:rPr lang="en-US" sz="1400" b="1"/>
              <a:t>ecosystems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984106" y="2286000"/>
            <a:ext cx="122341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/>
              <a:t>DISASTERS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640538" y="2286000"/>
            <a:ext cx="239841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/>
              <a:t>PREDICTIONS for future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622473" y="1101725"/>
            <a:ext cx="148630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/>
              <a:t>Time: NOW !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4860032" y="4869160"/>
            <a:ext cx="15077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sz="1200" b="1" dirty="0"/>
              <a:t>MIXTURES OF</a:t>
            </a:r>
            <a:endParaRPr lang="en-US" sz="1200" b="1" dirty="0"/>
          </a:p>
          <a:p>
            <a:pPr algn="ctr" eaLnBrk="0" hangingPunct="0"/>
            <a:r>
              <a:rPr lang="en-US" sz="1200" b="1" dirty="0"/>
              <a:t>TOXICANTS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6732240" y="1844824"/>
            <a:ext cx="21327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cs-CZ" sz="1600" b="1" cap="all" spc="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Risk </a:t>
            </a:r>
            <a:r>
              <a:rPr lang="cs-CZ" sz="1600" b="1" cap="all" spc="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assessment</a:t>
            </a:r>
            <a:endParaRPr lang="cs-CZ" sz="1600" b="1" cap="all" spc="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2051720" y="1916832"/>
            <a:ext cx="21327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cs-CZ" sz="1600" b="1" cap="all" spc="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Risk </a:t>
            </a:r>
            <a:r>
              <a:rPr lang="cs-CZ" sz="1600" b="1" cap="all" spc="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assessment</a:t>
            </a:r>
            <a:endParaRPr lang="cs-CZ" sz="1600" b="1" cap="all" spc="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5953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pic>
        <p:nvPicPr>
          <p:cNvPr id="472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20065"/>
            <a:ext cx="7848600" cy="593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583613" cy="4917329"/>
          </a:xfrm>
        </p:spPr>
        <p:txBody>
          <a:bodyPr/>
          <a:lstStyle/>
          <a:p>
            <a:pPr>
              <a:buNone/>
            </a:pPr>
            <a:r>
              <a:rPr lang="cs-CZ" sz="1800" b="1" dirty="0">
                <a:solidFill>
                  <a:srgbClr val="FF0000"/>
                </a:solidFill>
              </a:rPr>
              <a:t>Cíle prospektivního přístupu:</a:t>
            </a:r>
          </a:p>
          <a:p>
            <a:r>
              <a:rPr lang="cs-CZ" sz="1800" dirty="0"/>
              <a:t>zhodnocení škodlivosti konkrétních kontaminantů (jednotlivých i směsí) a dalších </a:t>
            </a:r>
            <a:r>
              <a:rPr lang="cs-CZ" sz="1800" dirty="0" err="1"/>
              <a:t>stresorů</a:t>
            </a:r>
            <a:r>
              <a:rPr lang="cs-CZ" sz="1800" dirty="0"/>
              <a:t> pro organismy</a:t>
            </a:r>
          </a:p>
          <a:p>
            <a:r>
              <a:rPr lang="cs-CZ" sz="1800" dirty="0"/>
              <a:t>analýza vztahů mezi koncentrací a účinkem („</a:t>
            </a:r>
            <a:r>
              <a:rPr lang="cs-CZ" sz="1800" dirty="0" err="1"/>
              <a:t>dose</a:t>
            </a:r>
            <a:r>
              <a:rPr lang="cs-CZ" sz="1800" dirty="0"/>
              <a:t>-response </a:t>
            </a:r>
            <a:r>
              <a:rPr lang="cs-CZ" sz="1800" dirty="0" err="1"/>
              <a:t>relationship</a:t>
            </a:r>
            <a:r>
              <a:rPr lang="cs-CZ" sz="1800" dirty="0"/>
              <a:t>“) </a:t>
            </a:r>
          </a:p>
          <a:p>
            <a:r>
              <a:rPr lang="cs-CZ" sz="1800" dirty="0"/>
              <a:t>kvantifikace nebezpečnosti, hodnocení rizik (včetně legislativně nařízeného hodnocení) a predikce negativních účinků v reálném vzorku ŽP</a:t>
            </a:r>
          </a:p>
          <a:p>
            <a:r>
              <a:rPr lang="cs-CZ" sz="1800" dirty="0"/>
              <a:t>nastavení limitních hodnot pro (legislativní) regulaci chemických látek, pesticidů a materiálů, které mohou přijít do kontaktu s ŽP (odpady, kaly, hnojiva…)</a:t>
            </a:r>
          </a:p>
          <a:p>
            <a:r>
              <a:rPr lang="cs-CZ" sz="1800" dirty="0"/>
              <a:t>poznání dějů, procesů, zákonitostí a mechanismů týkajících se účinků kontaminantů (případně dalších </a:t>
            </a:r>
            <a:r>
              <a:rPr lang="cs-CZ" sz="1800" dirty="0" err="1"/>
              <a:t>stresorů</a:t>
            </a:r>
            <a:r>
              <a:rPr lang="cs-CZ" sz="1800" dirty="0"/>
              <a:t>) na biotu, osudu a biodostupnosti kontaminantů v ŽP a expozice organismů</a:t>
            </a:r>
          </a:p>
          <a:p>
            <a:r>
              <a:rPr lang="cs-CZ" sz="1800" dirty="0"/>
              <a:t>pochopení příčin škodlivých účinků kontaminantů na organismy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pic>
        <p:nvPicPr>
          <p:cNvPr id="542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792018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0193" y="1202650"/>
            <a:ext cx="8583613" cy="4452699"/>
          </a:xfrm>
        </p:spPr>
        <p:txBody>
          <a:bodyPr/>
          <a:lstStyle/>
          <a:p>
            <a:pPr>
              <a:buNone/>
            </a:pPr>
            <a:r>
              <a:rPr lang="cs-CZ" sz="1800" b="1" dirty="0">
                <a:solidFill>
                  <a:srgbClr val="FF0000"/>
                </a:solidFill>
              </a:rPr>
              <a:t>Cíle retrospektivního přístupu:</a:t>
            </a:r>
          </a:p>
          <a:p>
            <a:r>
              <a:rPr lang="cs-CZ" sz="1800" dirty="0"/>
              <a:t>poznání vazeb (kauzality) mezi výskytem a osudem kontaminantů (</a:t>
            </a:r>
            <a:r>
              <a:rPr lang="cs-CZ" sz="1800" dirty="0" err="1"/>
              <a:t>stresorů</a:t>
            </a:r>
            <a:r>
              <a:rPr lang="cs-CZ" sz="1800" dirty="0"/>
              <a:t>) a stavem bioty</a:t>
            </a:r>
          </a:p>
          <a:p>
            <a:r>
              <a:rPr lang="cs-CZ" sz="1800" dirty="0"/>
              <a:t>poznání </a:t>
            </a:r>
            <a:r>
              <a:rPr lang="cs-CZ" sz="1800" dirty="0" err="1"/>
              <a:t>proběhlých</a:t>
            </a:r>
            <a:r>
              <a:rPr lang="cs-CZ" sz="1800" dirty="0"/>
              <a:t> dějů a jejich zákonitostí umožňuje odhadovat vývoj pro budoucnost v podobných situacích (predikce)</a:t>
            </a:r>
          </a:p>
          <a:p>
            <a:r>
              <a:rPr lang="cs-CZ" sz="1800" dirty="0"/>
              <a:t>hodnocení zásahů na reálné složky ŽP v reálných ekosystémech (hodnocení hnojení, </a:t>
            </a:r>
            <a:r>
              <a:rPr lang="cs-CZ" sz="1800" dirty="0" err="1"/>
              <a:t>remediací</a:t>
            </a:r>
            <a:r>
              <a:rPr lang="cs-CZ" sz="1800" dirty="0"/>
              <a:t>, posuzování kontaminovaných míst…)</a:t>
            </a:r>
          </a:p>
          <a:p>
            <a:r>
              <a:rPr lang="cs-CZ" sz="1800" dirty="0"/>
              <a:t>poznání dějů, procesů, zákonitostí a mechanismů týkajících se účinků kontaminantů (případně dalších </a:t>
            </a:r>
            <a:r>
              <a:rPr lang="cs-CZ" sz="1800" dirty="0" err="1"/>
              <a:t>stresorů</a:t>
            </a:r>
            <a:r>
              <a:rPr lang="cs-CZ" sz="1800" dirty="0"/>
              <a:t>) na biotu, osudu a biodostupnosti kontaminantů v ŽP a expozice organismů</a:t>
            </a:r>
          </a:p>
          <a:p>
            <a:r>
              <a:rPr lang="cs-CZ" sz="1800" dirty="0"/>
              <a:t>pochopení následků škodlivých účinků kontaminantů zejména na vyšších úrovních biologické organizace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51" name="Text Box 23"/>
          <p:cNvSpPr txBox="1">
            <a:spLocks noChangeArrowheads="1"/>
          </p:cNvSpPr>
          <p:nvPr/>
        </p:nvSpPr>
        <p:spPr bwMode="auto">
          <a:xfrm>
            <a:off x="4343400" y="1524000"/>
            <a:ext cx="457041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Každý metodický přístup má svá omezení a může být interpretován pouze s ohledem na svůj informační obsah a zaměření</a:t>
            </a:r>
          </a:p>
          <a:p>
            <a:pPr algn="ctr">
              <a:defRPr/>
            </a:pPr>
            <a:endParaRPr 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Optimální je kombinace či prolínání obou přístupů !!!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Nadpis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648200"/>
            <a:ext cx="353362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59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971800"/>
            <a:ext cx="44100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59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685800"/>
            <a:ext cx="3505200" cy="21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04800" y="452438"/>
            <a:ext cx="86106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2400" b="1" dirty="0">
                <a:solidFill>
                  <a:srgbClr val="FF3300"/>
                </a:solidFill>
                <a:latin typeface="Arial" charset="0"/>
                <a:cs typeface="Arial" charset="0"/>
              </a:rPr>
              <a:t>Stanovení </a:t>
            </a:r>
            <a:r>
              <a:rPr lang="cs-CZ" sz="2400" b="1" dirty="0" err="1">
                <a:solidFill>
                  <a:srgbClr val="FF3300"/>
                </a:solidFill>
                <a:latin typeface="Arial" charset="0"/>
                <a:cs typeface="Arial" charset="0"/>
              </a:rPr>
              <a:t>ekotoxicity</a:t>
            </a:r>
            <a:br>
              <a:rPr lang="cs-CZ" sz="2400" b="1" dirty="0">
                <a:solidFill>
                  <a:srgbClr val="FF3300"/>
                </a:solidFill>
                <a:latin typeface="Arial" charset="0"/>
                <a:cs typeface="Arial" charset="0"/>
              </a:rPr>
            </a:br>
            <a:r>
              <a:rPr lang="cs-CZ" sz="2400" b="1" dirty="0">
                <a:solidFill>
                  <a:srgbClr val="FF3300"/>
                </a:solidFill>
                <a:latin typeface="Arial" charset="0"/>
                <a:cs typeface="Arial" charset="0"/>
              </a:rPr>
              <a:t>REALIZACE BIOTESTU</a:t>
            </a:r>
            <a:endParaRPr lang="en-GB" sz="2400" b="1" dirty="0">
              <a:solidFill>
                <a:srgbClr val="FF3300"/>
              </a:solidFill>
              <a:latin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GB" sz="2400" dirty="0">
                <a:solidFill>
                  <a:srgbClr val="FF3300"/>
                </a:solidFill>
                <a:latin typeface="Arial" charset="0"/>
                <a:cs typeface="Arial" charset="0"/>
              </a:rPr>
              <a:t>(</a:t>
            </a:r>
            <a:r>
              <a:rPr lang="en-GB" sz="2400" dirty="0" err="1">
                <a:solidFill>
                  <a:srgbClr val="FF3300"/>
                </a:solidFill>
                <a:latin typeface="Arial" charset="0"/>
                <a:cs typeface="Arial" charset="0"/>
              </a:rPr>
              <a:t>přípravné</a:t>
            </a:r>
            <a:r>
              <a:rPr lang="en-GB" sz="2400" dirty="0">
                <a:solidFill>
                  <a:srgbClr val="FF3300"/>
                </a:solidFill>
                <a:latin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rgbClr val="FF3300"/>
                </a:solidFill>
                <a:latin typeface="Arial" charset="0"/>
                <a:cs typeface="Arial" charset="0"/>
              </a:rPr>
              <a:t>cvičení</a:t>
            </a:r>
            <a:r>
              <a:rPr lang="cs-CZ" sz="2400" dirty="0">
                <a:solidFill>
                  <a:srgbClr val="FF3300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defRPr/>
            </a:pPr>
            <a:endParaRPr lang="en-GB" sz="2400" b="1" dirty="0">
              <a:solidFill>
                <a:srgbClr val="FF3300"/>
              </a:solidFill>
              <a:latin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GB" sz="2000" b="1" dirty="0" err="1">
                <a:latin typeface="Arial" charset="0"/>
                <a:cs typeface="Arial" charset="0"/>
              </a:rPr>
              <a:t>Úvod</a:t>
            </a:r>
            <a:r>
              <a:rPr lang="en-GB" sz="2000" b="1" dirty="0">
                <a:latin typeface="Arial" charset="0"/>
                <a:cs typeface="Arial" charset="0"/>
              </a:rPr>
              <a:t>:</a:t>
            </a:r>
          </a:p>
          <a:p>
            <a:pPr eaLnBrk="0" hangingPunct="0">
              <a:defRPr/>
            </a:pPr>
            <a:r>
              <a:rPr lang="cs-CZ" dirty="0">
                <a:latin typeface="Arial" charset="0"/>
                <a:cs typeface="Arial" charset="0"/>
              </a:rPr>
              <a:t>Do rybníka, ve kterém kapři onemocněli plísní, se má jako léčivo přidávat malachitová zeleň </a:t>
            </a:r>
            <a:r>
              <a:rPr lang="cs-CZ" dirty="0" err="1">
                <a:latin typeface="Arial" charset="0"/>
                <a:cs typeface="Arial" charset="0"/>
              </a:rPr>
              <a:t>MZ</a:t>
            </a:r>
            <a:r>
              <a:rPr lang="cs-CZ" dirty="0">
                <a:latin typeface="Arial" charset="0"/>
                <a:cs typeface="Arial" charset="0"/>
              </a:rPr>
              <a:t>. </a:t>
            </a:r>
            <a:r>
              <a:rPr lang="cs-CZ" dirty="0">
                <a:solidFill>
                  <a:srgbClr val="00B050"/>
                </a:solidFill>
                <a:latin typeface="Arial" charset="0"/>
                <a:cs typeface="Arial" charset="0"/>
              </a:rPr>
              <a:t>Je třeba zjistit, zda účinná koncentrace </a:t>
            </a:r>
            <a:r>
              <a:rPr lang="cs-CZ" dirty="0" err="1">
                <a:solidFill>
                  <a:srgbClr val="00B050"/>
                </a:solidFill>
                <a:latin typeface="Arial" charset="0"/>
                <a:cs typeface="Arial" charset="0"/>
              </a:rPr>
              <a:t>MZ</a:t>
            </a:r>
            <a:r>
              <a:rPr lang="cs-CZ" dirty="0">
                <a:solidFill>
                  <a:srgbClr val="00B050"/>
                </a:solidFill>
                <a:latin typeface="Arial" charset="0"/>
                <a:cs typeface="Arial" charset="0"/>
              </a:rPr>
              <a:t> (1mg</a:t>
            </a:r>
            <a:r>
              <a:rPr lang="en-US" dirty="0">
                <a:solidFill>
                  <a:srgbClr val="00B050"/>
                </a:solidFill>
                <a:latin typeface="Arial" charset="0"/>
                <a:cs typeface="Arial" charset="0"/>
              </a:rPr>
              <a:t>/L</a:t>
            </a:r>
            <a:r>
              <a:rPr lang="cs-CZ" dirty="0">
                <a:solidFill>
                  <a:srgbClr val="00B050"/>
                </a:solidFill>
                <a:latin typeface="Arial" charset="0"/>
                <a:cs typeface="Arial" charset="0"/>
              </a:rPr>
              <a:t>) </a:t>
            </a:r>
            <a:r>
              <a:rPr lang="en-US" dirty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  <a:r>
              <a:rPr lang="cs-CZ" dirty="0">
                <a:solidFill>
                  <a:srgbClr val="00B050"/>
                </a:solidFill>
                <a:latin typeface="Arial" charset="0"/>
                <a:cs typeface="Arial" charset="0"/>
              </a:rPr>
              <a:t>nepoškodí po aplikaci populace </a:t>
            </a:r>
            <a:r>
              <a:rPr lang="cs-CZ" b="1" dirty="0">
                <a:solidFill>
                  <a:schemeClr val="tx2"/>
                </a:solidFill>
                <a:latin typeface="Arial" charset="0"/>
                <a:cs typeface="Arial" charset="0"/>
              </a:rPr>
              <a:t>zooplanktonu</a:t>
            </a:r>
            <a:r>
              <a:rPr lang="cs-CZ" dirty="0">
                <a:solidFill>
                  <a:srgbClr val="00B050"/>
                </a:solidFill>
                <a:latin typeface="Arial" charset="0"/>
                <a:cs typeface="Arial" charset="0"/>
              </a:rPr>
              <a:t> v rybníku</a:t>
            </a:r>
            <a:r>
              <a:rPr lang="cs-CZ" dirty="0">
                <a:latin typeface="Arial" charset="0"/>
                <a:cs typeface="Arial" charset="0"/>
              </a:rPr>
              <a:t>. </a:t>
            </a:r>
            <a:r>
              <a:rPr lang="cs-CZ" i="1" dirty="0">
                <a:latin typeface="Arial" charset="0"/>
                <a:cs typeface="Arial" charset="0"/>
              </a:rPr>
              <a:t>To by následně celkovou stabilitu ekosystému a také ekonomický přínos (chybějící zdroj potravy pro ryby, snížené přírůstky ryb </a:t>
            </a:r>
            <a:r>
              <a:rPr lang="cs-CZ" i="1" dirty="0" err="1">
                <a:latin typeface="Arial" charset="0"/>
                <a:cs typeface="Arial" charset="0"/>
              </a:rPr>
              <a:t>atd</a:t>
            </a:r>
            <a:r>
              <a:rPr lang="cs-CZ" i="1" dirty="0">
                <a:latin typeface="Arial" charset="0"/>
                <a:cs typeface="Arial" charset="0"/>
              </a:rPr>
              <a:t>)</a:t>
            </a:r>
            <a:r>
              <a:rPr lang="en-GB" i="1" dirty="0">
                <a:latin typeface="Arial" charset="0"/>
                <a:cs typeface="Arial" charset="0"/>
              </a:rPr>
              <a:t>.</a:t>
            </a:r>
            <a:endParaRPr lang="cs-CZ" i="1" dirty="0">
              <a:latin typeface="Arial" charset="0"/>
              <a:cs typeface="Arial" charset="0"/>
            </a:endParaRPr>
          </a:p>
          <a:p>
            <a:pPr eaLnBrk="0" hangingPunct="0">
              <a:defRPr/>
            </a:pPr>
            <a:endParaRPr lang="en-GB" sz="2000" dirty="0">
              <a:latin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cs-CZ" sz="2000" b="1" dirty="0">
                <a:latin typeface="Arial" charset="0"/>
                <a:cs typeface="Arial" charset="0"/>
              </a:rPr>
              <a:t>Zadání </a:t>
            </a:r>
          </a:p>
          <a:p>
            <a:pPr eaLnBrk="0" hangingPunct="0">
              <a:defRPr/>
            </a:pPr>
            <a:r>
              <a:rPr lang="cs-CZ" b="1" dirty="0">
                <a:latin typeface="Arial" charset="0"/>
                <a:cs typeface="Arial" charset="0"/>
              </a:rPr>
              <a:t>Pro zjištění potenciálních negativních účinků </a:t>
            </a:r>
            <a:r>
              <a:rPr lang="cs-CZ" b="1" dirty="0" err="1">
                <a:latin typeface="Arial" charset="0"/>
                <a:cs typeface="Arial" charset="0"/>
              </a:rPr>
              <a:t>MZ</a:t>
            </a:r>
            <a:r>
              <a:rPr lang="cs-CZ" b="1" dirty="0">
                <a:latin typeface="Arial" charset="0"/>
                <a:cs typeface="Arial" charset="0"/>
              </a:rPr>
              <a:t> </a:t>
            </a:r>
            <a:r>
              <a:rPr lang="cs-CZ" dirty="0">
                <a:latin typeface="Arial" charset="0"/>
                <a:cs typeface="Arial" charset="0"/>
              </a:rPr>
              <a:t>využijete biotest s </a:t>
            </a:r>
            <a:r>
              <a:rPr lang="cs-CZ" dirty="0" err="1">
                <a:latin typeface="Arial" charset="0"/>
                <a:cs typeface="Arial" charset="0"/>
              </a:rPr>
              <a:t>Daphnia</a:t>
            </a:r>
            <a:r>
              <a:rPr lang="cs-CZ" dirty="0">
                <a:latin typeface="Arial" charset="0"/>
                <a:cs typeface="Arial" charset="0"/>
              </a:rPr>
              <a:t> </a:t>
            </a:r>
            <a:r>
              <a:rPr lang="cs-CZ" dirty="0" err="1">
                <a:latin typeface="Arial" charset="0"/>
                <a:cs typeface="Arial" charset="0"/>
              </a:rPr>
              <a:t>magna</a:t>
            </a:r>
            <a:r>
              <a:rPr lang="cs-CZ" dirty="0">
                <a:latin typeface="Arial" charset="0"/>
                <a:cs typeface="Arial" charset="0"/>
              </a:rPr>
              <a:t> (48 hod expozice)</a:t>
            </a:r>
            <a:r>
              <a:rPr lang="en-GB" dirty="0">
                <a:latin typeface="Arial" charset="0"/>
                <a:cs typeface="Arial" charset="0"/>
              </a:rPr>
              <a:t>. </a:t>
            </a:r>
            <a:r>
              <a:rPr lang="en-GB" dirty="0" err="1">
                <a:latin typeface="Arial" charset="0"/>
                <a:cs typeface="Arial" charset="0"/>
              </a:rPr>
              <a:t>Diskutujte</a:t>
            </a:r>
            <a:r>
              <a:rPr lang="en-GB" dirty="0">
                <a:latin typeface="Arial" charset="0"/>
                <a:cs typeface="Arial" charset="0"/>
              </a:rPr>
              <a:t>, </a:t>
            </a:r>
            <a:r>
              <a:rPr lang="en-GB" dirty="0" err="1">
                <a:latin typeface="Arial" charset="0"/>
                <a:cs typeface="Arial" charset="0"/>
              </a:rPr>
              <a:t>jak</a:t>
            </a:r>
            <a:r>
              <a:rPr lang="en-GB" dirty="0">
                <a:latin typeface="Arial" charset="0"/>
                <a:cs typeface="Arial" charset="0"/>
              </a:rPr>
              <a:t> </a:t>
            </a:r>
            <a:r>
              <a:rPr lang="cs-CZ" dirty="0">
                <a:latin typeface="Arial" charset="0"/>
                <a:cs typeface="Arial" charset="0"/>
              </a:rPr>
              <a:t>konkrétně </a:t>
            </a:r>
            <a:r>
              <a:rPr lang="en-GB" dirty="0" err="1">
                <a:latin typeface="Arial" charset="0"/>
                <a:cs typeface="Arial" charset="0"/>
              </a:rPr>
              <a:t>byste</a:t>
            </a:r>
            <a:r>
              <a:rPr lang="en-GB" dirty="0">
                <a:latin typeface="Arial" charset="0"/>
                <a:cs typeface="Arial" charset="0"/>
              </a:rPr>
              <a:t> </a:t>
            </a:r>
            <a:r>
              <a:rPr lang="en-GB" dirty="0" err="1">
                <a:latin typeface="Arial" charset="0"/>
                <a:cs typeface="Arial" charset="0"/>
              </a:rPr>
              <a:t>realizovali</a:t>
            </a:r>
            <a:r>
              <a:rPr lang="en-GB" dirty="0">
                <a:latin typeface="Arial" charset="0"/>
                <a:cs typeface="Arial" charset="0"/>
              </a:rPr>
              <a:t> </a:t>
            </a:r>
            <a:r>
              <a:rPr lang="en-GB" dirty="0" err="1">
                <a:latin typeface="Arial" charset="0"/>
                <a:cs typeface="Arial" charset="0"/>
              </a:rPr>
              <a:t>experimenty</a:t>
            </a:r>
            <a:r>
              <a:rPr lang="en-GB" dirty="0">
                <a:latin typeface="Arial" charset="0"/>
                <a:cs typeface="Arial" charset="0"/>
              </a:rPr>
              <a:t>, </a:t>
            </a:r>
            <a:r>
              <a:rPr lang="en-GB" dirty="0" err="1">
                <a:latin typeface="Arial" charset="0"/>
                <a:cs typeface="Arial" charset="0"/>
              </a:rPr>
              <a:t>které</a:t>
            </a:r>
            <a:r>
              <a:rPr lang="en-GB" dirty="0">
                <a:latin typeface="Arial" charset="0"/>
                <a:cs typeface="Arial" charset="0"/>
              </a:rPr>
              <a:t> </a:t>
            </a:r>
            <a:r>
              <a:rPr lang="en-GB" dirty="0" err="1">
                <a:latin typeface="Arial" charset="0"/>
                <a:cs typeface="Arial" charset="0"/>
              </a:rPr>
              <a:t>odpoví</a:t>
            </a:r>
            <a:r>
              <a:rPr lang="en-GB" dirty="0">
                <a:latin typeface="Arial" charset="0"/>
                <a:cs typeface="Arial" charset="0"/>
              </a:rPr>
              <a:t> </a:t>
            </a:r>
            <a:r>
              <a:rPr lang="en-GB" dirty="0" err="1">
                <a:latin typeface="Arial" charset="0"/>
                <a:cs typeface="Arial" charset="0"/>
              </a:rPr>
              <a:t>na</a:t>
            </a:r>
            <a:r>
              <a:rPr lang="en-GB" dirty="0">
                <a:latin typeface="Arial" charset="0"/>
                <a:cs typeface="Arial" charset="0"/>
              </a:rPr>
              <a:t> </a:t>
            </a:r>
            <a:r>
              <a:rPr lang="cs-CZ" dirty="0">
                <a:latin typeface="Arial" charset="0"/>
                <a:cs typeface="Arial" charset="0"/>
              </a:rPr>
              <a:t>tyto otázky:</a:t>
            </a:r>
          </a:p>
          <a:p>
            <a:pPr marL="914400" lvl="1" indent="-457200" eaLnBrk="0" hangingPunct="0">
              <a:buFontTx/>
              <a:buAutoNum type="arabicParenR"/>
              <a:defRPr/>
            </a:pPr>
            <a:r>
              <a:rPr lang="cs-CZ" dirty="0">
                <a:latin typeface="Arial" charset="0"/>
                <a:cs typeface="Arial" charset="0"/>
              </a:rPr>
              <a:t>Je koncentrace 1 mg</a:t>
            </a:r>
            <a:r>
              <a:rPr lang="en-US" dirty="0">
                <a:latin typeface="Arial" charset="0"/>
                <a:cs typeface="Arial" charset="0"/>
              </a:rPr>
              <a:t>/L be</a:t>
            </a:r>
            <a:r>
              <a:rPr lang="cs-CZ" dirty="0" err="1">
                <a:latin typeface="Arial" charset="0"/>
                <a:cs typeface="Arial" charset="0"/>
              </a:rPr>
              <a:t>zpečná</a:t>
            </a:r>
            <a:r>
              <a:rPr lang="cs-CZ" dirty="0">
                <a:latin typeface="Arial" charset="0"/>
                <a:cs typeface="Arial" charset="0"/>
              </a:rPr>
              <a:t>?</a:t>
            </a:r>
          </a:p>
          <a:p>
            <a:pPr marL="914400" lvl="1" indent="-457200" eaLnBrk="0" hangingPunct="0">
              <a:buFontTx/>
              <a:buAutoNum type="arabicParenR"/>
              <a:defRPr/>
            </a:pPr>
            <a:r>
              <a:rPr lang="cs-CZ" dirty="0">
                <a:latin typeface="Arial" charset="0"/>
                <a:cs typeface="Arial" charset="0"/>
              </a:rPr>
              <a:t>Jaká maximální koncentrace nebude u D. </a:t>
            </a:r>
            <a:r>
              <a:rPr lang="cs-CZ" dirty="0" err="1">
                <a:latin typeface="Arial" charset="0"/>
                <a:cs typeface="Arial" charset="0"/>
              </a:rPr>
              <a:t>magna</a:t>
            </a:r>
            <a:r>
              <a:rPr lang="cs-CZ" dirty="0">
                <a:latin typeface="Arial" charset="0"/>
                <a:cs typeface="Arial" charset="0"/>
              </a:rPr>
              <a:t> způsobovat letalitu?</a:t>
            </a:r>
          </a:p>
          <a:p>
            <a:pPr marL="914400" lvl="1" indent="-457200" eaLnBrk="0" hangingPunct="0">
              <a:buFontTx/>
              <a:buAutoNum type="arabicParenR"/>
              <a:defRPr/>
            </a:pPr>
            <a:r>
              <a:rPr lang="cs-CZ" dirty="0">
                <a:latin typeface="Arial" charset="0"/>
                <a:cs typeface="Arial" charset="0"/>
              </a:rPr>
              <a:t>Jaká koncentrace způsobí po 2 dnech uhynutí 50% jedinců D. </a:t>
            </a:r>
            <a:r>
              <a:rPr lang="cs-CZ" dirty="0" err="1">
                <a:latin typeface="Arial" charset="0"/>
                <a:cs typeface="Arial" charset="0"/>
              </a:rPr>
              <a:t>magna</a:t>
            </a:r>
            <a:r>
              <a:rPr lang="cs-CZ" dirty="0">
                <a:latin typeface="Arial" charset="0"/>
                <a:cs typeface="Arial" charset="0"/>
              </a:rPr>
              <a:t>?</a:t>
            </a:r>
            <a:endParaRPr lang="en-GB" dirty="0">
              <a:latin typeface="Arial" charset="0"/>
              <a:cs typeface="Arial" charset="0"/>
            </a:endParaRPr>
          </a:p>
          <a:p>
            <a:pPr marL="457200" indent="-457200" eaLnBrk="0" hangingPunct="0">
              <a:defRPr/>
            </a:pPr>
            <a:endParaRPr lang="en-GB" sz="2000" dirty="0">
              <a:latin typeface="Arial" charset="0"/>
              <a:cs typeface="Arial" charset="0"/>
            </a:endParaRPr>
          </a:p>
          <a:p>
            <a:pPr marL="457200" indent="-457200" eaLnBrk="0" hangingPunct="0">
              <a:defRPr/>
            </a:pPr>
            <a:endParaRPr lang="cs-CZ" sz="2400" dirty="0">
              <a:latin typeface="Arial" charset="0"/>
              <a:cs typeface="Arial" charset="0"/>
            </a:endParaRPr>
          </a:p>
        </p:txBody>
      </p:sp>
      <p:sp>
        <p:nvSpPr>
          <p:cNvPr id="10243" name="AutoShape 5" descr="Výsledek obrázku pro daphnia mag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179388"/>
            <a:ext cx="19558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203200"/>
            <a:ext cx="1903412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chema testu Ps_put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6200"/>
            <a:ext cx="54006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81000" y="762000"/>
            <a:ext cx="80772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FontTx/>
              <a:buChar char="•"/>
            </a:pPr>
            <a:r>
              <a:rPr lang="cs-CZ" altLang="en-US" sz="2000" b="1" u="sng">
                <a:solidFill>
                  <a:schemeClr val="tx1"/>
                </a:solidFill>
              </a:rPr>
              <a:t>1) Příprava organismu</a:t>
            </a:r>
          </a:p>
          <a:p>
            <a:pPr>
              <a:buClrTx/>
              <a:buFontTx/>
              <a:buChar char="•"/>
            </a:pPr>
            <a:endParaRPr lang="cs-CZ" altLang="en-US" sz="1800">
              <a:solidFill>
                <a:schemeClr val="tx1"/>
              </a:solidFill>
            </a:endParaRPr>
          </a:p>
          <a:p>
            <a:pPr>
              <a:buClrTx/>
              <a:buFontTx/>
              <a:buChar char="•"/>
            </a:pPr>
            <a:endParaRPr lang="cs-CZ" altLang="en-US" sz="1800">
              <a:solidFill>
                <a:schemeClr val="tx1"/>
              </a:solidFill>
            </a:endParaRPr>
          </a:p>
          <a:p>
            <a:pPr>
              <a:buClrTx/>
              <a:buFontTx/>
              <a:buChar char="•"/>
            </a:pPr>
            <a:endParaRPr lang="cs-CZ" altLang="en-US" sz="1800">
              <a:solidFill>
                <a:schemeClr val="tx1"/>
              </a:solidFill>
            </a:endParaRPr>
          </a:p>
          <a:p>
            <a:pPr>
              <a:buClrTx/>
              <a:buFontTx/>
              <a:buChar char="•"/>
            </a:pPr>
            <a:r>
              <a:rPr lang="cs-CZ" altLang="en-US" sz="2000" b="1" u="sng">
                <a:solidFill>
                  <a:schemeClr val="tx1"/>
                </a:solidFill>
              </a:rPr>
              <a:t>2) Příprava vzorku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endParaRPr lang="cs-CZ" altLang="en-US" sz="1600" i="1">
              <a:solidFill>
                <a:schemeClr val="tx1"/>
              </a:solidFill>
            </a:endParaRPr>
          </a:p>
          <a:p>
            <a:pPr lvl="1">
              <a:buClrTx/>
              <a:buFont typeface="Wingdings" panose="05000000000000000000" pitchFamily="2" charset="2"/>
              <a:buChar char="§"/>
            </a:pPr>
            <a:endParaRPr lang="cs-CZ" altLang="en-US" sz="1600" i="1">
              <a:solidFill>
                <a:schemeClr val="tx1"/>
              </a:solidFill>
            </a:endParaRPr>
          </a:p>
          <a:p>
            <a:pPr lvl="1">
              <a:buClrTx/>
              <a:buFont typeface="Wingdings" panose="05000000000000000000" pitchFamily="2" charset="2"/>
              <a:buChar char="§"/>
            </a:pPr>
            <a:endParaRPr lang="cs-CZ" altLang="en-US" sz="1600" i="1">
              <a:solidFill>
                <a:schemeClr val="tx1"/>
              </a:solidFill>
            </a:endParaRPr>
          </a:p>
          <a:p>
            <a:pPr lvl="1">
              <a:buClrTx/>
              <a:buFont typeface="Wingdings" panose="05000000000000000000" pitchFamily="2" charset="2"/>
              <a:buChar char="§"/>
            </a:pPr>
            <a:endParaRPr lang="cs-CZ" altLang="en-US" sz="1600" i="1">
              <a:solidFill>
                <a:schemeClr val="tx1"/>
              </a:solidFill>
            </a:endParaRPr>
          </a:p>
          <a:p>
            <a:pPr lvl="1">
              <a:buClrTx/>
              <a:buFont typeface="Wingdings" panose="05000000000000000000" pitchFamily="2" charset="2"/>
              <a:buChar char="§"/>
            </a:pPr>
            <a:endParaRPr lang="cs-CZ" altLang="en-US" sz="1600" i="1">
              <a:solidFill>
                <a:schemeClr val="tx1"/>
              </a:solidFill>
            </a:endParaRPr>
          </a:p>
          <a:p>
            <a:pPr lvl="1">
              <a:buClrTx/>
              <a:buFont typeface="Wingdings" panose="05000000000000000000" pitchFamily="2" charset="2"/>
              <a:buChar char="§"/>
            </a:pPr>
            <a:endParaRPr lang="cs-CZ" altLang="en-US" sz="1600" i="1">
              <a:solidFill>
                <a:schemeClr val="tx1"/>
              </a:solidFill>
            </a:endParaRPr>
          </a:p>
          <a:p>
            <a:pPr>
              <a:buClrTx/>
              <a:buFontTx/>
              <a:buChar char="•"/>
            </a:pPr>
            <a:r>
              <a:rPr lang="cs-CZ" altLang="en-US" sz="2000" b="1" u="sng">
                <a:solidFill>
                  <a:schemeClr val="tx1"/>
                </a:solidFill>
              </a:rPr>
              <a:t>3) Expozice</a:t>
            </a:r>
          </a:p>
          <a:p>
            <a:pPr>
              <a:buClrTx/>
              <a:buFontTx/>
              <a:buChar char="•"/>
            </a:pPr>
            <a:endParaRPr lang="cs-CZ" altLang="en-US" sz="2000" b="1" u="sng">
              <a:solidFill>
                <a:schemeClr val="tx1"/>
              </a:solidFill>
            </a:endParaRPr>
          </a:p>
          <a:p>
            <a:pPr>
              <a:buClrTx/>
              <a:buFontTx/>
              <a:buChar char="•"/>
            </a:pPr>
            <a:endParaRPr lang="cs-CZ" altLang="en-US" sz="2000" b="1" u="sng">
              <a:solidFill>
                <a:schemeClr val="tx1"/>
              </a:solidFill>
            </a:endParaRPr>
          </a:p>
          <a:p>
            <a:pPr>
              <a:buClrTx/>
              <a:buFontTx/>
              <a:buChar char="•"/>
            </a:pPr>
            <a:endParaRPr lang="cs-CZ" altLang="en-US" sz="2000" b="1" u="sng">
              <a:solidFill>
                <a:schemeClr val="tx1"/>
              </a:solidFill>
            </a:endParaRPr>
          </a:p>
          <a:p>
            <a:pPr>
              <a:buClrTx/>
              <a:buFontTx/>
              <a:buChar char="•"/>
            </a:pPr>
            <a:r>
              <a:rPr lang="cs-CZ" altLang="en-US" sz="2000" b="1" u="sng">
                <a:solidFill>
                  <a:schemeClr val="tx1"/>
                </a:solidFill>
              </a:rPr>
              <a:t>4) Vyhodnocení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endParaRPr lang="cs-CZ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04800" y="2286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Kroky realizace biotestu (stručně)</a:t>
            </a:r>
            <a:endParaRPr lang="cs-CZ" altLang="en-US" sz="2400">
              <a:solidFill>
                <a:srgbClr val="FF33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3400" y="836613"/>
            <a:ext cx="80772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FontTx/>
              <a:buChar char="•"/>
            </a:pPr>
            <a:r>
              <a:rPr lang="cs-CZ" altLang="en-US" sz="2000" b="1" u="sng">
                <a:solidFill>
                  <a:schemeClr val="tx1"/>
                </a:solidFill>
              </a:rPr>
              <a:t>1) Příprava organismu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altLang="en-US" sz="1800">
                <a:solidFill>
                  <a:schemeClr val="tx1"/>
                </a:solidFill>
              </a:rPr>
              <a:t>kultivační médium, standardní počty, stáří ...</a:t>
            </a:r>
          </a:p>
          <a:p>
            <a:pPr>
              <a:buClrTx/>
              <a:buFontTx/>
              <a:buChar char="•"/>
            </a:pPr>
            <a:endParaRPr lang="cs-CZ" altLang="en-US" sz="1800">
              <a:solidFill>
                <a:schemeClr val="tx1"/>
              </a:solidFill>
            </a:endParaRPr>
          </a:p>
          <a:p>
            <a:pPr>
              <a:buClrTx/>
              <a:buFontTx/>
              <a:buChar char="•"/>
            </a:pPr>
            <a:r>
              <a:rPr lang="cs-CZ" altLang="en-US" sz="2000" b="1" u="sng">
                <a:solidFill>
                  <a:schemeClr val="tx1"/>
                </a:solidFill>
              </a:rPr>
              <a:t>2) Příprava vzorku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altLang="en-US" sz="1800">
                <a:solidFill>
                  <a:schemeClr val="tx1"/>
                </a:solidFill>
              </a:rPr>
              <a:t>ředění </a:t>
            </a:r>
            <a:r>
              <a:rPr lang="cs-CZ" altLang="en-US" sz="1800" u="sng">
                <a:solidFill>
                  <a:schemeClr val="tx1"/>
                </a:solidFill>
              </a:rPr>
              <a:t>vzorku</a:t>
            </a:r>
            <a:r>
              <a:rPr lang="cs-CZ" altLang="en-US" sz="1800">
                <a:solidFill>
                  <a:schemeClr val="tx1"/>
                </a:solidFill>
              </a:rPr>
              <a:t> (</a:t>
            </a:r>
            <a:r>
              <a:rPr lang="cs-CZ" altLang="en-US" sz="1800" i="1">
                <a:solidFill>
                  <a:schemeClr val="tx1"/>
                </a:solidFill>
              </a:rPr>
              <a:t>mimo nádoby s organismy</a:t>
            </a:r>
            <a:r>
              <a:rPr lang="cs-CZ" altLang="en-US" sz="1800">
                <a:solidFill>
                  <a:schemeClr val="tx1"/>
                </a:solidFill>
              </a:rPr>
              <a:t>) – koncentrační řada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ředící medium :</a:t>
            </a:r>
          </a:p>
          <a:p>
            <a:pPr lvl="1">
              <a:buClrTx/>
              <a:buFont typeface="Wingdings" panose="05000000000000000000" pitchFamily="2" charset="2"/>
              <a:buNone/>
            </a:pPr>
            <a:r>
              <a:rPr lang="cs-CZ" altLang="en-US" sz="1800">
                <a:solidFill>
                  <a:schemeClr val="tx1"/>
                </a:solidFill>
              </a:rPr>
              <a:t>			</a:t>
            </a:r>
            <a:r>
              <a:rPr lang="cs-CZ" altLang="en-US" sz="1600" i="1">
                <a:solidFill>
                  <a:schemeClr val="tx1"/>
                </a:solidFill>
              </a:rPr>
              <a:t>– voda</a:t>
            </a:r>
            <a:r>
              <a:rPr lang="en-US" altLang="en-US" sz="1600" i="1">
                <a:solidFill>
                  <a:schemeClr val="tx1"/>
                </a:solidFill>
              </a:rPr>
              <a:t>/medium </a:t>
            </a:r>
            <a:r>
              <a:rPr lang="cs-CZ" altLang="en-US" sz="1600" i="1">
                <a:solidFill>
                  <a:schemeClr val="tx1"/>
                </a:solidFill>
              </a:rPr>
              <a:t>– lze přímo přidávat k organismům</a:t>
            </a:r>
          </a:p>
          <a:p>
            <a:pPr lvl="1">
              <a:buClrTx/>
              <a:buFont typeface="Wingdings" panose="05000000000000000000" pitchFamily="2" charset="2"/>
              <a:buNone/>
            </a:pPr>
            <a:r>
              <a:rPr lang="cs-CZ" altLang="en-US" sz="1600" i="1">
                <a:solidFill>
                  <a:schemeClr val="tx1"/>
                </a:solidFill>
              </a:rPr>
              <a:t>			– organické rozpouštědlo – přídavky jen malých koncentrací (0.5%)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altLang="en-US" sz="1800">
                <a:solidFill>
                  <a:schemeClr val="tx1"/>
                </a:solidFill>
              </a:rPr>
              <a:t>negativní </a:t>
            </a:r>
            <a:r>
              <a:rPr lang="cs-CZ" altLang="en-US" sz="1800" u="sng">
                <a:solidFill>
                  <a:schemeClr val="tx1"/>
                </a:solidFill>
              </a:rPr>
              <a:t>kontrola</a:t>
            </a:r>
            <a:r>
              <a:rPr lang="cs-CZ" altLang="en-US" sz="1800">
                <a:solidFill>
                  <a:schemeClr val="tx1"/>
                </a:solidFill>
              </a:rPr>
              <a:t> – ředicí medium</a:t>
            </a:r>
            <a:endParaRPr lang="cs-CZ" altLang="en-US" sz="1600" i="1">
              <a:solidFill>
                <a:schemeClr val="tx1"/>
              </a:solidFill>
            </a:endParaRPr>
          </a:p>
          <a:p>
            <a:pPr lvl="1">
              <a:buClrTx/>
              <a:buFont typeface="Wingdings" panose="05000000000000000000" pitchFamily="2" charset="2"/>
              <a:buChar char="§"/>
            </a:pPr>
            <a:endParaRPr lang="cs-CZ" altLang="en-US" sz="1600" i="1">
              <a:solidFill>
                <a:schemeClr val="tx1"/>
              </a:solidFill>
            </a:endParaRPr>
          </a:p>
          <a:p>
            <a:pPr>
              <a:buClrTx/>
              <a:buFontTx/>
              <a:buChar char="•"/>
            </a:pPr>
            <a:r>
              <a:rPr lang="cs-CZ" altLang="en-US" sz="2000" b="1" u="sng">
                <a:solidFill>
                  <a:schemeClr val="tx1"/>
                </a:solidFill>
              </a:rPr>
              <a:t>3) Expozice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altLang="en-US" sz="1800">
                <a:solidFill>
                  <a:schemeClr val="tx1"/>
                </a:solidFill>
              </a:rPr>
              <a:t>přídavky vzorku (kontrolního roztoku) k organismu, expozice (</a:t>
            </a:r>
            <a:r>
              <a:rPr lang="cs-CZ" altLang="en-US" sz="1800" i="1">
                <a:solidFill>
                  <a:schemeClr val="tx1"/>
                </a:solidFill>
              </a:rPr>
              <a:t>24, 96 h</a:t>
            </a:r>
            <a:r>
              <a:rPr lang="cs-CZ" altLang="en-US" sz="1800">
                <a:solidFill>
                  <a:schemeClr val="tx1"/>
                </a:solidFill>
              </a:rPr>
              <a:t>)</a:t>
            </a:r>
          </a:p>
          <a:p>
            <a:pPr>
              <a:buClrTx/>
              <a:buFontTx/>
              <a:buChar char="•"/>
            </a:pPr>
            <a:endParaRPr lang="cs-CZ" altLang="en-US" sz="2000" b="1" u="sng">
              <a:solidFill>
                <a:schemeClr val="tx1"/>
              </a:solidFill>
            </a:endParaRPr>
          </a:p>
          <a:p>
            <a:pPr>
              <a:buClrTx/>
              <a:buFontTx/>
              <a:buChar char="•"/>
            </a:pPr>
            <a:r>
              <a:rPr lang="cs-CZ" altLang="en-US" sz="2000" b="1" u="sng">
                <a:solidFill>
                  <a:schemeClr val="tx1"/>
                </a:solidFill>
              </a:rPr>
              <a:t>4) Vyhodnocení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altLang="en-US" sz="1800">
                <a:solidFill>
                  <a:schemeClr val="tx1"/>
                </a:solidFill>
              </a:rPr>
              <a:t>stanovení letality</a:t>
            </a:r>
            <a:r>
              <a:rPr lang="en-US" altLang="en-US" sz="1800">
                <a:solidFill>
                  <a:schemeClr val="tx1"/>
                </a:solidFill>
              </a:rPr>
              <a:t> / r</a:t>
            </a:r>
            <a:r>
              <a:rPr lang="cs-CZ" altLang="en-US" sz="1800">
                <a:solidFill>
                  <a:schemeClr val="tx1"/>
                </a:solidFill>
              </a:rPr>
              <a:t>ůstu, srovnání vzorek – kontrola, odvození křivky dávka odpověď, statistické srovnání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endParaRPr lang="cs-CZ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4800" y="2286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Cíl přednášky – co by si měl student odnést </a:t>
            </a:r>
            <a:endParaRPr lang="cs-CZ" altLang="en-US" sz="2400">
              <a:solidFill>
                <a:srgbClr val="FF33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>
            <a:normAutofit fontScale="92500"/>
          </a:bodyPr>
          <a:lstStyle/>
          <a:p>
            <a:pPr>
              <a:buFontTx/>
              <a:buChar char="•"/>
              <a:defRPr/>
            </a:pPr>
            <a:r>
              <a:rPr lang="cs-CZ" sz="2000" b="1"/>
              <a:t>Chápat princip testování ekotoxicity s využitím „biologických modelů“</a:t>
            </a:r>
          </a:p>
          <a:p>
            <a:pPr>
              <a:buFontTx/>
              <a:buChar char="•"/>
              <a:defRPr/>
            </a:pPr>
            <a:r>
              <a:rPr lang="cs-CZ" sz="2000" b="1"/>
              <a:t>Znát různé typy (křivky) vztahů mezi dávkou a toxickou odpovědí </a:t>
            </a:r>
          </a:p>
          <a:p>
            <a:pPr>
              <a:buFontTx/>
              <a:buChar char="•"/>
              <a:defRPr/>
            </a:pPr>
            <a:r>
              <a:rPr lang="cs-CZ" sz="2000" b="1"/>
              <a:t>Dokázat zakreslit, využít a interpretovat jednoduchou křivku „dávka-odpověď“ </a:t>
            </a:r>
          </a:p>
          <a:p>
            <a:pPr marL="800100" lvl="1" indent="-342900">
              <a:buFontTx/>
              <a:buChar char="•"/>
              <a:defRPr/>
            </a:pPr>
            <a:r>
              <a:rPr lang="cs-CZ" sz="2000"/>
              <a:t>Znát základní odvozené parametry</a:t>
            </a:r>
          </a:p>
          <a:p>
            <a:pPr marL="800100" lvl="1" indent="-342900">
              <a:buFontTx/>
              <a:buChar char="•"/>
              <a:defRPr/>
            </a:pPr>
            <a:r>
              <a:rPr lang="cs-CZ" sz="2000"/>
              <a:t>Znát princip probitové metody</a:t>
            </a:r>
          </a:p>
          <a:p>
            <a:pPr>
              <a:buFontTx/>
              <a:buChar char="•"/>
              <a:defRPr/>
            </a:pPr>
            <a:r>
              <a:rPr lang="cs-CZ" sz="2000" b="1"/>
              <a:t>Umět vysvětlit rozdíly a principy „prahového“ a „bezprahového“ působení</a:t>
            </a:r>
          </a:p>
          <a:p>
            <a:pPr>
              <a:buFontTx/>
              <a:buChar char="•"/>
              <a:defRPr/>
            </a:pPr>
            <a:r>
              <a:rPr lang="cs-CZ" sz="2000" b="1"/>
              <a:t>Znát příčiny a příklady „nemonotonního“ působení toxických látek</a:t>
            </a:r>
          </a:p>
          <a:p>
            <a:pPr>
              <a:buFontTx/>
              <a:buChar char="•"/>
              <a:defRPr/>
            </a:pPr>
            <a:r>
              <a:rPr lang="cs-CZ" sz="2000" b="1"/>
              <a:t>Chápat vztah toxicity a doby expozice a principy kritických reziduí</a:t>
            </a:r>
          </a:p>
          <a:p>
            <a:pPr>
              <a:buFontTx/>
              <a:buChar char="•"/>
              <a:defRPr/>
            </a:pPr>
            <a:r>
              <a:rPr lang="cs-CZ" sz="2000" b="1"/>
              <a:t>Dokázat vysvětlit pojmy aditivita – antagonismus – synergismus v ekotoxikologii a uvést příklady </a:t>
            </a:r>
          </a:p>
          <a:p>
            <a:pPr>
              <a:buFontTx/>
              <a:buChar char="•"/>
              <a:defRPr/>
            </a:pPr>
            <a:r>
              <a:rPr lang="cs-CZ" sz="2000" b="1"/>
              <a:t>Umět odhadnout toxicitu směsi látek za předpokladu aditivního působení</a:t>
            </a:r>
          </a:p>
          <a:p>
            <a:pPr>
              <a:buFont typeface="Arial" charset="0"/>
              <a:buChar char="•"/>
              <a:defRPr/>
            </a:pPr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04800" y="1905000"/>
            <a:ext cx="86106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1">
                <a:solidFill>
                  <a:srgbClr val="FF3300"/>
                </a:solidFill>
              </a:rPr>
              <a:t>Dávka</a:t>
            </a:r>
            <a:r>
              <a:rPr lang="en-US" altLang="en-US" sz="3500" b="1">
                <a:solidFill>
                  <a:srgbClr val="FF3300"/>
                </a:solidFill>
              </a:rPr>
              <a:t>/</a:t>
            </a:r>
            <a:r>
              <a:rPr lang="cs-CZ" altLang="en-US" sz="3500" b="1">
                <a:solidFill>
                  <a:srgbClr val="FF3300"/>
                </a:solidFill>
              </a:rPr>
              <a:t>Koncentrace - Efekt</a:t>
            </a:r>
            <a:r>
              <a:rPr lang="en-US" altLang="en-US" sz="3500" b="1">
                <a:solidFill>
                  <a:srgbClr val="FF3300"/>
                </a:solidFill>
              </a:rPr>
              <a:t>/</a:t>
            </a:r>
            <a:r>
              <a:rPr lang="cs-CZ" altLang="en-US" sz="3500" b="1">
                <a:solidFill>
                  <a:srgbClr val="FF3300"/>
                </a:solidFill>
              </a:rPr>
              <a:t>Odpověď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3500" b="1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800" i="1">
                <a:solidFill>
                  <a:srgbClr val="FF3300"/>
                </a:solidFill>
              </a:rPr>
              <a:t>Dose</a:t>
            </a:r>
            <a:r>
              <a:rPr lang="en-US" altLang="en-US" sz="2800" i="1">
                <a:solidFill>
                  <a:srgbClr val="FF3300"/>
                </a:solidFill>
              </a:rPr>
              <a:t>/</a:t>
            </a:r>
            <a:r>
              <a:rPr lang="cs-CZ" altLang="en-US" sz="2800" i="1">
                <a:solidFill>
                  <a:srgbClr val="FF3300"/>
                </a:solidFill>
              </a:rPr>
              <a:t>Concentration Response Relationships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9" r="19130" b="64319"/>
          <a:stretch>
            <a:fillRect/>
          </a:stretch>
        </p:blipFill>
        <p:spPr bwMode="auto">
          <a:xfrm>
            <a:off x="179388" y="1825625"/>
            <a:ext cx="86868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04800" y="5334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Biologické účinky v závislosti na koncentraci látek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04800" y="1162050"/>
            <a:ext cx="8610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u="sng">
                <a:solidFill>
                  <a:schemeClr val="tx1"/>
                </a:solidFill>
              </a:rPr>
              <a:t>Toxikant působí škodlivý efekt v biologickém systému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 u="sng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>
                <a:solidFill>
                  <a:schemeClr val="tx1"/>
                </a:solidFill>
              </a:rPr>
              <a:t> po vstupu do prostředí dosahuje látka určitých </a:t>
            </a:r>
            <a:r>
              <a:rPr lang="cs-CZ" altLang="en-US" sz="2000" b="1" u="sng">
                <a:solidFill>
                  <a:schemeClr val="tx1"/>
                </a:solidFill>
              </a:rPr>
              <a:t>koncentrací </a:t>
            </a:r>
            <a:r>
              <a:rPr lang="cs-CZ" altLang="en-US" sz="2000">
                <a:solidFill>
                  <a:schemeClr val="tx1"/>
                </a:solidFill>
              </a:rPr>
              <a:t>v prostředí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0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>
                <a:solidFill>
                  <a:schemeClr val="tx1"/>
                </a:solidFill>
              </a:rPr>
              <a:t> toxický efekt je vyvolán </a:t>
            </a:r>
            <a:r>
              <a:rPr lang="cs-CZ" altLang="en-US" sz="2000" b="1">
                <a:solidFill>
                  <a:srgbClr val="FF0000"/>
                </a:solidFill>
              </a:rPr>
              <a:t>dávkou v těle</a:t>
            </a:r>
            <a:r>
              <a:rPr lang="cs-CZ" altLang="en-US" sz="2000">
                <a:solidFill>
                  <a:schemeClr val="tx1"/>
                </a:solidFill>
              </a:rPr>
              <a:t> (působení koncentrace látky v těle po definovanou dobu – viz toxikodynamika) 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endParaRPr lang="en-US" altLang="en-US" sz="2200" b="1" u="sng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en-US" altLang="en-US" sz="2200" b="1" u="sng">
                <a:solidFill>
                  <a:schemeClr val="tx2"/>
                </a:solidFill>
              </a:rPr>
              <a:t>Toxikologie </a:t>
            </a:r>
            <a:r>
              <a:rPr lang="cs-CZ" altLang="en-US" sz="2200" b="1" u="sng">
                <a:solidFill>
                  <a:schemeClr val="tx1"/>
                </a:solidFill>
              </a:rPr>
              <a:t>– </a:t>
            </a:r>
            <a:r>
              <a:rPr lang="en-US" altLang="en-US" sz="2200" b="1" u="sng">
                <a:solidFill>
                  <a:schemeClr val="tx1"/>
                </a:solidFill>
              </a:rPr>
              <a:t>pr</a:t>
            </a:r>
            <a:r>
              <a:rPr lang="cs-CZ" altLang="en-US" sz="2200" b="1" u="sng">
                <a:solidFill>
                  <a:schemeClr val="tx1"/>
                </a:solidFill>
              </a:rPr>
              <a:t>áce s dávkami v těle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mg</a:t>
            </a:r>
            <a:r>
              <a:rPr lang="en-US" altLang="en-US" sz="2200">
                <a:solidFill>
                  <a:schemeClr val="tx1"/>
                </a:solidFill>
              </a:rPr>
              <a:t>/kg hmotnosti</a:t>
            </a:r>
            <a:r>
              <a:rPr lang="cs-CZ" altLang="en-US" sz="2200">
                <a:solidFill>
                  <a:schemeClr val="tx1"/>
                </a:solidFill>
              </a:rPr>
              <a:t> (mg</a:t>
            </a:r>
            <a:r>
              <a:rPr lang="en-US" altLang="en-US" sz="2200">
                <a:solidFill>
                  <a:schemeClr val="tx1"/>
                </a:solidFill>
              </a:rPr>
              <a:t>/kg b.w. </a:t>
            </a:r>
            <a:r>
              <a:rPr lang="cs-CZ" altLang="en-US" sz="2200">
                <a:solidFill>
                  <a:schemeClr val="tx1"/>
                </a:solidFill>
              </a:rPr>
              <a:t>- </a:t>
            </a:r>
            <a:r>
              <a:rPr lang="cs-CZ" altLang="en-US" sz="2200" i="1">
                <a:solidFill>
                  <a:schemeClr val="tx1"/>
                </a:solidFill>
              </a:rPr>
              <a:t>body weight</a:t>
            </a:r>
            <a:r>
              <a:rPr lang="cs-CZ" altLang="en-US" sz="2200">
                <a:solidFill>
                  <a:schemeClr val="tx1"/>
                </a:solidFill>
              </a:rPr>
              <a:t>), mg</a:t>
            </a:r>
            <a:r>
              <a:rPr lang="en-US" altLang="en-US" sz="2200">
                <a:solidFill>
                  <a:schemeClr val="tx1"/>
                </a:solidFill>
              </a:rPr>
              <a:t>/kg </a:t>
            </a:r>
            <a:r>
              <a:rPr lang="cs-CZ" altLang="en-US" sz="2200">
                <a:solidFill>
                  <a:schemeClr val="tx1"/>
                </a:solidFill>
              </a:rPr>
              <a:t>b.w.</a:t>
            </a:r>
            <a:r>
              <a:rPr lang="en-US" altLang="en-US" sz="2200">
                <a:solidFill>
                  <a:schemeClr val="tx1"/>
                </a:solidFill>
              </a:rPr>
              <a:t>/da</a:t>
            </a:r>
            <a:r>
              <a:rPr lang="cs-CZ" altLang="en-US" sz="2200">
                <a:solidFill>
                  <a:schemeClr val="tx1"/>
                </a:solidFill>
              </a:rPr>
              <a:t>y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2200" b="1" u="sng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b="1" u="sng">
                <a:solidFill>
                  <a:schemeClr val="tx2"/>
                </a:solidFill>
              </a:rPr>
              <a:t>Ekotoxikologie </a:t>
            </a:r>
            <a:r>
              <a:rPr lang="cs-CZ" altLang="en-US" sz="2200" b="1" u="sng">
                <a:solidFill>
                  <a:schemeClr val="tx1"/>
                </a:solidFill>
              </a:rPr>
              <a:t>–spíše práce s koncentracemi</a:t>
            </a:r>
            <a:r>
              <a:rPr lang="cs-CZ" altLang="en-US" sz="2200">
                <a:solidFill>
                  <a:schemeClr val="tx1"/>
                </a:solidFill>
              </a:rPr>
              <a:t> v prostředí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 i="1">
                <a:solidFill>
                  <a:schemeClr val="tx1"/>
                </a:solidFill>
              </a:rPr>
              <a:t>	v prostředí měříme koncentrace ne dávky</a:t>
            </a:r>
            <a:endParaRPr lang="cs-CZ" altLang="en-US" sz="2200" b="1" i="1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Vztahy Dávka - Odpověď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04800" y="981075"/>
            <a:ext cx="86106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u="sng">
                <a:solidFill>
                  <a:schemeClr val="tx1"/>
                </a:solidFill>
              </a:rPr>
              <a:t>Toxikant působí škodlivý efekt v biologickém systému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Příklady efektů?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	změna zdravotního stavu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	pokles příjmu potravy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	snížení reprodukční schopnosti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	mortalita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16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1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i="1">
                <a:solidFill>
                  <a:schemeClr val="tx1"/>
                </a:solidFill>
              </a:rPr>
              <a:t>Jak změříme „změnu zdravotního stavu“ ?</a:t>
            </a:r>
            <a:endParaRPr lang="cs-CZ" altLang="en-US" sz="1600" i="1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Vztahy Dávka - Odpověď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04800" y="981075"/>
            <a:ext cx="8610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u="sng">
                <a:solidFill>
                  <a:schemeClr val="tx1"/>
                </a:solidFill>
              </a:rPr>
              <a:t>Toxikant působí škodlivý efekt v biologickém systému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Příklady efektů?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	změna zdravotního stavu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	pokles příjmu potravy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	snížení reprodukční schopnosti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	mortalita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16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1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1"/>
                </a:solidFill>
              </a:rPr>
              <a:t>V experimentu se hodnotí </a:t>
            </a:r>
            <a:br>
              <a:rPr lang="cs-CZ" altLang="en-US" sz="2200" b="1">
                <a:solidFill>
                  <a:schemeClr val="tx1"/>
                </a:solidFill>
              </a:rPr>
            </a:br>
            <a:r>
              <a:rPr lang="cs-CZ" altLang="en-US" sz="2200" b="1">
                <a:solidFill>
                  <a:schemeClr val="tx2"/>
                </a:solidFill>
              </a:rPr>
              <a:t>POZOROVATELNÝ (měřitelný) PARAMETR = ENDPOINT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1" i="1">
                <a:solidFill>
                  <a:schemeClr val="tx1"/>
                </a:solidFill>
              </a:rPr>
              <a:t>charakterizuje účinek a má k účinku jasný vztah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Př.	% přežívajících jedinců po působení dávky (efekt – mortalita)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	počty vajíček po působení dávky (efekt - reprodukční toxicita)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1" u="sng">
                <a:solidFill>
                  <a:schemeClr val="tx1"/>
                </a:solidFill>
              </a:rPr>
              <a:t>Endpoint </a:t>
            </a:r>
            <a:r>
              <a:rPr lang="cs-CZ" altLang="en-US" sz="1600">
                <a:solidFill>
                  <a:schemeClr val="tx1"/>
                </a:solidFill>
              </a:rPr>
              <a:t>může být „kvalitativní“ (nemusí být kvantifikovatelný):</a:t>
            </a:r>
            <a:endParaRPr lang="en-US" altLang="en-US" sz="1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		</a:t>
            </a:r>
            <a:r>
              <a:rPr lang="cs-CZ" altLang="en-US" sz="1600">
                <a:solidFill>
                  <a:schemeClr val="tx1"/>
                </a:solidFill>
              </a:rPr>
              <a:t>- př. ir</a:t>
            </a:r>
            <a:r>
              <a:rPr lang="en-US" altLang="en-US" sz="1600">
                <a:solidFill>
                  <a:schemeClr val="tx1"/>
                </a:solidFill>
              </a:rPr>
              <a:t>itace na k</a:t>
            </a:r>
            <a:r>
              <a:rPr lang="cs-CZ" altLang="en-US" sz="1600">
                <a:solidFill>
                  <a:schemeClr val="tx1"/>
                </a:solidFill>
              </a:rPr>
              <a:t>ůži ANO</a:t>
            </a:r>
            <a:r>
              <a:rPr lang="en-US" altLang="en-US" sz="1600">
                <a:solidFill>
                  <a:schemeClr val="tx1"/>
                </a:solidFill>
              </a:rPr>
              <a:t>/NE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		</a:t>
            </a:r>
            <a:r>
              <a:rPr lang="cs-CZ" altLang="en-US" sz="1600">
                <a:solidFill>
                  <a:schemeClr val="tx1"/>
                </a:solidFill>
              </a:rPr>
              <a:t>- kategorizace NEJHORŠÍ </a:t>
            </a:r>
            <a:r>
              <a:rPr lang="en-US" altLang="en-US" sz="1600">
                <a:solidFill>
                  <a:schemeClr val="tx1"/>
                </a:solidFill>
              </a:rPr>
              <a:t>/ LEP</a:t>
            </a:r>
            <a:r>
              <a:rPr lang="cs-CZ" altLang="en-US" sz="1600">
                <a:solidFill>
                  <a:schemeClr val="tx1"/>
                </a:solidFill>
              </a:rPr>
              <a:t>ŠÍ </a:t>
            </a:r>
            <a:r>
              <a:rPr lang="en-US" altLang="en-US" sz="1600">
                <a:solidFill>
                  <a:schemeClr val="tx1"/>
                </a:solidFill>
              </a:rPr>
              <a:t>/ </a:t>
            </a:r>
            <a:r>
              <a:rPr lang="cs-CZ" altLang="en-US" sz="1600">
                <a:solidFill>
                  <a:schemeClr val="tx1"/>
                </a:solidFill>
              </a:rPr>
              <a:t>NEJ</a:t>
            </a:r>
            <a:r>
              <a:rPr lang="en-US" altLang="en-US" sz="1600">
                <a:solidFill>
                  <a:schemeClr val="tx1"/>
                </a:solidFill>
              </a:rPr>
              <a:t>LEP</a:t>
            </a:r>
            <a:r>
              <a:rPr lang="cs-CZ" altLang="en-US" sz="1600">
                <a:solidFill>
                  <a:schemeClr val="tx1"/>
                </a:solidFill>
              </a:rPr>
              <a:t>ŠÍ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Vztahy Dávka - Odpověď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85963"/>
            <a:ext cx="4978400" cy="46116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5508625" y="5229225"/>
            <a:ext cx="1719263" cy="1295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164388" y="4006850"/>
            <a:ext cx="18605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rgbClr val="FF0000"/>
                </a:solidFill>
              </a:rPr>
              <a:t>Nejčastější</a:t>
            </a:r>
            <a:br>
              <a:rPr lang="cs-CZ" altLang="en-US" sz="1800" b="1">
                <a:solidFill>
                  <a:srgbClr val="FF0000"/>
                </a:solidFill>
              </a:rPr>
            </a:br>
            <a:r>
              <a:rPr lang="cs-CZ" altLang="en-US" sz="1800" b="1">
                <a:solidFill>
                  <a:srgbClr val="FF0000"/>
                </a:solidFill>
              </a:rPr>
              <a:t>(klasická </a:t>
            </a:r>
            <a:br>
              <a:rPr lang="cs-CZ" altLang="en-US" sz="1800" b="1">
                <a:solidFill>
                  <a:srgbClr val="FF0000"/>
                </a:solidFill>
              </a:rPr>
            </a:br>
            <a:r>
              <a:rPr lang="cs-CZ" altLang="en-US" sz="1800" b="1">
                <a:solidFill>
                  <a:srgbClr val="FF0000"/>
                </a:solidFill>
              </a:rPr>
              <a:t>ekotoxikologie)</a:t>
            </a:r>
            <a:br>
              <a:rPr lang="cs-CZ" altLang="en-US" sz="1800" b="1">
                <a:solidFill>
                  <a:srgbClr val="FF0000"/>
                </a:solidFill>
              </a:rPr>
            </a:br>
            <a:endParaRPr lang="cs-CZ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„koncentrace“</a:t>
            </a:r>
            <a:br>
              <a:rPr lang="cs-CZ" altLang="en-US" sz="1800">
                <a:solidFill>
                  <a:srgbClr val="FF0000"/>
                </a:solidFill>
              </a:rPr>
            </a:br>
            <a:r>
              <a:rPr lang="cs-CZ" altLang="en-US" sz="1800">
                <a:solidFill>
                  <a:srgbClr val="FF0000"/>
                </a:solidFill>
              </a:rPr>
              <a:t>vs.</a:t>
            </a:r>
            <a:br>
              <a:rPr lang="cs-CZ" altLang="en-US" sz="1800">
                <a:solidFill>
                  <a:srgbClr val="FF0000"/>
                </a:solidFill>
              </a:rPr>
            </a:br>
            <a:r>
              <a:rPr lang="cs-CZ" altLang="en-US" sz="1800">
                <a:solidFill>
                  <a:srgbClr val="FF0000"/>
                </a:solidFill>
              </a:rPr>
              <a:t>„spojitý efekt“</a:t>
            </a:r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304800" y="765175"/>
            <a:ext cx="8610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- Spojitá (vyhodnocuje a využívá se nejčastěji)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>
                <a:solidFill>
                  <a:schemeClr val="tx1"/>
                </a:solidFill>
              </a:rPr>
              <a:t> Nespojitá </a:t>
            </a:r>
            <a:r>
              <a:rPr lang="cs-CZ" altLang="en-US" sz="2200" i="1">
                <a:solidFill>
                  <a:schemeClr val="tx1"/>
                </a:solidFill>
              </a:rPr>
              <a:t>(např. mortalita +</a:t>
            </a:r>
            <a:r>
              <a:rPr lang="en-US" altLang="en-US" sz="2200" i="1">
                <a:solidFill>
                  <a:schemeClr val="tx1"/>
                </a:solidFill>
              </a:rPr>
              <a:t>/</a:t>
            </a:r>
            <a:r>
              <a:rPr lang="cs-CZ" altLang="en-US" sz="2200" i="1">
                <a:solidFill>
                  <a:schemeClr val="tx1"/>
                </a:solidFill>
              </a:rPr>
              <a:t>-, kategorie iritance kůže - p)</a:t>
            </a: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Závislost odpovědi (endpointu) na koncentraci (dávce)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Proč má křivka sigmoidní charakter ?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 b="1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Proč není lineární ?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9" t="73450" r="5969" b="6252"/>
          <a:stretch>
            <a:fillRect/>
          </a:stretch>
        </p:blipFill>
        <p:spPr bwMode="auto">
          <a:xfrm>
            <a:off x="1116013" y="1716088"/>
            <a:ext cx="6408737" cy="4881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ovéPole 5"/>
          <p:cNvSpPr txBox="1">
            <a:spLocks noChangeArrowheads="1"/>
          </p:cNvSpPr>
          <p:nvPr/>
        </p:nvSpPr>
        <p:spPr bwMode="auto">
          <a:xfrm>
            <a:off x="2051050" y="2060575"/>
            <a:ext cx="2249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Účinek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(např. % uhynutých)</a:t>
            </a:r>
          </a:p>
        </p:txBody>
      </p:sp>
      <p:sp>
        <p:nvSpPr>
          <p:cNvPr id="19461" name="TextovéPole 6"/>
          <p:cNvSpPr txBox="1">
            <a:spLocks noChangeArrowheads="1"/>
          </p:cNvSpPr>
          <p:nvPr/>
        </p:nvSpPr>
        <p:spPr bwMode="auto">
          <a:xfrm>
            <a:off x="5940425" y="5508625"/>
            <a:ext cx="241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Rostoucí k</a:t>
            </a:r>
            <a:r>
              <a:rPr lang="cs-CZ" altLang="en-US" sz="1800">
                <a:solidFill>
                  <a:schemeClr val="tx1"/>
                </a:solidFill>
              </a:rPr>
              <a:t>oncentrace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79388" y="908050"/>
            <a:ext cx="8610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Většina dějů v přírodě má statisticky 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 b="1">
                <a:solidFill>
                  <a:schemeClr val="tx2"/>
                </a:solidFill>
              </a:rPr>
              <a:t>	NORMÁLNÍ ROZLOŽENÍ</a:t>
            </a:r>
            <a:r>
              <a:rPr lang="en-US" altLang="en-US" sz="2200" b="1">
                <a:solidFill>
                  <a:schemeClr val="tx2"/>
                </a:solidFill>
              </a:rPr>
              <a:t> </a:t>
            </a:r>
            <a:br>
              <a:rPr lang="cs-CZ" altLang="en-US" sz="2200" b="1">
                <a:solidFill>
                  <a:schemeClr val="tx2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	(resp. Log-normální)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i="1">
                <a:solidFill>
                  <a:schemeClr val="tx1"/>
                </a:solidFill>
              </a:rPr>
              <a:t>(nejčastější jsou „průměrní“, méně</a:t>
            </a:r>
            <a:br>
              <a:rPr lang="cs-CZ" altLang="en-US" sz="2200" i="1">
                <a:solidFill>
                  <a:schemeClr val="tx1"/>
                </a:solidFill>
              </a:rPr>
            </a:br>
            <a:r>
              <a:rPr lang="cs-CZ" altLang="en-US" sz="2200" i="1">
                <a:solidFill>
                  <a:schemeClr val="tx1"/>
                </a:solidFill>
              </a:rPr>
              <a:t>časté jsou extrémy …)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200">
                <a:solidFill>
                  <a:schemeClr val="tx1"/>
                </a:solidFill>
              </a:rPr>
              <a:t>z něj vychází u velké většiny 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hodnocených efektů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</a:t>
            </a:r>
            <a:r>
              <a:rPr lang="cs-CZ" altLang="en-US" sz="2200" b="1">
                <a:solidFill>
                  <a:schemeClr val="tx1"/>
                </a:solidFill>
              </a:rPr>
              <a:t>- </a:t>
            </a:r>
            <a:r>
              <a:rPr lang="cs-CZ" altLang="en-US" sz="2200" b="1" u="sng">
                <a:solidFill>
                  <a:schemeClr val="tx1"/>
                </a:solidFill>
              </a:rPr>
              <a:t>sigmoidní </a:t>
            </a:r>
            <a:r>
              <a:rPr lang="cs-CZ" altLang="en-US" sz="2200" b="1">
                <a:solidFill>
                  <a:schemeClr val="tx1"/>
                </a:solidFill>
              </a:rPr>
              <a:t>tvar křivky 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Statistické odvození „sigmoidní křivky“ dávka-odpověď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20484" name="Picture 2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231900"/>
            <a:ext cx="54864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4" t="7150" r="19542" b="57159"/>
          <a:stretch>
            <a:fillRect/>
          </a:stretch>
        </p:blipFill>
        <p:spPr bwMode="auto">
          <a:xfrm>
            <a:off x="539750" y="836613"/>
            <a:ext cx="43751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ovéPole 5"/>
          <p:cNvSpPr txBox="1">
            <a:spLocks noChangeArrowheads="1"/>
          </p:cNvSpPr>
          <p:nvPr/>
        </p:nvSpPr>
        <p:spPr bwMode="auto">
          <a:xfrm>
            <a:off x="4643438" y="433388"/>
            <a:ext cx="437832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Modelový experiment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* 10 potkanů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* </a:t>
            </a:r>
            <a:r>
              <a:rPr lang="cs-CZ" altLang="en-US" sz="1800" b="1" u="sng">
                <a:solidFill>
                  <a:schemeClr val="tx1"/>
                </a:solidFill>
              </a:rPr>
              <a:t>Postupné </a:t>
            </a:r>
            <a:r>
              <a:rPr lang="cs-CZ" altLang="en-US" sz="1800">
                <a:solidFill>
                  <a:schemeClr val="tx1"/>
                </a:solidFill>
              </a:rPr>
              <a:t>injekční podávání toxinu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jednotlivým  zvířatům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* Pomalu zvyšování koncentrace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(dávky) podávané jednotlivcům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Sledov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ání mortality</a:t>
            </a: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u="sng">
                <a:solidFill>
                  <a:schemeClr val="tx1"/>
                </a:solidFill>
              </a:rPr>
              <a:t>Výsledek: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- Někteří jedinci zemřou již při nižších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dávkách (1, 2, 3)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Někteří jedinci hodně vydrží a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smrt nastane až při vysokých dávkách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(5-7)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</a:t>
            </a:r>
            <a:r>
              <a:rPr lang="cs-CZ" altLang="en-US" sz="1800" b="1">
                <a:solidFill>
                  <a:schemeClr val="tx1"/>
                </a:solidFill>
              </a:rPr>
              <a:t>Většina jedinců </a:t>
            </a:r>
            <a:r>
              <a:rPr lang="cs-CZ" altLang="en-US" sz="1800">
                <a:solidFill>
                  <a:schemeClr val="tx1"/>
                </a:solidFill>
              </a:rPr>
              <a:t>však s největší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pravděpodobností zemře při dávce 4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(většina je „průměrných“</a:t>
            </a:r>
            <a:r>
              <a:rPr lang="en-GB" altLang="en-US" sz="1800">
                <a:solidFill>
                  <a:schemeClr val="tx1"/>
                </a:solidFill>
              </a:rPr>
              <a:t>, tj.</a:t>
            </a:r>
            <a:r>
              <a:rPr lang="cs-CZ" altLang="en-US" sz="1800">
                <a:solidFill>
                  <a:schemeClr val="tx1"/>
                </a:solidFill>
              </a:rPr>
              <a:t> ani extrémně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citlivých ani rezistentních)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4" t="7150" r="19542" b="57159"/>
          <a:stretch>
            <a:fillRect/>
          </a:stretch>
        </p:blipFill>
        <p:spPr bwMode="auto">
          <a:xfrm>
            <a:off x="395288" y="2781300"/>
            <a:ext cx="28717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t="43211" r="19542" b="13132"/>
          <a:stretch>
            <a:fillRect/>
          </a:stretch>
        </p:blipFill>
        <p:spPr bwMode="auto">
          <a:xfrm>
            <a:off x="3581400" y="2133600"/>
            <a:ext cx="603091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ovéPole 5"/>
          <p:cNvSpPr txBox="1">
            <a:spLocks noChangeArrowheads="1"/>
          </p:cNvSpPr>
          <p:nvPr/>
        </p:nvSpPr>
        <p:spPr bwMode="auto">
          <a:xfrm>
            <a:off x="395288" y="433388"/>
            <a:ext cx="79121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Modelový experiment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Postupné zvyšování koncentrace (dávky) podávané jednotlivcům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Histogram 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(četnost) </a:t>
            </a:r>
            <a:b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	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rgbClr val="FF0000"/>
                </a:solidFill>
                <a:sym typeface="Wingdings" panose="05000000000000000000" pitchFamily="2" charset="2"/>
              </a:rPr>
              <a:t>kumulativn</a:t>
            </a:r>
            <a:r>
              <a:rPr lang="cs-CZ" altLang="en-US" sz="1800" b="1">
                <a:solidFill>
                  <a:srgbClr val="FF0000"/>
                </a:solidFill>
                <a:sym typeface="Wingdings" panose="05000000000000000000" pitchFamily="2" charset="2"/>
              </a:rPr>
              <a:t>í četnost: 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sigmoidní charakter křivky</a:t>
            </a: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3276600" y="3644900"/>
            <a:ext cx="790575" cy="1368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81000" y="1125538"/>
            <a:ext cx="86106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1"/>
                </a:solidFill>
              </a:rPr>
              <a:t>Cílem ekotoxikologických analýz je poznání efektů, které působí přítomnost stresorů </a:t>
            </a:r>
            <a:r>
              <a:rPr lang="en-US" altLang="en-US" sz="2200" b="1">
                <a:solidFill>
                  <a:schemeClr val="tx1"/>
                </a:solidFill>
              </a:rPr>
              <a:t>na </a:t>
            </a:r>
            <a:r>
              <a:rPr lang="cs-CZ" altLang="en-US" sz="2200" b="1">
                <a:solidFill>
                  <a:schemeClr val="tx1"/>
                </a:solidFill>
              </a:rPr>
              <a:t>organismy v prostředí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 u="sng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>
                <a:solidFill>
                  <a:schemeClr val="tx1"/>
                </a:solidFill>
              </a:rPr>
              <a:t> </a:t>
            </a:r>
            <a:r>
              <a:rPr lang="cs-CZ" altLang="en-US" sz="1800">
                <a:solidFill>
                  <a:schemeClr val="tx1"/>
                </a:solidFill>
              </a:rPr>
              <a:t>suborganismální úroveň		laboratoř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18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jednotlivé organismy			laboratoř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1800" b="1" u="sng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populační efekty			laboratoř 								mikro</a:t>
            </a:r>
            <a:r>
              <a:rPr lang="en-US" altLang="en-US" sz="1800">
                <a:solidFill>
                  <a:schemeClr val="tx1"/>
                </a:solidFill>
              </a:rPr>
              <a:t>/</a:t>
            </a:r>
            <a:r>
              <a:rPr lang="cs-CZ" altLang="en-US" sz="1800">
                <a:solidFill>
                  <a:schemeClr val="tx1"/>
                </a:solidFill>
              </a:rPr>
              <a:t>mezokosmy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18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efekty ve společenstvech		mikro</a:t>
            </a:r>
            <a:r>
              <a:rPr lang="en-US" altLang="en-US" sz="1800">
                <a:solidFill>
                  <a:schemeClr val="tx1"/>
                </a:solidFill>
              </a:rPr>
              <a:t>/</a:t>
            </a:r>
            <a:r>
              <a:rPr lang="cs-CZ" altLang="en-US" sz="1800">
                <a:solidFill>
                  <a:schemeClr val="tx1"/>
                </a:solidFill>
              </a:rPr>
              <a:t>mezokosmy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					polní studie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					terénní pozorování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18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ekosystémové efekty			terénní pozorování</a:t>
            </a:r>
            <a:endParaRPr lang="cs-CZ" altLang="en-US" sz="1800" b="1" u="sng">
              <a:solidFill>
                <a:schemeClr val="tx1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Hodnocení efektů v ekotoxikologii</a:t>
            </a:r>
            <a:endParaRPr lang="cs-CZ" altLang="en-US" sz="2400">
              <a:solidFill>
                <a:srgbClr val="FF3300"/>
              </a:solidFill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3962400" y="2438400"/>
            <a:ext cx="457200" cy="3505200"/>
          </a:xfrm>
          <a:prstGeom prst="downArrow">
            <a:avLst>
              <a:gd name="adj1" fmla="val 50000"/>
              <a:gd name="adj2" fmla="val 1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362200" y="6172200"/>
            <a:ext cx="3132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1">
                <a:solidFill>
                  <a:srgbClr val="FF3300"/>
                </a:solidFill>
              </a:rPr>
              <a:t>ekologická reálnost, relevance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899275" y="6237288"/>
            <a:ext cx="2092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1">
                <a:solidFill>
                  <a:srgbClr val="FF3300"/>
                </a:solidFill>
              </a:rPr>
              <a:t>obtížnost stanovení</a:t>
            </a: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7772400" y="2438400"/>
            <a:ext cx="457200" cy="3505200"/>
          </a:xfrm>
          <a:prstGeom prst="downArrow">
            <a:avLst>
              <a:gd name="adj1" fmla="val 50000"/>
              <a:gd name="adj2" fmla="val 1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4800" y="1052513"/>
            <a:ext cx="861060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rgbClr val="FF3300"/>
                </a:solidFill>
              </a:rPr>
              <a:t>1) Parametry odvozené přímo </a:t>
            </a:r>
            <a:r>
              <a:rPr lang="cs-CZ" altLang="en-US" sz="2200" b="1">
                <a:solidFill>
                  <a:schemeClr val="tx2"/>
                </a:solidFill>
              </a:rPr>
              <a:t>z experimentálních dat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1"/>
                </a:solidFill>
              </a:rPr>
              <a:t>LOEC</a:t>
            </a:r>
            <a:r>
              <a:rPr lang="en-US" altLang="en-US" sz="2200" b="1">
                <a:solidFill>
                  <a:schemeClr val="tx1"/>
                </a:solidFill>
              </a:rPr>
              <a:t>/L </a:t>
            </a:r>
            <a:r>
              <a:rPr lang="en-US" altLang="en-US" sz="2200" b="1" i="1">
                <a:solidFill>
                  <a:schemeClr val="tx1"/>
                </a:solidFill>
              </a:rPr>
              <a:t>Lowest Observable Effect Concentration/L</a:t>
            </a:r>
            <a:endParaRPr lang="cs-CZ" altLang="en-US" sz="2200" b="1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první nejnižší </a:t>
            </a:r>
            <a:r>
              <a:rPr lang="cs-CZ" altLang="en-US" sz="2200">
                <a:solidFill>
                  <a:schemeClr val="tx2"/>
                </a:solidFill>
              </a:rPr>
              <a:t>koncentrace použitá v experimentu</a:t>
            </a:r>
            <a:r>
              <a:rPr lang="cs-CZ" altLang="en-US" sz="2200">
                <a:solidFill>
                  <a:schemeClr val="tx1"/>
                </a:solidFill>
              </a:rPr>
              <a:t>, která 	vyvolala významné efekty</a:t>
            </a:r>
            <a:endParaRPr lang="en-US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1"/>
                </a:solidFill>
              </a:rPr>
              <a:t>NOEC</a:t>
            </a:r>
            <a:r>
              <a:rPr lang="en-US" altLang="en-US" sz="2200" b="1">
                <a:solidFill>
                  <a:schemeClr val="tx1"/>
                </a:solidFill>
              </a:rPr>
              <a:t>/L</a:t>
            </a:r>
            <a:r>
              <a:rPr lang="cs-CZ" altLang="en-US" sz="2200" b="1">
                <a:solidFill>
                  <a:schemeClr val="tx1"/>
                </a:solidFill>
              </a:rPr>
              <a:t> </a:t>
            </a:r>
            <a:r>
              <a:rPr lang="cs-CZ" altLang="en-US" sz="2200" b="1" i="1">
                <a:solidFill>
                  <a:schemeClr val="tx1"/>
                </a:solidFill>
              </a:rPr>
              <a:t>No Observable Effect Concentration</a:t>
            </a:r>
            <a:r>
              <a:rPr lang="en-US" altLang="en-US" sz="2200" b="1" i="1">
                <a:solidFill>
                  <a:schemeClr val="tx1"/>
                </a:solidFill>
              </a:rPr>
              <a:t>/Level</a:t>
            </a:r>
            <a:endParaRPr lang="cs-CZ" altLang="en-US" sz="2200" b="1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podobně: </a:t>
            </a:r>
            <a:r>
              <a:rPr lang="cs-CZ" altLang="en-US" sz="2200">
                <a:solidFill>
                  <a:schemeClr val="tx2"/>
                </a:solidFill>
              </a:rPr>
              <a:t>koncentrace použitá v experimentu …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Nedostatky - subjektivní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– závisí na zvolených koncentracích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jiný experiment </a:t>
            </a:r>
            <a:r>
              <a:rPr lang="cs-CZ" altLang="en-US" sz="22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>
                <a:solidFill>
                  <a:schemeClr val="tx1"/>
                </a:solidFill>
                <a:sym typeface="Wingdings" panose="05000000000000000000" pitchFamily="2" charset="2"/>
              </a:rPr>
              <a:t> jin</a:t>
            </a:r>
            <a:r>
              <a:rPr lang="cs-CZ" altLang="en-US" sz="2200">
                <a:solidFill>
                  <a:schemeClr val="tx1"/>
                </a:solidFill>
                <a:sym typeface="Wingdings" panose="05000000000000000000" pitchFamily="2" charset="2"/>
              </a:rPr>
              <a:t>é výsledky</a:t>
            </a:r>
            <a:r>
              <a:rPr lang="cs-CZ" altLang="en-US" sz="2200">
                <a:solidFill>
                  <a:schemeClr val="tx1"/>
                </a:solidFill>
              </a:rPr>
              <a:t> (koncentrační rozmezí, 	ředicí faktor – rozdíly mezi koncentracemi 2x, 5x, 10x…)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chemeClr val="tx2"/>
                </a:solidFill>
              </a:rPr>
              <a:t>Pro srovnání toxicity různých látek (vzorků) se užívají parametry</a:t>
            </a:r>
            <a:r>
              <a:rPr lang="en-US" altLang="en-US" sz="2400" b="1">
                <a:solidFill>
                  <a:schemeClr val="tx2"/>
                </a:solidFill>
              </a:rPr>
              <a:t> odvo</a:t>
            </a:r>
            <a:r>
              <a:rPr lang="cs-CZ" altLang="en-US" sz="2400" b="1">
                <a:solidFill>
                  <a:schemeClr val="tx2"/>
                </a:solidFill>
              </a:rPr>
              <a:t>zené z křivky dávka-odpověď</a:t>
            </a:r>
            <a:endParaRPr lang="cs-CZ" altLang="en-US" sz="24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" y="1139825"/>
            <a:ext cx="89154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rgbClr val="FF3300"/>
                </a:solidFill>
              </a:rPr>
              <a:t>2) další </a:t>
            </a:r>
            <a:r>
              <a:rPr lang="en-US" altLang="en-US" sz="2200" b="1">
                <a:solidFill>
                  <a:srgbClr val="FF3300"/>
                </a:solidFill>
              </a:rPr>
              <a:t>parametr</a:t>
            </a:r>
            <a:r>
              <a:rPr lang="cs-CZ" altLang="en-US" sz="2200" b="1">
                <a:solidFill>
                  <a:srgbClr val="FF3300"/>
                </a:solidFill>
              </a:rPr>
              <a:t>y odvozené z </a:t>
            </a:r>
            <a:r>
              <a:rPr lang="cs-CZ" altLang="en-US" sz="2200" b="1">
                <a:solidFill>
                  <a:schemeClr val="tx2"/>
                </a:solidFill>
              </a:rPr>
              <a:t>křivky dávka – odpověď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ECx (x=1,5,10,25,50,75,90,99</a:t>
            </a:r>
            <a:r>
              <a:rPr lang="en-US" altLang="en-US" sz="2000">
                <a:solidFill>
                  <a:schemeClr val="tx1"/>
                </a:solidFill>
              </a:rPr>
              <a:t> </a:t>
            </a:r>
            <a:r>
              <a:rPr lang="cs-CZ" altLang="en-US" sz="2000">
                <a:solidFill>
                  <a:schemeClr val="tx1"/>
                </a:solidFill>
              </a:rPr>
              <a:t>apod.)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i="1">
                <a:solidFill>
                  <a:schemeClr val="tx1"/>
                </a:solidFill>
              </a:rPr>
              <a:t>	- ne vždy je v experimentu dosaženo „přesně 5% efektu“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i="1">
                <a:solidFill>
                  <a:schemeClr val="tx1"/>
                </a:solidFill>
              </a:rPr>
              <a:t>	- parametry se počítají (</a:t>
            </a:r>
            <a:r>
              <a:rPr lang="cs-CZ" altLang="en-US" sz="2000" b="1" i="1">
                <a:solidFill>
                  <a:schemeClr val="tx2"/>
                </a:solidFill>
              </a:rPr>
              <a:t>z „modelované křivky“</a:t>
            </a:r>
            <a:r>
              <a:rPr lang="cs-CZ" altLang="en-US" sz="2000" i="1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u="sng">
                <a:solidFill>
                  <a:srgbClr val="FF3300"/>
                </a:solidFill>
              </a:rPr>
              <a:t>STANDARD - Hodnoty odvozené pro 50% efekt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000">
                <a:solidFill>
                  <a:schemeClr val="tx1"/>
                </a:solidFill>
              </a:rPr>
              <a:t> nejčastěji užívány pro srovnání toxicity (!)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000" i="1">
                <a:solidFill>
                  <a:schemeClr val="tx1"/>
                </a:solidFill>
              </a:rPr>
              <a:t> odhady </a:t>
            </a:r>
            <a:r>
              <a:rPr lang="cs-CZ" altLang="en-US" sz="2000" b="1" i="1">
                <a:solidFill>
                  <a:schemeClr val="tx2"/>
                </a:solidFill>
              </a:rPr>
              <a:t>v oblasti 50% efektů zatíženy nejmenší chybou</a:t>
            </a:r>
            <a:r>
              <a:rPr lang="cs-CZ" altLang="en-US" sz="2000" i="1">
                <a:solidFill>
                  <a:schemeClr val="tx1"/>
                </a:solidFill>
              </a:rPr>
              <a:t> 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700" i="1">
                <a:solidFill>
                  <a:schemeClr val="tx1"/>
                </a:solidFill>
              </a:rPr>
              <a:t>viz předchozí modelový experiment „nejvíce je průměrných“ a proto je</a:t>
            </a:r>
            <a:br>
              <a:rPr lang="cs-CZ" altLang="en-US" sz="1700" i="1">
                <a:solidFill>
                  <a:schemeClr val="tx1"/>
                </a:solidFill>
              </a:rPr>
            </a:br>
            <a:r>
              <a:rPr lang="cs-CZ" altLang="en-US" sz="1700" i="1">
                <a:solidFill>
                  <a:schemeClr val="tx1"/>
                </a:solidFill>
              </a:rPr>
              <a:t>odhad průměru nejpřesnější 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P</a:t>
            </a:r>
            <a:r>
              <a:rPr lang="en-US" altLang="en-US" sz="2200" u="sng">
                <a:solidFill>
                  <a:schemeClr val="tx1"/>
                </a:solidFill>
              </a:rPr>
              <a:t>arametr</a:t>
            </a:r>
            <a:r>
              <a:rPr lang="cs-CZ" altLang="en-US" sz="2200" u="sng">
                <a:solidFill>
                  <a:schemeClr val="tx1"/>
                </a:solidFill>
              </a:rPr>
              <a:t>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	LC50 – koncentrace (C) způsobující 50% letalitu (L)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	LD50 – dávka (Dose) způsobující 50% letalitu (L)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	EC50 – koncentrace způsobující 50% efekt (E)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	IC50 – koncentrace způsobující 50% inhibici (I)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i="1">
              <a:solidFill>
                <a:schemeClr val="tx1"/>
              </a:solidFill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chemeClr val="tx2"/>
                </a:solidFill>
              </a:rPr>
              <a:t>Pro srovnání toxicity různých látek (vzorků) se užívají parametry</a:t>
            </a:r>
            <a:r>
              <a:rPr lang="en-US" altLang="en-US" sz="2400" b="1">
                <a:solidFill>
                  <a:schemeClr val="tx2"/>
                </a:solidFill>
              </a:rPr>
              <a:t> odvo</a:t>
            </a:r>
            <a:r>
              <a:rPr lang="cs-CZ" altLang="en-US" sz="2400" b="1">
                <a:solidFill>
                  <a:schemeClr val="tx2"/>
                </a:solidFill>
              </a:rPr>
              <a:t>zené z křivky dávka-odpověď</a:t>
            </a:r>
            <a:endParaRPr lang="cs-CZ" altLang="en-US" sz="24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15888"/>
            <a:ext cx="7824788" cy="66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Příklad – úkol 1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524000" y="1125538"/>
          <a:ext cx="6096000" cy="3978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82">
                <a:tc>
                  <a:txBody>
                    <a:bodyPr/>
                    <a:lstStyle/>
                    <a:p>
                      <a:r>
                        <a:rPr lang="cs-CZ" sz="1800"/>
                        <a:t>Koncentrace</a:t>
                      </a:r>
                    </a:p>
                    <a:p>
                      <a:r>
                        <a:rPr lang="cs-CZ" sz="1800"/>
                        <a:t>(mg</a:t>
                      </a:r>
                      <a:r>
                        <a:rPr lang="en-US" sz="1800"/>
                        <a:t>/L</a:t>
                      </a:r>
                      <a:r>
                        <a:rPr lang="cs-CZ" sz="1800"/>
                        <a:t>)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Počet přežívajících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% Přeživajících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cs-CZ" sz="1800"/>
                        <a:t>0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20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100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cs-CZ" sz="1800"/>
                        <a:t>0,05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20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100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cs-CZ" sz="1800"/>
                        <a:t>0,1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18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90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cs-CZ" sz="1800"/>
                        <a:t>0,2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19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95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cs-CZ" sz="1800"/>
                        <a:t>0,4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15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75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cs-CZ" sz="1800"/>
                        <a:t>0,8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9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45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cs-CZ" sz="1800"/>
                        <a:t>1,6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3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15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cs-CZ" sz="1800"/>
                        <a:t>3,2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0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0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cs-CZ" sz="1800"/>
                        <a:t>6,4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0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0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673" name="TextovéPole 6"/>
          <p:cNvSpPr txBox="1">
            <a:spLocks noChangeArrowheads="1"/>
          </p:cNvSpPr>
          <p:nvPr/>
        </p:nvSpPr>
        <p:spPr bwMode="auto">
          <a:xfrm>
            <a:off x="611188" y="5445125"/>
            <a:ext cx="5173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Jaká je hodnota NOEC?, LOEC?, LC50?, LC90?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57200" y="1162050"/>
            <a:ext cx="86106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MODEL SIGMOIDNÍ </a:t>
            </a:r>
            <a:r>
              <a:rPr lang="en-US" altLang="en-US" sz="2200" b="1">
                <a:solidFill>
                  <a:schemeClr val="tx2"/>
                </a:solidFill>
              </a:rPr>
              <a:t>K</a:t>
            </a:r>
            <a:r>
              <a:rPr lang="cs-CZ" altLang="en-US" sz="2200" b="1">
                <a:solidFill>
                  <a:schemeClr val="tx2"/>
                </a:solidFill>
              </a:rPr>
              <a:t>ŘIVKY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- Složité matematické modely pro aproximaci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- V současnosti - využití počítačové techniky 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	</a:t>
            </a:r>
            <a:r>
              <a:rPr lang="cs-CZ" altLang="en-US" sz="22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200">
                <a:solidFill>
                  <a:schemeClr val="tx1"/>
                </a:solidFill>
              </a:rPr>
              <a:t>nelineární modely pro aproximace sigmoidy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1">
                <a:solidFill>
                  <a:schemeClr val="tx2"/>
                </a:solidFill>
              </a:rPr>
              <a:t>Jednodu</a:t>
            </a:r>
            <a:r>
              <a:rPr lang="cs-CZ" altLang="en-US" sz="2200" b="1">
                <a:solidFill>
                  <a:schemeClr val="tx2"/>
                </a:solidFill>
              </a:rPr>
              <a:t>šší (historický) přístup </a:t>
            </a:r>
            <a:r>
              <a:rPr lang="cs-CZ" altLang="en-US" sz="2200" i="1">
                <a:solidFill>
                  <a:schemeClr val="tx2"/>
                </a:solidFill>
              </a:rPr>
              <a:t>(je ale třeba </a:t>
            </a:r>
            <a:r>
              <a:rPr lang="en-GB" altLang="en-US" sz="2200" i="1">
                <a:solidFill>
                  <a:schemeClr val="tx2"/>
                </a:solidFill>
              </a:rPr>
              <a:t>ho </a:t>
            </a:r>
            <a:r>
              <a:rPr lang="cs-CZ" altLang="en-US" sz="2200" i="1">
                <a:solidFill>
                  <a:schemeClr val="tx2"/>
                </a:solidFill>
              </a:rPr>
              <a:t>znát!)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cs-CZ" altLang="en-US" sz="220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cs-CZ" altLang="en-US" sz="2200">
                <a:solidFill>
                  <a:srgbClr val="FF0000"/>
                </a:solidFill>
              </a:rPr>
              <a:t>Linearizace sigmoidy po</a:t>
            </a:r>
            <a:r>
              <a:rPr lang="en-US" altLang="en-US" sz="2200">
                <a:solidFill>
                  <a:srgbClr val="FF0000"/>
                </a:solidFill>
              </a:rPr>
              <a:t>moc</a:t>
            </a:r>
            <a:r>
              <a:rPr lang="cs-CZ" altLang="en-US" sz="2200">
                <a:solidFill>
                  <a:srgbClr val="FF0000"/>
                </a:solidFill>
              </a:rPr>
              <a:t>í probitové metody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 u="sng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u="sng">
                <a:solidFill>
                  <a:schemeClr val="tx2"/>
                </a:solidFill>
              </a:rPr>
              <a:t>Žádaný výsledek </a:t>
            </a:r>
            <a:r>
              <a:rPr lang="cs-CZ" altLang="en-US" sz="2200" b="1" u="sng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b="1" u="sng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endParaRPr lang="cs-CZ" altLang="en-US" sz="2200" b="1" u="sng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1) odhad LCx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2) přesnost odhadu </a:t>
            </a:r>
            <a:r>
              <a:rPr lang="en-US" altLang="en-US" sz="2200">
                <a:solidFill>
                  <a:schemeClr val="tx1"/>
                </a:solidFill>
              </a:rPr>
              <a:t>LCx </a:t>
            </a:r>
            <a:r>
              <a:rPr lang="cs-CZ" altLang="en-US" sz="2200">
                <a:solidFill>
                  <a:schemeClr val="tx1"/>
                </a:solidFill>
              </a:rPr>
              <a:t>(Interval Spolehlivosti)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i="1">
                <a:solidFill>
                  <a:schemeClr val="tx1"/>
                </a:solidFill>
              </a:rPr>
              <a:t>	</a:t>
            </a:r>
            <a:r>
              <a:rPr lang="en-US" altLang="en-US" sz="2200" i="1">
                <a:solidFill>
                  <a:schemeClr val="tx1"/>
                </a:solidFill>
              </a:rPr>
              <a:t>[</a:t>
            </a:r>
            <a:r>
              <a:rPr lang="cs-CZ" altLang="en-US" sz="2200" i="1">
                <a:solidFill>
                  <a:schemeClr val="tx1"/>
                </a:solidFill>
              </a:rPr>
              <a:t>Čím vyšší variabilita okolo křivky </a:t>
            </a:r>
            <a:r>
              <a:rPr lang="cs-CZ" altLang="en-US" sz="2200" i="1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i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200" i="1">
                <a:solidFill>
                  <a:schemeClr val="tx1"/>
                </a:solidFill>
                <a:sym typeface="Wingdings" panose="05000000000000000000" pitchFamily="2" charset="2"/>
              </a:rPr>
              <a:t>tím menší přesnost</a:t>
            </a:r>
            <a:r>
              <a:rPr lang="en-US" altLang="en-US" sz="2200" i="1">
                <a:solidFill>
                  <a:schemeClr val="tx1"/>
                </a:solidFill>
                <a:sym typeface="Wingdings" panose="05000000000000000000" pitchFamily="2" charset="2"/>
              </a:rPr>
              <a:t>]</a:t>
            </a:r>
            <a:endParaRPr lang="cs-CZ" altLang="en-US" sz="22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Jak prakticky odvodit parametry ECx ?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3448" r="9781" b="8046"/>
          <a:stretch>
            <a:fillRect/>
          </a:stretch>
        </p:blipFill>
        <p:spPr bwMode="auto">
          <a:xfrm>
            <a:off x="4510088" y="200025"/>
            <a:ext cx="459898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07950" y="409575"/>
            <a:ext cx="453707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Probitová metoda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Vychází z „normálního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pravděpodobnostního rozložení“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1)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Ka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ždé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hodnot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ě % (pravděpodobnost) přiřazena konkrétní  hodnota – tzv. „probit “</a:t>
            </a:r>
            <a:endParaRPr lang="cs-CZ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(viz tabulka)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2) Probit „5“ odpovídá 50% pravděpodobnosti (50% efekt)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endParaRPr lang="cs-CZ" altLang="en-US" sz="2200" b="1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en-US" altLang="en-US" sz="2200" b="1">
                <a:solidFill>
                  <a:schemeClr val="tx2"/>
                </a:solidFill>
                <a:sym typeface="Wingdings" panose="05000000000000000000" pitchFamily="2" charset="2"/>
              </a:rPr>
              <a:t>V</a:t>
            </a:r>
            <a:r>
              <a:rPr lang="cs-CZ" altLang="en-US" sz="2200" b="1">
                <a:solidFill>
                  <a:schemeClr val="tx2"/>
                </a:solidFill>
                <a:sym typeface="Wingdings" panose="05000000000000000000" pitchFamily="2" charset="2"/>
              </a:rPr>
              <a:t>ztah „probit“ vs. </a:t>
            </a:r>
            <a:br>
              <a:rPr lang="cs-CZ" altLang="en-US" sz="2200" b="1">
                <a:solidFill>
                  <a:schemeClr val="tx2"/>
                </a:solidFill>
                <a:sym typeface="Wingdings" panose="05000000000000000000" pitchFamily="2" charset="2"/>
              </a:rPr>
            </a:br>
            <a:r>
              <a:rPr lang="cs-CZ" altLang="en-US" sz="2200" b="1">
                <a:solidFill>
                  <a:schemeClr val="tx2"/>
                </a:solidFill>
                <a:sym typeface="Wingdings" panose="05000000000000000000" pitchFamily="2" charset="2"/>
              </a:rPr>
              <a:t>Logaritmus koncentrace </a:t>
            </a:r>
            <a:br>
              <a:rPr lang="cs-CZ" altLang="en-US" sz="2200" b="1">
                <a:solidFill>
                  <a:schemeClr val="tx2"/>
                </a:solidFill>
                <a:sym typeface="Wingdings" panose="05000000000000000000" pitchFamily="2" charset="2"/>
              </a:rPr>
            </a:br>
            <a:r>
              <a:rPr lang="cs-CZ" altLang="en-US" sz="2200" b="1">
                <a:solidFill>
                  <a:schemeClr val="tx2"/>
                </a:solidFill>
                <a:sym typeface="Wingdings" panose="05000000000000000000" pitchFamily="2" charset="2"/>
              </a:rPr>
              <a:t>je lineární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br>
              <a:rPr lang="cs-CZ" altLang="en-US" sz="1600" u="sng">
                <a:solidFill>
                  <a:schemeClr val="tx1"/>
                </a:solidFill>
              </a:rPr>
            </a:br>
            <a:r>
              <a:rPr lang="cs-CZ" altLang="en-US" sz="1600" u="sng">
                <a:solidFill>
                  <a:schemeClr val="tx1"/>
                </a:solidFill>
              </a:rPr>
              <a:t>Linearizace sigmoidy</a:t>
            </a:r>
            <a:r>
              <a:rPr lang="en-US" altLang="en-US" sz="1600" u="sng">
                <a:solidFill>
                  <a:schemeClr val="tx1"/>
                </a:solidFill>
              </a:rPr>
              <a:t> </a:t>
            </a:r>
            <a:endParaRPr lang="cs-CZ" altLang="en-US" sz="1600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i="1">
                <a:solidFill>
                  <a:schemeClr val="tx1"/>
                </a:solidFill>
              </a:rPr>
              <a:t>Snadn</a:t>
            </a:r>
            <a:r>
              <a:rPr lang="cs-CZ" altLang="en-US" sz="1600" i="1">
                <a:solidFill>
                  <a:schemeClr val="tx1"/>
                </a:solidFill>
              </a:rPr>
              <a:t>ý odečet LC50: y=a.x +b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Probit = a . Log(c) + b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1">
                <a:solidFill>
                  <a:schemeClr val="tx2"/>
                </a:solidFill>
              </a:rPr>
              <a:t>50% efekt: Probit = 5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47750"/>
            <a:ext cx="83534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611188" y="3500438"/>
            <a:ext cx="1584325" cy="360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04800" y="990600"/>
            <a:ext cx="86106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rgbClr val="0070C0"/>
                </a:solidFill>
              </a:rPr>
              <a:t>Srovnání toxicity různých látek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porovnání hodnot ICx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u="sng">
                <a:solidFill>
                  <a:schemeClr val="tx1"/>
                </a:solidFill>
              </a:rPr>
              <a:t>Příklad</a:t>
            </a:r>
            <a:br>
              <a:rPr lang="cs-CZ" altLang="en-US" sz="2200" b="1" u="sng">
                <a:solidFill>
                  <a:schemeClr val="tx1"/>
                </a:solidFill>
              </a:rPr>
            </a:br>
            <a:r>
              <a:rPr lang="cs-CZ" altLang="en-US" sz="2200" i="1">
                <a:solidFill>
                  <a:schemeClr val="tx1"/>
                </a:solidFill>
              </a:rPr>
              <a:t>Látka 1 je toxičtější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i="1">
                <a:solidFill>
                  <a:schemeClr val="tx1"/>
                </a:solidFill>
              </a:rPr>
              <a:t>- nižší ECx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i="1">
                <a:solidFill>
                  <a:schemeClr val="tx1"/>
                </a:solidFill>
              </a:rPr>
              <a:t>- při nižších koncentracích</a:t>
            </a:r>
            <a:br>
              <a:rPr lang="cs-CZ" altLang="en-US" sz="2200" i="1">
                <a:solidFill>
                  <a:schemeClr val="tx1"/>
                </a:solidFill>
              </a:rPr>
            </a:br>
            <a:r>
              <a:rPr lang="cs-CZ" altLang="en-US" sz="2200" i="1">
                <a:solidFill>
                  <a:schemeClr val="tx1"/>
                </a:solidFill>
              </a:rPr>
              <a:t>se projevují efekty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Interpretace a využití křivek dávka-odpověď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30724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1676400"/>
            <a:ext cx="48545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6477000" y="3276600"/>
            <a:ext cx="914400" cy="685800"/>
          </a:xfrm>
          <a:prstGeom prst="ellips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2057400" y="4495800"/>
            <a:ext cx="4876800" cy="5334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6629400" y="4724400"/>
            <a:ext cx="609600" cy="457200"/>
          </a:xfrm>
          <a:prstGeom prst="ellips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7162800" y="3276600"/>
            <a:ext cx="914400" cy="685800"/>
          </a:xfrm>
          <a:prstGeom prst="ellips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4" descr="http://openi.nlm.nih.gov/imgs/512/240/3220671/3220671_pone.0024139.g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00438"/>
            <a:ext cx="44005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304800" y="990600"/>
            <a:ext cx="86106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rgbClr val="0070C0"/>
                </a:solidFill>
              </a:rPr>
              <a:t>Srovnání toxicity různých látek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Problém: různé směrnice (sklon) křivky Dávka-Odpověď</a:t>
            </a:r>
            <a:endParaRPr lang="en-US" altLang="en-US" sz="22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200">
                <a:solidFill>
                  <a:schemeClr val="tx1"/>
                </a:solidFill>
              </a:rPr>
              <a:t>Pro </a:t>
            </a:r>
            <a:r>
              <a:rPr lang="en-US" altLang="en-US" sz="2200" b="1">
                <a:solidFill>
                  <a:srgbClr val="FF0000"/>
                </a:solidFill>
              </a:rPr>
              <a:t>interpretaci </a:t>
            </a:r>
            <a:r>
              <a:rPr lang="cs-CZ" altLang="en-US" sz="2200" b="1">
                <a:solidFill>
                  <a:srgbClr val="FF0000"/>
                </a:solidFill>
              </a:rPr>
              <a:t>je nutno uchovat (ukázat) data celé křivky 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Příklad: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Na základě EC50 není rozdíl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		ALE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látka 1 vykazuje efekty ve</a:t>
            </a:r>
            <a:br>
              <a:rPr lang="cs-CZ" altLang="en-US" sz="1800" i="1">
                <a:solidFill>
                  <a:schemeClr val="tx1"/>
                </a:solidFill>
              </a:rPr>
            </a:br>
            <a:r>
              <a:rPr lang="cs-CZ" altLang="en-US" sz="1800" i="1">
                <a:solidFill>
                  <a:schemeClr val="tx1"/>
                </a:solidFill>
              </a:rPr>
              <a:t>významně nižších koncentracích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(bude mít nižší LOEC</a:t>
            </a:r>
            <a:r>
              <a:rPr lang="en-US" altLang="en-US" sz="1800" i="1">
                <a:solidFill>
                  <a:schemeClr val="tx1"/>
                </a:solidFill>
              </a:rPr>
              <a:t>/</a:t>
            </a:r>
            <a:r>
              <a:rPr lang="cs-CZ" altLang="en-US" sz="1800" i="1">
                <a:solidFill>
                  <a:schemeClr val="tx1"/>
                </a:solidFill>
              </a:rPr>
              <a:t>NOEC</a:t>
            </a:r>
            <a:r>
              <a:rPr lang="en-US" altLang="en-US" sz="1800" i="1">
                <a:solidFill>
                  <a:schemeClr val="tx1"/>
                </a:solidFill>
              </a:rPr>
              <a:t>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1748" name="Line 21"/>
          <p:cNvSpPr>
            <a:spLocks noChangeShapeType="1"/>
          </p:cNvSpPr>
          <p:nvPr/>
        </p:nvSpPr>
        <p:spPr bwMode="auto">
          <a:xfrm>
            <a:off x="3779838" y="5084763"/>
            <a:ext cx="1944687" cy="5762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49" name="Line 22"/>
          <p:cNvSpPr>
            <a:spLocks noChangeShapeType="1"/>
          </p:cNvSpPr>
          <p:nvPr/>
        </p:nvSpPr>
        <p:spPr bwMode="auto">
          <a:xfrm>
            <a:off x="4038600" y="3581400"/>
            <a:ext cx="2549525" cy="23685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0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Využití křivky dávka - odpověď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 t="5899" r="11967" b="28789"/>
          <a:stretch>
            <a:fillRect/>
          </a:stretch>
        </p:blipFill>
        <p:spPr bwMode="auto">
          <a:xfrm>
            <a:off x="4716463" y="404813"/>
            <a:ext cx="424815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250825" y="265113"/>
            <a:ext cx="86106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rgbClr val="0070C0"/>
                </a:solidFill>
              </a:rPr>
              <a:t>BEZPRAHOVÉ působení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při klasickém hodnocení  se předpokládá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 b="1" u="sng">
                <a:solidFill>
                  <a:schemeClr val="tx2"/>
                </a:solidFill>
              </a:rPr>
              <a:t>prahová</a:t>
            </a:r>
            <a:r>
              <a:rPr lang="cs-CZ" altLang="en-US" sz="1800" b="1">
                <a:solidFill>
                  <a:schemeClr val="tx2"/>
                </a:solidFill>
              </a:rPr>
              <a:t> koncentrace, </a:t>
            </a:r>
            <a:r>
              <a:rPr lang="cs-CZ" altLang="en-US" sz="1800">
                <a:solidFill>
                  <a:schemeClr val="tx1"/>
                </a:solidFill>
              </a:rPr>
              <a:t>při které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již nelze pozorovat žádný efekt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(NOEC </a:t>
            </a:r>
            <a:r>
              <a:rPr lang="en-US" altLang="en-US" sz="1800">
                <a:solidFill>
                  <a:schemeClr val="tx1"/>
                </a:solidFill>
              </a:rPr>
              <a:t>/</a:t>
            </a:r>
            <a:r>
              <a:rPr lang="cs-CZ" altLang="en-US" sz="1800">
                <a:solidFill>
                  <a:schemeClr val="tx1"/>
                </a:solidFill>
              </a:rPr>
              <a:t> NOEL)</a:t>
            </a: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-u n</a:t>
            </a:r>
            <a:r>
              <a:rPr lang="cs-CZ" altLang="en-US" sz="1800">
                <a:solidFill>
                  <a:schemeClr val="tx1"/>
                </a:solidFill>
              </a:rPr>
              <a:t>ěkterých látek  se uv</a:t>
            </a:r>
            <a:r>
              <a:rPr lang="en-US" altLang="en-US" sz="1800">
                <a:solidFill>
                  <a:schemeClr val="tx1"/>
                </a:solidFill>
              </a:rPr>
              <a:t>a</a:t>
            </a:r>
            <a:r>
              <a:rPr lang="cs-CZ" altLang="en-US" sz="1800">
                <a:solidFill>
                  <a:schemeClr val="tx1"/>
                </a:solidFill>
              </a:rPr>
              <a:t>žuje o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NEEXISTENCI prahu</a:t>
            </a:r>
            <a:r>
              <a:rPr lang="en-US" altLang="en-US" sz="180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tj. efekt se projeví při jakékoliv</a:t>
            </a:r>
            <a:br>
              <a:rPr lang="cs-CZ" altLang="en-US" sz="1800">
                <a:solidFill>
                  <a:srgbClr val="FF0000"/>
                </a:solidFill>
              </a:rPr>
            </a:br>
            <a:r>
              <a:rPr lang="cs-CZ" altLang="en-US" sz="1800">
                <a:solidFill>
                  <a:srgbClr val="FF0000"/>
                </a:solidFill>
              </a:rPr>
              <a:t>nenulové koncentraci (</a:t>
            </a:r>
            <a:r>
              <a:rPr lang="cs-CZ" altLang="en-US" sz="1800" i="1">
                <a:solidFill>
                  <a:srgbClr val="FF0000"/>
                </a:solidFill>
              </a:rPr>
              <a:t>bezprahová toxicita)</a:t>
            </a:r>
            <a:r>
              <a:rPr lang="cs-CZ" altLang="en-US" sz="1800">
                <a:solidFill>
                  <a:srgbClr val="FF0000"/>
                </a:solidFill>
              </a:rPr>
              <a:t>, </a:t>
            </a:r>
            <a:br>
              <a:rPr lang="cs-CZ" altLang="en-US" sz="1800">
                <a:solidFill>
                  <a:srgbClr val="FF0000"/>
                </a:solidFill>
              </a:rPr>
            </a:br>
            <a:r>
              <a:rPr lang="cs-CZ" altLang="en-US" sz="1800" b="1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1">
                <a:solidFill>
                  <a:schemeClr val="tx2"/>
                </a:solidFill>
                <a:sym typeface="Wingdings" panose="05000000000000000000" pitchFamily="2" charset="2"/>
              </a:rPr>
              <a:t> stochastick</a:t>
            </a:r>
            <a:r>
              <a:rPr lang="cs-CZ" altLang="en-US" sz="1800" b="1">
                <a:solidFill>
                  <a:schemeClr val="tx2"/>
                </a:solidFill>
                <a:sym typeface="Wingdings" panose="05000000000000000000" pitchFamily="2" charset="2"/>
              </a:rPr>
              <a:t>ý účinek</a:t>
            </a:r>
            <a:endParaRPr lang="cs-CZ" altLang="en-US" sz="18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rgbClr val="0070C0"/>
                </a:solidFill>
              </a:rPr>
              <a:t>Bezprahově působící látky: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0070C0"/>
                </a:solidFill>
              </a:rPr>
              <a:t> Mutageny, genotoxické karcinogeny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Koncentrace pouze zvyšuje pravděpodobnost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stochastické (náhodné) události, tedy</a:t>
            </a:r>
            <a:br>
              <a:rPr lang="cs-CZ" altLang="en-US" sz="1800" i="1">
                <a:solidFill>
                  <a:schemeClr val="tx1"/>
                </a:solidFill>
              </a:rPr>
            </a:br>
            <a:r>
              <a:rPr lang="cs-CZ" altLang="en-US" sz="1800" i="1">
                <a:solidFill>
                  <a:schemeClr val="tx1"/>
                </a:solidFill>
              </a:rPr>
              <a:t>vzniku mutace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381000"/>
            <a:ext cx="56959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2774950" y="4343400"/>
            <a:ext cx="6477000" cy="2362200"/>
          </a:xfrm>
          <a:prstGeom prst="ellips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85938" y="4572000"/>
            <a:ext cx="1065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1">
                <a:solidFill>
                  <a:schemeClr val="tx1"/>
                </a:solidFill>
              </a:rPr>
              <a:t>laboratoř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0825" y="352425"/>
            <a:ext cx="30321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Testování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ekotoxicity v realitě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= Účinky na vybraných</a:t>
            </a:r>
            <a:br>
              <a:rPr lang="cs-CZ" altLang="en-US" sz="1800" b="1">
                <a:solidFill>
                  <a:schemeClr val="tx1"/>
                </a:solidFill>
              </a:rPr>
            </a:br>
            <a:r>
              <a:rPr lang="cs-CZ" altLang="en-US" sz="1800" b="1">
                <a:solidFill>
                  <a:schemeClr val="tx1"/>
                </a:solidFill>
              </a:rPr>
              <a:t>modelových organismech</a:t>
            </a:r>
            <a:br>
              <a:rPr lang="cs-CZ" altLang="en-US" sz="1800" b="1">
                <a:solidFill>
                  <a:schemeClr val="tx1"/>
                </a:solidFill>
              </a:rPr>
            </a:br>
            <a:r>
              <a:rPr lang="cs-CZ" altLang="en-US" sz="1800" b="1">
                <a:solidFill>
                  <a:schemeClr val="tx1"/>
                </a:solidFill>
              </a:rPr>
              <a:t>(systémech)</a:t>
            </a:r>
            <a:br>
              <a:rPr lang="cs-CZ" altLang="en-US" sz="1800" b="1">
                <a:solidFill>
                  <a:schemeClr val="tx1"/>
                </a:solidFill>
              </a:rPr>
            </a:br>
            <a:endParaRPr lang="cs-CZ" altLang="en-US" sz="18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predikce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/ extrapolace</a:t>
            </a:r>
            <a:b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pro celý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ekosystém</a:t>
            </a:r>
            <a:endParaRPr lang="cs-CZ" altLang="en-US" sz="1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t="13406" r="7857" b="6250"/>
          <a:stretch>
            <a:fillRect/>
          </a:stretch>
        </p:blipFill>
        <p:spPr bwMode="auto">
          <a:xfrm>
            <a:off x="0" y="1770063"/>
            <a:ext cx="9144000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ovéPole 4"/>
          <p:cNvSpPr txBox="1">
            <a:spLocks noChangeArrowheads="1"/>
          </p:cNvSpPr>
          <p:nvPr/>
        </p:nvSpPr>
        <p:spPr bwMode="auto">
          <a:xfrm>
            <a:off x="395288" y="-26988"/>
            <a:ext cx="8215312" cy="190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800" b="1">
                <a:solidFill>
                  <a:schemeClr val="tx1"/>
                </a:solidFill>
              </a:rPr>
              <a:t>Ne všechny křivky jsou „jednoduše sigmoidní“</a:t>
            </a:r>
            <a:endParaRPr lang="cs-CZ" altLang="en-US" sz="2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en-US" altLang="en-US" sz="1800" b="1">
                <a:solidFill>
                  <a:schemeClr val="tx1"/>
                </a:solidFill>
              </a:rPr>
              <a:t> </a:t>
            </a:r>
            <a:r>
              <a:rPr lang="cs-CZ" altLang="en-US" sz="1800" b="1">
                <a:solidFill>
                  <a:schemeClr val="tx1"/>
                </a:solidFill>
              </a:rPr>
              <a:t>Nové poznatky: Endokrinní disruptory</a:t>
            </a:r>
            <a:endParaRPr lang="en-US" altLang="en-US" sz="18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en-US" altLang="en-US" sz="1800" b="1">
                <a:solidFill>
                  <a:schemeClr val="tx1"/>
                </a:solidFill>
              </a:rPr>
              <a:t> </a:t>
            </a:r>
            <a:r>
              <a:rPr lang="en-US" altLang="en-US" sz="1800" b="1">
                <a:solidFill>
                  <a:srgbClr val="FF0000"/>
                </a:solidFill>
              </a:rPr>
              <a:t>Dom</a:t>
            </a:r>
            <a:r>
              <a:rPr lang="cs-CZ" altLang="en-US" sz="1800" b="1">
                <a:solidFill>
                  <a:srgbClr val="FF0000"/>
                </a:solidFill>
              </a:rPr>
              <a:t>ácí úkol: Samostudium – PDF: Nature (2012) 490:462</a:t>
            </a:r>
          </a:p>
          <a:p>
            <a:pPr lvl="1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>
                <a:solidFill>
                  <a:schemeClr val="tx1"/>
                </a:solidFill>
              </a:rPr>
              <a:t> Znát odpovědi na tyto otázky: 	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	Jaké mechanismy způsobují „nemonotonní“ tvar křivky?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	Které látky například (znát strukturu) tyto efekty vyvolávají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28600" y="1517650"/>
            <a:ext cx="86106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u="sng">
                <a:solidFill>
                  <a:schemeClr val="tx1"/>
                </a:solidFill>
              </a:rPr>
              <a:t>Vyjádření KONCENTRACÍ při hodnocení TOXICITY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(1) čisté látky a definované směsi látek </a:t>
            </a:r>
            <a:br>
              <a:rPr lang="cs-CZ" altLang="en-US" sz="2200" b="1">
                <a:solidFill>
                  <a:schemeClr val="tx2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	(</a:t>
            </a:r>
            <a:r>
              <a:rPr lang="cs-CZ" altLang="en-US" sz="2200" i="1">
                <a:solidFill>
                  <a:schemeClr val="tx1"/>
                </a:solidFill>
              </a:rPr>
              <a:t>barvy, produkty chemické výroby ...</a:t>
            </a:r>
            <a:r>
              <a:rPr lang="cs-CZ" altLang="en-US" sz="220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KONCENTRACE </a:t>
            </a:r>
            <a:r>
              <a:rPr lang="en-US" altLang="en-US" sz="2200">
                <a:solidFill>
                  <a:schemeClr val="tx1"/>
                </a:solidFill>
              </a:rPr>
              <a:t>hmotnostn</a:t>
            </a:r>
            <a:r>
              <a:rPr lang="cs-CZ" altLang="en-US" sz="2200">
                <a:solidFill>
                  <a:schemeClr val="tx1"/>
                </a:solidFill>
              </a:rPr>
              <a:t>í nebo molární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	– mg</a:t>
            </a:r>
            <a:r>
              <a:rPr lang="en-US" altLang="en-US" sz="2200">
                <a:solidFill>
                  <a:schemeClr val="tx1"/>
                </a:solidFill>
              </a:rPr>
              <a:t>/L, </a:t>
            </a:r>
            <a:r>
              <a:rPr lang="cs-CZ" altLang="en-US" sz="2200">
                <a:solidFill>
                  <a:schemeClr val="tx1"/>
                </a:solidFill>
              </a:rPr>
              <a:t>ug</a:t>
            </a:r>
            <a:r>
              <a:rPr lang="en-US" altLang="en-US" sz="2200">
                <a:solidFill>
                  <a:schemeClr val="tx1"/>
                </a:solidFill>
              </a:rPr>
              <a:t>/L, mmol/L </a:t>
            </a:r>
            <a:r>
              <a:rPr lang="cs-CZ" altLang="en-US" sz="2200">
                <a:solidFill>
                  <a:schemeClr val="tx1"/>
                </a:solidFill>
              </a:rPr>
              <a:t>(=mM)</a:t>
            </a:r>
            <a:r>
              <a:rPr lang="en-US" altLang="en-US" sz="2200">
                <a:solidFill>
                  <a:schemeClr val="tx1"/>
                </a:solidFill>
              </a:rPr>
              <a:t>, nmol/L </a:t>
            </a:r>
            <a:r>
              <a:rPr lang="cs-CZ" altLang="en-US" sz="2200">
                <a:solidFill>
                  <a:schemeClr val="tx1"/>
                </a:solidFill>
              </a:rPr>
              <a:t>(=nM) apod.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rgbClr val="FF0000"/>
                </a:solidFill>
              </a:rPr>
              <a:t>	</a:t>
            </a:r>
            <a:r>
              <a:rPr lang="cs-CZ" altLang="en-US" sz="2200" i="1">
                <a:solidFill>
                  <a:srgbClr val="FF0000"/>
                </a:solidFill>
              </a:rPr>
              <a:t>! Znát přepočty koncentrací !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(2) vzorky z prostředí a jejich extrakty (výluhy apod.)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KONCENTRACE původní matrice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		</a:t>
            </a:r>
            <a:r>
              <a:rPr lang="cs-CZ" altLang="en-US" sz="1800" i="1">
                <a:solidFill>
                  <a:schemeClr val="tx1"/>
                </a:solidFill>
              </a:rPr>
              <a:t>př. Voda …. EC50 = 1% (100x ředěná voda vyvolává 50% efekt)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1"/>
                </a:solidFill>
              </a:rPr>
              <a:t>	- </a:t>
            </a:r>
            <a:r>
              <a:rPr lang="cs-CZ" altLang="en-US" sz="2200">
                <a:solidFill>
                  <a:schemeClr val="tx1"/>
                </a:solidFill>
              </a:rPr>
              <a:t>KONCENTRACE EXTRAKTU (% ředění ...)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Výsledkem hodnocení toxicity jsou tedy „KONCENTRACE“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304800" y="2022475"/>
            <a:ext cx="8610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6000">
                <a:solidFill>
                  <a:srgbClr val="FF3300"/>
                </a:solidFill>
              </a:rPr>
              <a:t>TOXICITA SMĚSÍ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04800" y="476250"/>
            <a:ext cx="86106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u="sng">
                <a:solidFill>
                  <a:schemeClr val="tx1"/>
                </a:solidFill>
              </a:rPr>
              <a:t>Vzorky v prostředí = KOMPLEXNÍ SMĚSI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- Látky ve směsích mají ve srovnání s čistými – izolovanými – látkami odlišné biologické vlastnosti (vč. toxicity)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1">
                <a:solidFill>
                  <a:schemeClr val="tx2"/>
                </a:solidFill>
              </a:rPr>
              <a:t> Látky se mohou v efektech ovlivňovat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</a:t>
            </a:r>
            <a:r>
              <a:rPr lang="cs-CZ" altLang="en-US" sz="2200">
                <a:solidFill>
                  <a:srgbClr val="FF0000"/>
                </a:solidFill>
              </a:rPr>
              <a:t>ADITIVITA</a:t>
            </a:r>
            <a:r>
              <a:rPr lang="en-US" altLang="en-US" sz="2200">
                <a:solidFill>
                  <a:srgbClr val="FF0000"/>
                </a:solidFill>
              </a:rPr>
              <a:t> / S</a:t>
            </a:r>
            <a:r>
              <a:rPr lang="cs-CZ" altLang="en-US" sz="2200">
                <a:solidFill>
                  <a:srgbClr val="FF0000"/>
                </a:solidFill>
              </a:rPr>
              <a:t>YNERGISMUS </a:t>
            </a:r>
            <a:r>
              <a:rPr lang="en-US" altLang="en-US" sz="2200">
                <a:solidFill>
                  <a:srgbClr val="FF0000"/>
                </a:solidFill>
              </a:rPr>
              <a:t>/</a:t>
            </a:r>
            <a:r>
              <a:rPr lang="cs-CZ" altLang="en-US" sz="2200">
                <a:solidFill>
                  <a:srgbClr val="FF0000"/>
                </a:solidFill>
              </a:rPr>
              <a:t> ANTAGONISMUS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- Připomínka: model „Dynamic Energy Budget“ </a:t>
            </a:r>
            <a:br>
              <a:rPr lang="cs-CZ" altLang="en-US" sz="1800" i="1">
                <a:solidFill>
                  <a:schemeClr val="tx1"/>
                </a:solidFill>
              </a:rPr>
            </a:br>
            <a:r>
              <a:rPr lang="cs-CZ" altLang="en-US" sz="1800" i="1">
                <a:solidFill>
                  <a:schemeClr val="tx1"/>
                </a:solidFill>
              </a:rPr>
              <a:t>(tři hlavní procesy v biotě a jejich ovlivnění toxickými látkami)</a:t>
            </a:r>
            <a:endParaRPr lang="cs-CZ" altLang="en-US" sz="1400" i="1">
              <a:solidFill>
                <a:schemeClr val="tx1"/>
              </a:solidFill>
            </a:endParaRP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11588"/>
            <a:ext cx="81724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304800" y="1042988"/>
            <a:ext cx="86106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(1) ADITIVITA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nejčastější princip v realitě směsí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 	- základní princip kumulativní toxicity = Aditivní model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nejčastější u látek s "nespecifickým" mechanismem toxicity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	(</a:t>
            </a:r>
            <a:r>
              <a:rPr lang="cs-CZ" altLang="en-US" sz="2200" i="1">
                <a:solidFill>
                  <a:schemeClr val="tx1"/>
                </a:solidFill>
              </a:rPr>
              <a:t>polární narkoza)</a:t>
            </a:r>
            <a:endParaRPr lang="en-US" altLang="en-US" sz="22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i="1">
                <a:solidFill>
                  <a:schemeClr val="tx1"/>
                </a:solidFill>
              </a:rPr>
              <a:t>	</a:t>
            </a: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	Př.	látka 1 vyvolá v koncentraci c1, efekt 25%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		látka 2 vyvolá v koncentraci c2, efekt 30%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		směsný roztok L1 a L2 v koncentracích c1 a c2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			vyvolá efekt 55% (25 + 30)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Vzorky v prostředí – KOMPLEXNÍ SMĚSI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4278313"/>
            <a:ext cx="3589337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04800" y="260350"/>
            <a:ext cx="86106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(2) ANTAGONISMUS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 	- látky ve směsi vzájemně inhibují toxický efekt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efekt po působení směsi je </a:t>
            </a:r>
            <a:r>
              <a:rPr lang="cs-CZ" altLang="en-US" sz="2200" u="sng">
                <a:solidFill>
                  <a:schemeClr val="tx1"/>
                </a:solidFill>
              </a:rPr>
              <a:t>menší</a:t>
            </a:r>
            <a:r>
              <a:rPr lang="cs-CZ" altLang="en-US" sz="2200">
                <a:solidFill>
                  <a:schemeClr val="tx1"/>
                </a:solidFill>
              </a:rPr>
              <a:t> než podle předpovědi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	aditivního modelu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u látek se specifickými biologickými-toxikologickými 	vlastnostmi, spíše vzácný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u="sng">
                <a:solidFill>
                  <a:schemeClr val="tx1"/>
                </a:solidFill>
              </a:rPr>
              <a:t>Příklady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Současné působení </a:t>
            </a:r>
            <a:r>
              <a:rPr lang="cs-CZ" altLang="en-US" sz="1800" u="sng">
                <a:solidFill>
                  <a:schemeClr val="tx1"/>
                </a:solidFill>
              </a:rPr>
              <a:t>neurotoxinů</a:t>
            </a:r>
            <a:r>
              <a:rPr lang="cs-CZ" altLang="en-US" sz="1800">
                <a:solidFill>
                  <a:schemeClr val="tx1"/>
                </a:solidFill>
              </a:rPr>
              <a:t> s různým mechanismem (</a:t>
            </a:r>
            <a:r>
              <a:rPr lang="cs-CZ" altLang="en-US" sz="1800" i="1">
                <a:solidFill>
                  <a:schemeClr val="tx1"/>
                </a:solidFill>
              </a:rPr>
              <a:t>princip "protijedů")</a:t>
            </a:r>
            <a:r>
              <a:rPr lang="cs-CZ" altLang="en-US" sz="1800">
                <a:solidFill>
                  <a:schemeClr val="tx1"/>
                </a:solidFill>
              </a:rPr>
              <a:t>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	– Veratridin (</a:t>
            </a:r>
            <a:r>
              <a:rPr lang="en-US" altLang="en-US" sz="1800" i="1">
                <a:solidFill>
                  <a:schemeClr val="tx1"/>
                </a:solidFill>
              </a:rPr>
              <a:t>otev</a:t>
            </a:r>
            <a:r>
              <a:rPr lang="cs-CZ" altLang="en-US" sz="1800" i="1">
                <a:solidFill>
                  <a:schemeClr val="tx1"/>
                </a:solidFill>
              </a:rPr>
              <a:t>ření membránových kanálů pro Na+</a:t>
            </a:r>
            <a:r>
              <a:rPr lang="en-US" altLang="en-US" sz="1800" i="1">
                <a:solidFill>
                  <a:schemeClr val="tx1"/>
                </a:solidFill>
              </a:rPr>
              <a:t>/K+</a:t>
            </a:r>
            <a:r>
              <a:rPr lang="cs-CZ" altLang="en-US" sz="1800" i="1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	- </a:t>
            </a:r>
            <a:r>
              <a:rPr lang="cs-CZ" altLang="en-US" sz="1800">
                <a:solidFill>
                  <a:schemeClr val="tx1"/>
                </a:solidFill>
              </a:rPr>
              <a:t>Saxitoxin (</a:t>
            </a:r>
            <a:r>
              <a:rPr lang="cs-CZ" altLang="en-US" sz="1800" i="1">
                <a:solidFill>
                  <a:schemeClr val="tx1"/>
                </a:solidFill>
              </a:rPr>
              <a:t>inhibice kanálů)</a:t>
            </a:r>
            <a:br>
              <a:rPr lang="cs-CZ" altLang="en-US" sz="1800" i="1">
                <a:solidFill>
                  <a:schemeClr val="tx1"/>
                </a:solidFill>
              </a:rPr>
            </a:b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Vyšší tvrdost vody (Ca, Mg) snižuje toxicitu těžkých kovů (Cu, Cd apod.)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	(Kompetice toxických kovů vs. Ca</a:t>
            </a:r>
            <a:r>
              <a:rPr lang="en-US" altLang="en-US" sz="1800">
                <a:solidFill>
                  <a:schemeClr val="tx1"/>
                </a:solidFill>
              </a:rPr>
              <a:t>/Mg </a:t>
            </a:r>
            <a:r>
              <a:rPr lang="cs-CZ" altLang="en-US" sz="1800">
                <a:solidFill>
                  <a:schemeClr val="tx1"/>
                </a:solidFill>
              </a:rPr>
              <a:t>na žábrech o přenašeče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		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vy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šší tvrdost: menší příjem toxických kovů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			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men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ší toxicita (antagonismus)</a:t>
            </a: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Vzorky v prostředí – KOMPLEXNÍ SMĚSI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04800" y="836613"/>
            <a:ext cx="86106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(</a:t>
            </a:r>
            <a:r>
              <a:rPr lang="en-US" altLang="en-US" sz="2200" b="1">
                <a:solidFill>
                  <a:schemeClr val="tx2"/>
                </a:solidFill>
              </a:rPr>
              <a:t>3</a:t>
            </a:r>
            <a:r>
              <a:rPr lang="cs-CZ" altLang="en-US" sz="2200" b="1">
                <a:solidFill>
                  <a:schemeClr val="tx2"/>
                </a:solidFill>
              </a:rPr>
              <a:t>) SYNERGISMUS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 	- látky ve směsi se vzájemně potencují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efekt po působení směsi je vyšší než podle předpovědi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	aditivního modelu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často u látek se specifickými biologickými-toxikologickými 	vlastnostmi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u="sng">
                <a:solidFill>
                  <a:schemeClr val="tx1"/>
                </a:solidFill>
              </a:rPr>
              <a:t>Příklad</a:t>
            </a:r>
            <a:r>
              <a:rPr lang="cs-CZ" altLang="en-US" sz="180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Toxicita pro Ryby: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současné působení detergentu (snížení povrchového napětí na 	membránách žaber) </a:t>
            </a:r>
            <a:r>
              <a:rPr lang="cs-CZ" altLang="en-US" sz="1800" i="1">
                <a:solidFill>
                  <a:schemeClr val="tx1"/>
                </a:solidFill>
              </a:rPr>
              <a:t> </a:t>
            </a:r>
            <a:br>
              <a:rPr lang="cs-CZ" altLang="en-US" sz="1800" i="1">
                <a:solidFill>
                  <a:schemeClr val="tx1"/>
                </a:solidFill>
              </a:rPr>
            </a:br>
            <a:r>
              <a:rPr lang="cs-CZ" altLang="en-US" sz="1800" i="1">
                <a:solidFill>
                  <a:schemeClr val="tx1"/>
                </a:solidFill>
              </a:rPr>
              <a:t>	</a:t>
            </a:r>
            <a:r>
              <a:rPr lang="cs-CZ" altLang="en-US" sz="1800">
                <a:solidFill>
                  <a:schemeClr val="tx1"/>
                </a:solidFill>
              </a:rPr>
              <a:t>a polární látky (</a:t>
            </a:r>
            <a:r>
              <a:rPr lang="en-US" altLang="en-US" sz="1800">
                <a:solidFill>
                  <a:schemeClr val="tx1"/>
                </a:solidFill>
              </a:rPr>
              <a:t>nap</a:t>
            </a:r>
            <a:r>
              <a:rPr lang="cs-CZ" altLang="en-US" sz="1800">
                <a:solidFill>
                  <a:schemeClr val="tx1"/>
                </a:solidFill>
              </a:rPr>
              <a:t>ř. inhibitoru mitochondriální 	respirace)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 i="1">
                <a:solidFill>
                  <a:schemeClr val="tx1"/>
                </a:solidFill>
              </a:rPr>
              <a:t>(samotný jed obtížně vstupuje do buňky ALE v přítomnosti detergentu </a:t>
            </a:r>
            <a:br>
              <a:rPr lang="cs-CZ" altLang="en-US" sz="1800" i="1">
                <a:solidFill>
                  <a:schemeClr val="tx1"/>
                </a:solidFill>
              </a:rPr>
            </a:br>
            <a:r>
              <a:rPr lang="cs-CZ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i="1">
                <a:solidFill>
                  <a:schemeClr val="tx1"/>
                </a:solidFill>
              </a:rPr>
              <a:t> rychl</a:t>
            </a:r>
            <a:r>
              <a:rPr lang="cs-CZ" altLang="en-US" sz="1800" i="1">
                <a:solidFill>
                  <a:schemeClr val="tx1"/>
                </a:solidFill>
              </a:rPr>
              <a:t>ý vstup, významný toxický efekt)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</a:t>
            </a: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Vzorky v prostředí – KOMPLEXNÍ SMĚSI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Vyhodnocení toxického </a:t>
            </a:r>
            <a:r>
              <a:rPr lang="en-US" altLang="en-US" sz="2400" b="1">
                <a:solidFill>
                  <a:srgbClr val="FF3300"/>
                </a:solidFill>
              </a:rPr>
              <a:t>p</a:t>
            </a:r>
            <a:r>
              <a:rPr lang="cs-CZ" altLang="en-US" sz="2400" b="1">
                <a:solidFill>
                  <a:srgbClr val="FF3300"/>
                </a:solidFill>
              </a:rPr>
              <a:t>ůsobení látek v binárních směsích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- tzv. isobologramy -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4713"/>
            <a:ext cx="6697662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860800"/>
            <a:ext cx="33242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ovéPole 4"/>
          <p:cNvSpPr txBox="1">
            <a:spLocks noChangeArrowheads="1"/>
          </p:cNvSpPr>
          <p:nvPr/>
        </p:nvSpPr>
        <p:spPr bwMode="auto">
          <a:xfrm>
            <a:off x="323850" y="1700213"/>
            <a:ext cx="532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Příklady: Aditivita		Synergismus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15715" r="8571" b="15715"/>
          <a:stretch>
            <a:fillRect/>
          </a:stretch>
        </p:blipFill>
        <p:spPr bwMode="auto">
          <a:xfrm>
            <a:off x="193675" y="2049463"/>
            <a:ext cx="891540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228600" y="115888"/>
            <a:ext cx="883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200" b="1">
                <a:solidFill>
                  <a:srgbClr val="FF0000"/>
                </a:solidFill>
              </a:rPr>
              <a:t>Praktické hodnocení toxicity směsí za předpokladu ADITIVITY </a:t>
            </a:r>
            <a:br>
              <a:rPr lang="cs-CZ" altLang="en-US" sz="2200" b="1">
                <a:solidFill>
                  <a:srgbClr val="FF0000"/>
                </a:solidFill>
              </a:rPr>
            </a:br>
            <a:r>
              <a:rPr lang="cs-CZ" altLang="en-US" sz="2200" b="1">
                <a:solidFill>
                  <a:schemeClr val="tx1"/>
                </a:solidFill>
              </a:rPr>
              <a:t>	</a:t>
            </a:r>
            <a:r>
              <a:rPr lang="cs-CZ" altLang="en-US" sz="2200">
                <a:solidFill>
                  <a:schemeClr val="tx1"/>
                </a:solidFill>
              </a:rPr>
              <a:t>1) skupiny látek se stejným mechanismem toxicity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>
                <a:solidFill>
                  <a:srgbClr val="0070C0"/>
                </a:solidFill>
              </a:rPr>
              <a:t>		(„aditivita koncentrací“)</a:t>
            </a:r>
            <a:br>
              <a:rPr lang="cs-CZ" altLang="en-US" sz="2200">
                <a:solidFill>
                  <a:srgbClr val="0070C0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	2) mezi skupinami </a:t>
            </a:r>
            <a:r>
              <a:rPr lang="cs-CZ" altLang="en-US" sz="2200">
                <a:solidFill>
                  <a:srgbClr val="0070C0"/>
                </a:solidFill>
              </a:rPr>
              <a:t>(„aditivita efektů“)</a:t>
            </a:r>
            <a:endParaRPr lang="cs-CZ" altLang="en-US" sz="5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15715" r="8571" b="15715"/>
          <a:stretch>
            <a:fillRect/>
          </a:stretch>
        </p:blipFill>
        <p:spPr bwMode="auto">
          <a:xfrm>
            <a:off x="6019800" y="260350"/>
            <a:ext cx="28733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228600" y="260350"/>
            <a:ext cx="5638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1"/>
                </a:solidFill>
              </a:rPr>
              <a:t>Příklad</a:t>
            </a:r>
            <a:br>
              <a:rPr lang="cs-CZ" altLang="en-US" sz="2200" b="1">
                <a:solidFill>
                  <a:schemeClr val="tx1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Jaká bude pravděpodobně toxicita vzorku vody pro řasy, pokud v něm byly nalezeny uvedené toxické látky?</a:t>
            </a:r>
          </a:p>
        </p:txBody>
      </p:sp>
      <p:sp>
        <p:nvSpPr>
          <p:cNvPr id="43012" name="TextovéPole 4"/>
          <p:cNvSpPr txBox="1">
            <a:spLocks noChangeArrowheads="1"/>
          </p:cNvSpPr>
          <p:nvPr/>
        </p:nvSpPr>
        <p:spPr bwMode="auto">
          <a:xfrm>
            <a:off x="601663" y="2000250"/>
            <a:ext cx="79311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u="sng">
                <a:solidFill>
                  <a:schemeClr val="tx1"/>
                </a:solidFill>
              </a:rPr>
              <a:t>Chemikálie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u="sng">
                <a:solidFill>
                  <a:schemeClr val="tx1"/>
                </a:solidFill>
              </a:rPr>
              <a:t>a koncentrace ve vodě	 	Skupina		Mechanismus toxicity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Atrazin – 0,1 ug</a:t>
            </a:r>
            <a:r>
              <a:rPr lang="en-US" altLang="en-US" sz="1800">
                <a:solidFill>
                  <a:schemeClr val="tx1"/>
                </a:solidFill>
              </a:rPr>
              <a:t>/L</a:t>
            </a:r>
            <a:r>
              <a:rPr lang="cs-CZ" altLang="en-US" sz="1800">
                <a:solidFill>
                  <a:schemeClr val="tx1"/>
                </a:solidFill>
              </a:rPr>
              <a:t> 		trazin		– vazba na PQ v PSII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Simazin – 0,2 ug</a:t>
            </a:r>
            <a:r>
              <a:rPr lang="en-US" altLang="en-US" sz="1800">
                <a:solidFill>
                  <a:schemeClr val="tx1"/>
                </a:solidFill>
              </a:rPr>
              <a:t>/L</a:t>
            </a:r>
            <a:r>
              <a:rPr lang="cs-CZ" altLang="en-US" sz="1800">
                <a:solidFill>
                  <a:schemeClr val="tx1"/>
                </a:solidFill>
              </a:rPr>
              <a:t> 		triazin		– vazba na PQ v PSII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2,4-D – 3 ug</a:t>
            </a:r>
            <a:r>
              <a:rPr lang="en-US" altLang="en-US" sz="1800">
                <a:solidFill>
                  <a:schemeClr val="tx1"/>
                </a:solidFill>
              </a:rPr>
              <a:t>/L</a:t>
            </a:r>
            <a:r>
              <a:rPr lang="cs-CZ" altLang="en-US" sz="1800">
                <a:solidFill>
                  <a:schemeClr val="tx1"/>
                </a:solidFill>
              </a:rPr>
              <a:t>			močovina	- rozpojení PSII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MCPA – 1 ug</a:t>
            </a:r>
            <a:r>
              <a:rPr lang="en-US" altLang="en-US" sz="1800">
                <a:solidFill>
                  <a:schemeClr val="tx1"/>
                </a:solidFill>
              </a:rPr>
              <a:t>/L</a:t>
            </a:r>
            <a:r>
              <a:rPr lang="cs-CZ" altLang="en-US" sz="1800">
                <a:solidFill>
                  <a:schemeClr val="tx1"/>
                </a:solidFill>
              </a:rPr>
              <a:t>			močovina	- rozpojení PSII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Chlorfenol – 500 ug</a:t>
            </a:r>
            <a:r>
              <a:rPr lang="en-US" altLang="en-US" sz="1800">
                <a:solidFill>
                  <a:schemeClr val="tx1"/>
                </a:solidFill>
              </a:rPr>
              <a:t>/L</a:t>
            </a:r>
            <a:r>
              <a:rPr lang="cs-CZ" altLang="en-US" sz="1800">
                <a:solidFill>
                  <a:schemeClr val="tx1"/>
                </a:solidFill>
              </a:rPr>
              <a:t>		neutrální HC	- polární narkoza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u="sng">
                <a:solidFill>
                  <a:schemeClr val="tx1"/>
                </a:solidFill>
              </a:rPr>
              <a:t>V</a:t>
            </a:r>
            <a:r>
              <a:rPr lang="cs-CZ" altLang="en-US" sz="1800" b="1" u="sng">
                <a:solidFill>
                  <a:schemeClr val="tx1"/>
                </a:solidFill>
              </a:rPr>
              <a:t>íte, že</a:t>
            </a:r>
            <a:r>
              <a:rPr lang="cs-CZ" altLang="en-US" sz="1800">
                <a:solidFill>
                  <a:schemeClr val="tx1"/>
                </a:solidFill>
              </a:rPr>
              <a:t> </a:t>
            </a:r>
            <a:endParaRPr lang="en-US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… </a:t>
            </a:r>
            <a:r>
              <a:rPr lang="cs-CZ" altLang="en-US" sz="1800">
                <a:solidFill>
                  <a:schemeClr val="tx1"/>
                </a:solidFill>
              </a:rPr>
              <a:t>EC50 jsou přibližně následující: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	triazinové herbicidy	0,5 ug</a:t>
            </a:r>
            <a:r>
              <a:rPr lang="en-US" altLang="en-US" sz="1800">
                <a:solidFill>
                  <a:schemeClr val="tx1"/>
                </a:solidFill>
              </a:rPr>
              <a:t>/L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	deriv</a:t>
            </a:r>
            <a:r>
              <a:rPr lang="cs-CZ" altLang="en-US" sz="1800">
                <a:solidFill>
                  <a:schemeClr val="tx1"/>
                </a:solidFill>
              </a:rPr>
              <a:t>áty močoviny	6 ug</a:t>
            </a:r>
            <a:r>
              <a:rPr lang="en-US" altLang="en-US" sz="1800">
                <a:solidFill>
                  <a:schemeClr val="tx1"/>
                </a:solidFill>
              </a:rPr>
              <a:t>/L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	chlorfenol		2 mg/L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… </a:t>
            </a:r>
            <a:r>
              <a:rPr lang="cs-CZ" altLang="en-US" sz="1800">
                <a:solidFill>
                  <a:schemeClr val="tx1"/>
                </a:solidFill>
              </a:rPr>
              <a:t>směrnice křivky dávka-odpověď je pro všechny skupiny látek cca „1“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(zdvojnásobení dávky vyvolá u každé skupiny přibližně dvojnásobný efekt)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ekotoxikologie 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181600" y="4419601"/>
            <a:ext cx="3960813" cy="2419945"/>
          </a:xfrm>
        </p:spPr>
        <p:txBody>
          <a:bodyPr/>
          <a:lstStyle/>
          <a:p>
            <a:pPr marL="3175" indent="-3175" algn="ctr">
              <a:buNone/>
            </a:pPr>
            <a:r>
              <a:rPr lang="cs-CZ" sz="1600" b="1" dirty="0">
                <a:solidFill>
                  <a:srgbClr val="FF0000"/>
                </a:solidFill>
              </a:rPr>
              <a:t>Věda na průniku ekologie a toxikologie studující a hodnotící přímé i nepřímé účinky přírodních i uměle vytvořených škodlivých chemických látek a případně dalších stresorů na živočichy (kromě člověka), rostliny a mikroorganismy na všech úrovních biologické organizace. </a:t>
            </a:r>
            <a:endParaRPr lang="cs-CZ" sz="1600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6934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304800" y="2022475"/>
            <a:ext cx="8610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6000">
                <a:solidFill>
                  <a:srgbClr val="FF3300"/>
                </a:solidFill>
              </a:rPr>
              <a:t>Expozice (čas)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6000">
                <a:solidFill>
                  <a:srgbClr val="FF3300"/>
                </a:solidFill>
              </a:rPr>
              <a:t>vs. toxicita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12422" r="21140" b="3625"/>
          <a:stretch>
            <a:fillRect/>
          </a:stretch>
        </p:blipFill>
        <p:spPr bwMode="auto">
          <a:xfrm>
            <a:off x="1331913" y="1268413"/>
            <a:ext cx="6435725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ovéPole 5"/>
          <p:cNvSpPr txBox="1">
            <a:spLocks noChangeArrowheads="1"/>
          </p:cNvSpPr>
          <p:nvPr/>
        </p:nvSpPr>
        <p:spPr bwMode="auto">
          <a:xfrm>
            <a:off x="1139825" y="260350"/>
            <a:ext cx="68167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500" b="1">
                <a:solidFill>
                  <a:schemeClr val="tx1"/>
                </a:solidFill>
              </a:rPr>
              <a:t>Vztah mezi toxicitou (koncentrací) a časem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500" b="1">
                <a:solidFill>
                  <a:schemeClr val="tx1"/>
                </a:solidFill>
              </a:rPr>
              <a:t>„Kritická rezidua látky v organismu“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ovéPole 5"/>
          <p:cNvSpPr txBox="1">
            <a:spLocks noChangeArrowheads="1"/>
          </p:cNvSpPr>
          <p:nvPr/>
        </p:nvSpPr>
        <p:spPr bwMode="auto">
          <a:xfrm>
            <a:off x="1139825" y="260350"/>
            <a:ext cx="68167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500" b="1">
                <a:solidFill>
                  <a:schemeClr val="tx1"/>
                </a:solidFill>
              </a:rPr>
              <a:t>Vztah mezi toxicitou (koncentrací) a časem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500" b="1">
                <a:solidFill>
                  <a:schemeClr val="tx1"/>
                </a:solidFill>
              </a:rPr>
              <a:t>„Kritická rezidua látky v organismu“</a:t>
            </a:r>
          </a:p>
        </p:txBody>
      </p:sp>
      <p:pic>
        <p:nvPicPr>
          <p:cNvPr id="46083" name="Picture 2" descr="http://www.glerl.noaa.gov/res/Task_rpts/Images/2004/epland06-2f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7563"/>
            <a:ext cx="42703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25220" r="49918" b="20641"/>
          <a:stretch>
            <a:fillRect/>
          </a:stretch>
        </p:blipFill>
        <p:spPr bwMode="auto">
          <a:xfrm>
            <a:off x="4356100" y="3200400"/>
            <a:ext cx="424815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1800225"/>
          </a:xfrm>
        </p:spPr>
        <p:txBody>
          <a:bodyPr>
            <a:normAutofit fontScale="77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/>
              <a:t>S prodlužující se expozicí přirozeně roste toxicita, ALE</a:t>
            </a:r>
          </a:p>
          <a:p>
            <a:pPr>
              <a:buFont typeface="Arial" charset="0"/>
              <a:buChar char="•"/>
              <a:defRPr/>
            </a:pPr>
            <a:r>
              <a:rPr lang="cs-CZ"/>
              <a:t>Toxicita neroste s časem nekonečně </a:t>
            </a:r>
            <a:br>
              <a:rPr lang="cs-CZ"/>
            </a:br>
            <a:r>
              <a:rPr lang="cs-CZ"/>
              <a:t>	</a:t>
            </a:r>
            <a:r>
              <a:rPr lang="cs-CZ" i="1"/>
              <a:t>(resp. hodnota LC50 neklesá nekonečně)</a:t>
            </a:r>
          </a:p>
          <a:p>
            <a:pPr>
              <a:buFont typeface="Arial" charset="0"/>
              <a:buChar char="•"/>
              <a:defRPr/>
            </a:pPr>
            <a:r>
              <a:rPr lang="cs-CZ"/>
              <a:t>Podle modelů CBR lze odvodit </a:t>
            </a:r>
            <a:r>
              <a:rPr lang="cs-CZ" b="1"/>
              <a:t>nejnižší reálnou hodnotu LC50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ovéPole 5"/>
          <p:cNvSpPr txBox="1">
            <a:spLocks noChangeArrowheads="1"/>
          </p:cNvSpPr>
          <p:nvPr/>
        </p:nvSpPr>
        <p:spPr bwMode="auto">
          <a:xfrm>
            <a:off x="890588" y="260350"/>
            <a:ext cx="72104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500" b="1">
                <a:solidFill>
                  <a:schemeClr val="tx1"/>
                </a:solidFill>
              </a:rPr>
              <a:t>Vztah mezi toxicitou (koncentrací) a časem (2)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500" b="1">
                <a:solidFill>
                  <a:schemeClr val="tx1"/>
                </a:solidFill>
              </a:rPr>
              <a:t>- Nesouvislá, sekvenční expozice - 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23850" y="1196975"/>
            <a:ext cx="8229600" cy="2592388"/>
          </a:xfrm>
        </p:spPr>
        <p:txBody>
          <a:bodyPr>
            <a:normAutofit fontScale="62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Organismy nejsou chemickým látkám vystaveny kontinuálně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Expozice jednorázová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Expozice vícenásobná</a:t>
            </a:r>
            <a:r>
              <a:rPr lang="en-US" dirty="0"/>
              <a:t>, </a:t>
            </a:r>
            <a:r>
              <a:rPr lang="en-US" dirty="0" err="1"/>
              <a:t>dlohodob</a:t>
            </a:r>
            <a:r>
              <a:rPr lang="cs-CZ" dirty="0"/>
              <a:t>á atd.</a:t>
            </a:r>
          </a:p>
          <a:p>
            <a:pPr lvl="1">
              <a:buFont typeface="Arial" charset="0"/>
              <a:buChar char="–"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r>
              <a:rPr lang="cs-CZ" dirty="0"/>
              <a:t>Čas a působení „směsí“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1) Expozice látce A </a:t>
            </a:r>
            <a:br>
              <a:rPr lang="en-GB" dirty="0"/>
            </a:br>
            <a:r>
              <a:rPr lang="cs-CZ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cs-CZ" dirty="0">
                <a:sym typeface="Wingdings" pitchFamily="2" charset="2"/>
              </a:rPr>
              <a:t>změna fyziologie, zvýšení</a:t>
            </a:r>
            <a:r>
              <a:rPr lang="en-US" dirty="0">
                <a:sym typeface="Wingdings" pitchFamily="2" charset="2"/>
              </a:rPr>
              <a:t>/</a:t>
            </a:r>
            <a:r>
              <a:rPr lang="en-US" dirty="0" err="1">
                <a:sym typeface="Wingdings" pitchFamily="2" charset="2"/>
              </a:rPr>
              <a:t>sn</a:t>
            </a:r>
            <a:r>
              <a:rPr lang="cs-CZ" dirty="0" err="1">
                <a:sym typeface="Wingdings" pitchFamily="2" charset="2"/>
              </a:rPr>
              <a:t>ížení</a:t>
            </a:r>
            <a:r>
              <a:rPr lang="cs-CZ" dirty="0">
                <a:sym typeface="Wingdings" pitchFamily="2" charset="2"/>
              </a:rPr>
              <a:t> citlivosti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2) Následná expozice látce B </a:t>
            </a:r>
            <a:br>
              <a:rPr lang="en-GB" dirty="0"/>
            </a:br>
            <a:r>
              <a:rPr lang="cs-CZ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cs-CZ" dirty="0">
                <a:sym typeface="Wingdings" pitchFamily="2" charset="2"/>
              </a:rPr>
              <a:t>vyšší (neočekávaná) toxicita</a:t>
            </a:r>
            <a:r>
              <a:rPr lang="en-GB" dirty="0">
                <a:sym typeface="Wingdings" pitchFamily="2" charset="2"/>
              </a:rPr>
              <a:t> </a:t>
            </a:r>
            <a:r>
              <a:rPr lang="cs-CZ" i="1" dirty="0">
                <a:sym typeface="Wingdings" pitchFamily="2" charset="2"/>
              </a:rPr>
              <a:t>(viz </a:t>
            </a:r>
            <a:r>
              <a:rPr lang="cs-CZ" i="1" dirty="0" err="1">
                <a:sym typeface="Wingdings" pitchFamily="2" charset="2"/>
              </a:rPr>
              <a:t>Nature</a:t>
            </a:r>
            <a:r>
              <a:rPr lang="cs-CZ" i="1" dirty="0">
                <a:sym typeface="Wingdings" pitchFamily="2" charset="2"/>
              </a:rPr>
              <a:t> (2012) 490:462)</a:t>
            </a:r>
            <a:endParaRPr lang="cs-CZ" i="1" dirty="0"/>
          </a:p>
        </p:txBody>
      </p:sp>
      <p:pic>
        <p:nvPicPr>
          <p:cNvPr id="47108" name="Picture 2" descr="http://www.bozpinfo.cz/obrazek/bumba_probit_analyza_0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903663"/>
            <a:ext cx="6069013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04800" y="44450"/>
            <a:ext cx="8610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Hlavním požadavkem ekotoxikologické studie je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rgbClr val="FF0000"/>
                </a:solidFill>
              </a:rPr>
              <a:t>průkaz KAUZALITY </a:t>
            </a:r>
            <a:r>
              <a:rPr lang="cs-CZ" altLang="en-US" sz="2200" b="1">
                <a:solidFill>
                  <a:schemeClr val="tx1"/>
                </a:solidFill>
              </a:rPr>
              <a:t>mezi expozicí (látkou) a efektem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1500">
                <a:solidFill>
                  <a:schemeClr val="tx1"/>
                </a:solidFill>
              </a:rPr>
              <a:t>(= nejčastěji průkaz </a:t>
            </a:r>
            <a:r>
              <a:rPr lang="cs-CZ" altLang="en-US" sz="1500" b="1">
                <a:solidFill>
                  <a:schemeClr val="tx1"/>
                </a:solidFill>
              </a:rPr>
              <a:t>„jak se toxicita mění s dávkou“ – dávka</a:t>
            </a:r>
            <a:r>
              <a:rPr lang="en-US" altLang="en-US" sz="1500" b="1">
                <a:solidFill>
                  <a:schemeClr val="tx1"/>
                </a:solidFill>
              </a:rPr>
              <a:t>/odpov</a:t>
            </a:r>
            <a:r>
              <a:rPr lang="cs-CZ" altLang="en-US" sz="1500" b="1">
                <a:solidFill>
                  <a:schemeClr val="tx1"/>
                </a:solidFill>
              </a:rPr>
              <a:t>ěď</a:t>
            </a:r>
            <a:r>
              <a:rPr lang="cs-CZ" altLang="en-US" sz="1500">
                <a:solidFill>
                  <a:schemeClr val="tx1"/>
                </a:solidFill>
              </a:rPr>
              <a:t>)</a:t>
            </a:r>
            <a:endParaRPr lang="cs-CZ" altLang="en-US" sz="1500" u="sng">
              <a:solidFill>
                <a:schemeClr val="tx1"/>
              </a:solidFill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288" y="2095500"/>
            <a:ext cx="3962400" cy="3124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95288" y="1333500"/>
            <a:ext cx="396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1"/>
                </a:solidFill>
              </a:rPr>
              <a:t>Expozice </a:t>
            </a:r>
          </a:p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1"/>
                </a:solidFill>
              </a:rPr>
              <a:t>(dávka)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8197" name="Freeform 5"/>
          <p:cNvSpPr>
            <a:spLocks/>
          </p:cNvSpPr>
          <p:nvPr/>
        </p:nvSpPr>
        <p:spPr bwMode="auto">
          <a:xfrm>
            <a:off x="395288" y="3016250"/>
            <a:ext cx="3963987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Freeform 6"/>
          <p:cNvSpPr>
            <a:spLocks/>
          </p:cNvSpPr>
          <p:nvPr/>
        </p:nvSpPr>
        <p:spPr bwMode="auto">
          <a:xfrm>
            <a:off x="1277938" y="3287713"/>
            <a:ext cx="1081087" cy="1931987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H="1">
            <a:off x="2228850" y="3848100"/>
            <a:ext cx="176213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0" name="Freeform 8"/>
          <p:cNvSpPr>
            <a:spLocks/>
          </p:cNvSpPr>
          <p:nvPr/>
        </p:nvSpPr>
        <p:spPr bwMode="auto">
          <a:xfrm>
            <a:off x="2136775" y="3927475"/>
            <a:ext cx="166688" cy="173038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623888" y="2247900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935038" y="2465388"/>
            <a:ext cx="1014412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1247775" y="2247900"/>
            <a:ext cx="1233488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8350" y="2247900"/>
            <a:ext cx="13525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Atmospheric</a:t>
            </a:r>
          </a:p>
          <a:p>
            <a:pPr algn="ctr" defTabSz="762000" eaLnBrk="0" hangingPunct="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Deposition</a:t>
            </a:r>
            <a:endParaRPr lang="en-US" sz="13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8205" name="Group 13"/>
          <p:cNvGrpSpPr>
            <a:grpSpLocks/>
          </p:cNvGrpSpPr>
          <p:nvPr/>
        </p:nvGrpSpPr>
        <p:grpSpPr bwMode="auto">
          <a:xfrm>
            <a:off x="822325" y="2698750"/>
            <a:ext cx="187325" cy="352425"/>
            <a:chOff x="3293" y="2618"/>
            <a:chExt cx="118" cy="222"/>
          </a:xfrm>
        </p:grpSpPr>
        <p:sp>
          <p:nvSpPr>
            <p:cNvPr id="8258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59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60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8206" name="Group 17"/>
          <p:cNvGrpSpPr>
            <a:grpSpLocks/>
          </p:cNvGrpSpPr>
          <p:nvPr/>
        </p:nvGrpSpPr>
        <p:grpSpPr bwMode="auto">
          <a:xfrm>
            <a:off x="931863" y="2690813"/>
            <a:ext cx="187325" cy="350837"/>
            <a:chOff x="3362" y="2613"/>
            <a:chExt cx="118" cy="221"/>
          </a:xfrm>
        </p:grpSpPr>
        <p:sp>
          <p:nvSpPr>
            <p:cNvPr id="8255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56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57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8207" name="Group 21"/>
          <p:cNvGrpSpPr>
            <a:grpSpLocks/>
          </p:cNvGrpSpPr>
          <p:nvPr/>
        </p:nvGrpSpPr>
        <p:grpSpPr bwMode="auto">
          <a:xfrm>
            <a:off x="1057275" y="2716213"/>
            <a:ext cx="185738" cy="352425"/>
            <a:chOff x="3441" y="2629"/>
            <a:chExt cx="117" cy="222"/>
          </a:xfrm>
        </p:grpSpPr>
        <p:sp>
          <p:nvSpPr>
            <p:cNvPr id="8252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53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54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08" name="Oval 25"/>
          <p:cNvSpPr>
            <a:spLocks noChangeArrowheads="1"/>
          </p:cNvSpPr>
          <p:nvPr/>
        </p:nvSpPr>
        <p:spPr bwMode="auto">
          <a:xfrm>
            <a:off x="2190750" y="2781300"/>
            <a:ext cx="109538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209" name="Oval 26"/>
          <p:cNvSpPr>
            <a:spLocks noChangeArrowheads="1"/>
          </p:cNvSpPr>
          <p:nvPr/>
        </p:nvSpPr>
        <p:spPr bwMode="auto">
          <a:xfrm>
            <a:off x="2071688" y="2616200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grpSp>
        <p:nvGrpSpPr>
          <p:cNvPr id="8210" name="Group 27"/>
          <p:cNvGrpSpPr>
            <a:grpSpLocks/>
          </p:cNvGrpSpPr>
          <p:nvPr/>
        </p:nvGrpSpPr>
        <p:grpSpPr bwMode="auto">
          <a:xfrm>
            <a:off x="471488" y="3543300"/>
            <a:ext cx="1371600" cy="1196975"/>
            <a:chOff x="288" y="1728"/>
            <a:chExt cx="864" cy="754"/>
          </a:xfrm>
        </p:grpSpPr>
        <p:sp>
          <p:nvSpPr>
            <p:cNvPr id="8241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lnTo>
                    <a:pt x="14813" y="21475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8242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8243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44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lnTo>
                      <a:pt x="16461" y="2147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8245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46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lnTo>
                      <a:pt x="17899" y="2151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8247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630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&amp; Runoff</a:t>
                </a:r>
                <a:endParaRPr lang="en-US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8249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8250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51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8211" name="Group 39"/>
          <p:cNvGrpSpPr>
            <a:grpSpLocks/>
          </p:cNvGrpSpPr>
          <p:nvPr/>
        </p:nvGrpSpPr>
        <p:grpSpPr bwMode="auto">
          <a:xfrm>
            <a:off x="1843088" y="2324100"/>
            <a:ext cx="2438400" cy="2819400"/>
            <a:chOff x="1152" y="960"/>
            <a:chExt cx="1536" cy="1776"/>
          </a:xfrm>
        </p:grpSpPr>
        <p:pic>
          <p:nvPicPr>
            <p:cNvPr id="8226" name="Picture 40" descr="CITY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7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8228" name="Picture 42" descr="HOUSE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230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31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 bwMode="auto">
            <a:xfrm>
              <a:off x="1295" y="2553"/>
              <a:ext cx="136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>
                  <a:latin typeface="Arial" charset="0"/>
                  <a:cs typeface="Arial" charset="0"/>
                </a:rPr>
                <a:t>Untreated discharges</a:t>
              </a: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8233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8234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8235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36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37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38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239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240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212" name="AutoShape 56"/>
          <p:cNvSpPr>
            <a:spLocks noChangeArrowheads="1"/>
          </p:cNvSpPr>
          <p:nvPr/>
        </p:nvSpPr>
        <p:spPr bwMode="auto">
          <a:xfrm>
            <a:off x="1462088" y="5219700"/>
            <a:ext cx="531812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213" name="Rectangle 57"/>
          <p:cNvSpPr>
            <a:spLocks noChangeArrowheads="1"/>
          </p:cNvSpPr>
          <p:nvPr/>
        </p:nvSpPr>
        <p:spPr bwMode="auto">
          <a:xfrm>
            <a:off x="4814888" y="3619500"/>
            <a:ext cx="3962400" cy="1600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214" name="Rectangle 58"/>
          <p:cNvSpPr>
            <a:spLocks noChangeArrowheads="1"/>
          </p:cNvSpPr>
          <p:nvPr/>
        </p:nvSpPr>
        <p:spPr bwMode="auto">
          <a:xfrm>
            <a:off x="4357688" y="1355725"/>
            <a:ext cx="441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1"/>
                </a:solidFill>
              </a:rPr>
              <a:t>Efekt</a:t>
            </a:r>
          </a:p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1"/>
                </a:solidFill>
              </a:rPr>
              <a:t>(Jaká expozice vyvolá efekt </a:t>
            </a:r>
            <a:r>
              <a:rPr lang="en-US" altLang="en-US" sz="2000">
                <a:solidFill>
                  <a:schemeClr val="tx1"/>
                </a:solidFill>
              </a:rPr>
              <a:t>?</a:t>
            </a:r>
            <a:r>
              <a:rPr lang="cs-CZ" altLang="en-US" sz="2000">
                <a:solidFill>
                  <a:schemeClr val="tx1"/>
                </a:solidFill>
              </a:rPr>
              <a:t>)</a:t>
            </a:r>
            <a:endParaRPr lang="en-US" altLang="en-US" sz="2000">
              <a:solidFill>
                <a:schemeClr val="tx1"/>
              </a:solidFill>
            </a:endParaRPr>
          </a:p>
        </p:txBody>
      </p:sp>
      <p:pic>
        <p:nvPicPr>
          <p:cNvPr id="8215" name="Picture 59" descr="bosmin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4076700"/>
            <a:ext cx="914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60" descr="FIS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3848100"/>
            <a:ext cx="18288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1"/>
          <p:cNvSpPr>
            <a:spLocks noChangeArrowheads="1"/>
          </p:cNvSpPr>
          <p:nvPr/>
        </p:nvSpPr>
        <p:spPr bwMode="auto">
          <a:xfrm>
            <a:off x="5918200" y="4660900"/>
            <a:ext cx="2430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Laboratorní a polní studie 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 defTabSz="762000" eaLnBrk="0" hangingPunct="0">
              <a:defRPr/>
            </a:pP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Ekotoxikologické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testy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218" name="Picture 62" descr="sample5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549525"/>
            <a:ext cx="19050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63" descr="lab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2171700"/>
            <a:ext cx="2209800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65" descr="faCTORY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2857500"/>
            <a:ext cx="10477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Freeform 66"/>
          <p:cNvSpPr>
            <a:spLocks/>
          </p:cNvSpPr>
          <p:nvPr/>
        </p:nvSpPr>
        <p:spPr bwMode="auto">
          <a:xfrm rot="-2231340">
            <a:off x="2270125" y="3332163"/>
            <a:ext cx="190500" cy="473075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222" name="Oval 67"/>
          <p:cNvSpPr>
            <a:spLocks noChangeArrowheads="1"/>
          </p:cNvSpPr>
          <p:nvPr/>
        </p:nvSpPr>
        <p:spPr bwMode="auto">
          <a:xfrm>
            <a:off x="2166938" y="3576638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nl-BE" altLang="en-US" sz="2400">
              <a:solidFill>
                <a:schemeClr val="bg1"/>
              </a:solidFill>
            </a:endParaRPr>
          </a:p>
        </p:txBody>
      </p:sp>
      <p:sp>
        <p:nvSpPr>
          <p:cNvPr id="8223" name="Rectangle 68"/>
          <p:cNvSpPr>
            <a:spLocks noChangeArrowheads="1"/>
          </p:cNvSpPr>
          <p:nvPr/>
        </p:nvSpPr>
        <p:spPr bwMode="auto">
          <a:xfrm>
            <a:off x="2065338" y="3606800"/>
            <a:ext cx="6953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solidFill>
                  <a:schemeClr val="tx1"/>
                </a:solidFill>
              </a:rPr>
              <a:t>WWTP</a:t>
            </a:r>
          </a:p>
        </p:txBody>
      </p:sp>
      <p:sp>
        <p:nvSpPr>
          <p:cNvPr id="8224" name="AutoShape 69"/>
          <p:cNvSpPr>
            <a:spLocks noChangeArrowheads="1"/>
          </p:cNvSpPr>
          <p:nvPr/>
        </p:nvSpPr>
        <p:spPr bwMode="auto">
          <a:xfrm>
            <a:off x="6602413" y="5191125"/>
            <a:ext cx="531812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8225" name="Picture 7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5210175"/>
            <a:ext cx="1465262" cy="12430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Co je to biotest ?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200" b="1" dirty="0">
                <a:solidFill>
                  <a:srgbClr val="FF0000"/>
                </a:solidFill>
              </a:rPr>
              <a:t>Nástroj</a:t>
            </a:r>
            <a:r>
              <a:rPr lang="cs-CZ" altLang="cs-CZ" sz="2200" dirty="0"/>
              <a:t> (metoda, postup …), kdy živý </a:t>
            </a:r>
            <a:r>
              <a:rPr lang="cs-CZ" altLang="cs-CZ" sz="2200" b="1" dirty="0">
                <a:solidFill>
                  <a:srgbClr val="FF0000"/>
                </a:solidFill>
              </a:rPr>
              <a:t>organismus</a:t>
            </a:r>
            <a:r>
              <a:rPr lang="cs-CZ" altLang="cs-CZ" sz="2200" dirty="0"/>
              <a:t> (tkáň, populace, systém …) je vystaven (= exponován), ve víceméně kontrolovaných standardních podmínkách působení sledovaných </a:t>
            </a:r>
            <a:r>
              <a:rPr lang="cs-CZ" altLang="cs-CZ" sz="2200" b="1" dirty="0">
                <a:solidFill>
                  <a:srgbClr val="FF0000"/>
                </a:solidFill>
              </a:rPr>
              <a:t>stresových faktorů </a:t>
            </a:r>
            <a:r>
              <a:rPr lang="cs-CZ" altLang="cs-CZ" sz="2200" dirty="0"/>
              <a:t>(chemické látce) a sleduje se účinek či jev</a:t>
            </a:r>
          </a:p>
          <a:p>
            <a:endParaRPr lang="cs-CZ" altLang="cs-CZ" sz="2200" dirty="0"/>
          </a:p>
          <a:p>
            <a:r>
              <a:rPr lang="cs-CZ" altLang="cs-CZ" sz="2200" dirty="0"/>
              <a:t>První </a:t>
            </a:r>
            <a:r>
              <a:rPr lang="cs-CZ" altLang="cs-CZ" sz="2200" dirty="0" err="1"/>
              <a:t>biotesty</a:t>
            </a:r>
            <a:r>
              <a:rPr lang="cs-CZ" altLang="cs-CZ" sz="2200" dirty="0"/>
              <a:t> – „ochutnávači“ faraonů</a:t>
            </a:r>
          </a:p>
          <a:p>
            <a:r>
              <a:rPr lang="cs-CZ" altLang="cs-CZ" sz="2200" dirty="0"/>
              <a:t>Dnes téměř na všech typech organismů</a:t>
            </a:r>
          </a:p>
          <a:p>
            <a:endParaRPr lang="cs-CZ" altLang="cs-CZ" sz="2200" dirty="0"/>
          </a:p>
          <a:p>
            <a:r>
              <a:rPr lang="cs-CZ" altLang="cs-CZ" sz="2200" dirty="0"/>
              <a:t>Test toxicity – sleduje se toxický účinek</a:t>
            </a:r>
          </a:p>
          <a:p>
            <a:r>
              <a:rPr lang="cs-CZ" altLang="cs-CZ" sz="2200" dirty="0"/>
              <a:t>Test </a:t>
            </a:r>
            <a:r>
              <a:rPr lang="cs-CZ" altLang="cs-CZ" sz="2200" dirty="0" err="1"/>
              <a:t>bioakumulace</a:t>
            </a:r>
            <a:r>
              <a:rPr lang="cs-CZ" altLang="cs-CZ" sz="2200" dirty="0"/>
              <a:t> – sleduje se jev</a:t>
            </a:r>
          </a:p>
          <a:p>
            <a:r>
              <a:rPr lang="cs-CZ" altLang="cs-CZ" sz="2200" dirty="0" err="1"/>
              <a:t>EKOtoxikologický</a:t>
            </a:r>
            <a:r>
              <a:rPr lang="cs-CZ" altLang="cs-CZ" sz="2200" dirty="0"/>
              <a:t> (bio)test = vyhodnocuje </a:t>
            </a:r>
            <a:r>
              <a:rPr lang="cs-CZ" altLang="cs-CZ" sz="2200" dirty="0" err="1"/>
              <a:t>EKOtoxicitu</a:t>
            </a:r>
            <a:endParaRPr lang="cs-CZ" altLang="cs-CZ" sz="2200" dirty="0"/>
          </a:p>
          <a:p>
            <a:endParaRPr lang="cs-CZ" altLang="cs-CZ" sz="2200" dirty="0"/>
          </a:p>
          <a:p>
            <a:endParaRPr lang="cs-CZ" altLang="cs-CZ" sz="2200" dirty="0"/>
          </a:p>
        </p:txBody>
      </p:sp>
      <p:sp>
        <p:nvSpPr>
          <p:cNvPr id="819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D9F7F9D-3B33-4587-8075-A9253B78F990}" type="slidenum">
              <a:rPr lang="cs-CZ" smtClean="0"/>
              <a:pPr>
                <a:defRPr/>
              </a:pPr>
              <a:t>7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Proč ekotoxikologické testy ?</a:t>
            </a:r>
          </a:p>
        </p:txBody>
      </p:sp>
      <p:sp>
        <p:nvSpPr>
          <p:cNvPr id="67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	CHEMICKÉ ANALÝZY samotné NEDOKÁŽOU postihnout reálné riziko pro živé organismy: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>
                <a:solidFill>
                  <a:schemeClr val="tx1"/>
                </a:solidFill>
              </a:rPr>
              <a:t>1)	reálná expozice se liší podle </a:t>
            </a:r>
            <a:r>
              <a:rPr lang="cs-CZ" altLang="cs-CZ" b="1" dirty="0" err="1">
                <a:solidFill>
                  <a:schemeClr val="tx1"/>
                </a:solidFill>
              </a:rPr>
              <a:t>biodostupnosti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toxických prvků a látek v dané situaci,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>
                <a:solidFill>
                  <a:schemeClr val="tx1"/>
                </a:solidFill>
              </a:rPr>
              <a:t>2)	jde vždy o </a:t>
            </a:r>
            <a:r>
              <a:rPr lang="cs-CZ" altLang="cs-CZ" b="1" dirty="0">
                <a:solidFill>
                  <a:schemeClr val="tx1"/>
                </a:solidFill>
              </a:rPr>
              <a:t>směs toxikantů</a:t>
            </a:r>
            <a:r>
              <a:rPr lang="cs-CZ" altLang="cs-CZ" dirty="0">
                <a:solidFill>
                  <a:schemeClr val="tx1"/>
                </a:solidFill>
              </a:rPr>
              <a:t>, která působí jinak než jednotlivé toxikanty </a:t>
            </a:r>
            <a:r>
              <a:rPr lang="cs-CZ" altLang="cs-CZ" dirty="0" err="1">
                <a:solidFill>
                  <a:schemeClr val="tx1"/>
                </a:solidFill>
              </a:rPr>
              <a:t>zvášť</a:t>
            </a: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>
                <a:solidFill>
                  <a:schemeClr val="tx1"/>
                </a:solidFill>
              </a:rPr>
              <a:t>3)	Negativní </a:t>
            </a:r>
            <a:r>
              <a:rPr lang="cs-CZ" altLang="cs-CZ" b="1" dirty="0">
                <a:solidFill>
                  <a:schemeClr val="tx1"/>
                </a:solidFill>
              </a:rPr>
              <a:t>vlivy matrice</a:t>
            </a:r>
            <a:r>
              <a:rPr lang="cs-CZ" altLang="cs-CZ" dirty="0">
                <a:solidFill>
                  <a:schemeClr val="tx1"/>
                </a:solidFill>
              </a:rPr>
              <a:t> samotné bez ohledu na obsah toxikantů na živé organismy či interakce vlivu matrice s efekty toxikantů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>
                <a:solidFill>
                  <a:schemeClr val="tx1"/>
                </a:solidFill>
              </a:rPr>
              <a:t>4)	spektrum analytických metod (tedy i limitních hodnot) je omezené a ve vzorku mohou být přítomny </a:t>
            </a:r>
            <a:r>
              <a:rPr lang="cs-CZ" altLang="cs-CZ" b="1" dirty="0">
                <a:solidFill>
                  <a:schemeClr val="tx1"/>
                </a:solidFill>
              </a:rPr>
              <a:t>neanalyzované</a:t>
            </a:r>
            <a:r>
              <a:rPr lang="cs-CZ" altLang="cs-CZ" dirty="0">
                <a:solidFill>
                  <a:schemeClr val="tx1"/>
                </a:solidFill>
              </a:rPr>
              <a:t> významně toxické látky.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9218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D9F7F9D-3B33-4587-8075-A9253B78F990}" type="slidenum">
              <a:rPr lang="cs-CZ" smtClean="0"/>
              <a:pPr>
                <a:defRPr/>
              </a:pPr>
              <a:t>8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981200" y="5661025"/>
            <a:ext cx="716280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2000" u="sng" dirty="0">
                <a:solidFill>
                  <a:schemeClr val="bg1">
                    <a:lumMod val="50000"/>
                  </a:schemeClr>
                </a:solidFill>
              </a:rPr>
              <a:t>PŘEDNOSTI </a:t>
            </a:r>
            <a:r>
              <a:rPr lang="cs-CZ" sz="2000" u="sng" dirty="0" err="1">
                <a:solidFill>
                  <a:schemeClr val="bg1">
                    <a:lumMod val="50000"/>
                  </a:schemeClr>
                </a:solidFill>
              </a:rPr>
              <a:t>chem</a:t>
            </a:r>
            <a:r>
              <a:rPr lang="cs-CZ" sz="2000" u="sng" dirty="0">
                <a:solidFill>
                  <a:schemeClr val="bg1">
                    <a:lumMod val="50000"/>
                  </a:schemeClr>
                </a:solidFill>
              </a:rPr>
              <a:t>. analýz</a:t>
            </a:r>
          </a:p>
          <a:p>
            <a:pPr eaLnBrk="0" hangingPunct="0">
              <a:buFontTx/>
              <a:buChar char="-"/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Reprodukovatelnost,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standardizovanost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buFontTx/>
              <a:buChar char="-"/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Exaktní číselné výstupy srozumitelné laikům: využití v zákonech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72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04800" y="836613"/>
            <a:ext cx="86106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Praktické metody stanovení ekotoxicity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laboratorní biotesty in vitro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laboratorní biotesty in vivo - jednodruhové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laboratorní mikrokosmy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manipulované a kontrolované mezokosmy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polní studie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reálné ekosystémy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METODY HODNOCENÍ EFEKTŮ</a:t>
            </a:r>
            <a:endParaRPr lang="cs-CZ" altLang="en-US" sz="2400">
              <a:solidFill>
                <a:srgbClr val="FF3300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289675" y="5791200"/>
            <a:ext cx="2566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1600" b="1">
                <a:solidFill>
                  <a:schemeClr val="tx1"/>
                </a:solidFill>
              </a:rPr>
              <a:t>Roste </a:t>
            </a:r>
            <a:r>
              <a:rPr lang="cs-CZ" altLang="en-US" sz="1600" b="1">
                <a:solidFill>
                  <a:schemeClr val="tx1"/>
                </a:solidFill>
              </a:rPr>
              <a:t>obtížnost průkazu</a:t>
            </a:r>
            <a:br>
              <a:rPr lang="cs-CZ" altLang="en-US" sz="1600" b="1">
                <a:solidFill>
                  <a:schemeClr val="tx1"/>
                </a:solidFill>
              </a:rPr>
            </a:br>
            <a:r>
              <a:rPr lang="cs-CZ" altLang="en-US" sz="1600" b="1">
                <a:solidFill>
                  <a:schemeClr val="tx1"/>
                </a:solidFill>
              </a:rPr>
              <a:t>KAUZALITY</a:t>
            </a: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7315200" y="2371725"/>
            <a:ext cx="457200" cy="3505200"/>
          </a:xfrm>
          <a:prstGeom prst="downArrow">
            <a:avLst>
              <a:gd name="adj1" fmla="val 50000"/>
              <a:gd name="adj2" fmla="val 1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4339</TotalTime>
  <Words>3267</Words>
  <Application>Microsoft Office PowerPoint</Application>
  <PresentationFormat>Předvádění na obrazovce (4:3)</PresentationFormat>
  <Paragraphs>487</Paragraphs>
  <Slides>53</Slides>
  <Notes>46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Arial</vt:lpstr>
      <vt:lpstr>Calibri</vt:lpstr>
      <vt:lpstr>Tahoma</vt:lpstr>
      <vt:lpstr>Times New Roman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Co je to ekotoxikologie ?</vt:lpstr>
      <vt:lpstr>Prezentace aplikace PowerPoint</vt:lpstr>
      <vt:lpstr>Co je to biotest ?</vt:lpstr>
      <vt:lpstr>Proč ekotoxikologické testy ?</vt:lpstr>
      <vt:lpstr>Prezentace aplikace PowerPoint</vt:lpstr>
      <vt:lpstr>Kde lze biotesty využít ?</vt:lpstr>
      <vt:lpstr>Kde lze biotesty využít ?</vt:lpstr>
      <vt:lpstr>Kde lze biotesty využít ?</vt:lpstr>
      <vt:lpstr>Kde lze biotesty využít ?</vt:lpstr>
      <vt:lpstr>Kde lze biotesty využít ?</vt:lpstr>
      <vt:lpstr>Kde lze biotesty využít ?</vt:lpstr>
      <vt:lpstr>Kde lze biotesty využít 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 – úkol 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Luděk Bláha</cp:lastModifiedBy>
  <cp:revision>125</cp:revision>
  <dcterms:created xsi:type="dcterms:W3CDTF">2010-05-17T15:27:49Z</dcterms:created>
  <dcterms:modified xsi:type="dcterms:W3CDTF">2021-11-24T07:41:33Z</dcterms:modified>
</cp:coreProperties>
</file>