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361" r:id="rId2"/>
    <p:sldId id="383" r:id="rId3"/>
    <p:sldId id="382" r:id="rId4"/>
    <p:sldId id="384" r:id="rId5"/>
    <p:sldId id="362" r:id="rId6"/>
    <p:sldId id="386" r:id="rId7"/>
    <p:sldId id="388" r:id="rId8"/>
    <p:sldId id="389" r:id="rId9"/>
    <p:sldId id="471" r:id="rId10"/>
    <p:sldId id="390" r:id="rId11"/>
    <p:sldId id="399" r:id="rId12"/>
    <p:sldId id="391" r:id="rId13"/>
    <p:sldId id="454" r:id="rId14"/>
    <p:sldId id="392" r:id="rId15"/>
    <p:sldId id="393" r:id="rId16"/>
    <p:sldId id="394" r:id="rId17"/>
    <p:sldId id="395" r:id="rId18"/>
    <p:sldId id="455" r:id="rId19"/>
    <p:sldId id="396" r:id="rId20"/>
    <p:sldId id="400" r:id="rId21"/>
    <p:sldId id="439" r:id="rId22"/>
    <p:sldId id="401" r:id="rId23"/>
    <p:sldId id="366" r:id="rId24"/>
    <p:sldId id="369" r:id="rId25"/>
    <p:sldId id="370" r:id="rId26"/>
    <p:sldId id="472" r:id="rId27"/>
    <p:sldId id="289" r:id="rId28"/>
    <p:sldId id="417" r:id="rId29"/>
    <p:sldId id="473" r:id="rId30"/>
    <p:sldId id="290" r:id="rId31"/>
    <p:sldId id="291" r:id="rId32"/>
    <p:sldId id="318" r:id="rId33"/>
    <p:sldId id="293" r:id="rId34"/>
    <p:sldId id="295" r:id="rId35"/>
    <p:sldId id="296" r:id="rId36"/>
    <p:sldId id="474" r:id="rId37"/>
    <p:sldId id="475" r:id="rId38"/>
    <p:sldId id="298" r:id="rId39"/>
    <p:sldId id="416" r:id="rId40"/>
    <p:sldId id="299" r:id="rId41"/>
    <p:sldId id="301" r:id="rId42"/>
    <p:sldId id="477" r:id="rId43"/>
    <p:sldId id="438" r:id="rId44"/>
    <p:sldId id="460" r:id="rId45"/>
    <p:sldId id="461" r:id="rId46"/>
    <p:sldId id="462" r:id="rId47"/>
    <p:sldId id="463" r:id="rId48"/>
    <p:sldId id="466" r:id="rId49"/>
    <p:sldId id="467" r:id="rId50"/>
    <p:sldId id="468" r:id="rId51"/>
    <p:sldId id="469" r:id="rId52"/>
    <p:sldId id="470" r:id="rId53"/>
    <p:sldId id="323" r:id="rId54"/>
    <p:sldId id="330" r:id="rId55"/>
    <p:sldId id="433" r:id="rId56"/>
    <p:sldId id="428" r:id="rId57"/>
    <p:sldId id="459" r:id="rId58"/>
    <p:sldId id="350" r:id="rId59"/>
    <p:sldId id="353" r:id="rId60"/>
    <p:sldId id="354" r:id="rId61"/>
    <p:sldId id="356" r:id="rId62"/>
    <p:sldId id="357" r:id="rId63"/>
    <p:sldId id="360" r:id="rId64"/>
  </p:sldIdLst>
  <p:sldSz cx="9144000" cy="6858000" type="screen4x3"/>
  <p:notesSz cx="7099300" cy="10234613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32" autoAdjust="0"/>
    <p:restoredTop sz="96878" autoAdjust="0"/>
  </p:normalViewPr>
  <p:slideViewPr>
    <p:cSldViewPr>
      <p:cViewPr varScale="1">
        <p:scale>
          <a:sx n="107" d="100"/>
          <a:sy n="107" d="100"/>
        </p:scale>
        <p:origin x="159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0B4CFA7-03BB-4B2D-804F-1B4F08BC6029}" type="datetimeFigureOut">
              <a:rPr lang="cs-CZ"/>
              <a:pPr>
                <a:defRPr/>
              </a:pPr>
              <a:t>09.04.2021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/>
            </a:lvl1pPr>
          </a:lstStyle>
          <a:p>
            <a:pPr>
              <a:defRPr/>
            </a:pPr>
            <a:fld id="{F493A665-FFD4-4821-9E84-44F4205ADAD6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A6E6E3-F556-4961-A198-6386246FE7BD}" type="datetimeFigureOut">
              <a:rPr lang="cs-CZ"/>
              <a:pPr>
                <a:defRPr/>
              </a:pPr>
              <a:t>09.04.2021</a:t>
            </a:fld>
            <a:endParaRPr lang="cs-CZ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b="0" smtClean="0"/>
            </a:lvl1pPr>
          </a:lstStyle>
          <a:p>
            <a:pPr>
              <a:defRPr/>
            </a:pPr>
            <a:fld id="{282F8918-D84D-421C-B33A-5F67F141B897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6513" cy="3836988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6513" cy="3836988"/>
          </a:xfrm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6513" cy="3836988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6513" cy="3836988"/>
          </a:xfrm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2919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E220D9-7317-4D07-A909-03EC2CDC3CB5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969308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791C4-D09A-4F4F-B47F-76B9B3AC5E6A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701740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0B289-DEB8-42B0-BA13-CEB49C124D80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681610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C1D0E-1042-4F9C-90E5-3329DAD8F706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145670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E9D270-E1D4-4DE6-AB22-D2FA2EFF8A48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829492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F0101-96BA-4569-A2D4-663652EFB958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445244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1F51A-66D9-49BE-BB41-F8E5B33D21EF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035664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1E84F-B724-490A-9032-030769E540DE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762782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5BA80-197A-4067-BA0A-74E79D408EE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613439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68513-187B-4D58-BC82-8833130A3429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218132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EA792-929D-4FEC-855D-A17D6D09EB41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186710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solidFill>
                  <a:srgbClr val="9A9A9B"/>
                </a:solidFill>
              </a:defRPr>
            </a:lvl1pPr>
          </a:lstStyle>
          <a:p>
            <a:pPr>
              <a:defRPr/>
            </a:pPr>
            <a:fld id="{977540B0-2894-4B50-961D-8CCF2D5D278A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05" r:id="rId2"/>
    <p:sldLayoutId id="214748381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f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fif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42.wmf"/><Relationship Id="rId26" Type="http://schemas.openxmlformats.org/officeDocument/2006/relationships/oleObject" Target="../embeddings/oleObject20.bin"/><Relationship Id="rId3" Type="http://schemas.openxmlformats.org/officeDocument/2006/relationships/notesSlide" Target="../notesSlides/notesSlide32.xml"/><Relationship Id="rId21" Type="http://schemas.openxmlformats.org/officeDocument/2006/relationships/oleObject" Target="../embeddings/oleObject15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8.bin"/><Relationship Id="rId17" Type="http://schemas.openxmlformats.org/officeDocument/2006/relationships/oleObject" Target="../embeddings/oleObject12.bin"/><Relationship Id="rId25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.bin"/><Relationship Id="rId20" Type="http://schemas.openxmlformats.org/officeDocument/2006/relationships/oleObject" Target="../embeddings/oleObject14.bin"/><Relationship Id="rId29" Type="http://schemas.openxmlformats.org/officeDocument/2006/relationships/oleObject" Target="../embeddings/oleObject23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7.bin"/><Relationship Id="rId24" Type="http://schemas.openxmlformats.org/officeDocument/2006/relationships/oleObject" Target="../embeddings/oleObject18.bin"/><Relationship Id="rId32" Type="http://schemas.openxmlformats.org/officeDocument/2006/relationships/oleObject" Target="../embeddings/oleObject26.bin"/><Relationship Id="rId5" Type="http://schemas.openxmlformats.org/officeDocument/2006/relationships/image" Target="../media/image40.wmf"/><Relationship Id="rId15" Type="http://schemas.openxmlformats.org/officeDocument/2006/relationships/oleObject" Target="../embeddings/oleObject10.bin"/><Relationship Id="rId23" Type="http://schemas.openxmlformats.org/officeDocument/2006/relationships/oleObject" Target="../embeddings/oleObject17.bin"/><Relationship Id="rId28" Type="http://schemas.openxmlformats.org/officeDocument/2006/relationships/oleObject" Target="../embeddings/oleObject22.bin"/><Relationship Id="rId10" Type="http://schemas.openxmlformats.org/officeDocument/2006/relationships/oleObject" Target="../embeddings/oleObject6.bin"/><Relationship Id="rId19" Type="http://schemas.openxmlformats.org/officeDocument/2006/relationships/oleObject" Target="../embeddings/oleObject13.bin"/><Relationship Id="rId31" Type="http://schemas.openxmlformats.org/officeDocument/2006/relationships/oleObject" Target="../embeddings/oleObject25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Relationship Id="rId14" Type="http://schemas.openxmlformats.org/officeDocument/2006/relationships/image" Target="../media/image41.wmf"/><Relationship Id="rId22" Type="http://schemas.openxmlformats.org/officeDocument/2006/relationships/oleObject" Target="../embeddings/oleObject16.bin"/><Relationship Id="rId27" Type="http://schemas.openxmlformats.org/officeDocument/2006/relationships/oleObject" Target="../embeddings/oleObject21.bin"/><Relationship Id="rId30" Type="http://schemas.openxmlformats.org/officeDocument/2006/relationships/oleObject" Target="../embeddings/oleObject24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oleObject" Target="../embeddings/oleObject35.bin"/><Relationship Id="rId18" Type="http://schemas.openxmlformats.org/officeDocument/2006/relationships/oleObject" Target="../embeddings/oleObject39.bin"/><Relationship Id="rId26" Type="http://schemas.openxmlformats.org/officeDocument/2006/relationships/oleObject" Target="../embeddings/oleObject46.bin"/><Relationship Id="rId3" Type="http://schemas.openxmlformats.org/officeDocument/2006/relationships/notesSlide" Target="../notesSlides/notesSlide34.xml"/><Relationship Id="rId21" Type="http://schemas.openxmlformats.org/officeDocument/2006/relationships/oleObject" Target="../embeddings/oleObject41.bin"/><Relationship Id="rId7" Type="http://schemas.openxmlformats.org/officeDocument/2006/relationships/oleObject" Target="../embeddings/oleObject29.bin"/><Relationship Id="rId12" Type="http://schemas.openxmlformats.org/officeDocument/2006/relationships/oleObject" Target="../embeddings/oleObject34.bin"/><Relationship Id="rId17" Type="http://schemas.openxmlformats.org/officeDocument/2006/relationships/oleObject" Target="../embeddings/oleObject38.bin"/><Relationship Id="rId25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7.bin"/><Relationship Id="rId20" Type="http://schemas.openxmlformats.org/officeDocument/2006/relationships/oleObject" Target="../embeddings/oleObject40.bin"/><Relationship Id="rId29" Type="http://schemas.openxmlformats.org/officeDocument/2006/relationships/oleObject" Target="../embeddings/oleObject47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8.bin"/><Relationship Id="rId11" Type="http://schemas.openxmlformats.org/officeDocument/2006/relationships/oleObject" Target="../embeddings/oleObject33.bin"/><Relationship Id="rId24" Type="http://schemas.openxmlformats.org/officeDocument/2006/relationships/oleObject" Target="../embeddings/oleObject44.bin"/><Relationship Id="rId5" Type="http://schemas.openxmlformats.org/officeDocument/2006/relationships/image" Target="../media/image40.wmf"/><Relationship Id="rId15" Type="http://schemas.openxmlformats.org/officeDocument/2006/relationships/image" Target="../media/image41.wmf"/><Relationship Id="rId23" Type="http://schemas.openxmlformats.org/officeDocument/2006/relationships/oleObject" Target="../embeddings/oleObject43.bin"/><Relationship Id="rId28" Type="http://schemas.openxmlformats.org/officeDocument/2006/relationships/image" Target="../media/image44.png"/><Relationship Id="rId10" Type="http://schemas.openxmlformats.org/officeDocument/2006/relationships/oleObject" Target="../embeddings/oleObject32.bin"/><Relationship Id="rId19" Type="http://schemas.openxmlformats.org/officeDocument/2006/relationships/image" Target="../media/image42.wmf"/><Relationship Id="rId4" Type="http://schemas.openxmlformats.org/officeDocument/2006/relationships/oleObject" Target="../embeddings/oleObject27.bin"/><Relationship Id="rId9" Type="http://schemas.openxmlformats.org/officeDocument/2006/relationships/oleObject" Target="../embeddings/oleObject31.bin"/><Relationship Id="rId14" Type="http://schemas.openxmlformats.org/officeDocument/2006/relationships/oleObject" Target="../embeddings/oleObject36.bin"/><Relationship Id="rId22" Type="http://schemas.openxmlformats.org/officeDocument/2006/relationships/oleObject" Target="../embeddings/oleObject42.bin"/><Relationship Id="rId27" Type="http://schemas.openxmlformats.org/officeDocument/2006/relationships/image" Target="../media/image43.wmf"/><Relationship Id="rId30" Type="http://schemas.openxmlformats.org/officeDocument/2006/relationships/oleObject" Target="../embeddings/oleObject48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f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fif"/><Relationship Id="rId5" Type="http://schemas.openxmlformats.org/officeDocument/2006/relationships/image" Target="../media/image54.jfif"/><Relationship Id="rId4" Type="http://schemas.openxmlformats.org/officeDocument/2006/relationships/hyperlink" Target="https://doi.org/10.1016/j.envpol.2013.07.045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png"/><Relationship Id="rId4" Type="http://schemas.openxmlformats.org/officeDocument/2006/relationships/image" Target="../media/image71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3" Type="http://schemas.openxmlformats.org/officeDocument/2006/relationships/image" Target="../media/image80.jpeg"/><Relationship Id="rId7" Type="http://schemas.openxmlformats.org/officeDocument/2006/relationships/image" Target="../media/image84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5" Type="http://schemas.openxmlformats.org/officeDocument/2006/relationships/image" Target="../media/image82.wmf"/><Relationship Id="rId4" Type="http://schemas.openxmlformats.org/officeDocument/2006/relationships/image" Target="../media/image81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hyperlink" Target="https://en.wikipedia.org/wiki/File:Time_series_for_collapse_of_Atlantic_northwest_cod.png" TargetMode="External"/><Relationship Id="rId4" Type="http://schemas.openxmlformats.org/officeDocument/2006/relationships/hyperlink" Target="https://en.wikipedia.org/wiki/Collapse_of_the_Atlantic_northwest_cod_fishery#cite_note-FishStat_database-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odnadpis 2"/>
          <p:cNvSpPr>
            <a:spLocks/>
          </p:cNvSpPr>
          <p:nvPr/>
        </p:nvSpPr>
        <p:spPr bwMode="auto">
          <a:xfrm>
            <a:off x="1411288" y="4248150"/>
            <a:ext cx="64008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br>
              <a:rPr lang="cs-CZ" altLang="en-US" sz="2000">
                <a:solidFill>
                  <a:srgbClr val="000066"/>
                </a:solidFill>
                <a:latin typeface="Tahoma" panose="020B0604030504040204" pitchFamily="34" charset="0"/>
              </a:rPr>
            </a:br>
            <a:r>
              <a:rPr lang="cs-CZ" altLang="en-US" sz="2000">
                <a:solidFill>
                  <a:srgbClr val="000066"/>
                </a:solidFill>
                <a:latin typeface="Tahoma" panose="020B0604030504040204" pitchFamily="34" charset="0"/>
              </a:rPr>
              <a:t>Luděk Bláha, PřF MU</a:t>
            </a:r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107950" y="2641600"/>
            <a:ext cx="89916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4000">
                <a:solidFill>
                  <a:srgbClr val="FF3300"/>
                </a:solidFill>
              </a:rPr>
              <a:t>Účinky látek na vyšších úrovních</a:t>
            </a:r>
            <a:br>
              <a:rPr lang="cs-CZ" altLang="en-US" sz="3600">
                <a:solidFill>
                  <a:srgbClr val="FF3300"/>
                </a:solidFill>
              </a:rPr>
            </a:br>
            <a:r>
              <a:rPr lang="cs-CZ" altLang="en-US" sz="3600" b="0">
                <a:solidFill>
                  <a:srgbClr val="FF3300"/>
                </a:solidFill>
              </a:rPr>
              <a:t>populace - společenstva - ekosystémy</a:t>
            </a:r>
            <a:endParaRPr lang="cs-CZ" altLang="en-US" sz="4000" b="0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4000">
              <a:solidFill>
                <a:schemeClr val="tx1"/>
              </a:solidFill>
            </a:endParaRPr>
          </a:p>
        </p:txBody>
      </p:sp>
      <p:pic>
        <p:nvPicPr>
          <p:cNvPr id="6148" name="Picture 7" descr="OPVK_MU_stred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373688"/>
            <a:ext cx="4537075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23850" y="1341438"/>
            <a:ext cx="86106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chemeClr val="tx1"/>
                </a:solidFill>
              </a:rPr>
              <a:t>Vlastnosti na úrovni jedince, které jsou klíčové pro udržení/růst populací:</a:t>
            </a:r>
            <a:endParaRPr lang="cs-CZ" altLang="en-US" sz="2200" b="0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000" b="0" dirty="0">
                <a:solidFill>
                  <a:schemeClr val="tx1"/>
                </a:solidFill>
              </a:rPr>
              <a:t> </a:t>
            </a:r>
            <a:r>
              <a:rPr lang="cs-CZ" altLang="en-US" sz="2000" b="0" dirty="0">
                <a:solidFill>
                  <a:schemeClr val="tx2"/>
                </a:solidFill>
              </a:rPr>
              <a:t>vyspělost k rozmnožování </a:t>
            </a:r>
          </a:p>
          <a:p>
            <a:pPr lvl="2">
              <a:spcBef>
                <a:spcPct val="0"/>
              </a:spcBef>
              <a:buClrTx/>
              <a:buFontTx/>
              <a:buNone/>
            </a:pPr>
            <a:r>
              <a:rPr lang="cs-CZ" altLang="en-US" sz="2000" b="0" i="1" dirty="0">
                <a:solidFill>
                  <a:schemeClr val="tx1"/>
                </a:solidFill>
              </a:rPr>
              <a:t>(rychlost dosažení / růst / pohlavní dospělost)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000" b="0" dirty="0">
                <a:solidFill>
                  <a:schemeClr val="tx1"/>
                </a:solidFill>
              </a:rPr>
              <a:t> </a:t>
            </a:r>
            <a:r>
              <a:rPr lang="cs-CZ" altLang="en-US" sz="2000" b="0" dirty="0">
                <a:solidFill>
                  <a:schemeClr val="tx2"/>
                </a:solidFill>
              </a:rPr>
              <a:t>rozmnožování</a:t>
            </a:r>
          </a:p>
          <a:p>
            <a:pPr lvl="2">
              <a:spcBef>
                <a:spcPct val="0"/>
              </a:spcBef>
              <a:buClrTx/>
              <a:buFontTx/>
              <a:buNone/>
            </a:pPr>
            <a:r>
              <a:rPr lang="cs-CZ" altLang="en-US" sz="2000" b="0" i="1" dirty="0">
                <a:solidFill>
                  <a:schemeClr val="tx1"/>
                </a:solidFill>
              </a:rPr>
              <a:t>(produkce gamet – počty, kvalita…)</a:t>
            </a:r>
          </a:p>
          <a:p>
            <a:pPr lvl="2">
              <a:spcBef>
                <a:spcPct val="0"/>
              </a:spcBef>
              <a:buClrTx/>
              <a:buFontTx/>
              <a:buNone/>
            </a:pPr>
            <a:endParaRPr lang="cs-CZ" altLang="en-US" sz="2000" b="0" i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chemeClr val="tx1"/>
                </a:solidFill>
              </a:rPr>
              <a:t>Efekty toxických látek na úrovni jedince </a:t>
            </a:r>
            <a:br>
              <a:rPr lang="cs-CZ" altLang="en-US" sz="2200" dirty="0">
                <a:solidFill>
                  <a:schemeClr val="tx1"/>
                </a:solidFill>
              </a:rPr>
            </a:br>
            <a:r>
              <a:rPr lang="cs-CZ" altLang="en-US" sz="2200" dirty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cs-CZ" altLang="en-US" sz="2200" dirty="0">
                <a:solidFill>
                  <a:schemeClr val="tx2"/>
                </a:solidFill>
              </a:rPr>
              <a:t> projevy na úrovni populací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	- změny abundancí</a:t>
            </a:r>
            <a:r>
              <a:rPr lang="en-US" altLang="en-US" sz="2200" b="0" dirty="0">
                <a:solidFill>
                  <a:schemeClr val="tx1"/>
                </a:solidFill>
              </a:rPr>
              <a:t> / po</a:t>
            </a:r>
            <a:r>
              <a:rPr lang="cs-CZ" altLang="en-US" sz="2200" b="0" dirty="0">
                <a:solidFill>
                  <a:schemeClr val="tx1"/>
                </a:solidFill>
              </a:rPr>
              <a:t>čtů (</a:t>
            </a:r>
            <a:r>
              <a:rPr lang="cs-CZ" altLang="en-US" sz="2200" b="0" i="1" dirty="0">
                <a:solidFill>
                  <a:schemeClr val="tx1"/>
                </a:solidFill>
              </a:rPr>
              <a:t>snížení růstové kapacity</a:t>
            </a:r>
            <a:r>
              <a:rPr lang="cs-CZ" altLang="en-US" sz="2200" b="0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	- změny natality / fekundity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	- změny demografie </a:t>
            </a:r>
            <a:r>
              <a:rPr lang="cs-CZ" altLang="en-US" sz="2200" b="0" i="1" dirty="0">
                <a:solidFill>
                  <a:schemeClr val="tx1"/>
                </a:solidFill>
              </a:rPr>
              <a:t>(př. stárnutí populace</a:t>
            </a:r>
            <a:r>
              <a:rPr lang="cs-CZ" altLang="en-US" sz="2200" b="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EKOTOXIKOLOGIE V POPULAC</a:t>
            </a:r>
            <a:r>
              <a:rPr lang="cs-CZ" altLang="en-US" sz="2400">
                <a:solidFill>
                  <a:srgbClr val="FF3300"/>
                </a:solidFill>
              </a:rPr>
              <a:t>ÍCH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54013" y="1341438"/>
            <a:ext cx="8610600" cy="45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i="1">
                <a:latin typeface="Arial" charset="0"/>
                <a:cs typeface="Arial" charset="0"/>
              </a:rPr>
              <a:t>Příklady</a:t>
            </a:r>
            <a:r>
              <a:rPr lang="cs-CZ" i="1" dirty="0">
                <a:latin typeface="Arial" charset="0"/>
                <a:cs typeface="Arial" charset="0"/>
              </a:rPr>
              <a:t>: </a:t>
            </a:r>
          </a:p>
          <a:p>
            <a:pPr>
              <a:defRPr/>
            </a:pPr>
            <a:endParaRPr lang="cs-CZ" i="1">
              <a:latin typeface="Arial" charset="0"/>
              <a:cs typeface="Arial" charset="0"/>
            </a:endParaRPr>
          </a:p>
          <a:p>
            <a:pPr marL="342900" indent="-342900">
              <a:buFontTx/>
              <a:buAutoNum type="arabicParenR"/>
              <a:defRPr/>
            </a:pPr>
            <a:r>
              <a:rPr lang="cs-CZ" i="1">
                <a:solidFill>
                  <a:schemeClr val="tx2"/>
                </a:solidFill>
                <a:latin typeface="Arial" charset="0"/>
                <a:cs typeface="Arial" charset="0"/>
              </a:rPr>
              <a:t>selekce genů </a:t>
            </a:r>
            <a:r>
              <a:rPr lang="cs-CZ" i="1">
                <a:latin typeface="Arial" charset="0"/>
                <a:cs typeface="Arial" charset="0"/>
              </a:rPr>
              <a:t>v populacích</a:t>
            </a:r>
            <a:br>
              <a:rPr lang="cs-CZ" i="1">
                <a:latin typeface="Arial" charset="0"/>
                <a:cs typeface="Arial" charset="0"/>
              </a:rPr>
            </a:br>
            <a:r>
              <a:rPr lang="cs-CZ" b="0" i="1">
                <a:latin typeface="Arial" charset="0"/>
                <a:cs typeface="Arial" charset="0"/>
              </a:rPr>
              <a:t>- </a:t>
            </a:r>
            <a:r>
              <a:rPr lang="cs-CZ" i="1">
                <a:latin typeface="Arial" charset="0"/>
                <a:cs typeface="Arial" charset="0"/>
              </a:rPr>
              <a:t>antibiotika</a:t>
            </a:r>
            <a:r>
              <a:rPr lang="cs-CZ" b="0" i="1">
                <a:latin typeface="Arial" charset="0"/>
                <a:cs typeface="Arial" charset="0"/>
              </a:rPr>
              <a:t>-rezistentní bakterie (viz jinde) </a:t>
            </a:r>
            <a:br>
              <a:rPr lang="cs-CZ" b="0" i="1">
                <a:latin typeface="Arial" charset="0"/>
                <a:cs typeface="Arial" charset="0"/>
              </a:rPr>
            </a:br>
            <a:r>
              <a:rPr lang="cs-CZ" b="0" i="1">
                <a:latin typeface="Arial" charset="0"/>
                <a:cs typeface="Arial" charset="0"/>
              </a:rPr>
              <a:t>- hmyz rezistentní na </a:t>
            </a:r>
            <a:r>
              <a:rPr lang="cs-CZ" i="1">
                <a:latin typeface="Arial" charset="0"/>
                <a:cs typeface="Arial" charset="0"/>
              </a:rPr>
              <a:t>pesticidy</a:t>
            </a:r>
            <a:r>
              <a:rPr lang="cs-CZ" b="0" i="1">
                <a:latin typeface="Arial" charset="0"/>
                <a:cs typeface="Arial" charset="0"/>
              </a:rPr>
              <a:t> (viz jinde) </a:t>
            </a:r>
            <a:br>
              <a:rPr lang="cs-CZ" b="0" i="1">
                <a:latin typeface="Arial" charset="0"/>
                <a:cs typeface="Arial" charset="0"/>
              </a:rPr>
            </a:br>
            <a:r>
              <a:rPr lang="cs-CZ" b="0" i="1">
                <a:latin typeface="Arial" charset="0"/>
                <a:cs typeface="Arial" charset="0"/>
              </a:rPr>
              <a:t>- </a:t>
            </a:r>
            <a:r>
              <a:rPr lang="cs-CZ" i="1">
                <a:latin typeface="Arial" charset="0"/>
                <a:cs typeface="Arial" charset="0"/>
              </a:rPr>
              <a:t>znečištění vzduchu </a:t>
            </a:r>
            <a:r>
              <a:rPr lang="cs-CZ" b="0" i="1">
                <a:latin typeface="Arial" charset="0"/>
                <a:cs typeface="Arial" charset="0"/>
              </a:rPr>
              <a:t>- </a:t>
            </a:r>
            <a:r>
              <a:rPr lang="cs-CZ" b="0" i="1">
                <a:solidFill>
                  <a:srgbClr val="FF0000"/>
                </a:solidFill>
                <a:latin typeface="Arial" charset="0"/>
                <a:cs typeface="Arial" charset="0"/>
              </a:rPr>
              <a:t>drsnokřídlec v Británii: tmavé vs. Světlé varianty</a:t>
            </a:r>
          </a:p>
          <a:p>
            <a:pPr marL="342900" indent="-342900">
              <a:defRPr/>
            </a:pPr>
            <a:r>
              <a:rPr lang="cs-CZ" i="1">
                <a:latin typeface="Arial" charset="0"/>
                <a:cs typeface="Arial" charset="0"/>
              </a:rPr>
              <a:t>	</a:t>
            </a:r>
            <a:r>
              <a:rPr lang="cs-CZ" b="0" i="1">
                <a:latin typeface="Arial" charset="0"/>
                <a:cs typeface="Arial" charset="0"/>
              </a:rPr>
              <a:t>- rezistence (snížení citlivosti) k </a:t>
            </a:r>
            <a:r>
              <a:rPr lang="cs-CZ" b="0" i="1">
                <a:solidFill>
                  <a:srgbClr val="FF0000"/>
                </a:solidFill>
                <a:latin typeface="Arial" charset="0"/>
                <a:cs typeface="Arial" charset="0"/>
              </a:rPr>
              <a:t>toxicitě kovů</a:t>
            </a:r>
          </a:p>
          <a:p>
            <a:pPr marL="342900" indent="-342900">
              <a:defRPr/>
            </a:pPr>
            <a:endParaRPr lang="cs-CZ" i="1">
              <a:latin typeface="Arial" charset="0"/>
              <a:cs typeface="Arial" charset="0"/>
            </a:endParaRPr>
          </a:p>
          <a:p>
            <a:pPr marL="342900" indent="-342900">
              <a:buFontTx/>
              <a:buAutoNum type="arabicParenR" startAt="2"/>
              <a:defRPr/>
            </a:pPr>
            <a:r>
              <a:rPr lang="cs-CZ" i="1">
                <a:solidFill>
                  <a:schemeClr val="tx2"/>
                </a:solidFill>
                <a:latin typeface="Arial" charset="0"/>
                <a:cs typeface="Arial" charset="0"/>
              </a:rPr>
              <a:t>změny </a:t>
            </a:r>
            <a:r>
              <a:rPr lang="cs-CZ" i="1" dirty="0">
                <a:solidFill>
                  <a:schemeClr val="tx2"/>
                </a:solidFill>
                <a:latin typeface="Arial" charset="0"/>
                <a:cs typeface="Arial" charset="0"/>
              </a:rPr>
              <a:t>v rozložení pohlaví </a:t>
            </a:r>
            <a:r>
              <a:rPr lang="cs-CZ" i="1" dirty="0">
                <a:latin typeface="Arial" charset="0"/>
                <a:cs typeface="Arial" charset="0"/>
              </a:rPr>
              <a:t>v </a:t>
            </a:r>
            <a:r>
              <a:rPr lang="cs-CZ" i="1">
                <a:latin typeface="Arial" charset="0"/>
                <a:cs typeface="Arial" charset="0"/>
              </a:rPr>
              <a:t>populacích („sex ratio“)</a:t>
            </a:r>
            <a:br>
              <a:rPr lang="cs-CZ" i="1">
                <a:latin typeface="Arial" charset="0"/>
                <a:cs typeface="Arial" charset="0"/>
              </a:rPr>
            </a:br>
            <a:r>
              <a:rPr lang="cs-CZ" b="0" i="1">
                <a:latin typeface="Arial" charset="0"/>
                <a:cs typeface="Arial" charset="0"/>
              </a:rPr>
              <a:t>- pohlaví u člověka</a:t>
            </a:r>
          </a:p>
          <a:p>
            <a:pPr marL="342900" indent="-342900">
              <a:defRPr/>
            </a:pPr>
            <a:r>
              <a:rPr lang="cs-CZ" b="0" i="1">
                <a:latin typeface="Arial" charset="0"/>
                <a:cs typeface="Arial" charset="0"/>
              </a:rPr>
              <a:t>	- změny rozložení pohlaví u hmyzu</a:t>
            </a:r>
          </a:p>
          <a:p>
            <a:pPr marL="342900" indent="-342900">
              <a:defRPr/>
            </a:pPr>
            <a:endParaRPr lang="cs-CZ" b="0" i="1">
              <a:latin typeface="Arial" charset="0"/>
              <a:cs typeface="Arial" charset="0"/>
            </a:endParaRPr>
          </a:p>
          <a:p>
            <a:pPr marL="342900" indent="-342900">
              <a:buFontTx/>
              <a:buAutoNum type="arabicParenR" startAt="3"/>
              <a:defRPr/>
            </a:pPr>
            <a:r>
              <a:rPr lang="cs-CZ" i="1">
                <a:latin typeface="Arial" charset="0"/>
                <a:cs typeface="Arial" charset="0"/>
              </a:rPr>
              <a:t>vliv </a:t>
            </a:r>
            <a:r>
              <a:rPr lang="cs-CZ" i="1" dirty="0">
                <a:latin typeface="Arial" charset="0"/>
                <a:cs typeface="Arial" charset="0"/>
              </a:rPr>
              <a:t>toxických látek na </a:t>
            </a:r>
            <a:r>
              <a:rPr lang="cs-CZ" i="1" dirty="0">
                <a:solidFill>
                  <a:schemeClr val="tx2"/>
                </a:solidFill>
                <a:latin typeface="Arial" charset="0"/>
                <a:cs typeface="Arial" charset="0"/>
              </a:rPr>
              <a:t>velikost a </a:t>
            </a:r>
            <a:r>
              <a:rPr lang="cs-CZ" i="1">
                <a:solidFill>
                  <a:schemeClr val="tx2"/>
                </a:solidFill>
                <a:latin typeface="Arial" charset="0"/>
                <a:cs typeface="Arial" charset="0"/>
              </a:rPr>
              <a:t>rozmnožování  </a:t>
            </a:r>
          </a:p>
          <a:p>
            <a:pPr marL="342900" indent="-342900">
              <a:defRPr/>
            </a:pPr>
            <a:r>
              <a:rPr lang="cs-CZ" i="1">
                <a:solidFill>
                  <a:schemeClr val="tx2"/>
                </a:solidFill>
                <a:latin typeface="Arial" charset="0"/>
                <a:cs typeface="Arial" charset="0"/>
              </a:rPr>
              <a:t>	</a:t>
            </a:r>
            <a:r>
              <a:rPr lang="cs-CZ" b="0" i="1">
                <a:latin typeface="Arial" charset="0"/>
                <a:cs typeface="Arial" charset="0"/>
              </a:rPr>
              <a:t>- Hg </a:t>
            </a:r>
            <a:r>
              <a:rPr lang="cs-CZ" b="0" i="1" dirty="0">
                <a:latin typeface="Arial" charset="0"/>
                <a:cs typeface="Arial" charset="0"/>
              </a:rPr>
              <a:t>vs</a:t>
            </a:r>
            <a:r>
              <a:rPr lang="cs-CZ" b="0" i="1">
                <a:latin typeface="Arial" charset="0"/>
                <a:cs typeface="Arial" charset="0"/>
              </a:rPr>
              <a:t>. ryby</a:t>
            </a:r>
          </a:p>
          <a:p>
            <a:pPr marL="342900" indent="-342900">
              <a:defRPr/>
            </a:pPr>
            <a:endParaRPr lang="cs-CZ" i="1">
              <a:latin typeface="Arial" charset="0"/>
              <a:cs typeface="Arial" charset="0"/>
            </a:endParaRPr>
          </a:p>
          <a:p>
            <a:pPr>
              <a:defRPr/>
            </a:pPr>
            <a:endParaRPr lang="cs-CZ" sz="2200" b="0" dirty="0">
              <a:latin typeface="Arial" charset="0"/>
              <a:cs typeface="Arial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EKOTOXIKOLOGIE V POPULAC</a:t>
            </a:r>
            <a:r>
              <a:rPr lang="cs-CZ" altLang="en-US" sz="2400">
                <a:solidFill>
                  <a:srgbClr val="FF3300"/>
                </a:solidFill>
              </a:rPr>
              <a:t>ÍCH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" t="20322" r="20573" b="11942"/>
          <a:stretch>
            <a:fillRect/>
          </a:stretch>
        </p:blipFill>
        <p:spPr bwMode="auto">
          <a:xfrm>
            <a:off x="179388" y="1128713"/>
            <a:ext cx="5400675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2" descr="E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6" t="5083" r="21788" b="19534"/>
          <a:stretch>
            <a:fillRect/>
          </a:stretch>
        </p:blipFill>
        <p:spPr bwMode="auto">
          <a:xfrm>
            <a:off x="5940425" y="2471738"/>
            <a:ext cx="3203575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ovéPole 3"/>
          <p:cNvSpPr txBox="1">
            <a:spLocks noChangeArrowheads="1"/>
          </p:cNvSpPr>
          <p:nvPr/>
        </p:nvSpPr>
        <p:spPr bwMode="auto">
          <a:xfrm>
            <a:off x="1214438" y="260350"/>
            <a:ext cx="6813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rgbClr val="FF0000"/>
                </a:solidFill>
              </a:rPr>
              <a:t>Příklad – adaptace </a:t>
            </a:r>
            <a:r>
              <a:rPr lang="en-US" altLang="en-US" sz="1800" dirty="0">
                <a:solidFill>
                  <a:srgbClr val="FF0000"/>
                </a:solidFill>
              </a:rPr>
              <a:t>&amp; p</a:t>
            </a:r>
            <a:r>
              <a:rPr lang="cs-CZ" altLang="en-US" sz="1800" dirty="0">
                <a:solidFill>
                  <a:srgbClr val="FF0000"/>
                </a:solidFill>
              </a:rPr>
              <a:t>řírodní selekce (drsnokřídlec březový)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6" t="5293" r="10008" b="30144"/>
          <a:stretch>
            <a:fillRect/>
          </a:stretch>
        </p:blipFill>
        <p:spPr bwMode="auto">
          <a:xfrm>
            <a:off x="3938588" y="260350"/>
            <a:ext cx="5889625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 descr="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6" t="69856" r="10008" b="12131"/>
          <a:stretch>
            <a:fillRect/>
          </a:stretch>
        </p:blipFill>
        <p:spPr bwMode="auto">
          <a:xfrm>
            <a:off x="0" y="5181600"/>
            <a:ext cx="52197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ovéPole 3"/>
          <p:cNvSpPr txBox="1">
            <a:spLocks noChangeArrowheads="1"/>
          </p:cNvSpPr>
          <p:nvPr/>
        </p:nvSpPr>
        <p:spPr bwMode="auto">
          <a:xfrm>
            <a:off x="323850" y="715963"/>
            <a:ext cx="3719513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0000"/>
                </a:solidFill>
              </a:rPr>
              <a:t>Selekce rezistentních populací </a:t>
            </a:r>
            <a:endParaRPr lang="cs-CZ" altLang="en-US" sz="1800" b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b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 b="0">
                <a:solidFill>
                  <a:schemeClr val="tx1"/>
                </a:solidFill>
                <a:sym typeface="Wingdings" panose="05000000000000000000" pitchFamily="2" charset="2"/>
              </a:rPr>
              <a:t> R</a:t>
            </a:r>
            <a:r>
              <a:rPr lang="cs-CZ" altLang="en-US" sz="1800" b="0">
                <a:solidFill>
                  <a:schemeClr val="tx1"/>
                </a:solidFill>
                <a:sym typeface="Wingdings" panose="05000000000000000000" pitchFamily="2" charset="2"/>
              </a:rPr>
              <a:t>ůzně staré trávníky (psineček)</a:t>
            </a:r>
            <a:br>
              <a:rPr lang="cs-CZ" altLang="en-US" sz="1800" b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cs-CZ" altLang="en-US" sz="1800" b="0">
                <a:solidFill>
                  <a:schemeClr val="tx1"/>
                </a:solidFill>
                <a:sym typeface="Wingdings" panose="05000000000000000000" pitchFamily="2" charset="2"/>
              </a:rPr>
              <a:t>     v blízkosti průmyslu</a:t>
            </a:r>
            <a:endParaRPr lang="cs-CZ" altLang="en-US" sz="1800" b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r>
              <a:rPr lang="cs-CZ" altLang="en-US" sz="1800" b="0">
                <a:solidFill>
                  <a:schemeClr val="tx1"/>
                </a:solidFill>
              </a:rPr>
              <a:t>Nárůst „indexu rezistence k Cu“</a:t>
            </a:r>
          </a:p>
        </p:txBody>
      </p:sp>
      <p:pic>
        <p:nvPicPr>
          <p:cNvPr id="30725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349500"/>
            <a:ext cx="1874837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15625" r="10938" b="10938"/>
          <a:stretch>
            <a:fillRect/>
          </a:stretch>
        </p:blipFill>
        <p:spPr bwMode="auto">
          <a:xfrm>
            <a:off x="381000" y="457200"/>
            <a:ext cx="8458200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" t="11853" r="19559" b="22951"/>
          <a:stretch>
            <a:fillRect/>
          </a:stretch>
        </p:blipFill>
        <p:spPr bwMode="auto">
          <a:xfrm>
            <a:off x="2749550" y="228600"/>
            <a:ext cx="62865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ovéPole 2"/>
          <p:cNvSpPr txBox="1">
            <a:spLocks noChangeArrowheads="1"/>
          </p:cNvSpPr>
          <p:nvPr/>
        </p:nvSpPr>
        <p:spPr bwMode="auto">
          <a:xfrm>
            <a:off x="323850" y="549275"/>
            <a:ext cx="260826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Vliv benzenu a olova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1"/>
                </a:solidFill>
              </a:rPr>
              <a:t>na vývojovou stabilitu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1"/>
                </a:solidFill>
              </a:rPr>
              <a:t>u octomilky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>
                <a:solidFill>
                  <a:schemeClr val="tx2"/>
                </a:solidFill>
                <a:sym typeface="Wingdings" panose="05000000000000000000" pitchFamily="2" charset="2"/>
              </a:rPr>
              <a:t> V</a:t>
            </a:r>
            <a:r>
              <a:rPr lang="cs-CZ" altLang="en-US" sz="1800">
                <a:solidFill>
                  <a:schemeClr val="tx2"/>
                </a:solidFill>
                <a:sym typeface="Wingdings" panose="05000000000000000000" pitchFamily="2" charset="2"/>
              </a:rPr>
              <a:t>yšší koncentrace </a:t>
            </a:r>
            <a:br>
              <a:rPr lang="en-US" altLang="en-US" sz="1800">
                <a:solidFill>
                  <a:schemeClr val="tx2"/>
                </a:solidFill>
                <a:sym typeface="Wingdings" panose="05000000000000000000" pitchFamily="2" charset="2"/>
              </a:rPr>
            </a:br>
            <a:r>
              <a:rPr lang="en-US" altLang="en-US" sz="1800">
                <a:solidFill>
                  <a:schemeClr val="tx2"/>
                </a:solidFill>
                <a:sym typeface="Wingdings" panose="05000000000000000000" pitchFamily="2" charset="2"/>
              </a:rPr>
              <a:t>	</a:t>
            </a:r>
            <a:r>
              <a:rPr lang="cs-CZ" altLang="en-US" sz="1800">
                <a:solidFill>
                  <a:schemeClr val="tx2"/>
                </a:solidFill>
                <a:sym typeface="Wingdings" panose="05000000000000000000" pitchFamily="2" charset="2"/>
              </a:rPr>
              <a:t> více F</a:t>
            </a:r>
            <a:endParaRPr lang="cs-CZ" altLang="en-US" sz="1800">
              <a:solidFill>
                <a:schemeClr val="tx2"/>
              </a:solidFill>
            </a:endParaRPr>
          </a:p>
        </p:txBody>
      </p:sp>
      <p:sp>
        <p:nvSpPr>
          <p:cNvPr id="34820" name="TextovéPole 3"/>
          <p:cNvSpPr txBox="1">
            <a:spLocks noChangeArrowheads="1"/>
          </p:cNvSpPr>
          <p:nvPr/>
        </p:nvSpPr>
        <p:spPr bwMode="auto">
          <a:xfrm>
            <a:off x="395288" y="3573463"/>
            <a:ext cx="34671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Biologické příčiny:</a:t>
            </a:r>
            <a:endParaRPr lang="cs-CZ" altLang="en-US" sz="1800" b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i="1">
                <a:solidFill>
                  <a:schemeClr val="tx1"/>
                </a:solidFill>
              </a:rPr>
              <a:t>Např. vyšší životaschopnost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i="1">
                <a:solidFill>
                  <a:schemeClr val="tx1"/>
                </a:solidFill>
              </a:rPr>
              <a:t>F- embryí (u člověka XX vs. XY)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b="0" i="1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i="1">
                <a:solidFill>
                  <a:schemeClr val="tx1"/>
                </a:solidFill>
              </a:rPr>
              <a:t>[potrat</a:t>
            </a:r>
            <a:r>
              <a:rPr lang="cs-CZ" altLang="en-US" sz="1800" b="0" i="1">
                <a:solidFill>
                  <a:schemeClr val="tx1"/>
                </a:solidFill>
              </a:rPr>
              <a:t>y: častější jsou M</a:t>
            </a:r>
            <a:r>
              <a:rPr lang="en-US" altLang="en-US" sz="1800" b="0" i="1">
                <a:solidFill>
                  <a:schemeClr val="tx1"/>
                </a:solidFill>
              </a:rPr>
              <a:t>]</a:t>
            </a:r>
            <a:endParaRPr lang="cs-CZ" altLang="en-US" sz="1800" i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3" t="19478" r="12222" b="14397"/>
          <a:stretch>
            <a:fillRect/>
          </a:stretch>
        </p:blipFill>
        <p:spPr bwMode="auto">
          <a:xfrm>
            <a:off x="3500438" y="1700213"/>
            <a:ext cx="5535612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ovéPole 2"/>
          <p:cNvSpPr txBox="1">
            <a:spLocks noChangeArrowheads="1"/>
          </p:cNvSpPr>
          <p:nvPr/>
        </p:nvSpPr>
        <p:spPr bwMode="auto">
          <a:xfrm>
            <a:off x="250825" y="455613"/>
            <a:ext cx="4057650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Živorodka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 b="0" i="1">
                <a:solidFill>
                  <a:schemeClr val="tx1"/>
                </a:solidFill>
              </a:rPr>
              <a:t>(3 různé kmeny ryb =</a:t>
            </a:r>
            <a:br>
              <a:rPr lang="cs-CZ" altLang="en-US" sz="1800" b="0" i="1">
                <a:solidFill>
                  <a:schemeClr val="tx1"/>
                </a:solidFill>
              </a:rPr>
            </a:br>
            <a:r>
              <a:rPr lang="cs-CZ" altLang="en-US" sz="1800" b="0" i="1">
                <a:solidFill>
                  <a:schemeClr val="tx1"/>
                </a:solidFill>
              </a:rPr>
              <a:t> 3 různé genotypy)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Vliv rtuti na velikost </a:t>
            </a:r>
            <a:r>
              <a:rPr lang="cs-CZ" altLang="en-US" sz="1800" b="0">
                <a:solidFill>
                  <a:schemeClr val="tx1"/>
                </a:solidFill>
              </a:rPr>
              <a:t>(horní obrázek)</a:t>
            </a:r>
            <a:r>
              <a:rPr lang="cs-CZ" altLang="en-US" sz="1800">
                <a:solidFill>
                  <a:schemeClr val="tx1"/>
                </a:solidFill>
              </a:rPr>
              <a:t> </a:t>
            </a:r>
            <a:br>
              <a:rPr lang="en-US" altLang="en-US" sz="18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1"/>
                </a:solidFill>
              </a:rPr>
              <a:t>a fekunditu </a:t>
            </a:r>
            <a:r>
              <a:rPr lang="cs-CZ" altLang="en-US" sz="1800" b="0">
                <a:solidFill>
                  <a:schemeClr val="tx1"/>
                </a:solidFill>
              </a:rPr>
              <a:t>(spodní obr.) </a:t>
            </a:r>
            <a:endParaRPr lang="en-US" altLang="en-US" sz="1800" b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chemeClr val="tx1"/>
                </a:solidFill>
              </a:rPr>
              <a:t> 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b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i="1">
                <a:solidFill>
                  <a:schemeClr val="tx1"/>
                </a:solidFill>
              </a:rPr>
              <a:t>Různé kmeny stejného druhu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i="1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 b="0" i="1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1800" b="0" i="1">
                <a:solidFill>
                  <a:schemeClr val="tx1"/>
                </a:solidFill>
                <a:sym typeface="Wingdings" panose="05000000000000000000" pitchFamily="2" charset="2"/>
              </a:rPr>
              <a:t>Podstatné rozdíly </a:t>
            </a:r>
            <a:br>
              <a:rPr lang="cs-CZ" altLang="en-US" sz="1800" b="0" i="1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cs-CZ" altLang="en-US" sz="1800" b="0" i="1">
                <a:solidFill>
                  <a:schemeClr val="tx1"/>
                </a:solidFill>
                <a:sym typeface="Wingdings" panose="05000000000000000000" pitchFamily="2" charset="2"/>
              </a:rPr>
              <a:t>    v citlivosti na toxikant</a:t>
            </a:r>
            <a:endParaRPr lang="cs-CZ" altLang="en-US" sz="1800" b="0" i="1">
              <a:solidFill>
                <a:schemeClr val="tx1"/>
              </a:solidFill>
            </a:endParaRPr>
          </a:p>
        </p:txBody>
      </p:sp>
      <p:pic>
        <p:nvPicPr>
          <p:cNvPr id="36868" name="Picture 2" descr="http://www.erdingtonaquatics.com/tropfish/gup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88913"/>
            <a:ext cx="19812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23850" y="1358900"/>
            <a:ext cx="86106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2200">
                <a:latin typeface="Arial" charset="0"/>
                <a:cs typeface="Arial" charset="0"/>
              </a:rPr>
              <a:t>Citlivost </a:t>
            </a:r>
            <a:r>
              <a:rPr lang="cs-CZ" sz="2200">
                <a:solidFill>
                  <a:schemeClr val="tx2"/>
                </a:solidFill>
                <a:latin typeface="Arial" charset="0"/>
                <a:cs typeface="Arial" charset="0"/>
              </a:rPr>
              <a:t>různých vývojových stadií</a:t>
            </a:r>
          </a:p>
          <a:p>
            <a:pPr>
              <a:defRPr/>
            </a:pPr>
            <a:r>
              <a:rPr lang="cs-CZ" sz="2200" dirty="0">
                <a:latin typeface="Arial" charset="0"/>
                <a:cs typeface="Arial" charset="0"/>
              </a:rPr>
              <a:t>	</a:t>
            </a:r>
            <a:r>
              <a:rPr lang="cs-CZ" sz="2200" b="0" dirty="0">
                <a:latin typeface="Arial" charset="0"/>
                <a:cs typeface="Arial" charset="0"/>
              </a:rPr>
              <a:t>- zásadní význam pro demografii populace</a:t>
            </a:r>
          </a:p>
          <a:p>
            <a:pPr>
              <a:defRPr/>
            </a:pPr>
            <a:endParaRPr lang="cs-CZ" sz="2200" b="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cs-CZ" sz="2200" dirty="0">
                <a:latin typeface="Arial" charset="0"/>
                <a:cs typeface="Arial" charset="0"/>
              </a:rPr>
              <a:t>Mladší stadia (embrya) bývají citlivější k vlivům </a:t>
            </a:r>
            <a:r>
              <a:rPr lang="cs-CZ" sz="2200" dirty="0" err="1">
                <a:latin typeface="Arial" charset="0"/>
                <a:cs typeface="Arial" charset="0"/>
              </a:rPr>
              <a:t>toxikantů</a:t>
            </a:r>
            <a:endParaRPr lang="cs-CZ" sz="22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cs-CZ" sz="2200" b="0" i="1" dirty="0">
                <a:latin typeface="Arial" charset="0"/>
                <a:cs typeface="Arial" charset="0"/>
              </a:rPr>
              <a:t>	- citlivost: rychle dělící se buňky u embryí a larev</a:t>
            </a:r>
          </a:p>
          <a:p>
            <a:pPr>
              <a:defRPr/>
            </a:pPr>
            <a:r>
              <a:rPr lang="cs-CZ" sz="2200" b="0" i="1" dirty="0">
                <a:latin typeface="Arial" charset="0"/>
                <a:cs typeface="Arial" charset="0"/>
              </a:rPr>
              <a:t>	- viz </a:t>
            </a:r>
            <a:r>
              <a:rPr lang="cs-CZ" sz="2200" b="0" i="1" dirty="0" err="1">
                <a:latin typeface="Arial" charset="0"/>
                <a:cs typeface="Arial" charset="0"/>
              </a:rPr>
              <a:t>embryotoxicita</a:t>
            </a:r>
            <a:endParaRPr lang="cs-CZ" sz="2200" b="0" i="1" dirty="0">
              <a:latin typeface="Arial" charset="0"/>
              <a:cs typeface="Arial" charset="0"/>
            </a:endParaRPr>
          </a:p>
          <a:p>
            <a:pPr>
              <a:defRPr/>
            </a:pPr>
            <a:endParaRPr lang="cs-CZ" sz="2200" b="0" i="1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cs-CZ" sz="2200" dirty="0">
                <a:latin typeface="Arial" charset="0"/>
                <a:cs typeface="Arial" charset="0"/>
              </a:rPr>
              <a:t>Důsledek </a:t>
            </a:r>
            <a:r>
              <a:rPr lang="cs-CZ" sz="2200" b="0" dirty="0">
                <a:latin typeface="Arial" charset="0"/>
                <a:cs typeface="Arial" charset="0"/>
              </a:rPr>
              <a:t>- snížení </a:t>
            </a:r>
            <a:r>
              <a:rPr lang="cs-CZ" sz="2200" b="0" dirty="0" err="1">
                <a:latin typeface="Arial" charset="0"/>
                <a:cs typeface="Arial" charset="0"/>
              </a:rPr>
              <a:t>fekundity</a:t>
            </a:r>
            <a:r>
              <a:rPr lang="cs-CZ" sz="2200" b="0" dirty="0">
                <a:latin typeface="Arial" charset="0"/>
                <a:cs typeface="Arial" charset="0"/>
              </a:rPr>
              <a:t> </a:t>
            </a:r>
            <a:r>
              <a:rPr lang="cs-CZ" sz="2200" b="0" dirty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2200" b="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cs-CZ" sz="2200" b="0" dirty="0">
                <a:latin typeface="Arial" charset="0"/>
                <a:cs typeface="Arial" charset="0"/>
              </a:rPr>
              <a:t>stárnutí populace</a:t>
            </a:r>
          </a:p>
          <a:p>
            <a:pPr>
              <a:defRPr/>
            </a:pPr>
            <a:endParaRPr lang="cs-CZ" sz="2200" b="0" i="1" dirty="0">
              <a:latin typeface="Arial" charset="0"/>
              <a:cs typeface="Arial" charset="0"/>
            </a:endParaRPr>
          </a:p>
          <a:p>
            <a:pPr marL="0" lvl="1">
              <a:defRPr/>
            </a:pPr>
            <a:r>
              <a:rPr lang="cs-CZ" sz="2200" dirty="0">
                <a:latin typeface="Arial" charset="0"/>
                <a:cs typeface="Arial" charset="0"/>
              </a:rPr>
              <a:t>Výjimky - </a:t>
            </a:r>
            <a:r>
              <a:rPr lang="cs-CZ" sz="2200" b="0" i="1" dirty="0">
                <a:latin typeface="Arial" charset="0"/>
                <a:cs typeface="Arial" charset="0"/>
              </a:rPr>
              <a:t>- </a:t>
            </a:r>
            <a:r>
              <a:rPr lang="cs-CZ" sz="2200" i="1" dirty="0">
                <a:solidFill>
                  <a:schemeClr val="tx2"/>
                </a:solidFill>
                <a:latin typeface="Arial" charset="0"/>
                <a:cs typeface="Arial" charset="0"/>
              </a:rPr>
              <a:t>mechanická ochrana (povrchové vrstvy)</a:t>
            </a:r>
          </a:p>
          <a:p>
            <a:pPr lvl="1">
              <a:buFont typeface="Arial" charset="0"/>
              <a:buChar char="•"/>
              <a:defRPr/>
            </a:pPr>
            <a:r>
              <a:rPr lang="cs-CZ" sz="2200" b="0" dirty="0">
                <a:latin typeface="Arial" charset="0"/>
                <a:cs typeface="Arial" charset="0"/>
              </a:rPr>
              <a:t> rezistence vajíček ryb </a:t>
            </a:r>
            <a:r>
              <a:rPr lang="cs-CZ" sz="2200" b="0" i="1" dirty="0">
                <a:latin typeface="Arial" charset="0"/>
                <a:cs typeface="Arial" charset="0"/>
              </a:rPr>
              <a:t>(vs. vysoce citlivá </a:t>
            </a:r>
            <a:r>
              <a:rPr lang="cs-CZ" sz="2200" i="1" u="sng" dirty="0">
                <a:latin typeface="Arial" charset="0"/>
                <a:cs typeface="Arial" charset="0"/>
              </a:rPr>
              <a:t>embrya</a:t>
            </a:r>
            <a:r>
              <a:rPr lang="cs-CZ" sz="2200" b="0" i="1" dirty="0">
                <a:latin typeface="Arial" charset="0"/>
                <a:cs typeface="Arial" charset="0"/>
              </a:rPr>
              <a:t> ryb)</a:t>
            </a:r>
          </a:p>
          <a:p>
            <a:pPr lvl="1">
              <a:buFont typeface="Arial" charset="0"/>
              <a:buChar char="•"/>
              <a:defRPr/>
            </a:pPr>
            <a:r>
              <a:rPr lang="cs-CZ" sz="2200" b="0" dirty="0">
                <a:latin typeface="Arial" charset="0"/>
                <a:cs typeface="Arial" charset="0"/>
              </a:rPr>
              <a:t> semena rostlin, klidová stadia dalších organismů 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Životní cyklus druhu a populační ekotoxikologie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ull-size image (30 K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" y="987115"/>
            <a:ext cx="8066088" cy="3881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400" dirty="0">
                <a:solidFill>
                  <a:srgbClr val="FF3300"/>
                </a:solidFill>
              </a:rPr>
              <a:t>Citlivost různých stadií ryb – toxicita CuSO</a:t>
            </a:r>
            <a:r>
              <a:rPr lang="cs-CZ" altLang="en-US" sz="1800" dirty="0">
                <a:solidFill>
                  <a:srgbClr val="FF3300"/>
                </a:solidFill>
              </a:rPr>
              <a:t>4</a:t>
            </a:r>
            <a:endParaRPr lang="cs-CZ" altLang="en-US" sz="2400" b="0" dirty="0">
              <a:solidFill>
                <a:srgbClr val="FF3300"/>
              </a:solidFill>
            </a:endParaRPr>
          </a:p>
        </p:txBody>
      </p:sp>
      <p:sp>
        <p:nvSpPr>
          <p:cNvPr id="40964" name="TextovéPole 5"/>
          <p:cNvSpPr txBox="1">
            <a:spLocks noChangeArrowheads="1"/>
          </p:cNvSpPr>
          <p:nvPr/>
        </p:nvSpPr>
        <p:spPr bwMode="auto">
          <a:xfrm>
            <a:off x="71438" y="5057775"/>
            <a:ext cx="8893175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>
                <a:solidFill>
                  <a:schemeClr val="tx1"/>
                </a:solidFill>
              </a:rPr>
              <a:t>Fig. 2. Log LC50 variability for all available test results and for the five most frequently used fish life stages (larvae (LV), juvenile (JV), fry (FY), fingerling (FI), </a:t>
            </a:r>
            <a:r>
              <a:rPr lang="en-US" altLang="en-US" sz="1400" b="0" dirty="0" err="1">
                <a:solidFill>
                  <a:schemeClr val="tx1"/>
                </a:solidFill>
              </a:rPr>
              <a:t>alevin</a:t>
            </a:r>
            <a:r>
              <a:rPr lang="en-US" altLang="en-US" sz="1400" b="0" dirty="0">
                <a:solidFill>
                  <a:schemeClr val="tx1"/>
                </a:solidFill>
              </a:rPr>
              <a:t> (AL), eyed egg (EY) and adult (AD) life stage) for </a:t>
            </a:r>
            <a:r>
              <a:rPr lang="en-US" altLang="en-US" sz="1400" b="0" dirty="0" err="1">
                <a:solidFill>
                  <a:schemeClr val="tx1"/>
                </a:solidFill>
              </a:rPr>
              <a:t>sulphuric</a:t>
            </a:r>
            <a:r>
              <a:rPr lang="en-US" altLang="en-US" sz="1400" b="0" dirty="0">
                <a:solidFill>
                  <a:schemeClr val="tx1"/>
                </a:solidFill>
              </a:rPr>
              <a:t> acid, copper(2+) salt (1:1) (CAS 7758-98-7). </a:t>
            </a:r>
            <a:endParaRPr lang="cs-CZ" altLang="en-US" sz="14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0" dirty="0">
                <a:solidFill>
                  <a:schemeClr val="tx1"/>
                </a:solidFill>
              </a:rPr>
              <a:t>Test results for </a:t>
            </a:r>
            <a:r>
              <a:rPr lang="en-US" altLang="en-US" sz="1400" u="sng" dirty="0">
                <a:solidFill>
                  <a:schemeClr val="tx1"/>
                </a:solidFill>
              </a:rPr>
              <a:t>all reported </a:t>
            </a:r>
            <a:r>
              <a:rPr lang="cs-CZ" altLang="en-US" sz="1400" u="sng" dirty="0">
                <a:solidFill>
                  <a:schemeClr val="tx1"/>
                </a:solidFill>
              </a:rPr>
              <a:t>fish </a:t>
            </a:r>
            <a:r>
              <a:rPr lang="en-US" altLang="en-US" sz="1400" u="sng" dirty="0">
                <a:solidFill>
                  <a:schemeClr val="tx1"/>
                </a:solidFill>
              </a:rPr>
              <a:t>test species</a:t>
            </a:r>
            <a:r>
              <a:rPr lang="en-US" altLang="en-US" sz="1400" b="0" dirty="0">
                <a:solidFill>
                  <a:schemeClr val="tx1"/>
                </a:solidFill>
              </a:rPr>
              <a:t> (A) and for </a:t>
            </a:r>
            <a:r>
              <a:rPr lang="en-US" altLang="en-US" sz="1400" i="1" u="sng" dirty="0">
                <a:solidFill>
                  <a:schemeClr val="tx1"/>
                </a:solidFill>
              </a:rPr>
              <a:t>Oncorhynchus mykiss</a:t>
            </a:r>
            <a:r>
              <a:rPr lang="en-US" altLang="en-US" sz="1400" u="sng" dirty="0">
                <a:solidFill>
                  <a:schemeClr val="tx1"/>
                </a:solidFill>
              </a:rPr>
              <a:t> </a:t>
            </a:r>
            <a:r>
              <a:rPr lang="en-US" altLang="en-US" sz="1400" b="0" dirty="0">
                <a:solidFill>
                  <a:schemeClr val="tx1"/>
                </a:solidFill>
              </a:rPr>
              <a:t>(B) were compared.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 b="0" u="sng" dirty="0">
                <a:solidFill>
                  <a:schemeClr val="tx1"/>
                </a:solidFill>
              </a:rPr>
              <a:t>http://www.sciencedirect.com/science/article/pii/S0273230009000956</a:t>
            </a:r>
          </a:p>
        </p:txBody>
      </p:sp>
      <p:sp>
        <p:nvSpPr>
          <p:cNvPr id="7" name="Šipka dolů 6"/>
          <p:cNvSpPr/>
          <p:nvPr/>
        </p:nvSpPr>
        <p:spPr>
          <a:xfrm>
            <a:off x="6393968" y="1819548"/>
            <a:ext cx="287337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40966" name="TextovéPole 7"/>
          <p:cNvSpPr txBox="1">
            <a:spLocks noChangeArrowheads="1"/>
          </p:cNvSpPr>
          <p:nvPr/>
        </p:nvSpPr>
        <p:spPr bwMode="auto">
          <a:xfrm>
            <a:off x="6249505" y="1484313"/>
            <a:ext cx="941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0000"/>
                </a:solidFill>
              </a:rPr>
              <a:t>Plůdek</a:t>
            </a:r>
          </a:p>
        </p:txBody>
      </p:sp>
      <p:sp>
        <p:nvSpPr>
          <p:cNvPr id="9" name="Šipka dolů 8"/>
          <p:cNvSpPr/>
          <p:nvPr/>
        </p:nvSpPr>
        <p:spPr>
          <a:xfrm flipV="1">
            <a:off x="7689368" y="3043511"/>
            <a:ext cx="288925" cy="504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40968" name="TextovéPole 9"/>
          <p:cNvSpPr txBox="1">
            <a:spLocks noChangeArrowheads="1"/>
          </p:cNvSpPr>
          <p:nvPr/>
        </p:nvSpPr>
        <p:spPr bwMode="auto">
          <a:xfrm>
            <a:off x="7617930" y="3548336"/>
            <a:ext cx="774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0000"/>
                </a:solidFill>
              </a:rPr>
              <a:t>Aduit</a:t>
            </a:r>
          </a:p>
        </p:txBody>
      </p:sp>
      <p:sp>
        <p:nvSpPr>
          <p:cNvPr id="11" name="Šipka dolů 10"/>
          <p:cNvSpPr/>
          <p:nvPr/>
        </p:nvSpPr>
        <p:spPr>
          <a:xfrm>
            <a:off x="2484438" y="1844675"/>
            <a:ext cx="287337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40970" name="TextovéPole 11"/>
          <p:cNvSpPr txBox="1">
            <a:spLocks noChangeArrowheads="1"/>
          </p:cNvSpPr>
          <p:nvPr/>
        </p:nvSpPr>
        <p:spPr bwMode="auto">
          <a:xfrm>
            <a:off x="2339975" y="1484313"/>
            <a:ext cx="941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0000"/>
                </a:solidFill>
              </a:rPr>
              <a:t>Plůdek</a:t>
            </a:r>
          </a:p>
        </p:txBody>
      </p:sp>
      <p:sp>
        <p:nvSpPr>
          <p:cNvPr id="13" name="Šipka dolů 12"/>
          <p:cNvSpPr/>
          <p:nvPr/>
        </p:nvSpPr>
        <p:spPr>
          <a:xfrm flipV="1">
            <a:off x="3779838" y="3068638"/>
            <a:ext cx="287337" cy="504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40972" name="TextovéPole 13"/>
          <p:cNvSpPr txBox="1">
            <a:spLocks noChangeArrowheads="1"/>
          </p:cNvSpPr>
          <p:nvPr/>
        </p:nvSpPr>
        <p:spPr bwMode="auto">
          <a:xfrm>
            <a:off x="3708400" y="3573463"/>
            <a:ext cx="774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0000"/>
                </a:solidFill>
              </a:rPr>
              <a:t>Aduit</a:t>
            </a:r>
          </a:p>
        </p:txBody>
      </p:sp>
      <p:pic>
        <p:nvPicPr>
          <p:cNvPr id="14" name="Picture 13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A4E0268D-9B20-4085-A677-40FE2C6779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317" y="64296"/>
            <a:ext cx="1650290" cy="221217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" t="81885" r="19533"/>
          <a:stretch>
            <a:fillRect/>
          </a:stretch>
        </p:blipFill>
        <p:spPr bwMode="auto">
          <a:xfrm>
            <a:off x="2484438" y="5157788"/>
            <a:ext cx="6161087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ovéPole 2"/>
          <p:cNvSpPr txBox="1">
            <a:spLocks noChangeArrowheads="1"/>
          </p:cNvSpPr>
          <p:nvPr/>
        </p:nvSpPr>
        <p:spPr bwMode="auto">
          <a:xfrm>
            <a:off x="611188" y="2333625"/>
            <a:ext cx="3367087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Chrostíci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Rozdíly v citlivosti</a:t>
            </a:r>
            <a:br>
              <a:rPr lang="cs-CZ" altLang="en-US" sz="2000">
                <a:solidFill>
                  <a:schemeClr val="tx1"/>
                </a:solidFill>
              </a:rPr>
            </a:br>
            <a:r>
              <a:rPr lang="cs-CZ" altLang="en-US" sz="2000">
                <a:solidFill>
                  <a:schemeClr val="tx1"/>
                </a:solidFill>
              </a:rPr>
              <a:t>s věkem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000" b="0" i="1">
                <a:solidFill>
                  <a:schemeClr val="tx1"/>
                </a:solidFill>
              </a:rPr>
              <a:t>Vyšší mortalita u starších …</a:t>
            </a:r>
            <a:endParaRPr lang="cs-CZ" altLang="en-US" sz="2000" i="1">
              <a:solidFill>
                <a:schemeClr val="tx1"/>
              </a:solidFill>
            </a:endParaRPr>
          </a:p>
        </p:txBody>
      </p:sp>
      <p:pic>
        <p:nvPicPr>
          <p:cNvPr id="43012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6" t="22232" r="27361" b="18440"/>
          <a:stretch>
            <a:fillRect/>
          </a:stretch>
        </p:blipFill>
        <p:spPr bwMode="auto">
          <a:xfrm>
            <a:off x="4859338" y="188913"/>
            <a:ext cx="360045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ovéPole 4"/>
          <p:cNvSpPr txBox="1">
            <a:spLocks noChangeArrowheads="1"/>
          </p:cNvSpPr>
          <p:nvPr/>
        </p:nvSpPr>
        <p:spPr bwMode="auto">
          <a:xfrm rot="-5400000">
            <a:off x="3827463" y="788988"/>
            <a:ext cx="1570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Mortality (%)</a:t>
            </a:r>
          </a:p>
        </p:txBody>
      </p:sp>
      <p:sp>
        <p:nvSpPr>
          <p:cNvPr id="43014" name="TextovéPole 5"/>
          <p:cNvSpPr txBox="1">
            <a:spLocks noChangeArrowheads="1"/>
          </p:cNvSpPr>
          <p:nvPr/>
        </p:nvSpPr>
        <p:spPr bwMode="auto">
          <a:xfrm rot="-5400000">
            <a:off x="3827463" y="3236913"/>
            <a:ext cx="1570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Mortality (%)</a:t>
            </a:r>
          </a:p>
        </p:txBody>
      </p:sp>
      <p:pic>
        <p:nvPicPr>
          <p:cNvPr id="43015" name="Picture 2" descr="https://encrypted-tbn1.gstatic.com/images?q=tbn:ANd9GcRYChodUkrCAl2UNhsTl-3oms-MBwBoPHQe4sauLwnU9HHrmSrg9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60350"/>
            <a:ext cx="26003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6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/>
              <a:t>Připomenutní - hodnocení ekotoxicity - biotesty</a:t>
            </a:r>
          </a:p>
        </p:txBody>
      </p:sp>
      <p:sp>
        <p:nvSpPr>
          <p:cNvPr id="8195" name="Zástupný symbol pro obsah 7"/>
          <p:cNvSpPr>
            <a:spLocks noGrp="1"/>
          </p:cNvSpPr>
          <p:nvPr>
            <p:ph idx="1"/>
          </p:nvPr>
        </p:nvSpPr>
        <p:spPr>
          <a:xfrm>
            <a:off x="457200" y="1423988"/>
            <a:ext cx="8229600" cy="4525962"/>
          </a:xfrm>
        </p:spPr>
        <p:txBody>
          <a:bodyPr/>
          <a:lstStyle/>
          <a:p>
            <a:r>
              <a:rPr lang="cs-CZ" altLang="en-US" dirty="0"/>
              <a:t>Ekotoxikologické biotesty </a:t>
            </a:r>
          </a:p>
          <a:p>
            <a:pPr lvl="1"/>
            <a:r>
              <a:rPr lang="cs-CZ" altLang="en-US" b="1" dirty="0"/>
              <a:t>Nástroje </a:t>
            </a:r>
            <a:r>
              <a:rPr lang="cs-CZ" altLang="en-US" dirty="0"/>
              <a:t>pro hodnocení účinků: </a:t>
            </a:r>
          </a:p>
          <a:p>
            <a:pPr lvl="2"/>
            <a:r>
              <a:rPr lang="cs-CZ" altLang="en-US" dirty="0"/>
              <a:t>nejběžnější, nejpoužívanější, nejvíce propracovaný systém</a:t>
            </a:r>
          </a:p>
          <a:p>
            <a:pPr lvl="1"/>
            <a:r>
              <a:rPr lang="cs-CZ" altLang="en-US" b="1" dirty="0"/>
              <a:t>Standardní nástroje</a:t>
            </a:r>
          </a:p>
          <a:p>
            <a:pPr lvl="2"/>
            <a:r>
              <a:rPr lang="cs-CZ" altLang="en-US" dirty="0"/>
              <a:t>Jednodruhové </a:t>
            </a:r>
            <a:r>
              <a:rPr lang="cs-CZ" altLang="en-US" dirty="0">
                <a:sym typeface="Wingdings" panose="05000000000000000000" pitchFamily="2" charset="2"/>
              </a:rPr>
              <a:t></a:t>
            </a:r>
            <a:r>
              <a:rPr lang="cs-CZ" altLang="en-US" dirty="0"/>
              <a:t> jeden</a:t>
            </a:r>
            <a:r>
              <a:rPr lang="en-US" altLang="en-US" dirty="0"/>
              <a:t> </a:t>
            </a:r>
            <a:r>
              <a:rPr lang="en-US" altLang="en-US" dirty="0" err="1"/>
              <a:t>konkr</a:t>
            </a:r>
            <a:r>
              <a:rPr lang="cs-CZ" altLang="en-US" dirty="0"/>
              <a:t>étní kmen </a:t>
            </a:r>
            <a:r>
              <a:rPr lang="cs-CZ" altLang="en-US" dirty="0">
                <a:sym typeface="Wingdings" panose="05000000000000000000" pitchFamily="2" charset="2"/>
              </a:rPr>
              <a:t>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standardn</a:t>
            </a:r>
            <a:r>
              <a:rPr lang="cs-CZ" altLang="en-US" dirty="0">
                <a:sym typeface="Wingdings" panose="05000000000000000000" pitchFamily="2" charset="2"/>
              </a:rPr>
              <a:t>í jedinci (uniformní věk, velikost apod.)</a:t>
            </a:r>
          </a:p>
          <a:p>
            <a:pPr lvl="2"/>
            <a:r>
              <a:rPr lang="cs-CZ" altLang="en-US" dirty="0">
                <a:sym typeface="Wingdings" panose="05000000000000000000" pitchFamily="2" charset="2"/>
              </a:rPr>
              <a:t>Zcela optimální podmínky</a:t>
            </a:r>
          </a:p>
          <a:p>
            <a:pPr lvl="3"/>
            <a:r>
              <a:rPr lang="cs-CZ" altLang="en-US" dirty="0">
                <a:sym typeface="Wingdings" panose="05000000000000000000" pitchFamily="2" charset="2"/>
              </a:rPr>
              <a:t>Potrava, teplota, pH, světlo</a:t>
            </a:r>
          </a:p>
          <a:p>
            <a:pPr lvl="3"/>
            <a:r>
              <a:rPr lang="cs-CZ" altLang="en-US" dirty="0">
                <a:sym typeface="Wingdings" panose="05000000000000000000" pitchFamily="2" charset="2"/>
              </a:rPr>
              <a:t>Bez dalšího biotického stresu (predátoři, infekce..)</a:t>
            </a:r>
            <a:endParaRPr lang="cs-CZ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04800" y="1196975"/>
            <a:ext cx="8610600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arenR"/>
              <a:defRPr/>
            </a:pPr>
            <a:r>
              <a:rPr lang="cs-CZ" sz="2200" dirty="0">
                <a:latin typeface="Arial" charset="0"/>
                <a:cs typeface="Arial" charset="0"/>
              </a:rPr>
              <a:t>Experimentální studie reprodukční toxicity</a:t>
            </a:r>
          </a:p>
          <a:p>
            <a:pPr marL="914400" lvl="1" indent="-457200">
              <a:defRPr/>
            </a:pPr>
            <a:r>
              <a:rPr lang="cs-CZ" b="0" dirty="0">
                <a:latin typeface="Arial" charset="0"/>
                <a:cs typeface="Arial" charset="0"/>
              </a:rPr>
              <a:t>	- </a:t>
            </a:r>
            <a:r>
              <a:rPr lang="cs-CZ" b="0" i="1" dirty="0">
                <a:latin typeface="Arial" charset="0"/>
                <a:cs typeface="Arial" charset="0"/>
              </a:rPr>
              <a:t>D. </a:t>
            </a:r>
            <a:r>
              <a:rPr lang="cs-CZ" b="0" i="1" dirty="0" err="1">
                <a:latin typeface="Arial" charset="0"/>
                <a:cs typeface="Arial" charset="0"/>
              </a:rPr>
              <a:t>magna</a:t>
            </a:r>
            <a:r>
              <a:rPr lang="cs-CZ" b="0" i="1" dirty="0">
                <a:latin typeface="Arial" charset="0"/>
                <a:cs typeface="Arial" charset="0"/>
              </a:rPr>
              <a:t> </a:t>
            </a:r>
            <a:r>
              <a:rPr lang="cs-CZ" b="0" dirty="0">
                <a:latin typeface="Arial" charset="0"/>
                <a:cs typeface="Arial" charset="0"/>
              </a:rPr>
              <a:t>– 21 denní reprodukční test</a:t>
            </a:r>
          </a:p>
          <a:p>
            <a:pPr marL="914400" lvl="1" indent="-457200">
              <a:defRPr/>
            </a:pPr>
            <a:r>
              <a:rPr lang="cs-CZ" b="0" dirty="0">
                <a:latin typeface="Arial" charset="0"/>
                <a:cs typeface="Arial" charset="0"/>
              </a:rPr>
              <a:t>	- </a:t>
            </a:r>
            <a:r>
              <a:rPr lang="cs-CZ" b="0" i="1" dirty="0">
                <a:latin typeface="Arial" charset="0"/>
                <a:cs typeface="Arial" charset="0"/>
              </a:rPr>
              <a:t>Žížaly – </a:t>
            </a:r>
            <a:r>
              <a:rPr lang="cs-CZ" b="0" dirty="0">
                <a:latin typeface="Arial" charset="0"/>
                <a:cs typeface="Arial" charset="0"/>
              </a:rPr>
              <a:t>4 týdenní reprodukční testy</a:t>
            </a:r>
          </a:p>
          <a:p>
            <a:pPr lvl="1" indent="-457200">
              <a:defRPr/>
            </a:pPr>
            <a:r>
              <a:rPr lang="cs-CZ" b="0" dirty="0">
                <a:latin typeface="Arial" charset="0"/>
                <a:cs typeface="Arial" charset="0"/>
              </a:rPr>
              <a:t>		- </a:t>
            </a:r>
            <a:r>
              <a:rPr lang="cs-CZ" b="0" i="1" dirty="0">
                <a:latin typeface="Arial" charset="0"/>
                <a:cs typeface="Arial" charset="0"/>
              </a:rPr>
              <a:t>chvostoskoci </a:t>
            </a:r>
            <a:r>
              <a:rPr lang="cs-CZ" b="0" i="1" dirty="0" err="1">
                <a:latin typeface="Arial" charset="0"/>
                <a:cs typeface="Arial" charset="0"/>
              </a:rPr>
              <a:t>Folsomia</a:t>
            </a:r>
            <a:r>
              <a:rPr lang="cs-CZ" b="0" i="1" dirty="0">
                <a:latin typeface="Arial" charset="0"/>
                <a:cs typeface="Arial" charset="0"/>
              </a:rPr>
              <a:t> </a:t>
            </a:r>
            <a:r>
              <a:rPr lang="cs-CZ" b="0" i="1" dirty="0" err="1">
                <a:latin typeface="Arial" charset="0"/>
                <a:cs typeface="Arial" charset="0"/>
              </a:rPr>
              <a:t>candida</a:t>
            </a:r>
            <a:r>
              <a:rPr lang="cs-CZ" b="0" i="1" dirty="0">
                <a:latin typeface="Arial" charset="0"/>
                <a:cs typeface="Arial" charset="0"/>
              </a:rPr>
              <a:t> - </a:t>
            </a:r>
            <a:r>
              <a:rPr lang="cs-CZ" b="0" dirty="0">
                <a:latin typeface="Arial" charset="0"/>
                <a:cs typeface="Arial" charset="0"/>
              </a:rPr>
              <a:t>reprodukční testy</a:t>
            </a:r>
          </a:p>
          <a:p>
            <a:pPr marL="457200" indent="-457200">
              <a:defRPr/>
            </a:pPr>
            <a:r>
              <a:rPr lang="cs-CZ" sz="2200" dirty="0">
                <a:latin typeface="Arial" charset="0"/>
                <a:cs typeface="Arial" charset="0"/>
              </a:rPr>
              <a:t>		</a:t>
            </a:r>
          </a:p>
          <a:p>
            <a:pPr marL="457200" indent="-457200">
              <a:defRPr/>
            </a:pPr>
            <a:r>
              <a:rPr lang="cs-CZ" sz="2200" dirty="0">
                <a:latin typeface="Arial" charset="0"/>
                <a:cs typeface="Arial" charset="0"/>
              </a:rPr>
              <a:t>		</a:t>
            </a:r>
          </a:p>
          <a:p>
            <a:pPr>
              <a:defRPr/>
            </a:pPr>
            <a:r>
              <a:rPr lang="cs-CZ" sz="2200" dirty="0">
                <a:latin typeface="Arial" charset="0"/>
                <a:cs typeface="Arial" charset="0"/>
              </a:rPr>
              <a:t>2)  Testy celoživotního cyklu</a:t>
            </a:r>
          </a:p>
          <a:p>
            <a:pPr marL="914400" lvl="1" indent="-457200">
              <a:defRPr/>
            </a:pPr>
            <a:r>
              <a:rPr lang="cs-CZ" b="0" dirty="0">
                <a:latin typeface="Arial" charset="0"/>
                <a:cs typeface="Arial" charset="0"/>
              </a:rPr>
              <a:t>	- </a:t>
            </a:r>
            <a:r>
              <a:rPr lang="cs-CZ" b="0" i="1" dirty="0">
                <a:latin typeface="Arial" charset="0"/>
                <a:cs typeface="Arial" charset="0"/>
              </a:rPr>
              <a:t>Např. pakomáři </a:t>
            </a:r>
            <a:r>
              <a:rPr lang="cs-CZ" b="0" i="1" dirty="0" err="1">
                <a:latin typeface="Arial" charset="0"/>
                <a:cs typeface="Arial" charset="0"/>
              </a:rPr>
              <a:t>Chironomus</a:t>
            </a:r>
            <a:r>
              <a:rPr lang="cs-CZ" b="0" i="1" dirty="0">
                <a:latin typeface="Arial" charset="0"/>
                <a:cs typeface="Arial" charset="0"/>
              </a:rPr>
              <a:t> </a:t>
            </a:r>
            <a:br>
              <a:rPr lang="cs-CZ" b="0" i="1" dirty="0">
                <a:latin typeface="Arial" charset="0"/>
                <a:cs typeface="Arial" charset="0"/>
              </a:rPr>
            </a:br>
            <a:r>
              <a:rPr lang="cs-CZ" b="0" i="1" dirty="0">
                <a:latin typeface="Arial" charset="0"/>
                <a:cs typeface="Arial" charset="0"/>
              </a:rPr>
              <a:t>(OECD </a:t>
            </a:r>
            <a:r>
              <a:rPr lang="cs-CZ" b="0" i="1" dirty="0" err="1">
                <a:latin typeface="Arial" charset="0"/>
                <a:cs typeface="Arial" charset="0"/>
              </a:rPr>
              <a:t>guideline</a:t>
            </a:r>
            <a:r>
              <a:rPr lang="cs-CZ" b="0" i="1" dirty="0">
                <a:latin typeface="Arial" charset="0"/>
                <a:cs typeface="Arial" charset="0"/>
              </a:rPr>
              <a:t> 233)</a:t>
            </a:r>
            <a:endParaRPr lang="cs-CZ" b="0" dirty="0">
              <a:latin typeface="Arial" charset="0"/>
              <a:cs typeface="Arial" charset="0"/>
            </a:endParaRPr>
          </a:p>
          <a:p>
            <a:pPr marL="457200" indent="-457200">
              <a:defRPr/>
            </a:pPr>
            <a:endParaRPr lang="cs-CZ" sz="2200" dirty="0">
              <a:latin typeface="Arial" charset="0"/>
              <a:cs typeface="Arial" charset="0"/>
            </a:endParaRPr>
          </a:p>
          <a:p>
            <a:pPr marL="457200" indent="-457200">
              <a:defRPr/>
            </a:pPr>
            <a:r>
              <a:rPr lang="en-US" sz="2200" dirty="0">
                <a:latin typeface="Arial" charset="0"/>
                <a:cs typeface="Arial" charset="0"/>
              </a:rPr>
              <a:t>3</a:t>
            </a:r>
            <a:r>
              <a:rPr lang="cs-CZ" sz="2200" dirty="0">
                <a:latin typeface="Arial" charset="0"/>
                <a:cs typeface="Arial" charset="0"/>
              </a:rPr>
              <a:t>) 	Modelování </a:t>
            </a:r>
          </a:p>
          <a:p>
            <a:pPr marL="457200" indent="-457200">
              <a:defRPr/>
            </a:pPr>
            <a:r>
              <a:rPr lang="cs-CZ" sz="2200" b="0" i="1" dirty="0">
                <a:latin typeface="Arial" charset="0"/>
                <a:cs typeface="Arial" charset="0"/>
              </a:rPr>
              <a:t>	(např. DEB modely)</a:t>
            </a:r>
          </a:p>
          <a:p>
            <a:pPr marL="457200" indent="-457200">
              <a:defRPr/>
            </a:pPr>
            <a:endParaRPr lang="cs-CZ" sz="2200" dirty="0">
              <a:latin typeface="Arial" charset="0"/>
              <a:cs typeface="Arial" charset="0"/>
            </a:endParaRPr>
          </a:p>
          <a:p>
            <a:pPr marL="457200" indent="-457200">
              <a:defRPr/>
            </a:pPr>
            <a:endParaRPr lang="cs-CZ" b="0" dirty="0">
              <a:latin typeface="Arial" charset="0"/>
              <a:cs typeface="Arial" charset="0"/>
            </a:endParaRPr>
          </a:p>
          <a:p>
            <a:pPr marL="342900" indent="-342900">
              <a:buFontTx/>
              <a:buAutoNum type="arabicParenR"/>
              <a:defRPr/>
            </a:pPr>
            <a:endParaRPr lang="cs-CZ" b="0" dirty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Jak prostudovat účinky s dopady na populace ?</a:t>
            </a:r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50" y="1268413"/>
            <a:ext cx="19875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76575"/>
            <a:ext cx="4316413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" t="5081" r="17003" b="33945"/>
          <a:stretch>
            <a:fillRect/>
          </a:stretch>
        </p:blipFill>
        <p:spPr bwMode="auto">
          <a:xfrm>
            <a:off x="2627313" y="1125538"/>
            <a:ext cx="6481762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Oval 3"/>
          <p:cNvSpPr>
            <a:spLocks noChangeArrowheads="1"/>
          </p:cNvSpPr>
          <p:nvPr/>
        </p:nvSpPr>
        <p:spPr bwMode="auto">
          <a:xfrm>
            <a:off x="3779838" y="2636838"/>
            <a:ext cx="2232025" cy="2376487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79388" y="115888"/>
            <a:ext cx="4159250" cy="360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u="sng">
                <a:solidFill>
                  <a:schemeClr val="tx1"/>
                </a:solidFill>
              </a:rPr>
              <a:t>P</a:t>
            </a:r>
            <a:r>
              <a:rPr lang="cs-CZ" altLang="en-US" sz="1800" b="0" u="sng">
                <a:solidFill>
                  <a:schemeClr val="tx1"/>
                </a:solidFill>
              </a:rPr>
              <a:t>říklad – ilustrační obrázek</a:t>
            </a:r>
            <a:endParaRPr lang="en-US" altLang="en-US" sz="1800" b="0" u="sng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0000"/>
                </a:solidFill>
              </a:rPr>
              <a:t>DDT </a:t>
            </a:r>
            <a:r>
              <a:rPr lang="cs-CZ" altLang="en-US" sz="240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40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400">
                <a:solidFill>
                  <a:srgbClr val="FF0000"/>
                </a:solidFill>
              </a:rPr>
              <a:t>p</a:t>
            </a:r>
            <a:r>
              <a:rPr lang="cs-CZ" altLang="en-US" sz="2400">
                <a:solidFill>
                  <a:srgbClr val="FF0000"/>
                </a:solidFill>
              </a:rPr>
              <a:t>opulační důsledky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b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cs-CZ" altLang="en-US" sz="1800" b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cs-CZ" altLang="en-US" sz="1800" b="0" u="sng">
                <a:solidFill>
                  <a:schemeClr val="tx1"/>
                </a:solidFill>
              </a:rPr>
              <a:t>Obrázek – tloušťka skořápek</a:t>
            </a: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cs-CZ" altLang="en-US" sz="1800" b="0" u="sng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cs-CZ" altLang="en-US" sz="1600" b="0">
                <a:solidFill>
                  <a:schemeClr val="tx1"/>
                </a:solidFill>
              </a:rPr>
              <a:t>Prázdné symboly </a:t>
            </a: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cs-CZ" altLang="en-US" sz="1600" b="0">
                <a:solidFill>
                  <a:schemeClr val="tx1"/>
                </a:solidFill>
              </a:rPr>
              <a:t>     - tloušťka před objevem DDT</a:t>
            </a:r>
            <a:br>
              <a:rPr lang="cs-CZ" altLang="en-US" sz="1600" b="0">
                <a:solidFill>
                  <a:schemeClr val="tx1"/>
                </a:solidFill>
              </a:rPr>
            </a:br>
            <a:r>
              <a:rPr lang="cs-CZ" altLang="en-US" sz="1600" b="0">
                <a:solidFill>
                  <a:schemeClr val="tx1"/>
                </a:solidFill>
              </a:rPr>
              <a:t>     (1842 – 1942)</a:t>
            </a: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cs-CZ" altLang="en-US" sz="1600" b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cs-CZ" altLang="en-US" sz="1600">
                <a:solidFill>
                  <a:schemeClr val="tx2"/>
                </a:solidFill>
              </a:rPr>
              <a:t>Plné symboly</a:t>
            </a: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cs-CZ" altLang="en-US" sz="1600">
                <a:solidFill>
                  <a:schemeClr val="tx1"/>
                </a:solidFill>
              </a:rPr>
              <a:t>     - tloušťka v období 1970-74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457200" y="2362200"/>
            <a:ext cx="8382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4000">
                <a:solidFill>
                  <a:srgbClr val="FF3300"/>
                </a:solidFill>
              </a:rPr>
              <a:t>Účinky látek </a:t>
            </a:r>
            <a:br>
              <a:rPr lang="cs-CZ" altLang="en-US" sz="4000">
                <a:solidFill>
                  <a:srgbClr val="FF3300"/>
                </a:solidFill>
              </a:rPr>
            </a:br>
            <a:r>
              <a:rPr lang="cs-CZ" altLang="en-US" sz="4000">
                <a:solidFill>
                  <a:srgbClr val="FF3300"/>
                </a:solidFill>
              </a:rPr>
              <a:t>vs. SPOLEČENSTVA</a:t>
            </a:r>
            <a:endParaRPr lang="cs-CZ" altLang="en-US" sz="4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57200" y="457200"/>
            <a:ext cx="8382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>
                <a:solidFill>
                  <a:srgbClr val="FF3300"/>
                </a:solidFill>
              </a:rPr>
              <a:t>Společenstvo</a:t>
            </a:r>
            <a:r>
              <a:rPr lang="en-US" altLang="en-US">
                <a:solidFill>
                  <a:srgbClr val="FF3300"/>
                </a:solidFill>
              </a:rPr>
              <a:t> - biocenoza</a:t>
            </a:r>
            <a:br>
              <a:rPr lang="en-US" altLang="en-US">
                <a:solidFill>
                  <a:srgbClr val="FF3300"/>
                </a:solidFill>
              </a:rPr>
            </a:br>
            <a:r>
              <a:rPr lang="cs-CZ" altLang="en-US" b="0">
                <a:solidFill>
                  <a:srgbClr val="FF3300"/>
                </a:solidFill>
              </a:rPr>
              <a:t> (Community)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95288" y="1895475"/>
            <a:ext cx="829945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dirty="0">
                <a:solidFill>
                  <a:schemeClr val="tx1"/>
                </a:solidFill>
              </a:rPr>
              <a:t>Soubor populací různých druhů, které spolu žijí v určitém prostředí (biotopu) a </a:t>
            </a:r>
            <a:r>
              <a:rPr lang="cs-CZ" altLang="en-US" sz="2000" dirty="0">
                <a:solidFill>
                  <a:srgbClr val="FF0000"/>
                </a:solidFill>
              </a:rPr>
              <a:t>vzájemně spolu interagují </a:t>
            </a:r>
            <a:r>
              <a:rPr lang="cs-CZ" altLang="en-US" sz="2000" dirty="0">
                <a:solidFill>
                  <a:schemeClr val="tx1"/>
                </a:solidFill>
              </a:rPr>
              <a:t>(existence vazeb)</a:t>
            </a:r>
            <a:endParaRPr lang="cs-CZ" altLang="en-US" sz="20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u="sng" dirty="0">
                <a:solidFill>
                  <a:srgbClr val="FF0000"/>
                </a:solidFill>
              </a:rPr>
              <a:t>Příklady vztahů (interakcí) </a:t>
            </a:r>
            <a:r>
              <a:rPr lang="cs-CZ" altLang="en-US" sz="2000" b="0" u="sng" dirty="0">
                <a:solidFill>
                  <a:schemeClr val="tx1"/>
                </a:solidFill>
              </a:rPr>
              <a:t>mezi populacemi druhů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endParaRPr lang="cs-CZ" altLang="en-US" sz="2000" b="0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cs-CZ" altLang="en-US" sz="2000" b="0" dirty="0">
                <a:solidFill>
                  <a:schemeClr val="tx2"/>
                </a:solidFill>
              </a:rPr>
              <a:t>Kompetice</a:t>
            </a:r>
            <a:r>
              <a:rPr lang="cs-CZ" altLang="en-US" sz="2000" b="0" dirty="0">
                <a:solidFill>
                  <a:schemeClr val="tx1"/>
                </a:solidFill>
              </a:rPr>
              <a:t> (o potravu, o prostor, o světlo …) </a:t>
            </a:r>
          </a:p>
          <a:p>
            <a:pPr lvl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cs-CZ" altLang="en-US" sz="2000" b="0" dirty="0">
                <a:solidFill>
                  <a:schemeClr val="tx2"/>
                </a:solidFill>
              </a:rPr>
              <a:t>Symbioza</a:t>
            </a:r>
          </a:p>
          <a:p>
            <a:pPr lvl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cs-CZ" altLang="en-US" sz="2000" b="0" dirty="0">
                <a:solidFill>
                  <a:schemeClr val="tx2"/>
                </a:solidFill>
              </a:rPr>
              <a:t>Potravní vztahy </a:t>
            </a:r>
            <a:r>
              <a:rPr lang="cs-CZ" altLang="en-US" sz="2000" b="0" dirty="0">
                <a:solidFill>
                  <a:schemeClr val="tx1"/>
                </a:solidFill>
              </a:rPr>
              <a:t>/ potravní řetězce</a:t>
            </a:r>
          </a:p>
          <a:p>
            <a:pPr lvl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cs-CZ" altLang="en-US" sz="2000" b="0" dirty="0">
                <a:solidFill>
                  <a:schemeClr val="tx1"/>
                </a:solidFill>
              </a:rPr>
              <a:t> atd. atd.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	</a:t>
            </a:r>
            <a:r>
              <a:rPr lang="en-US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 d</a:t>
            </a:r>
            <a:r>
              <a:rPr lang="cs-CZ" altLang="en-US" sz="2000" b="0" dirty="0">
                <a:solidFill>
                  <a:schemeClr val="tx1"/>
                </a:solidFill>
                <a:sym typeface="Wingdings" panose="05000000000000000000" pitchFamily="2" charset="2"/>
              </a:rPr>
              <a:t>ůsledek: variabilita / přirozené kolísání počtů</a:t>
            </a:r>
            <a:endParaRPr lang="cs-CZ" altLang="en-US" sz="2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457200" y="620713"/>
            <a:ext cx="838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Základní principy – ZPĚTNÉ VAZBY</a:t>
            </a:r>
            <a:endParaRPr lang="cs-CZ" altLang="en-US" sz="2400">
              <a:solidFill>
                <a:schemeClr val="tx1"/>
              </a:solidFill>
            </a:endParaRPr>
          </a:p>
        </p:txBody>
      </p:sp>
      <p:grpSp>
        <p:nvGrpSpPr>
          <p:cNvPr id="53251" name="Group 3"/>
          <p:cNvGrpSpPr>
            <a:grpSpLocks/>
          </p:cNvGrpSpPr>
          <p:nvPr/>
        </p:nvGrpSpPr>
        <p:grpSpPr bwMode="auto">
          <a:xfrm>
            <a:off x="609600" y="1343025"/>
            <a:ext cx="8382000" cy="4894263"/>
            <a:chOff x="384" y="846"/>
            <a:chExt cx="5280" cy="3083"/>
          </a:xfrm>
        </p:grpSpPr>
        <p:sp>
          <p:nvSpPr>
            <p:cNvPr id="53252" name="Rectangle 4"/>
            <p:cNvSpPr>
              <a:spLocks noChangeArrowheads="1"/>
            </p:cNvSpPr>
            <p:nvPr/>
          </p:nvSpPr>
          <p:spPr bwMode="auto">
            <a:xfrm>
              <a:off x="384" y="846"/>
              <a:ext cx="5280" cy="3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2400">
                  <a:solidFill>
                    <a:schemeClr val="tx1"/>
                  </a:solidFill>
                </a:rPr>
                <a:t>ZPĚTNÉ VAZBY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cs-CZ" altLang="en-US" sz="2400">
                <a:solidFill>
                  <a:schemeClr val="tx1"/>
                </a:solidFill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2400">
                  <a:solidFill>
                    <a:schemeClr val="tx1"/>
                  </a:solidFill>
                </a:rPr>
                <a:t>	pozitivní = nárůst „B“ způsobuje nárůst „A“ 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2400">
                  <a:solidFill>
                    <a:schemeClr val="tx1"/>
                  </a:solidFill>
                </a:rPr>
                <a:t>		A+		        B+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cs-CZ" altLang="en-US" sz="2400">
                <a:solidFill>
                  <a:schemeClr val="tx1"/>
                </a:solidFill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cs-CZ" altLang="en-US" sz="2400">
                <a:solidFill>
                  <a:schemeClr val="tx1"/>
                </a:solidFill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2400">
                  <a:solidFill>
                    <a:schemeClr val="tx1"/>
                  </a:solidFill>
                </a:rPr>
                <a:t>	negativní = nárůst „B“ způsobuje pokles „A“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2400">
                  <a:solidFill>
                    <a:schemeClr val="tx1"/>
                  </a:solidFill>
                </a:rPr>
                <a:t>		A-		        B+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cs-CZ" altLang="en-US" sz="2400" b="0">
                <a:solidFill>
                  <a:schemeClr val="tx1"/>
                </a:solidFill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cs-CZ" altLang="en-US" sz="2400" b="0" i="1">
                <a:solidFill>
                  <a:schemeClr val="tx1"/>
                </a:solidFill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2400" b="0" i="1">
                  <a:solidFill>
                    <a:schemeClr val="tx1"/>
                  </a:solidFill>
                </a:rPr>
                <a:t>Příklady: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cs-CZ" altLang="en-US" sz="2000" b="0" i="1">
                  <a:solidFill>
                    <a:schemeClr val="tx1"/>
                  </a:solidFill>
                </a:rPr>
                <a:t>	- propojené populační cykly králíka a rysa (predátor)</a:t>
              </a:r>
              <a:br>
                <a:rPr lang="cs-CZ" altLang="en-US" sz="2000" b="0" i="1">
                  <a:solidFill>
                    <a:schemeClr val="tx1"/>
                  </a:solidFill>
                </a:rPr>
              </a:br>
              <a:r>
                <a:rPr lang="cs-CZ" altLang="en-US" sz="2000" b="0" i="1">
                  <a:solidFill>
                    <a:schemeClr val="tx1"/>
                  </a:solidFill>
                </a:rPr>
                <a:t>	+ další součásti biocenozy </a:t>
              </a:r>
              <a:r>
                <a:rPr lang="cs-CZ" altLang="en-US" sz="2000" b="0" i="1">
                  <a:solidFill>
                    <a:schemeClr val="tx1"/>
                  </a:solidFill>
                  <a:sym typeface="Wingdings" panose="05000000000000000000" pitchFamily="2" charset="2"/>
                </a:rPr>
                <a:t></a:t>
              </a:r>
              <a:r>
                <a:rPr lang="en-US" altLang="en-US" sz="2000" b="0" i="1">
                  <a:solidFill>
                    <a:schemeClr val="tx1"/>
                  </a:solidFill>
                  <a:sym typeface="Wingdings" panose="05000000000000000000" pitchFamily="2" charset="2"/>
                </a:rPr>
                <a:t> </a:t>
              </a:r>
              <a:r>
                <a:rPr lang="en-US" altLang="en-US" sz="2000" b="0" i="1">
                  <a:solidFill>
                    <a:schemeClr val="tx1"/>
                  </a:solidFill>
                </a:rPr>
                <a:t>dal</a:t>
              </a:r>
              <a:r>
                <a:rPr lang="cs-CZ" altLang="en-US" sz="2000" b="0" i="1">
                  <a:solidFill>
                    <a:schemeClr val="tx1"/>
                  </a:solidFill>
                </a:rPr>
                <a:t>ší strana</a:t>
              </a:r>
              <a:endParaRPr lang="cs-CZ" altLang="en-US" sz="2000" b="0">
                <a:solidFill>
                  <a:schemeClr val="tx1"/>
                </a:solidFill>
              </a:endParaRPr>
            </a:p>
          </p:txBody>
        </p:sp>
        <p:grpSp>
          <p:nvGrpSpPr>
            <p:cNvPr id="53253" name="Group 5"/>
            <p:cNvGrpSpPr>
              <a:grpSpLocks/>
            </p:cNvGrpSpPr>
            <p:nvPr/>
          </p:nvGrpSpPr>
          <p:grpSpPr bwMode="auto">
            <a:xfrm>
              <a:off x="1968" y="1632"/>
              <a:ext cx="960" cy="48"/>
              <a:chOff x="1824" y="1632"/>
              <a:chExt cx="960" cy="48"/>
            </a:xfrm>
          </p:grpSpPr>
          <p:sp>
            <p:nvSpPr>
              <p:cNvPr id="53257" name="Line 6"/>
              <p:cNvSpPr>
                <a:spLocks noChangeShapeType="1"/>
              </p:cNvSpPr>
              <p:nvPr/>
            </p:nvSpPr>
            <p:spPr bwMode="auto">
              <a:xfrm>
                <a:off x="1824" y="163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3258" name="Line 7"/>
              <p:cNvSpPr>
                <a:spLocks noChangeShapeType="1"/>
              </p:cNvSpPr>
              <p:nvPr/>
            </p:nvSpPr>
            <p:spPr bwMode="auto">
              <a:xfrm flipH="1">
                <a:off x="1824" y="1680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53254" name="Group 8"/>
            <p:cNvGrpSpPr>
              <a:grpSpLocks/>
            </p:cNvGrpSpPr>
            <p:nvPr/>
          </p:nvGrpSpPr>
          <p:grpSpPr bwMode="auto">
            <a:xfrm>
              <a:off x="1968" y="2544"/>
              <a:ext cx="960" cy="48"/>
              <a:chOff x="1824" y="1632"/>
              <a:chExt cx="960" cy="48"/>
            </a:xfrm>
          </p:grpSpPr>
          <p:sp>
            <p:nvSpPr>
              <p:cNvPr id="53255" name="Line 9"/>
              <p:cNvSpPr>
                <a:spLocks noChangeShapeType="1"/>
              </p:cNvSpPr>
              <p:nvPr/>
            </p:nvSpPr>
            <p:spPr bwMode="auto">
              <a:xfrm>
                <a:off x="1824" y="163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3256" name="Line 10"/>
              <p:cNvSpPr>
                <a:spLocks noChangeShapeType="1"/>
              </p:cNvSpPr>
              <p:nvPr/>
            </p:nvSpPr>
            <p:spPr bwMode="auto">
              <a:xfrm flipH="1">
                <a:off x="1824" y="1680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3" t="26917" b="24841"/>
          <a:stretch>
            <a:fillRect/>
          </a:stretch>
        </p:blipFill>
        <p:spPr bwMode="auto">
          <a:xfrm>
            <a:off x="755650" y="0"/>
            <a:ext cx="784860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Šipka doprava 2"/>
          <p:cNvSpPr/>
          <p:nvPr/>
        </p:nvSpPr>
        <p:spPr>
          <a:xfrm rot="12719213" flipH="1">
            <a:off x="2093964" y="5301307"/>
            <a:ext cx="1152624" cy="576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55300" name="TextovéPole 3"/>
          <p:cNvSpPr txBox="1">
            <a:spLocks noChangeArrowheads="1"/>
          </p:cNvSpPr>
          <p:nvPr/>
        </p:nvSpPr>
        <p:spPr bwMode="auto">
          <a:xfrm>
            <a:off x="733435" y="4998866"/>
            <a:ext cx="1295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rgbClr val="FF0000"/>
                </a:solidFill>
              </a:rPr>
              <a:t>Viz cyklus</a:t>
            </a:r>
            <a:br>
              <a:rPr lang="cs-CZ" altLang="en-US" sz="1800" dirty="0">
                <a:solidFill>
                  <a:srgbClr val="FF0000"/>
                </a:solidFill>
              </a:rPr>
            </a:br>
            <a:r>
              <a:rPr lang="cs-CZ" altLang="en-US" sz="1800" dirty="0">
                <a:solidFill>
                  <a:srgbClr val="FF0000"/>
                </a:solidFill>
              </a:rPr>
              <a:t>rysa</a:t>
            </a:r>
          </a:p>
        </p:txBody>
      </p:sp>
      <p:pic>
        <p:nvPicPr>
          <p:cNvPr id="5" name="Picture 2" descr="Image result for louka">
            <a:extLst>
              <a:ext uri="{FF2B5EF4-FFF2-40B4-BE49-F238E27FC236}">
                <a16:creationId xmlns:a16="http://schemas.microsoft.com/office/drawing/2014/main" id="{322D1396-09F5-4180-BEC2-4B0E7091F5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35" b="10604"/>
          <a:stretch/>
        </p:blipFill>
        <p:spPr bwMode="auto">
          <a:xfrm>
            <a:off x="6803926" y="1035247"/>
            <a:ext cx="2016224" cy="108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rabbits">
            <a:extLst>
              <a:ext uri="{FF2B5EF4-FFF2-40B4-BE49-F238E27FC236}">
                <a16:creationId xmlns:a16="http://schemas.microsoft.com/office/drawing/2014/main" id="{0FC6066E-D464-44FB-8CD0-D9142EE49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926" y="2298541"/>
            <a:ext cx="2016224" cy="112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bird standing on a dry grass field&#10;&#10;Description automatically generated">
            <a:extLst>
              <a:ext uri="{FF2B5EF4-FFF2-40B4-BE49-F238E27FC236}">
                <a16:creationId xmlns:a16="http://schemas.microsoft.com/office/drawing/2014/main" id="{C8ED7AA9-F9F2-4E15-8BE9-F67CBEBC65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926" y="3579654"/>
            <a:ext cx="2016224" cy="1225136"/>
          </a:xfrm>
          <a:prstGeom prst="rect">
            <a:avLst/>
          </a:prstGeom>
        </p:spPr>
      </p:pic>
      <p:pic>
        <p:nvPicPr>
          <p:cNvPr id="9" name="Picture 8" descr="A fox standing in the grass&#10;&#10;Description automatically generated">
            <a:extLst>
              <a:ext uri="{FF2B5EF4-FFF2-40B4-BE49-F238E27FC236}">
                <a16:creationId xmlns:a16="http://schemas.microsoft.com/office/drawing/2014/main" id="{EB35313D-B8C2-49C9-A21C-AB65554AAD4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51" r="26501"/>
          <a:stretch/>
        </p:blipFill>
        <p:spPr>
          <a:xfrm>
            <a:off x="6803927" y="5022828"/>
            <a:ext cx="2016224" cy="105012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E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6" t="59283" b="5864"/>
          <a:stretch>
            <a:fillRect/>
          </a:stretch>
        </p:blipFill>
        <p:spPr bwMode="auto">
          <a:xfrm>
            <a:off x="381000" y="381000"/>
            <a:ext cx="8301038" cy="588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Jak l</a:t>
            </a:r>
            <a:r>
              <a:rPr lang="cs-CZ" altLang="en-US" sz="2400">
                <a:solidFill>
                  <a:srgbClr val="FF3300"/>
                </a:solidFill>
              </a:rPr>
              <a:t>ze společenstva popsat / parametrizovat ?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09600" y="908050"/>
            <a:ext cx="8077200" cy="475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cs-CZ" sz="2000" dirty="0">
                <a:latin typeface="Arial" charset="0"/>
                <a:cs typeface="Arial" charset="0"/>
              </a:rPr>
              <a:t>PARAMETRIZACE (měřitelné veličiny)</a:t>
            </a:r>
          </a:p>
          <a:p>
            <a:pPr marL="342900" lvl="2" indent="-342900">
              <a:spcBef>
                <a:spcPct val="20000"/>
              </a:spcBef>
              <a:buFontTx/>
              <a:buChar char="•"/>
              <a:defRPr/>
            </a:pPr>
            <a:r>
              <a:rPr lang="cs-CZ" sz="1600" b="0" i="1" dirty="0">
                <a:latin typeface="Arial" charset="0"/>
                <a:cs typeface="Arial" charset="0"/>
              </a:rPr>
              <a:t>Působení stresorů </a:t>
            </a:r>
            <a:r>
              <a:rPr lang="cs-CZ" sz="1600" b="0" i="1" dirty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1600" b="0" i="1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cs-CZ" sz="1600" b="0" i="1" dirty="0">
                <a:latin typeface="Arial" charset="0"/>
                <a:cs typeface="Arial" charset="0"/>
              </a:rPr>
              <a:t>změny </a:t>
            </a:r>
            <a:r>
              <a:rPr lang="en-US" sz="1600" b="0" i="1" dirty="0">
                <a:latin typeface="Arial" charset="0"/>
                <a:cs typeface="Arial" charset="0"/>
              </a:rPr>
              <a:t>v </a:t>
            </a:r>
            <a:r>
              <a:rPr lang="cs-CZ" sz="1600" b="0" i="1" dirty="0">
                <a:latin typeface="Arial" charset="0"/>
                <a:cs typeface="Arial" charset="0"/>
              </a:rPr>
              <a:t>měřitelných parametr</a:t>
            </a:r>
            <a:r>
              <a:rPr lang="en-US" sz="1600" b="0" i="1" dirty="0" err="1">
                <a:latin typeface="Arial" charset="0"/>
                <a:cs typeface="Arial" charset="0"/>
              </a:rPr>
              <a:t>ech</a:t>
            </a:r>
            <a:endParaRPr lang="cs-CZ" sz="1600" b="0" i="1" dirty="0">
              <a:latin typeface="Arial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cs-CZ" sz="2000" b="0" dirty="0">
                <a:latin typeface="Arial" charset="0"/>
                <a:cs typeface="Arial" charset="0"/>
              </a:rPr>
              <a:t>Základní popis - parametry </a:t>
            </a:r>
            <a:r>
              <a:rPr lang="cs-CZ" sz="2000" u="sng" dirty="0">
                <a:solidFill>
                  <a:srgbClr val="FF0000"/>
                </a:solidFill>
                <a:latin typeface="Arial" charset="0"/>
                <a:cs typeface="Arial" charset="0"/>
              </a:rPr>
              <a:t>strukturní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cs-CZ" b="0" i="1" dirty="0">
                <a:latin typeface="Arial" charset="0"/>
                <a:cs typeface="Arial" charset="0"/>
              </a:rPr>
              <a:t>(Parametry </a:t>
            </a:r>
            <a:r>
              <a:rPr lang="cs-CZ" i="1" u="sng" dirty="0">
                <a:latin typeface="Arial" charset="0"/>
                <a:cs typeface="Arial" charset="0"/>
              </a:rPr>
              <a:t>funkční</a:t>
            </a:r>
            <a:r>
              <a:rPr lang="cs-CZ" b="0" i="1" dirty="0">
                <a:latin typeface="Arial" charset="0"/>
                <a:cs typeface="Arial" charset="0"/>
              </a:rPr>
              <a:t> – viz dále: ekosystémová úroveň)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endParaRPr lang="cs-CZ" sz="2000" b="0" dirty="0">
              <a:latin typeface="Arial" charset="0"/>
              <a:cs typeface="Arial" charset="0"/>
            </a:endParaRPr>
          </a:p>
          <a:p>
            <a:pPr marL="285750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000" b="0" dirty="0" err="1">
                <a:latin typeface="Arial" charset="0"/>
                <a:cs typeface="Arial" charset="0"/>
              </a:rPr>
              <a:t>Bohat</a:t>
            </a:r>
            <a:r>
              <a:rPr lang="cs-CZ" sz="2000" b="0" dirty="0">
                <a:latin typeface="Arial" charset="0"/>
                <a:cs typeface="Arial" charset="0"/>
              </a:rPr>
              <a:t>á struktura (bohatost vztahů / bio</a:t>
            </a:r>
            <a:r>
              <a:rPr lang="cs-CZ" sz="2000" dirty="0">
                <a:solidFill>
                  <a:srgbClr val="FF0000"/>
                </a:solidFill>
                <a:latin typeface="Arial" charset="0"/>
                <a:cs typeface="Arial" charset="0"/>
              </a:rPr>
              <a:t>diverzita</a:t>
            </a:r>
            <a:r>
              <a:rPr lang="cs-CZ" sz="2000" b="0" dirty="0">
                <a:latin typeface="Arial" charset="0"/>
                <a:cs typeface="Arial" charset="0"/>
              </a:rPr>
              <a:t>) 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lang="cs-CZ" sz="2000" b="0" i="1" dirty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2000" b="0" i="1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cs-CZ" sz="2000" b="0" i="1" dirty="0">
                <a:solidFill>
                  <a:srgbClr val="FF0000"/>
                </a:solidFill>
                <a:latin typeface="Arial" charset="0"/>
                <a:cs typeface="Arial" charset="0"/>
              </a:rPr>
              <a:t>podmínka stability biocenozy i ekosystému</a:t>
            </a: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3573463"/>
            <a:ext cx="5878513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14338"/>
            <a:ext cx="7489825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1">
            <a:extLst>
              <a:ext uri="{FF2B5EF4-FFF2-40B4-BE49-F238E27FC236}">
                <a16:creationId xmlns:a16="http://schemas.microsoft.com/office/drawing/2014/main" id="{40EC6200-8B49-41C1-9289-0780CA8AC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1340768"/>
            <a:ext cx="581025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3AE242E6-AD9E-402E-AEC4-8F5CEDD21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358" y="194738"/>
            <a:ext cx="814009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FSBrabo"/>
              </a:rPr>
              <a:t>Figure</a:t>
            </a:r>
            <a:r>
              <a:rPr kumimoji="0" lang="cs-CZ" altLang="cs-CZ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SBrabo"/>
              </a:rPr>
              <a:t> 4.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Ecotoxicity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of </a:t>
            </a:r>
            <a:r>
              <a:rPr kumimoji="0" lang="cs-CZ" altLang="cs-CZ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glyphosate-based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herbicide (GBH) to </a:t>
            </a:r>
            <a:r>
              <a:rPr kumimoji="0" lang="cs-CZ" altLang="cs-CZ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aquatic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cs-CZ" altLang="cs-CZ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birds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 Direct (</a:t>
            </a:r>
            <a:r>
              <a:rPr kumimoji="0" lang="cs-CZ" altLang="cs-CZ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continuous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cs-CZ" altLang="cs-CZ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arrows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) and </a:t>
            </a:r>
            <a:r>
              <a:rPr kumimoji="0" lang="cs-CZ" altLang="cs-CZ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indirect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</a:t>
            </a:r>
            <a:r>
              <a:rPr kumimoji="0" lang="cs-CZ" altLang="cs-CZ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dashed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cs-CZ" altLang="cs-CZ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arrows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) </a:t>
            </a:r>
            <a:r>
              <a:rPr kumimoji="0" lang="cs-CZ" altLang="cs-CZ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effects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of GBH on </a:t>
            </a:r>
            <a:r>
              <a:rPr kumimoji="0" lang="cs-CZ" altLang="cs-CZ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birds</a:t>
            </a: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  <a:endParaRPr kumimoji="0" lang="cs-CZ" altLang="cs-CZ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ABADAA02-9D98-4AD2-8F14-A148A79668E4}"/>
              </a:ext>
            </a:extLst>
          </p:cNvPr>
          <p:cNvSpPr/>
          <p:nvPr/>
        </p:nvSpPr>
        <p:spPr>
          <a:xfrm>
            <a:off x="4283968" y="61653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900" b="0" dirty="0"/>
              <a:t>https://www.intechopen.com/books/biochemical-toxicology-heavy-metals-and-nanomaterials/ecotoxicology-of-glyphosate-based-herbicides-on-aquatic-environment</a:t>
            </a:r>
          </a:p>
        </p:txBody>
      </p:sp>
    </p:spTree>
    <p:extLst>
      <p:ext uri="{BB962C8B-B14F-4D97-AF65-F5344CB8AC3E}">
        <p14:creationId xmlns:p14="http://schemas.microsoft.com/office/powerpoint/2010/main" val="1830503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57200" y="404813"/>
            <a:ext cx="8382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0000"/>
                </a:solidFill>
              </a:rPr>
              <a:t>ALE: … realita </a:t>
            </a:r>
            <a:r>
              <a:rPr lang="en-US" altLang="en-US" sz="2400">
                <a:solidFill>
                  <a:srgbClr val="FF0000"/>
                </a:solidFill>
              </a:rPr>
              <a:t>&amp; c</a:t>
            </a:r>
            <a:r>
              <a:rPr lang="cs-CZ" altLang="en-US" sz="2400">
                <a:solidFill>
                  <a:srgbClr val="FF0000"/>
                </a:solidFill>
              </a:rPr>
              <a:t>íl ekotoxikologie je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0000"/>
                </a:solidFill>
                <a:sym typeface="Wingdings" panose="05000000000000000000" pitchFamily="2" charset="2"/>
              </a:rPr>
              <a:t>	</a:t>
            </a:r>
            <a:r>
              <a:rPr lang="en-US" altLang="en-US" sz="2400">
                <a:solidFill>
                  <a:srgbClr val="FF0000"/>
                </a:solidFill>
                <a:sym typeface="Wingdings" panose="05000000000000000000" pitchFamily="2" charset="2"/>
              </a:rPr>
              <a:t> Chr</a:t>
            </a:r>
            <a:r>
              <a:rPr lang="cs-CZ" altLang="en-US" sz="2400">
                <a:solidFill>
                  <a:srgbClr val="FF0000"/>
                </a:solidFill>
                <a:sym typeface="Wingdings" panose="05000000000000000000" pitchFamily="2" charset="2"/>
              </a:rPr>
              <a:t>ánit populace v ekosystémech</a:t>
            </a:r>
            <a:endParaRPr lang="cs-CZ" altLang="en-US" sz="2400">
              <a:solidFill>
                <a:srgbClr val="FF0000"/>
              </a:solidFill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81000" y="1679575"/>
            <a:ext cx="83820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chemeClr val="tx1"/>
                </a:solidFill>
              </a:rPr>
              <a:t>BIOTA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4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0">
                <a:solidFill>
                  <a:schemeClr val="tx1"/>
                </a:solidFill>
              </a:rPr>
              <a:t>	</a:t>
            </a:r>
            <a:r>
              <a:rPr lang="cs-CZ" altLang="en-US" sz="2400" b="0">
                <a:solidFill>
                  <a:schemeClr val="tx1"/>
                </a:solidFill>
              </a:rPr>
              <a:t>POPULACE</a:t>
            </a:r>
            <a:endParaRPr lang="en-US" altLang="en-US" sz="24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4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4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0">
                <a:solidFill>
                  <a:schemeClr val="tx1"/>
                </a:solidFill>
              </a:rPr>
              <a:t>	</a:t>
            </a:r>
            <a:r>
              <a:rPr lang="cs-CZ" altLang="en-US" sz="2400" b="0">
                <a:solidFill>
                  <a:schemeClr val="tx1"/>
                </a:solidFill>
              </a:rPr>
              <a:t>SPOLEČENSTVA	</a:t>
            </a:r>
            <a:br>
              <a:rPr lang="cs-CZ" altLang="en-US" sz="2400" b="0">
                <a:solidFill>
                  <a:schemeClr val="tx1"/>
                </a:solidFill>
              </a:rPr>
            </a:br>
            <a:r>
              <a:rPr lang="cs-CZ" altLang="en-US" sz="2400" b="0">
                <a:solidFill>
                  <a:schemeClr val="tx1"/>
                </a:solidFill>
              </a:rPr>
              <a:t>	(interakce mezi populacemi)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4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4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4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400" b="0">
                <a:solidFill>
                  <a:schemeClr val="tx1"/>
                </a:solidFill>
              </a:rPr>
              <a:t>	EKOSYSTÉMY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141663"/>
            <a:ext cx="1584325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868863"/>
            <a:ext cx="29130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484313"/>
            <a:ext cx="152717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04800" y="304800"/>
            <a:ext cx="861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EKOTOXIKOLOGIE</a:t>
            </a:r>
            <a:r>
              <a:rPr lang="cs-CZ" altLang="en-US" sz="2400">
                <a:solidFill>
                  <a:srgbClr val="FF3300"/>
                </a:solidFill>
              </a:rPr>
              <a:t> SPOLEČENSTEV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- struktura - </a:t>
            </a:r>
            <a:endParaRPr lang="cs-CZ" altLang="en-US" sz="2400" b="0">
              <a:solidFill>
                <a:srgbClr val="FF3300"/>
              </a:solidFill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533400" y="1304925"/>
            <a:ext cx="8077200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cs-CZ" altLang="en-US" sz="2000" dirty="0">
                <a:solidFill>
                  <a:schemeClr val="tx2"/>
                </a:solidFill>
              </a:rPr>
              <a:t>Strukturní parametry</a:t>
            </a:r>
          </a:p>
          <a:p>
            <a:pPr lvl="1">
              <a:buClrTx/>
              <a:buFontTx/>
              <a:buChar char="–"/>
            </a:pPr>
            <a:r>
              <a:rPr lang="cs-CZ" altLang="en-US" sz="2000" b="0" dirty="0">
                <a:solidFill>
                  <a:schemeClr val="tx1"/>
                </a:solidFill>
              </a:rPr>
              <a:t>parametry faunistické/floristické (druhové složení a zastoupení)</a:t>
            </a:r>
          </a:p>
          <a:p>
            <a:pPr lvl="1">
              <a:buClrTx/>
              <a:buFontTx/>
              <a:buChar char="–"/>
            </a:pPr>
            <a:r>
              <a:rPr lang="cs-CZ" altLang="en-US" sz="2000" b="0" dirty="0">
                <a:solidFill>
                  <a:schemeClr val="tx1"/>
                </a:solidFill>
              </a:rPr>
              <a:t>prostorové a časové cykly</a:t>
            </a:r>
          </a:p>
          <a:p>
            <a:pPr lvl="1">
              <a:buClrTx/>
              <a:buFontTx/>
              <a:buChar char="–"/>
            </a:pPr>
            <a:r>
              <a:rPr lang="cs-CZ" altLang="en-US" sz="2000" b="0" dirty="0">
                <a:solidFill>
                  <a:schemeClr val="tx1"/>
                </a:solidFill>
              </a:rPr>
              <a:t>vztahy ve společenstvu / společenstvo - prostředí</a:t>
            </a:r>
          </a:p>
          <a:p>
            <a:pPr>
              <a:buClrTx/>
              <a:buFontTx/>
              <a:buChar char="•"/>
            </a:pPr>
            <a:endParaRPr lang="cs-CZ" altLang="en-US" sz="2000" b="0" dirty="0">
              <a:solidFill>
                <a:schemeClr val="tx1"/>
              </a:solidFill>
            </a:endParaRPr>
          </a:p>
          <a:p>
            <a:pPr lvl="1">
              <a:buClrTx/>
              <a:buFontTx/>
              <a:buChar char="•"/>
            </a:pPr>
            <a:r>
              <a:rPr lang="cs-CZ" altLang="en-US" sz="2000" dirty="0">
                <a:solidFill>
                  <a:schemeClr val="tx1"/>
                </a:solidFill>
              </a:rPr>
              <a:t>Množství a abundance</a:t>
            </a:r>
          </a:p>
          <a:p>
            <a:pPr lvl="2">
              <a:buClrTx/>
              <a:buFontTx/>
              <a:buChar char="–"/>
            </a:pPr>
            <a:r>
              <a:rPr lang="cs-CZ" altLang="en-US" sz="2000" b="0" dirty="0">
                <a:solidFill>
                  <a:schemeClr val="tx1"/>
                </a:solidFill>
              </a:rPr>
              <a:t>počty jedinců</a:t>
            </a:r>
          </a:p>
          <a:p>
            <a:pPr lvl="2">
              <a:buClrTx/>
              <a:buFontTx/>
              <a:buChar char="–"/>
            </a:pPr>
            <a:r>
              <a:rPr lang="cs-CZ" altLang="en-US" sz="2000" b="0" dirty="0">
                <a:solidFill>
                  <a:schemeClr val="tx1"/>
                </a:solidFill>
              </a:rPr>
              <a:t>biomasa </a:t>
            </a:r>
          </a:p>
          <a:p>
            <a:pPr lvl="2">
              <a:buClrTx/>
              <a:buFontTx/>
              <a:buChar char="–"/>
            </a:pPr>
            <a:r>
              <a:rPr lang="cs-CZ" altLang="en-US" sz="2000" b="0" dirty="0">
                <a:solidFill>
                  <a:schemeClr val="tx1"/>
                </a:solidFill>
              </a:rPr>
              <a:t>chlorofyl-a  </a:t>
            </a:r>
          </a:p>
          <a:p>
            <a:pPr lvl="2">
              <a:buClrTx/>
              <a:buFontTx/>
              <a:buChar char="–"/>
            </a:pPr>
            <a:r>
              <a:rPr lang="cs-CZ" altLang="en-US" sz="2000" b="0" dirty="0">
                <a:solidFill>
                  <a:schemeClr val="tx1"/>
                </a:solidFill>
              </a:rPr>
              <a:t>pokryvnost</a:t>
            </a:r>
          </a:p>
          <a:p>
            <a:pPr lvl="2">
              <a:buClrTx/>
              <a:buFontTx/>
              <a:buChar char="–"/>
            </a:pPr>
            <a:r>
              <a:rPr lang="cs-CZ" altLang="en-US" sz="2000" b="0" dirty="0">
                <a:solidFill>
                  <a:schemeClr val="tx1"/>
                </a:solidFill>
              </a:rPr>
              <a:t>parametry vztažené na plochu (</a:t>
            </a:r>
            <a:r>
              <a:rPr lang="cs-CZ" altLang="en-US" sz="2000" b="0" i="1" dirty="0">
                <a:solidFill>
                  <a:schemeClr val="tx1"/>
                </a:solidFill>
              </a:rPr>
              <a:t>terestr</a:t>
            </a:r>
            <a:r>
              <a:rPr lang="cs-CZ" altLang="en-US" sz="2000" b="0" dirty="0">
                <a:solidFill>
                  <a:schemeClr val="tx1"/>
                </a:solidFill>
              </a:rPr>
              <a:t>.) a objem (</a:t>
            </a:r>
            <a:r>
              <a:rPr lang="cs-CZ" altLang="en-US" sz="2000" b="0" i="1" dirty="0">
                <a:solidFill>
                  <a:schemeClr val="tx1"/>
                </a:solidFill>
              </a:rPr>
              <a:t>akvat</a:t>
            </a:r>
            <a:r>
              <a:rPr lang="cs-CZ" altLang="en-US" sz="2000" b="0" dirty="0">
                <a:solidFill>
                  <a:schemeClr val="tx1"/>
                </a:solidFill>
              </a:rPr>
              <a:t>.)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1" t="4236" r="17816" b="29674"/>
          <a:stretch>
            <a:fillRect/>
          </a:stretch>
        </p:blipFill>
        <p:spPr bwMode="auto">
          <a:xfrm>
            <a:off x="3062288" y="36513"/>
            <a:ext cx="56134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extovéPole 2"/>
          <p:cNvSpPr txBox="1">
            <a:spLocks noChangeArrowheads="1"/>
          </p:cNvSpPr>
          <p:nvPr/>
        </p:nvSpPr>
        <p:spPr bwMode="auto">
          <a:xfrm>
            <a:off x="250825" y="692150"/>
            <a:ext cx="2852738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Příklad 1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b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0000"/>
                </a:solidFill>
              </a:rPr>
              <a:t>Floristický zápis:</a:t>
            </a:r>
            <a:br>
              <a:rPr lang="cs-CZ" altLang="en-US" sz="1800">
                <a:solidFill>
                  <a:srgbClr val="FF0000"/>
                </a:solidFill>
              </a:rPr>
            </a:br>
            <a:endParaRPr lang="cs-CZ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chemeClr val="tx1"/>
                </a:solidFill>
              </a:rPr>
              <a:t>složení biocenózy stromů </a:t>
            </a:r>
            <a:br>
              <a:rPr lang="cs-CZ" altLang="en-US" sz="1800" b="0">
                <a:solidFill>
                  <a:schemeClr val="tx1"/>
                </a:solidFill>
              </a:rPr>
            </a:br>
            <a:r>
              <a:rPr lang="cs-CZ" altLang="en-US" sz="1800" b="0">
                <a:solidFill>
                  <a:schemeClr val="tx1"/>
                </a:solidFill>
              </a:rPr>
              <a:t>(5 společenstev … A-E)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b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chemeClr val="tx1"/>
                </a:solidFill>
              </a:rPr>
              <a:t>za různých podmínek </a:t>
            </a:r>
            <a:br>
              <a:rPr lang="cs-CZ" altLang="en-US" sz="1800" b="0">
                <a:solidFill>
                  <a:schemeClr val="tx1"/>
                </a:solidFill>
              </a:rPr>
            </a:br>
            <a:r>
              <a:rPr lang="cs-CZ" altLang="en-US" sz="1800" b="0">
                <a:solidFill>
                  <a:schemeClr val="tx1"/>
                </a:solidFill>
              </a:rPr>
              <a:t>prostředí (zde </a:t>
            </a:r>
            <a:r>
              <a:rPr lang="cs-CZ" altLang="en-US" sz="1800">
                <a:solidFill>
                  <a:schemeClr val="tx1"/>
                </a:solidFill>
              </a:rPr>
              <a:t>vlhkost</a:t>
            </a:r>
            <a:r>
              <a:rPr lang="cs-CZ" altLang="en-US" sz="1800" b="0">
                <a:solidFill>
                  <a:schemeClr val="tx1"/>
                </a:solidFill>
              </a:rPr>
              <a:t>)</a:t>
            </a:r>
            <a:br>
              <a:rPr lang="cs-CZ" altLang="en-US" sz="1800" b="0">
                <a:solidFill>
                  <a:schemeClr val="tx1"/>
                </a:solidFill>
              </a:rPr>
            </a:br>
            <a:endParaRPr lang="cs-CZ" altLang="en-US" sz="18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304800" y="304800"/>
            <a:ext cx="861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EKOTOXIKOLOGIE</a:t>
            </a:r>
            <a:r>
              <a:rPr lang="cs-CZ" altLang="en-US" sz="2400">
                <a:solidFill>
                  <a:srgbClr val="FF3300"/>
                </a:solidFill>
              </a:rPr>
              <a:t> SPOLEČENSTEV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- struktura -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533400" y="1196975"/>
            <a:ext cx="8077200" cy="485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defRPr/>
            </a:pPr>
            <a:r>
              <a:rPr lang="cs-CZ" sz="2500" dirty="0">
                <a:latin typeface="Arial" charset="0"/>
                <a:cs typeface="Arial" charset="0"/>
              </a:rPr>
              <a:t>Charakterizace DIVERZITY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s-CZ" sz="2000" dirty="0">
              <a:latin typeface="Arial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cs-CZ" sz="2000" dirty="0">
                <a:latin typeface="Arial" charset="0"/>
                <a:cs typeface="Arial" charset="0"/>
              </a:rPr>
              <a:t>INDEXY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cs-CZ" sz="2000" dirty="0" err="1">
                <a:solidFill>
                  <a:srgbClr val="FF0000"/>
                </a:solidFill>
                <a:latin typeface="Arial" charset="0"/>
                <a:cs typeface="Arial" charset="0"/>
              </a:rPr>
              <a:t>Shannon</a:t>
            </a:r>
            <a:r>
              <a:rPr lang="cs-CZ" sz="2000" dirty="0">
                <a:solidFill>
                  <a:srgbClr val="FF0000"/>
                </a:solidFill>
                <a:latin typeface="Arial" charset="0"/>
                <a:cs typeface="Arial" charset="0"/>
              </a:rPr>
              <a:t>-</a:t>
            </a:r>
            <a:r>
              <a:rPr lang="cs-CZ" sz="2000" dirty="0" err="1">
                <a:solidFill>
                  <a:srgbClr val="FF0000"/>
                </a:solidFill>
                <a:latin typeface="Arial" charset="0"/>
                <a:cs typeface="Arial" charset="0"/>
              </a:rPr>
              <a:t>Wi</a:t>
            </a:r>
            <a:r>
              <a:rPr lang="en-US" sz="2000" dirty="0">
                <a:solidFill>
                  <a:srgbClr val="FF0000"/>
                </a:solidFill>
                <a:latin typeface="Arial" charset="0"/>
                <a:cs typeface="Arial" charset="0"/>
              </a:rPr>
              <a:t>e</a:t>
            </a:r>
            <a:r>
              <a:rPr lang="cs-CZ" sz="2000" dirty="0" err="1">
                <a:solidFill>
                  <a:srgbClr val="FF0000"/>
                </a:solidFill>
                <a:latin typeface="Arial" charset="0"/>
                <a:cs typeface="Arial" charset="0"/>
              </a:rPr>
              <a:t>ner</a:t>
            </a:r>
            <a:r>
              <a:rPr lang="cs-CZ" sz="20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cs-CZ" sz="2000" b="0" dirty="0">
                <a:latin typeface="Arial" charset="0"/>
                <a:cs typeface="Arial" charset="0"/>
              </a:rPr>
              <a:t>(H´ = </a:t>
            </a:r>
            <a:r>
              <a:rPr lang="cs-CZ" sz="3600" b="0" dirty="0">
                <a:latin typeface="Arial" charset="0"/>
                <a:cs typeface="Arial" charset="0"/>
              </a:rPr>
              <a:t>-</a:t>
            </a:r>
            <a:r>
              <a:rPr lang="cs-CZ" sz="2000" b="0" dirty="0">
                <a:latin typeface="Arial" charset="0"/>
                <a:cs typeface="Arial" charset="0"/>
                <a:sym typeface="Symbol" pitchFamily="18" charset="2"/>
              </a:rPr>
              <a:t></a:t>
            </a:r>
            <a:r>
              <a:rPr lang="cs-CZ" sz="3600" b="0" dirty="0">
                <a:latin typeface="Arial" charset="0"/>
                <a:cs typeface="Arial" charset="0"/>
                <a:sym typeface="Symbol" pitchFamily="18" charset="2"/>
              </a:rPr>
              <a:t></a:t>
            </a:r>
            <a:r>
              <a:rPr lang="cs-CZ" sz="2000" b="0" dirty="0">
                <a:latin typeface="Arial" charset="0"/>
                <a:cs typeface="Arial" charset="0"/>
              </a:rPr>
              <a:t> Ni/N </a:t>
            </a:r>
            <a:r>
              <a:rPr lang="cs-CZ" sz="2000" b="0" dirty="0" err="1">
                <a:latin typeface="Arial" charset="0"/>
                <a:cs typeface="Arial" charset="0"/>
              </a:rPr>
              <a:t>ln</a:t>
            </a:r>
            <a:r>
              <a:rPr lang="cs-CZ" sz="2000" b="0" dirty="0">
                <a:latin typeface="Arial" charset="0"/>
                <a:cs typeface="Arial" charset="0"/>
              </a:rPr>
              <a:t> (Ni/N) )</a:t>
            </a:r>
          </a:p>
          <a:p>
            <a:pPr marL="1200150" lvl="2" indent="-285750">
              <a:spcBef>
                <a:spcPct val="20000"/>
              </a:spcBef>
              <a:buFontTx/>
              <a:buChar char="–"/>
              <a:defRPr/>
            </a:pPr>
            <a:r>
              <a:rPr lang="cs-CZ" sz="1600" b="0" dirty="0">
                <a:latin typeface="Arial" charset="0"/>
                <a:cs typeface="Arial" charset="0"/>
              </a:rPr>
              <a:t>Vyšší H´ </a:t>
            </a:r>
            <a:r>
              <a:rPr lang="cs-CZ" sz="1600" b="0" dirty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1600" b="0" dirty="0">
                <a:latin typeface="Arial" charset="0"/>
                <a:cs typeface="Arial" charset="0"/>
                <a:sym typeface="Wingdings" pitchFamily="2" charset="2"/>
              </a:rPr>
              <a:t> v</a:t>
            </a:r>
            <a:r>
              <a:rPr lang="en-GB" sz="1600" b="0" dirty="0" err="1">
                <a:latin typeface="Arial" charset="0"/>
                <a:cs typeface="Arial" charset="0"/>
                <a:sym typeface="Wingdings" pitchFamily="2" charset="2"/>
              </a:rPr>
              <a:t>yšší</a:t>
            </a:r>
            <a:r>
              <a:rPr lang="en-GB" sz="1600" b="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GB" sz="1600" b="0" dirty="0" err="1">
                <a:latin typeface="Arial" charset="0"/>
                <a:cs typeface="Arial" charset="0"/>
                <a:sym typeface="Wingdings" pitchFamily="2" charset="2"/>
              </a:rPr>
              <a:t>diverzita</a:t>
            </a:r>
            <a:endParaRPr lang="cs-CZ" sz="1600" b="0" dirty="0">
              <a:latin typeface="Arial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cs-CZ" sz="2000" dirty="0" err="1">
                <a:solidFill>
                  <a:srgbClr val="FF0000"/>
                </a:solidFill>
                <a:latin typeface="Arial" charset="0"/>
                <a:cs typeface="Arial" charset="0"/>
              </a:rPr>
              <a:t>Shannonův</a:t>
            </a:r>
            <a:r>
              <a:rPr lang="cs-CZ" sz="2000" dirty="0">
                <a:solidFill>
                  <a:srgbClr val="FF0000"/>
                </a:solidFill>
                <a:latin typeface="Arial" charset="0"/>
                <a:cs typeface="Arial" charset="0"/>
              </a:rPr>
              <a:t> index vyrovnanosti </a:t>
            </a:r>
            <a:r>
              <a:rPr lang="cs-CZ" sz="2000" b="0" dirty="0">
                <a:latin typeface="Arial" charset="0"/>
                <a:cs typeface="Arial" charset="0"/>
              </a:rPr>
              <a:t>(</a:t>
            </a:r>
            <a:r>
              <a:rPr lang="cs-CZ" sz="2000" b="0" dirty="0" err="1">
                <a:latin typeface="Arial" charset="0"/>
                <a:cs typeface="Arial" charset="0"/>
              </a:rPr>
              <a:t>evenness</a:t>
            </a:r>
            <a:r>
              <a:rPr lang="cs-CZ" sz="2000" b="0" dirty="0">
                <a:latin typeface="Arial" charset="0"/>
                <a:cs typeface="Arial" charset="0"/>
              </a:rPr>
              <a:t>)</a:t>
            </a:r>
            <a:br>
              <a:rPr lang="cs-CZ" sz="2000" b="0" dirty="0">
                <a:latin typeface="Arial" charset="0"/>
                <a:cs typeface="Arial" charset="0"/>
              </a:rPr>
            </a:br>
            <a:r>
              <a:rPr lang="cs-CZ" sz="2000" b="0" dirty="0">
                <a:latin typeface="Arial" charset="0"/>
                <a:cs typeface="Arial" charset="0"/>
              </a:rPr>
              <a:t>	(E = H´ / </a:t>
            </a:r>
            <a:r>
              <a:rPr lang="cs-CZ" sz="2000" b="0" dirty="0" err="1">
                <a:latin typeface="Arial" charset="0"/>
                <a:cs typeface="Arial" charset="0"/>
              </a:rPr>
              <a:t>lnS</a:t>
            </a:r>
            <a:r>
              <a:rPr lang="cs-CZ" sz="2000" b="0" dirty="0">
                <a:latin typeface="Arial" charset="0"/>
                <a:cs typeface="Arial" charset="0"/>
              </a:rPr>
              <a:t>)</a:t>
            </a:r>
            <a:endParaRPr lang="en-GB" sz="2000" b="0" dirty="0">
              <a:latin typeface="Arial" charset="0"/>
              <a:cs typeface="Arial" charset="0"/>
            </a:endParaRPr>
          </a:p>
          <a:p>
            <a:pPr marL="1200150" lvl="2" indent="-285750">
              <a:spcBef>
                <a:spcPct val="20000"/>
              </a:spcBef>
              <a:buFontTx/>
              <a:buChar char="–"/>
              <a:defRPr/>
            </a:pPr>
            <a:r>
              <a:rPr lang="cs-CZ" sz="1600" b="0" dirty="0">
                <a:latin typeface="Arial" charset="0"/>
                <a:cs typeface="Arial" charset="0"/>
              </a:rPr>
              <a:t>Vyšší </a:t>
            </a:r>
            <a:r>
              <a:rPr lang="en-GB" sz="1600" b="0" dirty="0">
                <a:latin typeface="Arial" charset="0"/>
                <a:cs typeface="Arial" charset="0"/>
              </a:rPr>
              <a:t>E</a:t>
            </a:r>
            <a:r>
              <a:rPr lang="cs-CZ" sz="1600" b="0" dirty="0">
                <a:latin typeface="Arial" charset="0"/>
                <a:cs typeface="Arial" charset="0"/>
              </a:rPr>
              <a:t> </a:t>
            </a:r>
            <a:r>
              <a:rPr lang="cs-CZ" sz="1600" b="0" dirty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1600" b="0" dirty="0">
                <a:latin typeface="Arial" charset="0"/>
                <a:cs typeface="Arial" charset="0"/>
                <a:sym typeface="Wingdings" pitchFamily="2" charset="2"/>
              </a:rPr>
              <a:t> v</a:t>
            </a:r>
            <a:r>
              <a:rPr lang="en-GB" sz="1600" b="0" dirty="0" err="1">
                <a:latin typeface="Arial" charset="0"/>
                <a:cs typeface="Arial" charset="0"/>
                <a:sym typeface="Wingdings" pitchFamily="2" charset="2"/>
              </a:rPr>
              <a:t>yšší</a:t>
            </a:r>
            <a:r>
              <a:rPr lang="en-GB" sz="1600" b="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GB" sz="1600" b="0" dirty="0" err="1">
                <a:latin typeface="Arial" charset="0"/>
                <a:cs typeface="Arial" charset="0"/>
                <a:sym typeface="Wingdings" pitchFamily="2" charset="2"/>
              </a:rPr>
              <a:t>vyrovnanost</a:t>
            </a:r>
            <a:r>
              <a:rPr lang="en-GB" sz="1600" b="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GB" sz="1600" b="0" dirty="0" err="1">
                <a:latin typeface="Arial" charset="0"/>
                <a:cs typeface="Arial" charset="0"/>
                <a:sym typeface="Wingdings" pitchFamily="2" charset="2"/>
              </a:rPr>
              <a:t>společenstva</a:t>
            </a:r>
            <a:endParaRPr lang="en-GB" sz="1600" b="0" dirty="0">
              <a:latin typeface="Arial" charset="0"/>
              <a:cs typeface="Arial" charset="0"/>
              <a:sym typeface="Wingdings" pitchFamily="2" charset="2"/>
            </a:endParaRPr>
          </a:p>
          <a:p>
            <a:pPr marL="1200150" lvl="2" indent="-285750">
              <a:spcBef>
                <a:spcPct val="20000"/>
              </a:spcBef>
              <a:buFontTx/>
              <a:buChar char="–"/>
              <a:defRPr/>
            </a:pPr>
            <a:endParaRPr lang="cs-CZ" sz="1600" b="0" dirty="0">
              <a:latin typeface="Arial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cs-CZ" sz="2000" b="0" dirty="0" err="1">
                <a:latin typeface="Arial" charset="0"/>
                <a:cs typeface="Arial" charset="0"/>
              </a:rPr>
              <a:t>Margalefův</a:t>
            </a:r>
            <a:r>
              <a:rPr lang="cs-CZ" sz="2000" b="0" dirty="0">
                <a:latin typeface="Arial" charset="0"/>
                <a:cs typeface="Arial" charset="0"/>
              </a:rPr>
              <a:t> index (D = (S-1) / </a:t>
            </a:r>
            <a:r>
              <a:rPr lang="cs-CZ" sz="2000" b="0" dirty="0" err="1">
                <a:latin typeface="Arial" charset="0"/>
                <a:cs typeface="Arial" charset="0"/>
              </a:rPr>
              <a:t>lnN</a:t>
            </a:r>
            <a:r>
              <a:rPr lang="cs-CZ" sz="2000" b="0" dirty="0">
                <a:latin typeface="Arial" charset="0"/>
                <a:cs typeface="Arial" charset="0"/>
              </a:rPr>
              <a:t> )</a:t>
            </a:r>
            <a:endParaRPr lang="en-GB" sz="2000" b="0" dirty="0">
              <a:latin typeface="Arial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GB" sz="2000" b="0" dirty="0">
                <a:latin typeface="Arial" charset="0"/>
                <a:cs typeface="Arial" charset="0"/>
              </a:rPr>
              <a:t>... a </a:t>
            </a:r>
            <a:r>
              <a:rPr lang="en-GB" sz="2000" b="0" dirty="0" err="1">
                <a:latin typeface="Arial" charset="0"/>
                <a:cs typeface="Arial" charset="0"/>
              </a:rPr>
              <a:t>celá</a:t>
            </a:r>
            <a:r>
              <a:rPr lang="en-GB" sz="2000" b="0" dirty="0">
                <a:latin typeface="Arial" charset="0"/>
                <a:cs typeface="Arial" charset="0"/>
              </a:rPr>
              <a:t> </a:t>
            </a:r>
            <a:r>
              <a:rPr lang="en-GB" sz="2000" b="0" dirty="0" err="1">
                <a:latin typeface="Arial" charset="0"/>
                <a:cs typeface="Arial" charset="0"/>
              </a:rPr>
              <a:t>řada</a:t>
            </a:r>
            <a:r>
              <a:rPr lang="en-GB" sz="2000" b="0" dirty="0">
                <a:latin typeface="Arial" charset="0"/>
                <a:cs typeface="Arial" charset="0"/>
              </a:rPr>
              <a:t> </a:t>
            </a:r>
            <a:r>
              <a:rPr lang="en-GB" sz="2000" b="0" dirty="0" err="1">
                <a:latin typeface="Arial" charset="0"/>
                <a:cs typeface="Arial" charset="0"/>
              </a:rPr>
              <a:t>dalších</a:t>
            </a:r>
            <a:r>
              <a:rPr lang="en-GB" sz="2000" b="0" dirty="0">
                <a:latin typeface="Arial" charset="0"/>
                <a:cs typeface="Arial" charset="0"/>
              </a:rPr>
              <a:t> </a:t>
            </a:r>
            <a:r>
              <a:rPr lang="en-GB" sz="2000" b="0" dirty="0" err="1">
                <a:latin typeface="Arial" charset="0"/>
                <a:cs typeface="Arial" charset="0"/>
              </a:rPr>
              <a:t>indexů</a:t>
            </a:r>
            <a:endParaRPr lang="cs-CZ" sz="2000" b="0" dirty="0">
              <a:latin typeface="Arial" charset="0"/>
              <a:cs typeface="Arial" charset="0"/>
            </a:endParaRP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endParaRPr lang="cs-CZ" sz="2000" b="0" i="1" dirty="0">
              <a:latin typeface="Arial" charset="0"/>
              <a:cs typeface="Arial" charset="0"/>
            </a:endParaRP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cs-CZ" sz="2000" b="0" i="1" dirty="0">
                <a:latin typeface="Arial" charset="0"/>
                <a:cs typeface="Arial" charset="0"/>
              </a:rPr>
              <a:t>Poznámka: indexy jsou necitlivé na změny ve vzácných druzích … málo jedinců </a:t>
            </a:r>
            <a:r>
              <a:rPr lang="cs-CZ" sz="2000" b="0" i="1" dirty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2000" b="0" i="1" dirty="0">
                <a:latin typeface="Arial" charset="0"/>
                <a:cs typeface="Arial" charset="0"/>
                <a:sym typeface="Wingdings" pitchFamily="2" charset="2"/>
              </a:rPr>
              <a:t> mal</a:t>
            </a:r>
            <a:r>
              <a:rPr lang="cs-CZ" sz="2000" b="0" i="1" dirty="0">
                <a:latin typeface="Arial" charset="0"/>
                <a:cs typeface="Arial" charset="0"/>
                <a:sym typeface="Wingdings" pitchFamily="2" charset="2"/>
              </a:rPr>
              <a:t>ý vliv na celkový index</a:t>
            </a:r>
            <a:endParaRPr lang="cs-CZ" sz="2000" b="0" i="1" dirty="0">
              <a:latin typeface="Arial" charset="0"/>
              <a:cs typeface="Arial" charset="0"/>
            </a:endParaRP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4741863" y="1557338"/>
            <a:ext cx="4276725" cy="830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cs-CZ" altLang="en-US" sz="1600" i="1" dirty="0">
                <a:solidFill>
                  <a:schemeClr val="tx1"/>
                </a:solidFill>
              </a:rPr>
              <a:t>Ni – počet jedinců jednoho druhu</a:t>
            </a:r>
            <a:br>
              <a:rPr lang="cs-CZ" altLang="en-US" sz="1600" i="1" dirty="0">
                <a:solidFill>
                  <a:schemeClr val="tx1"/>
                </a:solidFill>
              </a:rPr>
            </a:br>
            <a:r>
              <a:rPr lang="cs-CZ" altLang="en-US" sz="1600" i="1" dirty="0">
                <a:solidFill>
                  <a:schemeClr val="tx1"/>
                </a:solidFill>
              </a:rPr>
              <a:t>N – celkový počet jedinců společenstva</a:t>
            </a:r>
            <a:br>
              <a:rPr lang="cs-CZ" altLang="en-US" sz="1600" i="1" dirty="0">
                <a:solidFill>
                  <a:schemeClr val="tx1"/>
                </a:solidFill>
              </a:rPr>
            </a:br>
            <a:r>
              <a:rPr lang="cs-CZ" altLang="en-US" sz="1600" i="1" dirty="0">
                <a:solidFill>
                  <a:schemeClr val="tx1"/>
                </a:solidFill>
              </a:rPr>
              <a:t>S – počet druhů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304800" y="79375"/>
            <a:ext cx="86106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Příklad – domácí úkol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br>
              <a:rPr lang="cs-CZ" altLang="en-US" sz="1600">
                <a:solidFill>
                  <a:schemeClr val="tx1"/>
                </a:solidFill>
              </a:rPr>
            </a:br>
            <a:r>
              <a:rPr lang="cs-CZ" altLang="en-US" sz="2400">
                <a:solidFill>
                  <a:schemeClr val="tx1"/>
                </a:solidFill>
              </a:rPr>
              <a:t>? Kde je největší diverzita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chemeClr val="tx1"/>
                </a:solidFill>
              </a:rPr>
              <a:t>? Které společenstvo je nejvyrovnanější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2400">
              <a:solidFill>
                <a:srgbClr val="FF3300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36538" y="3617913"/>
            <a:ext cx="2895600" cy="3124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  <a:cs typeface="Arial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03575" y="3617913"/>
            <a:ext cx="2895600" cy="3124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  <a:cs typeface="Arial" charset="0"/>
            </a:endParaRPr>
          </a:p>
        </p:txBody>
      </p:sp>
      <p:graphicFrame>
        <p:nvGraphicFramePr>
          <p:cNvPr id="69637" name="Object 5"/>
          <p:cNvGraphicFramePr>
            <a:graphicFrameLocks noChangeAspect="1"/>
          </p:cNvGraphicFramePr>
          <p:nvPr/>
        </p:nvGraphicFramePr>
        <p:xfrm>
          <a:off x="465138" y="3770313"/>
          <a:ext cx="9794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12" name="Klip" r:id="rId4" imgW="4090988" imgH="2178050" progId="MS_ClipArt_Gallery.2">
                  <p:embed/>
                </p:oleObj>
              </mc:Choice>
              <mc:Fallback>
                <p:oleObj name="Klip" r:id="rId4" imgW="4090988" imgH="217805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3770313"/>
                        <a:ext cx="9794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8" name="Object 7"/>
          <p:cNvGraphicFramePr>
            <a:graphicFrameLocks noChangeAspect="1"/>
          </p:cNvGraphicFramePr>
          <p:nvPr/>
        </p:nvGraphicFramePr>
        <p:xfrm>
          <a:off x="2141538" y="3846513"/>
          <a:ext cx="9794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13" name="Klip" r:id="rId6" imgW="4090988" imgH="2178050" progId="MS_ClipArt_Gallery.2">
                  <p:embed/>
                </p:oleObj>
              </mc:Choice>
              <mc:Fallback>
                <p:oleObj name="Klip" r:id="rId6" imgW="4090988" imgH="2178050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1538" y="3846513"/>
                        <a:ext cx="9794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9" name="Object 8"/>
          <p:cNvGraphicFramePr>
            <a:graphicFrameLocks noChangeAspect="1"/>
          </p:cNvGraphicFramePr>
          <p:nvPr/>
        </p:nvGraphicFramePr>
        <p:xfrm>
          <a:off x="388938" y="5065713"/>
          <a:ext cx="9794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14" name="Klip" r:id="rId7" imgW="4090988" imgH="2178050" progId="MS_ClipArt_Gallery.2">
                  <p:embed/>
                </p:oleObj>
              </mc:Choice>
              <mc:Fallback>
                <p:oleObj name="Klip" r:id="rId7" imgW="4090988" imgH="2178050" progId="MS_ClipArt_Gallery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38" y="5065713"/>
                        <a:ext cx="9794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0" name="Object 9"/>
          <p:cNvGraphicFramePr>
            <a:graphicFrameLocks noChangeAspect="1"/>
          </p:cNvGraphicFramePr>
          <p:nvPr/>
        </p:nvGraphicFramePr>
        <p:xfrm>
          <a:off x="1455738" y="4760913"/>
          <a:ext cx="9794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15" name="Klip" r:id="rId8" imgW="4090988" imgH="2178050" progId="MS_ClipArt_Gallery.2">
                  <p:embed/>
                </p:oleObj>
              </mc:Choice>
              <mc:Fallback>
                <p:oleObj name="Klip" r:id="rId8" imgW="4090988" imgH="2178050" progId="MS_ClipArt_Gallery.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5738" y="4760913"/>
                        <a:ext cx="9794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1" name="Object 10"/>
          <p:cNvGraphicFramePr>
            <a:graphicFrameLocks noChangeAspect="1"/>
          </p:cNvGraphicFramePr>
          <p:nvPr/>
        </p:nvGraphicFramePr>
        <p:xfrm>
          <a:off x="2065338" y="6056313"/>
          <a:ext cx="9794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16" name="Klip" r:id="rId9" imgW="4090988" imgH="2178050" progId="MS_ClipArt_Gallery.2">
                  <p:embed/>
                </p:oleObj>
              </mc:Choice>
              <mc:Fallback>
                <p:oleObj name="Klip" r:id="rId9" imgW="4090988" imgH="2178050" progId="MS_ClipArt_Gallery.2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5338" y="6056313"/>
                        <a:ext cx="9794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2" name="Object 11"/>
          <p:cNvGraphicFramePr>
            <a:graphicFrameLocks noChangeAspect="1"/>
          </p:cNvGraphicFramePr>
          <p:nvPr/>
        </p:nvGraphicFramePr>
        <p:xfrm>
          <a:off x="617538" y="5751513"/>
          <a:ext cx="9794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17" name="Klip" r:id="rId10" imgW="4090988" imgH="2178050" progId="MS_ClipArt_Gallery.2">
                  <p:embed/>
                </p:oleObj>
              </mc:Choice>
              <mc:Fallback>
                <p:oleObj name="Klip" r:id="rId10" imgW="4090988" imgH="2178050" progId="MS_ClipArt_Gallery.2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8" y="5751513"/>
                        <a:ext cx="9794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3" name="Object 12"/>
          <p:cNvGraphicFramePr>
            <a:graphicFrameLocks noChangeAspect="1"/>
          </p:cNvGraphicFramePr>
          <p:nvPr/>
        </p:nvGraphicFramePr>
        <p:xfrm>
          <a:off x="4575175" y="5141913"/>
          <a:ext cx="9794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18" name="Klip" r:id="rId11" imgW="4090988" imgH="2178050" progId="MS_ClipArt_Gallery.2">
                  <p:embed/>
                </p:oleObj>
              </mc:Choice>
              <mc:Fallback>
                <p:oleObj name="Klip" r:id="rId11" imgW="4090988" imgH="2178050" progId="MS_ClipArt_Gallery.2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5175" y="5141913"/>
                        <a:ext cx="9794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4" name="Object 13"/>
          <p:cNvGraphicFramePr>
            <a:graphicFrameLocks noChangeAspect="1"/>
          </p:cNvGraphicFramePr>
          <p:nvPr/>
        </p:nvGraphicFramePr>
        <p:xfrm>
          <a:off x="3279775" y="3922713"/>
          <a:ext cx="9794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19" name="Klip" r:id="rId12" imgW="4090988" imgH="2178050" progId="MS_ClipArt_Gallery.2">
                  <p:embed/>
                </p:oleObj>
              </mc:Choice>
              <mc:Fallback>
                <p:oleObj name="Klip" r:id="rId12" imgW="4090988" imgH="2178050" progId="MS_ClipArt_Gallery.2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9775" y="3922713"/>
                        <a:ext cx="9794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5" name="Object 14"/>
          <p:cNvGraphicFramePr>
            <a:graphicFrameLocks noChangeAspect="1"/>
          </p:cNvGraphicFramePr>
          <p:nvPr/>
        </p:nvGraphicFramePr>
        <p:xfrm>
          <a:off x="1608138" y="5218113"/>
          <a:ext cx="9334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20" name="Klip" r:id="rId13" imgW="4305300" imgH="3421063" progId="MS_ClipArt_Gallery.2">
                  <p:embed/>
                </p:oleObj>
              </mc:Choice>
              <mc:Fallback>
                <p:oleObj name="Klip" r:id="rId13" imgW="4305300" imgH="3421063" progId="MS_ClipArt_Gallery.2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8138" y="5218113"/>
                        <a:ext cx="9334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6" name="Object 15"/>
          <p:cNvGraphicFramePr>
            <a:graphicFrameLocks noChangeAspect="1"/>
          </p:cNvGraphicFramePr>
          <p:nvPr/>
        </p:nvGraphicFramePr>
        <p:xfrm>
          <a:off x="4956175" y="5827713"/>
          <a:ext cx="9334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21" name="Klip" r:id="rId15" imgW="4305300" imgH="3421063" progId="MS_ClipArt_Gallery.2">
                  <p:embed/>
                </p:oleObj>
              </mc:Choice>
              <mc:Fallback>
                <p:oleObj name="Klip" r:id="rId15" imgW="4305300" imgH="3421063" progId="MS_ClipArt_Gallery.2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6175" y="5827713"/>
                        <a:ext cx="9334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7" name="Object 16"/>
          <p:cNvGraphicFramePr>
            <a:graphicFrameLocks noChangeAspect="1"/>
          </p:cNvGraphicFramePr>
          <p:nvPr/>
        </p:nvGraphicFramePr>
        <p:xfrm>
          <a:off x="3279775" y="4684713"/>
          <a:ext cx="9334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22" name="Klip" r:id="rId16" imgW="4305300" imgH="3421063" progId="MS_ClipArt_Gallery.2">
                  <p:embed/>
                </p:oleObj>
              </mc:Choice>
              <mc:Fallback>
                <p:oleObj name="Klip" r:id="rId16" imgW="4305300" imgH="3421063" progId="MS_ClipArt_Gallery.2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9775" y="4684713"/>
                        <a:ext cx="9334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8" name="Object 17"/>
          <p:cNvGraphicFramePr>
            <a:graphicFrameLocks noChangeAspect="1"/>
          </p:cNvGraphicFramePr>
          <p:nvPr/>
        </p:nvGraphicFramePr>
        <p:xfrm>
          <a:off x="1379538" y="3846513"/>
          <a:ext cx="9493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23" name="Klip" r:id="rId17" imgW="4640263" imgH="3825875" progId="MS_ClipArt_Gallery.2">
                  <p:embed/>
                </p:oleObj>
              </mc:Choice>
              <mc:Fallback>
                <p:oleObj name="Klip" r:id="rId17" imgW="4640263" imgH="3825875" progId="MS_ClipArt_Gallery.2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9538" y="3846513"/>
                        <a:ext cx="9493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9" name="Object 18"/>
          <p:cNvGraphicFramePr>
            <a:graphicFrameLocks noChangeAspect="1"/>
          </p:cNvGraphicFramePr>
          <p:nvPr/>
        </p:nvGraphicFramePr>
        <p:xfrm>
          <a:off x="3508375" y="5599113"/>
          <a:ext cx="9493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24" name="Klip" r:id="rId19" imgW="4640263" imgH="3825875" progId="MS_ClipArt_Gallery.2">
                  <p:embed/>
                </p:oleObj>
              </mc:Choice>
              <mc:Fallback>
                <p:oleObj name="Klip" r:id="rId19" imgW="4640263" imgH="3825875" progId="MS_ClipArt_Gallery.2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375" y="5599113"/>
                        <a:ext cx="9493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0" name="Object 19"/>
          <p:cNvGraphicFramePr>
            <a:graphicFrameLocks noChangeAspect="1"/>
          </p:cNvGraphicFramePr>
          <p:nvPr/>
        </p:nvGraphicFramePr>
        <p:xfrm>
          <a:off x="4346575" y="4227513"/>
          <a:ext cx="9493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25" name="Klip" r:id="rId20" imgW="4640263" imgH="3825875" progId="MS_ClipArt_Gallery.2">
                  <p:embed/>
                </p:oleObj>
              </mc:Choice>
              <mc:Fallback>
                <p:oleObj name="Klip" r:id="rId20" imgW="4640263" imgH="3825875" progId="MS_ClipArt_Gallery.2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6575" y="4227513"/>
                        <a:ext cx="9493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1" name="Object 20"/>
          <p:cNvGraphicFramePr>
            <a:graphicFrameLocks noChangeAspect="1"/>
          </p:cNvGraphicFramePr>
          <p:nvPr/>
        </p:nvGraphicFramePr>
        <p:xfrm>
          <a:off x="4879975" y="3846513"/>
          <a:ext cx="9794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26" name="Klip" r:id="rId21" imgW="4090988" imgH="2178050" progId="MS_ClipArt_Gallery.2">
                  <p:embed/>
                </p:oleObj>
              </mc:Choice>
              <mc:Fallback>
                <p:oleObj name="Klip" r:id="rId21" imgW="4090988" imgH="2178050" progId="MS_ClipArt_Gallery.2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9975" y="3846513"/>
                        <a:ext cx="9794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52" name="TextovéPole 25"/>
          <p:cNvSpPr txBox="1">
            <a:spLocks noChangeArrowheads="1"/>
          </p:cNvSpPr>
          <p:nvPr/>
        </p:nvSpPr>
        <p:spPr bwMode="auto">
          <a:xfrm>
            <a:off x="449263" y="1843088"/>
            <a:ext cx="289242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dirty="0" err="1">
                <a:solidFill>
                  <a:schemeClr val="tx1"/>
                </a:solidFill>
              </a:rPr>
              <a:t>Příklad</a:t>
            </a:r>
            <a:r>
              <a:rPr lang="en-GB" altLang="en-US" sz="1400" dirty="0">
                <a:solidFill>
                  <a:schemeClr val="tx1"/>
                </a:solidFill>
              </a:rPr>
              <a:t> </a:t>
            </a:r>
            <a:r>
              <a:rPr lang="en-GB" altLang="en-US" sz="1400" dirty="0" err="1">
                <a:solidFill>
                  <a:schemeClr val="tx1"/>
                </a:solidFill>
              </a:rPr>
              <a:t>výpočtu</a:t>
            </a:r>
            <a:r>
              <a:rPr lang="en-GB" altLang="en-US" sz="1400" dirty="0">
                <a:solidFill>
                  <a:schemeClr val="tx1"/>
                </a:solidFill>
              </a:rPr>
              <a:t> </a:t>
            </a:r>
            <a:r>
              <a:rPr lang="en-GB" altLang="en-US" sz="1400" dirty="0" err="1">
                <a:solidFill>
                  <a:schemeClr val="tx1"/>
                </a:solidFill>
              </a:rPr>
              <a:t>H´pro</a:t>
            </a:r>
            <a:r>
              <a:rPr lang="en-GB" altLang="en-US" sz="1400" dirty="0">
                <a:solidFill>
                  <a:schemeClr val="tx1"/>
                </a:solidFill>
              </a:rPr>
              <a:t> </a:t>
            </a:r>
            <a:r>
              <a:rPr lang="en-GB" altLang="en-US" sz="1400" dirty="0" err="1">
                <a:solidFill>
                  <a:schemeClr val="tx1"/>
                </a:solidFill>
              </a:rPr>
              <a:t>lokalitu</a:t>
            </a:r>
            <a:r>
              <a:rPr lang="en-GB" altLang="en-US" sz="1400" dirty="0">
                <a:solidFill>
                  <a:schemeClr val="tx1"/>
                </a:solidFill>
              </a:rPr>
              <a:t> 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100" b="0" dirty="0">
                <a:solidFill>
                  <a:schemeClr val="tx1"/>
                </a:solidFill>
              </a:rPr>
              <a:t>H</a:t>
            </a:r>
            <a:r>
              <a:rPr lang="en-US" altLang="en-US" sz="1100" b="0" dirty="0">
                <a:solidFill>
                  <a:schemeClr val="tx1"/>
                </a:solidFill>
              </a:rPr>
              <a:t>’ </a:t>
            </a:r>
            <a:r>
              <a:rPr lang="cs-CZ" altLang="en-US" sz="1100" b="0" dirty="0">
                <a:solidFill>
                  <a:schemeClr val="tx1"/>
                </a:solidFill>
              </a:rPr>
              <a:t>= </a:t>
            </a:r>
            <a:r>
              <a:rPr lang="cs-CZ" altLang="en-US" sz="1600" dirty="0">
                <a:solidFill>
                  <a:schemeClr val="tx1"/>
                </a:solidFill>
              </a:rPr>
              <a:t>-</a:t>
            </a:r>
            <a:r>
              <a:rPr lang="cs-CZ" altLang="en-US" sz="1100" b="0" dirty="0">
                <a:solidFill>
                  <a:schemeClr val="tx1"/>
                </a:solidFill>
              </a:rPr>
              <a:t> (6</a:t>
            </a:r>
            <a:r>
              <a:rPr lang="en-US" altLang="en-US" sz="1100" b="0" dirty="0">
                <a:solidFill>
                  <a:schemeClr val="tx1"/>
                </a:solidFill>
              </a:rPr>
              <a:t>/</a:t>
            </a:r>
            <a:r>
              <a:rPr lang="cs-CZ" altLang="en-US" sz="1100" b="0" dirty="0">
                <a:solidFill>
                  <a:schemeClr val="tx1"/>
                </a:solidFill>
              </a:rPr>
              <a:t>9</a:t>
            </a:r>
            <a:r>
              <a:rPr lang="en-US" altLang="en-US" sz="1100" b="0" dirty="0">
                <a:solidFill>
                  <a:schemeClr val="tx1"/>
                </a:solidFill>
              </a:rPr>
              <a:t> . ln </a:t>
            </a:r>
            <a:r>
              <a:rPr lang="cs-CZ" altLang="en-US" sz="1100" b="0" dirty="0">
                <a:solidFill>
                  <a:schemeClr val="tx1"/>
                </a:solidFill>
              </a:rPr>
              <a:t>(6</a:t>
            </a:r>
            <a:r>
              <a:rPr lang="en-US" altLang="en-US" sz="1100" b="0" dirty="0">
                <a:solidFill>
                  <a:schemeClr val="tx1"/>
                </a:solidFill>
              </a:rPr>
              <a:t>/</a:t>
            </a:r>
            <a:r>
              <a:rPr lang="cs-CZ" altLang="en-US" sz="1100" b="0" dirty="0">
                <a:solidFill>
                  <a:schemeClr val="tx1"/>
                </a:solidFill>
              </a:rPr>
              <a:t>9) </a:t>
            </a:r>
            <a:r>
              <a:rPr lang="en-US" altLang="en-US" sz="1100" b="0" dirty="0">
                <a:solidFill>
                  <a:schemeClr val="tx1"/>
                </a:solidFill>
              </a:rPr>
              <a:t> </a:t>
            </a:r>
            <a:r>
              <a:rPr lang="cs-CZ" altLang="en-US" sz="1100" b="0" dirty="0">
                <a:solidFill>
                  <a:schemeClr val="tx1"/>
                </a:solidFill>
              </a:rPr>
              <a:t>želvy</a:t>
            </a:r>
            <a:endParaRPr lang="en-US" altLang="en-US" sz="11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b="0" dirty="0">
                <a:solidFill>
                  <a:schemeClr val="tx1"/>
                </a:solidFill>
              </a:rPr>
              <a:t>     + 1/</a:t>
            </a:r>
            <a:r>
              <a:rPr lang="cs-CZ" altLang="en-US" sz="1100" b="0" dirty="0">
                <a:solidFill>
                  <a:schemeClr val="tx1"/>
                </a:solidFill>
              </a:rPr>
              <a:t>9</a:t>
            </a:r>
            <a:r>
              <a:rPr lang="en-US" altLang="en-US" sz="1100" b="0" dirty="0">
                <a:solidFill>
                  <a:schemeClr val="tx1"/>
                </a:solidFill>
              </a:rPr>
              <a:t> . ln </a:t>
            </a:r>
            <a:r>
              <a:rPr lang="cs-CZ" altLang="en-US" sz="1100" b="0" dirty="0">
                <a:solidFill>
                  <a:schemeClr val="tx1"/>
                </a:solidFill>
              </a:rPr>
              <a:t>(</a:t>
            </a:r>
            <a:r>
              <a:rPr lang="en-US" altLang="en-US" sz="1100" b="0" dirty="0">
                <a:solidFill>
                  <a:schemeClr val="tx1"/>
                </a:solidFill>
              </a:rPr>
              <a:t>1/</a:t>
            </a:r>
            <a:r>
              <a:rPr lang="cs-CZ" altLang="en-US" sz="1100" b="0" dirty="0">
                <a:solidFill>
                  <a:schemeClr val="tx1"/>
                </a:solidFill>
              </a:rPr>
              <a:t>9)  oslové</a:t>
            </a:r>
            <a:endParaRPr lang="en-US" altLang="en-US" sz="11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b="0" dirty="0">
                <a:solidFill>
                  <a:schemeClr val="tx1"/>
                </a:solidFill>
              </a:rPr>
              <a:t>     + </a:t>
            </a:r>
            <a:r>
              <a:rPr lang="cs-CZ" altLang="en-US" sz="1100" b="0" dirty="0">
                <a:solidFill>
                  <a:schemeClr val="tx1"/>
                </a:solidFill>
              </a:rPr>
              <a:t>2</a:t>
            </a:r>
            <a:r>
              <a:rPr lang="en-US" altLang="en-US" sz="1100" b="0" dirty="0">
                <a:solidFill>
                  <a:schemeClr val="tx1"/>
                </a:solidFill>
              </a:rPr>
              <a:t>/</a:t>
            </a:r>
            <a:r>
              <a:rPr lang="cs-CZ" altLang="en-US" sz="1100" b="0" dirty="0">
                <a:solidFill>
                  <a:schemeClr val="tx1"/>
                </a:solidFill>
              </a:rPr>
              <a:t>9</a:t>
            </a:r>
            <a:r>
              <a:rPr lang="en-US" altLang="en-US" sz="1100" b="0" dirty="0">
                <a:solidFill>
                  <a:schemeClr val="tx1"/>
                </a:solidFill>
              </a:rPr>
              <a:t> . ln </a:t>
            </a:r>
            <a:r>
              <a:rPr lang="cs-CZ" altLang="en-US" sz="1100" b="0" dirty="0">
                <a:solidFill>
                  <a:schemeClr val="tx1"/>
                </a:solidFill>
              </a:rPr>
              <a:t>(2</a:t>
            </a:r>
            <a:r>
              <a:rPr lang="en-US" altLang="en-US" sz="1100" b="0" dirty="0">
                <a:solidFill>
                  <a:schemeClr val="tx1"/>
                </a:solidFill>
              </a:rPr>
              <a:t>/</a:t>
            </a:r>
            <a:r>
              <a:rPr lang="cs-CZ" altLang="en-US" sz="1100" b="0" dirty="0">
                <a:solidFill>
                  <a:schemeClr val="tx1"/>
                </a:solidFill>
              </a:rPr>
              <a:t>9)  králíci)         =  ……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br>
              <a:rPr lang="cs-CZ" altLang="en-US" sz="1100" b="0" dirty="0">
                <a:solidFill>
                  <a:schemeClr val="tx1"/>
                </a:solidFill>
              </a:rPr>
            </a:br>
            <a:r>
              <a:rPr lang="cs-CZ" altLang="en-US" sz="1100" b="0" dirty="0">
                <a:solidFill>
                  <a:schemeClr val="tx1"/>
                </a:solidFill>
              </a:rPr>
              <a:t>E = …. ?</a:t>
            </a: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6140450" y="3617913"/>
            <a:ext cx="2895600" cy="3124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  <a:cs typeface="Arial" charset="0"/>
            </a:endParaRPr>
          </a:p>
        </p:txBody>
      </p:sp>
      <p:graphicFrame>
        <p:nvGraphicFramePr>
          <p:cNvPr id="69654" name="Object 21"/>
          <p:cNvGraphicFramePr>
            <a:graphicFrameLocks noChangeAspect="1"/>
          </p:cNvGraphicFramePr>
          <p:nvPr/>
        </p:nvGraphicFramePr>
        <p:xfrm>
          <a:off x="7885113" y="5229225"/>
          <a:ext cx="9794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27" name="Klip" r:id="rId22" imgW="4090988" imgH="2178050" progId="MS_ClipArt_Gallery.2">
                  <p:embed/>
                </p:oleObj>
              </mc:Choice>
              <mc:Fallback>
                <p:oleObj name="Klip" r:id="rId22" imgW="4090988" imgH="2178050" progId="MS_ClipArt_Gallery.2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5229225"/>
                        <a:ext cx="9794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5" name="Object 22"/>
          <p:cNvGraphicFramePr>
            <a:graphicFrameLocks noChangeAspect="1"/>
          </p:cNvGraphicFramePr>
          <p:nvPr/>
        </p:nvGraphicFramePr>
        <p:xfrm>
          <a:off x="6216650" y="3922713"/>
          <a:ext cx="9794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28" name="Klip" r:id="rId23" imgW="4090988" imgH="2178050" progId="MS_ClipArt_Gallery.2">
                  <p:embed/>
                </p:oleObj>
              </mc:Choice>
              <mc:Fallback>
                <p:oleObj name="Klip" r:id="rId23" imgW="4090988" imgH="2178050" progId="MS_ClipArt_Gallery.2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6650" y="3922713"/>
                        <a:ext cx="9794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6" name="Object 23"/>
          <p:cNvGraphicFramePr>
            <a:graphicFrameLocks noChangeAspect="1"/>
          </p:cNvGraphicFramePr>
          <p:nvPr/>
        </p:nvGraphicFramePr>
        <p:xfrm>
          <a:off x="8031163" y="5999163"/>
          <a:ext cx="9334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29" name="Klip" r:id="rId24" imgW="4305300" imgH="3421063" progId="MS_ClipArt_Gallery.2">
                  <p:embed/>
                </p:oleObj>
              </mc:Choice>
              <mc:Fallback>
                <p:oleObj name="Klip" r:id="rId24" imgW="4305300" imgH="3421063" progId="MS_ClipArt_Gallery.2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1163" y="5999163"/>
                        <a:ext cx="9334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7" name="Object 24"/>
          <p:cNvGraphicFramePr>
            <a:graphicFrameLocks noChangeAspect="1"/>
          </p:cNvGraphicFramePr>
          <p:nvPr/>
        </p:nvGraphicFramePr>
        <p:xfrm>
          <a:off x="6216650" y="4684713"/>
          <a:ext cx="9334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30" name="Klip" r:id="rId25" imgW="4305300" imgH="3421063" progId="MS_ClipArt_Gallery.2">
                  <p:embed/>
                </p:oleObj>
              </mc:Choice>
              <mc:Fallback>
                <p:oleObj name="Klip" r:id="rId25" imgW="4305300" imgH="3421063" progId="MS_ClipArt_Gallery.2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6650" y="4684713"/>
                        <a:ext cx="9334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8" name="Object 25"/>
          <p:cNvGraphicFramePr>
            <a:graphicFrameLocks noChangeAspect="1"/>
          </p:cNvGraphicFramePr>
          <p:nvPr/>
        </p:nvGraphicFramePr>
        <p:xfrm>
          <a:off x="6445250" y="5599113"/>
          <a:ext cx="9493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31" name="Klip" r:id="rId26" imgW="4640263" imgH="3825875" progId="MS_ClipArt_Gallery.2">
                  <p:embed/>
                </p:oleObj>
              </mc:Choice>
              <mc:Fallback>
                <p:oleObj name="Klip" r:id="rId26" imgW="4640263" imgH="3825875" progId="MS_ClipArt_Gallery.2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0" y="5599113"/>
                        <a:ext cx="9493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9" name="Object 26"/>
          <p:cNvGraphicFramePr>
            <a:graphicFrameLocks noChangeAspect="1"/>
          </p:cNvGraphicFramePr>
          <p:nvPr/>
        </p:nvGraphicFramePr>
        <p:xfrm>
          <a:off x="7283450" y="4227513"/>
          <a:ext cx="9493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32" name="Klip" r:id="rId27" imgW="4640263" imgH="3825875" progId="MS_ClipArt_Gallery.2">
                  <p:embed/>
                </p:oleObj>
              </mc:Choice>
              <mc:Fallback>
                <p:oleObj name="Klip" r:id="rId27" imgW="4640263" imgH="3825875" progId="MS_ClipArt_Gallery.2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3450" y="4227513"/>
                        <a:ext cx="9493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60" name="Object 28"/>
          <p:cNvGraphicFramePr>
            <a:graphicFrameLocks noChangeAspect="1"/>
          </p:cNvGraphicFramePr>
          <p:nvPr/>
        </p:nvGraphicFramePr>
        <p:xfrm>
          <a:off x="7956550" y="3716338"/>
          <a:ext cx="9334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33" name="Klip" r:id="rId28" imgW="4305300" imgH="3421063" progId="MS_ClipArt_Gallery.2">
                  <p:embed/>
                </p:oleObj>
              </mc:Choice>
              <mc:Fallback>
                <p:oleObj name="Klip" r:id="rId28" imgW="4305300" imgH="3421063" progId="MS_ClipArt_Gallery.2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550" y="3716338"/>
                        <a:ext cx="93345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61" name="Object 24"/>
          <p:cNvGraphicFramePr>
            <a:graphicFrameLocks noChangeAspect="1"/>
          </p:cNvGraphicFramePr>
          <p:nvPr/>
        </p:nvGraphicFramePr>
        <p:xfrm>
          <a:off x="7019925" y="4941888"/>
          <a:ext cx="9493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34" name="Klip" r:id="rId29" imgW="4640263" imgH="3825875" progId="MS_ClipArt_Gallery.2">
                  <p:embed/>
                </p:oleObj>
              </mc:Choice>
              <mc:Fallback>
                <p:oleObj name="Klip" r:id="rId29" imgW="4640263" imgH="3825875" progId="MS_ClipArt_Gallery.2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4941888"/>
                        <a:ext cx="9493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62" name="Object 30"/>
          <p:cNvGraphicFramePr>
            <a:graphicFrameLocks noChangeAspect="1"/>
          </p:cNvGraphicFramePr>
          <p:nvPr/>
        </p:nvGraphicFramePr>
        <p:xfrm>
          <a:off x="7956550" y="4724400"/>
          <a:ext cx="9794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35" name="Klip" r:id="rId30" imgW="4090988" imgH="2178050" progId="MS_ClipArt_Gallery.2">
                  <p:embed/>
                </p:oleObj>
              </mc:Choice>
              <mc:Fallback>
                <p:oleObj name="Klip" r:id="rId30" imgW="4090988" imgH="2178050" progId="MS_ClipArt_Gallery.2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550" y="4724400"/>
                        <a:ext cx="9794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63" name="TextovéPole 31"/>
          <p:cNvSpPr txBox="1">
            <a:spLocks noChangeArrowheads="1"/>
          </p:cNvSpPr>
          <p:nvPr/>
        </p:nvSpPr>
        <p:spPr bwMode="auto">
          <a:xfrm>
            <a:off x="1619250" y="3213100"/>
            <a:ext cx="352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9664" name="TextovéPole 32"/>
          <p:cNvSpPr txBox="1">
            <a:spLocks noChangeArrowheads="1"/>
          </p:cNvSpPr>
          <p:nvPr/>
        </p:nvSpPr>
        <p:spPr bwMode="auto">
          <a:xfrm>
            <a:off x="4500563" y="3213100"/>
            <a:ext cx="350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9665" name="TextovéPole 33"/>
          <p:cNvSpPr txBox="1">
            <a:spLocks noChangeArrowheads="1"/>
          </p:cNvSpPr>
          <p:nvPr/>
        </p:nvSpPr>
        <p:spPr bwMode="auto">
          <a:xfrm>
            <a:off x="7308850" y="32131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0000"/>
                </a:solidFill>
              </a:rPr>
              <a:t>C</a:t>
            </a:r>
          </a:p>
        </p:txBody>
      </p:sp>
      <p:graphicFrame>
        <p:nvGraphicFramePr>
          <p:cNvPr id="69666" name="Object 35"/>
          <p:cNvGraphicFramePr>
            <a:graphicFrameLocks noChangeAspect="1"/>
          </p:cNvGraphicFramePr>
          <p:nvPr/>
        </p:nvGraphicFramePr>
        <p:xfrm>
          <a:off x="539750" y="4292600"/>
          <a:ext cx="9334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36" name="Klip" r:id="rId31" imgW="4305300" imgH="3421063" progId="MS_ClipArt_Gallery.2">
                  <p:embed/>
                </p:oleObj>
              </mc:Choice>
              <mc:Fallback>
                <p:oleObj name="Klip" r:id="rId31" imgW="4305300" imgH="3421063" progId="MS_ClipArt_Gallery.2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292600"/>
                        <a:ext cx="9334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67" name="Object 36"/>
          <p:cNvGraphicFramePr>
            <a:graphicFrameLocks noChangeAspect="1"/>
          </p:cNvGraphicFramePr>
          <p:nvPr/>
        </p:nvGraphicFramePr>
        <p:xfrm>
          <a:off x="7235825" y="5732463"/>
          <a:ext cx="9334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37" name="Klip" r:id="rId32" imgW="4305300" imgH="3421063" progId="MS_ClipArt_Gallery.2">
                  <p:embed/>
                </p:oleObj>
              </mc:Choice>
              <mc:Fallback>
                <p:oleObj name="Klip" r:id="rId32" imgW="4305300" imgH="3421063" progId="MS_ClipArt_Gallery.2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5732463"/>
                        <a:ext cx="9334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Šipka doprava 35"/>
          <p:cNvSpPr/>
          <p:nvPr/>
        </p:nvSpPr>
        <p:spPr>
          <a:xfrm flipH="1">
            <a:off x="6588125" y="404813"/>
            <a:ext cx="647700" cy="14398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rgbClr val="FF0000"/>
              </a:solidFill>
            </a:endParaRPr>
          </a:p>
        </p:txBody>
      </p:sp>
      <p:sp>
        <p:nvSpPr>
          <p:cNvPr id="69669" name="TextovéPole 38"/>
          <p:cNvSpPr txBox="1">
            <a:spLocks noChangeArrowheads="1"/>
          </p:cNvSpPr>
          <p:nvPr/>
        </p:nvSpPr>
        <p:spPr bwMode="auto">
          <a:xfrm>
            <a:off x="7380288" y="836613"/>
            <a:ext cx="1392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200">
                <a:solidFill>
                  <a:srgbClr val="FF0000"/>
                </a:solidFill>
              </a:rPr>
              <a:t>DU09 </a:t>
            </a:r>
            <a:br>
              <a:rPr lang="cs-CZ" altLang="en-US" sz="1200">
                <a:solidFill>
                  <a:srgbClr val="FF0000"/>
                </a:solidFill>
              </a:rPr>
            </a:br>
            <a:r>
              <a:rPr lang="cs-CZ" altLang="en-US" sz="1200">
                <a:solidFill>
                  <a:srgbClr val="FF0000"/>
                </a:solidFill>
              </a:rPr>
              <a:t>– viz IS.MUNI.CZ</a:t>
            </a:r>
            <a:endParaRPr lang="en-GB" altLang="en-US" sz="12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Posouzení podobnosti biocenóz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23850" y="1385888"/>
            <a:ext cx="8077200" cy="485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>
            <a:lvl1pPr marL="342900" indent="-3429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endParaRPr lang="cs-CZ" altLang="cs-CZ" sz="2000" dirty="0"/>
          </a:p>
          <a:p>
            <a:pPr>
              <a:spcBef>
                <a:spcPct val="20000"/>
              </a:spcBef>
              <a:buFontTx/>
              <a:buChar char="•"/>
            </a:pPr>
            <a:r>
              <a:rPr lang="cs-CZ" altLang="cs-CZ" sz="2000" dirty="0"/>
              <a:t>INDEXY</a:t>
            </a:r>
            <a:r>
              <a:rPr lang="en-GB" altLang="cs-CZ" sz="2000" dirty="0"/>
              <a:t> (</a:t>
            </a:r>
            <a:r>
              <a:rPr lang="en-GB" altLang="cs-CZ" sz="2000" dirty="0" err="1"/>
              <a:t>vybrané</a:t>
            </a:r>
            <a:r>
              <a:rPr lang="en-GB" altLang="cs-CZ" sz="2000" dirty="0"/>
              <a:t> </a:t>
            </a:r>
            <a:r>
              <a:rPr lang="en-GB" altLang="cs-CZ" sz="2000" dirty="0" err="1"/>
              <a:t>příklady</a:t>
            </a:r>
            <a:r>
              <a:rPr lang="en-GB" altLang="cs-CZ" sz="2000" dirty="0"/>
              <a:t>)</a:t>
            </a:r>
            <a:endParaRPr lang="cs-CZ" altLang="cs-CZ" sz="2000" dirty="0"/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cs-CZ" altLang="cs-CZ" sz="2000" b="0" dirty="0">
                <a:solidFill>
                  <a:srgbClr val="FF0000"/>
                </a:solidFill>
              </a:rPr>
              <a:t>Jacc</a:t>
            </a:r>
            <a:r>
              <a:rPr lang="en-US" altLang="cs-CZ" sz="2000" b="0" dirty="0">
                <a:solidFill>
                  <a:srgbClr val="FF0000"/>
                </a:solidFill>
              </a:rPr>
              <a:t>a</a:t>
            </a:r>
            <a:r>
              <a:rPr lang="cs-CZ" altLang="cs-CZ" sz="2000" b="0" dirty="0">
                <a:solidFill>
                  <a:srgbClr val="FF0000"/>
                </a:solidFill>
              </a:rPr>
              <a:t>rdův index podobnosti = </a:t>
            </a:r>
            <a:r>
              <a:rPr lang="en-US" altLang="cs-CZ" sz="2000" b="0" dirty="0">
                <a:solidFill>
                  <a:srgbClr val="FF0000"/>
                </a:solidFill>
              </a:rPr>
              <a:t>[</a:t>
            </a:r>
            <a:r>
              <a:rPr lang="cs-CZ" altLang="cs-CZ" sz="2000" b="0" dirty="0">
                <a:solidFill>
                  <a:srgbClr val="FF0000"/>
                </a:solidFill>
              </a:rPr>
              <a:t>c / (A + B - c)</a:t>
            </a:r>
            <a:r>
              <a:rPr lang="en-US" altLang="cs-CZ" sz="2000" b="0" dirty="0">
                <a:solidFill>
                  <a:srgbClr val="FF0000"/>
                </a:solidFill>
              </a:rPr>
              <a:t>]</a:t>
            </a:r>
            <a:r>
              <a:rPr lang="cs-CZ" altLang="cs-CZ" sz="2000" b="0" dirty="0">
                <a:solidFill>
                  <a:srgbClr val="FF0000"/>
                </a:solidFill>
              </a:rPr>
              <a:t> x 100%</a:t>
            </a:r>
            <a:endParaRPr lang="en-GB" altLang="cs-CZ" sz="2000" b="0" dirty="0">
              <a:solidFill>
                <a:srgbClr val="FF0000"/>
              </a:solidFill>
            </a:endParaRPr>
          </a:p>
          <a:p>
            <a:pPr lvl="2">
              <a:spcBef>
                <a:spcPct val="20000"/>
              </a:spcBef>
              <a:buFontTx/>
              <a:buChar char="•"/>
            </a:pPr>
            <a:r>
              <a:rPr lang="en-GB" altLang="cs-CZ" sz="1600" b="0" dirty="0" err="1"/>
              <a:t>Srovnává</a:t>
            </a:r>
            <a:r>
              <a:rPr lang="en-GB" altLang="cs-CZ" sz="1600" b="0" dirty="0"/>
              <a:t> </a:t>
            </a:r>
            <a:r>
              <a:rPr lang="en-GB" altLang="cs-CZ" sz="1600" b="0" dirty="0" err="1"/>
              <a:t>podobnost</a:t>
            </a:r>
            <a:r>
              <a:rPr lang="en-GB" altLang="cs-CZ" sz="1600" b="0" dirty="0"/>
              <a:t> </a:t>
            </a:r>
            <a:r>
              <a:rPr lang="en-GB" altLang="cs-CZ" sz="1600" b="0" dirty="0" err="1"/>
              <a:t>dvou</a:t>
            </a:r>
            <a:r>
              <a:rPr lang="en-GB" altLang="cs-CZ" sz="1600" b="0" dirty="0"/>
              <a:t> </a:t>
            </a:r>
            <a:r>
              <a:rPr lang="en-GB" altLang="cs-CZ" sz="1600" b="0" dirty="0" err="1"/>
              <a:t>společenstev</a:t>
            </a:r>
            <a:endParaRPr lang="en-GB" altLang="cs-CZ" sz="1600" b="0" dirty="0"/>
          </a:p>
          <a:p>
            <a:pPr lvl="2">
              <a:spcBef>
                <a:spcPct val="20000"/>
              </a:spcBef>
              <a:buFontTx/>
              <a:buChar char="•"/>
            </a:pPr>
            <a:r>
              <a:rPr lang="en-GB" altLang="cs-CZ" sz="1600" b="0" dirty="0" err="1"/>
              <a:t>Čím</a:t>
            </a:r>
            <a:r>
              <a:rPr lang="en-GB" altLang="cs-CZ" sz="1600" b="0" dirty="0"/>
              <a:t> </a:t>
            </a:r>
            <a:r>
              <a:rPr lang="en-GB" altLang="cs-CZ" sz="1600" b="0" dirty="0" err="1"/>
              <a:t>vyšší</a:t>
            </a:r>
            <a:r>
              <a:rPr lang="en-GB" altLang="cs-CZ" sz="1600" b="0" dirty="0"/>
              <a:t> J-index – </a:t>
            </a:r>
            <a:r>
              <a:rPr lang="en-GB" altLang="cs-CZ" sz="1600" b="0" dirty="0" err="1"/>
              <a:t>tím</a:t>
            </a:r>
            <a:r>
              <a:rPr lang="en-GB" altLang="cs-CZ" sz="1600" b="0" dirty="0"/>
              <a:t> </a:t>
            </a:r>
            <a:r>
              <a:rPr lang="en-GB" altLang="cs-CZ" sz="1600" b="0" dirty="0" err="1"/>
              <a:t>jsou</a:t>
            </a:r>
            <a:r>
              <a:rPr lang="en-GB" altLang="cs-CZ" sz="1600" b="0" dirty="0"/>
              <a:t> </a:t>
            </a:r>
            <a:r>
              <a:rPr lang="en-GB" altLang="cs-CZ" sz="1600" b="0" dirty="0" err="1"/>
              <a:t>si</a:t>
            </a:r>
            <a:r>
              <a:rPr lang="en-GB" altLang="cs-CZ" sz="1600" b="0" dirty="0"/>
              <a:t> </a:t>
            </a:r>
            <a:r>
              <a:rPr lang="en-GB" altLang="cs-CZ" sz="1600" b="0" dirty="0" err="1"/>
              <a:t>srovnávaná</a:t>
            </a:r>
            <a:r>
              <a:rPr lang="en-GB" altLang="cs-CZ" sz="1600" b="0" dirty="0"/>
              <a:t> </a:t>
            </a:r>
            <a:r>
              <a:rPr lang="en-GB" altLang="cs-CZ" sz="1600" b="0" dirty="0" err="1"/>
              <a:t>společenstva</a:t>
            </a:r>
            <a:r>
              <a:rPr lang="en-GB" altLang="cs-CZ" sz="1600" b="0" dirty="0"/>
              <a:t> </a:t>
            </a:r>
            <a:r>
              <a:rPr lang="en-GB" altLang="cs-CZ" sz="1600" b="0" dirty="0" err="1"/>
              <a:t>podobnější</a:t>
            </a:r>
            <a:r>
              <a:rPr lang="en-GB" altLang="cs-CZ" sz="1600" b="0" dirty="0"/>
              <a:t> </a:t>
            </a:r>
            <a:endParaRPr lang="cs-CZ" altLang="cs-CZ" sz="1600" b="0" dirty="0"/>
          </a:p>
          <a:p>
            <a:pPr lvl="1">
              <a:spcBef>
                <a:spcPct val="20000"/>
              </a:spcBef>
              <a:buFontTx/>
              <a:buChar char="•"/>
            </a:pPr>
            <a:endParaRPr lang="en-GB" altLang="cs-CZ" sz="2000" b="0" dirty="0"/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cs-CZ" altLang="cs-CZ" sz="2000" b="0" dirty="0"/>
              <a:t>Sorenson</a:t>
            </a:r>
            <a:r>
              <a:rPr lang="en-US" altLang="cs-CZ" sz="2000" b="0" dirty="0"/>
              <a:t>’s</a:t>
            </a:r>
            <a:r>
              <a:rPr lang="cs-CZ" altLang="cs-CZ" sz="2000" b="0" dirty="0"/>
              <a:t> = 2c / (A+B+2c) x 100%</a:t>
            </a:r>
          </a:p>
          <a:p>
            <a:pPr lvl="2">
              <a:spcBef>
                <a:spcPct val="20000"/>
              </a:spcBef>
              <a:buFontTx/>
              <a:buChar char="•"/>
            </a:pPr>
            <a:r>
              <a:rPr lang="cs-CZ" altLang="cs-CZ" sz="1600" b="0" i="1" dirty="0"/>
              <a:t>Poznámka 1: nejběžnější indexy jsou citlivé jen na kvalitativní změny v zastoupení (ANO </a:t>
            </a:r>
            <a:r>
              <a:rPr lang="en-US" altLang="cs-CZ" sz="1600" b="0" i="1" dirty="0"/>
              <a:t>/</a:t>
            </a:r>
            <a:r>
              <a:rPr lang="cs-CZ" altLang="cs-CZ" sz="1600" b="0" i="1" dirty="0"/>
              <a:t> NE … nezohledňují početnost), ale existují i pokročilejší způsoby hodnocení</a:t>
            </a:r>
          </a:p>
          <a:p>
            <a:pPr lvl="1">
              <a:spcBef>
                <a:spcPct val="20000"/>
              </a:spcBef>
              <a:buFontTx/>
              <a:buChar char="•"/>
            </a:pPr>
            <a:endParaRPr lang="cs-CZ" altLang="cs-CZ" sz="2000" b="0" dirty="0"/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GB" altLang="cs-CZ" sz="2000" dirty="0" err="1"/>
              <a:t>Další</a:t>
            </a:r>
            <a:r>
              <a:rPr lang="en-GB" altLang="cs-CZ" sz="2000" dirty="0"/>
              <a:t> </a:t>
            </a:r>
            <a:r>
              <a:rPr lang="en-GB" altLang="cs-CZ" sz="2000" dirty="0" err="1"/>
              <a:t>možnosti</a:t>
            </a:r>
            <a:r>
              <a:rPr lang="en-GB" altLang="cs-CZ" sz="2000" dirty="0"/>
              <a:t> </a:t>
            </a:r>
            <a:r>
              <a:rPr lang="en-GB" altLang="cs-CZ" sz="2000" dirty="0" err="1"/>
              <a:t>zobrazení</a:t>
            </a:r>
            <a:r>
              <a:rPr lang="en-GB" altLang="cs-CZ" sz="2000" dirty="0"/>
              <a:t> - g</a:t>
            </a:r>
            <a:r>
              <a:rPr lang="cs-CZ" altLang="cs-CZ" sz="2000" dirty="0"/>
              <a:t>rafické vícerozměrné metody </a:t>
            </a:r>
            <a:endParaRPr lang="en-GB" altLang="cs-CZ" sz="2000" dirty="0"/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cs-CZ" altLang="cs-CZ" sz="2000" b="0" dirty="0"/>
              <a:t>PCA </a:t>
            </a:r>
            <a:r>
              <a:rPr lang="cs-CZ" altLang="cs-CZ" sz="2000" b="0" i="1" dirty="0"/>
              <a:t>(Principle Component Analysis)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cs-CZ" altLang="cs-CZ" sz="2000" b="0" dirty="0"/>
              <a:t>korespondenční analýza</a:t>
            </a:r>
          </a:p>
          <a:p>
            <a:pPr lvl="1">
              <a:spcBef>
                <a:spcPct val="20000"/>
              </a:spcBef>
              <a:buFontTx/>
              <a:buChar char="–"/>
            </a:pPr>
            <a:endParaRPr lang="cs-CZ" altLang="cs-CZ" sz="2000" b="0" dirty="0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5867400" y="1154113"/>
            <a:ext cx="3124200" cy="830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cs-CZ" altLang="en-US" sz="1600" i="1" dirty="0">
                <a:solidFill>
                  <a:schemeClr val="tx1"/>
                </a:solidFill>
              </a:rPr>
              <a:t>c – počet společných druhů</a:t>
            </a:r>
            <a:br>
              <a:rPr lang="cs-CZ" altLang="en-US" sz="1600" i="1" dirty="0">
                <a:solidFill>
                  <a:schemeClr val="tx1"/>
                </a:solidFill>
              </a:rPr>
            </a:br>
            <a:r>
              <a:rPr lang="cs-CZ" altLang="en-US" sz="1600" i="1" dirty="0">
                <a:solidFill>
                  <a:schemeClr val="tx1"/>
                </a:solidFill>
              </a:rPr>
              <a:t>A – počet druhů na lok.A </a:t>
            </a:r>
            <a:br>
              <a:rPr lang="cs-CZ" altLang="en-US" sz="1600" i="1" dirty="0">
                <a:solidFill>
                  <a:schemeClr val="tx1"/>
                </a:solidFill>
              </a:rPr>
            </a:br>
            <a:r>
              <a:rPr lang="cs-CZ" altLang="en-US" sz="1600" i="1" dirty="0">
                <a:solidFill>
                  <a:schemeClr val="tx1"/>
                </a:solidFill>
              </a:rPr>
              <a:t>B – počet druhů na lok. B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304800" y="347663"/>
            <a:ext cx="861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Příklad – domácí úkol: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chemeClr val="tx1"/>
                </a:solidFill>
              </a:rPr>
              <a:t>? Které dvě lokality jsou si nejpodobnější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2400">
              <a:solidFill>
                <a:srgbClr val="FF33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36538" y="3617913"/>
            <a:ext cx="2895600" cy="3124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03575" y="3617913"/>
            <a:ext cx="2895600" cy="3124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  <a:cs typeface="Arial" charset="0"/>
            </a:endParaRPr>
          </a:p>
        </p:txBody>
      </p:sp>
      <p:graphicFrame>
        <p:nvGraphicFramePr>
          <p:cNvPr id="73733" name="Object 3"/>
          <p:cNvGraphicFramePr>
            <a:graphicFrameLocks noChangeAspect="1"/>
          </p:cNvGraphicFramePr>
          <p:nvPr/>
        </p:nvGraphicFramePr>
        <p:xfrm>
          <a:off x="465138" y="3770313"/>
          <a:ext cx="9794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45" name="Klip" r:id="rId4" imgW="4090988" imgH="2178050" progId="MS_ClipArt_Gallery.2">
                  <p:embed/>
                </p:oleObj>
              </mc:Choice>
              <mc:Fallback>
                <p:oleObj name="Klip" r:id="rId4" imgW="4090988" imgH="217805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3770313"/>
                        <a:ext cx="9794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4" name="Object 4"/>
          <p:cNvGraphicFramePr>
            <a:graphicFrameLocks noChangeAspect="1"/>
          </p:cNvGraphicFramePr>
          <p:nvPr/>
        </p:nvGraphicFramePr>
        <p:xfrm>
          <a:off x="465138" y="4379913"/>
          <a:ext cx="9794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46" name="Klip" r:id="rId6" imgW="4090988" imgH="2178050" progId="MS_ClipArt_Gallery.2">
                  <p:embed/>
                </p:oleObj>
              </mc:Choice>
              <mc:Fallback>
                <p:oleObj name="Klip" r:id="rId6" imgW="4090988" imgH="217805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4379913"/>
                        <a:ext cx="9794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5" name="Object 5"/>
          <p:cNvGraphicFramePr>
            <a:graphicFrameLocks noChangeAspect="1"/>
          </p:cNvGraphicFramePr>
          <p:nvPr/>
        </p:nvGraphicFramePr>
        <p:xfrm>
          <a:off x="2141538" y="3846513"/>
          <a:ext cx="9794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47" name="Klip" r:id="rId7" imgW="4090988" imgH="2178050" progId="MS_ClipArt_Gallery.2">
                  <p:embed/>
                </p:oleObj>
              </mc:Choice>
              <mc:Fallback>
                <p:oleObj name="Klip" r:id="rId7" imgW="4090988" imgH="217805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1538" y="3846513"/>
                        <a:ext cx="9794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6" name="Object 6"/>
          <p:cNvGraphicFramePr>
            <a:graphicFrameLocks noChangeAspect="1"/>
          </p:cNvGraphicFramePr>
          <p:nvPr/>
        </p:nvGraphicFramePr>
        <p:xfrm>
          <a:off x="388938" y="5065713"/>
          <a:ext cx="9794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48" name="Klip" r:id="rId8" imgW="4090988" imgH="2178050" progId="MS_ClipArt_Gallery.2">
                  <p:embed/>
                </p:oleObj>
              </mc:Choice>
              <mc:Fallback>
                <p:oleObj name="Klip" r:id="rId8" imgW="4090988" imgH="2178050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38" y="5065713"/>
                        <a:ext cx="9794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7" name="Object 7"/>
          <p:cNvGraphicFramePr>
            <a:graphicFrameLocks noChangeAspect="1"/>
          </p:cNvGraphicFramePr>
          <p:nvPr/>
        </p:nvGraphicFramePr>
        <p:xfrm>
          <a:off x="1455738" y="4760913"/>
          <a:ext cx="9794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49" name="Klip" r:id="rId9" imgW="4090988" imgH="2178050" progId="MS_ClipArt_Gallery.2">
                  <p:embed/>
                </p:oleObj>
              </mc:Choice>
              <mc:Fallback>
                <p:oleObj name="Klip" r:id="rId9" imgW="4090988" imgH="2178050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5738" y="4760913"/>
                        <a:ext cx="9794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8" name="Object 8"/>
          <p:cNvGraphicFramePr>
            <a:graphicFrameLocks noChangeAspect="1"/>
          </p:cNvGraphicFramePr>
          <p:nvPr/>
        </p:nvGraphicFramePr>
        <p:xfrm>
          <a:off x="2065338" y="6056313"/>
          <a:ext cx="9794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50" name="Klip" r:id="rId10" imgW="4090988" imgH="2178050" progId="MS_ClipArt_Gallery.2">
                  <p:embed/>
                </p:oleObj>
              </mc:Choice>
              <mc:Fallback>
                <p:oleObj name="Klip" r:id="rId10" imgW="4090988" imgH="2178050" progId="MS_ClipArt_Gallery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5338" y="6056313"/>
                        <a:ext cx="9794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9" name="Object 9"/>
          <p:cNvGraphicFramePr>
            <a:graphicFrameLocks noChangeAspect="1"/>
          </p:cNvGraphicFramePr>
          <p:nvPr/>
        </p:nvGraphicFramePr>
        <p:xfrm>
          <a:off x="617538" y="5751513"/>
          <a:ext cx="9794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51" name="Klip" r:id="rId11" imgW="4090988" imgH="2178050" progId="MS_ClipArt_Gallery.2">
                  <p:embed/>
                </p:oleObj>
              </mc:Choice>
              <mc:Fallback>
                <p:oleObj name="Klip" r:id="rId11" imgW="4090988" imgH="2178050" progId="MS_ClipArt_Gallery.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8" y="5751513"/>
                        <a:ext cx="9794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0" name="Object 10"/>
          <p:cNvGraphicFramePr>
            <a:graphicFrameLocks noChangeAspect="1"/>
          </p:cNvGraphicFramePr>
          <p:nvPr/>
        </p:nvGraphicFramePr>
        <p:xfrm>
          <a:off x="4297363" y="5284788"/>
          <a:ext cx="9810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52" name="Klip" r:id="rId12" imgW="4090988" imgH="2178050" progId="MS_ClipArt_Gallery.2">
                  <p:embed/>
                </p:oleObj>
              </mc:Choice>
              <mc:Fallback>
                <p:oleObj name="Klip" r:id="rId12" imgW="4090988" imgH="2178050" progId="MS_ClipArt_Gallery.2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363" y="5284788"/>
                        <a:ext cx="981075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1" name="Object 11"/>
          <p:cNvGraphicFramePr>
            <a:graphicFrameLocks noChangeAspect="1"/>
          </p:cNvGraphicFramePr>
          <p:nvPr/>
        </p:nvGraphicFramePr>
        <p:xfrm>
          <a:off x="3279775" y="3922713"/>
          <a:ext cx="9794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53" name="Klip" r:id="rId13" imgW="4090988" imgH="2178050" progId="MS_ClipArt_Gallery.2">
                  <p:embed/>
                </p:oleObj>
              </mc:Choice>
              <mc:Fallback>
                <p:oleObj name="Klip" r:id="rId13" imgW="4090988" imgH="2178050" progId="MS_ClipArt_Gallery.2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9775" y="3922713"/>
                        <a:ext cx="9794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2" name="Object 12"/>
          <p:cNvGraphicFramePr>
            <a:graphicFrameLocks noChangeAspect="1"/>
          </p:cNvGraphicFramePr>
          <p:nvPr/>
        </p:nvGraphicFramePr>
        <p:xfrm>
          <a:off x="1608138" y="5218113"/>
          <a:ext cx="9334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54" name="Klip" r:id="rId14" imgW="4305300" imgH="3421063" progId="MS_ClipArt_Gallery.2">
                  <p:embed/>
                </p:oleObj>
              </mc:Choice>
              <mc:Fallback>
                <p:oleObj name="Klip" r:id="rId14" imgW="4305300" imgH="3421063" progId="MS_ClipArt_Gallery.2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8138" y="5218113"/>
                        <a:ext cx="9334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3" name="Object 13"/>
          <p:cNvGraphicFramePr>
            <a:graphicFrameLocks noChangeAspect="1"/>
          </p:cNvGraphicFramePr>
          <p:nvPr/>
        </p:nvGraphicFramePr>
        <p:xfrm>
          <a:off x="4956175" y="5827713"/>
          <a:ext cx="9334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55" name="Klip" r:id="rId16" imgW="4305300" imgH="3421063" progId="MS_ClipArt_Gallery.2">
                  <p:embed/>
                </p:oleObj>
              </mc:Choice>
              <mc:Fallback>
                <p:oleObj name="Klip" r:id="rId16" imgW="4305300" imgH="3421063" progId="MS_ClipArt_Gallery.2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6175" y="5827713"/>
                        <a:ext cx="9334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4" name="Object 14"/>
          <p:cNvGraphicFramePr>
            <a:graphicFrameLocks noChangeAspect="1"/>
          </p:cNvGraphicFramePr>
          <p:nvPr/>
        </p:nvGraphicFramePr>
        <p:xfrm>
          <a:off x="3279775" y="4684713"/>
          <a:ext cx="9334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56" name="Klip" r:id="rId17" imgW="4305300" imgH="3421063" progId="MS_ClipArt_Gallery.2">
                  <p:embed/>
                </p:oleObj>
              </mc:Choice>
              <mc:Fallback>
                <p:oleObj name="Klip" r:id="rId17" imgW="4305300" imgH="3421063" progId="MS_ClipArt_Gallery.2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9775" y="4684713"/>
                        <a:ext cx="9334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5" name="Object 15"/>
          <p:cNvGraphicFramePr>
            <a:graphicFrameLocks noChangeAspect="1"/>
          </p:cNvGraphicFramePr>
          <p:nvPr/>
        </p:nvGraphicFramePr>
        <p:xfrm>
          <a:off x="1379538" y="3846513"/>
          <a:ext cx="9493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57" name="Klip" r:id="rId18" imgW="4640263" imgH="3825875" progId="MS_ClipArt_Gallery.2">
                  <p:embed/>
                </p:oleObj>
              </mc:Choice>
              <mc:Fallback>
                <p:oleObj name="Klip" r:id="rId18" imgW="4640263" imgH="3825875" progId="MS_ClipArt_Gallery.2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9538" y="3846513"/>
                        <a:ext cx="9493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6" name="Object 16"/>
          <p:cNvGraphicFramePr>
            <a:graphicFrameLocks noChangeAspect="1"/>
          </p:cNvGraphicFramePr>
          <p:nvPr/>
        </p:nvGraphicFramePr>
        <p:xfrm>
          <a:off x="3508375" y="5599113"/>
          <a:ext cx="9493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58" name="Klip" r:id="rId20" imgW="4640263" imgH="3825875" progId="MS_ClipArt_Gallery.2">
                  <p:embed/>
                </p:oleObj>
              </mc:Choice>
              <mc:Fallback>
                <p:oleObj name="Klip" r:id="rId20" imgW="4640263" imgH="3825875" progId="MS_ClipArt_Gallery.2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375" y="5599113"/>
                        <a:ext cx="9493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47" name="TextovéPole 21"/>
          <p:cNvSpPr txBox="1">
            <a:spLocks noChangeArrowheads="1"/>
          </p:cNvSpPr>
          <p:nvPr/>
        </p:nvSpPr>
        <p:spPr bwMode="auto">
          <a:xfrm>
            <a:off x="468313" y="1735138"/>
            <a:ext cx="40592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rgbClr val="FF0000"/>
                </a:solidFill>
              </a:rPr>
              <a:t>Jaccardův index podobnosti ?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b="0" dirty="0">
                <a:solidFill>
                  <a:schemeClr val="tx1"/>
                </a:solidFill>
              </a:rPr>
              <a:t>J (</a:t>
            </a:r>
            <a:r>
              <a:rPr lang="en-GB" altLang="en-US" sz="1400" b="0" dirty="0" err="1">
                <a:solidFill>
                  <a:schemeClr val="tx1"/>
                </a:solidFill>
              </a:rPr>
              <a:t>lokalita</a:t>
            </a:r>
            <a:r>
              <a:rPr lang="en-GB" altLang="en-US" sz="1400" b="0" dirty="0">
                <a:solidFill>
                  <a:schemeClr val="tx1"/>
                </a:solidFill>
              </a:rPr>
              <a:t> A</a:t>
            </a:r>
            <a:r>
              <a:rPr lang="cs-CZ" altLang="en-US" sz="1400" b="0" dirty="0">
                <a:solidFill>
                  <a:schemeClr val="tx1"/>
                </a:solidFill>
              </a:rPr>
              <a:t> vs </a:t>
            </a:r>
            <a:r>
              <a:rPr lang="en-GB" altLang="en-US" sz="1400" b="0" dirty="0">
                <a:solidFill>
                  <a:schemeClr val="tx1"/>
                </a:solidFill>
              </a:rPr>
              <a:t>B)</a:t>
            </a:r>
            <a:r>
              <a:rPr lang="cs-CZ" altLang="en-US" sz="1400" b="0" dirty="0">
                <a:solidFill>
                  <a:schemeClr val="tx1"/>
                </a:solidFill>
              </a:rPr>
              <a:t> = </a:t>
            </a:r>
            <a:r>
              <a:rPr lang="en-US" altLang="en-US" sz="1400" b="0" dirty="0">
                <a:solidFill>
                  <a:schemeClr val="tx1"/>
                </a:solidFill>
              </a:rPr>
              <a:t>[</a:t>
            </a:r>
            <a:r>
              <a:rPr lang="en-GB" altLang="en-US" sz="1400" b="0" dirty="0">
                <a:solidFill>
                  <a:schemeClr val="tx1"/>
                </a:solidFill>
              </a:rPr>
              <a:t>3</a:t>
            </a:r>
            <a:r>
              <a:rPr lang="cs-CZ" altLang="en-US" sz="1400" b="0" dirty="0">
                <a:solidFill>
                  <a:schemeClr val="tx1"/>
                </a:solidFill>
              </a:rPr>
              <a:t> / (</a:t>
            </a:r>
            <a:r>
              <a:rPr lang="en-GB" altLang="en-US" sz="1400" b="0" dirty="0">
                <a:solidFill>
                  <a:schemeClr val="tx1"/>
                </a:solidFill>
              </a:rPr>
              <a:t>3</a:t>
            </a:r>
            <a:r>
              <a:rPr lang="cs-CZ" altLang="en-US" sz="1400" b="0" dirty="0">
                <a:solidFill>
                  <a:schemeClr val="tx1"/>
                </a:solidFill>
              </a:rPr>
              <a:t> + </a:t>
            </a:r>
            <a:r>
              <a:rPr lang="en-GB" altLang="en-US" sz="1400" b="0" dirty="0">
                <a:solidFill>
                  <a:schemeClr val="tx1"/>
                </a:solidFill>
              </a:rPr>
              <a:t>4</a:t>
            </a:r>
            <a:r>
              <a:rPr lang="cs-CZ" altLang="en-US" sz="1400" b="0" dirty="0">
                <a:solidFill>
                  <a:schemeClr val="tx1"/>
                </a:solidFill>
              </a:rPr>
              <a:t> - 3)</a:t>
            </a:r>
            <a:r>
              <a:rPr lang="en-US" altLang="en-US" sz="1400" b="0" dirty="0">
                <a:solidFill>
                  <a:schemeClr val="tx1"/>
                </a:solidFill>
              </a:rPr>
              <a:t>]</a:t>
            </a:r>
            <a:r>
              <a:rPr lang="cs-CZ" altLang="en-US" sz="1400" b="0" dirty="0">
                <a:solidFill>
                  <a:schemeClr val="tx1"/>
                </a:solidFill>
              </a:rPr>
              <a:t> x 100</a:t>
            </a:r>
            <a:r>
              <a:rPr lang="en-GB" altLang="en-US" sz="1400" b="0" dirty="0">
                <a:solidFill>
                  <a:schemeClr val="tx1"/>
                </a:solidFill>
              </a:rPr>
              <a:t> =</a:t>
            </a:r>
            <a:r>
              <a:rPr lang="cs-CZ" altLang="en-US" sz="1400" b="0" dirty="0">
                <a:solidFill>
                  <a:srgbClr val="FF0000"/>
                </a:solidFill>
              </a:rPr>
              <a:t> </a:t>
            </a:r>
            <a:r>
              <a:rPr lang="cs-CZ" altLang="en-US" sz="1400" b="0" dirty="0">
                <a:solidFill>
                  <a:schemeClr val="tx1"/>
                </a:solidFill>
              </a:rPr>
              <a:t>…..</a:t>
            </a:r>
            <a:r>
              <a:rPr lang="en-GB" altLang="en-US" sz="1400" b="0" dirty="0">
                <a:solidFill>
                  <a:schemeClr val="tx1"/>
                </a:solidFill>
              </a:rPr>
              <a:t> %</a:t>
            </a:r>
            <a:endParaRPr lang="cs-CZ" altLang="en-US" sz="14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b="0" dirty="0">
                <a:solidFill>
                  <a:schemeClr val="tx1"/>
                </a:solidFill>
              </a:rPr>
              <a:t>J (A</a:t>
            </a:r>
            <a:r>
              <a:rPr lang="cs-CZ" altLang="en-US" sz="1400" b="0" dirty="0">
                <a:solidFill>
                  <a:schemeClr val="tx1"/>
                </a:solidFill>
              </a:rPr>
              <a:t> vs </a:t>
            </a:r>
            <a:r>
              <a:rPr lang="en-GB" altLang="en-US" sz="1400" b="0" dirty="0">
                <a:solidFill>
                  <a:schemeClr val="tx1"/>
                </a:solidFill>
              </a:rPr>
              <a:t>C)</a:t>
            </a:r>
            <a:r>
              <a:rPr lang="cs-CZ" altLang="en-US" sz="1400" b="0" dirty="0">
                <a:solidFill>
                  <a:schemeClr val="tx1"/>
                </a:solidFill>
              </a:rPr>
              <a:t> = …..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b="0" dirty="0">
                <a:solidFill>
                  <a:schemeClr val="tx1"/>
                </a:solidFill>
              </a:rPr>
              <a:t>J (B vs C)</a:t>
            </a:r>
            <a:r>
              <a:rPr lang="cs-CZ" altLang="en-US" sz="1400" b="0" dirty="0">
                <a:solidFill>
                  <a:schemeClr val="tx1"/>
                </a:solidFill>
              </a:rPr>
              <a:t> = …..</a:t>
            </a: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6140450" y="3617913"/>
            <a:ext cx="2895600" cy="3124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  <a:cs typeface="Arial" charset="0"/>
            </a:endParaRPr>
          </a:p>
        </p:txBody>
      </p:sp>
      <p:graphicFrame>
        <p:nvGraphicFramePr>
          <p:cNvPr id="73749" name="Object 21"/>
          <p:cNvGraphicFramePr>
            <a:graphicFrameLocks noChangeAspect="1"/>
          </p:cNvGraphicFramePr>
          <p:nvPr/>
        </p:nvGraphicFramePr>
        <p:xfrm>
          <a:off x="8075613" y="5661025"/>
          <a:ext cx="9334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59" name="Klip" r:id="rId21" imgW="4305300" imgH="3421063" progId="MS_ClipArt_Gallery.2">
                  <p:embed/>
                </p:oleObj>
              </mc:Choice>
              <mc:Fallback>
                <p:oleObj name="Klip" r:id="rId21" imgW="4305300" imgH="3421063" progId="MS_ClipArt_Gallery.2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5613" y="5661025"/>
                        <a:ext cx="9334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50" name="Object 22"/>
          <p:cNvGraphicFramePr>
            <a:graphicFrameLocks noChangeAspect="1"/>
          </p:cNvGraphicFramePr>
          <p:nvPr/>
        </p:nvGraphicFramePr>
        <p:xfrm>
          <a:off x="6216650" y="4684713"/>
          <a:ext cx="9334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60" name="Klip" r:id="rId22" imgW="4305300" imgH="3421063" progId="MS_ClipArt_Gallery.2">
                  <p:embed/>
                </p:oleObj>
              </mc:Choice>
              <mc:Fallback>
                <p:oleObj name="Klip" r:id="rId22" imgW="4305300" imgH="3421063" progId="MS_ClipArt_Gallery.2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6650" y="4684713"/>
                        <a:ext cx="9334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51" name="Object 23"/>
          <p:cNvGraphicFramePr>
            <a:graphicFrameLocks noChangeAspect="1"/>
          </p:cNvGraphicFramePr>
          <p:nvPr/>
        </p:nvGraphicFramePr>
        <p:xfrm>
          <a:off x="6445250" y="5599113"/>
          <a:ext cx="9493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61" name="Klip" r:id="rId23" imgW="4640263" imgH="3825875" progId="MS_ClipArt_Gallery.2">
                  <p:embed/>
                </p:oleObj>
              </mc:Choice>
              <mc:Fallback>
                <p:oleObj name="Klip" r:id="rId23" imgW="4640263" imgH="3825875" progId="MS_ClipArt_Gallery.2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0" y="5599113"/>
                        <a:ext cx="9493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52" name="Object 24"/>
          <p:cNvGraphicFramePr>
            <a:graphicFrameLocks noChangeAspect="1"/>
          </p:cNvGraphicFramePr>
          <p:nvPr/>
        </p:nvGraphicFramePr>
        <p:xfrm>
          <a:off x="7283450" y="4227513"/>
          <a:ext cx="9493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62" name="Klip" r:id="rId24" imgW="4640263" imgH="3825875" progId="MS_ClipArt_Gallery.2">
                  <p:embed/>
                </p:oleObj>
              </mc:Choice>
              <mc:Fallback>
                <p:oleObj name="Klip" r:id="rId24" imgW="4640263" imgH="3825875" progId="MS_ClipArt_Gallery.2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3450" y="4227513"/>
                        <a:ext cx="9493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53" name="Object 25"/>
          <p:cNvGraphicFramePr>
            <a:graphicFrameLocks noChangeAspect="1"/>
          </p:cNvGraphicFramePr>
          <p:nvPr/>
        </p:nvGraphicFramePr>
        <p:xfrm>
          <a:off x="7956550" y="3716338"/>
          <a:ext cx="9334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63" name="Klip" r:id="rId25" imgW="4305300" imgH="3421063" progId="MS_ClipArt_Gallery.2">
                  <p:embed/>
                </p:oleObj>
              </mc:Choice>
              <mc:Fallback>
                <p:oleObj name="Klip" r:id="rId25" imgW="4305300" imgH="3421063" progId="MS_ClipArt_Gallery.2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550" y="3716338"/>
                        <a:ext cx="93345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54" name="Object 26"/>
          <p:cNvGraphicFramePr>
            <a:graphicFrameLocks noChangeAspect="1"/>
          </p:cNvGraphicFramePr>
          <p:nvPr/>
        </p:nvGraphicFramePr>
        <p:xfrm>
          <a:off x="7019925" y="4941888"/>
          <a:ext cx="9493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64" name="Klip" r:id="rId26" imgW="4640263" imgH="3825875" progId="MS_ClipArt_Gallery.2">
                  <p:embed/>
                </p:oleObj>
              </mc:Choice>
              <mc:Fallback>
                <p:oleObj name="Klip" r:id="rId26" imgW="4640263" imgH="3825875" progId="MS_ClipArt_Gallery.2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4941888"/>
                        <a:ext cx="9493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3755" name="Picture 29" descr="C:\Users\ludek_blaha\AppData\Local\Microsoft\Windows\Temporary Internet Files\Content.IE5\ZIB9JPYT\MC900441407[1].wmf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860800"/>
            <a:ext cx="12128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56" name="Picture 29" descr="C:\Users\ludek_blaha\AppData\Local\Microsoft\Windows\Temporary Internet Files\Content.IE5\ZIB9JPYT\MC900441407[1].wmf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437063"/>
            <a:ext cx="12128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57" name="Picture 29" descr="C:\Users\ludek_blaha\AppData\Local\Microsoft\Windows\Temporary Internet Files\Content.IE5\ZIB9JPYT\MC900441407[1].wmf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581525"/>
            <a:ext cx="1211262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58" name="Picture 29" descr="C:\Users\ludek_blaha\AppData\Local\Microsoft\Windows\Temporary Internet Files\Content.IE5\ZIB9JPYT\MC900441407[1].wmf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5011738"/>
            <a:ext cx="1211262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59" name="Picture 29" descr="C:\Users\ludek_blaha\AppData\Local\Microsoft\Windows\Temporary Internet Files\Content.IE5\ZIB9JPYT\MC900441407[1].wmf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789363"/>
            <a:ext cx="12128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60" name="TextovéPole 31"/>
          <p:cNvSpPr txBox="1">
            <a:spLocks noChangeArrowheads="1"/>
          </p:cNvSpPr>
          <p:nvPr/>
        </p:nvSpPr>
        <p:spPr bwMode="auto">
          <a:xfrm>
            <a:off x="1619250" y="3213100"/>
            <a:ext cx="352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3761" name="TextovéPole 32"/>
          <p:cNvSpPr txBox="1">
            <a:spLocks noChangeArrowheads="1"/>
          </p:cNvSpPr>
          <p:nvPr/>
        </p:nvSpPr>
        <p:spPr bwMode="auto">
          <a:xfrm>
            <a:off x="4500563" y="3213100"/>
            <a:ext cx="350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73762" name="TextovéPole 33"/>
          <p:cNvSpPr txBox="1">
            <a:spLocks noChangeArrowheads="1"/>
          </p:cNvSpPr>
          <p:nvPr/>
        </p:nvSpPr>
        <p:spPr bwMode="auto">
          <a:xfrm>
            <a:off x="7308850" y="32131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35" name="Šipka doprava 34"/>
          <p:cNvSpPr/>
          <p:nvPr/>
        </p:nvSpPr>
        <p:spPr>
          <a:xfrm flipH="1">
            <a:off x="6588125" y="404813"/>
            <a:ext cx="647700" cy="14398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srgbClr val="FF0000"/>
              </a:solidFill>
            </a:endParaRPr>
          </a:p>
        </p:txBody>
      </p:sp>
      <p:sp>
        <p:nvSpPr>
          <p:cNvPr id="73764" name="TextovéPole 35"/>
          <p:cNvSpPr txBox="1">
            <a:spLocks noChangeArrowheads="1"/>
          </p:cNvSpPr>
          <p:nvPr/>
        </p:nvSpPr>
        <p:spPr bwMode="auto">
          <a:xfrm>
            <a:off x="7380288" y="836613"/>
            <a:ext cx="1392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200">
                <a:solidFill>
                  <a:srgbClr val="FF0000"/>
                </a:solidFill>
              </a:rPr>
              <a:t>DU09 </a:t>
            </a:r>
            <a:br>
              <a:rPr lang="cs-CZ" altLang="en-US" sz="1200">
                <a:solidFill>
                  <a:srgbClr val="FF0000"/>
                </a:solidFill>
              </a:rPr>
            </a:br>
            <a:r>
              <a:rPr lang="cs-CZ" altLang="en-US" sz="1200">
                <a:solidFill>
                  <a:srgbClr val="FF0000"/>
                </a:solidFill>
              </a:rPr>
              <a:t>– viz IS.MUNI.CZ</a:t>
            </a:r>
            <a:endParaRPr lang="en-GB" altLang="en-US" sz="1200">
              <a:solidFill>
                <a:srgbClr val="FF0000"/>
              </a:solidFill>
            </a:endParaRPr>
          </a:p>
        </p:txBody>
      </p:sp>
      <p:sp>
        <p:nvSpPr>
          <p:cNvPr id="73765" name="AutoShape 38" descr="Výsledek obrázku pro sýk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73766" name="Picture 41" descr="Výsledek obrázku pro sýkora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3" t="10074" r="20593" b="10074"/>
          <a:stretch>
            <a:fillRect/>
          </a:stretch>
        </p:blipFill>
        <p:spPr bwMode="auto">
          <a:xfrm>
            <a:off x="7340600" y="5805488"/>
            <a:ext cx="5429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67" name="Picture 41" descr="Výsledek obrázku pro sýkora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3" t="10074" r="20593" b="10074"/>
          <a:stretch>
            <a:fillRect/>
          </a:stretch>
        </p:blipFill>
        <p:spPr bwMode="auto">
          <a:xfrm>
            <a:off x="7483475" y="3629025"/>
            <a:ext cx="54451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3768" name="Object 13"/>
          <p:cNvGraphicFramePr>
            <a:graphicFrameLocks noChangeAspect="1"/>
          </p:cNvGraphicFramePr>
          <p:nvPr/>
        </p:nvGraphicFramePr>
        <p:xfrm>
          <a:off x="4957763" y="5775325"/>
          <a:ext cx="9334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65" name="Klip" r:id="rId29" imgW="4305300" imgH="3421063" progId="MS_ClipArt_Gallery.2">
                  <p:embed/>
                </p:oleObj>
              </mc:Choice>
              <mc:Fallback>
                <p:oleObj name="Klip" r:id="rId29" imgW="4305300" imgH="3421063" progId="MS_ClipArt_Gallery.2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7763" y="5775325"/>
                        <a:ext cx="9334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69" name="Object 21"/>
          <p:cNvGraphicFramePr>
            <a:graphicFrameLocks noChangeAspect="1"/>
          </p:cNvGraphicFramePr>
          <p:nvPr/>
        </p:nvGraphicFramePr>
        <p:xfrm>
          <a:off x="8078788" y="5608638"/>
          <a:ext cx="9334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66" name="Klip" r:id="rId30" imgW="4305300" imgH="3421063" progId="MS_ClipArt_Gallery.2">
                  <p:embed/>
                </p:oleObj>
              </mc:Choice>
              <mc:Fallback>
                <p:oleObj name="Klip" r:id="rId30" imgW="4305300" imgH="3421063" progId="MS_ClipArt_Gallery.2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8788" y="5608638"/>
                        <a:ext cx="9334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3770" name="Picture 29" descr="C:\Users\ludek_blaha\AppData\Local\Microsoft\Windows\Temporary Internet Files\Content.IE5\ZIB9JPYT\MC900441407[1].wmf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75" y="4959350"/>
            <a:ext cx="1211263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A55CA55-2F8E-4EE1-91DE-9CCDA1CEA7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13" t="24058" r="42912" b="27608"/>
          <a:stretch/>
        </p:blipFill>
        <p:spPr>
          <a:xfrm>
            <a:off x="0" y="25569"/>
            <a:ext cx="4176464" cy="2683351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35C27C19-594C-45B8-8AD8-4B3E825F52D7}"/>
              </a:ext>
            </a:extLst>
          </p:cNvPr>
          <p:cNvSpPr/>
          <p:nvPr/>
        </p:nvSpPr>
        <p:spPr>
          <a:xfrm>
            <a:off x="4283968" y="48126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100" dirty="0"/>
              <a:t>https://www.nature.com/articles/s41467-020-20192-2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6D6C32AB-69C8-4301-9977-A39EB4C90399}"/>
              </a:ext>
            </a:extLst>
          </p:cNvPr>
          <p:cNvSpPr/>
          <p:nvPr/>
        </p:nvSpPr>
        <p:spPr>
          <a:xfrm>
            <a:off x="2393504" y="3077557"/>
            <a:ext cx="675049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222222"/>
                </a:solidFill>
                <a:latin typeface="Harding"/>
              </a:rPr>
              <a:t>Abstract</a:t>
            </a:r>
          </a:p>
          <a:p>
            <a:r>
              <a:rPr lang="en-US" sz="1400" b="0" dirty="0">
                <a:solidFill>
                  <a:srgbClr val="222222"/>
                </a:solidFill>
                <a:latin typeface="Harding"/>
              </a:rPr>
              <a:t>Predicting ecological effects of contaminants remains challenging because of the sheer number of chemicals and their ambiguous role in biodiversity-ecosystem function relationships. We evaluate </a:t>
            </a:r>
            <a:r>
              <a:rPr lang="en-US" sz="1400" dirty="0">
                <a:solidFill>
                  <a:srgbClr val="222222"/>
                </a:solidFill>
                <a:latin typeface="Harding"/>
              </a:rPr>
              <a:t>responses of experimental pond ecosystems</a:t>
            </a:r>
            <a:r>
              <a:rPr lang="en-US" sz="1400" b="0" dirty="0">
                <a:solidFill>
                  <a:srgbClr val="222222"/>
                </a:solidFill>
                <a:latin typeface="Harding"/>
              </a:rPr>
              <a:t> to standardized concentrations of </a:t>
            </a:r>
            <a:r>
              <a:rPr lang="en-US" sz="1400" dirty="0">
                <a:solidFill>
                  <a:srgbClr val="222222"/>
                </a:solidFill>
                <a:latin typeface="Harding"/>
              </a:rPr>
              <a:t>12 pesticides</a:t>
            </a:r>
            <a:r>
              <a:rPr lang="en-US" sz="1400" b="0" dirty="0">
                <a:solidFill>
                  <a:srgbClr val="222222"/>
                </a:solidFill>
                <a:latin typeface="Harding"/>
              </a:rPr>
              <a:t>, nested in </a:t>
            </a:r>
            <a:r>
              <a:rPr lang="en-US" sz="1400" dirty="0">
                <a:solidFill>
                  <a:srgbClr val="222222"/>
                </a:solidFill>
                <a:latin typeface="Harding"/>
              </a:rPr>
              <a:t>four pesticide classes and two pesticide types</a:t>
            </a:r>
            <a:r>
              <a:rPr lang="en-US" sz="1400" b="0" dirty="0">
                <a:solidFill>
                  <a:srgbClr val="222222"/>
                </a:solidFill>
                <a:latin typeface="Harding"/>
              </a:rPr>
              <a:t>. We show </a:t>
            </a:r>
            <a:r>
              <a:rPr lang="en-US" sz="1400" b="0" u="sng" dirty="0">
                <a:solidFill>
                  <a:srgbClr val="222222"/>
                </a:solidFill>
                <a:latin typeface="Harding"/>
              </a:rPr>
              <a:t>consistent effects of herbicides and insecticides on ecosystem function</a:t>
            </a:r>
            <a:r>
              <a:rPr lang="en-US" sz="1400" b="0" dirty="0">
                <a:solidFill>
                  <a:srgbClr val="222222"/>
                </a:solidFill>
                <a:latin typeface="Harding"/>
              </a:rPr>
              <a:t>, and slightly </a:t>
            </a:r>
            <a:r>
              <a:rPr lang="en-US" sz="1400" b="0" u="sng" dirty="0">
                <a:solidFill>
                  <a:srgbClr val="222222"/>
                </a:solidFill>
                <a:latin typeface="Harding"/>
              </a:rPr>
              <a:t>less consistent effects on community composition</a:t>
            </a:r>
            <a:r>
              <a:rPr lang="en-US" sz="1400" b="0" dirty="0">
                <a:solidFill>
                  <a:srgbClr val="222222"/>
                </a:solidFill>
                <a:latin typeface="Harding"/>
              </a:rPr>
              <a:t>. Effects of pesticides on ecosystem function are mediated by alterations in the abundance and community composition of functional groups. Through </a:t>
            </a:r>
            <a:r>
              <a:rPr lang="en-US" sz="1400" dirty="0">
                <a:solidFill>
                  <a:srgbClr val="00B050"/>
                </a:solidFill>
                <a:latin typeface="Harding"/>
              </a:rPr>
              <a:t>bottom-up effects, herbicides reduce respiration and primary productivity</a:t>
            </a:r>
            <a:r>
              <a:rPr lang="en-US" sz="1400" dirty="0">
                <a:solidFill>
                  <a:srgbClr val="222222"/>
                </a:solidFill>
                <a:latin typeface="Harding"/>
              </a:rPr>
              <a:t> </a:t>
            </a:r>
            <a:r>
              <a:rPr lang="en-US" sz="1400" b="0" dirty="0">
                <a:solidFill>
                  <a:srgbClr val="222222"/>
                </a:solidFill>
                <a:latin typeface="Harding"/>
              </a:rPr>
              <a:t>by decreasing the abundance of phytoplankton. The </a:t>
            </a:r>
            <a:r>
              <a:rPr lang="en-US" sz="1400" dirty="0">
                <a:solidFill>
                  <a:schemeClr val="tx2"/>
                </a:solidFill>
                <a:latin typeface="Harding"/>
              </a:rPr>
              <a:t>effects of insecticides on respiration and primary productivity of phytoplankton are driven by top-down effects on zooplankton composition and abundance</a:t>
            </a:r>
            <a:r>
              <a:rPr lang="en-US" sz="1400" b="0" dirty="0">
                <a:solidFill>
                  <a:srgbClr val="222222"/>
                </a:solidFill>
                <a:latin typeface="Harding"/>
              </a:rPr>
              <a:t>, but not richness. By demonstrating consistent effects of pesticides on communities and ecosystem functions and linking pesticide-induced changes in functional groups of organisms to ecosystem functions, the study suggests that </a:t>
            </a:r>
            <a:r>
              <a:rPr lang="en-US" sz="1400" b="0" u="sng" dirty="0">
                <a:solidFill>
                  <a:srgbClr val="222222"/>
                </a:solidFill>
                <a:latin typeface="Harding"/>
              </a:rPr>
              <a:t>ecological risk assessment of registered chemicals could be simplified to synthetic chemical classes or types and groups of organisms with similar functions and chemical toxicities</a:t>
            </a:r>
            <a:r>
              <a:rPr lang="en-US" sz="1400" b="0" dirty="0">
                <a:solidFill>
                  <a:srgbClr val="222222"/>
                </a:solidFill>
                <a:latin typeface="Harding"/>
              </a:rPr>
              <a:t>.</a:t>
            </a:r>
            <a:endParaRPr lang="en-US" sz="1400" b="0" i="0" dirty="0">
              <a:solidFill>
                <a:srgbClr val="222222"/>
              </a:solidFill>
              <a:effectLst/>
              <a:latin typeface="Harding"/>
            </a:endParaRP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15FCFF98-8CB9-4446-851A-7752FDF1498E}"/>
              </a:ext>
            </a:extLst>
          </p:cNvPr>
          <p:cNvSpPr/>
          <p:nvPr/>
        </p:nvSpPr>
        <p:spPr>
          <a:xfrm>
            <a:off x="1353090" y="1007150"/>
            <a:ext cx="917848" cy="2616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33437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g. 1">
            <a:extLst>
              <a:ext uri="{FF2B5EF4-FFF2-40B4-BE49-F238E27FC236}">
                <a16:creationId xmlns:a16="http://schemas.microsoft.com/office/drawing/2014/main" id="{65CC1BDC-F8CE-4E76-B6A4-147F56BB6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827081" cy="613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figure2">
            <a:extLst>
              <a:ext uri="{FF2B5EF4-FFF2-40B4-BE49-F238E27FC236}">
                <a16:creationId xmlns:a16="http://schemas.microsoft.com/office/drawing/2014/main" id="{913BF682-37C5-47A5-877E-CBCFC9DB0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818" y="167099"/>
            <a:ext cx="4027678" cy="454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9256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304800" y="519113"/>
            <a:ext cx="86106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cs-CZ" altLang="en-US" sz="2200" dirty="0">
                <a:solidFill>
                  <a:schemeClr val="tx2"/>
                </a:solidFill>
              </a:rPr>
              <a:t>KLÍČOVÉ DRUHY </a:t>
            </a:r>
            <a:r>
              <a:rPr lang="cs-CZ" altLang="en-US" sz="2000" b="0" dirty="0">
                <a:solidFill>
                  <a:schemeClr val="tx1"/>
                </a:solidFill>
              </a:rPr>
              <a:t>(</a:t>
            </a:r>
            <a:r>
              <a:rPr lang="cs-CZ" altLang="en-US" sz="2000" b="0" dirty="0">
                <a:solidFill>
                  <a:srgbClr val="FF0000"/>
                </a:solidFill>
              </a:rPr>
              <a:t>Key </a:t>
            </a:r>
            <a:r>
              <a:rPr lang="en-US" altLang="en-US" sz="2000" b="0" dirty="0">
                <a:solidFill>
                  <a:srgbClr val="FF0000"/>
                </a:solidFill>
              </a:rPr>
              <a:t>/</a:t>
            </a:r>
            <a:r>
              <a:rPr lang="cs-CZ" altLang="en-US" sz="2000" b="0" dirty="0">
                <a:solidFill>
                  <a:srgbClr val="FF0000"/>
                </a:solidFill>
              </a:rPr>
              <a:t> Keystone species</a:t>
            </a:r>
            <a:r>
              <a:rPr lang="cs-CZ" altLang="en-US" sz="2000" b="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-36513" y="1352550"/>
            <a:ext cx="8077201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8001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2573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lvl="1">
              <a:buClrTx/>
              <a:buFontTx/>
              <a:buNone/>
            </a:pPr>
            <a:endParaRPr lang="cs-CZ" altLang="en-US" sz="2000" b="0">
              <a:solidFill>
                <a:schemeClr val="tx1"/>
              </a:solidFill>
            </a:endParaRPr>
          </a:p>
          <a:p>
            <a:pPr lvl="1">
              <a:buClrTx/>
              <a:buFontTx/>
              <a:buChar char="•"/>
            </a:pPr>
            <a:r>
              <a:rPr lang="cs-CZ" altLang="en-US" sz="2000" b="0">
                <a:solidFill>
                  <a:schemeClr val="tx1"/>
                </a:solidFill>
              </a:rPr>
              <a:t>efekty na těchto druzích </a:t>
            </a:r>
            <a:br>
              <a:rPr lang="cs-CZ" altLang="en-US" sz="2000" b="0">
                <a:solidFill>
                  <a:schemeClr val="tx1"/>
                </a:solidFill>
              </a:rPr>
            </a:br>
            <a:r>
              <a:rPr lang="cs-CZ" altLang="en-US" sz="2000" b="0">
                <a:solidFill>
                  <a:schemeClr val="tx1"/>
                </a:solidFill>
              </a:rPr>
              <a:t>	</a:t>
            </a:r>
            <a:r>
              <a:rPr lang="cs-CZ" altLang="en-US" sz="2000" b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000" b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000" b="0">
                <a:solidFill>
                  <a:schemeClr val="tx1"/>
                </a:solidFill>
              </a:rPr>
              <a:t>dramatické změny celé biocenózy</a:t>
            </a:r>
          </a:p>
          <a:p>
            <a:pPr lvl="2">
              <a:buClrTx/>
              <a:buFontTx/>
              <a:buChar char="•"/>
            </a:pPr>
            <a:r>
              <a:rPr lang="cs-CZ" altLang="en-US" sz="2000">
                <a:solidFill>
                  <a:schemeClr val="tx1"/>
                </a:solidFill>
              </a:rPr>
              <a:t>Klíčové druhy </a:t>
            </a:r>
          </a:p>
          <a:p>
            <a:pPr lvl="3">
              <a:buClrTx/>
              <a:buFontTx/>
              <a:buChar char="•"/>
            </a:pPr>
            <a:r>
              <a:rPr lang="cs-CZ" altLang="en-US" b="0">
                <a:solidFill>
                  <a:schemeClr val="tx1"/>
                </a:solidFill>
              </a:rPr>
              <a:t>zpravidla „predátoři“ (kontrola spodních pater)</a:t>
            </a:r>
          </a:p>
          <a:p>
            <a:pPr>
              <a:buClrTx/>
              <a:buFontTx/>
              <a:buChar char="•"/>
            </a:pPr>
            <a:endParaRPr lang="cs-CZ" altLang="en-US" sz="1800" b="0">
              <a:solidFill>
                <a:schemeClr val="tx1"/>
              </a:solidFill>
            </a:endParaRPr>
          </a:p>
          <a:p>
            <a:pPr lvl="2">
              <a:buClrTx/>
              <a:buFontTx/>
              <a:buChar char="•"/>
            </a:pPr>
            <a:r>
              <a:rPr lang="cs-CZ" altLang="en-US" sz="1800" b="0" i="1">
                <a:solidFill>
                  <a:schemeClr val="tx1"/>
                </a:solidFill>
              </a:rPr>
              <a:t>Př. </a:t>
            </a:r>
            <a:r>
              <a:rPr lang="cs-CZ" altLang="en-US" sz="1800" i="1">
                <a:solidFill>
                  <a:srgbClr val="FF0000"/>
                </a:solidFill>
              </a:rPr>
              <a:t>Mořské hvězdice </a:t>
            </a:r>
            <a:r>
              <a:rPr lang="cs-CZ" altLang="en-US" sz="1800" b="0" i="1">
                <a:solidFill>
                  <a:schemeClr val="tx1"/>
                </a:solidFill>
              </a:rPr>
              <a:t>na skalách a kamenech </a:t>
            </a:r>
            <a:br>
              <a:rPr lang="cs-CZ" altLang="en-US" sz="1800" b="0" i="1">
                <a:solidFill>
                  <a:schemeClr val="tx1"/>
                </a:solidFill>
              </a:rPr>
            </a:br>
            <a:r>
              <a:rPr lang="cs-CZ" altLang="en-US" sz="1800" b="0" i="1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cs-CZ" altLang="en-US" sz="1800" b="0" i="1">
                <a:solidFill>
                  <a:schemeClr val="tx1"/>
                </a:solidFill>
              </a:rPr>
              <a:t> pohyb a spásání biomasy / predátor</a:t>
            </a:r>
          </a:p>
          <a:p>
            <a:pPr lvl="3">
              <a:buClrTx/>
              <a:buFontTx/>
              <a:buChar char="•"/>
            </a:pPr>
            <a:r>
              <a:rPr lang="cs-CZ" altLang="en-US" sz="1800" b="0" i="1">
                <a:solidFill>
                  <a:schemeClr val="tx1"/>
                </a:solidFill>
              </a:rPr>
              <a:t>Likvidace hvězdic</a:t>
            </a:r>
            <a:br>
              <a:rPr lang="en-US" altLang="en-US" sz="1800" b="0" i="1">
                <a:solidFill>
                  <a:schemeClr val="tx1"/>
                </a:solidFill>
              </a:rPr>
            </a:br>
            <a:r>
              <a:rPr lang="en-US" altLang="en-US" sz="1800" b="0" i="1">
                <a:solidFill>
                  <a:schemeClr val="tx1"/>
                </a:solidFill>
              </a:rPr>
              <a:t>	</a:t>
            </a:r>
            <a:r>
              <a:rPr lang="cs-CZ" altLang="en-US" sz="1800" b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 b="0">
                <a:solidFill>
                  <a:schemeClr val="tx1"/>
                </a:solidFill>
              </a:rPr>
              <a:t> p</a:t>
            </a:r>
            <a:r>
              <a:rPr lang="cs-CZ" altLang="en-US" sz="1800" b="0">
                <a:solidFill>
                  <a:schemeClr val="tx1"/>
                </a:solidFill>
              </a:rPr>
              <a:t>řerůstání makrořas</a:t>
            </a:r>
            <a:br>
              <a:rPr lang="en-US" altLang="en-US" sz="1800" b="0">
                <a:solidFill>
                  <a:schemeClr val="tx1"/>
                </a:solidFill>
              </a:rPr>
            </a:br>
            <a:r>
              <a:rPr lang="en-US" altLang="en-US" sz="1800" b="0">
                <a:solidFill>
                  <a:schemeClr val="tx1"/>
                </a:solidFill>
              </a:rPr>
              <a:t>	</a:t>
            </a:r>
            <a:r>
              <a:rPr lang="cs-CZ" altLang="en-US" sz="1800" b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 b="0">
                <a:solidFill>
                  <a:schemeClr val="tx1"/>
                </a:solidFill>
              </a:rPr>
              <a:t> p</a:t>
            </a:r>
            <a:r>
              <a:rPr lang="cs-CZ" altLang="en-US" sz="1800" b="0">
                <a:solidFill>
                  <a:schemeClr val="tx1"/>
                </a:solidFill>
              </a:rPr>
              <a:t>řemnožení mlžů (slávky)</a:t>
            </a:r>
          </a:p>
          <a:p>
            <a:pPr lvl="2">
              <a:buClrTx/>
              <a:buFontTx/>
              <a:buChar char="•"/>
            </a:pPr>
            <a:endParaRPr lang="cs-CZ" altLang="en-US" sz="1800" b="0" i="1">
              <a:solidFill>
                <a:schemeClr val="tx1"/>
              </a:solidFill>
            </a:endParaRPr>
          </a:p>
          <a:p>
            <a:pPr lvl="2">
              <a:buClrTx/>
              <a:buFontTx/>
              <a:buChar char="•"/>
            </a:pPr>
            <a:r>
              <a:rPr lang="cs-CZ" altLang="en-US" sz="1800" b="0" i="1">
                <a:solidFill>
                  <a:schemeClr val="tx1"/>
                </a:solidFill>
              </a:rPr>
              <a:t>Př. </a:t>
            </a:r>
            <a:r>
              <a:rPr lang="en-US" altLang="en-US" sz="1800" i="1">
                <a:solidFill>
                  <a:srgbClr val="FF0000"/>
                </a:solidFill>
              </a:rPr>
              <a:t>Sladkovodn</a:t>
            </a:r>
            <a:r>
              <a:rPr lang="cs-CZ" altLang="en-US" sz="1800" i="1">
                <a:solidFill>
                  <a:srgbClr val="FF0000"/>
                </a:solidFill>
              </a:rPr>
              <a:t>í ryby</a:t>
            </a:r>
            <a:r>
              <a:rPr lang="cs-CZ" altLang="en-US" sz="1800" i="1">
                <a:solidFill>
                  <a:schemeClr val="tx2"/>
                </a:solidFill>
              </a:rPr>
              <a:t> </a:t>
            </a:r>
            <a:r>
              <a:rPr lang="cs-CZ" altLang="en-US" sz="1800" b="0" i="1">
                <a:solidFill>
                  <a:schemeClr val="tx2"/>
                </a:solidFill>
              </a:rPr>
              <a:t>ovlivňují fertilitu rostlin</a:t>
            </a:r>
            <a:r>
              <a:rPr lang="cs-CZ" altLang="en-US" sz="1800" i="1">
                <a:solidFill>
                  <a:schemeClr val="tx1"/>
                </a:solidFill>
              </a:rPr>
              <a:t> </a:t>
            </a:r>
            <a:r>
              <a:rPr lang="cs-CZ" altLang="en-US" sz="1800" b="0" i="1">
                <a:solidFill>
                  <a:schemeClr val="tx1"/>
                </a:solidFill>
              </a:rPr>
              <a:t>v terestrickém ekosystému</a:t>
            </a:r>
            <a:endParaRPr lang="cs-CZ" altLang="en-US" sz="1800">
              <a:solidFill>
                <a:schemeClr val="tx1"/>
              </a:solidFill>
            </a:endParaRPr>
          </a:p>
        </p:txBody>
      </p:sp>
      <p:pic>
        <p:nvPicPr>
          <p:cNvPr id="75780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981075"/>
            <a:ext cx="2133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3429000"/>
            <a:ext cx="2306638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7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15888"/>
            <a:ext cx="6503988" cy="661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25538"/>
            <a:ext cx="1322388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/>
          </p:cNvSpPr>
          <p:nvPr/>
        </p:nvSpPr>
        <p:spPr bwMode="auto">
          <a:xfrm>
            <a:off x="179388" y="549275"/>
            <a:ext cx="87852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cs-CZ" altLang="en-US" b="0"/>
              <a:t>Ekosystémy nejsou složitější než si myslíme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b="0"/>
              <a:t>Ekosystémy jsou složitější než si vůbec dovedeme představit</a:t>
            </a:r>
            <a:br>
              <a:rPr lang="cs-CZ" altLang="en-US" sz="4000"/>
            </a:br>
            <a:br>
              <a:rPr lang="cs-CZ" altLang="en-US" sz="2000" b="0" i="1"/>
            </a:br>
            <a:r>
              <a:rPr lang="cs-CZ" altLang="en-US" sz="2000" b="0" i="1"/>
              <a:t>Ecosystems are NOT more complex than we think. </a:t>
            </a:r>
            <a:br>
              <a:rPr lang="cs-CZ" altLang="en-US" sz="2000" b="0" i="1"/>
            </a:br>
            <a:r>
              <a:rPr lang="cs-CZ" altLang="en-US" sz="2000" b="0" i="1"/>
              <a:t>They are more complex than we CAN think.</a:t>
            </a:r>
          </a:p>
        </p:txBody>
      </p:sp>
      <p:grpSp>
        <p:nvGrpSpPr>
          <p:cNvPr id="2" name="Skupina 7"/>
          <p:cNvGrpSpPr>
            <a:grpSpLocks/>
          </p:cNvGrpSpPr>
          <p:nvPr/>
        </p:nvGrpSpPr>
        <p:grpSpPr bwMode="auto">
          <a:xfrm>
            <a:off x="323850" y="4210050"/>
            <a:ext cx="8569325" cy="2098675"/>
            <a:chOff x="323528" y="4209279"/>
            <a:chExt cx="8568952" cy="2100041"/>
          </a:xfrm>
        </p:grpSpPr>
        <p:pic>
          <p:nvPicPr>
            <p:cNvPr id="1229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4266472"/>
              <a:ext cx="2304256" cy="2042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3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4249406"/>
              <a:ext cx="2808312" cy="1987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4" name="Picture 8" descr="http://eusoils.jrc.ec.europa.eu/library/themes/biodiversity/Images/number2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4209279"/>
              <a:ext cx="3312368" cy="2100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nature03962-f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7772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365125" y="290513"/>
            <a:ext cx="3514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i="1">
                <a:solidFill>
                  <a:schemeClr val="tx1"/>
                </a:solidFill>
                <a:latin typeface="Times New Roman" panose="02020603050405020304" pitchFamily="18" charset="0"/>
              </a:rPr>
              <a:t>Knight et al., NATURE (2005) 437: 880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180975" y="415925"/>
            <a:ext cx="9144000" cy="546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cs-CZ" sz="2200" dirty="0">
                <a:solidFill>
                  <a:schemeClr val="tx2"/>
                </a:solidFill>
                <a:latin typeface="Arial" charset="0"/>
                <a:cs typeface="Arial" charset="0"/>
              </a:rPr>
              <a:t>INDIKÁTOROVÉ DRUHY</a:t>
            </a:r>
            <a:endParaRPr lang="cs-CZ" sz="2200" b="0" i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000" b="0" dirty="0" err="1">
                <a:latin typeface="Arial" charset="0"/>
                <a:cs typeface="Arial" charset="0"/>
              </a:rPr>
              <a:t>Druh</a:t>
            </a:r>
            <a:r>
              <a:rPr lang="cs-CZ" sz="2000" b="0" dirty="0">
                <a:latin typeface="Arial" charset="0"/>
                <a:cs typeface="Arial" charset="0"/>
              </a:rPr>
              <a:t>y, jejichž (ne)přítomnost indikuje určitou vlastnost ekosystému</a:t>
            </a:r>
            <a:endParaRPr lang="en-US" sz="2000" b="0" dirty="0">
              <a:latin typeface="Arial" charset="0"/>
              <a:cs typeface="Arial" charset="0"/>
            </a:endParaRPr>
          </a:p>
          <a:p>
            <a:pPr marL="1200150" lvl="2" indent="-285750">
              <a:spcBef>
                <a:spcPct val="20000"/>
              </a:spcBef>
              <a:buFontTx/>
              <a:buChar char="•"/>
              <a:defRPr/>
            </a:pPr>
            <a:r>
              <a:rPr lang="cs-CZ" sz="2000" b="0" dirty="0">
                <a:solidFill>
                  <a:srgbClr val="FF0000"/>
                </a:solidFill>
                <a:latin typeface="Arial" charset="0"/>
                <a:cs typeface="Arial" charset="0"/>
              </a:rPr>
              <a:t>citlivé druhy </a:t>
            </a:r>
            <a:r>
              <a:rPr lang="cs-CZ" sz="2000" b="0" dirty="0">
                <a:latin typeface="Arial" charset="0"/>
                <a:cs typeface="Arial" charset="0"/>
              </a:rPr>
              <a:t>(např. </a:t>
            </a:r>
            <a:r>
              <a:rPr lang="cs-CZ" sz="2000" b="0" i="1" dirty="0">
                <a:latin typeface="Arial" charset="0"/>
                <a:cs typeface="Arial" charset="0"/>
              </a:rPr>
              <a:t>pošvatky, horské ploštěnky, lišejníky</a:t>
            </a:r>
            <a:r>
              <a:rPr lang="cs-CZ" sz="2000" b="0" dirty="0">
                <a:latin typeface="Arial" charset="0"/>
                <a:cs typeface="Arial" charset="0"/>
              </a:rPr>
              <a:t>)</a:t>
            </a:r>
            <a:endParaRPr lang="cs-CZ" sz="2000" b="0" i="1" dirty="0">
              <a:latin typeface="Arial" charset="0"/>
              <a:cs typeface="Arial" charset="0"/>
            </a:endParaRPr>
          </a:p>
          <a:p>
            <a:pPr marL="1200150" lvl="2" indent="-285750">
              <a:spcBef>
                <a:spcPct val="20000"/>
              </a:spcBef>
              <a:buFontTx/>
              <a:buChar char="•"/>
              <a:defRPr/>
            </a:pPr>
            <a:r>
              <a:rPr lang="cs-CZ" sz="2000" b="0" dirty="0">
                <a:solidFill>
                  <a:srgbClr val="FF0000"/>
                </a:solidFill>
                <a:latin typeface="Arial" charset="0"/>
                <a:cs typeface="Arial" charset="0"/>
              </a:rPr>
              <a:t>oportunní druhy </a:t>
            </a:r>
            <a:r>
              <a:rPr lang="cs-CZ" sz="2000" b="0" dirty="0">
                <a:latin typeface="Arial" charset="0"/>
                <a:cs typeface="Arial" charset="0"/>
              </a:rPr>
              <a:t>(např. </a:t>
            </a:r>
            <a:r>
              <a:rPr lang="cs-CZ" sz="2000" b="0" i="1" dirty="0">
                <a:latin typeface="Arial" charset="0"/>
                <a:cs typeface="Arial" charset="0"/>
              </a:rPr>
              <a:t>pakomáři, pijavky ...)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cs-CZ" sz="2000" dirty="0">
              <a:latin typeface="Arial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cs-CZ" sz="2000" dirty="0">
                <a:solidFill>
                  <a:schemeClr val="tx2"/>
                </a:solidFill>
                <a:latin typeface="Arial" charset="0"/>
                <a:cs typeface="Arial" charset="0"/>
              </a:rPr>
              <a:t>Různé organismy indikují různé typy stresu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cs-CZ" sz="2000" b="0" dirty="0">
                <a:latin typeface="Arial" charset="0"/>
                <a:cs typeface="Arial" charset="0"/>
              </a:rPr>
              <a:t>Př. kontaminace živinami (dusičnany apod.)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cs-CZ" sz="2000" b="0" i="1" dirty="0" err="1">
                <a:latin typeface="Arial" charset="0"/>
                <a:cs typeface="Arial" charset="0"/>
              </a:rPr>
              <a:t>Makrozoobentos</a:t>
            </a:r>
            <a:r>
              <a:rPr lang="cs-CZ" sz="2000" b="0" i="1" dirty="0">
                <a:latin typeface="Arial" charset="0"/>
                <a:cs typeface="Arial" charset="0"/>
              </a:rPr>
              <a:t> – </a:t>
            </a:r>
            <a:r>
              <a:rPr lang="cs-CZ" sz="2000" b="0" i="1" dirty="0" err="1">
                <a:latin typeface="Arial" charset="0"/>
                <a:cs typeface="Arial" charset="0"/>
              </a:rPr>
              <a:t>saprobita</a:t>
            </a:r>
            <a:r>
              <a:rPr lang="cs-CZ" sz="2000" b="0" i="1" dirty="0">
                <a:latin typeface="Arial" charset="0"/>
                <a:cs typeface="Arial" charset="0"/>
              </a:rPr>
              <a:t> </a:t>
            </a:r>
            <a:r>
              <a:rPr lang="en-US" sz="2000" b="0" i="1" dirty="0">
                <a:latin typeface="Arial" charset="0"/>
                <a:cs typeface="Arial" charset="0"/>
              </a:rPr>
              <a:t>/ </a:t>
            </a:r>
            <a:r>
              <a:rPr lang="cs-CZ" sz="2000" b="0" i="1" dirty="0">
                <a:latin typeface="Arial" charset="0"/>
                <a:cs typeface="Arial" charset="0"/>
              </a:rPr>
              <a:t>řasy, rozsivky – </a:t>
            </a:r>
            <a:r>
              <a:rPr lang="cs-CZ" sz="2000" b="0" i="1" dirty="0" err="1">
                <a:latin typeface="Arial" charset="0"/>
                <a:cs typeface="Arial" charset="0"/>
              </a:rPr>
              <a:t>trofie</a:t>
            </a:r>
            <a:r>
              <a:rPr lang="cs-CZ" sz="2000" b="0" i="1" dirty="0">
                <a:latin typeface="Arial" charset="0"/>
                <a:cs typeface="Arial" charset="0"/>
              </a:rPr>
              <a:t> </a:t>
            </a:r>
            <a:r>
              <a:rPr lang="cs-CZ" sz="2000" b="0" i="1" dirty="0">
                <a:solidFill>
                  <a:srgbClr val="FF0000"/>
                </a:solidFill>
                <a:latin typeface="Arial" charset="0"/>
                <a:cs typeface="Arial" charset="0"/>
              </a:rPr>
              <a:t>(viz dále)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endParaRPr lang="cs-CZ" sz="2000" b="0" dirty="0">
              <a:latin typeface="Arial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cs-CZ" sz="2000" b="0" dirty="0">
                <a:latin typeface="Arial" charset="0"/>
                <a:cs typeface="Arial" charset="0"/>
              </a:rPr>
              <a:t>Kontaminace toxickými látkami</a:t>
            </a:r>
          </a:p>
          <a:p>
            <a:pPr marL="1200150" lvl="2" indent="-285750">
              <a:spcBef>
                <a:spcPct val="20000"/>
              </a:spcBef>
              <a:buFontTx/>
              <a:buChar char="•"/>
              <a:defRPr/>
            </a:pPr>
            <a:r>
              <a:rPr lang="cs-CZ" sz="2000" b="0" i="1" dirty="0">
                <a:latin typeface="Arial" charset="0"/>
                <a:cs typeface="Arial" charset="0"/>
              </a:rPr>
              <a:t>Lišejníky – čistota vzduchu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endParaRPr lang="cs-CZ" sz="2000" b="0" dirty="0">
              <a:latin typeface="Arial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endParaRPr lang="cs-CZ" sz="2000" b="0" dirty="0">
              <a:latin typeface="Arial" charset="0"/>
              <a:cs typeface="Arial" charset="0"/>
            </a:endParaRPr>
          </a:p>
        </p:txBody>
      </p:sp>
      <p:pic>
        <p:nvPicPr>
          <p:cNvPr id="8192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221163"/>
            <a:ext cx="360045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180528" y="260648"/>
            <a:ext cx="9144000" cy="546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>
              <a:spcBef>
                <a:spcPct val="20000"/>
              </a:spcBef>
              <a:defRPr/>
            </a:pPr>
            <a:r>
              <a:rPr lang="cs-CZ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INDICATOR SPECIES (bioindicators)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endParaRPr lang="cs-CZ" b="0" dirty="0">
              <a:latin typeface="Arial" charset="0"/>
              <a:cs typeface="Arial" charset="0"/>
            </a:endParaRPr>
          </a:p>
          <a:p>
            <a:pPr marL="285750" indent="-285750">
              <a:spcBef>
                <a:spcPct val="20000"/>
              </a:spcBef>
              <a:buFontTx/>
              <a:buChar char="•"/>
              <a:defRPr/>
            </a:pPr>
            <a:r>
              <a:rPr lang="cs-CZ" dirty="0"/>
              <a:t>Species for which (not)presence indicate </a:t>
            </a:r>
            <a:br>
              <a:rPr lang="cs-CZ" dirty="0"/>
            </a:br>
            <a:r>
              <a:rPr lang="cs-CZ" dirty="0"/>
              <a:t>certain parameter of the environment</a:t>
            </a:r>
            <a:endParaRPr lang="en-US" b="0" dirty="0">
              <a:latin typeface="Arial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cs-CZ" b="0" dirty="0">
                <a:solidFill>
                  <a:srgbClr val="FF0000"/>
                </a:solidFill>
                <a:latin typeface="Arial" charset="0"/>
                <a:cs typeface="Arial" charset="0"/>
              </a:rPr>
              <a:t>Sensitive or tolerant species 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cs-CZ" b="0" dirty="0">
                <a:solidFill>
                  <a:srgbClr val="FF0000"/>
                </a:solidFill>
                <a:latin typeface="Arial" charset="0"/>
                <a:cs typeface="Arial" charset="0"/>
              </a:rPr>
              <a:t>Ocurrenc</a:t>
            </a:r>
            <a:r>
              <a:rPr lang="en-US" dirty="0">
                <a:solidFill>
                  <a:srgbClr val="FF0000"/>
                </a:solidFill>
              </a:rPr>
              <a:t>e in community </a:t>
            </a:r>
            <a:r>
              <a:rPr lang="cs-CZ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INDICES</a:t>
            </a:r>
            <a:endParaRPr lang="cs-CZ" b="0" i="1" dirty="0">
              <a:latin typeface="Arial" charset="0"/>
              <a:cs typeface="Arial" charset="0"/>
            </a:endParaRPr>
          </a:p>
        </p:txBody>
      </p:sp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48BC9BC-CF10-441E-A2C7-97FA759111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3132445"/>
            <a:ext cx="4689358" cy="281483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CABD357-D20A-4A4F-BE17-EB1A61BDD1F1}"/>
              </a:ext>
            </a:extLst>
          </p:cNvPr>
          <p:cNvSpPr/>
          <p:nvPr/>
        </p:nvSpPr>
        <p:spPr>
          <a:xfrm>
            <a:off x="5866824" y="5967017"/>
            <a:ext cx="30627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>
                <a:solidFill>
                  <a:schemeClr val="tx2"/>
                </a:solidFill>
                <a:hlinkClick r:id="rId4" tooltip="Persistent link using digital object identifi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https://doi.org/10.1016/j.envpol.2013.07.045</a:t>
            </a:r>
            <a:endParaRPr lang="cs-CZ" sz="1100" dirty="0">
              <a:solidFill>
                <a:schemeClr val="tx2"/>
              </a:solidFill>
            </a:endParaRP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49BB31E2-5CF6-47EE-B6B5-6B23D6DAFB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771" y="3743472"/>
            <a:ext cx="3062716" cy="21273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E99A0D5-C3D5-4EFF-A135-4789D3B0F3F0}"/>
              </a:ext>
            </a:extLst>
          </p:cNvPr>
          <p:cNvSpPr/>
          <p:nvPr/>
        </p:nvSpPr>
        <p:spPr>
          <a:xfrm>
            <a:off x="5404356" y="2956733"/>
            <a:ext cx="33846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b="1" dirty="0"/>
              <a:t>LICHENS – air quality</a:t>
            </a:r>
            <a:br>
              <a:rPr lang="cs-CZ" sz="1050" dirty="0"/>
            </a:br>
            <a:r>
              <a:rPr lang="cs-CZ" sz="1050" dirty="0"/>
              <a:t>D</a:t>
            </a:r>
            <a:r>
              <a:rPr lang="en-US" sz="1050" dirty="0" err="1"/>
              <a:t>ry</a:t>
            </a:r>
            <a:r>
              <a:rPr lang="en-US" sz="1050" dirty="0"/>
              <a:t> deposition of nitrogenous pollutants across the UK overlaid with dots showing the value of the </a:t>
            </a:r>
            <a:r>
              <a:rPr lang="cs-CZ" sz="1050" dirty="0"/>
              <a:t>lichen-based </a:t>
            </a:r>
            <a:r>
              <a:rPr lang="en-US" sz="1050" dirty="0"/>
              <a:t>Weighted Pollution Index</a:t>
            </a:r>
          </a:p>
        </p:txBody>
      </p:sp>
      <p:pic>
        <p:nvPicPr>
          <p:cNvPr id="9" name="Picture 8" descr="A picture containing food&#10;&#10;Description automatically generated">
            <a:extLst>
              <a:ext uri="{FF2B5EF4-FFF2-40B4-BE49-F238E27FC236}">
                <a16:creationId xmlns:a16="http://schemas.microsoft.com/office/drawing/2014/main" id="{09263ADE-39CA-431F-82A8-BE2760636B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802" y="306493"/>
            <a:ext cx="2886653" cy="2588421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54013" y="841375"/>
            <a:ext cx="8610600" cy="575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cs-CZ" altLang="en-US" sz="2200" b="0" dirty="0"/>
          </a:p>
          <a:p>
            <a:pPr>
              <a:defRPr/>
            </a:pPr>
            <a:r>
              <a:rPr lang="en-US" altLang="en-US" dirty="0"/>
              <a:t>P</a:t>
            </a:r>
            <a:r>
              <a:rPr lang="cs-CZ" altLang="en-US" dirty="0" err="1"/>
              <a:t>říklady</a:t>
            </a:r>
            <a:r>
              <a:rPr lang="cs-CZ" altLang="en-US" dirty="0"/>
              <a:t> účinků a jejich vlivu na vztahy ve společenstvu (</a:t>
            </a:r>
            <a:r>
              <a:rPr lang="cs-CZ" altLang="en-US" i="1" dirty="0"/>
              <a:t>predátor - kořist</a:t>
            </a:r>
            <a:r>
              <a:rPr lang="cs-CZ" altLang="en-US" dirty="0"/>
              <a:t>)</a:t>
            </a:r>
          </a:p>
          <a:p>
            <a:pPr>
              <a:defRPr/>
            </a:pPr>
            <a:endParaRPr lang="cs-CZ" altLang="en-US" i="1" dirty="0"/>
          </a:p>
          <a:p>
            <a:pPr>
              <a:defRPr/>
            </a:pPr>
            <a:r>
              <a:rPr lang="cs-CZ" altLang="en-US" dirty="0"/>
              <a:t>- působení </a:t>
            </a:r>
            <a:r>
              <a:rPr lang="en-US" altLang="en-US" dirty="0" err="1">
                <a:solidFill>
                  <a:schemeClr val="tx2"/>
                </a:solidFill>
              </a:rPr>
              <a:t>insekticid</a:t>
            </a:r>
            <a:r>
              <a:rPr lang="cs-CZ" altLang="en-US" dirty="0">
                <a:solidFill>
                  <a:schemeClr val="tx2"/>
                </a:solidFill>
              </a:rPr>
              <a:t>ů ve vodním prostředí</a:t>
            </a:r>
            <a:endParaRPr lang="en-US" altLang="en-US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altLang="en-US" i="1" dirty="0"/>
              <a:t>	</a:t>
            </a:r>
            <a:r>
              <a:rPr lang="cs-CZ" altLang="en-US" b="0" dirty="0">
                <a:sym typeface="Wingdings" pitchFamily="2" charset="2"/>
              </a:rPr>
              <a:t></a:t>
            </a:r>
            <a:r>
              <a:rPr lang="en-US" altLang="en-US" b="0" dirty="0">
                <a:sym typeface="Wingdings" pitchFamily="2" charset="2"/>
              </a:rPr>
              <a:t> </a:t>
            </a:r>
            <a:r>
              <a:rPr lang="cs-CZ" altLang="en-US" b="0" dirty="0"/>
              <a:t>eradikace </a:t>
            </a:r>
            <a:r>
              <a:rPr lang="en-US" altLang="en-US" b="0" dirty="0"/>
              <a:t>p</a:t>
            </a:r>
            <a:r>
              <a:rPr lang="cs-CZ" altLang="en-US" b="0" dirty="0" err="1"/>
              <a:t>opulací</a:t>
            </a:r>
            <a:r>
              <a:rPr lang="cs-CZ" altLang="en-US" b="0" dirty="0"/>
              <a:t> hmyzu (komáři)</a:t>
            </a:r>
          </a:p>
          <a:p>
            <a:pPr>
              <a:defRPr/>
            </a:pPr>
            <a:r>
              <a:rPr lang="cs-CZ" altLang="en-US" b="0" dirty="0"/>
              <a:t>		</a:t>
            </a:r>
            <a:r>
              <a:rPr lang="cs-CZ" altLang="en-US" b="0" dirty="0">
                <a:sym typeface="Wingdings" pitchFamily="2" charset="2"/>
              </a:rPr>
              <a:t></a:t>
            </a:r>
            <a:r>
              <a:rPr lang="en-US" altLang="en-US" b="0" dirty="0">
                <a:sym typeface="Wingdings" pitchFamily="2" charset="2"/>
              </a:rPr>
              <a:t> </a:t>
            </a:r>
            <a:r>
              <a:rPr lang="cs-CZ" altLang="en-US" b="0" dirty="0"/>
              <a:t>likvidace zdroje potravy pro dravé ryby</a:t>
            </a:r>
          </a:p>
          <a:p>
            <a:pPr>
              <a:defRPr/>
            </a:pPr>
            <a:r>
              <a:rPr lang="cs-CZ" altLang="en-US" b="0" dirty="0"/>
              <a:t>			</a:t>
            </a:r>
            <a:r>
              <a:rPr lang="cs-CZ" altLang="en-US" b="0" dirty="0">
                <a:sym typeface="Wingdings" pitchFamily="2" charset="2"/>
              </a:rPr>
              <a:t> </a:t>
            </a:r>
            <a:r>
              <a:rPr lang="cs-CZ" altLang="en-US" b="0" dirty="0"/>
              <a:t> hmyz - rychlé rozmnožování - návrat</a:t>
            </a:r>
          </a:p>
          <a:p>
            <a:pPr>
              <a:defRPr/>
            </a:pPr>
            <a:r>
              <a:rPr lang="cs-CZ" altLang="en-US" b="0" dirty="0"/>
              <a:t>			</a:t>
            </a:r>
            <a:r>
              <a:rPr lang="cs-CZ" altLang="en-US" b="0" dirty="0">
                <a:sym typeface="Wingdings" pitchFamily="2" charset="2"/>
              </a:rPr>
              <a:t> 	</a:t>
            </a:r>
            <a:r>
              <a:rPr lang="en-US" altLang="en-US" b="0" dirty="0"/>
              <a:t> r</a:t>
            </a:r>
            <a:r>
              <a:rPr lang="cs-CZ" altLang="en-US" b="0" dirty="0" err="1"/>
              <a:t>yby</a:t>
            </a:r>
            <a:r>
              <a:rPr lang="cs-CZ" altLang="en-US" b="0" dirty="0"/>
              <a:t> - pomalé množení = dlouhodobý efekt</a:t>
            </a:r>
          </a:p>
          <a:p>
            <a:pPr>
              <a:defRPr/>
            </a:pPr>
            <a:endParaRPr lang="cs-CZ" altLang="en-US" i="1" dirty="0"/>
          </a:p>
          <a:p>
            <a:pPr marL="285750" indent="-285750">
              <a:buFontTx/>
              <a:buChar char="-"/>
              <a:defRPr/>
            </a:pPr>
            <a:r>
              <a:rPr lang="cs-CZ" altLang="en-US" dirty="0"/>
              <a:t>likvidace </a:t>
            </a:r>
            <a:r>
              <a:rPr lang="cs-CZ" altLang="en-US" dirty="0">
                <a:solidFill>
                  <a:schemeClr val="tx2"/>
                </a:solidFill>
              </a:rPr>
              <a:t>terminálních predátorů (</a:t>
            </a:r>
            <a:r>
              <a:rPr lang="cs-CZ" altLang="en-US" dirty="0" err="1">
                <a:solidFill>
                  <a:schemeClr val="tx2"/>
                </a:solidFill>
              </a:rPr>
              <a:t>bioakumulace</a:t>
            </a:r>
            <a:r>
              <a:rPr lang="cs-CZ" altLang="en-US" dirty="0">
                <a:solidFill>
                  <a:schemeClr val="tx2"/>
                </a:solidFill>
              </a:rPr>
              <a:t> </a:t>
            </a:r>
            <a:r>
              <a:rPr lang="cs-CZ" altLang="en-US" dirty="0" err="1">
                <a:solidFill>
                  <a:schemeClr val="tx2"/>
                </a:solidFill>
              </a:rPr>
              <a:t>tox</a:t>
            </a:r>
            <a:r>
              <a:rPr lang="cs-CZ" altLang="en-US" dirty="0">
                <a:solidFill>
                  <a:schemeClr val="tx2"/>
                </a:solidFill>
              </a:rPr>
              <a:t>. látek)</a:t>
            </a:r>
            <a:br>
              <a:rPr lang="cs-CZ" altLang="en-US" dirty="0"/>
            </a:br>
            <a:endParaRPr lang="cs-CZ" altLang="en-US" dirty="0"/>
          </a:p>
          <a:p>
            <a:pPr>
              <a:defRPr/>
            </a:pPr>
            <a:r>
              <a:rPr lang="cs-CZ" altLang="en-US" dirty="0"/>
              <a:t>	</a:t>
            </a:r>
            <a:r>
              <a:rPr lang="cs-CZ" altLang="en-US" b="0" dirty="0">
                <a:sym typeface="Wingdings" pitchFamily="2" charset="2"/>
              </a:rPr>
              <a:t> </a:t>
            </a:r>
            <a:r>
              <a:rPr lang="en-US" altLang="en-US" b="0" dirty="0"/>
              <a:t> </a:t>
            </a:r>
            <a:r>
              <a:rPr lang="cs-CZ" altLang="en-US" b="0" dirty="0"/>
              <a:t>vyhubení vlků v severní Americe</a:t>
            </a:r>
          </a:p>
          <a:p>
            <a:pPr>
              <a:defRPr/>
            </a:pPr>
            <a:r>
              <a:rPr lang="cs-CZ" altLang="en-US" b="0" dirty="0"/>
              <a:t>		</a:t>
            </a:r>
            <a:r>
              <a:rPr lang="cs-CZ" altLang="en-US" b="0" dirty="0">
                <a:sym typeface="Wingdings" pitchFamily="2" charset="2"/>
              </a:rPr>
              <a:t> </a:t>
            </a:r>
            <a:r>
              <a:rPr lang="en-US" altLang="en-US" b="0" dirty="0"/>
              <a:t> </a:t>
            </a:r>
            <a:r>
              <a:rPr lang="cs-CZ" altLang="en-US" b="0" dirty="0"/>
              <a:t>přemnožení jelenů</a:t>
            </a:r>
          </a:p>
          <a:p>
            <a:pPr>
              <a:defRPr/>
            </a:pPr>
            <a:r>
              <a:rPr lang="cs-CZ" altLang="en-US" b="0" dirty="0"/>
              <a:t>			</a:t>
            </a:r>
            <a:r>
              <a:rPr lang="cs-CZ" altLang="en-US" b="0" dirty="0">
                <a:sym typeface="Wingdings" pitchFamily="2" charset="2"/>
              </a:rPr>
              <a:t> </a:t>
            </a:r>
            <a:r>
              <a:rPr lang="en-US" altLang="en-US" b="0" dirty="0"/>
              <a:t> ne</a:t>
            </a:r>
            <a:r>
              <a:rPr lang="cs-CZ" altLang="en-US" b="0" dirty="0"/>
              <a:t>řízené spásání vegetace luk a lesů </a:t>
            </a:r>
          </a:p>
          <a:p>
            <a:pPr eaLnBrk="1" hangingPunct="1">
              <a:defRPr/>
            </a:pPr>
            <a:endParaRPr lang="cs-CZ" altLang="en-US" b="0" dirty="0"/>
          </a:p>
          <a:p>
            <a:pPr eaLnBrk="1" hangingPunct="1">
              <a:defRPr/>
            </a:pPr>
            <a:r>
              <a:rPr lang="cs-CZ" altLang="en-US" b="0" dirty="0"/>
              <a:t>	</a:t>
            </a:r>
            <a:r>
              <a:rPr lang="cs-CZ" altLang="en-US" b="0" dirty="0">
                <a:sym typeface="Wingdings" pitchFamily="2" charset="2"/>
              </a:rPr>
              <a:t> </a:t>
            </a:r>
            <a:r>
              <a:rPr lang="en-US" altLang="en-US" b="0" dirty="0"/>
              <a:t> </a:t>
            </a:r>
            <a:r>
              <a:rPr lang="cs-CZ" altLang="en-US" b="0" dirty="0">
                <a:solidFill>
                  <a:schemeClr val="tx2"/>
                </a:solidFill>
              </a:rPr>
              <a:t>vyhubení dravců (DDT)</a:t>
            </a:r>
          </a:p>
          <a:p>
            <a:pPr eaLnBrk="1" hangingPunct="1">
              <a:defRPr/>
            </a:pPr>
            <a:r>
              <a:rPr lang="cs-CZ" altLang="en-US" b="0" dirty="0"/>
              <a:t>		</a:t>
            </a:r>
            <a:r>
              <a:rPr lang="cs-CZ" altLang="en-US" b="0" dirty="0">
                <a:sym typeface="Wingdings" pitchFamily="2" charset="2"/>
              </a:rPr>
              <a:t> </a:t>
            </a:r>
            <a:r>
              <a:rPr lang="en-US" altLang="en-US" b="0" dirty="0"/>
              <a:t> </a:t>
            </a:r>
            <a:r>
              <a:rPr lang="cs-CZ" altLang="en-US" b="0" dirty="0"/>
              <a:t>přemnožení hlodavců</a:t>
            </a:r>
          </a:p>
          <a:p>
            <a:pPr eaLnBrk="1" hangingPunct="1">
              <a:defRPr/>
            </a:pPr>
            <a:r>
              <a:rPr lang="cs-CZ" altLang="en-US" b="0" dirty="0"/>
              <a:t>			</a:t>
            </a:r>
            <a:r>
              <a:rPr lang="cs-CZ" altLang="en-US" b="0" dirty="0">
                <a:sym typeface="Wingdings" pitchFamily="2" charset="2"/>
              </a:rPr>
              <a:t> </a:t>
            </a:r>
            <a:r>
              <a:rPr lang="en-US" altLang="en-US" b="0" dirty="0"/>
              <a:t> ne</a:t>
            </a:r>
            <a:r>
              <a:rPr lang="cs-CZ" altLang="en-US" b="0" dirty="0"/>
              <a:t>řízené spásání úrody na polích</a:t>
            </a:r>
          </a:p>
          <a:p>
            <a:pPr eaLnBrk="1" hangingPunct="1">
              <a:defRPr/>
            </a:pPr>
            <a:endParaRPr lang="cs-CZ" altLang="en-US" dirty="0"/>
          </a:p>
          <a:p>
            <a:pPr>
              <a:defRPr/>
            </a:pPr>
            <a:endParaRPr lang="cs-CZ" altLang="en-US" sz="2200" dirty="0"/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dirty="0">
                <a:solidFill>
                  <a:srgbClr val="FF3300"/>
                </a:solidFill>
              </a:rPr>
              <a:t>Působení toxických látek </a:t>
            </a:r>
            <a:r>
              <a:rPr lang="cs-CZ" altLang="en-US" sz="2400" dirty="0">
                <a:solidFill>
                  <a:srgbClr val="FF3300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FF330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  <a:sym typeface="Wingdings" panose="05000000000000000000" pitchFamily="2" charset="2"/>
              </a:rPr>
              <a:t>z</a:t>
            </a:r>
            <a:r>
              <a:rPr lang="en-US" altLang="en-US" sz="2400" dirty="0" err="1">
                <a:solidFill>
                  <a:srgbClr val="FF3300"/>
                </a:solidFill>
              </a:rPr>
              <a:t>měny</a:t>
            </a:r>
            <a:r>
              <a:rPr lang="en-US" altLang="en-US" sz="2400" dirty="0">
                <a:solidFill>
                  <a:srgbClr val="FF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ekologických</a:t>
            </a:r>
            <a:r>
              <a:rPr lang="en-US" altLang="en-US" sz="2400" dirty="0">
                <a:solidFill>
                  <a:srgbClr val="FF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vztahů</a:t>
            </a:r>
            <a:endParaRPr lang="cs-CZ" altLang="en-US" sz="2400" b="0" dirty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6"/>
          <p:cNvSpPr>
            <a:spLocks noChangeArrowheads="1"/>
          </p:cNvSpPr>
          <p:nvPr/>
        </p:nvSpPr>
        <p:spPr bwMode="auto">
          <a:xfrm>
            <a:off x="468313" y="2322884"/>
            <a:ext cx="8382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3600" dirty="0">
                <a:solidFill>
                  <a:srgbClr val="FF3300"/>
                </a:solidFill>
              </a:rPr>
              <a:t>Účinky toxických látek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3600" dirty="0">
                <a:solidFill>
                  <a:srgbClr val="FF3300"/>
                </a:solidFill>
              </a:rPr>
              <a:t>v ekosystémech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cs-CZ" altLang="en-US" sz="36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457200" y="1042988"/>
            <a:ext cx="8382000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4000" dirty="0">
                <a:solidFill>
                  <a:srgbClr val="FF3300"/>
                </a:solidFill>
              </a:rPr>
              <a:t>Ekosystém: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4000" b="0" dirty="0">
              <a:solidFill>
                <a:srgbClr val="FF3300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2000" b="0" dirty="0">
                <a:solidFill>
                  <a:schemeClr val="tx1"/>
                </a:solidFill>
              </a:rPr>
              <a:t>Heterogennní systém složený z </a:t>
            </a:r>
            <a:r>
              <a:rPr lang="cs-CZ" altLang="en-US" sz="2000" dirty="0">
                <a:solidFill>
                  <a:schemeClr val="tx2"/>
                </a:solidFill>
              </a:rPr>
              <a:t>biotické složky </a:t>
            </a:r>
            <a:r>
              <a:rPr lang="cs-CZ" altLang="en-US" sz="2000" b="0" dirty="0">
                <a:solidFill>
                  <a:schemeClr val="tx1"/>
                </a:solidFill>
              </a:rPr>
              <a:t>(biocenozy, biologický subsystém) a </a:t>
            </a:r>
            <a:r>
              <a:rPr lang="cs-CZ" altLang="en-US" sz="2000" dirty="0">
                <a:solidFill>
                  <a:schemeClr val="tx2"/>
                </a:solidFill>
              </a:rPr>
              <a:t>abiotické složky </a:t>
            </a:r>
            <a:r>
              <a:rPr lang="cs-CZ" altLang="en-US" sz="2000" b="0" dirty="0">
                <a:solidFill>
                  <a:schemeClr val="tx1"/>
                </a:solidFill>
              </a:rPr>
              <a:t>(ekotopu, subsystém prostředí)</a:t>
            </a:r>
            <a:br>
              <a:rPr lang="cs-CZ" altLang="en-US" sz="2000" b="0" dirty="0">
                <a:solidFill>
                  <a:schemeClr val="tx1"/>
                </a:solidFill>
              </a:rPr>
            </a:br>
            <a:endParaRPr lang="cs-CZ" altLang="en-US" sz="20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800" b="0" dirty="0">
              <a:solidFill>
                <a:srgbClr val="FF3300"/>
              </a:solidFill>
            </a:endParaRPr>
          </a:p>
          <a:p>
            <a:pPr>
              <a:spcBef>
                <a:spcPct val="0"/>
              </a:spcBef>
              <a:buClrTx/>
            </a:pPr>
            <a:r>
              <a:rPr lang="cs-CZ" altLang="en-US" sz="2800" b="0" dirty="0">
                <a:solidFill>
                  <a:schemeClr val="tx2"/>
                </a:solidFill>
              </a:rPr>
              <a:t> Biota vs. prostředí – vztahy / zákonitosti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b="0" dirty="0">
                <a:solidFill>
                  <a:schemeClr val="tx2"/>
                </a:solidFill>
              </a:rPr>
              <a:t> </a:t>
            </a:r>
            <a:r>
              <a:rPr lang="cs-CZ" altLang="en-US" sz="1800" b="0" dirty="0">
                <a:solidFill>
                  <a:schemeClr val="tx1"/>
                </a:solidFill>
              </a:rPr>
              <a:t>Klíčová zákonitost v ekosystémech z pohledu studia ekotoxikologie: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2000" b="0" dirty="0">
                <a:solidFill>
                  <a:schemeClr val="tx1"/>
                </a:solidFill>
              </a:rPr>
              <a:t>„</a:t>
            </a:r>
            <a:r>
              <a:rPr lang="cs-CZ" altLang="en-US" sz="2000" dirty="0">
                <a:solidFill>
                  <a:schemeClr val="tx1"/>
                </a:solidFill>
              </a:rPr>
              <a:t>Zákonitost určujících abiotických faktorů (ekologická valence)“</a:t>
            </a:r>
            <a:endParaRPr lang="cs-CZ" alt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457200" y="5334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Klíčové zákonitosti v ekosystémech</a:t>
            </a:r>
            <a:endParaRPr lang="cs-CZ" altLang="en-US" sz="2400">
              <a:solidFill>
                <a:schemeClr val="tx1"/>
              </a:solidFill>
            </a:endParaRPr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107950" y="1052513"/>
            <a:ext cx="90678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u="sng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u="sng" dirty="0">
                <a:solidFill>
                  <a:schemeClr val="tx1"/>
                </a:solidFill>
              </a:rPr>
              <a:t>1) Zákonitost určujících abiotických faktorů </a:t>
            </a:r>
            <a:r>
              <a:rPr lang="cs-CZ" altLang="en-US" sz="2200" b="0" i="1" dirty="0">
                <a:solidFill>
                  <a:schemeClr val="tx1"/>
                </a:solidFill>
              </a:rPr>
              <a:t>(autekologický přístup)</a:t>
            </a:r>
            <a:endParaRPr lang="cs-CZ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chemeClr val="tx2"/>
                </a:solidFill>
              </a:rPr>
              <a:t>Ekologická valence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>
                <a:solidFill>
                  <a:schemeClr val="tx1"/>
                </a:solidFill>
              </a:rPr>
              <a:t>rozsah hodnot faktoru, za kterých je schopen druh (populace) existovat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>
                <a:solidFill>
                  <a:schemeClr val="tx1"/>
                </a:solidFill>
              </a:rPr>
              <a:t>určující faktory – např. teplota, vlhkost, pH … koncentrace toxické látky1, 2…n</a:t>
            </a:r>
          </a:p>
        </p:txBody>
      </p:sp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3" y="3500438"/>
            <a:ext cx="45910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2" t="35028" r="27834" b="28804"/>
          <a:stretch>
            <a:fillRect/>
          </a:stretch>
        </p:blipFill>
        <p:spPr bwMode="auto">
          <a:xfrm>
            <a:off x="4932363" y="1196975"/>
            <a:ext cx="3671887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3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52538"/>
            <a:ext cx="4564063" cy="26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4" name="Rectangle 3"/>
          <p:cNvSpPr>
            <a:spLocks noChangeArrowheads="1"/>
          </p:cNvSpPr>
          <p:nvPr/>
        </p:nvSpPr>
        <p:spPr bwMode="auto">
          <a:xfrm>
            <a:off x="184150" y="333375"/>
            <a:ext cx="90678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Ekologická valence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chemeClr val="tx1"/>
                </a:solidFill>
              </a:rPr>
              <a:t>Příklad – dva faktory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</p:txBody>
      </p:sp>
      <p:sp>
        <p:nvSpPr>
          <p:cNvPr id="92165" name="TextovéPole 4"/>
          <p:cNvSpPr txBox="1">
            <a:spLocks noChangeArrowheads="1"/>
          </p:cNvSpPr>
          <p:nvPr/>
        </p:nvSpPr>
        <p:spPr bwMode="auto">
          <a:xfrm>
            <a:off x="503238" y="4432300"/>
            <a:ext cx="8494712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rgbClr val="FF0000"/>
                </a:solidFill>
              </a:rPr>
              <a:t>Valence </a:t>
            </a:r>
            <a:r>
              <a:rPr lang="cs-CZ" altLang="en-US" sz="1800" b="0" dirty="0">
                <a:solidFill>
                  <a:srgbClr val="FF0000"/>
                </a:solidFill>
              </a:rPr>
              <a:t>nutno chápat „více-rozměrně“: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 b="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rgbClr val="FF0000"/>
                </a:solidFill>
              </a:rPr>
              <a:t>Jedním z rozměrů </a:t>
            </a:r>
            <a:r>
              <a:rPr lang="cs-CZ" altLang="en-US" sz="1800" b="0" dirty="0">
                <a:solidFill>
                  <a:srgbClr val="FF0000"/>
                </a:solidFill>
              </a:rPr>
              <a:t>- vliv toxické látky (resp. směsí chem. látek)		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cs-CZ" altLang="en-US" sz="1800" b="0" dirty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 b="0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1800" b="0" dirty="0">
                <a:solidFill>
                  <a:schemeClr val="tx2"/>
                </a:solidFill>
                <a:sym typeface="Wingdings" panose="05000000000000000000" pitchFamily="2" charset="2"/>
              </a:rPr>
              <a:t>látky budou mít výraznější dopady (vyšší toxicitu) v podmínkách, </a:t>
            </a:r>
            <a:br>
              <a:rPr lang="cs-CZ" altLang="en-US" sz="1800" b="0" dirty="0">
                <a:solidFill>
                  <a:schemeClr val="tx2"/>
                </a:solidFill>
                <a:sym typeface="Wingdings" panose="05000000000000000000" pitchFamily="2" charset="2"/>
              </a:rPr>
            </a:br>
            <a:r>
              <a:rPr lang="cs-CZ" altLang="en-US" sz="1800" b="0" dirty="0">
                <a:solidFill>
                  <a:schemeClr val="tx2"/>
                </a:solidFill>
                <a:sym typeface="Wingdings" panose="05000000000000000000" pitchFamily="2" charset="2"/>
              </a:rPr>
              <a:t>	které nejsou pro organismus optimální</a:t>
            </a:r>
            <a:br>
              <a:rPr lang="cs-CZ" altLang="en-US" sz="1800" b="0" dirty="0">
                <a:solidFill>
                  <a:schemeClr val="tx2"/>
                </a:solidFill>
                <a:sym typeface="Wingdings" panose="05000000000000000000" pitchFamily="2" charset="2"/>
              </a:rPr>
            </a:br>
            <a:r>
              <a:rPr lang="cs-CZ" altLang="en-US" sz="1800" b="0" i="1" dirty="0">
                <a:solidFill>
                  <a:schemeClr val="tx2"/>
                </a:solidFill>
                <a:sym typeface="Wingdings" panose="05000000000000000000" pitchFamily="2" charset="2"/>
              </a:rPr>
              <a:t>		(např. nedostatek potravy, vyšší teplota – globální změny, </a:t>
            </a:r>
            <a:br>
              <a:rPr lang="cs-CZ" altLang="en-US" sz="1800" b="0" i="1" dirty="0">
                <a:solidFill>
                  <a:schemeClr val="tx2"/>
                </a:solidFill>
                <a:sym typeface="Wingdings" panose="05000000000000000000" pitchFamily="2" charset="2"/>
              </a:rPr>
            </a:br>
            <a:r>
              <a:rPr lang="cs-CZ" altLang="en-US" sz="1800" b="0" i="1" dirty="0">
                <a:solidFill>
                  <a:schemeClr val="tx2"/>
                </a:solidFill>
                <a:sym typeface="Wingdings" panose="05000000000000000000" pitchFamily="2" charset="2"/>
              </a:rPr>
              <a:t>		změna optimální salinity, obsah O</a:t>
            </a:r>
            <a:r>
              <a:rPr lang="cs-CZ" altLang="en-US" sz="1800" b="0" i="1" baseline="-25000" dirty="0">
                <a:solidFill>
                  <a:schemeClr val="tx2"/>
                </a:solidFill>
                <a:sym typeface="Wingdings" panose="05000000000000000000" pitchFamily="2" charset="2"/>
              </a:rPr>
              <a:t>2 …</a:t>
            </a:r>
            <a:r>
              <a:rPr lang="cs-CZ" altLang="en-US" sz="1800" b="0" i="1" dirty="0">
                <a:solidFill>
                  <a:schemeClr val="tx2"/>
                </a:solidFill>
                <a:sym typeface="Wingdings" panose="05000000000000000000" pitchFamily="2" charset="2"/>
              </a:rPr>
              <a:t>)</a:t>
            </a:r>
            <a:endParaRPr lang="cs-CZ" altLang="en-US" sz="1800" b="0" i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533400" y="981075"/>
            <a:ext cx="861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0"/>
              </a:spcBef>
              <a:buClrTx/>
              <a:buFontTx/>
              <a:buNone/>
            </a:pPr>
            <a:endParaRPr lang="cs-CZ" altLang="en-US" sz="2000" b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b="0">
              <a:solidFill>
                <a:schemeClr val="tx1"/>
              </a:solidFill>
            </a:endParaRPr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323850" y="26035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dirty="0">
                <a:solidFill>
                  <a:srgbClr val="FF3300"/>
                </a:solidFill>
              </a:rPr>
              <a:t>EKOSYS</a:t>
            </a:r>
            <a:r>
              <a:rPr lang="en-US" altLang="en-US" sz="2400" dirty="0">
                <a:solidFill>
                  <a:srgbClr val="FF3300"/>
                </a:solidFill>
              </a:rPr>
              <a:t>T</a:t>
            </a:r>
            <a:r>
              <a:rPr lang="cs-CZ" altLang="en-US" sz="2400" dirty="0">
                <a:solidFill>
                  <a:srgbClr val="FF3300"/>
                </a:solidFill>
              </a:rPr>
              <a:t>ÉMY a účinky toxických látek</a:t>
            </a:r>
          </a:p>
        </p:txBody>
      </p:sp>
      <p:sp>
        <p:nvSpPr>
          <p:cNvPr id="98308" name="Rectangle 2"/>
          <p:cNvSpPr>
            <a:spLocks noChangeArrowheads="1"/>
          </p:cNvSpPr>
          <p:nvPr/>
        </p:nvSpPr>
        <p:spPr bwMode="auto">
          <a:xfrm>
            <a:off x="323850" y="1484313"/>
            <a:ext cx="8610600" cy="360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V ekosystémech lze sledovat </a:t>
            </a:r>
            <a:r>
              <a:rPr lang="cs-CZ" altLang="en-US" sz="2200" b="0" i="1" dirty="0">
                <a:solidFill>
                  <a:schemeClr val="tx1"/>
                </a:solidFill>
              </a:rPr>
              <a:t>(na rozdíl od manipulovaných biotestů) </a:t>
            </a:r>
            <a:r>
              <a:rPr lang="cs-CZ" altLang="en-US" sz="2200" b="0" dirty="0">
                <a:solidFill>
                  <a:schemeClr val="tx1"/>
                </a:solidFill>
              </a:rPr>
              <a:t>pouze </a:t>
            </a:r>
            <a:r>
              <a:rPr lang="cs-CZ" altLang="en-US" sz="2200" b="0" dirty="0">
                <a:solidFill>
                  <a:srgbClr val="FF0000"/>
                </a:solidFill>
              </a:rPr>
              <a:t>retrospektivní efekty</a:t>
            </a:r>
            <a:endParaRPr lang="en-US" altLang="en-US" sz="2200" b="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200" u="sng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u="sng" dirty="0">
                <a:solidFill>
                  <a:schemeClr val="tx1"/>
                </a:solidFill>
              </a:rPr>
              <a:t>Posouzení vlivu na úrovni ekosystému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000" b="0" dirty="0">
                <a:solidFill>
                  <a:schemeClr val="tx1"/>
                </a:solidFill>
              </a:rPr>
              <a:t>zpravidla nelze hodnotit vztahy dávka – odpověď:</a:t>
            </a:r>
            <a:br>
              <a:rPr lang="cs-CZ" altLang="en-US" sz="2000" b="0" dirty="0">
                <a:solidFill>
                  <a:schemeClr val="tx1"/>
                </a:solidFill>
              </a:rPr>
            </a:br>
            <a:r>
              <a:rPr lang="cs-CZ" altLang="en-US" sz="2000" b="0" i="1" dirty="0">
                <a:solidFill>
                  <a:schemeClr val="tx1"/>
                </a:solidFill>
              </a:rPr>
              <a:t>efekty mají kategoriální charakter (STRES +</a:t>
            </a:r>
            <a:r>
              <a:rPr lang="en-US" altLang="en-US" sz="2000" b="0" i="1" dirty="0">
                <a:solidFill>
                  <a:schemeClr val="tx1"/>
                </a:solidFill>
              </a:rPr>
              <a:t>/-, EFEKT</a:t>
            </a:r>
            <a:r>
              <a:rPr lang="cs-CZ" altLang="en-US" sz="2000" b="0" i="1" dirty="0">
                <a:solidFill>
                  <a:schemeClr val="tx1"/>
                </a:solidFill>
              </a:rPr>
              <a:t> +</a:t>
            </a:r>
            <a:r>
              <a:rPr lang="en-US" altLang="en-US" sz="2000" b="0" i="1" dirty="0">
                <a:solidFill>
                  <a:schemeClr val="tx1"/>
                </a:solidFill>
              </a:rPr>
              <a:t>/-</a:t>
            </a:r>
            <a:r>
              <a:rPr lang="cs-CZ" altLang="en-US" sz="2000" b="0" i="1" dirty="0">
                <a:solidFill>
                  <a:schemeClr val="tx1"/>
                </a:solidFill>
              </a:rPr>
              <a:t>)</a:t>
            </a:r>
            <a:endParaRPr lang="cs-CZ" altLang="en-US" sz="20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cs-CZ" altLang="en-US" sz="20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000" b="0" dirty="0">
                <a:solidFill>
                  <a:schemeClr val="tx1"/>
                </a:solidFill>
              </a:rPr>
              <a:t>Při charakterizaci poškození je nutné vždy zajistit  </a:t>
            </a:r>
            <a:r>
              <a:rPr lang="cs-CZ" altLang="en-US" sz="2000" dirty="0">
                <a:solidFill>
                  <a:srgbClr val="FF0000"/>
                </a:solidFill>
              </a:rPr>
              <a:t>srovnání s "normálními" hodnotami. </a:t>
            </a:r>
            <a:br>
              <a:rPr lang="cs-CZ" altLang="en-US" sz="2000" b="0" dirty="0">
                <a:solidFill>
                  <a:schemeClr val="tx1"/>
                </a:solidFill>
              </a:rPr>
            </a:br>
            <a:r>
              <a:rPr lang="cs-CZ" altLang="en-US" sz="2000" b="0" dirty="0">
                <a:solidFill>
                  <a:schemeClr val="tx1"/>
                </a:solidFill>
              </a:rPr>
              <a:t>	? </a:t>
            </a:r>
            <a:r>
              <a:rPr lang="cs-CZ" altLang="en-US" sz="1600" b="0" i="1" dirty="0">
                <a:solidFill>
                  <a:schemeClr val="tx1"/>
                </a:solidFill>
              </a:rPr>
              <a:t>existuje </a:t>
            </a:r>
            <a:r>
              <a:rPr lang="en-US" altLang="en-US" sz="1600" b="0" i="1" dirty="0">
                <a:solidFill>
                  <a:schemeClr val="tx1"/>
                </a:solidFill>
              </a:rPr>
              <a:t>norm</a:t>
            </a:r>
            <a:r>
              <a:rPr lang="cs-CZ" altLang="en-US" sz="1600" b="0" i="1" dirty="0">
                <a:solidFill>
                  <a:schemeClr val="tx1"/>
                </a:solidFill>
              </a:rPr>
              <a:t>ální </a:t>
            </a:r>
            <a:r>
              <a:rPr lang="cs-CZ" altLang="en-US" sz="1600" b="0" i="1" u="sng" dirty="0">
                <a:solidFill>
                  <a:schemeClr val="tx1"/>
                </a:solidFill>
              </a:rPr>
              <a:t>stav</a:t>
            </a:r>
            <a:r>
              <a:rPr lang="cs-CZ" altLang="en-US" sz="1600" b="0" i="1" dirty="0">
                <a:solidFill>
                  <a:schemeClr val="tx1"/>
                </a:solidFill>
              </a:rPr>
              <a:t> nebo </a:t>
            </a:r>
            <a:r>
              <a:rPr lang="cs-CZ" altLang="en-US" sz="1600" b="0" i="1" u="sng" dirty="0">
                <a:solidFill>
                  <a:schemeClr val="tx1"/>
                </a:solidFill>
              </a:rPr>
              <a:t>vývoj</a:t>
            </a:r>
            <a:r>
              <a:rPr lang="cs-CZ" altLang="en-US" sz="1600" b="0" i="1" dirty="0">
                <a:solidFill>
                  <a:schemeClr val="tx1"/>
                </a:solidFill>
              </a:rPr>
              <a:t> ekosystému </a:t>
            </a:r>
            <a:r>
              <a:rPr lang="cs-CZ" altLang="en-US" sz="1600" b="0" dirty="0">
                <a:solidFill>
                  <a:schemeClr val="tx1"/>
                </a:solidFill>
              </a:rPr>
              <a:t>?</a:t>
            </a:r>
            <a:endParaRPr lang="cs-CZ" altLang="en-US" sz="1600" b="0" i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cs-CZ" altLang="en-US" sz="2000" dirty="0">
              <a:solidFill>
                <a:schemeClr val="tx1"/>
              </a:solidFill>
            </a:endParaRPr>
          </a:p>
        </p:txBody>
      </p:sp>
      <p:pic>
        <p:nvPicPr>
          <p:cNvPr id="98309" name="Picture 4" descr="tovarna_i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5013325"/>
            <a:ext cx="374015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Nadpis 6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>
                <a:solidFill>
                  <a:schemeClr val="tx2"/>
                </a:solidFill>
              </a:rPr>
              <a:t>Definice „</a:t>
            </a:r>
            <a:r>
              <a:rPr lang="cs-CZ" altLang="en-US" b="1">
                <a:solidFill>
                  <a:schemeClr val="tx2"/>
                </a:solidFill>
              </a:rPr>
              <a:t>Normálního stavu </a:t>
            </a:r>
            <a:r>
              <a:rPr lang="cs-CZ" altLang="en-US">
                <a:solidFill>
                  <a:schemeClr val="tx2"/>
                </a:solidFill>
              </a:rPr>
              <a:t>ekosystému“ není jednoduchá</a:t>
            </a:r>
          </a:p>
        </p:txBody>
      </p:sp>
      <p:sp>
        <p:nvSpPr>
          <p:cNvPr id="100355" name="Zástupný symbol pro obsah 7"/>
          <p:cNvSpPr>
            <a:spLocks noGrp="1"/>
          </p:cNvSpPr>
          <p:nvPr>
            <p:ph idx="1"/>
          </p:nvPr>
        </p:nvSpPr>
        <p:spPr>
          <a:xfrm>
            <a:off x="457200" y="1125538"/>
            <a:ext cx="8435975" cy="5183187"/>
          </a:xfrm>
        </p:spPr>
        <p:txBody>
          <a:bodyPr/>
          <a:lstStyle/>
          <a:p>
            <a:r>
              <a:rPr lang="cs-CZ" altLang="en-US" sz="2300" b="1" dirty="0"/>
              <a:t>STACIONÁRNÍ STAV</a:t>
            </a:r>
          </a:p>
          <a:p>
            <a:pPr lvl="1"/>
            <a:r>
              <a:rPr lang="cs-CZ" altLang="en-US" sz="1900" dirty="0"/>
              <a:t>klidový stav, dlouhodobě ustálené hodnoty, </a:t>
            </a:r>
          </a:p>
          <a:p>
            <a:pPr lvl="1"/>
            <a:r>
              <a:rPr lang="cs-CZ" altLang="en-US" sz="1900" dirty="0"/>
              <a:t>není běžný: ekosystémy jsou přirozeně „variabilní“ (hodnoty se dynamicky mění)</a:t>
            </a:r>
          </a:p>
          <a:p>
            <a:r>
              <a:rPr lang="cs-CZ" altLang="en-US" sz="2300" b="1" dirty="0"/>
              <a:t>STABILNÍ STAV</a:t>
            </a:r>
          </a:p>
          <a:p>
            <a:pPr lvl="1"/>
            <a:r>
              <a:rPr lang="cs-CZ" altLang="en-US" sz="1900" dirty="0"/>
              <a:t>stav, kdy okolní podmínky nemění podstatu věci (uvnitř může docházet ke změnám/kolísání hodnot)</a:t>
            </a:r>
          </a:p>
          <a:p>
            <a:r>
              <a:rPr lang="cs-CZ" altLang="en-US" sz="2300" b="1" dirty="0"/>
              <a:t>DYNAMICKÁ stabilita / rovnováha: HOMEOSTÁZA</a:t>
            </a:r>
          </a:p>
          <a:p>
            <a:pPr lvl="1"/>
            <a:r>
              <a:rPr lang="cs-CZ" altLang="en-US" sz="1900" dirty="0"/>
              <a:t>stav, kdy se prostřednictvím AKCE/REAKCE udržuje dlouhodobě stabilní stav</a:t>
            </a:r>
          </a:p>
          <a:p>
            <a:endParaRPr lang="cs-CZ" altLang="en-US" sz="2300" dirty="0"/>
          </a:p>
          <a:p>
            <a:r>
              <a:rPr lang="cs-CZ" altLang="en-US" sz="2300" b="1" dirty="0">
                <a:solidFill>
                  <a:srgbClr val="FF0000"/>
                </a:solidFill>
              </a:rPr>
              <a:t>! SUKCESE</a:t>
            </a:r>
            <a:endParaRPr lang="cs-CZ" altLang="en-US" sz="2300" dirty="0">
              <a:solidFill>
                <a:srgbClr val="FF0000"/>
              </a:solidFill>
            </a:endParaRPr>
          </a:p>
          <a:p>
            <a:pPr lvl="1"/>
            <a:r>
              <a:rPr lang="cs-CZ" altLang="en-US" sz="1900" dirty="0"/>
              <a:t>ekosystémy nejsou nikdy „stacionární“ – prochází v čase vývojem:</a:t>
            </a:r>
          </a:p>
          <a:p>
            <a:pPr lvl="1"/>
            <a:r>
              <a:rPr lang="cs-CZ" altLang="en-US" sz="1900" dirty="0"/>
              <a:t>Cílem by měla být ochrana „plynutí“ – udržování HOMEORHÉZY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000"/>
              <a:t>Přednáška by měla objasnit …</a:t>
            </a:r>
          </a:p>
        </p:txBody>
      </p:sp>
      <p:sp>
        <p:nvSpPr>
          <p:cNvPr id="14339" name="Rectangle 3"/>
          <p:cNvSpPr>
            <a:spLocks/>
          </p:cNvSpPr>
          <p:nvPr/>
        </p:nvSpPr>
        <p:spPr bwMode="auto">
          <a:xfrm>
            <a:off x="539750" y="1341438"/>
            <a:ext cx="8280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cs-CZ" altLang="en-US" sz="2800" b="0"/>
              <a:t>Co jsou …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800" b="0"/>
              <a:t>Jaké známe účinky (příklady) …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800" b="0"/>
              <a:t>Jak lze „prakticky“ studovat / hodnotit účinky…</a:t>
            </a:r>
          </a:p>
          <a:p>
            <a:pPr eaLnBrk="1" hangingPunct="1">
              <a:lnSpc>
                <a:spcPct val="90000"/>
              </a:lnSpc>
            </a:pPr>
            <a:endParaRPr lang="cs-CZ" altLang="en-US" sz="2800" b="0"/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en-US" b="0"/>
              <a:t>POPULACE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en-US" b="0"/>
              <a:t>SPOLEČENSTVA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en-US" b="0"/>
              <a:t>EKOSYSTÉMY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457200" y="3810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SUKCESE EKOSYSTÉMU</a:t>
            </a:r>
            <a:endParaRPr lang="cs-CZ" altLang="en-US" sz="2400">
              <a:solidFill>
                <a:schemeClr val="tx1"/>
              </a:solidFill>
            </a:endParaRP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395288" y="1412875"/>
            <a:ext cx="83820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u="sng">
                <a:solidFill>
                  <a:schemeClr val="tx1"/>
                </a:solidFill>
              </a:rPr>
              <a:t>Sukcese je zákonitý sled změn druhového složení, který vyusťuje v náhradu jednoho ekosystému druhým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u="sng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- změna prostředí ekotopu rozhoduje zda, kdy a jak rychle sukcese probíhá, ALE samotný průběh je ovládán biocenozou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>
                <a:solidFill>
                  <a:schemeClr val="tx1"/>
                </a:solidFill>
              </a:rPr>
              <a:t>- sukcese </a:t>
            </a:r>
            <a:r>
              <a:rPr lang="cs-CZ" altLang="en-US" sz="2200" b="0" u="sng">
                <a:solidFill>
                  <a:schemeClr val="tx1"/>
                </a:solidFill>
              </a:rPr>
              <a:t>konční ustáleným ekosystémem (klimax)</a:t>
            </a:r>
            <a:r>
              <a:rPr lang="cs-CZ" altLang="en-US" sz="2200" b="0">
                <a:solidFill>
                  <a:schemeClr val="tx1"/>
                </a:solidFill>
              </a:rPr>
              <a:t>, v němž je na jednotku dosažitelného toku energie produkováno nejvíce biomasy a nejvíce symbiotických vztahů mezi organismy </a:t>
            </a:r>
            <a:br>
              <a:rPr lang="cs-CZ" altLang="en-US" sz="2200" b="0">
                <a:solidFill>
                  <a:schemeClr val="tx1"/>
                </a:solidFill>
              </a:rPr>
            </a:br>
            <a:r>
              <a:rPr lang="cs-CZ" altLang="en-US" sz="2200" b="0">
                <a:solidFill>
                  <a:schemeClr val="tx1"/>
                </a:solidFill>
              </a:rPr>
              <a:t>	</a:t>
            </a:r>
            <a:r>
              <a:rPr lang="cs-CZ" altLang="en-US" sz="2200" b="0" i="1">
                <a:solidFill>
                  <a:schemeClr val="tx1"/>
                </a:solidFill>
              </a:rPr>
              <a:t>(v klimaxu diverzita opět klesá)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1" b="48993"/>
          <a:stretch>
            <a:fillRect/>
          </a:stretch>
        </p:blipFill>
        <p:spPr bwMode="auto">
          <a:xfrm>
            <a:off x="762000" y="188913"/>
            <a:ext cx="7772400" cy="628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323850" y="333375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Změny v ekosystémech</a:t>
            </a:r>
          </a:p>
        </p:txBody>
      </p:sp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323850" y="1125538"/>
            <a:ext cx="260191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chemeClr val="tx1"/>
                </a:solidFill>
              </a:rPr>
              <a:t>Teorie dopadů na ekosystémy vychází z předpokladu, že po ukončení působení podnětu se ekosystém vrací do původního stavu (</a:t>
            </a:r>
            <a:r>
              <a:rPr lang="cs-CZ" altLang="en-US" sz="1800" b="0" i="1">
                <a:solidFill>
                  <a:schemeClr val="tx1"/>
                </a:solidFill>
              </a:rPr>
              <a:t>odpovídá principům homeostázy</a:t>
            </a:r>
            <a:r>
              <a:rPr lang="cs-CZ" altLang="en-US" sz="1800" b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 b="0" u="sng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chemeClr val="tx2"/>
                </a:solidFill>
              </a:rPr>
              <a:t>Současné ekosystémy jsou však spíše v nerovnovážných stavech</a:t>
            </a:r>
            <a:r>
              <a:rPr lang="cs-CZ" altLang="en-US" sz="1800" b="0">
                <a:solidFill>
                  <a:schemeClr val="tx1"/>
                </a:solidFill>
              </a:rPr>
              <a:t>, studovat jejich návrat do původního stavu (</a:t>
            </a:r>
            <a:r>
              <a:rPr lang="cs-CZ" altLang="en-US" sz="1800" b="0" i="1">
                <a:solidFill>
                  <a:schemeClr val="tx1"/>
                </a:solidFill>
              </a:rPr>
              <a:t>který v řadě případů neznáme) </a:t>
            </a:r>
            <a:r>
              <a:rPr lang="cs-CZ" altLang="en-US" sz="1800" b="0">
                <a:solidFill>
                  <a:schemeClr val="tx1"/>
                </a:solidFill>
              </a:rPr>
              <a:t>je tak značně obtížné</a:t>
            </a:r>
            <a:endParaRPr lang="cs-CZ" altLang="en-US" sz="1800" b="0" u="sng">
              <a:solidFill>
                <a:schemeClr val="tx1"/>
              </a:solidFill>
            </a:endParaRPr>
          </a:p>
        </p:txBody>
      </p:sp>
      <p:pic>
        <p:nvPicPr>
          <p:cNvPr id="106500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2" t="54362" r="35353" b="1343"/>
          <a:stretch>
            <a:fillRect/>
          </a:stretch>
        </p:blipFill>
        <p:spPr bwMode="auto">
          <a:xfrm>
            <a:off x="4100513" y="260350"/>
            <a:ext cx="504348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152400" y="1371600"/>
            <a:ext cx="86106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500" dirty="0">
                <a:solidFill>
                  <a:srgbClr val="FF3300"/>
                </a:solidFill>
              </a:rPr>
              <a:t>Praktické hodnocení účinků na úrovni společenstev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3500" dirty="0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500" b="0" dirty="0">
                <a:solidFill>
                  <a:srgbClr val="FF3300"/>
                </a:solidFill>
              </a:rPr>
              <a:t>VÍCEDRUHOVÉ EXPERIMENTY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500" b="0" dirty="0">
                <a:solidFill>
                  <a:srgbClr val="FF3300"/>
                </a:solidFill>
              </a:rPr>
              <a:t> MIKROKOSMY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500" b="0" dirty="0">
                <a:solidFill>
                  <a:srgbClr val="FF3300"/>
                </a:solidFill>
              </a:rPr>
              <a:t>MEZOKOSMY</a:t>
            </a: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2438400" y="6521450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6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Příklad – laboratorní akvatický mikrokosmos</a:t>
            </a:r>
          </a:p>
        </p:txBody>
      </p:sp>
      <p:pic>
        <p:nvPicPr>
          <p:cNvPr id="118787" name="Picture 3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08050"/>
            <a:ext cx="5572125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8" name="Picture 4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124200"/>
            <a:ext cx="4114800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http://www.umich.edu/Images/Features/2011_12_22-features-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196975"/>
            <a:ext cx="7416800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7" name="TextovéPole 5"/>
          <p:cNvSpPr txBox="1">
            <a:spLocks noChangeArrowheads="1"/>
          </p:cNvSpPr>
          <p:nvPr/>
        </p:nvSpPr>
        <p:spPr bwMode="auto">
          <a:xfrm>
            <a:off x="611188" y="333375"/>
            <a:ext cx="4762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Simulované potoky (experimental stream)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 b="0">
                <a:solidFill>
                  <a:schemeClr val="tx1"/>
                </a:solidFill>
              </a:rPr>
              <a:t>U of Michigan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3"/>
          <p:cNvSpPr>
            <a:spLocks noChangeArrowheads="1"/>
          </p:cNvSpPr>
          <p:nvPr/>
        </p:nvSpPr>
        <p:spPr bwMode="auto">
          <a:xfrm>
            <a:off x="304800" y="4572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Příklad – akvatické mikrokosmy</a:t>
            </a:r>
          </a:p>
        </p:txBody>
      </p:sp>
      <p:pic>
        <p:nvPicPr>
          <p:cNvPr id="141315" name="Picture 5" descr="Výsledek obrázku pro outdoor microcosm stud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00213"/>
            <a:ext cx="8045450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6"/>
          <p:cNvSpPr>
            <a:spLocks noChangeArrowheads="1"/>
          </p:cNvSpPr>
          <p:nvPr/>
        </p:nvSpPr>
        <p:spPr bwMode="auto">
          <a:xfrm>
            <a:off x="468313" y="2311400"/>
            <a:ext cx="8382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3000">
                <a:solidFill>
                  <a:srgbClr val="FF3300"/>
                </a:solidFill>
              </a:rPr>
              <a:t>Možnosti studia účinků látek v ekosystémech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cs-CZ" altLang="en-US" sz="3000">
              <a:solidFill>
                <a:srgbClr val="FF33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3000" b="0">
                <a:solidFill>
                  <a:srgbClr val="FF3300"/>
                </a:solidFill>
              </a:rPr>
              <a:t>* Retrospektivní </a:t>
            </a:r>
            <a:r>
              <a:rPr lang="cs-CZ" altLang="en-US" sz="3000" b="0" i="1">
                <a:solidFill>
                  <a:srgbClr val="FF3300"/>
                </a:solidFill>
              </a:rPr>
              <a:t>in situ </a:t>
            </a:r>
            <a:r>
              <a:rPr lang="cs-CZ" altLang="en-US" sz="3000" b="0">
                <a:solidFill>
                  <a:srgbClr val="FF3300"/>
                </a:solidFill>
              </a:rPr>
              <a:t>pozorování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3000" b="0">
                <a:solidFill>
                  <a:srgbClr val="FF3300"/>
                </a:solidFill>
              </a:rPr>
              <a:t>* Modelování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33375"/>
            <a:ext cx="4519612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79" name="TextovéPole 10"/>
          <p:cNvSpPr txBox="1">
            <a:spLocks noChangeArrowheads="1"/>
          </p:cNvSpPr>
          <p:nvPr/>
        </p:nvSpPr>
        <p:spPr bwMode="auto">
          <a:xfrm>
            <a:off x="6156325" y="333375"/>
            <a:ext cx="24034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Příklad 1: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chemeClr val="tx1"/>
                </a:solidFill>
              </a:rPr>
              <a:t>Terestrické prostředí: </a:t>
            </a:r>
            <a:br>
              <a:rPr lang="cs-CZ" altLang="en-US" sz="1800" b="0">
                <a:solidFill>
                  <a:schemeClr val="tx1"/>
                </a:solidFill>
              </a:rPr>
            </a:br>
            <a:r>
              <a:rPr lang="cs-CZ" altLang="en-US" sz="1800" b="0">
                <a:solidFill>
                  <a:schemeClr val="tx1"/>
                </a:solidFill>
              </a:rPr>
              <a:t>vliv skládky</a:t>
            </a:r>
          </a:p>
        </p:txBody>
      </p:sp>
      <p:pic>
        <p:nvPicPr>
          <p:cNvPr id="178180" name="Picture 3" descr="http://i.idnes.cz/10/042/gal/TOM327093_MoravkaKanon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644900"/>
            <a:ext cx="43815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81" name="TextovéPole 12"/>
          <p:cNvSpPr txBox="1">
            <a:spLocks noChangeArrowheads="1"/>
          </p:cNvSpPr>
          <p:nvPr/>
        </p:nvSpPr>
        <p:spPr bwMode="auto">
          <a:xfrm>
            <a:off x="1403350" y="4006850"/>
            <a:ext cx="2552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Příklad 2: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>
                <a:solidFill>
                  <a:schemeClr val="tx1"/>
                </a:solidFill>
              </a:rPr>
              <a:t>Vodní prostředí </a:t>
            </a:r>
            <a:r>
              <a:rPr lang="cs-CZ" altLang="en-US" sz="1800" b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 b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1800" b="0">
                <a:solidFill>
                  <a:schemeClr val="tx1"/>
                </a:solidFill>
                <a:sym typeface="Wingdings" panose="05000000000000000000" pitchFamily="2" charset="2"/>
              </a:rPr>
              <a:t>řeka</a:t>
            </a:r>
            <a:endParaRPr lang="cs-CZ" altLang="en-US" sz="18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3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3233738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371" name="Rectangle 4"/>
          <p:cNvSpPr>
            <a:spLocks noChangeArrowheads="1"/>
          </p:cNvSpPr>
          <p:nvPr/>
        </p:nvSpPr>
        <p:spPr bwMode="auto">
          <a:xfrm>
            <a:off x="304800" y="304800"/>
            <a:ext cx="861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Polní studie, biomonitoring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2400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chemeClr val="tx2"/>
                </a:solidFill>
              </a:rPr>
              <a:t>Př: vzorkování – návrh rozložení vzorkovacích míst</a:t>
            </a:r>
          </a:p>
        </p:txBody>
      </p:sp>
      <p:pic>
        <p:nvPicPr>
          <p:cNvPr id="18637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63" y="2276475"/>
            <a:ext cx="5424487" cy="342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57200" y="2362200"/>
            <a:ext cx="838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4000">
                <a:solidFill>
                  <a:srgbClr val="FF3300"/>
                </a:solidFill>
              </a:rPr>
              <a:t>Účinky látek vs. POPULACE</a:t>
            </a:r>
            <a:endParaRPr lang="cs-CZ" altLang="en-US" sz="4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ChangeArrowheads="1"/>
          </p:cNvSpPr>
          <p:nvPr/>
        </p:nvSpPr>
        <p:spPr bwMode="auto">
          <a:xfrm>
            <a:off x="304800" y="304800"/>
            <a:ext cx="861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Polní studie, biomonitoring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2400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chemeClr val="tx2"/>
                </a:solidFill>
              </a:rPr>
              <a:t>Př. vzorkování – odběry abiotických vzorků</a:t>
            </a:r>
          </a:p>
        </p:txBody>
      </p:sp>
      <p:pic>
        <p:nvPicPr>
          <p:cNvPr id="188419" name="Picture 3" descr="figur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33"/>
          <a:stretch>
            <a:fillRect/>
          </a:stretch>
        </p:blipFill>
        <p:spPr bwMode="auto">
          <a:xfrm>
            <a:off x="457200" y="2133600"/>
            <a:ext cx="19050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20" name="Text Box 4"/>
          <p:cNvSpPr txBox="1">
            <a:spLocks noChangeArrowheads="1"/>
          </p:cNvSpPr>
          <p:nvPr/>
        </p:nvSpPr>
        <p:spPr bwMode="auto">
          <a:xfrm>
            <a:off x="974725" y="1662113"/>
            <a:ext cx="646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  <a:latin typeface="Times New Roman" panose="02020603050405020304" pitchFamily="18" charset="0"/>
              </a:rPr>
              <a:t>Voda</a:t>
            </a:r>
          </a:p>
        </p:txBody>
      </p:sp>
      <p:pic>
        <p:nvPicPr>
          <p:cNvPr id="188421" name="Picture 5" descr="figure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514600"/>
            <a:ext cx="2249488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22" name="Picture 6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43400"/>
            <a:ext cx="1089025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23" name="Text Box 7"/>
          <p:cNvSpPr txBox="1">
            <a:spLocks noChangeArrowheads="1"/>
          </p:cNvSpPr>
          <p:nvPr/>
        </p:nvSpPr>
        <p:spPr bwMode="auto">
          <a:xfrm>
            <a:off x="5562600" y="1676400"/>
            <a:ext cx="998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  <a:latin typeface="Times New Roman" panose="02020603050405020304" pitchFamily="18" charset="0"/>
              </a:rPr>
              <a:t>Sediment</a:t>
            </a:r>
          </a:p>
        </p:txBody>
      </p:sp>
      <p:pic>
        <p:nvPicPr>
          <p:cNvPr id="188424" name="Picture 8" descr="figure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33600"/>
            <a:ext cx="3657600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25" name="Picture 9" descr="figure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962400"/>
            <a:ext cx="1611313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26" name="Text Box 10"/>
          <p:cNvSpPr txBox="1">
            <a:spLocks noChangeArrowheads="1"/>
          </p:cNvSpPr>
          <p:nvPr/>
        </p:nvSpPr>
        <p:spPr bwMode="auto">
          <a:xfrm>
            <a:off x="7315200" y="5029200"/>
            <a:ext cx="1063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b="0" i="1">
                <a:solidFill>
                  <a:schemeClr val="tx1"/>
                </a:solidFill>
                <a:latin typeface="Times New Roman" panose="02020603050405020304" pitchFamily="18" charset="0"/>
              </a:rPr>
              <a:t>Eckmanův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b="0" i="1">
                <a:solidFill>
                  <a:schemeClr val="tx1"/>
                </a:solidFill>
                <a:latin typeface="Times New Roman" panose="02020603050405020304" pitchFamily="18" charset="0"/>
              </a:rPr>
              <a:t>drapák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 descr="figur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7"/>
          <a:stretch>
            <a:fillRect/>
          </a:stretch>
        </p:blipFill>
        <p:spPr bwMode="auto">
          <a:xfrm>
            <a:off x="5791200" y="5105400"/>
            <a:ext cx="31686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515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Polní studie, biomonitoring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2400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chemeClr val="tx2"/>
                </a:solidFill>
              </a:rPr>
              <a:t>AKVATICKÉ PROSTŘEDÍ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chemeClr val="tx2"/>
                </a:solidFill>
              </a:rPr>
              <a:t>– odběry biotických vzorků - </a:t>
            </a:r>
          </a:p>
        </p:txBody>
      </p:sp>
      <p:sp>
        <p:nvSpPr>
          <p:cNvPr id="192516" name="Text Box 4"/>
          <p:cNvSpPr txBox="1">
            <a:spLocks noChangeArrowheads="1"/>
          </p:cNvSpPr>
          <p:nvPr/>
        </p:nvSpPr>
        <p:spPr bwMode="auto">
          <a:xfrm>
            <a:off x="1676400" y="2057400"/>
            <a:ext cx="1652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  <a:latin typeface="Times New Roman" panose="02020603050405020304" pitchFamily="18" charset="0"/>
              </a:rPr>
              <a:t>Planktonní síťky</a:t>
            </a:r>
          </a:p>
        </p:txBody>
      </p:sp>
      <p:pic>
        <p:nvPicPr>
          <p:cNvPr id="192517" name="Picture 5" descr="figure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17351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18" name="Picture 6" descr="figure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90800"/>
            <a:ext cx="1965325" cy="300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19" name="Picture 7" descr="figure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343400"/>
            <a:ext cx="16557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520" name="Text Box 8"/>
          <p:cNvSpPr txBox="1">
            <a:spLocks noChangeArrowheads="1"/>
          </p:cNvSpPr>
          <p:nvPr/>
        </p:nvSpPr>
        <p:spPr bwMode="auto">
          <a:xfrm>
            <a:off x="5562600" y="2057400"/>
            <a:ext cx="2841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  <a:latin typeface="Times New Roman" panose="02020603050405020304" pitchFamily="18" charset="0"/>
              </a:rPr>
              <a:t>Periphyton – nárosty, biofilmy</a:t>
            </a:r>
          </a:p>
        </p:txBody>
      </p:sp>
      <p:pic>
        <p:nvPicPr>
          <p:cNvPr id="192521" name="Picture 9" descr="figure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667000"/>
            <a:ext cx="34290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ChangeArrowheads="1"/>
          </p:cNvSpPr>
          <p:nvPr/>
        </p:nvSpPr>
        <p:spPr bwMode="auto">
          <a:xfrm>
            <a:off x="304800" y="304800"/>
            <a:ext cx="8610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Polní studie, biomonitoring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2400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chemeClr val="tx2"/>
                </a:solidFill>
              </a:rPr>
              <a:t>AKVATICKÉ PROSTŘEDÍ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chemeClr val="tx2"/>
                </a:solidFill>
              </a:rPr>
              <a:t>– odběry biotických vzorků - </a:t>
            </a:r>
          </a:p>
        </p:txBody>
      </p:sp>
      <p:sp>
        <p:nvSpPr>
          <p:cNvPr id="194563" name="Text Box 3"/>
          <p:cNvSpPr txBox="1">
            <a:spLocks noChangeArrowheads="1"/>
          </p:cNvSpPr>
          <p:nvPr/>
        </p:nvSpPr>
        <p:spPr bwMode="auto">
          <a:xfrm>
            <a:off x="1524000" y="2057400"/>
            <a:ext cx="1797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  <a:latin typeface="Times New Roman" panose="02020603050405020304" pitchFamily="18" charset="0"/>
              </a:rPr>
              <a:t>Bentičtí bezobratlí</a:t>
            </a:r>
          </a:p>
        </p:txBody>
      </p:sp>
      <p:pic>
        <p:nvPicPr>
          <p:cNvPr id="194564" name="Picture 4" descr="figur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3494088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5" name="Picture 5" descr="figure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025" y="4419600"/>
            <a:ext cx="15176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6" name="Picture 6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53000"/>
            <a:ext cx="2633663" cy="1371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67" name="Text Box 7"/>
          <p:cNvSpPr txBox="1">
            <a:spLocks noChangeArrowheads="1"/>
          </p:cNvSpPr>
          <p:nvPr/>
        </p:nvSpPr>
        <p:spPr bwMode="auto">
          <a:xfrm>
            <a:off x="5867400" y="2057400"/>
            <a:ext cx="646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  <a:latin typeface="Times New Roman" panose="02020603050405020304" pitchFamily="18" charset="0"/>
              </a:rPr>
              <a:t>Ryby</a:t>
            </a:r>
          </a:p>
        </p:txBody>
      </p:sp>
      <p:pic>
        <p:nvPicPr>
          <p:cNvPr id="194568" name="Picture 8" descr="figure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14600"/>
            <a:ext cx="17907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9" name="Picture 9" descr="figure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514600"/>
            <a:ext cx="2078038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70" name="Picture 10" descr="figure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0"/>
            <a:ext cx="3200400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Polní studie, biomonitoring</a:t>
            </a:r>
          </a:p>
        </p:txBody>
      </p:sp>
      <p:sp>
        <p:nvSpPr>
          <p:cNvPr id="200707" name="Rectangle 3"/>
          <p:cNvSpPr>
            <a:spLocks noChangeArrowheads="1"/>
          </p:cNvSpPr>
          <p:nvPr/>
        </p:nvSpPr>
        <p:spPr bwMode="auto">
          <a:xfrm>
            <a:off x="381000" y="1214438"/>
            <a:ext cx="853440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2"/>
                </a:solidFill>
              </a:rPr>
              <a:t>(5) srovnání exponovaného a kontrolního ekosystému, </a:t>
            </a:r>
            <a:br>
              <a:rPr lang="cs-CZ" altLang="en-US" sz="2200">
                <a:solidFill>
                  <a:schemeClr val="tx2"/>
                </a:solidFill>
              </a:rPr>
            </a:br>
            <a:r>
              <a:rPr lang="cs-CZ" altLang="en-US" sz="2200">
                <a:solidFill>
                  <a:schemeClr val="tx2"/>
                </a:solidFill>
              </a:rPr>
              <a:t>vyhodnocení výsledků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a) základní parametry srovnávaných systémů by měly být blízké </a:t>
            </a:r>
            <a:br>
              <a:rPr lang="cs-CZ" altLang="en-US" sz="2000">
                <a:solidFill>
                  <a:schemeClr val="tx1"/>
                </a:solidFill>
              </a:rPr>
            </a:br>
            <a:r>
              <a:rPr lang="cs-CZ" altLang="en-US" sz="1600" b="0">
                <a:solidFill>
                  <a:schemeClr val="tx1"/>
                </a:solidFill>
              </a:rPr>
              <a:t>(</a:t>
            </a:r>
            <a:r>
              <a:rPr lang="cs-CZ" altLang="en-US" sz="1600" b="0" i="1">
                <a:solidFill>
                  <a:schemeClr val="tx1"/>
                </a:solidFill>
              </a:rPr>
              <a:t>např. hodnoty pH, tvrdost vody, shodné geochemické parametry – podloží ...</a:t>
            </a:r>
            <a:r>
              <a:rPr lang="cs-CZ" altLang="en-US" sz="1600" b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b) chemická kontaminace PROSTŘEDÍ </a:t>
            </a:r>
            <a:r>
              <a:rPr lang="en-US" altLang="en-US" sz="2000">
                <a:solidFill>
                  <a:schemeClr val="tx1"/>
                </a:solidFill>
              </a:rPr>
              <a:t>/</a:t>
            </a:r>
            <a:r>
              <a:rPr lang="cs-CZ" altLang="en-US" sz="2000">
                <a:solidFill>
                  <a:schemeClr val="tx1"/>
                </a:solidFill>
              </a:rPr>
              <a:t> BIOTY v obou systémech </a:t>
            </a:r>
            <a:br>
              <a:rPr lang="cs-CZ" altLang="en-US" sz="2000">
                <a:solidFill>
                  <a:schemeClr val="tx1"/>
                </a:solidFill>
              </a:rPr>
            </a:br>
            <a:r>
              <a:rPr lang="cs-CZ" altLang="en-US" sz="1600" b="0" i="1">
                <a:solidFill>
                  <a:schemeClr val="tx1"/>
                </a:solidFill>
              </a:rPr>
              <a:t>? existují rozdíly v koncentracích toxických látek</a:t>
            </a:r>
            <a:br>
              <a:rPr lang="cs-CZ" altLang="en-US" sz="1600" b="0" i="1">
                <a:solidFill>
                  <a:schemeClr val="tx1"/>
                </a:solidFill>
              </a:rPr>
            </a:br>
            <a:r>
              <a:rPr lang="cs-CZ" altLang="en-US" sz="1600" b="0" i="1">
                <a:solidFill>
                  <a:schemeClr val="tx1"/>
                </a:solidFill>
              </a:rPr>
              <a:t>? existuje vztah mezi koncentrací v prostředí a v biotě (? bioakumulace)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c) srovnání biotických parametrů v obou ekosystémech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b="0" i="1">
                <a:solidFill>
                  <a:schemeClr val="tx1"/>
                </a:solidFill>
              </a:rPr>
              <a:t>	? existují rozdíly v taxonomickém složení společenstev</a:t>
            </a:r>
            <a:br>
              <a:rPr lang="cs-CZ" altLang="en-US" sz="1600" b="0" i="1">
                <a:solidFill>
                  <a:schemeClr val="tx1"/>
                </a:solidFill>
              </a:rPr>
            </a:br>
            <a:r>
              <a:rPr lang="cs-CZ" altLang="en-US" sz="1600" b="0" i="1">
                <a:solidFill>
                  <a:schemeClr val="tx1"/>
                </a:solidFill>
              </a:rPr>
              <a:t>? existují rozdíly v pokryvnosti-abundanci-biomase </a:t>
            </a:r>
            <a:br>
              <a:rPr lang="cs-CZ" altLang="en-US" sz="1600" b="0" i="1">
                <a:solidFill>
                  <a:schemeClr val="tx1"/>
                </a:solidFill>
              </a:rPr>
            </a:br>
            <a:r>
              <a:rPr lang="cs-CZ" altLang="en-US" sz="1600" b="0" i="1">
                <a:solidFill>
                  <a:schemeClr val="tx1"/>
                </a:solidFill>
              </a:rPr>
              <a:t>? srovnání potravních vztahů </a:t>
            </a:r>
            <a:br>
              <a:rPr lang="cs-CZ" altLang="en-US" sz="1600" b="0" i="1">
                <a:solidFill>
                  <a:schemeClr val="tx1"/>
                </a:solidFill>
              </a:rPr>
            </a:br>
            <a:r>
              <a:rPr lang="cs-CZ" altLang="en-US" sz="1600" b="0" i="1">
                <a:solidFill>
                  <a:schemeClr val="tx1"/>
                </a:solidFill>
              </a:rPr>
              <a:t>? posouzení rezistence a resilince (jak dlouho stres působil a jak dlouho již nepůsobí)</a:t>
            </a:r>
            <a:br>
              <a:rPr lang="cs-CZ" altLang="en-US" sz="1600" b="0" i="1">
                <a:solidFill>
                  <a:schemeClr val="tx1"/>
                </a:solidFill>
              </a:rPr>
            </a:br>
            <a:endParaRPr lang="cs-CZ" altLang="en-US" sz="1600" b="0" i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86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04800" y="1390650"/>
            <a:ext cx="86106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chemeClr val="tx1"/>
                </a:solidFill>
              </a:rPr>
              <a:t>Efekty na biochemické a organismální úrovni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	- relativně snadno popsatelné a stanovitelné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	- dobrá kvantifikace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	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chemeClr val="tx1"/>
                </a:solidFill>
              </a:rPr>
              <a:t>Efekty na úrovni populací a společenstev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	- </a:t>
            </a:r>
            <a:r>
              <a:rPr lang="cs-CZ" altLang="en-US" sz="2200" b="0" dirty="0">
                <a:solidFill>
                  <a:schemeClr val="tx2"/>
                </a:solidFill>
              </a:rPr>
              <a:t>obtížně studovatelné a kvantifikovatelné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dirty="0">
                <a:solidFill>
                  <a:schemeClr val="tx1"/>
                </a:solidFill>
              </a:rPr>
              <a:t>		</a:t>
            </a:r>
            <a:r>
              <a:rPr lang="cs-CZ" altLang="en-US" sz="1700" b="0" dirty="0">
                <a:solidFill>
                  <a:schemeClr val="tx1"/>
                </a:solidFill>
              </a:rPr>
              <a:t>- komplexnost a variabilita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700" b="0" dirty="0">
                <a:solidFill>
                  <a:schemeClr val="tx1"/>
                </a:solidFill>
              </a:rPr>
              <a:t>		- dobře prokazatelné až velké změny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700" b="0" dirty="0">
                <a:solidFill>
                  <a:schemeClr val="tx1"/>
                </a:solidFill>
              </a:rPr>
              <a:t>		- pomalé projevy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700" b="0" dirty="0">
                <a:solidFill>
                  <a:schemeClr val="tx1"/>
                </a:solidFill>
              </a:rPr>
              <a:t>		- organismální </a:t>
            </a:r>
            <a:r>
              <a:rPr lang="en-US" altLang="en-US" sz="1700" b="0" dirty="0" err="1">
                <a:solidFill>
                  <a:schemeClr val="tx1"/>
                </a:solidFill>
              </a:rPr>
              <a:t>efekt</a:t>
            </a:r>
            <a:r>
              <a:rPr lang="cs-CZ" altLang="en-US" sz="1700" b="0" dirty="0">
                <a:solidFill>
                  <a:schemeClr val="tx1"/>
                </a:solidFill>
              </a:rPr>
              <a:t>y nejsou vždy interpretovatelné 			</a:t>
            </a:r>
            <a:r>
              <a:rPr lang="en-US" altLang="en-US" sz="1700" b="0" dirty="0">
                <a:solidFill>
                  <a:schemeClr val="tx1"/>
                </a:solidFill>
              </a:rPr>
              <a:t>	</a:t>
            </a:r>
            <a:r>
              <a:rPr lang="cs-CZ" altLang="en-US" sz="1700" b="0" dirty="0">
                <a:solidFill>
                  <a:schemeClr val="tx1"/>
                </a:solidFill>
              </a:rPr>
              <a:t>- obtížně prokazatelná kauzalita "</a:t>
            </a:r>
            <a:r>
              <a:rPr lang="cs-CZ" altLang="en-US" sz="1700" b="0" i="1" dirty="0">
                <a:solidFill>
                  <a:schemeClr val="tx1"/>
                </a:solidFill>
              </a:rPr>
              <a:t>toxikant </a:t>
            </a:r>
            <a:r>
              <a:rPr lang="en-US" altLang="en-US" sz="1700" b="0" i="1" dirty="0">
                <a:solidFill>
                  <a:schemeClr val="tx1"/>
                </a:solidFill>
              </a:rPr>
              <a:t>&lt;</a:t>
            </a:r>
            <a:r>
              <a:rPr lang="cs-CZ" altLang="en-US" sz="1700" b="0" i="1" dirty="0">
                <a:solidFill>
                  <a:schemeClr val="tx1"/>
                </a:solidFill>
              </a:rPr>
              <a:t>-</a:t>
            </a:r>
            <a:r>
              <a:rPr lang="en-US" altLang="en-US" sz="1700" b="0" i="1" dirty="0">
                <a:solidFill>
                  <a:schemeClr val="tx1"/>
                </a:solidFill>
              </a:rPr>
              <a:t>&gt; </a:t>
            </a:r>
            <a:r>
              <a:rPr lang="en-US" altLang="en-US" sz="1700" b="0" i="1" dirty="0" err="1">
                <a:solidFill>
                  <a:schemeClr val="tx1"/>
                </a:solidFill>
              </a:rPr>
              <a:t>efekt</a:t>
            </a:r>
            <a:r>
              <a:rPr lang="cs-CZ" altLang="en-US" sz="1700" b="0" i="1" dirty="0">
                <a:solidFill>
                  <a:schemeClr val="tx1"/>
                </a:solidFill>
              </a:rPr>
              <a:t>"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700" b="0" i="1" dirty="0">
                <a:solidFill>
                  <a:schemeClr val="tx1"/>
                </a:solidFill>
              </a:rPr>
              <a:t>		- </a:t>
            </a:r>
            <a:r>
              <a:rPr lang="cs-CZ" altLang="en-US" sz="1700" b="0" dirty="0">
                <a:solidFill>
                  <a:schemeClr val="tx1"/>
                </a:solidFill>
              </a:rPr>
              <a:t>obtížně predikovatelné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50825" y="365125"/>
            <a:ext cx="8610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0000"/>
                </a:solidFill>
              </a:rPr>
              <a:t>Fundamentální cíl ekotoxikologie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0">
                <a:solidFill>
                  <a:srgbClr val="FF0000"/>
                </a:solidFill>
              </a:rPr>
              <a:t>studovat a chránit populace a společenstva</a:t>
            </a:r>
            <a:endParaRPr lang="cs-CZ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66700" y="188640"/>
            <a:ext cx="861060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dirty="0">
                <a:solidFill>
                  <a:schemeClr val="tx2"/>
                </a:solidFill>
              </a:rPr>
              <a:t>Populace</a:t>
            </a:r>
            <a:r>
              <a:rPr lang="cs-CZ" altLang="en-US" sz="2200" dirty="0">
                <a:solidFill>
                  <a:schemeClr val="tx1"/>
                </a:solidFill>
              </a:rPr>
              <a:t> </a:t>
            </a:r>
            <a:r>
              <a:rPr lang="cs-CZ" altLang="en-US" sz="2200" b="0" i="1" dirty="0">
                <a:solidFill>
                  <a:schemeClr val="tx1"/>
                </a:solidFill>
              </a:rPr>
              <a:t>- Jedinci téhož druhu, kteří obývají ve stejném čase stejné území (lokalitu) a mohou se mezi sebou rozmnožovat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>
                <a:solidFill>
                  <a:srgbClr val="FF0000"/>
                </a:solidFill>
              </a:rPr>
              <a:t>Primární PARAMETRY populací</a:t>
            </a:r>
            <a:r>
              <a:rPr lang="cs-CZ" altLang="en-US" sz="2200" b="0" i="1" dirty="0">
                <a:solidFill>
                  <a:srgbClr val="FF0000"/>
                </a:solidFill>
              </a:rPr>
              <a:t> </a:t>
            </a:r>
            <a:r>
              <a:rPr lang="cs-CZ" altLang="en-US" sz="2200" dirty="0">
                <a:solidFill>
                  <a:srgbClr val="FF0000"/>
                </a:solidFill>
              </a:rPr>
              <a:t>(„měřitelné“)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0" i="1" dirty="0">
                <a:solidFill>
                  <a:schemeClr val="tx2"/>
                </a:solidFill>
              </a:rPr>
              <a:t>(demografické parametry)</a:t>
            </a:r>
            <a:br>
              <a:rPr lang="cs-CZ" altLang="en-US" sz="2200" b="0" i="1" dirty="0">
                <a:solidFill>
                  <a:schemeClr val="tx2"/>
                </a:solidFill>
              </a:rPr>
            </a:br>
            <a:endParaRPr lang="en-US" altLang="en-US" sz="2200" b="0" i="1" dirty="0">
              <a:solidFill>
                <a:schemeClr val="tx2"/>
              </a:solidFill>
            </a:endParaRPr>
          </a:p>
          <a:p>
            <a:pPr lvl="1">
              <a:spcBef>
                <a:spcPct val="0"/>
              </a:spcBef>
              <a:buClrTx/>
              <a:buNone/>
            </a:pPr>
            <a:r>
              <a:rPr lang="en-US" altLang="en-US" sz="1700" b="0" dirty="0">
                <a:solidFill>
                  <a:schemeClr val="tx1"/>
                </a:solidFill>
              </a:rPr>
              <a:t>• </a:t>
            </a:r>
            <a:r>
              <a:rPr lang="en-US" altLang="en-US" sz="1700" dirty="0" err="1">
                <a:solidFill>
                  <a:srgbClr val="0070C0"/>
                </a:solidFill>
              </a:rPr>
              <a:t>velikost</a:t>
            </a:r>
            <a:r>
              <a:rPr lang="en-US" altLang="en-US" sz="1700" b="0" dirty="0">
                <a:solidFill>
                  <a:schemeClr val="tx1"/>
                </a:solidFill>
              </a:rPr>
              <a:t> </a:t>
            </a:r>
            <a:r>
              <a:rPr lang="cs-CZ" altLang="en-US" sz="1700" b="0" dirty="0">
                <a:solidFill>
                  <a:schemeClr val="tx1"/>
                </a:solidFill>
              </a:rPr>
              <a:t>(</a:t>
            </a:r>
            <a:r>
              <a:rPr lang="cs-CZ" altLang="en-US" sz="1700" b="0" dirty="0" err="1">
                <a:solidFill>
                  <a:schemeClr val="tx1"/>
                </a:solidFill>
              </a:rPr>
              <a:t>size</a:t>
            </a:r>
            <a:r>
              <a:rPr lang="cs-CZ" altLang="en-US" sz="1700" b="0" dirty="0">
                <a:solidFill>
                  <a:schemeClr val="tx1"/>
                </a:solidFill>
              </a:rPr>
              <a:t>, </a:t>
            </a:r>
            <a:r>
              <a:rPr lang="en-US" altLang="en-US" sz="1700" b="0" dirty="0">
                <a:solidFill>
                  <a:schemeClr val="tx1"/>
                </a:solidFill>
              </a:rPr>
              <a:t>performance</a:t>
            </a:r>
            <a:r>
              <a:rPr lang="cs-CZ" altLang="en-US" sz="1700" b="0" dirty="0">
                <a:solidFill>
                  <a:schemeClr val="tx1"/>
                </a:solidFill>
              </a:rPr>
              <a:t>)</a:t>
            </a:r>
            <a:r>
              <a:rPr lang="en-US" altLang="en-US" sz="1700" b="0" dirty="0">
                <a:solidFill>
                  <a:schemeClr val="tx1"/>
                </a:solidFill>
              </a:rPr>
              <a:t> </a:t>
            </a:r>
            <a:r>
              <a:rPr lang="cs-CZ" altLang="en-US" sz="1700" b="0" dirty="0">
                <a:solidFill>
                  <a:schemeClr val="tx1"/>
                </a:solidFill>
              </a:rPr>
              <a:t>– </a:t>
            </a:r>
            <a:r>
              <a:rPr lang="en-US" altLang="en-US" sz="1700" b="0" dirty="0" err="1">
                <a:solidFill>
                  <a:schemeClr val="tx1"/>
                </a:solidFill>
              </a:rPr>
              <a:t>úspěšnost</a:t>
            </a:r>
            <a:r>
              <a:rPr lang="cs-CZ" altLang="en-US" sz="1700" b="0" dirty="0">
                <a:solidFill>
                  <a:schemeClr val="tx1"/>
                </a:solidFill>
              </a:rPr>
              <a:t> – specifický </a:t>
            </a:r>
            <a:r>
              <a:rPr lang="en-US" altLang="en-US" sz="1700" b="0" dirty="0" err="1">
                <a:solidFill>
                  <a:schemeClr val="tx1"/>
                </a:solidFill>
              </a:rPr>
              <a:t>parametr</a:t>
            </a:r>
            <a:r>
              <a:rPr lang="cs-CZ" altLang="en-US" sz="1700" b="0" dirty="0">
                <a:solidFill>
                  <a:schemeClr val="tx1"/>
                </a:solidFill>
              </a:rPr>
              <a:t> pro různé druhy (např. </a:t>
            </a:r>
            <a:r>
              <a:rPr lang="en-US" altLang="en-US" sz="1700" b="0" dirty="0" err="1">
                <a:solidFill>
                  <a:schemeClr val="tx1"/>
                </a:solidFill>
              </a:rPr>
              <a:t>počet</a:t>
            </a:r>
            <a:r>
              <a:rPr lang="en-US" altLang="en-US" sz="1700" b="0" dirty="0">
                <a:solidFill>
                  <a:schemeClr val="tx1"/>
                </a:solidFill>
              </a:rPr>
              <a:t> </a:t>
            </a:r>
            <a:r>
              <a:rPr lang="cs-CZ" altLang="en-US" sz="1700" b="0" dirty="0">
                <a:solidFill>
                  <a:schemeClr val="tx1"/>
                </a:solidFill>
              </a:rPr>
              <a:t>jedinců, počet </a:t>
            </a:r>
            <a:r>
              <a:rPr lang="en-US" altLang="en-US" sz="1700" b="0" dirty="0">
                <a:solidFill>
                  <a:schemeClr val="tx1"/>
                </a:solidFill>
              </a:rPr>
              <a:t>semen, </a:t>
            </a:r>
            <a:r>
              <a:rPr lang="en-US" altLang="en-US" sz="1700" b="0" dirty="0" err="1">
                <a:solidFill>
                  <a:schemeClr val="tx1"/>
                </a:solidFill>
              </a:rPr>
              <a:t>květů</a:t>
            </a:r>
            <a:r>
              <a:rPr lang="cs-CZ" altLang="en-US" sz="1700" b="0" dirty="0">
                <a:solidFill>
                  <a:schemeClr val="tx1"/>
                </a:solidFill>
              </a:rPr>
              <a:t>, pokryvnost množství biomasy</a:t>
            </a:r>
            <a:r>
              <a:rPr lang="en-US" altLang="en-US" sz="1700" b="0" dirty="0">
                <a:solidFill>
                  <a:schemeClr val="tx1"/>
                </a:solidFill>
              </a:rPr>
              <a:t> </a:t>
            </a:r>
            <a:r>
              <a:rPr lang="en-US" altLang="en-US" sz="1700" b="0" dirty="0" err="1">
                <a:solidFill>
                  <a:schemeClr val="tx1"/>
                </a:solidFill>
              </a:rPr>
              <a:t>aj</a:t>
            </a:r>
            <a:r>
              <a:rPr lang="en-US" altLang="en-US" sz="1700" b="0" dirty="0">
                <a:solidFill>
                  <a:schemeClr val="tx1"/>
                </a:solidFill>
              </a:rPr>
              <a:t>.)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altLang="en-US" sz="1700" b="0" dirty="0">
                <a:solidFill>
                  <a:schemeClr val="tx1"/>
                </a:solidFill>
              </a:rPr>
              <a:t>• </a:t>
            </a:r>
            <a:r>
              <a:rPr lang="en-US" altLang="en-US" sz="1700" dirty="0" err="1">
                <a:solidFill>
                  <a:srgbClr val="0070C0"/>
                </a:solidFill>
              </a:rPr>
              <a:t>natalita</a:t>
            </a:r>
            <a:r>
              <a:rPr lang="en-US" altLang="en-US" sz="1700" b="0" dirty="0">
                <a:solidFill>
                  <a:schemeClr val="tx1"/>
                </a:solidFill>
              </a:rPr>
              <a:t>: </a:t>
            </a:r>
            <a:r>
              <a:rPr lang="en-US" altLang="en-US" sz="1700" b="0" dirty="0" err="1">
                <a:solidFill>
                  <a:schemeClr val="tx1"/>
                </a:solidFill>
              </a:rPr>
              <a:t>počet</a:t>
            </a:r>
            <a:r>
              <a:rPr lang="en-US" altLang="en-US" sz="1700" b="0" dirty="0">
                <a:solidFill>
                  <a:schemeClr val="tx1"/>
                </a:solidFill>
              </a:rPr>
              <a:t> </a:t>
            </a:r>
            <a:r>
              <a:rPr lang="en-US" altLang="en-US" sz="1700" b="0" dirty="0" err="1">
                <a:solidFill>
                  <a:schemeClr val="tx1"/>
                </a:solidFill>
              </a:rPr>
              <a:t>jedinců</a:t>
            </a:r>
            <a:r>
              <a:rPr lang="en-US" altLang="en-US" sz="1700" b="0" dirty="0">
                <a:solidFill>
                  <a:schemeClr val="tx1"/>
                </a:solidFill>
              </a:rPr>
              <a:t> za </a:t>
            </a:r>
            <a:r>
              <a:rPr lang="en-US" altLang="en-US" sz="1700" b="0" dirty="0" err="1">
                <a:solidFill>
                  <a:schemeClr val="tx1"/>
                </a:solidFill>
              </a:rPr>
              <a:t>jednotku</a:t>
            </a:r>
            <a:r>
              <a:rPr lang="en-US" altLang="en-US" sz="1700" b="0" dirty="0">
                <a:solidFill>
                  <a:schemeClr val="tx1"/>
                </a:solidFill>
              </a:rPr>
              <a:t> </a:t>
            </a:r>
            <a:r>
              <a:rPr lang="en-US" altLang="en-US" sz="1700" b="0" dirty="0" err="1">
                <a:solidFill>
                  <a:schemeClr val="tx1"/>
                </a:solidFill>
              </a:rPr>
              <a:t>času</a:t>
            </a:r>
            <a:r>
              <a:rPr lang="en-US" altLang="en-US" sz="1700" b="0" dirty="0">
                <a:solidFill>
                  <a:schemeClr val="tx1"/>
                </a:solidFill>
              </a:rPr>
              <a:t> (a </a:t>
            </a:r>
            <a:r>
              <a:rPr lang="en-US" altLang="en-US" sz="1700" b="0" dirty="0" err="1">
                <a:solidFill>
                  <a:schemeClr val="tx1"/>
                </a:solidFill>
              </a:rPr>
              <a:t>nejčastěji</a:t>
            </a:r>
            <a:r>
              <a:rPr lang="en-US" altLang="en-US" sz="1700" b="0" dirty="0">
                <a:solidFill>
                  <a:schemeClr val="tx1"/>
                </a:solidFill>
              </a:rPr>
              <a:t> </a:t>
            </a:r>
            <a:r>
              <a:rPr lang="en-US" altLang="en-US" sz="1700" b="0" dirty="0" err="1">
                <a:solidFill>
                  <a:schemeClr val="tx1"/>
                </a:solidFill>
              </a:rPr>
              <a:t>jedince</a:t>
            </a:r>
            <a:r>
              <a:rPr lang="en-US" altLang="en-US" sz="1700" b="0" dirty="0">
                <a:solidFill>
                  <a:schemeClr val="tx1"/>
                </a:solidFill>
              </a:rPr>
              <a:t>)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altLang="en-US" sz="1700" b="0" dirty="0">
                <a:solidFill>
                  <a:schemeClr val="tx1"/>
                </a:solidFill>
              </a:rPr>
              <a:t>• </a:t>
            </a:r>
            <a:r>
              <a:rPr lang="en-US" altLang="en-US" sz="1700" dirty="0" err="1">
                <a:solidFill>
                  <a:srgbClr val="0070C0"/>
                </a:solidFill>
              </a:rPr>
              <a:t>mortalita</a:t>
            </a:r>
            <a:r>
              <a:rPr lang="en-US" altLang="en-US" sz="1700" b="0" dirty="0">
                <a:solidFill>
                  <a:srgbClr val="0070C0"/>
                </a:solidFill>
              </a:rPr>
              <a:t>:</a:t>
            </a:r>
            <a:r>
              <a:rPr lang="en-US" altLang="en-US" sz="1700" b="0" dirty="0">
                <a:solidFill>
                  <a:schemeClr val="tx1"/>
                </a:solidFill>
              </a:rPr>
              <a:t> </a:t>
            </a:r>
            <a:r>
              <a:rPr lang="en-US" altLang="en-US" sz="1700" b="0" dirty="0" err="1">
                <a:solidFill>
                  <a:schemeClr val="tx1"/>
                </a:solidFill>
              </a:rPr>
              <a:t>počet</a:t>
            </a:r>
            <a:r>
              <a:rPr lang="en-US" altLang="en-US" sz="1700" b="0" dirty="0">
                <a:solidFill>
                  <a:schemeClr val="tx1"/>
                </a:solidFill>
              </a:rPr>
              <a:t> </a:t>
            </a:r>
            <a:r>
              <a:rPr lang="en-US" altLang="en-US" sz="1700" b="0" dirty="0" err="1">
                <a:solidFill>
                  <a:schemeClr val="tx1"/>
                </a:solidFill>
              </a:rPr>
              <a:t>jedinců</a:t>
            </a:r>
            <a:r>
              <a:rPr lang="en-US" altLang="en-US" sz="1700" b="0" dirty="0">
                <a:solidFill>
                  <a:schemeClr val="tx1"/>
                </a:solidFill>
              </a:rPr>
              <a:t> </a:t>
            </a:r>
            <a:r>
              <a:rPr lang="en-US" altLang="en-US" sz="1700" b="0" dirty="0" err="1">
                <a:solidFill>
                  <a:schemeClr val="tx1"/>
                </a:solidFill>
              </a:rPr>
              <a:t>kteří</a:t>
            </a:r>
            <a:r>
              <a:rPr lang="en-US" altLang="en-US" sz="1700" b="0" dirty="0">
                <a:solidFill>
                  <a:schemeClr val="tx1"/>
                </a:solidFill>
              </a:rPr>
              <a:t> </a:t>
            </a:r>
            <a:r>
              <a:rPr lang="en-US" altLang="en-US" sz="1700" b="0" dirty="0" err="1">
                <a:solidFill>
                  <a:schemeClr val="tx1"/>
                </a:solidFill>
              </a:rPr>
              <a:t>zemřou</a:t>
            </a:r>
            <a:r>
              <a:rPr lang="en-US" altLang="en-US" sz="1700" b="0" dirty="0">
                <a:solidFill>
                  <a:schemeClr val="tx1"/>
                </a:solidFill>
              </a:rPr>
              <a:t> za </a:t>
            </a:r>
            <a:r>
              <a:rPr lang="en-US" altLang="en-US" sz="1700" b="0" dirty="0" err="1">
                <a:solidFill>
                  <a:schemeClr val="tx1"/>
                </a:solidFill>
              </a:rPr>
              <a:t>jednotku</a:t>
            </a:r>
            <a:r>
              <a:rPr lang="en-US" altLang="en-US" sz="1700" b="0" dirty="0">
                <a:solidFill>
                  <a:schemeClr val="tx1"/>
                </a:solidFill>
              </a:rPr>
              <a:t> </a:t>
            </a:r>
            <a:r>
              <a:rPr lang="en-US" altLang="en-US" sz="1700" b="0" dirty="0" err="1">
                <a:solidFill>
                  <a:schemeClr val="tx1"/>
                </a:solidFill>
              </a:rPr>
              <a:t>času</a:t>
            </a:r>
            <a:r>
              <a:rPr lang="en-US" altLang="en-US" sz="1700" b="0" dirty="0">
                <a:solidFill>
                  <a:schemeClr val="tx1"/>
                </a:solidFill>
              </a:rPr>
              <a:t> (a </a:t>
            </a:r>
            <a:r>
              <a:rPr lang="en-US" altLang="en-US" sz="1700" b="0" dirty="0" err="1">
                <a:solidFill>
                  <a:schemeClr val="tx1"/>
                </a:solidFill>
              </a:rPr>
              <a:t>nejčastěji</a:t>
            </a:r>
            <a:r>
              <a:rPr lang="en-US" altLang="en-US" sz="1700" b="0" dirty="0">
                <a:solidFill>
                  <a:schemeClr val="tx1"/>
                </a:solidFill>
              </a:rPr>
              <a:t> </a:t>
            </a:r>
            <a:r>
              <a:rPr lang="en-US" altLang="en-US" sz="1700" b="0" dirty="0" err="1">
                <a:solidFill>
                  <a:schemeClr val="tx1"/>
                </a:solidFill>
              </a:rPr>
              <a:t>jedince</a:t>
            </a:r>
            <a:r>
              <a:rPr lang="en-US" altLang="en-US" sz="1700" b="0" dirty="0">
                <a:solidFill>
                  <a:schemeClr val="tx1"/>
                </a:solidFill>
              </a:rPr>
              <a:t>) (JINAK: za jak </a:t>
            </a:r>
            <a:r>
              <a:rPr lang="en-US" altLang="en-US" sz="1700" b="0" dirty="0" err="1">
                <a:solidFill>
                  <a:schemeClr val="tx1"/>
                </a:solidFill>
              </a:rPr>
              <a:t>dlouho</a:t>
            </a:r>
            <a:r>
              <a:rPr lang="en-US" altLang="en-US" sz="1700" b="0" dirty="0">
                <a:solidFill>
                  <a:schemeClr val="tx1"/>
                </a:solidFill>
              </a:rPr>
              <a:t> </a:t>
            </a:r>
            <a:r>
              <a:rPr lang="en-US" altLang="en-US" sz="1700" b="0" dirty="0" err="1">
                <a:solidFill>
                  <a:schemeClr val="tx1"/>
                </a:solidFill>
              </a:rPr>
              <a:t>zemře</a:t>
            </a:r>
            <a:r>
              <a:rPr lang="en-US" altLang="en-US" sz="1700" b="0" dirty="0">
                <a:solidFill>
                  <a:schemeClr val="tx1"/>
                </a:solidFill>
              </a:rPr>
              <a:t> </a:t>
            </a:r>
            <a:r>
              <a:rPr lang="en-US" altLang="en-US" sz="1700" b="0" dirty="0" err="1">
                <a:solidFill>
                  <a:schemeClr val="tx1"/>
                </a:solidFill>
              </a:rPr>
              <a:t>příslušný</a:t>
            </a:r>
            <a:r>
              <a:rPr lang="en-US" altLang="en-US" sz="1700" b="0" dirty="0">
                <a:solidFill>
                  <a:schemeClr val="tx1"/>
                </a:solidFill>
              </a:rPr>
              <a:t> </a:t>
            </a:r>
            <a:r>
              <a:rPr lang="en-US" altLang="en-US" sz="1700" b="0" dirty="0" err="1">
                <a:solidFill>
                  <a:schemeClr val="tx1"/>
                </a:solidFill>
              </a:rPr>
              <a:t>jedinec</a:t>
            </a:r>
            <a:r>
              <a:rPr lang="en-US" altLang="en-US" sz="1700" b="0" dirty="0">
                <a:solidFill>
                  <a:schemeClr val="tx1"/>
                </a:solidFill>
              </a:rPr>
              <a:t>)</a:t>
            </a:r>
            <a:endParaRPr lang="cs-CZ" altLang="en-US" sz="1700" b="0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None/>
            </a:pPr>
            <a:r>
              <a:rPr lang="en-US" altLang="en-US" sz="1700" b="0" dirty="0">
                <a:solidFill>
                  <a:schemeClr val="tx1"/>
                </a:solidFill>
              </a:rPr>
              <a:t>• </a:t>
            </a:r>
            <a:r>
              <a:rPr lang="cs-CZ" altLang="en-US" sz="1700" dirty="0">
                <a:solidFill>
                  <a:srgbClr val="0070C0"/>
                </a:solidFill>
              </a:rPr>
              <a:t>další demografické parametry – věkové složení, podíl pohlaví </a:t>
            </a:r>
            <a:r>
              <a:rPr lang="cs-CZ" altLang="en-US" sz="1700">
                <a:solidFill>
                  <a:srgbClr val="0070C0"/>
                </a:solidFill>
              </a:rPr>
              <a:t>atd.</a:t>
            </a:r>
            <a:endParaRPr lang="en-US" altLang="en-US" sz="1700" b="0" dirty="0">
              <a:solidFill>
                <a:schemeClr val="tx1"/>
              </a:solidFill>
            </a:endParaRPr>
          </a:p>
        </p:txBody>
      </p:sp>
      <p:pic>
        <p:nvPicPr>
          <p:cNvPr id="4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7F1F5E1D-D143-4BFF-B143-9F148B6BCA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987412"/>
            <a:ext cx="4139952" cy="2759968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6C1B74B4-6AC9-4391-BA71-A031D06A084F}"/>
              </a:ext>
            </a:extLst>
          </p:cNvPr>
          <p:cNvSpPr txBox="1"/>
          <p:nvPr/>
        </p:nvSpPr>
        <p:spPr>
          <a:xfrm>
            <a:off x="260717" y="4077072"/>
            <a:ext cx="15689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Temporal variability in population of fish </a:t>
            </a:r>
            <a:r>
              <a:rPr lang="cs-CZ" sz="1100" i="1" dirty="0"/>
              <a:t>(due to overfishing)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ADB21FD3-962B-4981-9422-ADB01F2A5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4208" y="5183977"/>
            <a:ext cx="2238499" cy="1408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5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cs-CZ" altLang="cs-CZ" sz="5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</a:t>
            </a:r>
            <a:r>
              <a:rPr kumimoji="0" lang="cs-CZ" altLang="cs-CZ" sz="105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5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Capture of the Atlantic northwest cod stock in million tonnes, with Canadian capture in blue</a:t>
            </a:r>
            <a:r>
              <a:rPr kumimoji="0" lang="cs-CZ" altLang="cs-CZ" sz="1050" b="0" i="1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[8]</a:t>
            </a:r>
            <a:r>
              <a:rPr kumimoji="0" lang="cs-CZ" altLang="cs-CZ" sz="105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7" name="Picture 2">
            <a:hlinkClick r:id="rId5"/>
            <a:extLst>
              <a:ext uri="{FF2B5EF4-FFF2-40B4-BE49-F238E27FC236}">
                <a16:creationId xmlns:a16="http://schemas.microsoft.com/office/drawing/2014/main" id="{523447D9-BE64-4B80-9559-7DC809060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707" y="4500662"/>
            <a:ext cx="20955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7" b="42667"/>
          <a:stretch>
            <a:fillRect/>
          </a:stretch>
        </p:blipFill>
        <p:spPr bwMode="auto">
          <a:xfrm>
            <a:off x="228600" y="801688"/>
            <a:ext cx="8763000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ovéPole 1"/>
          <p:cNvSpPr txBox="1">
            <a:spLocks noChangeArrowheads="1"/>
          </p:cNvSpPr>
          <p:nvPr/>
        </p:nvSpPr>
        <p:spPr bwMode="auto">
          <a:xfrm>
            <a:off x="1562100" y="260350"/>
            <a:ext cx="5889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0000"/>
                </a:solidFill>
              </a:rPr>
              <a:t>Variabilita v populacích … je přirozená </a:t>
            </a:r>
            <a:endParaRPr lang="en-US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5601</TotalTime>
  <Words>2988</Words>
  <Application>Microsoft Office PowerPoint</Application>
  <PresentationFormat>Předvádění na obrazovce (4:3)</PresentationFormat>
  <Paragraphs>414</Paragraphs>
  <Slides>63</Slides>
  <Notes>60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63</vt:i4>
      </vt:variant>
    </vt:vector>
  </HeadingPairs>
  <TitlesOfParts>
    <vt:vector size="72" baseType="lpstr">
      <vt:lpstr>Arial</vt:lpstr>
      <vt:lpstr>Calibri</vt:lpstr>
      <vt:lpstr>FSBrabo</vt:lpstr>
      <vt:lpstr>Harding</vt:lpstr>
      <vt:lpstr>Tahoma</vt:lpstr>
      <vt:lpstr>Times New Roman</vt:lpstr>
      <vt:lpstr>Wingdings</vt:lpstr>
      <vt:lpstr>Motiv sady Office</vt:lpstr>
      <vt:lpstr>Klip</vt:lpstr>
      <vt:lpstr>Prezentace aplikace PowerPoint</vt:lpstr>
      <vt:lpstr>Připomenutní - hodnocení ekotoxicity - biotesty</vt:lpstr>
      <vt:lpstr>Prezentace aplikace PowerPoint</vt:lpstr>
      <vt:lpstr>Prezentace aplikace PowerPoint</vt:lpstr>
      <vt:lpstr>Přednáška by měla objasnit …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Definice „Normálního stavu ekosystému“ není jednoduchá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Luděk Bláha</cp:lastModifiedBy>
  <cp:revision>160</cp:revision>
  <dcterms:created xsi:type="dcterms:W3CDTF">2010-05-17T15:27:49Z</dcterms:created>
  <dcterms:modified xsi:type="dcterms:W3CDTF">2021-04-09T10:17:23Z</dcterms:modified>
</cp:coreProperties>
</file>