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53"/>
  </p:notesMasterIdLst>
  <p:sldIdLst>
    <p:sldId id="322" r:id="rId2"/>
    <p:sldId id="332" r:id="rId3"/>
    <p:sldId id="292" r:id="rId4"/>
    <p:sldId id="313" r:id="rId5"/>
    <p:sldId id="306" r:id="rId6"/>
    <p:sldId id="307" r:id="rId7"/>
    <p:sldId id="259" r:id="rId8"/>
    <p:sldId id="261" r:id="rId9"/>
    <p:sldId id="262" r:id="rId10"/>
    <p:sldId id="264" r:id="rId11"/>
    <p:sldId id="272" r:id="rId12"/>
    <p:sldId id="277" r:id="rId13"/>
    <p:sldId id="275" r:id="rId14"/>
    <p:sldId id="279" r:id="rId15"/>
    <p:sldId id="266" r:id="rId16"/>
    <p:sldId id="267" r:id="rId17"/>
    <p:sldId id="268" r:id="rId18"/>
    <p:sldId id="269" r:id="rId19"/>
    <p:sldId id="271" r:id="rId20"/>
    <p:sldId id="270" r:id="rId21"/>
    <p:sldId id="278" r:id="rId22"/>
    <p:sldId id="309" r:id="rId23"/>
    <p:sldId id="326" r:id="rId24"/>
    <p:sldId id="327" r:id="rId25"/>
    <p:sldId id="320" r:id="rId26"/>
    <p:sldId id="317" r:id="rId27"/>
    <p:sldId id="316" r:id="rId28"/>
    <p:sldId id="273" r:id="rId29"/>
    <p:sldId id="311" r:id="rId30"/>
    <p:sldId id="319" r:id="rId31"/>
    <p:sldId id="312" r:id="rId32"/>
    <p:sldId id="281" r:id="rId33"/>
    <p:sldId id="285" r:id="rId34"/>
    <p:sldId id="325" r:id="rId35"/>
    <p:sldId id="324" r:id="rId36"/>
    <p:sldId id="286" r:id="rId37"/>
    <p:sldId id="287" r:id="rId38"/>
    <p:sldId id="288" r:id="rId39"/>
    <p:sldId id="289" r:id="rId40"/>
    <p:sldId id="303" r:id="rId41"/>
    <p:sldId id="304" r:id="rId42"/>
    <p:sldId id="291" r:id="rId43"/>
    <p:sldId id="256" r:id="rId44"/>
    <p:sldId id="331" r:id="rId45"/>
    <p:sldId id="257" r:id="rId46"/>
    <p:sldId id="293" r:id="rId47"/>
    <p:sldId id="330" r:id="rId48"/>
    <p:sldId id="294" r:id="rId49"/>
    <p:sldId id="301" r:id="rId50"/>
    <p:sldId id="299" r:id="rId51"/>
    <p:sldId id="290" r:id="rId52"/>
  </p:sldIdLst>
  <p:sldSz cx="9144000" cy="6858000" type="screen4x3"/>
  <p:notesSz cx="6858000" cy="9144000"/>
  <p:defaultTextStyle>
    <a:defPPr>
      <a:defRPr lang="cs-CZ"/>
    </a:defPPr>
    <a:lvl1pPr algn="just"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1pPr>
    <a:lvl2pPr marL="457200" algn="just"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2pPr>
    <a:lvl3pPr marL="914400" algn="just"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3pPr>
    <a:lvl4pPr marL="1371600" algn="just"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4pPr>
    <a:lvl5pPr marL="1828800" algn="just"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6666FF"/>
    <a:srgbClr val="0066FF"/>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52" autoAdjust="0"/>
    <p:restoredTop sz="82770" autoAdjust="0"/>
  </p:normalViewPr>
  <p:slideViewPr>
    <p:cSldViewPr>
      <p:cViewPr varScale="1">
        <p:scale>
          <a:sx n="69" d="100"/>
          <a:sy n="69" d="100"/>
        </p:scale>
        <p:origin x="127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7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ADFFD-7417-4F7A-9D51-018A43E1DFA8}" type="datetimeFigureOut">
              <a:rPr lang="cs-CZ" smtClean="0"/>
              <a:t>14.11.2021</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87FBF-CFB5-4666-B809-3FB44FA5C559}" type="slidenum">
              <a:rPr lang="cs-CZ" smtClean="0"/>
              <a:t>‹#›</a:t>
            </a:fld>
            <a:endParaRPr lang="cs-CZ"/>
          </a:p>
        </p:txBody>
      </p:sp>
    </p:spTree>
    <p:extLst>
      <p:ext uri="{BB962C8B-B14F-4D97-AF65-F5344CB8AC3E}">
        <p14:creationId xmlns:p14="http://schemas.microsoft.com/office/powerpoint/2010/main" val="739591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Vedle původních pramenů jsou mnohde použity citace z knih Petra </a:t>
            </a:r>
            <a:r>
              <a:rPr lang="cs-CZ" dirty="0" err="1"/>
              <a:t>Vopěnky</a:t>
            </a:r>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1</a:t>
            </a:fld>
            <a:endParaRPr lang="cs-CZ"/>
          </a:p>
        </p:txBody>
      </p:sp>
    </p:spTree>
    <p:extLst>
      <p:ext uri="{BB962C8B-B14F-4D97-AF65-F5344CB8AC3E}">
        <p14:creationId xmlns:p14="http://schemas.microsoft.com/office/powerpoint/2010/main" val="2742320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Dialektický zdvih: vedle racionálních čísel existují i čísla iracionální</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27</a:t>
            </a:fld>
            <a:endParaRPr lang="cs-CZ"/>
          </a:p>
        </p:txBody>
      </p:sp>
    </p:spTree>
    <p:extLst>
      <p:ext uri="{BB962C8B-B14F-4D97-AF65-F5344CB8AC3E}">
        <p14:creationId xmlns:p14="http://schemas.microsoft.com/office/powerpoint/2010/main" val="366811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FBFDCA2F-A352-4B0F-BD55-92D6FAAF6E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08F9B95-012F-4524-A8F7-8688647032ED}" type="slidenum">
              <a:rPr lang="cs-CZ" altLang="cs-CZ" smtClean="0">
                <a:latin typeface="Arial" panose="020B0604020202020204" pitchFamily="34" charset="0"/>
              </a:rPr>
              <a:pPr fontAlgn="base">
                <a:spcBef>
                  <a:spcPct val="0"/>
                </a:spcBef>
                <a:spcAft>
                  <a:spcPct val="0"/>
                </a:spcAft>
              </a:pPr>
              <a:t>28</a:t>
            </a:fld>
            <a:endParaRPr lang="cs-CZ" altLang="cs-CZ">
              <a:latin typeface="Arial" panose="020B0604020202020204" pitchFamily="34" charset="0"/>
            </a:endParaRPr>
          </a:p>
        </p:txBody>
      </p:sp>
      <p:sp>
        <p:nvSpPr>
          <p:cNvPr id="43011" name="Rectangle 2">
            <a:extLst>
              <a:ext uri="{FF2B5EF4-FFF2-40B4-BE49-F238E27FC236}">
                <a16:creationId xmlns:a16="http://schemas.microsoft.com/office/drawing/2014/main" id="{F4224302-CB99-4417-AA0E-8EAB13CB7A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a:extLst>
              <a:ext uri="{FF2B5EF4-FFF2-40B4-BE49-F238E27FC236}">
                <a16:creationId xmlns:a16="http://schemas.microsoft.com/office/drawing/2014/main" id="{764BB62A-8AD0-47C3-8746-23267479CD4A}"/>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r>
              <a:rPr lang="cs-CZ" altLang="cs-CZ" dirty="0"/>
              <a:t>Př. Na množiny, které nejsou svým vlastním členem</a:t>
            </a:r>
          </a:p>
          <a:p>
            <a:pPr eaLnBrk="1" hangingPunct="1">
              <a:spcBef>
                <a:spcPct val="0"/>
              </a:spcBef>
            </a:pPr>
            <a:r>
              <a:rPr lang="cs-CZ" altLang="cs-CZ" dirty="0"/>
              <a:t>      množina celých čísel, národů, francouzských žen, všech červených věcí, stolů, domů, planet, Sluncí,…</a:t>
            </a:r>
          </a:p>
          <a:p>
            <a:pPr eaLnBrk="1" hangingPunct="1">
              <a:spcBef>
                <a:spcPct val="0"/>
              </a:spcBef>
            </a:pPr>
            <a:r>
              <a:rPr lang="cs-CZ" altLang="cs-CZ" dirty="0"/>
              <a:t>Př. Množina, která je členem sebe samé</a:t>
            </a:r>
          </a:p>
          <a:p>
            <a:pPr eaLnBrk="1" hangingPunct="1">
              <a:spcBef>
                <a:spcPct val="0"/>
              </a:spcBef>
            </a:pPr>
            <a:r>
              <a:rPr lang="cs-CZ" altLang="cs-CZ" dirty="0"/>
              <a:t>     množina něčeho nebo všeho, co není </a:t>
            </a:r>
            <a:r>
              <a:rPr lang="cs-CZ" altLang="cs-CZ" dirty="0" err="1"/>
              <a:t>freancouzská</a:t>
            </a:r>
            <a:r>
              <a:rPr lang="cs-CZ" altLang="cs-CZ" dirty="0"/>
              <a:t> žena, množina všeho, co není červené, množina všeho, co není stolem,…</a:t>
            </a:r>
          </a:p>
          <a:p>
            <a:pPr eaLnBrk="1" hangingPunct="1">
              <a:spcBef>
                <a:spcPct val="0"/>
              </a:spcBef>
            </a:pPr>
            <a:r>
              <a:rPr lang="cs-CZ" altLang="cs-CZ" dirty="0"/>
              <a:t>V druhém případě jsou členem množiny zase množiny. Množina je v roli člena množiny – kategoriální či řádová chyba. Také chyba směšování modality bytí.</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Vznik systémové korupce na volném trhu.</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29</a:t>
            </a:fld>
            <a:endParaRPr lang="cs-CZ"/>
          </a:p>
        </p:txBody>
      </p:sp>
    </p:spTree>
    <p:extLst>
      <p:ext uri="{BB962C8B-B14F-4D97-AF65-F5344CB8AC3E}">
        <p14:creationId xmlns:p14="http://schemas.microsoft.com/office/powerpoint/2010/main" val="4196258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Skutečný je pro </a:t>
            </a:r>
            <a:r>
              <a:rPr lang="cs-CZ" dirty="0" err="1"/>
              <a:t>Bolzána</a:t>
            </a:r>
            <a:r>
              <a:rPr lang="cs-CZ" dirty="0"/>
              <a:t> jednak reálný svět, ale také Bůh. Skutečné v Bolzanově smyslu ale nejsou například pravdy o sobě. Dále se </a:t>
            </a:r>
            <a:r>
              <a:rPr lang="cs-CZ" dirty="0" err="1"/>
              <a:t>Bolzano</a:t>
            </a:r>
            <a:r>
              <a:rPr lang="cs-CZ" dirty="0"/>
              <a:t> v Paradoxech nekonečna zabývá pojmem možnosti: co je skutečné je možné, ale ne všechno možné je skutečné. Například mohu tvrdit že odmocnina ze dvou je racionální číslo, ale skutečnost taková není. V oblasti myšlenek je skutečné to, co je bezesporné. – dnes se to nedomníváme, tato podmínka není postačující.</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32</a:t>
            </a:fld>
            <a:endParaRPr lang="cs-CZ"/>
          </a:p>
        </p:txBody>
      </p:sp>
    </p:spTree>
    <p:extLst>
      <p:ext uri="{BB962C8B-B14F-4D97-AF65-F5344CB8AC3E}">
        <p14:creationId xmlns:p14="http://schemas.microsoft.com/office/powerpoint/2010/main" val="3150172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§1 Paradoxy, s nimiž se setkáváme v matematice, souvisí s pojmem nekonečna. Některé jsou zcela banální vzniklé z nedorozumění, ale na vyřešení těch vážných spojených s nekonečnem závisí odpovědi na důležité otázky matematiky a fyziky. Řešení paradoxů spočívá v odstranění zdánlivých rozporů. Začneme tím, že si ujasníme, co vlastně nekonečnem rozumíme. §2 Matematika je nauka o veličinách (jako je ve fyzice hmota, dráha, rychlost,..), u kterých určujeme velikost a množství [a obojí vyjadřujeme čísly. Velikost je spíše veličina geometrická, zatímco množství vyjadřuje počet věcí, a pro souhrny věcí zavádí BB pojem </a:t>
            </a:r>
            <a:r>
              <a:rPr lang="cs-CZ" dirty="0" err="1"/>
              <a:t>die</a:t>
            </a:r>
            <a:r>
              <a:rPr lang="cs-CZ" dirty="0"/>
              <a:t> </a:t>
            </a:r>
            <a:r>
              <a:rPr lang="cs-CZ" dirty="0" err="1"/>
              <a:t>Menge</a:t>
            </a:r>
            <a:r>
              <a:rPr lang="cs-CZ" dirty="0"/>
              <a:t> – množina. Množina je spojením spojkou a – libovolných věcí, mezi kterými není žádná vazba-struktura. Souhrny na rozdíl od množin mohou ale nemusí strukturu obsahovat.]</a:t>
            </a:r>
          </a:p>
          <a:p>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33</a:t>
            </a:fld>
            <a:endParaRPr lang="cs-CZ"/>
          </a:p>
        </p:txBody>
      </p:sp>
    </p:spTree>
    <p:extLst>
      <p:ext uri="{BB962C8B-B14F-4D97-AF65-F5344CB8AC3E}">
        <p14:creationId xmlns:p14="http://schemas.microsoft.com/office/powerpoint/2010/main" val="662531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Znal G.W.F. </a:t>
            </a:r>
            <a:r>
              <a:rPr lang="cs-CZ" dirty="0" err="1"/>
              <a:t>Hegela</a:t>
            </a:r>
            <a:r>
              <a:rPr lang="cs-CZ" dirty="0"/>
              <a:t> (viz §11 a  §12 Paradoxů nekonečna, kde kritizuje, že pro </a:t>
            </a:r>
            <a:r>
              <a:rPr lang="cs-CZ" dirty="0" err="1"/>
              <a:t>Hegela</a:t>
            </a:r>
            <a:r>
              <a:rPr lang="cs-CZ" dirty="0"/>
              <a:t> znamená nekonečno </a:t>
            </a:r>
            <a:r>
              <a:rPr lang="cs-CZ" dirty="0" err="1"/>
              <a:t>Veškere</a:t>
            </a:r>
            <a:r>
              <a:rPr lang="cs-CZ" dirty="0"/>
              <a:t> (o </a:t>
            </a:r>
            <a:r>
              <a:rPr lang="cs-CZ" dirty="0" err="1"/>
              <a:t>jnstvo</a:t>
            </a:r>
            <a:r>
              <a:rPr lang="cs-CZ" dirty="0"/>
              <a:t>)</a:t>
            </a:r>
          </a:p>
          <a:p>
            <a:r>
              <a:rPr lang="cs-CZ" dirty="0"/>
              <a:t>Nekonečno z konečna </a:t>
            </a:r>
          </a:p>
          <a:p>
            <a:r>
              <a:rPr lang="cs-CZ" dirty="0"/>
              <a:t>Množství druhu A:  množina jejíž všechny části jsou chápány jako jednotky určitého druhu, §4.</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Myslíme řadu, jejímž prvním členem je jednotka druhu A </a:t>
            </a:r>
            <a:r>
              <a:rPr lang="cs-CZ" dirty="0" err="1"/>
              <a:t>a</a:t>
            </a:r>
            <a:r>
              <a:rPr lang="cs-CZ" dirty="0"/>
              <a:t> jejíž každý další člen je následníkem předchozího – tak budou všechny členy této řady množství druhu A </a:t>
            </a:r>
            <a:r>
              <a:rPr lang="cs-CZ" dirty="0" err="1"/>
              <a:t>a</a:t>
            </a:r>
            <a:r>
              <a:rPr lang="cs-CZ" dirty="0"/>
              <a:t> to taková, která  nazýváme konečná nebo </a:t>
            </a:r>
            <a:r>
              <a:rPr lang="cs-CZ" dirty="0" err="1"/>
              <a:t>počítatelná</a:t>
            </a:r>
            <a:r>
              <a:rPr lang="cs-CZ" dirty="0"/>
              <a:t>, též snad přímo čísla, určitěji celá čísla §8. Tato řada nemá poslední člen §9. Nekonečno je skladbou množství §10  Jestliže každé číslo mohlo </a:t>
            </a:r>
            <a:r>
              <a:rPr lang="cs-CZ" dirty="0" err="1"/>
              <a:t>be</a:t>
            </a:r>
            <a:r>
              <a:rPr lang="cs-CZ" dirty="0"/>
              <a:t> snad říci je podle svého pojmu jen konečnou množinou, jak to, že je množina všech čísel nekonečná? 1,2,3,4,5,6,… množina všech čísel musí být stejně velká jako poslední z nich, takže musí být sama také číslem a tedy nemůže být nekonečná. – Ale v množině všech čísel není žádné poslední. Pojem </a:t>
            </a:r>
            <a:r>
              <a:rPr lang="cs-CZ" dirty="0" err="1"/>
              <a:t>posledníhoi</a:t>
            </a:r>
            <a:r>
              <a:rPr lang="cs-CZ" dirty="0"/>
              <a:t> čísla v sobě skrývá spor, neboť podle vytvořujícího zákona (viz §8) existuje ke každému členu opět člen následující. Tento paradox bychom tedy mohli považovat za rozřešený§15.</a:t>
            </a:r>
          </a:p>
          <a:p>
            <a:endParaRPr lang="cs-CZ" dirty="0"/>
          </a:p>
          <a:p>
            <a:endParaRPr lang="cs-CZ" dirty="0"/>
          </a:p>
          <a:p>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34</a:t>
            </a:fld>
            <a:endParaRPr lang="cs-CZ"/>
          </a:p>
        </p:txBody>
      </p:sp>
    </p:spTree>
    <p:extLst>
      <p:ext uri="{BB962C8B-B14F-4D97-AF65-F5344CB8AC3E}">
        <p14:creationId xmlns:p14="http://schemas.microsoft.com/office/powerpoint/2010/main" val="285458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Stetigkeit</a:t>
            </a:r>
            <a:r>
              <a:rPr lang="cs-CZ" dirty="0"/>
              <a:t> - kontinuum</a:t>
            </a:r>
          </a:p>
          <a:p>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35</a:t>
            </a:fld>
            <a:endParaRPr lang="cs-CZ"/>
          </a:p>
        </p:txBody>
      </p:sp>
    </p:spTree>
    <p:extLst>
      <p:ext uri="{BB962C8B-B14F-4D97-AF65-F5344CB8AC3E}">
        <p14:creationId xmlns:p14="http://schemas.microsoft.com/office/powerpoint/2010/main" val="3625131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36</a:t>
            </a:fld>
            <a:endParaRPr lang="cs-CZ"/>
          </a:p>
        </p:txBody>
      </p:sp>
    </p:spTree>
    <p:extLst>
      <p:ext uri="{BB962C8B-B14F-4D97-AF65-F5344CB8AC3E}">
        <p14:creationId xmlns:p14="http://schemas.microsoft.com/office/powerpoint/2010/main" val="1753449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práci nazvané O jedné vlastnosti souhrnu všech reálných algebraických čísel </a:t>
            </a:r>
            <a:r>
              <a:rPr lang="cs-CZ" dirty="0" err="1">
                <a:latin typeface="Times New Roman" panose="02020603050405020304" pitchFamily="18" charset="0"/>
                <a:cs typeface="Times New Roman" panose="02020603050405020304" pitchFamily="18" charset="0"/>
              </a:rPr>
              <a:t>Ü</a:t>
            </a:r>
            <a:r>
              <a:rPr lang="cs-CZ" dirty="0" err="1"/>
              <a:t>ber</a:t>
            </a:r>
            <a:r>
              <a:rPr lang="cs-CZ" dirty="0"/>
              <a:t> </a:t>
            </a:r>
            <a:r>
              <a:rPr lang="cs-CZ" dirty="0" err="1"/>
              <a:t>eine</a:t>
            </a:r>
            <a:r>
              <a:rPr lang="cs-CZ" dirty="0"/>
              <a:t> </a:t>
            </a:r>
            <a:r>
              <a:rPr lang="cs-CZ" dirty="0" err="1"/>
              <a:t>elementare</a:t>
            </a:r>
            <a:r>
              <a:rPr lang="cs-CZ" dirty="0"/>
              <a:t> </a:t>
            </a:r>
            <a:r>
              <a:rPr lang="cs-CZ" dirty="0" err="1"/>
              <a:t>Frage</a:t>
            </a:r>
            <a:r>
              <a:rPr lang="cs-CZ" dirty="0"/>
              <a:t> der </a:t>
            </a:r>
            <a:r>
              <a:rPr lang="cs-CZ" dirty="0" err="1"/>
              <a:t>Manningfaltigkeitslehre</a:t>
            </a:r>
            <a:r>
              <a:rPr lang="cs-CZ" dirty="0"/>
              <a:t> (vyd.1874), se </a:t>
            </a:r>
            <a:r>
              <a:rPr lang="cs-CZ" dirty="0" err="1"/>
              <a:t>porvé</a:t>
            </a:r>
            <a:r>
              <a:rPr lang="cs-CZ" dirty="0"/>
              <a:t> nachází důkaz věty, že existují souhrny, které nelze, byť jsou nekonečné </a:t>
            </a:r>
            <a:r>
              <a:rPr lang="cs-CZ" dirty="0" err="1"/>
              <a:t>jednožnačně</a:t>
            </a:r>
            <a:r>
              <a:rPr lang="cs-CZ" dirty="0"/>
              <a:t> přiřadit souhrnu všech konečných celých čísel 1,2,3,…,</a:t>
            </a:r>
            <a:r>
              <a:rPr lang="el-GR" dirty="0">
                <a:latin typeface="Times New Roman" panose="02020603050405020304" pitchFamily="18" charset="0"/>
                <a:cs typeface="Times New Roman" panose="02020603050405020304" pitchFamily="18" charset="0"/>
              </a:rPr>
              <a:t>ν</a:t>
            </a:r>
            <a:r>
              <a:rPr lang="cs-CZ" dirty="0">
                <a:latin typeface="Times New Roman" panose="02020603050405020304" pitchFamily="18" charset="0"/>
                <a:cs typeface="Times New Roman" panose="02020603050405020304" pitchFamily="18" charset="0"/>
              </a:rPr>
              <a:t>,…. Nebo, jak říkáme, které nemají mohutnost číselné řady </a:t>
            </a:r>
            <a:r>
              <a:rPr lang="cs-CZ" dirty="0"/>
              <a:t>1,2,3,…,</a:t>
            </a:r>
            <a:r>
              <a:rPr lang="el-GR" dirty="0">
                <a:latin typeface="Times New Roman" panose="02020603050405020304" pitchFamily="18" charset="0"/>
                <a:cs typeface="Times New Roman" panose="02020603050405020304" pitchFamily="18" charset="0"/>
              </a:rPr>
              <a:t>ν</a:t>
            </a:r>
            <a:r>
              <a:rPr lang="cs-CZ" dirty="0">
                <a:latin typeface="Times New Roman" panose="02020603050405020304" pitchFamily="18" charset="0"/>
                <a:cs typeface="Times New Roman" panose="02020603050405020304" pitchFamily="18" charset="0"/>
              </a:rPr>
              <a:t>,…. Z toho, co jsme tam dokázali v §2 okamžitě plyne, že například systém všech reálných čísel ležících v libovolném intervalu (</a:t>
            </a:r>
            <a:r>
              <a:rPr lang="el-GR" dirty="0">
                <a:latin typeface="Times New Roman" panose="02020603050405020304" pitchFamily="18" charset="0"/>
                <a:cs typeface="Times New Roman" panose="02020603050405020304" pitchFamily="18" charset="0"/>
              </a:rPr>
              <a:t>α</a:t>
            </a:r>
            <a:r>
              <a:rPr lang="cs-CZ"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β</a:t>
            </a:r>
            <a:r>
              <a:rPr lang="cs-CZ" dirty="0">
                <a:latin typeface="Times New Roman" panose="02020603050405020304" pitchFamily="18" charset="0"/>
                <a:cs typeface="Times New Roman" panose="02020603050405020304" pitchFamily="18" charset="0"/>
              </a:rPr>
              <a:t>) nelze sestavit do řady  tvaru ω1, ω2,… ω</a:t>
            </a:r>
            <a:r>
              <a:rPr lang="el-GR" dirty="0">
                <a:latin typeface="Times New Roman" panose="02020603050405020304" pitchFamily="18" charset="0"/>
                <a:cs typeface="Times New Roman" panose="02020603050405020304" pitchFamily="18" charset="0"/>
              </a:rPr>
              <a:t>ν</a:t>
            </a:r>
            <a:r>
              <a:rPr lang="cs-CZ" dirty="0">
                <a:latin typeface="Times New Roman" panose="02020603050405020304" pitchFamily="18" charset="0"/>
                <a:cs typeface="Times New Roman" panose="02020603050405020304" pitchFamily="18" charset="0"/>
              </a:rPr>
              <a:t>, …. Toto tvrzení však lze dokázat mnohem jednodušeji nezávisle na vlastnostech iracionálních čísel.</a:t>
            </a:r>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40</a:t>
            </a:fld>
            <a:endParaRPr lang="cs-CZ"/>
          </a:p>
        </p:txBody>
      </p:sp>
    </p:spTree>
    <p:extLst>
      <p:ext uri="{BB962C8B-B14F-4D97-AF65-F5344CB8AC3E}">
        <p14:creationId xmlns:p14="http://schemas.microsoft.com/office/powerpoint/2010/main" val="696675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Tento důkaz překvapuje nejen svou velkou jednoduchostí, ale  zejména tím, že princip v něm uvedený lze bezprostředně použít k důkazu obecnějšího tvrzení, že totiž mohutnosti souhrnů nemají maximum, což je totéž jako tvrzení, že ke každému zadanému souhrnu </a:t>
            </a:r>
            <a:r>
              <a:rPr lang="cs-CZ" i="1" dirty="0"/>
              <a:t>L</a:t>
            </a:r>
            <a:r>
              <a:rPr lang="cs-CZ" dirty="0"/>
              <a:t> existuje jiný souhrn </a:t>
            </a:r>
            <a:r>
              <a:rPr lang="cs-CZ" i="1" dirty="0"/>
              <a:t>M</a:t>
            </a:r>
            <a:r>
              <a:rPr lang="cs-CZ" dirty="0"/>
              <a:t>, který má větší mohutnost než </a:t>
            </a:r>
            <a:r>
              <a:rPr lang="cs-CZ" i="1" dirty="0"/>
              <a:t>L</a:t>
            </a:r>
            <a:r>
              <a:rPr lang="cs-CZ" dirty="0"/>
              <a:t>.</a:t>
            </a:r>
          </a:p>
          <a:p>
            <a:r>
              <a:rPr lang="cs-CZ" dirty="0"/>
              <a:t>Buď například </a:t>
            </a:r>
            <a:r>
              <a:rPr lang="cs-CZ" i="1" dirty="0"/>
              <a:t>L</a:t>
            </a:r>
            <a:r>
              <a:rPr lang="cs-CZ" i="0" dirty="0"/>
              <a:t> lineární kontinuum, jako třeba souhrn všech reálných čísel, které nabývají hodnot 0 nebo 1, přičemž </a:t>
            </a:r>
            <a:r>
              <a:rPr lang="cs-CZ" i="1" dirty="0"/>
              <a:t>x</a:t>
            </a:r>
            <a:r>
              <a:rPr lang="cs-CZ" i="0" dirty="0"/>
              <a:t> proběhne všechny reálné hodnoty, které jsou </a:t>
            </a:r>
            <a:r>
              <a:rPr lang="cs-CZ" i="0" dirty="0">
                <a:sym typeface="Symbol" panose="05050102010706020507" pitchFamily="18" charset="2"/>
              </a:rPr>
              <a:t> 0 a  1. Je zřejmé, že </a:t>
            </a:r>
            <a:r>
              <a:rPr lang="cs-CZ" i="1" dirty="0">
                <a:sym typeface="Symbol" panose="05050102010706020507" pitchFamily="18" charset="2"/>
              </a:rPr>
              <a:t>M </a:t>
            </a:r>
            <a:r>
              <a:rPr lang="cs-CZ" i="0" dirty="0">
                <a:sym typeface="Symbol" panose="05050102010706020507" pitchFamily="18" charset="2"/>
              </a:rPr>
              <a:t>nemá menší mohutnost než </a:t>
            </a:r>
            <a:r>
              <a:rPr lang="cs-CZ" i="1" dirty="0">
                <a:sym typeface="Symbol" panose="05050102010706020507" pitchFamily="18" charset="2"/>
              </a:rPr>
              <a:t>L </a:t>
            </a:r>
            <a:r>
              <a:rPr lang="cs-CZ" i="0" dirty="0">
                <a:sym typeface="Symbol" panose="05050102010706020507" pitchFamily="18" charset="2"/>
              </a:rPr>
              <a:t>, protože v </a:t>
            </a:r>
            <a:r>
              <a:rPr lang="cs-CZ" i="1" dirty="0">
                <a:sym typeface="Symbol" panose="05050102010706020507" pitchFamily="18" charset="2"/>
              </a:rPr>
              <a:t>M </a:t>
            </a:r>
            <a:r>
              <a:rPr lang="cs-CZ" i="0" dirty="0">
                <a:sym typeface="Symbol" panose="05050102010706020507" pitchFamily="18" charset="2"/>
              </a:rPr>
              <a:t> existují podmnožiny, které mají stejnou mohutnost jako </a:t>
            </a:r>
            <a:r>
              <a:rPr lang="cs-CZ" i="1" dirty="0">
                <a:sym typeface="Symbol" panose="05050102010706020507" pitchFamily="18" charset="2"/>
              </a:rPr>
              <a:t>L</a:t>
            </a:r>
            <a:r>
              <a:rPr lang="cs-CZ" i="0" dirty="0">
                <a:sym typeface="Symbol" panose="05050102010706020507" pitchFamily="18" charset="2"/>
              </a:rPr>
              <a:t>; například podmnožina utvořená z těch funkcí proměnné </a:t>
            </a:r>
            <a:r>
              <a:rPr lang="cs-CZ" i="1" dirty="0">
                <a:sym typeface="Symbol" panose="05050102010706020507" pitchFamily="18" charset="2"/>
              </a:rPr>
              <a:t>x</a:t>
            </a:r>
            <a:r>
              <a:rPr lang="cs-CZ" i="0" dirty="0">
                <a:sym typeface="Symbol" panose="05050102010706020507" pitchFamily="18" charset="2"/>
              </a:rPr>
              <a:t>, které mají v </a:t>
            </a:r>
            <a:r>
              <a:rPr lang="cs-CZ" i="0" dirty="0" err="1">
                <a:sym typeface="Symbol" panose="05050102010706020507" pitchFamily="18" charset="2"/>
              </a:rPr>
              <a:t>jdnom</a:t>
            </a:r>
            <a:r>
              <a:rPr lang="cs-CZ" i="0" dirty="0">
                <a:sym typeface="Symbol" panose="05050102010706020507" pitchFamily="18" charset="2"/>
              </a:rPr>
              <a:t> jediném </a:t>
            </a:r>
            <a:r>
              <a:rPr lang="cs-CZ" i="1" dirty="0">
                <a:sym typeface="Symbol" panose="05050102010706020507" pitchFamily="18" charset="2"/>
              </a:rPr>
              <a:t>x0 </a:t>
            </a:r>
            <a:r>
              <a:rPr lang="cs-CZ" i="0" dirty="0">
                <a:sym typeface="Symbol" panose="05050102010706020507" pitchFamily="18" charset="2"/>
              </a:rPr>
              <a:t>z </a:t>
            </a:r>
            <a:r>
              <a:rPr lang="cs-CZ" i="1" dirty="0">
                <a:sym typeface="Symbol" panose="05050102010706020507" pitchFamily="18" charset="2"/>
              </a:rPr>
              <a:t>x</a:t>
            </a:r>
            <a:r>
              <a:rPr lang="cs-CZ" i="0" dirty="0">
                <a:sym typeface="Symbol" panose="05050102010706020507" pitchFamily="18" charset="2"/>
              </a:rPr>
              <a:t> hodnotu 1 a ve všech ostatních </a:t>
            </a:r>
            <a:r>
              <a:rPr lang="cs-CZ" i="1" dirty="0">
                <a:sym typeface="Symbol" panose="05050102010706020507" pitchFamily="18" charset="2"/>
              </a:rPr>
              <a:t>x</a:t>
            </a:r>
            <a:r>
              <a:rPr lang="cs-CZ" i="0" dirty="0">
                <a:sym typeface="Symbol" panose="05050102010706020507" pitchFamily="18" charset="2"/>
              </a:rPr>
              <a:t> mají hodnotu 0. </a:t>
            </a:r>
            <a:r>
              <a:rPr lang="cs-CZ" i="1" dirty="0">
                <a:sym typeface="Symbol" panose="05050102010706020507" pitchFamily="18" charset="2"/>
              </a:rPr>
              <a:t>M</a:t>
            </a:r>
            <a:r>
              <a:rPr lang="cs-CZ" i="0" dirty="0">
                <a:sym typeface="Symbol" panose="05050102010706020507" pitchFamily="18" charset="2"/>
              </a:rPr>
              <a:t> ale nemá ani stejnou mohutnost jako </a:t>
            </a:r>
            <a:r>
              <a:rPr lang="cs-CZ" i="1" dirty="0">
                <a:sym typeface="Symbol" panose="05050102010706020507" pitchFamily="18" charset="2"/>
              </a:rPr>
              <a:t>L</a:t>
            </a:r>
            <a:r>
              <a:rPr lang="cs-CZ" i="0" dirty="0">
                <a:sym typeface="Symbol" panose="05050102010706020507" pitchFamily="18" charset="2"/>
              </a:rPr>
              <a:t> – viz diagonální důkaz.</a:t>
            </a:r>
          </a:p>
          <a:p>
            <a:r>
              <a:rPr lang="cs-CZ" i="0" dirty="0">
                <a:sym typeface="Symbol" panose="05050102010706020507" pitchFamily="18" charset="2"/>
              </a:rPr>
              <a:t>Není-li tedy mohutnost souhrnu ani menší ani rovna mohutnosti </a:t>
            </a:r>
            <a:r>
              <a:rPr lang="cs-CZ" i="1" dirty="0">
                <a:sym typeface="Symbol" panose="05050102010706020507" pitchFamily="18" charset="2"/>
              </a:rPr>
              <a:t>L</a:t>
            </a:r>
            <a:r>
              <a:rPr lang="cs-CZ" i="0" u="none" dirty="0">
                <a:sym typeface="Symbol" panose="05050102010706020507" pitchFamily="18" charset="2"/>
              </a:rPr>
              <a:t>, plyne odtud, že je větší než mohutnost </a:t>
            </a:r>
            <a:r>
              <a:rPr lang="cs-CZ" i="1" u="none" dirty="0">
                <a:sym typeface="Symbol" panose="05050102010706020507" pitchFamily="18" charset="2"/>
              </a:rPr>
              <a:t>L</a:t>
            </a:r>
            <a:r>
              <a:rPr lang="cs-CZ" i="0" u="none" dirty="0">
                <a:sym typeface="Symbol" panose="05050102010706020507" pitchFamily="18" charset="2"/>
              </a:rPr>
              <a:t>. </a:t>
            </a:r>
            <a:endParaRPr lang="cs-CZ" i="0" u="none" dirty="0"/>
          </a:p>
          <a:p>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41</a:t>
            </a:fld>
            <a:endParaRPr lang="cs-CZ"/>
          </a:p>
        </p:txBody>
      </p:sp>
    </p:spTree>
    <p:extLst>
      <p:ext uri="{BB962C8B-B14F-4D97-AF65-F5344CB8AC3E}">
        <p14:creationId xmlns:p14="http://schemas.microsoft.com/office/powerpoint/2010/main" val="235444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Indičtí </a:t>
            </a:r>
            <a:r>
              <a:rPr lang="cs-CZ" dirty="0" err="1"/>
              <a:t>Arjové</a:t>
            </a:r>
            <a:r>
              <a:rPr lang="cs-CZ" dirty="0"/>
              <a:t>: ve spise </a:t>
            </a:r>
            <a:r>
              <a:rPr lang="cs-CZ" dirty="0" err="1"/>
              <a:t>Lalitavistara</a:t>
            </a:r>
            <a:r>
              <a:rPr lang="cs-CZ" dirty="0"/>
              <a:t> se popisují Buddhovy schopnosti dopočítat se velkých čísel,  největší </a:t>
            </a:r>
            <a:r>
              <a:rPr lang="cs-CZ" dirty="0" err="1"/>
              <a:t>tallakšána</a:t>
            </a:r>
            <a:r>
              <a:rPr lang="cs-CZ" dirty="0"/>
              <a:t> v dnešním zápise je 10 na padesátou třetí</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2</a:t>
            </a:fld>
            <a:endParaRPr lang="cs-CZ"/>
          </a:p>
        </p:txBody>
      </p:sp>
    </p:spTree>
    <p:extLst>
      <p:ext uri="{BB962C8B-B14F-4D97-AF65-F5344CB8AC3E}">
        <p14:creationId xmlns:p14="http://schemas.microsoft.com/office/powerpoint/2010/main" val="2546726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a:extLst>
              <a:ext uri="{FF2B5EF4-FFF2-40B4-BE49-F238E27FC236}">
                <a16:creationId xmlns:a16="http://schemas.microsoft.com/office/drawing/2014/main" id="{93829FE9-E480-4CCB-8D45-E55BA1D41D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Zástupný symbol pro poznámky 2">
            <a:extLst>
              <a:ext uri="{FF2B5EF4-FFF2-40B4-BE49-F238E27FC236}">
                <a16:creationId xmlns:a16="http://schemas.microsoft.com/office/drawing/2014/main" id="{229E6547-05A0-4CF8-8193-CBEBB76260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Polomnožiny, topologické tvary na obzoru našich pohledů</a:t>
            </a:r>
          </a:p>
          <a:p>
            <a:pPr eaLnBrk="1" hangingPunct="1">
              <a:spcBef>
                <a:spcPct val="0"/>
              </a:spcBef>
            </a:pPr>
            <a:endParaRPr lang="cs-CZ" altLang="cs-CZ"/>
          </a:p>
        </p:txBody>
      </p:sp>
      <p:sp>
        <p:nvSpPr>
          <p:cNvPr id="36868" name="Zástupný symbol pro číslo snímku 3">
            <a:extLst>
              <a:ext uri="{FF2B5EF4-FFF2-40B4-BE49-F238E27FC236}">
                <a16:creationId xmlns:a16="http://schemas.microsoft.com/office/drawing/2014/main" id="{31079B86-EF69-4EF3-A328-390768FA36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46D6E729-8193-469F-B200-01E1FD576A5B}" type="slidenum">
              <a:rPr lang="cs-CZ" altLang="cs-CZ" sz="1200" smtClean="0"/>
              <a:pPr/>
              <a:t>42</a:t>
            </a:fld>
            <a:endParaRPr lang="cs-CZ" altLang="cs-CZ"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buFontTx/>
              <a:buAutoNum type="arabicPeriod"/>
            </a:pPr>
            <a:r>
              <a:rPr lang="cs-CZ" altLang="cs-CZ" sz="1200" dirty="0"/>
              <a:t>to, co právě vidíme, tj. osvětlenou část toho, na co se díváme, </a:t>
            </a:r>
          </a:p>
          <a:p>
            <a:pPr eaLnBrk="1" hangingPunct="1">
              <a:buFontTx/>
              <a:buAutoNum type="arabicPeriod"/>
            </a:pPr>
            <a:r>
              <a:rPr lang="cs-CZ" altLang="cs-CZ" sz="1200" dirty="0"/>
              <a:t>obzor našeho pohledu; na něm je to, na co se díváme, tvarováno naší schopností vidět, </a:t>
            </a:r>
          </a:p>
          <a:p>
            <a:pPr eaLnBrk="1" hangingPunct="1">
              <a:buFontTx/>
              <a:buAutoNum type="arabicPeriod"/>
            </a:pPr>
            <a:r>
              <a:rPr lang="cs-CZ" altLang="cs-CZ" sz="1200" dirty="0"/>
              <a:t>to, co nevidíme, tj. neosvětlená část toho, na co se díváme. </a:t>
            </a:r>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46</a:t>
            </a:fld>
            <a:endParaRPr lang="cs-CZ"/>
          </a:p>
        </p:txBody>
      </p:sp>
    </p:spTree>
    <p:extLst>
      <p:ext uri="{BB962C8B-B14F-4D97-AF65-F5344CB8AC3E}">
        <p14:creationId xmlns:p14="http://schemas.microsoft.com/office/powerpoint/2010/main" val="81039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Geometrický svět dokážeme vidět vnitřním zrakem: dovedeme si představit ideální trojúhelník, kružnici, přímku, kruh, rovinu, eukleidovský prostor,…</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47</a:t>
            </a:fld>
            <a:endParaRPr lang="cs-CZ"/>
          </a:p>
        </p:txBody>
      </p:sp>
    </p:spTree>
    <p:extLst>
      <p:ext uri="{BB962C8B-B14F-4D97-AF65-F5344CB8AC3E}">
        <p14:creationId xmlns:p14="http://schemas.microsoft.com/office/powerpoint/2010/main" val="2608335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Dítě na břehu Černého moře hledící k obzoru</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48</a:t>
            </a:fld>
            <a:endParaRPr lang="cs-CZ"/>
          </a:p>
        </p:txBody>
      </p:sp>
    </p:spTree>
    <p:extLst>
      <p:ext uri="{BB962C8B-B14F-4D97-AF65-F5344CB8AC3E}">
        <p14:creationId xmlns:p14="http://schemas.microsoft.com/office/powerpoint/2010/main" val="655305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Čísla u Petra </a:t>
            </a:r>
            <a:r>
              <a:rPr lang="cs-CZ" dirty="0" err="1"/>
              <a:t>Vopěnky</a:t>
            </a:r>
            <a:r>
              <a:rPr lang="cs-CZ" dirty="0"/>
              <a:t>. Též nestandardní přirozená čísla</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50</a:t>
            </a:fld>
            <a:endParaRPr lang="cs-CZ"/>
          </a:p>
        </p:txBody>
      </p:sp>
    </p:spTree>
    <p:extLst>
      <p:ext uri="{BB962C8B-B14F-4D97-AF65-F5344CB8AC3E}">
        <p14:creationId xmlns:p14="http://schemas.microsoft.com/office/powerpoint/2010/main" val="162236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Odhalení pamětní desky Kurta </a:t>
            </a:r>
            <a:r>
              <a:rPr lang="cs-CZ" dirty="0" err="1"/>
              <a:t>Godela</a:t>
            </a:r>
            <a:r>
              <a:rPr lang="cs-CZ" dirty="0"/>
              <a:t> na Pellicově 8a v roce 2008</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51</a:t>
            </a:fld>
            <a:endParaRPr lang="cs-CZ"/>
          </a:p>
        </p:txBody>
      </p:sp>
    </p:spTree>
    <p:extLst>
      <p:ext uri="{BB962C8B-B14F-4D97-AF65-F5344CB8AC3E}">
        <p14:creationId xmlns:p14="http://schemas.microsoft.com/office/powerpoint/2010/main" val="2999568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Měl vliv na Amose Komenského </a:t>
            </a:r>
            <a:r>
              <a:rPr lang="cs-CZ" dirty="0" err="1"/>
              <a:t>Giordana</a:t>
            </a:r>
            <a:r>
              <a:rPr lang="cs-CZ" dirty="0"/>
              <a:t> Bruna, je považován za největšího učence 15. stol.</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10</a:t>
            </a:fld>
            <a:endParaRPr lang="cs-CZ"/>
          </a:p>
        </p:txBody>
      </p:sp>
    </p:spTree>
    <p:extLst>
      <p:ext uri="{BB962C8B-B14F-4D97-AF65-F5344CB8AC3E}">
        <p14:creationId xmlns:p14="http://schemas.microsoft.com/office/powerpoint/2010/main" val="2389319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Poznámka. První filosof, který popisuje nekonečno v přírodě je Mistr </a:t>
            </a:r>
            <a:r>
              <a:rPr lang="cs-CZ" dirty="0" err="1"/>
              <a:t>Eckhart</a:t>
            </a:r>
            <a:r>
              <a:rPr lang="cs-CZ" dirty="0"/>
              <a:t> (1260-1328): „Tvořit, plodit, rodit jsou projevy živého. Živý, skutečný Bůh musí být věčným plozením. I příroda je jednou z forem tohoto věčného plození. Je přímým dílem nekonečného Boha a proto je také nekonečná.“ Pavel </a:t>
            </a:r>
            <a:r>
              <a:rPr lang="cs-CZ" dirty="0" err="1"/>
              <a:t>Flos</a:t>
            </a:r>
            <a:r>
              <a:rPr lang="cs-CZ" dirty="0"/>
              <a:t>, </a:t>
            </a:r>
            <a:r>
              <a:rPr lang="cs-CZ" i="1" dirty="0"/>
              <a:t>Mikuláš </a:t>
            </a:r>
            <a:r>
              <a:rPr lang="cs-CZ" i="1" dirty="0" err="1"/>
              <a:t>Kusánský</a:t>
            </a:r>
            <a:r>
              <a:rPr lang="cs-CZ" i="0" dirty="0"/>
              <a:t>, Vyšehrad, Praha 1977, s.42</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11</a:t>
            </a:fld>
            <a:endParaRPr lang="cs-CZ"/>
          </a:p>
        </p:txBody>
      </p:sp>
    </p:spTree>
    <p:extLst>
      <p:ext uri="{BB962C8B-B14F-4D97-AF65-F5344CB8AC3E}">
        <p14:creationId xmlns:p14="http://schemas.microsoft.com/office/powerpoint/2010/main" val="2974703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Teologové zkoumali nekonečno, protože chtěli lépe chápat Boha.</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12</a:t>
            </a:fld>
            <a:endParaRPr lang="cs-CZ"/>
          </a:p>
        </p:txBody>
      </p:sp>
    </p:spTree>
    <p:extLst>
      <p:ext uri="{BB962C8B-B14F-4D97-AF65-F5344CB8AC3E}">
        <p14:creationId xmlns:p14="http://schemas.microsoft.com/office/powerpoint/2010/main" val="2058144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První rozpor transcendentálních idejí</a:t>
            </a:r>
          </a:p>
          <a:p>
            <a:r>
              <a:rPr lang="cs-CZ" dirty="0"/>
              <a:t>Teze: Svět má počátek v čase a také v prostorovém ohledu je ohraničen.</a:t>
            </a:r>
          </a:p>
          <a:p>
            <a:r>
              <a:rPr lang="cs-CZ" dirty="0"/>
              <a:t>Antiteze: Svět je bez počátku a nemá v prostoru žádné hranice, nýbrž je jak s ohledem na čas, tak s ohledem na prostor nekonečný.</a:t>
            </a:r>
          </a:p>
          <a:p>
            <a:endParaRPr lang="cs-CZ" dirty="0"/>
          </a:p>
          <a:p>
            <a:r>
              <a:rPr lang="cs-CZ" dirty="0"/>
              <a:t>Druhý rozpor transcendentálních idejí</a:t>
            </a:r>
          </a:p>
          <a:p>
            <a:r>
              <a:rPr lang="cs-CZ" dirty="0"/>
              <a:t>Teze: Každá složená substance ve světě sestává z jednoduchých částí a nikde neexistuje nic jiného než to, co je jednoduché, nebo to, co je z jednoduchého složeno.</a:t>
            </a:r>
          </a:p>
          <a:p>
            <a:r>
              <a:rPr lang="cs-CZ" dirty="0"/>
              <a:t>Antiteze: Žádná složená věc ve světě nesestává z jednoduchých částí a v těchto částech neexistuje vůbec nic jednoduchého.</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21</a:t>
            </a:fld>
            <a:endParaRPr lang="cs-CZ"/>
          </a:p>
        </p:txBody>
      </p:sp>
    </p:spTree>
    <p:extLst>
      <p:ext uri="{BB962C8B-B14F-4D97-AF65-F5344CB8AC3E}">
        <p14:creationId xmlns:p14="http://schemas.microsoft.com/office/powerpoint/2010/main" val="2354573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Začátek myšlení musí být úplně abstraktní a všeobecný a musí být formou bez jakéhokoli obsahu. … Ještě není nic a má se stát něco. Začátkem není čisté nic, ale takové, z něhož má něco vzejít.; bytí je tedy obsažené už i v začátku. Proto začátek obsahuje obojí. Bytí i nic; a je jednotou bytí a ničeho; – nebo je nebytím, které je zároveň bytím, a bytím, které je zároveň nebytím. … Tedy to, co tvoří začátek, začátek sám,  je třeba pokládat za cosi neanalyzovatelné, prostě bezprostředně nenaplněné, a tedy za úplně prázdné bytí. … Ať je první určením vystupující ve vědění, jakkoli bohaté, je jednoduché; neboť pouze v jednoduchém není nic než čistý začátek; pouze bezprostřední je jednoduché, protože pouze jednoduché ještě nepostoupilo k jinému. I bohatší formy představování jako představování absolutna a boha nemají na začátku nic než prázdné slovo a pouhé bytí; toto jednoduché, které nemá další význam, toto prázdné je tedy začátkem filosofie.</a:t>
            </a:r>
          </a:p>
          <a:p>
            <a:r>
              <a:rPr lang="cs-CZ" dirty="0"/>
              <a:t>Začátek Nauky o bytí z knihy, Logika jako věda I</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23</a:t>
            </a:fld>
            <a:endParaRPr lang="cs-CZ"/>
          </a:p>
        </p:txBody>
      </p:sp>
    </p:spTree>
    <p:extLst>
      <p:ext uri="{BB962C8B-B14F-4D97-AF65-F5344CB8AC3E}">
        <p14:creationId xmlns:p14="http://schemas.microsoft.com/office/powerpoint/2010/main" val="2511927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G.W.F. </a:t>
            </a:r>
            <a:r>
              <a:rPr lang="cs-CZ" dirty="0" err="1"/>
              <a:t>Hegel</a:t>
            </a:r>
            <a:r>
              <a:rPr lang="cs-CZ" dirty="0"/>
              <a:t>                                                                     argumentace</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24</a:t>
            </a:fld>
            <a:endParaRPr lang="cs-CZ"/>
          </a:p>
        </p:txBody>
      </p:sp>
    </p:spTree>
    <p:extLst>
      <p:ext uri="{BB962C8B-B14F-4D97-AF65-F5344CB8AC3E}">
        <p14:creationId xmlns:p14="http://schemas.microsoft.com/office/powerpoint/2010/main" val="2130180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Anaximanderův</a:t>
            </a:r>
            <a:r>
              <a:rPr lang="cs-CZ" dirty="0"/>
              <a:t> učitel </a:t>
            </a:r>
            <a:r>
              <a:rPr lang="cs-CZ" dirty="0" err="1"/>
              <a:t>Thálés</a:t>
            </a:r>
            <a:r>
              <a:rPr lang="cs-CZ" dirty="0"/>
              <a:t> se domníval, že země je plovoucí deska na vodě. </a:t>
            </a:r>
            <a:r>
              <a:rPr lang="cs-CZ" dirty="0" err="1"/>
              <a:t>Ansaximander</a:t>
            </a:r>
            <a:r>
              <a:rPr lang="cs-CZ" dirty="0"/>
              <a:t> namítal: aby země nikam nepadala, potřebuje oporu vody, ale co je oporou vody? A tak usoudil, na nekonečnou řadu opor nutných, aby země zůstala stabilní. Ale když zamezíme „padání jen v jednom směru, proč ten směr preferujeme? Nikam by nepadalo těleso symetrické ve všech směrech –koule.</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25</a:t>
            </a:fld>
            <a:endParaRPr lang="cs-CZ"/>
          </a:p>
        </p:txBody>
      </p:sp>
    </p:spTree>
    <p:extLst>
      <p:ext uri="{BB962C8B-B14F-4D97-AF65-F5344CB8AC3E}">
        <p14:creationId xmlns:p14="http://schemas.microsoft.com/office/powerpoint/2010/main" val="2160174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D76071-7D69-4AB3-BB06-259F3F4F76FB}"/>
              </a:ext>
            </a:extLst>
          </p:cNvPr>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89EA8726-30ED-45C3-AF38-066D10E3599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A45DB72-B036-4567-97A6-8E340E877C90}"/>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10E8074C-953D-438E-A5C6-868B075C5648}"/>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4F104881-CCB0-4E31-B5D7-8B3927D237CB}"/>
              </a:ext>
            </a:extLst>
          </p:cNvPr>
          <p:cNvSpPr>
            <a:spLocks noGrp="1"/>
          </p:cNvSpPr>
          <p:nvPr>
            <p:ph type="sldNum" sz="quarter" idx="12"/>
          </p:nvPr>
        </p:nvSpPr>
        <p:spPr/>
        <p:txBody>
          <a:bodyPr/>
          <a:lstStyle>
            <a:lvl1pPr>
              <a:defRPr/>
            </a:lvl1pPr>
          </a:lstStyle>
          <a:p>
            <a:fld id="{2CA10536-56DB-4240-AF6E-CB269945232C}" type="slidenum">
              <a:rPr lang="cs-CZ" altLang="cs-CZ"/>
              <a:pPr/>
              <a:t>‹#›</a:t>
            </a:fld>
            <a:endParaRPr lang="cs-CZ" altLang="cs-CZ"/>
          </a:p>
        </p:txBody>
      </p:sp>
    </p:spTree>
    <p:extLst>
      <p:ext uri="{BB962C8B-B14F-4D97-AF65-F5344CB8AC3E}">
        <p14:creationId xmlns:p14="http://schemas.microsoft.com/office/powerpoint/2010/main" val="1857739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9D794A-F08E-405B-B6D6-AE4489BDBFB5}"/>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A026EA9-F416-42BD-A0A4-3F58005B35D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7E23601-6D73-4827-97C3-8C28F1DF82D6}"/>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48D60B8A-22CE-4CF2-97AB-E021A6BBA6E8}"/>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3CB145F6-12D5-4538-B1EB-1011744BB961}"/>
              </a:ext>
            </a:extLst>
          </p:cNvPr>
          <p:cNvSpPr>
            <a:spLocks noGrp="1"/>
          </p:cNvSpPr>
          <p:nvPr>
            <p:ph type="sldNum" sz="quarter" idx="12"/>
          </p:nvPr>
        </p:nvSpPr>
        <p:spPr/>
        <p:txBody>
          <a:bodyPr/>
          <a:lstStyle>
            <a:lvl1pPr>
              <a:defRPr/>
            </a:lvl1pPr>
          </a:lstStyle>
          <a:p>
            <a:fld id="{53DD389F-593A-4111-8355-B18278ED6116}" type="slidenum">
              <a:rPr lang="cs-CZ" altLang="cs-CZ"/>
              <a:pPr/>
              <a:t>‹#›</a:t>
            </a:fld>
            <a:endParaRPr lang="cs-CZ" altLang="cs-CZ"/>
          </a:p>
        </p:txBody>
      </p:sp>
    </p:spTree>
    <p:extLst>
      <p:ext uri="{BB962C8B-B14F-4D97-AF65-F5344CB8AC3E}">
        <p14:creationId xmlns:p14="http://schemas.microsoft.com/office/powerpoint/2010/main" val="4193620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653478C-10BA-4ED5-839C-11E8C52AAF73}"/>
              </a:ext>
            </a:extLst>
          </p:cNvPr>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4EBD028D-8DE0-42DA-97A3-EFA33598154F}"/>
              </a:ext>
            </a:extLst>
          </p:cNvPr>
          <p:cNvSpPr>
            <a:spLocks noGrp="1"/>
          </p:cNvSpPr>
          <p:nvPr>
            <p:ph type="body" orient="vert" idx="1"/>
          </p:nvPr>
        </p:nvSpPr>
        <p:spPr>
          <a:xfrm>
            <a:off x="457200" y="274638"/>
            <a:ext cx="6019800" cy="585152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3F2DD91-377A-405A-BCA7-89F322C39DFD}"/>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FF1764CE-6364-4962-BFD2-98DF89806F6B}"/>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EC2A5D0F-6B64-4AE5-9B11-716C6A980236}"/>
              </a:ext>
            </a:extLst>
          </p:cNvPr>
          <p:cNvSpPr>
            <a:spLocks noGrp="1"/>
          </p:cNvSpPr>
          <p:nvPr>
            <p:ph type="sldNum" sz="quarter" idx="12"/>
          </p:nvPr>
        </p:nvSpPr>
        <p:spPr/>
        <p:txBody>
          <a:bodyPr/>
          <a:lstStyle>
            <a:lvl1pPr>
              <a:defRPr/>
            </a:lvl1pPr>
          </a:lstStyle>
          <a:p>
            <a:fld id="{2C296AC7-221B-4F51-8A78-79AF6B8047EA}" type="slidenum">
              <a:rPr lang="cs-CZ" altLang="cs-CZ"/>
              <a:pPr/>
              <a:t>‹#›</a:t>
            </a:fld>
            <a:endParaRPr lang="cs-CZ" altLang="cs-CZ"/>
          </a:p>
        </p:txBody>
      </p:sp>
    </p:spTree>
    <p:extLst>
      <p:ext uri="{BB962C8B-B14F-4D97-AF65-F5344CB8AC3E}">
        <p14:creationId xmlns:p14="http://schemas.microsoft.com/office/powerpoint/2010/main" val="4029235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031340-51C6-4FA5-A34B-30D0C0B2DB4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D81C528-6127-44DA-BFA4-1AC691AA5AC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7CE0289-B658-40B4-A8DA-7CA099787271}"/>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ACECC3A3-14C8-4ADC-A552-5539530FAB52}"/>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5A8E1375-AF19-438B-8F0A-A5493097ACF9}"/>
              </a:ext>
            </a:extLst>
          </p:cNvPr>
          <p:cNvSpPr>
            <a:spLocks noGrp="1"/>
          </p:cNvSpPr>
          <p:nvPr>
            <p:ph type="sldNum" sz="quarter" idx="12"/>
          </p:nvPr>
        </p:nvSpPr>
        <p:spPr/>
        <p:txBody>
          <a:bodyPr/>
          <a:lstStyle>
            <a:lvl1pPr>
              <a:defRPr/>
            </a:lvl1pPr>
          </a:lstStyle>
          <a:p>
            <a:fld id="{87E8FAF6-82DB-4D9F-8F03-EA4707CBABAF}" type="slidenum">
              <a:rPr lang="cs-CZ" altLang="cs-CZ"/>
              <a:pPr/>
              <a:t>‹#›</a:t>
            </a:fld>
            <a:endParaRPr lang="cs-CZ" altLang="cs-CZ"/>
          </a:p>
        </p:txBody>
      </p:sp>
    </p:spTree>
    <p:extLst>
      <p:ext uri="{BB962C8B-B14F-4D97-AF65-F5344CB8AC3E}">
        <p14:creationId xmlns:p14="http://schemas.microsoft.com/office/powerpoint/2010/main" val="1021856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BC5E57-CEAE-4CDF-9A32-D936A3E85EA6}"/>
              </a:ext>
            </a:extLst>
          </p:cNvPr>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0387DF4F-7968-4A00-A109-0789C6583B2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87714168-04EC-47E2-ABDA-AC2475CA2406}"/>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A08E52D6-9498-44FB-A428-8D309F731599}"/>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58A25C7E-5D71-441E-AE56-F0DDC9040F77}"/>
              </a:ext>
            </a:extLst>
          </p:cNvPr>
          <p:cNvSpPr>
            <a:spLocks noGrp="1"/>
          </p:cNvSpPr>
          <p:nvPr>
            <p:ph type="sldNum" sz="quarter" idx="12"/>
          </p:nvPr>
        </p:nvSpPr>
        <p:spPr/>
        <p:txBody>
          <a:bodyPr/>
          <a:lstStyle>
            <a:lvl1pPr>
              <a:defRPr/>
            </a:lvl1pPr>
          </a:lstStyle>
          <a:p>
            <a:fld id="{F1F63D4E-615D-44AF-B4E7-26C62122CFD8}" type="slidenum">
              <a:rPr lang="cs-CZ" altLang="cs-CZ"/>
              <a:pPr/>
              <a:t>‹#›</a:t>
            </a:fld>
            <a:endParaRPr lang="cs-CZ" altLang="cs-CZ"/>
          </a:p>
        </p:txBody>
      </p:sp>
    </p:spTree>
    <p:extLst>
      <p:ext uri="{BB962C8B-B14F-4D97-AF65-F5344CB8AC3E}">
        <p14:creationId xmlns:p14="http://schemas.microsoft.com/office/powerpoint/2010/main" val="334395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F6DAEE-A762-474C-AAD7-B549FD781F0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1876D47-BA33-4E73-A448-E244A1BAB71C}"/>
              </a:ext>
            </a:extLst>
          </p:cNvPr>
          <p:cNvSpPr>
            <a:spLocks noGrp="1"/>
          </p:cNvSpPr>
          <p:nvPr>
            <p:ph sz="half" idx="1"/>
          </p:nvPr>
        </p:nvSpPr>
        <p:spPr>
          <a:xfrm>
            <a:off x="457200" y="1600200"/>
            <a:ext cx="4038600" cy="452596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1F68D725-493C-4FA5-9D42-1A9CE81E64A1}"/>
              </a:ext>
            </a:extLst>
          </p:cNvPr>
          <p:cNvSpPr>
            <a:spLocks noGrp="1"/>
          </p:cNvSpPr>
          <p:nvPr>
            <p:ph sz="half" idx="2"/>
          </p:nvPr>
        </p:nvSpPr>
        <p:spPr>
          <a:xfrm>
            <a:off x="4648200" y="1600200"/>
            <a:ext cx="4038600" cy="452596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6704D8E-8EA4-42A8-BE5B-6065D8EE5A54}"/>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02688CC3-D9BC-4B9E-AF3F-98E41894E030}"/>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A59E0004-A931-4800-8303-0F38DAD7F903}"/>
              </a:ext>
            </a:extLst>
          </p:cNvPr>
          <p:cNvSpPr>
            <a:spLocks noGrp="1"/>
          </p:cNvSpPr>
          <p:nvPr>
            <p:ph type="sldNum" sz="quarter" idx="12"/>
          </p:nvPr>
        </p:nvSpPr>
        <p:spPr/>
        <p:txBody>
          <a:bodyPr/>
          <a:lstStyle>
            <a:lvl1pPr>
              <a:defRPr/>
            </a:lvl1pPr>
          </a:lstStyle>
          <a:p>
            <a:fld id="{FC7B1ABF-6016-43E6-82AF-5E87E55797A1}" type="slidenum">
              <a:rPr lang="cs-CZ" altLang="cs-CZ"/>
              <a:pPr/>
              <a:t>‹#›</a:t>
            </a:fld>
            <a:endParaRPr lang="cs-CZ" altLang="cs-CZ"/>
          </a:p>
        </p:txBody>
      </p:sp>
    </p:spTree>
    <p:extLst>
      <p:ext uri="{BB962C8B-B14F-4D97-AF65-F5344CB8AC3E}">
        <p14:creationId xmlns:p14="http://schemas.microsoft.com/office/powerpoint/2010/main" val="1307582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027277-A397-4715-ACD3-B355C426106D}"/>
              </a:ext>
            </a:extLst>
          </p:cNvPr>
          <p:cNvSpPr>
            <a:spLocks noGrp="1"/>
          </p:cNvSpPr>
          <p:nvPr>
            <p:ph type="title"/>
          </p:nvPr>
        </p:nvSpPr>
        <p:spPr>
          <a:xfrm>
            <a:off x="630238" y="365125"/>
            <a:ext cx="78867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06D44D95-54D0-4F24-BF96-1802913F7F9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E37A344-6D9B-4963-9A2F-A9C8FA5FC49B}"/>
              </a:ext>
            </a:extLst>
          </p:cNvPr>
          <p:cNvSpPr>
            <a:spLocks noGrp="1"/>
          </p:cNvSpPr>
          <p:nvPr>
            <p:ph sz="half" idx="2"/>
          </p:nvPr>
        </p:nvSpPr>
        <p:spPr>
          <a:xfrm>
            <a:off x="630238" y="2505075"/>
            <a:ext cx="386873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3967A4B7-C314-48BA-9CB8-AEE4EB85AAC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8FEB5206-BAEA-478C-AE4D-54D7E604D9D6}"/>
              </a:ext>
            </a:extLst>
          </p:cNvPr>
          <p:cNvSpPr>
            <a:spLocks noGrp="1"/>
          </p:cNvSpPr>
          <p:nvPr>
            <p:ph sz="quarter" idx="4"/>
          </p:nvPr>
        </p:nvSpPr>
        <p:spPr>
          <a:xfrm>
            <a:off x="4629150" y="2505075"/>
            <a:ext cx="38877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28E28B1-3D9A-4FD2-894B-00AC2C080F53}"/>
              </a:ext>
            </a:extLst>
          </p:cNvPr>
          <p:cNvSpPr>
            <a:spLocks noGrp="1"/>
          </p:cNvSpPr>
          <p:nvPr>
            <p:ph type="dt" sz="half" idx="10"/>
          </p:nvPr>
        </p:nvSpPr>
        <p:spPr/>
        <p:txBody>
          <a:bodyPr/>
          <a:lstStyle>
            <a:lvl1pPr>
              <a:defRPr/>
            </a:lvl1pPr>
          </a:lstStyle>
          <a:p>
            <a:endParaRPr lang="cs-CZ" altLang="cs-CZ"/>
          </a:p>
        </p:txBody>
      </p:sp>
      <p:sp>
        <p:nvSpPr>
          <p:cNvPr id="8" name="Zástupný symbol pro zápatí 7">
            <a:extLst>
              <a:ext uri="{FF2B5EF4-FFF2-40B4-BE49-F238E27FC236}">
                <a16:creationId xmlns:a16="http://schemas.microsoft.com/office/drawing/2014/main" id="{78F73EFE-AD4C-4FF5-A863-F5587CA9B087}"/>
              </a:ext>
            </a:extLst>
          </p:cNvPr>
          <p:cNvSpPr>
            <a:spLocks noGrp="1"/>
          </p:cNvSpPr>
          <p:nvPr>
            <p:ph type="ftr" sz="quarter" idx="11"/>
          </p:nvPr>
        </p:nvSpPr>
        <p:spPr/>
        <p:txBody>
          <a:bodyPr/>
          <a:lstStyle>
            <a:lvl1pPr>
              <a:defRPr/>
            </a:lvl1pPr>
          </a:lstStyle>
          <a:p>
            <a:endParaRPr lang="cs-CZ" altLang="cs-CZ"/>
          </a:p>
        </p:txBody>
      </p:sp>
      <p:sp>
        <p:nvSpPr>
          <p:cNvPr id="9" name="Zástupný symbol pro číslo snímku 8">
            <a:extLst>
              <a:ext uri="{FF2B5EF4-FFF2-40B4-BE49-F238E27FC236}">
                <a16:creationId xmlns:a16="http://schemas.microsoft.com/office/drawing/2014/main" id="{6E08380B-F0A4-47A6-B9FF-924EE5BB8558}"/>
              </a:ext>
            </a:extLst>
          </p:cNvPr>
          <p:cNvSpPr>
            <a:spLocks noGrp="1"/>
          </p:cNvSpPr>
          <p:nvPr>
            <p:ph type="sldNum" sz="quarter" idx="12"/>
          </p:nvPr>
        </p:nvSpPr>
        <p:spPr/>
        <p:txBody>
          <a:bodyPr/>
          <a:lstStyle>
            <a:lvl1pPr>
              <a:defRPr/>
            </a:lvl1pPr>
          </a:lstStyle>
          <a:p>
            <a:fld id="{E1536DD1-F33C-450B-ABA0-FC3D084E5BBB}" type="slidenum">
              <a:rPr lang="cs-CZ" altLang="cs-CZ"/>
              <a:pPr/>
              <a:t>‹#›</a:t>
            </a:fld>
            <a:endParaRPr lang="cs-CZ" altLang="cs-CZ"/>
          </a:p>
        </p:txBody>
      </p:sp>
    </p:spTree>
    <p:extLst>
      <p:ext uri="{BB962C8B-B14F-4D97-AF65-F5344CB8AC3E}">
        <p14:creationId xmlns:p14="http://schemas.microsoft.com/office/powerpoint/2010/main" val="175990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8F980E-92F0-4A5A-A515-CEA1249CB2D5}"/>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97994899-2FF5-47C1-AAD2-E321012D25D9}"/>
              </a:ext>
            </a:extLst>
          </p:cNvPr>
          <p:cNvSpPr>
            <a:spLocks noGrp="1"/>
          </p:cNvSpPr>
          <p:nvPr>
            <p:ph type="dt" sz="half" idx="10"/>
          </p:nvPr>
        </p:nvSpPr>
        <p:spPr/>
        <p:txBody>
          <a:bodyPr/>
          <a:lstStyle>
            <a:lvl1pPr>
              <a:defRPr/>
            </a:lvl1pPr>
          </a:lstStyle>
          <a:p>
            <a:endParaRPr lang="cs-CZ" altLang="cs-CZ"/>
          </a:p>
        </p:txBody>
      </p:sp>
      <p:sp>
        <p:nvSpPr>
          <p:cNvPr id="4" name="Zástupný symbol pro zápatí 3">
            <a:extLst>
              <a:ext uri="{FF2B5EF4-FFF2-40B4-BE49-F238E27FC236}">
                <a16:creationId xmlns:a16="http://schemas.microsoft.com/office/drawing/2014/main" id="{D7A444EF-BDB8-4758-890D-DC05E48F63DF}"/>
              </a:ext>
            </a:extLst>
          </p:cNvPr>
          <p:cNvSpPr>
            <a:spLocks noGrp="1"/>
          </p:cNvSpPr>
          <p:nvPr>
            <p:ph type="ftr" sz="quarter" idx="11"/>
          </p:nvPr>
        </p:nvSpPr>
        <p:spPr/>
        <p:txBody>
          <a:bodyPr/>
          <a:lstStyle>
            <a:lvl1pPr>
              <a:defRPr/>
            </a:lvl1pPr>
          </a:lstStyle>
          <a:p>
            <a:endParaRPr lang="cs-CZ" altLang="cs-CZ"/>
          </a:p>
        </p:txBody>
      </p:sp>
      <p:sp>
        <p:nvSpPr>
          <p:cNvPr id="5" name="Zástupný symbol pro číslo snímku 4">
            <a:extLst>
              <a:ext uri="{FF2B5EF4-FFF2-40B4-BE49-F238E27FC236}">
                <a16:creationId xmlns:a16="http://schemas.microsoft.com/office/drawing/2014/main" id="{3093D85A-7C5E-4A59-B13E-4E19FDFFB345}"/>
              </a:ext>
            </a:extLst>
          </p:cNvPr>
          <p:cNvSpPr>
            <a:spLocks noGrp="1"/>
          </p:cNvSpPr>
          <p:nvPr>
            <p:ph type="sldNum" sz="quarter" idx="12"/>
          </p:nvPr>
        </p:nvSpPr>
        <p:spPr/>
        <p:txBody>
          <a:bodyPr/>
          <a:lstStyle>
            <a:lvl1pPr>
              <a:defRPr/>
            </a:lvl1pPr>
          </a:lstStyle>
          <a:p>
            <a:fld id="{8E5384C3-01FD-463B-8AFF-9C43EBFB8F65}" type="slidenum">
              <a:rPr lang="cs-CZ" altLang="cs-CZ"/>
              <a:pPr/>
              <a:t>‹#›</a:t>
            </a:fld>
            <a:endParaRPr lang="cs-CZ" altLang="cs-CZ"/>
          </a:p>
        </p:txBody>
      </p:sp>
    </p:spTree>
    <p:extLst>
      <p:ext uri="{BB962C8B-B14F-4D97-AF65-F5344CB8AC3E}">
        <p14:creationId xmlns:p14="http://schemas.microsoft.com/office/powerpoint/2010/main" val="467389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ECD4AA0-6834-4B65-8AD4-A29E2F248B22}"/>
              </a:ext>
            </a:extLst>
          </p:cNvPr>
          <p:cNvSpPr>
            <a:spLocks noGrp="1"/>
          </p:cNvSpPr>
          <p:nvPr>
            <p:ph type="dt" sz="half" idx="10"/>
          </p:nvPr>
        </p:nvSpPr>
        <p:spPr/>
        <p:txBody>
          <a:bodyPr/>
          <a:lstStyle>
            <a:lvl1pPr>
              <a:defRPr/>
            </a:lvl1pPr>
          </a:lstStyle>
          <a:p>
            <a:endParaRPr lang="cs-CZ" altLang="cs-CZ"/>
          </a:p>
        </p:txBody>
      </p:sp>
      <p:sp>
        <p:nvSpPr>
          <p:cNvPr id="3" name="Zástupný symbol pro zápatí 2">
            <a:extLst>
              <a:ext uri="{FF2B5EF4-FFF2-40B4-BE49-F238E27FC236}">
                <a16:creationId xmlns:a16="http://schemas.microsoft.com/office/drawing/2014/main" id="{75FB687B-5BE6-4283-8D2C-CDAF8D58F0DD}"/>
              </a:ext>
            </a:extLst>
          </p:cNvPr>
          <p:cNvSpPr>
            <a:spLocks noGrp="1"/>
          </p:cNvSpPr>
          <p:nvPr>
            <p:ph type="ftr" sz="quarter" idx="11"/>
          </p:nvPr>
        </p:nvSpPr>
        <p:spPr/>
        <p:txBody>
          <a:bodyPr/>
          <a:lstStyle>
            <a:lvl1pPr>
              <a:defRPr/>
            </a:lvl1pPr>
          </a:lstStyle>
          <a:p>
            <a:endParaRPr lang="cs-CZ" altLang="cs-CZ"/>
          </a:p>
        </p:txBody>
      </p:sp>
      <p:sp>
        <p:nvSpPr>
          <p:cNvPr id="4" name="Zástupný symbol pro číslo snímku 3">
            <a:extLst>
              <a:ext uri="{FF2B5EF4-FFF2-40B4-BE49-F238E27FC236}">
                <a16:creationId xmlns:a16="http://schemas.microsoft.com/office/drawing/2014/main" id="{C312C285-6B56-48FD-BBD6-95260041F355}"/>
              </a:ext>
            </a:extLst>
          </p:cNvPr>
          <p:cNvSpPr>
            <a:spLocks noGrp="1"/>
          </p:cNvSpPr>
          <p:nvPr>
            <p:ph type="sldNum" sz="quarter" idx="12"/>
          </p:nvPr>
        </p:nvSpPr>
        <p:spPr/>
        <p:txBody>
          <a:bodyPr/>
          <a:lstStyle>
            <a:lvl1pPr>
              <a:defRPr/>
            </a:lvl1pPr>
          </a:lstStyle>
          <a:p>
            <a:fld id="{882E41CE-998D-47CB-83BB-63F2AFDA476B}" type="slidenum">
              <a:rPr lang="cs-CZ" altLang="cs-CZ"/>
              <a:pPr/>
              <a:t>‹#›</a:t>
            </a:fld>
            <a:endParaRPr lang="cs-CZ" altLang="cs-CZ"/>
          </a:p>
        </p:txBody>
      </p:sp>
    </p:spTree>
    <p:extLst>
      <p:ext uri="{BB962C8B-B14F-4D97-AF65-F5344CB8AC3E}">
        <p14:creationId xmlns:p14="http://schemas.microsoft.com/office/powerpoint/2010/main" val="115978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1DA129-8EDF-4416-8932-6814ADB2C894}"/>
              </a:ext>
            </a:extLst>
          </p:cNvPr>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E9BD04F9-FCA3-43F5-806C-9382945985D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9F857707-E063-4BF1-AE13-1C34FB25342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16FECC9-D35B-4A28-816E-130BF01DAC88}"/>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FC81183A-9696-48A1-9245-EABCE4A0668F}"/>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A0E61920-ABF4-4A4B-8DB6-45040EED3B73}"/>
              </a:ext>
            </a:extLst>
          </p:cNvPr>
          <p:cNvSpPr>
            <a:spLocks noGrp="1"/>
          </p:cNvSpPr>
          <p:nvPr>
            <p:ph type="sldNum" sz="quarter" idx="12"/>
          </p:nvPr>
        </p:nvSpPr>
        <p:spPr/>
        <p:txBody>
          <a:bodyPr/>
          <a:lstStyle>
            <a:lvl1pPr>
              <a:defRPr/>
            </a:lvl1pPr>
          </a:lstStyle>
          <a:p>
            <a:fld id="{1DC95A70-5204-425B-A3CC-B93D9A2F49E9}" type="slidenum">
              <a:rPr lang="cs-CZ" altLang="cs-CZ"/>
              <a:pPr/>
              <a:t>‹#›</a:t>
            </a:fld>
            <a:endParaRPr lang="cs-CZ" altLang="cs-CZ"/>
          </a:p>
        </p:txBody>
      </p:sp>
    </p:spTree>
    <p:extLst>
      <p:ext uri="{BB962C8B-B14F-4D97-AF65-F5344CB8AC3E}">
        <p14:creationId xmlns:p14="http://schemas.microsoft.com/office/powerpoint/2010/main" val="346712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ACA091-82EE-46A1-9710-0225164225E5}"/>
              </a:ext>
            </a:extLst>
          </p:cNvPr>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38B5DC0-B1B9-41C0-9B04-4DB73E45219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98155ACA-175A-41BB-86CA-8FE1B4DD637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877BD14-AB7F-4F2D-998E-E53838A77816}"/>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96239C53-41A9-47DB-B52E-DCD789DA6F42}"/>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22B1B030-845F-4C67-B798-74056CFF4235}"/>
              </a:ext>
            </a:extLst>
          </p:cNvPr>
          <p:cNvSpPr>
            <a:spLocks noGrp="1"/>
          </p:cNvSpPr>
          <p:nvPr>
            <p:ph type="sldNum" sz="quarter" idx="12"/>
          </p:nvPr>
        </p:nvSpPr>
        <p:spPr/>
        <p:txBody>
          <a:bodyPr/>
          <a:lstStyle>
            <a:lvl1pPr>
              <a:defRPr/>
            </a:lvl1pPr>
          </a:lstStyle>
          <a:p>
            <a:fld id="{5F9E5636-E414-449F-B64A-BC99AA0C8457}" type="slidenum">
              <a:rPr lang="cs-CZ" altLang="cs-CZ"/>
              <a:pPr/>
              <a:t>‹#›</a:t>
            </a:fld>
            <a:endParaRPr lang="cs-CZ" altLang="cs-CZ"/>
          </a:p>
        </p:txBody>
      </p:sp>
    </p:spTree>
    <p:extLst>
      <p:ext uri="{BB962C8B-B14F-4D97-AF65-F5344CB8AC3E}">
        <p14:creationId xmlns:p14="http://schemas.microsoft.com/office/powerpoint/2010/main" val="3724748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BFE4BF07-CD1F-4039-B76F-E39ECA6A7BC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59395" name="Rectangle 3">
            <a:extLst>
              <a:ext uri="{FF2B5EF4-FFF2-40B4-BE49-F238E27FC236}">
                <a16:creationId xmlns:a16="http://schemas.microsoft.com/office/drawing/2014/main" id="{71B022AE-1D90-4D02-8653-B8092993E0B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59396" name="Rectangle 4">
            <a:extLst>
              <a:ext uri="{FF2B5EF4-FFF2-40B4-BE49-F238E27FC236}">
                <a16:creationId xmlns:a16="http://schemas.microsoft.com/office/drawing/2014/main" id="{DB0C8C11-5A8F-4FF6-A3AF-02B42D3C85B1}"/>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endParaRPr lang="cs-CZ" altLang="cs-CZ"/>
          </a:p>
        </p:txBody>
      </p:sp>
      <p:sp>
        <p:nvSpPr>
          <p:cNvPr id="59397" name="Rectangle 5">
            <a:extLst>
              <a:ext uri="{FF2B5EF4-FFF2-40B4-BE49-F238E27FC236}">
                <a16:creationId xmlns:a16="http://schemas.microsoft.com/office/drawing/2014/main" id="{F484E4FC-6824-4D3D-94C4-BF547BCB89A3}"/>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cs-CZ" altLang="cs-CZ"/>
          </a:p>
        </p:txBody>
      </p:sp>
      <p:sp>
        <p:nvSpPr>
          <p:cNvPr id="59398" name="Rectangle 6">
            <a:extLst>
              <a:ext uri="{FF2B5EF4-FFF2-40B4-BE49-F238E27FC236}">
                <a16:creationId xmlns:a16="http://schemas.microsoft.com/office/drawing/2014/main" id="{50E0666D-3246-443A-89F2-21106C96CD1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1FBA7B6B-A3E1-4515-966D-4ED4295EDD9D}"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18.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7.png"/><Relationship Id="rId10" Type="http://schemas.openxmlformats.org/officeDocument/2006/relationships/image" Target="../media/image35.wmf"/><Relationship Id="rId9"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a:extLst>
              <a:ext uri="{FF2B5EF4-FFF2-40B4-BE49-F238E27FC236}">
                <a16:creationId xmlns:a16="http://schemas.microsoft.com/office/drawing/2014/main" id="{4F6E322B-D012-4AA9-86A7-07679108555E}"/>
              </a:ext>
            </a:extLst>
          </p:cNvPr>
          <p:cNvSpPr>
            <a:spLocks noGrp="1" noChangeArrowheads="1"/>
          </p:cNvSpPr>
          <p:nvPr>
            <p:ph type="ctrTitle"/>
          </p:nvPr>
        </p:nvSpPr>
        <p:spPr>
          <a:xfrm>
            <a:off x="89756" y="2511884"/>
            <a:ext cx="8964488" cy="1834231"/>
          </a:xfrm>
        </p:spPr>
        <p:txBody>
          <a:bodyPr/>
          <a:lstStyle/>
          <a:p>
            <a:pPr marL="609600" indent="-609600" algn="l">
              <a:lnSpc>
                <a:spcPct val="80000"/>
              </a:lnSpc>
              <a:buFontTx/>
              <a:buNone/>
            </a:pPr>
            <a:r>
              <a:rPr lang="cs-CZ" altLang="cs-CZ" sz="2000" dirty="0"/>
              <a:t>   </a:t>
            </a:r>
            <a:r>
              <a:rPr lang="cs-CZ" altLang="cs-CZ" sz="2000" dirty="0" err="1"/>
              <a:t>řec</a:t>
            </a:r>
            <a:r>
              <a:rPr lang="cs-CZ" altLang="cs-CZ" sz="2000" dirty="0"/>
              <a:t>. </a:t>
            </a:r>
            <a:r>
              <a:rPr lang="cs-CZ" altLang="cs-CZ" sz="2000" dirty="0" err="1"/>
              <a:t>apeiron</a:t>
            </a:r>
            <a:r>
              <a:rPr lang="cs-CZ" altLang="cs-CZ" sz="2000" dirty="0"/>
              <a:t>:      </a:t>
            </a:r>
            <a:br>
              <a:rPr lang="cs-CZ" altLang="cs-CZ" sz="2000" dirty="0"/>
            </a:br>
            <a:r>
              <a:rPr lang="cs-CZ" altLang="cs-CZ" sz="2000" dirty="0"/>
              <a:t>           neomezené, bez konce, bez hranic, nezměrné, nevýslovné apod.</a:t>
            </a:r>
            <a:br>
              <a:rPr lang="cs-CZ" altLang="cs-CZ" sz="2000" dirty="0"/>
            </a:br>
            <a:r>
              <a:rPr lang="cs-CZ" altLang="cs-CZ" sz="2000" dirty="0"/>
              <a:t>             </a:t>
            </a:r>
            <a:r>
              <a:rPr lang="cs-CZ" altLang="cs-CZ" sz="2000" dirty="0" err="1"/>
              <a:t>regressus</a:t>
            </a:r>
            <a:r>
              <a:rPr lang="cs-CZ" altLang="cs-CZ" sz="2000" dirty="0"/>
              <a:t> ad infinitum;</a:t>
            </a:r>
            <a:br>
              <a:rPr lang="cs-CZ" altLang="cs-CZ" sz="2000" dirty="0"/>
            </a:br>
            <a:r>
              <a:rPr lang="cs-CZ" altLang="cs-CZ" sz="2000" dirty="0"/>
              <a:t>           paradoxní, rozporné, záhadné, mysteriosní, nepochopitelné apod.</a:t>
            </a:r>
            <a:br>
              <a:rPr lang="cs-CZ" altLang="cs-CZ" sz="2000" dirty="0"/>
            </a:br>
            <a:r>
              <a:rPr lang="cs-CZ" altLang="cs-CZ" sz="2000" dirty="0"/>
              <a:t>             </a:t>
            </a:r>
            <a:r>
              <a:rPr lang="cs-CZ" altLang="cs-CZ" sz="2000" dirty="0" err="1"/>
              <a:t>reductio</a:t>
            </a:r>
            <a:r>
              <a:rPr lang="cs-CZ" altLang="cs-CZ" sz="2000" dirty="0"/>
              <a:t> ad absurdum;</a:t>
            </a:r>
            <a:br>
              <a:rPr lang="cs-CZ" altLang="cs-CZ" sz="2000" dirty="0"/>
            </a:br>
            <a:br>
              <a:rPr lang="cs-CZ" altLang="cs-CZ" sz="2000" dirty="0"/>
            </a:br>
            <a:r>
              <a:rPr lang="cs-CZ" altLang="cs-CZ" sz="2000" dirty="0"/>
              <a:t> úplný celek, totalita, maximální pozitivita, veškerost, vyčerpané možnosti, dokonalé ve smyslu završené, pojmově uchopené nekonečno, apod.</a:t>
            </a:r>
            <a:endParaRPr lang="cs-CZ" altLang="cs-CZ" sz="2000" b="1" dirty="0"/>
          </a:p>
        </p:txBody>
      </p:sp>
      <p:sp>
        <p:nvSpPr>
          <p:cNvPr id="4099" name="Podnadpis 2">
            <a:extLst>
              <a:ext uri="{FF2B5EF4-FFF2-40B4-BE49-F238E27FC236}">
                <a16:creationId xmlns:a16="http://schemas.microsoft.com/office/drawing/2014/main" id="{655E5F3F-B4CA-4643-900E-B05F78AEF67E}"/>
              </a:ext>
            </a:extLst>
          </p:cNvPr>
          <p:cNvSpPr>
            <a:spLocks noGrp="1" noChangeArrowheads="1"/>
          </p:cNvSpPr>
          <p:nvPr>
            <p:ph type="subTitle" idx="1"/>
          </p:nvPr>
        </p:nvSpPr>
        <p:spPr>
          <a:xfrm>
            <a:off x="1371600" y="4715943"/>
            <a:ext cx="6400800" cy="1233694"/>
          </a:xfrm>
        </p:spPr>
        <p:txBody>
          <a:bodyPr/>
          <a:lstStyle/>
          <a:p>
            <a:pPr algn="ctr"/>
            <a:r>
              <a:rPr lang="cs-CZ" altLang="cs-CZ" sz="2800" b="1" dirty="0"/>
              <a:t>Historický přehled názorů na povahu nekonečna</a:t>
            </a:r>
          </a:p>
        </p:txBody>
      </p:sp>
      <p:sp>
        <p:nvSpPr>
          <p:cNvPr id="4100" name="TextovéPole 4">
            <a:extLst>
              <a:ext uri="{FF2B5EF4-FFF2-40B4-BE49-F238E27FC236}">
                <a16:creationId xmlns:a16="http://schemas.microsoft.com/office/drawing/2014/main" id="{31E8C5DE-DA10-4714-96E3-50F2DB5CE750}"/>
              </a:ext>
            </a:extLst>
          </p:cNvPr>
          <p:cNvSpPr txBox="1">
            <a:spLocks noChangeArrowheads="1"/>
          </p:cNvSpPr>
          <p:nvPr/>
        </p:nvSpPr>
        <p:spPr bwMode="auto">
          <a:xfrm>
            <a:off x="1979613" y="571500"/>
            <a:ext cx="457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cs-CZ" altLang="cs-CZ" sz="4800" b="1" dirty="0"/>
              <a:t>Nekonečno</a:t>
            </a:r>
            <a:br>
              <a:rPr lang="cs-CZ" altLang="cs-CZ" sz="4800" b="1" dirty="0"/>
            </a:br>
            <a:r>
              <a:rPr lang="cs-CZ" altLang="cs-CZ" sz="3600" dirty="0"/>
              <a:t>∞</a:t>
            </a:r>
            <a:r>
              <a:rPr lang="cs-CZ" altLang="cs-CZ" sz="2000" dirty="0"/>
              <a:t> </a:t>
            </a:r>
            <a:endParaRPr lang="cs-CZ" altLang="cs-CZ" dirty="0"/>
          </a:p>
        </p:txBody>
      </p:sp>
      <p:sp>
        <p:nvSpPr>
          <p:cNvPr id="6" name="TextovéPole 5">
            <a:extLst>
              <a:ext uri="{FF2B5EF4-FFF2-40B4-BE49-F238E27FC236}">
                <a16:creationId xmlns:a16="http://schemas.microsoft.com/office/drawing/2014/main" id="{6C690268-A6F7-4BD7-9F4C-8E0625DCFC76}"/>
              </a:ext>
            </a:extLst>
          </p:cNvPr>
          <p:cNvSpPr txBox="1"/>
          <p:nvPr/>
        </p:nvSpPr>
        <p:spPr>
          <a:xfrm>
            <a:off x="0" y="6319465"/>
            <a:ext cx="9144000" cy="338554"/>
          </a:xfrm>
          <a:prstGeom prst="rect">
            <a:avLst/>
          </a:prstGeom>
          <a:noFill/>
        </p:spPr>
        <p:txBody>
          <a:bodyPr wrap="square">
            <a:spAutoFit/>
          </a:bodyPr>
          <a:lstStyle/>
          <a:p>
            <a:r>
              <a:rPr lang="cs-CZ" sz="1600" dirty="0"/>
              <a:t>Vedle uvedených pramenů jsou použity citace z knih Petra </a:t>
            </a:r>
            <a:r>
              <a:rPr lang="cs-CZ" sz="1600" dirty="0" err="1"/>
              <a:t>Vopěnky</a:t>
            </a:r>
            <a:r>
              <a:rPr lang="cs-CZ" sz="1600" dirty="0"/>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DEAA6DF-E7E1-4BDC-B842-653FA395229C}"/>
              </a:ext>
            </a:extLst>
          </p:cNvPr>
          <p:cNvSpPr>
            <a:spLocks noChangeArrowheads="1"/>
          </p:cNvSpPr>
          <p:nvPr/>
        </p:nvSpPr>
        <p:spPr bwMode="auto">
          <a:xfrm>
            <a:off x="0" y="857577"/>
            <a:ext cx="9144000" cy="606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cs-CZ" altLang="cs-CZ" sz="2800" b="1" dirty="0"/>
              <a:t>Mikuláš </a:t>
            </a:r>
            <a:r>
              <a:rPr lang="cs-CZ" altLang="cs-CZ" sz="2800" b="1" dirty="0" err="1"/>
              <a:t>Kusánský</a:t>
            </a:r>
            <a:r>
              <a:rPr lang="cs-CZ" altLang="cs-CZ" sz="2800" b="1" dirty="0"/>
              <a:t> </a:t>
            </a:r>
            <a:r>
              <a:rPr lang="cs-CZ" altLang="cs-CZ" sz="2800" dirty="0"/>
              <a:t>(1401-1464) </a:t>
            </a:r>
          </a:p>
          <a:p>
            <a:pPr algn="l" eaLnBrk="1" hangingPunct="1"/>
            <a:r>
              <a:rPr lang="cs-CZ" altLang="cs-CZ" sz="2200" dirty="0"/>
              <a:t>Církevní hodnostář, diplomat, všestranný učenec;</a:t>
            </a:r>
          </a:p>
          <a:p>
            <a:pPr algn="l" eaLnBrk="1" hangingPunct="1"/>
            <a:r>
              <a:rPr lang="cs-CZ" altLang="cs-CZ" sz="2200" dirty="0"/>
              <a:t>„Řekneme-li, že Bůh je pravda, dobro, či krása sama, řekneme-li, že je první příčinou všeho, že je Stvořitelem, řekneme-li, že je substancí všech substancí, řekneme-li, že je esencí zcela shodnou s existencí, řekneme-li, že je jednotou tří osob (Otce, Syna a Ducha svatého) atd., je to všechno nevýstižné proti </a:t>
            </a:r>
            <a:r>
              <a:rPr lang="cs-CZ" altLang="cs-CZ" sz="2200" dirty="0" err="1"/>
              <a:t>infinitas</a:t>
            </a:r>
            <a:r>
              <a:rPr lang="cs-CZ" altLang="cs-CZ" sz="2200" dirty="0"/>
              <a:t> </a:t>
            </a:r>
            <a:r>
              <a:rPr lang="cs-CZ" altLang="cs-CZ" sz="2200" dirty="0" err="1"/>
              <a:t>sive</a:t>
            </a:r>
            <a:r>
              <a:rPr lang="cs-CZ" altLang="cs-CZ" sz="2200" dirty="0"/>
              <a:t> Deus.“ (nekonečno nebo Bůh);</a:t>
            </a:r>
            <a:endParaRPr lang="cs-CZ" altLang="cs-CZ" sz="2200" i="1" dirty="0"/>
          </a:p>
          <a:p>
            <a:pPr algn="l" eaLnBrk="1" hangingPunct="1"/>
            <a:r>
              <a:rPr lang="cs-CZ" altLang="cs-CZ" sz="2200" dirty="0"/>
              <a:t>„… i svět, nejen Bůh je nekonečný.“ </a:t>
            </a:r>
          </a:p>
          <a:p>
            <a:pPr algn="l" eaLnBrk="1" hangingPunct="1"/>
            <a:r>
              <a:rPr lang="cs-CZ" altLang="cs-CZ" sz="1800" i="1" dirty="0" err="1"/>
              <a:t>Docta</a:t>
            </a:r>
            <a:r>
              <a:rPr lang="cs-CZ" altLang="cs-CZ" sz="1800" i="1" dirty="0"/>
              <a:t> </a:t>
            </a:r>
            <a:r>
              <a:rPr lang="cs-CZ" altLang="cs-CZ" sz="1800" i="1" dirty="0" err="1"/>
              <a:t>ignorantia</a:t>
            </a:r>
            <a:endParaRPr lang="cs-CZ" altLang="cs-CZ" sz="1800" dirty="0"/>
          </a:p>
          <a:p>
            <a:pPr algn="l" eaLnBrk="1" hangingPunct="1"/>
            <a:r>
              <a:rPr lang="cs-CZ" altLang="cs-CZ" sz="2000" b="1" dirty="0"/>
              <a:t>Tradiční vlastnost Boží (nekonečnost)</a:t>
            </a:r>
          </a:p>
          <a:p>
            <a:pPr algn="l" eaLnBrk="1" hangingPunct="1"/>
            <a:r>
              <a:rPr lang="cs-CZ" altLang="cs-CZ" sz="2000" b="1" dirty="0"/>
              <a:t>se stává základem univerza.</a:t>
            </a:r>
          </a:p>
          <a:p>
            <a:pPr algn="l" eaLnBrk="1" hangingPunct="1"/>
            <a:endParaRPr lang="cs-CZ" altLang="cs-CZ" sz="2000" dirty="0"/>
          </a:p>
          <a:p>
            <a:pPr algn="l" eaLnBrk="1" hangingPunct="1"/>
            <a:r>
              <a:rPr lang="cs-CZ" altLang="cs-CZ" dirty="0"/>
              <a:t>Některé další </a:t>
            </a:r>
            <a:r>
              <a:rPr lang="cs-CZ" altLang="cs-CZ" dirty="0" err="1"/>
              <a:t>Kusánského</a:t>
            </a:r>
            <a:r>
              <a:rPr lang="cs-CZ" altLang="cs-CZ" dirty="0"/>
              <a:t> domněnky:</a:t>
            </a:r>
          </a:p>
          <a:p>
            <a:pPr algn="l" eaLnBrk="1" hangingPunct="1"/>
            <a:r>
              <a:rPr lang="cs-CZ" altLang="cs-CZ" sz="2000" dirty="0"/>
              <a:t>V nekonečnu není celek větší než část. </a:t>
            </a:r>
          </a:p>
          <a:p>
            <a:pPr algn="l" eaLnBrk="1" hangingPunct="1"/>
            <a:r>
              <a:rPr lang="cs-CZ" altLang="cs-CZ" sz="2000" dirty="0"/>
              <a:t>V nekonečnu dojde ke sjednocení všech rozporů.</a:t>
            </a:r>
          </a:p>
          <a:p>
            <a:pPr algn="l" eaLnBrk="1" hangingPunct="1"/>
            <a:r>
              <a:rPr lang="cs-CZ" altLang="cs-CZ" sz="2000" dirty="0"/>
              <a:t>Nekonečno je absolutní maximum, absolutní nutnost, absolutní bytí, v němž se veškerá geometrie degeneruje na linii.</a:t>
            </a:r>
          </a:p>
          <a:p>
            <a:pPr algn="l" eaLnBrk="1" hangingPunct="1"/>
            <a:r>
              <a:rPr lang="cs-CZ" altLang="cs-CZ" sz="2000" dirty="0"/>
              <a:t>(Pavel </a:t>
            </a:r>
            <a:r>
              <a:rPr lang="cs-CZ" altLang="cs-CZ" sz="2000" dirty="0" err="1"/>
              <a:t>Flos</a:t>
            </a:r>
            <a:r>
              <a:rPr lang="cs-CZ" altLang="cs-CZ" sz="2000" dirty="0"/>
              <a:t>)</a:t>
            </a:r>
          </a:p>
        </p:txBody>
      </p:sp>
      <p:sp>
        <p:nvSpPr>
          <p:cNvPr id="19460" name="AutoShape 4" descr="Na konci světa">
            <a:extLst>
              <a:ext uri="{FF2B5EF4-FFF2-40B4-BE49-F238E27FC236}">
                <a16:creationId xmlns:a16="http://schemas.microsoft.com/office/drawing/2014/main" id="{86A33FBC-64A4-46E0-9292-E0408B0B7D4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62" name="AutoShape 6" descr="Na konci světa">
            <a:extLst>
              <a:ext uri="{FF2B5EF4-FFF2-40B4-BE49-F238E27FC236}">
                <a16:creationId xmlns:a16="http://schemas.microsoft.com/office/drawing/2014/main" id="{CCB74584-B8EA-4771-A196-FC8ACFD1A32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pic>
        <p:nvPicPr>
          <p:cNvPr id="19465" name="Picture 9">
            <a:extLst>
              <a:ext uri="{FF2B5EF4-FFF2-40B4-BE49-F238E27FC236}">
                <a16:creationId xmlns:a16="http://schemas.microsoft.com/office/drawing/2014/main" id="{7500CE8B-326E-4D2E-99A3-CF388F83F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724" y="3236904"/>
            <a:ext cx="2034952" cy="245085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4145E85-5ADD-440C-BD9E-B7A5347DE81A}"/>
              </a:ext>
            </a:extLst>
          </p:cNvPr>
          <p:cNvSpPr txBox="1"/>
          <p:nvPr/>
        </p:nvSpPr>
        <p:spPr>
          <a:xfrm>
            <a:off x="152400" y="98335"/>
            <a:ext cx="8839200" cy="492443"/>
          </a:xfrm>
          <a:prstGeom prst="rect">
            <a:avLst/>
          </a:prstGeom>
          <a:noFill/>
        </p:spPr>
        <p:txBody>
          <a:bodyPr wrap="square">
            <a:spAutoFit/>
          </a:bodyPr>
          <a:lstStyle/>
          <a:p>
            <a:pPr algn="l" eaLnBrk="1" hangingPunct="1"/>
            <a:r>
              <a:rPr lang="cs-CZ" altLang="cs-CZ" sz="2600" dirty="0">
                <a:highlight>
                  <a:srgbClr val="00FFFF"/>
                </a:highlight>
              </a:rPr>
              <a:t>Aktuální nekonečno v úvahách teologů počátkem novověku</a:t>
            </a:r>
          </a:p>
        </p:txBody>
      </p:sp>
      <p:sp>
        <p:nvSpPr>
          <p:cNvPr id="2" name="Zástupný symbol pro zápatí 1">
            <a:extLst>
              <a:ext uri="{FF2B5EF4-FFF2-40B4-BE49-F238E27FC236}">
                <a16:creationId xmlns:a16="http://schemas.microsoft.com/office/drawing/2014/main" id="{88110759-73C7-4830-A06B-2D671ED129E2}"/>
              </a:ext>
            </a:extLst>
          </p:cNvPr>
          <p:cNvSpPr>
            <a:spLocks noGrp="1"/>
          </p:cNvSpPr>
          <p:nvPr>
            <p:ph type="ftr" sz="quarter" idx="11"/>
          </p:nvPr>
        </p:nvSpPr>
        <p:spPr>
          <a:xfrm>
            <a:off x="5791200" y="6458931"/>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413809E2-7799-4281-B565-A870FF310CC0}"/>
              </a:ext>
            </a:extLst>
          </p:cNvPr>
          <p:cNvSpPr>
            <a:spLocks noGrp="1"/>
          </p:cNvSpPr>
          <p:nvPr>
            <p:ph type="sldNum" sz="quarter" idx="12"/>
          </p:nvPr>
        </p:nvSpPr>
        <p:spPr/>
        <p:txBody>
          <a:bodyPr/>
          <a:lstStyle/>
          <a:p>
            <a:fld id="{882E41CE-998D-47CB-83BB-63F2AFDA476B}" type="slidenum">
              <a:rPr lang="cs-CZ" altLang="cs-CZ" smtClean="0"/>
              <a:pPr/>
              <a:t>10</a:t>
            </a:fld>
            <a:endParaRPr lang="cs-CZ" altLang="cs-CZ"/>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3B6FA19-1D8F-4206-925C-DF744D14C072}"/>
              </a:ext>
            </a:extLst>
          </p:cNvPr>
          <p:cNvSpPr>
            <a:spLocks noGrp="1" noChangeArrowheads="1"/>
          </p:cNvSpPr>
          <p:nvPr>
            <p:ph type="title" idx="4294967295"/>
          </p:nvPr>
        </p:nvSpPr>
        <p:spPr/>
        <p:txBody>
          <a:bodyPr/>
          <a:lstStyle/>
          <a:p>
            <a:r>
              <a:rPr lang="cs-CZ" altLang="cs-CZ" sz="2400">
                <a:cs typeface="Times New Roman" panose="02020603050405020304" pitchFamily="18" charset="0"/>
              </a:rPr>
              <a:t> </a:t>
            </a:r>
            <a:br>
              <a:rPr lang="cs-CZ" altLang="cs-CZ" sz="2400">
                <a:cs typeface="Times New Roman" panose="02020603050405020304" pitchFamily="18" charset="0"/>
              </a:rPr>
            </a:br>
            <a:endParaRPr lang="cs-CZ" altLang="cs-CZ" sz="2400">
              <a:cs typeface="Times New Roman" panose="02020603050405020304" pitchFamily="18" charset="0"/>
            </a:endParaRPr>
          </a:p>
        </p:txBody>
      </p:sp>
      <p:sp>
        <p:nvSpPr>
          <p:cNvPr id="27651" name="Rectangle 3">
            <a:extLst>
              <a:ext uri="{FF2B5EF4-FFF2-40B4-BE49-F238E27FC236}">
                <a16:creationId xmlns:a16="http://schemas.microsoft.com/office/drawing/2014/main" id="{0067F018-EF90-40B6-95DC-745EF9C2FBBC}"/>
              </a:ext>
            </a:extLst>
          </p:cNvPr>
          <p:cNvSpPr>
            <a:spLocks noChangeArrowheads="1"/>
          </p:cNvSpPr>
          <p:nvPr/>
        </p:nvSpPr>
        <p:spPr bwMode="auto">
          <a:xfrm>
            <a:off x="-10905" y="136525"/>
            <a:ext cx="91440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cs-CZ" altLang="cs-CZ" sz="2800" b="1" dirty="0" err="1"/>
              <a:t>Giordano</a:t>
            </a:r>
            <a:r>
              <a:rPr lang="cs-CZ" altLang="cs-CZ" sz="2800" b="1" dirty="0"/>
              <a:t> Bruno (1548-1600)</a:t>
            </a:r>
            <a:r>
              <a:rPr lang="cs-CZ" altLang="cs-CZ" dirty="0"/>
              <a:t> </a:t>
            </a:r>
            <a:br>
              <a:rPr lang="cs-CZ" altLang="cs-CZ" dirty="0"/>
            </a:br>
            <a:r>
              <a:rPr lang="cs-CZ" altLang="cs-CZ" sz="2000" dirty="0"/>
              <a:t>dominikán;</a:t>
            </a:r>
            <a:br>
              <a:rPr lang="cs-CZ" altLang="cs-CZ" dirty="0"/>
            </a:br>
            <a:endParaRPr lang="cs-CZ" altLang="cs-CZ" sz="1000" dirty="0"/>
          </a:p>
          <a:p>
            <a:pPr algn="l" eaLnBrk="1" hangingPunct="1"/>
            <a:r>
              <a:rPr lang="cs-CZ" altLang="cs-CZ" sz="1800" dirty="0"/>
              <a:t>Veden snahou </a:t>
            </a:r>
            <a:r>
              <a:rPr lang="cs-CZ" altLang="cs-CZ" sz="1800" b="1" dirty="0"/>
              <a:t>zvětšit Boží moc</a:t>
            </a:r>
            <a:r>
              <a:rPr lang="cs-CZ" altLang="cs-CZ" sz="1800" dirty="0"/>
              <a:t>, tvrdil, že Bůh může </a:t>
            </a:r>
          </a:p>
          <a:p>
            <a:pPr algn="l" eaLnBrk="1" hangingPunct="1"/>
            <a:r>
              <a:rPr lang="cs-CZ" altLang="cs-CZ" sz="1800" dirty="0"/>
              <a:t>vložit aktuální nekonečno do světa, protože je nekonečně mocný a </a:t>
            </a:r>
          </a:p>
          <a:p>
            <a:pPr algn="l" eaLnBrk="1" hangingPunct="1"/>
            <a:r>
              <a:rPr lang="cs-CZ" altLang="cs-CZ" sz="1800" dirty="0"/>
              <a:t>absolutně dobrý - nevyvrací  Tomáše Akvinského, ale Aristotela, kterého kritizuje velmi ostře.</a:t>
            </a:r>
          </a:p>
          <a:p>
            <a:pPr algn="l" eaLnBrk="1" hangingPunct="1"/>
            <a:endParaRPr lang="cs-CZ" altLang="cs-CZ" sz="1800" dirty="0"/>
          </a:p>
          <a:p>
            <a:pPr algn="l" eaLnBrk="1" hangingPunct="1"/>
            <a:r>
              <a:rPr lang="cs-CZ" altLang="cs-CZ" sz="1800" dirty="0"/>
              <a:t>Prostor je klasický nekonečný </a:t>
            </a:r>
            <a:r>
              <a:rPr lang="cs-CZ" altLang="cs-CZ" sz="1800" dirty="0" err="1"/>
              <a:t>geomerický</a:t>
            </a:r>
            <a:r>
              <a:rPr lang="cs-CZ" altLang="cs-CZ" sz="1800" dirty="0"/>
              <a:t> prostor. </a:t>
            </a:r>
          </a:p>
          <a:p>
            <a:pPr algn="l" eaLnBrk="1" hangingPunct="1"/>
            <a:r>
              <a:rPr lang="cs-CZ" altLang="cs-CZ" sz="1800" dirty="0"/>
              <a:t>Bůh nestvořil v tomto nekonečném prostoru jen malou kouli (středověký vesmír); kdo popírá nekonečný výsledek, popírá Boží všemohoucnost!</a:t>
            </a:r>
          </a:p>
          <a:p>
            <a:pPr algn="l" eaLnBrk="1" hangingPunct="1"/>
            <a:r>
              <a:rPr lang="cs-CZ" altLang="cs-CZ" sz="1800" dirty="0"/>
              <a:t>Vesmír je nekonečná nehybná prázdnota, v níž se pohybují kosmická tělesa – nekonečně mnoho hvězd-světů, Země není ve středu vesmíru; Země se točí, obloha jen zdánlivě.</a:t>
            </a:r>
          </a:p>
          <a:p>
            <a:pPr algn="l" eaLnBrk="1" hangingPunct="1"/>
            <a:r>
              <a:rPr lang="cs-CZ" altLang="cs-CZ" sz="1800" dirty="0"/>
              <a:t>Všemohoucnost Boží světu uděluje nekonečný pohyb – Bruno říká, že svět se nekonečně pohybuje (i když my to nevnímáme).</a:t>
            </a:r>
          </a:p>
          <a:p>
            <a:pPr algn="l" eaLnBrk="1" hangingPunct="1"/>
            <a:r>
              <a:rPr lang="cs-CZ" altLang="cs-CZ" sz="1800" dirty="0"/>
              <a:t>Církev Brunovi vytýkala, že</a:t>
            </a:r>
          </a:p>
          <a:p>
            <a:pPr algn="l" eaLnBrk="1" hangingPunct="1"/>
            <a:r>
              <a:rPr lang="cs-CZ" altLang="cs-CZ" sz="2000" b="1" dirty="0"/>
              <a:t>upírá Bohu svobodnou vůli: podle  Bruna Bůh musí, zatímco podle Tomáše Akvinského Bůh může, ale nemusí vložit nekonečno do světa.</a:t>
            </a:r>
            <a:endParaRPr lang="cs-CZ" altLang="cs-CZ" sz="2000" dirty="0"/>
          </a:p>
        </p:txBody>
      </p:sp>
      <p:pic>
        <p:nvPicPr>
          <p:cNvPr id="27657" name="Picture 9">
            <a:extLst>
              <a:ext uri="{FF2B5EF4-FFF2-40B4-BE49-F238E27FC236}">
                <a16:creationId xmlns:a16="http://schemas.microsoft.com/office/drawing/2014/main" id="{75D214C0-47F4-448A-A5EB-666B02892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0"/>
            <a:ext cx="133350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8" name="Rectangle 10">
            <a:extLst>
              <a:ext uri="{FF2B5EF4-FFF2-40B4-BE49-F238E27FC236}">
                <a16:creationId xmlns:a16="http://schemas.microsoft.com/office/drawing/2014/main" id="{EA1021B7-D758-4362-8019-795740047017}"/>
              </a:ext>
            </a:extLst>
          </p:cNvPr>
          <p:cNvSpPr>
            <a:spLocks noChangeArrowheads="1"/>
          </p:cNvSpPr>
          <p:nvPr/>
        </p:nvSpPr>
        <p:spPr bwMode="auto">
          <a:xfrm>
            <a:off x="-320966" y="0"/>
            <a:ext cx="184731" cy="46166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endParaRPr lang="cs-CZ" altLang="cs-CZ" dirty="0"/>
          </a:p>
        </p:txBody>
      </p:sp>
      <p:sp>
        <p:nvSpPr>
          <p:cNvPr id="7" name="TextovéPole 6">
            <a:extLst>
              <a:ext uri="{FF2B5EF4-FFF2-40B4-BE49-F238E27FC236}">
                <a16:creationId xmlns:a16="http://schemas.microsoft.com/office/drawing/2014/main" id="{F836B7B5-330F-4A0B-848A-C7D2CCDA4FB2}"/>
              </a:ext>
            </a:extLst>
          </p:cNvPr>
          <p:cNvSpPr txBox="1"/>
          <p:nvPr/>
        </p:nvSpPr>
        <p:spPr>
          <a:xfrm>
            <a:off x="-10905" y="5293701"/>
            <a:ext cx="8928992" cy="1200329"/>
          </a:xfrm>
          <a:prstGeom prst="rect">
            <a:avLst/>
          </a:prstGeom>
          <a:noFill/>
        </p:spPr>
        <p:txBody>
          <a:bodyPr wrap="square">
            <a:spAutoFit/>
          </a:bodyPr>
          <a:lstStyle/>
          <a:p>
            <a:r>
              <a:rPr lang="cs-CZ" sz="1800" dirty="0"/>
              <a:t>Poznámka. První filosof, který popisuje nekonečno v přírodě je Mistr </a:t>
            </a:r>
            <a:r>
              <a:rPr lang="cs-CZ" sz="1800" dirty="0" err="1"/>
              <a:t>Eckhart</a:t>
            </a:r>
            <a:r>
              <a:rPr lang="cs-CZ" sz="1800" dirty="0"/>
              <a:t> (1260-1328): „Tvořit, plodit, rodit jsou projevy živého. Živý, skutečný Bůh musí být věčným plozením. I příroda je jednou z forem tohoto věčného plození. Je přímým dílem nekonečného Boha a proto je také nekonečná.“ Pavel </a:t>
            </a:r>
            <a:r>
              <a:rPr lang="cs-CZ" sz="1800" dirty="0" err="1"/>
              <a:t>Flos</a:t>
            </a:r>
            <a:r>
              <a:rPr lang="cs-CZ" sz="1800" dirty="0"/>
              <a:t>, </a:t>
            </a:r>
            <a:r>
              <a:rPr lang="cs-CZ" sz="1800" i="1" dirty="0"/>
              <a:t>Mikuláš </a:t>
            </a:r>
            <a:r>
              <a:rPr lang="cs-CZ" sz="1800" i="1" dirty="0" err="1"/>
              <a:t>Kusánský</a:t>
            </a:r>
            <a:r>
              <a:rPr lang="cs-CZ" sz="1800" i="0" dirty="0"/>
              <a:t>, Vyšehrad, Praha 1977, s.42</a:t>
            </a:r>
          </a:p>
        </p:txBody>
      </p:sp>
      <p:sp>
        <p:nvSpPr>
          <p:cNvPr id="3" name="Zástupný symbol pro zápatí 2">
            <a:extLst>
              <a:ext uri="{FF2B5EF4-FFF2-40B4-BE49-F238E27FC236}">
                <a16:creationId xmlns:a16="http://schemas.microsoft.com/office/drawing/2014/main" id="{9738BF66-DAED-4A1F-8C98-730424D36CC1}"/>
              </a:ext>
            </a:extLst>
          </p:cNvPr>
          <p:cNvSpPr>
            <a:spLocks noGrp="1"/>
          </p:cNvSpPr>
          <p:nvPr>
            <p:ph type="ftr" sz="quarter" idx="11"/>
          </p:nvPr>
        </p:nvSpPr>
        <p:spPr>
          <a:xfrm>
            <a:off x="5791200" y="6494030"/>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719972FC-C340-44EC-8798-564612FA9628}"/>
              </a:ext>
            </a:extLst>
          </p:cNvPr>
          <p:cNvSpPr>
            <a:spLocks noGrp="1"/>
          </p:cNvSpPr>
          <p:nvPr>
            <p:ph type="sldNum" sz="quarter" idx="12"/>
          </p:nvPr>
        </p:nvSpPr>
        <p:spPr/>
        <p:txBody>
          <a:bodyPr/>
          <a:lstStyle/>
          <a:p>
            <a:fld id="{882E41CE-998D-47CB-83BB-63F2AFDA476B}" type="slidenum">
              <a:rPr lang="cs-CZ" altLang="cs-CZ" smtClean="0"/>
              <a:pPr/>
              <a:t>11</a:t>
            </a:fld>
            <a:endParaRPr lang="cs-CZ" altLang="cs-CZ"/>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E675058-5D25-405D-94B9-DD983BFA4C34}"/>
              </a:ext>
            </a:extLst>
          </p:cNvPr>
          <p:cNvSpPr>
            <a:spLocks noChangeArrowheads="1"/>
          </p:cNvSpPr>
          <p:nvPr/>
        </p:nvSpPr>
        <p:spPr bwMode="auto">
          <a:xfrm>
            <a:off x="2879280" y="920621"/>
            <a:ext cx="6084887"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sz="1800" dirty="0"/>
              <a:t>Zakladatel Tovaryšstva Ježíšova Ignác z </a:t>
            </a:r>
            <a:r>
              <a:rPr lang="cs-CZ" altLang="cs-CZ" sz="1800" dirty="0" err="1"/>
              <a:t>Loyoly</a:t>
            </a:r>
            <a:r>
              <a:rPr lang="cs-CZ" altLang="cs-CZ" sz="1800" dirty="0"/>
              <a:t> přikázal držet se učení sv. Tomáše Akvinského.</a:t>
            </a:r>
          </a:p>
          <a:p>
            <a:r>
              <a:rPr lang="cs-CZ" altLang="cs-CZ" sz="1800" dirty="0"/>
              <a:t>Jakub </a:t>
            </a:r>
            <a:r>
              <a:rPr lang="cs-CZ" altLang="cs-CZ" sz="1800" dirty="0" err="1"/>
              <a:t>Lainez</a:t>
            </a:r>
            <a:r>
              <a:rPr lang="cs-CZ" altLang="cs-CZ" sz="1800" dirty="0"/>
              <a:t>, druhý generál řádu ustanovení zmírnil, dovolil se odchylovat.</a:t>
            </a:r>
          </a:p>
          <a:p>
            <a:r>
              <a:rPr lang="cs-CZ" altLang="cs-CZ" sz="1800" dirty="0"/>
              <a:t>Po třicetileté válce – katolíci se cítili ohroženi protestanty – sjednocují učení, vrací se k Tomáši Akvinskému.</a:t>
            </a:r>
          </a:p>
          <a:p>
            <a:r>
              <a:rPr lang="cs-CZ" altLang="cs-CZ" sz="1800" dirty="0"/>
              <a:t>Pražští teologové začali přehodnocovat, co o nekonečnu napsal Rodrigo de </a:t>
            </a:r>
            <a:r>
              <a:rPr lang="cs-CZ" altLang="cs-CZ" sz="1800" dirty="0" err="1"/>
              <a:t>Arriaga</a:t>
            </a:r>
            <a:r>
              <a:rPr lang="cs-CZ" altLang="cs-CZ" sz="1800" dirty="0"/>
              <a:t> a další dědicové barokní mystiky.</a:t>
            </a:r>
          </a:p>
          <a:p>
            <a:endParaRPr lang="cs-CZ" altLang="cs-CZ" sz="2000" dirty="0"/>
          </a:p>
          <a:p>
            <a:r>
              <a:rPr lang="cs-CZ" altLang="cs-CZ" sz="2000" b="1" dirty="0"/>
              <a:t>Barokní mystika</a:t>
            </a:r>
          </a:p>
          <a:p>
            <a:r>
              <a:rPr lang="cs-CZ" altLang="cs-CZ" sz="2000" b="1" dirty="0"/>
              <a:t>T</a:t>
            </a:r>
            <a:r>
              <a:rPr lang="en-US" altLang="cs-CZ" sz="2000" b="1" dirty="0" err="1"/>
              <a:t>ěsné</a:t>
            </a:r>
            <a:r>
              <a:rPr lang="en-US" altLang="cs-CZ" sz="2000" b="1" dirty="0"/>
              <a:t> </a:t>
            </a:r>
            <a:r>
              <a:rPr lang="en-US" altLang="cs-CZ" sz="2000" b="1" dirty="0" err="1"/>
              <a:t>přilnutí</a:t>
            </a:r>
            <a:r>
              <a:rPr lang="en-US" altLang="cs-CZ" sz="2000" b="1" dirty="0"/>
              <a:t> </a:t>
            </a:r>
            <a:r>
              <a:rPr lang="en-US" altLang="cs-CZ" sz="2000" b="1" dirty="0" err="1"/>
              <a:t>Boha</a:t>
            </a:r>
            <a:r>
              <a:rPr lang="en-US" altLang="cs-CZ" sz="2000" b="1" dirty="0"/>
              <a:t> </a:t>
            </a:r>
            <a:r>
              <a:rPr lang="en-US" altLang="cs-CZ" sz="2000" b="1" dirty="0" err="1"/>
              <a:t>ke</a:t>
            </a:r>
            <a:r>
              <a:rPr lang="en-US" altLang="cs-CZ" sz="2000" b="1" dirty="0"/>
              <a:t> </a:t>
            </a:r>
            <a:r>
              <a:rPr lang="en-US" altLang="cs-CZ" sz="2000" b="1" dirty="0" err="1"/>
              <a:t>světu</a:t>
            </a:r>
            <a:r>
              <a:rPr lang="en-US" altLang="cs-CZ" sz="2000" b="1" dirty="0"/>
              <a:t>, </a:t>
            </a:r>
            <a:r>
              <a:rPr lang="en-US" altLang="cs-CZ" sz="2000" b="1" dirty="0" err="1"/>
              <a:t>spojení</a:t>
            </a:r>
            <a:r>
              <a:rPr lang="en-US" altLang="cs-CZ" sz="2000" b="1" dirty="0"/>
              <a:t> </a:t>
            </a:r>
            <a:r>
              <a:rPr lang="en-US" altLang="cs-CZ" sz="2000" b="1" dirty="0" err="1"/>
              <a:t>lidské</a:t>
            </a:r>
            <a:r>
              <a:rPr lang="en-US" altLang="cs-CZ" sz="2000" b="1" dirty="0"/>
              <a:t> </a:t>
            </a:r>
            <a:r>
              <a:rPr lang="en-US" altLang="cs-CZ" sz="2000" b="1" dirty="0" err="1"/>
              <a:t>duše</a:t>
            </a:r>
            <a:r>
              <a:rPr lang="en-US" altLang="cs-CZ" sz="2000" b="1" dirty="0"/>
              <a:t> s </a:t>
            </a:r>
            <a:r>
              <a:rPr lang="en-US" altLang="cs-CZ" sz="2000" b="1" dirty="0" err="1"/>
              <a:t>Bohem</a:t>
            </a:r>
            <a:r>
              <a:rPr lang="en-US" altLang="cs-CZ" sz="2000" b="1" dirty="0"/>
              <a:t> </a:t>
            </a:r>
            <a:r>
              <a:rPr lang="en-US" altLang="cs-CZ" sz="2000" b="1" dirty="0" err="1"/>
              <a:t>poutem</a:t>
            </a:r>
            <a:r>
              <a:rPr lang="en-US" altLang="cs-CZ" sz="2000" b="1" dirty="0"/>
              <a:t> </a:t>
            </a:r>
            <a:r>
              <a:rPr lang="en-US" altLang="cs-CZ" sz="2000" b="1" dirty="0" err="1"/>
              <a:t>lásky</a:t>
            </a:r>
            <a:r>
              <a:rPr lang="en-US" altLang="cs-CZ" sz="2000" b="1" dirty="0"/>
              <a:t>, do </a:t>
            </a:r>
            <a:r>
              <a:rPr lang="en-US" altLang="cs-CZ" sz="2000" b="1" dirty="0" err="1"/>
              <a:t>krajnosti</a:t>
            </a:r>
            <a:r>
              <a:rPr lang="en-US" altLang="cs-CZ" sz="2000" b="1" dirty="0"/>
              <a:t> </a:t>
            </a:r>
            <a:r>
              <a:rPr lang="en-US" altLang="cs-CZ" sz="2000" b="1" dirty="0" err="1"/>
              <a:t>umocněné</a:t>
            </a:r>
            <a:r>
              <a:rPr lang="en-US" altLang="cs-CZ" sz="2000" b="1" dirty="0"/>
              <a:t> </a:t>
            </a:r>
            <a:r>
              <a:rPr lang="en-US" altLang="cs-CZ" sz="2000" b="1" dirty="0" err="1"/>
              <a:t>jevy</a:t>
            </a:r>
            <a:r>
              <a:rPr lang="en-US" altLang="cs-CZ" sz="2000" b="1" dirty="0"/>
              <a:t> </a:t>
            </a:r>
            <a:r>
              <a:rPr lang="en-US" altLang="cs-CZ" sz="2000" b="1" dirty="0" err="1"/>
              <a:t>tohoto</a:t>
            </a:r>
            <a:r>
              <a:rPr lang="en-US" altLang="cs-CZ" sz="2000" b="1" dirty="0"/>
              <a:t> </a:t>
            </a:r>
            <a:r>
              <a:rPr lang="en-US" altLang="cs-CZ" sz="2000" b="1" dirty="0" err="1"/>
              <a:t>světa</a:t>
            </a:r>
            <a:r>
              <a:rPr lang="cs-CZ" altLang="cs-CZ" sz="2000" b="1" dirty="0"/>
              <a:t>;</a:t>
            </a:r>
            <a:endParaRPr lang="cs-CZ" altLang="cs-CZ" sz="2000" dirty="0"/>
          </a:p>
          <a:p>
            <a:r>
              <a:rPr lang="en-US" altLang="cs-CZ" sz="2000" b="1" dirty="0" err="1"/>
              <a:t>být</a:t>
            </a:r>
            <a:r>
              <a:rPr lang="en-US" altLang="cs-CZ" sz="2000" b="1" dirty="0"/>
              <a:t> </a:t>
            </a:r>
            <a:r>
              <a:rPr lang="en-US" altLang="cs-CZ" sz="2000" b="1" dirty="0" err="1"/>
              <a:t>skutečný</a:t>
            </a:r>
            <a:r>
              <a:rPr lang="en-US" altLang="cs-CZ" sz="2000" b="1" dirty="0"/>
              <a:t> </a:t>
            </a:r>
            <a:r>
              <a:rPr lang="en-US" altLang="cs-CZ" sz="2000" b="1" dirty="0" err="1"/>
              <a:t>znamená</a:t>
            </a:r>
            <a:r>
              <a:rPr lang="en-US" altLang="cs-CZ" sz="2000" b="1" dirty="0"/>
              <a:t> </a:t>
            </a:r>
            <a:r>
              <a:rPr lang="en-US" altLang="cs-CZ" sz="2000" b="1" dirty="0" err="1"/>
              <a:t>být</a:t>
            </a:r>
            <a:r>
              <a:rPr lang="en-US" altLang="cs-CZ" sz="2000" b="1" dirty="0"/>
              <a:t> </a:t>
            </a:r>
            <a:r>
              <a:rPr lang="en-US" altLang="cs-CZ" sz="2000" b="1" dirty="0" err="1"/>
              <a:t>vnímán</a:t>
            </a:r>
            <a:r>
              <a:rPr lang="en-US" altLang="cs-CZ" sz="2000" b="1" dirty="0"/>
              <a:t> </a:t>
            </a:r>
            <a:r>
              <a:rPr lang="en-US" altLang="cs-CZ" sz="2000" b="1" dirty="0" err="1"/>
              <a:t>Bohem</a:t>
            </a:r>
            <a:r>
              <a:rPr lang="cs-CZ" altLang="cs-CZ" sz="2000" b="1" dirty="0"/>
              <a:t>;</a:t>
            </a:r>
            <a:r>
              <a:rPr lang="en-US" altLang="cs-CZ" sz="2000" b="1" dirty="0"/>
              <a:t> </a:t>
            </a:r>
            <a:endParaRPr lang="cs-CZ" altLang="cs-CZ" sz="2000" b="1" dirty="0"/>
          </a:p>
          <a:p>
            <a:r>
              <a:rPr lang="en-US" altLang="cs-CZ" sz="2000" b="1" dirty="0" err="1"/>
              <a:t>barokní</a:t>
            </a:r>
            <a:r>
              <a:rPr lang="en-US" altLang="cs-CZ" sz="2000" b="1" dirty="0"/>
              <a:t> </a:t>
            </a:r>
            <a:r>
              <a:rPr lang="en-US" altLang="cs-CZ" sz="2000" b="1" dirty="0" err="1"/>
              <a:t>reálný</a:t>
            </a:r>
            <a:r>
              <a:rPr lang="en-US" altLang="cs-CZ" sz="2000" b="1" dirty="0"/>
              <a:t> </a:t>
            </a:r>
            <a:r>
              <a:rPr lang="en-US" altLang="cs-CZ" sz="2000" b="1" dirty="0" err="1"/>
              <a:t>svět</a:t>
            </a:r>
            <a:r>
              <a:rPr lang="en-US" altLang="cs-CZ" sz="2000" b="1" dirty="0"/>
              <a:t>: </a:t>
            </a:r>
            <a:r>
              <a:rPr lang="en-US" altLang="cs-CZ" sz="2000" b="1" dirty="0" err="1"/>
              <a:t>zhmotnělá</a:t>
            </a:r>
            <a:r>
              <a:rPr lang="en-US" altLang="cs-CZ" sz="2000" b="1" dirty="0"/>
              <a:t> </a:t>
            </a:r>
            <a:r>
              <a:rPr lang="en-US" altLang="cs-CZ" sz="2000" b="1" dirty="0" err="1"/>
              <a:t>touha</a:t>
            </a:r>
            <a:r>
              <a:rPr lang="en-US" altLang="cs-CZ" sz="2000" b="1" dirty="0"/>
              <a:t>, aby do </a:t>
            </a:r>
            <a:r>
              <a:rPr lang="en-US" altLang="cs-CZ" sz="2000" b="1" dirty="0" err="1"/>
              <a:t>osudu</a:t>
            </a:r>
            <a:r>
              <a:rPr lang="en-US" altLang="cs-CZ" sz="2000" b="1" dirty="0"/>
              <a:t> </a:t>
            </a:r>
            <a:r>
              <a:rPr lang="en-US" altLang="cs-CZ" sz="2000" b="1" dirty="0" err="1"/>
              <a:t>lidí</a:t>
            </a:r>
            <a:r>
              <a:rPr lang="en-US" altLang="cs-CZ" sz="2000" b="1" dirty="0"/>
              <a:t> </a:t>
            </a:r>
            <a:r>
              <a:rPr lang="en-US" altLang="cs-CZ" sz="2000" b="1" dirty="0" err="1"/>
              <a:t>zasahoval</a:t>
            </a:r>
            <a:r>
              <a:rPr lang="en-US" altLang="cs-CZ" sz="2000" b="1" dirty="0"/>
              <a:t> </a:t>
            </a:r>
            <a:r>
              <a:rPr lang="en-US" altLang="cs-CZ" sz="2000" b="1" dirty="0" err="1"/>
              <a:t>Bůh</a:t>
            </a:r>
            <a:endParaRPr lang="cs-CZ" altLang="cs-CZ" sz="2000" dirty="0"/>
          </a:p>
        </p:txBody>
      </p:sp>
      <p:pic>
        <p:nvPicPr>
          <p:cNvPr id="32771" name="Picture 3">
            <a:extLst>
              <a:ext uri="{FF2B5EF4-FFF2-40B4-BE49-F238E27FC236}">
                <a16:creationId xmlns:a16="http://schemas.microsoft.com/office/drawing/2014/main" id="{E44ABA7A-6F3B-45F9-9B46-BB65C0AE6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20621"/>
            <a:ext cx="2195736" cy="357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zápatí 1">
            <a:extLst>
              <a:ext uri="{FF2B5EF4-FFF2-40B4-BE49-F238E27FC236}">
                <a16:creationId xmlns:a16="http://schemas.microsoft.com/office/drawing/2014/main" id="{2BDD80DF-2A0F-467D-9E65-8A3B5DF0D2D6}"/>
              </a:ext>
            </a:extLst>
          </p:cNvPr>
          <p:cNvSpPr>
            <a:spLocks noGrp="1"/>
          </p:cNvSpPr>
          <p:nvPr>
            <p:ph type="ftr" sz="quarter" idx="11"/>
          </p:nvPr>
        </p:nvSpPr>
        <p:spPr>
          <a:xfrm>
            <a:off x="5921723" y="6543906"/>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B79C6CEA-D027-4FBB-91F9-16BD25AC8630}"/>
              </a:ext>
            </a:extLst>
          </p:cNvPr>
          <p:cNvSpPr>
            <a:spLocks noGrp="1"/>
          </p:cNvSpPr>
          <p:nvPr>
            <p:ph type="sldNum" sz="quarter" idx="12"/>
          </p:nvPr>
        </p:nvSpPr>
        <p:spPr/>
        <p:txBody>
          <a:bodyPr/>
          <a:lstStyle/>
          <a:p>
            <a:fld id="{882E41CE-998D-47CB-83BB-63F2AFDA476B}" type="slidenum">
              <a:rPr lang="cs-CZ" altLang="cs-CZ" smtClean="0"/>
              <a:pPr/>
              <a:t>12</a:t>
            </a:fld>
            <a:endParaRPr lang="cs-CZ" altLang="cs-CZ"/>
          </a:p>
        </p:txBody>
      </p:sp>
      <p:sp>
        <p:nvSpPr>
          <p:cNvPr id="7" name="TextovéPole 6">
            <a:extLst>
              <a:ext uri="{FF2B5EF4-FFF2-40B4-BE49-F238E27FC236}">
                <a16:creationId xmlns:a16="http://schemas.microsoft.com/office/drawing/2014/main" id="{F34202B5-96AC-4470-AC08-585038CE69E8}"/>
              </a:ext>
            </a:extLst>
          </p:cNvPr>
          <p:cNvSpPr txBox="1"/>
          <p:nvPr/>
        </p:nvSpPr>
        <p:spPr>
          <a:xfrm>
            <a:off x="179512" y="305033"/>
            <a:ext cx="8133755" cy="461665"/>
          </a:xfrm>
          <a:prstGeom prst="rect">
            <a:avLst/>
          </a:prstGeom>
          <a:noFill/>
        </p:spPr>
        <p:txBody>
          <a:bodyPr wrap="square">
            <a:spAutoFit/>
          </a:bodyPr>
          <a:lstStyle/>
          <a:p>
            <a:r>
              <a:rPr lang="cs-CZ"/>
              <a:t>Teologové zkoumali nekonečno, protože chtěli lépe chápat Boha.</a:t>
            </a:r>
            <a:endParaRPr lang="cs-CZ"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6A38F42C-D154-4C75-AF8B-92B02993E03E}"/>
              </a:ext>
            </a:extLst>
          </p:cNvPr>
          <p:cNvSpPr>
            <a:spLocks noChangeArrowheads="1"/>
          </p:cNvSpPr>
          <p:nvPr/>
        </p:nvSpPr>
        <p:spPr bwMode="auto">
          <a:xfrm>
            <a:off x="0" y="0"/>
            <a:ext cx="9144000"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b="1" dirty="0"/>
              <a:t>Pražští jezuité</a:t>
            </a:r>
          </a:p>
          <a:p>
            <a:pPr eaLnBrk="1" hangingPunct="1"/>
            <a:endParaRPr lang="cs-CZ" altLang="cs-CZ" b="1" dirty="0"/>
          </a:p>
          <a:p>
            <a:pPr eaLnBrk="1" hangingPunct="1"/>
            <a:r>
              <a:rPr lang="cs-CZ" altLang="cs-CZ" b="1" dirty="0"/>
              <a:t>Rodrigo de </a:t>
            </a:r>
            <a:r>
              <a:rPr lang="cs-CZ" altLang="cs-CZ" b="1" dirty="0" err="1"/>
              <a:t>Arriaga</a:t>
            </a:r>
            <a:r>
              <a:rPr lang="cs-CZ" altLang="cs-CZ" b="1" dirty="0"/>
              <a:t> (1592-1667)</a:t>
            </a:r>
            <a:r>
              <a:rPr lang="cs-CZ" altLang="cs-CZ" dirty="0"/>
              <a:t> </a:t>
            </a:r>
          </a:p>
          <a:p>
            <a:pPr eaLnBrk="1" hangingPunct="1"/>
            <a:r>
              <a:rPr lang="cs-CZ" altLang="cs-CZ" sz="2000" dirty="0"/>
              <a:t>polemizuje s </a:t>
            </a:r>
            <a:r>
              <a:rPr lang="cs-CZ" altLang="cs-CZ" sz="2000" dirty="0" err="1"/>
              <a:t>Gordanem</a:t>
            </a:r>
            <a:r>
              <a:rPr lang="cs-CZ" altLang="cs-CZ" sz="2000" dirty="0"/>
              <a:t> Brunem ve spise </a:t>
            </a:r>
            <a:r>
              <a:rPr lang="cs-CZ" altLang="cs-CZ" sz="2000" i="1" dirty="0" err="1"/>
              <a:t>Cursus</a:t>
            </a:r>
            <a:r>
              <a:rPr lang="cs-CZ" altLang="cs-CZ" sz="2000" i="1" dirty="0"/>
              <a:t> </a:t>
            </a:r>
            <a:r>
              <a:rPr lang="cs-CZ" altLang="cs-CZ" sz="2000" i="1" dirty="0" err="1"/>
              <a:t>Philosophicus</a:t>
            </a:r>
            <a:r>
              <a:rPr lang="cs-CZ" altLang="cs-CZ" sz="2000" i="1" dirty="0"/>
              <a:t>.</a:t>
            </a:r>
          </a:p>
          <a:p>
            <a:r>
              <a:rPr lang="cs-CZ" altLang="cs-CZ" sz="2000" dirty="0"/>
              <a:t>Nekonečno existuje: </a:t>
            </a:r>
          </a:p>
          <a:p>
            <a:r>
              <a:rPr lang="cs-CZ" altLang="cs-CZ" sz="2000" dirty="0"/>
              <a:t>- co do množství (jednotek);</a:t>
            </a:r>
          </a:p>
          <a:p>
            <a:r>
              <a:rPr lang="cs-CZ" altLang="cs-CZ" sz="2000" dirty="0"/>
              <a:t>- co do velikosti (rozlehlost prostoru, času?); </a:t>
            </a:r>
          </a:p>
          <a:p>
            <a:r>
              <a:rPr lang="cs-CZ" altLang="cs-CZ" sz="2000" dirty="0"/>
              <a:t>- co do intenzity (teplota, úsilí apod.);</a:t>
            </a:r>
          </a:p>
          <a:p>
            <a:r>
              <a:rPr lang="cs-CZ" altLang="cs-CZ" sz="2000" dirty="0"/>
              <a:t>uberou-li se 3 od nekonečna, je to stále nekonečno; „poněvadž je nekonečně možných lidí, je více jejich očí, vlasů,… než těchto lidí“.</a:t>
            </a:r>
          </a:p>
          <a:p>
            <a:r>
              <a:rPr lang="cs-CZ" altLang="cs-CZ" sz="2000" dirty="0"/>
              <a:t>Ale i nekonečno lze sevřít do mezí: „...mezi člověkem a kamenem je nekonečně mnoho navzájem různých možných živočichů nebo druhů. Kámen je první, člověk poslední.“</a:t>
            </a:r>
          </a:p>
          <a:p>
            <a:r>
              <a:rPr lang="cs-CZ" altLang="cs-CZ" sz="2000" dirty="0"/>
              <a:t>To znamená, že Bůh nemusel rozepnout vesmír do nekonečna, aby ukázal svou schopnost stvořit nekonečno.</a:t>
            </a:r>
          </a:p>
          <a:p>
            <a:endParaRPr lang="cs-CZ" altLang="cs-CZ" sz="2000" dirty="0"/>
          </a:p>
          <a:p>
            <a:pPr algn="l"/>
            <a:r>
              <a:rPr lang="cs-CZ" altLang="cs-CZ" sz="2000" dirty="0"/>
              <a:t>„Bůh může ukázat svou moc a chtít stvořit nekonečné…Jde-li o nekonečno co do velikosti, pak živé bytosti takové být asi nemohou. Ale u neživých není důvod, proč by takové nemohly být.“</a:t>
            </a:r>
          </a:p>
          <a:p>
            <a:pPr algn="l"/>
            <a:r>
              <a:rPr lang="cs-CZ" altLang="cs-CZ" sz="2000" dirty="0"/>
              <a:t>Například „nekonečně velký oheň, snad ne v tomto světě, ale v jiném možném“.</a:t>
            </a:r>
          </a:p>
          <a:p>
            <a:endParaRPr lang="cs-CZ" altLang="cs-CZ" sz="2000" b="1" dirty="0"/>
          </a:p>
          <a:p>
            <a:r>
              <a:rPr lang="cs-CZ" altLang="cs-CZ" sz="2000" b="1" dirty="0"/>
              <a:t>Jezuité přenesli do Prahy barokní mystiku.</a:t>
            </a:r>
          </a:p>
        </p:txBody>
      </p:sp>
      <p:sp>
        <p:nvSpPr>
          <p:cNvPr id="2" name="Zástupný symbol pro zápatí 1">
            <a:extLst>
              <a:ext uri="{FF2B5EF4-FFF2-40B4-BE49-F238E27FC236}">
                <a16:creationId xmlns:a16="http://schemas.microsoft.com/office/drawing/2014/main" id="{51C133FC-3808-4E9C-8319-5A07466C95CA}"/>
              </a:ext>
            </a:extLst>
          </p:cNvPr>
          <p:cNvSpPr>
            <a:spLocks noGrp="1"/>
          </p:cNvSpPr>
          <p:nvPr>
            <p:ph type="ftr" sz="quarter" idx="11"/>
          </p:nvPr>
        </p:nvSpPr>
        <p:spPr>
          <a:xfrm>
            <a:off x="5960392" y="6593477"/>
            <a:ext cx="2895600" cy="476250"/>
          </a:xfrm>
        </p:spPr>
        <p:txBody>
          <a:bodyPr/>
          <a:lstStyle/>
          <a:p>
            <a:r>
              <a:rPr lang="cs-CZ" altLang="cs-CZ"/>
              <a:t>Blažena Švandová 2021</a:t>
            </a:r>
            <a:endParaRPr lang="cs-CZ" altLang="cs-CZ" dirty="0"/>
          </a:p>
        </p:txBody>
      </p:sp>
      <p:sp>
        <p:nvSpPr>
          <p:cNvPr id="3" name="Zástupný symbol pro číslo snímku 2">
            <a:extLst>
              <a:ext uri="{FF2B5EF4-FFF2-40B4-BE49-F238E27FC236}">
                <a16:creationId xmlns:a16="http://schemas.microsoft.com/office/drawing/2014/main" id="{E7A4AE78-3889-43FB-89A1-E36316BC283B}"/>
              </a:ext>
            </a:extLst>
          </p:cNvPr>
          <p:cNvSpPr>
            <a:spLocks noGrp="1"/>
          </p:cNvSpPr>
          <p:nvPr>
            <p:ph type="sldNum" sz="quarter" idx="12"/>
          </p:nvPr>
        </p:nvSpPr>
        <p:spPr/>
        <p:txBody>
          <a:bodyPr/>
          <a:lstStyle/>
          <a:p>
            <a:fld id="{882E41CE-998D-47CB-83BB-63F2AFDA476B}" type="slidenum">
              <a:rPr lang="cs-CZ" altLang="cs-CZ" smtClean="0"/>
              <a:pPr/>
              <a:t>13</a:t>
            </a:fld>
            <a:endParaRPr lang="cs-CZ" altLang="cs-CZ"/>
          </a:p>
        </p:txBody>
      </p:sp>
      <p:pic>
        <p:nvPicPr>
          <p:cNvPr id="7" name="Obrázek 6">
            <a:extLst>
              <a:ext uri="{FF2B5EF4-FFF2-40B4-BE49-F238E27FC236}">
                <a16:creationId xmlns:a16="http://schemas.microsoft.com/office/drawing/2014/main" id="{A210C518-4A7B-4EFC-B6E4-B4172438B7EE}"/>
              </a:ext>
            </a:extLst>
          </p:cNvPr>
          <p:cNvPicPr>
            <a:picLocks noChangeAspect="1"/>
          </p:cNvPicPr>
          <p:nvPr/>
        </p:nvPicPr>
        <p:blipFill>
          <a:blip r:embed="rId2"/>
          <a:stretch>
            <a:fillRect/>
          </a:stretch>
        </p:blipFill>
        <p:spPr>
          <a:xfrm>
            <a:off x="7812360" y="692696"/>
            <a:ext cx="971453" cy="100811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A6EA93E-3ED7-4E8E-99C6-F8E4CF6EAE26}"/>
              </a:ext>
            </a:extLst>
          </p:cNvPr>
          <p:cNvSpPr>
            <a:spLocks noChangeArrowheads="1"/>
          </p:cNvSpPr>
          <p:nvPr/>
        </p:nvSpPr>
        <p:spPr bwMode="auto">
          <a:xfrm>
            <a:off x="152400" y="1124744"/>
            <a:ext cx="89916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sz="2000" dirty="0"/>
              <a:t>1685 – Jan </a:t>
            </a:r>
            <a:r>
              <a:rPr lang="cs-CZ" altLang="cs-CZ" sz="2000" dirty="0" err="1"/>
              <a:t>Senftleben</a:t>
            </a:r>
            <a:r>
              <a:rPr lang="cs-CZ" altLang="cs-CZ" sz="2000" dirty="0"/>
              <a:t> prof. Karlovy univerzity,  ve spise </a:t>
            </a:r>
            <a:r>
              <a:rPr lang="cs-CZ" altLang="cs-CZ" sz="2000" i="1" dirty="0" err="1"/>
              <a:t>Philosophia</a:t>
            </a:r>
            <a:r>
              <a:rPr lang="cs-CZ" altLang="cs-CZ" sz="2000" i="1" dirty="0"/>
              <a:t> </a:t>
            </a:r>
            <a:r>
              <a:rPr lang="cs-CZ" altLang="cs-CZ" sz="2000" i="1" dirty="0" err="1"/>
              <a:t>Aristotelica</a:t>
            </a:r>
            <a:r>
              <a:rPr lang="cs-CZ" altLang="cs-CZ" sz="2000" dirty="0"/>
              <a:t> píše, že skoncovat s aktuálním nekonečnem lze, neboť je v něm logický spor – nekonečné těleso (</a:t>
            </a:r>
            <a:r>
              <a:rPr lang="cs-CZ" altLang="cs-CZ" sz="2000" dirty="0" err="1"/>
              <a:t>Arriagovi</a:t>
            </a:r>
            <a:r>
              <a:rPr lang="cs-CZ" altLang="cs-CZ" sz="2000" dirty="0"/>
              <a:t> nevadilo) je sporný objekt – tvar bez tvaru</a:t>
            </a:r>
          </a:p>
          <a:p>
            <a:pPr eaLnBrk="1" hangingPunct="1"/>
            <a:r>
              <a:rPr lang="cs-CZ" altLang="cs-CZ" sz="2000" dirty="0"/>
              <a:t>v důkaze používá </a:t>
            </a:r>
            <a:r>
              <a:rPr lang="cs-CZ" altLang="cs-CZ" sz="2000" dirty="0" err="1"/>
              <a:t>Eukleidovy</a:t>
            </a:r>
            <a:r>
              <a:rPr lang="cs-CZ" altLang="cs-CZ" sz="2000" dirty="0"/>
              <a:t> axiómy:</a:t>
            </a:r>
          </a:p>
          <a:p>
            <a:pPr eaLnBrk="1" hangingPunct="1"/>
            <a:r>
              <a:rPr lang="cs-CZ" altLang="cs-CZ" sz="2000" dirty="0"/>
              <a:t>1.      Veličiny témuž rovné navzájem rovny jsou</a:t>
            </a:r>
          </a:p>
          <a:p>
            <a:pPr eaLnBrk="1" hangingPunct="1"/>
            <a:r>
              <a:rPr lang="cs-CZ" altLang="cs-CZ" sz="2000" dirty="0"/>
              <a:t>4.      Přidají-li se nerovné k rovným, celky jsou nerovné.</a:t>
            </a:r>
          </a:p>
          <a:p>
            <a:pPr eaLnBrk="1" hangingPunct="1"/>
            <a:r>
              <a:rPr lang="cs-CZ" altLang="cs-CZ" sz="2000" dirty="0"/>
              <a:t>7.      Co se navzájem kryje, navzájem rovno jest.</a:t>
            </a:r>
          </a:p>
          <a:p>
            <a:pPr eaLnBrk="1" hangingPunct="1"/>
            <a:r>
              <a:rPr lang="cs-CZ" altLang="cs-CZ" sz="2000" dirty="0"/>
              <a:t>8.      Celek větší než díl.</a:t>
            </a:r>
          </a:p>
          <a:p>
            <a:pPr eaLnBrk="1" hangingPunct="1"/>
            <a:endParaRPr lang="cs-CZ" altLang="cs-CZ" sz="2000" dirty="0"/>
          </a:p>
          <a:p>
            <a:pPr eaLnBrk="1" hangingPunct="1"/>
            <a:r>
              <a:rPr lang="cs-CZ" altLang="cs-CZ" sz="2000" dirty="0"/>
              <a:t>1697 – disputace v Karolínu obhajoval zde žák profesora Maxmiliana</a:t>
            </a:r>
          </a:p>
          <a:p>
            <a:pPr eaLnBrk="1" hangingPunct="1"/>
            <a:r>
              <a:rPr lang="cs-CZ" altLang="cs-CZ" sz="2000" dirty="0"/>
              <a:t>           Větrovského </a:t>
            </a:r>
            <a:r>
              <a:rPr lang="cs-CZ" altLang="cs-CZ" sz="2000" dirty="0" err="1"/>
              <a:t>Zigmund</a:t>
            </a:r>
            <a:r>
              <a:rPr lang="cs-CZ" altLang="cs-CZ" sz="2000" dirty="0"/>
              <a:t> Hübner</a:t>
            </a:r>
          </a:p>
          <a:p>
            <a:pPr algn="l"/>
            <a:r>
              <a:rPr lang="cs-CZ" altLang="cs-CZ" sz="2000" dirty="0"/>
              <a:t>          Bůh všechny věci může, ale přitom všechny věci nemůže vytvořit, přesto může tvořit stále větší a lepší bez konce. </a:t>
            </a:r>
          </a:p>
          <a:p>
            <a:pPr algn="l"/>
            <a:endParaRPr lang="cs-CZ" altLang="cs-CZ" sz="2000" dirty="0"/>
          </a:p>
          <a:p>
            <a:pPr algn="l"/>
            <a:r>
              <a:rPr lang="cs-CZ" altLang="cs-CZ" sz="2000" dirty="0"/>
              <a:t>1756 – Kašpar </a:t>
            </a:r>
            <a:r>
              <a:rPr lang="cs-CZ" altLang="cs-CZ" sz="2000" dirty="0" err="1"/>
              <a:t>Sagner</a:t>
            </a:r>
            <a:r>
              <a:rPr lang="cs-CZ" altLang="cs-CZ" sz="2000" dirty="0"/>
              <a:t> v </a:t>
            </a:r>
            <a:r>
              <a:rPr lang="cs-CZ" altLang="cs-CZ" sz="2000" i="1" dirty="0" err="1"/>
              <a:t>Institutiones</a:t>
            </a:r>
            <a:r>
              <a:rPr lang="cs-CZ" altLang="cs-CZ" sz="2000" i="1" dirty="0"/>
              <a:t> </a:t>
            </a:r>
            <a:r>
              <a:rPr lang="cs-CZ" altLang="cs-CZ" sz="2000" i="1" dirty="0" err="1"/>
              <a:t>Philosophiae</a:t>
            </a:r>
            <a:r>
              <a:rPr lang="cs-CZ" altLang="cs-CZ" sz="2000" dirty="0"/>
              <a:t>: nemůže být velikost, kterou nelze zvětšit, ani malost, kterou nelze zmenšit – opět popřel aktuální nekonečno. </a:t>
            </a:r>
          </a:p>
        </p:txBody>
      </p:sp>
      <p:sp>
        <p:nvSpPr>
          <p:cNvPr id="2" name="Zástupný symbol pro zápatí 1">
            <a:extLst>
              <a:ext uri="{FF2B5EF4-FFF2-40B4-BE49-F238E27FC236}">
                <a16:creationId xmlns:a16="http://schemas.microsoft.com/office/drawing/2014/main" id="{3D58EC90-1CD6-417C-A400-713B62B2E9E2}"/>
              </a:ext>
            </a:extLst>
          </p:cNvPr>
          <p:cNvSpPr>
            <a:spLocks noGrp="1"/>
          </p:cNvSpPr>
          <p:nvPr>
            <p:ph type="ftr" sz="quarter" idx="11"/>
          </p:nvPr>
        </p:nvSpPr>
        <p:spPr>
          <a:xfrm>
            <a:off x="6172200" y="648335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667AF9D9-5971-4CA7-94D6-07630D160CE3}"/>
              </a:ext>
            </a:extLst>
          </p:cNvPr>
          <p:cNvSpPr>
            <a:spLocks noGrp="1"/>
          </p:cNvSpPr>
          <p:nvPr>
            <p:ph type="sldNum" sz="quarter" idx="12"/>
          </p:nvPr>
        </p:nvSpPr>
        <p:spPr/>
        <p:txBody>
          <a:bodyPr/>
          <a:lstStyle/>
          <a:p>
            <a:fld id="{882E41CE-998D-47CB-83BB-63F2AFDA476B}" type="slidenum">
              <a:rPr lang="cs-CZ" altLang="cs-CZ" smtClean="0"/>
              <a:pPr/>
              <a:t>14</a:t>
            </a:fld>
            <a:endParaRPr lang="cs-CZ" altLang="cs-CZ"/>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EAE39EE-EF4D-489D-8C31-BCFE72918553}"/>
              </a:ext>
            </a:extLst>
          </p:cNvPr>
          <p:cNvSpPr>
            <a:spLocks noGrp="1" noChangeArrowheads="1"/>
          </p:cNvSpPr>
          <p:nvPr>
            <p:ph type="title" idx="4294967295"/>
          </p:nvPr>
        </p:nvSpPr>
        <p:spPr>
          <a:xfrm>
            <a:off x="0" y="1125538"/>
            <a:ext cx="9296400" cy="5732462"/>
          </a:xfrm>
        </p:spPr>
        <p:txBody>
          <a:bodyPr/>
          <a:lstStyle/>
          <a:p>
            <a:pPr algn="l"/>
            <a:r>
              <a:rPr lang="cs-CZ" altLang="cs-CZ" sz="2000" dirty="0">
                <a:cs typeface="Times New Roman" panose="02020603050405020304" pitchFamily="18" charset="0"/>
              </a:rPr>
              <a:t> </a:t>
            </a:r>
            <a:r>
              <a:rPr lang="cs-CZ" altLang="cs-CZ" sz="2400" b="1" dirty="0">
                <a:solidFill>
                  <a:schemeClr val="tx1"/>
                </a:solidFill>
                <a:cs typeface="Times New Roman" panose="02020603050405020304" pitchFamily="18" charset="0"/>
              </a:rPr>
              <a:t>Galileo Galilei</a:t>
            </a:r>
            <a:r>
              <a:rPr lang="cs-CZ" altLang="cs-CZ" sz="2400" dirty="0">
                <a:solidFill>
                  <a:schemeClr val="tx1"/>
                </a:solidFill>
                <a:cs typeface="Times New Roman" panose="02020603050405020304" pitchFamily="18" charset="0"/>
              </a:rPr>
              <a:t> (1564-1642) </a:t>
            </a:r>
            <a:br>
              <a:rPr lang="cs-CZ" altLang="cs-CZ" sz="2400" dirty="0">
                <a:solidFill>
                  <a:schemeClr val="tx1"/>
                </a:solidFill>
                <a:cs typeface="Times New Roman" panose="02020603050405020304" pitchFamily="18" charset="0"/>
              </a:rPr>
            </a:br>
            <a:r>
              <a:rPr lang="cs-CZ" altLang="cs-CZ" sz="2000" i="1" dirty="0" err="1">
                <a:solidFill>
                  <a:schemeClr val="tx1"/>
                </a:solidFill>
                <a:cs typeface="Times New Roman" panose="02020603050405020304" pitchFamily="18" charset="0"/>
              </a:rPr>
              <a:t>Discorsi</a:t>
            </a:r>
            <a:r>
              <a:rPr lang="cs-CZ" altLang="cs-CZ" sz="2000" i="1" dirty="0">
                <a:solidFill>
                  <a:schemeClr val="tx1"/>
                </a:solidFill>
                <a:cs typeface="Times New Roman" panose="02020603050405020304" pitchFamily="18" charset="0"/>
              </a:rPr>
              <a:t> e </a:t>
            </a:r>
            <a:r>
              <a:rPr lang="cs-CZ" altLang="cs-CZ" sz="2000" i="1" dirty="0" err="1">
                <a:solidFill>
                  <a:schemeClr val="tx1"/>
                </a:solidFill>
                <a:cs typeface="Times New Roman" panose="02020603050405020304" pitchFamily="18" charset="0"/>
              </a:rPr>
              <a:t>demonstrazioni</a:t>
            </a:r>
            <a:r>
              <a:rPr lang="cs-CZ" altLang="cs-CZ" sz="2000" i="1" dirty="0">
                <a:solidFill>
                  <a:schemeClr val="tx1"/>
                </a:solidFill>
                <a:cs typeface="Times New Roman" panose="02020603050405020304" pitchFamily="18" charset="0"/>
              </a:rPr>
              <a:t> </a:t>
            </a:r>
            <a:r>
              <a:rPr lang="cs-CZ" altLang="cs-CZ" sz="2000" i="1" dirty="0" err="1">
                <a:solidFill>
                  <a:schemeClr val="tx1"/>
                </a:solidFill>
                <a:cs typeface="Times New Roman" panose="02020603050405020304" pitchFamily="18" charset="0"/>
              </a:rPr>
              <a:t>matematicne</a:t>
            </a:r>
            <a:r>
              <a:rPr lang="cs-CZ" altLang="cs-CZ" sz="2000" i="1" dirty="0">
                <a:solidFill>
                  <a:schemeClr val="tx1"/>
                </a:solidFill>
                <a:cs typeface="Times New Roman" panose="02020603050405020304" pitchFamily="18" charset="0"/>
              </a:rPr>
              <a:t>, </a:t>
            </a:r>
            <a:br>
              <a:rPr lang="cs-CZ" altLang="cs-CZ" sz="2000" i="1" dirty="0">
                <a:solidFill>
                  <a:schemeClr val="tx1"/>
                </a:solidFill>
                <a:cs typeface="Times New Roman" panose="02020603050405020304" pitchFamily="18" charset="0"/>
              </a:rPr>
            </a:br>
            <a:r>
              <a:rPr lang="cs-CZ" altLang="cs-CZ" sz="2000" i="1" dirty="0" err="1">
                <a:solidFill>
                  <a:schemeClr val="tx1"/>
                </a:solidFill>
                <a:cs typeface="Times New Roman" panose="02020603050405020304" pitchFamily="18" charset="0"/>
              </a:rPr>
              <a:t>intorno</a:t>
            </a:r>
            <a:r>
              <a:rPr lang="cs-CZ" altLang="cs-CZ" sz="2000" i="1" dirty="0">
                <a:solidFill>
                  <a:schemeClr val="tx1"/>
                </a:solidFill>
                <a:cs typeface="Times New Roman" panose="02020603050405020304" pitchFamily="18" charset="0"/>
              </a:rPr>
              <a:t> a </a:t>
            </a:r>
            <a:r>
              <a:rPr lang="cs-CZ" altLang="cs-CZ" sz="2000" i="1" dirty="0" err="1">
                <a:solidFill>
                  <a:schemeClr val="tx1"/>
                </a:solidFill>
                <a:cs typeface="Times New Roman" panose="02020603050405020304" pitchFamily="18" charset="0"/>
              </a:rPr>
              <a:t>due</a:t>
            </a:r>
            <a:r>
              <a:rPr lang="cs-CZ" altLang="cs-CZ" sz="2000" i="1" dirty="0">
                <a:solidFill>
                  <a:schemeClr val="tx1"/>
                </a:solidFill>
                <a:cs typeface="Times New Roman" panose="02020603050405020304" pitchFamily="18" charset="0"/>
              </a:rPr>
              <a:t> </a:t>
            </a:r>
            <a:r>
              <a:rPr lang="cs-CZ" altLang="cs-CZ" sz="2000" i="1" dirty="0" err="1">
                <a:solidFill>
                  <a:schemeClr val="tx1"/>
                </a:solidFill>
                <a:cs typeface="Times New Roman" panose="02020603050405020304" pitchFamily="18" charset="0"/>
              </a:rPr>
              <a:t>nuove</a:t>
            </a:r>
            <a:r>
              <a:rPr lang="cs-CZ" altLang="cs-CZ" sz="2000" i="1" dirty="0">
                <a:solidFill>
                  <a:schemeClr val="tx1"/>
                </a:solidFill>
                <a:cs typeface="Times New Roman" panose="02020603050405020304" pitchFamily="18" charset="0"/>
              </a:rPr>
              <a:t> </a:t>
            </a:r>
            <a:r>
              <a:rPr lang="cs-CZ" altLang="cs-CZ" sz="2000" i="1" dirty="0" err="1">
                <a:solidFill>
                  <a:schemeClr val="tx1"/>
                </a:solidFill>
                <a:cs typeface="Times New Roman" panose="02020603050405020304" pitchFamily="18" charset="0"/>
              </a:rPr>
              <a:t>scienze</a:t>
            </a:r>
            <a:r>
              <a:rPr lang="cs-CZ" altLang="cs-CZ" sz="2000" dirty="0">
                <a:solidFill>
                  <a:schemeClr val="tx1"/>
                </a:solidFill>
                <a:cs typeface="Times New Roman" panose="02020603050405020304" pitchFamily="18" charset="0"/>
              </a:rPr>
              <a:t> – obsahuje 4 dialogy mezi</a:t>
            </a:r>
            <a:br>
              <a:rPr lang="cs-CZ" altLang="cs-CZ" sz="2000" dirty="0">
                <a:solidFill>
                  <a:schemeClr val="tx1"/>
                </a:solidFill>
                <a:cs typeface="Times New Roman" panose="02020603050405020304" pitchFamily="18" charset="0"/>
              </a:rPr>
            </a:br>
            <a:r>
              <a:rPr lang="cs-CZ" altLang="cs-CZ" sz="2000" dirty="0">
                <a:solidFill>
                  <a:schemeClr val="tx1"/>
                </a:solidFill>
                <a:cs typeface="Times New Roman" panose="02020603050405020304" pitchFamily="18" charset="0"/>
              </a:rPr>
              <a:t> </a:t>
            </a:r>
            <a:r>
              <a:rPr lang="cs-CZ" altLang="cs-CZ" sz="2000" dirty="0" err="1">
                <a:solidFill>
                  <a:schemeClr val="tx1"/>
                </a:solidFill>
                <a:cs typeface="Times New Roman" panose="02020603050405020304" pitchFamily="18" charset="0"/>
              </a:rPr>
              <a:t>Salviatim</a:t>
            </a:r>
            <a:r>
              <a:rPr lang="cs-CZ" altLang="cs-CZ" sz="2000" dirty="0">
                <a:solidFill>
                  <a:schemeClr val="tx1"/>
                </a:solidFill>
                <a:cs typeface="Times New Roman" panose="02020603050405020304" pitchFamily="18" charset="0"/>
              </a:rPr>
              <a:t> (Galileovy názory), </a:t>
            </a:r>
            <a:r>
              <a:rPr lang="cs-CZ" altLang="cs-CZ" sz="2000" dirty="0" err="1">
                <a:solidFill>
                  <a:schemeClr val="tx1"/>
                </a:solidFill>
                <a:cs typeface="Times New Roman" panose="02020603050405020304" pitchFamily="18" charset="0"/>
              </a:rPr>
              <a:t>Sagredem</a:t>
            </a:r>
            <a:r>
              <a:rPr lang="cs-CZ" altLang="cs-CZ" sz="2000" dirty="0">
                <a:solidFill>
                  <a:schemeClr val="tx1"/>
                </a:solidFill>
                <a:cs typeface="Times New Roman" panose="02020603050405020304" pitchFamily="18" charset="0"/>
              </a:rPr>
              <a:t> a </a:t>
            </a:r>
            <a:r>
              <a:rPr lang="cs-CZ" altLang="cs-CZ" sz="2000" dirty="0" err="1">
                <a:solidFill>
                  <a:schemeClr val="tx1"/>
                </a:solidFill>
                <a:cs typeface="Times New Roman" panose="02020603050405020304" pitchFamily="18" charset="0"/>
              </a:rPr>
              <a:t>Simpliciem</a:t>
            </a:r>
            <a:br>
              <a:rPr lang="cs-CZ" altLang="cs-CZ" sz="2000" dirty="0">
                <a:solidFill>
                  <a:schemeClr val="tx1"/>
                </a:solidFill>
                <a:cs typeface="Times New Roman" panose="02020603050405020304" pitchFamily="18" charset="0"/>
              </a:rPr>
            </a:br>
            <a:br>
              <a:rPr lang="cs-CZ" altLang="cs-CZ" sz="2400" dirty="0">
                <a:solidFill>
                  <a:schemeClr val="tx1"/>
                </a:solidFill>
                <a:cs typeface="Times New Roman" panose="02020603050405020304" pitchFamily="18" charset="0"/>
              </a:rPr>
            </a:br>
            <a:r>
              <a:rPr lang="cs-CZ" altLang="cs-CZ" sz="2000" dirty="0" err="1">
                <a:solidFill>
                  <a:schemeClr val="tx1"/>
                </a:solidFill>
                <a:cs typeface="Times New Roman" panose="02020603050405020304" pitchFamily="18" charset="0"/>
              </a:rPr>
              <a:t>Simplicio</a:t>
            </a:r>
            <a:r>
              <a:rPr lang="cs-CZ" altLang="cs-CZ" sz="2000" dirty="0">
                <a:solidFill>
                  <a:schemeClr val="tx1"/>
                </a:solidFill>
                <a:cs typeface="Times New Roman" panose="02020603050405020304" pitchFamily="18" charset="0"/>
              </a:rPr>
              <a:t> řekl, že na delší úsečce je více bodů než na kratší.</a:t>
            </a:r>
            <a:br>
              <a:rPr lang="cs-CZ" altLang="cs-CZ" sz="2000" dirty="0">
                <a:solidFill>
                  <a:schemeClr val="tx1"/>
                </a:solidFill>
                <a:cs typeface="Times New Roman" panose="02020603050405020304" pitchFamily="18" charset="0"/>
              </a:rPr>
            </a:br>
            <a:r>
              <a:rPr lang="cs-CZ" altLang="cs-CZ" sz="2000" dirty="0" err="1">
                <a:solidFill>
                  <a:schemeClr val="tx1"/>
                </a:solidFill>
                <a:cs typeface="Times New Roman" panose="02020603050405020304" pitchFamily="18" charset="0"/>
              </a:rPr>
              <a:t>Salviati</a:t>
            </a:r>
            <a:r>
              <a:rPr lang="cs-CZ" altLang="cs-CZ" sz="2000" dirty="0">
                <a:solidFill>
                  <a:schemeClr val="tx1"/>
                </a:solidFill>
                <a:cs typeface="Times New Roman" panose="02020603050405020304" pitchFamily="18" charset="0"/>
              </a:rPr>
              <a:t> odpovídá, že náš intelekt je konečný a pojmy </a:t>
            </a:r>
            <a:r>
              <a:rPr lang="cs-CZ" altLang="cs-CZ" sz="2000" dirty="0">
                <a:solidFill>
                  <a:schemeClr val="tx1"/>
                </a:solidFill>
              </a:rPr>
              <a:t>větší a menší</a:t>
            </a:r>
            <a:r>
              <a:rPr lang="cs-CZ" altLang="cs-CZ" sz="2000" dirty="0">
                <a:solidFill>
                  <a:schemeClr val="tx1"/>
                </a:solidFill>
                <a:cs typeface="Times New Roman" panose="02020603050405020304" pitchFamily="18" charset="0"/>
              </a:rPr>
              <a:t> nelze aplikovat na nekonečná množství</a:t>
            </a:r>
            <a:r>
              <a:rPr lang="cs-CZ" altLang="cs-CZ" sz="2000" dirty="0">
                <a:solidFill>
                  <a:schemeClr val="tx1"/>
                </a:solidFill>
              </a:rPr>
              <a:t>.</a:t>
            </a:r>
            <a:br>
              <a:rPr lang="cs-CZ" altLang="cs-CZ" sz="2000" dirty="0">
                <a:solidFill>
                  <a:schemeClr val="tx1"/>
                </a:solidFill>
                <a:cs typeface="Times New Roman" panose="02020603050405020304" pitchFamily="18" charset="0"/>
              </a:rPr>
            </a:br>
            <a:r>
              <a:rPr lang="cs-CZ" altLang="cs-CZ" sz="2000" dirty="0">
                <a:solidFill>
                  <a:schemeClr val="tx1"/>
                </a:solidFill>
              </a:rPr>
              <a:t>V</a:t>
            </a:r>
            <a:r>
              <a:rPr lang="cs-CZ" altLang="cs-CZ" sz="2000" dirty="0">
                <a:solidFill>
                  <a:schemeClr val="tx1"/>
                </a:solidFill>
                <a:cs typeface="Times New Roman" panose="02020603050405020304" pitchFamily="18" charset="0"/>
              </a:rPr>
              <a:t>šechna přirozená čísla mají čtverce čili každé přirozené číslo je stranou čtverce, ale ne každé je plochou čtverce: </a:t>
            </a:r>
            <a:r>
              <a:rPr lang="cs-CZ" altLang="cs-CZ" sz="2000" b="1" dirty="0">
                <a:solidFill>
                  <a:schemeClr val="tx1"/>
                </a:solidFill>
                <a:cs typeface="Times New Roman" panose="02020603050405020304" pitchFamily="18" charset="0"/>
              </a:rPr>
              <a:t>1,</a:t>
            </a:r>
            <a:r>
              <a:rPr lang="cs-CZ" altLang="cs-CZ" sz="2000" dirty="0">
                <a:solidFill>
                  <a:schemeClr val="tx1"/>
                </a:solidFill>
                <a:cs typeface="Times New Roman" panose="02020603050405020304" pitchFamily="18" charset="0"/>
              </a:rPr>
              <a:t>2,3</a:t>
            </a:r>
            <a:r>
              <a:rPr lang="cs-CZ" altLang="cs-CZ" sz="2000" b="1" dirty="0">
                <a:solidFill>
                  <a:schemeClr val="tx1"/>
                </a:solidFill>
                <a:cs typeface="Times New Roman" panose="02020603050405020304" pitchFamily="18" charset="0"/>
              </a:rPr>
              <a:t>,4</a:t>
            </a:r>
            <a:r>
              <a:rPr lang="cs-CZ" altLang="cs-CZ" sz="2000" dirty="0">
                <a:solidFill>
                  <a:schemeClr val="tx1"/>
                </a:solidFill>
                <a:cs typeface="Times New Roman" panose="02020603050405020304" pitchFamily="18" charset="0"/>
              </a:rPr>
              <a:t>,5,6,7,8,</a:t>
            </a:r>
            <a:r>
              <a:rPr lang="cs-CZ" altLang="cs-CZ" sz="2000" b="1" dirty="0">
                <a:solidFill>
                  <a:schemeClr val="tx1"/>
                </a:solidFill>
                <a:cs typeface="Times New Roman" panose="02020603050405020304" pitchFamily="18" charset="0"/>
              </a:rPr>
              <a:t>9,</a:t>
            </a:r>
            <a:r>
              <a:rPr lang="cs-CZ" altLang="cs-CZ" sz="2000" dirty="0">
                <a:solidFill>
                  <a:schemeClr val="tx1"/>
                </a:solidFill>
                <a:cs typeface="Times New Roman" panose="02020603050405020304" pitchFamily="18" charset="0"/>
              </a:rPr>
              <a:t>10,11,12,13,14,15,</a:t>
            </a:r>
            <a:r>
              <a:rPr lang="cs-CZ" altLang="cs-CZ" sz="2000" b="1" dirty="0">
                <a:solidFill>
                  <a:schemeClr val="tx1"/>
                </a:solidFill>
                <a:cs typeface="Times New Roman" panose="02020603050405020304" pitchFamily="18" charset="0"/>
              </a:rPr>
              <a:t>16</a:t>
            </a:r>
            <a:r>
              <a:rPr lang="cs-CZ" altLang="cs-CZ" sz="2000" dirty="0">
                <a:solidFill>
                  <a:schemeClr val="tx1"/>
                </a:solidFill>
                <a:cs typeface="Times New Roman" panose="02020603050405020304" pitchFamily="18" charset="0"/>
              </a:rPr>
              <a:t>,17,..  </a:t>
            </a:r>
            <a:br>
              <a:rPr lang="cs-CZ" altLang="cs-CZ" sz="2000" dirty="0">
                <a:solidFill>
                  <a:schemeClr val="tx1"/>
                </a:solidFill>
                <a:cs typeface="Times New Roman" panose="02020603050405020304" pitchFamily="18" charset="0"/>
              </a:rPr>
            </a:br>
            <a:r>
              <a:rPr lang="cs-CZ" altLang="cs-CZ" sz="2000" dirty="0">
                <a:solidFill>
                  <a:schemeClr val="tx1"/>
                </a:solidFill>
                <a:cs typeface="Times New Roman" panose="02020603050405020304" pitchFamily="18" charset="0"/>
              </a:rPr>
              <a:t>stran </a:t>
            </a:r>
            <a:r>
              <a:rPr lang="cs-CZ" altLang="cs-CZ" sz="2000" dirty="0">
                <a:solidFill>
                  <a:schemeClr val="tx1"/>
                </a:solidFill>
              </a:rPr>
              <a:t>i ploch čt</a:t>
            </a:r>
            <a:r>
              <a:rPr lang="cs-CZ" altLang="cs-CZ" sz="2000" dirty="0">
                <a:solidFill>
                  <a:schemeClr val="tx1"/>
                </a:solidFill>
                <a:cs typeface="Times New Roman" panose="02020603050405020304" pitchFamily="18" charset="0"/>
              </a:rPr>
              <a:t>verců </a:t>
            </a:r>
            <a:r>
              <a:rPr lang="cs-CZ" altLang="cs-CZ" sz="2000" dirty="0">
                <a:solidFill>
                  <a:schemeClr val="tx1"/>
                </a:solidFill>
              </a:rPr>
              <a:t>je stejně a přece se zdá při pohledu na číselnou osu, že je ploch méně. </a:t>
            </a:r>
            <a:br>
              <a:rPr lang="cs-CZ" altLang="cs-CZ" sz="2000" dirty="0">
                <a:solidFill>
                  <a:schemeClr val="tx1"/>
                </a:solidFill>
              </a:rPr>
            </a:br>
            <a:br>
              <a:rPr lang="cs-CZ" altLang="cs-CZ" sz="2000" dirty="0">
                <a:solidFill>
                  <a:schemeClr val="tx1"/>
                </a:solidFill>
              </a:rPr>
            </a:br>
            <a:r>
              <a:rPr lang="cs-CZ" altLang="cs-CZ" sz="2000" b="1" dirty="0">
                <a:solidFill>
                  <a:schemeClr val="tx1"/>
                </a:solidFill>
                <a:cs typeface="Times New Roman" panose="02020603050405020304" pitchFamily="18" charset="0"/>
              </a:rPr>
              <a:t>Pojmy vypracované pro konečn</a:t>
            </a:r>
            <a:r>
              <a:rPr lang="cs-CZ" altLang="cs-CZ" sz="2000" b="1" dirty="0">
                <a:solidFill>
                  <a:schemeClr val="tx1"/>
                </a:solidFill>
              </a:rPr>
              <a:t>á množství</a:t>
            </a:r>
            <a:r>
              <a:rPr lang="cs-CZ" altLang="cs-CZ" sz="2000" b="1" dirty="0">
                <a:solidFill>
                  <a:schemeClr val="tx1"/>
                </a:solidFill>
                <a:cs typeface="Times New Roman" panose="02020603050405020304" pitchFamily="18" charset="0"/>
              </a:rPr>
              <a:t> jsou pro nekonečn</a:t>
            </a:r>
            <a:r>
              <a:rPr lang="cs-CZ" altLang="cs-CZ" sz="2000" b="1" dirty="0">
                <a:solidFill>
                  <a:schemeClr val="tx1"/>
                </a:solidFill>
              </a:rPr>
              <a:t>á</a:t>
            </a:r>
            <a:r>
              <a:rPr lang="cs-CZ" altLang="cs-CZ" sz="2000" b="1" dirty="0">
                <a:solidFill>
                  <a:schemeClr val="tx1"/>
                </a:solidFill>
                <a:cs typeface="Times New Roman" panose="02020603050405020304" pitchFamily="18" charset="0"/>
              </a:rPr>
              <a:t> nepoužiteln</a:t>
            </a:r>
            <a:r>
              <a:rPr lang="cs-CZ" altLang="cs-CZ" sz="2000" b="1" dirty="0">
                <a:solidFill>
                  <a:schemeClr val="tx1"/>
                </a:solidFill>
              </a:rPr>
              <a:t>á.</a:t>
            </a:r>
            <a:endParaRPr lang="cs-CZ" altLang="cs-CZ" sz="2000" dirty="0">
              <a:solidFill>
                <a:schemeClr val="tx1"/>
              </a:solidFill>
              <a:cs typeface="Times New Roman" panose="02020603050405020304" pitchFamily="18" charset="0"/>
            </a:endParaRPr>
          </a:p>
        </p:txBody>
      </p:sp>
      <p:sp>
        <p:nvSpPr>
          <p:cNvPr id="21507" name="Rectangle 3">
            <a:extLst>
              <a:ext uri="{FF2B5EF4-FFF2-40B4-BE49-F238E27FC236}">
                <a16:creationId xmlns:a16="http://schemas.microsoft.com/office/drawing/2014/main" id="{BD4BD268-DD9E-4752-80FE-CE147A2AD137}"/>
              </a:ext>
            </a:extLst>
          </p:cNvPr>
          <p:cNvSpPr>
            <a:spLocks noChangeArrowheads="1"/>
          </p:cNvSpPr>
          <p:nvPr/>
        </p:nvSpPr>
        <p:spPr bwMode="auto">
          <a:xfrm>
            <a:off x="0" y="404813"/>
            <a:ext cx="873760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r>
              <a:rPr lang="cs-CZ" altLang="cs-CZ" b="1" dirty="0"/>
              <a:t>Odmítnutí aktuálního nekonečna vznikající novověkou vědou:</a:t>
            </a:r>
          </a:p>
        </p:txBody>
      </p:sp>
      <p:pic>
        <p:nvPicPr>
          <p:cNvPr id="21509" name="Picture 5" descr="Dialogo">
            <a:extLst>
              <a:ext uri="{FF2B5EF4-FFF2-40B4-BE49-F238E27FC236}">
                <a16:creationId xmlns:a16="http://schemas.microsoft.com/office/drawing/2014/main" id="{2900F434-9500-49B9-B055-3E7BF36E8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908050"/>
            <a:ext cx="1381125"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19417F1A-9B24-4BC3-A899-F1E76F11E09F}"/>
              </a:ext>
            </a:extLst>
          </p:cNvPr>
          <p:cNvSpPr>
            <a:spLocks noGrp="1"/>
          </p:cNvSpPr>
          <p:nvPr>
            <p:ph type="ftr" sz="quarter" idx="11"/>
          </p:nvPr>
        </p:nvSpPr>
        <p:spPr>
          <a:xfrm>
            <a:off x="6010275" y="6551613"/>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67E6719A-9942-4CD8-B64F-D7722EE682BB}"/>
              </a:ext>
            </a:extLst>
          </p:cNvPr>
          <p:cNvSpPr>
            <a:spLocks noGrp="1"/>
          </p:cNvSpPr>
          <p:nvPr>
            <p:ph type="sldNum" sz="quarter" idx="12"/>
          </p:nvPr>
        </p:nvSpPr>
        <p:spPr/>
        <p:txBody>
          <a:bodyPr/>
          <a:lstStyle/>
          <a:p>
            <a:fld id="{882E41CE-998D-47CB-83BB-63F2AFDA476B}" type="slidenum">
              <a:rPr lang="cs-CZ" altLang="cs-CZ" smtClean="0"/>
              <a:pPr/>
              <a:t>15</a:t>
            </a:fld>
            <a:endParaRPr lang="cs-CZ" altLang="cs-CZ"/>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130D8CB-8B97-41D1-9D8A-97065CFC4243}"/>
              </a:ext>
            </a:extLst>
          </p:cNvPr>
          <p:cNvSpPr>
            <a:spLocks noChangeArrowheads="1"/>
          </p:cNvSpPr>
          <p:nvPr/>
        </p:nvSpPr>
        <p:spPr bwMode="auto">
          <a:xfrm>
            <a:off x="0" y="2019300"/>
            <a:ext cx="9144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cs-CZ" altLang="cs-CZ" b="1" dirty="0"/>
              <a:t>Thomas Hobbes</a:t>
            </a:r>
            <a:r>
              <a:rPr lang="cs-CZ" altLang="cs-CZ" dirty="0"/>
              <a:t>(1588-1679) </a:t>
            </a:r>
          </a:p>
          <a:p>
            <a:pPr algn="l" eaLnBrk="1" hangingPunct="1"/>
            <a:endParaRPr lang="cs-CZ" altLang="cs-CZ" dirty="0"/>
          </a:p>
          <a:p>
            <a:pPr algn="l" eaLnBrk="1" hangingPunct="1"/>
            <a:r>
              <a:rPr lang="cs-CZ" altLang="cs-CZ" dirty="0"/>
              <a:t>„Vše, co si představujeme, je konečné. Proto </a:t>
            </a:r>
            <a:r>
              <a:rPr lang="cs-CZ" altLang="cs-CZ" u="sng" dirty="0"/>
              <a:t>není představy ani pojmu toho, čemu říkáme nekonečnost</a:t>
            </a:r>
            <a:r>
              <a:rPr lang="cs-CZ" altLang="cs-CZ" dirty="0"/>
              <a:t>. Nikdo na světě si nemůže představit nekonečnou velikost, ani si pomyslit nekonečnou rychlost, nekonečný čas, sílu nebo nekonečnou moc. Pravíme-li, že je něco nekonečné, chceme tím jen naznačit,  že nejsme sto pomyslit na konec toho, meze jmenované věci. Nemáme ponětí té věci, nýbrž své nedostatečnosti. Užíváme-li slova Bůh, není to proto, že bychom se snažili představit si jej – neboť Bůh je nepochopitelný a jeho velikost a moc je nepředstavitelná - ale proto, abychom se mu klaněli.“</a:t>
            </a:r>
          </a:p>
          <a:p>
            <a:pPr algn="l" eaLnBrk="1" hangingPunct="1"/>
            <a:r>
              <a:rPr lang="cs-CZ" altLang="cs-CZ" i="1" dirty="0" err="1"/>
              <a:t>Leviathan</a:t>
            </a:r>
            <a:endParaRPr lang="cs-CZ" altLang="cs-CZ" i="1" dirty="0"/>
          </a:p>
        </p:txBody>
      </p:sp>
      <p:pic>
        <p:nvPicPr>
          <p:cNvPr id="22532" name="Picture 4" descr="Leviathan">
            <a:extLst>
              <a:ext uri="{FF2B5EF4-FFF2-40B4-BE49-F238E27FC236}">
                <a16:creationId xmlns:a16="http://schemas.microsoft.com/office/drawing/2014/main" id="{DB175357-B49F-4811-91ED-28027BC54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333375"/>
            <a:ext cx="1552575" cy="2381250"/>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B992B7DE-C6B3-4021-8A4F-B6E7CB560952}"/>
              </a:ext>
            </a:extLst>
          </p:cNvPr>
          <p:cNvSpPr>
            <a:spLocks noGrp="1"/>
          </p:cNvSpPr>
          <p:nvPr>
            <p:ph type="ftr" sz="quarter" idx="11"/>
          </p:nvPr>
        </p:nvSpPr>
        <p:spPr>
          <a:xfrm>
            <a:off x="5791200" y="6543615"/>
            <a:ext cx="2895600" cy="476250"/>
          </a:xfrm>
        </p:spPr>
        <p:txBody>
          <a:bodyPr/>
          <a:lstStyle/>
          <a:p>
            <a:r>
              <a:rPr lang="cs-CZ" altLang="cs-CZ"/>
              <a:t>Blažena Švandová 2021</a:t>
            </a:r>
          </a:p>
        </p:txBody>
      </p:sp>
      <p:sp>
        <p:nvSpPr>
          <p:cNvPr id="3" name="Zástupný symbol pro číslo snímku 2">
            <a:extLst>
              <a:ext uri="{FF2B5EF4-FFF2-40B4-BE49-F238E27FC236}">
                <a16:creationId xmlns:a16="http://schemas.microsoft.com/office/drawing/2014/main" id="{1953C907-560E-4E85-9250-73434CFF3CA6}"/>
              </a:ext>
            </a:extLst>
          </p:cNvPr>
          <p:cNvSpPr>
            <a:spLocks noGrp="1"/>
          </p:cNvSpPr>
          <p:nvPr>
            <p:ph type="sldNum" sz="quarter" idx="12"/>
          </p:nvPr>
        </p:nvSpPr>
        <p:spPr/>
        <p:txBody>
          <a:bodyPr/>
          <a:lstStyle/>
          <a:p>
            <a:fld id="{882E41CE-998D-47CB-83BB-63F2AFDA476B}" type="slidenum">
              <a:rPr lang="cs-CZ" altLang="cs-CZ" smtClean="0"/>
              <a:pPr/>
              <a:t>16</a:t>
            </a:fld>
            <a:endParaRPr lang="cs-CZ" altLang="cs-CZ"/>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819F354-7E71-4BB0-A3E5-64BF05E1265D}"/>
              </a:ext>
            </a:extLst>
          </p:cNvPr>
          <p:cNvSpPr>
            <a:spLocks noChangeArrowheads="1"/>
          </p:cNvSpPr>
          <p:nvPr/>
        </p:nvSpPr>
        <p:spPr bwMode="auto">
          <a:xfrm>
            <a:off x="0" y="404813"/>
            <a:ext cx="766762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cs-CZ" altLang="cs-CZ" sz="2800" b="1" dirty="0"/>
              <a:t>Benedikt Spinoza</a:t>
            </a:r>
            <a:r>
              <a:rPr lang="cs-CZ" altLang="cs-CZ" sz="2800" dirty="0"/>
              <a:t> (1632-1677) </a:t>
            </a:r>
          </a:p>
          <a:p>
            <a:pPr algn="l" eaLnBrk="1" hangingPunct="1"/>
            <a:r>
              <a:rPr lang="cs-CZ" altLang="cs-CZ" dirty="0"/>
              <a:t>„…i kdyby nekonečný počet věcí existoval, nemůžeme ho žádnou schopností poznání ani chtění obsáhnout.</a:t>
            </a:r>
            <a:r>
              <a:rPr lang="cs-CZ" altLang="cs-CZ" sz="2800" dirty="0"/>
              <a:t>“</a:t>
            </a:r>
          </a:p>
          <a:p>
            <a:pPr algn="l" eaLnBrk="1" hangingPunct="1"/>
            <a:r>
              <a:rPr lang="cs-CZ" altLang="cs-CZ" sz="2000" i="1" dirty="0"/>
              <a:t>Etika</a:t>
            </a:r>
          </a:p>
          <a:p>
            <a:pPr algn="l" eaLnBrk="1" hangingPunct="1"/>
            <a:r>
              <a:rPr lang="cs-CZ" altLang="cs-CZ" dirty="0"/>
              <a:t>„Pokud se někteří domnívají, že chci dokázat jednotu Boha a přírody (kterou chápou jako jistou hmotu nebo tělesnou látku), úplně se mýlí.“</a:t>
            </a:r>
          </a:p>
          <a:p>
            <a:pPr algn="l" eaLnBrk="1" hangingPunct="1"/>
            <a:r>
              <a:rPr lang="cs-CZ" altLang="cs-CZ" i="1" dirty="0"/>
              <a:t>Dopis </a:t>
            </a:r>
            <a:r>
              <a:rPr lang="cs-CZ" altLang="cs-CZ" i="1" dirty="0" err="1"/>
              <a:t>Oldenburgovi</a:t>
            </a:r>
            <a:r>
              <a:rPr lang="cs-CZ" altLang="cs-CZ" i="1" dirty="0"/>
              <a:t> 21/73, listopad 1675</a:t>
            </a:r>
            <a:r>
              <a:rPr lang="cs-CZ" altLang="cs-CZ" sz="2800" i="1" dirty="0"/>
              <a:t>„</a:t>
            </a:r>
          </a:p>
        </p:txBody>
      </p:sp>
      <p:pic>
        <p:nvPicPr>
          <p:cNvPr id="23557" name="Picture 5">
            <a:extLst>
              <a:ext uri="{FF2B5EF4-FFF2-40B4-BE49-F238E27FC236}">
                <a16:creationId xmlns:a16="http://schemas.microsoft.com/office/drawing/2014/main" id="{D4F2779D-C4DE-4D13-98E3-E14D305AA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3620870"/>
            <a:ext cx="16954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8" name="Rectangle 6">
            <a:extLst>
              <a:ext uri="{FF2B5EF4-FFF2-40B4-BE49-F238E27FC236}">
                <a16:creationId xmlns:a16="http://schemas.microsoft.com/office/drawing/2014/main" id="{42C52B3D-9655-43E9-B3A4-4085818EA59C}"/>
              </a:ext>
            </a:extLst>
          </p:cNvPr>
          <p:cNvSpPr>
            <a:spLocks noChangeArrowheads="1"/>
          </p:cNvSpPr>
          <p:nvPr/>
        </p:nvSpPr>
        <p:spPr bwMode="auto">
          <a:xfrm>
            <a:off x="-396552" y="3620870"/>
            <a:ext cx="60833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r>
              <a:rPr lang="cs-CZ" altLang="cs-CZ" sz="2800" b="1" dirty="0" err="1"/>
              <a:t>Blaise</a:t>
            </a:r>
            <a:r>
              <a:rPr lang="cs-CZ" altLang="cs-CZ" sz="2800" b="1" dirty="0"/>
              <a:t> Pascal</a:t>
            </a:r>
            <a:r>
              <a:rPr lang="cs-CZ" altLang="cs-CZ" sz="2800" dirty="0"/>
              <a:t>(1623-1662</a:t>
            </a:r>
            <a:r>
              <a:rPr lang="cs-CZ" altLang="cs-CZ" sz="3200" dirty="0"/>
              <a:t>) </a:t>
            </a:r>
          </a:p>
          <a:p>
            <a:pPr lvl="1"/>
            <a:r>
              <a:rPr lang="cs-CZ" altLang="cs-CZ" dirty="0"/>
              <a:t>„Nechť je jakýkoliv pohyb, kterýkoliv prostor, jakýkoliv čas, vždy je nějaký větší a nějaký menší, a to tak, že se všechny navzájem nacházejí mezi nicotou a nekonečnem, jsouce vždy nekonečně vzdáleni od těchto krajností.“</a:t>
            </a:r>
          </a:p>
          <a:p>
            <a:r>
              <a:rPr lang="cs-CZ" altLang="cs-CZ" i="1" dirty="0"/>
              <a:t>O geometrickém duchu </a:t>
            </a:r>
          </a:p>
        </p:txBody>
      </p:sp>
      <p:pic>
        <p:nvPicPr>
          <p:cNvPr id="23561" name="Picture 9">
            <a:extLst>
              <a:ext uri="{FF2B5EF4-FFF2-40B4-BE49-F238E27FC236}">
                <a16:creationId xmlns:a16="http://schemas.microsoft.com/office/drawing/2014/main" id="{297A8815-E4C6-40E8-BDD2-C549608CE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775" y="0"/>
            <a:ext cx="1419225" cy="228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zápatí 1">
            <a:extLst>
              <a:ext uri="{FF2B5EF4-FFF2-40B4-BE49-F238E27FC236}">
                <a16:creationId xmlns:a16="http://schemas.microsoft.com/office/drawing/2014/main" id="{223EB95F-D5C0-451D-936A-536954EA5A95}"/>
              </a:ext>
            </a:extLst>
          </p:cNvPr>
          <p:cNvSpPr>
            <a:spLocks noGrp="1"/>
          </p:cNvSpPr>
          <p:nvPr>
            <p:ph type="ftr" sz="quarter" idx="11"/>
          </p:nvPr>
        </p:nvSpPr>
        <p:spPr>
          <a:xfrm>
            <a:off x="5940152" y="6541652"/>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B9AC93E9-9A7D-4FA6-BE6C-4AD0BDD54C4C}"/>
              </a:ext>
            </a:extLst>
          </p:cNvPr>
          <p:cNvSpPr>
            <a:spLocks noGrp="1"/>
          </p:cNvSpPr>
          <p:nvPr>
            <p:ph type="sldNum" sz="quarter" idx="12"/>
          </p:nvPr>
        </p:nvSpPr>
        <p:spPr/>
        <p:txBody>
          <a:bodyPr/>
          <a:lstStyle/>
          <a:p>
            <a:fld id="{882E41CE-998D-47CB-83BB-63F2AFDA476B}" type="slidenum">
              <a:rPr lang="cs-CZ" altLang="cs-CZ" smtClean="0"/>
              <a:pPr/>
              <a:t>17</a:t>
            </a:fld>
            <a:endParaRPr lang="cs-CZ" altLang="cs-CZ"/>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739ED60-3B98-4CBF-8369-872644B3D331}"/>
              </a:ext>
            </a:extLst>
          </p:cNvPr>
          <p:cNvSpPr>
            <a:spLocks noChangeArrowheads="1"/>
          </p:cNvSpPr>
          <p:nvPr/>
        </p:nvSpPr>
        <p:spPr bwMode="auto">
          <a:xfrm>
            <a:off x="16625" y="1340768"/>
            <a:ext cx="91440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sz="2800" b="1" dirty="0"/>
              <a:t>John Locke (1632-1704)</a:t>
            </a:r>
            <a:r>
              <a:rPr lang="cs-CZ" altLang="cs-CZ" dirty="0"/>
              <a:t> </a:t>
            </a:r>
          </a:p>
          <a:p>
            <a:pPr eaLnBrk="1" hangingPunct="1"/>
            <a:endParaRPr lang="cs-CZ" altLang="cs-CZ" dirty="0"/>
          </a:p>
          <a:p>
            <a:r>
              <a:rPr lang="cs-CZ" altLang="cs-CZ" sz="2000" dirty="0"/>
              <a:t>„.není bezvýznamným hnidopišstvím, řeknu-li, že bychom měli pečlivě </a:t>
            </a:r>
            <a:r>
              <a:rPr lang="cs-CZ" altLang="cs-CZ" sz="2000" u="sng" dirty="0"/>
              <a:t>rozlišovat mezi ideou nekonečnosti prostoru a ideou prostoru, který je nekonečný. </a:t>
            </a:r>
            <a:r>
              <a:rPr lang="cs-CZ" altLang="cs-CZ" sz="2000" dirty="0"/>
              <a:t>První je předpokládaný nekonečný postup mysli, kupící opakování ideje prostoru jaké mysli vyhovují. Mít aktuálně v mysli ideu prostoru, který je nekonečný, znamená však předpokládat, že mysl už prošla a aktuálně přehlíží všechny opakované ideje prostoru, což nekonečným opakováním nikdy nelze mysli zcela předvést, a to s sebou přináší zřejmý logický spor.“</a:t>
            </a:r>
          </a:p>
          <a:p>
            <a:r>
              <a:rPr lang="cs-CZ" altLang="cs-CZ" sz="2000" i="1" dirty="0"/>
              <a:t> </a:t>
            </a:r>
            <a:r>
              <a:rPr lang="cs-CZ" altLang="cs-CZ" sz="2000" dirty="0"/>
              <a:t>I,17,§7,str.187 – </a:t>
            </a:r>
            <a:r>
              <a:rPr lang="cs-CZ" altLang="cs-CZ" sz="2000" i="1" dirty="0"/>
              <a:t>Esej o lidském rozumu</a:t>
            </a:r>
          </a:p>
          <a:p>
            <a:endParaRPr lang="cs-CZ" altLang="cs-CZ" sz="2000" i="1" dirty="0"/>
          </a:p>
          <a:p>
            <a:r>
              <a:rPr lang="cs-CZ" altLang="cs-CZ" sz="2000" b="1" dirty="0"/>
              <a:t>Locke zrušil nekonečný prostor a nahradil jej ideou prostorové potenciální nekonečnosti. Nepřiznal člověku možnost vytvořit ideu aktuálního (pozitivního) nekonečna.</a:t>
            </a:r>
          </a:p>
        </p:txBody>
      </p:sp>
      <p:pic>
        <p:nvPicPr>
          <p:cNvPr id="24579" name="Picture 3">
            <a:extLst>
              <a:ext uri="{FF2B5EF4-FFF2-40B4-BE49-F238E27FC236}">
                <a16:creationId xmlns:a16="http://schemas.microsoft.com/office/drawing/2014/main" id="{26B6504D-6A28-4B67-8BB3-4D8E29567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0"/>
            <a:ext cx="3313112" cy="192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zápatí 1">
            <a:extLst>
              <a:ext uri="{FF2B5EF4-FFF2-40B4-BE49-F238E27FC236}">
                <a16:creationId xmlns:a16="http://schemas.microsoft.com/office/drawing/2014/main" id="{608A348D-F5C3-4E73-9215-DBBB5F1D06F0}"/>
              </a:ext>
            </a:extLst>
          </p:cNvPr>
          <p:cNvSpPr>
            <a:spLocks noGrp="1"/>
          </p:cNvSpPr>
          <p:nvPr>
            <p:ph type="ftr" sz="quarter" idx="11"/>
          </p:nvPr>
        </p:nvSpPr>
        <p:spPr>
          <a:xfrm>
            <a:off x="5791307" y="652728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B0450744-6B27-43E1-B6D7-D5310D73E688}"/>
              </a:ext>
            </a:extLst>
          </p:cNvPr>
          <p:cNvSpPr>
            <a:spLocks noGrp="1"/>
          </p:cNvSpPr>
          <p:nvPr>
            <p:ph type="sldNum" sz="quarter" idx="12"/>
          </p:nvPr>
        </p:nvSpPr>
        <p:spPr/>
        <p:txBody>
          <a:bodyPr/>
          <a:lstStyle/>
          <a:p>
            <a:fld id="{882E41CE-998D-47CB-83BB-63F2AFDA476B}" type="slidenum">
              <a:rPr lang="cs-CZ" altLang="cs-CZ" smtClean="0"/>
              <a:pPr/>
              <a:t>18</a:t>
            </a:fld>
            <a:endParaRPr lang="cs-CZ" altLang="cs-CZ"/>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CCE27DC-A809-43B8-B2AB-176EE7B9D25C}"/>
              </a:ext>
            </a:extLst>
          </p:cNvPr>
          <p:cNvSpPr>
            <a:spLocks noChangeArrowheads="1"/>
          </p:cNvSpPr>
          <p:nvPr/>
        </p:nvSpPr>
        <p:spPr bwMode="auto">
          <a:xfrm>
            <a:off x="0" y="1071562"/>
            <a:ext cx="9144000"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sz="2800" b="1" dirty="0"/>
              <a:t>Gottfried Wilhelm Leibniz</a:t>
            </a:r>
            <a:r>
              <a:rPr lang="cs-CZ" altLang="cs-CZ" sz="2800" dirty="0"/>
              <a:t> (1646-1716) </a:t>
            </a:r>
            <a:endParaRPr lang="cs-CZ" altLang="cs-CZ" sz="2000" dirty="0"/>
          </a:p>
          <a:p>
            <a:endParaRPr lang="cs-CZ" altLang="cs-CZ" sz="2000" dirty="0"/>
          </a:p>
          <a:p>
            <a:r>
              <a:rPr lang="cs-CZ" altLang="cs-CZ" sz="2000" dirty="0" err="1"/>
              <a:t>Theofilus</a:t>
            </a:r>
            <a:r>
              <a:rPr lang="cs-CZ" altLang="cs-CZ" sz="2000" dirty="0"/>
              <a:t> </a:t>
            </a:r>
            <a:r>
              <a:rPr lang="cs-CZ" altLang="cs-CZ" sz="2000" b="1" dirty="0" err="1"/>
              <a:t>Th</a:t>
            </a:r>
            <a:r>
              <a:rPr lang="cs-CZ" altLang="cs-CZ" sz="2000" b="1" dirty="0"/>
              <a:t> </a:t>
            </a:r>
            <a:r>
              <a:rPr lang="cs-CZ" altLang="cs-CZ" sz="2000" dirty="0"/>
              <a:t>(Leibniz) a </a:t>
            </a:r>
            <a:r>
              <a:rPr lang="cs-CZ" altLang="cs-CZ" sz="2000" dirty="0" err="1"/>
              <a:t>Filolates</a:t>
            </a:r>
            <a:r>
              <a:rPr lang="cs-CZ" altLang="cs-CZ" sz="2000" dirty="0"/>
              <a:t> </a:t>
            </a:r>
            <a:r>
              <a:rPr lang="cs-CZ" altLang="cs-CZ" sz="2000" b="1" dirty="0"/>
              <a:t>F</a:t>
            </a:r>
            <a:r>
              <a:rPr lang="cs-CZ" altLang="cs-CZ" sz="2000" dirty="0"/>
              <a:t> (Locke).</a:t>
            </a:r>
          </a:p>
          <a:p>
            <a:r>
              <a:rPr lang="cs-CZ" altLang="cs-CZ" sz="2000" dirty="0" err="1"/>
              <a:t>Theofilus</a:t>
            </a:r>
            <a:r>
              <a:rPr lang="cs-CZ" altLang="cs-CZ" sz="2000" dirty="0"/>
              <a:t> souhlasí s </a:t>
            </a:r>
            <a:r>
              <a:rPr lang="cs-CZ" altLang="cs-CZ" sz="2000" dirty="0" err="1"/>
              <a:t>Filolatem</a:t>
            </a:r>
            <a:r>
              <a:rPr lang="cs-CZ" altLang="cs-CZ" sz="2000" dirty="0"/>
              <a:t>, že aktuální nekonečno není možné vytvořit v reálném světě a že opravdové nekonečno je jen v absolutnu – v Bohu.</a:t>
            </a:r>
          </a:p>
          <a:p>
            <a:r>
              <a:rPr lang="cs-CZ" altLang="cs-CZ" sz="2000" b="1" dirty="0"/>
              <a:t>„F</a:t>
            </a:r>
            <a:r>
              <a:rPr lang="cs-CZ" altLang="cs-CZ" sz="2000" dirty="0"/>
              <a:t>: Nemáme představy nekonečného prostoru a nic nemůže být tak absurdní jako skutečná představa nekonečného počtu (množství). </a:t>
            </a:r>
            <a:r>
              <a:rPr lang="cs-CZ" altLang="cs-CZ" sz="2000" b="1" dirty="0" err="1"/>
              <a:t>Th</a:t>
            </a:r>
            <a:r>
              <a:rPr lang="cs-CZ" altLang="cs-CZ" sz="2000" dirty="0"/>
              <a:t>: Jsem téhož mínění. Není to však proto, že by nebylo možno mít představu nekonečna, nýbrž proto, že nekonečno nemůže být pravý celek.“</a:t>
            </a:r>
          </a:p>
          <a:p>
            <a:r>
              <a:rPr lang="cs-CZ" altLang="cs-CZ" sz="2000" i="1" dirty="0"/>
              <a:t>Nové úvahy o lidské soudnosti</a:t>
            </a:r>
          </a:p>
          <a:p>
            <a:endParaRPr lang="cs-CZ" altLang="cs-CZ" i="1" dirty="0"/>
          </a:p>
          <a:p>
            <a:r>
              <a:rPr lang="cs-CZ" altLang="cs-CZ" sz="2000" dirty="0"/>
              <a:t>Leibniz není konzistentní:</a:t>
            </a:r>
          </a:p>
          <a:p>
            <a:r>
              <a:rPr lang="cs-CZ" altLang="cs-CZ" dirty="0"/>
              <a:t>„Jsem natolik pro absolutní nekonečno, že namísto abych připustil, že se ho příroda</a:t>
            </a:r>
            <a:r>
              <a:rPr lang="cs-CZ" altLang="cs-CZ" sz="1100" dirty="0"/>
              <a:t>  </a:t>
            </a:r>
            <a:r>
              <a:rPr lang="cs-CZ" altLang="cs-CZ" dirty="0"/>
              <a:t>děsí, jak se běžně říká, jsem přesvědčen, že je má v oblibě všude, aby lépe zdůraznila dokonalost svého Tvůrce.“</a:t>
            </a:r>
          </a:p>
          <a:p>
            <a:r>
              <a:rPr lang="cs-CZ" altLang="cs-CZ" sz="2000" dirty="0"/>
              <a:t>Úvodní motto v </a:t>
            </a:r>
            <a:r>
              <a:rPr lang="cs-CZ" altLang="cs-CZ" sz="2000" i="1" dirty="0"/>
              <a:t>Paradoxech nekonečna Bernarda </a:t>
            </a:r>
            <a:r>
              <a:rPr lang="cs-CZ" altLang="cs-CZ" sz="2000" i="1" dirty="0" err="1"/>
              <a:t>Bolzana</a:t>
            </a:r>
            <a:endParaRPr lang="cs-CZ" altLang="cs-CZ" sz="2000" i="1" dirty="0"/>
          </a:p>
        </p:txBody>
      </p:sp>
      <p:pic>
        <p:nvPicPr>
          <p:cNvPr id="26629" name="Picture 5">
            <a:extLst>
              <a:ext uri="{FF2B5EF4-FFF2-40B4-BE49-F238E27FC236}">
                <a16:creationId xmlns:a16="http://schemas.microsoft.com/office/drawing/2014/main" id="{64CE7392-4D44-4404-91DB-1B5FB7D89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0"/>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62B0CF24-F36E-47F2-B852-957E90DE4900}"/>
              </a:ext>
            </a:extLst>
          </p:cNvPr>
          <p:cNvSpPr>
            <a:spLocks noGrp="1"/>
          </p:cNvSpPr>
          <p:nvPr>
            <p:ph type="ftr" sz="quarter" idx="11"/>
          </p:nvPr>
        </p:nvSpPr>
        <p:spPr>
          <a:xfrm>
            <a:off x="5813439" y="648335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596B920A-269A-42BD-B698-7D4CE3DB18ED}"/>
              </a:ext>
            </a:extLst>
          </p:cNvPr>
          <p:cNvSpPr>
            <a:spLocks noGrp="1"/>
          </p:cNvSpPr>
          <p:nvPr>
            <p:ph type="sldNum" sz="quarter" idx="12"/>
          </p:nvPr>
        </p:nvSpPr>
        <p:spPr/>
        <p:txBody>
          <a:bodyPr/>
          <a:lstStyle/>
          <a:p>
            <a:fld id="{882E41CE-998D-47CB-83BB-63F2AFDA476B}" type="slidenum">
              <a:rPr lang="cs-CZ" altLang="cs-CZ" smtClean="0"/>
              <a:pPr/>
              <a:t>19</a:t>
            </a:fld>
            <a:endParaRPr lang="cs-CZ" altLang="cs-CZ"/>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541E91A-D47F-4DD1-B081-2EB5373DDBC4}"/>
              </a:ext>
            </a:extLst>
          </p:cNvPr>
          <p:cNvSpPr txBox="1"/>
          <p:nvPr/>
        </p:nvSpPr>
        <p:spPr>
          <a:xfrm>
            <a:off x="0" y="0"/>
            <a:ext cx="9036496" cy="6060121"/>
          </a:xfrm>
          <a:prstGeom prst="rect">
            <a:avLst/>
          </a:prstGeom>
          <a:noFill/>
        </p:spPr>
        <p:txBody>
          <a:bodyPr wrap="square">
            <a:spAutoFit/>
          </a:bodyPr>
          <a:lstStyle/>
          <a:p>
            <a:pPr>
              <a:spcBef>
                <a:spcPts val="0"/>
              </a:spcBef>
            </a:pPr>
            <a:r>
              <a:rPr lang="cs-CZ" altLang="cs-CZ" sz="1600" b="1" dirty="0"/>
              <a:t>Matematické nekonečno </a:t>
            </a:r>
            <a:r>
              <a:rPr lang="cs-CZ" altLang="cs-CZ" sz="1600" dirty="0"/>
              <a:t>vznikne z </a:t>
            </a:r>
            <a:r>
              <a:rPr lang="cs-CZ" altLang="cs-CZ" sz="1600" dirty="0" err="1"/>
              <a:t>apeira</a:t>
            </a:r>
            <a:r>
              <a:rPr lang="cs-CZ" altLang="cs-CZ" sz="1600" dirty="0"/>
              <a:t> tak, že se v některém aspektu omezí. O nekonečnu je pak možná věda. (Petr </a:t>
            </a:r>
            <a:r>
              <a:rPr lang="cs-CZ" altLang="cs-CZ" sz="1600" dirty="0" err="1"/>
              <a:t>Vopěnka</a:t>
            </a:r>
            <a:r>
              <a:rPr lang="cs-CZ" altLang="cs-CZ" sz="1600" dirty="0"/>
              <a:t>)</a:t>
            </a:r>
            <a:endParaRPr lang="cs-CZ" altLang="cs-CZ" sz="1600" b="1" dirty="0"/>
          </a:p>
          <a:p>
            <a:pPr>
              <a:lnSpc>
                <a:spcPct val="80000"/>
              </a:lnSpc>
              <a:spcBef>
                <a:spcPct val="30000"/>
              </a:spcBef>
            </a:pPr>
            <a:r>
              <a:rPr lang="cs-CZ" altLang="cs-CZ" sz="1600" b="1" dirty="0"/>
              <a:t>nekonečně velké             nekonečně malé</a:t>
            </a:r>
            <a:r>
              <a:rPr lang="cs-CZ" altLang="cs-CZ" sz="1600" dirty="0"/>
              <a:t>      rozlišuje již Platón</a:t>
            </a:r>
          </a:p>
          <a:p>
            <a:pPr>
              <a:lnSpc>
                <a:spcPct val="80000"/>
              </a:lnSpc>
            </a:pPr>
            <a:r>
              <a:rPr lang="cs-CZ" altLang="cs-CZ" sz="1600" b="1" dirty="0"/>
              <a:t>kladné, záporné              kladné, záporné      </a:t>
            </a:r>
            <a:r>
              <a:rPr lang="cs-CZ" altLang="cs-CZ" sz="1600" dirty="0"/>
              <a:t>rozlišuje teprve novověká matematika</a:t>
            </a:r>
          </a:p>
          <a:p>
            <a:pPr>
              <a:lnSpc>
                <a:spcPct val="80000"/>
              </a:lnSpc>
              <a:spcBef>
                <a:spcPct val="30000"/>
              </a:spcBef>
            </a:pPr>
            <a:r>
              <a:rPr lang="cs-CZ" altLang="cs-CZ" sz="1800" b="1" dirty="0"/>
              <a:t>bludné</a:t>
            </a:r>
            <a:r>
              <a:rPr lang="cs-CZ" altLang="cs-CZ" sz="1800" dirty="0"/>
              <a:t> (</a:t>
            </a:r>
            <a:r>
              <a:rPr lang="cs-CZ" altLang="cs-CZ" sz="1400" dirty="0"/>
              <a:t>nekonečný návrat, </a:t>
            </a:r>
            <a:r>
              <a:rPr lang="cs-CZ" altLang="cs-CZ" sz="1400" dirty="0" err="1"/>
              <a:t>Faidros</a:t>
            </a:r>
            <a:r>
              <a:rPr lang="cs-CZ" altLang="cs-CZ" sz="1400" dirty="0"/>
              <a:t>-oběh bohů, Sisyfos-valení kamene)      </a:t>
            </a:r>
            <a:r>
              <a:rPr lang="cs-CZ" altLang="cs-CZ" sz="1800" b="1" dirty="0"/>
              <a:t>lineární</a:t>
            </a:r>
            <a:r>
              <a:rPr lang="cs-CZ" altLang="cs-CZ" sz="1800" dirty="0"/>
              <a:t> </a:t>
            </a:r>
            <a:r>
              <a:rPr lang="cs-CZ" altLang="cs-CZ" sz="1400" dirty="0"/>
              <a:t>(</a:t>
            </a:r>
            <a:r>
              <a:rPr lang="cs-CZ" altLang="cs-CZ" sz="1400" dirty="0" err="1"/>
              <a:t>Archytas</a:t>
            </a:r>
            <a:r>
              <a:rPr lang="cs-CZ" altLang="cs-CZ" sz="1400" dirty="0"/>
              <a:t> Tarentský)</a:t>
            </a:r>
          </a:p>
          <a:p>
            <a:pPr>
              <a:lnSpc>
                <a:spcPct val="80000"/>
              </a:lnSpc>
              <a:spcBef>
                <a:spcPct val="30000"/>
              </a:spcBef>
            </a:pPr>
            <a:endParaRPr lang="cs-CZ" altLang="cs-CZ" sz="1400" dirty="0"/>
          </a:p>
          <a:p>
            <a:pPr>
              <a:lnSpc>
                <a:spcPct val="80000"/>
              </a:lnSpc>
            </a:pPr>
            <a:r>
              <a:rPr lang="cs-CZ" altLang="cs-CZ" sz="1800" b="1" dirty="0"/>
              <a:t>přirozené </a:t>
            </a:r>
            <a:r>
              <a:rPr lang="cs-CZ" altLang="cs-CZ" sz="1600" dirty="0"/>
              <a:t>(Petr </a:t>
            </a:r>
            <a:r>
              <a:rPr lang="cs-CZ" altLang="cs-CZ" sz="1600" dirty="0" err="1"/>
              <a:t>Vopěnka</a:t>
            </a:r>
            <a:r>
              <a:rPr lang="cs-CZ" altLang="cs-CZ" sz="1600" dirty="0"/>
              <a:t>)</a:t>
            </a:r>
            <a:r>
              <a:rPr lang="cs-CZ" altLang="cs-CZ" sz="1800" dirty="0"/>
              <a:t>		 	    </a:t>
            </a:r>
            <a:r>
              <a:rPr lang="cs-CZ" altLang="cs-CZ" sz="1800" b="1" dirty="0"/>
              <a:t>klasické, absolutní </a:t>
            </a:r>
            <a:r>
              <a:rPr lang="cs-CZ" altLang="cs-CZ" sz="1800" dirty="0"/>
              <a:t>(</a:t>
            </a:r>
            <a:r>
              <a:rPr lang="cs-CZ" altLang="cs-CZ" sz="1400" dirty="0"/>
              <a:t>vliv </a:t>
            </a:r>
            <a:r>
              <a:rPr lang="cs-CZ" altLang="cs-CZ" sz="1400" dirty="0" err="1"/>
              <a:t>Eukleidových</a:t>
            </a:r>
            <a:r>
              <a:rPr lang="cs-CZ" altLang="cs-CZ" sz="1400" dirty="0"/>
              <a:t> </a:t>
            </a:r>
            <a:r>
              <a:rPr lang="cs-CZ" altLang="cs-CZ" sz="1400" i="1" dirty="0"/>
              <a:t>Základů</a:t>
            </a:r>
            <a:r>
              <a:rPr lang="cs-CZ" altLang="cs-CZ" sz="1400" dirty="0"/>
              <a:t>)</a:t>
            </a:r>
          </a:p>
          <a:p>
            <a:pPr>
              <a:lnSpc>
                <a:spcPct val="80000"/>
              </a:lnSpc>
            </a:pPr>
            <a:endParaRPr lang="cs-CZ" altLang="cs-CZ" sz="1400" b="1" dirty="0"/>
          </a:p>
          <a:p>
            <a:pPr>
              <a:lnSpc>
                <a:spcPct val="80000"/>
              </a:lnSpc>
            </a:pPr>
            <a:r>
              <a:rPr lang="cs-CZ" altLang="cs-CZ" b="1" dirty="0">
                <a:latin typeface="Arial Black" panose="020B0A04020102020204" pitchFamily="34" charset="0"/>
              </a:rPr>
              <a:t>potenciální     		                  aktuální</a:t>
            </a:r>
          </a:p>
          <a:p>
            <a:pPr>
              <a:lnSpc>
                <a:spcPct val="80000"/>
              </a:lnSpc>
              <a:spcBef>
                <a:spcPct val="30000"/>
              </a:spcBef>
            </a:pPr>
            <a:r>
              <a:rPr lang="cs-CZ" altLang="cs-CZ" sz="1800" dirty="0"/>
              <a:t>možné (nehotové, stále dál pokračující)		                 skutečné (završené, dokonalé)</a:t>
            </a:r>
          </a:p>
          <a:p>
            <a:pPr>
              <a:lnSpc>
                <a:spcPct val="80000"/>
              </a:lnSpc>
            </a:pPr>
            <a:r>
              <a:rPr lang="cs-CZ" altLang="cs-CZ" sz="1800" i="1" dirty="0"/>
              <a:t>Středověké termíny:  </a:t>
            </a:r>
            <a:r>
              <a:rPr lang="cs-CZ" altLang="cs-CZ" sz="1800" i="1" dirty="0" err="1"/>
              <a:t>synkategorematické</a:t>
            </a:r>
            <a:r>
              <a:rPr lang="cs-CZ" altLang="cs-CZ" sz="1800" i="1" dirty="0"/>
              <a:t>                               </a:t>
            </a:r>
            <a:r>
              <a:rPr lang="cs-CZ" altLang="cs-CZ" sz="1800" i="1" dirty="0" err="1"/>
              <a:t>kategorematické</a:t>
            </a:r>
            <a:endParaRPr lang="cs-CZ" altLang="cs-CZ" sz="1800" i="1" dirty="0"/>
          </a:p>
          <a:p>
            <a:pPr>
              <a:lnSpc>
                <a:spcPct val="80000"/>
              </a:lnSpc>
            </a:pPr>
            <a:r>
              <a:rPr lang="cs-CZ" altLang="cs-CZ" sz="1600" b="1" dirty="0"/>
              <a:t>negativní	</a:t>
            </a:r>
            <a:r>
              <a:rPr lang="cs-CZ" altLang="cs-CZ" sz="1800" dirty="0"/>
              <a:t>					 </a:t>
            </a:r>
            <a:r>
              <a:rPr lang="cs-CZ" altLang="cs-CZ" sz="1600" b="1" dirty="0"/>
              <a:t>pozitivní</a:t>
            </a:r>
          </a:p>
          <a:p>
            <a:pPr>
              <a:lnSpc>
                <a:spcPct val="80000"/>
              </a:lnSpc>
            </a:pPr>
            <a:endParaRPr lang="cs-CZ" altLang="cs-CZ" sz="1800" i="1" dirty="0"/>
          </a:p>
          <a:p>
            <a:pPr>
              <a:lnSpc>
                <a:spcPct val="80000"/>
              </a:lnSpc>
            </a:pPr>
            <a:r>
              <a:rPr lang="cs-CZ" altLang="cs-CZ" sz="1800" dirty="0"/>
              <a:t>Georg Wilhelm Friedrich </a:t>
            </a:r>
            <a:r>
              <a:rPr lang="cs-CZ" altLang="cs-CZ" sz="1800" dirty="0" err="1"/>
              <a:t>Hegel</a:t>
            </a:r>
            <a:r>
              <a:rPr lang="cs-CZ" altLang="cs-CZ" sz="1800" dirty="0"/>
              <a:t> (1770-1831) </a:t>
            </a:r>
            <a:r>
              <a:rPr lang="cs-CZ" altLang="cs-CZ" sz="1600" dirty="0"/>
              <a:t>(Logika jako věda, 1812)</a:t>
            </a:r>
          </a:p>
          <a:p>
            <a:pPr>
              <a:lnSpc>
                <a:spcPct val="80000"/>
              </a:lnSpc>
            </a:pPr>
            <a:r>
              <a:rPr lang="cs-CZ" altLang="cs-CZ" sz="1800" b="1" dirty="0"/>
              <a:t>špatné  </a:t>
            </a:r>
            <a:r>
              <a:rPr lang="cs-CZ" altLang="cs-CZ" sz="1400" dirty="0"/>
              <a:t>(nekonečný progres)</a:t>
            </a:r>
            <a:r>
              <a:rPr lang="cs-CZ" altLang="cs-CZ" sz="1800" b="1" dirty="0"/>
              <a:t>				 opravdové </a:t>
            </a:r>
            <a:r>
              <a:rPr lang="cs-CZ" altLang="cs-CZ" sz="1400" dirty="0"/>
              <a:t>(dialektický zdvih)  </a:t>
            </a:r>
            <a:r>
              <a:rPr lang="cs-CZ" altLang="cs-CZ" sz="1800" b="1" dirty="0"/>
              <a:t>		</a:t>
            </a:r>
            <a:endParaRPr lang="cs-CZ" altLang="cs-CZ" sz="1800" b="1" i="1" dirty="0"/>
          </a:p>
          <a:p>
            <a:pPr>
              <a:lnSpc>
                <a:spcPct val="80000"/>
              </a:lnSpc>
            </a:pPr>
            <a:r>
              <a:rPr lang="cs-CZ" altLang="cs-CZ" sz="1800" dirty="0"/>
              <a:t>Bernard </a:t>
            </a:r>
            <a:r>
              <a:rPr lang="cs-CZ" altLang="cs-CZ" sz="1800" dirty="0" err="1"/>
              <a:t>Bolzano</a:t>
            </a:r>
            <a:r>
              <a:rPr lang="cs-CZ" altLang="cs-CZ" sz="1800" dirty="0"/>
              <a:t> (1781-1848) Paradoxy nekonečna </a:t>
            </a:r>
            <a:r>
              <a:rPr lang="cs-CZ" altLang="cs-CZ" sz="1600" dirty="0"/>
              <a:t>– Bůh „vidí“ nekonečně mnoho věcí naráz jakoby to byly stromy v sadu. Nekonečno je způsob uspořádání množství</a:t>
            </a:r>
            <a:fld id="{6EBD071A-816C-43EF-BCC6-10C0AC28B1B7}" type="slidenum">
              <a:rPr lang="cs-CZ" altLang="cs-CZ" sz="1600" smtClean="0"/>
              <a:pPr>
                <a:lnSpc>
                  <a:spcPct val="80000"/>
                </a:lnSpc>
              </a:pPr>
              <a:t>2</a:t>
            </a:fld>
            <a:r>
              <a:rPr lang="cs-CZ" altLang="cs-CZ" sz="1600" dirty="0"/>
              <a:t>.</a:t>
            </a:r>
          </a:p>
          <a:p>
            <a:pPr>
              <a:lnSpc>
                <a:spcPct val="80000"/>
              </a:lnSpc>
            </a:pPr>
            <a:endParaRPr lang="cs-CZ" altLang="cs-CZ" sz="1800" dirty="0"/>
          </a:p>
          <a:p>
            <a:pPr>
              <a:lnSpc>
                <a:spcPct val="80000"/>
              </a:lnSpc>
            </a:pPr>
            <a:r>
              <a:rPr lang="cs-CZ" altLang="cs-CZ" sz="1800" dirty="0"/>
              <a:t>Georg </a:t>
            </a:r>
            <a:r>
              <a:rPr lang="cs-CZ" altLang="cs-CZ" sz="1800" dirty="0" err="1"/>
              <a:t>Cantor</a:t>
            </a:r>
            <a:r>
              <a:rPr lang="cs-CZ" altLang="cs-CZ" sz="1800" dirty="0"/>
              <a:t> </a:t>
            </a:r>
            <a:r>
              <a:rPr lang="cs-CZ" altLang="cs-CZ" sz="1600" dirty="0"/>
              <a:t>(1845-1918) </a:t>
            </a:r>
            <a:r>
              <a:rPr lang="cs-CZ" altLang="cs-CZ" sz="1400" dirty="0"/>
              <a:t>na základě studie o iracionálních číslech a diagonální metody - 1890</a:t>
            </a:r>
            <a:r>
              <a:rPr lang="cs-CZ" altLang="cs-CZ" sz="1800" dirty="0"/>
              <a:t>:</a:t>
            </a:r>
          </a:p>
          <a:p>
            <a:pPr>
              <a:lnSpc>
                <a:spcPct val="80000"/>
              </a:lnSpc>
            </a:pPr>
            <a:r>
              <a:rPr lang="cs-CZ" altLang="cs-CZ" sz="1800" b="1" dirty="0"/>
              <a:t>spočetné 	</a:t>
            </a:r>
            <a:r>
              <a:rPr lang="cs-CZ" altLang="cs-CZ" sz="1800" dirty="0"/>
              <a:t> </a:t>
            </a:r>
            <a:r>
              <a:rPr lang="cs-CZ" altLang="cs-CZ" sz="1400" dirty="0"/>
              <a:t>dá se dobře uspořádat (jako přirozená čísla) </a:t>
            </a:r>
            <a:r>
              <a:rPr lang="cs-CZ" altLang="cs-CZ" sz="1800" b="1" dirty="0"/>
              <a:t>		nespočetné</a:t>
            </a:r>
            <a:r>
              <a:rPr lang="cs-CZ" altLang="cs-CZ" sz="1800" dirty="0"/>
              <a:t> </a:t>
            </a:r>
            <a:r>
              <a:rPr lang="cs-CZ" altLang="cs-CZ" sz="1400" dirty="0"/>
              <a:t>nedá se dobře uspořádat</a:t>
            </a:r>
            <a:endParaRPr lang="cs-CZ" altLang="cs-CZ" sz="1200" dirty="0"/>
          </a:p>
          <a:p>
            <a:pPr lvl="1">
              <a:lnSpc>
                <a:spcPct val="80000"/>
              </a:lnSpc>
              <a:buFontTx/>
              <a:buNone/>
            </a:pPr>
            <a:r>
              <a:rPr lang="cs-CZ" altLang="cs-CZ" sz="1800" dirty="0"/>
              <a:t>      </a:t>
            </a:r>
            <a:r>
              <a:rPr lang="cs-CZ" altLang="cs-CZ" sz="1800" dirty="0" err="1"/>
              <a:t>Cantorovo</a:t>
            </a:r>
            <a:r>
              <a:rPr lang="cs-CZ" altLang="cs-CZ" sz="1800" dirty="0"/>
              <a:t> </a:t>
            </a:r>
            <a:r>
              <a:rPr lang="cs-CZ" altLang="cs-CZ" sz="1800" b="1" dirty="0" err="1"/>
              <a:t>transfinitní</a:t>
            </a:r>
            <a:r>
              <a:rPr lang="cs-CZ" altLang="cs-CZ" sz="1800" b="1" dirty="0"/>
              <a:t> </a:t>
            </a:r>
            <a:r>
              <a:rPr lang="cs-CZ" altLang="cs-CZ" sz="1800" dirty="0"/>
              <a:t>(v matematice), </a:t>
            </a:r>
            <a:r>
              <a:rPr lang="cs-CZ" altLang="cs-CZ" sz="1800" b="1" dirty="0"/>
              <a:t>absolutní </a:t>
            </a:r>
            <a:r>
              <a:rPr lang="cs-CZ" altLang="cs-CZ" sz="1800" dirty="0"/>
              <a:t>(v Bohu)</a:t>
            </a:r>
          </a:p>
          <a:p>
            <a:pPr>
              <a:lnSpc>
                <a:spcPct val="80000"/>
              </a:lnSpc>
            </a:pPr>
            <a:endParaRPr lang="cs-CZ" altLang="cs-CZ" sz="1800" dirty="0"/>
          </a:p>
          <a:p>
            <a:pPr>
              <a:lnSpc>
                <a:spcPct val="80000"/>
              </a:lnSpc>
            </a:pPr>
            <a:r>
              <a:rPr lang="cs-CZ" altLang="cs-CZ" sz="1800" dirty="0"/>
              <a:t>Super nekonečna (</a:t>
            </a:r>
            <a:r>
              <a:rPr lang="cs-CZ" altLang="cs-CZ" sz="1600" dirty="0"/>
              <a:t>nejznámější</a:t>
            </a:r>
            <a:r>
              <a:rPr lang="cs-CZ" altLang="cs-CZ" sz="1800" dirty="0"/>
              <a:t> </a:t>
            </a:r>
            <a:r>
              <a:rPr lang="cs-CZ" altLang="cs-CZ" sz="1600" dirty="0"/>
              <a:t>kardinální čísla</a:t>
            </a:r>
            <a:r>
              <a:rPr lang="cs-CZ" altLang="cs-CZ" sz="1800" dirty="0"/>
              <a:t>): </a:t>
            </a:r>
            <a:r>
              <a:rPr lang="cs-CZ" altLang="cs-CZ" sz="1600" dirty="0" err="1"/>
              <a:t>inaccessible</a:t>
            </a:r>
            <a:r>
              <a:rPr lang="cs-CZ" altLang="cs-CZ" sz="1600" dirty="0"/>
              <a:t>, </a:t>
            </a:r>
            <a:r>
              <a:rPr lang="cs-CZ" altLang="cs-CZ" sz="1600" dirty="0" err="1"/>
              <a:t>Mahlo</a:t>
            </a:r>
            <a:r>
              <a:rPr lang="cs-CZ" altLang="cs-CZ" sz="1600" dirty="0"/>
              <a:t>, </a:t>
            </a:r>
            <a:r>
              <a:rPr lang="cs-CZ" altLang="cs-CZ" sz="1600" dirty="0" err="1"/>
              <a:t>weakly</a:t>
            </a:r>
            <a:r>
              <a:rPr lang="cs-CZ" altLang="cs-CZ" sz="1600" dirty="0"/>
              <a:t> </a:t>
            </a:r>
            <a:r>
              <a:rPr lang="cs-CZ" altLang="cs-CZ" sz="1600" dirty="0" err="1"/>
              <a:t>compact</a:t>
            </a:r>
            <a:r>
              <a:rPr lang="cs-CZ" altLang="cs-CZ" sz="1600" dirty="0"/>
              <a:t>, </a:t>
            </a:r>
            <a:r>
              <a:rPr lang="cs-CZ" altLang="cs-CZ" sz="1600" dirty="0" err="1"/>
              <a:t>indescribable</a:t>
            </a:r>
            <a:r>
              <a:rPr lang="cs-CZ" altLang="cs-CZ" sz="1600" dirty="0"/>
              <a:t>, 0</a:t>
            </a:r>
            <a:r>
              <a:rPr lang="en-US" altLang="cs-CZ" sz="1600" dirty="0"/>
              <a:t>#,</a:t>
            </a:r>
            <a:r>
              <a:rPr lang="cs-CZ" altLang="cs-CZ" sz="1600" dirty="0" err="1"/>
              <a:t>Jónson</a:t>
            </a:r>
            <a:r>
              <a:rPr lang="cs-CZ" altLang="cs-CZ" sz="1600" dirty="0"/>
              <a:t>, </a:t>
            </a:r>
            <a:r>
              <a:rPr lang="cs-CZ" altLang="cs-CZ" sz="1600" dirty="0" err="1"/>
              <a:t>Ramsey</a:t>
            </a:r>
            <a:r>
              <a:rPr lang="cs-CZ" altLang="cs-CZ" sz="1600" dirty="0"/>
              <a:t>, </a:t>
            </a:r>
            <a:r>
              <a:rPr lang="cs-CZ" altLang="cs-CZ" sz="1600" dirty="0" err="1"/>
              <a:t>measurable</a:t>
            </a:r>
            <a:r>
              <a:rPr lang="cs-CZ" altLang="cs-CZ" sz="1600" dirty="0"/>
              <a:t>, O´, </a:t>
            </a:r>
            <a:r>
              <a:rPr lang="cs-CZ" altLang="cs-CZ" sz="1600" dirty="0" err="1"/>
              <a:t>strong</a:t>
            </a:r>
            <a:r>
              <a:rPr lang="cs-CZ" altLang="cs-CZ" sz="1600" dirty="0"/>
              <a:t>, </a:t>
            </a:r>
            <a:r>
              <a:rPr lang="cs-CZ" altLang="cs-CZ" sz="1600" dirty="0" err="1"/>
              <a:t>Woodin</a:t>
            </a:r>
            <a:r>
              <a:rPr lang="cs-CZ" altLang="cs-CZ" sz="1600" dirty="0"/>
              <a:t>, </a:t>
            </a:r>
            <a:r>
              <a:rPr lang="cs-CZ" altLang="cs-CZ" sz="1600" dirty="0" err="1"/>
              <a:t>superstrong</a:t>
            </a:r>
            <a:r>
              <a:rPr lang="cs-CZ" altLang="cs-CZ" sz="1600" dirty="0"/>
              <a:t>, </a:t>
            </a:r>
            <a:r>
              <a:rPr lang="cs-CZ" altLang="cs-CZ" sz="1600" dirty="0" err="1"/>
              <a:t>supercompact</a:t>
            </a:r>
            <a:r>
              <a:rPr lang="cs-CZ" altLang="cs-CZ" sz="1600" dirty="0"/>
              <a:t>, </a:t>
            </a:r>
            <a:r>
              <a:rPr lang="cs-CZ" altLang="cs-CZ" sz="1600" dirty="0" err="1"/>
              <a:t>extendible</a:t>
            </a:r>
            <a:r>
              <a:rPr lang="cs-CZ" altLang="cs-CZ" sz="1600" dirty="0"/>
              <a:t>, </a:t>
            </a:r>
            <a:r>
              <a:rPr lang="cs-CZ" altLang="cs-CZ" sz="1600" dirty="0" err="1"/>
              <a:t>Vopěnka´s</a:t>
            </a:r>
            <a:r>
              <a:rPr lang="cs-CZ" altLang="cs-CZ" sz="1600" dirty="0"/>
              <a:t> </a:t>
            </a:r>
            <a:r>
              <a:rPr lang="cs-CZ" altLang="cs-CZ" sz="1600" dirty="0" err="1"/>
              <a:t>principle</a:t>
            </a:r>
            <a:r>
              <a:rPr lang="cs-CZ" altLang="cs-CZ" sz="1600" dirty="0"/>
              <a:t>, </a:t>
            </a:r>
            <a:r>
              <a:rPr lang="cs-CZ" altLang="cs-CZ" sz="1600" dirty="0" err="1"/>
              <a:t>huge</a:t>
            </a:r>
            <a:r>
              <a:rPr lang="cs-CZ" altLang="cs-CZ" sz="1600" dirty="0"/>
              <a:t>, j:V2</a:t>
            </a:r>
            <a:r>
              <a:rPr lang="cs-CZ" altLang="cs-CZ" sz="1600" dirty="0">
                <a:sym typeface="Symbol" panose="05050102010706020507" pitchFamily="18" charset="2"/>
              </a:rPr>
              <a:t>V2</a:t>
            </a:r>
          </a:p>
        </p:txBody>
      </p:sp>
      <p:sp>
        <p:nvSpPr>
          <p:cNvPr id="4" name="Zástupný symbol pro zápatí 3">
            <a:extLst>
              <a:ext uri="{FF2B5EF4-FFF2-40B4-BE49-F238E27FC236}">
                <a16:creationId xmlns:a16="http://schemas.microsoft.com/office/drawing/2014/main" id="{3CFB438E-61F2-4EF6-87DC-0963C9F96C4F}"/>
              </a:ext>
            </a:extLst>
          </p:cNvPr>
          <p:cNvSpPr>
            <a:spLocks noGrp="1"/>
          </p:cNvSpPr>
          <p:nvPr>
            <p:ph type="ftr" sz="quarter" idx="11"/>
          </p:nvPr>
        </p:nvSpPr>
        <p:spPr>
          <a:xfrm>
            <a:off x="6124377" y="6425680"/>
            <a:ext cx="2895600" cy="476250"/>
          </a:xfrm>
        </p:spPr>
        <p:txBody>
          <a:bodyPr/>
          <a:lstStyle/>
          <a:p>
            <a:r>
              <a:rPr lang="cs-CZ" altLang="cs-CZ" dirty="0"/>
              <a:t>Blažena Švandová 2021</a:t>
            </a:r>
          </a:p>
        </p:txBody>
      </p:sp>
      <p:sp>
        <p:nvSpPr>
          <p:cNvPr id="5" name="Zástupný symbol pro číslo snímku 4">
            <a:extLst>
              <a:ext uri="{FF2B5EF4-FFF2-40B4-BE49-F238E27FC236}">
                <a16:creationId xmlns:a16="http://schemas.microsoft.com/office/drawing/2014/main" id="{8DD3F0A1-D873-4C6D-9467-F244FBA91CC7}"/>
              </a:ext>
            </a:extLst>
          </p:cNvPr>
          <p:cNvSpPr>
            <a:spLocks noGrp="1"/>
          </p:cNvSpPr>
          <p:nvPr>
            <p:ph type="sldNum" sz="quarter" idx="12"/>
          </p:nvPr>
        </p:nvSpPr>
        <p:spPr/>
        <p:txBody>
          <a:bodyPr/>
          <a:lstStyle/>
          <a:p>
            <a:fld id="{882E41CE-998D-47CB-83BB-63F2AFDA476B}" type="slidenum">
              <a:rPr lang="cs-CZ" altLang="cs-CZ" smtClean="0"/>
              <a:pPr/>
              <a:t>2</a:t>
            </a:fld>
            <a:endParaRPr lang="cs-CZ" altLang="cs-CZ"/>
          </a:p>
        </p:txBody>
      </p:sp>
    </p:spTree>
    <p:extLst>
      <p:ext uri="{BB962C8B-B14F-4D97-AF65-F5344CB8AC3E}">
        <p14:creationId xmlns:p14="http://schemas.microsoft.com/office/powerpoint/2010/main" val="3387851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1A40E57-4F76-44D6-9FFE-B1C67565DA59}"/>
              </a:ext>
            </a:extLst>
          </p:cNvPr>
          <p:cNvSpPr>
            <a:spLocks noChangeArrowheads="1"/>
          </p:cNvSpPr>
          <p:nvPr/>
        </p:nvSpPr>
        <p:spPr bwMode="auto">
          <a:xfrm>
            <a:off x="2051720" y="692696"/>
            <a:ext cx="6804025"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b="1" dirty="0"/>
              <a:t>Jean </a:t>
            </a:r>
            <a:r>
              <a:rPr lang="cs-CZ" altLang="cs-CZ" b="1" dirty="0" err="1"/>
              <a:t>le</a:t>
            </a:r>
            <a:r>
              <a:rPr lang="cs-CZ" altLang="cs-CZ" b="1" dirty="0"/>
              <a:t> Rond </a:t>
            </a:r>
            <a:r>
              <a:rPr lang="cs-CZ" altLang="cs-CZ" b="1" dirty="0" err="1"/>
              <a:t>d´Alembert</a:t>
            </a:r>
            <a:r>
              <a:rPr lang="cs-CZ" altLang="cs-CZ" b="1" dirty="0"/>
              <a:t> </a:t>
            </a:r>
            <a:r>
              <a:rPr lang="cs-CZ" altLang="cs-CZ" dirty="0"/>
              <a:t>(1717-1783) </a:t>
            </a:r>
          </a:p>
          <a:p>
            <a:pPr eaLnBrk="1" hangingPunct="1"/>
            <a:r>
              <a:rPr lang="cs-CZ" altLang="cs-CZ" b="1" dirty="0"/>
              <a:t>zavedl pojem limity</a:t>
            </a:r>
            <a:r>
              <a:rPr lang="cs-CZ" altLang="cs-CZ" dirty="0"/>
              <a:t> </a:t>
            </a:r>
          </a:p>
          <a:p>
            <a:pPr eaLnBrk="1" hangingPunct="1"/>
            <a:r>
              <a:rPr lang="cs-CZ" altLang="cs-CZ" sz="2000" dirty="0"/>
              <a:t>„Nekonečno je limitou konečna, tj. mezí, k níž konečno neustále směřuje, ale nikdy jí nedosáhne, ačkoli se k ní stále více blíží.</a:t>
            </a:r>
          </a:p>
          <a:p>
            <a:r>
              <a:rPr lang="cs-CZ" altLang="cs-CZ" sz="2000" dirty="0"/>
              <a:t>1/2+1/4+1/8+1/16+ … = 1  </a:t>
            </a:r>
          </a:p>
          <a:p>
            <a:r>
              <a:rPr lang="cs-CZ" altLang="cs-CZ" sz="2000" dirty="0"/>
              <a:t>Čím více členů řady sečteme, tím blíže bude výsledek 1, může se 1 libovolně přiblížit. Právě tak tvrdíme, že součet řady 2+4+8+16+… nebo každé jiné vzestupné řady je nekonečný, … tento součet může překročit libovolně velké číslo.  .. Nezabývám se otázkou zda nekonečná množství skutečně aktuálně existují, zda je prostor aktuálně nekonečný, zda je nekonečné trvání, zda je v konečné části hmoty reálně nekonečné množství částeček. Všechny tyto otázky jsou cizí nekonečnu matematiků, které není ničím jiným než </a:t>
            </a:r>
            <a:r>
              <a:rPr lang="cs-CZ" altLang="cs-CZ" sz="2000" b="1" dirty="0"/>
              <a:t>limitou konečného množství.“</a:t>
            </a:r>
          </a:p>
          <a:p>
            <a:r>
              <a:rPr lang="cs-CZ" altLang="cs-CZ" sz="2000" i="1" dirty="0"/>
              <a:t>Esej o základech filosofie</a:t>
            </a:r>
          </a:p>
          <a:p>
            <a:pPr algn="l"/>
            <a:r>
              <a:rPr lang="cs-CZ" altLang="cs-CZ" sz="2000" i="1" dirty="0"/>
              <a:t>kap. O metafyzických předpokladech infinitesimálního kalkulu</a:t>
            </a:r>
          </a:p>
        </p:txBody>
      </p:sp>
      <p:pic>
        <p:nvPicPr>
          <p:cNvPr id="25604" name="Picture 4" descr="Obrázek">
            <a:extLst>
              <a:ext uri="{FF2B5EF4-FFF2-40B4-BE49-F238E27FC236}">
                <a16:creationId xmlns:a16="http://schemas.microsoft.com/office/drawing/2014/main" id="{0F556797-1D0E-4DDB-BBCE-6BFB864AC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 y="3068960"/>
            <a:ext cx="1418743" cy="2321579"/>
          </a:xfrm>
          <a:prstGeom prst="rect">
            <a:avLst/>
          </a:prstGeom>
          <a:noFill/>
          <a:extLst>
            <a:ext uri="{909E8E84-426E-40DD-AFC4-6F175D3DCCD1}">
              <a14:hiddenFill xmlns:a14="http://schemas.microsoft.com/office/drawing/2010/main">
                <a:solidFill>
                  <a:srgbClr val="FFFFFF"/>
                </a:solidFill>
              </a14:hiddenFill>
            </a:ext>
          </a:extLst>
        </p:spPr>
      </p:pic>
      <p:pic>
        <p:nvPicPr>
          <p:cNvPr id="81922" name="Picture 2">
            <a:extLst>
              <a:ext uri="{FF2B5EF4-FFF2-40B4-BE49-F238E27FC236}">
                <a16:creationId xmlns:a16="http://schemas.microsoft.com/office/drawing/2014/main" id="{42B64EAB-4925-4A6A-BC31-CE6F0A5BD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04285" cy="2107116"/>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31CA0C16-5F4D-4189-8844-E08E5715C26B}"/>
              </a:ext>
            </a:extLst>
          </p:cNvPr>
          <p:cNvSpPr>
            <a:spLocks noGrp="1"/>
          </p:cNvSpPr>
          <p:nvPr>
            <p:ph type="ftr" sz="quarter" idx="11"/>
          </p:nvPr>
        </p:nvSpPr>
        <p:spPr>
          <a:xfrm>
            <a:off x="5758056" y="648335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A0F7C0C3-162C-47A5-8467-F3C478539561}"/>
              </a:ext>
            </a:extLst>
          </p:cNvPr>
          <p:cNvSpPr>
            <a:spLocks noGrp="1"/>
          </p:cNvSpPr>
          <p:nvPr>
            <p:ph type="sldNum" sz="quarter" idx="12"/>
          </p:nvPr>
        </p:nvSpPr>
        <p:spPr/>
        <p:txBody>
          <a:bodyPr/>
          <a:lstStyle/>
          <a:p>
            <a:fld id="{882E41CE-998D-47CB-83BB-63F2AFDA476B}" type="slidenum">
              <a:rPr lang="cs-CZ" altLang="cs-CZ" smtClean="0"/>
              <a:pPr/>
              <a:t>20</a:t>
            </a:fld>
            <a:endParaRPr lang="cs-CZ" altLang="cs-CZ"/>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47D3DED-333D-46D3-910D-979EC040F84B}"/>
              </a:ext>
            </a:extLst>
          </p:cNvPr>
          <p:cNvSpPr>
            <a:spLocks noGrp="1" noChangeArrowheads="1"/>
          </p:cNvSpPr>
          <p:nvPr>
            <p:ph type="title" idx="4294967295"/>
          </p:nvPr>
        </p:nvSpPr>
        <p:spPr>
          <a:xfrm>
            <a:off x="3273110" y="274638"/>
            <a:ext cx="5544021" cy="633412"/>
          </a:xfrm>
        </p:spPr>
        <p:txBody>
          <a:bodyPr/>
          <a:lstStyle/>
          <a:p>
            <a:r>
              <a:rPr lang="cs-CZ" altLang="cs-CZ" sz="2800" dirty="0"/>
              <a:t>Immanuel Kant (1724-1804)</a:t>
            </a:r>
          </a:p>
        </p:txBody>
      </p:sp>
      <p:sp>
        <p:nvSpPr>
          <p:cNvPr id="48131" name="Rectangle 3">
            <a:extLst>
              <a:ext uri="{FF2B5EF4-FFF2-40B4-BE49-F238E27FC236}">
                <a16:creationId xmlns:a16="http://schemas.microsoft.com/office/drawing/2014/main" id="{FFFEF250-8DAC-40DF-8AFE-AFE1B67391C9}"/>
              </a:ext>
            </a:extLst>
          </p:cNvPr>
          <p:cNvSpPr>
            <a:spLocks noGrp="1" noChangeArrowheads="1"/>
          </p:cNvSpPr>
          <p:nvPr>
            <p:ph type="body" idx="4294967295"/>
          </p:nvPr>
        </p:nvSpPr>
        <p:spPr>
          <a:xfrm>
            <a:off x="3779912" y="1177865"/>
            <a:ext cx="4355976" cy="1296988"/>
          </a:xfrm>
        </p:spPr>
        <p:txBody>
          <a:bodyPr/>
          <a:lstStyle/>
          <a:p>
            <a:pPr>
              <a:lnSpc>
                <a:spcPct val="90000"/>
              </a:lnSpc>
              <a:buFontTx/>
              <a:buNone/>
            </a:pPr>
            <a:r>
              <a:rPr lang="cs-CZ" altLang="cs-CZ" sz="2000" b="1" dirty="0"/>
              <a:t>Kritika čistého rozumu (1781)</a:t>
            </a:r>
          </a:p>
          <a:p>
            <a:pPr>
              <a:lnSpc>
                <a:spcPct val="90000"/>
              </a:lnSpc>
              <a:spcBef>
                <a:spcPct val="0"/>
              </a:spcBef>
              <a:buFontTx/>
              <a:buNone/>
            </a:pPr>
            <a:r>
              <a:rPr lang="cs-CZ" altLang="cs-CZ" sz="2000" dirty="0"/>
              <a:t>Transcendentální dialektika</a:t>
            </a:r>
          </a:p>
          <a:p>
            <a:pPr>
              <a:lnSpc>
                <a:spcPct val="90000"/>
              </a:lnSpc>
              <a:spcBef>
                <a:spcPct val="0"/>
              </a:spcBef>
              <a:buFontTx/>
              <a:buNone/>
            </a:pPr>
            <a:r>
              <a:rPr lang="cs-CZ" altLang="cs-CZ" sz="2000" dirty="0" err="1"/>
              <a:t>Antitetika</a:t>
            </a:r>
            <a:r>
              <a:rPr lang="cs-CZ" altLang="cs-CZ" sz="2000" dirty="0"/>
              <a:t> čistého rozumu</a:t>
            </a:r>
          </a:p>
          <a:p>
            <a:pPr>
              <a:lnSpc>
                <a:spcPct val="90000"/>
              </a:lnSpc>
              <a:buFontTx/>
              <a:buNone/>
            </a:pPr>
            <a:endParaRPr lang="cs-CZ" altLang="cs-CZ" sz="2400" dirty="0"/>
          </a:p>
        </p:txBody>
      </p:sp>
      <p:pic>
        <p:nvPicPr>
          <p:cNvPr id="48132" name="Picture 4">
            <a:extLst>
              <a:ext uri="{FF2B5EF4-FFF2-40B4-BE49-F238E27FC236}">
                <a16:creationId xmlns:a16="http://schemas.microsoft.com/office/drawing/2014/main" id="{6DB6A942-1C6E-4EE5-B396-8809C686D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28647"/>
            <a:ext cx="2124075" cy="2016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7941EDD-DDA4-4E96-94E1-76D0D00EBB19}"/>
              </a:ext>
            </a:extLst>
          </p:cNvPr>
          <p:cNvSpPr txBox="1"/>
          <p:nvPr/>
        </p:nvSpPr>
        <p:spPr>
          <a:xfrm>
            <a:off x="228431" y="2644210"/>
            <a:ext cx="8687138" cy="3477875"/>
          </a:xfrm>
          <a:prstGeom prst="rect">
            <a:avLst/>
          </a:prstGeom>
          <a:noFill/>
        </p:spPr>
        <p:txBody>
          <a:bodyPr wrap="square">
            <a:spAutoFit/>
          </a:bodyPr>
          <a:lstStyle/>
          <a:p>
            <a:r>
              <a:rPr lang="cs-CZ" sz="2000" dirty="0"/>
              <a:t>První rozpor transcendentálních idejí</a:t>
            </a:r>
          </a:p>
          <a:p>
            <a:r>
              <a:rPr lang="cs-CZ" sz="2000" dirty="0"/>
              <a:t>Teze: Svět má počátek v čase a také v prostorovém ohledu je ohraničen.</a:t>
            </a:r>
          </a:p>
          <a:p>
            <a:r>
              <a:rPr lang="cs-CZ" sz="2000" dirty="0"/>
              <a:t>Antiteze: Svět je bez počátku a nemá v prostoru žádné hranice, nýbrž je jak s ohledem na čas, tak s ohledem na prostor nekonečný.</a:t>
            </a:r>
          </a:p>
          <a:p>
            <a:endParaRPr lang="cs-CZ" sz="2000" dirty="0"/>
          </a:p>
          <a:p>
            <a:r>
              <a:rPr lang="cs-CZ" sz="2000" dirty="0"/>
              <a:t>Druhý rozpor transcendentálních idejí</a:t>
            </a:r>
          </a:p>
          <a:p>
            <a:r>
              <a:rPr lang="cs-CZ" sz="2000" dirty="0"/>
              <a:t>Teze: Každá složená substance ve světě sestává z jednoduchých částí a nikde neexistuje nic jiného než to, co je jednoduché, nebo to, co je z jednoduchého složeno.</a:t>
            </a:r>
          </a:p>
          <a:p>
            <a:r>
              <a:rPr lang="cs-CZ" sz="2000" dirty="0"/>
              <a:t>Antiteze: Žádná složená věc ve světě nesestává z jednoduchých částí a v těchto částech neexistuje vůbec nic jednoduchého.</a:t>
            </a:r>
          </a:p>
        </p:txBody>
      </p:sp>
      <p:sp>
        <p:nvSpPr>
          <p:cNvPr id="3" name="Zástupný symbol pro zápatí 2">
            <a:extLst>
              <a:ext uri="{FF2B5EF4-FFF2-40B4-BE49-F238E27FC236}">
                <a16:creationId xmlns:a16="http://schemas.microsoft.com/office/drawing/2014/main" id="{CDDEA408-F5DF-4533-AED0-85B790535A4C}"/>
              </a:ext>
            </a:extLst>
          </p:cNvPr>
          <p:cNvSpPr>
            <a:spLocks noGrp="1"/>
          </p:cNvSpPr>
          <p:nvPr>
            <p:ph type="ftr" sz="quarter" idx="11"/>
          </p:nvPr>
        </p:nvSpPr>
        <p:spPr>
          <a:xfrm>
            <a:off x="5580112" y="6483350"/>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CC684D23-2C17-4836-A5E4-C76ACBF0625C}"/>
              </a:ext>
            </a:extLst>
          </p:cNvPr>
          <p:cNvSpPr>
            <a:spLocks noGrp="1"/>
          </p:cNvSpPr>
          <p:nvPr>
            <p:ph type="sldNum" sz="quarter" idx="12"/>
          </p:nvPr>
        </p:nvSpPr>
        <p:spPr/>
        <p:txBody>
          <a:bodyPr/>
          <a:lstStyle/>
          <a:p>
            <a:fld id="{882E41CE-998D-47CB-83BB-63F2AFDA476B}" type="slidenum">
              <a:rPr lang="cs-CZ" altLang="cs-CZ" smtClean="0"/>
              <a:pPr/>
              <a:t>21</a:t>
            </a:fld>
            <a:endParaRPr lang="cs-CZ" altLang="cs-CZ"/>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AutoShape 5" descr="Jakob Schlesinger: Portrét G. W. F. Hegela v Berlíně (1831)">
            <a:extLst>
              <a:ext uri="{FF2B5EF4-FFF2-40B4-BE49-F238E27FC236}">
                <a16:creationId xmlns:a16="http://schemas.microsoft.com/office/drawing/2014/main" id="{DA75A9CA-CDB8-486A-8C29-6DAFF3A8A9F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pic>
        <p:nvPicPr>
          <p:cNvPr id="92166" name="Picture 6">
            <a:extLst>
              <a:ext uri="{FF2B5EF4-FFF2-40B4-BE49-F238E27FC236}">
                <a16:creationId xmlns:a16="http://schemas.microsoft.com/office/drawing/2014/main" id="{0EDD0E31-7C5A-486B-9C24-2BE4E9718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0"/>
            <a:ext cx="219075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7" name="Rectangle 7">
            <a:extLst>
              <a:ext uri="{FF2B5EF4-FFF2-40B4-BE49-F238E27FC236}">
                <a16:creationId xmlns:a16="http://schemas.microsoft.com/office/drawing/2014/main" id="{593B83F3-CAC5-415D-A2CB-85A442B33774}"/>
              </a:ext>
            </a:extLst>
          </p:cNvPr>
          <p:cNvSpPr>
            <a:spLocks noChangeArrowheads="1"/>
          </p:cNvSpPr>
          <p:nvPr/>
        </p:nvSpPr>
        <p:spPr bwMode="auto">
          <a:xfrm>
            <a:off x="1868201" y="3039330"/>
            <a:ext cx="57123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r>
              <a:rPr lang="cs-CZ" altLang="cs-CZ" dirty="0"/>
              <a:t>Georg Wilhelm Friedrich </a:t>
            </a:r>
            <a:r>
              <a:rPr lang="cs-CZ" altLang="cs-CZ" dirty="0" err="1"/>
              <a:t>Hegel</a:t>
            </a:r>
            <a:r>
              <a:rPr lang="cs-CZ" altLang="cs-CZ" dirty="0"/>
              <a:t> (1770-1831)</a:t>
            </a:r>
          </a:p>
        </p:txBody>
      </p:sp>
      <p:sp>
        <p:nvSpPr>
          <p:cNvPr id="92168" name="Rectangle 8">
            <a:extLst>
              <a:ext uri="{FF2B5EF4-FFF2-40B4-BE49-F238E27FC236}">
                <a16:creationId xmlns:a16="http://schemas.microsoft.com/office/drawing/2014/main" id="{5807973D-C80F-47E0-9E08-2B78B949DD6B}"/>
              </a:ext>
            </a:extLst>
          </p:cNvPr>
          <p:cNvSpPr>
            <a:spLocks noChangeArrowheads="1"/>
          </p:cNvSpPr>
          <p:nvPr/>
        </p:nvSpPr>
        <p:spPr bwMode="auto">
          <a:xfrm>
            <a:off x="2472638" y="3907860"/>
            <a:ext cx="421301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cs-CZ" altLang="cs-CZ" dirty="0"/>
              <a:t>Základy fenomenologie ducha</a:t>
            </a:r>
          </a:p>
          <a:p>
            <a:pPr algn="ctr"/>
            <a:r>
              <a:rPr lang="cs-CZ" altLang="cs-CZ" dirty="0"/>
              <a:t>Logika I a II</a:t>
            </a:r>
          </a:p>
          <a:p>
            <a:pPr algn="ctr"/>
            <a:r>
              <a:rPr lang="cs-CZ" altLang="cs-CZ" dirty="0"/>
              <a:t>Malá logika</a:t>
            </a:r>
          </a:p>
          <a:p>
            <a:pPr algn="ctr"/>
            <a:endParaRPr lang="cs-CZ" altLang="cs-CZ" dirty="0"/>
          </a:p>
          <a:p>
            <a:pPr algn="ctr"/>
            <a:r>
              <a:rPr lang="cs-CZ" altLang="cs-CZ" dirty="0"/>
              <a:t>Logika nebo dialektika?</a:t>
            </a:r>
          </a:p>
          <a:p>
            <a:pPr algn="ctr"/>
            <a:endParaRPr lang="cs-CZ" altLang="cs-CZ" dirty="0"/>
          </a:p>
          <a:p>
            <a:pPr algn="ctr"/>
            <a:r>
              <a:rPr lang="cs-CZ" altLang="cs-CZ" b="1" dirty="0"/>
              <a:t>opravdové a špatné nekonečno</a:t>
            </a:r>
          </a:p>
        </p:txBody>
      </p:sp>
      <p:sp>
        <p:nvSpPr>
          <p:cNvPr id="2" name="Zástupný symbol pro zápatí 1">
            <a:extLst>
              <a:ext uri="{FF2B5EF4-FFF2-40B4-BE49-F238E27FC236}">
                <a16:creationId xmlns:a16="http://schemas.microsoft.com/office/drawing/2014/main" id="{1C31CF60-C775-4E06-B501-CEDBB54C4F11}"/>
              </a:ext>
            </a:extLst>
          </p:cNvPr>
          <p:cNvSpPr>
            <a:spLocks noGrp="1"/>
          </p:cNvSpPr>
          <p:nvPr>
            <p:ph type="ftr" sz="quarter" idx="11"/>
          </p:nvPr>
        </p:nvSpPr>
        <p:spPr>
          <a:xfrm>
            <a:off x="5810596" y="6477404"/>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74BC96A5-0889-4F09-9A12-B181BEC53976}"/>
              </a:ext>
            </a:extLst>
          </p:cNvPr>
          <p:cNvSpPr>
            <a:spLocks noGrp="1"/>
          </p:cNvSpPr>
          <p:nvPr>
            <p:ph type="sldNum" sz="quarter" idx="12"/>
          </p:nvPr>
        </p:nvSpPr>
        <p:spPr/>
        <p:txBody>
          <a:bodyPr/>
          <a:lstStyle/>
          <a:p>
            <a:fld id="{882E41CE-998D-47CB-83BB-63F2AFDA476B}" type="slidenum">
              <a:rPr lang="cs-CZ" altLang="cs-CZ" smtClean="0"/>
              <a:pPr/>
              <a:t>22</a:t>
            </a:fld>
            <a:endParaRPr lang="cs-CZ" altLang="cs-CZ"/>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0B1C2E2-24C0-401B-93A4-9788369F0381}"/>
              </a:ext>
            </a:extLst>
          </p:cNvPr>
          <p:cNvSpPr txBox="1"/>
          <p:nvPr/>
        </p:nvSpPr>
        <p:spPr>
          <a:xfrm>
            <a:off x="323528" y="332656"/>
            <a:ext cx="8640960" cy="3785652"/>
          </a:xfrm>
          <a:prstGeom prst="rect">
            <a:avLst/>
          </a:prstGeom>
          <a:noFill/>
        </p:spPr>
        <p:txBody>
          <a:bodyPr wrap="square">
            <a:spAutoFit/>
          </a:bodyPr>
          <a:lstStyle/>
          <a:p>
            <a:r>
              <a:rPr lang="cs-CZ" sz="2000" dirty="0"/>
              <a:t>„Začátek myšlení musí být úplně abstraktní a všeobecný a musí být formou bez jakéhokoli obsahu. … Ještě není nic a má se stát něco. Začátkem není čisté nic, ale takové, z něhož má něco vzejít; bytí je tedy obsažené už i v začátku. Proto začátek obsahuje obojí. Bytí i nic; a je jednotou bytí a ničeho; – nebo je nebytím, které je zároveň bytím, a bytím, které je zároveň nebytím. … Tedy to, co tvoří začátek, začátek sám, je třeba pokládat za cosi neanalyzovatelného, prostě bezprostředně nenaplněného, a tedy za úplně prázdné bytí. … Ať je první určením vystupující ve vědění, jakkoli bohaté, je jednoduché; neboť pouze v jednoduchém není nic než čistý začátek; pouze bezprostřední je jednoduché, protože pouze jednoduché ještě nepostoupilo k jinému. I bohatší formy představování jako představování absolutna a boha nemají na začátku nic než prázdné slovo a pouhé bytí; toto jednoduché, které nemá další význam, toto prázdné je tedy začátkem filosofie.“</a:t>
            </a:r>
          </a:p>
        </p:txBody>
      </p:sp>
      <p:sp>
        <p:nvSpPr>
          <p:cNvPr id="2" name="Zástupný symbol pro zápatí 1">
            <a:extLst>
              <a:ext uri="{FF2B5EF4-FFF2-40B4-BE49-F238E27FC236}">
                <a16:creationId xmlns:a16="http://schemas.microsoft.com/office/drawing/2014/main" id="{0BF75E28-0D7C-4927-AC11-F1761327C7F4}"/>
              </a:ext>
            </a:extLst>
          </p:cNvPr>
          <p:cNvSpPr>
            <a:spLocks noGrp="1"/>
          </p:cNvSpPr>
          <p:nvPr>
            <p:ph type="ftr" sz="quarter" idx="11"/>
          </p:nvPr>
        </p:nvSpPr>
        <p:spPr>
          <a:xfrm>
            <a:off x="5774681" y="6569274"/>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D3899AA2-5CE8-4729-88FA-FCD4CFE36935}"/>
              </a:ext>
            </a:extLst>
          </p:cNvPr>
          <p:cNvSpPr>
            <a:spLocks noGrp="1"/>
          </p:cNvSpPr>
          <p:nvPr>
            <p:ph type="sldNum" sz="quarter" idx="12"/>
          </p:nvPr>
        </p:nvSpPr>
        <p:spPr/>
        <p:txBody>
          <a:bodyPr/>
          <a:lstStyle/>
          <a:p>
            <a:fld id="{882E41CE-998D-47CB-83BB-63F2AFDA476B}" type="slidenum">
              <a:rPr lang="cs-CZ" altLang="cs-CZ" smtClean="0"/>
              <a:pPr/>
              <a:t>23</a:t>
            </a:fld>
            <a:endParaRPr lang="cs-CZ" altLang="cs-CZ"/>
          </a:p>
        </p:txBody>
      </p:sp>
      <p:sp>
        <p:nvSpPr>
          <p:cNvPr id="6" name="TextovéPole 5">
            <a:extLst>
              <a:ext uri="{FF2B5EF4-FFF2-40B4-BE49-F238E27FC236}">
                <a16:creationId xmlns:a16="http://schemas.microsoft.com/office/drawing/2014/main" id="{DC7C92D9-95E7-4E31-AE7C-08C87F5F57E5}"/>
              </a:ext>
            </a:extLst>
          </p:cNvPr>
          <p:cNvSpPr txBox="1"/>
          <p:nvPr/>
        </p:nvSpPr>
        <p:spPr>
          <a:xfrm>
            <a:off x="2195736" y="4252132"/>
            <a:ext cx="4572000" cy="1569660"/>
          </a:xfrm>
          <a:prstGeom prst="rect">
            <a:avLst/>
          </a:prstGeom>
          <a:noFill/>
        </p:spPr>
        <p:txBody>
          <a:bodyPr wrap="square">
            <a:spAutoFit/>
          </a:bodyPr>
          <a:lstStyle/>
          <a:p>
            <a:pPr algn="ctr"/>
            <a:r>
              <a:rPr lang="cs-CZ" altLang="cs-CZ" dirty="0"/>
              <a:t>čisté bytí (Sein)</a:t>
            </a:r>
          </a:p>
          <a:p>
            <a:pPr algn="ctr"/>
            <a:r>
              <a:rPr lang="cs-CZ" altLang="cs-CZ" dirty="0"/>
              <a:t>opaky bytí ↔ nic </a:t>
            </a:r>
          </a:p>
          <a:p>
            <a:pPr algn="ctr"/>
            <a:r>
              <a:rPr lang="cs-CZ" altLang="cs-CZ" u="sng" dirty="0"/>
              <a:t>dění, stávání</a:t>
            </a:r>
          </a:p>
          <a:p>
            <a:pPr algn="ctr"/>
            <a:r>
              <a:rPr lang="cs-CZ" altLang="cs-CZ" dirty="0"/>
              <a:t>Jsoucno (</a:t>
            </a:r>
            <a:r>
              <a:rPr lang="cs-CZ" altLang="cs-CZ" dirty="0" err="1"/>
              <a:t>Dasein</a:t>
            </a:r>
            <a:r>
              <a:rPr lang="cs-CZ" altLang="cs-CZ" dirty="0"/>
              <a:t>)</a:t>
            </a:r>
          </a:p>
        </p:txBody>
      </p:sp>
      <p:sp>
        <p:nvSpPr>
          <p:cNvPr id="8" name="TextovéPole 7">
            <a:extLst>
              <a:ext uri="{FF2B5EF4-FFF2-40B4-BE49-F238E27FC236}">
                <a16:creationId xmlns:a16="http://schemas.microsoft.com/office/drawing/2014/main" id="{9362F2A2-B3D0-43AE-BFA0-D0EF32E38904}"/>
              </a:ext>
            </a:extLst>
          </p:cNvPr>
          <p:cNvSpPr txBox="1"/>
          <p:nvPr/>
        </p:nvSpPr>
        <p:spPr>
          <a:xfrm>
            <a:off x="302262" y="6077795"/>
            <a:ext cx="5733518" cy="461665"/>
          </a:xfrm>
          <a:prstGeom prst="rect">
            <a:avLst/>
          </a:prstGeom>
          <a:noFill/>
        </p:spPr>
        <p:txBody>
          <a:bodyPr wrap="square">
            <a:spAutoFit/>
          </a:bodyPr>
          <a:lstStyle/>
          <a:p>
            <a:r>
              <a:rPr lang="cs-CZ" sz="1800" dirty="0"/>
              <a:t>Z Nauky o bytí, </a:t>
            </a:r>
            <a:r>
              <a:rPr lang="cs-CZ" sz="1800" i="1" dirty="0"/>
              <a:t>Logika jako věda</a:t>
            </a:r>
            <a:r>
              <a:rPr lang="cs-CZ" sz="1800" dirty="0"/>
              <a:t> I. Díl (o bytí a jsoucnu</a:t>
            </a:r>
            <a:r>
              <a:rPr lang="cs-CZ" sz="2400" dirty="0"/>
              <a:t>)</a:t>
            </a:r>
          </a:p>
        </p:txBody>
      </p:sp>
    </p:spTree>
    <p:extLst>
      <p:ext uri="{BB962C8B-B14F-4D97-AF65-F5344CB8AC3E}">
        <p14:creationId xmlns:p14="http://schemas.microsoft.com/office/powerpoint/2010/main" val="3960549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5">
            <a:extLst>
              <a:ext uri="{FF2B5EF4-FFF2-40B4-BE49-F238E27FC236}">
                <a16:creationId xmlns:a16="http://schemas.microsoft.com/office/drawing/2014/main" id="{DED1BB72-D73C-4095-A1CE-6B97507D1D66}"/>
              </a:ext>
            </a:extLst>
          </p:cNvPr>
          <p:cNvSpPr>
            <a:spLocks noChangeArrowheads="1"/>
          </p:cNvSpPr>
          <p:nvPr/>
        </p:nvSpPr>
        <p:spPr bwMode="auto">
          <a:xfrm>
            <a:off x="41069" y="413977"/>
            <a:ext cx="5292081" cy="600164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cs-CZ" altLang="cs-CZ" dirty="0"/>
              <a:t>čisté bytí</a:t>
            </a:r>
          </a:p>
          <a:p>
            <a:pPr algn="ctr"/>
            <a:r>
              <a:rPr lang="cs-CZ" altLang="cs-CZ" dirty="0"/>
              <a:t>opaky bytí ↔ nic </a:t>
            </a:r>
          </a:p>
          <a:p>
            <a:pPr algn="ctr"/>
            <a:r>
              <a:rPr lang="cs-CZ" altLang="cs-CZ" u="sng" dirty="0"/>
              <a:t>rozvinutí sporu: dění, stávání</a:t>
            </a:r>
          </a:p>
          <a:p>
            <a:pPr algn="ctr"/>
            <a:r>
              <a:rPr lang="cs-CZ" altLang="cs-CZ" dirty="0"/>
              <a:t>Jsoucno</a:t>
            </a:r>
          </a:p>
          <a:p>
            <a:pPr algn="ctr"/>
            <a:endParaRPr lang="cs-CZ" altLang="cs-CZ" dirty="0"/>
          </a:p>
          <a:p>
            <a:pPr algn="ctr"/>
            <a:r>
              <a:rPr lang="cs-CZ" altLang="cs-CZ" dirty="0"/>
              <a:t>určenost</a:t>
            </a:r>
          </a:p>
          <a:p>
            <a:pPr algn="ctr"/>
            <a:r>
              <a:rPr lang="cs-CZ" altLang="cs-CZ" dirty="0"/>
              <a:t>něco ↔ jiné</a:t>
            </a:r>
          </a:p>
          <a:p>
            <a:pPr algn="ctr"/>
            <a:r>
              <a:rPr lang="cs-CZ" altLang="cs-CZ" dirty="0"/>
              <a:t>spor: konečno ↔ nekonečno</a:t>
            </a:r>
          </a:p>
          <a:p>
            <a:pPr algn="ctr"/>
            <a:endParaRPr lang="cs-CZ" altLang="cs-CZ" u="sng" dirty="0"/>
          </a:p>
          <a:p>
            <a:pPr algn="ctr"/>
            <a:r>
              <a:rPr lang="cs-CZ" altLang="cs-CZ" u="sng" dirty="0"/>
              <a:t>rozvinutím úvaha ubíhá </a:t>
            </a:r>
          </a:p>
          <a:p>
            <a:pPr algn="ctr"/>
            <a:r>
              <a:rPr lang="cs-CZ" altLang="cs-CZ" u="sng" dirty="0"/>
              <a:t>do „špatného nekonečna“</a:t>
            </a:r>
          </a:p>
          <a:p>
            <a:pPr algn="ctr"/>
            <a:endParaRPr lang="cs-CZ" altLang="cs-CZ" dirty="0"/>
          </a:p>
          <a:p>
            <a:pPr algn="ctr"/>
            <a:r>
              <a:rPr lang="cs-CZ" altLang="cs-CZ" dirty="0"/>
              <a:t>Bytí pro sebe</a:t>
            </a:r>
          </a:p>
          <a:p>
            <a:pPr algn="ctr"/>
            <a:r>
              <a:rPr lang="cs-CZ" altLang="cs-CZ" b="1" dirty="0"/>
              <a:t>opravdové</a:t>
            </a:r>
            <a:r>
              <a:rPr lang="cs-CZ" altLang="cs-CZ" dirty="0"/>
              <a:t> nekonečno</a:t>
            </a:r>
          </a:p>
          <a:p>
            <a:pPr algn="ctr"/>
            <a:endParaRPr lang="cs-CZ" altLang="cs-CZ" dirty="0"/>
          </a:p>
          <a:p>
            <a:pPr algn="ctr"/>
            <a:endParaRPr lang="cs-CZ" altLang="cs-CZ" dirty="0"/>
          </a:p>
        </p:txBody>
      </p:sp>
      <p:sp>
        <p:nvSpPr>
          <p:cNvPr id="93190" name="Rectangle 6">
            <a:extLst>
              <a:ext uri="{FF2B5EF4-FFF2-40B4-BE49-F238E27FC236}">
                <a16:creationId xmlns:a16="http://schemas.microsoft.com/office/drawing/2014/main" id="{E8861792-EA2E-4D13-A8D3-097FD1E2E7F0}"/>
              </a:ext>
            </a:extLst>
          </p:cNvPr>
          <p:cNvSpPr>
            <a:spLocks noChangeArrowheads="1"/>
          </p:cNvSpPr>
          <p:nvPr/>
        </p:nvSpPr>
        <p:spPr bwMode="auto">
          <a:xfrm>
            <a:off x="5333150" y="2780928"/>
            <a:ext cx="376978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cs-CZ" altLang="cs-CZ" sz="2000" b="1" dirty="0"/>
              <a:t>spor: </a:t>
            </a:r>
            <a:r>
              <a:rPr lang="cs-CZ" altLang="cs-CZ" sz="2000" b="1" dirty="0" err="1"/>
              <a:t>reductio</a:t>
            </a:r>
            <a:r>
              <a:rPr lang="cs-CZ" altLang="cs-CZ" sz="2000" b="1" dirty="0"/>
              <a:t> ad absurdum </a:t>
            </a:r>
          </a:p>
          <a:p>
            <a:pPr algn="ctr"/>
            <a:r>
              <a:rPr lang="cs-CZ" altLang="cs-CZ" sz="2000" dirty="0"/>
              <a:t>přivedení k absurditě (ke sporu)</a:t>
            </a:r>
          </a:p>
          <a:p>
            <a:pPr algn="ctr"/>
            <a:endParaRPr lang="cs-CZ" altLang="cs-CZ" sz="2000" b="1" dirty="0"/>
          </a:p>
          <a:p>
            <a:pPr algn="ctr"/>
            <a:r>
              <a:rPr lang="cs-CZ" altLang="cs-CZ" sz="2000" b="1" u="sng" dirty="0"/>
              <a:t>rozvinutím sporu v čase:</a:t>
            </a:r>
          </a:p>
          <a:p>
            <a:pPr algn="ctr"/>
            <a:r>
              <a:rPr lang="cs-CZ" altLang="cs-CZ" sz="2000" b="1" u="sng" dirty="0" err="1"/>
              <a:t>progressus</a:t>
            </a:r>
            <a:r>
              <a:rPr lang="cs-CZ" altLang="cs-CZ" sz="2000" b="1" u="sng" dirty="0"/>
              <a:t> ad infinitum</a:t>
            </a:r>
          </a:p>
          <a:p>
            <a:pPr algn="ctr"/>
            <a:r>
              <a:rPr lang="cs-CZ" altLang="cs-CZ" sz="2000" u="sng" dirty="0"/>
              <a:t>do nekonečna</a:t>
            </a:r>
          </a:p>
          <a:p>
            <a:pPr algn="ctr"/>
            <a:endParaRPr lang="cs-CZ" altLang="cs-CZ" sz="2000" b="1" u="sng" dirty="0"/>
          </a:p>
          <a:p>
            <a:pPr algn="ctr"/>
            <a:r>
              <a:rPr lang="cs-CZ" altLang="cs-CZ" sz="2000" b="1" dirty="0"/>
              <a:t>Dialektickým zdvihem</a:t>
            </a:r>
          </a:p>
          <a:p>
            <a:pPr algn="ctr"/>
            <a:r>
              <a:rPr lang="cs-CZ" altLang="cs-CZ" sz="2000" b="1" dirty="0"/>
              <a:t>přechod na vyšší modalitu bytí</a:t>
            </a:r>
          </a:p>
        </p:txBody>
      </p:sp>
      <p:sp>
        <p:nvSpPr>
          <p:cNvPr id="2" name="Zástupný symbol pro zápatí 1">
            <a:extLst>
              <a:ext uri="{FF2B5EF4-FFF2-40B4-BE49-F238E27FC236}">
                <a16:creationId xmlns:a16="http://schemas.microsoft.com/office/drawing/2014/main" id="{C5F05B2D-43DA-4618-A719-298D6C3B10F7}"/>
              </a:ext>
            </a:extLst>
          </p:cNvPr>
          <p:cNvSpPr>
            <a:spLocks noGrp="1"/>
          </p:cNvSpPr>
          <p:nvPr>
            <p:ph type="ftr" sz="quarter" idx="11"/>
          </p:nvPr>
        </p:nvSpPr>
        <p:spPr>
          <a:xfrm>
            <a:off x="5802426" y="6477404"/>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8DD92B2A-0BD8-4727-B483-1744BCFB2F48}"/>
              </a:ext>
            </a:extLst>
          </p:cNvPr>
          <p:cNvSpPr>
            <a:spLocks noGrp="1"/>
          </p:cNvSpPr>
          <p:nvPr>
            <p:ph type="sldNum" sz="quarter" idx="12"/>
          </p:nvPr>
        </p:nvSpPr>
        <p:spPr/>
        <p:txBody>
          <a:bodyPr/>
          <a:lstStyle/>
          <a:p>
            <a:fld id="{882E41CE-998D-47CB-83BB-63F2AFDA476B}" type="slidenum">
              <a:rPr lang="cs-CZ" altLang="cs-CZ" smtClean="0"/>
              <a:pPr/>
              <a:t>24</a:t>
            </a:fld>
            <a:endParaRPr lang="cs-CZ" altLang="cs-CZ"/>
          </a:p>
        </p:txBody>
      </p:sp>
      <p:sp>
        <p:nvSpPr>
          <p:cNvPr id="7" name="TextovéPole 6">
            <a:extLst>
              <a:ext uri="{FF2B5EF4-FFF2-40B4-BE49-F238E27FC236}">
                <a16:creationId xmlns:a16="http://schemas.microsoft.com/office/drawing/2014/main" id="{911BFCBC-2782-409F-98CD-1ED21FEAF8FB}"/>
              </a:ext>
            </a:extLst>
          </p:cNvPr>
          <p:cNvSpPr txBox="1"/>
          <p:nvPr/>
        </p:nvSpPr>
        <p:spPr>
          <a:xfrm>
            <a:off x="1907704" y="13867"/>
            <a:ext cx="6552728" cy="400110"/>
          </a:xfrm>
          <a:prstGeom prst="rect">
            <a:avLst/>
          </a:prstGeom>
          <a:noFill/>
        </p:spPr>
        <p:txBody>
          <a:bodyPr wrap="square">
            <a:spAutoFit/>
          </a:bodyPr>
          <a:lstStyle/>
          <a:p>
            <a:r>
              <a:rPr lang="cs-CZ" sz="2000" dirty="0" err="1">
                <a:solidFill>
                  <a:srgbClr val="00B050"/>
                </a:solidFill>
              </a:rPr>
              <a:t>G.W.F.Hegel</a:t>
            </a:r>
            <a:r>
              <a:rPr lang="cs-CZ" sz="2000" dirty="0">
                <a:solidFill>
                  <a:srgbClr val="00B050"/>
                </a:solidFill>
              </a:rPr>
              <a:t>                                                  argumentace</a:t>
            </a:r>
          </a:p>
        </p:txBody>
      </p:sp>
    </p:spTree>
    <p:extLst>
      <p:ext uri="{BB962C8B-B14F-4D97-AF65-F5344CB8AC3E}">
        <p14:creationId xmlns:p14="http://schemas.microsoft.com/office/powerpoint/2010/main" val="1596197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1" name="Picture 5" descr="This drawing illustrates a Hindu creation myth. The tortoise supports elephants that hold up the world, and everything is encircled by the world serpent.">
            <a:extLst>
              <a:ext uri="{FF2B5EF4-FFF2-40B4-BE49-F238E27FC236}">
                <a16:creationId xmlns:a16="http://schemas.microsoft.com/office/drawing/2014/main" id="{D15AA7CE-F4E1-4A24-85F6-9B218F376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644900"/>
            <a:ext cx="2971800" cy="2276475"/>
          </a:xfrm>
          <a:prstGeom prst="rect">
            <a:avLst/>
          </a:prstGeom>
          <a:noFill/>
          <a:extLst>
            <a:ext uri="{909E8E84-426E-40DD-AFC4-6F175D3DCCD1}">
              <a14:hiddenFill xmlns:a14="http://schemas.microsoft.com/office/drawing/2010/main">
                <a:solidFill>
                  <a:srgbClr val="FFFFFF"/>
                </a:solidFill>
              </a14:hiddenFill>
            </a:ext>
          </a:extLst>
        </p:spPr>
      </p:pic>
      <p:sp>
        <p:nvSpPr>
          <p:cNvPr id="106503" name="AutoShape 7">
            <a:extLst>
              <a:ext uri="{FF2B5EF4-FFF2-40B4-BE49-F238E27FC236}">
                <a16:creationId xmlns:a16="http://schemas.microsoft.com/office/drawing/2014/main" id="{C93D857A-55CB-4BBE-B7BF-DEB22AB045A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505" name="AutoShape 9">
            <a:extLst>
              <a:ext uri="{FF2B5EF4-FFF2-40B4-BE49-F238E27FC236}">
                <a16:creationId xmlns:a16="http://schemas.microsoft.com/office/drawing/2014/main" id="{31078CDA-0E31-4B7F-8C93-943577F5EE1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pic>
        <p:nvPicPr>
          <p:cNvPr id="106506" name="Picture 10">
            <a:extLst>
              <a:ext uri="{FF2B5EF4-FFF2-40B4-BE49-F238E27FC236}">
                <a16:creationId xmlns:a16="http://schemas.microsoft.com/office/drawing/2014/main" id="{20690C42-8BAF-4835-8C99-2B9ECEC9C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560" y="2182217"/>
            <a:ext cx="2046322" cy="103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7" name="Rectangle 11">
            <a:extLst>
              <a:ext uri="{FF2B5EF4-FFF2-40B4-BE49-F238E27FC236}">
                <a16:creationId xmlns:a16="http://schemas.microsoft.com/office/drawing/2014/main" id="{C5C640E4-FD9E-4E3D-A4D3-6650D078E277}"/>
              </a:ext>
            </a:extLst>
          </p:cNvPr>
          <p:cNvSpPr>
            <a:spLocks noGrp="1" noChangeArrowheads="1"/>
          </p:cNvSpPr>
          <p:nvPr>
            <p:ph type="title"/>
          </p:nvPr>
        </p:nvSpPr>
        <p:spPr/>
        <p:txBody>
          <a:bodyPr/>
          <a:lstStyle/>
          <a:p>
            <a:r>
              <a:rPr lang="cs-CZ" altLang="cs-CZ" sz="2400" dirty="0" err="1"/>
              <a:t>Anaximanderova</a:t>
            </a:r>
            <a:r>
              <a:rPr lang="cs-CZ" altLang="cs-CZ" sz="2400" dirty="0"/>
              <a:t> kritika Thaletovy Země plovoucí na vodě</a:t>
            </a:r>
            <a:br>
              <a:rPr lang="cs-CZ" altLang="cs-CZ" sz="2400" dirty="0"/>
            </a:br>
            <a:r>
              <a:rPr lang="cs-CZ" altLang="cs-CZ" sz="2400" b="1" dirty="0" err="1"/>
              <a:t>regressus</a:t>
            </a:r>
            <a:r>
              <a:rPr lang="cs-CZ" altLang="cs-CZ" sz="2400" b="1" dirty="0"/>
              <a:t> ad infinitum</a:t>
            </a:r>
          </a:p>
        </p:txBody>
      </p:sp>
      <p:sp>
        <p:nvSpPr>
          <p:cNvPr id="8" name="TextovéPole 7">
            <a:extLst>
              <a:ext uri="{FF2B5EF4-FFF2-40B4-BE49-F238E27FC236}">
                <a16:creationId xmlns:a16="http://schemas.microsoft.com/office/drawing/2014/main" id="{87E251D0-EB39-426E-8B34-7BD67AD1775F}"/>
              </a:ext>
            </a:extLst>
          </p:cNvPr>
          <p:cNvSpPr txBox="1"/>
          <p:nvPr/>
        </p:nvSpPr>
        <p:spPr>
          <a:xfrm>
            <a:off x="457200" y="1417638"/>
            <a:ext cx="4942384" cy="4893647"/>
          </a:xfrm>
          <a:prstGeom prst="rect">
            <a:avLst/>
          </a:prstGeom>
          <a:noFill/>
        </p:spPr>
        <p:txBody>
          <a:bodyPr wrap="square">
            <a:spAutoFit/>
          </a:bodyPr>
          <a:lstStyle/>
          <a:p>
            <a:r>
              <a:rPr lang="cs-CZ" dirty="0" err="1"/>
              <a:t>Anaximanderův</a:t>
            </a:r>
            <a:r>
              <a:rPr lang="cs-CZ" dirty="0"/>
              <a:t> učitel </a:t>
            </a:r>
            <a:r>
              <a:rPr lang="cs-CZ" dirty="0" err="1"/>
              <a:t>Thálés</a:t>
            </a:r>
            <a:r>
              <a:rPr lang="cs-CZ" dirty="0"/>
              <a:t> se domníval, že země je plovoucí deska na vodě. </a:t>
            </a:r>
            <a:r>
              <a:rPr lang="cs-CZ" dirty="0" err="1"/>
              <a:t>Anaximander</a:t>
            </a:r>
            <a:r>
              <a:rPr lang="cs-CZ" dirty="0"/>
              <a:t> namítal: aby země nikam nepadala, potřebuje oporu vody; ale co je oporou vody? A tak usoudil, na nekonečnou řadu opor nutných, aby země zůstala stabilní. Ale když zamezíme „padání jen v jednom směru, proč ten směr preferujeme? Nikam by nepadalo těleso symetrické ve všech směrech – koule.</a:t>
            </a:r>
          </a:p>
          <a:p>
            <a:r>
              <a:rPr lang="cs-CZ" sz="1800" dirty="0"/>
              <a:t>K.R. </a:t>
            </a:r>
            <a:r>
              <a:rPr lang="cs-CZ" sz="1800" dirty="0" err="1"/>
              <a:t>Popper</a:t>
            </a:r>
            <a:r>
              <a:rPr lang="cs-CZ" sz="1800" dirty="0"/>
              <a:t> o prvních kosmolozích a důležitosti kritického myšlení</a:t>
            </a:r>
          </a:p>
        </p:txBody>
      </p:sp>
      <p:sp>
        <p:nvSpPr>
          <p:cNvPr id="2" name="Zástupný symbol pro zápatí 1">
            <a:extLst>
              <a:ext uri="{FF2B5EF4-FFF2-40B4-BE49-F238E27FC236}">
                <a16:creationId xmlns:a16="http://schemas.microsoft.com/office/drawing/2014/main" id="{33D011F2-ACDE-4CEB-8E01-437C40472343}"/>
              </a:ext>
            </a:extLst>
          </p:cNvPr>
          <p:cNvSpPr>
            <a:spLocks noGrp="1"/>
          </p:cNvSpPr>
          <p:nvPr>
            <p:ph type="ftr" sz="quarter" idx="11"/>
          </p:nvPr>
        </p:nvSpPr>
        <p:spPr>
          <a:xfrm>
            <a:off x="5824665" y="6583362"/>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AECC9247-B8ED-40D0-84A3-4EDA63B5FA30}"/>
              </a:ext>
            </a:extLst>
          </p:cNvPr>
          <p:cNvSpPr>
            <a:spLocks noGrp="1"/>
          </p:cNvSpPr>
          <p:nvPr>
            <p:ph type="sldNum" sz="quarter" idx="12"/>
          </p:nvPr>
        </p:nvSpPr>
        <p:spPr/>
        <p:txBody>
          <a:bodyPr/>
          <a:lstStyle/>
          <a:p>
            <a:fld id="{8E5384C3-01FD-463B-8AFF-9C43EBFB8F65}" type="slidenum">
              <a:rPr lang="cs-CZ" altLang="cs-CZ" smtClean="0"/>
              <a:pPr/>
              <a:t>25</a:t>
            </a:fld>
            <a:endParaRPr lang="cs-CZ" altLang="cs-CZ"/>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3F77FDF9-1464-4941-9DD8-02117DDA3305}"/>
              </a:ext>
            </a:extLst>
          </p:cNvPr>
          <p:cNvSpPr>
            <a:spLocks noGrp="1" noChangeArrowheads="1"/>
          </p:cNvSpPr>
          <p:nvPr>
            <p:ph type="title"/>
          </p:nvPr>
        </p:nvSpPr>
        <p:spPr/>
        <p:txBody>
          <a:bodyPr/>
          <a:lstStyle/>
          <a:p>
            <a:r>
              <a:rPr lang="cs-CZ" altLang="cs-CZ" sz="2800"/>
              <a:t>dokonalý štít a dokonalá halapartna (Japonsko)</a:t>
            </a:r>
          </a:p>
        </p:txBody>
      </p:sp>
      <p:sp>
        <p:nvSpPr>
          <p:cNvPr id="103427" name="Rectangle 3">
            <a:extLst>
              <a:ext uri="{FF2B5EF4-FFF2-40B4-BE49-F238E27FC236}">
                <a16:creationId xmlns:a16="http://schemas.microsoft.com/office/drawing/2014/main" id="{3FDAA572-2952-4297-892D-342C9C4F85F3}"/>
              </a:ext>
            </a:extLst>
          </p:cNvPr>
          <p:cNvSpPr>
            <a:spLocks noGrp="1" noChangeArrowheads="1"/>
          </p:cNvSpPr>
          <p:nvPr>
            <p:ph type="body" idx="1"/>
          </p:nvPr>
        </p:nvSpPr>
        <p:spPr>
          <a:xfrm>
            <a:off x="457200" y="1600200"/>
            <a:ext cx="8229600" cy="5257800"/>
          </a:xfrm>
        </p:spPr>
        <p:txBody>
          <a:bodyPr/>
          <a:lstStyle/>
          <a:p>
            <a:pPr>
              <a:lnSpc>
                <a:spcPct val="90000"/>
              </a:lnSpc>
              <a:buFontTx/>
              <a:buNone/>
            </a:pPr>
            <a:r>
              <a:rPr lang="cs-CZ" altLang="cs-CZ" sz="2000" dirty="0"/>
              <a:t>Jeden obchodník, který prodával halapartny a štíty, vyvolával: „Toto je dokonalá halapartna, která probodne každý štít. A toto je dokonalý štít, který odrazí každou halapartnu.“ Šel kolem mudrc a zeptal se: Probodne tvá halapartna tvůj štít, anebo odrazí tvůj štít tvou halapartnu?“ Mudrc chtěl odhalit spor, </a:t>
            </a:r>
          </a:p>
          <a:p>
            <a:pPr>
              <a:lnSpc>
                <a:spcPct val="90000"/>
              </a:lnSpc>
              <a:buFontTx/>
              <a:buNone/>
            </a:pPr>
            <a:endParaRPr lang="cs-CZ" altLang="cs-CZ" sz="2000" dirty="0"/>
          </a:p>
          <a:p>
            <a:pPr>
              <a:lnSpc>
                <a:spcPct val="90000"/>
              </a:lnSpc>
              <a:buFontTx/>
              <a:buNone/>
            </a:pPr>
            <a:r>
              <a:rPr lang="cs-CZ" altLang="cs-CZ" sz="2000" dirty="0"/>
              <a:t>Ale obchodník se tomu uměl vyhnout (rozvinutím v čase). Poté, co pravdivě vyslovil svou první větu (o halapartně), rychle vyrobil dokonalý štít, aby mohl, opět pravdivě, vyslovit svou druhou větu o štítu. Chce-li pak znovu potvrdit svou první větu, stačí, aby rychle vyrobil novou, ještě dokonalejší halapartnu. </a:t>
            </a:r>
          </a:p>
          <a:p>
            <a:pPr>
              <a:lnSpc>
                <a:spcPct val="90000"/>
              </a:lnSpc>
              <a:buFontTx/>
              <a:buNone/>
            </a:pPr>
            <a:endParaRPr lang="cs-CZ" altLang="cs-CZ" sz="2000" dirty="0"/>
          </a:p>
          <a:p>
            <a:pPr>
              <a:lnSpc>
                <a:spcPct val="90000"/>
              </a:lnSpc>
              <a:buFontTx/>
              <a:buNone/>
            </a:pPr>
            <a:r>
              <a:rPr lang="cs-CZ" altLang="cs-CZ" sz="1800" dirty="0"/>
              <a:t>Volně podle Ivan Havel, </a:t>
            </a:r>
            <a:r>
              <a:rPr lang="cs-CZ" altLang="cs-CZ" sz="1800" i="1" dirty="0"/>
              <a:t>Vesmír</a:t>
            </a:r>
          </a:p>
        </p:txBody>
      </p:sp>
      <p:sp>
        <p:nvSpPr>
          <p:cNvPr id="2" name="Zástupný symbol pro zápatí 1">
            <a:extLst>
              <a:ext uri="{FF2B5EF4-FFF2-40B4-BE49-F238E27FC236}">
                <a16:creationId xmlns:a16="http://schemas.microsoft.com/office/drawing/2014/main" id="{9378901C-8978-49B7-BAF3-DBE3F86AD3B4}"/>
              </a:ext>
            </a:extLst>
          </p:cNvPr>
          <p:cNvSpPr>
            <a:spLocks noGrp="1"/>
          </p:cNvSpPr>
          <p:nvPr>
            <p:ph type="ftr" sz="quarter" idx="11"/>
          </p:nvPr>
        </p:nvSpPr>
        <p:spPr>
          <a:xfrm>
            <a:off x="5791200" y="6551613"/>
            <a:ext cx="2895600" cy="476250"/>
          </a:xfrm>
        </p:spPr>
        <p:txBody>
          <a:bodyPr/>
          <a:lstStyle/>
          <a:p>
            <a:r>
              <a:rPr lang="cs-CZ" altLang="cs-CZ"/>
              <a:t>Blažena Švandová 2021</a:t>
            </a:r>
          </a:p>
        </p:txBody>
      </p:sp>
      <p:sp>
        <p:nvSpPr>
          <p:cNvPr id="3" name="Zástupný symbol pro číslo snímku 2">
            <a:extLst>
              <a:ext uri="{FF2B5EF4-FFF2-40B4-BE49-F238E27FC236}">
                <a16:creationId xmlns:a16="http://schemas.microsoft.com/office/drawing/2014/main" id="{15BB0E3E-FE58-47CC-95DF-550BFF86346C}"/>
              </a:ext>
            </a:extLst>
          </p:cNvPr>
          <p:cNvSpPr>
            <a:spLocks noGrp="1"/>
          </p:cNvSpPr>
          <p:nvPr>
            <p:ph type="sldNum" sz="quarter" idx="12"/>
          </p:nvPr>
        </p:nvSpPr>
        <p:spPr/>
        <p:txBody>
          <a:bodyPr/>
          <a:lstStyle/>
          <a:p>
            <a:fld id="{87E8FAF6-82DB-4D9F-8F03-EA4707CBABAF}" type="slidenum">
              <a:rPr lang="cs-CZ" altLang="cs-CZ" smtClean="0"/>
              <a:pPr/>
              <a:t>26</a:t>
            </a:fld>
            <a:endParaRPr lang="cs-CZ" altLang="cs-CZ"/>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a:extLst>
              <a:ext uri="{FF2B5EF4-FFF2-40B4-BE49-F238E27FC236}">
                <a16:creationId xmlns:a16="http://schemas.microsoft.com/office/drawing/2014/main" id="{D13B4264-2BD1-4B86-A5BE-BE1279DD71CE}"/>
              </a:ext>
            </a:extLst>
          </p:cNvPr>
          <p:cNvSpPr>
            <a:spLocks noChangeArrowheads="1"/>
          </p:cNvSpPr>
          <p:nvPr/>
        </p:nvSpPr>
        <p:spPr bwMode="auto">
          <a:xfrm>
            <a:off x="1396453" y="267471"/>
            <a:ext cx="60944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r>
              <a:rPr lang="cs-CZ" altLang="cs-CZ"/>
              <a:t>nesouměřitelnost strany a úhlopříčky čtverce</a:t>
            </a:r>
          </a:p>
          <a:p>
            <a:pPr algn="ctr"/>
            <a:r>
              <a:rPr lang="cs-CZ" altLang="cs-CZ"/>
              <a:t>(výsledkem je aritmetické kontinuum)</a:t>
            </a:r>
          </a:p>
        </p:txBody>
      </p:sp>
      <p:sp>
        <p:nvSpPr>
          <p:cNvPr id="102405" name="Rectangle 5">
            <a:extLst>
              <a:ext uri="{FF2B5EF4-FFF2-40B4-BE49-F238E27FC236}">
                <a16:creationId xmlns:a16="http://schemas.microsoft.com/office/drawing/2014/main" id="{E3DA92CE-0D56-4571-8898-3904CDBEE9A1}"/>
              </a:ext>
            </a:extLst>
          </p:cNvPr>
          <p:cNvSpPr>
            <a:spLocks noChangeArrowheads="1"/>
          </p:cNvSpPr>
          <p:nvPr/>
        </p:nvSpPr>
        <p:spPr bwMode="auto">
          <a:xfrm>
            <a:off x="347340" y="1053186"/>
            <a:ext cx="879666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cs-CZ" sz="2000" dirty="0"/>
              <a:t>Důkaz sporem:</a:t>
            </a:r>
          </a:p>
          <a:p>
            <a:pPr algn="l"/>
            <a:r>
              <a:rPr lang="cs-CZ" altLang="cs-CZ" sz="2000" dirty="0"/>
              <a:t>Předpokládejme, že strana a úhlopříčka čtverce jsou čísla nesoudělná.</a:t>
            </a:r>
          </a:p>
          <a:p>
            <a:pPr algn="l"/>
            <a:r>
              <a:rPr lang="cs-CZ" altLang="cs-CZ" sz="2000" dirty="0"/>
              <a:t>Z Pythagorovy věty pro trojúhelník plyne u</a:t>
            </a:r>
            <a:r>
              <a:rPr lang="cs-CZ" altLang="cs-CZ" sz="2000" baseline="30000" dirty="0"/>
              <a:t>2</a:t>
            </a:r>
            <a:r>
              <a:rPr lang="cs-CZ" altLang="cs-CZ" sz="2000" dirty="0"/>
              <a:t> = 2a</a:t>
            </a:r>
            <a:r>
              <a:rPr lang="cs-CZ" altLang="cs-CZ" sz="2000" baseline="30000" dirty="0"/>
              <a:t>2</a:t>
            </a:r>
            <a:r>
              <a:rPr lang="cs-CZ" altLang="cs-CZ" sz="2000" dirty="0"/>
              <a:t>, </a:t>
            </a:r>
          </a:p>
          <a:p>
            <a:pPr algn="l"/>
            <a:r>
              <a:rPr lang="cs-CZ" altLang="cs-CZ" sz="2000" dirty="0"/>
              <a:t>je proto u</a:t>
            </a:r>
            <a:r>
              <a:rPr lang="cs-CZ" altLang="cs-CZ" sz="2000" baseline="30000" dirty="0"/>
              <a:t>2</a:t>
            </a:r>
            <a:r>
              <a:rPr lang="cs-CZ" altLang="cs-CZ" sz="2000" dirty="0"/>
              <a:t> sudé a tedy i číslo u sudé. </a:t>
            </a:r>
          </a:p>
          <a:p>
            <a:pPr algn="l"/>
            <a:r>
              <a:rPr lang="cs-CZ" altLang="cs-CZ" sz="2000" dirty="0"/>
              <a:t>Jestliže však v posledním vztahu položíme u=2k , kde k je přirozené, </a:t>
            </a:r>
          </a:p>
          <a:p>
            <a:pPr algn="l"/>
            <a:r>
              <a:rPr lang="cs-CZ" altLang="cs-CZ" sz="2000" dirty="0"/>
              <a:t>můžeme jej upravit na tvar 2k</a:t>
            </a:r>
            <a:r>
              <a:rPr lang="cs-CZ" altLang="cs-CZ" sz="2000" baseline="30000" dirty="0"/>
              <a:t>2</a:t>
            </a:r>
            <a:r>
              <a:rPr lang="cs-CZ" altLang="cs-CZ" sz="2000" dirty="0"/>
              <a:t>=a</a:t>
            </a:r>
            <a:r>
              <a:rPr lang="cs-CZ" altLang="cs-CZ" sz="2000" baseline="30000" dirty="0"/>
              <a:t>2</a:t>
            </a:r>
            <a:r>
              <a:rPr lang="cs-CZ" altLang="cs-CZ" sz="2000" dirty="0"/>
              <a:t>. Je tedy i číslo a je sudé, </a:t>
            </a:r>
          </a:p>
          <a:p>
            <a:pPr algn="l"/>
            <a:r>
              <a:rPr lang="cs-CZ" altLang="cs-CZ" sz="2000" dirty="0"/>
              <a:t>a to je spor s předpokladem nesoudělnosti čísel a, u.</a:t>
            </a:r>
          </a:p>
          <a:p>
            <a:pPr algn="l"/>
            <a:r>
              <a:rPr lang="cs-CZ" altLang="cs-CZ" sz="2000" dirty="0"/>
              <a:t>Důkaz nekonečným regresem:</a:t>
            </a:r>
          </a:p>
        </p:txBody>
      </p:sp>
      <p:pic>
        <p:nvPicPr>
          <p:cNvPr id="102407" name="Picture 7">
            <a:extLst>
              <a:ext uri="{FF2B5EF4-FFF2-40B4-BE49-F238E27FC236}">
                <a16:creationId xmlns:a16="http://schemas.microsoft.com/office/drawing/2014/main" id="{DE4A98A4-C6CC-456A-B81B-B65A8978A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660" y="3672994"/>
            <a:ext cx="276225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2409" name="Picture 9">
            <a:extLst>
              <a:ext uri="{FF2B5EF4-FFF2-40B4-BE49-F238E27FC236}">
                <a16:creationId xmlns:a16="http://schemas.microsoft.com/office/drawing/2014/main" id="{78912C4E-F7F1-4EB1-80CB-15FACC1C4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448" y="3540929"/>
            <a:ext cx="2241550"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zápatí 1">
            <a:extLst>
              <a:ext uri="{FF2B5EF4-FFF2-40B4-BE49-F238E27FC236}">
                <a16:creationId xmlns:a16="http://schemas.microsoft.com/office/drawing/2014/main" id="{63AF1DA7-247D-416D-A686-0FCF32500E32}"/>
              </a:ext>
            </a:extLst>
          </p:cNvPr>
          <p:cNvSpPr>
            <a:spLocks noGrp="1"/>
          </p:cNvSpPr>
          <p:nvPr>
            <p:ph type="ftr" sz="quarter" idx="11"/>
          </p:nvPr>
        </p:nvSpPr>
        <p:spPr>
          <a:xfrm>
            <a:off x="6049963" y="6489114"/>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75FABB73-B7E4-4CB7-B2A4-42F35FC36F0D}"/>
              </a:ext>
            </a:extLst>
          </p:cNvPr>
          <p:cNvSpPr>
            <a:spLocks noGrp="1"/>
          </p:cNvSpPr>
          <p:nvPr>
            <p:ph type="sldNum" sz="quarter" idx="12"/>
          </p:nvPr>
        </p:nvSpPr>
        <p:spPr/>
        <p:txBody>
          <a:bodyPr/>
          <a:lstStyle/>
          <a:p>
            <a:fld id="{882E41CE-998D-47CB-83BB-63F2AFDA476B}" type="slidenum">
              <a:rPr lang="cs-CZ" altLang="cs-CZ" smtClean="0"/>
              <a:pPr/>
              <a:t>27</a:t>
            </a:fld>
            <a:endParaRPr lang="cs-CZ" altLang="cs-CZ"/>
          </a:p>
        </p:txBody>
      </p:sp>
      <p:sp>
        <p:nvSpPr>
          <p:cNvPr id="9" name="TextovéPole 8">
            <a:extLst>
              <a:ext uri="{FF2B5EF4-FFF2-40B4-BE49-F238E27FC236}">
                <a16:creationId xmlns:a16="http://schemas.microsoft.com/office/drawing/2014/main" id="{16EB7D2C-53EB-4ED3-9B98-046B74E77FB7}"/>
              </a:ext>
            </a:extLst>
          </p:cNvPr>
          <p:cNvSpPr txBox="1"/>
          <p:nvPr/>
        </p:nvSpPr>
        <p:spPr>
          <a:xfrm>
            <a:off x="19631" y="6280931"/>
            <a:ext cx="7025358" cy="369332"/>
          </a:xfrm>
          <a:prstGeom prst="rect">
            <a:avLst/>
          </a:prstGeom>
          <a:noFill/>
        </p:spPr>
        <p:txBody>
          <a:bodyPr wrap="square">
            <a:spAutoFit/>
          </a:bodyPr>
          <a:lstStyle/>
          <a:p>
            <a:r>
              <a:rPr lang="cs-CZ" sz="1800" dirty="0"/>
              <a:t>Dialektický zdvih: vedle racionálních čísel existují i čísla iracionální.</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a:extLst>
              <a:ext uri="{FF2B5EF4-FFF2-40B4-BE49-F238E27FC236}">
                <a16:creationId xmlns:a16="http://schemas.microsoft.com/office/drawing/2014/main" id="{9816E9D1-C0CC-4E59-AC95-535116CBA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17" y="1516857"/>
            <a:ext cx="1360694" cy="205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Rectangle 4">
            <a:extLst>
              <a:ext uri="{FF2B5EF4-FFF2-40B4-BE49-F238E27FC236}">
                <a16:creationId xmlns:a16="http://schemas.microsoft.com/office/drawing/2014/main" id="{AC3A49B2-27DC-455E-BB21-DBB61934956A}"/>
              </a:ext>
            </a:extLst>
          </p:cNvPr>
          <p:cNvSpPr>
            <a:spLocks noChangeArrowheads="1"/>
          </p:cNvSpPr>
          <p:nvPr/>
        </p:nvSpPr>
        <p:spPr bwMode="auto">
          <a:xfrm>
            <a:off x="467544" y="3752177"/>
            <a:ext cx="242681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1050" dirty="0">
                <a:latin typeface="Arial" panose="020B0604020202020204" pitchFamily="34" charset="0"/>
              </a:rPr>
              <a:t>Bertrand Russell (1872-1970)</a:t>
            </a:r>
          </a:p>
        </p:txBody>
      </p:sp>
      <p:sp>
        <p:nvSpPr>
          <p:cNvPr id="41989" name="Rectangle 5">
            <a:extLst>
              <a:ext uri="{FF2B5EF4-FFF2-40B4-BE49-F238E27FC236}">
                <a16:creationId xmlns:a16="http://schemas.microsoft.com/office/drawing/2014/main" id="{D02E7A87-DFDB-4F61-8513-1DEF1EDA3A85}"/>
              </a:ext>
            </a:extLst>
          </p:cNvPr>
          <p:cNvSpPr>
            <a:spLocks noChangeArrowheads="1"/>
          </p:cNvSpPr>
          <p:nvPr/>
        </p:nvSpPr>
        <p:spPr bwMode="auto">
          <a:xfrm>
            <a:off x="2627784" y="1452840"/>
            <a:ext cx="3672407" cy="320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1350" b="1" dirty="0">
                <a:latin typeface="Arial" panose="020B0604020202020204" pitchFamily="34" charset="0"/>
              </a:rPr>
              <a:t>Většina množin (tříd), o kterých se dá uvažovat, není svým vlastním členem: množina celých čísel není celé číslo, množina národů není národ, a množina francouzských žen není francouzská žena. Ale množina všeho, co není francouzská žena je svým vlastním členem, neboť to není francouzská žena, ale množina; a teď pozor: množina všech množin je svým vlastním členem, protože je to množina. Pak ale množina všech množin, které nejsou svým vlastním členem je obojí. Je to jak množina, která je svým vlastním členem, tak množina, která není svým vlastním členem, a to je kontradikce.</a:t>
            </a:r>
          </a:p>
        </p:txBody>
      </p:sp>
      <p:sp>
        <p:nvSpPr>
          <p:cNvPr id="41990" name="TextovéPole 6">
            <a:extLst>
              <a:ext uri="{FF2B5EF4-FFF2-40B4-BE49-F238E27FC236}">
                <a16:creationId xmlns:a16="http://schemas.microsoft.com/office/drawing/2014/main" id="{D992070B-2408-41FF-8682-A1A0601ECEFC}"/>
              </a:ext>
            </a:extLst>
          </p:cNvPr>
          <p:cNvSpPr txBox="1">
            <a:spLocks noChangeArrowheads="1"/>
          </p:cNvSpPr>
          <p:nvPr/>
        </p:nvSpPr>
        <p:spPr bwMode="auto">
          <a:xfrm>
            <a:off x="871201" y="745860"/>
            <a:ext cx="46148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cs-CZ" altLang="cs-CZ" sz="1350" dirty="0">
                <a:ea typeface="Calibri" panose="020F0502020204030204" pitchFamily="34" charset="0"/>
              </a:rPr>
              <a:t>Tento paradox způsobil zastavení projektu výstavby matematiky z logiky, na kterém pracoval </a:t>
            </a:r>
            <a:r>
              <a:rPr lang="cs-CZ" altLang="cs-CZ" sz="1350" dirty="0" err="1">
                <a:ea typeface="Calibri" panose="020F0502020204030204" pitchFamily="34" charset="0"/>
              </a:rPr>
              <a:t>Gottlob</a:t>
            </a:r>
            <a:r>
              <a:rPr lang="cs-CZ" altLang="cs-CZ" sz="1350" dirty="0">
                <a:ea typeface="Calibri" panose="020F0502020204030204" pitchFamily="34" charset="0"/>
              </a:rPr>
              <a:t> </a:t>
            </a:r>
            <a:r>
              <a:rPr lang="cs-CZ" altLang="cs-CZ" sz="1350" dirty="0" err="1">
                <a:ea typeface="Calibri" panose="020F0502020204030204" pitchFamily="34" charset="0"/>
              </a:rPr>
              <a:t>Frege</a:t>
            </a:r>
            <a:r>
              <a:rPr lang="cs-CZ" altLang="cs-CZ" sz="1350" dirty="0">
                <a:ea typeface="Calibri" panose="020F0502020204030204" pitchFamily="34" charset="0"/>
              </a:rPr>
              <a:t> (1848-1925). </a:t>
            </a:r>
            <a:r>
              <a:rPr lang="cs-CZ" altLang="cs-CZ" sz="1350" dirty="0">
                <a:latin typeface="Times New Roman" panose="02020603050405020304" pitchFamily="18" charset="0"/>
              </a:rPr>
              <a:t>(</a:t>
            </a:r>
            <a:r>
              <a:rPr lang="cs-CZ" altLang="cs-CZ" sz="1350" dirty="0" err="1">
                <a:latin typeface="Times New Roman" panose="02020603050405020304" pitchFamily="18" charset="0"/>
              </a:rPr>
              <a:t>Russellův</a:t>
            </a:r>
            <a:r>
              <a:rPr lang="cs-CZ" altLang="cs-CZ" sz="1350" dirty="0">
                <a:latin typeface="Times New Roman" panose="02020603050405020304" pitchFamily="18" charset="0"/>
              </a:rPr>
              <a:t> dopis </a:t>
            </a:r>
            <a:r>
              <a:rPr lang="cs-CZ" altLang="cs-CZ" sz="1350" dirty="0" err="1">
                <a:latin typeface="Times New Roman" panose="02020603050405020304" pitchFamily="18" charset="0"/>
              </a:rPr>
              <a:t>Fregemu</a:t>
            </a:r>
            <a:r>
              <a:rPr lang="cs-CZ" altLang="cs-CZ" sz="1350" dirty="0">
                <a:latin typeface="Times New Roman" panose="02020603050405020304" pitchFamily="18" charset="0"/>
              </a:rPr>
              <a:t> 16.6.1902)</a:t>
            </a:r>
          </a:p>
          <a:p>
            <a:pPr eaLnBrk="1" hangingPunct="1">
              <a:lnSpc>
                <a:spcPct val="100000"/>
              </a:lnSpc>
              <a:spcBef>
                <a:spcPct val="0"/>
              </a:spcBef>
              <a:buFontTx/>
              <a:buNone/>
            </a:pPr>
            <a:endParaRPr lang="cs-CZ" altLang="cs-CZ" sz="1350" dirty="0">
              <a:ea typeface="Calibri" panose="020F0502020204030204" pitchFamily="34" charset="0"/>
            </a:endParaRPr>
          </a:p>
        </p:txBody>
      </p:sp>
      <p:sp>
        <p:nvSpPr>
          <p:cNvPr id="8" name="TextovéPole 7">
            <a:extLst>
              <a:ext uri="{FF2B5EF4-FFF2-40B4-BE49-F238E27FC236}">
                <a16:creationId xmlns:a16="http://schemas.microsoft.com/office/drawing/2014/main" id="{09C6CAC7-145E-4682-A461-08B3C5528F0C}"/>
              </a:ext>
            </a:extLst>
          </p:cNvPr>
          <p:cNvSpPr txBox="1"/>
          <p:nvPr/>
        </p:nvSpPr>
        <p:spPr>
          <a:xfrm>
            <a:off x="870346" y="395585"/>
            <a:ext cx="6725990" cy="461665"/>
          </a:xfrm>
          <a:prstGeom prst="rect">
            <a:avLst/>
          </a:prstGeom>
          <a:noFill/>
        </p:spPr>
        <p:txBody>
          <a:bodyPr wrap="square">
            <a:spAutoFit/>
          </a:bodyPr>
          <a:lstStyle/>
          <a:p>
            <a:r>
              <a:rPr lang="cs-CZ" altLang="cs-CZ" sz="2400" dirty="0" err="1"/>
              <a:t>Russellův</a:t>
            </a:r>
            <a:r>
              <a:rPr lang="cs-CZ" altLang="cs-CZ" sz="2400" dirty="0"/>
              <a:t> paradox množiny všech množin, 1902</a:t>
            </a:r>
            <a:endParaRPr lang="cs-CZ" dirty="0"/>
          </a:p>
        </p:txBody>
      </p:sp>
      <p:pic>
        <p:nvPicPr>
          <p:cNvPr id="4" name="Obrázek 3">
            <a:extLst>
              <a:ext uri="{FF2B5EF4-FFF2-40B4-BE49-F238E27FC236}">
                <a16:creationId xmlns:a16="http://schemas.microsoft.com/office/drawing/2014/main" id="{B6D6036B-5997-4782-8F9C-28B90F84C6D2}"/>
              </a:ext>
            </a:extLst>
          </p:cNvPr>
          <p:cNvPicPr>
            <a:picLocks noChangeAspect="1"/>
          </p:cNvPicPr>
          <p:nvPr/>
        </p:nvPicPr>
        <p:blipFill>
          <a:blip r:embed="rId4"/>
          <a:stretch>
            <a:fillRect/>
          </a:stretch>
        </p:blipFill>
        <p:spPr>
          <a:xfrm>
            <a:off x="6588224" y="2548723"/>
            <a:ext cx="2341243" cy="2406909"/>
          </a:xfrm>
          <a:prstGeom prst="rect">
            <a:avLst/>
          </a:prstGeom>
        </p:spPr>
      </p:pic>
      <p:pic>
        <p:nvPicPr>
          <p:cNvPr id="6" name="Obrázek 5">
            <a:extLst>
              <a:ext uri="{FF2B5EF4-FFF2-40B4-BE49-F238E27FC236}">
                <a16:creationId xmlns:a16="http://schemas.microsoft.com/office/drawing/2014/main" id="{C5EF5CF2-6851-4D42-8732-A91D062C5862}"/>
              </a:ext>
            </a:extLst>
          </p:cNvPr>
          <p:cNvPicPr>
            <a:picLocks noChangeAspect="1"/>
          </p:cNvPicPr>
          <p:nvPr/>
        </p:nvPicPr>
        <p:blipFill>
          <a:blip r:embed="rId5"/>
          <a:stretch>
            <a:fillRect/>
          </a:stretch>
        </p:blipFill>
        <p:spPr>
          <a:xfrm>
            <a:off x="15230" y="5064021"/>
            <a:ext cx="9113539" cy="874778"/>
          </a:xfrm>
          <a:prstGeom prst="rect">
            <a:avLst/>
          </a:prstGeom>
        </p:spPr>
      </p:pic>
      <p:sp>
        <p:nvSpPr>
          <p:cNvPr id="14" name="TextovéPole 13">
            <a:extLst>
              <a:ext uri="{FF2B5EF4-FFF2-40B4-BE49-F238E27FC236}">
                <a16:creationId xmlns:a16="http://schemas.microsoft.com/office/drawing/2014/main" id="{051A7963-B92A-4499-AAF7-35DD04B049C1}"/>
              </a:ext>
            </a:extLst>
          </p:cNvPr>
          <p:cNvSpPr txBox="1"/>
          <p:nvPr/>
        </p:nvSpPr>
        <p:spPr>
          <a:xfrm>
            <a:off x="6444207" y="1434501"/>
            <a:ext cx="2629276" cy="1077218"/>
          </a:xfrm>
          <a:prstGeom prst="rect">
            <a:avLst/>
          </a:prstGeom>
          <a:noFill/>
        </p:spPr>
        <p:txBody>
          <a:bodyPr wrap="square">
            <a:spAutoFit/>
          </a:bodyPr>
          <a:lstStyle/>
          <a:p>
            <a:pPr eaLnBrk="1" hangingPunct="1"/>
            <a:r>
              <a:rPr lang="cs-CZ" altLang="cs-CZ" sz="1600" dirty="0"/>
              <a:t>rozvinutí kontradikce (sporu) v čase: má být uvnitř sebe samé nebo nemá?</a:t>
            </a:r>
          </a:p>
          <a:p>
            <a:pPr eaLnBrk="1" hangingPunct="1">
              <a:spcBef>
                <a:spcPct val="0"/>
              </a:spcBef>
            </a:pPr>
            <a:r>
              <a:rPr lang="cs-CZ" altLang="cs-CZ" sz="1600" dirty="0"/>
              <a:t> </a:t>
            </a:r>
          </a:p>
        </p:txBody>
      </p:sp>
      <p:sp>
        <p:nvSpPr>
          <p:cNvPr id="16" name="TextovéPole 15">
            <a:extLst>
              <a:ext uri="{FF2B5EF4-FFF2-40B4-BE49-F238E27FC236}">
                <a16:creationId xmlns:a16="http://schemas.microsoft.com/office/drawing/2014/main" id="{BEF816C9-0A68-4572-B672-83E41F7CDB1B}"/>
              </a:ext>
            </a:extLst>
          </p:cNvPr>
          <p:cNvSpPr txBox="1"/>
          <p:nvPr/>
        </p:nvSpPr>
        <p:spPr>
          <a:xfrm>
            <a:off x="-31691" y="5828893"/>
            <a:ext cx="9113539" cy="369332"/>
          </a:xfrm>
          <a:prstGeom prst="rect">
            <a:avLst/>
          </a:prstGeom>
          <a:noFill/>
        </p:spPr>
        <p:txBody>
          <a:bodyPr wrap="square">
            <a:spAutoFit/>
          </a:bodyPr>
          <a:lstStyle/>
          <a:p>
            <a:pPr eaLnBrk="1" hangingPunct="1">
              <a:spcBef>
                <a:spcPct val="0"/>
              </a:spcBef>
            </a:pPr>
            <a:r>
              <a:rPr lang="cs-CZ" altLang="cs-CZ" sz="1800" dirty="0"/>
              <a:t>do sebe nekonečněkrát vnořená množina                                       (Hegelovo špatné nekonečno?)</a:t>
            </a:r>
          </a:p>
        </p:txBody>
      </p:sp>
      <p:sp>
        <p:nvSpPr>
          <p:cNvPr id="2" name="Zástupný symbol pro zápatí 1">
            <a:extLst>
              <a:ext uri="{FF2B5EF4-FFF2-40B4-BE49-F238E27FC236}">
                <a16:creationId xmlns:a16="http://schemas.microsoft.com/office/drawing/2014/main" id="{452AD3BF-F97F-4F61-AAFA-94CA37075F8C}"/>
              </a:ext>
            </a:extLst>
          </p:cNvPr>
          <p:cNvSpPr>
            <a:spLocks noGrp="1"/>
          </p:cNvSpPr>
          <p:nvPr>
            <p:ph type="ftr" sz="quarter" idx="11"/>
          </p:nvPr>
        </p:nvSpPr>
        <p:spPr/>
        <p:txBody>
          <a:bodyPr/>
          <a:lstStyle/>
          <a:p>
            <a:r>
              <a:rPr lang="cs-CZ" altLang="cs-CZ"/>
              <a:t>Blažena Švandová 2021</a:t>
            </a:r>
          </a:p>
        </p:txBody>
      </p:sp>
      <p:sp>
        <p:nvSpPr>
          <p:cNvPr id="3" name="Zástupný symbol pro číslo snímku 2">
            <a:extLst>
              <a:ext uri="{FF2B5EF4-FFF2-40B4-BE49-F238E27FC236}">
                <a16:creationId xmlns:a16="http://schemas.microsoft.com/office/drawing/2014/main" id="{89684648-A156-4A33-BEEC-9404A4BC4536}"/>
              </a:ext>
            </a:extLst>
          </p:cNvPr>
          <p:cNvSpPr>
            <a:spLocks noGrp="1"/>
          </p:cNvSpPr>
          <p:nvPr>
            <p:ph type="sldNum" sz="quarter" idx="12"/>
          </p:nvPr>
        </p:nvSpPr>
        <p:spPr/>
        <p:txBody>
          <a:bodyPr/>
          <a:lstStyle/>
          <a:p>
            <a:fld id="{882E41CE-998D-47CB-83BB-63F2AFDA476B}" type="slidenum">
              <a:rPr lang="cs-CZ" altLang="cs-CZ" smtClean="0"/>
              <a:pPr/>
              <a:t>28</a:t>
            </a:fld>
            <a:endParaRPr lang="cs-CZ" altLang="cs-CZ"/>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a:extLst>
              <a:ext uri="{FF2B5EF4-FFF2-40B4-BE49-F238E27FC236}">
                <a16:creationId xmlns:a16="http://schemas.microsoft.com/office/drawing/2014/main" id="{A1523DE3-F204-4E9C-BCEB-37FC5D6B7EFF}"/>
              </a:ext>
            </a:extLst>
          </p:cNvPr>
          <p:cNvSpPr>
            <a:spLocks noChangeArrowheads="1"/>
          </p:cNvSpPr>
          <p:nvPr/>
        </p:nvSpPr>
        <p:spPr bwMode="auto">
          <a:xfrm>
            <a:off x="1115616" y="1085256"/>
            <a:ext cx="754565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cs-CZ" altLang="cs-CZ" sz="2000" dirty="0"/>
              <a:t>Hegelovo špatné nekonečno – příklady na</a:t>
            </a:r>
          </a:p>
          <a:p>
            <a:pPr algn="l"/>
            <a:r>
              <a:rPr lang="cs-CZ" altLang="cs-CZ" sz="2000" dirty="0"/>
              <a:t>   argumenty </a:t>
            </a:r>
            <a:r>
              <a:rPr lang="cs-CZ" altLang="cs-CZ" sz="2000" dirty="0" err="1"/>
              <a:t>regressus</a:t>
            </a:r>
            <a:r>
              <a:rPr lang="cs-CZ" altLang="cs-CZ" sz="2000" dirty="0"/>
              <a:t> ad infinitum a </a:t>
            </a:r>
            <a:r>
              <a:rPr lang="cs-CZ" altLang="cs-CZ" sz="2000" dirty="0" err="1"/>
              <a:t>reductio</a:t>
            </a:r>
            <a:r>
              <a:rPr lang="cs-CZ" altLang="cs-CZ" sz="2000" dirty="0"/>
              <a:t> ad absurdum:</a:t>
            </a:r>
          </a:p>
          <a:p>
            <a:pPr algn="l"/>
            <a:r>
              <a:rPr lang="cs-CZ" altLang="cs-CZ" sz="2000" dirty="0"/>
              <a:t>- </a:t>
            </a:r>
            <a:r>
              <a:rPr lang="cs-CZ" altLang="cs-CZ" sz="2000" dirty="0" err="1"/>
              <a:t>Anaximanderův</a:t>
            </a:r>
            <a:r>
              <a:rPr lang="cs-CZ" altLang="cs-CZ" sz="2000" dirty="0"/>
              <a:t> důkaz tvaru Země;</a:t>
            </a:r>
          </a:p>
          <a:p>
            <a:pPr algn="l"/>
            <a:r>
              <a:rPr lang="cs-CZ" altLang="cs-CZ" sz="2000" dirty="0"/>
              <a:t>-dokonalý štít a dokonalá halapartna;</a:t>
            </a:r>
          </a:p>
          <a:p>
            <a:pPr algn="l"/>
            <a:r>
              <a:rPr lang="cs-CZ" altLang="cs-CZ" sz="2000" dirty="0"/>
              <a:t>-lhářský paradox;</a:t>
            </a:r>
          </a:p>
          <a:p>
            <a:pPr algn="l"/>
            <a:r>
              <a:rPr lang="cs-CZ" altLang="cs-CZ" sz="2000" dirty="0"/>
              <a:t>-nesouměřitelnost strany a úhlopříčky čtverce (pythagorejci);</a:t>
            </a:r>
          </a:p>
          <a:p>
            <a:pPr algn="l"/>
            <a:r>
              <a:rPr lang="cs-CZ" altLang="cs-CZ" sz="2000" dirty="0"/>
              <a:t>-</a:t>
            </a:r>
            <a:r>
              <a:rPr lang="cs-CZ" altLang="cs-CZ" sz="2000" dirty="0" err="1"/>
              <a:t>Russelův</a:t>
            </a:r>
            <a:r>
              <a:rPr lang="cs-CZ" altLang="cs-CZ" sz="2000" dirty="0"/>
              <a:t> paradox množiny všech množin, které neobsahují samy sebe;</a:t>
            </a:r>
          </a:p>
          <a:p>
            <a:pPr algn="l"/>
            <a:endParaRPr lang="cs-CZ" altLang="cs-CZ" sz="2000" dirty="0"/>
          </a:p>
          <a:p>
            <a:pPr algn="l"/>
            <a:endParaRPr lang="cs-CZ" altLang="cs-CZ" sz="2000" dirty="0"/>
          </a:p>
          <a:p>
            <a:pPr algn="l"/>
            <a:r>
              <a:rPr lang="cs-CZ" altLang="cs-CZ" sz="2000" dirty="0"/>
              <a:t>-</a:t>
            </a:r>
            <a:r>
              <a:rPr lang="cs-CZ" altLang="cs-CZ" sz="2000" dirty="0" err="1"/>
              <a:t>Sókratova</a:t>
            </a:r>
            <a:r>
              <a:rPr lang="cs-CZ" altLang="cs-CZ" sz="2000" dirty="0"/>
              <a:t> ironie (dialektický zdvih);</a:t>
            </a:r>
          </a:p>
          <a:p>
            <a:pPr algn="l"/>
            <a:r>
              <a:rPr lang="cs-CZ" altLang="cs-CZ" sz="2000" dirty="0"/>
              <a:t>-Aristotelův důkaz věčné existence Boha;</a:t>
            </a:r>
          </a:p>
          <a:p>
            <a:pPr algn="l"/>
            <a:r>
              <a:rPr lang="cs-CZ" altLang="cs-CZ" sz="2000" dirty="0"/>
              <a:t>-</a:t>
            </a:r>
            <a:r>
              <a:rPr lang="cs-CZ" altLang="cs-CZ" sz="2000" dirty="0" err="1"/>
              <a:t>quinque</a:t>
            </a:r>
            <a:r>
              <a:rPr lang="cs-CZ" altLang="cs-CZ" sz="2000" dirty="0"/>
              <a:t> </a:t>
            </a:r>
            <a:r>
              <a:rPr lang="cs-CZ" altLang="cs-CZ" sz="2000" dirty="0" err="1"/>
              <a:t>viae</a:t>
            </a:r>
            <a:r>
              <a:rPr lang="cs-CZ" altLang="cs-CZ" sz="2000" dirty="0"/>
              <a:t> Tomáše Akvinského;</a:t>
            </a:r>
          </a:p>
          <a:p>
            <a:pPr algn="l"/>
            <a:r>
              <a:rPr lang="cs-CZ" altLang="cs-CZ" sz="2000" dirty="0"/>
              <a:t>-</a:t>
            </a:r>
            <a:r>
              <a:rPr lang="cs-CZ" altLang="cs-CZ" sz="2000" dirty="0" err="1"/>
              <a:t>Lukasiewiczův</a:t>
            </a:r>
            <a:r>
              <a:rPr lang="cs-CZ" altLang="cs-CZ" sz="2000" dirty="0"/>
              <a:t> důkaz existence svobodné vůle;</a:t>
            </a:r>
          </a:p>
          <a:p>
            <a:pPr algn="l"/>
            <a:r>
              <a:rPr lang="cs-CZ" altLang="cs-CZ" sz="2000" dirty="0"/>
              <a:t>…</a:t>
            </a:r>
          </a:p>
          <a:p>
            <a:pPr algn="l"/>
            <a:r>
              <a:rPr lang="cs-CZ" altLang="cs-CZ" sz="2000" dirty="0"/>
              <a:t>-G</a:t>
            </a:r>
            <a:r>
              <a:rPr lang="en-US" altLang="cs-CZ" sz="2000" dirty="0"/>
              <a:t>ö</a:t>
            </a:r>
            <a:r>
              <a:rPr lang="cs-CZ" altLang="cs-CZ" sz="2000" dirty="0" err="1"/>
              <a:t>delův</a:t>
            </a:r>
            <a:r>
              <a:rPr lang="cs-CZ" altLang="cs-CZ" sz="2000" dirty="0"/>
              <a:t> důkaz nerozhodnutelné věty;</a:t>
            </a:r>
          </a:p>
          <a:p>
            <a:pPr algn="l"/>
            <a:r>
              <a:rPr lang="cs-CZ" sz="2000"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a:extLst>
              <a:ext uri="{FF2B5EF4-FFF2-40B4-BE49-F238E27FC236}">
                <a16:creationId xmlns:a16="http://schemas.microsoft.com/office/drawing/2014/main" id="{4E3E35C7-CC46-4AF0-B308-140B4DE3B9C7}"/>
              </a:ext>
            </a:extLst>
          </p:cNvPr>
          <p:cNvSpPr>
            <a:spLocks noChangeArrowheads="1"/>
          </p:cNvSpPr>
          <p:nvPr/>
        </p:nvSpPr>
        <p:spPr bwMode="auto">
          <a:xfrm>
            <a:off x="0" y="0"/>
            <a:ext cx="9144000"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r>
              <a:rPr lang="cs-CZ" altLang="cs-CZ" sz="1800" b="1" dirty="0"/>
              <a:t>Co bylo dříve: konečno nebo nekonečno? </a:t>
            </a:r>
          </a:p>
          <a:p>
            <a:pPr algn="just"/>
            <a:r>
              <a:rPr lang="cs-CZ" altLang="cs-CZ" sz="1600" dirty="0"/>
              <a:t>Nesymetrický vztah: opakem červené věci není jedna nečervená věc, ale všechny nečervené věci.</a:t>
            </a:r>
            <a:endParaRPr lang="cs-CZ" altLang="cs-CZ" b="1" dirty="0"/>
          </a:p>
          <a:p>
            <a:pPr algn="just"/>
            <a:r>
              <a:rPr lang="cs-CZ" altLang="cs-CZ" sz="2000" b="1" dirty="0" err="1"/>
              <a:t>Anaximander</a:t>
            </a:r>
            <a:r>
              <a:rPr lang="cs-CZ" altLang="cs-CZ" sz="2000" b="1" dirty="0"/>
              <a:t> (6. př.n.l.)   APEIRON</a:t>
            </a:r>
          </a:p>
          <a:p>
            <a:pPr algn="just"/>
            <a:r>
              <a:rPr lang="cs-CZ" altLang="cs-CZ" sz="2000" dirty="0"/>
              <a:t>zlomek B1</a:t>
            </a:r>
            <a:r>
              <a:rPr lang="cs-CZ" altLang="cs-CZ" sz="2000" b="1" dirty="0"/>
              <a:t>: </a:t>
            </a:r>
            <a:r>
              <a:rPr lang="cs-CZ" altLang="cs-CZ" sz="2000" b="1" i="1" dirty="0"/>
              <a:t>Původcem věcí je neomezené (</a:t>
            </a:r>
            <a:r>
              <a:rPr lang="cs-CZ" altLang="cs-CZ" sz="2000" b="1" i="1" dirty="0" err="1"/>
              <a:t>apeiron</a:t>
            </a:r>
            <a:r>
              <a:rPr lang="cs-CZ" altLang="cs-CZ" sz="2000" b="1" i="1" dirty="0"/>
              <a:t>)</a:t>
            </a:r>
            <a:r>
              <a:rPr lang="cs-CZ" altLang="cs-CZ" sz="2000" b="1" i="1" u="sng" dirty="0"/>
              <a:t>.</a:t>
            </a:r>
            <a:r>
              <a:rPr lang="cs-CZ" altLang="cs-CZ" sz="2000" b="1" dirty="0"/>
              <a:t> </a:t>
            </a:r>
            <a:r>
              <a:rPr lang="cs-CZ" altLang="cs-CZ" sz="2000" b="1" i="1" dirty="0"/>
              <a:t>Z čeho věci vznikly, do toho se zase navracejí „v pořadí času“, vždycky znova a znova, ve věčném koloběhu.</a:t>
            </a:r>
          </a:p>
          <a:p>
            <a:pPr algn="just"/>
            <a:r>
              <a:rPr lang="cs-CZ" altLang="cs-CZ" sz="1800" dirty="0" err="1"/>
              <a:t>Anaximandera</a:t>
            </a:r>
            <a:r>
              <a:rPr lang="cs-CZ" altLang="cs-CZ" sz="1800" dirty="0"/>
              <a:t>, žáka </a:t>
            </a:r>
            <a:r>
              <a:rPr lang="cs-CZ" altLang="cs-CZ" sz="1800" dirty="0" err="1"/>
              <a:t>Tháleta</a:t>
            </a:r>
            <a:r>
              <a:rPr lang="cs-CZ" altLang="cs-CZ" sz="1800" dirty="0"/>
              <a:t> Milétského řadíme mezi první „kosmology“. Vymyká se, protože základem všeho nepovažuje některý z živlů, ale „neomezené“.</a:t>
            </a:r>
          </a:p>
          <a:p>
            <a:pPr algn="just"/>
            <a:endParaRPr lang="cs-CZ" altLang="cs-CZ" b="1" dirty="0"/>
          </a:p>
          <a:p>
            <a:pPr algn="just"/>
            <a:r>
              <a:rPr lang="cs-CZ" altLang="cs-CZ" sz="1800" b="1" dirty="0"/>
              <a:t>Existuje nekonečno ve skutečnosti?</a:t>
            </a:r>
          </a:p>
          <a:p>
            <a:pPr algn="just"/>
            <a:r>
              <a:rPr lang="cs-CZ" altLang="cs-CZ" sz="1800" dirty="0"/>
              <a:t>V lidské mysli je něco nekonečného:</a:t>
            </a:r>
          </a:p>
          <a:p>
            <a:pPr algn="just"/>
            <a:r>
              <a:rPr lang="cs-CZ" altLang="cs-CZ" sz="2000" b="1" dirty="0" err="1"/>
              <a:t>Herakleitos</a:t>
            </a:r>
            <a:r>
              <a:rPr lang="cs-CZ" altLang="cs-CZ" sz="2000" dirty="0"/>
              <a:t>, </a:t>
            </a:r>
            <a:r>
              <a:rPr lang="cs-CZ" altLang="cs-CZ" sz="2000" i="1" dirty="0"/>
              <a:t>Řeč o povaze bytí</a:t>
            </a:r>
            <a:endParaRPr lang="cs-CZ" altLang="cs-CZ" sz="2000" dirty="0"/>
          </a:p>
          <a:p>
            <a:pPr algn="just"/>
            <a:r>
              <a:rPr lang="cs-CZ" altLang="cs-CZ" sz="2000" dirty="0"/>
              <a:t>B 45 z </a:t>
            </a:r>
            <a:r>
              <a:rPr lang="cs-CZ" altLang="cs-CZ" sz="2000" dirty="0" err="1"/>
              <a:t>Diogéna</a:t>
            </a:r>
            <a:r>
              <a:rPr lang="cs-CZ" altLang="cs-CZ" sz="2000" dirty="0"/>
              <a:t> Laertia: </a:t>
            </a:r>
            <a:r>
              <a:rPr lang="cs-CZ" altLang="cs-CZ" sz="2000" b="1" dirty="0"/>
              <a:t>Ani ten, kdo prošel všechny cesty, nenalezne hranice duše - tak hluboký má logos.</a:t>
            </a:r>
          </a:p>
          <a:p>
            <a:pPr algn="just"/>
            <a:r>
              <a:rPr lang="cs-CZ" altLang="cs-CZ" sz="1800" dirty="0"/>
              <a:t>Duše je nekonečná hloubkou smyslu, nedostižností svých určení. K tomu, o co jde v duši, se nelze dostat žádnou metodou (cestou), která by se chtěla opřít o něco pevného, o hranici, mez, </a:t>
            </a:r>
            <a:r>
              <a:rPr lang="cs-CZ" altLang="cs-CZ" sz="1800" dirty="0" err="1"/>
              <a:t>peras</a:t>
            </a:r>
            <a:r>
              <a:rPr lang="cs-CZ" altLang="cs-CZ" sz="1800" dirty="0"/>
              <a:t>.</a:t>
            </a:r>
            <a:endParaRPr lang="cs-CZ" altLang="cs-CZ" sz="1800" b="1" dirty="0"/>
          </a:p>
          <a:p>
            <a:r>
              <a:rPr lang="cs-CZ" altLang="cs-CZ" sz="2000" dirty="0"/>
              <a:t>B 115 ze </a:t>
            </a:r>
            <a:r>
              <a:rPr lang="cs-CZ" altLang="cs-CZ" sz="2000" dirty="0" err="1"/>
              <a:t>Stobaia</a:t>
            </a:r>
            <a:r>
              <a:rPr lang="cs-CZ" altLang="cs-CZ" sz="2000" dirty="0"/>
              <a:t>: </a:t>
            </a:r>
            <a:r>
              <a:rPr lang="cs-CZ" altLang="cs-CZ" sz="2000" b="1" dirty="0"/>
              <a:t>K duši patří logos, který roste sám sebou.</a:t>
            </a:r>
          </a:p>
          <a:p>
            <a:pPr algn="just"/>
            <a:r>
              <a:rPr lang="cs-CZ" altLang="cs-CZ" sz="1800" dirty="0"/>
              <a:t>Logos, řeč, smysl, množí sama sebe. Ne tím, že vágní řeč nebere konce, ani pouze tím, že se vždy můžeme ptát "A co dál? Co z toho plyne?" Ta množivá hlubina řeči, kterou se smysl živí a roste, souvisí s tázáním řeči po sobě samé, po svých předpokladech a souvislostech řečeného. Smysl je odkazován do stále větších hloubek, do celkovějších souvislostí. Plamen, který se v duši zažehne, už se sám živí. (Petr </a:t>
            </a:r>
            <a:r>
              <a:rPr lang="cs-CZ" altLang="cs-CZ" sz="1800" dirty="0" err="1"/>
              <a:t>Vopěnka</a:t>
            </a:r>
            <a:r>
              <a:rPr lang="cs-CZ" altLang="cs-CZ" sz="1800" dirty="0"/>
              <a:t>)</a:t>
            </a:r>
            <a:endParaRPr lang="cs-CZ" altLang="cs-CZ" sz="1800" b="1" i="1" dirty="0"/>
          </a:p>
        </p:txBody>
      </p:sp>
      <p:sp>
        <p:nvSpPr>
          <p:cNvPr id="3" name="Zástupný symbol pro zápatí 2">
            <a:extLst>
              <a:ext uri="{FF2B5EF4-FFF2-40B4-BE49-F238E27FC236}">
                <a16:creationId xmlns:a16="http://schemas.microsoft.com/office/drawing/2014/main" id="{DF7F56F5-575D-4ADC-AC26-D163785FD9E4}"/>
              </a:ext>
            </a:extLst>
          </p:cNvPr>
          <p:cNvSpPr>
            <a:spLocks noGrp="1"/>
          </p:cNvSpPr>
          <p:nvPr>
            <p:ph type="ftr" sz="quarter" idx="11"/>
          </p:nvPr>
        </p:nvSpPr>
        <p:spPr>
          <a:xfrm>
            <a:off x="5422900" y="6527280"/>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9E376790-83CC-4893-A43D-DBBBA57A31C8}"/>
              </a:ext>
            </a:extLst>
          </p:cNvPr>
          <p:cNvSpPr>
            <a:spLocks noGrp="1"/>
          </p:cNvSpPr>
          <p:nvPr>
            <p:ph type="sldNum" sz="quarter" idx="12"/>
          </p:nvPr>
        </p:nvSpPr>
        <p:spPr/>
        <p:txBody>
          <a:bodyPr/>
          <a:lstStyle/>
          <a:p>
            <a:fld id="{882E41CE-998D-47CB-83BB-63F2AFDA476B}" type="slidenum">
              <a:rPr lang="cs-CZ" altLang="cs-CZ" smtClean="0"/>
              <a:pPr/>
              <a:t>3</a:t>
            </a:fld>
            <a:endParaRPr lang="cs-CZ" altLang="cs-CZ"/>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0172CDA3-357B-451A-90E7-E596B1130B7C}"/>
              </a:ext>
            </a:extLst>
          </p:cNvPr>
          <p:cNvSpPr>
            <a:spLocks noGrp="1" noChangeArrowheads="1"/>
          </p:cNvSpPr>
          <p:nvPr>
            <p:ph type="title"/>
          </p:nvPr>
        </p:nvSpPr>
        <p:spPr>
          <a:xfrm>
            <a:off x="457200" y="58507"/>
            <a:ext cx="8229600" cy="1143000"/>
          </a:xfrm>
        </p:spPr>
        <p:txBody>
          <a:bodyPr/>
          <a:lstStyle/>
          <a:p>
            <a:r>
              <a:rPr lang="cs-CZ" altLang="cs-CZ" sz="4000" dirty="0"/>
              <a:t>paradox lháře: lžu</a:t>
            </a:r>
          </a:p>
        </p:txBody>
      </p:sp>
      <p:sp>
        <p:nvSpPr>
          <p:cNvPr id="105475" name="Rectangle 3">
            <a:extLst>
              <a:ext uri="{FF2B5EF4-FFF2-40B4-BE49-F238E27FC236}">
                <a16:creationId xmlns:a16="http://schemas.microsoft.com/office/drawing/2014/main" id="{B022A957-802E-4FE9-A6EF-34C3CC13459A}"/>
              </a:ext>
            </a:extLst>
          </p:cNvPr>
          <p:cNvSpPr>
            <a:spLocks noGrp="1" noChangeArrowheads="1"/>
          </p:cNvSpPr>
          <p:nvPr>
            <p:ph type="body" idx="1"/>
          </p:nvPr>
        </p:nvSpPr>
        <p:spPr>
          <a:xfrm>
            <a:off x="0" y="1212132"/>
            <a:ext cx="9144000" cy="4983162"/>
          </a:xfrm>
        </p:spPr>
        <p:txBody>
          <a:bodyPr/>
          <a:lstStyle/>
          <a:p>
            <a:pPr algn="ctr">
              <a:buFontTx/>
              <a:buNone/>
            </a:pPr>
            <a:r>
              <a:rPr lang="cs-CZ" altLang="cs-CZ" dirty="0"/>
              <a:t>Bez uvažování času máme spor:       </a:t>
            </a:r>
          </a:p>
          <a:p>
            <a:pPr algn="ctr">
              <a:buFontTx/>
              <a:buNone/>
            </a:pPr>
            <a:r>
              <a:rPr lang="cs-CZ" altLang="cs-CZ" dirty="0"/>
              <a:t>       říkám pravdu ↔ neříkám pravdu</a:t>
            </a:r>
          </a:p>
          <a:p>
            <a:pPr algn="ctr">
              <a:buFontTx/>
              <a:buNone/>
            </a:pPr>
            <a:r>
              <a:rPr lang="cs-CZ" altLang="cs-CZ" dirty="0"/>
              <a:t>nelžu ↔ lžu</a:t>
            </a:r>
          </a:p>
          <a:p>
            <a:pPr algn="ctr">
              <a:buFontTx/>
              <a:buNone/>
            </a:pPr>
            <a:endParaRPr lang="cs-CZ" altLang="cs-CZ" dirty="0"/>
          </a:p>
          <a:p>
            <a:pPr algn="ctr">
              <a:buFontTx/>
              <a:buNone/>
            </a:pPr>
            <a:r>
              <a:rPr lang="cs-CZ" altLang="cs-CZ" sz="2400" dirty="0"/>
              <a:t>Když to někdo říká, rozvíjí v čase zvláštní smyčku nebo také opakuje do nekonečna:</a:t>
            </a:r>
          </a:p>
          <a:p>
            <a:pPr algn="ctr">
              <a:buFontTx/>
              <a:buNone/>
            </a:pPr>
            <a:r>
              <a:rPr lang="cs-CZ" altLang="cs-CZ" sz="2800" dirty="0"/>
              <a:t>Jestliže mluvím pravdu a říkám, že lžu, tedy lžu.</a:t>
            </a:r>
          </a:p>
          <a:p>
            <a:pPr algn="ctr">
              <a:buFontTx/>
              <a:buNone/>
            </a:pPr>
            <a:r>
              <a:rPr lang="cs-CZ" altLang="cs-CZ" sz="2800" dirty="0"/>
              <a:t>Ale jestliže lžu a říkám, že lžu, pak říkám pravdu.</a:t>
            </a:r>
          </a:p>
          <a:p>
            <a:pPr algn="ctr">
              <a:buFontTx/>
              <a:buNone/>
            </a:pPr>
            <a:endParaRPr lang="cs-CZ" altLang="cs-CZ" sz="2800" dirty="0"/>
          </a:p>
          <a:p>
            <a:pPr algn="ctr">
              <a:buFontTx/>
              <a:buNone/>
            </a:pPr>
            <a:r>
              <a:rPr lang="cs-CZ" altLang="cs-CZ" sz="1800" dirty="0"/>
              <a:t>Alenka v kraji divů: to je logika!</a:t>
            </a:r>
          </a:p>
          <a:p>
            <a:pPr algn="ctr">
              <a:buFontTx/>
              <a:buNone/>
            </a:pPr>
            <a:endParaRPr lang="cs-CZ" altLang="cs-CZ" dirty="0"/>
          </a:p>
        </p:txBody>
      </p:sp>
      <p:sp>
        <p:nvSpPr>
          <p:cNvPr id="2" name="Zástupný symbol pro zápatí 1">
            <a:extLst>
              <a:ext uri="{FF2B5EF4-FFF2-40B4-BE49-F238E27FC236}">
                <a16:creationId xmlns:a16="http://schemas.microsoft.com/office/drawing/2014/main" id="{61B99E45-1FA0-4363-A1E3-1B880F54F149}"/>
              </a:ext>
            </a:extLst>
          </p:cNvPr>
          <p:cNvSpPr>
            <a:spLocks noGrp="1"/>
          </p:cNvSpPr>
          <p:nvPr>
            <p:ph type="ftr" sz="quarter" idx="11"/>
          </p:nvPr>
        </p:nvSpPr>
        <p:spPr>
          <a:xfrm>
            <a:off x="5791307" y="6533281"/>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04E60570-6D23-4FEA-B4BB-DBC74F12806D}"/>
              </a:ext>
            </a:extLst>
          </p:cNvPr>
          <p:cNvSpPr>
            <a:spLocks noGrp="1"/>
          </p:cNvSpPr>
          <p:nvPr>
            <p:ph type="sldNum" sz="quarter" idx="12"/>
          </p:nvPr>
        </p:nvSpPr>
        <p:spPr/>
        <p:txBody>
          <a:bodyPr/>
          <a:lstStyle/>
          <a:p>
            <a:fld id="{87E8FAF6-82DB-4D9F-8F03-EA4707CBABAF}" type="slidenum">
              <a:rPr lang="cs-CZ" altLang="cs-CZ" smtClean="0"/>
              <a:pPr/>
              <a:t>30</a:t>
            </a:fld>
            <a:endParaRPr lang="cs-CZ" altLang="cs-CZ"/>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a:extLst>
              <a:ext uri="{FF2B5EF4-FFF2-40B4-BE49-F238E27FC236}">
                <a16:creationId xmlns:a16="http://schemas.microsoft.com/office/drawing/2014/main" id="{BAD1E064-4339-4002-BDE6-293F67ABC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876" y="900054"/>
            <a:ext cx="3771900"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a:extLst>
              <a:ext uri="{FF2B5EF4-FFF2-40B4-BE49-F238E27FC236}">
                <a16:creationId xmlns:a16="http://schemas.microsoft.com/office/drawing/2014/main" id="{EC5D61D3-DAE0-4F2F-9CB6-73F3AF7133B3}"/>
              </a:ext>
            </a:extLst>
          </p:cNvPr>
          <p:cNvSpPr txBox="1"/>
          <p:nvPr/>
        </p:nvSpPr>
        <p:spPr>
          <a:xfrm>
            <a:off x="269776" y="5856592"/>
            <a:ext cx="6336704" cy="400110"/>
          </a:xfrm>
          <a:prstGeom prst="rect">
            <a:avLst/>
          </a:prstGeom>
          <a:noFill/>
        </p:spPr>
        <p:txBody>
          <a:bodyPr wrap="square">
            <a:spAutoFit/>
          </a:bodyPr>
          <a:lstStyle/>
          <a:p>
            <a:r>
              <a:rPr lang="cs-CZ" altLang="cs-CZ" sz="2000" b="1" dirty="0"/>
              <a:t>Zárukou bezespornosti aktuálního nekonečna je Bůh</a:t>
            </a:r>
            <a:r>
              <a:rPr lang="cs-CZ" altLang="cs-CZ" sz="2000" dirty="0"/>
              <a:t>.</a:t>
            </a:r>
            <a:endParaRPr lang="cs-CZ" sz="2000" dirty="0"/>
          </a:p>
        </p:txBody>
      </p:sp>
      <p:sp>
        <p:nvSpPr>
          <p:cNvPr id="5" name="TextovéPole 4">
            <a:extLst>
              <a:ext uri="{FF2B5EF4-FFF2-40B4-BE49-F238E27FC236}">
                <a16:creationId xmlns:a16="http://schemas.microsoft.com/office/drawing/2014/main" id="{274ED590-7B50-4834-9B04-44BA2CC22B43}"/>
              </a:ext>
            </a:extLst>
          </p:cNvPr>
          <p:cNvSpPr txBox="1"/>
          <p:nvPr/>
        </p:nvSpPr>
        <p:spPr>
          <a:xfrm>
            <a:off x="827584" y="370465"/>
            <a:ext cx="4572000" cy="461665"/>
          </a:xfrm>
          <a:prstGeom prst="rect">
            <a:avLst/>
          </a:prstGeom>
          <a:noFill/>
        </p:spPr>
        <p:txBody>
          <a:bodyPr wrap="square">
            <a:spAutoFit/>
          </a:bodyPr>
          <a:lstStyle/>
          <a:p>
            <a:pPr eaLnBrk="1" hangingPunct="1"/>
            <a:r>
              <a:rPr lang="cs-CZ" altLang="cs-CZ" sz="2400" b="1" dirty="0"/>
              <a:t>Bernard Bolzanovo (1781-1848</a:t>
            </a:r>
            <a:r>
              <a:rPr lang="cs-CZ" altLang="cs-CZ" sz="2400" dirty="0"/>
              <a:t>)</a:t>
            </a:r>
          </a:p>
        </p:txBody>
      </p:sp>
      <p:pic>
        <p:nvPicPr>
          <p:cNvPr id="7" name="Picture 7">
            <a:extLst>
              <a:ext uri="{FF2B5EF4-FFF2-40B4-BE49-F238E27FC236}">
                <a16:creationId xmlns:a16="http://schemas.microsoft.com/office/drawing/2014/main" id="{4257D87E-6A5F-40D6-86F6-D5EFDDC10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617" y="145485"/>
            <a:ext cx="1770310" cy="299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a:extLst>
              <a:ext uri="{FF2B5EF4-FFF2-40B4-BE49-F238E27FC236}">
                <a16:creationId xmlns:a16="http://schemas.microsoft.com/office/drawing/2014/main" id="{16BA2755-65BE-4AD5-B9CC-74AC529C0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3870" y="2204865"/>
            <a:ext cx="131940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zápatí 1">
            <a:extLst>
              <a:ext uri="{FF2B5EF4-FFF2-40B4-BE49-F238E27FC236}">
                <a16:creationId xmlns:a16="http://schemas.microsoft.com/office/drawing/2014/main" id="{01EB0A89-216E-4E81-82BF-C5A2756ED68E}"/>
              </a:ext>
            </a:extLst>
          </p:cNvPr>
          <p:cNvSpPr>
            <a:spLocks noGrp="1"/>
          </p:cNvSpPr>
          <p:nvPr>
            <p:ph type="ftr" sz="quarter" idx="11"/>
          </p:nvPr>
        </p:nvSpPr>
        <p:spPr>
          <a:xfrm>
            <a:off x="5813439" y="652728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0A8AAE8F-C20B-4E8C-899C-8CFF0305AB76}"/>
              </a:ext>
            </a:extLst>
          </p:cNvPr>
          <p:cNvSpPr>
            <a:spLocks noGrp="1"/>
          </p:cNvSpPr>
          <p:nvPr>
            <p:ph type="sldNum" sz="quarter" idx="12"/>
          </p:nvPr>
        </p:nvSpPr>
        <p:spPr/>
        <p:txBody>
          <a:bodyPr/>
          <a:lstStyle/>
          <a:p>
            <a:fld id="{882E41CE-998D-47CB-83BB-63F2AFDA476B}" type="slidenum">
              <a:rPr lang="cs-CZ" altLang="cs-CZ" smtClean="0"/>
              <a:pPr/>
              <a:t>31</a:t>
            </a:fld>
            <a:endParaRPr lang="cs-CZ" altLang="cs-CZ"/>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B82F266C-31A5-4C54-BF4C-535559191A8F}"/>
              </a:ext>
            </a:extLst>
          </p:cNvPr>
          <p:cNvSpPr>
            <a:spLocks noChangeArrowheads="1"/>
          </p:cNvSpPr>
          <p:nvPr/>
        </p:nvSpPr>
        <p:spPr bwMode="auto">
          <a:xfrm>
            <a:off x="269776" y="188640"/>
            <a:ext cx="8604448"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cs-CZ" altLang="cs-CZ" b="1" dirty="0"/>
              <a:t> </a:t>
            </a:r>
            <a:r>
              <a:rPr lang="cs-CZ" altLang="cs-CZ" sz="2400" dirty="0"/>
              <a:t>Nekonečno má předmětnost – realizaci.</a:t>
            </a:r>
          </a:p>
          <a:p>
            <a:pPr eaLnBrk="1" hangingPunct="1"/>
            <a:endParaRPr lang="cs-CZ" altLang="cs-CZ" b="1" dirty="0"/>
          </a:p>
          <a:p>
            <a:pPr eaLnBrk="1" hangingPunct="1"/>
            <a:r>
              <a:rPr lang="cs-CZ" altLang="cs-CZ" b="1" dirty="0"/>
              <a:t>Aktuálně nekonečně mnoho pravd o sobě</a:t>
            </a:r>
            <a:r>
              <a:rPr lang="cs-CZ" altLang="cs-CZ" dirty="0"/>
              <a:t> </a:t>
            </a:r>
          </a:p>
          <a:p>
            <a:pPr eaLnBrk="1" hangingPunct="1"/>
            <a:endParaRPr lang="cs-CZ" altLang="cs-CZ" dirty="0"/>
          </a:p>
          <a:p>
            <a:pPr eaLnBrk="1" hangingPunct="1"/>
            <a:r>
              <a:rPr lang="cs-CZ" altLang="cs-CZ" i="1" dirty="0"/>
              <a:t>Pravdy - věty, které vypovídají něco tak, jak to skutečně jest,</a:t>
            </a:r>
            <a:r>
              <a:rPr lang="cs-CZ" altLang="cs-CZ" dirty="0"/>
              <a:t> nemusí být vysloveny (např. počet listů na stromě v naší zahradě).</a:t>
            </a:r>
          </a:p>
          <a:p>
            <a:r>
              <a:rPr lang="cs-CZ" altLang="cs-CZ" dirty="0"/>
              <a:t>Důkaz aktuálně nekonečného množství pravd o sobě:</a:t>
            </a:r>
          </a:p>
          <a:p>
            <a:r>
              <a:rPr lang="cs-CZ" altLang="cs-CZ" dirty="0"/>
              <a:t>existuje alespoň jedna pravda o sobě</a:t>
            </a:r>
            <a:r>
              <a:rPr lang="cs-CZ" altLang="cs-CZ" b="1" dirty="0"/>
              <a:t>		           -P1</a:t>
            </a:r>
            <a:endParaRPr lang="cs-CZ" altLang="cs-CZ" dirty="0"/>
          </a:p>
          <a:p>
            <a:r>
              <a:rPr lang="cs-CZ" altLang="cs-CZ" sz="2000" b="1" dirty="0"/>
              <a:t>kdyby P1 nebyla pravdivá, pak by byla pravdivá věta:</a:t>
            </a:r>
            <a:endParaRPr lang="cs-CZ" altLang="cs-CZ" sz="2000" dirty="0"/>
          </a:p>
          <a:p>
            <a:r>
              <a:rPr lang="cs-CZ" altLang="cs-CZ" sz="2000" b="1" dirty="0"/>
              <a:t>neexistuje žádná pravda o sobě (je </a:t>
            </a:r>
            <a:r>
              <a:rPr lang="cs-CZ" altLang="cs-CZ" sz="2000" b="1" dirty="0" err="1"/>
              <a:t>paradoxní-sporná</a:t>
            </a:r>
            <a:r>
              <a:rPr lang="cs-CZ" altLang="cs-CZ" sz="2000" b="1" dirty="0"/>
              <a:t>)</a:t>
            </a:r>
            <a:endParaRPr lang="cs-CZ" altLang="cs-CZ" sz="2000" dirty="0"/>
          </a:p>
          <a:p>
            <a:r>
              <a:rPr lang="cs-CZ" altLang="cs-CZ" dirty="0"/>
              <a:t>existuje alespoň jedna pravda o sobě různá od P1    -</a:t>
            </a:r>
            <a:r>
              <a:rPr lang="cs-CZ" altLang="cs-CZ" b="1" dirty="0"/>
              <a:t>P2</a:t>
            </a:r>
          </a:p>
          <a:p>
            <a:r>
              <a:rPr lang="cs-CZ" altLang="cs-CZ" dirty="0"/>
              <a:t>existují alespoň 2 pravdy o sobě různé od P1 a P2   -</a:t>
            </a:r>
            <a:r>
              <a:rPr lang="cs-CZ" altLang="cs-CZ" b="1" dirty="0"/>
              <a:t>P3</a:t>
            </a:r>
          </a:p>
          <a:p>
            <a:r>
              <a:rPr lang="cs-CZ" altLang="cs-CZ" dirty="0"/>
              <a:t>	…atd.</a:t>
            </a:r>
          </a:p>
          <a:p>
            <a:r>
              <a:rPr lang="cs-CZ" altLang="cs-CZ" sz="2000" b="1" dirty="0"/>
              <a:t>Bohu musíme přiznat pravou vševědoucnost (poznávací schopnost), obsáhne naráz nekonečné množství pravd – obsáhne naráz všechny</a:t>
            </a:r>
            <a:r>
              <a:rPr lang="cs-CZ" altLang="cs-CZ" sz="2000" dirty="0"/>
              <a:t>.</a:t>
            </a:r>
          </a:p>
          <a:p>
            <a:endParaRPr lang="cs-CZ" altLang="cs-CZ" sz="2000" dirty="0"/>
          </a:p>
          <a:p>
            <a:r>
              <a:rPr lang="cs-CZ" altLang="cs-CZ" sz="1800" dirty="0"/>
              <a:t>Bernard </a:t>
            </a:r>
            <a:r>
              <a:rPr lang="cs-CZ" altLang="cs-CZ" sz="1800" dirty="0" err="1"/>
              <a:t>Bolzano</a:t>
            </a:r>
            <a:r>
              <a:rPr lang="cs-CZ" altLang="cs-CZ" sz="1800" dirty="0"/>
              <a:t> </a:t>
            </a:r>
            <a:r>
              <a:rPr lang="cs-CZ" altLang="cs-CZ" sz="1800" i="1" dirty="0" err="1"/>
              <a:t>Vědosloví</a:t>
            </a:r>
            <a:r>
              <a:rPr lang="cs-CZ" altLang="cs-CZ" sz="1800" i="1" dirty="0"/>
              <a:t>, Paradoxy nekonečna</a:t>
            </a:r>
          </a:p>
        </p:txBody>
      </p:sp>
      <p:sp>
        <p:nvSpPr>
          <p:cNvPr id="2" name="Zástupný symbol pro zápatí 1">
            <a:extLst>
              <a:ext uri="{FF2B5EF4-FFF2-40B4-BE49-F238E27FC236}">
                <a16:creationId xmlns:a16="http://schemas.microsoft.com/office/drawing/2014/main" id="{31900529-4A7E-4287-9F4F-37FA14DEEEB3}"/>
              </a:ext>
            </a:extLst>
          </p:cNvPr>
          <p:cNvSpPr>
            <a:spLocks noGrp="1"/>
          </p:cNvSpPr>
          <p:nvPr>
            <p:ph type="ftr" sz="quarter" idx="11"/>
          </p:nvPr>
        </p:nvSpPr>
        <p:spPr>
          <a:xfrm>
            <a:off x="5791200" y="656907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ED9F960B-D7F7-44D1-9D9B-A8FD0C4754AB}"/>
              </a:ext>
            </a:extLst>
          </p:cNvPr>
          <p:cNvSpPr>
            <a:spLocks noGrp="1"/>
          </p:cNvSpPr>
          <p:nvPr>
            <p:ph type="sldNum" sz="quarter" idx="12"/>
          </p:nvPr>
        </p:nvSpPr>
        <p:spPr/>
        <p:txBody>
          <a:bodyPr/>
          <a:lstStyle/>
          <a:p>
            <a:fld id="{882E41CE-998D-47CB-83BB-63F2AFDA476B}" type="slidenum">
              <a:rPr lang="cs-CZ" altLang="cs-CZ" smtClean="0"/>
              <a:pPr/>
              <a:t>32</a:t>
            </a:fld>
            <a:endParaRPr lang="cs-CZ" altLang="cs-CZ"/>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11BA6A00-8D82-49E6-9EDB-E95BAC92C3F6}"/>
              </a:ext>
            </a:extLst>
          </p:cNvPr>
          <p:cNvSpPr>
            <a:spLocks noGrp="1" noChangeArrowheads="1"/>
          </p:cNvSpPr>
          <p:nvPr>
            <p:ph type="title" idx="4294967295"/>
          </p:nvPr>
        </p:nvSpPr>
        <p:spPr>
          <a:xfrm>
            <a:off x="251294" y="2132856"/>
            <a:ext cx="8641407" cy="4358836"/>
          </a:xfrm>
        </p:spPr>
        <p:txBody>
          <a:bodyPr/>
          <a:lstStyle/>
          <a:p>
            <a:pPr algn="l"/>
            <a:r>
              <a:rPr lang="cs-CZ" altLang="cs-CZ" sz="2000" b="1" dirty="0">
                <a:solidFill>
                  <a:schemeClr val="tx1"/>
                </a:solidFill>
                <a:cs typeface="Times New Roman" panose="02020603050405020304" pitchFamily="18" charset="0"/>
              </a:rPr>
              <a:t>V čem spočívá paradoxní chování dvou nekonečných množin v matematice?</a:t>
            </a:r>
            <a:br>
              <a:rPr lang="cs-CZ" altLang="cs-CZ" sz="2800" b="1" dirty="0">
                <a:solidFill>
                  <a:schemeClr val="tx1"/>
                </a:solidFill>
                <a:cs typeface="Times New Roman" panose="02020603050405020304" pitchFamily="18" charset="0"/>
              </a:rPr>
            </a:br>
            <a:r>
              <a:rPr lang="cs-CZ" altLang="cs-CZ" sz="2800" dirty="0">
                <a:solidFill>
                  <a:schemeClr val="tx1"/>
                </a:solidFill>
                <a:cs typeface="Times New Roman" panose="02020603050405020304" pitchFamily="18" charset="0"/>
              </a:rPr>
              <a:t>    </a:t>
            </a:r>
            <a:r>
              <a:rPr lang="cs-CZ" altLang="cs-CZ" sz="1800" dirty="0">
                <a:solidFill>
                  <a:schemeClr val="tx1"/>
                </a:solidFill>
                <a:cs typeface="Times New Roman" panose="02020603050405020304" pitchFamily="18" charset="0"/>
              </a:rPr>
              <a:t> 1. Prvky lze na sebe vzájemně jednoznačně přiřadit.</a:t>
            </a:r>
            <a:br>
              <a:rPr lang="cs-CZ" altLang="cs-CZ" sz="1800" dirty="0">
                <a:solidFill>
                  <a:schemeClr val="tx1"/>
                </a:solidFill>
                <a:cs typeface="Times New Roman" panose="02020603050405020304" pitchFamily="18" charset="0"/>
              </a:rPr>
            </a:br>
            <a:r>
              <a:rPr lang="cs-CZ" altLang="cs-CZ" sz="1800" dirty="0">
                <a:solidFill>
                  <a:schemeClr val="tx1"/>
                </a:solidFill>
                <a:cs typeface="Times New Roman" panose="02020603050405020304" pitchFamily="18" charset="0"/>
              </a:rPr>
              <a:t>M=N            	 Př.   12x=5y</a:t>
            </a:r>
            <a:br>
              <a:rPr lang="cs-CZ" altLang="cs-CZ" sz="1800" dirty="0">
                <a:solidFill>
                  <a:schemeClr val="tx1"/>
                </a:solidFill>
                <a:cs typeface="Times New Roman" panose="02020603050405020304" pitchFamily="18" charset="0"/>
              </a:rPr>
            </a:br>
            <a:r>
              <a:rPr lang="cs-CZ" altLang="cs-CZ" sz="1800" dirty="0">
                <a:solidFill>
                  <a:schemeClr val="tx1"/>
                </a:solidFill>
                <a:cs typeface="Times New Roman" panose="02020603050405020304" pitchFamily="18" charset="0"/>
              </a:rPr>
              <a:t> [</a:t>
            </a:r>
            <a:r>
              <a:rPr lang="cs-CZ" altLang="cs-CZ" sz="1800" b="1" dirty="0">
                <a:solidFill>
                  <a:schemeClr val="tx1"/>
                </a:solidFill>
                <a:cs typeface="Times New Roman" panose="02020603050405020304" pitchFamily="18" charset="0"/>
              </a:rPr>
              <a:t>MOHUTNOST]</a:t>
            </a:r>
            <a:r>
              <a:rPr lang="cs-CZ" altLang="cs-CZ" sz="1800" dirty="0">
                <a:solidFill>
                  <a:schemeClr val="tx1"/>
                </a:solidFill>
                <a:cs typeface="Times New Roman" panose="02020603050405020304" pitchFamily="18" charset="0"/>
              </a:rPr>
              <a:t> </a:t>
            </a:r>
            <a:r>
              <a:rPr lang="cs-CZ" altLang="cs-CZ" sz="1800" dirty="0">
                <a:solidFill>
                  <a:schemeClr val="tx1"/>
                </a:solidFill>
              </a:rPr>
              <a:t>MNOŽINY</a:t>
            </a:r>
            <a:br>
              <a:rPr lang="cs-CZ" altLang="cs-CZ" sz="1800" dirty="0">
                <a:solidFill>
                  <a:schemeClr val="tx1"/>
                </a:solidFill>
                <a:cs typeface="Times New Roman" panose="02020603050405020304" pitchFamily="18" charset="0"/>
              </a:rPr>
            </a:br>
            <a:r>
              <a:rPr lang="cs-CZ" altLang="cs-CZ" sz="1800" b="1" dirty="0">
                <a:solidFill>
                  <a:schemeClr val="tx1"/>
                </a:solidFill>
                <a:cs typeface="Times New Roman" panose="02020603050405020304" pitchFamily="18" charset="0"/>
              </a:rPr>
              <a:t>  7</a:t>
            </a:r>
            <a:r>
              <a:rPr lang="cs-CZ" altLang="cs-CZ" sz="1800" dirty="0">
                <a:solidFill>
                  <a:schemeClr val="tx1"/>
                </a:solidFill>
                <a:cs typeface="Times New Roman" panose="02020603050405020304" pitchFamily="18" charset="0"/>
              </a:rPr>
              <a:t>. </a:t>
            </a:r>
            <a:r>
              <a:rPr lang="cs-CZ" altLang="cs-CZ" sz="1800" dirty="0" err="1">
                <a:solidFill>
                  <a:schemeClr val="tx1"/>
                </a:solidFill>
                <a:cs typeface="Times New Roman" panose="02020603050405020304" pitchFamily="18" charset="0"/>
              </a:rPr>
              <a:t>Eukleid</a:t>
            </a:r>
            <a:r>
              <a:rPr lang="cs-CZ" altLang="cs-CZ" sz="1800" dirty="0" err="1">
                <a:solidFill>
                  <a:schemeClr val="tx1"/>
                </a:solidFill>
              </a:rPr>
              <a:t>ův</a:t>
            </a:r>
            <a:r>
              <a:rPr lang="cs-CZ" altLang="cs-CZ" sz="1800" dirty="0">
                <a:solidFill>
                  <a:schemeClr val="tx1"/>
                </a:solidFill>
                <a:cs typeface="Times New Roman" panose="02020603050405020304" pitchFamily="18" charset="0"/>
              </a:rPr>
              <a:t> axiom: Co se navzájem kryje, navzájem rovno jest.</a:t>
            </a:r>
            <a:br>
              <a:rPr lang="cs-CZ" altLang="cs-CZ" sz="1800" dirty="0">
                <a:solidFill>
                  <a:schemeClr val="tx1"/>
                </a:solidFill>
                <a:cs typeface="Times New Roman" panose="02020603050405020304" pitchFamily="18" charset="0"/>
              </a:rPr>
            </a:br>
            <a:r>
              <a:rPr lang="cs-CZ" altLang="cs-CZ" sz="1800" dirty="0">
                <a:solidFill>
                  <a:schemeClr val="tx1"/>
                </a:solidFill>
                <a:cs typeface="Times New Roman" panose="02020603050405020304" pitchFamily="18" charset="0"/>
              </a:rPr>
              <a:t> </a:t>
            </a:r>
            <a:br>
              <a:rPr lang="cs-CZ" altLang="cs-CZ" sz="1800" dirty="0">
                <a:solidFill>
                  <a:schemeClr val="tx1"/>
                </a:solidFill>
              </a:rPr>
            </a:br>
            <a:r>
              <a:rPr lang="cs-CZ" altLang="cs-CZ" sz="1800" dirty="0">
                <a:solidFill>
                  <a:schemeClr val="tx1"/>
                </a:solidFill>
                <a:cs typeface="Times New Roman" panose="02020603050405020304" pitchFamily="18" charset="0"/>
              </a:rPr>
              <a:t>      2. Jedna množina je podmnožinou druhé			</a:t>
            </a:r>
            <a:br>
              <a:rPr lang="cs-CZ" altLang="cs-CZ" sz="1800" dirty="0">
                <a:solidFill>
                  <a:schemeClr val="tx1"/>
                </a:solidFill>
                <a:cs typeface="Times New Roman" panose="02020603050405020304" pitchFamily="18" charset="0"/>
              </a:rPr>
            </a:br>
            <a:r>
              <a:rPr lang="cs-CZ" altLang="cs-CZ" sz="1800" dirty="0">
                <a:solidFill>
                  <a:schemeClr val="tx1"/>
                </a:solidFill>
                <a:cs typeface="Times New Roman" panose="02020603050405020304" pitchFamily="18" charset="0"/>
              </a:rPr>
              <a:t> M</a:t>
            </a:r>
            <a:r>
              <a:rPr lang="cs-CZ" altLang="cs-CZ" sz="1800" dirty="0">
                <a:solidFill>
                  <a:schemeClr val="tx1"/>
                </a:solidFill>
                <a:cs typeface="Times New Roman" panose="02020603050405020304" pitchFamily="18" charset="0"/>
                <a:sym typeface="Symbol" panose="05050102010706020507" pitchFamily="18" charset="2"/>
              </a:rPr>
              <a:t></a:t>
            </a:r>
            <a:r>
              <a:rPr lang="cs-CZ" altLang="cs-CZ" sz="1800" dirty="0">
                <a:solidFill>
                  <a:schemeClr val="tx1"/>
                </a:solidFill>
                <a:cs typeface="Times New Roman" panose="02020603050405020304" pitchFamily="18" charset="0"/>
              </a:rPr>
              <a:t>N             	 Př. {1,…,5} </a:t>
            </a:r>
            <a:r>
              <a:rPr lang="en-US" altLang="cs-CZ" sz="1800" dirty="0">
                <a:solidFill>
                  <a:schemeClr val="tx1"/>
                </a:solidFill>
                <a:cs typeface="Times New Roman" panose="02020603050405020304" pitchFamily="18" charset="0"/>
                <a:sym typeface="Symbol" panose="05050102010706020507" pitchFamily="18" charset="2"/>
              </a:rPr>
              <a:t></a:t>
            </a:r>
            <a:r>
              <a:rPr lang="cs-CZ" altLang="cs-CZ" sz="1800" dirty="0">
                <a:solidFill>
                  <a:schemeClr val="tx1"/>
                </a:solidFill>
                <a:cs typeface="Times New Roman" panose="02020603050405020304" pitchFamily="18" charset="0"/>
              </a:rPr>
              <a:t>  {1,…,12}</a:t>
            </a:r>
            <a:br>
              <a:rPr lang="cs-CZ" altLang="cs-CZ" sz="1800" dirty="0">
                <a:solidFill>
                  <a:schemeClr val="tx1"/>
                </a:solidFill>
                <a:cs typeface="Times New Roman" panose="02020603050405020304" pitchFamily="18" charset="0"/>
              </a:rPr>
            </a:br>
            <a:r>
              <a:rPr lang="cs-CZ" altLang="cs-CZ" sz="1800" dirty="0">
                <a:solidFill>
                  <a:schemeClr val="tx1"/>
                </a:solidFill>
                <a:cs typeface="Times New Roman" panose="02020603050405020304" pitchFamily="18" charset="0"/>
              </a:rPr>
              <a:t>[</a:t>
            </a:r>
            <a:r>
              <a:rPr lang="cs-CZ" altLang="cs-CZ" sz="1800" b="1" dirty="0">
                <a:solidFill>
                  <a:schemeClr val="tx1"/>
                </a:solidFill>
                <a:cs typeface="Times New Roman" panose="02020603050405020304" pitchFamily="18" charset="0"/>
              </a:rPr>
              <a:t>VELIKOST]</a:t>
            </a:r>
            <a:r>
              <a:rPr lang="cs-CZ" altLang="cs-CZ" sz="1800" dirty="0">
                <a:solidFill>
                  <a:schemeClr val="tx1"/>
                </a:solidFill>
                <a:cs typeface="Times New Roman" panose="02020603050405020304" pitchFamily="18" charset="0"/>
              </a:rPr>
              <a:t> MNOŽINY </a:t>
            </a:r>
            <a:br>
              <a:rPr lang="cs-CZ" altLang="cs-CZ" sz="1800" dirty="0">
                <a:solidFill>
                  <a:schemeClr val="tx1"/>
                </a:solidFill>
                <a:cs typeface="Times New Roman" panose="02020603050405020304" pitchFamily="18" charset="0"/>
              </a:rPr>
            </a:br>
            <a:r>
              <a:rPr lang="cs-CZ" altLang="cs-CZ" sz="1800" b="1" dirty="0">
                <a:solidFill>
                  <a:schemeClr val="tx1"/>
                </a:solidFill>
                <a:cs typeface="Times New Roman" panose="02020603050405020304" pitchFamily="18" charset="0"/>
              </a:rPr>
              <a:t>  </a:t>
            </a:r>
            <a:r>
              <a:rPr lang="cs-CZ" altLang="cs-CZ" sz="1800" b="1" dirty="0">
                <a:solidFill>
                  <a:schemeClr val="tx1"/>
                </a:solidFill>
              </a:rPr>
              <a:t>8</a:t>
            </a:r>
            <a:r>
              <a:rPr lang="cs-CZ" altLang="cs-CZ" sz="1800" dirty="0">
                <a:solidFill>
                  <a:schemeClr val="tx1"/>
                </a:solidFill>
                <a:cs typeface="Times New Roman" panose="02020603050405020304" pitchFamily="18" charset="0"/>
              </a:rPr>
              <a:t>. </a:t>
            </a:r>
            <a:r>
              <a:rPr lang="cs-CZ" altLang="cs-CZ" sz="1800" dirty="0" err="1">
                <a:solidFill>
                  <a:schemeClr val="tx1"/>
                </a:solidFill>
                <a:cs typeface="Times New Roman" panose="02020603050405020304" pitchFamily="18" charset="0"/>
              </a:rPr>
              <a:t>Eukleid</a:t>
            </a:r>
            <a:r>
              <a:rPr lang="cs-CZ" altLang="cs-CZ" sz="1800" dirty="0" err="1">
                <a:solidFill>
                  <a:schemeClr val="tx1"/>
                </a:solidFill>
              </a:rPr>
              <a:t>ů</a:t>
            </a:r>
            <a:r>
              <a:rPr lang="cs-CZ" altLang="cs-CZ" sz="1800" dirty="0" err="1">
                <a:solidFill>
                  <a:schemeClr val="tx1"/>
                </a:solidFill>
                <a:cs typeface="Times New Roman" panose="02020603050405020304" pitchFamily="18" charset="0"/>
              </a:rPr>
              <a:t>v</a:t>
            </a:r>
            <a:r>
              <a:rPr lang="cs-CZ" altLang="cs-CZ" sz="1800" dirty="0">
                <a:solidFill>
                  <a:schemeClr val="tx1"/>
                </a:solidFill>
                <a:cs typeface="Times New Roman" panose="02020603050405020304" pitchFamily="18" charset="0"/>
              </a:rPr>
              <a:t> axiom: Celek je větší než díl (část).</a:t>
            </a:r>
            <a:br>
              <a:rPr lang="cs-CZ" altLang="cs-CZ" sz="2000" dirty="0">
                <a:solidFill>
                  <a:schemeClr val="tx1"/>
                </a:solidFill>
                <a:cs typeface="Times New Roman" panose="02020603050405020304" pitchFamily="18" charset="0"/>
              </a:rPr>
            </a:br>
            <a:br>
              <a:rPr lang="cs-CZ" altLang="cs-CZ" sz="2000" dirty="0">
                <a:solidFill>
                  <a:schemeClr val="tx1"/>
                </a:solidFill>
                <a:cs typeface="Times New Roman" panose="02020603050405020304" pitchFamily="18" charset="0"/>
              </a:rPr>
            </a:br>
            <a:r>
              <a:rPr lang="cs-CZ" sz="1600" i="1" dirty="0"/>
              <a:t>Paradoxy nekonečna, </a:t>
            </a:r>
            <a:r>
              <a:rPr lang="cs-CZ" sz="1600" dirty="0"/>
              <a:t>§20</a:t>
            </a:r>
            <a:br>
              <a:rPr lang="cs-CZ" sz="1600" dirty="0"/>
            </a:br>
            <a:r>
              <a:rPr lang="cs-CZ" sz="1600" dirty="0" err="1"/>
              <a:t>Paradoxien</a:t>
            </a:r>
            <a:r>
              <a:rPr lang="cs-CZ" sz="1600" dirty="0"/>
              <a:t> des </a:t>
            </a:r>
            <a:r>
              <a:rPr lang="cs-CZ" sz="1600" dirty="0" err="1"/>
              <a:t>Unendlichen</a:t>
            </a:r>
            <a:r>
              <a:rPr lang="cs-CZ" sz="1600" dirty="0"/>
              <a:t>, 1. vyd. 1850, vydali žáci;</a:t>
            </a:r>
            <a:endParaRPr lang="cs-CZ" altLang="cs-CZ" sz="1600" dirty="0">
              <a:solidFill>
                <a:schemeClr val="tx1"/>
              </a:solidFill>
            </a:endParaRPr>
          </a:p>
        </p:txBody>
      </p:sp>
      <p:sp>
        <p:nvSpPr>
          <p:cNvPr id="4" name="TextovéPole 3">
            <a:extLst>
              <a:ext uri="{FF2B5EF4-FFF2-40B4-BE49-F238E27FC236}">
                <a16:creationId xmlns:a16="http://schemas.microsoft.com/office/drawing/2014/main" id="{763836A4-375A-400F-8EEF-23D1A627A1F9}"/>
              </a:ext>
            </a:extLst>
          </p:cNvPr>
          <p:cNvSpPr txBox="1"/>
          <p:nvPr/>
        </p:nvSpPr>
        <p:spPr>
          <a:xfrm>
            <a:off x="-2" y="7960"/>
            <a:ext cx="9144000" cy="2308324"/>
          </a:xfrm>
          <a:prstGeom prst="rect">
            <a:avLst/>
          </a:prstGeom>
          <a:noFill/>
        </p:spPr>
        <p:txBody>
          <a:bodyPr wrap="square">
            <a:spAutoFit/>
          </a:bodyPr>
          <a:lstStyle/>
          <a:p>
            <a:r>
              <a:rPr lang="cs-CZ" sz="1600" dirty="0"/>
              <a:t>§1 Paradoxy, s nimiž se setkáváme v matematice souvisí s pojmem nekonečna. Některé banální vznikly z nedorozumění, ale na vyřešení těch vážných spojených s nekonečnem závisí odpovědi na důležité otázky matematiky a fyziky. Řešení paradoxů spočívá v odstranění zdánlivých rozporů, které obsahují. Začneme tím, že si ujasníme, co vlastně nekonečnem rozumíme. §2 Matematika je nauka o veličinách (jako jsou ve fyzice hmota, dráha, rychlost,..), u kterých určujeme velikost a množství [a obojí vyjadřujeme čísly]. Velikost je spíše veličina geometrická, zatímco množství vyjadřuje počet věcí, a pro souhrny věcí zavádí BB pojem </a:t>
            </a:r>
            <a:r>
              <a:rPr lang="cs-CZ" sz="1600" dirty="0" err="1"/>
              <a:t>die</a:t>
            </a:r>
            <a:r>
              <a:rPr lang="cs-CZ" sz="1600" dirty="0"/>
              <a:t> </a:t>
            </a:r>
            <a:r>
              <a:rPr lang="cs-CZ" sz="1600" dirty="0" err="1"/>
              <a:t>Menge</a:t>
            </a:r>
            <a:r>
              <a:rPr lang="cs-CZ" sz="1600" dirty="0"/>
              <a:t> – množina. Množina je vytvořena spojením spojkou </a:t>
            </a:r>
            <a:r>
              <a:rPr lang="cs-CZ" sz="1600" b="1" dirty="0"/>
              <a:t>a</a:t>
            </a:r>
            <a:r>
              <a:rPr lang="cs-CZ" sz="1600" dirty="0"/>
              <a:t> – libovolných věcí, mezi kterými není žádná vazba-struktura. Souhrny-</a:t>
            </a:r>
            <a:r>
              <a:rPr lang="cs-CZ" sz="1600" dirty="0" err="1"/>
              <a:t>Inbegriffe</a:t>
            </a:r>
            <a:r>
              <a:rPr lang="cs-CZ" sz="1600" dirty="0"/>
              <a:t> na rozdíl od množin mohou ale nemusí strukturu obsahovat. Př. sklenice-rozbitá sklenice.§4</a:t>
            </a:r>
          </a:p>
        </p:txBody>
      </p:sp>
      <p:pic>
        <p:nvPicPr>
          <p:cNvPr id="6" name="Obrázek 5">
            <a:extLst>
              <a:ext uri="{FF2B5EF4-FFF2-40B4-BE49-F238E27FC236}">
                <a16:creationId xmlns:a16="http://schemas.microsoft.com/office/drawing/2014/main" id="{3C6C5788-9909-481D-A7B2-D14308BBDEC6}"/>
              </a:ext>
            </a:extLst>
          </p:cNvPr>
          <p:cNvPicPr>
            <a:picLocks noChangeAspect="1"/>
          </p:cNvPicPr>
          <p:nvPr/>
        </p:nvPicPr>
        <p:blipFill>
          <a:blip r:embed="rId3"/>
          <a:stretch>
            <a:fillRect/>
          </a:stretch>
        </p:blipFill>
        <p:spPr>
          <a:xfrm>
            <a:off x="6881998" y="2838694"/>
            <a:ext cx="2010703" cy="3204971"/>
          </a:xfrm>
          <a:prstGeom prst="rect">
            <a:avLst/>
          </a:prstGeom>
        </p:spPr>
      </p:pic>
      <p:sp>
        <p:nvSpPr>
          <p:cNvPr id="2" name="Zástupný symbol pro zápatí 1">
            <a:extLst>
              <a:ext uri="{FF2B5EF4-FFF2-40B4-BE49-F238E27FC236}">
                <a16:creationId xmlns:a16="http://schemas.microsoft.com/office/drawing/2014/main" id="{4DB978E2-5DEB-46F6-9AAC-39E0692F83B5}"/>
              </a:ext>
            </a:extLst>
          </p:cNvPr>
          <p:cNvSpPr>
            <a:spLocks noGrp="1"/>
          </p:cNvSpPr>
          <p:nvPr>
            <p:ph type="ftr" sz="quarter" idx="11"/>
          </p:nvPr>
        </p:nvSpPr>
        <p:spPr>
          <a:xfrm>
            <a:off x="5997101" y="6502372"/>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CE009310-873C-4397-AD8D-828E176DD0B8}"/>
              </a:ext>
            </a:extLst>
          </p:cNvPr>
          <p:cNvSpPr>
            <a:spLocks noGrp="1"/>
          </p:cNvSpPr>
          <p:nvPr>
            <p:ph type="sldNum" sz="quarter" idx="12"/>
          </p:nvPr>
        </p:nvSpPr>
        <p:spPr/>
        <p:txBody>
          <a:bodyPr/>
          <a:lstStyle/>
          <a:p>
            <a:fld id="{882E41CE-998D-47CB-83BB-63F2AFDA476B}" type="slidenum">
              <a:rPr lang="cs-CZ" altLang="cs-CZ" smtClean="0"/>
              <a:pPr/>
              <a:t>33</a:t>
            </a:fld>
            <a:endParaRPr lang="cs-CZ" altLang="cs-CZ"/>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95E30AF-5245-49DB-BDDA-5A775F963FCF}"/>
              </a:ext>
            </a:extLst>
          </p:cNvPr>
          <p:cNvSpPr txBox="1"/>
          <p:nvPr/>
        </p:nvSpPr>
        <p:spPr>
          <a:xfrm>
            <a:off x="395536" y="188640"/>
            <a:ext cx="5688632" cy="523220"/>
          </a:xfrm>
          <a:prstGeom prst="rect">
            <a:avLst/>
          </a:prstGeom>
          <a:noFill/>
        </p:spPr>
        <p:txBody>
          <a:bodyPr wrap="square">
            <a:spAutoFit/>
          </a:bodyPr>
          <a:lstStyle/>
          <a:p>
            <a:r>
              <a:rPr lang="cs-CZ" sz="2800" b="1" dirty="0"/>
              <a:t>Bolzanovo nekonečno z konečna </a:t>
            </a:r>
          </a:p>
        </p:txBody>
      </p:sp>
      <p:sp>
        <p:nvSpPr>
          <p:cNvPr id="7" name="TextovéPole 6">
            <a:extLst>
              <a:ext uri="{FF2B5EF4-FFF2-40B4-BE49-F238E27FC236}">
                <a16:creationId xmlns:a16="http://schemas.microsoft.com/office/drawing/2014/main" id="{1765F360-8022-4C16-AB8A-2CDA02C92133}"/>
              </a:ext>
            </a:extLst>
          </p:cNvPr>
          <p:cNvSpPr txBox="1"/>
          <p:nvPr/>
        </p:nvSpPr>
        <p:spPr>
          <a:xfrm>
            <a:off x="395536" y="986813"/>
            <a:ext cx="4048432" cy="461665"/>
          </a:xfrm>
          <a:prstGeom prst="rect">
            <a:avLst/>
          </a:prstGeom>
          <a:noFill/>
        </p:spPr>
        <p:txBody>
          <a:bodyPr wrap="square">
            <a:spAutoFit/>
          </a:bodyPr>
          <a:lstStyle/>
          <a:p>
            <a:r>
              <a:rPr lang="cs-CZ" dirty="0"/>
              <a:t>Paradox řady přirozených čísel</a:t>
            </a:r>
          </a:p>
        </p:txBody>
      </p:sp>
      <p:sp>
        <p:nvSpPr>
          <p:cNvPr id="9" name="TextovéPole 8">
            <a:extLst>
              <a:ext uri="{FF2B5EF4-FFF2-40B4-BE49-F238E27FC236}">
                <a16:creationId xmlns:a16="http://schemas.microsoft.com/office/drawing/2014/main" id="{5B42A752-B1A0-4F93-9729-02BC2422882F}"/>
              </a:ext>
            </a:extLst>
          </p:cNvPr>
          <p:cNvSpPr txBox="1"/>
          <p:nvPr/>
        </p:nvSpPr>
        <p:spPr>
          <a:xfrm>
            <a:off x="373084" y="1729501"/>
            <a:ext cx="8352928" cy="4401205"/>
          </a:xfrm>
          <a:prstGeom prst="rect">
            <a:avLst/>
          </a:prstGeom>
          <a:noFill/>
        </p:spPr>
        <p:txBody>
          <a:bodyPr wrap="square">
            <a:spAutoFit/>
          </a:bodyPr>
          <a:lstStyle/>
          <a:p>
            <a:r>
              <a:rPr lang="cs-CZ" sz="2000" b="1" dirty="0"/>
              <a:t>Množstvím</a:t>
            </a:r>
            <a:r>
              <a:rPr lang="cs-CZ" sz="2000" dirty="0"/>
              <a:t> druhu A máme na mysli množinu, jejíž všechny části jsou chápány jako jednotky určitého druhu, §4.</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a:t>Mysleme si nyní řadu, jejímž prvním členem je jednotka druhu A, a jejíž každý další člen je následníkem - vznikne přičtením jednotky k předchozímu – </a:t>
            </a:r>
            <a:r>
              <a:rPr lang="cs-CZ" sz="2000" i="1" dirty="0"/>
              <a:t>tak budou všechny členy této řady množství druhu A, a to taková, která  nazýváme konečná nebo </a:t>
            </a:r>
            <a:r>
              <a:rPr lang="cs-CZ" sz="2000" i="1" dirty="0" err="1"/>
              <a:t>počítatelná</a:t>
            </a:r>
            <a:r>
              <a:rPr lang="cs-CZ" sz="2000" i="1" dirty="0"/>
              <a:t>, též snad přímo čísla, určitěji celá čísla</a:t>
            </a:r>
            <a:r>
              <a:rPr lang="cs-CZ" sz="2000" dirty="0"/>
              <a:t> §8. </a:t>
            </a:r>
            <a:r>
              <a:rPr lang="cs-CZ" sz="2000" i="1" dirty="0"/>
              <a:t>Tato řada nemá poslední člen </a:t>
            </a:r>
            <a:r>
              <a:rPr lang="cs-CZ" sz="2000" dirty="0"/>
              <a:t>§9. </a:t>
            </a:r>
            <a:r>
              <a:rPr lang="cs-CZ" sz="2000" i="1" dirty="0"/>
              <a:t>Nekonečno je skladbou množství </a:t>
            </a:r>
            <a:r>
              <a:rPr lang="cs-CZ" sz="2000" dirty="0"/>
              <a:t>§10  </a:t>
            </a:r>
            <a:r>
              <a:rPr lang="cs-CZ" sz="2000" b="1" i="1" dirty="0"/>
              <a:t>Jestliže každé číslo - mohlo by se snad říci - je podle svého pojmu jen konečnou množinou, jak to, že je množina všech čísel nekonečná? </a:t>
            </a:r>
            <a:r>
              <a:rPr lang="cs-CZ" sz="2000" b="1" dirty="0"/>
              <a:t>  </a:t>
            </a:r>
            <a:r>
              <a:rPr lang="cs-CZ" sz="2000" dirty="0"/>
              <a:t>1,2,3,4,5,6,… množina všech čísel musí být stejně velká jako poslední z nich, takže musí být sama také číslem a tedy nemůže být nekonečná. – Ale v množině všech čísel není žádné poslední</a:t>
            </a:r>
            <a:r>
              <a:rPr lang="cs-CZ" sz="2000" i="1" dirty="0"/>
              <a:t>! Pojem posledního čísla v sobě skrývá spor, neboť podle vytvořujícího zákona (viz §8) existuje ke každému členu opět člen následující. Tento paradox bychom tedy mohli považovat za rozřešený </a:t>
            </a:r>
            <a:r>
              <a:rPr lang="cs-CZ" sz="2000" dirty="0"/>
              <a:t>§15.</a:t>
            </a:r>
          </a:p>
        </p:txBody>
      </p:sp>
      <p:sp>
        <p:nvSpPr>
          <p:cNvPr id="2" name="Zástupný symbol pro zápatí 1">
            <a:extLst>
              <a:ext uri="{FF2B5EF4-FFF2-40B4-BE49-F238E27FC236}">
                <a16:creationId xmlns:a16="http://schemas.microsoft.com/office/drawing/2014/main" id="{BADF578E-700E-4CF6-90DA-4F37DEEE9A4A}"/>
              </a:ext>
            </a:extLst>
          </p:cNvPr>
          <p:cNvSpPr>
            <a:spLocks noGrp="1"/>
          </p:cNvSpPr>
          <p:nvPr>
            <p:ph type="ftr" sz="quarter" idx="11"/>
          </p:nvPr>
        </p:nvSpPr>
        <p:spPr>
          <a:xfrm>
            <a:off x="5935136" y="6483350"/>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E2302EDE-8621-4898-B4BD-E5DBE1750B16}"/>
              </a:ext>
            </a:extLst>
          </p:cNvPr>
          <p:cNvSpPr>
            <a:spLocks noGrp="1"/>
          </p:cNvSpPr>
          <p:nvPr>
            <p:ph type="sldNum" sz="quarter" idx="12"/>
          </p:nvPr>
        </p:nvSpPr>
        <p:spPr/>
        <p:txBody>
          <a:bodyPr/>
          <a:lstStyle/>
          <a:p>
            <a:fld id="{882E41CE-998D-47CB-83BB-63F2AFDA476B}" type="slidenum">
              <a:rPr lang="cs-CZ" altLang="cs-CZ" smtClean="0"/>
              <a:pPr/>
              <a:t>34</a:t>
            </a:fld>
            <a:endParaRPr lang="cs-CZ" altLang="cs-CZ"/>
          </a:p>
        </p:txBody>
      </p:sp>
    </p:spTree>
    <p:extLst>
      <p:ext uri="{BB962C8B-B14F-4D97-AF65-F5344CB8AC3E}">
        <p14:creationId xmlns:p14="http://schemas.microsoft.com/office/powerpoint/2010/main" val="2918703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8750F150-C7C4-424F-B39B-EF4F34DC8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462" y="479984"/>
            <a:ext cx="2933538" cy="146676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1A678AFA-249A-4CA9-B80D-96069C9DAC9C}"/>
              </a:ext>
            </a:extLst>
          </p:cNvPr>
          <p:cNvSpPr txBox="1"/>
          <p:nvPr/>
        </p:nvSpPr>
        <p:spPr>
          <a:xfrm>
            <a:off x="125602" y="496876"/>
            <a:ext cx="4176464" cy="461665"/>
          </a:xfrm>
          <a:prstGeom prst="rect">
            <a:avLst/>
          </a:prstGeom>
          <a:noFill/>
        </p:spPr>
        <p:txBody>
          <a:bodyPr wrap="square">
            <a:spAutoFit/>
          </a:bodyPr>
          <a:lstStyle/>
          <a:p>
            <a:r>
              <a:rPr lang="cs-CZ" dirty="0"/>
              <a:t>Richard </a:t>
            </a:r>
            <a:r>
              <a:rPr lang="cs-CZ" dirty="0" err="1"/>
              <a:t>Dedekind</a:t>
            </a:r>
            <a:r>
              <a:rPr lang="cs-CZ" dirty="0"/>
              <a:t> (1831-1916)</a:t>
            </a:r>
          </a:p>
        </p:txBody>
      </p:sp>
      <p:sp>
        <p:nvSpPr>
          <p:cNvPr id="8" name="TextovéPole 7">
            <a:extLst>
              <a:ext uri="{FF2B5EF4-FFF2-40B4-BE49-F238E27FC236}">
                <a16:creationId xmlns:a16="http://schemas.microsoft.com/office/drawing/2014/main" id="{D3A2337F-7D5B-4CB4-8F39-B0081A045EE5}"/>
              </a:ext>
            </a:extLst>
          </p:cNvPr>
          <p:cNvSpPr txBox="1"/>
          <p:nvPr/>
        </p:nvSpPr>
        <p:spPr>
          <a:xfrm>
            <a:off x="6006650" y="2494095"/>
            <a:ext cx="3074850" cy="1754326"/>
          </a:xfrm>
          <a:prstGeom prst="rect">
            <a:avLst/>
          </a:prstGeom>
          <a:noFill/>
        </p:spPr>
        <p:txBody>
          <a:bodyPr wrap="square">
            <a:spAutoFit/>
          </a:bodyPr>
          <a:lstStyle/>
          <a:p>
            <a:r>
              <a:rPr lang="cs-CZ" sz="1800" dirty="0">
                <a:solidFill>
                  <a:srgbClr val="202122"/>
                </a:solidFill>
                <a:latin typeface="Arial" panose="020B0604020202020204" pitchFamily="34" charset="0"/>
              </a:rPr>
              <a:t>K</a:t>
            </a:r>
            <a:r>
              <a:rPr lang="cs-CZ" sz="1800" b="0" i="0" dirty="0">
                <a:solidFill>
                  <a:srgbClr val="202122"/>
                </a:solidFill>
                <a:effectLst/>
                <a:latin typeface="Arial" panose="020B0604020202020204" pitchFamily="34" charset="0"/>
              </a:rPr>
              <a:t>dyž "řízneme" do číselné osy reálných čísel v náhodném místě, získáme nějaké číslo, které se v tom místě nachází, (což neplatí u všech číselných oborů).</a:t>
            </a:r>
            <a:endParaRPr lang="cs-CZ" sz="1800" dirty="0"/>
          </a:p>
        </p:txBody>
      </p:sp>
      <p:sp>
        <p:nvSpPr>
          <p:cNvPr id="10" name="TextovéPole 9">
            <a:extLst>
              <a:ext uri="{FF2B5EF4-FFF2-40B4-BE49-F238E27FC236}">
                <a16:creationId xmlns:a16="http://schemas.microsoft.com/office/drawing/2014/main" id="{389455EC-79B2-4017-9298-5870F150E0C7}"/>
              </a:ext>
            </a:extLst>
          </p:cNvPr>
          <p:cNvSpPr txBox="1"/>
          <p:nvPr/>
        </p:nvSpPr>
        <p:spPr>
          <a:xfrm>
            <a:off x="5584054" y="2068675"/>
            <a:ext cx="3569675" cy="338554"/>
          </a:xfrm>
          <a:prstGeom prst="rect">
            <a:avLst/>
          </a:prstGeom>
          <a:noFill/>
        </p:spPr>
        <p:txBody>
          <a:bodyPr wrap="square">
            <a:spAutoFit/>
          </a:bodyPr>
          <a:lstStyle/>
          <a:p>
            <a:r>
              <a:rPr lang="cs-CZ" sz="1600" dirty="0"/>
              <a:t>definice </a:t>
            </a:r>
            <a:r>
              <a:rPr lang="cs-CZ" sz="1600" dirty="0">
                <a:latin typeface="Times New Roman" panose="02020603050405020304" pitchFamily="18" charset="0"/>
                <a:cs typeface="Times New Roman" panose="02020603050405020304" pitchFamily="18" charset="0"/>
              </a:rPr>
              <a:t>√2 pomocí </a:t>
            </a:r>
            <a:r>
              <a:rPr lang="cs-CZ" sz="1600" dirty="0" err="1">
                <a:latin typeface="Times New Roman" panose="02020603050405020304" pitchFamily="18" charset="0"/>
                <a:cs typeface="Times New Roman" panose="02020603050405020304" pitchFamily="18" charset="0"/>
              </a:rPr>
              <a:t>Dedekindových</a:t>
            </a:r>
            <a:r>
              <a:rPr lang="cs-CZ" sz="1600" dirty="0">
                <a:latin typeface="Times New Roman" panose="02020603050405020304" pitchFamily="18" charset="0"/>
                <a:cs typeface="Times New Roman" panose="02020603050405020304" pitchFamily="18" charset="0"/>
              </a:rPr>
              <a:t> řezů</a:t>
            </a:r>
            <a:endParaRPr lang="cs-CZ" sz="1600" dirty="0"/>
          </a:p>
        </p:txBody>
      </p:sp>
      <p:sp>
        <p:nvSpPr>
          <p:cNvPr id="12" name="TextovéPole 11">
            <a:extLst>
              <a:ext uri="{FF2B5EF4-FFF2-40B4-BE49-F238E27FC236}">
                <a16:creationId xmlns:a16="http://schemas.microsoft.com/office/drawing/2014/main" id="{1D81429E-A441-4868-8903-B6064E91554A}"/>
              </a:ext>
            </a:extLst>
          </p:cNvPr>
          <p:cNvSpPr txBox="1"/>
          <p:nvPr/>
        </p:nvSpPr>
        <p:spPr>
          <a:xfrm>
            <a:off x="0" y="1552909"/>
            <a:ext cx="4572000" cy="707886"/>
          </a:xfrm>
          <a:prstGeom prst="rect">
            <a:avLst/>
          </a:prstGeom>
          <a:noFill/>
        </p:spPr>
        <p:txBody>
          <a:bodyPr wrap="square">
            <a:spAutoFit/>
          </a:bodyPr>
          <a:lstStyle/>
          <a:p>
            <a:r>
              <a:rPr lang="cs-CZ" sz="2000" dirty="0"/>
              <a:t>1872 –</a:t>
            </a:r>
            <a:r>
              <a:rPr lang="cs-CZ" sz="2000" dirty="0" err="1"/>
              <a:t>Stetigkeit</a:t>
            </a:r>
            <a:r>
              <a:rPr lang="cs-CZ" sz="2000" dirty="0"/>
              <a:t> </a:t>
            </a:r>
            <a:r>
              <a:rPr lang="cs-CZ" sz="2000" dirty="0" err="1"/>
              <a:t>und</a:t>
            </a:r>
            <a:r>
              <a:rPr lang="cs-CZ" sz="2000" dirty="0"/>
              <a:t> </a:t>
            </a:r>
            <a:r>
              <a:rPr lang="cs-CZ" sz="2000" dirty="0" err="1"/>
              <a:t>irrationale</a:t>
            </a:r>
            <a:r>
              <a:rPr lang="cs-CZ" sz="2000" dirty="0"/>
              <a:t> </a:t>
            </a:r>
            <a:r>
              <a:rPr lang="cs-CZ" sz="2000" dirty="0" err="1"/>
              <a:t>Zahlen</a:t>
            </a:r>
            <a:endParaRPr lang="cs-CZ" sz="2000" dirty="0"/>
          </a:p>
          <a:p>
            <a:r>
              <a:rPr lang="cs-CZ" sz="2000" dirty="0"/>
              <a:t>1888 –</a:t>
            </a:r>
            <a:r>
              <a:rPr lang="cs-CZ" sz="2000" dirty="0" err="1"/>
              <a:t>Was</a:t>
            </a:r>
            <a:r>
              <a:rPr lang="cs-CZ" sz="2000" dirty="0"/>
              <a:t> </a:t>
            </a:r>
            <a:r>
              <a:rPr lang="cs-CZ" sz="2000" dirty="0" err="1"/>
              <a:t>sind</a:t>
            </a:r>
            <a:r>
              <a:rPr lang="cs-CZ" sz="2000" dirty="0"/>
              <a:t> </a:t>
            </a:r>
            <a:r>
              <a:rPr lang="cs-CZ" sz="2000" dirty="0" err="1"/>
              <a:t>und</a:t>
            </a:r>
            <a:r>
              <a:rPr lang="cs-CZ" sz="2000" dirty="0"/>
              <a:t> </a:t>
            </a:r>
            <a:r>
              <a:rPr lang="cs-CZ" sz="2000" dirty="0" err="1"/>
              <a:t>was</a:t>
            </a:r>
            <a:r>
              <a:rPr lang="cs-CZ" sz="2000" dirty="0"/>
              <a:t> </a:t>
            </a:r>
            <a:r>
              <a:rPr lang="cs-CZ" sz="2000" dirty="0" err="1"/>
              <a:t>sollen</a:t>
            </a:r>
            <a:r>
              <a:rPr lang="cs-CZ" sz="2000" dirty="0"/>
              <a:t> </a:t>
            </a:r>
            <a:r>
              <a:rPr lang="cs-CZ" sz="2000" dirty="0" err="1"/>
              <a:t>die</a:t>
            </a:r>
            <a:r>
              <a:rPr lang="cs-CZ" sz="2000" dirty="0"/>
              <a:t> </a:t>
            </a:r>
            <a:r>
              <a:rPr lang="cs-CZ" sz="2000" dirty="0" err="1"/>
              <a:t>Zahlen</a:t>
            </a:r>
            <a:endParaRPr lang="cs-CZ" sz="2000" dirty="0"/>
          </a:p>
        </p:txBody>
      </p:sp>
      <p:pic>
        <p:nvPicPr>
          <p:cNvPr id="81926" name="Picture 6">
            <a:extLst>
              <a:ext uri="{FF2B5EF4-FFF2-40B4-BE49-F238E27FC236}">
                <a16:creationId xmlns:a16="http://schemas.microsoft.com/office/drawing/2014/main" id="{4C170722-2ADF-4723-BCC3-C0F76E7CD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9092"/>
            <a:ext cx="1468309" cy="18272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41326F94-0AB8-4FC2-A0FB-7205CEF12C6B}"/>
              </a:ext>
            </a:extLst>
          </p:cNvPr>
          <p:cNvSpPr txBox="1"/>
          <p:nvPr/>
        </p:nvSpPr>
        <p:spPr>
          <a:xfrm>
            <a:off x="125602" y="2773082"/>
            <a:ext cx="5633636" cy="2862322"/>
          </a:xfrm>
          <a:prstGeom prst="rect">
            <a:avLst/>
          </a:prstGeom>
          <a:noFill/>
        </p:spPr>
        <p:txBody>
          <a:bodyPr wrap="square">
            <a:spAutoFit/>
          </a:bodyPr>
          <a:lstStyle/>
          <a:p>
            <a:r>
              <a:rPr lang="cs-CZ" dirty="0"/>
              <a:t>R. </a:t>
            </a:r>
            <a:r>
              <a:rPr lang="cs-CZ" dirty="0" err="1"/>
              <a:t>Dedekind</a:t>
            </a:r>
            <a:r>
              <a:rPr lang="cs-CZ" dirty="0"/>
              <a:t> z nekonečného vyvozuje konečné :</a:t>
            </a:r>
          </a:p>
          <a:p>
            <a:r>
              <a:rPr lang="cs-CZ" b="1" dirty="0"/>
              <a:t>Systém S se nazývá nekonečným, když je podobný vlastní části sebe sama.</a:t>
            </a:r>
          </a:p>
          <a:p>
            <a:r>
              <a:rPr lang="cs-CZ" b="1" dirty="0"/>
              <a:t>Vlastní část A systému S: je-li A částí S, ale různou od S.</a:t>
            </a:r>
          </a:p>
          <a:p>
            <a:r>
              <a:rPr lang="cs-CZ" sz="1800" dirty="0"/>
              <a:t>Otakar Zich v poznámce k §8 Bolzanových Paradoxů nekonečna.</a:t>
            </a:r>
          </a:p>
        </p:txBody>
      </p:sp>
      <p:sp>
        <p:nvSpPr>
          <p:cNvPr id="2" name="Zástupný symbol pro zápatí 1">
            <a:extLst>
              <a:ext uri="{FF2B5EF4-FFF2-40B4-BE49-F238E27FC236}">
                <a16:creationId xmlns:a16="http://schemas.microsoft.com/office/drawing/2014/main" id="{9C37705C-8C07-49F3-BA1A-C03EF864A9A7}"/>
              </a:ext>
            </a:extLst>
          </p:cNvPr>
          <p:cNvSpPr>
            <a:spLocks noGrp="1"/>
          </p:cNvSpPr>
          <p:nvPr>
            <p:ph type="ftr" sz="quarter" idx="11"/>
          </p:nvPr>
        </p:nvSpPr>
        <p:spPr>
          <a:xfrm>
            <a:off x="5919596" y="649403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7F18F4B7-8503-4ABC-88FE-2C60E30FE052}"/>
              </a:ext>
            </a:extLst>
          </p:cNvPr>
          <p:cNvSpPr>
            <a:spLocks noGrp="1"/>
          </p:cNvSpPr>
          <p:nvPr>
            <p:ph type="sldNum" sz="quarter" idx="12"/>
          </p:nvPr>
        </p:nvSpPr>
        <p:spPr/>
        <p:txBody>
          <a:bodyPr/>
          <a:lstStyle/>
          <a:p>
            <a:fld id="{882E41CE-998D-47CB-83BB-63F2AFDA476B}" type="slidenum">
              <a:rPr lang="cs-CZ" altLang="cs-CZ" smtClean="0"/>
              <a:pPr/>
              <a:t>35</a:t>
            </a:fld>
            <a:endParaRPr lang="cs-CZ" altLang="cs-CZ"/>
          </a:p>
        </p:txBody>
      </p:sp>
    </p:spTree>
    <p:extLst>
      <p:ext uri="{BB962C8B-B14F-4D97-AF65-F5344CB8AC3E}">
        <p14:creationId xmlns:p14="http://schemas.microsoft.com/office/powerpoint/2010/main" val="1850230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378173F-994C-4920-A410-6739EDBACF1C}"/>
              </a:ext>
            </a:extLst>
          </p:cNvPr>
          <p:cNvSpPr>
            <a:spLocks noChangeArrowheads="1"/>
          </p:cNvSpPr>
          <p:nvPr/>
        </p:nvSpPr>
        <p:spPr bwMode="auto">
          <a:xfrm>
            <a:off x="206143" y="150663"/>
            <a:ext cx="5940425"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b="1" dirty="0"/>
              <a:t>                              Georg </a:t>
            </a:r>
            <a:r>
              <a:rPr lang="cs-CZ" altLang="cs-CZ" b="1" dirty="0" err="1"/>
              <a:t>Cantor</a:t>
            </a:r>
            <a:r>
              <a:rPr lang="cs-CZ" altLang="cs-CZ" b="1" dirty="0"/>
              <a:t> (1845-1918)</a:t>
            </a:r>
            <a:endParaRPr lang="cs-CZ" altLang="cs-CZ" sz="2000" b="1" dirty="0"/>
          </a:p>
          <a:p>
            <a:pPr eaLnBrk="1" hangingPunct="1"/>
            <a:endParaRPr lang="cs-CZ" altLang="cs-CZ" sz="1800" dirty="0"/>
          </a:p>
          <a:p>
            <a:pPr eaLnBrk="1" hangingPunct="1"/>
            <a:r>
              <a:rPr lang="cs-CZ" altLang="cs-CZ" sz="1800" dirty="0"/>
              <a:t>Vyjádřil iracionální čísla pomocí fundamentálních posloupností racionálních čísel: a</a:t>
            </a:r>
            <a:r>
              <a:rPr lang="cs-CZ" altLang="cs-CZ" sz="1800" baseline="-30000" dirty="0"/>
              <a:t>1,</a:t>
            </a:r>
            <a:r>
              <a:rPr lang="cs-CZ" altLang="cs-CZ" sz="1800" dirty="0"/>
              <a:t> a</a:t>
            </a:r>
            <a:r>
              <a:rPr lang="cs-CZ" altLang="cs-CZ" sz="1800" baseline="-30000" dirty="0"/>
              <a:t>2</a:t>
            </a:r>
            <a:r>
              <a:rPr lang="cs-CZ" altLang="cs-CZ" sz="1800" dirty="0"/>
              <a:t>, …, </a:t>
            </a:r>
            <a:r>
              <a:rPr lang="cs-CZ" altLang="cs-CZ" sz="1800" dirty="0" err="1"/>
              <a:t>a</a:t>
            </a:r>
            <a:r>
              <a:rPr lang="cs-CZ" altLang="cs-CZ" sz="1800" baseline="-30000" dirty="0" err="1"/>
              <a:t>n</a:t>
            </a:r>
            <a:r>
              <a:rPr lang="cs-CZ" altLang="cs-CZ" sz="1800" dirty="0"/>
              <a:t>, …, která má tu vlastnost, že pro každé racionální číslo </a:t>
            </a:r>
            <a:r>
              <a:rPr lang="cs-CZ" altLang="cs-CZ" sz="1800" dirty="0">
                <a:sym typeface="Symbol" panose="05050102010706020507" pitchFamily="18" charset="2"/>
              </a:rPr>
              <a:t></a:t>
            </a:r>
            <a:r>
              <a:rPr lang="cs-CZ" altLang="cs-CZ" sz="1800" dirty="0"/>
              <a:t>, existuje přirozené číslo a tak, že pro každé m</a:t>
            </a:r>
            <a:r>
              <a:rPr lang="en-US" altLang="cs-CZ" sz="1800" dirty="0">
                <a:sym typeface="Symbol" panose="05050102010706020507" pitchFamily="18" charset="2"/>
              </a:rPr>
              <a:t>&lt;</a:t>
            </a:r>
            <a:r>
              <a:rPr lang="cs-CZ" altLang="cs-CZ" sz="1800" dirty="0">
                <a:sym typeface="Symbol" panose="05050102010706020507" pitchFamily="18" charset="2"/>
              </a:rPr>
              <a:t>n platí </a:t>
            </a:r>
            <a:r>
              <a:rPr lang="cs-CZ" altLang="cs-CZ" sz="1800" dirty="0" err="1"/>
              <a:t>a</a:t>
            </a:r>
            <a:r>
              <a:rPr lang="cs-CZ" altLang="cs-CZ" sz="1800" baseline="-30000" dirty="0" err="1">
                <a:sym typeface="Symbol" panose="05050102010706020507" pitchFamily="18" charset="2"/>
              </a:rPr>
              <a:t>m</a:t>
            </a:r>
            <a:r>
              <a:rPr lang="cs-CZ" altLang="cs-CZ" sz="1800" dirty="0">
                <a:sym typeface="Symbol" panose="05050102010706020507" pitchFamily="18" charset="2"/>
              </a:rPr>
              <a:t> - </a:t>
            </a:r>
            <a:r>
              <a:rPr lang="cs-CZ" altLang="cs-CZ" sz="1800" dirty="0" err="1">
                <a:sym typeface="Symbol" panose="05050102010706020507" pitchFamily="18" charset="2"/>
              </a:rPr>
              <a:t>a</a:t>
            </a:r>
            <a:r>
              <a:rPr lang="cs-CZ" altLang="cs-CZ" sz="1800" baseline="-30000" dirty="0" err="1">
                <a:sym typeface="Symbol" panose="05050102010706020507" pitchFamily="18" charset="2"/>
              </a:rPr>
              <a:t>n</a:t>
            </a:r>
            <a:r>
              <a:rPr lang="cs-CZ" altLang="cs-CZ" sz="1800" dirty="0">
                <a:sym typeface="Symbol" panose="05050102010706020507" pitchFamily="18" charset="2"/>
              </a:rPr>
              <a:t></a:t>
            </a:r>
            <a:r>
              <a:rPr lang="en-US" altLang="cs-CZ" sz="1800" dirty="0"/>
              <a:t>&lt; </a:t>
            </a:r>
            <a:r>
              <a:rPr lang="cs-CZ" altLang="cs-CZ" sz="1800" dirty="0">
                <a:sym typeface="Symbol" panose="05050102010706020507" pitchFamily="18" charset="2"/>
              </a:rPr>
              <a:t></a:t>
            </a:r>
            <a:r>
              <a:rPr lang="cs-CZ" altLang="cs-CZ" sz="1800" dirty="0"/>
              <a:t>. Tím ukázal, že reálná čísla nelze uspořádat. 1874</a:t>
            </a:r>
          </a:p>
          <a:p>
            <a:r>
              <a:rPr lang="cs-CZ" altLang="cs-CZ" sz="1800" dirty="0"/>
              <a:t>Ukázal, že na přímce je stejný počet bodů jako v rovině a v prostoru.</a:t>
            </a:r>
            <a:endParaRPr lang="cs-CZ" altLang="cs-CZ" sz="1800" dirty="0">
              <a:sym typeface="Symbol" panose="05050102010706020507" pitchFamily="18" charset="2"/>
            </a:endParaRPr>
          </a:p>
          <a:p>
            <a:r>
              <a:rPr lang="cs-CZ" altLang="cs-CZ" sz="1800" dirty="0">
                <a:sym typeface="Symbol" panose="05050102010706020507" pitchFamily="18" charset="2"/>
              </a:rPr>
              <a:t>Přejal od </a:t>
            </a:r>
            <a:r>
              <a:rPr lang="cs-CZ" altLang="cs-CZ" sz="1800" dirty="0" err="1">
                <a:sym typeface="Symbol" panose="05050102010706020507" pitchFamily="18" charset="2"/>
              </a:rPr>
              <a:t>Bolzana</a:t>
            </a:r>
            <a:r>
              <a:rPr lang="cs-CZ" altLang="cs-CZ" sz="1800" dirty="0">
                <a:sym typeface="Symbol" panose="05050102010706020507" pitchFamily="18" charset="2"/>
              </a:rPr>
              <a:t> pojem množina (</a:t>
            </a:r>
            <a:r>
              <a:rPr lang="cs-CZ" altLang="cs-CZ" sz="1800" dirty="0" err="1">
                <a:sym typeface="Symbol" panose="05050102010706020507" pitchFamily="18" charset="2"/>
              </a:rPr>
              <a:t>die</a:t>
            </a:r>
            <a:r>
              <a:rPr lang="cs-CZ" altLang="cs-CZ" sz="1800" dirty="0">
                <a:sym typeface="Symbol" panose="05050102010706020507" pitchFamily="18" charset="2"/>
              </a:rPr>
              <a:t> </a:t>
            </a:r>
            <a:r>
              <a:rPr lang="cs-CZ" altLang="cs-CZ" sz="1800" dirty="0" err="1">
                <a:sym typeface="Symbol" panose="05050102010706020507" pitchFamily="18" charset="2"/>
              </a:rPr>
              <a:t>Menge</a:t>
            </a:r>
            <a:r>
              <a:rPr lang="cs-CZ" altLang="cs-CZ" sz="1800" dirty="0">
                <a:sym typeface="Symbol" panose="05050102010706020507" pitchFamily="18" charset="2"/>
              </a:rPr>
              <a:t>) pro soubory reálných čísel a myšlenku existence různě velkých nekonečných množství. </a:t>
            </a:r>
          </a:p>
          <a:p>
            <a:r>
              <a:rPr lang="cs-CZ" altLang="cs-CZ" sz="1800" dirty="0">
                <a:sym typeface="Symbol" panose="05050102010706020507" pitchFamily="18" charset="2"/>
              </a:rPr>
              <a:t>Ukázal i pomocí </a:t>
            </a:r>
            <a:r>
              <a:rPr lang="cs-CZ" altLang="cs-CZ" sz="1800" b="1" dirty="0">
                <a:sym typeface="Symbol" panose="05050102010706020507" pitchFamily="18" charset="2"/>
              </a:rPr>
              <a:t>diagonální metody</a:t>
            </a:r>
            <a:r>
              <a:rPr lang="cs-CZ" altLang="cs-CZ" sz="1800" dirty="0">
                <a:sym typeface="Symbol" panose="05050102010706020507" pitchFamily="18" charset="2"/>
              </a:rPr>
              <a:t>, že mohutnost reálných čísel je větší než mohutnost čísel přirozených, tj. že reálná čísla nelze očíslovat čísly přirozenými.</a:t>
            </a:r>
            <a:endParaRPr lang="cs-CZ" altLang="cs-CZ" sz="1800" b="1" dirty="0">
              <a:sym typeface="Symbol" panose="05050102010706020507" pitchFamily="18" charset="2"/>
            </a:endParaRPr>
          </a:p>
        </p:txBody>
      </p:sp>
      <p:pic>
        <p:nvPicPr>
          <p:cNvPr id="57349" name="Picture 5">
            <a:extLst>
              <a:ext uri="{FF2B5EF4-FFF2-40B4-BE49-F238E27FC236}">
                <a16:creationId xmlns:a16="http://schemas.microsoft.com/office/drawing/2014/main" id="{217EA701-271D-4103-819C-F6B3B4ADF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143" y="0"/>
            <a:ext cx="2635714" cy="345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TextovéPole 6">
                <a:extLst>
                  <a:ext uri="{FF2B5EF4-FFF2-40B4-BE49-F238E27FC236}">
                    <a16:creationId xmlns:a16="http://schemas.microsoft.com/office/drawing/2014/main" id="{28B1C785-E601-4764-B3CD-45827BE20857}"/>
                  </a:ext>
                </a:extLst>
              </p:cNvPr>
              <p:cNvSpPr txBox="1"/>
              <p:nvPr/>
            </p:nvSpPr>
            <p:spPr>
              <a:xfrm>
                <a:off x="128606" y="4882912"/>
                <a:ext cx="8784976" cy="1415772"/>
              </a:xfrm>
              <a:prstGeom prst="rect">
                <a:avLst/>
              </a:prstGeom>
              <a:noFill/>
            </p:spPr>
            <p:txBody>
              <a:bodyPr wrap="square">
                <a:spAutoFit/>
              </a:bodyPr>
              <a:lstStyle/>
              <a:p>
                <a:pPr algn="l"/>
                <a:r>
                  <a:rPr lang="cs-CZ" altLang="cs-CZ" sz="1800" dirty="0">
                    <a:sym typeface="Symbol" panose="05050102010706020507" pitchFamily="18" charset="2"/>
                  </a:rPr>
                  <a:t>Formuloval</a:t>
                </a:r>
                <a:r>
                  <a:rPr lang="cs-CZ" altLang="cs-CZ" sz="1800" b="1" dirty="0">
                    <a:sym typeface="Symbol" panose="05050102010706020507" pitchFamily="18" charset="2"/>
                  </a:rPr>
                  <a:t> hypotézu kontinua,</a:t>
                </a:r>
                <a:r>
                  <a:rPr lang="cs-CZ" altLang="cs-CZ" sz="1800" dirty="0">
                    <a:sym typeface="Symbol" panose="05050102010706020507" pitchFamily="18" charset="2"/>
                  </a:rPr>
                  <a:t> totiž že mohutnost kontinua je </a:t>
                </a:r>
                <a14:m>
                  <m:oMath xmlns:m="http://schemas.openxmlformats.org/officeDocument/2006/math">
                    <m:r>
                      <a:rPr lang="cs-CZ" altLang="cs-CZ" sz="1800" i="1" dirty="0" smtClean="0">
                        <a:latin typeface="Cambria Math" panose="02040503050406030204" pitchFamily="18" charset="0"/>
                        <a:sym typeface="Symbol" panose="05050102010706020507" pitchFamily="18" charset="2"/>
                      </a:rPr>
                      <m:t></m:t>
                    </m:r>
                    <m:r>
                      <a:rPr lang="cs-CZ" altLang="cs-CZ" sz="1800" i="1" baseline="-25000" dirty="0">
                        <a:latin typeface="Cambria Math" panose="02040503050406030204" pitchFamily="18" charset="0"/>
                      </a:rPr>
                      <m:t>1</m:t>
                    </m:r>
                    <m:r>
                      <a:rPr lang="cs-CZ" altLang="cs-CZ" sz="1800" i="1" dirty="0">
                        <a:latin typeface="Cambria Math" panose="02040503050406030204" pitchFamily="18" charset="0"/>
                        <a:sym typeface="Symbol" panose="05050102010706020507" pitchFamily="18" charset="2"/>
                      </a:rPr>
                      <m:t>= 2</m:t>
                    </m:r>
                    <m:r>
                      <a:rPr lang="cs-CZ" altLang="cs-CZ" sz="1800" i="1" baseline="30000" dirty="0">
                        <a:latin typeface="Cambria Math" panose="02040503050406030204" pitchFamily="18" charset="0"/>
                        <a:sym typeface="Symbol" panose="05050102010706020507" pitchFamily="18" charset="2"/>
                      </a:rPr>
                      <m:t></m:t>
                    </m:r>
                    <m:r>
                      <a:rPr lang="cs-CZ" altLang="cs-CZ" sz="1800" i="1" baseline="30000" dirty="0" smtClean="0">
                        <a:latin typeface="Cambria Math" panose="02040503050406030204" pitchFamily="18" charset="0"/>
                        <a:sym typeface="Symbol" panose="05050102010706020507" pitchFamily="18" charset="2"/>
                      </a:rPr>
                      <m:t>0</m:t>
                    </m:r>
                    <m:r>
                      <a:rPr lang="cs-CZ" altLang="cs-CZ" sz="1800" b="0" i="1" baseline="30000" dirty="0" smtClean="0">
                        <a:latin typeface="Cambria Math" panose="02040503050406030204" pitchFamily="18" charset="0"/>
                        <a:sym typeface="Symbol" panose="05050102010706020507" pitchFamily="18" charset="2"/>
                      </a:rPr>
                      <m:t> </m:t>
                    </m:r>
                  </m:oMath>
                </a14:m>
                <a:r>
                  <a:rPr lang="cs-CZ" altLang="cs-CZ" sz="1800" dirty="0">
                    <a:sym typeface="Symbol" panose="05050102010706020507" pitchFamily="18" charset="2"/>
                  </a:rPr>
                  <a:t> .</a:t>
                </a:r>
              </a:p>
              <a:p>
                <a:pPr algn="just"/>
                <a:r>
                  <a:rPr lang="cs-CZ" altLang="cs-CZ" sz="1800" dirty="0">
                    <a:sym typeface="Symbol" panose="05050102010706020507" pitchFamily="18" charset="2"/>
                  </a:rPr>
                  <a:t>Hypotéza kontinua (</a:t>
                </a:r>
                <a:r>
                  <a:rPr lang="cs-CZ" altLang="cs-CZ" sz="1800" dirty="0" err="1">
                    <a:sym typeface="Symbol" panose="05050102010706020507" pitchFamily="18" charset="2"/>
                  </a:rPr>
                  <a:t>parafrázovaně</a:t>
                </a:r>
                <a:r>
                  <a:rPr lang="cs-CZ" altLang="cs-CZ" sz="1800" dirty="0">
                    <a:sym typeface="Symbol" panose="05050102010706020507" pitchFamily="18" charset="2"/>
                  </a:rPr>
                  <a:t>): Každá nekonečná podmnožina reálných čísel je podobná buď celé množině reálných čísel, nebo množině čísel přirozených. </a:t>
                </a:r>
              </a:p>
              <a:p>
                <a:pPr algn="just"/>
                <a:r>
                  <a:rPr lang="cs-CZ" altLang="cs-CZ" sz="1600" dirty="0">
                    <a:sym typeface="Symbol" panose="05050102010706020507" pitchFamily="18" charset="2"/>
                  </a:rPr>
                  <a:t>(Paul J. Cohen, cit. Podle Petr Kůrka, Tomáš </a:t>
                </a:r>
                <a:r>
                  <a:rPr lang="cs-CZ" altLang="cs-CZ" sz="1600" dirty="0" err="1">
                    <a:sym typeface="Symbol" panose="05050102010706020507" pitchFamily="18" charset="2"/>
                  </a:rPr>
                  <a:t>Pazák</a:t>
                </a:r>
                <a:r>
                  <a:rPr lang="cs-CZ" altLang="cs-CZ" sz="1600" dirty="0">
                    <a:sym typeface="Symbol" panose="05050102010706020507" pitchFamily="18" charset="2"/>
                  </a:rPr>
                  <a:t>, Matematizace kontinua, sb. </a:t>
                </a:r>
                <a:r>
                  <a:rPr lang="cs-CZ" altLang="cs-CZ" sz="1600" i="1" dirty="0">
                    <a:sym typeface="Symbol" panose="05050102010706020507" pitchFamily="18" charset="2"/>
                  </a:rPr>
                  <a:t>Spor o matematizaci světa</a:t>
                </a:r>
                <a:r>
                  <a:rPr lang="cs-CZ" altLang="cs-CZ" sz="1600" dirty="0">
                    <a:sym typeface="Symbol" panose="05050102010706020507" pitchFamily="18" charset="2"/>
                  </a:rPr>
                  <a:t>, str. 154)</a:t>
                </a:r>
              </a:p>
            </p:txBody>
          </p:sp>
        </mc:Choice>
        <mc:Fallback xmlns="">
          <p:sp>
            <p:nvSpPr>
              <p:cNvPr id="7" name="TextovéPole 6">
                <a:extLst>
                  <a:ext uri="{FF2B5EF4-FFF2-40B4-BE49-F238E27FC236}">
                    <a16:creationId xmlns:a16="http://schemas.microsoft.com/office/drawing/2014/main" id="{28B1C785-E601-4764-B3CD-45827BE20857}"/>
                  </a:ext>
                </a:extLst>
              </p:cNvPr>
              <p:cNvSpPr txBox="1">
                <a:spLocks noRot="1" noChangeAspect="1" noMove="1" noResize="1" noEditPoints="1" noAdjustHandles="1" noChangeArrowheads="1" noChangeShapeType="1" noTextEdit="1"/>
              </p:cNvSpPr>
              <p:nvPr/>
            </p:nvSpPr>
            <p:spPr>
              <a:xfrm>
                <a:off x="128606" y="4882912"/>
                <a:ext cx="8784976" cy="1415772"/>
              </a:xfrm>
              <a:prstGeom prst="rect">
                <a:avLst/>
              </a:prstGeom>
              <a:blipFill>
                <a:blip r:embed="rId5"/>
                <a:stretch>
                  <a:fillRect l="-555" t="-2155" r="-625" b="-4741"/>
                </a:stretch>
              </a:blipFill>
            </p:spPr>
            <p:txBody>
              <a:bodyPr/>
              <a:lstStyle/>
              <a:p>
                <a:r>
                  <a:rPr lang="cs-CZ">
                    <a:noFill/>
                  </a:rPr>
                  <a:t> </a:t>
                </a:r>
              </a:p>
            </p:txBody>
          </p:sp>
        </mc:Fallback>
      </mc:AlternateContent>
      <p:sp>
        <p:nvSpPr>
          <p:cNvPr id="2" name="Zástupný symbol pro zápatí 1">
            <a:extLst>
              <a:ext uri="{FF2B5EF4-FFF2-40B4-BE49-F238E27FC236}">
                <a16:creationId xmlns:a16="http://schemas.microsoft.com/office/drawing/2014/main" id="{98974E7D-D84B-4C12-931F-2511553BB6F3}"/>
              </a:ext>
            </a:extLst>
          </p:cNvPr>
          <p:cNvSpPr>
            <a:spLocks noGrp="1"/>
          </p:cNvSpPr>
          <p:nvPr>
            <p:ph type="ftr" sz="quarter" idx="11"/>
          </p:nvPr>
        </p:nvSpPr>
        <p:spPr>
          <a:xfrm>
            <a:off x="6030344" y="6529887"/>
            <a:ext cx="2895600" cy="476250"/>
          </a:xfrm>
        </p:spPr>
        <p:txBody>
          <a:bodyPr/>
          <a:lstStyle/>
          <a:p>
            <a:r>
              <a:rPr lang="cs-CZ" altLang="cs-CZ"/>
              <a:t>Blažena Švandová 2021</a:t>
            </a:r>
          </a:p>
        </p:txBody>
      </p:sp>
      <p:sp>
        <p:nvSpPr>
          <p:cNvPr id="3" name="Zástupný symbol pro číslo snímku 2">
            <a:extLst>
              <a:ext uri="{FF2B5EF4-FFF2-40B4-BE49-F238E27FC236}">
                <a16:creationId xmlns:a16="http://schemas.microsoft.com/office/drawing/2014/main" id="{F5B4E2EE-E7C5-4659-834F-74716F08E936}"/>
              </a:ext>
            </a:extLst>
          </p:cNvPr>
          <p:cNvSpPr>
            <a:spLocks noGrp="1"/>
          </p:cNvSpPr>
          <p:nvPr>
            <p:ph type="sldNum" sz="quarter" idx="12"/>
          </p:nvPr>
        </p:nvSpPr>
        <p:spPr/>
        <p:txBody>
          <a:bodyPr/>
          <a:lstStyle/>
          <a:p>
            <a:fld id="{882E41CE-998D-47CB-83BB-63F2AFDA476B}" type="slidenum">
              <a:rPr lang="cs-CZ" altLang="cs-CZ" smtClean="0"/>
              <a:pPr/>
              <a:t>36</a:t>
            </a:fld>
            <a:endParaRPr lang="cs-CZ" altLang="cs-CZ"/>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6F0A779-2ECC-41FE-906D-4E5C9C6770DB}"/>
              </a:ext>
            </a:extLst>
          </p:cNvPr>
          <p:cNvSpPr>
            <a:spLocks noChangeArrowheads="1"/>
          </p:cNvSpPr>
          <p:nvPr/>
        </p:nvSpPr>
        <p:spPr bwMode="auto">
          <a:xfrm>
            <a:off x="1143000" y="457200"/>
            <a:ext cx="76200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dirty="0"/>
              <a:t>1883 - </a:t>
            </a:r>
            <a:r>
              <a:rPr lang="cs-CZ" altLang="cs-CZ" i="1" dirty="0"/>
              <a:t>Základy obecné nauky o množinách</a:t>
            </a:r>
            <a:r>
              <a:rPr lang="cs-CZ" altLang="cs-CZ" dirty="0"/>
              <a:t> </a:t>
            </a:r>
          </a:p>
          <a:p>
            <a:pPr eaLnBrk="1" hangingPunct="1"/>
            <a:endParaRPr lang="cs-CZ" altLang="cs-CZ" dirty="0"/>
          </a:p>
          <a:p>
            <a:r>
              <a:rPr lang="cs-CZ" altLang="cs-CZ" b="1" dirty="0"/>
              <a:t>ordinální čísla (nekonečná ordinální čísla </a:t>
            </a:r>
            <a:r>
              <a:rPr lang="cs-CZ" altLang="cs-CZ" b="1" dirty="0">
                <a:sym typeface="Symbol" panose="05050102010706020507" pitchFamily="18" charset="2"/>
              </a:rPr>
              <a:t>)</a:t>
            </a:r>
            <a:endParaRPr lang="cs-CZ" altLang="cs-CZ" b="1" dirty="0"/>
          </a:p>
          <a:p>
            <a:r>
              <a:rPr lang="cs-CZ" altLang="cs-CZ" dirty="0">
                <a:sym typeface="Symbol" panose="05050102010706020507" pitchFamily="18" charset="2"/>
              </a:rPr>
              <a:t>1,2,3,….</a:t>
            </a:r>
            <a:r>
              <a:rPr lang="cs-CZ" altLang="cs-CZ" dirty="0"/>
              <a:t>,</a:t>
            </a:r>
            <a:r>
              <a:rPr lang="cs-CZ" altLang="cs-CZ" dirty="0">
                <a:sym typeface="Symbol" panose="05050102010706020507" pitchFamily="18" charset="2"/>
              </a:rPr>
              <a:t></a:t>
            </a:r>
            <a:r>
              <a:rPr lang="cs-CZ" altLang="cs-CZ" dirty="0"/>
              <a:t>+1,</a:t>
            </a:r>
            <a:r>
              <a:rPr lang="cs-CZ" altLang="cs-CZ" dirty="0">
                <a:sym typeface="Symbol" panose="05050102010706020507" pitchFamily="18" charset="2"/>
              </a:rPr>
              <a:t></a:t>
            </a:r>
            <a:r>
              <a:rPr lang="cs-CZ" altLang="cs-CZ" dirty="0"/>
              <a:t>+2,…..2</a:t>
            </a:r>
            <a:r>
              <a:rPr lang="cs-CZ" altLang="cs-CZ" dirty="0">
                <a:sym typeface="Symbol" panose="05050102010706020507" pitchFamily="18" charset="2"/>
              </a:rPr>
              <a:t></a:t>
            </a:r>
            <a:r>
              <a:rPr lang="cs-CZ" altLang="cs-CZ" dirty="0"/>
              <a:t>,2</a:t>
            </a:r>
            <a:r>
              <a:rPr lang="cs-CZ" altLang="cs-CZ" dirty="0">
                <a:sym typeface="Symbol" panose="05050102010706020507" pitchFamily="18" charset="2"/>
              </a:rPr>
              <a:t></a:t>
            </a:r>
            <a:r>
              <a:rPr lang="cs-CZ" altLang="cs-CZ" dirty="0"/>
              <a:t>+1,2</a:t>
            </a:r>
            <a:r>
              <a:rPr lang="cs-CZ" altLang="cs-CZ" dirty="0">
                <a:sym typeface="Symbol" panose="05050102010706020507" pitchFamily="18" charset="2"/>
              </a:rPr>
              <a:t></a:t>
            </a:r>
            <a:r>
              <a:rPr lang="cs-CZ" altLang="cs-CZ" dirty="0"/>
              <a:t>+2, ….. 3</a:t>
            </a:r>
            <a:r>
              <a:rPr lang="cs-CZ" altLang="cs-CZ" dirty="0">
                <a:sym typeface="Symbol" panose="05050102010706020507" pitchFamily="18" charset="2"/>
              </a:rPr>
              <a:t></a:t>
            </a:r>
            <a:r>
              <a:rPr lang="cs-CZ" altLang="cs-CZ" dirty="0"/>
              <a:t>, …..4</a:t>
            </a:r>
            <a:r>
              <a:rPr lang="cs-CZ" altLang="cs-CZ" dirty="0">
                <a:sym typeface="Symbol" panose="05050102010706020507" pitchFamily="18" charset="2"/>
              </a:rPr>
              <a:t></a:t>
            </a:r>
            <a:r>
              <a:rPr lang="cs-CZ" altLang="cs-CZ" dirty="0"/>
              <a:t>, …….</a:t>
            </a:r>
            <a:r>
              <a:rPr lang="cs-CZ" altLang="cs-CZ" dirty="0">
                <a:sym typeface="Symbol" panose="05050102010706020507" pitchFamily="18" charset="2"/>
              </a:rPr>
              <a:t>.</a:t>
            </a:r>
            <a:r>
              <a:rPr lang="cs-CZ" altLang="cs-CZ" dirty="0"/>
              <a:t>=</a:t>
            </a:r>
            <a:r>
              <a:rPr lang="cs-CZ" altLang="cs-CZ" dirty="0">
                <a:sym typeface="Symbol" panose="05050102010706020507" pitchFamily="18" charset="2"/>
              </a:rPr>
              <a:t></a:t>
            </a:r>
            <a:r>
              <a:rPr lang="cs-CZ" altLang="cs-CZ" baseline="30000" dirty="0"/>
              <a:t>2</a:t>
            </a:r>
            <a:r>
              <a:rPr lang="cs-CZ" altLang="cs-CZ" dirty="0">
                <a:sym typeface="Symbol" panose="05050102010706020507" pitchFamily="18" charset="2"/>
              </a:rPr>
              <a:t>,…</a:t>
            </a:r>
            <a:r>
              <a:rPr lang="cs-CZ" altLang="cs-CZ" baseline="30000" dirty="0"/>
              <a:t>3</a:t>
            </a:r>
            <a:r>
              <a:rPr lang="cs-CZ" altLang="cs-CZ" dirty="0">
                <a:sym typeface="Symbol" panose="05050102010706020507" pitchFamily="18" charset="2"/>
              </a:rPr>
              <a:t>,….</a:t>
            </a:r>
            <a:r>
              <a:rPr lang="cs-CZ" altLang="cs-CZ" baseline="30000" dirty="0"/>
              <a:t>na</a:t>
            </a:r>
            <a:r>
              <a:rPr lang="cs-CZ" altLang="cs-CZ" dirty="0">
                <a:sym typeface="Symbol" panose="05050102010706020507" pitchFamily="18" charset="2"/>
              </a:rPr>
              <a:t></a:t>
            </a:r>
            <a:r>
              <a:rPr lang="cs-CZ" altLang="cs-CZ" dirty="0"/>
              <a:t>, ……..</a:t>
            </a:r>
            <a:endParaRPr lang="cs-CZ" altLang="cs-CZ" dirty="0">
              <a:sym typeface="Symbol" panose="05050102010706020507" pitchFamily="18" charset="2"/>
            </a:endParaRPr>
          </a:p>
          <a:p>
            <a:r>
              <a:rPr lang="cs-CZ" altLang="cs-CZ" dirty="0">
                <a:sym typeface="Symbol" panose="05050102010706020507" pitchFamily="18" charset="2"/>
              </a:rPr>
              <a:t>Operace sčítání, násobení a umocňování. Např.</a:t>
            </a:r>
          </a:p>
          <a:p>
            <a:r>
              <a:rPr lang="cs-CZ" altLang="cs-CZ" dirty="0">
                <a:sym typeface="Symbol" panose="05050102010706020507" pitchFamily="18" charset="2"/>
              </a:rPr>
              <a:t>1+</a:t>
            </a:r>
            <a:r>
              <a:rPr lang="cs-CZ" altLang="cs-CZ" dirty="0"/>
              <a:t>=</a:t>
            </a:r>
            <a:r>
              <a:rPr lang="cs-CZ" altLang="cs-CZ" dirty="0">
                <a:sym typeface="Symbol" panose="05050102010706020507" pitchFamily="18" charset="2"/>
              </a:rPr>
              <a:t></a:t>
            </a:r>
            <a:r>
              <a:rPr lang="cs-CZ" altLang="cs-CZ" dirty="0"/>
              <a:t>, ale </a:t>
            </a:r>
            <a:r>
              <a:rPr lang="cs-CZ" altLang="cs-CZ" dirty="0">
                <a:sym typeface="Symbol" panose="05050102010706020507" pitchFamily="18" charset="2"/>
              </a:rPr>
              <a:t></a:t>
            </a:r>
            <a:r>
              <a:rPr lang="cs-CZ" altLang="cs-CZ" dirty="0"/>
              <a:t>+1</a:t>
            </a:r>
            <a:r>
              <a:rPr lang="cs-CZ" altLang="cs-CZ" dirty="0">
                <a:sym typeface="Symbol" panose="05050102010706020507" pitchFamily="18" charset="2"/>
              </a:rPr>
              <a:t>;</a:t>
            </a:r>
            <a:r>
              <a:rPr lang="cs-CZ" altLang="cs-CZ" dirty="0"/>
              <a:t> dále 2. </a:t>
            </a:r>
            <a:r>
              <a:rPr lang="cs-CZ" altLang="cs-CZ" dirty="0">
                <a:sym typeface="Symbol" panose="05050102010706020507" pitchFamily="18" charset="2"/>
              </a:rPr>
              <a:t></a:t>
            </a:r>
            <a:r>
              <a:rPr lang="cs-CZ" altLang="cs-CZ" dirty="0"/>
              <a:t>=</a:t>
            </a:r>
            <a:r>
              <a:rPr lang="cs-CZ" altLang="cs-CZ" dirty="0">
                <a:sym typeface="Symbol" panose="05050102010706020507" pitchFamily="18" charset="2"/>
              </a:rPr>
              <a:t></a:t>
            </a:r>
            <a:r>
              <a:rPr lang="cs-CZ" altLang="cs-CZ" dirty="0"/>
              <a:t>, ale </a:t>
            </a:r>
            <a:r>
              <a:rPr lang="cs-CZ" altLang="cs-CZ" dirty="0">
                <a:sym typeface="Symbol" panose="05050102010706020507" pitchFamily="18" charset="2"/>
              </a:rPr>
              <a:t></a:t>
            </a:r>
            <a:r>
              <a:rPr lang="cs-CZ" altLang="cs-CZ" dirty="0"/>
              <a:t>.2</a:t>
            </a:r>
            <a:r>
              <a:rPr lang="cs-CZ" altLang="cs-CZ" dirty="0">
                <a:sym typeface="Symbol" panose="05050102010706020507" pitchFamily="18" charset="2"/>
              </a:rPr>
              <a:t></a:t>
            </a:r>
            <a:endParaRPr lang="cs-CZ" altLang="cs-CZ" dirty="0"/>
          </a:p>
          <a:p>
            <a:endParaRPr lang="cs-CZ" altLang="cs-CZ" dirty="0">
              <a:sym typeface="Symbol" panose="05050102010706020507" pitchFamily="18" charset="2"/>
            </a:endParaRPr>
          </a:p>
          <a:p>
            <a:r>
              <a:rPr lang="cs-CZ" altLang="cs-CZ" dirty="0">
                <a:sym typeface="Symbol" panose="05050102010706020507" pitchFamily="18" charset="2"/>
              </a:rPr>
              <a:t>Podle různých ordinálních čísel lze množiny uspořádat. </a:t>
            </a:r>
          </a:p>
          <a:p>
            <a:r>
              <a:rPr lang="cs-CZ" altLang="cs-CZ" dirty="0">
                <a:sym typeface="Symbol" panose="05050102010706020507" pitchFamily="18" charset="2"/>
              </a:rPr>
              <a:t>Podle čísla </a:t>
            </a:r>
            <a:r>
              <a:rPr lang="cs-CZ" altLang="cs-CZ" dirty="0"/>
              <a:t>:</a:t>
            </a:r>
            <a:r>
              <a:rPr lang="cs-CZ" altLang="cs-CZ" dirty="0">
                <a:sym typeface="Symbol" panose="05050102010706020507" pitchFamily="18" charset="2"/>
              </a:rPr>
              <a:t>   1,2,3, ………</a:t>
            </a:r>
          </a:p>
          <a:p>
            <a:r>
              <a:rPr lang="cs-CZ" altLang="cs-CZ" dirty="0">
                <a:sym typeface="Symbol" panose="05050102010706020507" pitchFamily="18" charset="2"/>
              </a:rPr>
              <a:t>Podle     </a:t>
            </a:r>
            <a:r>
              <a:rPr lang="cs-CZ" altLang="cs-CZ" dirty="0"/>
              <a:t>+1:</a:t>
            </a:r>
            <a:r>
              <a:rPr lang="cs-CZ" altLang="cs-CZ" dirty="0">
                <a:sym typeface="Symbol" panose="05050102010706020507" pitchFamily="18" charset="2"/>
              </a:rPr>
              <a:t>   2,3,4,………1.</a:t>
            </a:r>
          </a:p>
          <a:p>
            <a:r>
              <a:rPr lang="cs-CZ" altLang="cs-CZ" dirty="0">
                <a:sym typeface="Symbol" panose="05050102010706020507" pitchFamily="18" charset="2"/>
              </a:rPr>
              <a:t>Podle     </a:t>
            </a:r>
            <a:r>
              <a:rPr lang="cs-CZ" altLang="cs-CZ" dirty="0"/>
              <a:t>+2:</a:t>
            </a:r>
            <a:r>
              <a:rPr lang="cs-CZ" altLang="cs-CZ" dirty="0">
                <a:sym typeface="Symbol" panose="05050102010706020507" pitchFamily="18" charset="2"/>
              </a:rPr>
              <a:t>   3,4,5,……….1,2.</a:t>
            </a:r>
          </a:p>
          <a:p>
            <a:r>
              <a:rPr lang="cs-CZ" altLang="cs-CZ" dirty="0">
                <a:sym typeface="Symbol" panose="05050102010706020507" pitchFamily="18" charset="2"/>
              </a:rPr>
              <a:t>Podle       2</a:t>
            </a:r>
            <a:r>
              <a:rPr lang="cs-CZ" altLang="cs-CZ" dirty="0"/>
              <a:t>:</a:t>
            </a:r>
            <a:r>
              <a:rPr lang="cs-CZ" altLang="cs-CZ" dirty="0">
                <a:sym typeface="Symbol" panose="05050102010706020507" pitchFamily="18" charset="2"/>
              </a:rPr>
              <a:t>   1,3,5,………..2,4,6, …..</a:t>
            </a:r>
          </a:p>
          <a:p>
            <a:r>
              <a:rPr lang="cs-CZ" altLang="cs-CZ" dirty="0">
                <a:sym typeface="Symbol" panose="05050102010706020507" pitchFamily="18" charset="2"/>
              </a:rPr>
              <a:t>Všechna nekonečná ordinální čísla mají stejnou kardinalitu </a:t>
            </a:r>
          </a:p>
          <a:p>
            <a:r>
              <a:rPr lang="cs-CZ" altLang="cs-CZ" dirty="0">
                <a:sym typeface="Symbol" panose="05050102010706020507" pitchFamily="18" charset="2"/>
              </a:rPr>
              <a:t>(mohutnost).</a:t>
            </a:r>
          </a:p>
          <a:p>
            <a:pPr algn="l"/>
            <a:endParaRPr lang="cs-CZ" altLang="cs-CZ" dirty="0">
              <a:sym typeface="Symbol" panose="05050102010706020507" pitchFamily="18" charset="2"/>
            </a:endParaRPr>
          </a:p>
        </p:txBody>
      </p:sp>
      <p:sp>
        <p:nvSpPr>
          <p:cNvPr id="2" name="Zástupný symbol pro zápatí 1">
            <a:extLst>
              <a:ext uri="{FF2B5EF4-FFF2-40B4-BE49-F238E27FC236}">
                <a16:creationId xmlns:a16="http://schemas.microsoft.com/office/drawing/2014/main" id="{D008581E-0AF1-4C75-97BD-7C727F48C313}"/>
              </a:ext>
            </a:extLst>
          </p:cNvPr>
          <p:cNvSpPr>
            <a:spLocks noGrp="1"/>
          </p:cNvSpPr>
          <p:nvPr>
            <p:ph type="ftr" sz="quarter" idx="11"/>
          </p:nvPr>
        </p:nvSpPr>
        <p:spPr/>
        <p:txBody>
          <a:bodyPr/>
          <a:lstStyle/>
          <a:p>
            <a:r>
              <a:rPr lang="cs-CZ" altLang="cs-CZ"/>
              <a:t>Blažena Švandová 2021</a:t>
            </a:r>
          </a:p>
        </p:txBody>
      </p:sp>
      <p:sp>
        <p:nvSpPr>
          <p:cNvPr id="3" name="Zástupný symbol pro číslo snímku 2">
            <a:extLst>
              <a:ext uri="{FF2B5EF4-FFF2-40B4-BE49-F238E27FC236}">
                <a16:creationId xmlns:a16="http://schemas.microsoft.com/office/drawing/2014/main" id="{7F06FEE9-9344-4A23-A929-6E3459BE24D5}"/>
              </a:ext>
            </a:extLst>
          </p:cNvPr>
          <p:cNvSpPr>
            <a:spLocks noGrp="1"/>
          </p:cNvSpPr>
          <p:nvPr>
            <p:ph type="sldNum" sz="quarter" idx="12"/>
          </p:nvPr>
        </p:nvSpPr>
        <p:spPr/>
        <p:txBody>
          <a:bodyPr/>
          <a:lstStyle/>
          <a:p>
            <a:fld id="{882E41CE-998D-47CB-83BB-63F2AFDA476B}" type="slidenum">
              <a:rPr lang="cs-CZ" altLang="cs-CZ" smtClean="0"/>
              <a:pPr/>
              <a:t>37</a:t>
            </a:fld>
            <a:endParaRPr lang="cs-CZ" altLang="cs-CZ"/>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1CB64DD-B866-4849-BB2D-321A5E00886C}"/>
              </a:ext>
            </a:extLst>
          </p:cNvPr>
          <p:cNvSpPr>
            <a:spLocks noChangeArrowheads="1"/>
          </p:cNvSpPr>
          <p:nvPr/>
        </p:nvSpPr>
        <p:spPr bwMode="auto">
          <a:xfrm>
            <a:off x="250825" y="481013"/>
            <a:ext cx="784860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dirty="0"/>
              <a:t>Nekonečná kardinální čísla, mohutnosti, v práci 1883 (konečná kardinální čísla jsou přirozená čísla):</a:t>
            </a:r>
          </a:p>
          <a:p>
            <a:r>
              <a:rPr lang="cs-CZ" altLang="cs-CZ" dirty="0">
                <a:sym typeface="Symbol" panose="05050102010706020507" pitchFamily="18" charset="2"/>
              </a:rPr>
              <a:t></a:t>
            </a:r>
            <a:r>
              <a:rPr lang="cs-CZ" altLang="cs-CZ" baseline="-30000" dirty="0"/>
              <a:t>0</a:t>
            </a:r>
            <a:r>
              <a:rPr lang="cs-CZ" altLang="cs-CZ" dirty="0">
                <a:sym typeface="Symbol" panose="05050102010706020507" pitchFamily="18" charset="2"/>
              </a:rPr>
              <a:t>, </a:t>
            </a:r>
            <a:r>
              <a:rPr lang="cs-CZ" altLang="cs-CZ" baseline="-30000" dirty="0"/>
              <a:t>1</a:t>
            </a:r>
            <a:r>
              <a:rPr lang="cs-CZ" altLang="cs-CZ" dirty="0">
                <a:sym typeface="Symbol" panose="05050102010706020507" pitchFamily="18" charset="2"/>
              </a:rPr>
              <a:t>, </a:t>
            </a:r>
            <a:r>
              <a:rPr lang="cs-CZ" altLang="cs-CZ" baseline="-30000" dirty="0"/>
              <a:t>2</a:t>
            </a:r>
            <a:r>
              <a:rPr lang="cs-CZ" altLang="cs-CZ" dirty="0">
                <a:sym typeface="Symbol" panose="05050102010706020507" pitchFamily="18" charset="2"/>
              </a:rPr>
              <a:t>, …..</a:t>
            </a:r>
            <a:r>
              <a:rPr lang="cs-CZ" altLang="cs-CZ" baseline="-25000" dirty="0">
                <a:sym typeface="Symbol" panose="05050102010706020507" pitchFamily="18" charset="2"/>
              </a:rPr>
              <a:t></a:t>
            </a:r>
            <a:r>
              <a:rPr lang="cs-CZ" altLang="cs-CZ" dirty="0"/>
              <a:t>, </a:t>
            </a:r>
            <a:r>
              <a:rPr lang="cs-CZ" altLang="cs-CZ" dirty="0">
                <a:sym typeface="Symbol" panose="05050102010706020507" pitchFamily="18" charset="2"/>
              </a:rPr>
              <a:t></a:t>
            </a:r>
            <a:r>
              <a:rPr lang="cs-CZ" altLang="cs-CZ" baseline="-25000" dirty="0">
                <a:sym typeface="Symbol" panose="05050102010706020507" pitchFamily="18" charset="2"/>
              </a:rPr>
              <a:t></a:t>
            </a:r>
            <a:r>
              <a:rPr lang="cs-CZ" altLang="cs-CZ" baseline="-30000" dirty="0"/>
              <a:t>+1</a:t>
            </a:r>
            <a:r>
              <a:rPr lang="cs-CZ" altLang="cs-CZ" dirty="0">
                <a:sym typeface="Symbol" panose="05050102010706020507" pitchFamily="18" charset="2"/>
              </a:rPr>
              <a:t>, …..</a:t>
            </a:r>
            <a:r>
              <a:rPr lang="cs-CZ" altLang="cs-CZ" baseline="-30000" dirty="0"/>
              <a:t>2</a:t>
            </a:r>
            <a:r>
              <a:rPr lang="cs-CZ" altLang="cs-CZ" baseline="-25000" dirty="0">
                <a:sym typeface="Symbol" panose="05050102010706020507" pitchFamily="18" charset="2"/>
              </a:rPr>
              <a:t></a:t>
            </a:r>
            <a:r>
              <a:rPr lang="cs-CZ" altLang="cs-CZ" dirty="0"/>
              <a:t>, …..</a:t>
            </a:r>
            <a:r>
              <a:rPr lang="cs-CZ" altLang="cs-CZ" dirty="0">
                <a:sym typeface="Symbol" panose="05050102010706020507" pitchFamily="18" charset="2"/>
              </a:rPr>
              <a:t> </a:t>
            </a:r>
            <a:r>
              <a:rPr lang="cs-CZ" altLang="cs-CZ" baseline="-25000" dirty="0">
                <a:sym typeface="Symbol" panose="05050102010706020507" pitchFamily="18" charset="2"/>
              </a:rPr>
              <a:t></a:t>
            </a:r>
            <a:r>
              <a:rPr lang="cs-CZ" altLang="cs-CZ" baseline="-25000" dirty="0"/>
              <a:t>.</a:t>
            </a:r>
            <a:r>
              <a:rPr lang="cs-CZ" altLang="cs-CZ" baseline="-25000" dirty="0">
                <a:sym typeface="Symbol" panose="05050102010706020507" pitchFamily="18" charset="2"/>
              </a:rPr>
              <a:t></a:t>
            </a:r>
            <a:r>
              <a:rPr lang="cs-CZ" altLang="cs-CZ" baseline="-30000" dirty="0"/>
              <a:t> </a:t>
            </a:r>
            <a:r>
              <a:rPr lang="cs-CZ" altLang="cs-CZ" dirty="0"/>
              <a:t>,…</a:t>
            </a:r>
          </a:p>
          <a:p>
            <a:r>
              <a:rPr lang="cs-CZ" altLang="cs-CZ" baseline="-30000" dirty="0"/>
              <a:t> Mohutnosti nemají maximum a souhrn všech mohutností tvoří dobře uspořádanou množinu s odlišnou aritmetikou než je běžná. (Nekonečno plus jedna je nekonečno. Nekonečno a nekonečno je zase nekonečno, atd.</a:t>
            </a:r>
          </a:p>
          <a:p>
            <a:endParaRPr lang="cs-CZ" altLang="cs-CZ" baseline="30000" dirty="0">
              <a:sym typeface="Symbol" panose="05050102010706020507" pitchFamily="18" charset="2"/>
            </a:endParaRPr>
          </a:p>
        </p:txBody>
      </p:sp>
      <p:sp>
        <p:nvSpPr>
          <p:cNvPr id="4" name="TextovéPole 3">
            <a:extLst>
              <a:ext uri="{FF2B5EF4-FFF2-40B4-BE49-F238E27FC236}">
                <a16:creationId xmlns:a16="http://schemas.microsoft.com/office/drawing/2014/main" id="{30D29846-E868-4543-8A00-2AE833305A95}"/>
              </a:ext>
            </a:extLst>
          </p:cNvPr>
          <p:cNvSpPr txBox="1"/>
          <p:nvPr/>
        </p:nvSpPr>
        <p:spPr>
          <a:xfrm>
            <a:off x="2882031" y="2995217"/>
            <a:ext cx="5905351" cy="2704330"/>
          </a:xfrm>
          <a:prstGeom prst="rect">
            <a:avLst/>
          </a:prstGeom>
          <a:noFill/>
        </p:spPr>
        <p:txBody>
          <a:bodyPr wrap="square">
            <a:spAutoFit/>
          </a:bodyPr>
          <a:lstStyle/>
          <a:p>
            <a:pPr>
              <a:spcBef>
                <a:spcPct val="15000"/>
              </a:spcBef>
              <a:spcAft>
                <a:spcPct val="20000"/>
              </a:spcAft>
            </a:pPr>
            <a:r>
              <a:rPr lang="cs-CZ" altLang="cs-CZ" sz="2800" baseline="30000" dirty="0">
                <a:sym typeface="Symbol" panose="05050102010706020507" pitchFamily="18" charset="2"/>
              </a:rPr>
              <a:t>Tři projevy aktuálního nekonečna podle G. </a:t>
            </a:r>
            <a:r>
              <a:rPr lang="cs-CZ" altLang="cs-CZ" sz="2800" baseline="30000" dirty="0" err="1">
                <a:sym typeface="Symbol" panose="05050102010706020507" pitchFamily="18" charset="2"/>
              </a:rPr>
              <a:t>Cantora</a:t>
            </a:r>
            <a:r>
              <a:rPr lang="cs-CZ" altLang="cs-CZ" sz="2800" baseline="30000" dirty="0">
                <a:sym typeface="Symbol" panose="05050102010706020507" pitchFamily="18" charset="2"/>
              </a:rPr>
              <a:t>:</a:t>
            </a:r>
          </a:p>
          <a:p>
            <a:pPr>
              <a:spcBef>
                <a:spcPct val="15000"/>
              </a:spcBef>
              <a:spcAft>
                <a:spcPct val="20000"/>
              </a:spcAft>
            </a:pPr>
            <a:r>
              <a:rPr lang="cs-CZ" altLang="cs-CZ" sz="2800" baseline="30000" dirty="0">
                <a:sym typeface="Symbol" panose="05050102010706020507" pitchFamily="18" charset="2"/>
              </a:rPr>
              <a:t>1. v Bohu, absolutní;</a:t>
            </a:r>
          </a:p>
          <a:p>
            <a:pPr>
              <a:spcBef>
                <a:spcPct val="15000"/>
              </a:spcBef>
              <a:spcAft>
                <a:spcPct val="20000"/>
              </a:spcAft>
            </a:pPr>
            <a:r>
              <a:rPr lang="cs-CZ" altLang="cs-CZ" sz="2800" baseline="30000" dirty="0">
                <a:sym typeface="Symbol" panose="05050102010706020507" pitchFamily="18" charset="2"/>
              </a:rPr>
              <a:t>2. in concreto ve stvořeném světě (množství jsoucen obsažené v celém vesmíru);</a:t>
            </a:r>
          </a:p>
          <a:p>
            <a:pPr>
              <a:spcBef>
                <a:spcPct val="15000"/>
              </a:spcBef>
              <a:spcAft>
                <a:spcPct val="20000"/>
              </a:spcAft>
            </a:pPr>
            <a:r>
              <a:rPr lang="cs-CZ" altLang="cs-CZ" sz="2800" baseline="30000" dirty="0">
                <a:sym typeface="Symbol" panose="05050102010706020507" pitchFamily="18" charset="2"/>
              </a:rPr>
              <a:t>3. in abstracto tam, kde může být zachyceno lidským myšlením (ordinální a kardinální čísla).</a:t>
            </a:r>
          </a:p>
          <a:p>
            <a:pPr>
              <a:spcBef>
                <a:spcPct val="15000"/>
              </a:spcBef>
              <a:spcAft>
                <a:spcPct val="20000"/>
              </a:spcAft>
            </a:pPr>
            <a:r>
              <a:rPr lang="cs-CZ" altLang="cs-CZ" baseline="30000" dirty="0">
                <a:sym typeface="Symbol" panose="05050102010706020507" pitchFamily="18" charset="2"/>
              </a:rPr>
              <a:t>Podle Joseph </a:t>
            </a:r>
            <a:r>
              <a:rPr lang="cs-CZ" altLang="cs-CZ" baseline="30000" dirty="0" err="1">
                <a:sym typeface="Symbol" panose="05050102010706020507" pitchFamily="18" charset="2"/>
              </a:rPr>
              <a:t>Waren</a:t>
            </a:r>
            <a:r>
              <a:rPr lang="cs-CZ" altLang="cs-CZ" baseline="30000" dirty="0">
                <a:sym typeface="Symbol" panose="05050102010706020507" pitchFamily="18" charset="2"/>
              </a:rPr>
              <a:t> </a:t>
            </a:r>
            <a:r>
              <a:rPr lang="cs-CZ" altLang="cs-CZ" baseline="30000" dirty="0" err="1">
                <a:sym typeface="Symbol" panose="05050102010706020507" pitchFamily="18" charset="2"/>
              </a:rPr>
              <a:t>Dauben</a:t>
            </a:r>
            <a:r>
              <a:rPr lang="cs-CZ" altLang="cs-CZ" baseline="30000" dirty="0">
                <a:sym typeface="Symbol" panose="05050102010706020507" pitchFamily="18" charset="2"/>
              </a:rPr>
              <a:t>: </a:t>
            </a:r>
            <a:r>
              <a:rPr lang="cs-CZ" altLang="cs-CZ" i="1" baseline="30000" dirty="0">
                <a:sym typeface="Symbol" panose="05050102010706020507" pitchFamily="18" charset="2"/>
              </a:rPr>
              <a:t>Georg </a:t>
            </a:r>
            <a:r>
              <a:rPr lang="cs-CZ" altLang="cs-CZ" i="1" baseline="30000" dirty="0" err="1">
                <a:sym typeface="Symbol" panose="05050102010706020507" pitchFamily="18" charset="2"/>
              </a:rPr>
              <a:t>Cantor</a:t>
            </a:r>
            <a:r>
              <a:rPr lang="cs-CZ" altLang="cs-CZ" i="1" baseline="30000" dirty="0">
                <a:sym typeface="Symbol" panose="05050102010706020507" pitchFamily="18" charset="2"/>
              </a:rPr>
              <a:t> – his </a:t>
            </a:r>
            <a:r>
              <a:rPr lang="cs-CZ" altLang="cs-CZ" i="1" baseline="30000" dirty="0" err="1">
                <a:sym typeface="Symbol" panose="05050102010706020507" pitchFamily="18" charset="2"/>
              </a:rPr>
              <a:t>Mathematics</a:t>
            </a:r>
            <a:r>
              <a:rPr lang="cs-CZ" altLang="cs-CZ" i="1" baseline="30000" dirty="0">
                <a:sym typeface="Symbol" panose="05050102010706020507" pitchFamily="18" charset="2"/>
              </a:rPr>
              <a:t> and </a:t>
            </a:r>
            <a:r>
              <a:rPr lang="cs-CZ" altLang="cs-CZ" i="1" baseline="30000" dirty="0" err="1">
                <a:sym typeface="Symbol" panose="05050102010706020507" pitchFamily="18" charset="2"/>
              </a:rPr>
              <a:t>Philosophy</a:t>
            </a:r>
            <a:r>
              <a:rPr lang="cs-CZ" altLang="cs-CZ" i="1" baseline="30000" dirty="0">
                <a:sym typeface="Symbol" panose="05050102010706020507" pitchFamily="18" charset="2"/>
              </a:rPr>
              <a:t> </a:t>
            </a:r>
            <a:r>
              <a:rPr lang="cs-CZ" altLang="cs-CZ" i="1" baseline="30000" dirty="0" err="1">
                <a:sym typeface="Symbol" panose="05050102010706020507" pitchFamily="18" charset="2"/>
              </a:rPr>
              <a:t>of</a:t>
            </a:r>
            <a:r>
              <a:rPr lang="cs-CZ" altLang="cs-CZ" i="1" baseline="30000" dirty="0">
                <a:sym typeface="Symbol" panose="05050102010706020507" pitchFamily="18" charset="2"/>
              </a:rPr>
              <a:t> </a:t>
            </a:r>
            <a:r>
              <a:rPr lang="cs-CZ" altLang="cs-CZ" i="1" baseline="30000" dirty="0" err="1">
                <a:sym typeface="Symbol" panose="05050102010706020507" pitchFamily="18" charset="2"/>
              </a:rPr>
              <a:t>the</a:t>
            </a:r>
            <a:r>
              <a:rPr lang="cs-CZ" altLang="cs-CZ" i="1" baseline="30000" dirty="0">
                <a:sym typeface="Symbol" panose="05050102010706020507" pitchFamily="18" charset="2"/>
              </a:rPr>
              <a:t> </a:t>
            </a:r>
            <a:r>
              <a:rPr lang="cs-CZ" altLang="cs-CZ" i="1" baseline="30000" dirty="0" err="1">
                <a:sym typeface="Symbol" panose="05050102010706020507" pitchFamily="18" charset="2"/>
              </a:rPr>
              <a:t>Infinite</a:t>
            </a:r>
            <a:endParaRPr lang="cs-CZ" altLang="cs-CZ" i="1" baseline="30000" dirty="0">
              <a:sym typeface="Symbol" panose="05050102010706020507" pitchFamily="18" charset="2"/>
            </a:endParaRPr>
          </a:p>
        </p:txBody>
      </p:sp>
      <p:pic>
        <p:nvPicPr>
          <p:cNvPr id="5" name="Obrázek 4">
            <a:extLst>
              <a:ext uri="{FF2B5EF4-FFF2-40B4-BE49-F238E27FC236}">
                <a16:creationId xmlns:a16="http://schemas.microsoft.com/office/drawing/2014/main" id="{8F654686-1052-470E-88DE-FBD055001EB1}"/>
              </a:ext>
            </a:extLst>
          </p:cNvPr>
          <p:cNvPicPr>
            <a:picLocks noChangeAspect="1"/>
          </p:cNvPicPr>
          <p:nvPr/>
        </p:nvPicPr>
        <p:blipFill>
          <a:blip r:embed="rId2"/>
          <a:stretch>
            <a:fillRect/>
          </a:stretch>
        </p:blipFill>
        <p:spPr>
          <a:xfrm>
            <a:off x="356618" y="2999247"/>
            <a:ext cx="1800200" cy="2700300"/>
          </a:xfrm>
          <a:prstGeom prst="rect">
            <a:avLst/>
          </a:prstGeom>
        </p:spPr>
      </p:pic>
      <p:sp>
        <p:nvSpPr>
          <p:cNvPr id="2" name="Zástupný symbol pro zápatí 1">
            <a:extLst>
              <a:ext uri="{FF2B5EF4-FFF2-40B4-BE49-F238E27FC236}">
                <a16:creationId xmlns:a16="http://schemas.microsoft.com/office/drawing/2014/main" id="{17821188-E5C5-400B-B8B3-50E08006CD67}"/>
              </a:ext>
            </a:extLst>
          </p:cNvPr>
          <p:cNvSpPr>
            <a:spLocks noGrp="1"/>
          </p:cNvSpPr>
          <p:nvPr>
            <p:ph type="ftr" sz="quarter" idx="11"/>
          </p:nvPr>
        </p:nvSpPr>
        <p:spPr>
          <a:xfrm>
            <a:off x="6172200" y="648335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9ACE8155-3DA9-41F5-9C2A-DB6F886977A6}"/>
              </a:ext>
            </a:extLst>
          </p:cNvPr>
          <p:cNvSpPr>
            <a:spLocks noGrp="1"/>
          </p:cNvSpPr>
          <p:nvPr>
            <p:ph type="sldNum" sz="quarter" idx="12"/>
          </p:nvPr>
        </p:nvSpPr>
        <p:spPr/>
        <p:txBody>
          <a:bodyPr/>
          <a:lstStyle/>
          <a:p>
            <a:fld id="{882E41CE-998D-47CB-83BB-63F2AFDA476B}" type="slidenum">
              <a:rPr lang="cs-CZ" altLang="cs-CZ" smtClean="0"/>
              <a:pPr/>
              <a:t>38</a:t>
            </a:fld>
            <a:endParaRPr lang="cs-CZ" altLang="cs-CZ"/>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82821322-26D6-4BE5-A0C6-D2F3FC452849}"/>
              </a:ext>
            </a:extLst>
          </p:cNvPr>
          <p:cNvSpPr>
            <a:spLocks noChangeArrowheads="1"/>
          </p:cNvSpPr>
          <p:nvPr/>
        </p:nvSpPr>
        <p:spPr bwMode="auto">
          <a:xfrm>
            <a:off x="179512" y="212735"/>
            <a:ext cx="8784976" cy="606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cs-CZ" altLang="cs-CZ" sz="2000" dirty="0"/>
              <a:t>1878 - vyšla kniha </a:t>
            </a:r>
            <a:r>
              <a:rPr lang="cs-CZ" altLang="cs-CZ" sz="2000" dirty="0" err="1"/>
              <a:t>neotomisty</a:t>
            </a:r>
            <a:r>
              <a:rPr lang="cs-CZ" altLang="cs-CZ" sz="2000" dirty="0"/>
              <a:t> Constantina </a:t>
            </a:r>
            <a:r>
              <a:rPr lang="cs-CZ" altLang="cs-CZ" sz="2000" dirty="0" err="1"/>
              <a:t>Gutberleta</a:t>
            </a:r>
            <a:r>
              <a:rPr lang="cs-CZ" altLang="cs-CZ" sz="2000" dirty="0"/>
              <a:t>, v níž doporučuje zkoumat aktuálně nekonečné množiny;</a:t>
            </a:r>
          </a:p>
          <a:p>
            <a:pPr eaLnBrk="1" hangingPunct="1"/>
            <a:r>
              <a:rPr lang="cs-CZ" altLang="cs-CZ" dirty="0"/>
              <a:t>1879- papež Lev VIII, encyklika </a:t>
            </a:r>
            <a:r>
              <a:rPr lang="cs-CZ" altLang="cs-CZ" dirty="0" err="1"/>
              <a:t>Aeterni</a:t>
            </a:r>
            <a:r>
              <a:rPr lang="cs-CZ" altLang="cs-CZ" dirty="0"/>
              <a:t> </a:t>
            </a:r>
            <a:r>
              <a:rPr lang="cs-CZ" altLang="cs-CZ" dirty="0" err="1"/>
              <a:t>Patris</a:t>
            </a:r>
            <a:r>
              <a:rPr lang="cs-CZ" altLang="cs-CZ" dirty="0"/>
              <a:t>, víra není jen otázkou citu, ale hlavně rozumu, upevnila tomismus;</a:t>
            </a:r>
            <a:endParaRPr lang="cs-CZ" altLang="cs-CZ" sz="2000" dirty="0"/>
          </a:p>
          <a:p>
            <a:endParaRPr lang="cs-CZ" altLang="cs-CZ" sz="2000" b="1" dirty="0"/>
          </a:p>
          <a:p>
            <a:r>
              <a:rPr lang="cs-CZ" altLang="cs-CZ" sz="2000" b="1" dirty="0"/>
              <a:t>korespondence s kardinálem </a:t>
            </a:r>
            <a:r>
              <a:rPr lang="cs-CZ" altLang="cs-CZ" sz="2000" b="1" dirty="0" err="1"/>
              <a:t>Franzelinim</a:t>
            </a:r>
            <a:r>
              <a:rPr lang="cs-CZ" altLang="cs-CZ" sz="2000" dirty="0"/>
              <a:t>:</a:t>
            </a:r>
          </a:p>
          <a:p>
            <a:r>
              <a:rPr lang="cs-CZ" altLang="cs-CZ" sz="2000" dirty="0" err="1"/>
              <a:t>Cantor</a:t>
            </a:r>
            <a:r>
              <a:rPr lang="cs-CZ" altLang="cs-CZ" sz="2000" dirty="0"/>
              <a:t> naznačuje dva předpoklady, z nichž vyplývá existence aktuálního nekonečna: „V prvním důkazu se vychází z pojmu Boha a usuzuje se především z vyšší dokonalosti Božího stvoření na možnost vytvoření </a:t>
            </a:r>
            <a:r>
              <a:rPr lang="cs-CZ" altLang="cs-CZ" sz="2000" dirty="0" err="1"/>
              <a:t>transfinitna</a:t>
            </a:r>
            <a:r>
              <a:rPr lang="cs-CZ" altLang="cs-CZ" sz="2000" dirty="0"/>
              <a:t> a poté z jeho dobrotivosti a velkoleposti na nutnost skutečného následujícího vytvoření </a:t>
            </a:r>
            <a:r>
              <a:rPr lang="cs-CZ" altLang="cs-CZ" sz="2000" dirty="0" err="1"/>
              <a:t>transfinitna</a:t>
            </a:r>
            <a:r>
              <a:rPr lang="cs-CZ" altLang="cs-CZ" sz="2000" dirty="0"/>
              <a:t>. V druhém důkazu se ukazuje, že připuštěním </a:t>
            </a:r>
            <a:r>
              <a:rPr lang="cs-CZ" altLang="cs-CZ" sz="2000" dirty="0" err="1"/>
              <a:t>transfinitního</a:t>
            </a:r>
            <a:r>
              <a:rPr lang="cs-CZ" altLang="cs-CZ" sz="2000" dirty="0"/>
              <a:t> vede k lepšímu, dokonalejšímu poznávání jevů než opačný předpoklad.“</a:t>
            </a:r>
          </a:p>
          <a:p>
            <a:r>
              <a:rPr lang="cs-CZ" altLang="cs-CZ" sz="2000" dirty="0"/>
              <a:t>Na výtku o nutnosti tvoření </a:t>
            </a:r>
            <a:r>
              <a:rPr lang="cs-CZ" altLang="cs-CZ" sz="2000" dirty="0" err="1"/>
              <a:t>transfinitna</a:t>
            </a:r>
            <a:r>
              <a:rPr lang="cs-CZ" altLang="cs-CZ" sz="2000" dirty="0"/>
              <a:t> odpověděl:</a:t>
            </a:r>
          </a:p>
          <a:p>
            <a:pPr algn="l"/>
            <a:r>
              <a:rPr lang="cs-CZ" altLang="cs-CZ" sz="2000" dirty="0"/>
              <a:t>„Neměl jsem v úmyslu hovořit o objektivní, metafyzické nutnosti aktu stvoření, jíž by byl podřízen Bůh, který je absolutně svobodný. Chtěl jsem jen poukázat na nutnost, pro nás subjektivní, odvodit z vznešenosti a dobrotivosti Boží skutečně následující (a nikoli nutně následující ze strany Boží) stvoření nejenom uspořádaného konečna - Finitum </a:t>
            </a:r>
            <a:r>
              <a:rPr lang="cs-CZ" altLang="cs-CZ" sz="2000" dirty="0" err="1"/>
              <a:t>ordinatum</a:t>
            </a:r>
            <a:r>
              <a:rPr lang="cs-CZ" altLang="cs-CZ" sz="2000" dirty="0"/>
              <a:t>, ale i uspořádaného nekonečna - </a:t>
            </a:r>
            <a:r>
              <a:rPr lang="cs-CZ" altLang="cs-CZ" sz="2000" dirty="0" err="1"/>
              <a:t>Transfinitum</a:t>
            </a:r>
            <a:r>
              <a:rPr lang="cs-CZ" altLang="cs-CZ" sz="2000" dirty="0"/>
              <a:t> </a:t>
            </a:r>
            <a:r>
              <a:rPr lang="cs-CZ" altLang="cs-CZ" sz="2000" dirty="0" err="1"/>
              <a:t>ordinatum</a:t>
            </a:r>
            <a:r>
              <a:rPr lang="cs-CZ" altLang="cs-CZ" sz="2000" dirty="0"/>
              <a:t>.“ Podle </a:t>
            </a:r>
            <a:r>
              <a:rPr lang="cs-CZ" altLang="cs-CZ" sz="2000" dirty="0" err="1"/>
              <a:t>Dauben</a:t>
            </a:r>
            <a:r>
              <a:rPr lang="cs-CZ" altLang="cs-CZ" sz="2000" dirty="0"/>
              <a:t>, </a:t>
            </a:r>
            <a:r>
              <a:rPr lang="cs-CZ" altLang="cs-CZ" sz="2000" dirty="0" err="1"/>
              <a:t>opak.cit</a:t>
            </a:r>
            <a:r>
              <a:rPr lang="cs-CZ" altLang="cs-CZ" sz="2000" dirty="0"/>
              <a:t>.</a:t>
            </a:r>
          </a:p>
        </p:txBody>
      </p:sp>
      <p:sp>
        <p:nvSpPr>
          <p:cNvPr id="2" name="Zástupný symbol pro zápatí 1">
            <a:extLst>
              <a:ext uri="{FF2B5EF4-FFF2-40B4-BE49-F238E27FC236}">
                <a16:creationId xmlns:a16="http://schemas.microsoft.com/office/drawing/2014/main" id="{CDC88D97-8FA9-4F44-8055-E52E9EEEE39C}"/>
              </a:ext>
            </a:extLst>
          </p:cNvPr>
          <p:cNvSpPr>
            <a:spLocks noGrp="1"/>
          </p:cNvSpPr>
          <p:nvPr>
            <p:ph type="ftr" sz="quarter" idx="11"/>
          </p:nvPr>
        </p:nvSpPr>
        <p:spPr>
          <a:xfrm>
            <a:off x="6068995" y="6543906"/>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41CC0D8B-6AA5-4312-9340-DB6290CA1C4B}"/>
              </a:ext>
            </a:extLst>
          </p:cNvPr>
          <p:cNvSpPr>
            <a:spLocks noGrp="1"/>
          </p:cNvSpPr>
          <p:nvPr>
            <p:ph type="sldNum" sz="quarter" idx="12"/>
          </p:nvPr>
        </p:nvSpPr>
        <p:spPr/>
        <p:txBody>
          <a:bodyPr/>
          <a:lstStyle/>
          <a:p>
            <a:fld id="{882E41CE-998D-47CB-83BB-63F2AFDA476B}" type="slidenum">
              <a:rPr lang="cs-CZ" altLang="cs-CZ" smtClean="0"/>
              <a:pPr/>
              <a:t>39</a:t>
            </a:fld>
            <a:endParaRPr lang="cs-CZ" altLang="cs-CZ"/>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a:extLst>
              <a:ext uri="{FF2B5EF4-FFF2-40B4-BE49-F238E27FC236}">
                <a16:creationId xmlns:a16="http://schemas.microsoft.com/office/drawing/2014/main" id="{637B0B03-1049-420A-A467-BD4ADF453A92}"/>
              </a:ext>
            </a:extLst>
          </p:cNvPr>
          <p:cNvSpPr>
            <a:spLocks noChangeArrowheads="1"/>
          </p:cNvSpPr>
          <p:nvPr/>
        </p:nvSpPr>
        <p:spPr bwMode="auto">
          <a:xfrm>
            <a:off x="214" y="570"/>
            <a:ext cx="9144000" cy="661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cs-CZ" altLang="cs-CZ" b="1" dirty="0"/>
              <a:t>Bludný, cyklický monismus zejména </a:t>
            </a:r>
            <a:r>
              <a:rPr lang="cs-CZ" altLang="cs-CZ" b="1" dirty="0" err="1"/>
              <a:t>ionských</a:t>
            </a:r>
            <a:r>
              <a:rPr lang="cs-CZ" altLang="cs-CZ" b="1" dirty="0"/>
              <a:t> fyziků</a:t>
            </a:r>
            <a:endParaRPr lang="cs-CZ" altLang="cs-CZ" dirty="0"/>
          </a:p>
          <a:p>
            <a:pPr algn="l"/>
            <a:endParaRPr lang="cs-CZ" altLang="cs-CZ" sz="2000" dirty="0"/>
          </a:p>
          <a:p>
            <a:pPr algn="l"/>
            <a:r>
              <a:rPr lang="cs-CZ" altLang="cs-CZ" sz="2000" dirty="0"/>
              <a:t>O kulovitém světu jako cyklickém:</a:t>
            </a:r>
          </a:p>
          <a:p>
            <a:pPr algn="l"/>
            <a:r>
              <a:rPr lang="cs-CZ" altLang="cs-CZ" sz="2000" b="1" dirty="0" err="1"/>
              <a:t>Empedoklés</a:t>
            </a:r>
            <a:r>
              <a:rPr lang="cs-CZ" altLang="cs-CZ" sz="2000" dirty="0"/>
              <a:t> B 28: Než ze všech stran byl stejně velký a zcela bez konce, koule v kruhu se točící a těšící se z okolní samoty.</a:t>
            </a:r>
          </a:p>
          <a:p>
            <a:pPr algn="l"/>
            <a:r>
              <a:rPr lang="cs-CZ" altLang="cs-CZ" sz="2000" b="1" dirty="0" err="1"/>
              <a:t>Herakleitos</a:t>
            </a:r>
            <a:r>
              <a:rPr lang="cs-CZ" altLang="cs-CZ" sz="2000" dirty="0"/>
              <a:t> B 103: Neboť obvod kruhu má všude společný počátek i konec.</a:t>
            </a:r>
          </a:p>
          <a:p>
            <a:pPr algn="l"/>
            <a:r>
              <a:rPr lang="cs-CZ" altLang="cs-CZ" sz="2000" b="1" dirty="0" err="1"/>
              <a:t>Parmenidés</a:t>
            </a:r>
            <a:r>
              <a:rPr lang="cs-CZ" altLang="cs-CZ" sz="2000" dirty="0"/>
              <a:t>  B5:V sobě je uzavřen: kdekoli začnu, tam se zas znovu vrátím.</a:t>
            </a:r>
          </a:p>
          <a:p>
            <a:pPr algn="l"/>
            <a:r>
              <a:rPr lang="cs-CZ" altLang="cs-CZ" sz="2000" b="1" dirty="0" err="1"/>
              <a:t>Proklos</a:t>
            </a:r>
            <a:r>
              <a:rPr lang="cs-CZ" altLang="cs-CZ" sz="2000" dirty="0"/>
              <a:t> – orfický zlomek: (Vejce zárodek vesmíru) v nekonečném kruhu nezemdleně se pohybovalo.</a:t>
            </a:r>
          </a:p>
          <a:p>
            <a:pPr algn="l"/>
            <a:r>
              <a:rPr lang="cs-CZ" altLang="cs-CZ" sz="2000" dirty="0"/>
              <a:t>Podle </a:t>
            </a:r>
            <a:r>
              <a:rPr lang="cs-CZ" altLang="cs-CZ" sz="2000" b="1" dirty="0"/>
              <a:t>Aristotela</a:t>
            </a:r>
            <a:r>
              <a:rPr lang="cs-CZ" altLang="cs-CZ" sz="2000" dirty="0"/>
              <a:t> byly označovány jako nekonečné prsteny bez kamenů.  </a:t>
            </a:r>
            <a:r>
              <a:rPr lang="cs-CZ" altLang="cs-CZ" sz="2000" i="1" dirty="0"/>
              <a:t>Fyzika</a:t>
            </a:r>
            <a:r>
              <a:rPr lang="cs-CZ" altLang="cs-CZ" sz="2000" dirty="0"/>
              <a:t> III 6, 2017a. (</a:t>
            </a:r>
            <a:r>
              <a:rPr lang="cs-CZ" altLang="cs-CZ" sz="2000" dirty="0" err="1"/>
              <a:t>Delos</a:t>
            </a:r>
            <a:r>
              <a:rPr lang="cs-CZ" altLang="cs-CZ" sz="2000" dirty="0"/>
              <a:t> – malý kruhový ostrůvek v moři </a:t>
            </a:r>
            <a:r>
              <a:rPr lang="cs-CZ" altLang="cs-CZ" sz="2000" dirty="0" err="1"/>
              <a:t>označobván</a:t>
            </a:r>
            <a:r>
              <a:rPr lang="cs-CZ" altLang="cs-CZ" sz="2000" dirty="0"/>
              <a:t> jako </a:t>
            </a:r>
            <a:r>
              <a:rPr lang="cs-CZ" altLang="cs-CZ" sz="2000" dirty="0" err="1"/>
              <a:t>apeiron</a:t>
            </a:r>
            <a:r>
              <a:rPr lang="cs-CZ" altLang="cs-CZ" sz="2000" dirty="0"/>
              <a:t>);</a:t>
            </a:r>
          </a:p>
          <a:p>
            <a:pPr algn="l"/>
            <a:endParaRPr lang="cs-CZ" altLang="cs-CZ" sz="2000" dirty="0"/>
          </a:p>
          <a:p>
            <a:pPr algn="l"/>
            <a:r>
              <a:rPr lang="cs-CZ" altLang="cs-CZ" sz="2000" b="1" dirty="0" err="1"/>
              <a:t>Anaximandros</a:t>
            </a:r>
            <a:r>
              <a:rPr lang="cs-CZ" altLang="cs-CZ" sz="2000" dirty="0"/>
              <a:t> připisuje </a:t>
            </a:r>
            <a:r>
              <a:rPr lang="cs-CZ" altLang="cs-CZ" sz="2000" dirty="0" err="1"/>
              <a:t>apeiru</a:t>
            </a:r>
            <a:r>
              <a:rPr lang="cs-CZ" altLang="cs-CZ" sz="2000" dirty="0"/>
              <a:t> změnu, příčinu vznikání a zanikání -</a:t>
            </a:r>
          </a:p>
          <a:p>
            <a:pPr algn="l"/>
            <a:r>
              <a:rPr lang="cs-CZ" altLang="cs-CZ" sz="2000" dirty="0"/>
              <a:t>   </a:t>
            </a:r>
            <a:r>
              <a:rPr lang="cs-CZ" altLang="cs-CZ" sz="2000" i="1" dirty="0" err="1"/>
              <a:t>aidios</a:t>
            </a:r>
            <a:r>
              <a:rPr lang="cs-CZ" altLang="cs-CZ" sz="2000" i="1" dirty="0"/>
              <a:t> </a:t>
            </a:r>
            <a:r>
              <a:rPr lang="cs-CZ" altLang="cs-CZ" sz="2000" i="1" dirty="0" err="1"/>
              <a:t>kinésis</a:t>
            </a:r>
            <a:r>
              <a:rPr lang="cs-CZ" altLang="cs-CZ" sz="2000" i="1" dirty="0"/>
              <a:t> </a:t>
            </a:r>
            <a:r>
              <a:rPr lang="cs-CZ" altLang="cs-CZ" sz="2000" dirty="0"/>
              <a:t>- věčný pohyb.</a:t>
            </a:r>
          </a:p>
          <a:p>
            <a:pPr algn="l"/>
            <a:r>
              <a:rPr lang="cs-CZ" altLang="cs-CZ" sz="2000" dirty="0"/>
              <a:t>Jak z </a:t>
            </a:r>
            <a:r>
              <a:rPr lang="cs-CZ" altLang="cs-CZ" sz="2000" dirty="0" err="1"/>
              <a:t>apeira</a:t>
            </a:r>
            <a:r>
              <a:rPr lang="cs-CZ" altLang="cs-CZ" sz="2000" dirty="0"/>
              <a:t> vysvětlit vznik všeho (přisoudit mu roli pralátky)? </a:t>
            </a:r>
            <a:r>
              <a:rPr lang="cs-CZ" altLang="cs-CZ" sz="2000" dirty="0" err="1"/>
              <a:t>Anaximander</a:t>
            </a:r>
            <a:r>
              <a:rPr lang="cs-CZ" altLang="cs-CZ" sz="2000" dirty="0"/>
              <a:t> vychází z procesu přírodní periodicity, jenž je spontánní a v němž „se točí“ oheň a voda, země a vzduch, noc a den. Přivedeno do důsledků: vznikání a zanikání je věčné a platí stejně pro věci nejmenší i největší. </a:t>
            </a:r>
            <a:r>
              <a:rPr lang="cs-CZ" altLang="cs-CZ" sz="2000" b="1" dirty="0"/>
              <a:t>Kruh návratu je nejzákladnější hybná síla-prapodstata</a:t>
            </a:r>
            <a:r>
              <a:rPr lang="cs-CZ" altLang="cs-CZ" sz="2000" dirty="0"/>
              <a:t>, která tvoří jednotlivé světy roztáčející je všechny z nekonečna času </a:t>
            </a:r>
          </a:p>
          <a:p>
            <a:pPr algn="l"/>
            <a:r>
              <a:rPr lang="cs-CZ" altLang="cs-CZ" sz="2000" dirty="0"/>
              <a:t>(</a:t>
            </a:r>
            <a:r>
              <a:rPr lang="cs-CZ" altLang="cs-CZ" sz="2000" dirty="0" err="1"/>
              <a:t>Pseudo-Plutarchos</a:t>
            </a:r>
            <a:r>
              <a:rPr lang="cs-CZ" altLang="cs-CZ" sz="2000" dirty="0"/>
              <a:t>);</a:t>
            </a:r>
          </a:p>
          <a:p>
            <a:pPr algn="l"/>
            <a:r>
              <a:rPr lang="cs-CZ" altLang="cs-CZ" sz="2000" dirty="0"/>
              <a:t>podle Záviš Kalandra: </a:t>
            </a:r>
            <a:r>
              <a:rPr lang="cs-CZ" altLang="cs-CZ" sz="2000" i="1" dirty="0" err="1"/>
              <a:t>Parmenidova</a:t>
            </a:r>
            <a:r>
              <a:rPr lang="cs-CZ" altLang="cs-CZ" sz="2000" i="1" dirty="0"/>
              <a:t> filosofie</a:t>
            </a:r>
          </a:p>
        </p:txBody>
      </p:sp>
      <p:sp>
        <p:nvSpPr>
          <p:cNvPr id="3" name="Zástupný symbol pro zápatí 2">
            <a:extLst>
              <a:ext uri="{FF2B5EF4-FFF2-40B4-BE49-F238E27FC236}">
                <a16:creationId xmlns:a16="http://schemas.microsoft.com/office/drawing/2014/main" id="{4203863F-DFD6-404D-9D89-DD6AEB41068A}"/>
              </a:ext>
            </a:extLst>
          </p:cNvPr>
          <p:cNvSpPr>
            <a:spLocks noGrp="1"/>
          </p:cNvSpPr>
          <p:nvPr>
            <p:ph type="ftr" sz="quarter" idx="11"/>
          </p:nvPr>
        </p:nvSpPr>
        <p:spPr>
          <a:xfrm>
            <a:off x="5988050" y="6491183"/>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9FF3ECE6-A8FB-4692-80E1-223FC05E58F3}"/>
              </a:ext>
            </a:extLst>
          </p:cNvPr>
          <p:cNvSpPr>
            <a:spLocks noGrp="1"/>
          </p:cNvSpPr>
          <p:nvPr>
            <p:ph type="sldNum" sz="quarter" idx="12"/>
          </p:nvPr>
        </p:nvSpPr>
        <p:spPr/>
        <p:txBody>
          <a:bodyPr/>
          <a:lstStyle/>
          <a:p>
            <a:fld id="{882E41CE-998D-47CB-83BB-63F2AFDA476B}" type="slidenum">
              <a:rPr lang="cs-CZ" altLang="cs-CZ" smtClean="0"/>
              <a:pPr/>
              <a:t>4</a:t>
            </a:fld>
            <a:endParaRPr lang="cs-CZ" altLang="cs-CZ"/>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60D6B6F0-6198-41F9-AFF4-8D33D63AD918}"/>
              </a:ext>
            </a:extLst>
          </p:cNvPr>
          <p:cNvSpPr>
            <a:spLocks noGrp="1" noChangeArrowheads="1"/>
          </p:cNvSpPr>
          <p:nvPr>
            <p:ph type="body" idx="4294967295"/>
          </p:nvPr>
        </p:nvSpPr>
        <p:spPr>
          <a:xfrm>
            <a:off x="251520" y="309562"/>
            <a:ext cx="8568952" cy="815179"/>
          </a:xfrm>
        </p:spPr>
        <p:txBody>
          <a:bodyPr/>
          <a:lstStyle/>
          <a:p>
            <a:pPr marL="0" indent="0">
              <a:buNone/>
            </a:pPr>
            <a:r>
              <a:rPr lang="cs-CZ" altLang="cs-CZ" sz="2400" dirty="0"/>
              <a:t>O jedné elementární otázce z nauky o souhrnech</a:t>
            </a:r>
          </a:p>
          <a:p>
            <a:pPr marL="0" indent="0">
              <a:buNone/>
            </a:pP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Ü</a:t>
            </a:r>
            <a:r>
              <a:rPr lang="cs-CZ" sz="2000" dirty="0" err="1"/>
              <a:t>ber</a:t>
            </a:r>
            <a:r>
              <a:rPr lang="cs-CZ" sz="2000" dirty="0"/>
              <a:t> </a:t>
            </a:r>
            <a:r>
              <a:rPr lang="cs-CZ" sz="2000" dirty="0" err="1"/>
              <a:t>eine</a:t>
            </a:r>
            <a:r>
              <a:rPr lang="cs-CZ" sz="2000" dirty="0"/>
              <a:t> </a:t>
            </a:r>
            <a:r>
              <a:rPr lang="cs-CZ" sz="2000" dirty="0" err="1"/>
              <a:t>elementare</a:t>
            </a:r>
            <a:r>
              <a:rPr lang="cs-CZ" sz="2000" dirty="0"/>
              <a:t> </a:t>
            </a:r>
            <a:r>
              <a:rPr lang="cs-CZ" sz="2000" dirty="0" err="1"/>
              <a:t>Frage</a:t>
            </a:r>
            <a:r>
              <a:rPr lang="cs-CZ" sz="2000" dirty="0"/>
              <a:t> der </a:t>
            </a:r>
            <a:r>
              <a:rPr lang="cs-CZ" sz="2000" dirty="0" err="1"/>
              <a:t>Manningfaltigkeitslehre</a:t>
            </a:r>
            <a:r>
              <a:rPr lang="cs-CZ" sz="2000" dirty="0"/>
              <a:t>, vyd. 1890</a:t>
            </a:r>
            <a:endParaRPr lang="cs-CZ" altLang="cs-CZ" sz="2000" dirty="0"/>
          </a:p>
          <a:p>
            <a:pPr>
              <a:buFontTx/>
              <a:buNone/>
            </a:pPr>
            <a:r>
              <a:rPr lang="cs-CZ" altLang="cs-CZ" sz="2400" i="1" dirty="0"/>
              <a:t>    </a:t>
            </a:r>
            <a:endParaRPr lang="cs-CZ" altLang="cs-CZ" sz="2400" dirty="0"/>
          </a:p>
        </p:txBody>
      </p:sp>
      <p:sp>
        <p:nvSpPr>
          <p:cNvPr id="80899" name="Rectangle 3">
            <a:extLst>
              <a:ext uri="{FF2B5EF4-FFF2-40B4-BE49-F238E27FC236}">
                <a16:creationId xmlns:a16="http://schemas.microsoft.com/office/drawing/2014/main" id="{1478A2AF-CDA0-4D9A-9D55-2B35248B152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mc:AlternateContent xmlns:mc="http://schemas.openxmlformats.org/markup-compatibility/2006" xmlns:a14="http://schemas.microsoft.com/office/drawing/2010/main">
        <mc:Choice Requires="a14">
          <p:sp>
            <p:nvSpPr>
              <p:cNvPr id="80900" name="Object 4">
                <a:extLst>
                  <a:ext uri="{FF2B5EF4-FFF2-40B4-BE49-F238E27FC236}">
                    <a16:creationId xmlns:a16="http://schemas.microsoft.com/office/drawing/2014/main" id="{BD40BB46-3A63-40CC-856A-7B37955A9384}"/>
                  </a:ext>
                </a:extLst>
              </p:cNvPr>
              <p:cNvSpPr txBox="1"/>
              <p:nvPr/>
            </p:nvSpPr>
            <p:spPr bwMode="auto">
              <a:xfrm>
                <a:off x="3779912" y="3491488"/>
                <a:ext cx="3649662" cy="59055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cs-CZ" sz="2000" i="1">
                          <a:solidFill>
                            <a:srgbClr val="000000"/>
                          </a:solidFill>
                          <a:latin typeface="Cambria Math" panose="02040503050406030204" pitchFamily="18" charset="0"/>
                        </a:rPr>
                        <m:t>𝐸</m:t>
                      </m:r>
                      <m:r>
                        <a:rPr lang="cs-CZ" sz="2000" i="1">
                          <a:solidFill>
                            <a:srgbClr val="000000"/>
                          </a:solidFill>
                          <a:latin typeface="Cambria Math" panose="02040503050406030204" pitchFamily="18" charset="0"/>
                        </a:rPr>
                        <m:t>=</m:t>
                      </m:r>
                      <m:d>
                        <m:dPr>
                          <m:ctrlPr>
                            <a:rPr lang="cs-CZ" sz="2000" i="1">
                              <a:solidFill>
                                <a:srgbClr val="000000"/>
                              </a:solidFill>
                              <a:latin typeface="Cambria Math" panose="02040503050406030204" pitchFamily="18" charset="0"/>
                            </a:rPr>
                          </m:ctrlPr>
                        </m:dPr>
                        <m:e>
                          <m:sSub>
                            <m:sSubPr>
                              <m:ctrlPr>
                                <a:rPr lang="cs-CZ" sz="2000" i="1">
                                  <a:solidFill>
                                    <a:srgbClr val="000000"/>
                                  </a:solidFill>
                                  <a:latin typeface="Cambria Math" panose="02040503050406030204" pitchFamily="18" charset="0"/>
                                </a:rPr>
                              </m:ctrlPr>
                            </m:sSubPr>
                            <m:e>
                              <m:r>
                                <a:rPr lang="cs-CZ" sz="2000" i="1">
                                  <a:solidFill>
                                    <a:srgbClr val="000000"/>
                                  </a:solidFill>
                                  <a:latin typeface="Cambria Math" panose="02040503050406030204" pitchFamily="18" charset="0"/>
                                </a:rPr>
                                <m:t>𝑥</m:t>
                              </m:r>
                            </m:e>
                            <m:sub>
                              <m:r>
                                <a:rPr lang="cs-CZ" sz="2000" i="1">
                                  <a:solidFill>
                                    <a:srgbClr val="000000"/>
                                  </a:solidFill>
                                  <a:latin typeface="Cambria Math" panose="02040503050406030204" pitchFamily="18" charset="0"/>
                                </a:rPr>
                                <m:t>1</m:t>
                              </m:r>
                            </m:sub>
                          </m:sSub>
                          <m:r>
                            <a:rPr lang="cs-CZ" sz="2000" i="1">
                              <a:solidFill>
                                <a:srgbClr val="000000"/>
                              </a:solidFill>
                              <a:latin typeface="Cambria Math" panose="02040503050406030204" pitchFamily="18" charset="0"/>
                            </a:rPr>
                            <m:t>,</m:t>
                          </m:r>
                          <m:sSub>
                            <m:sSubPr>
                              <m:ctrlPr>
                                <a:rPr lang="cs-CZ" sz="2000" i="1">
                                  <a:solidFill>
                                    <a:srgbClr val="000000"/>
                                  </a:solidFill>
                                  <a:latin typeface="Cambria Math" panose="02040503050406030204" pitchFamily="18" charset="0"/>
                                </a:rPr>
                              </m:ctrlPr>
                            </m:sSubPr>
                            <m:e>
                              <m:r>
                                <a:rPr lang="cs-CZ" sz="2000" i="1">
                                  <a:solidFill>
                                    <a:srgbClr val="000000"/>
                                  </a:solidFill>
                                  <a:latin typeface="Cambria Math" panose="02040503050406030204" pitchFamily="18" charset="0"/>
                                </a:rPr>
                                <m:t>𝑥</m:t>
                              </m:r>
                            </m:e>
                            <m:sub>
                              <m:r>
                                <a:rPr lang="cs-CZ" sz="2000" i="1">
                                  <a:solidFill>
                                    <a:srgbClr val="000000"/>
                                  </a:solidFill>
                                  <a:latin typeface="Cambria Math" panose="02040503050406030204" pitchFamily="18" charset="0"/>
                                </a:rPr>
                                <m:t>2</m:t>
                              </m:r>
                            </m:sub>
                          </m:sSub>
                          <m:r>
                            <a:rPr lang="cs-CZ" sz="2000" i="1">
                              <a:solidFill>
                                <a:srgbClr val="000000"/>
                              </a:solidFill>
                              <a:latin typeface="Cambria Math" panose="02040503050406030204" pitchFamily="18" charset="0"/>
                            </a:rPr>
                            <m:t>,...,</m:t>
                          </m:r>
                          <m:sSub>
                            <m:sSubPr>
                              <m:ctrlPr>
                                <a:rPr lang="cs-CZ" sz="2000" i="1">
                                  <a:solidFill>
                                    <a:srgbClr val="000000"/>
                                  </a:solidFill>
                                  <a:latin typeface="Cambria Math" panose="02040503050406030204" pitchFamily="18" charset="0"/>
                                </a:rPr>
                              </m:ctrlPr>
                            </m:sSubPr>
                            <m:e>
                              <m:r>
                                <a:rPr lang="cs-CZ" sz="2000" i="1">
                                  <a:solidFill>
                                    <a:srgbClr val="000000"/>
                                  </a:solidFill>
                                  <a:latin typeface="Cambria Math" panose="02040503050406030204" pitchFamily="18" charset="0"/>
                                </a:rPr>
                                <m:t>𝑥</m:t>
                              </m:r>
                            </m:e>
                            <m:sub>
                              <m:r>
                                <a:rPr lang="cs-CZ" sz="2000" i="1">
                                  <a:solidFill>
                                    <a:srgbClr val="000000"/>
                                  </a:solidFill>
                                  <a:latin typeface="Cambria Math" panose="02040503050406030204" pitchFamily="18" charset="0"/>
                                </a:rPr>
                                <m:t>𝜈</m:t>
                              </m:r>
                            </m:sub>
                          </m:sSub>
                          <m:r>
                            <a:rPr lang="cs-CZ" sz="2000" i="1">
                              <a:solidFill>
                                <a:srgbClr val="000000"/>
                              </a:solidFill>
                              <a:latin typeface="Cambria Math" panose="02040503050406030204" pitchFamily="18" charset="0"/>
                            </a:rPr>
                            <m:t>,...</m:t>
                          </m:r>
                        </m:e>
                      </m:d>
                    </m:oMath>
                  </m:oMathPara>
                </a14:m>
                <a:endParaRPr lang="cs-CZ" sz="2000" dirty="0"/>
              </a:p>
            </p:txBody>
          </p:sp>
        </mc:Choice>
        <mc:Fallback xmlns="">
          <p:sp>
            <p:nvSpPr>
              <p:cNvPr id="80900" name="Object 4">
                <a:extLst>
                  <a:ext uri="{FF2B5EF4-FFF2-40B4-BE49-F238E27FC236}">
                    <a16:creationId xmlns:a16="http://schemas.microsoft.com/office/drawing/2014/main" id="{BD40BB46-3A63-40CC-856A-7B37955A9384}"/>
                  </a:ext>
                </a:extLst>
              </p:cNvPr>
              <p:cNvSpPr txBox="1">
                <a:spLocks noRot="1" noChangeAspect="1" noMove="1" noResize="1" noEditPoints="1" noAdjustHandles="1" noChangeArrowheads="1" noChangeShapeType="1" noTextEdit="1"/>
              </p:cNvSpPr>
              <p:nvPr/>
            </p:nvSpPr>
            <p:spPr bwMode="auto">
              <a:xfrm>
                <a:off x="3779912" y="3491488"/>
                <a:ext cx="3649662" cy="590550"/>
              </a:xfrm>
              <a:prstGeom prst="rect">
                <a:avLst/>
              </a:prstGeom>
              <a:blipFill>
                <a:blip r:embed="rId6"/>
                <a:stretch>
                  <a:fillRect/>
                </a:stretch>
              </a:blipFill>
            </p:spPr>
            <p:txBody>
              <a:bodyPr/>
              <a:lstStyle/>
              <a:p>
                <a:r>
                  <a:rPr lang="cs-CZ">
                    <a:noFill/>
                  </a:rPr>
                  <a:t> </a:t>
                </a:r>
              </a:p>
            </p:txBody>
          </p:sp>
        </mc:Fallback>
      </mc:AlternateContent>
      <p:sp>
        <p:nvSpPr>
          <p:cNvPr id="80901" name="Rectangle 5">
            <a:extLst>
              <a:ext uri="{FF2B5EF4-FFF2-40B4-BE49-F238E27FC236}">
                <a16:creationId xmlns:a16="http://schemas.microsoft.com/office/drawing/2014/main" id="{1A17B9CD-37D7-4A2B-AF8C-06B6AEF75302}"/>
              </a:ext>
            </a:extLst>
          </p:cNvPr>
          <p:cNvSpPr>
            <a:spLocks noChangeArrowheads="1"/>
          </p:cNvSpPr>
          <p:nvPr/>
        </p:nvSpPr>
        <p:spPr bwMode="auto">
          <a:xfrm>
            <a:off x="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graphicFrame>
        <p:nvGraphicFramePr>
          <p:cNvPr id="80902" name="Object 6">
            <a:extLst>
              <a:ext uri="{FF2B5EF4-FFF2-40B4-BE49-F238E27FC236}">
                <a16:creationId xmlns:a16="http://schemas.microsoft.com/office/drawing/2014/main" id="{70025609-F692-4085-A8C7-34267F841161}"/>
              </a:ext>
            </a:extLst>
          </p:cNvPr>
          <p:cNvGraphicFramePr>
            <a:graphicFrameLocks noChangeAspect="1"/>
          </p:cNvGraphicFramePr>
          <p:nvPr>
            <p:extLst>
              <p:ext uri="{D42A27DB-BD31-4B8C-83A1-F6EECF244321}">
                <p14:modId xmlns:p14="http://schemas.microsoft.com/office/powerpoint/2010/main" val="737703213"/>
              </p:ext>
            </p:extLst>
          </p:nvPr>
        </p:nvGraphicFramePr>
        <p:xfrm>
          <a:off x="314993" y="4421103"/>
          <a:ext cx="2916238" cy="1800225"/>
        </p:xfrm>
        <a:graphic>
          <a:graphicData uri="http://schemas.openxmlformats.org/presentationml/2006/ole">
            <mc:AlternateContent xmlns:mc="http://schemas.openxmlformats.org/markup-compatibility/2006">
              <mc:Choice xmlns:v="urn:schemas-microsoft-com:vml" Requires="v">
                <p:oleObj spid="_x0000_s80981" name="Rovnice" r:id="rId7" imgW="1574640" imgH="1143000" progId="Equation.3">
                  <p:embed/>
                </p:oleObj>
              </mc:Choice>
              <mc:Fallback>
                <p:oleObj name="Rovnice" r:id="rId7" imgW="1574640" imgH="11430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993" y="4421103"/>
                        <a:ext cx="2916238" cy="1800225"/>
                      </a:xfrm>
                      <a:prstGeom prst="rect">
                        <a:avLst/>
                      </a:prstGeom>
                      <a:noFill/>
                    </p:spPr>
                  </p:pic>
                </p:oleObj>
              </mc:Fallback>
            </mc:AlternateContent>
          </a:graphicData>
        </a:graphic>
      </p:graphicFrame>
      <p:sp>
        <p:nvSpPr>
          <p:cNvPr id="80903" name="Rectangle 7">
            <a:extLst>
              <a:ext uri="{FF2B5EF4-FFF2-40B4-BE49-F238E27FC236}">
                <a16:creationId xmlns:a16="http://schemas.microsoft.com/office/drawing/2014/main" id="{7DF5F46D-059E-4587-A046-5DA0C51FF4BD}"/>
              </a:ext>
            </a:extLst>
          </p:cNvPr>
          <p:cNvSpPr>
            <a:spLocks noChangeArrowheads="1"/>
          </p:cNvSpPr>
          <p:nvPr/>
        </p:nvSpPr>
        <p:spPr bwMode="auto">
          <a:xfrm>
            <a:off x="0" y="330871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graphicFrame>
        <p:nvGraphicFramePr>
          <p:cNvPr id="80904" name="Object 8">
            <a:extLst>
              <a:ext uri="{FF2B5EF4-FFF2-40B4-BE49-F238E27FC236}">
                <a16:creationId xmlns:a16="http://schemas.microsoft.com/office/drawing/2014/main" id="{ED8324BD-FA95-4AA8-870E-B3206A0B14E7}"/>
              </a:ext>
            </a:extLst>
          </p:cNvPr>
          <p:cNvGraphicFramePr>
            <a:graphicFrameLocks noChangeAspect="1"/>
          </p:cNvGraphicFramePr>
          <p:nvPr>
            <p:extLst>
              <p:ext uri="{D42A27DB-BD31-4B8C-83A1-F6EECF244321}">
                <p14:modId xmlns:p14="http://schemas.microsoft.com/office/powerpoint/2010/main" val="3422627498"/>
              </p:ext>
            </p:extLst>
          </p:nvPr>
        </p:nvGraphicFramePr>
        <p:xfrm>
          <a:off x="4416499" y="4631101"/>
          <a:ext cx="2376488" cy="1535113"/>
        </p:xfrm>
        <a:graphic>
          <a:graphicData uri="http://schemas.openxmlformats.org/presentationml/2006/ole">
            <mc:AlternateContent xmlns:mc="http://schemas.openxmlformats.org/markup-compatibility/2006">
              <mc:Choice xmlns:v="urn:schemas-microsoft-com:vml" Requires="v">
                <p:oleObj spid="_x0000_s80982" name="Rovnice" r:id="rId9" imgW="1104900" imgH="711200" progId="Equation.3">
                  <p:embed/>
                </p:oleObj>
              </mc:Choice>
              <mc:Fallback>
                <p:oleObj name="Rovnice" r:id="rId9" imgW="1104900" imgH="711200"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6499" y="4631101"/>
                        <a:ext cx="2376488" cy="1535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0905" name="Rectangle 9">
            <a:extLst>
              <a:ext uri="{FF2B5EF4-FFF2-40B4-BE49-F238E27FC236}">
                <a16:creationId xmlns:a16="http://schemas.microsoft.com/office/drawing/2014/main" id="{8233793E-F304-403F-9392-9227E528E954}"/>
              </a:ext>
            </a:extLst>
          </p:cNvPr>
          <p:cNvSpPr>
            <a:spLocks noChangeArrowheads="1"/>
          </p:cNvSpPr>
          <p:nvPr/>
        </p:nvSpPr>
        <p:spPr bwMode="auto">
          <a:xfrm>
            <a:off x="4278427" y="4225239"/>
            <a:ext cx="43093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cs-CZ" altLang="cs-CZ" dirty="0">
                <a:latin typeface="Arial" panose="020B0604020202020204" pitchFamily="34" charset="0"/>
              </a:rPr>
              <a:t>Konstrukce </a:t>
            </a:r>
            <a:r>
              <a:rPr lang="cs-CZ" altLang="cs-CZ" dirty="0" err="1">
                <a:latin typeface="Arial" panose="020B0604020202020204" pitchFamily="34" charset="0"/>
              </a:rPr>
              <a:t>antidiagonály</a:t>
            </a:r>
            <a:r>
              <a:rPr lang="cs-CZ" altLang="cs-CZ" dirty="0">
                <a:latin typeface="Arial" panose="020B0604020202020204" pitchFamily="34" charset="0"/>
              </a:rPr>
              <a:t>:</a:t>
            </a:r>
          </a:p>
        </p:txBody>
      </p:sp>
      <p:sp>
        <p:nvSpPr>
          <p:cNvPr id="11" name="TextovéPole 10">
            <a:extLst>
              <a:ext uri="{FF2B5EF4-FFF2-40B4-BE49-F238E27FC236}">
                <a16:creationId xmlns:a16="http://schemas.microsoft.com/office/drawing/2014/main" id="{C0C9A0EB-B9D7-4872-8A9B-C8435B02833F}"/>
              </a:ext>
            </a:extLst>
          </p:cNvPr>
          <p:cNvSpPr txBox="1"/>
          <p:nvPr/>
        </p:nvSpPr>
        <p:spPr>
          <a:xfrm>
            <a:off x="274472" y="3491489"/>
            <a:ext cx="8075908" cy="707886"/>
          </a:xfrm>
          <a:prstGeom prst="rect">
            <a:avLst/>
          </a:prstGeom>
          <a:noFill/>
        </p:spPr>
        <p:txBody>
          <a:bodyPr wrap="square">
            <a:spAutoFit/>
          </a:bodyPr>
          <a:lstStyle/>
          <a:p>
            <a:pPr>
              <a:buFontTx/>
              <a:buNone/>
            </a:pPr>
            <a:r>
              <a:rPr lang="cs-CZ" altLang="cs-CZ" sz="2000" dirty="0"/>
              <a:t>Mějme M souhrn prvků tvaru:</a:t>
            </a:r>
          </a:p>
          <a:p>
            <a:pPr>
              <a:buFontTx/>
              <a:buNone/>
            </a:pPr>
            <a:r>
              <a:rPr lang="cs-CZ" altLang="cs-CZ" sz="2000" dirty="0"/>
              <a:t>Kde každá ze souřadnic nabývá hodnoty </a:t>
            </a:r>
            <a:r>
              <a:rPr lang="cs-CZ" altLang="cs-CZ" sz="2000" i="1" dirty="0"/>
              <a:t>m </a:t>
            </a:r>
            <a:r>
              <a:rPr lang="cs-CZ" altLang="cs-CZ" sz="2000" dirty="0"/>
              <a:t>(0) nebo </a:t>
            </a:r>
            <a:r>
              <a:rPr lang="cs-CZ" altLang="cs-CZ" sz="2000" i="1" dirty="0"/>
              <a:t>w </a:t>
            </a:r>
            <a:r>
              <a:rPr lang="cs-CZ" altLang="cs-CZ" sz="2000" dirty="0"/>
              <a:t>(1)</a:t>
            </a:r>
            <a:endParaRPr lang="cs-CZ" sz="2000" dirty="0"/>
          </a:p>
        </p:txBody>
      </p:sp>
      <p:sp>
        <p:nvSpPr>
          <p:cNvPr id="15" name="TextovéPole 14">
            <a:extLst>
              <a:ext uri="{FF2B5EF4-FFF2-40B4-BE49-F238E27FC236}">
                <a16:creationId xmlns:a16="http://schemas.microsoft.com/office/drawing/2014/main" id="{6D395011-9676-4ECD-A5CB-1AC62213F938}"/>
              </a:ext>
            </a:extLst>
          </p:cNvPr>
          <p:cNvSpPr txBox="1"/>
          <p:nvPr/>
        </p:nvSpPr>
        <p:spPr>
          <a:xfrm>
            <a:off x="314993" y="1185057"/>
            <a:ext cx="8568952" cy="2123658"/>
          </a:xfrm>
          <a:prstGeom prst="rect">
            <a:avLst/>
          </a:prstGeom>
          <a:noFill/>
        </p:spPr>
        <p:txBody>
          <a:bodyPr wrap="square">
            <a:spAutoFit/>
          </a:bodyPr>
          <a:lstStyle/>
          <a:p>
            <a:r>
              <a:rPr lang="cs-CZ" sz="1800" dirty="0"/>
              <a:t>V práci nazvané O jedné vlastnosti souhrnu všech reálných algebraických čísel (vyd.1874), se poprvé nachází důkaz věty, že existují souhrny, které nelze, byť jsou nekonečné, jednoznačně přiřadit souhrnu všech konečných celých čísel 1,2,3,…,</a:t>
            </a:r>
            <a:r>
              <a:rPr lang="el-GR" sz="1800" dirty="0">
                <a:latin typeface="Times New Roman" panose="02020603050405020304" pitchFamily="18" charset="0"/>
                <a:cs typeface="Times New Roman" panose="02020603050405020304" pitchFamily="18" charset="0"/>
              </a:rPr>
              <a:t>ν</a:t>
            </a:r>
            <a:r>
              <a:rPr lang="cs-CZ" sz="1800" dirty="0">
                <a:latin typeface="Times New Roman" panose="02020603050405020304" pitchFamily="18" charset="0"/>
                <a:cs typeface="Times New Roman" panose="02020603050405020304" pitchFamily="18" charset="0"/>
              </a:rPr>
              <a:t>,…. Nebo, jak říkáme, které nemají mohutnost číselné řady </a:t>
            </a:r>
            <a:r>
              <a:rPr lang="cs-CZ" sz="1800" dirty="0"/>
              <a:t>1,2,3,…,</a:t>
            </a:r>
            <a:r>
              <a:rPr lang="el-GR" sz="1800" dirty="0">
                <a:latin typeface="Times New Roman" panose="02020603050405020304" pitchFamily="18" charset="0"/>
                <a:cs typeface="Times New Roman" panose="02020603050405020304" pitchFamily="18" charset="0"/>
              </a:rPr>
              <a:t>ν</a:t>
            </a:r>
            <a:r>
              <a:rPr lang="cs-CZ" sz="1800" dirty="0">
                <a:latin typeface="Times New Roman" panose="02020603050405020304" pitchFamily="18" charset="0"/>
                <a:cs typeface="Times New Roman" panose="02020603050405020304" pitchFamily="18" charset="0"/>
              </a:rPr>
              <a:t>,…. Z toho, co jsme tam dokázali v §2 okamžitě plyne, že například systém všech reálných čísel ležících v libovolném intervalu (</a:t>
            </a:r>
            <a:r>
              <a:rPr lang="el-GR" sz="1800" dirty="0">
                <a:latin typeface="Times New Roman" panose="02020603050405020304" pitchFamily="18" charset="0"/>
                <a:cs typeface="Times New Roman" panose="02020603050405020304" pitchFamily="18" charset="0"/>
              </a:rPr>
              <a:t>α</a:t>
            </a:r>
            <a:r>
              <a:rPr lang="cs-CZ" sz="1800" dirty="0">
                <a:latin typeface="Times New Roman" panose="02020603050405020304" pitchFamily="18" charset="0"/>
                <a:cs typeface="Times New Roman" panose="02020603050405020304" pitchFamily="18" charset="0"/>
              </a:rPr>
              <a:t>….</a:t>
            </a:r>
            <a:r>
              <a:rPr lang="el-GR" sz="1800" dirty="0">
                <a:latin typeface="Times New Roman" panose="02020603050405020304" pitchFamily="18" charset="0"/>
                <a:cs typeface="Times New Roman" panose="02020603050405020304" pitchFamily="18" charset="0"/>
              </a:rPr>
              <a:t>β</a:t>
            </a:r>
            <a:r>
              <a:rPr lang="cs-CZ" sz="1800" dirty="0">
                <a:latin typeface="Times New Roman" panose="02020603050405020304" pitchFamily="18" charset="0"/>
                <a:cs typeface="Times New Roman" panose="02020603050405020304" pitchFamily="18" charset="0"/>
              </a:rPr>
              <a:t>) nelze sestavit do řady  tvaru ω</a:t>
            </a:r>
            <a:r>
              <a:rPr lang="cs-CZ" sz="1800" baseline="-25000" dirty="0">
                <a:latin typeface="Times New Roman" panose="02020603050405020304" pitchFamily="18" charset="0"/>
                <a:cs typeface="Times New Roman" panose="02020603050405020304" pitchFamily="18" charset="0"/>
              </a:rPr>
              <a:t>1</a:t>
            </a:r>
            <a:r>
              <a:rPr lang="cs-CZ" sz="1800" dirty="0">
                <a:latin typeface="Times New Roman" panose="02020603050405020304" pitchFamily="18" charset="0"/>
                <a:cs typeface="Times New Roman" panose="02020603050405020304" pitchFamily="18" charset="0"/>
              </a:rPr>
              <a:t>, ω</a:t>
            </a:r>
            <a:r>
              <a:rPr lang="cs-CZ" sz="1800" baseline="-25000" dirty="0">
                <a:latin typeface="Times New Roman" panose="02020603050405020304" pitchFamily="18" charset="0"/>
                <a:cs typeface="Times New Roman" panose="02020603050405020304" pitchFamily="18" charset="0"/>
              </a:rPr>
              <a:t>2</a:t>
            </a:r>
            <a:r>
              <a:rPr lang="cs-CZ" sz="1800" dirty="0">
                <a:latin typeface="Times New Roman" panose="02020603050405020304" pitchFamily="18" charset="0"/>
                <a:cs typeface="Times New Roman" panose="02020603050405020304" pitchFamily="18" charset="0"/>
              </a:rPr>
              <a:t>,… ω</a:t>
            </a:r>
            <a:r>
              <a:rPr lang="el-GR" sz="1800" baseline="-25000" dirty="0">
                <a:latin typeface="Times New Roman" panose="02020603050405020304" pitchFamily="18" charset="0"/>
                <a:cs typeface="Times New Roman" panose="02020603050405020304" pitchFamily="18" charset="0"/>
              </a:rPr>
              <a:t>ν</a:t>
            </a:r>
            <a:r>
              <a:rPr lang="cs-CZ" sz="1800" dirty="0">
                <a:latin typeface="Times New Roman" panose="02020603050405020304" pitchFamily="18" charset="0"/>
                <a:cs typeface="Times New Roman" panose="02020603050405020304" pitchFamily="18" charset="0"/>
              </a:rPr>
              <a:t>, …. Toto tvrzení však lze dokázat mnohem jednodušeji nezávisle na vlastnostech iracionálních čísel</a:t>
            </a:r>
            <a:r>
              <a:rPr lang="cs-CZ" dirty="0">
                <a:latin typeface="Times New Roman" panose="02020603050405020304" pitchFamily="18" charset="0"/>
                <a:cs typeface="Times New Roman" panose="02020603050405020304" pitchFamily="18" charset="0"/>
              </a:rPr>
              <a:t>.</a:t>
            </a:r>
            <a:endParaRPr lang="cs-CZ" dirty="0"/>
          </a:p>
        </p:txBody>
      </p:sp>
      <p:sp>
        <p:nvSpPr>
          <p:cNvPr id="2" name="Zástupný symbol pro zápatí 1">
            <a:extLst>
              <a:ext uri="{FF2B5EF4-FFF2-40B4-BE49-F238E27FC236}">
                <a16:creationId xmlns:a16="http://schemas.microsoft.com/office/drawing/2014/main" id="{9754CFA1-9CB9-4E21-9D12-B50CCC235271}"/>
              </a:ext>
            </a:extLst>
          </p:cNvPr>
          <p:cNvSpPr>
            <a:spLocks noGrp="1"/>
          </p:cNvSpPr>
          <p:nvPr>
            <p:ph type="ftr" sz="quarter" idx="11"/>
          </p:nvPr>
        </p:nvSpPr>
        <p:spPr>
          <a:xfrm>
            <a:off x="5697902" y="648335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03F58F7F-BB46-4605-9750-FA0967D5E9C2}"/>
              </a:ext>
            </a:extLst>
          </p:cNvPr>
          <p:cNvSpPr>
            <a:spLocks noGrp="1"/>
          </p:cNvSpPr>
          <p:nvPr>
            <p:ph type="sldNum" sz="quarter" idx="12"/>
          </p:nvPr>
        </p:nvSpPr>
        <p:spPr/>
        <p:txBody>
          <a:bodyPr/>
          <a:lstStyle/>
          <a:p>
            <a:fld id="{882E41CE-998D-47CB-83BB-63F2AFDA476B}" type="slidenum">
              <a:rPr lang="cs-CZ" altLang="cs-CZ" smtClean="0"/>
              <a:pPr/>
              <a:t>40</a:t>
            </a:fld>
            <a:endParaRPr lang="cs-CZ" altLang="cs-CZ"/>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3" name="Group 3">
            <a:extLst>
              <a:ext uri="{FF2B5EF4-FFF2-40B4-BE49-F238E27FC236}">
                <a16:creationId xmlns:a16="http://schemas.microsoft.com/office/drawing/2014/main" id="{2A3AC1D2-4AA8-4105-ACC8-0F6F9348A0C7}"/>
              </a:ext>
            </a:extLst>
          </p:cNvPr>
          <p:cNvGraphicFramePr>
            <a:graphicFrameLocks noGrp="1"/>
          </p:cNvGraphicFramePr>
          <p:nvPr>
            <p:ph idx="1"/>
            <p:extLst>
              <p:ext uri="{D42A27DB-BD31-4B8C-83A1-F6EECF244321}">
                <p14:modId xmlns:p14="http://schemas.microsoft.com/office/powerpoint/2010/main" val="1933502856"/>
              </p:ext>
            </p:extLst>
          </p:nvPr>
        </p:nvGraphicFramePr>
        <p:xfrm>
          <a:off x="1223629" y="188640"/>
          <a:ext cx="6696741" cy="4053840"/>
        </p:xfrm>
        <a:graphic>
          <a:graphicData uri="http://schemas.openxmlformats.org/drawingml/2006/table">
            <a:tbl>
              <a:tblPr/>
              <a:tblGrid>
                <a:gridCol w="744082">
                  <a:extLst>
                    <a:ext uri="{9D8B030D-6E8A-4147-A177-3AD203B41FA5}">
                      <a16:colId xmlns:a16="http://schemas.microsoft.com/office/drawing/2014/main" val="567726147"/>
                    </a:ext>
                  </a:extLst>
                </a:gridCol>
                <a:gridCol w="828611">
                  <a:extLst>
                    <a:ext uri="{9D8B030D-6E8A-4147-A177-3AD203B41FA5}">
                      <a16:colId xmlns:a16="http://schemas.microsoft.com/office/drawing/2014/main" val="4249570876"/>
                    </a:ext>
                  </a:extLst>
                </a:gridCol>
                <a:gridCol w="660846">
                  <a:extLst>
                    <a:ext uri="{9D8B030D-6E8A-4147-A177-3AD203B41FA5}">
                      <a16:colId xmlns:a16="http://schemas.microsoft.com/office/drawing/2014/main" val="3434648047"/>
                    </a:ext>
                  </a:extLst>
                </a:gridCol>
                <a:gridCol w="744082">
                  <a:extLst>
                    <a:ext uri="{9D8B030D-6E8A-4147-A177-3AD203B41FA5}">
                      <a16:colId xmlns:a16="http://schemas.microsoft.com/office/drawing/2014/main" val="1538699538"/>
                    </a:ext>
                  </a:extLst>
                </a:gridCol>
                <a:gridCol w="741499">
                  <a:extLst>
                    <a:ext uri="{9D8B030D-6E8A-4147-A177-3AD203B41FA5}">
                      <a16:colId xmlns:a16="http://schemas.microsoft.com/office/drawing/2014/main" val="1233643074"/>
                    </a:ext>
                  </a:extLst>
                </a:gridCol>
                <a:gridCol w="746666">
                  <a:extLst>
                    <a:ext uri="{9D8B030D-6E8A-4147-A177-3AD203B41FA5}">
                      <a16:colId xmlns:a16="http://schemas.microsoft.com/office/drawing/2014/main" val="1371815625"/>
                    </a:ext>
                  </a:extLst>
                </a:gridCol>
                <a:gridCol w="744082">
                  <a:extLst>
                    <a:ext uri="{9D8B030D-6E8A-4147-A177-3AD203B41FA5}">
                      <a16:colId xmlns:a16="http://schemas.microsoft.com/office/drawing/2014/main" val="2827196769"/>
                    </a:ext>
                  </a:extLst>
                </a:gridCol>
                <a:gridCol w="742791">
                  <a:extLst>
                    <a:ext uri="{9D8B030D-6E8A-4147-A177-3AD203B41FA5}">
                      <a16:colId xmlns:a16="http://schemas.microsoft.com/office/drawing/2014/main" val="181646252"/>
                    </a:ext>
                  </a:extLst>
                </a:gridCol>
                <a:gridCol w="744082">
                  <a:extLst>
                    <a:ext uri="{9D8B030D-6E8A-4147-A177-3AD203B41FA5}">
                      <a16:colId xmlns:a16="http://schemas.microsoft.com/office/drawing/2014/main" val="562378109"/>
                    </a:ext>
                  </a:extLst>
                </a:gridCol>
              </a:tblGrid>
              <a:tr h="326778">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1" u="none" strike="noStrike" cap="none" normalizeH="0" baseline="0">
                          <a:ln>
                            <a:noFill/>
                          </a:ln>
                          <a:solidFill>
                            <a:schemeClr val="tx1"/>
                          </a:solidFill>
                          <a:effectLst/>
                          <a:latin typeface="Arial" panose="020B0604020202020204"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86604519"/>
                  </a:ext>
                </a:extLst>
              </a:tr>
              <a:tr h="326778">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1" u="none" strike="noStrike" cap="none" normalizeH="0" baseline="0">
                          <a:ln>
                            <a:noFill/>
                          </a:ln>
                          <a:solidFill>
                            <a:schemeClr val="tx1"/>
                          </a:solidFill>
                          <a:effectLst/>
                          <a:latin typeface="Arial" panose="020B0604020202020204" pitchFamily="34" charset="0"/>
                        </a:rPr>
                        <a:t>E</a:t>
                      </a:r>
                      <a:r>
                        <a:rPr kumimoji="0" lang="cs-CZ" altLang="cs-CZ" sz="1800" b="0" i="1" u="none" strike="noStrike" cap="none" normalizeH="0" baseline="-25000">
                          <a:ln>
                            <a:noFill/>
                          </a:ln>
                          <a:solidFill>
                            <a:schemeClr val="tx1"/>
                          </a:solidFill>
                          <a:effectLst/>
                          <a:latin typeface="Arial" panose="020B0604020202020204" pitchFamily="34" charset="0"/>
                        </a:rPr>
                        <a:t>i</a:t>
                      </a:r>
                      <a:endParaRPr kumimoji="0" lang="cs-CZ" altLang="cs-CZ" sz="1800" b="0" i="1"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4079974802"/>
                  </a:ext>
                </a:extLst>
              </a:tr>
              <a:tr h="32677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1" u="none" strike="noStrike" cap="none" normalizeH="0" baseline="0">
                          <a:ln>
                            <a:noFill/>
                          </a:ln>
                          <a:solidFill>
                            <a:schemeClr val="tx1"/>
                          </a:solidFill>
                          <a:effectLst/>
                          <a:latin typeface="Arial" panose="020B0604020202020204" pitchFamily="34" charset="0"/>
                        </a:rPr>
                        <a:t>E</a:t>
                      </a:r>
                      <a:r>
                        <a:rPr kumimoji="0" lang="cs-CZ" altLang="cs-CZ" sz="1800" b="0" i="1" u="none" strike="noStrike" cap="none" normalizeH="0" baseline="-25000">
                          <a:ln>
                            <a:noFill/>
                          </a:ln>
                          <a:solidFill>
                            <a:schemeClr val="tx1"/>
                          </a:solidFill>
                          <a:effectLst/>
                          <a:latin typeface="Arial" panose="020B0604020202020204" pitchFamily="34" charset="0"/>
                        </a:rPr>
                        <a:t>1 </a:t>
                      </a:r>
                      <a:r>
                        <a:rPr kumimoji="0" lang="cs-CZ" altLang="cs-CZ" sz="1800" b="0" i="0" u="none" strike="noStrike" cap="none" normalizeH="0" baseline="0">
                          <a:ln>
                            <a:noFill/>
                          </a:ln>
                          <a:solidFill>
                            <a:schemeClr val="tx1"/>
                          </a:solidFill>
                          <a:effectLst/>
                          <a:latin typeface="Arial" panose="020B0604020202020204" pitchFamily="34" charset="0"/>
                        </a:rPr>
                        <a:t>(</a:t>
                      </a:r>
                      <a:r>
                        <a:rPr kumimoji="0" lang="cs-CZ" altLang="cs-CZ" sz="1800" b="0" i="1" u="none" strike="noStrike" cap="none" normalizeH="0" baseline="0">
                          <a:ln>
                            <a:noFill/>
                          </a:ln>
                          <a:solidFill>
                            <a:schemeClr val="tx1"/>
                          </a:solidFill>
                          <a:effectLst/>
                          <a:latin typeface="Arial" panose="020B0604020202020204" pitchFamily="34" charset="0"/>
                        </a:rPr>
                        <a:t>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49162742"/>
                  </a:ext>
                </a:extLst>
              </a:tr>
              <a:tr h="32677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1" u="none" strike="noStrike" cap="none" normalizeH="0" baseline="0">
                          <a:ln>
                            <a:noFill/>
                          </a:ln>
                          <a:solidFill>
                            <a:schemeClr val="tx1"/>
                          </a:solidFill>
                          <a:effectLst/>
                          <a:latin typeface="Arial" panose="020B0604020202020204" pitchFamily="34" charset="0"/>
                        </a:rPr>
                        <a:t>E</a:t>
                      </a:r>
                      <a:r>
                        <a:rPr kumimoji="0" lang="cs-CZ" altLang="cs-CZ" sz="1800" b="0" i="1" u="none" strike="noStrike" cap="none" normalizeH="0" baseline="-25000">
                          <a:ln>
                            <a:noFill/>
                          </a:ln>
                          <a:solidFill>
                            <a:schemeClr val="tx1"/>
                          </a:solidFill>
                          <a:effectLst/>
                          <a:latin typeface="Arial" panose="020B0604020202020204" pitchFamily="34" charset="0"/>
                        </a:rPr>
                        <a:t>2</a:t>
                      </a:r>
                      <a:r>
                        <a:rPr kumimoji="0" lang="cs-CZ" altLang="cs-CZ" sz="1800" b="0" i="0" u="none" strike="noStrike" cap="none" normalizeH="0" baseline="-25000">
                          <a:ln>
                            <a:noFill/>
                          </a:ln>
                          <a:solidFill>
                            <a:schemeClr val="tx1"/>
                          </a:solidFill>
                          <a:effectLst/>
                          <a:latin typeface="Arial" panose="020B0604020202020204" pitchFamily="34" charset="0"/>
                        </a:rPr>
                        <a:t> </a:t>
                      </a:r>
                      <a:r>
                        <a:rPr kumimoji="0" lang="cs-CZ" altLang="cs-CZ" sz="1800" b="0" i="0" u="none" strike="noStrike" cap="none" normalizeH="0" baseline="0">
                          <a:ln>
                            <a:noFill/>
                          </a:ln>
                          <a:solidFill>
                            <a:schemeClr val="tx1"/>
                          </a:solidFill>
                          <a:effectLst/>
                          <a:latin typeface="Arial" panose="020B0604020202020204" pitchFamily="34" charset="0"/>
                        </a:rPr>
                        <a:t>(</a:t>
                      </a:r>
                      <a:r>
                        <a:rPr kumimoji="0" lang="cs-CZ" altLang="cs-CZ" sz="1800" b="0" i="1" u="none" strike="noStrike" cap="none" normalizeH="0" baseline="0">
                          <a:ln>
                            <a:noFill/>
                          </a:ln>
                          <a:solidFill>
                            <a:schemeClr val="tx1"/>
                          </a:solidFill>
                          <a:effectLst/>
                          <a:latin typeface="Arial" panose="020B0604020202020204" pitchFamily="34" charset="0"/>
                        </a:rPr>
                        <a:t>i</a:t>
                      </a:r>
                      <a:r>
                        <a:rPr kumimoji="0" lang="cs-CZ" altLang="cs-CZ" sz="1800" b="0" i="0" u="none" strike="noStrike" cap="none" normalizeH="0" baseline="0">
                          <a:ln>
                            <a:noFill/>
                          </a:ln>
                          <a:solidFill>
                            <a:schemeClr val="tx1"/>
                          </a:solidFill>
                          <a:effectLst/>
                          <a:latin typeface="Arial" panose="020B0604020202020204" pitchFamily="34" charset="0"/>
                        </a:rPr>
                        <a:t> )</a:t>
                      </a:r>
                      <a:endParaRPr kumimoji="0" lang="cs-CZ" altLang="cs-CZ" sz="1800" b="0" i="1"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1699565"/>
                  </a:ext>
                </a:extLst>
              </a:tr>
              <a:tr h="354010">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1" u="none" strike="noStrike" cap="none" normalizeH="0" baseline="0">
                          <a:ln>
                            <a:noFill/>
                          </a:ln>
                          <a:solidFill>
                            <a:schemeClr val="tx1"/>
                          </a:solidFill>
                          <a:effectLst/>
                          <a:latin typeface="Arial" panose="020B0604020202020204" pitchFamily="34" charset="0"/>
                        </a:rPr>
                        <a:t>E</a:t>
                      </a:r>
                      <a:r>
                        <a:rPr kumimoji="0" lang="cs-CZ" altLang="cs-CZ" sz="1800" b="0" i="1" u="none" strike="noStrike" cap="none" normalizeH="0" baseline="-25000">
                          <a:ln>
                            <a:noFill/>
                          </a:ln>
                          <a:solidFill>
                            <a:schemeClr val="tx1"/>
                          </a:solidFill>
                          <a:effectLst/>
                          <a:latin typeface="Arial" panose="020B0604020202020204" pitchFamily="34" charset="0"/>
                        </a:rPr>
                        <a:t>3 </a:t>
                      </a:r>
                      <a:r>
                        <a:rPr kumimoji="0" lang="cs-CZ" altLang="cs-CZ" sz="2000" b="0" i="0" u="none" strike="noStrike" cap="none" normalizeH="0" baseline="0">
                          <a:ln>
                            <a:noFill/>
                          </a:ln>
                          <a:solidFill>
                            <a:schemeClr val="tx1"/>
                          </a:solidFill>
                          <a:effectLst/>
                          <a:latin typeface="Arial" panose="020B0604020202020204" pitchFamily="34" charset="0"/>
                        </a:rPr>
                        <a:t>(</a:t>
                      </a:r>
                      <a:r>
                        <a:rPr kumimoji="0" lang="cs-CZ" altLang="cs-CZ" sz="2000" b="0" i="1" u="none" strike="noStrike" cap="none" normalizeH="0" baseline="0">
                          <a:ln>
                            <a:noFill/>
                          </a:ln>
                          <a:solidFill>
                            <a:schemeClr val="tx1"/>
                          </a:solidFill>
                          <a:effectLst/>
                          <a:latin typeface="Arial" panose="020B0604020202020204" pitchFamily="34" charset="0"/>
                        </a:rPr>
                        <a:t>i </a:t>
                      </a:r>
                      <a:r>
                        <a:rPr kumimoji="0" lang="cs-CZ" altLang="cs-CZ" sz="2000" b="0" i="0" u="none" strike="noStrike" cap="none" normalizeH="0" baseline="0">
                          <a:ln>
                            <a:noFill/>
                          </a:ln>
                          <a:solidFill>
                            <a:schemeClr val="tx1"/>
                          </a:solidFill>
                          <a:effectLst/>
                          <a:latin typeface="Arial" panose="020B0604020202020204" pitchFamily="34" charset="0"/>
                        </a:rPr>
                        <a:t>)</a:t>
                      </a:r>
                      <a:endParaRPr kumimoji="0" lang="cs-CZ" altLang="cs-CZ" sz="1800" b="0" i="1"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90349243"/>
                  </a:ext>
                </a:extLst>
              </a:tr>
              <a:tr h="32677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3871938"/>
                  </a:ext>
                </a:extLst>
              </a:tr>
              <a:tr h="32677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858991"/>
                  </a:ext>
                </a:extLst>
              </a:tr>
              <a:tr h="32677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Arial" panose="020B060402020202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4227219"/>
                  </a:ext>
                </a:extLst>
              </a:tr>
              <a:tr h="32677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6167540"/>
                  </a:ext>
                </a:extLst>
              </a:tr>
              <a:tr h="32677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1" u="none" strike="noStrike" cap="none" normalizeH="0" baseline="0">
                          <a:ln>
                            <a:noFill/>
                          </a:ln>
                          <a:solidFill>
                            <a:schemeClr val="tx1"/>
                          </a:solidFill>
                          <a:effectLst/>
                          <a:latin typeface="Arial" panose="020B0604020202020204" pitchFamily="34" charset="0"/>
                        </a:rPr>
                        <a:t>E</a:t>
                      </a:r>
                      <a:r>
                        <a:rPr kumimoji="0" lang="cs-CZ" altLang="cs-CZ" sz="1800" b="0" i="1" u="none" strike="noStrike" cap="none" normalizeH="0" baseline="-25000">
                          <a:ln>
                            <a:noFill/>
                          </a:ln>
                          <a:solidFill>
                            <a:schemeClr val="tx1"/>
                          </a:solidFill>
                          <a:effectLst/>
                          <a:latin typeface="Arial" panose="020B0604020202020204" pitchFamily="34" charset="0"/>
                        </a:rPr>
                        <a:t>i </a:t>
                      </a:r>
                      <a:r>
                        <a:rPr kumimoji="0" lang="cs-CZ" altLang="cs-CZ" sz="1800" b="0" i="0" u="none" strike="noStrike" cap="none" normalizeH="0" baseline="0">
                          <a:ln>
                            <a:noFill/>
                          </a:ln>
                          <a:solidFill>
                            <a:schemeClr val="tx1"/>
                          </a:solidFill>
                          <a:effectLst/>
                          <a:latin typeface="Arial" panose="020B0604020202020204" pitchFamily="34" charset="0"/>
                        </a:rPr>
                        <a:t> (</a:t>
                      </a:r>
                      <a:r>
                        <a:rPr kumimoji="0" lang="cs-CZ" altLang="cs-CZ" sz="1800" b="0" i="1" u="none" strike="noStrike" cap="none" normalizeH="0" baseline="0">
                          <a:ln>
                            <a:noFill/>
                          </a:ln>
                          <a:solidFill>
                            <a:schemeClr val="tx1"/>
                          </a:solidFill>
                          <a:effectLst/>
                          <a:latin typeface="Arial" panose="020B0604020202020204" pitchFamily="34" charset="0"/>
                        </a:rPr>
                        <a:t>i</a:t>
                      </a:r>
                      <a:r>
                        <a:rPr kumimoji="0" lang="cs-CZ" altLang="cs-CZ" sz="1800" b="0" i="0" u="none" strike="noStrike" cap="none" normalizeH="0" baseline="0">
                          <a:ln>
                            <a:noFill/>
                          </a:ln>
                          <a:solidFill>
                            <a:schemeClr val="tx1"/>
                          </a:solidFill>
                          <a:effectLst/>
                          <a:latin typeface="Arial" panose="020B0604020202020204" pitchFamily="34" charset="0"/>
                        </a:rPr>
                        <a:t> )</a:t>
                      </a:r>
                      <a:endParaRPr kumimoji="0" lang="cs-CZ" altLang="cs-CZ" sz="1800" b="0" i="1"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67833970"/>
                  </a:ext>
                </a:extLst>
              </a:tr>
              <a:tr h="32677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1" u="none" strike="noStrike" cap="none" normalizeH="0" baseline="0">
                          <a:ln>
                            <a:noFill/>
                          </a:ln>
                          <a:solidFill>
                            <a:schemeClr val="tx1"/>
                          </a:solidFill>
                          <a:effectLst/>
                          <a:latin typeface="Arial" panose="020B0604020202020204" pitchFamily="34" charset="0"/>
                        </a:rPr>
                        <a:t>Anti E</a:t>
                      </a:r>
                      <a:r>
                        <a:rPr kumimoji="0" lang="cs-CZ" altLang="cs-CZ" sz="1800" b="0" i="1" u="none" strike="noStrike" cap="none" normalizeH="0" baseline="-25000">
                          <a:ln>
                            <a:noFill/>
                          </a:ln>
                          <a:solidFill>
                            <a:schemeClr val="tx1"/>
                          </a:solidFill>
                          <a:effectLst/>
                          <a:latin typeface="Arial" panose="020B0604020202020204" pitchFamily="34" charset="0"/>
                        </a:rPr>
                        <a:t>i</a:t>
                      </a:r>
                      <a:r>
                        <a:rPr kumimoji="0" lang="cs-CZ" altLang="cs-CZ" sz="1800" b="0" i="1" u="none" strike="noStrike" cap="none" normalizeH="0" baseline="0">
                          <a:ln>
                            <a:noFill/>
                          </a:ln>
                          <a:solidFill>
                            <a:schemeClr val="tx1"/>
                          </a:solidFill>
                          <a:effectLst/>
                          <a:latin typeface="Arial" panose="020B0604020202020204" pitchFamily="34" charset="0"/>
                        </a:rPr>
                        <a:t> </a:t>
                      </a:r>
                      <a:r>
                        <a:rPr kumimoji="0" lang="cs-CZ" altLang="cs-CZ" sz="1800" b="0" i="0" u="none" strike="noStrike" cap="none" normalizeH="0" baseline="0">
                          <a:ln>
                            <a:noFill/>
                          </a:ln>
                          <a:solidFill>
                            <a:schemeClr val="tx1"/>
                          </a:solidFill>
                          <a:effectLst/>
                          <a:latin typeface="Arial" panose="020B0604020202020204" pitchFamily="34" charset="0"/>
                        </a:rPr>
                        <a:t>(</a:t>
                      </a:r>
                      <a:r>
                        <a:rPr kumimoji="0" lang="cs-CZ" altLang="cs-CZ" sz="1800" b="0" i="1" u="none" strike="noStrike" cap="none" normalizeH="0" baseline="0">
                          <a:ln>
                            <a:noFill/>
                          </a:ln>
                          <a:solidFill>
                            <a:schemeClr val="tx1"/>
                          </a:solidFill>
                          <a:effectLst/>
                          <a:latin typeface="Arial" panose="020B0604020202020204" pitchFamily="34" charset="0"/>
                        </a:rPr>
                        <a:t>i</a:t>
                      </a:r>
                      <a:r>
                        <a:rPr kumimoji="0" lang="cs-CZ" altLang="cs-CZ" sz="1800" b="0" i="0" u="none" strike="noStrike" cap="none" normalizeH="0" baseline="0">
                          <a:ln>
                            <a:noFill/>
                          </a:ln>
                          <a:solidFill>
                            <a:schemeClr val="tx1"/>
                          </a:solidFill>
                          <a:effectLst/>
                          <a:latin typeface="Arial" panose="020B0604020202020204" pitchFamily="34" charset="0"/>
                        </a:rPr>
                        <a:t> )</a:t>
                      </a:r>
                      <a:endParaRPr kumimoji="0" lang="cs-CZ" altLang="cs-CZ" sz="1800" b="0" i="1"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1858159"/>
                  </a:ext>
                </a:extLst>
              </a:tr>
            </a:tbl>
          </a:graphicData>
        </a:graphic>
      </p:graphicFrame>
      <p:sp>
        <p:nvSpPr>
          <p:cNvPr id="5" name="TextovéPole 4">
            <a:extLst>
              <a:ext uri="{FF2B5EF4-FFF2-40B4-BE49-F238E27FC236}">
                <a16:creationId xmlns:a16="http://schemas.microsoft.com/office/drawing/2014/main" id="{A5BAD5CE-5E25-489A-875B-2AA0DAB62993}"/>
              </a:ext>
            </a:extLst>
          </p:cNvPr>
          <p:cNvSpPr txBox="1"/>
          <p:nvPr/>
        </p:nvSpPr>
        <p:spPr>
          <a:xfrm>
            <a:off x="467542" y="4549676"/>
            <a:ext cx="8352929" cy="1631216"/>
          </a:xfrm>
          <a:prstGeom prst="rect">
            <a:avLst/>
          </a:prstGeom>
          <a:noFill/>
        </p:spPr>
        <p:txBody>
          <a:bodyPr wrap="square">
            <a:spAutoFit/>
          </a:bodyPr>
          <a:lstStyle/>
          <a:p>
            <a:r>
              <a:rPr lang="cs-CZ" sz="2000" dirty="0"/>
              <a:t>Tento důkaz překvapuje nejen svou velkou jednoduchostí, ale  zejména tím, že princip v něm uvedený lze bezprostředně použít k důkazu obecnějšího tvrzení, že totiž mohutnosti souhrnů nemají maximum, což je totéž jako tvrzení, že ke každému zadanému souhrnu </a:t>
            </a:r>
            <a:r>
              <a:rPr lang="cs-CZ" sz="2000" i="1" dirty="0"/>
              <a:t>L</a:t>
            </a:r>
            <a:r>
              <a:rPr lang="cs-CZ" sz="2000" dirty="0"/>
              <a:t> existuje jiný souhrn </a:t>
            </a:r>
            <a:r>
              <a:rPr lang="cs-CZ" sz="2000" i="1" dirty="0"/>
              <a:t>M</a:t>
            </a:r>
            <a:r>
              <a:rPr lang="cs-CZ" sz="2000" dirty="0"/>
              <a:t>, který má větší mohutnost než </a:t>
            </a:r>
            <a:r>
              <a:rPr lang="cs-CZ" sz="2000" i="1" dirty="0"/>
              <a:t>L</a:t>
            </a:r>
            <a:r>
              <a:rPr lang="cs-CZ" sz="2000" dirty="0"/>
              <a:t>.</a:t>
            </a:r>
          </a:p>
        </p:txBody>
      </p:sp>
      <p:sp>
        <p:nvSpPr>
          <p:cNvPr id="2" name="Zástupný symbol pro zápatí 1">
            <a:extLst>
              <a:ext uri="{FF2B5EF4-FFF2-40B4-BE49-F238E27FC236}">
                <a16:creationId xmlns:a16="http://schemas.microsoft.com/office/drawing/2014/main" id="{E8480E1E-F062-4F9C-95E4-07FCC48501CB}"/>
              </a:ext>
            </a:extLst>
          </p:cNvPr>
          <p:cNvSpPr>
            <a:spLocks noGrp="1"/>
          </p:cNvSpPr>
          <p:nvPr>
            <p:ph type="ftr" sz="quarter" idx="11"/>
          </p:nvPr>
        </p:nvSpPr>
        <p:spPr/>
        <p:txBody>
          <a:bodyPr/>
          <a:lstStyle/>
          <a:p>
            <a:r>
              <a:rPr lang="cs-CZ" altLang="cs-CZ"/>
              <a:t>Blažena Švandová 2021</a:t>
            </a:r>
          </a:p>
        </p:txBody>
      </p:sp>
      <p:sp>
        <p:nvSpPr>
          <p:cNvPr id="3" name="Zástupný symbol pro číslo snímku 2">
            <a:extLst>
              <a:ext uri="{FF2B5EF4-FFF2-40B4-BE49-F238E27FC236}">
                <a16:creationId xmlns:a16="http://schemas.microsoft.com/office/drawing/2014/main" id="{BE1AF465-4A6E-41E6-A278-1A36B000617C}"/>
              </a:ext>
            </a:extLst>
          </p:cNvPr>
          <p:cNvSpPr>
            <a:spLocks noGrp="1"/>
          </p:cNvSpPr>
          <p:nvPr>
            <p:ph type="sldNum" sz="quarter" idx="12"/>
          </p:nvPr>
        </p:nvSpPr>
        <p:spPr/>
        <p:txBody>
          <a:bodyPr/>
          <a:lstStyle/>
          <a:p>
            <a:fld id="{87E8FAF6-82DB-4D9F-8F03-EA4707CBABAF}" type="slidenum">
              <a:rPr lang="cs-CZ" altLang="cs-CZ" smtClean="0"/>
              <a:pPr/>
              <a:t>41</a:t>
            </a:fld>
            <a:endParaRPr lang="cs-CZ" altLang="cs-CZ"/>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ovéPole 2">
            <a:extLst>
              <a:ext uri="{FF2B5EF4-FFF2-40B4-BE49-F238E27FC236}">
                <a16:creationId xmlns:a16="http://schemas.microsoft.com/office/drawing/2014/main" id="{1E823EAA-7A1E-4608-AA88-CE7C2B0F47DB}"/>
              </a:ext>
            </a:extLst>
          </p:cNvPr>
          <p:cNvSpPr txBox="1">
            <a:spLocks noChangeArrowheads="1"/>
          </p:cNvSpPr>
          <p:nvPr/>
        </p:nvSpPr>
        <p:spPr bwMode="auto">
          <a:xfrm>
            <a:off x="489744" y="480218"/>
            <a:ext cx="4611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SzTx/>
              <a:buFontTx/>
              <a:buNone/>
            </a:pPr>
            <a:r>
              <a:rPr lang="cs-CZ" altLang="cs-CZ" sz="2400">
                <a:latin typeface="Times New Roman" panose="02020603050405020304" pitchFamily="18" charset="0"/>
              </a:rPr>
              <a:t>Petr Vopěnka (1935-2015)</a:t>
            </a:r>
          </a:p>
        </p:txBody>
      </p:sp>
      <p:sp>
        <p:nvSpPr>
          <p:cNvPr id="35843" name="TextovéPole 4">
            <a:extLst>
              <a:ext uri="{FF2B5EF4-FFF2-40B4-BE49-F238E27FC236}">
                <a16:creationId xmlns:a16="http://schemas.microsoft.com/office/drawing/2014/main" id="{EEDB649D-0980-431B-9B72-464B2C685A50}"/>
              </a:ext>
            </a:extLst>
          </p:cNvPr>
          <p:cNvSpPr txBox="1">
            <a:spLocks noChangeArrowheads="1"/>
          </p:cNvSpPr>
          <p:nvPr/>
        </p:nvSpPr>
        <p:spPr bwMode="auto">
          <a:xfrm>
            <a:off x="1258888" y="981075"/>
            <a:ext cx="7885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SzTx/>
              <a:buFontTx/>
              <a:buNone/>
            </a:pPr>
            <a:r>
              <a:rPr lang="cs-CZ" altLang="cs-CZ" sz="2400">
                <a:latin typeface="Times New Roman" panose="02020603050405020304" pitchFamily="18" charset="0"/>
              </a:rPr>
              <a:t>Alternativní teorie množin nebo nová množinová matematika?</a:t>
            </a:r>
          </a:p>
        </p:txBody>
      </p:sp>
      <p:pic>
        <p:nvPicPr>
          <p:cNvPr id="35844" name="Picture 2" descr="Všechny kategorie | KOSMAS.cz - vaše internetové knihkupectví">
            <a:extLst>
              <a:ext uri="{FF2B5EF4-FFF2-40B4-BE49-F238E27FC236}">
                <a16:creationId xmlns:a16="http://schemas.microsoft.com/office/drawing/2014/main" id="{5F7C6EE6-32F0-4DF6-BEA8-0E644434D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1462088"/>
            <a:ext cx="126365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descr="Petr Vopěnka Books | PDF Book Onlines">
            <a:extLst>
              <a:ext uri="{FF2B5EF4-FFF2-40B4-BE49-F238E27FC236}">
                <a16:creationId xmlns:a16="http://schemas.microsoft.com/office/drawing/2014/main" id="{3DE05007-5A33-4CCC-AD63-CFE2677EB9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5588" y="3738563"/>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Petr Vopěnka - Megaknihy.cz">
            <a:extLst>
              <a:ext uri="{FF2B5EF4-FFF2-40B4-BE49-F238E27FC236}">
                <a16:creationId xmlns:a16="http://schemas.microsoft.com/office/drawing/2014/main" id="{3DF864D4-CF52-417D-B871-40D9D2505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5588" y="1462088"/>
            <a:ext cx="12795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0" descr="Knihy od Petr Vopěnka | Kupte na Martinus.cz">
            <a:extLst>
              <a:ext uri="{FF2B5EF4-FFF2-40B4-BE49-F238E27FC236}">
                <a16:creationId xmlns:a16="http://schemas.microsoft.com/office/drawing/2014/main" id="{9A8653EB-4B40-4D14-B525-47BEB9C143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675" y="2052638"/>
            <a:ext cx="146685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2" descr="Petr Vopěnka: Toto bylo mé století. O matematice s láskou - iForum">
            <a:extLst>
              <a:ext uri="{FF2B5EF4-FFF2-40B4-BE49-F238E27FC236}">
                <a16:creationId xmlns:a16="http://schemas.microsoft.com/office/drawing/2014/main" id="{06E2F0C3-6058-4527-9E5F-30AB1F9AAC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575" y="4633913"/>
            <a:ext cx="2095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4" descr="Podivuhodný květ českého baroka - Petr Vopěnka, český jazyk | E-knihy na  Martinus.cz">
            <a:extLst>
              <a:ext uri="{FF2B5EF4-FFF2-40B4-BE49-F238E27FC236}">
                <a16:creationId xmlns:a16="http://schemas.microsoft.com/office/drawing/2014/main" id="{0B4C1852-604C-409D-B70B-E4FA2C333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7950" y="1497013"/>
            <a:ext cx="1216025"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6" descr="Petr Vopěnka | Knihy Dobrovský">
            <a:extLst>
              <a:ext uri="{FF2B5EF4-FFF2-40B4-BE49-F238E27FC236}">
                <a16:creationId xmlns:a16="http://schemas.microsoft.com/office/drawing/2014/main" id="{70426445-58A4-46B4-9F23-0176CAD45F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9113" y="1544638"/>
            <a:ext cx="1481137"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8" descr="Kniha: Úhelný kámen evropské vzdělanosti a moci | Knihy.ABZ.cz">
            <a:extLst>
              <a:ext uri="{FF2B5EF4-FFF2-40B4-BE49-F238E27FC236}">
                <a16:creationId xmlns:a16="http://schemas.microsoft.com/office/drawing/2014/main" id="{9C8AA5D9-84FD-422C-A846-0B90624B05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0913" y="4192588"/>
            <a:ext cx="16954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20" descr="Petr Vopěnka | Databáze knih">
            <a:extLst>
              <a:ext uri="{FF2B5EF4-FFF2-40B4-BE49-F238E27FC236}">
                <a16:creationId xmlns:a16="http://schemas.microsoft.com/office/drawing/2014/main" id="{EF92F380-34BD-4459-8744-4AC5696B7D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72125" y="5014913"/>
            <a:ext cx="17907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22" descr="Meditace o základech vědy (Petr Vopěnka) | Antikvariát Červený knír">
            <a:extLst>
              <a:ext uri="{FF2B5EF4-FFF2-40B4-BE49-F238E27FC236}">
                <a16:creationId xmlns:a16="http://schemas.microsoft.com/office/drawing/2014/main" id="{353B39F4-3CB6-4442-9696-DEC9F4B0C7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2875" y="3956050"/>
            <a:ext cx="17716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778BAC1F-99BF-4886-A30D-4224A519A935}"/>
              </a:ext>
            </a:extLst>
          </p:cNvPr>
          <p:cNvSpPr>
            <a:spLocks noGrp="1" noChangeArrowheads="1"/>
          </p:cNvSpPr>
          <p:nvPr>
            <p:ph type="body" idx="1"/>
          </p:nvPr>
        </p:nvSpPr>
        <p:spPr>
          <a:xfrm>
            <a:off x="168275" y="970439"/>
            <a:ext cx="6498531" cy="2717474"/>
          </a:xfrm>
        </p:spPr>
        <p:txBody>
          <a:bodyPr/>
          <a:lstStyle/>
          <a:p>
            <a:pPr marL="609600" indent="-609600">
              <a:lnSpc>
                <a:spcPct val="80000"/>
              </a:lnSpc>
              <a:buFontTx/>
              <a:buNone/>
            </a:pPr>
            <a:endParaRPr lang="cs-CZ" altLang="cs-CZ" sz="1600" u="sng" dirty="0"/>
          </a:p>
          <a:p>
            <a:pPr marL="609600" indent="-609600">
              <a:lnSpc>
                <a:spcPct val="80000"/>
              </a:lnSpc>
              <a:buFontTx/>
              <a:buNone/>
            </a:pPr>
            <a:r>
              <a:rPr lang="cs-CZ" altLang="cs-CZ" sz="1600" u="sng" dirty="0"/>
              <a:t>Problémy spojené s poznáváním Boha</a:t>
            </a:r>
            <a:r>
              <a:rPr lang="cs-CZ" altLang="cs-CZ" sz="1600" dirty="0"/>
              <a:t>:</a:t>
            </a:r>
          </a:p>
          <a:p>
            <a:pPr marL="609600" indent="-609600">
              <a:lnSpc>
                <a:spcPct val="80000"/>
              </a:lnSpc>
              <a:buFontTx/>
              <a:buNone/>
            </a:pPr>
            <a:r>
              <a:rPr lang="cs-CZ" altLang="cs-CZ" sz="1600" dirty="0"/>
              <a:t>nekonečnost Boha a světa,</a:t>
            </a:r>
          </a:p>
          <a:p>
            <a:pPr marL="609600" indent="-609600">
              <a:lnSpc>
                <a:spcPct val="80000"/>
              </a:lnSpc>
              <a:buFontTx/>
              <a:buNone/>
            </a:pPr>
            <a:r>
              <a:rPr lang="cs-CZ" altLang="cs-CZ" sz="1600" dirty="0"/>
              <a:t>paradoxy v učení o sv. Trojici,</a:t>
            </a:r>
          </a:p>
          <a:p>
            <a:pPr marL="609600" indent="-609600">
              <a:lnSpc>
                <a:spcPct val="80000"/>
              </a:lnSpc>
              <a:buFontTx/>
              <a:buNone/>
            </a:pPr>
            <a:r>
              <a:rPr lang="cs-CZ" altLang="cs-CZ" sz="1600" dirty="0"/>
              <a:t>podstata Boha, dokazatelnost</a:t>
            </a:r>
          </a:p>
          <a:p>
            <a:pPr marL="609600" indent="-609600">
              <a:lnSpc>
                <a:spcPct val="80000"/>
              </a:lnSpc>
              <a:buFontTx/>
              <a:buNone/>
            </a:pPr>
            <a:r>
              <a:rPr lang="cs-CZ" altLang="cs-CZ" sz="1600" dirty="0"/>
              <a:t>existence Boha, mystérium víry apod.</a:t>
            </a:r>
          </a:p>
          <a:p>
            <a:pPr marL="609600" indent="-609600">
              <a:lnSpc>
                <a:spcPct val="80000"/>
              </a:lnSpc>
              <a:buFontTx/>
              <a:buNone/>
            </a:pPr>
            <a:r>
              <a:rPr lang="cs-CZ" altLang="cs-CZ" sz="1600" b="1" dirty="0"/>
              <a:t>Podivuhodný květ českého baroka </a:t>
            </a:r>
          </a:p>
          <a:p>
            <a:pPr marL="609600" indent="-609600" algn="just" eaLnBrk="0" hangingPunct="0">
              <a:lnSpc>
                <a:spcPct val="80000"/>
              </a:lnSpc>
              <a:spcBef>
                <a:spcPct val="0"/>
              </a:spcBef>
              <a:buFontTx/>
              <a:buNone/>
            </a:pPr>
            <a:r>
              <a:rPr lang="cs-CZ" altLang="cs-CZ" sz="1600" dirty="0"/>
              <a:t>řazená jako část </a:t>
            </a:r>
            <a:r>
              <a:rPr lang="cs-CZ" altLang="cs-CZ" sz="1600" i="1" dirty="0"/>
              <a:t>Rozprav o teorii množin </a:t>
            </a:r>
            <a:r>
              <a:rPr lang="cs-CZ" altLang="cs-CZ" sz="1600" dirty="0"/>
              <a:t>je</a:t>
            </a:r>
            <a:endParaRPr lang="cs-CZ" altLang="cs-CZ" sz="1600" i="1" dirty="0"/>
          </a:p>
          <a:p>
            <a:pPr marL="609600" indent="-609600" algn="just" eaLnBrk="0" hangingPunct="0">
              <a:lnSpc>
                <a:spcPct val="80000"/>
              </a:lnSpc>
              <a:spcBef>
                <a:spcPct val="0"/>
              </a:spcBef>
              <a:buFontTx/>
              <a:buNone/>
            </a:pPr>
            <a:r>
              <a:rPr lang="cs-CZ" altLang="cs-CZ" sz="1600" dirty="0"/>
              <a:t>příběh o tom, jak novověká věda ze začátku uznávala jen potenciální nekonečno a pouze </a:t>
            </a:r>
            <a:r>
              <a:rPr lang="cs-CZ" altLang="cs-CZ" sz="1600" dirty="0" err="1"/>
              <a:t>theologové</a:t>
            </a:r>
            <a:r>
              <a:rPr lang="cs-CZ" altLang="cs-CZ" sz="1600" dirty="0"/>
              <a:t> bádali o aktuálním nekonečnu až do 19. stol., neboť podle tradice aktuální nekonečno spatřovali v Bohu.</a:t>
            </a:r>
          </a:p>
          <a:p>
            <a:pPr marL="609600" indent="-609600">
              <a:lnSpc>
                <a:spcPct val="80000"/>
              </a:lnSpc>
              <a:buFontTx/>
              <a:buNone/>
            </a:pPr>
            <a:endParaRPr lang="cs-CZ" altLang="cs-CZ" sz="1800" b="1" dirty="0"/>
          </a:p>
        </p:txBody>
      </p:sp>
      <p:pic>
        <p:nvPicPr>
          <p:cNvPr id="2053" name="Picture 5">
            <a:extLst>
              <a:ext uri="{FF2B5EF4-FFF2-40B4-BE49-F238E27FC236}">
                <a16:creationId xmlns:a16="http://schemas.microsoft.com/office/drawing/2014/main" id="{3210EB08-BA65-472D-8EE9-A64DDCE48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24" y="6187"/>
            <a:ext cx="937975" cy="1130892"/>
          </a:xfrm>
          <a:prstGeom prst="rect">
            <a:avLst/>
          </a:prstGeom>
          <a:noFill/>
          <a:extLst>
            <a:ext uri="{909E8E84-426E-40DD-AFC4-6F175D3DCCD1}">
              <a14:hiddenFill xmlns:a14="http://schemas.microsoft.com/office/drawing/2010/main">
                <a:solidFill>
                  <a:srgbClr val="FFFFFF"/>
                </a:solidFill>
              </a14:hiddenFill>
            </a:ext>
          </a:extLst>
        </p:spPr>
      </p:pic>
      <p:sp>
        <p:nvSpPr>
          <p:cNvPr id="2055" name="AutoShape 7">
            <a:extLst>
              <a:ext uri="{FF2B5EF4-FFF2-40B4-BE49-F238E27FC236}">
                <a16:creationId xmlns:a16="http://schemas.microsoft.com/office/drawing/2014/main" id="{D1C0CF12-2D7F-441D-A02D-D1658B5DEC5F}"/>
              </a:ext>
            </a:extLst>
          </p:cNvPr>
          <p:cNvSpPr>
            <a:spLocks noChangeAspect="1" noChangeArrowheads="1"/>
          </p:cNvSpPr>
          <p:nvPr/>
        </p:nvSpPr>
        <p:spPr bwMode="auto">
          <a:xfrm>
            <a:off x="1682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7" name="AutoShape 9">
            <a:extLst>
              <a:ext uri="{FF2B5EF4-FFF2-40B4-BE49-F238E27FC236}">
                <a16:creationId xmlns:a16="http://schemas.microsoft.com/office/drawing/2014/main" id="{356345CF-44BE-487B-B93B-5D4B64FC1FC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9" name="AutoShape 11">
            <a:extLst>
              <a:ext uri="{FF2B5EF4-FFF2-40B4-BE49-F238E27FC236}">
                <a16:creationId xmlns:a16="http://schemas.microsoft.com/office/drawing/2014/main" id="{F980C676-BE87-446D-9AFF-0DF90CB062D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2061" name="AutoShape 13">
            <a:extLst>
              <a:ext uri="{FF2B5EF4-FFF2-40B4-BE49-F238E27FC236}">
                <a16:creationId xmlns:a16="http://schemas.microsoft.com/office/drawing/2014/main" id="{9867977E-C618-44E4-A131-2CE1B3CF3563}"/>
              </a:ext>
            </a:extLst>
          </p:cNvPr>
          <p:cNvSpPr>
            <a:spLocks noChangeAspect="1" noChangeArrowheads="1"/>
          </p:cNvSpPr>
          <p:nvPr/>
        </p:nvSpPr>
        <p:spPr bwMode="auto">
          <a:xfrm>
            <a:off x="4932363" y="234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2063" name="AutoShape 15">
            <a:extLst>
              <a:ext uri="{FF2B5EF4-FFF2-40B4-BE49-F238E27FC236}">
                <a16:creationId xmlns:a16="http://schemas.microsoft.com/office/drawing/2014/main" id="{33C07ACD-2F1B-4094-A694-ACB31A6AEF6E}"/>
              </a:ext>
            </a:extLst>
          </p:cNvPr>
          <p:cNvSpPr>
            <a:spLocks noChangeAspect="1" noChangeArrowheads="1"/>
          </p:cNvSpPr>
          <p:nvPr/>
        </p:nvSpPr>
        <p:spPr bwMode="auto">
          <a:xfrm>
            <a:off x="5076825" y="234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pic>
        <p:nvPicPr>
          <p:cNvPr id="2064" name="Picture 16">
            <a:extLst>
              <a:ext uri="{FF2B5EF4-FFF2-40B4-BE49-F238E27FC236}">
                <a16:creationId xmlns:a16="http://schemas.microsoft.com/office/drawing/2014/main" id="{B0359D52-C819-40FA-AE38-A77E8828B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422" y="704055"/>
            <a:ext cx="1910999" cy="2470477"/>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84413DDA-C1A0-4A5E-8B5C-7DFF2359EBEF}"/>
              </a:ext>
            </a:extLst>
          </p:cNvPr>
          <p:cNvSpPr txBox="1"/>
          <p:nvPr/>
        </p:nvSpPr>
        <p:spPr>
          <a:xfrm>
            <a:off x="4223879" y="167568"/>
            <a:ext cx="3782837" cy="387798"/>
          </a:xfrm>
          <a:prstGeom prst="rect">
            <a:avLst/>
          </a:prstGeom>
          <a:noFill/>
        </p:spPr>
        <p:txBody>
          <a:bodyPr wrap="square">
            <a:spAutoFit/>
          </a:bodyPr>
          <a:lstStyle/>
          <a:p>
            <a:pPr marL="609600" indent="-609600">
              <a:lnSpc>
                <a:spcPct val="80000"/>
              </a:lnSpc>
              <a:buFontTx/>
              <a:buNone/>
            </a:pPr>
            <a:r>
              <a:rPr lang="cs-CZ" altLang="cs-CZ" b="1" dirty="0"/>
              <a:t>Petr </a:t>
            </a:r>
            <a:r>
              <a:rPr lang="cs-CZ" altLang="cs-CZ" b="1" dirty="0" err="1"/>
              <a:t>Vopěnka</a:t>
            </a:r>
            <a:r>
              <a:rPr lang="cs-CZ" altLang="cs-CZ" b="1" dirty="0"/>
              <a:t> (1935-2015) </a:t>
            </a:r>
          </a:p>
        </p:txBody>
      </p:sp>
      <p:sp>
        <p:nvSpPr>
          <p:cNvPr id="3" name="Zástupný symbol pro zápatí 2">
            <a:extLst>
              <a:ext uri="{FF2B5EF4-FFF2-40B4-BE49-F238E27FC236}">
                <a16:creationId xmlns:a16="http://schemas.microsoft.com/office/drawing/2014/main" id="{EC339981-65CC-4B85-898E-65E2EA2E3AD9}"/>
              </a:ext>
            </a:extLst>
          </p:cNvPr>
          <p:cNvSpPr>
            <a:spLocks noGrp="1"/>
          </p:cNvSpPr>
          <p:nvPr>
            <p:ph type="ftr" sz="quarter" idx="11"/>
          </p:nvPr>
        </p:nvSpPr>
        <p:spPr>
          <a:xfrm>
            <a:off x="5787081" y="6525344"/>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71BC79B6-3F81-4E7F-BCDF-A9915112C2D4}"/>
              </a:ext>
            </a:extLst>
          </p:cNvPr>
          <p:cNvSpPr>
            <a:spLocks noGrp="1"/>
          </p:cNvSpPr>
          <p:nvPr>
            <p:ph type="sldNum" sz="quarter" idx="12"/>
          </p:nvPr>
        </p:nvSpPr>
        <p:spPr/>
        <p:txBody>
          <a:bodyPr/>
          <a:lstStyle/>
          <a:p>
            <a:fld id="{87E8FAF6-82DB-4D9F-8F03-EA4707CBABAF}" type="slidenum">
              <a:rPr lang="cs-CZ" altLang="cs-CZ" smtClean="0"/>
              <a:pPr/>
              <a:t>43</a:t>
            </a:fld>
            <a:endParaRPr lang="cs-CZ" altLang="cs-CZ"/>
          </a:p>
        </p:txBody>
      </p:sp>
      <p:pic>
        <p:nvPicPr>
          <p:cNvPr id="83970" name="Picture 2" descr="Poezie matematiky Petra Vopěnky - Časopis Vesmír">
            <a:extLst>
              <a:ext uri="{FF2B5EF4-FFF2-40B4-BE49-F238E27FC236}">
                <a16:creationId xmlns:a16="http://schemas.microsoft.com/office/drawing/2014/main" id="{ACB8FEB9-7601-4F53-9612-19558CA48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752" y="555366"/>
            <a:ext cx="1746946" cy="13740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60D4BE75-331B-44C5-A730-6B84B224B1CD}"/>
              </a:ext>
            </a:extLst>
          </p:cNvPr>
          <p:cNvSpPr txBox="1"/>
          <p:nvPr/>
        </p:nvSpPr>
        <p:spPr>
          <a:xfrm>
            <a:off x="251520" y="3892441"/>
            <a:ext cx="8547822" cy="2800767"/>
          </a:xfrm>
          <a:prstGeom prst="rect">
            <a:avLst/>
          </a:prstGeom>
          <a:noFill/>
        </p:spPr>
        <p:txBody>
          <a:bodyPr wrap="square">
            <a:spAutoFit/>
          </a:bodyPr>
          <a:lstStyle/>
          <a:p>
            <a:pPr marL="609600" indent="-609600" algn="just" eaLnBrk="0" hangingPunct="0">
              <a:lnSpc>
                <a:spcPct val="80000"/>
              </a:lnSpc>
              <a:spcBef>
                <a:spcPct val="0"/>
              </a:spcBef>
              <a:buFontTx/>
              <a:buNone/>
            </a:pPr>
            <a:r>
              <a:rPr lang="cs-CZ" altLang="cs-CZ" sz="2000" dirty="0"/>
              <a:t>Korpus díla Petra </a:t>
            </a:r>
            <a:r>
              <a:rPr lang="cs-CZ" altLang="cs-CZ" sz="2000" dirty="0" err="1"/>
              <a:t>Vopěnky</a:t>
            </a:r>
            <a:r>
              <a:rPr lang="cs-CZ" altLang="cs-CZ" sz="2000" dirty="0"/>
              <a:t> představuje ucelenou filosofii matematiky a její úlohy v poznávání světa.  </a:t>
            </a:r>
          </a:p>
          <a:p>
            <a:pPr marL="609600" indent="-609600">
              <a:lnSpc>
                <a:spcPct val="80000"/>
              </a:lnSpc>
              <a:buFontTx/>
              <a:buNone/>
            </a:pPr>
            <a:r>
              <a:rPr lang="cs-CZ" altLang="cs-CZ" sz="2000" dirty="0"/>
              <a:t>V pojetí nekonečna vychází z antiky a následuje Bernarda </a:t>
            </a:r>
            <a:r>
              <a:rPr lang="cs-CZ" altLang="cs-CZ" sz="2000" dirty="0" err="1"/>
              <a:t>Bolzana</a:t>
            </a:r>
            <a:r>
              <a:rPr lang="cs-CZ" altLang="cs-CZ" sz="2000" dirty="0"/>
              <a:t> v jeho důvěře v přirozená čísla.</a:t>
            </a:r>
          </a:p>
          <a:p>
            <a:pPr marL="609600" indent="-609600">
              <a:lnSpc>
                <a:spcPct val="80000"/>
              </a:lnSpc>
              <a:buFontTx/>
              <a:buNone/>
            </a:pPr>
            <a:r>
              <a:rPr lang="cs-CZ" altLang="cs-CZ" sz="2000" dirty="0"/>
              <a:t>Kritizuje </a:t>
            </a:r>
            <a:r>
              <a:rPr lang="cs-CZ" altLang="cs-CZ" sz="2000" dirty="0" err="1"/>
              <a:t>Cantorovu</a:t>
            </a:r>
            <a:r>
              <a:rPr lang="cs-CZ" altLang="cs-CZ" sz="2000" dirty="0"/>
              <a:t> konstrukci nekonečen, jejímž základem je klasické všude stejné nekonečno matematické indukce.</a:t>
            </a:r>
          </a:p>
          <a:p>
            <a:pPr marL="609600" indent="-609600">
              <a:lnSpc>
                <a:spcPct val="80000"/>
              </a:lnSpc>
              <a:buFontTx/>
              <a:buNone/>
            </a:pPr>
            <a:r>
              <a:rPr lang="cs-CZ" altLang="cs-CZ" sz="2000" dirty="0"/>
              <a:t>Alternativní či později zvanou novou teorii množin opírá o malá přirozená čísla. </a:t>
            </a:r>
          </a:p>
          <a:p>
            <a:pPr marL="609600" indent="-609600">
              <a:lnSpc>
                <a:spcPct val="80000"/>
              </a:lnSpc>
              <a:buFontTx/>
              <a:buNone/>
            </a:pPr>
            <a:endParaRPr lang="cs-CZ" altLang="cs-CZ" sz="2000" dirty="0"/>
          </a:p>
          <a:p>
            <a:pPr marL="609600" indent="-609600">
              <a:lnSpc>
                <a:spcPct val="80000"/>
              </a:lnSpc>
            </a:pPr>
            <a:r>
              <a:rPr lang="cs-CZ" altLang="cs-CZ" sz="2000" dirty="0"/>
              <a:t>Moje domněnka: implicitně přejímá z Hegelovy logiky učení o určenosti každého pojmu skrze paradox a špatné nekonečno. </a:t>
            </a:r>
          </a:p>
          <a:p>
            <a:pPr marL="609600" indent="-609600">
              <a:lnSpc>
                <a:spcPct val="80000"/>
              </a:lnSpc>
              <a:buFontTx/>
              <a:buNone/>
            </a:pPr>
            <a:endParaRPr lang="cs-CZ" altLang="cs-CZ" sz="2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a:extLst>
              <a:ext uri="{FF2B5EF4-FFF2-40B4-BE49-F238E27FC236}">
                <a16:creationId xmlns:a16="http://schemas.microsoft.com/office/drawing/2014/main" id="{7E4E1111-01FF-45F8-B8C1-1AE6030725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79" r="9109"/>
          <a:stretch/>
        </p:blipFill>
        <p:spPr bwMode="auto">
          <a:xfrm>
            <a:off x="-2284" y="0"/>
            <a:ext cx="6588204" cy="62300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2E4935F9-47E5-4310-8CFA-E9608BA3FF15}"/>
              </a:ext>
            </a:extLst>
          </p:cNvPr>
          <p:cNvSpPr txBox="1"/>
          <p:nvPr/>
        </p:nvSpPr>
        <p:spPr>
          <a:xfrm>
            <a:off x="5508104" y="1243666"/>
            <a:ext cx="3448636" cy="3913525"/>
          </a:xfrm>
          <a:prstGeom prst="rect">
            <a:avLst/>
          </a:prstGeom>
        </p:spPr>
        <p:txBody>
          <a:bodyPr vert="horz" lIns="91440" tIns="45720" rIns="91440" bIns="45720" rtlCol="0">
            <a:noAutofit/>
          </a:bodyPr>
          <a:lstStyle/>
          <a:p>
            <a:pPr indent="-228600" algn="l" eaLnBrk="1" hangingPunct="1">
              <a:lnSpc>
                <a:spcPct val="90000"/>
              </a:lnSpc>
              <a:spcAft>
                <a:spcPts val="600"/>
              </a:spcAft>
              <a:buFont typeface="Arial" panose="020B0604020202020204" pitchFamily="34" charset="0"/>
              <a:buChar char="•"/>
            </a:pPr>
            <a:r>
              <a:rPr lang="en-US" altLang="cs-CZ" sz="1800" dirty="0">
                <a:latin typeface="+mn-lt"/>
                <a:cs typeface="+mn-cs"/>
              </a:rPr>
              <a:t>K </a:t>
            </a:r>
            <a:r>
              <a:rPr lang="en-US" altLang="cs-CZ" sz="1800" dirty="0" err="1">
                <a:latin typeface="+mn-lt"/>
                <a:cs typeface="+mn-cs"/>
              </a:rPr>
              <a:t>představě</a:t>
            </a:r>
            <a:r>
              <a:rPr lang="en-US" altLang="cs-CZ" sz="1800" dirty="0">
                <a:latin typeface="+mn-lt"/>
                <a:cs typeface="+mn-cs"/>
              </a:rPr>
              <a:t> </a:t>
            </a:r>
            <a:r>
              <a:rPr lang="en-US" altLang="cs-CZ" sz="1800" dirty="0" err="1">
                <a:latin typeface="+mn-lt"/>
                <a:cs typeface="+mn-cs"/>
              </a:rPr>
              <a:t>lineárně</a:t>
            </a:r>
            <a:r>
              <a:rPr lang="en-US" altLang="cs-CZ" sz="1800" dirty="0">
                <a:latin typeface="+mn-lt"/>
                <a:cs typeface="+mn-cs"/>
              </a:rPr>
              <a:t> </a:t>
            </a:r>
            <a:r>
              <a:rPr lang="cs-CZ" altLang="cs-CZ" sz="1800" dirty="0">
                <a:latin typeface="+mn-lt"/>
                <a:cs typeface="+mn-cs"/>
              </a:rPr>
              <a:t>se rozpínajícího,</a:t>
            </a:r>
            <a:r>
              <a:rPr lang="en-US" altLang="cs-CZ" sz="1800" dirty="0">
                <a:latin typeface="+mn-lt"/>
                <a:cs typeface="+mn-cs"/>
              </a:rPr>
              <a:t> </a:t>
            </a:r>
            <a:r>
              <a:rPr lang="en-US" altLang="cs-CZ" sz="1800" dirty="0" err="1">
                <a:latin typeface="+mn-lt"/>
                <a:cs typeface="+mn-cs"/>
              </a:rPr>
              <a:t>všudestejného</a:t>
            </a:r>
            <a:r>
              <a:rPr lang="en-US" altLang="cs-CZ" sz="1800" dirty="0">
                <a:latin typeface="+mn-lt"/>
                <a:cs typeface="+mn-cs"/>
              </a:rPr>
              <a:t> </a:t>
            </a:r>
            <a:r>
              <a:rPr lang="en-US" altLang="cs-CZ" sz="1800" dirty="0" err="1">
                <a:latin typeface="+mn-lt"/>
                <a:cs typeface="+mn-cs"/>
              </a:rPr>
              <a:t>vesmíru</a:t>
            </a:r>
            <a:r>
              <a:rPr lang="en-US" altLang="cs-CZ" sz="1800" dirty="0">
                <a:latin typeface="+mn-lt"/>
                <a:cs typeface="+mn-cs"/>
              </a:rPr>
              <a:t> </a:t>
            </a:r>
            <a:r>
              <a:rPr lang="en-US" altLang="cs-CZ" sz="1800" dirty="0" err="1">
                <a:latin typeface="+mn-lt"/>
                <a:cs typeface="+mn-cs"/>
              </a:rPr>
              <a:t>došla</a:t>
            </a:r>
            <a:r>
              <a:rPr lang="en-US" altLang="cs-CZ" sz="1800" dirty="0">
                <a:latin typeface="+mn-lt"/>
                <a:cs typeface="+mn-cs"/>
              </a:rPr>
              <a:t> </a:t>
            </a:r>
            <a:r>
              <a:rPr lang="en-US" altLang="cs-CZ" sz="1800" dirty="0" err="1">
                <a:latin typeface="+mn-lt"/>
                <a:cs typeface="+mn-cs"/>
              </a:rPr>
              <a:t>pozdní</a:t>
            </a:r>
            <a:r>
              <a:rPr lang="en-US" altLang="cs-CZ" sz="1800" dirty="0">
                <a:latin typeface="+mn-lt"/>
                <a:cs typeface="+mn-cs"/>
              </a:rPr>
              <a:t> </a:t>
            </a:r>
            <a:r>
              <a:rPr lang="en-US" altLang="cs-CZ" sz="1800" dirty="0" err="1">
                <a:latin typeface="+mn-lt"/>
                <a:cs typeface="+mn-cs"/>
              </a:rPr>
              <a:t>antika</a:t>
            </a:r>
            <a:r>
              <a:rPr lang="en-US" altLang="cs-CZ" sz="1800" dirty="0">
                <a:latin typeface="+mn-lt"/>
                <a:cs typeface="+mn-cs"/>
              </a:rPr>
              <a:t>. Jak? Petr </a:t>
            </a:r>
            <a:r>
              <a:rPr lang="en-US" altLang="cs-CZ" sz="1800" dirty="0" err="1">
                <a:latin typeface="+mn-lt"/>
                <a:cs typeface="+mn-cs"/>
              </a:rPr>
              <a:t>Vopěnka</a:t>
            </a:r>
            <a:r>
              <a:rPr lang="en-US" altLang="cs-CZ" sz="1800" dirty="0">
                <a:latin typeface="+mn-lt"/>
                <a:cs typeface="+mn-cs"/>
              </a:rPr>
              <a:t> se </a:t>
            </a:r>
            <a:r>
              <a:rPr lang="en-US" altLang="cs-CZ" sz="1800" dirty="0" err="1">
                <a:latin typeface="+mn-lt"/>
                <a:cs typeface="+mn-cs"/>
              </a:rPr>
              <a:t>domnívá</a:t>
            </a:r>
            <a:r>
              <a:rPr lang="en-US" altLang="cs-CZ" sz="1800" dirty="0">
                <a:latin typeface="+mn-lt"/>
                <a:cs typeface="+mn-cs"/>
              </a:rPr>
              <a:t>, </a:t>
            </a:r>
            <a:r>
              <a:rPr lang="en-US" altLang="cs-CZ" sz="1800" dirty="0" err="1">
                <a:latin typeface="+mn-lt"/>
                <a:cs typeface="+mn-cs"/>
              </a:rPr>
              <a:t>že</a:t>
            </a:r>
            <a:r>
              <a:rPr lang="en-US" altLang="cs-CZ" sz="1800" dirty="0">
                <a:latin typeface="+mn-lt"/>
                <a:cs typeface="+mn-cs"/>
              </a:rPr>
              <a:t> za </a:t>
            </a:r>
            <a:r>
              <a:rPr lang="en-US" altLang="cs-CZ" sz="1800" dirty="0" err="1">
                <a:latin typeface="+mn-lt"/>
                <a:cs typeface="+mn-cs"/>
              </a:rPr>
              <a:t>vznik</a:t>
            </a:r>
            <a:r>
              <a:rPr lang="en-US" altLang="cs-CZ" sz="1800" dirty="0">
                <a:latin typeface="+mn-lt"/>
                <a:cs typeface="+mn-cs"/>
              </a:rPr>
              <a:t> </a:t>
            </a:r>
            <a:r>
              <a:rPr lang="en-US" altLang="cs-CZ" sz="1800" dirty="0" err="1">
                <a:latin typeface="+mn-lt"/>
                <a:cs typeface="+mn-cs"/>
              </a:rPr>
              <a:t>představy</a:t>
            </a:r>
            <a:r>
              <a:rPr lang="en-US" altLang="cs-CZ" sz="1800" dirty="0">
                <a:latin typeface="+mn-lt"/>
                <a:cs typeface="+mn-cs"/>
              </a:rPr>
              <a:t> </a:t>
            </a:r>
            <a:r>
              <a:rPr lang="en-US" altLang="cs-CZ" sz="1800" b="1" dirty="0" err="1">
                <a:latin typeface="+mn-lt"/>
                <a:cs typeface="+mn-cs"/>
              </a:rPr>
              <a:t>absolutně</a:t>
            </a:r>
            <a:r>
              <a:rPr lang="en-US" altLang="cs-CZ" sz="1800" b="1" dirty="0">
                <a:latin typeface="+mn-lt"/>
                <a:cs typeface="+mn-cs"/>
              </a:rPr>
              <a:t> </a:t>
            </a:r>
            <a:r>
              <a:rPr lang="en-US" altLang="cs-CZ" sz="1800" b="1" dirty="0" err="1">
                <a:latin typeface="+mn-lt"/>
                <a:cs typeface="+mn-cs"/>
              </a:rPr>
              <a:t>nekonečného</a:t>
            </a:r>
            <a:r>
              <a:rPr lang="en-US" altLang="cs-CZ" sz="1800" dirty="0">
                <a:latin typeface="+mn-lt"/>
                <a:cs typeface="+mn-cs"/>
              </a:rPr>
              <a:t> </a:t>
            </a:r>
            <a:r>
              <a:rPr lang="en-US" altLang="cs-CZ" sz="1800" dirty="0" err="1">
                <a:latin typeface="+mn-lt"/>
                <a:cs typeface="+mn-cs"/>
              </a:rPr>
              <a:t>vesmíru</a:t>
            </a:r>
            <a:r>
              <a:rPr lang="en-US" altLang="cs-CZ" sz="1800" dirty="0">
                <a:latin typeface="+mn-lt"/>
                <a:cs typeface="+mn-cs"/>
              </a:rPr>
              <a:t> je </a:t>
            </a:r>
            <a:r>
              <a:rPr lang="en-US" altLang="cs-CZ" sz="1800" dirty="0" err="1">
                <a:latin typeface="+mn-lt"/>
                <a:cs typeface="+mn-cs"/>
              </a:rPr>
              <a:t>odpovědné</a:t>
            </a:r>
            <a:r>
              <a:rPr lang="en-US" altLang="cs-CZ" sz="1800" dirty="0">
                <a:latin typeface="+mn-lt"/>
                <a:cs typeface="+mn-cs"/>
              </a:rPr>
              <a:t> </a:t>
            </a:r>
            <a:r>
              <a:rPr lang="en-US" altLang="cs-CZ" sz="1800" dirty="0" err="1">
                <a:latin typeface="+mn-lt"/>
                <a:cs typeface="+mn-cs"/>
              </a:rPr>
              <a:t>ztotožnění</a:t>
            </a:r>
            <a:r>
              <a:rPr lang="en-US" altLang="cs-CZ" sz="1800" dirty="0">
                <a:latin typeface="+mn-lt"/>
                <a:cs typeface="+mn-cs"/>
              </a:rPr>
              <a:t> </a:t>
            </a:r>
            <a:r>
              <a:rPr lang="en-US" altLang="cs-CZ" sz="1800" dirty="0" err="1">
                <a:latin typeface="+mn-lt"/>
                <a:cs typeface="+mn-cs"/>
              </a:rPr>
              <a:t>prostoru</a:t>
            </a:r>
            <a:r>
              <a:rPr lang="en-US" altLang="cs-CZ" sz="1800" dirty="0">
                <a:latin typeface="+mn-lt"/>
                <a:cs typeface="+mn-cs"/>
              </a:rPr>
              <a:t> </a:t>
            </a:r>
            <a:r>
              <a:rPr lang="en-US" altLang="cs-CZ" sz="1800" dirty="0" err="1">
                <a:latin typeface="+mn-lt"/>
                <a:cs typeface="+mn-cs"/>
              </a:rPr>
              <a:t>reálného</a:t>
            </a:r>
            <a:r>
              <a:rPr lang="en-US" altLang="cs-CZ" sz="1800" dirty="0">
                <a:latin typeface="+mn-lt"/>
                <a:cs typeface="+mn-cs"/>
              </a:rPr>
              <a:t> </a:t>
            </a:r>
            <a:r>
              <a:rPr lang="en-US" altLang="cs-CZ" sz="1800" dirty="0" err="1">
                <a:latin typeface="+mn-lt"/>
                <a:cs typeface="+mn-cs"/>
              </a:rPr>
              <a:t>světa</a:t>
            </a:r>
            <a:r>
              <a:rPr lang="en-US" altLang="cs-CZ" sz="1800" dirty="0">
                <a:latin typeface="+mn-lt"/>
                <a:cs typeface="+mn-cs"/>
              </a:rPr>
              <a:t> s </a:t>
            </a:r>
            <a:r>
              <a:rPr lang="en-US" altLang="cs-CZ" sz="1800" dirty="0" err="1">
                <a:latin typeface="+mn-lt"/>
                <a:cs typeface="+mn-cs"/>
              </a:rPr>
              <a:t>prostorem</a:t>
            </a:r>
            <a:r>
              <a:rPr lang="en-US" altLang="cs-CZ" sz="1800" dirty="0">
                <a:latin typeface="+mn-lt"/>
                <a:cs typeface="+mn-cs"/>
              </a:rPr>
              <a:t> </a:t>
            </a:r>
            <a:r>
              <a:rPr lang="en-US" altLang="cs-CZ" sz="1800" dirty="0" err="1">
                <a:latin typeface="+mn-lt"/>
                <a:cs typeface="+mn-cs"/>
              </a:rPr>
              <a:t>klasického</a:t>
            </a:r>
            <a:r>
              <a:rPr lang="en-US" altLang="cs-CZ" sz="1800" dirty="0">
                <a:latin typeface="+mn-lt"/>
                <a:cs typeface="+mn-cs"/>
              </a:rPr>
              <a:t> </a:t>
            </a:r>
            <a:r>
              <a:rPr lang="en-US" altLang="cs-CZ" sz="1800" dirty="0" err="1">
                <a:latin typeface="+mn-lt"/>
                <a:cs typeface="+mn-cs"/>
              </a:rPr>
              <a:t>geometrického</a:t>
            </a:r>
            <a:r>
              <a:rPr lang="en-US" altLang="cs-CZ" sz="1800" dirty="0">
                <a:latin typeface="+mn-lt"/>
                <a:cs typeface="+mn-cs"/>
              </a:rPr>
              <a:t> </a:t>
            </a:r>
            <a:r>
              <a:rPr lang="en-US" altLang="cs-CZ" sz="1800" dirty="0" err="1">
                <a:latin typeface="+mn-lt"/>
                <a:cs typeface="+mn-cs"/>
              </a:rPr>
              <a:t>světa</a:t>
            </a:r>
            <a:r>
              <a:rPr lang="en-US" altLang="cs-CZ" sz="1800" dirty="0">
                <a:latin typeface="+mn-lt"/>
                <a:cs typeface="+mn-cs"/>
              </a:rPr>
              <a:t>. </a:t>
            </a:r>
            <a:r>
              <a:rPr lang="en-US" altLang="cs-CZ" sz="1800" b="1" dirty="0" err="1">
                <a:latin typeface="+mn-lt"/>
                <a:cs typeface="+mn-cs"/>
              </a:rPr>
              <a:t>Klasický</a:t>
            </a:r>
            <a:r>
              <a:rPr lang="en-US" altLang="cs-CZ" sz="1800" b="1" dirty="0">
                <a:latin typeface="+mn-lt"/>
                <a:cs typeface="+mn-cs"/>
              </a:rPr>
              <a:t> </a:t>
            </a:r>
            <a:r>
              <a:rPr lang="en-US" altLang="cs-CZ" sz="1800" b="1" dirty="0" err="1">
                <a:latin typeface="+mn-lt"/>
                <a:cs typeface="+mn-cs"/>
              </a:rPr>
              <a:t>geometrický</a:t>
            </a:r>
            <a:r>
              <a:rPr lang="en-US" altLang="cs-CZ" sz="1800" b="1" dirty="0">
                <a:latin typeface="+mn-lt"/>
                <a:cs typeface="+mn-cs"/>
              </a:rPr>
              <a:t> </a:t>
            </a:r>
            <a:r>
              <a:rPr lang="en-US" altLang="cs-CZ" sz="1800" b="1" dirty="0" err="1">
                <a:latin typeface="+mn-lt"/>
                <a:cs typeface="+mn-cs"/>
              </a:rPr>
              <a:t>svět</a:t>
            </a:r>
            <a:r>
              <a:rPr lang="en-US" altLang="cs-CZ" sz="1800" dirty="0">
                <a:latin typeface="+mn-lt"/>
                <a:cs typeface="+mn-cs"/>
              </a:rPr>
              <a:t> je to, co se </a:t>
            </a:r>
            <a:r>
              <a:rPr lang="en-US" altLang="cs-CZ" sz="1800" dirty="0" err="1">
                <a:latin typeface="+mn-lt"/>
                <a:cs typeface="+mn-cs"/>
              </a:rPr>
              <a:t>před</a:t>
            </a:r>
            <a:r>
              <a:rPr lang="en-US" altLang="cs-CZ" sz="1800" dirty="0">
                <a:latin typeface="+mn-lt"/>
                <a:cs typeface="+mn-cs"/>
              </a:rPr>
              <a:t> </a:t>
            </a:r>
            <a:r>
              <a:rPr lang="en-US" altLang="cs-CZ" sz="1800" dirty="0" err="1">
                <a:latin typeface="+mn-lt"/>
                <a:cs typeface="+mn-cs"/>
              </a:rPr>
              <a:t>námi</a:t>
            </a:r>
            <a:r>
              <a:rPr lang="en-US" altLang="cs-CZ" sz="1800" dirty="0">
                <a:latin typeface="+mn-lt"/>
                <a:cs typeface="+mn-cs"/>
              </a:rPr>
              <a:t> </a:t>
            </a:r>
            <a:r>
              <a:rPr lang="en-US" altLang="cs-CZ" sz="1800" dirty="0" err="1">
                <a:latin typeface="+mn-lt"/>
                <a:cs typeface="+mn-cs"/>
              </a:rPr>
              <a:t>rozvine</a:t>
            </a:r>
            <a:r>
              <a:rPr lang="en-US" altLang="cs-CZ" sz="1800" dirty="0">
                <a:latin typeface="+mn-lt"/>
                <a:cs typeface="+mn-cs"/>
              </a:rPr>
              <a:t>, </a:t>
            </a:r>
            <a:r>
              <a:rPr lang="en-US" altLang="cs-CZ" sz="1800" dirty="0" err="1">
                <a:latin typeface="+mn-lt"/>
                <a:cs typeface="+mn-cs"/>
              </a:rPr>
              <a:t>studujeme</a:t>
            </a:r>
            <a:r>
              <a:rPr lang="en-US" altLang="cs-CZ" sz="1800" dirty="0">
                <a:latin typeface="+mn-lt"/>
                <a:cs typeface="+mn-cs"/>
              </a:rPr>
              <a:t>-li </a:t>
            </a:r>
            <a:r>
              <a:rPr lang="en-US" altLang="cs-CZ" sz="1800" dirty="0" err="1">
                <a:latin typeface="+mn-lt"/>
                <a:cs typeface="+mn-cs"/>
              </a:rPr>
              <a:t>Eukleidovy</a:t>
            </a:r>
            <a:r>
              <a:rPr lang="en-US" altLang="cs-CZ" sz="1800" dirty="0">
                <a:latin typeface="+mn-lt"/>
                <a:cs typeface="+mn-cs"/>
              </a:rPr>
              <a:t> </a:t>
            </a:r>
            <a:r>
              <a:rPr lang="en-US" altLang="cs-CZ" sz="1800" i="1" dirty="0" err="1">
                <a:latin typeface="+mn-lt"/>
                <a:cs typeface="+mn-cs"/>
              </a:rPr>
              <a:t>Základy</a:t>
            </a:r>
            <a:r>
              <a:rPr lang="en-US" altLang="cs-CZ" sz="1800" dirty="0">
                <a:latin typeface="+mn-lt"/>
                <a:cs typeface="+mn-cs"/>
              </a:rPr>
              <a:t>, </a:t>
            </a:r>
            <a:r>
              <a:rPr lang="en-US" altLang="cs-CZ" sz="1800" dirty="0" err="1">
                <a:latin typeface="+mn-lt"/>
                <a:cs typeface="+mn-cs"/>
              </a:rPr>
              <a:t>nebo</a:t>
            </a:r>
            <a:r>
              <a:rPr lang="en-US" altLang="cs-CZ" sz="1800" dirty="0">
                <a:latin typeface="+mn-lt"/>
                <a:cs typeface="+mn-cs"/>
              </a:rPr>
              <a:t> </a:t>
            </a:r>
            <a:r>
              <a:rPr lang="en-US" altLang="cs-CZ" sz="1800" dirty="0" err="1">
                <a:latin typeface="+mn-lt"/>
                <a:cs typeface="+mn-cs"/>
              </a:rPr>
              <a:t>sledujeme</a:t>
            </a:r>
            <a:r>
              <a:rPr lang="en-US" altLang="cs-CZ" sz="1800" dirty="0">
                <a:latin typeface="+mn-lt"/>
                <a:cs typeface="+mn-cs"/>
              </a:rPr>
              <a:t>-li </a:t>
            </a:r>
            <a:r>
              <a:rPr lang="en-US" altLang="cs-CZ" sz="1800" dirty="0" err="1">
                <a:latin typeface="+mn-lt"/>
                <a:cs typeface="+mn-cs"/>
              </a:rPr>
              <a:t>postupy</a:t>
            </a:r>
            <a:r>
              <a:rPr lang="en-US" altLang="cs-CZ" sz="1800" dirty="0">
                <a:latin typeface="+mn-lt"/>
                <a:cs typeface="+mn-cs"/>
              </a:rPr>
              <a:t>, </a:t>
            </a:r>
            <a:r>
              <a:rPr lang="en-US" altLang="cs-CZ" sz="1800" dirty="0" err="1">
                <a:latin typeface="+mn-lt"/>
                <a:cs typeface="+mn-cs"/>
              </a:rPr>
              <a:t>kterými</a:t>
            </a:r>
            <a:r>
              <a:rPr lang="en-US" altLang="cs-CZ" sz="1800" dirty="0">
                <a:latin typeface="+mn-lt"/>
                <a:cs typeface="+mn-cs"/>
              </a:rPr>
              <a:t> se v </a:t>
            </a:r>
            <a:r>
              <a:rPr lang="en-US" altLang="cs-CZ" sz="1800" dirty="0" err="1">
                <a:latin typeface="+mn-lt"/>
                <a:cs typeface="+mn-cs"/>
              </a:rPr>
              <a:t>antice</a:t>
            </a:r>
            <a:r>
              <a:rPr lang="en-US" altLang="cs-CZ" sz="1800" dirty="0">
                <a:latin typeface="+mn-lt"/>
                <a:cs typeface="+mn-cs"/>
              </a:rPr>
              <a:t> </a:t>
            </a:r>
            <a:r>
              <a:rPr lang="en-US" altLang="cs-CZ" sz="1800" dirty="0" err="1">
                <a:latin typeface="+mn-lt"/>
                <a:cs typeface="+mn-cs"/>
              </a:rPr>
              <a:t>počítaly</a:t>
            </a:r>
            <a:r>
              <a:rPr lang="en-US" altLang="cs-CZ" sz="1800" dirty="0">
                <a:latin typeface="+mn-lt"/>
                <a:cs typeface="+mn-cs"/>
              </a:rPr>
              <a:t> </a:t>
            </a:r>
            <a:r>
              <a:rPr lang="en-US" altLang="cs-CZ" sz="1800" dirty="0" err="1">
                <a:latin typeface="+mn-lt"/>
                <a:cs typeface="+mn-cs"/>
              </a:rPr>
              <a:t>obsahy</a:t>
            </a:r>
            <a:r>
              <a:rPr lang="en-US" altLang="cs-CZ" sz="1800" dirty="0">
                <a:latin typeface="+mn-lt"/>
                <a:cs typeface="+mn-cs"/>
              </a:rPr>
              <a:t> a </a:t>
            </a:r>
            <a:r>
              <a:rPr lang="en-US" altLang="cs-CZ" sz="1800" dirty="0" err="1">
                <a:latin typeface="+mn-lt"/>
                <a:cs typeface="+mn-cs"/>
              </a:rPr>
              <a:t>objemy</a:t>
            </a:r>
            <a:r>
              <a:rPr lang="en-US" altLang="cs-CZ" sz="1800" dirty="0">
                <a:latin typeface="+mn-lt"/>
                <a:cs typeface="+mn-cs"/>
              </a:rPr>
              <a:t> </a:t>
            </a:r>
            <a:r>
              <a:rPr lang="en-US" altLang="cs-CZ" sz="1800" dirty="0" err="1">
                <a:latin typeface="+mn-lt"/>
                <a:cs typeface="+mn-cs"/>
              </a:rPr>
              <a:t>ploch</a:t>
            </a:r>
            <a:r>
              <a:rPr lang="en-US" altLang="cs-CZ" sz="1800" dirty="0">
                <a:latin typeface="+mn-lt"/>
                <a:cs typeface="+mn-cs"/>
              </a:rPr>
              <a:t> a </a:t>
            </a:r>
            <a:r>
              <a:rPr lang="en-US" altLang="cs-CZ" sz="1800" dirty="0" err="1">
                <a:latin typeface="+mn-lt"/>
                <a:cs typeface="+mn-cs"/>
              </a:rPr>
              <a:t>těles</a:t>
            </a:r>
            <a:r>
              <a:rPr lang="en-US" altLang="cs-CZ" sz="1800" dirty="0">
                <a:latin typeface="+mn-lt"/>
                <a:cs typeface="+mn-cs"/>
              </a:rPr>
              <a:t>. </a:t>
            </a:r>
          </a:p>
        </p:txBody>
      </p:sp>
      <p:sp>
        <p:nvSpPr>
          <p:cNvPr id="8" name="TextovéPole 7">
            <a:extLst>
              <a:ext uri="{FF2B5EF4-FFF2-40B4-BE49-F238E27FC236}">
                <a16:creationId xmlns:a16="http://schemas.microsoft.com/office/drawing/2014/main" id="{1312F84E-DC0E-48D5-81B2-CEA0CCC846B8}"/>
              </a:ext>
            </a:extLst>
          </p:cNvPr>
          <p:cNvSpPr txBox="1"/>
          <p:nvPr/>
        </p:nvSpPr>
        <p:spPr>
          <a:xfrm>
            <a:off x="37905" y="6242848"/>
            <a:ext cx="4966143" cy="584775"/>
          </a:xfrm>
          <a:prstGeom prst="rect">
            <a:avLst/>
          </a:prstGeom>
          <a:noFill/>
        </p:spPr>
        <p:txBody>
          <a:bodyPr wrap="square">
            <a:spAutoFit/>
          </a:bodyPr>
          <a:lstStyle/>
          <a:p>
            <a:pPr algn="l"/>
            <a:r>
              <a:rPr lang="cs-CZ" altLang="cs-CZ" sz="1600" dirty="0"/>
              <a:t>Titulní strana překladu </a:t>
            </a:r>
            <a:r>
              <a:rPr lang="cs-CZ" altLang="cs-CZ" sz="1600" dirty="0" err="1"/>
              <a:t>Eukleidových</a:t>
            </a:r>
            <a:r>
              <a:rPr lang="cs-CZ" altLang="cs-CZ" sz="1600" dirty="0"/>
              <a:t> </a:t>
            </a:r>
            <a:r>
              <a:rPr lang="cs-CZ" altLang="cs-CZ" sz="1600" b="1" dirty="0"/>
              <a:t>Základů</a:t>
            </a:r>
            <a:r>
              <a:rPr lang="cs-CZ" altLang="cs-CZ" sz="1600" dirty="0"/>
              <a:t> do latiny </a:t>
            </a:r>
          </a:p>
          <a:p>
            <a:pPr algn="l"/>
            <a:r>
              <a:rPr lang="cs-CZ" altLang="cs-CZ" sz="1600" dirty="0"/>
              <a:t>překladatele </a:t>
            </a:r>
            <a:r>
              <a:rPr lang="cs-CZ" altLang="cs-CZ" sz="1600" dirty="0" err="1"/>
              <a:t>Abelarda</a:t>
            </a:r>
            <a:r>
              <a:rPr lang="cs-CZ" altLang="cs-CZ" sz="1600" dirty="0"/>
              <a:t> z </a:t>
            </a:r>
            <a:r>
              <a:rPr lang="cs-CZ" altLang="cs-CZ" sz="1600" dirty="0" err="1"/>
              <a:t>Bath</a:t>
            </a:r>
            <a:r>
              <a:rPr lang="cs-CZ" altLang="cs-CZ" sz="1600" dirty="0"/>
              <a:t>, 1309–1316 </a:t>
            </a:r>
          </a:p>
        </p:txBody>
      </p:sp>
      <p:sp>
        <p:nvSpPr>
          <p:cNvPr id="6" name="Zástupný symbol pro zápatí 5">
            <a:extLst>
              <a:ext uri="{FF2B5EF4-FFF2-40B4-BE49-F238E27FC236}">
                <a16:creationId xmlns:a16="http://schemas.microsoft.com/office/drawing/2014/main" id="{E5AC7512-C2EF-450B-98E3-C4DC9B0C7537}"/>
              </a:ext>
            </a:extLst>
          </p:cNvPr>
          <p:cNvSpPr>
            <a:spLocks noGrp="1"/>
          </p:cNvSpPr>
          <p:nvPr>
            <p:ph type="ftr" sz="quarter" idx="11"/>
          </p:nvPr>
        </p:nvSpPr>
        <p:spPr>
          <a:xfrm>
            <a:off x="5981191" y="6510335"/>
            <a:ext cx="2895600" cy="476250"/>
          </a:xfrm>
        </p:spPr>
        <p:txBody>
          <a:bodyPr/>
          <a:lstStyle/>
          <a:p>
            <a:r>
              <a:rPr lang="cs-CZ" altLang="cs-CZ" dirty="0"/>
              <a:t>Blažena Švandová 2021</a:t>
            </a:r>
          </a:p>
        </p:txBody>
      </p:sp>
      <p:sp>
        <p:nvSpPr>
          <p:cNvPr id="7" name="Zástupný symbol pro číslo snímku 6">
            <a:extLst>
              <a:ext uri="{FF2B5EF4-FFF2-40B4-BE49-F238E27FC236}">
                <a16:creationId xmlns:a16="http://schemas.microsoft.com/office/drawing/2014/main" id="{7C8A0C02-4A06-4CFD-8757-A21DCE44C410}"/>
              </a:ext>
            </a:extLst>
          </p:cNvPr>
          <p:cNvSpPr>
            <a:spLocks noGrp="1"/>
          </p:cNvSpPr>
          <p:nvPr>
            <p:ph type="sldNum" sz="quarter" idx="12"/>
          </p:nvPr>
        </p:nvSpPr>
        <p:spPr/>
        <p:txBody>
          <a:bodyPr/>
          <a:lstStyle/>
          <a:p>
            <a:fld id="{882E41CE-998D-47CB-83BB-63F2AFDA476B}" type="slidenum">
              <a:rPr lang="cs-CZ" altLang="cs-CZ" smtClean="0"/>
              <a:pPr/>
              <a:t>44</a:t>
            </a:fld>
            <a:endParaRPr lang="cs-CZ" altLang="cs-CZ"/>
          </a:p>
        </p:txBody>
      </p:sp>
    </p:spTree>
    <p:extLst>
      <p:ext uri="{BB962C8B-B14F-4D97-AF65-F5344CB8AC3E}">
        <p14:creationId xmlns:p14="http://schemas.microsoft.com/office/powerpoint/2010/main" val="3670069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6">
            <a:extLst>
              <a:ext uri="{FF2B5EF4-FFF2-40B4-BE49-F238E27FC236}">
                <a16:creationId xmlns:a16="http://schemas.microsoft.com/office/drawing/2014/main" id="{B452451B-7253-4F01-8E9F-6CCD9472E81E}"/>
              </a:ext>
            </a:extLst>
          </p:cNvPr>
          <p:cNvSpPr>
            <a:spLocks noChangeArrowheads="1"/>
          </p:cNvSpPr>
          <p:nvPr/>
        </p:nvSpPr>
        <p:spPr bwMode="auto">
          <a:xfrm>
            <a:off x="251520" y="3140968"/>
            <a:ext cx="86409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cs-CZ" altLang="cs-CZ" sz="1800" dirty="0">
                <a:latin typeface="Arial" panose="020B0604020202020204" pitchFamily="34" charset="0"/>
              </a:rPr>
              <a:t>Fenomenologové  začínají tím, co člověk bezprostředně vnímá - od jevu.</a:t>
            </a:r>
          </a:p>
          <a:p>
            <a:r>
              <a:rPr lang="cs-CZ" altLang="cs-CZ" sz="1800" dirty="0">
                <a:latin typeface="Arial" panose="020B0604020202020204" pitchFamily="34" charset="0"/>
              </a:rPr>
              <a:t>Nejprve člověk pasivně vnímá jevy. </a:t>
            </a:r>
            <a:r>
              <a:rPr lang="cs-CZ" altLang="cs-CZ" sz="1800" b="1" dirty="0">
                <a:latin typeface="Arial" panose="020B0604020202020204" pitchFamily="34" charset="0"/>
              </a:rPr>
              <a:t>Jev</a:t>
            </a:r>
            <a:r>
              <a:rPr lang="cs-CZ" altLang="cs-CZ" sz="1800" dirty="0">
                <a:latin typeface="Arial" panose="020B0604020202020204" pitchFamily="34" charset="0"/>
              </a:rPr>
              <a:t> je výzvou k rozlišení něčeho od něčeho jiného v zorném poli tělesného či vnitřního smyslu.  Druhé porozumění nastává při vnímání a rozpoznávání </a:t>
            </a:r>
            <a:r>
              <a:rPr lang="cs-CZ" altLang="cs-CZ" sz="1800" b="1" dirty="0">
                <a:latin typeface="Arial" panose="020B0604020202020204" pitchFamily="34" charset="0"/>
              </a:rPr>
              <a:t>poukazů</a:t>
            </a:r>
            <a:r>
              <a:rPr lang="cs-CZ" altLang="cs-CZ" sz="1800" dirty="0">
                <a:latin typeface="Arial" panose="020B0604020202020204" pitchFamily="34" charset="0"/>
              </a:rPr>
              <a:t>, jimiž některé jevy poukazují na jiné. Vede od pasivního sledování k aktivnímu nakládání s jevy – k myšlení. Myšlení započíná ve chvíli, kdy mysl začne sama aktivně používat poukazy mezi jevy, neboť myslet jevy nelze přímo, ale jen pomocí poukazů. Poukazy, které mysl sama aktivně přidala, jsou vnímány opět jako jevy avšak s odlišnou modalitou bytí.</a:t>
            </a:r>
          </a:p>
          <a:p>
            <a:r>
              <a:rPr lang="cs-CZ" altLang="cs-CZ" sz="1800" dirty="0">
                <a:latin typeface="Arial" panose="020B0604020202020204" pitchFamily="34" charset="0"/>
              </a:rPr>
              <a:t>Základem pojmového myšlení jsou poukazy mezi jevy a jejich názvy. </a:t>
            </a:r>
            <a:r>
              <a:rPr lang="cs-CZ" altLang="cs-CZ" sz="1800" b="1" dirty="0">
                <a:latin typeface="Arial" panose="020B0604020202020204" pitchFamily="34" charset="0"/>
              </a:rPr>
              <a:t>Název</a:t>
            </a:r>
            <a:r>
              <a:rPr lang="cs-CZ" altLang="cs-CZ" sz="1800" dirty="0">
                <a:latin typeface="Arial" panose="020B0604020202020204" pitchFamily="34" charset="0"/>
              </a:rPr>
              <a:t> může být slovo, věta, celá kniha, ale i nevyslovitelná hnutí mysli, protože ne vždy myslíme ve slovech. I názvy jsou druhem jevů, které mysl přidává ke stávajícím, a složitost spleti jevů tak narůstá s věkem jednotlivce i společnosti.                            </a:t>
            </a:r>
          </a:p>
        </p:txBody>
      </p:sp>
      <p:pic>
        <p:nvPicPr>
          <p:cNvPr id="5128" name="Picture 8" descr="Neexistence množiny všech přirozených čísel">
            <a:extLst>
              <a:ext uri="{FF2B5EF4-FFF2-40B4-BE49-F238E27FC236}">
                <a16:creationId xmlns:a16="http://schemas.microsoft.com/office/drawing/2014/main" id="{470022A2-B646-47A5-A32E-5A9E73000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0"/>
            <a:ext cx="3995737" cy="2995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2247E8FD-CAB7-47C5-8E1E-E2ED8C81CAA3}"/>
              </a:ext>
            </a:extLst>
          </p:cNvPr>
          <p:cNvSpPr txBox="1"/>
          <p:nvPr/>
        </p:nvSpPr>
        <p:spPr>
          <a:xfrm>
            <a:off x="251520" y="1497806"/>
            <a:ext cx="4572000" cy="830997"/>
          </a:xfrm>
          <a:prstGeom prst="rect">
            <a:avLst/>
          </a:prstGeom>
          <a:noFill/>
        </p:spPr>
        <p:txBody>
          <a:bodyPr wrap="square">
            <a:spAutoFit/>
          </a:bodyPr>
          <a:lstStyle/>
          <a:p>
            <a:pPr algn="l"/>
            <a:r>
              <a:rPr lang="cs-CZ" altLang="cs-CZ" dirty="0"/>
              <a:t>Přirozené nekonečno jako základ</a:t>
            </a:r>
          </a:p>
          <a:p>
            <a:pPr algn="l"/>
            <a:r>
              <a:rPr lang="cs-CZ" altLang="cs-CZ" dirty="0"/>
              <a:t>alternativní teorie množin</a:t>
            </a:r>
          </a:p>
        </p:txBody>
      </p:sp>
      <p:sp>
        <p:nvSpPr>
          <p:cNvPr id="2" name="Zástupný symbol pro zápatí 1">
            <a:extLst>
              <a:ext uri="{FF2B5EF4-FFF2-40B4-BE49-F238E27FC236}">
                <a16:creationId xmlns:a16="http://schemas.microsoft.com/office/drawing/2014/main" id="{45BB33A4-6D21-4272-AF42-167CBA0853C2}"/>
              </a:ext>
            </a:extLst>
          </p:cNvPr>
          <p:cNvSpPr>
            <a:spLocks noGrp="1"/>
          </p:cNvSpPr>
          <p:nvPr>
            <p:ph type="ftr" sz="quarter" idx="11"/>
          </p:nvPr>
        </p:nvSpPr>
        <p:spPr>
          <a:xfrm>
            <a:off x="5791200" y="6557288"/>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476656AD-212F-461D-A682-CE8E9301AD2D}"/>
              </a:ext>
            </a:extLst>
          </p:cNvPr>
          <p:cNvSpPr>
            <a:spLocks noGrp="1"/>
          </p:cNvSpPr>
          <p:nvPr>
            <p:ph type="sldNum" sz="quarter" idx="12"/>
          </p:nvPr>
        </p:nvSpPr>
        <p:spPr/>
        <p:txBody>
          <a:bodyPr/>
          <a:lstStyle/>
          <a:p>
            <a:fld id="{882E41CE-998D-47CB-83BB-63F2AFDA476B}" type="slidenum">
              <a:rPr lang="cs-CZ" altLang="cs-CZ" smtClean="0"/>
              <a:pPr/>
              <a:t>45</a:t>
            </a:fld>
            <a:endParaRPr lang="cs-CZ" altLang="cs-CZ"/>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a:extLst>
              <a:ext uri="{FF2B5EF4-FFF2-40B4-BE49-F238E27FC236}">
                <a16:creationId xmlns:a16="http://schemas.microsoft.com/office/drawing/2014/main" id="{F12A1CF6-3153-4F69-A252-76740471AFB6}"/>
              </a:ext>
            </a:extLst>
          </p:cNvPr>
          <p:cNvSpPr>
            <a:spLocks noChangeArrowheads="1"/>
          </p:cNvSpPr>
          <p:nvPr/>
        </p:nvSpPr>
        <p:spPr bwMode="auto">
          <a:xfrm>
            <a:off x="0" y="319495"/>
            <a:ext cx="9144000"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1" hangingPunct="1"/>
            <a:r>
              <a:rPr lang="cs-CZ" altLang="cs-CZ" sz="2000" b="1" dirty="0">
                <a:latin typeface="Arial" panose="020B0604020202020204" pitchFamily="34" charset="0"/>
              </a:rPr>
              <a:t>Svět </a:t>
            </a:r>
            <a:r>
              <a:rPr lang="cs-CZ" altLang="cs-CZ" sz="2000" dirty="0">
                <a:latin typeface="Arial" panose="020B0604020202020204" pitchFamily="34" charset="0"/>
              </a:rPr>
              <a:t>je každá dílčí spleť jevů soustavně vyložená. Každý svět lze vědecky zkoumat. Například spleť jevů vnímaných tělesnými smysly lze vyložit jako </a:t>
            </a:r>
            <a:r>
              <a:rPr lang="cs-CZ" altLang="cs-CZ" sz="2000" b="1" dirty="0">
                <a:latin typeface="Arial" panose="020B0604020202020204" pitchFamily="34" charset="0"/>
              </a:rPr>
              <a:t>přirozený reálný svět</a:t>
            </a:r>
            <a:r>
              <a:rPr lang="cs-CZ" altLang="cs-CZ" sz="2000" dirty="0">
                <a:latin typeface="Arial" panose="020B0604020202020204" pitchFamily="34" charset="0"/>
              </a:rPr>
              <a:t>, přestože to současná přírodověda nečiní, neboť v novověku přijala za svůj klasický reálný svět. </a:t>
            </a:r>
            <a:r>
              <a:rPr lang="cs-CZ" altLang="cs-CZ" sz="2000" b="1" dirty="0">
                <a:latin typeface="Arial" panose="020B0604020202020204" pitchFamily="34" charset="0"/>
              </a:rPr>
              <a:t>Geometrický svět </a:t>
            </a:r>
            <a:r>
              <a:rPr lang="cs-CZ" altLang="cs-CZ" sz="2000" dirty="0">
                <a:latin typeface="Arial" panose="020B0604020202020204" pitchFamily="34" charset="0"/>
              </a:rPr>
              <a:t> je spleť jevů poznávaná vnitřním zrakem a ukazující se na obzoru jako geometrické tvary</a:t>
            </a:r>
            <a:endParaRPr lang="cs-CZ" altLang="cs-CZ" dirty="0"/>
          </a:p>
          <a:p>
            <a:pPr algn="l" eaLnBrk="1" hangingPunct="1"/>
            <a:endParaRPr lang="cs-CZ" altLang="cs-CZ" dirty="0"/>
          </a:p>
          <a:p>
            <a:pPr algn="l" eaLnBrk="1" hangingPunct="1"/>
            <a:endParaRPr lang="cs-CZ" altLang="cs-CZ" dirty="0"/>
          </a:p>
          <a:p>
            <a:pPr algn="l" eaLnBrk="1" hangingPunct="1"/>
            <a:r>
              <a:rPr lang="cs-CZ" altLang="cs-CZ" dirty="0"/>
              <a:t>Fundamentální triáda:</a:t>
            </a:r>
          </a:p>
        </p:txBody>
      </p:sp>
      <p:pic>
        <p:nvPicPr>
          <p:cNvPr id="67591" name="Picture 7">
            <a:extLst>
              <a:ext uri="{FF2B5EF4-FFF2-40B4-BE49-F238E27FC236}">
                <a16:creationId xmlns:a16="http://schemas.microsoft.com/office/drawing/2014/main" id="{A9D4F3CC-AEAF-42FF-B58A-25F788142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935811"/>
            <a:ext cx="5810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2" name="Rectangle 8">
            <a:extLst>
              <a:ext uri="{FF2B5EF4-FFF2-40B4-BE49-F238E27FC236}">
                <a16:creationId xmlns:a16="http://schemas.microsoft.com/office/drawing/2014/main" id="{C7F436C6-507A-4321-80D1-6CD34950CEAB}"/>
              </a:ext>
            </a:extLst>
          </p:cNvPr>
          <p:cNvSpPr>
            <a:spLocks noChangeArrowheads="1"/>
          </p:cNvSpPr>
          <p:nvPr/>
        </p:nvSpPr>
        <p:spPr bwMode="auto">
          <a:xfrm>
            <a:off x="251520" y="4763826"/>
            <a:ext cx="835292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457200" indent="-457200" algn="l">
              <a:defRPr sz="2400">
                <a:solidFill>
                  <a:schemeClr val="tx1"/>
                </a:solidFill>
                <a:latin typeface="Times New Roman" panose="02020603050405020304" pitchFamily="18" charset="0"/>
              </a:defRPr>
            </a:lvl1pPr>
            <a:lvl2pPr marL="914400" indent="-457200" algn="l">
              <a:defRPr sz="2400">
                <a:solidFill>
                  <a:schemeClr val="tx1"/>
                </a:solidFill>
                <a:latin typeface="Times New Roman" panose="02020603050405020304" pitchFamily="18" charset="0"/>
              </a:defRPr>
            </a:lvl2pPr>
            <a:lvl3pPr marL="1371600" indent="-457200" algn="l">
              <a:defRPr sz="2400">
                <a:solidFill>
                  <a:schemeClr val="tx1"/>
                </a:solidFill>
                <a:latin typeface="Times New Roman" panose="02020603050405020304" pitchFamily="18" charset="0"/>
              </a:defRPr>
            </a:lvl3pPr>
            <a:lvl4pPr marL="1828800" indent="-457200" algn="l">
              <a:defRPr sz="2400">
                <a:solidFill>
                  <a:schemeClr val="tx1"/>
                </a:solidFill>
                <a:latin typeface="Times New Roman" panose="02020603050405020304" pitchFamily="18" charset="0"/>
              </a:defRPr>
            </a:lvl4pPr>
            <a:lvl5pPr marL="2286000" indent="-457200" algn="l">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marL="0" indent="0" eaLnBrk="1" hangingPunct="1"/>
            <a:r>
              <a:rPr lang="cs-CZ" altLang="cs-CZ" sz="2000" dirty="0"/>
              <a:t>Termíny pohled, obzor, osvětlená část, vidění jsou zde užity jako metafory.</a:t>
            </a:r>
          </a:p>
          <a:p>
            <a:pPr eaLnBrk="1" hangingPunct="1"/>
            <a:r>
              <a:rPr lang="cs-CZ" altLang="cs-CZ" sz="2000" dirty="0"/>
              <a:t>Vědění je připodobněno k vidění. Například obzorem se nerozumí pouze zeměpisný obzor, ale obzor v  nejobecnějším slova smyslu omezující každé vědění. </a:t>
            </a:r>
          </a:p>
        </p:txBody>
      </p:sp>
      <p:sp>
        <p:nvSpPr>
          <p:cNvPr id="2" name="Zástupný symbol pro zápatí 1">
            <a:extLst>
              <a:ext uri="{FF2B5EF4-FFF2-40B4-BE49-F238E27FC236}">
                <a16:creationId xmlns:a16="http://schemas.microsoft.com/office/drawing/2014/main" id="{1152DBE5-4899-40F6-9A5A-A7C3613260B7}"/>
              </a:ext>
            </a:extLst>
          </p:cNvPr>
          <p:cNvSpPr>
            <a:spLocks noGrp="1"/>
          </p:cNvSpPr>
          <p:nvPr>
            <p:ph type="ftr" sz="quarter" idx="11"/>
          </p:nvPr>
        </p:nvSpPr>
        <p:spPr>
          <a:xfrm>
            <a:off x="5708848" y="6544710"/>
            <a:ext cx="2895600" cy="476250"/>
          </a:xfrm>
        </p:spPr>
        <p:txBody>
          <a:bodyPr/>
          <a:lstStyle/>
          <a:p>
            <a:r>
              <a:rPr lang="cs-CZ" altLang="cs-CZ"/>
              <a:t>Blažena Švandová 2021</a:t>
            </a:r>
          </a:p>
        </p:txBody>
      </p:sp>
      <p:sp>
        <p:nvSpPr>
          <p:cNvPr id="3" name="Zástupný symbol pro číslo snímku 2">
            <a:extLst>
              <a:ext uri="{FF2B5EF4-FFF2-40B4-BE49-F238E27FC236}">
                <a16:creationId xmlns:a16="http://schemas.microsoft.com/office/drawing/2014/main" id="{7BD31F32-4EC4-415A-A894-1D7B0082A921}"/>
              </a:ext>
            </a:extLst>
          </p:cNvPr>
          <p:cNvSpPr>
            <a:spLocks noGrp="1"/>
          </p:cNvSpPr>
          <p:nvPr>
            <p:ph type="sldNum" sz="quarter" idx="12"/>
          </p:nvPr>
        </p:nvSpPr>
        <p:spPr/>
        <p:txBody>
          <a:bodyPr/>
          <a:lstStyle/>
          <a:p>
            <a:fld id="{882E41CE-998D-47CB-83BB-63F2AFDA476B}" type="slidenum">
              <a:rPr lang="cs-CZ" altLang="cs-CZ" smtClean="0"/>
              <a:pPr/>
              <a:t>46</a:t>
            </a:fld>
            <a:endParaRPr lang="cs-CZ" altLang="cs-CZ"/>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EB1C7A63-D766-40FD-A4A1-F15A66B90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45720"/>
            <a:ext cx="3887701" cy="583155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FF2BE0F1-DB9C-477B-9CA6-1FA0671AD1EE}"/>
              </a:ext>
            </a:extLst>
          </p:cNvPr>
          <p:cNvSpPr txBox="1"/>
          <p:nvPr/>
        </p:nvSpPr>
        <p:spPr>
          <a:xfrm>
            <a:off x="330531" y="476672"/>
            <a:ext cx="2286000" cy="461665"/>
          </a:xfrm>
          <a:prstGeom prst="rect">
            <a:avLst/>
          </a:prstGeom>
          <a:noFill/>
        </p:spPr>
        <p:txBody>
          <a:bodyPr wrap="square">
            <a:spAutoFit/>
          </a:bodyPr>
          <a:lstStyle/>
          <a:p>
            <a:pPr>
              <a:buFontTx/>
              <a:buNone/>
            </a:pPr>
            <a:r>
              <a:rPr lang="cs-CZ" altLang="cs-CZ" dirty="0"/>
              <a:t>Obzor „tvaruje“</a:t>
            </a:r>
          </a:p>
        </p:txBody>
      </p:sp>
      <p:sp>
        <p:nvSpPr>
          <p:cNvPr id="6" name="TextovéPole 5">
            <a:extLst>
              <a:ext uri="{FF2B5EF4-FFF2-40B4-BE49-F238E27FC236}">
                <a16:creationId xmlns:a16="http://schemas.microsoft.com/office/drawing/2014/main" id="{694B53F0-06FB-42C5-8247-3D23665A3956}"/>
              </a:ext>
            </a:extLst>
          </p:cNvPr>
          <p:cNvSpPr txBox="1"/>
          <p:nvPr/>
        </p:nvSpPr>
        <p:spPr>
          <a:xfrm>
            <a:off x="323528" y="1844824"/>
            <a:ext cx="3240360" cy="2246769"/>
          </a:xfrm>
          <a:prstGeom prst="rect">
            <a:avLst/>
          </a:prstGeom>
          <a:noFill/>
        </p:spPr>
        <p:txBody>
          <a:bodyPr wrap="square">
            <a:spAutoFit/>
          </a:bodyPr>
          <a:lstStyle/>
          <a:p>
            <a:pPr algn="l"/>
            <a:r>
              <a:rPr lang="cs-CZ" sz="2000" dirty="0"/>
              <a:t>Klasický geometrický svět dokážeme vidět vnitřním zrakem: dovedeme si představit ideální trojúhelník, kružnici, přímku, kruh, rovinu, eukleidovský prostor,…</a:t>
            </a:r>
          </a:p>
        </p:txBody>
      </p:sp>
      <p:sp>
        <p:nvSpPr>
          <p:cNvPr id="3" name="Zástupný symbol pro zápatí 2">
            <a:extLst>
              <a:ext uri="{FF2B5EF4-FFF2-40B4-BE49-F238E27FC236}">
                <a16:creationId xmlns:a16="http://schemas.microsoft.com/office/drawing/2014/main" id="{A55A7E30-9A6A-458B-B10A-42C35EAB2020}"/>
              </a:ext>
            </a:extLst>
          </p:cNvPr>
          <p:cNvSpPr>
            <a:spLocks noGrp="1"/>
          </p:cNvSpPr>
          <p:nvPr>
            <p:ph type="ftr" sz="quarter" idx="11"/>
          </p:nvPr>
        </p:nvSpPr>
        <p:spPr>
          <a:xfrm>
            <a:off x="6012160" y="6543906"/>
            <a:ext cx="2895600" cy="476250"/>
          </a:xfrm>
        </p:spPr>
        <p:txBody>
          <a:bodyPr/>
          <a:lstStyle/>
          <a:p>
            <a:r>
              <a:rPr lang="cs-CZ" altLang="cs-CZ" dirty="0"/>
              <a:t>Blažena Švandová 2021</a:t>
            </a:r>
          </a:p>
        </p:txBody>
      </p:sp>
      <p:sp>
        <p:nvSpPr>
          <p:cNvPr id="5" name="Zástupný symbol pro číslo snímku 4">
            <a:extLst>
              <a:ext uri="{FF2B5EF4-FFF2-40B4-BE49-F238E27FC236}">
                <a16:creationId xmlns:a16="http://schemas.microsoft.com/office/drawing/2014/main" id="{E2F451E7-A942-4A52-981D-D222FAF6B8D8}"/>
              </a:ext>
            </a:extLst>
          </p:cNvPr>
          <p:cNvSpPr>
            <a:spLocks noGrp="1"/>
          </p:cNvSpPr>
          <p:nvPr>
            <p:ph type="sldNum" sz="quarter" idx="12"/>
          </p:nvPr>
        </p:nvSpPr>
        <p:spPr/>
        <p:txBody>
          <a:bodyPr/>
          <a:lstStyle/>
          <a:p>
            <a:fld id="{882E41CE-998D-47CB-83BB-63F2AFDA476B}" type="slidenum">
              <a:rPr lang="cs-CZ" altLang="cs-CZ" smtClean="0"/>
              <a:pPr/>
              <a:t>47</a:t>
            </a:fld>
            <a:endParaRPr lang="cs-CZ" altLang="cs-CZ"/>
          </a:p>
        </p:txBody>
      </p:sp>
    </p:spTree>
    <p:extLst>
      <p:ext uri="{BB962C8B-B14F-4D97-AF65-F5344CB8AC3E}">
        <p14:creationId xmlns:p14="http://schemas.microsoft.com/office/powerpoint/2010/main" val="22746431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3" name="Picture 5" descr="Beach, Dítě, Písek, Léto, Svátek">
            <a:extLst>
              <a:ext uri="{FF2B5EF4-FFF2-40B4-BE49-F238E27FC236}">
                <a16:creationId xmlns:a16="http://schemas.microsoft.com/office/drawing/2014/main" id="{AA62F391-A7CA-46E2-9D22-BAD7280A4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33" y="838537"/>
            <a:ext cx="3360855" cy="2522496"/>
          </a:xfrm>
          <a:prstGeom prst="rect">
            <a:avLst/>
          </a:prstGeom>
          <a:noFill/>
          <a:extLst>
            <a:ext uri="{909E8E84-426E-40DD-AFC4-6F175D3DCCD1}">
              <a14:hiddenFill xmlns:a14="http://schemas.microsoft.com/office/drawing/2010/main">
                <a:solidFill>
                  <a:srgbClr val="FFFFFF"/>
                </a:solidFill>
              </a14:hiddenFill>
            </a:ext>
          </a:extLst>
        </p:spPr>
      </p:pic>
      <p:sp>
        <p:nvSpPr>
          <p:cNvPr id="68615" name="AutoShape 7">
            <a:extLst>
              <a:ext uri="{FF2B5EF4-FFF2-40B4-BE49-F238E27FC236}">
                <a16:creationId xmlns:a16="http://schemas.microsoft.com/office/drawing/2014/main" id="{7EBF2946-8A76-4AAE-937E-C2AD31BEF96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68617" name="AutoShape 9">
            <a:extLst>
              <a:ext uri="{FF2B5EF4-FFF2-40B4-BE49-F238E27FC236}">
                <a16:creationId xmlns:a16="http://schemas.microsoft.com/office/drawing/2014/main" id="{682C6784-AAB6-417E-A977-B3F3F2482CB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pic>
        <p:nvPicPr>
          <p:cNvPr id="68619" name="Picture 11">
            <a:extLst>
              <a:ext uri="{FF2B5EF4-FFF2-40B4-BE49-F238E27FC236}">
                <a16:creationId xmlns:a16="http://schemas.microsoft.com/office/drawing/2014/main" id="{F1796467-63BE-4709-BECC-F81CDCECE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3738613"/>
            <a:ext cx="3024336" cy="226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20" name="Rectangle 12">
            <a:extLst>
              <a:ext uri="{FF2B5EF4-FFF2-40B4-BE49-F238E27FC236}">
                <a16:creationId xmlns:a16="http://schemas.microsoft.com/office/drawing/2014/main" id="{D7B57168-39E0-474D-B3CD-B01FD01E2184}"/>
              </a:ext>
            </a:extLst>
          </p:cNvPr>
          <p:cNvSpPr>
            <a:spLocks noGrp="1" noChangeArrowheads="1"/>
          </p:cNvSpPr>
          <p:nvPr>
            <p:ph type="title"/>
          </p:nvPr>
        </p:nvSpPr>
        <p:spPr>
          <a:xfrm>
            <a:off x="4211960" y="1067633"/>
            <a:ext cx="3960440" cy="1861731"/>
          </a:xfrm>
        </p:spPr>
        <p:txBody>
          <a:bodyPr/>
          <a:lstStyle/>
          <a:p>
            <a:pPr algn="l"/>
            <a:r>
              <a:rPr lang="cs-CZ" altLang="cs-CZ" sz="2000" dirty="0"/>
              <a:t>Přirozené nekonečno není nekonečno jednou provždy limitně vyostřeného pohledu, ale pohled po obzoru klouže.</a:t>
            </a:r>
          </a:p>
        </p:txBody>
      </p:sp>
      <p:sp>
        <p:nvSpPr>
          <p:cNvPr id="10" name="TextovéPole 9">
            <a:extLst>
              <a:ext uri="{FF2B5EF4-FFF2-40B4-BE49-F238E27FC236}">
                <a16:creationId xmlns:a16="http://schemas.microsoft.com/office/drawing/2014/main" id="{303B69B8-7AEA-4C76-9A1C-2A7044B2BF38}"/>
              </a:ext>
            </a:extLst>
          </p:cNvPr>
          <p:cNvSpPr txBox="1"/>
          <p:nvPr/>
        </p:nvSpPr>
        <p:spPr>
          <a:xfrm>
            <a:off x="187370" y="5545200"/>
            <a:ext cx="4572000" cy="461665"/>
          </a:xfrm>
          <a:prstGeom prst="rect">
            <a:avLst/>
          </a:prstGeom>
          <a:noFill/>
        </p:spPr>
        <p:txBody>
          <a:bodyPr wrap="square">
            <a:spAutoFit/>
          </a:bodyPr>
          <a:lstStyle/>
          <a:p>
            <a:r>
              <a:rPr lang="cs-CZ" dirty="0"/>
              <a:t>Černé moře na mapě</a:t>
            </a:r>
          </a:p>
        </p:txBody>
      </p:sp>
      <p:sp>
        <p:nvSpPr>
          <p:cNvPr id="12" name="TextovéPole 11">
            <a:extLst>
              <a:ext uri="{FF2B5EF4-FFF2-40B4-BE49-F238E27FC236}">
                <a16:creationId xmlns:a16="http://schemas.microsoft.com/office/drawing/2014/main" id="{D45C3AB5-331A-460C-BC96-4390630499C8}"/>
              </a:ext>
            </a:extLst>
          </p:cNvPr>
          <p:cNvSpPr txBox="1"/>
          <p:nvPr/>
        </p:nvSpPr>
        <p:spPr>
          <a:xfrm>
            <a:off x="96982" y="153383"/>
            <a:ext cx="5843170" cy="461665"/>
          </a:xfrm>
          <a:prstGeom prst="rect">
            <a:avLst/>
          </a:prstGeom>
          <a:noFill/>
        </p:spPr>
        <p:txBody>
          <a:bodyPr wrap="square">
            <a:spAutoFit/>
          </a:bodyPr>
          <a:lstStyle/>
          <a:p>
            <a:r>
              <a:rPr lang="cs-CZ" dirty="0"/>
              <a:t>Dítě na břehu Černého moře hledící k obzoru</a:t>
            </a:r>
          </a:p>
        </p:txBody>
      </p:sp>
      <p:sp>
        <p:nvSpPr>
          <p:cNvPr id="2" name="Zástupný symbol pro zápatí 1">
            <a:extLst>
              <a:ext uri="{FF2B5EF4-FFF2-40B4-BE49-F238E27FC236}">
                <a16:creationId xmlns:a16="http://schemas.microsoft.com/office/drawing/2014/main" id="{065F9FE4-5F41-46E6-96F5-21D9E5675DED}"/>
              </a:ext>
            </a:extLst>
          </p:cNvPr>
          <p:cNvSpPr>
            <a:spLocks noGrp="1"/>
          </p:cNvSpPr>
          <p:nvPr>
            <p:ph type="ftr" sz="quarter" idx="11"/>
          </p:nvPr>
        </p:nvSpPr>
        <p:spPr>
          <a:xfrm>
            <a:off x="5791200" y="6483350"/>
            <a:ext cx="2895600" cy="476250"/>
          </a:xfrm>
        </p:spPr>
        <p:txBody>
          <a:bodyPr/>
          <a:lstStyle/>
          <a:p>
            <a:r>
              <a:rPr lang="cs-CZ" altLang="cs-CZ"/>
              <a:t>Blažena Švandová 2021</a:t>
            </a:r>
          </a:p>
        </p:txBody>
      </p:sp>
      <p:sp>
        <p:nvSpPr>
          <p:cNvPr id="3" name="Zástupný symbol pro číslo snímku 2">
            <a:extLst>
              <a:ext uri="{FF2B5EF4-FFF2-40B4-BE49-F238E27FC236}">
                <a16:creationId xmlns:a16="http://schemas.microsoft.com/office/drawing/2014/main" id="{4F3D94CF-65B2-4FB9-85A8-E988768ACB99}"/>
              </a:ext>
            </a:extLst>
          </p:cNvPr>
          <p:cNvSpPr>
            <a:spLocks noGrp="1"/>
          </p:cNvSpPr>
          <p:nvPr>
            <p:ph type="sldNum" sz="quarter" idx="12"/>
          </p:nvPr>
        </p:nvSpPr>
        <p:spPr/>
        <p:txBody>
          <a:bodyPr/>
          <a:lstStyle/>
          <a:p>
            <a:fld id="{87E8FAF6-82DB-4D9F-8F03-EA4707CBABAF}" type="slidenum">
              <a:rPr lang="cs-CZ" altLang="cs-CZ" smtClean="0"/>
              <a:pPr/>
              <a:t>48</a:t>
            </a:fld>
            <a:endParaRPr lang="cs-CZ" altLang="cs-CZ"/>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a:extLst>
              <a:ext uri="{FF2B5EF4-FFF2-40B4-BE49-F238E27FC236}">
                <a16:creationId xmlns:a16="http://schemas.microsoft.com/office/drawing/2014/main" id="{9C518A23-B62C-435A-8C88-0C9B3DF17251}"/>
              </a:ext>
            </a:extLst>
          </p:cNvPr>
          <p:cNvSpPr>
            <a:spLocks noChangeArrowheads="1"/>
          </p:cNvSpPr>
          <p:nvPr/>
        </p:nvSpPr>
        <p:spPr bwMode="auto">
          <a:xfrm>
            <a:off x="0" y="1363137"/>
            <a:ext cx="9144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1" hangingPunct="1"/>
            <a:r>
              <a:rPr lang="cs-CZ" altLang="cs-CZ" sz="2000" dirty="0"/>
              <a:t>Představme si, že bychom mohli vidět stále ostřeji například stůl stojící před námi. Nejprve lupou, poté stále silnějším mikroskopem by se nám dařilo oddalovat obzor. Brzy bychom začali vidět různé hrboly a prolákliny, které by se časem měnily v díry procházející stolem. Tvar stolu by se měnil až bychom se po jisté době dokonce bránili nazvat stolem to, co bychom viděli. Nejinak by tomu bylo, kdybychom si sice ponechali své dosavadní zrakové schopnosti, ale neustále se zmenšovali. V tomto případě by dokonce pozorovaný stůl zanedlouho přesáhl naše zorné pole, a kdybychom se v takovém postavení ocitli naráz, nebyli bychom vůbec schopni poznat, že se nacházíme uvnitř nějakého stolu. Spolu se svým tvarem by zmizel i pozorovaný stůl. Dřívější tvary stolu tedy odcházejí s obzory dřívějších pohledů. Jinými slovy, tvar pozorovaného stolu – a pochopitelně netoliko stolu – je jevem ukazujícím se na obzoru daného pohledu … krátce řečeno </a:t>
            </a:r>
            <a:r>
              <a:rPr lang="cs-CZ" altLang="cs-CZ" sz="2000" b="1" dirty="0"/>
              <a:t>obzor tvaruje náš reálný svět. </a:t>
            </a:r>
          </a:p>
        </p:txBody>
      </p:sp>
      <p:sp>
        <p:nvSpPr>
          <p:cNvPr id="2" name="Zástupný symbol pro zápatí 1">
            <a:extLst>
              <a:ext uri="{FF2B5EF4-FFF2-40B4-BE49-F238E27FC236}">
                <a16:creationId xmlns:a16="http://schemas.microsoft.com/office/drawing/2014/main" id="{9302A206-C7EF-4C7A-9892-BC3A9F9FEDAE}"/>
              </a:ext>
            </a:extLst>
          </p:cNvPr>
          <p:cNvSpPr>
            <a:spLocks noGrp="1"/>
          </p:cNvSpPr>
          <p:nvPr>
            <p:ph type="ftr" sz="quarter" idx="11"/>
          </p:nvPr>
        </p:nvSpPr>
        <p:spPr>
          <a:xfrm>
            <a:off x="6172200" y="6460779"/>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7A48557A-615C-44B7-914E-320BC089B357}"/>
              </a:ext>
            </a:extLst>
          </p:cNvPr>
          <p:cNvSpPr>
            <a:spLocks noGrp="1"/>
          </p:cNvSpPr>
          <p:nvPr>
            <p:ph type="sldNum" sz="quarter" idx="12"/>
          </p:nvPr>
        </p:nvSpPr>
        <p:spPr/>
        <p:txBody>
          <a:bodyPr/>
          <a:lstStyle/>
          <a:p>
            <a:fld id="{882E41CE-998D-47CB-83BB-63F2AFDA476B}" type="slidenum">
              <a:rPr lang="cs-CZ" altLang="cs-CZ" smtClean="0"/>
              <a:pPr/>
              <a:t>49</a:t>
            </a:fld>
            <a:endParaRPr lang="cs-CZ" altLang="cs-CZ"/>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a:extLst>
              <a:ext uri="{FF2B5EF4-FFF2-40B4-BE49-F238E27FC236}">
                <a16:creationId xmlns:a16="http://schemas.microsoft.com/office/drawing/2014/main" id="{64F466D8-62DC-4852-A414-B1D31808282C}"/>
              </a:ext>
            </a:extLst>
          </p:cNvPr>
          <p:cNvSpPr>
            <a:spLocks noChangeArrowheads="1"/>
          </p:cNvSpPr>
          <p:nvPr/>
        </p:nvSpPr>
        <p:spPr bwMode="auto">
          <a:xfrm>
            <a:off x="12357" y="1631076"/>
            <a:ext cx="4355976"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cs-CZ" altLang="cs-CZ" dirty="0"/>
              <a:t>Lineární (klasické) nekonečno:</a:t>
            </a:r>
          </a:p>
          <a:p>
            <a:pPr algn="l"/>
            <a:endParaRPr lang="cs-CZ" altLang="cs-CZ" dirty="0"/>
          </a:p>
          <a:p>
            <a:pPr algn="l"/>
            <a:r>
              <a:rPr lang="cs-CZ" altLang="cs-CZ" sz="2000" dirty="0" err="1"/>
              <a:t>Archytás</a:t>
            </a:r>
            <a:r>
              <a:rPr lang="cs-CZ" altLang="cs-CZ" sz="2000" dirty="0"/>
              <a:t>, jak říká </a:t>
            </a:r>
            <a:r>
              <a:rPr lang="cs-CZ" altLang="cs-CZ" sz="2000" dirty="0" err="1"/>
              <a:t>Eudémos</a:t>
            </a:r>
            <a:r>
              <a:rPr lang="cs-CZ" altLang="cs-CZ" sz="2000" dirty="0"/>
              <a:t>, se takto tázal rozumu: „Kdybych se ocitl nejdále, např. v obloze stálic, zdaž bych mohl natáhnout vně ruku nebo hůl či nemohl? A že bych nemohl, je nemožné; natáhnu-li však, bude vně buď těleso nebo prostor ...“ Půjde tedy stále týmž způsobem k následující hranici a bude se stejně tázat. A bude-li stále něco jiného, kam zasáhne hůl, je </a:t>
            </a:r>
            <a:r>
              <a:rPr lang="cs-CZ" altLang="cs-CZ" sz="2000" dirty="0" err="1"/>
              <a:t>zjevno</a:t>
            </a:r>
            <a:r>
              <a:rPr lang="cs-CZ" altLang="cs-CZ" sz="2000" dirty="0"/>
              <a:t>, že je nekonečno.</a:t>
            </a:r>
          </a:p>
          <a:p>
            <a:pPr algn="l"/>
            <a:r>
              <a:rPr lang="cs-CZ" altLang="cs-CZ" sz="1800" dirty="0" err="1"/>
              <a:t>Simplikios</a:t>
            </a:r>
            <a:r>
              <a:rPr lang="cs-CZ" altLang="cs-CZ" sz="1800" dirty="0"/>
              <a:t>, 6. stol. n.l.</a:t>
            </a:r>
          </a:p>
          <a:p>
            <a:pPr algn="l"/>
            <a:r>
              <a:rPr lang="cs-CZ" altLang="cs-CZ" sz="1800" dirty="0"/>
              <a:t>podle J. Grygar, </a:t>
            </a:r>
            <a:r>
              <a:rPr lang="cs-CZ" altLang="cs-CZ" sz="1800" dirty="0" err="1"/>
              <a:t>Zd</a:t>
            </a:r>
            <a:r>
              <a:rPr lang="cs-CZ" altLang="cs-CZ" sz="1800" dirty="0"/>
              <a:t>. Horský, P. Mayer, </a:t>
            </a:r>
            <a:r>
              <a:rPr lang="cs-CZ" altLang="cs-CZ" sz="1800" i="1" dirty="0"/>
              <a:t>Vesmír</a:t>
            </a:r>
            <a:r>
              <a:rPr lang="cs-CZ" altLang="cs-CZ" sz="1800" dirty="0"/>
              <a:t>, Praha 1979</a:t>
            </a:r>
          </a:p>
        </p:txBody>
      </p:sp>
      <p:pic>
        <p:nvPicPr>
          <p:cNvPr id="86021" name="Picture 5">
            <a:extLst>
              <a:ext uri="{FF2B5EF4-FFF2-40B4-BE49-F238E27FC236}">
                <a16:creationId xmlns:a16="http://schemas.microsoft.com/office/drawing/2014/main" id="{8DA44F84-129E-466E-A475-5140CF4C3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619" y="332656"/>
            <a:ext cx="4788024" cy="381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ástupný symbol pro zápatí 2">
            <a:extLst>
              <a:ext uri="{FF2B5EF4-FFF2-40B4-BE49-F238E27FC236}">
                <a16:creationId xmlns:a16="http://schemas.microsoft.com/office/drawing/2014/main" id="{10F4606D-01F1-412B-85E3-7D6BB827A45F}"/>
              </a:ext>
            </a:extLst>
          </p:cNvPr>
          <p:cNvSpPr>
            <a:spLocks noGrp="1"/>
          </p:cNvSpPr>
          <p:nvPr>
            <p:ph type="ftr" sz="quarter" idx="11"/>
          </p:nvPr>
        </p:nvSpPr>
        <p:spPr>
          <a:xfrm>
            <a:off x="5720537" y="6520844"/>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B8B95849-56D3-4C51-8329-71F3C97F74C5}"/>
              </a:ext>
            </a:extLst>
          </p:cNvPr>
          <p:cNvSpPr>
            <a:spLocks noGrp="1"/>
          </p:cNvSpPr>
          <p:nvPr>
            <p:ph type="sldNum" sz="quarter" idx="12"/>
          </p:nvPr>
        </p:nvSpPr>
        <p:spPr/>
        <p:txBody>
          <a:bodyPr/>
          <a:lstStyle/>
          <a:p>
            <a:fld id="{882E41CE-998D-47CB-83BB-63F2AFDA476B}" type="slidenum">
              <a:rPr lang="cs-CZ" altLang="cs-CZ" smtClean="0"/>
              <a:pPr/>
              <a:t>5</a:t>
            </a:fld>
            <a:endParaRPr lang="cs-CZ" altLang="cs-CZ"/>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a:extLst>
              <a:ext uri="{FF2B5EF4-FFF2-40B4-BE49-F238E27FC236}">
                <a16:creationId xmlns:a16="http://schemas.microsoft.com/office/drawing/2014/main" id="{892D9B89-57A1-47C1-B95C-7311FEE490F8}"/>
              </a:ext>
            </a:extLst>
          </p:cNvPr>
          <p:cNvSpPr>
            <a:spLocks noChangeArrowheads="1"/>
          </p:cNvSpPr>
          <p:nvPr/>
        </p:nvSpPr>
        <p:spPr bwMode="auto">
          <a:xfrm>
            <a:off x="179512" y="1604017"/>
            <a:ext cx="8784976"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1" hangingPunct="1"/>
            <a:r>
              <a:rPr lang="cs-CZ" altLang="cs-CZ" sz="1800" dirty="0"/>
              <a:t>Pro ilustraci případu </a:t>
            </a:r>
            <a:r>
              <a:rPr lang="cs-CZ" altLang="cs-CZ" sz="1800" i="1" dirty="0"/>
              <a:t>n=</a:t>
            </a:r>
            <a:r>
              <a:rPr lang="cs-CZ" altLang="cs-CZ" sz="1800" dirty="0"/>
              <a:t>1000 může sloužit příběh o počtu hostů v hotelu o tisíci pokojích:</a:t>
            </a:r>
          </a:p>
          <a:p>
            <a:r>
              <a:rPr lang="cs-CZ" altLang="cs-CZ" sz="1800" dirty="0"/>
              <a:t>Představme si nejprve hotel o nekonečně mnoha pokojích, které jsou očíslovány všemi přirozenými čísly a všechny jsou obsazené, každý jen jedním hostem. Označme </a:t>
            </a:r>
            <a:r>
              <a:rPr lang="cs-CZ" altLang="cs-CZ" sz="1800" i="1" dirty="0"/>
              <a:t>A</a:t>
            </a:r>
            <a:r>
              <a:rPr lang="cs-CZ" altLang="cs-CZ" sz="1800" dirty="0"/>
              <a:t> množinu všech hostů tohoto hotelu. Přesto je možno ubytovat dalšího hosta, který přišel požádat o nocleh, aniž by v některém pokoji byli ubytováni dva hosté. Učiníme to tak, že ho ubytujeme do pokoje číslo 1 a zároveň každého hosta z pokoje číslo </a:t>
            </a:r>
            <a:r>
              <a:rPr lang="cs-CZ" altLang="cs-CZ" sz="1800" i="1" dirty="0"/>
              <a:t>n</a:t>
            </a:r>
            <a:r>
              <a:rPr lang="cs-CZ" altLang="cs-CZ" sz="1800" dirty="0"/>
              <a:t> přestěhujeme do pokoje </a:t>
            </a:r>
            <a:r>
              <a:rPr lang="cs-CZ" altLang="cs-CZ" sz="1800" i="1" dirty="0"/>
              <a:t>n+</a:t>
            </a:r>
            <a:r>
              <a:rPr lang="cs-CZ" altLang="cs-CZ" sz="1800" dirty="0"/>
              <a:t>1. Je zřejmé, že tímto způsobem množinu </a:t>
            </a:r>
            <a:r>
              <a:rPr lang="cs-CZ" altLang="cs-CZ" sz="1800" i="1" dirty="0"/>
              <a:t>B</a:t>
            </a:r>
            <a:r>
              <a:rPr lang="cs-CZ" altLang="cs-CZ" sz="1800" dirty="0"/>
              <a:t>, utvořenou přidáním nového hosta k množině </a:t>
            </a:r>
            <a:r>
              <a:rPr lang="cs-CZ" altLang="cs-CZ" sz="1800" i="1" dirty="0"/>
              <a:t>A</a:t>
            </a:r>
            <a:r>
              <a:rPr lang="cs-CZ" altLang="cs-CZ" sz="1800" dirty="0"/>
              <a:t>, vzájemně jednoznačně zobrazíme na množinu </a:t>
            </a:r>
            <a:r>
              <a:rPr lang="cs-CZ" altLang="cs-CZ" sz="1800" i="1" dirty="0"/>
              <a:t>A</a:t>
            </a:r>
            <a:r>
              <a:rPr lang="cs-CZ" altLang="cs-CZ" sz="1800" dirty="0"/>
              <a:t>.</a:t>
            </a:r>
          </a:p>
          <a:p>
            <a:r>
              <a:rPr lang="cs-CZ" altLang="cs-CZ" sz="1800" dirty="0"/>
              <a:t>Představme si ale, že </a:t>
            </a:r>
            <a:r>
              <a:rPr lang="cs-CZ" altLang="cs-CZ" sz="1800" b="1" dirty="0"/>
              <a:t>náš hotel má pouze tisíc obsazených pokojů</a:t>
            </a:r>
            <a:r>
              <a:rPr lang="cs-CZ" altLang="cs-CZ" sz="1800" dirty="0"/>
              <a:t>. Přesto můžeme postupovat stejně jako prve. Nově příchozího hosta můžeme ubytovat do pokoje číslo 1, hosta z pokoje číslo 1 do pokoje číslo 2 atd. Poněvadž stěhování hostů provádíme postupně, nebude zcela jistě během noci ukončeno (na hosta u pokoje číslo tisíc se vůbec nedostane). Přitom stejně jako prve bude každý host téměř po celý den ubytován. V tomto případě tedy množina o tisíci pokojích představuje </a:t>
            </a:r>
            <a:r>
              <a:rPr lang="cs-CZ" altLang="cs-CZ" sz="1800" dirty="0" err="1"/>
              <a:t>polomnožinovou</a:t>
            </a:r>
            <a:r>
              <a:rPr lang="cs-CZ" altLang="cs-CZ" sz="1800" dirty="0"/>
              <a:t> část, do níž náležejí ty pokoje, v nichž asi proběhne stěhování. Tato </a:t>
            </a:r>
            <a:r>
              <a:rPr lang="cs-CZ" altLang="cs-CZ" sz="1800" dirty="0" err="1"/>
              <a:t>polomnožina</a:t>
            </a:r>
            <a:r>
              <a:rPr lang="cs-CZ" altLang="cs-CZ" sz="1800" dirty="0"/>
              <a:t> se chová podobně jako klasická množina všech přirozených čísel</a:t>
            </a:r>
            <a:r>
              <a:rPr lang="cs-CZ" altLang="cs-CZ" sz="2000" dirty="0"/>
              <a:t>.</a:t>
            </a:r>
          </a:p>
        </p:txBody>
      </p:sp>
      <p:sp>
        <p:nvSpPr>
          <p:cNvPr id="76806" name="Rectangle 6">
            <a:extLst>
              <a:ext uri="{FF2B5EF4-FFF2-40B4-BE49-F238E27FC236}">
                <a16:creationId xmlns:a16="http://schemas.microsoft.com/office/drawing/2014/main" id="{F99F9BCD-53C8-4B2C-A120-C387DB666AD6}"/>
              </a:ext>
            </a:extLst>
          </p:cNvPr>
          <p:cNvSpPr>
            <a:spLocks noChangeArrowheads="1"/>
          </p:cNvSpPr>
          <p:nvPr/>
        </p:nvSpPr>
        <p:spPr bwMode="auto">
          <a:xfrm>
            <a:off x="2484438" y="42211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endParaRPr lang="cs-CZ" altLang="cs-CZ"/>
          </a:p>
        </p:txBody>
      </p:sp>
      <p:sp>
        <p:nvSpPr>
          <p:cNvPr id="5" name="TextovéPole 4">
            <a:extLst>
              <a:ext uri="{FF2B5EF4-FFF2-40B4-BE49-F238E27FC236}">
                <a16:creationId xmlns:a16="http://schemas.microsoft.com/office/drawing/2014/main" id="{6C163335-8758-42C1-9DDA-8414DE6AA243}"/>
              </a:ext>
            </a:extLst>
          </p:cNvPr>
          <p:cNvSpPr txBox="1"/>
          <p:nvPr/>
        </p:nvSpPr>
        <p:spPr>
          <a:xfrm>
            <a:off x="395536" y="404664"/>
            <a:ext cx="8352928" cy="1015663"/>
          </a:xfrm>
          <a:prstGeom prst="rect">
            <a:avLst/>
          </a:prstGeom>
          <a:noFill/>
        </p:spPr>
        <p:txBody>
          <a:bodyPr wrap="square">
            <a:spAutoFit/>
          </a:bodyPr>
          <a:lstStyle/>
          <a:p>
            <a:pPr eaLnBrk="1" hangingPunct="1"/>
            <a:r>
              <a:rPr lang="cs-CZ" altLang="cs-CZ" sz="2000" b="1" dirty="0"/>
              <a:t>V teorii množin Petra </a:t>
            </a:r>
            <a:r>
              <a:rPr lang="cs-CZ" altLang="cs-CZ" sz="2000" b="1" dirty="0" err="1"/>
              <a:t>Vopěnky</a:t>
            </a:r>
            <a:r>
              <a:rPr lang="cs-CZ" altLang="cs-CZ" sz="2000" b="1" dirty="0"/>
              <a:t> hrají důležitou roli malá přirozená čísla.</a:t>
            </a:r>
          </a:p>
          <a:p>
            <a:pPr eaLnBrk="1" hangingPunct="1"/>
            <a:r>
              <a:rPr lang="cs-CZ" altLang="cs-CZ" sz="2000" dirty="0"/>
              <a:t>Matematicky je </a:t>
            </a:r>
            <a:r>
              <a:rPr lang="cs-CZ" altLang="cs-CZ" sz="2000" b="1" dirty="0"/>
              <a:t>přirozené nekonečno</a:t>
            </a:r>
            <a:r>
              <a:rPr lang="cs-CZ" altLang="cs-CZ" sz="2000" dirty="0"/>
              <a:t> nekonečnou množinou, počet jejíchž prvků </a:t>
            </a:r>
            <a:r>
              <a:rPr lang="cs-CZ" altLang="cs-CZ" sz="2000" i="1" dirty="0"/>
              <a:t>n</a:t>
            </a:r>
            <a:r>
              <a:rPr lang="cs-CZ" altLang="cs-CZ" sz="2000" dirty="0"/>
              <a:t> je konečným číslem a platí </a:t>
            </a:r>
            <a:r>
              <a:rPr lang="cs-CZ" altLang="cs-CZ" sz="2000" i="1" dirty="0"/>
              <a:t>n=n+1</a:t>
            </a:r>
            <a:r>
              <a:rPr lang="cs-CZ" altLang="cs-CZ" sz="2000" dirty="0"/>
              <a:t>.</a:t>
            </a:r>
          </a:p>
        </p:txBody>
      </p:sp>
      <p:sp>
        <p:nvSpPr>
          <p:cNvPr id="2" name="Zástupný symbol pro zápatí 1">
            <a:extLst>
              <a:ext uri="{FF2B5EF4-FFF2-40B4-BE49-F238E27FC236}">
                <a16:creationId xmlns:a16="http://schemas.microsoft.com/office/drawing/2014/main" id="{870A27DF-957C-443A-A680-1BB79874ABA8}"/>
              </a:ext>
            </a:extLst>
          </p:cNvPr>
          <p:cNvSpPr>
            <a:spLocks noGrp="1"/>
          </p:cNvSpPr>
          <p:nvPr>
            <p:ph type="ftr" sz="quarter" idx="11"/>
          </p:nvPr>
        </p:nvSpPr>
        <p:spPr>
          <a:xfrm>
            <a:off x="6068888" y="649403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6D0F642E-36C7-447B-B706-994EACAB6C0A}"/>
              </a:ext>
            </a:extLst>
          </p:cNvPr>
          <p:cNvSpPr>
            <a:spLocks noGrp="1"/>
          </p:cNvSpPr>
          <p:nvPr>
            <p:ph type="sldNum" sz="quarter" idx="12"/>
          </p:nvPr>
        </p:nvSpPr>
        <p:spPr/>
        <p:txBody>
          <a:bodyPr/>
          <a:lstStyle/>
          <a:p>
            <a:fld id="{882E41CE-998D-47CB-83BB-63F2AFDA476B}" type="slidenum">
              <a:rPr lang="cs-CZ" altLang="cs-CZ" smtClean="0"/>
              <a:pPr/>
              <a:t>50</a:t>
            </a:fld>
            <a:endParaRPr lang="cs-CZ" altLang="cs-CZ"/>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B2C43E57-D7EC-4E29-8A9E-F6F359DB0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9213"/>
            <a:ext cx="10820400" cy="795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1" name="Rectangle 3">
            <a:extLst>
              <a:ext uri="{FF2B5EF4-FFF2-40B4-BE49-F238E27FC236}">
                <a16:creationId xmlns:a16="http://schemas.microsoft.com/office/drawing/2014/main" id="{B3EE6C35-E3D3-44F3-B551-E04E8AA6C8DA}"/>
              </a:ext>
            </a:extLst>
          </p:cNvPr>
          <p:cNvSpPr>
            <a:spLocks noChangeArrowheads="1"/>
          </p:cNvSpPr>
          <p:nvPr/>
        </p:nvSpPr>
        <p:spPr bwMode="auto">
          <a:xfrm>
            <a:off x="-850900" y="8108950"/>
            <a:ext cx="10071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r>
              <a:rPr lang="cs-CZ" altLang="cs-CZ">
                <a:sym typeface="Symbol" panose="05050102010706020507" pitchFamily="18" charset="2"/>
              </a:rPr>
              <a:t>Obr. Odhalení pamětní desky Kurta Gödela v Brně na Pellicově 8a, září 2008</a:t>
            </a:r>
          </a:p>
          <a:p>
            <a:pPr algn="just"/>
            <a:r>
              <a:rPr lang="cs-CZ" altLang="cs-CZ">
                <a:sym typeface="Symbol" panose="05050102010706020507" pitchFamily="18" charset="2"/>
              </a:rPr>
              <a:t>V popředí matematik a filosof, profesor Petr Vopěnka </a:t>
            </a:r>
          </a:p>
        </p:txBody>
      </p:sp>
      <p:sp>
        <p:nvSpPr>
          <p:cNvPr id="5" name="TextovéPole 4">
            <a:extLst>
              <a:ext uri="{FF2B5EF4-FFF2-40B4-BE49-F238E27FC236}">
                <a16:creationId xmlns:a16="http://schemas.microsoft.com/office/drawing/2014/main" id="{73D25AD0-EA71-4F89-942C-AED44EC8B24B}"/>
              </a:ext>
            </a:extLst>
          </p:cNvPr>
          <p:cNvSpPr txBox="1"/>
          <p:nvPr/>
        </p:nvSpPr>
        <p:spPr>
          <a:xfrm>
            <a:off x="-947650" y="332656"/>
            <a:ext cx="5087602" cy="830997"/>
          </a:xfrm>
          <a:prstGeom prst="rect">
            <a:avLst/>
          </a:prstGeom>
          <a:noFill/>
        </p:spPr>
        <p:txBody>
          <a:bodyPr wrap="square">
            <a:spAutoFit/>
          </a:bodyPr>
          <a:lstStyle/>
          <a:p>
            <a:r>
              <a:rPr lang="cs-CZ" dirty="0"/>
              <a:t>Odhalení pamětní desky Kurta </a:t>
            </a:r>
            <a:r>
              <a:rPr lang="cs-CZ" dirty="0" err="1"/>
              <a:t>Gödela</a:t>
            </a:r>
            <a:r>
              <a:rPr lang="cs-CZ" dirty="0"/>
              <a:t> v Brně na Pellicově 8a v roce 2008.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a:extLst>
              <a:ext uri="{FF2B5EF4-FFF2-40B4-BE49-F238E27FC236}">
                <a16:creationId xmlns:a16="http://schemas.microsoft.com/office/drawing/2014/main" id="{EDE3AE89-B428-4A96-BAAF-1AFE7CC0D505}"/>
              </a:ext>
            </a:extLst>
          </p:cNvPr>
          <p:cNvSpPr>
            <a:spLocks noChangeArrowheads="1"/>
          </p:cNvSpPr>
          <p:nvPr/>
        </p:nvSpPr>
        <p:spPr bwMode="auto">
          <a:xfrm>
            <a:off x="277861" y="153230"/>
            <a:ext cx="6228184"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r>
              <a:rPr lang="cs-CZ" altLang="cs-CZ" sz="2800" b="1" dirty="0" err="1"/>
              <a:t>Aristotelés</a:t>
            </a:r>
            <a:r>
              <a:rPr lang="cs-CZ" altLang="cs-CZ" b="1" dirty="0"/>
              <a:t> (384-324 př.n.l.)</a:t>
            </a:r>
            <a:endParaRPr lang="cs-CZ" altLang="cs-CZ" sz="2000" dirty="0"/>
          </a:p>
          <a:p>
            <a:pPr algn="just"/>
            <a:r>
              <a:rPr lang="cs-CZ" altLang="cs-CZ" sz="2000" dirty="0"/>
              <a:t>Druhy nekonečna (</a:t>
            </a:r>
            <a:r>
              <a:rPr lang="cs-CZ" altLang="cs-CZ" sz="2000" dirty="0" err="1"/>
              <a:t>apeira</a:t>
            </a:r>
            <a:r>
              <a:rPr lang="cs-CZ" altLang="cs-CZ" sz="2000" dirty="0"/>
              <a:t>) u Aristotela:</a:t>
            </a:r>
          </a:p>
          <a:p>
            <a:pPr algn="just"/>
            <a:r>
              <a:rPr lang="cs-CZ" altLang="cs-CZ" sz="2000" dirty="0"/>
              <a:t>bludné (věčný návrat); </a:t>
            </a:r>
          </a:p>
          <a:p>
            <a:pPr algn="just"/>
            <a:r>
              <a:rPr lang="cs-CZ" altLang="cs-CZ" sz="2000" dirty="0"/>
              <a:t>aktuální přirozené (např. hvězdy na obloze);</a:t>
            </a:r>
          </a:p>
          <a:p>
            <a:pPr lvl="1" algn="just"/>
            <a:r>
              <a:rPr lang="cs-CZ" altLang="cs-CZ" sz="2000" dirty="0"/>
              <a:t>potenciální (nevyčerpatelnost možností): </a:t>
            </a:r>
          </a:p>
          <a:p>
            <a:pPr lvl="1" algn="just"/>
            <a:r>
              <a:rPr lang="cs-CZ" altLang="cs-CZ" sz="2000" dirty="0"/>
              <a:t>Nekonečnou délku lze do nekonečna dělit - nekonečno zde existuje v možnosti, ubíráním nebo přidáváním, </a:t>
            </a:r>
            <a:r>
              <a:rPr lang="cs-CZ" altLang="cs-CZ" sz="2000" i="1" dirty="0"/>
              <a:t>“</a:t>
            </a:r>
            <a:r>
              <a:rPr lang="cs-CZ" altLang="cs-CZ" sz="2000" dirty="0"/>
              <a:t>ale nepřekročí hranici libovolné velikosti</a:t>
            </a:r>
            <a:r>
              <a:rPr lang="cs-CZ" altLang="cs-CZ" sz="2000" i="1" dirty="0"/>
              <a:t>“</a:t>
            </a:r>
            <a:r>
              <a:rPr lang="cs-CZ" altLang="cs-CZ" sz="2000" dirty="0"/>
              <a:t> ; </a:t>
            </a:r>
            <a:r>
              <a:rPr lang="cs-CZ" altLang="cs-CZ" sz="1800" i="1" dirty="0"/>
              <a:t>Metafyzika,</a:t>
            </a:r>
            <a:r>
              <a:rPr lang="cs-CZ" altLang="cs-CZ" sz="1800" dirty="0"/>
              <a:t> kniha 11, kap.10 </a:t>
            </a:r>
            <a:endParaRPr lang="cs-CZ" altLang="cs-CZ" sz="1800" i="1" dirty="0"/>
          </a:p>
        </p:txBody>
      </p:sp>
      <p:pic>
        <p:nvPicPr>
          <p:cNvPr id="87045" name="Picture 5">
            <a:extLst>
              <a:ext uri="{FF2B5EF4-FFF2-40B4-BE49-F238E27FC236}">
                <a16:creationId xmlns:a16="http://schemas.microsoft.com/office/drawing/2014/main" id="{D2EB4405-5E5D-4E08-9F90-59774BBD7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2231" y="136605"/>
            <a:ext cx="1179495" cy="299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a:extLst>
              <a:ext uri="{FF2B5EF4-FFF2-40B4-BE49-F238E27FC236}">
                <a16:creationId xmlns:a16="http://schemas.microsoft.com/office/drawing/2014/main" id="{9A8303FB-DE8C-4418-A886-F667D0A0231A}"/>
              </a:ext>
            </a:extLst>
          </p:cNvPr>
          <p:cNvSpPr txBox="1"/>
          <p:nvPr/>
        </p:nvSpPr>
        <p:spPr>
          <a:xfrm>
            <a:off x="0" y="3136178"/>
            <a:ext cx="9144000" cy="3477875"/>
          </a:xfrm>
          <a:prstGeom prst="rect">
            <a:avLst/>
          </a:prstGeom>
          <a:noFill/>
        </p:spPr>
        <p:txBody>
          <a:bodyPr wrap="square">
            <a:spAutoFit/>
          </a:bodyPr>
          <a:lstStyle/>
          <a:p>
            <a:pPr algn="just"/>
            <a:r>
              <a:rPr lang="cs-CZ" altLang="cs-CZ" sz="2000" dirty="0"/>
              <a:t>Několik důvodů ve prospěch existence neomezena: „z povahy času, ten je totiž neomezený, z dělení velikostí – neboť i matematikové užívají neomezené, dále z toho, že vznik a zánik nepřestává pouze tehdy, když to, z čeho je vznikající oddělováno je neomezené, dále z toho, že omezené vždycky u něčeho končí … dál a dál bez konce, a konečně a především z okolnosti, která všem badatelům působí společnou obtíž,... Protože totiž myšlení může stále a bez mezery pokračovat, zdá se, že číslo je neomezené, i matematické velikosti také“; </a:t>
            </a:r>
            <a:r>
              <a:rPr lang="cs-CZ" altLang="cs-CZ" sz="2000" i="1" dirty="0"/>
              <a:t>Fyzika </a:t>
            </a:r>
            <a:r>
              <a:rPr lang="cs-CZ" altLang="cs-CZ" sz="2000" dirty="0"/>
              <a:t>III,4.</a:t>
            </a:r>
          </a:p>
          <a:p>
            <a:pPr algn="just"/>
            <a:r>
              <a:rPr lang="cs-CZ" altLang="cs-CZ" sz="2000" u="sng" dirty="0"/>
              <a:t>Neomezeno není ve skutečnosti</a:t>
            </a:r>
            <a:r>
              <a:rPr lang="cs-CZ" altLang="cs-CZ" sz="2000" dirty="0"/>
              <a:t>: </a:t>
            </a:r>
            <a:r>
              <a:rPr lang="cs-CZ" altLang="cs-CZ" sz="2000" dirty="0" err="1"/>
              <a:t>Aristotelés</a:t>
            </a:r>
            <a:r>
              <a:rPr lang="cs-CZ" altLang="cs-CZ" sz="2000" dirty="0"/>
              <a:t> se domnívá, že náš vesmír má omezený kulový tvar, protože mimo tento náš svět mohou existovat i jiné. Kdyby bylo nekonečné neomezené těleso našeho světa, „pak by se muselo nekonečně rychle pohybovat tam, kde je sféra hvězd, ale to nevidíme.“ </a:t>
            </a:r>
            <a:r>
              <a:rPr lang="cs-CZ" altLang="cs-CZ" sz="2000" i="1" dirty="0"/>
              <a:t>Fyzika</a:t>
            </a:r>
            <a:r>
              <a:rPr lang="cs-CZ" altLang="cs-CZ" sz="2000" dirty="0"/>
              <a:t>, II, 5</a:t>
            </a:r>
          </a:p>
        </p:txBody>
      </p:sp>
      <p:sp>
        <p:nvSpPr>
          <p:cNvPr id="4" name="Zástupný symbol pro zápatí 3">
            <a:extLst>
              <a:ext uri="{FF2B5EF4-FFF2-40B4-BE49-F238E27FC236}">
                <a16:creationId xmlns:a16="http://schemas.microsoft.com/office/drawing/2014/main" id="{F670B997-E1B2-4B15-88BE-54561D1712A0}"/>
              </a:ext>
            </a:extLst>
          </p:cNvPr>
          <p:cNvSpPr>
            <a:spLocks noGrp="1"/>
          </p:cNvSpPr>
          <p:nvPr>
            <p:ph type="ftr" sz="quarter" idx="11"/>
          </p:nvPr>
        </p:nvSpPr>
        <p:spPr>
          <a:xfrm>
            <a:off x="5791307" y="6483270"/>
            <a:ext cx="2895600" cy="476250"/>
          </a:xfrm>
        </p:spPr>
        <p:txBody>
          <a:bodyPr/>
          <a:lstStyle/>
          <a:p>
            <a:r>
              <a:rPr lang="cs-CZ" altLang="cs-CZ" dirty="0"/>
              <a:t>Blažena Švandová 2021</a:t>
            </a:r>
          </a:p>
        </p:txBody>
      </p:sp>
      <p:sp>
        <p:nvSpPr>
          <p:cNvPr id="5" name="Zástupný symbol pro číslo snímku 4">
            <a:extLst>
              <a:ext uri="{FF2B5EF4-FFF2-40B4-BE49-F238E27FC236}">
                <a16:creationId xmlns:a16="http://schemas.microsoft.com/office/drawing/2014/main" id="{6188F9D4-2345-4777-830F-43ED98EF3C99}"/>
              </a:ext>
            </a:extLst>
          </p:cNvPr>
          <p:cNvSpPr>
            <a:spLocks noGrp="1"/>
          </p:cNvSpPr>
          <p:nvPr>
            <p:ph type="sldNum" sz="quarter" idx="12"/>
          </p:nvPr>
        </p:nvSpPr>
        <p:spPr/>
        <p:txBody>
          <a:bodyPr/>
          <a:lstStyle/>
          <a:p>
            <a:fld id="{882E41CE-998D-47CB-83BB-63F2AFDA476B}" type="slidenum">
              <a:rPr lang="cs-CZ" altLang="cs-CZ" smtClean="0"/>
              <a:pPr/>
              <a:t>6</a:t>
            </a:fld>
            <a:endParaRPr lang="cs-CZ" altLang="cs-CZ"/>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19AE26F-0EC7-45A1-9E65-4693739F7315}"/>
              </a:ext>
            </a:extLst>
          </p:cNvPr>
          <p:cNvSpPr>
            <a:spLocks noChangeArrowheads="1"/>
          </p:cNvSpPr>
          <p:nvPr/>
        </p:nvSpPr>
        <p:spPr bwMode="auto">
          <a:xfrm>
            <a:off x="0" y="0"/>
            <a:ext cx="9144000"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sz="2800" dirty="0"/>
              <a:t> </a:t>
            </a:r>
            <a:r>
              <a:rPr lang="cs-CZ" altLang="cs-CZ" b="1" dirty="0"/>
              <a:t>A</a:t>
            </a:r>
            <a:r>
              <a:rPr lang="en-US" altLang="cs-CZ" b="1" dirty="0" err="1"/>
              <a:t>ristotel</a:t>
            </a:r>
            <a:r>
              <a:rPr lang="cs-CZ" altLang="cs-CZ" b="1" dirty="0" err="1"/>
              <a:t>ův</a:t>
            </a:r>
            <a:r>
              <a:rPr lang="cs-CZ" altLang="cs-CZ" b="1" dirty="0"/>
              <a:t> pojem Boha</a:t>
            </a:r>
            <a:endParaRPr lang="cs-CZ" altLang="cs-CZ" dirty="0"/>
          </a:p>
          <a:p>
            <a:pPr eaLnBrk="1" hangingPunct="1"/>
            <a:endParaRPr lang="cs-CZ" altLang="cs-CZ" sz="2000" dirty="0"/>
          </a:p>
          <a:p>
            <a:pPr eaLnBrk="1" hangingPunct="1"/>
            <a:r>
              <a:rPr lang="cs-CZ" altLang="cs-CZ" sz="2000" dirty="0"/>
              <a:t>Bůh - první hybatel, netělesný, </a:t>
            </a:r>
            <a:r>
              <a:rPr lang="cs-CZ" altLang="cs-CZ" sz="2000" b="1" dirty="0"/>
              <a:t>aktuálně nekonečný v čase</a:t>
            </a:r>
            <a:r>
              <a:rPr lang="cs-CZ" altLang="cs-CZ" sz="2000" dirty="0"/>
              <a:t>, živý, dokonalý a blažený sám v sobě.</a:t>
            </a:r>
            <a:endParaRPr lang="cs-CZ" altLang="cs-CZ" dirty="0"/>
          </a:p>
          <a:p>
            <a:pPr eaLnBrk="1" hangingPunct="1"/>
            <a:r>
              <a:rPr lang="cs-CZ" altLang="cs-CZ" sz="2800" dirty="0"/>
              <a:t>  </a:t>
            </a:r>
            <a:r>
              <a:rPr lang="cs-CZ" altLang="cs-CZ" sz="2000" dirty="0"/>
              <a:t>Zřetězení příčin musí mít nějaký počátek, nemůže postupovat do nekonečna; proto musí existovat na počátku něco, co se samo nepohybuje, ale je příčinou pohybu - první hybatel. Není ani konečný, protože působí hybně po nekonečný čas, nic konečného však nemá nekonečnou sílu, ani nekonečný, poněvadž vůbec nemůže být žádná nekonečná tělesná velikost; nemá tedy žádnou velikost; je netělesný. </a:t>
            </a:r>
          </a:p>
          <a:p>
            <a:pPr eaLnBrk="1" hangingPunct="1"/>
            <a:r>
              <a:rPr lang="cs-CZ" sz="2000" dirty="0"/>
              <a:t>Hic autem </a:t>
            </a:r>
            <a:r>
              <a:rPr lang="cs-CZ" sz="2000" dirty="0" err="1"/>
              <a:t>est</a:t>
            </a:r>
            <a:r>
              <a:rPr lang="cs-CZ" sz="2000" dirty="0"/>
              <a:t> non </a:t>
            </a:r>
            <a:r>
              <a:rPr lang="cs-CZ" sz="2000" dirty="0" err="1"/>
              <a:t>procedere</a:t>
            </a:r>
            <a:r>
              <a:rPr lang="cs-CZ" sz="2000" dirty="0"/>
              <a:t> in infinitum. (Zásada Aristotelovy argumentace podle  </a:t>
            </a:r>
            <a:r>
              <a:rPr lang="cs-CZ" sz="2000" dirty="0" err="1"/>
              <a:t>L.Velecký</a:t>
            </a:r>
            <a:r>
              <a:rPr lang="cs-CZ" sz="2000" dirty="0"/>
              <a:t>, 1970).</a:t>
            </a:r>
          </a:p>
        </p:txBody>
      </p:sp>
      <p:sp>
        <p:nvSpPr>
          <p:cNvPr id="14339" name="Rectangle 3">
            <a:extLst>
              <a:ext uri="{FF2B5EF4-FFF2-40B4-BE49-F238E27FC236}">
                <a16:creationId xmlns:a16="http://schemas.microsoft.com/office/drawing/2014/main" id="{8EC766AF-99B8-4EB2-A0B7-0389EB025A2E}"/>
              </a:ext>
            </a:extLst>
          </p:cNvPr>
          <p:cNvSpPr>
            <a:spLocks noChangeArrowheads="1"/>
          </p:cNvSpPr>
          <p:nvPr/>
        </p:nvSpPr>
        <p:spPr bwMode="auto">
          <a:xfrm>
            <a:off x="48346" y="3559754"/>
            <a:ext cx="9144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r>
              <a:rPr lang="cs-CZ" altLang="cs-CZ" sz="2000" dirty="0"/>
              <a:t>Všechny věci se mění, aby se přiblížily určitému cíli a tímto cílem je dokonalost (</a:t>
            </a:r>
            <a:r>
              <a:rPr lang="cs-CZ" altLang="cs-CZ" sz="2000" dirty="0" err="1"/>
              <a:t>řec</a:t>
            </a:r>
            <a:r>
              <a:rPr lang="cs-CZ" altLang="cs-CZ" sz="2000" dirty="0"/>
              <a:t>. </a:t>
            </a:r>
            <a:r>
              <a:rPr lang="cs-CZ" altLang="cs-CZ" sz="2000" i="1" dirty="0" err="1"/>
              <a:t>teleion</a:t>
            </a:r>
            <a:r>
              <a:rPr lang="cs-CZ" altLang="cs-CZ" sz="2000" dirty="0"/>
              <a:t>, lat. </a:t>
            </a:r>
            <a:r>
              <a:rPr lang="cs-CZ" altLang="cs-CZ" sz="2000" i="1" dirty="0" err="1"/>
              <a:t>absolutus</a:t>
            </a:r>
            <a:r>
              <a:rPr lang="cs-CZ" altLang="cs-CZ" sz="2000" i="1" dirty="0"/>
              <a:t> </a:t>
            </a:r>
            <a:r>
              <a:rPr lang="cs-CZ" altLang="cs-CZ" sz="2000" dirty="0"/>
              <a:t>= naprostý, samostatný, nepodmíněný, dokonalý, dovršený, úplný). </a:t>
            </a:r>
          </a:p>
          <a:p>
            <a:pPr algn="just"/>
            <a:r>
              <a:rPr lang="cs-CZ" altLang="cs-CZ" sz="2000" dirty="0"/>
              <a:t>Ale cíl, účel (</a:t>
            </a:r>
            <a:r>
              <a:rPr lang="cs-CZ" altLang="cs-CZ" sz="2000" i="1" dirty="0" err="1"/>
              <a:t>telos</a:t>
            </a:r>
            <a:r>
              <a:rPr lang="cs-CZ" altLang="cs-CZ" sz="2000" dirty="0"/>
              <a:t>) musí být již součástí prvního nehybného hybatele. Tento účel je on, ale navíc je i svým účelem - je sám sobě účelem. Jako původce života (</a:t>
            </a:r>
            <a:r>
              <a:rPr lang="cs-CZ" altLang="cs-CZ" sz="2000" i="1" dirty="0" err="1"/>
              <a:t>bios</a:t>
            </a:r>
            <a:r>
              <a:rPr lang="cs-CZ" altLang="cs-CZ" sz="2000" dirty="0"/>
              <a:t>) musí být živý. Jako původce dobra je dobrý a sám se z toho raduje. Jako původce myšlenky (</a:t>
            </a:r>
            <a:r>
              <a:rPr lang="cs-CZ" altLang="cs-CZ" sz="2000" i="1" dirty="0"/>
              <a:t>logos</a:t>
            </a:r>
            <a:r>
              <a:rPr lang="cs-CZ" altLang="cs-CZ" sz="2000" dirty="0"/>
              <a:t>) je myslící. Kdyby přemýšlel o měnících se a nedokonalých věcech tohoto světa, byly by takové i jeho myšlenky, a nebyl by dokonalý. Přemýšlí tedy sám o sobě, je dokonalostí přemítající sama o sobě, blažený sám v sobě – Bůh.</a:t>
            </a:r>
          </a:p>
        </p:txBody>
      </p:sp>
      <p:sp>
        <p:nvSpPr>
          <p:cNvPr id="3" name="Zástupný symbol pro zápatí 2">
            <a:extLst>
              <a:ext uri="{FF2B5EF4-FFF2-40B4-BE49-F238E27FC236}">
                <a16:creationId xmlns:a16="http://schemas.microsoft.com/office/drawing/2014/main" id="{5E699555-896D-4E98-93A7-03E9DF708345}"/>
              </a:ext>
            </a:extLst>
          </p:cNvPr>
          <p:cNvSpPr>
            <a:spLocks noGrp="1"/>
          </p:cNvSpPr>
          <p:nvPr>
            <p:ph type="ftr" sz="quarter" idx="11"/>
          </p:nvPr>
        </p:nvSpPr>
        <p:spPr>
          <a:xfrm>
            <a:off x="5988050" y="6485255"/>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44A87254-D631-4CC5-BC60-3A4137207BF8}"/>
              </a:ext>
            </a:extLst>
          </p:cNvPr>
          <p:cNvSpPr>
            <a:spLocks noGrp="1"/>
          </p:cNvSpPr>
          <p:nvPr>
            <p:ph type="sldNum" sz="quarter" idx="12"/>
          </p:nvPr>
        </p:nvSpPr>
        <p:spPr/>
        <p:txBody>
          <a:bodyPr/>
          <a:lstStyle/>
          <a:p>
            <a:fld id="{882E41CE-998D-47CB-83BB-63F2AFDA476B}" type="slidenum">
              <a:rPr lang="cs-CZ" altLang="cs-CZ" smtClean="0"/>
              <a:pPr/>
              <a:t>7</a:t>
            </a:fld>
            <a:endParaRPr lang="cs-CZ" altLang="cs-CZ"/>
          </a:p>
        </p:txBody>
      </p:sp>
      <p:sp>
        <p:nvSpPr>
          <p:cNvPr id="9" name="TextovéPole 8">
            <a:extLst>
              <a:ext uri="{FF2B5EF4-FFF2-40B4-BE49-F238E27FC236}">
                <a16:creationId xmlns:a16="http://schemas.microsoft.com/office/drawing/2014/main" id="{40D996EE-983E-450A-B66E-56CECC349BB9}"/>
              </a:ext>
            </a:extLst>
          </p:cNvPr>
          <p:cNvSpPr txBox="1"/>
          <p:nvPr/>
        </p:nvSpPr>
        <p:spPr>
          <a:xfrm>
            <a:off x="0" y="6337300"/>
            <a:ext cx="4664676" cy="369332"/>
          </a:xfrm>
          <a:prstGeom prst="rect">
            <a:avLst/>
          </a:prstGeom>
          <a:noFill/>
        </p:spPr>
        <p:txBody>
          <a:bodyPr wrap="square">
            <a:spAutoFit/>
          </a:bodyPr>
          <a:lstStyle/>
          <a:p>
            <a:pPr algn="just"/>
            <a:r>
              <a:rPr lang="cs-CZ" altLang="cs-CZ" sz="1800" dirty="0"/>
              <a:t>Volně podle 12. knihy </a:t>
            </a:r>
            <a:r>
              <a:rPr lang="cs-CZ" altLang="cs-CZ" sz="1800" i="1" dirty="0"/>
              <a:t>Metafyziky, </a:t>
            </a:r>
            <a:r>
              <a:rPr lang="cs-CZ" altLang="cs-CZ" sz="1800" dirty="0"/>
              <a:t>kap. 7</a:t>
            </a:r>
            <a:endParaRPr lang="en-US" altLang="cs-CZ" sz="1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FEE7613-594D-4756-862A-9B7FFA07FA55}"/>
              </a:ext>
            </a:extLst>
          </p:cNvPr>
          <p:cNvSpPr>
            <a:spLocks noChangeArrowheads="1"/>
          </p:cNvSpPr>
          <p:nvPr/>
        </p:nvSpPr>
        <p:spPr bwMode="auto">
          <a:xfrm>
            <a:off x="142875" y="826800"/>
            <a:ext cx="6300788"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cs-CZ" altLang="cs-CZ" sz="2800" b="1" dirty="0"/>
              <a:t>sv. Augustin (</a:t>
            </a:r>
            <a:r>
              <a:rPr lang="cs-CZ" altLang="cs-CZ" sz="2800" dirty="0"/>
              <a:t>354-430) </a:t>
            </a:r>
          </a:p>
          <a:p>
            <a:pPr algn="l" eaLnBrk="1" hangingPunct="1">
              <a:lnSpc>
                <a:spcPct val="50000"/>
              </a:lnSpc>
            </a:pPr>
            <a:endParaRPr lang="cs-CZ" altLang="cs-CZ" sz="2800" dirty="0"/>
          </a:p>
          <a:p>
            <a:pPr algn="l" eaLnBrk="1" hangingPunct="1"/>
            <a:r>
              <a:rPr lang="cs-CZ" altLang="cs-CZ" sz="2000" dirty="0"/>
              <a:t>Bůh je nad aktuálním nekonečnem, zná všechna čísla naráz – nelze připustit, že mu některá unikají:  </a:t>
            </a:r>
          </a:p>
          <a:p>
            <a:pPr algn="l" eaLnBrk="1" hangingPunct="1"/>
            <a:endParaRPr lang="cs-CZ" altLang="cs-CZ" sz="2200" dirty="0"/>
          </a:p>
          <a:p>
            <a:pPr algn="l" eaLnBrk="1" hangingPunct="1"/>
            <a:r>
              <a:rPr lang="cs-CZ" altLang="cs-CZ" sz="2000" dirty="0"/>
              <a:t>„Neskončenost tedy počtů  - </a:t>
            </a:r>
            <a:r>
              <a:rPr lang="cs-CZ" altLang="cs-CZ" sz="2000" dirty="0" err="1"/>
              <a:t>třebať</a:t>
            </a:r>
            <a:r>
              <a:rPr lang="cs-CZ" altLang="cs-CZ" sz="2000" dirty="0"/>
              <a:t> by nekonečné tyto řady nižádným počtem nebylo lze pronésti – není přece tomu </a:t>
            </a:r>
            <a:r>
              <a:rPr lang="cs-CZ" altLang="cs-CZ" sz="2000" dirty="0" err="1"/>
              <a:t>nepostižitelna</a:t>
            </a:r>
            <a:r>
              <a:rPr lang="cs-CZ" altLang="cs-CZ" sz="2000" dirty="0"/>
              <a:t>, jehož moudrosti není počtu … neskončenost počtů před Božskou vše zahrnující vědoucností nemůže </a:t>
            </a:r>
            <a:r>
              <a:rPr lang="cs-CZ" altLang="cs-CZ" sz="2000" dirty="0" err="1"/>
              <a:t>nepostižitelna</a:t>
            </a:r>
            <a:r>
              <a:rPr lang="cs-CZ" altLang="cs-CZ" sz="2000" dirty="0"/>
              <a:t> být. … Bůh </a:t>
            </a:r>
            <a:r>
              <a:rPr lang="cs-CZ" altLang="cs-CZ" sz="2000" dirty="0" err="1"/>
              <a:t>nepostihlým</a:t>
            </a:r>
            <a:r>
              <a:rPr lang="cs-CZ" altLang="cs-CZ" sz="2000" dirty="0"/>
              <a:t> postihováním všechny nevystižitelné věci obsahuje, a sice tak, že kdyby věčně nové věci a rozdílné od předešlých stvořovati chtěl, přece nic bezladného a nepředvídaného nemohlo by od něho přijít ... vše bylo by obsaženo ve věčné </a:t>
            </a:r>
            <a:r>
              <a:rPr lang="cs-CZ" altLang="cs-CZ" sz="2000" dirty="0" err="1"/>
              <a:t>předvědoucnosti</a:t>
            </a:r>
            <a:r>
              <a:rPr lang="cs-CZ" altLang="cs-CZ" sz="2000" dirty="0"/>
              <a:t> jeho.“ </a:t>
            </a:r>
            <a:endParaRPr lang="cs-CZ" altLang="cs-CZ" sz="1800" i="1" dirty="0"/>
          </a:p>
          <a:p>
            <a:pPr algn="l" eaLnBrk="1" hangingPunct="1"/>
            <a:r>
              <a:rPr lang="cs-CZ" altLang="cs-CZ" sz="1800" i="1" dirty="0"/>
              <a:t>O Boží obci.</a:t>
            </a:r>
            <a:r>
              <a:rPr lang="cs-CZ" altLang="cs-CZ" sz="1800" dirty="0"/>
              <a:t> </a:t>
            </a:r>
            <a:r>
              <a:rPr lang="cs-CZ" altLang="cs-CZ" sz="1800" i="1" dirty="0"/>
              <a:t>Proti těm, kteří praví, že každá nekonečnost nemůže být ani Božskou všemohoucností obsažena</a:t>
            </a:r>
            <a:r>
              <a:rPr lang="cs-CZ" altLang="cs-CZ" sz="1800" dirty="0"/>
              <a:t>, </a:t>
            </a:r>
          </a:p>
          <a:p>
            <a:pPr algn="l" eaLnBrk="1" hangingPunct="1"/>
            <a:r>
              <a:rPr lang="cs-CZ" altLang="cs-CZ" sz="1800" dirty="0"/>
              <a:t>překlad František Ladislav Čelakovský.</a:t>
            </a:r>
          </a:p>
        </p:txBody>
      </p:sp>
      <p:sp>
        <p:nvSpPr>
          <p:cNvPr id="16388" name="AutoShape 4">
            <a:extLst>
              <a:ext uri="{FF2B5EF4-FFF2-40B4-BE49-F238E27FC236}">
                <a16:creationId xmlns:a16="http://schemas.microsoft.com/office/drawing/2014/main" id="{E96189E5-5D2E-4974-814A-B718F84A01A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16390" name="AutoShape 6">
            <a:extLst>
              <a:ext uri="{FF2B5EF4-FFF2-40B4-BE49-F238E27FC236}">
                <a16:creationId xmlns:a16="http://schemas.microsoft.com/office/drawing/2014/main" id="{BB0F9459-321C-42BB-92CA-A1D27A8CB2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pic>
        <p:nvPicPr>
          <p:cNvPr id="16391" name="Picture 7">
            <a:extLst>
              <a:ext uri="{FF2B5EF4-FFF2-40B4-BE49-F238E27FC236}">
                <a16:creationId xmlns:a16="http://schemas.microsoft.com/office/drawing/2014/main" id="{68581B59-15CC-45CD-9D5A-6C1F8FFD0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821" y="831277"/>
            <a:ext cx="24193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ástupný symbol pro zápatí 2">
            <a:extLst>
              <a:ext uri="{FF2B5EF4-FFF2-40B4-BE49-F238E27FC236}">
                <a16:creationId xmlns:a16="http://schemas.microsoft.com/office/drawing/2014/main" id="{13644A7F-46FE-4348-9ACF-ACB587F4E193}"/>
              </a:ext>
            </a:extLst>
          </p:cNvPr>
          <p:cNvSpPr>
            <a:spLocks noGrp="1"/>
          </p:cNvSpPr>
          <p:nvPr>
            <p:ph type="ftr" sz="quarter" idx="11"/>
          </p:nvPr>
        </p:nvSpPr>
        <p:spPr>
          <a:xfrm>
            <a:off x="6057178" y="6494030"/>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336865A7-0346-4685-A797-543300E3B87E}"/>
              </a:ext>
            </a:extLst>
          </p:cNvPr>
          <p:cNvSpPr>
            <a:spLocks noGrp="1"/>
          </p:cNvSpPr>
          <p:nvPr>
            <p:ph type="sldNum" sz="quarter" idx="12"/>
          </p:nvPr>
        </p:nvSpPr>
        <p:spPr/>
        <p:txBody>
          <a:bodyPr/>
          <a:lstStyle/>
          <a:p>
            <a:fld id="{882E41CE-998D-47CB-83BB-63F2AFDA476B}" type="slidenum">
              <a:rPr lang="cs-CZ" altLang="cs-CZ" smtClean="0"/>
              <a:pPr/>
              <a:t>8</a:t>
            </a:fld>
            <a:endParaRPr lang="cs-CZ" altLang="cs-CZ"/>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A2CF6C2-8162-4903-9EE6-AC45C5617BA3}"/>
              </a:ext>
            </a:extLst>
          </p:cNvPr>
          <p:cNvSpPr>
            <a:spLocks noChangeArrowheads="1"/>
          </p:cNvSpPr>
          <p:nvPr/>
        </p:nvSpPr>
        <p:spPr bwMode="auto">
          <a:xfrm>
            <a:off x="0" y="58164"/>
            <a:ext cx="713422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cs-CZ" altLang="cs-CZ" b="1" dirty="0" err="1"/>
              <a:t>sv.Tomáš</a:t>
            </a:r>
            <a:r>
              <a:rPr lang="cs-CZ" altLang="cs-CZ" b="1" dirty="0"/>
              <a:t> Akvinský</a:t>
            </a:r>
            <a:r>
              <a:rPr lang="cs-CZ" altLang="cs-CZ" dirty="0"/>
              <a:t> (1225-1274) </a:t>
            </a:r>
          </a:p>
          <a:p>
            <a:pPr algn="l" eaLnBrk="1" hangingPunct="1"/>
            <a:endParaRPr lang="cs-CZ" altLang="cs-CZ" sz="2000" dirty="0"/>
          </a:p>
          <a:p>
            <a:pPr algn="l" eaLnBrk="1" hangingPunct="1"/>
            <a:r>
              <a:rPr lang="cs-CZ" altLang="cs-CZ" sz="2000" dirty="0"/>
              <a:t>- </a:t>
            </a:r>
            <a:r>
              <a:rPr lang="cs-CZ" altLang="cs-CZ" sz="2000" b="1" dirty="0"/>
              <a:t>aktuálně</a:t>
            </a:r>
            <a:r>
              <a:rPr lang="cs-CZ" altLang="cs-CZ" sz="2000" dirty="0"/>
              <a:t> nekonečný je Bůh;</a:t>
            </a:r>
          </a:p>
          <a:p>
            <a:pPr algn="l" eaLnBrk="1" hangingPunct="1"/>
            <a:r>
              <a:rPr lang="cs-CZ" altLang="cs-CZ" sz="2000" dirty="0"/>
              <a:t>„bytí Boží jsouc sebou svébytné, v ničem nepřijaté, když se nazývá nekonečným, rozlišuje se ode všech jiných a jiná jsou od něho</a:t>
            </a:r>
          </a:p>
          <a:p>
            <a:pPr algn="l" eaLnBrk="1" hangingPunct="1"/>
            <a:r>
              <a:rPr lang="cs-CZ" altLang="cs-CZ" sz="2000" dirty="0"/>
              <a:t>odloučena…“ </a:t>
            </a:r>
          </a:p>
          <a:p>
            <a:pPr algn="l" eaLnBrk="1" hangingPunct="1"/>
            <a:r>
              <a:rPr lang="cs-CZ" altLang="cs-CZ" sz="2000" dirty="0"/>
              <a:t>- </a:t>
            </a:r>
            <a:r>
              <a:rPr lang="cs-CZ" altLang="cs-CZ" sz="2000" b="1" dirty="0"/>
              <a:t>potenciálně</a:t>
            </a:r>
            <a:r>
              <a:rPr lang="cs-CZ" altLang="cs-CZ" sz="2000" dirty="0"/>
              <a:t> nekonečný je svět;</a:t>
            </a:r>
          </a:p>
          <a:p>
            <a:pPr algn="l" eaLnBrk="1" hangingPunct="1"/>
            <a:r>
              <a:rPr lang="cs-CZ" altLang="cs-CZ" sz="2000" dirty="0"/>
              <a:t>„nekonečné množství se neuvádí do uskutečnění tak, aby bylo celé</a:t>
            </a:r>
          </a:p>
          <a:p>
            <a:pPr algn="l" eaLnBrk="1" hangingPunct="1"/>
            <a:r>
              <a:rPr lang="cs-CZ" altLang="cs-CZ" sz="2000" dirty="0"/>
              <a:t> zároveň, ale postupně“; </a:t>
            </a:r>
          </a:p>
          <a:p>
            <a:r>
              <a:rPr lang="cs-CZ" altLang="cs-CZ" sz="2000" dirty="0"/>
              <a:t>Boží rozum poznává nekonečno, lidský rozum je konečný, poznává konečno. Bůh vidí nekonečno naráz, aktuálně; člověk lineárně a potenciálně jedno po druhém. </a:t>
            </a:r>
          </a:p>
          <a:p>
            <a:r>
              <a:rPr lang="cs-CZ" altLang="cs-CZ" sz="2000" dirty="0"/>
              <a:t>Bůh může nekonečno stvořit i ve světě, ale nemusí. </a:t>
            </a:r>
          </a:p>
        </p:txBody>
      </p:sp>
      <p:pic>
        <p:nvPicPr>
          <p:cNvPr id="17416" name="Picture 8">
            <a:extLst>
              <a:ext uri="{FF2B5EF4-FFF2-40B4-BE49-F238E27FC236}">
                <a16:creationId xmlns:a16="http://schemas.microsoft.com/office/drawing/2014/main" id="{8DA6010B-6086-44D7-81B1-1D65E6979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4225" y="121568"/>
            <a:ext cx="20097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ovéPole 6">
            <a:extLst>
              <a:ext uri="{FF2B5EF4-FFF2-40B4-BE49-F238E27FC236}">
                <a16:creationId xmlns:a16="http://schemas.microsoft.com/office/drawing/2014/main" id="{53050413-8F1C-46C1-A1BE-FB81F0BF55F1}"/>
              </a:ext>
            </a:extLst>
          </p:cNvPr>
          <p:cNvSpPr txBox="1"/>
          <p:nvPr/>
        </p:nvSpPr>
        <p:spPr>
          <a:xfrm>
            <a:off x="0" y="4352376"/>
            <a:ext cx="8964488" cy="2554545"/>
          </a:xfrm>
          <a:prstGeom prst="rect">
            <a:avLst/>
          </a:prstGeom>
          <a:noFill/>
        </p:spPr>
        <p:txBody>
          <a:bodyPr wrap="square">
            <a:spAutoFit/>
          </a:bodyPr>
          <a:lstStyle/>
          <a:p>
            <a:pPr eaLnBrk="1" hangingPunct="1"/>
            <a:r>
              <a:rPr lang="cs-CZ" altLang="cs-CZ" sz="2000" b="1" dirty="0"/>
              <a:t>Sv. Tomáš podřídil Boha rozumu </a:t>
            </a:r>
            <a:r>
              <a:rPr lang="cs-CZ" altLang="cs-CZ" sz="2000" dirty="0"/>
              <a:t>– i pro Boha platí zákonu sporu;</a:t>
            </a:r>
          </a:p>
          <a:p>
            <a:pPr eaLnBrk="1" hangingPunct="1"/>
            <a:r>
              <a:rPr lang="cs-CZ" altLang="cs-CZ" sz="2000" dirty="0"/>
              <a:t>„Bůh je čiré bytí, proto má činnou moc (může všechno), </a:t>
            </a:r>
          </a:p>
          <a:p>
            <a:pPr eaLnBrk="1" hangingPunct="1"/>
            <a:r>
              <a:rPr lang="cs-CZ" altLang="cs-CZ" sz="2000" dirty="0"/>
              <a:t>ale nikoli trpnou - když pták vzlétl, jeho moc vzlétnout je už jen trpná, neuskutečnitelná, když už to bylo uskutečněno.“</a:t>
            </a:r>
          </a:p>
          <a:p>
            <a:r>
              <a:rPr lang="cs-CZ" altLang="cs-CZ" sz="2000" dirty="0"/>
              <a:t>„Bůh nemůže učinit, aby nebylo minulých, proto Bůh nemůže být tělem, nemůže se měnit, nemůže být unaven, nemůže zapomínat, nemůže být přemožen,…“  </a:t>
            </a:r>
          </a:p>
          <a:p>
            <a:endParaRPr lang="cs-CZ" altLang="cs-CZ" sz="2000" i="1" dirty="0"/>
          </a:p>
          <a:p>
            <a:r>
              <a:rPr lang="cs-CZ" altLang="cs-CZ" sz="1800" i="1" dirty="0" err="1"/>
              <a:t>Summa</a:t>
            </a:r>
            <a:r>
              <a:rPr lang="cs-CZ" altLang="cs-CZ" sz="1800" i="1" dirty="0"/>
              <a:t> proti pohanům</a:t>
            </a:r>
          </a:p>
        </p:txBody>
      </p:sp>
      <p:sp>
        <p:nvSpPr>
          <p:cNvPr id="2" name="Zástupný symbol pro zápatí 1">
            <a:extLst>
              <a:ext uri="{FF2B5EF4-FFF2-40B4-BE49-F238E27FC236}">
                <a16:creationId xmlns:a16="http://schemas.microsoft.com/office/drawing/2014/main" id="{157A756C-CF2E-4AE7-B6B5-0291E06F427F}"/>
              </a:ext>
            </a:extLst>
          </p:cNvPr>
          <p:cNvSpPr>
            <a:spLocks noGrp="1"/>
          </p:cNvSpPr>
          <p:nvPr>
            <p:ph type="ftr" sz="quarter" idx="11"/>
          </p:nvPr>
        </p:nvSpPr>
        <p:spPr>
          <a:xfrm>
            <a:off x="6085620" y="6498443"/>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94C1D517-6BC4-47BA-A84B-7CB40FB2A991}"/>
              </a:ext>
            </a:extLst>
          </p:cNvPr>
          <p:cNvSpPr>
            <a:spLocks noGrp="1"/>
          </p:cNvSpPr>
          <p:nvPr>
            <p:ph type="sldNum" sz="quarter" idx="12"/>
          </p:nvPr>
        </p:nvSpPr>
        <p:spPr/>
        <p:txBody>
          <a:bodyPr/>
          <a:lstStyle/>
          <a:p>
            <a:fld id="{882E41CE-998D-47CB-83BB-63F2AFDA476B}" type="slidenum">
              <a:rPr lang="cs-CZ" altLang="cs-CZ" smtClean="0"/>
              <a:pPr/>
              <a:t>9</a:t>
            </a:fld>
            <a:endParaRPr lang="cs-CZ" altLang="cs-CZ"/>
          </a:p>
        </p:txBody>
      </p:sp>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449263" algn="just" defTabSz="914400" rtl="0" eaLnBrk="0" fontAlgn="base" latinLnBrk="0" hangingPunct="0">
          <a:lnSpc>
            <a:spcPct val="100000"/>
          </a:lnSpc>
          <a:spcBef>
            <a:spcPct val="0"/>
          </a:spcBef>
          <a:spcAft>
            <a:spcPct val="0"/>
          </a:spcAft>
          <a:buClrTx/>
          <a:buSzTx/>
          <a:buFontTx/>
          <a:buNone/>
          <a:tabLst/>
          <a:def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449263" algn="just" defTabSz="914400" rtl="0" eaLnBrk="0" fontAlgn="base" latinLnBrk="0" hangingPunct="0">
          <a:lnSpc>
            <a:spcPct val="100000"/>
          </a:lnSpc>
          <a:spcBef>
            <a:spcPct val="0"/>
          </a:spcBef>
          <a:spcAft>
            <a:spcPct val="0"/>
          </a:spcAft>
          <a:buClrTx/>
          <a:buSzTx/>
          <a:buFontTx/>
          <a:buNone/>
          <a:tabLst/>
          <a:def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7254</TotalTime>
  <Words>9026</Words>
  <Application>Microsoft Office PowerPoint</Application>
  <PresentationFormat>Předvádění na obrazovce (4:3)</PresentationFormat>
  <Paragraphs>668</Paragraphs>
  <Slides>51</Slides>
  <Notes>25</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51</vt:i4>
      </vt:variant>
    </vt:vector>
  </HeadingPairs>
  <TitlesOfParts>
    <vt:vector size="58" baseType="lpstr">
      <vt:lpstr>Arial</vt:lpstr>
      <vt:lpstr>Arial Black</vt:lpstr>
      <vt:lpstr>Calibri</vt:lpstr>
      <vt:lpstr>Cambria Math</vt:lpstr>
      <vt:lpstr>Times New Roman</vt:lpstr>
      <vt:lpstr>Výchozí návrh</vt:lpstr>
      <vt:lpstr>Rovnice</vt:lpstr>
      <vt:lpstr>   řec. apeiron:                  neomezené, bez konce, bez hranic, nezměrné, nevýslovné apod.              regressus ad infinitum;            paradoxní, rozporné, záhadné, mysteriosní, nepochopitelné apod.              reductio ad absurdum;   úplný celek, totalita, maximální pozitivita, veškerost, vyčerpané možnosti, dokonalé ve smyslu završené, pojmově uchopené nekonečno, apod.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 Galileo Galilei (1564-1642)  Discorsi e demonstrazioni matematicne,  intorno a due nuove scienze – obsahuje 4 dialogy mezi  Salviatim (Galileovy názory), Sagredem a Simpliciem  Simplicio řekl, že na delší úsečce je více bodů než na kratší. Salviati odpovídá, že náš intelekt je konečný a pojmy větší a menší nelze aplikovat na nekonečná množství. Všechna přirozená čísla mají čtverce čili každé přirozené číslo je stranou čtverce, ale ne každé je plochou čtverce: 1,2,3,4,5,6,7,8,9,10,11,12,13,14,15,16,17,..   stran i ploch čtverců je stejně a přece se zdá při pohledu na číselnou osu, že je ploch méně.   Pojmy vypracované pro konečná množství jsou pro nekonečná nepoužitelná.</vt:lpstr>
      <vt:lpstr>Prezentace aplikace PowerPoint</vt:lpstr>
      <vt:lpstr>Prezentace aplikace PowerPoint</vt:lpstr>
      <vt:lpstr>Prezentace aplikace PowerPoint</vt:lpstr>
      <vt:lpstr>Prezentace aplikace PowerPoint</vt:lpstr>
      <vt:lpstr>Prezentace aplikace PowerPoint</vt:lpstr>
      <vt:lpstr>Immanuel Kant (1724-1804)</vt:lpstr>
      <vt:lpstr>Prezentace aplikace PowerPoint</vt:lpstr>
      <vt:lpstr>Prezentace aplikace PowerPoint</vt:lpstr>
      <vt:lpstr>Prezentace aplikace PowerPoint</vt:lpstr>
      <vt:lpstr>Anaximanderova kritika Thaletovy Země plovoucí na vodě regressus ad infinitum</vt:lpstr>
      <vt:lpstr>dokonalý štít a dokonalá halapartna (Japonsko)</vt:lpstr>
      <vt:lpstr>Prezentace aplikace PowerPoint</vt:lpstr>
      <vt:lpstr>Prezentace aplikace PowerPoint</vt:lpstr>
      <vt:lpstr>Prezentace aplikace PowerPoint</vt:lpstr>
      <vt:lpstr>paradox lháře: lžu</vt:lpstr>
      <vt:lpstr>Prezentace aplikace PowerPoint</vt:lpstr>
      <vt:lpstr>Prezentace aplikace PowerPoint</vt:lpstr>
      <vt:lpstr>V čem spočívá paradoxní chování dvou nekonečných množin v matematice?      1. Prvky lze na sebe vzájemně jednoznačně přiřadit. M=N              Př.   12x=5y  [MOHUTNOST] MNOŽINY   7. Eukleidův axiom: Co se navzájem kryje, navzájem rovno jest.         2. Jedna množina je podmnožinou druhé     MN               Př. {1,…,5}   {1,…,12} [VELIKOST] MNOŽINY    8. Eukleidův axiom: Celek je větší než díl (část).  Paradoxy nekonečna, §20 Paradoxien des Unendlichen, 1. vyd. 1850, vydali žáci;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Přirozené nekonečno není nekonečno jednou provždy limitně vyostřeného pohledu, ale pohled po obzoru klouže.</vt:lpstr>
      <vt:lpstr>Prezentace aplikace PowerPoint</vt:lpstr>
      <vt:lpstr>Prezentace aplikace PowerPoint</vt:lpstr>
      <vt:lpstr>Prezentace aplikace PowerPoint</vt:lpstr>
    </vt:vector>
  </TitlesOfParts>
  <Company>Centrum dopravního výzkumu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Nekonečno a BŮH</dc:title>
  <dc:creator>Blažena Švandová</dc:creator>
  <cp:lastModifiedBy>Blažena Švandová</cp:lastModifiedBy>
  <cp:revision>56</cp:revision>
  <dcterms:created xsi:type="dcterms:W3CDTF">2008-10-21T00:37:28Z</dcterms:created>
  <dcterms:modified xsi:type="dcterms:W3CDTF">2021-11-14T21:57:19Z</dcterms:modified>
</cp:coreProperties>
</file>