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6"/>
  </p:notesMasterIdLst>
  <p:sldIdLst>
    <p:sldId id="257" r:id="rId2"/>
    <p:sldId id="282" r:id="rId3"/>
    <p:sldId id="284" r:id="rId4"/>
    <p:sldId id="285" r:id="rId5"/>
    <p:sldId id="283" r:id="rId6"/>
    <p:sldId id="286" r:id="rId7"/>
    <p:sldId id="274" r:id="rId8"/>
    <p:sldId id="287" r:id="rId9"/>
    <p:sldId id="258" r:id="rId10"/>
    <p:sldId id="288" r:id="rId11"/>
    <p:sldId id="276" r:id="rId12"/>
    <p:sldId id="289" r:id="rId13"/>
    <p:sldId id="290" r:id="rId14"/>
    <p:sldId id="272" r:id="rId15"/>
    <p:sldId id="277" r:id="rId16"/>
    <p:sldId id="259" r:id="rId17"/>
    <p:sldId id="292" r:id="rId18"/>
    <p:sldId id="291" r:id="rId19"/>
    <p:sldId id="293" r:id="rId20"/>
    <p:sldId id="294" r:id="rId21"/>
    <p:sldId id="278" r:id="rId22"/>
    <p:sldId id="279" r:id="rId23"/>
    <p:sldId id="280" r:id="rId24"/>
    <p:sldId id="260"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1" autoAdjust="0"/>
    <p:restoredTop sz="95354" autoAdjust="0"/>
  </p:normalViewPr>
  <p:slideViewPr>
    <p:cSldViewPr snapToGrid="0">
      <p:cViewPr>
        <p:scale>
          <a:sx n="140" d="100"/>
          <a:sy n="140" d="100"/>
        </p:scale>
        <p:origin x="576" y="102"/>
      </p:cViewPr>
      <p:guideLst>
        <p:guide orient="horz" pos="1620"/>
        <p:guide pos="288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664467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6c473b53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d6c473b53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cs" b="0" i="0">
                <a:solidFill>
                  <a:srgbClr val="202122"/>
                </a:solidFill>
                <a:latin typeface="Arial"/>
                <a:ea typeface="Arial"/>
                <a:cs typeface="Arial"/>
                <a:sym typeface="Arial"/>
              </a:rPr>
              <a:t>Mezi lety 1948 a 1989 bylo Československo součástí východního bloku a satelitním státem ve sféře vlivu Sovětského svazu</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ade0c97a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ade0c97a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6c473b53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gd6c473b531_1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d6c473b531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gd6c473b531_1_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6c473b531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d6c473b531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cs"/>
              <a:t>Na Něvském prospektu  je všem Rusům budova  známá jako Dům knih - slavné knihkupectví, jedno z center kulturního centra města. a intelektuální život. </a:t>
            </a:r>
            <a:endParaRPr/>
          </a:p>
          <a:p>
            <a:pPr marL="457200" lvl="0" indent="-22860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cs"/>
              <a:t>Rohová věž budovy je korunována skleněnou koulí o průměru 2,8 m. Sloužila jako reklama pro společnost Singer, byla zevnitř osvětlena elektřinou a zvenčí byla propletena nápisem</a:t>
            </a:r>
            <a:endParaRPr/>
          </a:p>
          <a:p>
            <a:pPr marL="457200" lvl="0" indent="-22860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cs"/>
              <a:t>Rohovou část fasády zdobí bronzové dívky-valkyry  (v mytologii boha Odina, rozhodly o výsledku bitvy). Jedna z nich drží vřeteno a šicí stroj,  druhá - harpunu, symbolizující stavbu lodí. </a:t>
            </a:r>
            <a:endParaRPr/>
          </a:p>
          <a:p>
            <a:pPr marL="457200" lvl="0" indent="-317500" algn="l" rtl="0">
              <a:lnSpc>
                <a:spcPct val="100000"/>
              </a:lnSpc>
              <a:spcBef>
                <a:spcPts val="0"/>
              </a:spcBef>
              <a:spcAft>
                <a:spcPts val="0"/>
              </a:spcAft>
              <a:buSzPts val="1400"/>
              <a:buChar char="●"/>
            </a:pPr>
            <a:r>
              <a:rPr lang="cs"/>
              <a:t>Na fasádě můžete také vidět znaky obchodu: hůlku a cestovní klobouk s křídly.</a:t>
            </a:r>
            <a:endParaRPr/>
          </a:p>
          <a:p>
            <a:pPr marL="457200" marR="0" lvl="0" indent="-317500" algn="l" rtl="0">
              <a:lnSpc>
                <a:spcPct val="100000"/>
              </a:lnSpc>
              <a:spcBef>
                <a:spcPts val="0"/>
              </a:spcBef>
              <a:spcAft>
                <a:spcPts val="0"/>
              </a:spcAft>
              <a:buClr>
                <a:srgbClr val="000000"/>
              </a:buClr>
              <a:buSzPts val="1400"/>
              <a:buFont typeface="Arial"/>
              <a:buChar char="●"/>
            </a:pPr>
            <a:r>
              <a:rPr lang="cs"/>
              <a:t>Ve spodních patrech budovy byla banka, americký konzulát, obchod Singer. </a:t>
            </a:r>
            <a:endParaRPr/>
          </a:p>
          <a:p>
            <a:pPr marL="457200" marR="0" lvl="0" indent="-317500" algn="l" rtl="0">
              <a:lnSpc>
                <a:spcPct val="100000"/>
              </a:lnSpc>
              <a:spcBef>
                <a:spcPts val="0"/>
              </a:spcBef>
              <a:spcAft>
                <a:spcPts val="0"/>
              </a:spcAft>
              <a:buClr>
                <a:srgbClr val="000000"/>
              </a:buClr>
              <a:buSzPts val="1400"/>
              <a:buFont typeface="Arial"/>
              <a:buChar char="●"/>
            </a:pPr>
            <a:r>
              <a:rPr lang="cs"/>
              <a:t>Nahoře byly šicí dílny. Společnost Singer nejen prodávala šicí stroje po celém Rusku, ale také prováděla velké zakázky na šití vojenských uniforem pro ruskou armádu. </a:t>
            </a:r>
            <a:endParaRPr/>
          </a:p>
          <a:p>
            <a:pPr marL="457200" marR="0" lvl="0" indent="-317500" algn="l" rtl="0">
              <a:lnSpc>
                <a:spcPct val="100000"/>
              </a:lnSpc>
              <a:spcBef>
                <a:spcPts val="0"/>
              </a:spcBef>
              <a:spcAft>
                <a:spcPts val="0"/>
              </a:spcAft>
              <a:buClr>
                <a:srgbClr val="000000"/>
              </a:buClr>
              <a:buSzPts val="1400"/>
              <a:buFont typeface="Arial"/>
              <a:buChar char="●"/>
            </a:pPr>
            <a:r>
              <a:rPr lang="cs"/>
              <a:t>Po říjnové revoluci byla budova dána k dispozici knihkupectví, knihovně  a redakcím různých časopisů.</a:t>
            </a:r>
            <a:endParaRPr/>
          </a:p>
          <a:p>
            <a:pPr marL="457200" lvl="0" indent="-317500" algn="l" rtl="0">
              <a:lnSpc>
                <a:spcPct val="100000"/>
              </a:lnSpc>
              <a:spcBef>
                <a:spcPts val="0"/>
              </a:spcBef>
              <a:spcAft>
                <a:spcPts val="0"/>
              </a:spcAft>
              <a:buSzPts val="1400"/>
              <a:buChar char="●"/>
            </a:pPr>
            <a:r>
              <a:rPr lang="cs"/>
              <a:t>Během blokády Leningradu Dům knih pokračoval v práci. Na začátku listopadu 1941 zasáhla sousední budovu bomba a tlaková vlna vyrazila veškeré sklo v oknech domu Singer. Okna byla obložena deskami a překližkou a zaměstnanci Domu knih pokračovali ve strašlivém chladu ve světle kouřových boxů.</a:t>
            </a:r>
            <a:endParaRPr/>
          </a:p>
          <a:p>
            <a:pPr marL="457200" lvl="0" indent="-317500" algn="l" rtl="0">
              <a:lnSpc>
                <a:spcPct val="100000"/>
              </a:lnSpc>
              <a:spcBef>
                <a:spcPts val="0"/>
              </a:spcBef>
              <a:spcAft>
                <a:spcPts val="0"/>
              </a:spcAft>
              <a:buSzPts val="1400"/>
              <a:buChar char="●"/>
            </a:pPr>
            <a:r>
              <a:rPr lang="cs"/>
              <a:t>Po válce byla budova vážně zrekonstruována a 14. listopadu 1948 Dům knih znovu otevřel své brány čtenářům. V poválečných letech Dům knih neustále zdokonaloval a hledal nové způsoby, jak sloužit zákazníkům, a v těchto oblastech si získal reputaci inovátora. </a:t>
            </a:r>
            <a:endParaRPr/>
          </a:p>
          <a:p>
            <a:pPr marL="457200" lvl="0" indent="-317500" algn="l" rtl="0">
              <a:lnSpc>
                <a:spcPct val="100000"/>
              </a:lnSpc>
              <a:spcBef>
                <a:spcPts val="0"/>
              </a:spcBef>
              <a:spcAft>
                <a:spcPts val="0"/>
              </a:spcAft>
              <a:buSzPts val="1400"/>
              <a:buChar char="●"/>
            </a:pPr>
            <a:r>
              <a:rPr lang="cs"/>
              <a:t>V roce 1949 se v Domě knih poprvé uspořádal velký slavnostní knižní trh pod heslem „Kniha je nejlepší dárek!“, Který se stal tradičním a každoročně přitahoval tisíce kupujících. Dům knih, který vždy nebyl jen obchodem pro měšťany, ale také významným kulturním centrem, se stal iniciátorem a organizátorem setkání čtenářů a autorů a pravidelně pořádal večery poezie. </a:t>
            </a:r>
            <a:endParaRPr/>
          </a:p>
          <a:p>
            <a:pPr marL="457200" lvl="0" indent="-317500" algn="l" rtl="0">
              <a:lnSpc>
                <a:spcPct val="100000"/>
              </a:lnSpc>
              <a:spcBef>
                <a:spcPts val="0"/>
              </a:spcBef>
              <a:spcAft>
                <a:spcPts val="0"/>
              </a:spcAft>
              <a:buSzPts val="1400"/>
              <a:buChar char="●"/>
            </a:pPr>
            <a:r>
              <a:rPr lang="cs"/>
              <a:t>V Domě knih vznikly kluby nadšených čtenářů, kteří pomáhali prodejcům při práci se sortimentem a určovali počet předobjednávek knih v tištěné podobě.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6c473b531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gd6c473b531_1_3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6c473b531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gd6c473b531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d6c473b53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d6c473b531_1_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6c473b531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gd6c473b531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Palacký ve spise Idea státu rakouského 186ř </a:t>
            </a:r>
          </a:p>
          <a:p>
            <a:r>
              <a:rPr lang="cs-CZ" dirty="0"/>
              <a:t>[Provedením dualismu] Slované skutkem prohlášeni budou za plémě podřízené a za materiál vlády pro jiné dva národy. My Slované budeme tomu hleděti s upřímnou bolestí vstříc, ale bez bázně. Byli jsme před Rakouskem, budeme i po něm. </a:t>
            </a:r>
          </a:p>
          <a:p>
            <a:endParaRPr lang="cs-CZ" dirty="0"/>
          </a:p>
        </p:txBody>
      </p:sp>
    </p:spTree>
    <p:extLst>
      <p:ext uri="{BB962C8B-B14F-4D97-AF65-F5344CB8AC3E}">
        <p14:creationId xmlns:p14="http://schemas.microsoft.com/office/powerpoint/2010/main" val="1065997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err="1"/>
              <a:t>Raclawické</a:t>
            </a:r>
            <a:r>
              <a:rPr lang="cs-CZ" dirty="0"/>
              <a:t> panorama  duben 1794</a:t>
            </a:r>
          </a:p>
        </p:txBody>
      </p:sp>
    </p:spTree>
    <p:extLst>
      <p:ext uri="{BB962C8B-B14F-4D97-AF65-F5344CB8AC3E}">
        <p14:creationId xmlns:p14="http://schemas.microsoft.com/office/powerpoint/2010/main" val="140997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bg>
      <p:bgPr>
        <a:solidFill>
          <a:srgbClr val="000000"/>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2" name="Google Shape;52;p13"/>
          <p:cNvPicPr preferRelativeResize="0"/>
          <p:nvPr/>
        </p:nvPicPr>
        <p:blipFill rotWithShape="1">
          <a:blip r:embed="rId3">
            <a:alphaModFix/>
          </a:blip>
          <a:srcRect/>
          <a:stretch/>
        </p:blipFill>
        <p:spPr>
          <a:xfrm>
            <a:off x="2350825" y="972913"/>
            <a:ext cx="5051951" cy="3197675"/>
          </a:xfrm>
          <a:prstGeom prst="rect">
            <a:avLst/>
          </a:prstGeom>
          <a:noFill/>
          <a:ln>
            <a:noFill/>
          </a:ln>
        </p:spPr>
      </p:pic>
      <p:sp>
        <p:nvSpPr>
          <p:cNvPr id="53" name="Google Shape;53;p13"/>
          <p:cNvSpPr txBox="1">
            <a:spLocks noGrp="1"/>
          </p:cNvSpPr>
          <p:nvPr>
            <p:ph type="ctrTitle"/>
          </p:nvPr>
        </p:nvSpPr>
        <p:spPr>
          <a:xfrm>
            <a:off x="2765775" y="1645750"/>
            <a:ext cx="4227000" cy="1431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_1">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1519100" y="1142662"/>
            <a:ext cx="6939000" cy="115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6" name="Google Shape;56;p14"/>
          <p:cNvSpPr txBox="1">
            <a:spLocks noGrp="1"/>
          </p:cNvSpPr>
          <p:nvPr>
            <p:ph type="subTitle" idx="1"/>
          </p:nvPr>
        </p:nvSpPr>
        <p:spPr>
          <a:xfrm>
            <a:off x="1519100" y="2279990"/>
            <a:ext cx="6939000" cy="78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c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ru.wikipedia.org/wiki/1954" TargetMode="External"/><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hyperlink" Target="https://youtu.be/_f3X9m5ZV0U" TargetMode="Externa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6"/>
          <p:cNvSpPr txBox="1">
            <a:spLocks noGrp="1"/>
          </p:cNvSpPr>
          <p:nvPr>
            <p:ph type="ctrTitle"/>
          </p:nvPr>
        </p:nvSpPr>
        <p:spPr>
          <a:xfrm>
            <a:off x="2765775" y="1645750"/>
            <a:ext cx="4227000" cy="1431900"/>
          </a:xfrm>
          <a:prstGeom prst="rect">
            <a:avLst/>
          </a:prstGeom>
          <a:noFill/>
          <a:ln>
            <a:noFill/>
          </a:ln>
        </p:spPr>
        <p:txBody>
          <a:bodyPr spcFirstLastPara="1" wrap="square" lIns="0" tIns="0" rIns="0" bIns="0" anchor="t" anchorCtr="0">
            <a:noAutofit/>
          </a:bodyPr>
          <a:lstStyle/>
          <a:p>
            <a:r>
              <a:rPr lang="cs" sz="4000" dirty="0"/>
              <a:t>My a Rusko </a:t>
            </a:r>
            <a:br>
              <a:rPr lang="cs" sz="4000" dirty="0"/>
            </a:br>
            <a:br>
              <a:rPr lang="cs" sz="2800"/>
            </a:br>
            <a:r>
              <a:rPr lang="cs" sz="2800"/>
              <a:t>podzim </a:t>
            </a:r>
            <a:r>
              <a:rPr lang="cs" sz="2400"/>
              <a:t>2021</a:t>
            </a:r>
            <a:br>
              <a:rPr lang="cs-CZ" dirty="0"/>
            </a:b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303046BD-A6FC-4880-A048-D0E4AF96B5EC}"/>
              </a:ext>
            </a:extLst>
          </p:cNvPr>
          <p:cNvPicPr>
            <a:picLocks noChangeAspect="1"/>
          </p:cNvPicPr>
          <p:nvPr/>
        </p:nvPicPr>
        <p:blipFill>
          <a:blip r:embed="rId2"/>
          <a:stretch>
            <a:fillRect/>
          </a:stretch>
        </p:blipFill>
        <p:spPr>
          <a:xfrm>
            <a:off x="372137" y="0"/>
            <a:ext cx="4417578" cy="5143500"/>
          </a:xfrm>
          <a:prstGeom prst="rect">
            <a:avLst/>
          </a:prstGeom>
        </p:spPr>
      </p:pic>
      <p:pic>
        <p:nvPicPr>
          <p:cNvPr id="11" name="Obrázek 10">
            <a:extLst>
              <a:ext uri="{FF2B5EF4-FFF2-40B4-BE49-F238E27FC236}">
                <a16:creationId xmlns:a16="http://schemas.microsoft.com/office/drawing/2014/main" id="{657899F8-9772-4A50-B72B-4846E7B2B747}"/>
              </a:ext>
            </a:extLst>
          </p:cNvPr>
          <p:cNvPicPr>
            <a:picLocks noChangeAspect="1"/>
          </p:cNvPicPr>
          <p:nvPr/>
        </p:nvPicPr>
        <p:blipFill>
          <a:blip r:embed="rId3"/>
          <a:stretch>
            <a:fillRect/>
          </a:stretch>
        </p:blipFill>
        <p:spPr>
          <a:xfrm>
            <a:off x="7016063" y="1544055"/>
            <a:ext cx="1755800" cy="1999661"/>
          </a:xfrm>
          <a:prstGeom prst="rect">
            <a:avLst/>
          </a:prstGeom>
        </p:spPr>
      </p:pic>
      <p:pic>
        <p:nvPicPr>
          <p:cNvPr id="14" name="Obrázek 13">
            <a:extLst>
              <a:ext uri="{FF2B5EF4-FFF2-40B4-BE49-F238E27FC236}">
                <a16:creationId xmlns:a16="http://schemas.microsoft.com/office/drawing/2014/main" id="{6A69C285-126B-4800-9CE9-8C3BF28084F9}"/>
              </a:ext>
            </a:extLst>
          </p:cNvPr>
          <p:cNvPicPr>
            <a:picLocks noChangeAspect="1"/>
          </p:cNvPicPr>
          <p:nvPr/>
        </p:nvPicPr>
        <p:blipFill>
          <a:blip r:embed="rId4"/>
          <a:stretch>
            <a:fillRect/>
          </a:stretch>
        </p:blipFill>
        <p:spPr>
          <a:xfrm flipH="1">
            <a:off x="4876798" y="1262743"/>
            <a:ext cx="1650975" cy="2280973"/>
          </a:xfrm>
          <a:prstGeom prst="rect">
            <a:avLst/>
          </a:prstGeom>
        </p:spPr>
      </p:pic>
    </p:spTree>
    <p:extLst>
      <p:ext uri="{BB962C8B-B14F-4D97-AF65-F5344CB8AC3E}">
        <p14:creationId xmlns:p14="http://schemas.microsoft.com/office/powerpoint/2010/main" val="303121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38" y="957448"/>
            <a:ext cx="1571034" cy="180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178904" y="369332"/>
            <a:ext cx="6883633" cy="1785104"/>
          </a:xfrm>
          <a:prstGeom prst="rect">
            <a:avLst/>
          </a:prstGeom>
        </p:spPr>
        <p:txBody>
          <a:bodyPr wrap="square">
            <a:spAutoFit/>
          </a:bodyPr>
          <a:lstStyle/>
          <a:p>
            <a:endParaRPr lang="cs-CZ" sz="1600" dirty="0"/>
          </a:p>
          <a:p>
            <a:endParaRPr lang="cs-CZ" sz="1600" dirty="0"/>
          </a:p>
          <a:p>
            <a:endParaRPr lang="cs-CZ" sz="1600" dirty="0"/>
          </a:p>
          <a:p>
            <a:endParaRPr lang="cs-CZ" sz="1600" dirty="0"/>
          </a:p>
          <a:p>
            <a:endParaRPr lang="cs-CZ" sz="1600" dirty="0"/>
          </a:p>
          <a:p>
            <a:endParaRPr lang="cs-CZ" sz="1600" dirty="0"/>
          </a:p>
          <a:p>
            <a:endParaRPr lang="cs-CZ" dirty="0"/>
          </a:p>
        </p:txBody>
      </p:sp>
      <p:sp>
        <p:nvSpPr>
          <p:cNvPr id="5" name="Obdélník 4"/>
          <p:cNvSpPr/>
          <p:nvPr/>
        </p:nvSpPr>
        <p:spPr>
          <a:xfrm>
            <a:off x="2376004" y="177290"/>
            <a:ext cx="3352200" cy="369332"/>
          </a:xfrm>
          <a:prstGeom prst="rect">
            <a:avLst/>
          </a:prstGeom>
        </p:spPr>
        <p:txBody>
          <a:bodyPr wrap="none">
            <a:spAutoFit/>
          </a:bodyPr>
          <a:lstStyle/>
          <a:p>
            <a:r>
              <a:rPr lang="cs-CZ" sz="1800" b="1" dirty="0"/>
              <a:t>Slovanské nadšení i deziluze</a:t>
            </a:r>
          </a:p>
        </p:txBody>
      </p:sp>
      <p:sp>
        <p:nvSpPr>
          <p:cNvPr id="8" name="TextovéPole 7">
            <a:extLst>
              <a:ext uri="{FF2B5EF4-FFF2-40B4-BE49-F238E27FC236}">
                <a16:creationId xmlns:a16="http://schemas.microsoft.com/office/drawing/2014/main" id="{A8BED859-D943-487B-AB12-1A6F3B8DD5A4}"/>
              </a:ext>
            </a:extLst>
          </p:cNvPr>
          <p:cNvSpPr txBox="1"/>
          <p:nvPr/>
        </p:nvSpPr>
        <p:spPr>
          <a:xfrm>
            <a:off x="287188" y="2690113"/>
            <a:ext cx="4719636" cy="276999"/>
          </a:xfrm>
          <a:prstGeom prst="rect">
            <a:avLst/>
          </a:prstGeom>
          <a:noFill/>
        </p:spPr>
        <p:txBody>
          <a:bodyPr wrap="square">
            <a:spAutoFit/>
          </a:bodyPr>
          <a:lstStyle/>
          <a:p>
            <a:r>
              <a:rPr lang="cs-CZ" sz="1200" dirty="0"/>
              <a:t>Karel Havlíček Borovský  </a:t>
            </a:r>
          </a:p>
        </p:txBody>
      </p:sp>
      <p:sp>
        <p:nvSpPr>
          <p:cNvPr id="10" name="TextovéPole 9">
            <a:extLst>
              <a:ext uri="{FF2B5EF4-FFF2-40B4-BE49-F238E27FC236}">
                <a16:creationId xmlns:a16="http://schemas.microsoft.com/office/drawing/2014/main" id="{2B9BFF60-A540-40EB-819D-020A5EB88253}"/>
              </a:ext>
            </a:extLst>
          </p:cNvPr>
          <p:cNvSpPr txBox="1"/>
          <p:nvPr/>
        </p:nvSpPr>
        <p:spPr>
          <a:xfrm>
            <a:off x="2164687" y="2174621"/>
            <a:ext cx="6839952" cy="1600438"/>
          </a:xfrm>
          <a:prstGeom prst="rect">
            <a:avLst/>
          </a:prstGeom>
          <a:noFill/>
        </p:spPr>
        <p:txBody>
          <a:bodyPr wrap="square">
            <a:spAutoFit/>
          </a:bodyPr>
          <a:lstStyle/>
          <a:p>
            <a:r>
              <a:rPr lang="cs-CZ" dirty="0"/>
              <a:t>1848 článek v Národních novinách </a:t>
            </a:r>
          </a:p>
          <a:p>
            <a:r>
              <a:rPr lang="cs-CZ" dirty="0"/>
              <a:t>Kdyby Rusko byla země svobodná, konstituční, mohli by Slované rakouští (pro případ rozkladu Rakouska) tak jako Němci, Maďaři a Vlachové bažiti po spojení s rodáky svými, aby jakožto jeden velký národ, jakožto soustátí slovanské čestné a snad nejpřednější místo zaujímali mezi ostatními národy tohoto světa. Ale Rusko jest země despotická a my ostatní svobodní Slované musíme se bohužel tohoto vlastního bratra svého co nejhoršího nepřítele varovati. </a:t>
            </a:r>
          </a:p>
        </p:txBody>
      </p:sp>
      <p:sp>
        <p:nvSpPr>
          <p:cNvPr id="12" name="TextovéPole 11">
            <a:extLst>
              <a:ext uri="{FF2B5EF4-FFF2-40B4-BE49-F238E27FC236}">
                <a16:creationId xmlns:a16="http://schemas.microsoft.com/office/drawing/2014/main" id="{6FAAF0C0-E128-4F63-833C-D28A9F9D14F9}"/>
              </a:ext>
            </a:extLst>
          </p:cNvPr>
          <p:cNvSpPr txBox="1"/>
          <p:nvPr/>
        </p:nvSpPr>
        <p:spPr>
          <a:xfrm>
            <a:off x="2164687" y="4007190"/>
            <a:ext cx="6900110" cy="738664"/>
          </a:xfrm>
          <a:prstGeom prst="rect">
            <a:avLst/>
          </a:prstGeom>
          <a:noFill/>
        </p:spPr>
        <p:txBody>
          <a:bodyPr wrap="square">
            <a:spAutoFit/>
          </a:bodyPr>
          <a:lstStyle/>
          <a:p>
            <a:r>
              <a:rPr lang="cs-CZ" dirty="0"/>
              <a:t>1850 článek ve Slovanu (citát?) </a:t>
            </a:r>
          </a:p>
          <a:p>
            <a:r>
              <a:rPr lang="cs-CZ" dirty="0"/>
              <a:t>„Jsem protivník vší despocie a budu až do poslední krůpěje potu hájit konstituci, ale kdybych se despocie nikterak uvarovati nemohl, jest mi ruská despocie nejmilejší.“</a:t>
            </a:r>
          </a:p>
        </p:txBody>
      </p:sp>
      <p:sp>
        <p:nvSpPr>
          <p:cNvPr id="14" name="TextovéPole 13">
            <a:extLst>
              <a:ext uri="{FF2B5EF4-FFF2-40B4-BE49-F238E27FC236}">
                <a16:creationId xmlns:a16="http://schemas.microsoft.com/office/drawing/2014/main" id="{547214F9-6461-4368-8E3D-1E10F11DFC10}"/>
              </a:ext>
            </a:extLst>
          </p:cNvPr>
          <p:cNvSpPr txBox="1"/>
          <p:nvPr/>
        </p:nvSpPr>
        <p:spPr>
          <a:xfrm>
            <a:off x="2121006" y="719254"/>
            <a:ext cx="6698099" cy="1600438"/>
          </a:xfrm>
          <a:prstGeom prst="rect">
            <a:avLst/>
          </a:prstGeom>
          <a:noFill/>
        </p:spPr>
        <p:txBody>
          <a:bodyPr wrap="square">
            <a:spAutoFit/>
          </a:bodyPr>
          <a:lstStyle/>
          <a:p>
            <a:r>
              <a:rPr lang="cs-CZ" dirty="0"/>
              <a:t>1844 dopis při návratu z Ruska </a:t>
            </a:r>
          </a:p>
          <a:p>
            <a:r>
              <a:rPr lang="cs-CZ" dirty="0"/>
              <a:t>Jsem totiž v stavu a mám chuť dokázat, že Rusové a </a:t>
            </a:r>
            <a:r>
              <a:rPr lang="cs-CZ" dirty="0" err="1"/>
              <a:t>mutatis</a:t>
            </a:r>
            <a:r>
              <a:rPr lang="cs-CZ" dirty="0"/>
              <a:t> </a:t>
            </a:r>
            <a:r>
              <a:rPr lang="cs-CZ" dirty="0" err="1"/>
              <a:t>mutandis</a:t>
            </a:r>
            <a:r>
              <a:rPr lang="cs-CZ" dirty="0"/>
              <a:t> Poláci nejsou naši bratři, jak je jmenujeme, ale mnohem větší nepřátelé a nebezpečnější naší národnosti než Maďaři a Němci. Jazyky jejich a literatury můžeme použít, jak chceme, ale všecko </a:t>
            </a:r>
            <a:r>
              <a:rPr lang="cs-CZ" dirty="0" err="1"/>
              <a:t>strejčkování</a:t>
            </a:r>
            <a:r>
              <a:rPr lang="cs-CZ" dirty="0"/>
              <a:t> s nimi stranou. </a:t>
            </a:r>
          </a:p>
          <a:p>
            <a:endParaRPr lang="cs-CZ" dirty="0"/>
          </a:p>
          <a:p>
            <a:endParaRPr lang="cs-CZ" dirty="0"/>
          </a:p>
        </p:txBody>
      </p:sp>
    </p:spTree>
    <p:extLst>
      <p:ext uri="{BB962C8B-B14F-4D97-AF65-F5344CB8AC3E}">
        <p14:creationId xmlns:p14="http://schemas.microsoft.com/office/powerpoint/2010/main" val="3640492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E222AFE-71DE-493C-B557-FAC1B7213F25}"/>
              </a:ext>
            </a:extLst>
          </p:cNvPr>
          <p:cNvSpPr txBox="1"/>
          <p:nvPr/>
        </p:nvSpPr>
        <p:spPr>
          <a:xfrm>
            <a:off x="133395" y="482515"/>
            <a:ext cx="8362336" cy="4832092"/>
          </a:xfrm>
          <a:prstGeom prst="rect">
            <a:avLst/>
          </a:prstGeom>
          <a:noFill/>
        </p:spPr>
        <p:txBody>
          <a:bodyPr wrap="square" rtlCol="0">
            <a:spAutoFit/>
          </a:bodyPr>
          <a:lstStyle/>
          <a:p>
            <a:r>
              <a:rPr lang="cs-CZ" dirty="0">
                <a:latin typeface="Calibri" panose="020F0502020204030204" pitchFamily="34" charset="0"/>
                <a:cs typeface="Calibri" panose="020F0502020204030204" pitchFamily="34" charset="0"/>
              </a:rPr>
              <a:t>Víte, pánové, která mocnost drží veškerý veliký východ našeho dílu světa. Víte, že tato mocnost, již nyní vzrostší u velikost ohromnou, sama sebe a v sobě každého desítiletí větší měrou se sílí a vzmáhá, nežli to díti se může v zemích západních. Že jsouc ve středu svém nepřístupna skoro každému </a:t>
            </a:r>
            <a:r>
              <a:rPr lang="cs-CZ" dirty="0" err="1">
                <a:latin typeface="Calibri" panose="020F0502020204030204" pitchFamily="34" charset="0"/>
                <a:cs typeface="Calibri" panose="020F0502020204030204" pitchFamily="34" charset="0"/>
              </a:rPr>
              <a:t>outoku</a:t>
            </a:r>
            <a:r>
              <a:rPr lang="cs-CZ" dirty="0">
                <a:latin typeface="Calibri" panose="020F0502020204030204" pitchFamily="34" charset="0"/>
                <a:cs typeface="Calibri" panose="020F0502020204030204" pitchFamily="34" charset="0"/>
              </a:rPr>
              <a:t>, stala se již dávno nebezpečnou svým sousedům. I ačkoli majíc na půlnoci bránu otevřenou, že vždy přece přirozeným vedena pudem, zvláště na jih rozšiřovali se hleděti bude, že každý krok, kterýž by na této cestě dále učinila kupředu, hrozí během čím dále rychlejším zploditi a založiti universální monarchii, tj. nepřehledné i nevyslovitelné zlé, neštěstí bez míry a hranic, jehož bych já, Slovan, tělem i duší pro dobré lidské neméně těžce želel, byť i tato monarchie prohlašovala se za slovanskou. S touž křivdou jako v Němcích za nepřítele Němcův jmenují a prohlašují mne mnozí v </a:t>
            </a:r>
            <a:r>
              <a:rPr lang="cs-CZ" dirty="0" err="1">
                <a:latin typeface="Calibri" panose="020F0502020204030204" pitchFamily="34" charset="0"/>
                <a:cs typeface="Calibri" panose="020F0502020204030204" pitchFamily="34" charset="0"/>
              </a:rPr>
              <a:t>Rusích</a:t>
            </a:r>
            <a:r>
              <a:rPr lang="cs-CZ" dirty="0">
                <a:latin typeface="Calibri" panose="020F0502020204030204" pitchFamily="34" charset="0"/>
                <a:cs typeface="Calibri" panose="020F0502020204030204" pitchFamily="34" charset="0"/>
              </a:rPr>
              <a:t> za nepřítele Rusův. Naopak pozoruji s radostným </a:t>
            </a:r>
            <a:r>
              <a:rPr lang="cs-CZ" dirty="0" err="1">
                <a:latin typeface="Calibri" panose="020F0502020204030204" pitchFamily="34" charset="0"/>
                <a:cs typeface="Calibri" panose="020F0502020204030204" pitchFamily="34" charset="0"/>
              </a:rPr>
              <a:t>oučastenstvím</a:t>
            </a:r>
            <a:r>
              <a:rPr lang="cs-CZ" dirty="0">
                <a:latin typeface="Calibri" panose="020F0502020204030204" pitchFamily="34" charset="0"/>
                <a:cs typeface="Calibri" panose="020F0502020204030204" pitchFamily="34" charset="0"/>
              </a:rPr>
              <a:t> každý krok, jejž tento velký národ ve svých přirozených mezích kupředu činí po dráze vzdělanosti, však ale že při vší vřelé lásce k národu svému vždy ještě výše cením dobré lidské i vědecké nežli dobré národní, z té příčiny již možnost universální monarchie ruské nemá žádného odhodlanějšího protivníka a odpůrce než mne. Ne proto, že by monarchie byla ruská, ale že by byla universální. </a:t>
            </a:r>
          </a:p>
          <a:p>
            <a:r>
              <a:rPr lang="cs-CZ" dirty="0">
                <a:latin typeface="Calibri" panose="020F0502020204030204" pitchFamily="34" charset="0"/>
                <a:cs typeface="Calibri" panose="020F0502020204030204" pitchFamily="34" charset="0"/>
              </a:rPr>
              <a:t>Víte, že na jihovýchodní straně Evropy, podél hranic říše Ruské, přebývají národové mnozí, původem, jazykem, dějinami a mravem znamenitě rozdílní – Slované, Rumuni. Maďaři a Němci, o Řecích, Turcích a </a:t>
            </a:r>
            <a:r>
              <a:rPr lang="cs-CZ" dirty="0" err="1">
                <a:latin typeface="Calibri" panose="020F0502020204030204" pitchFamily="34" charset="0"/>
                <a:cs typeface="Calibri" panose="020F0502020204030204" pitchFamily="34" charset="0"/>
              </a:rPr>
              <a:t>Škipetařích</a:t>
            </a:r>
            <a:r>
              <a:rPr lang="cs-CZ" dirty="0">
                <a:latin typeface="Calibri" panose="020F0502020204030204" pitchFamily="34" charset="0"/>
                <a:cs typeface="Calibri" panose="020F0502020204030204" pitchFamily="34" charset="0"/>
              </a:rPr>
              <a:t> ani nemluvíc – z nichž žádný sám o sobě není dosti mocen, aby přemocnému sousedu svému na východě odporovati mohl s prospěchem pro vše budoucí časy. Toto mohou jen tehdáž, když je svazek </a:t>
            </a:r>
            <a:r>
              <a:rPr lang="cs-CZ" dirty="0" err="1">
                <a:latin typeface="Calibri" panose="020F0502020204030204" pitchFamily="34" charset="0"/>
                <a:cs typeface="Calibri" panose="020F0502020204030204" pitchFamily="34" charset="0"/>
              </a:rPr>
              <a:t>ouzký</a:t>
            </a:r>
            <a:r>
              <a:rPr lang="cs-CZ" dirty="0">
                <a:latin typeface="Calibri" panose="020F0502020204030204" pitchFamily="34" charset="0"/>
                <a:cs typeface="Calibri" panose="020F0502020204030204" pitchFamily="34" charset="0"/>
              </a:rPr>
              <a:t> a pevný bude spojovati všechny v jedno. Pravá životní žíla tohoto potřebného svazku </a:t>
            </a:r>
            <a:r>
              <a:rPr lang="cs-CZ" dirty="0" err="1">
                <a:latin typeface="Calibri" panose="020F0502020204030204" pitchFamily="34" charset="0"/>
                <a:cs typeface="Calibri" panose="020F0502020204030204" pitchFamily="34" charset="0"/>
              </a:rPr>
              <a:t>národův</a:t>
            </a:r>
            <a:r>
              <a:rPr lang="cs-CZ" dirty="0">
                <a:latin typeface="Calibri" panose="020F0502020204030204" pitchFamily="34" charset="0"/>
                <a:cs typeface="Calibri" panose="020F0502020204030204" pitchFamily="34" charset="0"/>
              </a:rPr>
              <a:t> jest Dunaj. </a:t>
            </a:r>
            <a:r>
              <a:rPr lang="cs-CZ" dirty="0" err="1">
                <a:latin typeface="Calibri" panose="020F0502020204030204" pitchFamily="34" charset="0"/>
                <a:cs typeface="Calibri" panose="020F0502020204030204" pitchFamily="34" charset="0"/>
              </a:rPr>
              <a:t>Oustřední</a:t>
            </a:r>
            <a:r>
              <a:rPr lang="cs-CZ" dirty="0">
                <a:latin typeface="Calibri" panose="020F0502020204030204" pitchFamily="34" charset="0"/>
                <a:cs typeface="Calibri" panose="020F0502020204030204" pitchFamily="34" charset="0"/>
              </a:rPr>
              <a:t> jeho moc nesmí se od řeky této nikdy daleko uchylovati, má-li skutečně vůbec </a:t>
            </a:r>
            <a:r>
              <a:rPr lang="cs-CZ" dirty="0" err="1">
                <a:latin typeface="Calibri" panose="020F0502020204030204" pitchFamily="34" charset="0"/>
                <a:cs typeface="Calibri" panose="020F0502020204030204" pitchFamily="34" charset="0"/>
              </a:rPr>
              <a:t>platna</a:t>
            </a:r>
            <a:r>
              <a:rPr lang="cs-CZ" dirty="0">
                <a:latin typeface="Calibri" panose="020F0502020204030204" pitchFamily="34" charset="0"/>
                <a:cs typeface="Calibri" panose="020F0502020204030204" pitchFamily="34" charset="0"/>
              </a:rPr>
              <a:t> býti a zůstati. Zajisté, </a:t>
            </a:r>
            <a:r>
              <a:rPr lang="cs-CZ" b="1" dirty="0">
                <a:latin typeface="Calibri" panose="020F0502020204030204" pitchFamily="34" charset="0"/>
                <a:cs typeface="Calibri" panose="020F0502020204030204" pitchFamily="34" charset="0"/>
              </a:rPr>
              <a:t>kdyby státu rakouského nebylo již odedávna, museli bychom v interesu Evropy, ba humanity samé přičiniti se co nejdříve, aby se utvořil</a:t>
            </a:r>
            <a:r>
              <a:rPr lang="cs-CZ" dirty="0">
                <a:latin typeface="Calibri" panose="020F0502020204030204" pitchFamily="34" charset="0"/>
                <a:cs typeface="Calibri" panose="020F0502020204030204" pitchFamily="34" charset="0"/>
              </a:rPr>
              <a:t>. </a:t>
            </a:r>
          </a:p>
          <a:p>
            <a:endParaRPr lang="cs-CZ" dirty="0"/>
          </a:p>
        </p:txBody>
      </p:sp>
      <p:sp>
        <p:nvSpPr>
          <p:cNvPr id="6" name="TextovéPole 5">
            <a:extLst>
              <a:ext uri="{FF2B5EF4-FFF2-40B4-BE49-F238E27FC236}">
                <a16:creationId xmlns:a16="http://schemas.microsoft.com/office/drawing/2014/main" id="{3C83EF21-3CD3-4856-B983-4E60738BC439}"/>
              </a:ext>
            </a:extLst>
          </p:cNvPr>
          <p:cNvSpPr txBox="1"/>
          <p:nvPr/>
        </p:nvSpPr>
        <p:spPr>
          <a:xfrm>
            <a:off x="133395" y="17788"/>
            <a:ext cx="4572000" cy="307777"/>
          </a:xfrm>
          <a:prstGeom prst="rect">
            <a:avLst/>
          </a:prstGeom>
          <a:noFill/>
        </p:spPr>
        <p:txBody>
          <a:bodyPr wrap="square">
            <a:spAutoFit/>
          </a:bodyPr>
          <a:lstStyle/>
          <a:p>
            <a:r>
              <a:rPr lang="cs-CZ" b="1" dirty="0"/>
              <a:t>Dopis Františka Palackého do Frankfurtu 1848 </a:t>
            </a:r>
          </a:p>
        </p:txBody>
      </p:sp>
    </p:spTree>
    <p:extLst>
      <p:ext uri="{BB962C8B-B14F-4D97-AF65-F5344CB8AC3E}">
        <p14:creationId xmlns:p14="http://schemas.microsoft.com/office/powerpoint/2010/main" val="4158351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A3A69DE-9706-423F-BAFA-A5E0898F5FC0}"/>
              </a:ext>
            </a:extLst>
          </p:cNvPr>
          <p:cNvSpPr txBox="1"/>
          <p:nvPr/>
        </p:nvSpPr>
        <p:spPr>
          <a:xfrm>
            <a:off x="204716" y="250658"/>
            <a:ext cx="6359857" cy="1169551"/>
          </a:xfrm>
          <a:prstGeom prst="rect">
            <a:avLst/>
          </a:prstGeom>
          <a:noFill/>
        </p:spPr>
        <p:txBody>
          <a:bodyPr wrap="square">
            <a:spAutoFit/>
          </a:bodyPr>
          <a:lstStyle/>
          <a:p>
            <a:r>
              <a:rPr lang="cs-CZ" b="1" dirty="0">
                <a:solidFill>
                  <a:schemeClr val="accent5">
                    <a:lumMod val="50000"/>
                  </a:schemeClr>
                </a:solidFill>
                <a:latin typeface="Calibri" panose="020F0502020204030204" pitchFamily="34" charset="0"/>
                <a:cs typeface="Calibri" panose="020F0502020204030204" pitchFamily="34" charset="0"/>
              </a:rPr>
              <a:t>Palacký ve spise Idea státu rakouského</a:t>
            </a:r>
            <a:r>
              <a:rPr lang="cs-CZ" dirty="0">
                <a:solidFill>
                  <a:schemeClr val="accent5">
                    <a:lumMod val="50000"/>
                  </a:schemeClr>
                </a:solidFill>
                <a:latin typeface="Calibri" panose="020F0502020204030204" pitchFamily="34" charset="0"/>
                <a:cs typeface="Calibri" panose="020F0502020204030204" pitchFamily="34" charset="0"/>
              </a:rPr>
              <a:t>, 1864</a:t>
            </a:r>
          </a:p>
          <a:p>
            <a:endParaRPr lang="cs-CZ"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[Provedením dualismu] Slované skutkem prohlášeni budou za plémě podřízené a za materiál vlády pro jiné dva národy. My Slované budeme tomu hleděti s upřímnou bolestí vstříc, ale bez bázně. </a:t>
            </a:r>
            <a:r>
              <a:rPr lang="cs-CZ" b="1" dirty="0">
                <a:latin typeface="Calibri" panose="020F0502020204030204" pitchFamily="34" charset="0"/>
                <a:cs typeface="Calibri" panose="020F0502020204030204" pitchFamily="34" charset="0"/>
              </a:rPr>
              <a:t>Byli jsme před Rakouskem, budeme i po něm.</a:t>
            </a:r>
          </a:p>
        </p:txBody>
      </p:sp>
      <p:sp>
        <p:nvSpPr>
          <p:cNvPr id="7" name="TextovéPole 6">
            <a:extLst>
              <a:ext uri="{FF2B5EF4-FFF2-40B4-BE49-F238E27FC236}">
                <a16:creationId xmlns:a16="http://schemas.microsoft.com/office/drawing/2014/main" id="{CD77CBA7-A66E-4F87-B376-1EC91EE1895F}"/>
              </a:ext>
            </a:extLst>
          </p:cNvPr>
          <p:cNvSpPr txBox="1"/>
          <p:nvPr/>
        </p:nvSpPr>
        <p:spPr>
          <a:xfrm>
            <a:off x="204716" y="2009344"/>
            <a:ext cx="8502556" cy="2677656"/>
          </a:xfrm>
          <a:prstGeom prst="rect">
            <a:avLst/>
          </a:prstGeom>
          <a:noFill/>
        </p:spPr>
        <p:txBody>
          <a:bodyPr wrap="square">
            <a:spAutoFit/>
          </a:bodyPr>
          <a:lstStyle/>
          <a:p>
            <a:r>
              <a:rPr lang="cs-CZ" dirty="0">
                <a:latin typeface="Calibri" panose="020F0502020204030204" pitchFamily="34" charset="0"/>
                <a:cs typeface="Calibri" panose="020F0502020204030204" pitchFamily="34" charset="0"/>
              </a:rPr>
              <a:t>Řekl jsem, že již nenaději se valné budoucnosti Rakouska, zvláště od té doby, co Němci a Maďaři udělali z něho hrubou despocii plemennou; otázka tedy, co stane se vůbec se Slovany potud Rakouskými, a zvláště s Čechy, v tom ohledu není bez důležitosti. Nepouštěje se do možností všelikých, </a:t>
            </a:r>
            <a:r>
              <a:rPr lang="cs-CZ" dirty="0" err="1">
                <a:latin typeface="Calibri" panose="020F0502020204030204" pitchFamily="34" charset="0"/>
                <a:cs typeface="Calibri" panose="020F0502020204030204" pitchFamily="34" charset="0"/>
              </a:rPr>
              <a:t>jichžto</a:t>
            </a:r>
            <a:r>
              <a:rPr lang="cs-CZ" dirty="0">
                <a:latin typeface="Calibri" panose="020F0502020204030204" pitchFamily="34" charset="0"/>
                <a:cs typeface="Calibri" panose="020F0502020204030204" pitchFamily="34" charset="0"/>
              </a:rPr>
              <a:t> předvídati smrtelníku žádnému nelze, povím z úplného přesvědčení jen tolik, že Čechové, co národ, kdyby upadli v podrobenost a v poddanství buďto Ruské nebo Pruské říše, nikdy by se nespokojili s osudem svým, nikdy by jim nevyšlo z paměti, že dle práva mají od jakživa poddáni býti jen sami sobě, tj. své vlastní vládě, svému vlastnímu panovníku. Prušáky, pro jejich </a:t>
            </a:r>
            <a:r>
              <a:rPr lang="cs-CZ" dirty="0" err="1">
                <a:latin typeface="Calibri" panose="020F0502020204030204" pitchFamily="34" charset="0"/>
                <a:cs typeface="Calibri" panose="020F0502020204030204" pitchFamily="34" charset="0"/>
              </a:rPr>
              <a:t>germanisační</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furii</a:t>
            </a:r>
            <a:r>
              <a:rPr lang="cs-CZ" dirty="0">
                <a:latin typeface="Calibri" panose="020F0502020204030204" pitchFamily="34" charset="0"/>
                <a:cs typeface="Calibri" panose="020F0502020204030204" pitchFamily="34" charset="0"/>
              </a:rPr>
              <a:t>, nemohli by pokládati než za </a:t>
            </a:r>
            <a:r>
              <a:rPr lang="cs-CZ" dirty="0" err="1">
                <a:latin typeface="Calibri" panose="020F0502020204030204" pitchFamily="34" charset="0"/>
                <a:cs typeface="Calibri" panose="020F0502020204030204" pitchFamily="34" charset="0"/>
              </a:rPr>
              <a:t>ouhlavní</a:t>
            </a:r>
            <a:r>
              <a:rPr lang="cs-CZ" dirty="0">
                <a:latin typeface="Calibri" panose="020F0502020204030204" pitchFamily="34" charset="0"/>
                <a:cs typeface="Calibri" panose="020F0502020204030204" pitchFamily="34" charset="0"/>
              </a:rPr>
              <a:t> nepřátele a vrahy národnosti své. Co do Rusův ale byl by ovšem pravý opak toho; těmto do přirozeným </a:t>
            </a:r>
            <a:r>
              <a:rPr lang="cs-CZ" dirty="0" err="1">
                <a:latin typeface="Calibri" panose="020F0502020204030204" pitchFamily="34" charset="0"/>
                <a:cs typeface="Calibri" panose="020F0502020204030204" pitchFamily="34" charset="0"/>
              </a:rPr>
              <a:t>pokrevencům</a:t>
            </a:r>
            <a:r>
              <a:rPr lang="cs-CZ" dirty="0">
                <a:latin typeface="Calibri" panose="020F0502020204030204" pitchFamily="34" charset="0"/>
                <a:cs typeface="Calibri" panose="020F0502020204030204" pitchFamily="34" charset="0"/>
              </a:rPr>
              <a:t>, přátelům a pomocníkům svým, stali by se nejvěrnějšími, ne poddanými, ale spojenci a dle potřeby třebas i předvoji v Europě.</a:t>
            </a:r>
          </a:p>
          <a:p>
            <a:endParaRPr lang="cs-CZ"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Co do vlády ruské, nelze tuším posavad mluviti ani o platonické její k Čechům lásce; naopak já nevím o skutcích, kterými by ji byla osvědčila. </a:t>
            </a:r>
          </a:p>
        </p:txBody>
      </p:sp>
      <p:sp>
        <p:nvSpPr>
          <p:cNvPr id="9" name="TextovéPole 8">
            <a:extLst>
              <a:ext uri="{FF2B5EF4-FFF2-40B4-BE49-F238E27FC236}">
                <a16:creationId xmlns:a16="http://schemas.microsoft.com/office/drawing/2014/main" id="{4BD8076B-E91D-44F3-BE42-66FFC417C5BE}"/>
              </a:ext>
            </a:extLst>
          </p:cNvPr>
          <p:cNvSpPr txBox="1"/>
          <p:nvPr/>
        </p:nvSpPr>
        <p:spPr>
          <a:xfrm>
            <a:off x="143301" y="1642775"/>
            <a:ext cx="4572000" cy="307777"/>
          </a:xfrm>
          <a:prstGeom prst="rect">
            <a:avLst/>
          </a:prstGeom>
          <a:noFill/>
        </p:spPr>
        <p:txBody>
          <a:bodyPr wrap="square">
            <a:spAutoFit/>
          </a:bodyPr>
          <a:lstStyle/>
          <a:p>
            <a:r>
              <a:rPr lang="cs-CZ" b="1" dirty="0">
                <a:solidFill>
                  <a:schemeClr val="accent4">
                    <a:lumMod val="50000"/>
                  </a:schemeClr>
                </a:solidFill>
                <a:latin typeface="Calibri" panose="020F0502020204030204" pitchFamily="34" charset="0"/>
                <a:cs typeface="Calibri" panose="020F0502020204030204" pitchFamily="34" charset="0"/>
              </a:rPr>
              <a:t>Poslední slova Františka Palackého, 1874</a:t>
            </a:r>
          </a:p>
        </p:txBody>
      </p:sp>
      <p:pic>
        <p:nvPicPr>
          <p:cNvPr id="11" name="Obrázek 10">
            <a:extLst>
              <a:ext uri="{FF2B5EF4-FFF2-40B4-BE49-F238E27FC236}">
                <a16:creationId xmlns:a16="http://schemas.microsoft.com/office/drawing/2014/main" id="{5A9E4DB1-75AE-4ED2-9ABA-334AD36BC39B}"/>
              </a:ext>
            </a:extLst>
          </p:cNvPr>
          <p:cNvPicPr>
            <a:picLocks noChangeAspect="1"/>
          </p:cNvPicPr>
          <p:nvPr/>
        </p:nvPicPr>
        <p:blipFill>
          <a:blip r:embed="rId2"/>
          <a:stretch>
            <a:fillRect/>
          </a:stretch>
        </p:blipFill>
        <p:spPr>
          <a:xfrm>
            <a:off x="7035419" y="146129"/>
            <a:ext cx="1330657" cy="1661523"/>
          </a:xfrm>
          <a:prstGeom prst="rect">
            <a:avLst/>
          </a:prstGeom>
        </p:spPr>
      </p:pic>
    </p:spTree>
    <p:extLst>
      <p:ext uri="{BB962C8B-B14F-4D97-AF65-F5344CB8AC3E}">
        <p14:creationId xmlns:p14="http://schemas.microsoft.com/office/powerpoint/2010/main" val="1252898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42259" y="592713"/>
            <a:ext cx="7368363" cy="958660"/>
          </a:xfrm>
          <a:prstGeom prst="rect">
            <a:avLst/>
          </a:prstGeom>
        </p:spPr>
        <p:txBody>
          <a:bodyPr wrap="square">
            <a:spAutoFit/>
          </a:bodyPr>
          <a:lstStyle/>
          <a:p>
            <a:pPr>
              <a:lnSpc>
                <a:spcPct val="150000"/>
              </a:lnSpc>
            </a:pPr>
            <a:r>
              <a:rPr lang="cs-CZ" sz="2000" dirty="0"/>
              <a:t>Rusko jako osvoboditel i utlačovatel, být s Rusy nebo s Poláky?</a:t>
            </a:r>
          </a:p>
          <a:p>
            <a:pPr>
              <a:lnSpc>
                <a:spcPct val="150000"/>
              </a:lnSpc>
            </a:pPr>
            <a:endParaRPr lang="cs-CZ"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24" y="1679634"/>
            <a:ext cx="8676454" cy="251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709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91908" y="118567"/>
            <a:ext cx="5596404" cy="507831"/>
          </a:xfrm>
          <a:prstGeom prst="rect">
            <a:avLst/>
          </a:prstGeom>
        </p:spPr>
        <p:txBody>
          <a:bodyPr wrap="none">
            <a:spAutoFit/>
          </a:bodyPr>
          <a:lstStyle/>
          <a:p>
            <a:pPr>
              <a:lnSpc>
                <a:spcPct val="150000"/>
              </a:lnSpc>
            </a:pPr>
            <a:r>
              <a:rPr lang="cs-CZ" sz="1800" dirty="0"/>
              <a:t>První světová válka, legie, K. Kramář x </a:t>
            </a:r>
            <a:r>
              <a:rPr lang="cs-CZ" sz="1800" dirty="0" err="1"/>
              <a:t>T.G.Masaryk</a:t>
            </a:r>
            <a:endParaRPr lang="cs-CZ"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908" y="575102"/>
            <a:ext cx="5943600" cy="42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2982220"/>
            <a:ext cx="1362075" cy="163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667716"/>
            <a:ext cx="1343025" cy="139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707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8"/>
          <p:cNvSpPr txBox="1">
            <a:spLocks noGrp="1"/>
          </p:cNvSpPr>
          <p:nvPr>
            <p:ph type="subTitle" idx="1"/>
          </p:nvPr>
        </p:nvSpPr>
        <p:spPr>
          <a:xfrm>
            <a:off x="485306" y="328054"/>
            <a:ext cx="7782394" cy="1205471"/>
          </a:xfrm>
          <a:prstGeom prst="rect">
            <a:avLst/>
          </a:prstGeom>
        </p:spPr>
        <p:txBody>
          <a:bodyPr spcFirstLastPara="1" wrap="square" lIns="0" tIns="0" rIns="0" bIns="0" anchor="t" anchorCtr="0">
            <a:noAutofit/>
          </a:bodyPr>
          <a:lstStyle/>
          <a:p>
            <a:r>
              <a:rPr lang="cs-CZ" b="1" dirty="0"/>
              <a:t>Ruská revoluce 1917, od iluzí k prozření</a:t>
            </a:r>
            <a:r>
              <a:rPr lang="cs-CZ" dirty="0"/>
              <a:t> </a:t>
            </a:r>
          </a:p>
          <a:p>
            <a:r>
              <a:rPr lang="cs-CZ" sz="1600" dirty="0"/>
              <a:t>Edit. Bedřich Václavek. Lidová kultura. Praha 1936. </a:t>
            </a:r>
          </a:p>
          <a:p>
            <a:endParaRPr lang="cs-CZ" dirty="0"/>
          </a:p>
          <a:p>
            <a:r>
              <a:rPr lang="cs-CZ" dirty="0"/>
              <a:t>(</a:t>
            </a:r>
            <a:r>
              <a:rPr lang="cs-CZ" dirty="0" err="1"/>
              <a:t>S.K.Neumann</a:t>
            </a:r>
            <a:r>
              <a:rPr lang="cs-CZ" dirty="0"/>
              <a:t>, </a:t>
            </a:r>
            <a:r>
              <a:rPr lang="cs-CZ" dirty="0" err="1"/>
              <a:t>V.Nezval</a:t>
            </a:r>
            <a:r>
              <a:rPr lang="cs-CZ" dirty="0"/>
              <a:t>, </a:t>
            </a:r>
            <a:r>
              <a:rPr lang="cs-CZ" dirty="0" err="1"/>
              <a:t>J.Hora</a:t>
            </a:r>
            <a:r>
              <a:rPr lang="cs-CZ" dirty="0"/>
              <a:t>, </a:t>
            </a:r>
            <a:r>
              <a:rPr lang="cs-CZ" dirty="0" err="1"/>
              <a:t>J.Seifert</a:t>
            </a:r>
            <a:r>
              <a:rPr lang="cs-CZ" dirty="0"/>
              <a:t>, </a:t>
            </a:r>
            <a:r>
              <a:rPr lang="cs-CZ" dirty="0" err="1"/>
              <a:t>K.Toman</a:t>
            </a:r>
            <a:r>
              <a:rPr lang="cs-CZ" dirty="0"/>
              <a:t>, </a:t>
            </a:r>
            <a:r>
              <a:rPr lang="cs-CZ" dirty="0" err="1"/>
              <a:t>J.Kopta</a:t>
            </a:r>
            <a:r>
              <a:rPr lang="cs-CZ" dirty="0"/>
              <a:t>, </a:t>
            </a:r>
            <a:r>
              <a:rPr lang="cs-CZ" dirty="0" err="1"/>
              <a:t>A.Sova</a:t>
            </a:r>
            <a:r>
              <a:rPr lang="cs-CZ" dirty="0"/>
              <a:t>). </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F. X. Šalda: Věk železa a ohně</a:t>
            </a:r>
          </a:p>
          <a:p>
            <a:endParaRPr lang="cs-CZ"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864" y="1648152"/>
            <a:ext cx="4400550" cy="299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1933903"/>
            <a:ext cx="1647825" cy="206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BCF9777-3970-4F69-B855-C21462E81980}"/>
              </a:ext>
            </a:extLst>
          </p:cNvPr>
          <p:cNvSpPr txBox="1"/>
          <p:nvPr/>
        </p:nvSpPr>
        <p:spPr>
          <a:xfrm>
            <a:off x="233229" y="228264"/>
            <a:ext cx="1124723" cy="523220"/>
          </a:xfrm>
          <a:prstGeom prst="rect">
            <a:avLst/>
          </a:prstGeom>
          <a:noFill/>
        </p:spPr>
        <p:txBody>
          <a:bodyPr wrap="square">
            <a:spAutoFit/>
          </a:bodyPr>
          <a:lstStyle/>
          <a:p>
            <a:r>
              <a:rPr lang="cs-CZ" dirty="0">
                <a:latin typeface="Calibri" panose="020F0502020204030204" pitchFamily="34" charset="0"/>
                <a:cs typeface="Calibri" panose="020F0502020204030204" pitchFamily="34" charset="0"/>
              </a:rPr>
              <a:t>Karel Toman </a:t>
            </a:r>
          </a:p>
          <a:p>
            <a:endParaRPr lang="cs-CZ" dirty="0"/>
          </a:p>
        </p:txBody>
      </p:sp>
      <p:pic>
        <p:nvPicPr>
          <p:cNvPr id="7" name="Obrázek 6">
            <a:extLst>
              <a:ext uri="{FF2B5EF4-FFF2-40B4-BE49-F238E27FC236}">
                <a16:creationId xmlns:a16="http://schemas.microsoft.com/office/drawing/2014/main" id="{3215BC1D-77FB-4D2E-B0A6-7F09AD5390C2}"/>
              </a:ext>
            </a:extLst>
          </p:cNvPr>
          <p:cNvPicPr>
            <a:picLocks noChangeAspect="1"/>
          </p:cNvPicPr>
          <p:nvPr/>
        </p:nvPicPr>
        <p:blipFill>
          <a:blip r:embed="rId2"/>
          <a:stretch>
            <a:fillRect/>
          </a:stretch>
        </p:blipFill>
        <p:spPr>
          <a:xfrm>
            <a:off x="2267286" y="219995"/>
            <a:ext cx="2764804" cy="5027494"/>
          </a:xfrm>
          <a:prstGeom prst="rect">
            <a:avLst/>
          </a:prstGeom>
        </p:spPr>
      </p:pic>
      <p:pic>
        <p:nvPicPr>
          <p:cNvPr id="9" name="Obrázek 8">
            <a:extLst>
              <a:ext uri="{FF2B5EF4-FFF2-40B4-BE49-F238E27FC236}">
                <a16:creationId xmlns:a16="http://schemas.microsoft.com/office/drawing/2014/main" id="{A4A6DBB3-5D33-4176-AF5F-A277EB8B6BBA}"/>
              </a:ext>
            </a:extLst>
          </p:cNvPr>
          <p:cNvPicPr>
            <a:picLocks noChangeAspect="1"/>
          </p:cNvPicPr>
          <p:nvPr/>
        </p:nvPicPr>
        <p:blipFill>
          <a:blip r:embed="rId3"/>
          <a:stretch>
            <a:fillRect/>
          </a:stretch>
        </p:blipFill>
        <p:spPr>
          <a:xfrm>
            <a:off x="5184933" y="228264"/>
            <a:ext cx="2701420" cy="2542178"/>
          </a:xfrm>
          <a:prstGeom prst="rect">
            <a:avLst/>
          </a:prstGeom>
        </p:spPr>
      </p:pic>
      <p:sp>
        <p:nvSpPr>
          <p:cNvPr id="11" name="TextovéPole 10">
            <a:extLst>
              <a:ext uri="{FF2B5EF4-FFF2-40B4-BE49-F238E27FC236}">
                <a16:creationId xmlns:a16="http://schemas.microsoft.com/office/drawing/2014/main" id="{43EF411E-43EA-43B1-934A-1CBDB59F3BC8}"/>
              </a:ext>
            </a:extLst>
          </p:cNvPr>
          <p:cNvSpPr txBox="1"/>
          <p:nvPr/>
        </p:nvSpPr>
        <p:spPr>
          <a:xfrm>
            <a:off x="423081" y="545559"/>
            <a:ext cx="4572000" cy="307777"/>
          </a:xfrm>
          <a:prstGeom prst="rect">
            <a:avLst/>
          </a:prstGeom>
          <a:noFill/>
        </p:spPr>
        <p:txBody>
          <a:bodyPr wrap="square">
            <a:spAutoFit/>
          </a:bodyPr>
          <a:lstStyle/>
          <a:p>
            <a:r>
              <a:rPr lang="cs-CZ" dirty="0"/>
              <a:t>Lenin </a:t>
            </a:r>
          </a:p>
        </p:txBody>
      </p:sp>
      <p:pic>
        <p:nvPicPr>
          <p:cNvPr id="13" name="Obrázek 12">
            <a:extLst>
              <a:ext uri="{FF2B5EF4-FFF2-40B4-BE49-F238E27FC236}">
                <a16:creationId xmlns:a16="http://schemas.microsoft.com/office/drawing/2014/main" id="{30F20998-2556-4E8D-9A4D-0E33DAF37221}"/>
              </a:ext>
            </a:extLst>
          </p:cNvPr>
          <p:cNvPicPr>
            <a:picLocks noChangeAspect="1"/>
          </p:cNvPicPr>
          <p:nvPr/>
        </p:nvPicPr>
        <p:blipFill>
          <a:blip r:embed="rId4"/>
          <a:stretch>
            <a:fillRect/>
          </a:stretch>
        </p:blipFill>
        <p:spPr>
          <a:xfrm>
            <a:off x="354273" y="1416733"/>
            <a:ext cx="1097974" cy="1633679"/>
          </a:xfrm>
          <a:prstGeom prst="rect">
            <a:avLst/>
          </a:prstGeom>
        </p:spPr>
      </p:pic>
    </p:spTree>
    <p:extLst>
      <p:ext uri="{BB962C8B-B14F-4D97-AF65-F5344CB8AC3E}">
        <p14:creationId xmlns:p14="http://schemas.microsoft.com/office/powerpoint/2010/main" val="193430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345A70-DE91-4BAB-83F9-D8CD2475DBB9}"/>
              </a:ext>
            </a:extLst>
          </p:cNvPr>
          <p:cNvSpPr txBox="1"/>
          <p:nvPr/>
        </p:nvSpPr>
        <p:spPr>
          <a:xfrm>
            <a:off x="85158" y="248385"/>
            <a:ext cx="1228578" cy="523220"/>
          </a:xfrm>
          <a:prstGeom prst="rect">
            <a:avLst/>
          </a:prstGeom>
          <a:noFill/>
        </p:spPr>
        <p:txBody>
          <a:bodyPr wrap="square">
            <a:spAutoFit/>
          </a:bodyPr>
          <a:lstStyle/>
          <a:p>
            <a:pPr algn="ctr"/>
            <a:r>
              <a:rPr lang="cs-CZ" dirty="0"/>
              <a:t>Od nadšení k desilusi</a:t>
            </a:r>
          </a:p>
        </p:txBody>
      </p:sp>
      <p:pic>
        <p:nvPicPr>
          <p:cNvPr id="7" name="Obrázek 6">
            <a:extLst>
              <a:ext uri="{FF2B5EF4-FFF2-40B4-BE49-F238E27FC236}">
                <a16:creationId xmlns:a16="http://schemas.microsoft.com/office/drawing/2014/main" id="{B337DAC1-BF06-42DF-B134-BC837D22F296}"/>
              </a:ext>
            </a:extLst>
          </p:cNvPr>
          <p:cNvPicPr>
            <a:picLocks noChangeAspect="1"/>
          </p:cNvPicPr>
          <p:nvPr/>
        </p:nvPicPr>
        <p:blipFill>
          <a:blip r:embed="rId2"/>
          <a:stretch>
            <a:fillRect/>
          </a:stretch>
        </p:blipFill>
        <p:spPr>
          <a:xfrm>
            <a:off x="1332249" y="307777"/>
            <a:ext cx="1921669" cy="4835723"/>
          </a:xfrm>
          <a:prstGeom prst="rect">
            <a:avLst/>
          </a:prstGeom>
        </p:spPr>
      </p:pic>
      <p:sp>
        <p:nvSpPr>
          <p:cNvPr id="9" name="TextovéPole 8">
            <a:extLst>
              <a:ext uri="{FF2B5EF4-FFF2-40B4-BE49-F238E27FC236}">
                <a16:creationId xmlns:a16="http://schemas.microsoft.com/office/drawing/2014/main" id="{A5C54D1E-09D3-4AF9-8CE7-B00938D708D8}"/>
              </a:ext>
            </a:extLst>
          </p:cNvPr>
          <p:cNvSpPr txBox="1"/>
          <p:nvPr/>
        </p:nvSpPr>
        <p:spPr>
          <a:xfrm>
            <a:off x="3489024" y="1917563"/>
            <a:ext cx="1398895" cy="307777"/>
          </a:xfrm>
          <a:prstGeom prst="rect">
            <a:avLst/>
          </a:prstGeom>
          <a:noFill/>
        </p:spPr>
        <p:txBody>
          <a:bodyPr wrap="square">
            <a:spAutoFit/>
          </a:bodyPr>
          <a:lstStyle/>
          <a:p>
            <a:pPr algn="ctr"/>
            <a:r>
              <a:rPr lang="cs-CZ" dirty="0">
                <a:latin typeface="Calibri" panose="020F0502020204030204" pitchFamily="34" charset="0"/>
                <a:cs typeface="Calibri" panose="020F0502020204030204" pitchFamily="34" charset="0"/>
              </a:rPr>
              <a:t>Josef Hora</a:t>
            </a:r>
          </a:p>
        </p:txBody>
      </p:sp>
      <p:pic>
        <p:nvPicPr>
          <p:cNvPr id="10" name="Obrázek 9">
            <a:extLst>
              <a:ext uri="{FF2B5EF4-FFF2-40B4-BE49-F238E27FC236}">
                <a16:creationId xmlns:a16="http://schemas.microsoft.com/office/drawing/2014/main" id="{310B7553-FEAD-4B49-AF73-BCF9F93E8313}"/>
              </a:ext>
            </a:extLst>
          </p:cNvPr>
          <p:cNvPicPr>
            <a:picLocks noChangeAspect="1"/>
          </p:cNvPicPr>
          <p:nvPr/>
        </p:nvPicPr>
        <p:blipFill>
          <a:blip r:embed="rId3"/>
          <a:stretch>
            <a:fillRect/>
          </a:stretch>
        </p:blipFill>
        <p:spPr>
          <a:xfrm>
            <a:off x="3712127" y="601691"/>
            <a:ext cx="952691" cy="1315872"/>
          </a:xfrm>
          <a:prstGeom prst="rect">
            <a:avLst/>
          </a:prstGeom>
        </p:spPr>
      </p:pic>
      <p:pic>
        <p:nvPicPr>
          <p:cNvPr id="12" name="Obrázek 11">
            <a:extLst>
              <a:ext uri="{FF2B5EF4-FFF2-40B4-BE49-F238E27FC236}">
                <a16:creationId xmlns:a16="http://schemas.microsoft.com/office/drawing/2014/main" id="{5E0B4BAA-E709-4D12-A159-DB97E99BF2A3}"/>
              </a:ext>
            </a:extLst>
          </p:cNvPr>
          <p:cNvPicPr>
            <a:picLocks noChangeAspect="1"/>
          </p:cNvPicPr>
          <p:nvPr/>
        </p:nvPicPr>
        <p:blipFill>
          <a:blip r:embed="rId4"/>
          <a:stretch>
            <a:fillRect/>
          </a:stretch>
        </p:blipFill>
        <p:spPr>
          <a:xfrm>
            <a:off x="5061295" y="307777"/>
            <a:ext cx="1834240" cy="4835723"/>
          </a:xfrm>
          <a:prstGeom prst="rect">
            <a:avLst/>
          </a:prstGeom>
        </p:spPr>
      </p:pic>
      <p:pic>
        <p:nvPicPr>
          <p:cNvPr id="14" name="Obrázek 13">
            <a:extLst>
              <a:ext uri="{FF2B5EF4-FFF2-40B4-BE49-F238E27FC236}">
                <a16:creationId xmlns:a16="http://schemas.microsoft.com/office/drawing/2014/main" id="{9D4588BE-906C-4376-8B0D-67D1A69429E3}"/>
              </a:ext>
            </a:extLst>
          </p:cNvPr>
          <p:cNvPicPr>
            <a:picLocks noChangeAspect="1"/>
          </p:cNvPicPr>
          <p:nvPr/>
        </p:nvPicPr>
        <p:blipFill>
          <a:blip r:embed="rId5"/>
          <a:stretch>
            <a:fillRect/>
          </a:stretch>
        </p:blipFill>
        <p:spPr>
          <a:xfrm>
            <a:off x="6901284" y="152451"/>
            <a:ext cx="2064343" cy="1915252"/>
          </a:xfrm>
          <a:prstGeom prst="rect">
            <a:avLst/>
          </a:prstGeom>
        </p:spPr>
      </p:pic>
      <p:sp>
        <p:nvSpPr>
          <p:cNvPr id="16" name="TextovéPole 15">
            <a:extLst>
              <a:ext uri="{FF2B5EF4-FFF2-40B4-BE49-F238E27FC236}">
                <a16:creationId xmlns:a16="http://schemas.microsoft.com/office/drawing/2014/main" id="{B295E7E2-091E-42FC-BD35-0E3C9E6872A7}"/>
              </a:ext>
            </a:extLst>
          </p:cNvPr>
          <p:cNvSpPr txBox="1"/>
          <p:nvPr/>
        </p:nvSpPr>
        <p:spPr>
          <a:xfrm>
            <a:off x="6108330" y="67537"/>
            <a:ext cx="1036749" cy="307777"/>
          </a:xfrm>
          <a:prstGeom prst="rect">
            <a:avLst/>
          </a:prstGeom>
          <a:noFill/>
        </p:spPr>
        <p:txBody>
          <a:bodyPr wrap="square">
            <a:spAutoFit/>
          </a:bodyPr>
          <a:lstStyle/>
          <a:p>
            <a:r>
              <a:rPr lang="cs-CZ" dirty="0"/>
              <a:t>Deset let </a:t>
            </a:r>
          </a:p>
        </p:txBody>
      </p:sp>
      <p:sp>
        <p:nvSpPr>
          <p:cNvPr id="18" name="TextovéPole 17">
            <a:extLst>
              <a:ext uri="{FF2B5EF4-FFF2-40B4-BE49-F238E27FC236}">
                <a16:creationId xmlns:a16="http://schemas.microsoft.com/office/drawing/2014/main" id="{BE1CAE7C-FE78-4C00-97C9-641707E8F4ED}"/>
              </a:ext>
            </a:extLst>
          </p:cNvPr>
          <p:cNvSpPr txBox="1"/>
          <p:nvPr/>
        </p:nvSpPr>
        <p:spPr>
          <a:xfrm>
            <a:off x="1500957" y="-7039"/>
            <a:ext cx="1584251" cy="307777"/>
          </a:xfrm>
          <a:prstGeom prst="rect">
            <a:avLst/>
          </a:prstGeom>
          <a:noFill/>
        </p:spPr>
        <p:txBody>
          <a:bodyPr wrap="square">
            <a:spAutoFit/>
          </a:bodyPr>
          <a:lstStyle/>
          <a:p>
            <a:r>
              <a:rPr lang="cs-CZ" dirty="0" err="1"/>
              <a:t>Leninia</a:t>
            </a:r>
            <a:endParaRPr lang="cs-CZ" dirty="0"/>
          </a:p>
        </p:txBody>
      </p:sp>
    </p:spTree>
    <p:extLst>
      <p:ext uri="{BB962C8B-B14F-4D97-AF65-F5344CB8AC3E}">
        <p14:creationId xmlns:p14="http://schemas.microsoft.com/office/powerpoint/2010/main" val="615668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B08A323-5F45-48A5-94C1-E63FC6790AB8}"/>
              </a:ext>
            </a:extLst>
          </p:cNvPr>
          <p:cNvSpPr txBox="1"/>
          <p:nvPr/>
        </p:nvSpPr>
        <p:spPr>
          <a:xfrm>
            <a:off x="552735" y="667491"/>
            <a:ext cx="7622274" cy="2031325"/>
          </a:xfrm>
          <a:prstGeom prst="rect">
            <a:avLst/>
          </a:prstGeom>
          <a:noFill/>
        </p:spPr>
        <p:txBody>
          <a:bodyPr wrap="square">
            <a:spAutoFit/>
          </a:bodyPr>
          <a:lstStyle/>
          <a:p>
            <a:r>
              <a:rPr lang="cs-CZ" dirty="0">
                <a:latin typeface="Calibri" panose="020F0502020204030204" pitchFamily="34" charset="0"/>
                <a:cs typeface="Calibri" panose="020F0502020204030204" pitchFamily="34" charset="0"/>
              </a:rPr>
              <a:t>Dne 25. srpna bylo v Moskvě popraveno celkem 16 soudruhů – sedmnáctý unikl soudu i popravě sebevraždou. Mezi těmi popravenými jsou Zinověv, Kameněv a jiní, vesměs přátelé a soudruzi Leninovi, členové staré leninské gardy, otcové a první vojáci ruské komunistické revoluce. Jako Hitler v Německu 30. června dal vyvraždit své staré legionáře, protože mu neustále jako strašidla stáli v cestě a připomínali něco, co slíbil a nesplnil, jeho starý původní národně-socialistický program, stejně tak nyní zatočil Stalin se starou revoluční historií ruskou. Jenže způsob, jakým tuto vraždu zinscenoval, ta pokrytecká </a:t>
            </a:r>
            <a:r>
              <a:rPr lang="cs-CZ" dirty="0" err="1">
                <a:latin typeface="Calibri" panose="020F0502020204030204" pitchFamily="34" charset="0"/>
                <a:cs typeface="Calibri" panose="020F0502020204030204" pitchFamily="34" charset="0"/>
              </a:rPr>
              <a:t>velekomedie</a:t>
            </a:r>
            <a:r>
              <a:rPr lang="cs-CZ" dirty="0">
                <a:latin typeface="Calibri" panose="020F0502020204030204" pitchFamily="34" charset="0"/>
                <a:cs typeface="Calibri" panose="020F0502020204030204" pitchFamily="34" charset="0"/>
              </a:rPr>
              <a:t> „veřejného procesu“, je ještě mnohem odpornější než nahá surová brutalita Hitlerova a musí pobouřit každého, </a:t>
            </a:r>
            <a:r>
              <a:rPr lang="cs-CZ" dirty="0" err="1">
                <a:latin typeface="Calibri" panose="020F0502020204030204" pitchFamily="34" charset="0"/>
                <a:cs typeface="Calibri" panose="020F0502020204030204" pitchFamily="34" charset="0"/>
              </a:rPr>
              <a:t>patřiž</a:t>
            </a:r>
            <a:r>
              <a:rPr lang="cs-CZ" dirty="0">
                <a:latin typeface="Calibri" panose="020F0502020204030204" pitchFamily="34" charset="0"/>
                <a:cs typeface="Calibri" panose="020F0502020204030204" pitchFamily="34" charset="0"/>
              </a:rPr>
              <a:t> k tomu nebo onomu směru ideovému, k tomu nebo onomu táboru, jen </a:t>
            </a:r>
            <a:r>
              <a:rPr lang="cs-CZ" dirty="0" err="1">
                <a:latin typeface="Calibri" panose="020F0502020204030204" pitchFamily="34" charset="0"/>
                <a:cs typeface="Calibri" panose="020F0502020204030204" pitchFamily="34" charset="0"/>
              </a:rPr>
              <a:t>kdyř</a:t>
            </a:r>
            <a:r>
              <a:rPr lang="cs-CZ" dirty="0">
                <a:latin typeface="Calibri" panose="020F0502020204030204" pitchFamily="34" charset="0"/>
                <a:cs typeface="Calibri" panose="020F0502020204030204" pitchFamily="34" charset="0"/>
              </a:rPr>
              <a:t> má v hrudi poslední špetku úcty k člověku.</a:t>
            </a:r>
          </a:p>
        </p:txBody>
      </p:sp>
      <p:sp>
        <p:nvSpPr>
          <p:cNvPr id="7" name="TextovéPole 6">
            <a:extLst>
              <a:ext uri="{FF2B5EF4-FFF2-40B4-BE49-F238E27FC236}">
                <a16:creationId xmlns:a16="http://schemas.microsoft.com/office/drawing/2014/main" id="{3F37E28B-BA75-4C4A-B32B-8C49AA765E20}"/>
              </a:ext>
            </a:extLst>
          </p:cNvPr>
          <p:cNvSpPr txBox="1"/>
          <p:nvPr/>
        </p:nvSpPr>
        <p:spPr>
          <a:xfrm>
            <a:off x="614150" y="2962406"/>
            <a:ext cx="7874757" cy="2031325"/>
          </a:xfrm>
          <a:prstGeom prst="rect">
            <a:avLst/>
          </a:prstGeom>
          <a:noFill/>
        </p:spPr>
        <p:txBody>
          <a:bodyPr wrap="square">
            <a:spAutoFit/>
          </a:bodyPr>
          <a:lstStyle/>
          <a:p>
            <a:r>
              <a:rPr lang="cs-CZ" dirty="0">
                <a:latin typeface="Calibri" panose="020F0502020204030204" pitchFamily="34" charset="0"/>
                <a:cs typeface="Calibri" panose="020F0502020204030204" pitchFamily="34" charset="0"/>
              </a:rPr>
              <a:t>Snad nikdy nevidělo slunce divadla mučivějšího a zároveň podlejšího. Ti zlomení lidé byli oloupeni o poslední špetku sebevědomí, o poslední potuchu lidské důstojnosti. A takto, nazí a pohanění, byli vydáni posměchu nejen ruského národa, ale i sebe samých. Teprve nyní byl dovršen triumf násilí; dovedlo vyrvat z obžalovaných i nejslabší stín sebeúcty a dovedlo je vrhnout na kolena před páchnoucí sochu </a:t>
            </a:r>
            <a:r>
              <a:rPr lang="cs-CZ" dirty="0" err="1">
                <a:latin typeface="Calibri" panose="020F0502020204030204" pitchFamily="34" charset="0"/>
                <a:cs typeface="Calibri" panose="020F0502020204030204" pitchFamily="34" charset="0"/>
              </a:rPr>
              <a:t>Magoga</a:t>
            </a:r>
            <a:r>
              <a:rPr lang="cs-CZ" dirty="0">
                <a:latin typeface="Calibri" panose="020F0502020204030204" pitchFamily="34" charset="0"/>
                <a:cs typeface="Calibri" panose="020F0502020204030204" pitchFamily="34" charset="0"/>
              </a:rPr>
              <a:t>, z bláta a lejna slepenou, a přimět je k tomu, že lízali v </a:t>
            </a:r>
            <a:r>
              <a:rPr lang="cs-CZ" dirty="0" err="1">
                <a:latin typeface="Calibri" panose="020F0502020204030204" pitchFamily="34" charset="0"/>
                <a:cs typeface="Calibri" panose="020F0502020204030204" pitchFamily="34" charset="0"/>
              </a:rPr>
              <a:t>psovské</a:t>
            </a:r>
            <a:r>
              <a:rPr lang="cs-CZ" dirty="0">
                <a:latin typeface="Calibri" panose="020F0502020204030204" pitchFamily="34" charset="0"/>
                <a:cs typeface="Calibri" panose="020F0502020204030204" pitchFamily="34" charset="0"/>
              </a:rPr>
              <a:t> pokoře zbraň, která je zítra zavraždí. Bylo-li státní nutností zbavit se těchto lidí – ačkoliv v žádnou takovou nutnost v tomto případě nevěřím – dobrá, dejte je popravit, dejte je zardousit ve vězení, ale nesehrávejte s nimi tu bezmezně podlou komedii aranžovaného „veřejného procesu“. To byla veřejná </a:t>
            </a:r>
            <a:r>
              <a:rPr lang="cs-CZ" dirty="0" err="1">
                <a:latin typeface="Calibri" panose="020F0502020204030204" pitchFamily="34" charset="0"/>
                <a:cs typeface="Calibri" panose="020F0502020204030204" pitchFamily="34" charset="0"/>
              </a:rPr>
              <a:t>usoustavěná</a:t>
            </a:r>
            <a:r>
              <a:rPr lang="cs-CZ" dirty="0">
                <a:latin typeface="Calibri" panose="020F0502020204030204" pitchFamily="34" charset="0"/>
                <a:cs typeface="Calibri" panose="020F0502020204030204" pitchFamily="34" charset="0"/>
              </a:rPr>
              <a:t> lež, to byla služba Ďáblovi, který se tu chechtal nad poníženou a poplivanou lidskou duší, a ne služba spravedlnosti </a:t>
            </a:r>
          </a:p>
        </p:txBody>
      </p:sp>
      <p:sp>
        <p:nvSpPr>
          <p:cNvPr id="9" name="TextovéPole 8">
            <a:extLst>
              <a:ext uri="{FF2B5EF4-FFF2-40B4-BE49-F238E27FC236}">
                <a16:creationId xmlns:a16="http://schemas.microsoft.com/office/drawing/2014/main" id="{1AA19949-C382-440F-A972-3D6A48E3DB05}"/>
              </a:ext>
            </a:extLst>
          </p:cNvPr>
          <p:cNvSpPr txBox="1"/>
          <p:nvPr/>
        </p:nvSpPr>
        <p:spPr>
          <a:xfrm>
            <a:off x="1705970" y="96124"/>
            <a:ext cx="4572000" cy="307777"/>
          </a:xfrm>
          <a:prstGeom prst="rect">
            <a:avLst/>
          </a:prstGeom>
          <a:noFill/>
        </p:spPr>
        <p:txBody>
          <a:bodyPr wrap="square">
            <a:spAutoFit/>
          </a:bodyPr>
          <a:lstStyle/>
          <a:p>
            <a:r>
              <a:rPr lang="es-ES" dirty="0"/>
              <a:t>F. X. Šalda: Ve věku železa a ohně, 1936</a:t>
            </a:r>
            <a:endParaRPr lang="cs-CZ" dirty="0"/>
          </a:p>
        </p:txBody>
      </p:sp>
    </p:spTree>
    <p:extLst>
      <p:ext uri="{BB962C8B-B14F-4D97-AF65-F5344CB8AC3E}">
        <p14:creationId xmlns:p14="http://schemas.microsoft.com/office/powerpoint/2010/main" val="1226038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20"/>
          <p:cNvPicPr preferRelativeResize="0"/>
          <p:nvPr/>
        </p:nvPicPr>
        <p:blipFill rotWithShape="1">
          <a:blip r:embed="rId3">
            <a:alphaModFix/>
          </a:blip>
          <a:srcRect/>
          <a:stretch/>
        </p:blipFill>
        <p:spPr>
          <a:xfrm>
            <a:off x="737937" y="161862"/>
            <a:ext cx="7958806" cy="4981638"/>
          </a:xfrm>
          <a:prstGeom prst="rect">
            <a:avLst/>
          </a:prstGeom>
          <a:noFill/>
          <a:ln>
            <a:noFill/>
          </a:ln>
        </p:spPr>
      </p:pic>
    </p:spTree>
    <p:extLst>
      <p:ext uri="{BB962C8B-B14F-4D97-AF65-F5344CB8AC3E}">
        <p14:creationId xmlns:p14="http://schemas.microsoft.com/office/powerpoint/2010/main" val="11495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3952A85-5950-48CB-B84E-C56CD4CE2AEE}"/>
              </a:ext>
            </a:extLst>
          </p:cNvPr>
          <p:cNvPicPr>
            <a:picLocks noChangeAspect="1"/>
          </p:cNvPicPr>
          <p:nvPr/>
        </p:nvPicPr>
        <p:blipFill>
          <a:blip r:embed="rId2"/>
          <a:stretch>
            <a:fillRect/>
          </a:stretch>
        </p:blipFill>
        <p:spPr>
          <a:xfrm>
            <a:off x="1593692" y="242335"/>
            <a:ext cx="5956615" cy="4536000"/>
          </a:xfrm>
          <a:prstGeom prst="rect">
            <a:avLst/>
          </a:prstGeom>
        </p:spPr>
      </p:pic>
      <p:pic>
        <p:nvPicPr>
          <p:cNvPr id="8" name="Obrázek 7">
            <a:extLst>
              <a:ext uri="{FF2B5EF4-FFF2-40B4-BE49-F238E27FC236}">
                <a16:creationId xmlns:a16="http://schemas.microsoft.com/office/drawing/2014/main" id="{0C1F3F8A-B169-4CB4-A886-C8D59D736679}"/>
              </a:ext>
            </a:extLst>
          </p:cNvPr>
          <p:cNvPicPr>
            <a:picLocks noChangeAspect="1"/>
          </p:cNvPicPr>
          <p:nvPr/>
        </p:nvPicPr>
        <p:blipFill>
          <a:blip r:embed="rId3"/>
          <a:stretch>
            <a:fillRect/>
          </a:stretch>
        </p:blipFill>
        <p:spPr>
          <a:xfrm>
            <a:off x="7373914" y="242335"/>
            <a:ext cx="1226280" cy="1627993"/>
          </a:xfrm>
          <a:prstGeom prst="rect">
            <a:avLst/>
          </a:prstGeom>
        </p:spPr>
      </p:pic>
    </p:spTree>
    <p:extLst>
      <p:ext uri="{BB962C8B-B14F-4D97-AF65-F5344CB8AC3E}">
        <p14:creationId xmlns:p14="http://schemas.microsoft.com/office/powerpoint/2010/main" val="1287228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38125" y="244584"/>
            <a:ext cx="5791200" cy="1138773"/>
          </a:xfrm>
          <a:prstGeom prst="rect">
            <a:avLst/>
          </a:prstGeom>
        </p:spPr>
        <p:txBody>
          <a:bodyPr wrap="square">
            <a:spAutoFit/>
          </a:bodyPr>
          <a:lstStyle/>
          <a:p>
            <a:r>
              <a:rPr lang="cs-CZ" sz="1800" dirty="0"/>
              <a:t>Osvobození, reakce básníků. </a:t>
            </a:r>
          </a:p>
          <a:p>
            <a:endParaRPr lang="cs-CZ" sz="1800" dirty="0"/>
          </a:p>
          <a:p>
            <a:r>
              <a:rPr lang="cs-CZ" sz="1800" dirty="0"/>
              <a:t> </a:t>
            </a:r>
          </a:p>
          <a:p>
            <a:r>
              <a:rPr lang="cs-CZ" dirty="0"/>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75" y="1546225"/>
            <a:ext cx="5325303"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295212" y="716835"/>
            <a:ext cx="5443869" cy="584775"/>
          </a:xfrm>
          <a:prstGeom prst="rect">
            <a:avLst/>
          </a:prstGeom>
          <a:noFill/>
        </p:spPr>
        <p:txBody>
          <a:bodyPr wrap="square" rtlCol="0">
            <a:spAutoFit/>
          </a:bodyPr>
          <a:lstStyle/>
          <a:p>
            <a:r>
              <a:rPr lang="cs-CZ" sz="1600" dirty="0"/>
              <a:t>V. Holan: Rudoarmějci</a:t>
            </a:r>
          </a:p>
          <a:p>
            <a:r>
              <a:rPr lang="cs-CZ" sz="1600" dirty="0"/>
              <a:t>„Padala ve složitost moji složitá jejich prostota“</a:t>
            </a:r>
          </a:p>
        </p:txBody>
      </p:sp>
    </p:spTree>
    <p:extLst>
      <p:ext uri="{BB962C8B-B14F-4D97-AF65-F5344CB8AC3E}">
        <p14:creationId xmlns:p14="http://schemas.microsoft.com/office/powerpoint/2010/main" val="539862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788" y="2963572"/>
            <a:ext cx="2817628" cy="188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1087760" y="557244"/>
            <a:ext cx="3129898" cy="2800767"/>
          </a:xfrm>
          <a:prstGeom prst="rect">
            <a:avLst/>
          </a:prstGeom>
        </p:spPr>
        <p:txBody>
          <a:bodyPr wrap="square">
            <a:spAutoFit/>
          </a:bodyPr>
          <a:lstStyle/>
          <a:p>
            <a:r>
              <a:rPr lang="cs-CZ" sz="1600" dirty="0"/>
              <a:t>Ohlas „tání“ (</a:t>
            </a:r>
            <a:r>
              <a:rPr lang="cs-CZ" sz="1600" dirty="0" err="1"/>
              <a:t>I.Erenburg</a:t>
            </a:r>
            <a:r>
              <a:rPr lang="cs-CZ" sz="1600" dirty="0"/>
              <a:t>) </a:t>
            </a:r>
            <a:r>
              <a:rPr lang="ru-RU" sz="1200" u="sng" dirty="0">
                <a:hlinkClick r:id="rId3" tooltip="1954"/>
              </a:rPr>
              <a:t>1954</a:t>
            </a:r>
            <a:r>
              <a:rPr lang="ru-RU" sz="1200" dirty="0"/>
              <a:t> </a:t>
            </a:r>
            <a:endParaRPr lang="cs-CZ" sz="1200" dirty="0"/>
          </a:p>
          <a:p>
            <a:endParaRPr lang="cs-CZ" sz="1800" dirty="0"/>
          </a:p>
          <a:p>
            <a:r>
              <a:rPr lang="cs-CZ" sz="1800" dirty="0"/>
              <a:t>       </a:t>
            </a:r>
          </a:p>
          <a:p>
            <a:r>
              <a:rPr lang="cs-CZ" sz="1800" dirty="0"/>
              <a:t>       	</a:t>
            </a:r>
          </a:p>
          <a:p>
            <a:endParaRPr lang="cs-CZ" sz="1800" dirty="0"/>
          </a:p>
          <a:p>
            <a:r>
              <a:rPr lang="cs-CZ" sz="1600" dirty="0"/>
              <a:t>Destalinizace</a:t>
            </a:r>
            <a:r>
              <a:rPr lang="cs-CZ" sz="1800" dirty="0"/>
              <a:t> </a:t>
            </a:r>
          </a:p>
          <a:p>
            <a:r>
              <a:rPr lang="cs-CZ" sz="1600" dirty="0"/>
              <a:t>    </a:t>
            </a:r>
            <a:r>
              <a:rPr lang="cs-CZ" sz="1600" dirty="0" err="1"/>
              <a:t>V.Někrasov</a:t>
            </a:r>
            <a:r>
              <a:rPr lang="cs-CZ" sz="1600" dirty="0"/>
              <a:t>, </a:t>
            </a:r>
          </a:p>
          <a:p>
            <a:endParaRPr lang="cs-CZ" sz="1600" dirty="0"/>
          </a:p>
          <a:p>
            <a:r>
              <a:rPr lang="cs-CZ" sz="1800" dirty="0"/>
              <a:t>      </a:t>
            </a:r>
          </a:p>
          <a:p>
            <a:endParaRPr lang="cs-CZ" sz="18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006" y="885942"/>
            <a:ext cx="609662" cy="93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141" y="1723531"/>
            <a:ext cx="743130" cy="106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141" y="2963572"/>
            <a:ext cx="2767306" cy="188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47404" y="4801486"/>
            <a:ext cx="8323390" cy="307777"/>
          </a:xfrm>
          <a:prstGeom prst="rect">
            <a:avLst/>
          </a:prstGeom>
        </p:spPr>
        <p:txBody>
          <a:bodyPr wrap="square">
            <a:spAutoFit/>
          </a:bodyPr>
          <a:lstStyle/>
          <a:p>
            <a:r>
              <a:rPr lang="cs-CZ" dirty="0" err="1"/>
              <a:t>J.Jevtušenko</a:t>
            </a:r>
            <a:r>
              <a:rPr lang="cs-CZ" dirty="0"/>
              <a:t>                                                         A. </a:t>
            </a:r>
            <a:r>
              <a:rPr lang="cs-CZ" dirty="0" err="1"/>
              <a:t>Solženicyn</a:t>
            </a:r>
            <a:r>
              <a:rPr lang="cs-CZ" dirty="0"/>
              <a:t>                              </a:t>
            </a:r>
            <a:r>
              <a:rPr lang="cs-CZ" dirty="0" err="1"/>
              <a:t>V.Vysockij</a:t>
            </a:r>
            <a:endParaRPr lang="cs-CZ" dirty="0"/>
          </a:p>
        </p:txBody>
      </p:sp>
      <p:sp>
        <p:nvSpPr>
          <p:cNvPr id="9" name="TextovéPole 8">
            <a:extLst>
              <a:ext uri="{FF2B5EF4-FFF2-40B4-BE49-F238E27FC236}">
                <a16:creationId xmlns:a16="http://schemas.microsoft.com/office/drawing/2014/main" id="{92699356-59AA-4D98-B4AE-C27FDBF75F2B}"/>
              </a:ext>
            </a:extLst>
          </p:cNvPr>
          <p:cNvSpPr txBox="1"/>
          <p:nvPr/>
        </p:nvSpPr>
        <p:spPr>
          <a:xfrm>
            <a:off x="6527757" y="172297"/>
            <a:ext cx="1467134" cy="307777"/>
          </a:xfrm>
          <a:prstGeom prst="rect">
            <a:avLst/>
          </a:prstGeom>
          <a:noFill/>
        </p:spPr>
        <p:txBody>
          <a:bodyPr wrap="square">
            <a:spAutoFit/>
          </a:bodyPr>
          <a:lstStyle/>
          <a:p>
            <a:r>
              <a:rPr lang="cs-CZ" dirty="0"/>
              <a:t>Boris </a:t>
            </a:r>
            <a:r>
              <a:rPr lang="cs-CZ" dirty="0" err="1"/>
              <a:t>Pasternak</a:t>
            </a:r>
            <a:endParaRPr lang="cs-CZ" dirty="0"/>
          </a:p>
        </p:txBody>
      </p:sp>
      <p:pic>
        <p:nvPicPr>
          <p:cNvPr id="6" name="Obrázek 5">
            <a:extLst>
              <a:ext uri="{FF2B5EF4-FFF2-40B4-BE49-F238E27FC236}">
                <a16:creationId xmlns:a16="http://schemas.microsoft.com/office/drawing/2014/main" id="{519AAAEF-4A3B-4C8B-B295-0C17536928C8}"/>
              </a:ext>
            </a:extLst>
          </p:cNvPr>
          <p:cNvPicPr>
            <a:picLocks noChangeAspect="1"/>
          </p:cNvPicPr>
          <p:nvPr/>
        </p:nvPicPr>
        <p:blipFill>
          <a:blip r:embed="rId7"/>
          <a:stretch>
            <a:fillRect/>
          </a:stretch>
        </p:blipFill>
        <p:spPr>
          <a:xfrm>
            <a:off x="4548378" y="172297"/>
            <a:ext cx="1847850" cy="2124075"/>
          </a:xfrm>
          <a:prstGeom prst="rect">
            <a:avLst/>
          </a:prstGeom>
        </p:spPr>
      </p:pic>
      <p:pic>
        <p:nvPicPr>
          <p:cNvPr id="7" name="Obrázek 6">
            <a:extLst>
              <a:ext uri="{FF2B5EF4-FFF2-40B4-BE49-F238E27FC236}">
                <a16:creationId xmlns:a16="http://schemas.microsoft.com/office/drawing/2014/main" id="{B1E52FD4-476B-46BE-AA9D-D6B357A6EAF8}"/>
              </a:ext>
            </a:extLst>
          </p:cNvPr>
          <p:cNvPicPr>
            <a:picLocks noChangeAspect="1"/>
          </p:cNvPicPr>
          <p:nvPr/>
        </p:nvPicPr>
        <p:blipFill>
          <a:blip r:embed="rId8"/>
          <a:stretch>
            <a:fillRect/>
          </a:stretch>
        </p:blipFill>
        <p:spPr>
          <a:xfrm>
            <a:off x="291352" y="476191"/>
            <a:ext cx="708827" cy="946320"/>
          </a:xfrm>
          <a:prstGeom prst="rect">
            <a:avLst/>
          </a:prstGeom>
        </p:spPr>
      </p:pic>
      <p:pic>
        <p:nvPicPr>
          <p:cNvPr id="8" name="Obrázek 7">
            <a:extLst>
              <a:ext uri="{FF2B5EF4-FFF2-40B4-BE49-F238E27FC236}">
                <a16:creationId xmlns:a16="http://schemas.microsoft.com/office/drawing/2014/main" id="{363EA9CF-EAA6-4855-A111-E88CE0D00D5E}"/>
              </a:ext>
            </a:extLst>
          </p:cNvPr>
          <p:cNvPicPr>
            <a:picLocks noChangeAspect="1"/>
          </p:cNvPicPr>
          <p:nvPr/>
        </p:nvPicPr>
        <p:blipFill>
          <a:blip r:embed="rId9"/>
          <a:stretch>
            <a:fillRect/>
          </a:stretch>
        </p:blipFill>
        <p:spPr>
          <a:xfrm>
            <a:off x="6787427" y="2853763"/>
            <a:ext cx="1742229" cy="1947723"/>
          </a:xfrm>
          <a:prstGeom prst="rect">
            <a:avLst/>
          </a:prstGeom>
        </p:spPr>
      </p:pic>
      <p:sp>
        <p:nvSpPr>
          <p:cNvPr id="15" name="TextovéPole 14">
            <a:extLst>
              <a:ext uri="{FF2B5EF4-FFF2-40B4-BE49-F238E27FC236}">
                <a16:creationId xmlns:a16="http://schemas.microsoft.com/office/drawing/2014/main" id="{B5928006-D823-4830-8C0E-7C7EA51279B2}"/>
              </a:ext>
            </a:extLst>
          </p:cNvPr>
          <p:cNvSpPr txBox="1"/>
          <p:nvPr/>
        </p:nvSpPr>
        <p:spPr>
          <a:xfrm>
            <a:off x="169922" y="0"/>
            <a:ext cx="4572000" cy="307777"/>
          </a:xfrm>
          <a:prstGeom prst="rect">
            <a:avLst/>
          </a:prstGeom>
          <a:noFill/>
        </p:spPr>
        <p:txBody>
          <a:bodyPr wrap="square">
            <a:spAutoFit/>
          </a:bodyPr>
          <a:lstStyle/>
          <a:p>
            <a:r>
              <a:rPr lang="cs-CZ" dirty="0"/>
              <a:t>Období stalinismu</a:t>
            </a:r>
          </a:p>
        </p:txBody>
      </p:sp>
    </p:spTree>
    <p:extLst>
      <p:ext uri="{BB962C8B-B14F-4D97-AF65-F5344CB8AC3E}">
        <p14:creationId xmlns:p14="http://schemas.microsoft.com/office/powerpoint/2010/main" val="1885122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9596" y="85032"/>
            <a:ext cx="3542958" cy="307777"/>
          </a:xfrm>
          <a:prstGeom prst="rect">
            <a:avLst/>
          </a:prstGeom>
        </p:spPr>
        <p:txBody>
          <a:bodyPr wrap="none">
            <a:spAutoFit/>
          </a:bodyPr>
          <a:lstStyle/>
          <a:p>
            <a:r>
              <a:rPr lang="cs-CZ" dirty="0"/>
              <a:t>Gorbačovova éra (perestrojka a glasnosť)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8981" y="511373"/>
            <a:ext cx="1278564" cy="61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58" y="3241359"/>
            <a:ext cx="788696" cy="80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5" y="1127409"/>
            <a:ext cx="819759" cy="121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4811608" y="881730"/>
            <a:ext cx="2286000" cy="3970318"/>
          </a:xfrm>
          <a:prstGeom prst="rect">
            <a:avLst/>
          </a:prstGeom>
          <a:solidFill>
            <a:schemeClr val="accent4">
              <a:lumMod val="60000"/>
              <a:lumOff val="40000"/>
              <a:alpha val="10000"/>
            </a:schemeClr>
          </a:solidFill>
        </p:spPr>
        <p:txBody>
          <a:bodyPr wrap="square" rtlCol="0">
            <a:spAutoFit/>
          </a:bodyPr>
          <a:lstStyle/>
          <a:p>
            <a:r>
              <a:rPr lang="cs-CZ" sz="1200" dirty="0"/>
              <a:t>(</a:t>
            </a:r>
            <a:r>
              <a:rPr lang="cs-CZ" sz="1200" dirty="0" err="1"/>
              <a:t>pokrač</a:t>
            </a:r>
            <a:r>
              <a:rPr lang="cs-CZ" sz="1200" dirty="0"/>
              <a:t>.) Náš soused JN</a:t>
            </a:r>
            <a:br>
              <a:rPr lang="cs-CZ" sz="1200" dirty="0"/>
            </a:br>
            <a:br>
              <a:rPr lang="cs-CZ" sz="1200" dirty="0"/>
            </a:br>
            <a:r>
              <a:rPr lang="cs-CZ" sz="1200" dirty="0"/>
              <a:t>Proč najednou zase ticho</a:t>
            </a:r>
            <a:br>
              <a:rPr lang="cs-CZ" sz="1200" dirty="0"/>
            </a:br>
            <a:r>
              <a:rPr lang="cs-CZ" sz="1200" dirty="0"/>
              <a:t>ve dne jako v noci je?</a:t>
            </a:r>
            <a:br>
              <a:rPr lang="cs-CZ" sz="1200" dirty="0"/>
            </a:br>
            <a:r>
              <a:rPr lang="cs-CZ" sz="1200" dirty="0"/>
              <a:t>V našem domě žije totiž</a:t>
            </a:r>
            <a:br>
              <a:rPr lang="cs-CZ" sz="1200" dirty="0"/>
            </a:br>
            <a:r>
              <a:rPr lang="cs-CZ" sz="1200" dirty="0"/>
              <a:t>soudruh od policie.</a:t>
            </a:r>
            <a:br>
              <a:rPr lang="cs-CZ" sz="1200" dirty="0"/>
            </a:br>
            <a:r>
              <a:rPr lang="cs-CZ" sz="1200" dirty="0"/>
              <a:t>Rozčilený nad hlukem</a:t>
            </a:r>
            <a:br>
              <a:rPr lang="cs-CZ" sz="1200" dirty="0"/>
            </a:br>
            <a:r>
              <a:rPr lang="cs-CZ" sz="1200" dirty="0"/>
              <a:t>rázně dneska pravil: </a:t>
            </a:r>
            <a:r>
              <a:rPr lang="cs-CZ" sz="1200" dirty="0" err="1"/>
              <a:t>Nět</a:t>
            </a:r>
            <a:r>
              <a:rPr lang="cs-CZ" sz="1200" dirty="0"/>
              <a:t>.</a:t>
            </a:r>
            <a:br>
              <a:rPr lang="cs-CZ" sz="1200" dirty="0"/>
            </a:br>
            <a:r>
              <a:rPr lang="cs-CZ" sz="1200" dirty="0"/>
              <a:t>Odevzdáš mi trubku, bratře,</a:t>
            </a:r>
          </a:p>
          <a:p>
            <a:r>
              <a:rPr lang="cs-CZ" sz="1200" dirty="0"/>
              <a:t>odevzdáš i klarinet.</a:t>
            </a:r>
            <a:br>
              <a:rPr lang="cs-CZ" sz="1200" dirty="0"/>
            </a:br>
            <a:br>
              <a:rPr lang="cs-CZ" sz="1200" dirty="0"/>
            </a:br>
            <a:r>
              <a:rPr lang="cs-CZ" sz="1200" dirty="0"/>
              <a:t>Neotálej, chuligáne,</a:t>
            </a:r>
            <a:br>
              <a:rPr lang="cs-CZ" sz="1200" dirty="0"/>
            </a:br>
            <a:r>
              <a:rPr lang="cs-CZ" sz="1200" dirty="0"/>
              <a:t>sic ti slibuji, že hned</a:t>
            </a:r>
            <a:br>
              <a:rPr lang="cs-CZ" sz="1200" dirty="0"/>
            </a:br>
            <a:r>
              <a:rPr lang="cs-CZ" sz="1200" dirty="0"/>
              <a:t>si tu s tebou pohovoří</a:t>
            </a:r>
            <a:br>
              <a:rPr lang="cs-CZ" sz="1200" dirty="0"/>
            </a:br>
            <a:r>
              <a:rPr lang="cs-CZ" sz="1200" dirty="0"/>
              <a:t>pistole a kulomet.</a:t>
            </a:r>
            <a:br>
              <a:rPr lang="cs-CZ" sz="1200" dirty="0"/>
            </a:br>
            <a:r>
              <a:rPr lang="cs-CZ" sz="1200" dirty="0"/>
              <a:t>Co měl chudák chlapec dělat?</a:t>
            </a:r>
            <a:br>
              <a:rPr lang="cs-CZ" sz="1200" dirty="0"/>
            </a:br>
            <a:r>
              <a:rPr lang="cs-CZ" sz="1200" dirty="0"/>
              <a:t>Povídá: Tak si je </a:t>
            </a:r>
            <a:r>
              <a:rPr lang="cs-CZ" sz="1200" dirty="0" err="1"/>
              <a:t>vem</a:t>
            </a:r>
            <a:r>
              <a:rPr lang="cs-CZ" sz="1200" dirty="0"/>
              <a:t>.</a:t>
            </a:r>
            <a:br>
              <a:rPr lang="cs-CZ" sz="1200" dirty="0"/>
            </a:br>
            <a:r>
              <a:rPr lang="cs-CZ" sz="1200" dirty="0"/>
              <a:t>Ale my už jeho písně</a:t>
            </a:r>
            <a:br>
              <a:rPr lang="cs-CZ" sz="1200" dirty="0"/>
            </a:br>
            <a:r>
              <a:rPr lang="cs-CZ" sz="1200" dirty="0"/>
              <a:t>nikdy </a:t>
            </a:r>
            <a:r>
              <a:rPr lang="cs-CZ" sz="1200" dirty="0" err="1"/>
              <a:t>nezapomenem</a:t>
            </a:r>
            <a:r>
              <a:rPr lang="cs-CZ" sz="1200" dirty="0"/>
              <a:t>.</a:t>
            </a:r>
            <a:br>
              <a:rPr lang="cs-CZ" sz="1200" dirty="0"/>
            </a:br>
            <a:br>
              <a:rPr lang="cs-CZ" sz="1200" dirty="0"/>
            </a:br>
            <a:endParaRPr lang="cs-CZ" sz="1200" dirty="0"/>
          </a:p>
        </p:txBody>
      </p:sp>
      <p:grpSp>
        <p:nvGrpSpPr>
          <p:cNvPr id="11" name="Skupina 10"/>
          <p:cNvGrpSpPr/>
          <p:nvPr/>
        </p:nvGrpSpPr>
        <p:grpSpPr>
          <a:xfrm>
            <a:off x="1015041" y="512399"/>
            <a:ext cx="3625117" cy="4708981"/>
            <a:chOff x="1015041" y="512399"/>
            <a:chExt cx="3625117" cy="4708981"/>
          </a:xfrm>
        </p:grpSpPr>
        <p:sp>
          <p:nvSpPr>
            <p:cNvPr id="5" name="TextovéPole 4"/>
            <p:cNvSpPr txBox="1"/>
            <p:nvPr/>
          </p:nvSpPr>
          <p:spPr>
            <a:xfrm>
              <a:off x="1015041" y="512399"/>
              <a:ext cx="1881359" cy="4708981"/>
            </a:xfrm>
            <a:prstGeom prst="rect">
              <a:avLst/>
            </a:prstGeom>
            <a:solidFill>
              <a:schemeClr val="accent1">
                <a:alpha val="19000"/>
              </a:schemeClr>
            </a:solidFill>
          </p:spPr>
          <p:txBody>
            <a:bodyPr wrap="square" rtlCol="0">
              <a:spAutoFit/>
            </a:bodyPr>
            <a:lstStyle/>
            <a:p>
              <a:r>
                <a:rPr lang="cs-CZ" sz="1200" dirty="0"/>
                <a:t>Náš soused</a:t>
              </a:r>
              <a:br>
                <a:rPr lang="cs-CZ" sz="1200" dirty="0"/>
              </a:br>
              <a:r>
                <a:rPr lang="cs-CZ" sz="1200" dirty="0"/>
                <a:t>(původní)</a:t>
              </a:r>
              <a:br>
                <a:rPr lang="cs-CZ" sz="1200" dirty="0"/>
              </a:br>
              <a:endParaRPr lang="cs-CZ" sz="1200" dirty="0"/>
            </a:p>
            <a:p>
              <a:r>
                <a:rPr lang="cs-CZ" sz="1200" dirty="0"/>
                <a:t>Proč bychom se netěšili,</a:t>
              </a:r>
              <a:br>
                <a:rPr lang="cs-CZ" sz="1200" dirty="0"/>
              </a:br>
              <a:r>
                <a:rPr lang="cs-CZ" sz="1200" dirty="0"/>
                <a:t>nevzdychejme jako dřív.</a:t>
              </a:r>
              <a:br>
                <a:rPr lang="cs-CZ" sz="1200" dirty="0"/>
              </a:br>
              <a:r>
                <a:rPr lang="cs-CZ" sz="1200" dirty="0"/>
                <a:t>Žije v našem paneláku</a:t>
              </a:r>
              <a:br>
                <a:rPr lang="cs-CZ" sz="1200" dirty="0"/>
              </a:br>
              <a:r>
                <a:rPr lang="cs-CZ" sz="1200" dirty="0"/>
                <a:t>jeden soused - to je div.</a:t>
              </a:r>
              <a:br>
                <a:rPr lang="cs-CZ" sz="1200" dirty="0"/>
              </a:br>
              <a:r>
                <a:rPr lang="cs-CZ" sz="1200" dirty="0"/>
                <a:t>Nikdy bych to nevěřila,</a:t>
              </a:r>
              <a:br>
                <a:rPr lang="cs-CZ" sz="1200" dirty="0"/>
              </a:br>
              <a:r>
                <a:rPr lang="cs-CZ" sz="1200" dirty="0"/>
                <a:t>ani moji sousedé,</a:t>
              </a:r>
              <a:br>
                <a:rPr lang="cs-CZ" sz="1200" dirty="0"/>
              </a:br>
              <a:r>
                <a:rPr lang="cs-CZ" sz="1200" dirty="0"/>
                <a:t>co náš soused s klarinetem</a:t>
              </a:r>
              <a:br>
                <a:rPr lang="cs-CZ" sz="1200" dirty="0"/>
              </a:br>
              <a:r>
                <a:rPr lang="cs-CZ" sz="1200" dirty="0"/>
                <a:t>nebo s trubkou dovede.</a:t>
              </a:r>
              <a:br>
                <a:rPr lang="cs-CZ" sz="1200" dirty="0"/>
              </a:br>
              <a:br>
                <a:rPr lang="cs-CZ" sz="1200" dirty="0"/>
              </a:br>
              <a:r>
                <a:rPr lang="cs-CZ" sz="1200" dirty="0"/>
                <a:t>Časně ráno při budíku</a:t>
              </a:r>
              <a:br>
                <a:rPr lang="cs-CZ" sz="1200" dirty="0"/>
              </a:br>
              <a:r>
                <a:rPr lang="cs-CZ" sz="1200" dirty="0"/>
                <a:t>příjemně se nevstává.</a:t>
              </a:r>
              <a:br>
                <a:rPr lang="cs-CZ" sz="1200" dirty="0"/>
              </a:br>
              <a:r>
                <a:rPr lang="cs-CZ" sz="1200" dirty="0"/>
                <a:t>Je to mnohem veselejší,</a:t>
              </a:r>
              <a:br>
                <a:rPr lang="cs-CZ" sz="1200" dirty="0"/>
              </a:br>
              <a:r>
                <a:rPr lang="cs-CZ" sz="1200" dirty="0"/>
                <a:t>když nám trubka vyhrává.</a:t>
              </a:r>
              <a:br>
                <a:rPr lang="cs-CZ" sz="1200" dirty="0"/>
              </a:br>
              <a:r>
                <a:rPr lang="cs-CZ" sz="1200" dirty="0"/>
                <a:t>Včas mě vždycky k práci budí,</a:t>
              </a:r>
              <a:br>
                <a:rPr lang="cs-CZ" sz="1200" dirty="0"/>
              </a:br>
              <a:r>
                <a:rPr lang="cs-CZ" sz="1200" dirty="0"/>
                <a:t>nezaspím den jediný.</a:t>
              </a:r>
              <a:br>
                <a:rPr lang="cs-CZ" sz="1200" dirty="0"/>
              </a:br>
              <a:r>
                <a:rPr lang="cs-CZ" sz="1200" dirty="0"/>
                <a:t>Ani soused nezahálí,</a:t>
              </a:r>
              <a:br>
                <a:rPr lang="cs-CZ" sz="1200" dirty="0"/>
              </a:br>
              <a:r>
                <a:rPr lang="cs-CZ" sz="1200" dirty="0"/>
                <a:t>dává žákům hodiny.</a:t>
              </a:r>
              <a:br>
                <a:rPr lang="cs-CZ" sz="1200" dirty="0"/>
              </a:br>
              <a:br>
                <a:rPr lang="cs-CZ" sz="1200" dirty="0"/>
              </a:br>
              <a:endParaRPr lang="cs-CZ" sz="1200" dirty="0"/>
            </a:p>
          </p:txBody>
        </p:sp>
        <p:sp>
          <p:nvSpPr>
            <p:cNvPr id="7" name="Obdélník 6"/>
            <p:cNvSpPr/>
            <p:nvPr/>
          </p:nvSpPr>
          <p:spPr>
            <a:xfrm>
              <a:off x="2724950" y="1245973"/>
              <a:ext cx="1915208" cy="3785652"/>
            </a:xfrm>
            <a:prstGeom prst="rect">
              <a:avLst/>
            </a:prstGeom>
            <a:solidFill>
              <a:schemeClr val="accent1">
                <a:alpha val="21000"/>
              </a:schemeClr>
            </a:solidFill>
          </p:spPr>
          <p:txBody>
            <a:bodyPr wrap="square">
              <a:spAutoFit/>
            </a:bodyPr>
            <a:lstStyle/>
            <a:p>
              <a:r>
                <a:rPr lang="cs-CZ" sz="1200" dirty="0"/>
                <a:t>Den mi v práci rychle letí,</a:t>
              </a:r>
              <a:br>
                <a:rPr lang="cs-CZ" sz="1200" dirty="0"/>
              </a:br>
              <a:r>
                <a:rPr lang="cs-CZ" sz="1200" dirty="0"/>
                <a:t>vracívám se domů v pět.</a:t>
              </a:r>
              <a:br>
                <a:rPr lang="cs-CZ" sz="1200" dirty="0"/>
              </a:br>
              <a:r>
                <a:rPr lang="cs-CZ" sz="1200" dirty="0"/>
                <a:t>Zdaleka mě doma vítá</a:t>
              </a:r>
              <a:br>
                <a:rPr lang="cs-CZ" sz="1200" dirty="0"/>
              </a:br>
              <a:r>
                <a:rPr lang="cs-CZ" sz="1200" dirty="0"/>
                <a:t>trubka nebo klarinet.</a:t>
              </a:r>
              <a:br>
                <a:rPr lang="cs-CZ" sz="1200" dirty="0"/>
              </a:br>
              <a:r>
                <a:rPr lang="cs-CZ" sz="1200" dirty="0"/>
                <a:t>Dokonce i pro penzisty</a:t>
              </a:r>
              <a:br>
                <a:rPr lang="cs-CZ" sz="1200" dirty="0"/>
              </a:br>
              <a:r>
                <a:rPr lang="cs-CZ" sz="1200" dirty="0"/>
                <a:t>zábava se našla hned.</a:t>
              </a:r>
              <a:br>
                <a:rPr lang="cs-CZ" sz="1200" dirty="0"/>
              </a:br>
              <a:r>
                <a:rPr lang="cs-CZ" sz="1200" dirty="0"/>
                <a:t>Hádají se, zda to hraje</a:t>
              </a:r>
              <a:br>
                <a:rPr lang="cs-CZ" sz="1200" dirty="0"/>
              </a:br>
              <a:r>
                <a:rPr lang="cs-CZ" sz="1200" dirty="0"/>
                <a:t>trubka nebo klarinet.</a:t>
              </a:r>
              <a:br>
                <a:rPr lang="cs-CZ" sz="1200" dirty="0"/>
              </a:br>
              <a:br>
                <a:rPr lang="cs-CZ" sz="1200" dirty="0"/>
              </a:br>
              <a:r>
                <a:rPr lang="cs-CZ" sz="1200" dirty="0"/>
                <a:t>Kdo muziku nemiluje,</a:t>
              </a:r>
              <a:br>
                <a:rPr lang="cs-CZ" sz="1200" dirty="0"/>
              </a:br>
              <a:r>
                <a:rPr lang="cs-CZ" sz="1200" dirty="0"/>
                <a:t>kysele se tváří teď.</a:t>
              </a:r>
              <a:br>
                <a:rPr lang="cs-CZ" sz="1200" dirty="0"/>
              </a:br>
              <a:r>
                <a:rPr lang="cs-CZ" sz="1200" dirty="0"/>
                <a:t>Zato my už tyhle písně</a:t>
              </a:r>
              <a:br>
                <a:rPr lang="cs-CZ" sz="1200" dirty="0"/>
              </a:br>
              <a:r>
                <a:rPr lang="cs-CZ" sz="1200" dirty="0"/>
                <a:t>dovedeme nazpaměť.</a:t>
              </a:r>
              <a:br>
                <a:rPr lang="cs-CZ" sz="1200" dirty="0"/>
              </a:br>
              <a:r>
                <a:rPr lang="cs-CZ" sz="1200" dirty="0"/>
                <a:t>Stále víc si na ně zvykám,</a:t>
              </a:r>
              <a:br>
                <a:rPr lang="cs-CZ" sz="1200" dirty="0"/>
              </a:br>
              <a:r>
                <a:rPr lang="cs-CZ" sz="1200" dirty="0"/>
                <a:t>dnes už se mi zdá, že snad</a:t>
              </a:r>
              <a:br>
                <a:rPr lang="cs-CZ" sz="1200" dirty="0"/>
              </a:br>
              <a:r>
                <a:rPr lang="cs-CZ" sz="1200" dirty="0"/>
                <a:t>kdybych trubku neslyšela,</a:t>
              </a:r>
              <a:br>
                <a:rPr lang="cs-CZ" sz="1200" dirty="0"/>
              </a:br>
              <a:r>
                <a:rPr lang="cs-CZ" sz="1200" dirty="0"/>
                <a:t>nemohla bych ani spát.</a:t>
              </a:r>
            </a:p>
          </p:txBody>
        </p:sp>
      </p:grpSp>
      <p:sp>
        <p:nvSpPr>
          <p:cNvPr id="8" name="Obdélník 7"/>
          <p:cNvSpPr/>
          <p:nvPr/>
        </p:nvSpPr>
        <p:spPr>
          <a:xfrm>
            <a:off x="6970017" y="1234901"/>
            <a:ext cx="2286000" cy="3416320"/>
          </a:xfrm>
          <a:prstGeom prst="rect">
            <a:avLst/>
          </a:prstGeom>
          <a:solidFill>
            <a:schemeClr val="accent4">
              <a:lumMod val="60000"/>
              <a:lumOff val="40000"/>
              <a:alpha val="10000"/>
            </a:schemeClr>
          </a:solidFill>
        </p:spPr>
        <p:txBody>
          <a:bodyPr wrap="square">
            <a:spAutoFit/>
          </a:bodyPr>
          <a:lstStyle/>
          <a:p>
            <a:r>
              <a:rPr lang="cs-CZ" sz="1200" dirty="0"/>
              <a:t>Pozdě v noci otrávení</a:t>
            </a:r>
            <a:br>
              <a:rPr lang="cs-CZ" sz="1200" dirty="0"/>
            </a:br>
            <a:r>
              <a:rPr lang="cs-CZ" sz="1200" dirty="0"/>
              <a:t>uleháme ke spaní.</a:t>
            </a:r>
            <a:br>
              <a:rPr lang="cs-CZ" sz="1200" dirty="0"/>
            </a:br>
            <a:r>
              <a:rPr lang="cs-CZ" sz="1200" dirty="0"/>
              <a:t>Ticho překáží nám v práci,</a:t>
            </a:r>
            <a:br>
              <a:rPr lang="cs-CZ" sz="1200" dirty="0"/>
            </a:br>
            <a:r>
              <a:rPr lang="cs-CZ" sz="1200" dirty="0"/>
              <a:t>ba i spánek zahání.</a:t>
            </a:r>
            <a:br>
              <a:rPr lang="cs-CZ" sz="1200" dirty="0"/>
            </a:br>
            <a:r>
              <a:rPr lang="cs-CZ" sz="1200" dirty="0"/>
              <a:t>Kde je klarinet a trubka?</a:t>
            </a:r>
            <a:br>
              <a:rPr lang="cs-CZ" sz="1200" dirty="0"/>
            </a:br>
            <a:r>
              <a:rPr lang="cs-CZ" sz="1200" dirty="0"/>
              <a:t>Vzpomínka nás zabolí.</a:t>
            </a:r>
            <a:br>
              <a:rPr lang="cs-CZ" sz="1200" dirty="0"/>
            </a:br>
            <a:r>
              <a:rPr lang="cs-CZ" sz="1200" dirty="0"/>
              <a:t>Soudruh policajt je hlídá,</a:t>
            </a:r>
            <a:br>
              <a:rPr lang="cs-CZ" sz="1200" dirty="0"/>
            </a:br>
            <a:r>
              <a:rPr lang="cs-CZ" sz="1200" dirty="0"/>
              <a:t>pod hlavou má pistoli.</a:t>
            </a:r>
            <a:br>
              <a:rPr lang="cs-CZ" sz="1200" dirty="0"/>
            </a:br>
            <a:br>
              <a:rPr lang="cs-CZ" sz="1200" dirty="0"/>
            </a:br>
            <a:r>
              <a:rPr lang="cs-CZ" sz="1200" dirty="0"/>
              <a:t>Však mu jednou v noci dveře</a:t>
            </a:r>
            <a:br>
              <a:rPr lang="cs-CZ" sz="1200" dirty="0"/>
            </a:br>
            <a:r>
              <a:rPr lang="cs-CZ" sz="1200" dirty="0"/>
              <a:t>vypáčíme heverem</a:t>
            </a:r>
            <a:br>
              <a:rPr lang="cs-CZ" sz="1200" dirty="0"/>
            </a:br>
            <a:r>
              <a:rPr lang="cs-CZ" sz="1200" dirty="0"/>
              <a:t>a pak klarinet i trubku</a:t>
            </a:r>
            <a:br>
              <a:rPr lang="cs-CZ" sz="1200" dirty="0"/>
            </a:br>
            <a:r>
              <a:rPr lang="cs-CZ" sz="1200" dirty="0"/>
              <a:t>policajtům </a:t>
            </a:r>
            <a:r>
              <a:rPr lang="cs-CZ" sz="1200" dirty="0" err="1"/>
              <a:t>seberem</a:t>
            </a:r>
            <a:r>
              <a:rPr lang="cs-CZ" sz="1200" dirty="0"/>
              <a:t>.</a:t>
            </a:r>
            <a:br>
              <a:rPr lang="cs-CZ" sz="1200" dirty="0"/>
            </a:br>
            <a:r>
              <a:rPr lang="cs-CZ" sz="1200" dirty="0"/>
              <a:t>Do života se nám vrátí</a:t>
            </a:r>
            <a:br>
              <a:rPr lang="cs-CZ" sz="1200" dirty="0"/>
            </a:br>
            <a:r>
              <a:rPr lang="cs-CZ" sz="1200" dirty="0"/>
              <a:t>štěstí, láska, naděje,</a:t>
            </a:r>
            <a:br>
              <a:rPr lang="cs-CZ" sz="1200" dirty="0"/>
            </a:br>
            <a:r>
              <a:rPr lang="cs-CZ" sz="1200" dirty="0"/>
              <a:t>a když </a:t>
            </a:r>
            <a:r>
              <a:rPr lang="cs-CZ" sz="1200" dirty="0" err="1"/>
              <a:t>budem</a:t>
            </a:r>
            <a:r>
              <a:rPr lang="cs-CZ" sz="1200" dirty="0"/>
              <a:t> ráno vstávat,</a:t>
            </a:r>
            <a:br>
              <a:rPr lang="cs-CZ" sz="1200" dirty="0"/>
            </a:br>
            <a:r>
              <a:rPr lang="cs-CZ" sz="1200" dirty="0"/>
              <a:t>klarinet nám zapěje.</a:t>
            </a:r>
            <a:br>
              <a:rPr lang="cs-CZ" sz="1200" dirty="0"/>
            </a:br>
            <a:endParaRPr lang="cs-CZ" sz="1200" dirty="0"/>
          </a:p>
        </p:txBody>
      </p:sp>
      <p:sp>
        <p:nvSpPr>
          <p:cNvPr id="12" name="TextovéPole 11"/>
          <p:cNvSpPr txBox="1"/>
          <p:nvPr/>
        </p:nvSpPr>
        <p:spPr>
          <a:xfrm>
            <a:off x="4883518" y="199902"/>
            <a:ext cx="3688830" cy="307777"/>
          </a:xfrm>
          <a:prstGeom prst="rect">
            <a:avLst/>
          </a:prstGeom>
          <a:noFill/>
        </p:spPr>
        <p:txBody>
          <a:bodyPr wrap="none" rtlCol="0">
            <a:spAutoFit/>
          </a:bodyPr>
          <a:lstStyle/>
          <a:p>
            <a:r>
              <a:rPr lang="cs-CZ" dirty="0"/>
              <a:t>Edita </a:t>
            </a:r>
            <a:r>
              <a:rPr lang="cs-CZ" dirty="0" err="1"/>
              <a:t>Pjecha</a:t>
            </a:r>
            <a:r>
              <a:rPr lang="cs-CZ" dirty="0"/>
              <a:t> </a:t>
            </a:r>
            <a:r>
              <a:rPr lang="cs-CZ" dirty="0">
                <a:hlinkClick r:id="rId5"/>
              </a:rPr>
              <a:t>https://youtu.be/_f3X9m5ZV0U</a:t>
            </a:r>
            <a:endParaRPr lang="cs-CZ" dirty="0"/>
          </a:p>
        </p:txBody>
      </p:sp>
      <p:sp>
        <p:nvSpPr>
          <p:cNvPr id="13" name="TextovéPole 12">
            <a:extLst>
              <a:ext uri="{FF2B5EF4-FFF2-40B4-BE49-F238E27FC236}">
                <a16:creationId xmlns:a16="http://schemas.microsoft.com/office/drawing/2014/main" id="{95A8A45A-EA55-465D-BB80-DA31EAB0E614}"/>
              </a:ext>
            </a:extLst>
          </p:cNvPr>
          <p:cNvSpPr txBox="1"/>
          <p:nvPr/>
        </p:nvSpPr>
        <p:spPr>
          <a:xfrm>
            <a:off x="4883518" y="403044"/>
            <a:ext cx="1489986" cy="307777"/>
          </a:xfrm>
          <a:prstGeom prst="rect">
            <a:avLst/>
          </a:prstGeom>
          <a:noFill/>
        </p:spPr>
        <p:txBody>
          <a:bodyPr wrap="square">
            <a:spAutoFit/>
          </a:bodyPr>
          <a:lstStyle/>
          <a:p>
            <a:r>
              <a:rPr lang="ru-RU" dirty="0"/>
              <a:t>Эдита Пьеха  </a:t>
            </a:r>
            <a:endParaRPr lang="cs-CZ" dirty="0"/>
          </a:p>
        </p:txBody>
      </p:sp>
    </p:spTree>
    <p:extLst>
      <p:ext uri="{BB962C8B-B14F-4D97-AF65-F5344CB8AC3E}">
        <p14:creationId xmlns:p14="http://schemas.microsoft.com/office/powerpoint/2010/main" val="2829921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9"/>
          <p:cNvPicPr preferRelativeResize="0"/>
          <p:nvPr/>
        </p:nvPicPr>
        <p:blipFill rotWithShape="1">
          <a:blip r:embed="rId3">
            <a:alphaModFix/>
          </a:blip>
          <a:srcRect/>
          <a:stretch/>
        </p:blipFill>
        <p:spPr>
          <a:xfrm>
            <a:off x="200526" y="268454"/>
            <a:ext cx="8189495" cy="460659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22"/>
          <p:cNvSpPr txBox="1"/>
          <p:nvPr/>
        </p:nvSpPr>
        <p:spPr>
          <a:xfrm>
            <a:off x="750093" y="4777109"/>
            <a:ext cx="81938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 sz="1400" b="0" i="0" u="none" strike="noStrike" cap="none">
                <a:solidFill>
                  <a:srgbClr val="000000"/>
                </a:solidFill>
                <a:latin typeface="Arial"/>
                <a:ea typeface="Arial"/>
                <a:cs typeface="Arial"/>
                <a:sym typeface="Arial"/>
              </a:rPr>
              <a:t>Secesní Dům knih je největším knihkupectvím v Rusku a jedním z největších v Evropě. </a:t>
            </a:r>
            <a:endParaRPr/>
          </a:p>
        </p:txBody>
      </p:sp>
      <p:pic>
        <p:nvPicPr>
          <p:cNvPr id="99" name="Google Shape;99;p22"/>
          <p:cNvPicPr preferRelativeResize="0"/>
          <p:nvPr/>
        </p:nvPicPr>
        <p:blipFill rotWithShape="1">
          <a:blip r:embed="rId3">
            <a:alphaModFix/>
          </a:blip>
          <a:srcRect/>
          <a:stretch/>
        </p:blipFill>
        <p:spPr>
          <a:xfrm>
            <a:off x="5914844" y="460343"/>
            <a:ext cx="3029131" cy="3852461"/>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973" y="180078"/>
            <a:ext cx="4231758" cy="433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52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rotWithShape="1">
          <a:blip r:embed="rId3">
            <a:alphaModFix/>
          </a:blip>
          <a:srcRect/>
          <a:stretch/>
        </p:blipFill>
        <p:spPr>
          <a:xfrm>
            <a:off x="465221" y="256673"/>
            <a:ext cx="7760814" cy="4365458"/>
          </a:xfrm>
          <a:prstGeom prst="rect">
            <a:avLst/>
          </a:prstGeom>
          <a:noFill/>
          <a:ln>
            <a:noFill/>
          </a:ln>
        </p:spPr>
      </p:pic>
    </p:spTree>
    <p:extLst>
      <p:ext uri="{BB962C8B-B14F-4D97-AF65-F5344CB8AC3E}">
        <p14:creationId xmlns:p14="http://schemas.microsoft.com/office/powerpoint/2010/main" val="963016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5660"/>
            <a:ext cx="9144000" cy="58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916907" y="5143500"/>
            <a:ext cx="851515" cy="307777"/>
          </a:xfrm>
          <a:prstGeom prst="rect">
            <a:avLst/>
          </a:prstGeom>
          <a:noFill/>
        </p:spPr>
        <p:txBody>
          <a:bodyPr wrap="none" rtlCol="0">
            <a:spAutoFit/>
          </a:bodyPr>
          <a:lstStyle/>
          <a:p>
            <a:r>
              <a:rPr lang="cs-CZ" dirty="0" err="1"/>
              <a:t>Kronštat</a:t>
            </a:r>
            <a:endParaRPr lang="cs-CZ" dirty="0"/>
          </a:p>
        </p:txBody>
      </p:sp>
    </p:spTree>
    <p:extLst>
      <p:ext uri="{BB962C8B-B14F-4D97-AF65-F5344CB8AC3E}">
        <p14:creationId xmlns:p14="http://schemas.microsoft.com/office/powerpoint/2010/main" val="4161116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rotWithShape="1">
          <a:blip r:embed="rId3">
            <a:alphaModFix/>
          </a:blip>
          <a:srcRect/>
          <a:stretch/>
        </p:blipFill>
        <p:spPr>
          <a:xfrm>
            <a:off x="284163" y="0"/>
            <a:ext cx="8575675" cy="5143500"/>
          </a:xfrm>
          <a:prstGeom prst="rect">
            <a:avLst/>
          </a:prstGeom>
          <a:noFill/>
          <a:ln>
            <a:noFill/>
          </a:ln>
        </p:spPr>
      </p:pic>
    </p:spTree>
    <p:extLst>
      <p:ext uri="{BB962C8B-B14F-4D97-AF65-F5344CB8AC3E}">
        <p14:creationId xmlns:p14="http://schemas.microsoft.com/office/powerpoint/2010/main" val="960762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32174" y="1503462"/>
            <a:ext cx="3422732" cy="523220"/>
          </a:xfrm>
          <a:prstGeom prst="rect">
            <a:avLst/>
          </a:prstGeom>
        </p:spPr>
        <p:txBody>
          <a:bodyPr wrap="none">
            <a:spAutoFit/>
          </a:bodyPr>
          <a:lstStyle/>
          <a:p>
            <a:r>
              <a:rPr lang="cs-CZ" sz="2800" dirty="0"/>
              <a:t>Ohlasy dějů ruských</a:t>
            </a:r>
          </a:p>
        </p:txBody>
      </p:sp>
    </p:spTree>
    <p:extLst>
      <p:ext uri="{BB962C8B-B14F-4D97-AF65-F5344CB8AC3E}">
        <p14:creationId xmlns:p14="http://schemas.microsoft.com/office/powerpoint/2010/main" val="3258496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3B0EBD9-DC90-4051-9BB4-03D1A4F2C1FD}"/>
              </a:ext>
            </a:extLst>
          </p:cNvPr>
          <p:cNvSpPr txBox="1"/>
          <p:nvPr/>
        </p:nvSpPr>
        <p:spPr>
          <a:xfrm>
            <a:off x="468085" y="1075998"/>
            <a:ext cx="8091715" cy="3431709"/>
          </a:xfrm>
          <a:prstGeom prst="rect">
            <a:avLst/>
          </a:prstGeom>
          <a:noFill/>
        </p:spPr>
        <p:txBody>
          <a:bodyPr wrap="square">
            <a:spAutoFit/>
          </a:bodyPr>
          <a:lstStyle/>
          <a:p>
            <a:r>
              <a:rPr lang="cs-CZ" dirty="0"/>
              <a:t>Jan Rokyta, kazatel Jednoty bratrské, humanista</a:t>
            </a:r>
          </a:p>
          <a:p>
            <a:endParaRPr lang="cs-CZ" dirty="0"/>
          </a:p>
          <a:p>
            <a:r>
              <a:rPr lang="cs-CZ" dirty="0"/>
              <a:t>1570 člen polské delegace k caru Ivanu IV. (Hroznému)</a:t>
            </a:r>
          </a:p>
          <a:p>
            <a:endParaRPr lang="cs-CZ" dirty="0"/>
          </a:p>
          <a:p>
            <a:r>
              <a:rPr lang="cs-CZ" dirty="0"/>
              <a:t>Cíle delegace</a:t>
            </a:r>
          </a:p>
          <a:p>
            <a:pPr marL="285750" indent="-324000">
              <a:lnSpc>
                <a:spcPct val="150000"/>
              </a:lnSpc>
              <a:buFont typeface="Arial" panose="020B0604020202020204" pitchFamily="34" charset="0"/>
              <a:buChar char="•"/>
            </a:pPr>
            <a:r>
              <a:rPr lang="cs-CZ" dirty="0"/>
              <a:t>Sondovat, zda by Ivan nemohl být polským králem (dosavadní král byl bezdětný)</a:t>
            </a:r>
          </a:p>
          <a:p>
            <a:pPr marL="285750" indent="-324000">
              <a:lnSpc>
                <a:spcPct val="150000"/>
              </a:lnSpc>
              <a:buFont typeface="Arial" panose="020B0604020202020204" pitchFamily="34" charset="0"/>
              <a:buChar char="•"/>
            </a:pPr>
            <a:r>
              <a:rPr lang="cs-CZ" dirty="0"/>
              <a:t>Získat Ivanovu podporu ve válce s Turky</a:t>
            </a:r>
          </a:p>
          <a:p>
            <a:pPr marL="285750" indent="-324000">
              <a:lnSpc>
                <a:spcPct val="150000"/>
              </a:lnSpc>
              <a:buFont typeface="Arial" panose="020B0604020202020204" pitchFamily="34" charset="0"/>
              <a:buChar char="•"/>
            </a:pPr>
            <a:r>
              <a:rPr lang="cs-CZ" dirty="0"/>
              <a:t>Seznámit Ivana se stavem náboženství v Polsku a východní Evropě – svěřeno Rokytovi</a:t>
            </a:r>
          </a:p>
          <a:p>
            <a:endParaRPr lang="cs-CZ" dirty="0"/>
          </a:p>
          <a:p>
            <a:endParaRPr lang="cs-CZ" dirty="0"/>
          </a:p>
          <a:p>
            <a:r>
              <a:rPr lang="cs-CZ" dirty="0"/>
              <a:t>Ivanova reakce (nejprve ústní a potom písemná):</a:t>
            </a:r>
          </a:p>
          <a:p>
            <a:endParaRPr lang="cs-CZ" sz="1100" dirty="0"/>
          </a:p>
          <a:p>
            <a:r>
              <a:rPr lang="cs-CZ" dirty="0"/>
              <a:t>Pro mě jsi, Rokyto, kacíř, poněvadž kázání tvé je převrácené a učení křesťanskému naprosto odporné. A nejen jsi kacíř, ale i služebník arcikacířů od ďábla povzbuzený</a:t>
            </a:r>
          </a:p>
        </p:txBody>
      </p:sp>
      <p:sp>
        <p:nvSpPr>
          <p:cNvPr id="5" name="TextovéPole 4">
            <a:extLst>
              <a:ext uri="{FF2B5EF4-FFF2-40B4-BE49-F238E27FC236}">
                <a16:creationId xmlns:a16="http://schemas.microsoft.com/office/drawing/2014/main" id="{9C6E4C70-C4C5-4FAC-88BF-256476F4A1D1}"/>
              </a:ext>
            </a:extLst>
          </p:cNvPr>
          <p:cNvSpPr txBox="1"/>
          <p:nvPr/>
        </p:nvSpPr>
        <p:spPr>
          <a:xfrm>
            <a:off x="526142" y="357741"/>
            <a:ext cx="4572000" cy="338554"/>
          </a:xfrm>
          <a:prstGeom prst="rect">
            <a:avLst/>
          </a:prstGeom>
          <a:noFill/>
        </p:spPr>
        <p:txBody>
          <a:bodyPr wrap="square">
            <a:spAutoFit/>
          </a:bodyPr>
          <a:lstStyle/>
          <a:p>
            <a:r>
              <a:rPr lang="cs-CZ" sz="1600" dirty="0"/>
              <a:t>První hlubší česko-ruský kontakt?</a:t>
            </a:r>
          </a:p>
        </p:txBody>
      </p:sp>
      <p:pic>
        <p:nvPicPr>
          <p:cNvPr id="6" name="Obrázek 5">
            <a:extLst>
              <a:ext uri="{FF2B5EF4-FFF2-40B4-BE49-F238E27FC236}">
                <a16:creationId xmlns:a16="http://schemas.microsoft.com/office/drawing/2014/main" id="{1178593F-B515-4A9A-9624-D4E8EDBFF6DF}"/>
              </a:ext>
            </a:extLst>
          </p:cNvPr>
          <p:cNvPicPr>
            <a:picLocks noChangeAspect="1"/>
          </p:cNvPicPr>
          <p:nvPr/>
        </p:nvPicPr>
        <p:blipFill>
          <a:blip r:embed="rId2"/>
          <a:stretch>
            <a:fillRect/>
          </a:stretch>
        </p:blipFill>
        <p:spPr>
          <a:xfrm>
            <a:off x="5919812" y="232228"/>
            <a:ext cx="2639988" cy="1484993"/>
          </a:xfrm>
          <a:prstGeom prst="rect">
            <a:avLst/>
          </a:prstGeom>
        </p:spPr>
      </p:pic>
    </p:spTree>
    <p:extLst>
      <p:ext uri="{BB962C8B-B14F-4D97-AF65-F5344CB8AC3E}">
        <p14:creationId xmlns:p14="http://schemas.microsoft.com/office/powerpoint/2010/main" val="32204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394" y="284814"/>
            <a:ext cx="3136714" cy="469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97" y="291566"/>
            <a:ext cx="4445747" cy="314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Google Shape;72;p17"/>
          <p:cNvSpPr txBox="1"/>
          <p:nvPr/>
        </p:nvSpPr>
        <p:spPr>
          <a:xfrm>
            <a:off x="268746" y="3661366"/>
            <a:ext cx="5015848" cy="1569630"/>
          </a:xfrm>
          <a:prstGeom prst="rect">
            <a:avLst/>
          </a:prstGeom>
          <a:noFill/>
          <a:ln>
            <a:noFill/>
          </a:ln>
        </p:spPr>
        <p:txBody>
          <a:bodyPr spcFirstLastPara="1" wrap="square" lIns="91425" tIns="91425" rIns="91425" bIns="91425" anchor="t" anchorCtr="0">
            <a:spAutoFit/>
          </a:bodyPr>
          <a:lstStyle/>
          <a:p>
            <a:r>
              <a:rPr lang="cs-CZ" sz="1800" dirty="0"/>
              <a:t>Napoleonské války, </a:t>
            </a:r>
          </a:p>
          <a:p>
            <a:r>
              <a:rPr lang="cs-CZ" sz="1800" dirty="0"/>
              <a:t>veliké dubisko Jana Kollára  (Slávy dcera)</a:t>
            </a:r>
          </a:p>
          <a:p>
            <a:pPr>
              <a:lnSpc>
                <a:spcPct val="150000"/>
              </a:lnSpc>
            </a:pPr>
            <a:endParaRPr lang="cs-CZ" sz="1800" dirty="0"/>
          </a:p>
          <a:p>
            <a:pPr>
              <a:lnSpc>
                <a:spcPct val="150000"/>
              </a:lnSpc>
            </a:pPr>
            <a:endParaRPr lang="cs-CZ" sz="18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2296</Words>
  <Application>Microsoft Office PowerPoint</Application>
  <PresentationFormat>Předvádění na obrazovce (16:9)</PresentationFormat>
  <Paragraphs>113</Paragraphs>
  <Slides>24</Slides>
  <Notes>11</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24</vt:i4>
      </vt:variant>
    </vt:vector>
  </HeadingPairs>
  <TitlesOfParts>
    <vt:vector size="27" baseType="lpstr">
      <vt:lpstr>Arial</vt:lpstr>
      <vt:lpstr>Calibri</vt:lpstr>
      <vt:lpstr>Simple Light</vt:lpstr>
      <vt:lpstr>My a Rusko   podzim 2021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dell</dc:creator>
  <cp:lastModifiedBy>Jindřiška Svobodová</cp:lastModifiedBy>
  <cp:revision>52</cp:revision>
  <dcterms:modified xsi:type="dcterms:W3CDTF">2021-11-01T14:51:29Z</dcterms:modified>
</cp:coreProperties>
</file>