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media/image1.jpeg" ContentType="image/jpeg"/>
  <Override PartName="/ppt/media/image9.jpeg" ContentType="image/jpeg"/>
  <Override PartName="/ppt/media/image2.jpeg" ContentType="image/jpeg"/>
  <Override PartName="/ppt/media/image8.png" ContentType="image/png"/>
  <Override PartName="/ppt/media/image3.jpeg" ContentType="image/jpeg"/>
  <Override PartName="/ppt/media/image4.jpeg" ContentType="image/jpeg"/>
  <Override PartName="/ppt/media/image5.jpeg" ContentType="image/jpeg"/>
  <Override PartName="/ppt/media/image7.png" ContentType="image/png"/>
  <Override PartName="/ppt/media/image6.jpeg" ContentType="image/jpeg"/>
  <Override PartName="/ppt/media/image10.jpeg" ContentType="image/jpeg"/>
  <Override PartName="/ppt/media/image1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přesun snímku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1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94D4F227-4484-4EC2-8D1F-CD9EE374F2A8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Svoboda mandala - vyrovnanost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8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128C407-FB93-41C3-8736-257A164A6614}" type="slidenum">
              <a:rPr b="0" lang="cs-CZ" sz="1200" spc="-1" strike="noStrike">
                <a:latin typeface="Times New Roman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Jsem svobodný, když to, co chci, mohu uskutečnit.</a:t>
            </a:r>
            <a:endParaRPr b="0" lang="cs-CZ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Mezi možnostmi si mohu vybrat tu, kterou chci</a:t>
            </a:r>
            <a:endParaRPr b="0" lang="cs-CZ" sz="2000" spc="-1" strike="noStrike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cs-CZ" sz="2000" spc="-1" strike="noStrike">
                <a:latin typeface="Arial"/>
              </a:rPr>
              <a:t>citem;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- rozumem (která je lepší v porovnání s ostatními).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</p:txBody>
      </p:sp>
      <p:sp>
        <p:nvSpPr>
          <p:cNvPr id="293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5AA7546-31C9-44C5-9BC6-2E5207EAD1A4}" type="slidenum">
              <a:rPr b="0" lang="cs-CZ" sz="1200" spc="-1" strike="noStrike">
                <a:latin typeface="Times New Roman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Máme-li volný čas, pak se můžeme soustředit na sebe a svoje myšlenky a chtění. 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8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C9AB116-BEEB-4539-9655-89DCC07C4A16}" type="slidenum">
              <a:rPr b="0" lang="cs-CZ" sz="1200" spc="-1" strike="noStrike">
                <a:latin typeface="Times New Roman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Stavy vědomí, náš vnitřní život a jeho reflexe, zrod chtění, svoboda  filosofická archeologie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8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16BBF22-4F63-4CE5-937E-45899E9F16D0}" type="slidenum">
              <a:rPr b="0" lang="cs-CZ" sz="1200" spc="-1" strike="noStrike">
                <a:latin typeface="Times New Roman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a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9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134403A-68F0-4039-BC52-412CADD2FEA1}" type="slidenum">
              <a:rPr b="0" lang="cs-CZ" sz="1200" spc="-1" strike="noStrike">
                <a:latin typeface="Times New Roman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7A45DFE-46E4-4C3C-80E7-A10401156AFE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17. 9. 2021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CD0EF81-C443-4A4B-A121-2B1C2AE0013C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body"/>
          </p:nvPr>
        </p:nvSpPr>
        <p:spPr>
          <a:xfrm>
            <a:off x="609480" y="274680"/>
            <a:ext cx="10972440" cy="585108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dt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ftr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sldNum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53EAAE7-76F5-4EFD-A13C-06CEC9C1B512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84520" cy="45255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197760" y="1600200"/>
            <a:ext cx="5384520" cy="45255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497C6E5-4C79-47A8-A8D1-FFBCBB54FBBE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FE76DF7-805C-4694-A570-BFB4D7CCAEC6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17. 9. 2021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54984A3-D04F-4413-8C1C-AA3EB7318F4A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52E1BD6-46A5-4A05-8E6E-EA77568454DB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17. 9. 2021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4F97A45-92F5-47B6-AFA1-441F955F6069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3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49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49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1523880" y="333360"/>
            <a:ext cx="9143640" cy="8092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47000"/>
          </a:bodyPr>
          <a:p>
            <a:pPr algn="ctr">
              <a:lnSpc>
                <a:spcPct val="90000"/>
              </a:lnSpc>
            </a:pPr>
            <a:br/>
            <a:r>
              <a:rPr b="1" lang="cs-CZ" sz="4000" spc="-1" strike="noStrike">
                <a:solidFill>
                  <a:srgbClr val="000000"/>
                </a:solidFill>
                <a:latin typeface="Calibri Light"/>
              </a:rPr>
              <a:t> </a:t>
            </a:r>
            <a:r>
              <a:rPr b="1" lang="cs-CZ" sz="4000" spc="-1" strike="noStrike">
                <a:solidFill>
                  <a:srgbClr val="000000"/>
                </a:solidFill>
                <a:latin typeface="Calibri Light"/>
              </a:rPr>
              <a:t> </a:t>
            </a:r>
            <a:br/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TextShape 2"/>
          <p:cNvSpPr txBox="1"/>
          <p:nvPr/>
        </p:nvSpPr>
        <p:spPr>
          <a:xfrm>
            <a:off x="1872000" y="1224000"/>
            <a:ext cx="1234800" cy="496800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vnitřní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vnější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TextShape 3"/>
          <p:cNvSpPr txBox="1"/>
          <p:nvPr/>
        </p:nvSpPr>
        <p:spPr>
          <a:xfrm>
            <a:off x="3066840" y="819360"/>
            <a:ext cx="7380000" cy="5444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0000"/>
          </a:bodyPr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- vůle  (cítění, chtění, prožívání,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                          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vědomí, svědomí);      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- myšlení (lidská důstojnost);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- víry, světonázoru.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1" lang="cs-CZ" sz="1600" spc="-1" strike="noStrike">
                <a:solidFill>
                  <a:srgbClr val="000000"/>
                </a:solidFill>
                <a:latin typeface="Calibri"/>
              </a:rPr>
              <a:t>                                         </a:t>
            </a:r>
            <a:r>
              <a:rPr b="1" lang="cs-CZ" sz="16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1" lang="cs-CZ" sz="16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1" lang="cs-CZ" sz="1600" spc="-1" strike="noStrike">
                <a:solidFill>
                  <a:srgbClr val="000000"/>
                </a:solidFill>
                <a:latin typeface="Calibri"/>
              </a:rPr>
              <a:t>                                                                     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Základní svobody se shodují se základními právy: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právo na svobodný pobyt, pohyb, shromažďování, spolčování, svobodu projevu, slova, vyjádření názoru, svobodu vyznání (náboženská a světonázorová), svoboda získat vzdělání, svoboda podnikání (svobodná ekonomika - kapitalismus), svoboda tisku apod.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</a:pPr>
            <a:r>
              <a:rPr b="1" lang="cs-CZ" sz="2200" spc="-1" strike="noStrike">
                <a:solidFill>
                  <a:srgbClr val="000000"/>
                </a:solidFill>
                <a:latin typeface="Calibri"/>
              </a:rPr>
              <a:t>Isiah Berlin (1909-1997): Tři eseje o svobodě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*negativní, v předem daném prostoru možností,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                                      „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V jaké míře mám být ovládán?“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*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pozitivní, sebeurčující, „Kdo mi  má vládnout?“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CustomShape 4"/>
          <p:cNvSpPr/>
          <p:nvPr/>
        </p:nvSpPr>
        <p:spPr>
          <a:xfrm>
            <a:off x="435240" y="2802600"/>
            <a:ext cx="14562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Svoboda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217" name="Picture 10" descr="vyrovnanost | Mandala na každý den"/>
          <p:cNvPicPr/>
          <p:nvPr/>
        </p:nvPicPr>
        <p:blipFill>
          <a:blip r:embed="rId1"/>
          <a:stretch/>
        </p:blipFill>
        <p:spPr>
          <a:xfrm>
            <a:off x="9000000" y="36360"/>
            <a:ext cx="3131640" cy="3131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Shape 1"/>
          <p:cNvSpPr txBox="1"/>
          <p:nvPr/>
        </p:nvSpPr>
        <p:spPr>
          <a:xfrm>
            <a:off x="1981080" y="274680"/>
            <a:ext cx="8229240" cy="9691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 Light"/>
              </a:rPr>
              <a:t>Co je pravé JÁ? Stav, kdy duše pravdivě poznává, život jako takový. 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3" name="TextShape 2"/>
          <p:cNvSpPr txBox="1"/>
          <p:nvPr/>
        </p:nvSpPr>
        <p:spPr>
          <a:xfrm>
            <a:off x="1981080" y="1244160"/>
            <a:ext cx="8229240" cy="5144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… 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tehdy je duše schopna správně rozlišovat a poznávat, že je to to, po čem toužila, a utvrdit se v tom, že nic není silnější než Ono, neboť tam není omylu. Vždyť jak by mohlo být něco pravdivějšího než Pravda? To, co říká, je tedy Ono, a říká to i potom a říká to i mlčíc, a když říká, že je šťastná, nelže, protože je šťastná.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(VI 7,34,25)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A kdyby se přírody někdo zeptal, kvůli čemu tvoří, a kdyby ho chtěla vyslechnout a odpovědět mu, řekla by: „Nebylo třeba, aby ses mne ptal, ale bylo třeba, abys chápal a sám mlčel, tak jako já mlčím a nemám ve zvyku mluvit. Co bylo třeba abys chápal? Že to, co vzniká, je moje podívaná, mlčení, přirozeně vzniklý předmět nazírání, a že je v mé přirozenosti - neboť jsem sama vznikla z takového nazírání - milovat podívanou. A moje nazírání tvoří předmět mého nazírání, tak jako geometři nazírajíce kreslí. Já však nekreslím a zatímco nazírám, vyvstávají linie těl, jakoby vystupovaly ze mne.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(II 8,4,1)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Shape 1"/>
          <p:cNvSpPr txBox="1"/>
          <p:nvPr/>
        </p:nvSpPr>
        <p:spPr>
          <a:xfrm>
            <a:off x="1981080" y="274680"/>
            <a:ext cx="8229240" cy="490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80000"/>
          </a:bodyPr>
          <a:p>
            <a:pPr>
              <a:lnSpc>
                <a:spcPct val="9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 Light"/>
              </a:rPr>
              <a:t>Hlavní rozdíl mezi Platónem a Plótinem </a:t>
            </a:r>
            <a:br/>
            <a:r>
              <a:rPr b="0" lang="cs-CZ" sz="2000" spc="-1" strike="noStrike">
                <a:solidFill>
                  <a:srgbClr val="000000"/>
                </a:solidFill>
                <a:latin typeface="Calibri Light"/>
              </a:rPr>
              <a:t>(vznikání jako rozumem nezdůvodnitelný paradox)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5" name="TextShape 2"/>
          <p:cNvSpPr txBox="1"/>
          <p:nvPr/>
        </p:nvSpPr>
        <p:spPr>
          <a:xfrm>
            <a:off x="1981080" y="907920"/>
            <a:ext cx="8229240" cy="521784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Na rozdíl od Platóna si Plótinos nepředstavoval, že hmotný svět povstal na základě rozumové úvahy a reflexe. Svět idejí neuskutečňuje program, či plán, ale lze říci, že vynalézá sám sebe, že klade sám sebe.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J.J. Uexkh</a:t>
            </a: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űll: Živel organismu je „melodií, která sama sebe zpívá“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Times New Roman"/>
              </a:rPr>
              <a:t>Život, který nachází, aniž by hledal, který vynalézá celek před částmi, tvar, který utváří sám sebe, je zároveň účelem i prostředkem, je bezprostřední i jednoduchý - pro reflexi nepochopitelný.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1981080" y="600840"/>
            <a:ext cx="8229240" cy="490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 Light"/>
              </a:rPr>
              <a:t>Co je pravé JÁ? Stav milosti, láska, </a:t>
            </a:r>
            <a:r>
              <a:rPr b="1" lang="cs-CZ" sz="2400" spc="-1" strike="noStrike">
                <a:solidFill>
                  <a:srgbClr val="000000"/>
                </a:solidFill>
                <a:latin typeface="Calibri Light"/>
              </a:rPr>
              <a:t>místo, kde se rodí chtění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TextShape 2"/>
          <p:cNvSpPr txBox="1"/>
          <p:nvPr/>
        </p:nvSpPr>
        <p:spPr>
          <a:xfrm>
            <a:off x="3075480" y="1380240"/>
            <a:ext cx="8229240" cy="5131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i="1" lang="cs-CZ" sz="2200" spc="-1" strike="noStrike">
                <a:solidFill>
                  <a:srgbClr val="000000"/>
                </a:solidFill>
                <a:latin typeface="Calibri"/>
              </a:rPr>
              <a:t>Dokud Duše zůstává na úrovni Ducha, vidí sice krásné a vznešené věci, ale nemá ještě úplně to, co hledá. Jakoby se sice přibližovala ke krásné tváři, ta však jakoby dosud nedokázala strhnout její zrak, protože v ní nezáří milost, která musí na krásu dopadat.</a:t>
            </a: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 (VI 7,22,21)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Milost=eurythmie, pohyb, který dělá dobře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Pozoruj, říká Leonardo, da Vinci, vinutí každé věci, pozoruj, chceš-li ji dobře poznat a zobrazit onen druh milosti, který je jí vlastní.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1" i="1" lang="cs-CZ" sz="2200" spc="-1" strike="noStrike">
                <a:solidFill>
                  <a:srgbClr val="000000"/>
                </a:solidFill>
                <a:latin typeface="Calibri"/>
              </a:rPr>
              <a:t>Jedna každá idea je tím, čím je sama sebou. Ale stává se předmětem touhy, když ji zabarví Dobro</a:t>
            </a:r>
            <a:r>
              <a:rPr b="0" i="1" lang="cs-CZ" sz="2200" spc="-1" strike="noStrike">
                <a:solidFill>
                  <a:srgbClr val="000000"/>
                </a:solidFill>
                <a:latin typeface="Calibri"/>
              </a:rPr>
              <a:t>, jakoby idejím propůjčovalo jakousi Milost a probouzelo Lásku v těch, kdo po něm touží. </a:t>
            </a: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(IV 7,22,5)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Bible: Bůh se stává vnímatelným srdcem v milosti.(Nové stvoření v Kristu je milost).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…</a:t>
            </a: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1" lang="cs-CZ" sz="2200" spc="-1" strike="noStrike">
                <a:solidFill>
                  <a:srgbClr val="000000"/>
                </a:solidFill>
                <a:latin typeface="Calibri"/>
              </a:rPr>
              <a:t>Touha a bytí jsou (v Něm) totéž </a:t>
            </a:r>
            <a:r>
              <a:rPr b="0" lang="cs-CZ" sz="2200" spc="-1" strike="noStrike">
                <a:solidFill>
                  <a:srgbClr val="000000"/>
                </a:solidFill>
                <a:latin typeface="Calibri"/>
              </a:rPr>
              <a:t>…..   (VI,8,15,7, s.41)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68" name="Picture 5" descr=""/>
          <p:cNvPicPr/>
          <p:nvPr/>
        </p:nvPicPr>
        <p:blipFill>
          <a:blip r:embed="rId1"/>
          <a:stretch/>
        </p:blipFill>
        <p:spPr>
          <a:xfrm>
            <a:off x="781920" y="5387040"/>
            <a:ext cx="1973520" cy="1100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1"/>
          <p:cNvSpPr/>
          <p:nvPr/>
        </p:nvSpPr>
        <p:spPr>
          <a:xfrm>
            <a:off x="8718120" y="3509280"/>
            <a:ext cx="3473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Artur Schopenhauer (1788-1860)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70" name="CustomShape 2"/>
          <p:cNvSpPr/>
          <p:nvPr/>
        </p:nvSpPr>
        <p:spPr>
          <a:xfrm>
            <a:off x="1368360" y="1238040"/>
            <a:ext cx="69937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Člověk může dělat, co chce, ale nemůže chtít, co chce.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271" name="Picture 2" descr=""/>
          <p:cNvPicPr/>
          <p:nvPr/>
        </p:nvPicPr>
        <p:blipFill>
          <a:blip r:embed="rId1"/>
          <a:stretch/>
        </p:blipFill>
        <p:spPr>
          <a:xfrm>
            <a:off x="9698760" y="-2520"/>
            <a:ext cx="2131200" cy="3343320"/>
          </a:xfrm>
          <a:prstGeom prst="rect">
            <a:avLst/>
          </a:prstGeom>
          <a:ln>
            <a:noFill/>
          </a:ln>
        </p:spPr>
      </p:pic>
      <p:sp>
        <p:nvSpPr>
          <p:cNvPr id="272" name="CustomShape 3"/>
          <p:cNvSpPr/>
          <p:nvPr/>
        </p:nvSpPr>
        <p:spPr>
          <a:xfrm>
            <a:off x="1368360" y="2824920"/>
            <a:ext cx="609300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Artur Schopenheimer o vůli – svobodu vůle spojuje s morálkou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-Soutěžní spis o svobodě vůle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,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oceněný Královskou norskou společností věd v Dortheimu 26.ledna 1839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-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Soutěžní spis o základu morálky</a:t>
            </a:r>
            <a:endParaRPr b="0" lang="cs-CZ" sz="18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neoceněný Královskou norskou společností věd v Dortheimu 26.ledna 1839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-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O vůli v přírodě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73" name="CustomShape 4"/>
          <p:cNvSpPr/>
          <p:nvPr/>
        </p:nvSpPr>
        <p:spPr>
          <a:xfrm>
            <a:off x="1368360" y="2031480"/>
            <a:ext cx="85698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Sebevědomí vypovídá o svobodě konání za předpokladu chtění.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274" name="CustomShape 5"/>
          <p:cNvSpPr/>
          <p:nvPr/>
        </p:nvSpPr>
        <p:spPr>
          <a:xfrm>
            <a:off x="3331440" y="5019840"/>
            <a:ext cx="609300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Jsem svobodný, když to, co chci, mohu uskutečnit.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Mezi možnostmi si mohu vybrat tu, kterou chci</a:t>
            </a:r>
            <a:endParaRPr b="0" lang="cs-CZ" sz="1800" spc="-1" strike="noStrike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citem (chtěním);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-  rozumem (která je lepší v porovnání s ostatními).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Shape 1"/>
          <p:cNvSpPr txBox="1"/>
          <p:nvPr/>
        </p:nvSpPr>
        <p:spPr>
          <a:xfrm>
            <a:off x="3719520" y="189000"/>
            <a:ext cx="6948000" cy="15109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cs-CZ" sz="3000" spc="-1" strike="noStrike">
                <a:solidFill>
                  <a:srgbClr val="000000"/>
                </a:solidFill>
                <a:latin typeface="Calibri Light"/>
              </a:rPr>
              <a:t>Metaargument </a:t>
            </a:r>
            <a:br/>
            <a:r>
              <a:rPr b="0" lang="cs-CZ" sz="3000" spc="-1" strike="noStrike">
                <a:solidFill>
                  <a:srgbClr val="000000"/>
                </a:solidFill>
                <a:latin typeface="Calibri Light"/>
              </a:rPr>
              <a:t> ve prospěch svobody </a:t>
            </a:r>
            <a:br/>
            <a:r>
              <a:rPr b="1" lang="cs-CZ" sz="3000" spc="-1" strike="noStrike">
                <a:solidFill>
                  <a:srgbClr val="000000"/>
                </a:solidFill>
                <a:latin typeface="Calibri Light"/>
              </a:rPr>
              <a:t>Jana Łukasiewicze </a:t>
            </a:r>
            <a:r>
              <a:rPr b="0" lang="cs-CZ" sz="3000" spc="-1" strike="noStrike">
                <a:solidFill>
                  <a:srgbClr val="000000"/>
                </a:solidFill>
                <a:latin typeface="Calibri Light"/>
              </a:rPr>
              <a:t>(1878-1956)</a:t>
            </a:r>
            <a:br/>
            <a:endParaRPr b="0" lang="cs-CZ" sz="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6" name="TextShape 2"/>
          <p:cNvSpPr txBox="1"/>
          <p:nvPr/>
        </p:nvSpPr>
        <p:spPr>
          <a:xfrm>
            <a:off x="1523880" y="5373720"/>
            <a:ext cx="9143640" cy="1483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Pevný bod: Jsem svobodný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(Opačné tvrzení vede k sebepopření: Nejsem svobodný, ale to znamená, že se ani nemohu rozhodnout pro možnost nebýt svobodný</a:t>
            </a: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.)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7" name="TextShape 3"/>
          <p:cNvSpPr txBox="1"/>
          <p:nvPr/>
        </p:nvSpPr>
        <p:spPr>
          <a:xfrm>
            <a:off x="4583160" y="1773360"/>
            <a:ext cx="6084360" cy="3024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Nelze logicky ani dokázat ani vyvrátit, že konkrétní rozhodnutí, která běžně činíme, činíme svobodně. Znovu stojíme před volbou a to volbou svobodnou. Tento poslední meta-argument je pak tím argumentem, který nás přiměje k tomu, abychom přijali možnost svobody.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8" name="Picture 5" descr=""/>
          <p:cNvPicPr/>
          <p:nvPr/>
        </p:nvPicPr>
        <p:blipFill>
          <a:blip r:embed="rId1"/>
          <a:stretch/>
        </p:blipFill>
        <p:spPr>
          <a:xfrm>
            <a:off x="711000" y="1127160"/>
            <a:ext cx="2857320" cy="3669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577080" y="2361600"/>
            <a:ext cx="10732680" cy="426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Jako duch je člověk svobodná bytost, jež má takové postavení, že se nenechá určovat přírodními impulsy… existují dva druhy zákonů, zákony přírody a zákony práva… právní zákony jsou něčím uzákoněným, něčím, co na rozdíl od přírodních zákonů pochází od člověka……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představa svobodné vůle se přijímá jako předpoklad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… vůle obsahuje element čisté neurčenosti neboli čisté reflexe já v sobě. 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Georg Wilhelm Friedrich Hegel,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Filosofie práva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cs-CZ" sz="1800" spc="-1" strike="noStrike">
                <a:solidFill>
                  <a:srgbClr val="000000"/>
                </a:solidFill>
                <a:latin typeface="Calibri"/>
              </a:rPr>
              <a:t>Svoboda vůle je mysterium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(Malebranche)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Elementární svoboda lidské bytosti. Cítit se svobodně.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Být svobodný v myšlení, usuzování, mít nebo nemít někoho rád, cítit náklonnost, řídit se srdcem, toužit po něčem, hledat, tvořit, mít fantazii. Člověk je schopen duchovní tvorby. Přesahovat sama sebe, transcendovat.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Svobodná vůle je možná jiný název pro sebeuvědomění či vědomí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. Nedovedu si představit, že bych jedno měl a druhé neměl.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Martin Gardner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1679400" y="46080"/>
            <a:ext cx="1161720" cy="177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0" name="CustomShape 3"/>
          <p:cNvSpPr/>
          <p:nvPr/>
        </p:nvSpPr>
        <p:spPr>
          <a:xfrm>
            <a:off x="1679400" y="46080"/>
            <a:ext cx="1161720" cy="177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1" name="CustomShape 4"/>
          <p:cNvSpPr/>
          <p:nvPr/>
        </p:nvSpPr>
        <p:spPr>
          <a:xfrm>
            <a:off x="1703520" y="0"/>
            <a:ext cx="885600" cy="87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2" name="CustomShape 5"/>
          <p:cNvSpPr/>
          <p:nvPr/>
        </p:nvSpPr>
        <p:spPr>
          <a:xfrm>
            <a:off x="5653080" y="2990880"/>
            <a:ext cx="885600" cy="87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3" name="CustomShape 6"/>
          <p:cNvSpPr/>
          <p:nvPr/>
        </p:nvSpPr>
        <p:spPr>
          <a:xfrm>
            <a:off x="5653080" y="2990880"/>
            <a:ext cx="885600" cy="87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4" name="CustomShape 7"/>
          <p:cNvSpPr/>
          <p:nvPr/>
        </p:nvSpPr>
        <p:spPr>
          <a:xfrm>
            <a:off x="5943600" y="327672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5" name="CustomShape 8"/>
          <p:cNvSpPr/>
          <p:nvPr/>
        </p:nvSpPr>
        <p:spPr>
          <a:xfrm>
            <a:off x="5943600" y="327672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TextShape 9"/>
          <p:cNvSpPr txBox="1"/>
          <p:nvPr/>
        </p:nvSpPr>
        <p:spPr>
          <a:xfrm>
            <a:off x="3789360" y="503280"/>
            <a:ext cx="3726720" cy="1674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27" name="Picture 22" descr=""/>
          <p:cNvPicPr/>
          <p:nvPr/>
        </p:nvPicPr>
        <p:blipFill>
          <a:blip r:embed="rId1"/>
          <a:stretch/>
        </p:blipFill>
        <p:spPr>
          <a:xfrm>
            <a:off x="6061320" y="239760"/>
            <a:ext cx="1426680" cy="2015640"/>
          </a:xfrm>
          <a:prstGeom prst="rect">
            <a:avLst/>
          </a:prstGeom>
          <a:ln>
            <a:noFill/>
          </a:ln>
        </p:spPr>
      </p:pic>
      <p:graphicFrame>
        <p:nvGraphicFramePr>
          <p:cNvPr id="228" name="Table 10"/>
          <p:cNvGraphicFramePr/>
          <p:nvPr/>
        </p:nvGraphicFramePr>
        <p:xfrm>
          <a:off x="12192120" y="2178360"/>
          <a:ext cx="208080" cy="375120"/>
        </p:xfrm>
        <a:graphic>
          <a:graphicData uri="http://schemas.openxmlformats.org/drawingml/2006/table">
            <a:tbl>
              <a:tblPr/>
              <a:tblGrid>
                <a:gridCol w="218880"/>
              </a:tblGrid>
              <a:tr h="37548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9" name="CustomShape 11"/>
          <p:cNvSpPr/>
          <p:nvPr/>
        </p:nvSpPr>
        <p:spPr>
          <a:xfrm>
            <a:off x="7311600" y="563760"/>
            <a:ext cx="465444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...způsob člověka vyrostlého vskutku </a:t>
            </a: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ve svobodě a ve volném čase, jehož </a:t>
            </a: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nazýváš filosofem...</a:t>
            </a: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Platón,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Theaitetos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175e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30" name="CustomShape 12"/>
          <p:cNvSpPr/>
          <p:nvPr/>
        </p:nvSpPr>
        <p:spPr>
          <a:xfrm>
            <a:off x="646560" y="1030680"/>
            <a:ext cx="511344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Předpoklad vnitřní svobody: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Máme-li volný čas, pak se můžeme soustředit na sebe, zkoumat sebe sama, ponořit se světa svého já.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31" name="TextShape 13"/>
          <p:cNvSpPr txBox="1"/>
          <p:nvPr/>
        </p:nvSpPr>
        <p:spPr>
          <a:xfrm>
            <a:off x="648000" y="158040"/>
            <a:ext cx="5154120" cy="777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1" lang="cs-CZ" sz="4800" spc="-1" strike="noStrike">
                <a:solidFill>
                  <a:srgbClr val="000000"/>
                </a:solidFill>
                <a:latin typeface="Calibri Light"/>
              </a:rPr>
              <a:t>SVOBODA  vnitřní</a:t>
            </a:r>
            <a:endParaRPr b="0" lang="cs-CZ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1630440" y="215640"/>
            <a:ext cx="9180000" cy="850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000" spc="-1" strike="noStrike">
                <a:solidFill>
                  <a:srgbClr val="000000"/>
                </a:solidFill>
                <a:latin typeface="Calibri Light"/>
              </a:rPr>
              <a:t> 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576000" y="1267560"/>
            <a:ext cx="8568000" cy="5427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0000"/>
              </a:lnSpc>
              <a:spcBef>
                <a:spcPts val="1001"/>
              </a:spcBef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novoplatonik PLÓTINOS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                 </a:t>
            </a: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(*204 Lykopole (Egypt)- +270 Puteole u Říma) 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230 studia v Alexandrii; 230-32 u Ammónia Sakka;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243 s armádou císaře Gordiana v Mezopotánii;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244 přednáší v Římě; 246 Amélius rediguje jeho přednášky;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263 Porfyrios přichází z Athén (Vita Plotini)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266 senátor Sabinillus(VP 7,31 a 12,1) je toho roku konzulem a jeho přítelem je císař Gallienus a jeho manželka Salonina;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Projekt Platonopolis-obnova zničeného města v Kampanii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268 Porfyrios stižen depresí, poslán na Sicilii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alibri"/>
              </a:rPr>
              <a:t>269 Plótinos chorý (možná plicní tuberkuloza) odchází do samoty.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4" name="CustomShape 3"/>
          <p:cNvSpPr/>
          <p:nvPr/>
        </p:nvSpPr>
        <p:spPr>
          <a:xfrm>
            <a:off x="1679400" y="46080"/>
            <a:ext cx="1476000" cy="177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CustomShape 4"/>
          <p:cNvSpPr/>
          <p:nvPr/>
        </p:nvSpPr>
        <p:spPr>
          <a:xfrm>
            <a:off x="1679400" y="46080"/>
            <a:ext cx="1476000" cy="177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6" name="CustomShape 5"/>
          <p:cNvSpPr/>
          <p:nvPr/>
        </p:nvSpPr>
        <p:spPr>
          <a:xfrm>
            <a:off x="1523880" y="0"/>
            <a:ext cx="1476000" cy="177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CustomShape 6"/>
          <p:cNvSpPr/>
          <p:nvPr/>
        </p:nvSpPr>
        <p:spPr>
          <a:xfrm>
            <a:off x="1679400" y="46080"/>
            <a:ext cx="1476000" cy="17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38" name="Picture 15" descr=""/>
          <p:cNvPicPr/>
          <p:nvPr/>
        </p:nvPicPr>
        <p:blipFill>
          <a:blip r:embed="rId1"/>
          <a:stretch/>
        </p:blipFill>
        <p:spPr>
          <a:xfrm>
            <a:off x="9310680" y="1368000"/>
            <a:ext cx="2641320" cy="3168000"/>
          </a:xfrm>
          <a:prstGeom prst="rect">
            <a:avLst/>
          </a:prstGeom>
          <a:ln>
            <a:noFill/>
          </a:ln>
        </p:spPr>
      </p:pic>
      <p:sp>
        <p:nvSpPr>
          <p:cNvPr id="239" name="CustomShape 7"/>
          <p:cNvSpPr/>
          <p:nvPr/>
        </p:nvSpPr>
        <p:spPr>
          <a:xfrm>
            <a:off x="679680" y="237240"/>
            <a:ext cx="9760320" cy="456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Stavy vědomí, náš vnitřní život a jeho reflexe, zrod chtění, svoboda vůle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240" name="CustomShape 8"/>
          <p:cNvSpPr/>
          <p:nvPr/>
        </p:nvSpPr>
        <p:spPr>
          <a:xfrm>
            <a:off x="650520" y="798480"/>
            <a:ext cx="2349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filosofická archeologie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Shape 1"/>
          <p:cNvSpPr txBox="1"/>
          <p:nvPr/>
        </p:nvSpPr>
        <p:spPr>
          <a:xfrm>
            <a:off x="1981080" y="274680"/>
            <a:ext cx="8229240" cy="2743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82000"/>
          </a:bodyPr>
          <a:p>
            <a:pPr>
              <a:lnSpc>
                <a:spcPct val="9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 Light"/>
              </a:rPr>
              <a:t>Víme o něm málo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TextShape 2"/>
          <p:cNvSpPr txBox="1"/>
          <p:nvPr/>
        </p:nvSpPr>
        <p:spPr>
          <a:xfrm>
            <a:off x="1981080" y="988200"/>
            <a:ext cx="4038120" cy="3418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přednáší;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odpovídá na dotazy (aporie);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Porfyrios 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Protože vybízel přítomné, aby mu kladli otázky, jeho hodiny byly  neuspořádané a plné tlachání    (VP 3,35)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Tajemství pedagogického působení: prostota, velkodušnost, laskavost, sympatie plná porozumění.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TextShape 3"/>
          <p:cNvSpPr txBox="1"/>
          <p:nvPr/>
        </p:nvSpPr>
        <p:spPr>
          <a:xfrm>
            <a:off x="6867000" y="851760"/>
            <a:ext cx="4284360" cy="3483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Dům otevřen, plný svěřených dětí.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Znalec lidských povah. Třebaže lidé mlčí, poznáváme mnoho z jejich očí.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Příhoda s odcizenými šperky.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Nechtěl se nechat portrétovat. Zvěčnit zaslouží jen krása ideální formy.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Enneady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(9x6=54)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Jakási kázání, zápis tradice, chce vyjádřit jediné: nevyslovitelnou zkušenost.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44" name="Picture 25" descr=""/>
          <p:cNvPicPr/>
          <p:nvPr/>
        </p:nvPicPr>
        <p:blipFill>
          <a:blip r:embed="rId1"/>
          <a:stretch/>
        </p:blipFill>
        <p:spPr>
          <a:xfrm>
            <a:off x="419760" y="1854720"/>
            <a:ext cx="1560960" cy="2658960"/>
          </a:xfrm>
          <a:prstGeom prst="rect">
            <a:avLst/>
          </a:prstGeom>
          <a:ln>
            <a:noFill/>
          </a:ln>
        </p:spPr>
      </p:pic>
      <p:sp>
        <p:nvSpPr>
          <p:cNvPr id="245" name="CustomShape 4"/>
          <p:cNvSpPr/>
          <p:nvPr/>
        </p:nvSpPr>
        <p:spPr>
          <a:xfrm>
            <a:off x="6048000" y="4462200"/>
            <a:ext cx="5472000" cy="130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Plótinova pojednání jsou duchovní cvičení, v nichž duše sama sebe opracovává, tj. očišťuje, oproš´tuje a pozvedá na úroveň čistého myšlení, aby nakonec sama sebe překročila v extási. (Pierre Hadot)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46" name="TextShape 5"/>
          <p:cNvSpPr txBox="1"/>
          <p:nvPr/>
        </p:nvSpPr>
        <p:spPr>
          <a:xfrm>
            <a:off x="228600" y="4896000"/>
            <a:ext cx="3803400" cy="1005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cs-CZ" sz="1700" spc="-1" strike="noStrike">
                <a:solidFill>
                  <a:srgbClr val="000000"/>
                </a:solidFill>
                <a:latin typeface="Arial Black"/>
              </a:rPr>
              <a:t>Ludwig Wittgenstein: </a:t>
            </a:r>
            <a:endParaRPr b="0" lang="cs-CZ" sz="1700" spc="-1" strike="noStrike">
              <a:latin typeface="Arial"/>
            </a:endParaRPr>
          </a:p>
          <a:p>
            <a:r>
              <a:rPr b="0" lang="cs-CZ" sz="1700" spc="-1" strike="noStrike">
                <a:solidFill>
                  <a:srgbClr val="000000"/>
                </a:solidFill>
                <a:latin typeface="Arial Black"/>
              </a:rPr>
              <a:t>Existuje nevýslovné. </a:t>
            </a:r>
            <a:endParaRPr b="0" lang="cs-CZ" sz="1700" spc="-1" strike="noStrike">
              <a:latin typeface="Arial"/>
            </a:endParaRPr>
          </a:p>
          <a:p>
            <a:r>
              <a:rPr b="0" lang="cs-CZ" sz="1700" spc="-1" strike="noStrike">
                <a:solidFill>
                  <a:srgbClr val="000000"/>
                </a:solidFill>
                <a:latin typeface="Arial Black"/>
              </a:rPr>
              <a:t>To se ukazuje, to je mystično.</a:t>
            </a:r>
            <a:endParaRPr b="0" lang="cs-CZ" sz="1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1981080" y="274680"/>
            <a:ext cx="8229240" cy="4903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 Light"/>
              </a:rPr>
              <a:t>Charakteristika doby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1981080" y="907920"/>
            <a:ext cx="8601480" cy="5217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Gnóze, prolínání světů, mystika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Tělo je vězení, tělo se člověku hnusí a cítí se v tomto světě cizincem.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Předmětem, jenž je hodem poznání, byl pro lidi této epochy jedině Bůh. Byl nejen předmětem poznání, ale i jeho zdrojem, neboť k poznání, stejně jako ke spasení je třeba dopomoci. Poznání se takto stalo závislým na zjevení.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Plótinos není gnostik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Duchovní svět není jinde než v nás samotných, je to „JÁ ve své hlubině“.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Nepohrdá hmotným světem.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Svět idejí není nic než hmotný svět osvobozený od své hmoty a převedený na svoji krásu a proto může být vnímán s větší rozkoší než vlastní hmotný svět (např. vzpomínky na vlastní dětství se zdají každému krásné). Oba světy jsou totéž ve dvou rovinách. 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Extatické zážitky se pokouší vyvolávat přirozeně.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Arial Black"/>
              </a:rPr>
              <a:t>Henri Bergson: mystická zkušenost je univerzální  a významný fenomén lidského života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1992240" y="260280"/>
            <a:ext cx="8229240" cy="360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 Light"/>
              </a:rPr>
              <a:t>Objevení se světa idejí před vnitřním zrakem - skutečnější než skutečnost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1981080" y="907920"/>
            <a:ext cx="8229240" cy="5217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Přímé poznávání sebe sama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duše sama se stává skutečností, středem sebe samé (sebereflexe), čirá přítomnost, pocit jistoty - </a:t>
            </a:r>
            <a:r>
              <a:rPr b="0" i="1" lang="cs-CZ" sz="2000" spc="-1" strike="noStrike">
                <a:solidFill>
                  <a:srgbClr val="000000"/>
                </a:solidFill>
                <a:latin typeface="Calibri"/>
              </a:rPr>
              <a:t>tehdy je schopna správně poznávat, neboť tam není omylu;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…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všechno je tam plné života  a jakoby vřelo. Je to jakoby všechno vyvěralo z jediného pramene a jakoby to nebyl jeden určitý dech nebo jedna teplota, nýbrž jakoby v sobě jediná jakost obsahovala a uchovávala všechny jakosti, sladkost spolu s vůní a zároveň s chutí vína, všechny moci šťáv a odstíny barev i všechny jakosti, které lze rozpoznat hmatem; a nechť jsou tam i všechny zvuky, které je možné slyšet, všechny nápěvy a každý rytmus.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(Enneady VI 7,12,22)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…</a:t>
            </a:r>
            <a:r>
              <a:rPr b="0" i="1" lang="cs-CZ" sz="2400" spc="-1" strike="noStrike">
                <a:solidFill>
                  <a:srgbClr val="000000"/>
                </a:solidFill>
                <a:latin typeface="Calibri"/>
              </a:rPr>
              <a:t>ano duchovní nahlížení je krásné a nejkrásnější ze všeho. Prodlévá v ryzím světle a v ryzí záři a objímá přirozenost všeho, co je - i tento náš svět je jeho stínem a obrazem.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(III 8,11,26)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1" name="Picture 9" descr=""/>
          <p:cNvPicPr/>
          <p:nvPr/>
        </p:nvPicPr>
        <p:blipFill>
          <a:blip r:embed="rId1"/>
          <a:stretch/>
        </p:blipFill>
        <p:spPr>
          <a:xfrm>
            <a:off x="194760" y="4569120"/>
            <a:ext cx="1922760" cy="1844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1992240" y="260280"/>
            <a:ext cx="8229240" cy="576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Calibri Light"/>
              </a:rPr>
              <a:t>Platónovy ideje u Plótina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3" name="TextShape 2"/>
          <p:cNvSpPr txBox="1"/>
          <p:nvPr/>
        </p:nvSpPr>
        <p:spPr>
          <a:xfrm>
            <a:off x="1992240" y="836640"/>
            <a:ext cx="8229240" cy="5246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Vnitřní zrak - vnitřní vnímání existuje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ideje - z hmotného světa si odmyslíme hmotu,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              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zůstane zářivá jasnost, krása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cs-CZ" sz="2000" spc="-1" strike="noStrike">
                <a:solidFill>
                  <a:srgbClr val="000000"/>
                </a:solidFill>
                <a:latin typeface="Calibri"/>
              </a:rPr>
              <a:t>Představme si v myšlenkách tento svět, tak aby každá z jeho částí zůstala tím, čím je, a nesplývala s jinými částmi, ale přitom aby všechny jeho části tvořily jednotu, nakolik je to možné. Takže kdykoli by se objevila nějaká jeho část, například vnější nebeská sféra, doprovázel by ji okamžitě i zjev Slunce a spolu s ním i ostatních hvězd; a bylo by vidět i zemi a moře i všechny živé bytosti, jakoby v průhledné kouli, ve které by bylo vskutku možné na všechno se podívat. Měj tedy v duši jakousi světelnou představu koule, ve které je obsaženo vše…Střez tuto představu a pojmi v sobě jinou, tím že od té prvé odejmeš hmotný objem; a pak odejmi i každé místo i všechno, co je v té představě ještě hmotné…</a:t>
            </a: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 (Enneady V,8,9,1; též II 9,17,4)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4" name="Picture 5" descr=""/>
          <p:cNvPicPr/>
          <p:nvPr/>
        </p:nvPicPr>
        <p:blipFill>
          <a:blip r:embed="rId1"/>
          <a:stretch/>
        </p:blipFill>
        <p:spPr>
          <a:xfrm>
            <a:off x="9550440" y="4745160"/>
            <a:ext cx="2390400" cy="19141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2145960" y="164880"/>
            <a:ext cx="8229240" cy="689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Calibri Light"/>
              </a:rPr>
              <a:t>Přechody mezi vnímáním a vnitřním vnímáním </a:t>
            </a:r>
            <a:br/>
            <a:r>
              <a:rPr b="0" lang="cs-CZ" sz="2400" spc="-1" strike="noStrike">
                <a:solidFill>
                  <a:srgbClr val="000000"/>
                </a:solidFill>
                <a:latin typeface="Calibri Light"/>
              </a:rPr>
              <a:t>                 mezi vědomím přítomnosti a přítomností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TextShape 2"/>
          <p:cNvSpPr txBox="1"/>
          <p:nvPr/>
        </p:nvSpPr>
        <p:spPr>
          <a:xfrm>
            <a:off x="1981080" y="1125360"/>
            <a:ext cx="8229240" cy="41356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i="1" lang="cs-CZ" sz="2000" spc="-1" strike="noStrike">
                <a:solidFill>
                  <a:srgbClr val="000000"/>
                </a:solidFill>
                <a:latin typeface="Calibri"/>
              </a:rPr>
              <a:t>I u těch, kdo bdí, bys našel mnohé a krásné činnosti, pozorování a jednání, která v okamžiku, kdy pozorujeme a kdy jednáme, nejsou provázeny naším vědomím. Neboť ten, kdo čte, nemusí mít nutně vědomí toho, že čte, zvláště čte-li se zaujetím; a ten, kdo statečně jedná, nemusí mít nutně vědomí toho, že statečně jedná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(Enneady I 4,10,21)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i="1" lang="cs-CZ" sz="2000" spc="-1" strike="noStrike">
                <a:solidFill>
                  <a:srgbClr val="000000"/>
                </a:solidFill>
                <a:latin typeface="Calibri"/>
              </a:rPr>
              <a:t>Je třeba … nedívat se; je třeba zavřít oči a jakoby vyměnit tento běžný zrak a probudit onen jiný, který sice mají všichni, ale kterého jen nemnozí užívají.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(I 6,8,23)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r>
              <a:rPr b="0" i="1" lang="cs-CZ" sz="2000" spc="-1" strike="noStrike">
                <a:solidFill>
                  <a:srgbClr val="000000"/>
                </a:solidFill>
                <a:latin typeface="Calibri"/>
              </a:rPr>
              <a:t>…</a:t>
            </a:r>
            <a:r>
              <a:rPr b="0" i="1" lang="cs-CZ" sz="2000" spc="-1" strike="noStrike">
                <a:solidFill>
                  <a:srgbClr val="000000"/>
                </a:solidFill>
                <a:latin typeface="Calibri"/>
              </a:rPr>
              <a:t>a kdo dosáhne jednoty sám se sebou a není sám v sobě rozdvojen, je zároveň ve všem „jedno“ s oním mlčenlivým Bohem. Je s ním nakolik může a nakolik chce. Jestliže se vrátí zpět a rozdvojí se, zůstává přesto v blízkosti Boha, neboť je čistý a může být opět v jeho přítomnosti, jestliže se k němu opět obrátí.Při tomto obratu má následující zisk: nejprve si neuvědomuje, do jaké míry je sám jiný; potom utíká do nitra  a má vše, … tehdy nechává vědomí za sebou - ze strachu, aby nebyl jiný - a je tam sám „jeden“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(V 8,11,4)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80000"/>
              </a:lnSpc>
              <a:spcBef>
                <a:spcPts val="1001"/>
              </a:spcBef>
            </a:pP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CustomShape 3"/>
          <p:cNvSpPr/>
          <p:nvPr/>
        </p:nvSpPr>
        <p:spPr>
          <a:xfrm>
            <a:off x="3049200" y="5732640"/>
            <a:ext cx="60930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8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Chceme-li dosáhnout pravého Já (spočinutí, svobody, čisté existence), je třeba vzdát se reflexe ve prospěch kontemplace.</a:t>
            </a:r>
            <a:endParaRPr b="0" lang="cs-CZ" sz="2000" spc="-1" strike="noStrike">
              <a:latin typeface="Arial"/>
            </a:endParaRPr>
          </a:p>
        </p:txBody>
      </p:sp>
      <p:pic>
        <p:nvPicPr>
          <p:cNvPr id="258" name="Obrázek 1" descr=""/>
          <p:cNvPicPr/>
          <p:nvPr/>
        </p:nvPicPr>
        <p:blipFill>
          <a:blip r:embed="rId1"/>
          <a:stretch/>
        </p:blipFill>
        <p:spPr>
          <a:xfrm>
            <a:off x="233280" y="1254600"/>
            <a:ext cx="1747440" cy="3600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2063880" y="836640"/>
            <a:ext cx="8758800" cy="56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Dvě úrovně vědomí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                                         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pravé JÁ, bezčasovost          přítomnost, život, svoboda 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                              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                                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                                                                       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                    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reflektované JÁ, plynutí času, vědomí JÁ a přítomnosti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            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Ve chvíli, když si uvědomuji a říkám, že jsem to já, již jím nejsem.      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</a:pPr>
            <a:endParaRPr b="0" lang="cs-CZ" sz="2000" spc="-1" strike="noStrike">
              <a:latin typeface="Arial"/>
            </a:endParaRPr>
          </a:p>
        </p:txBody>
      </p:sp>
      <p:pic>
        <p:nvPicPr>
          <p:cNvPr id="260" name="Picture 5" descr=""/>
          <p:cNvPicPr/>
          <p:nvPr/>
        </p:nvPicPr>
        <p:blipFill>
          <a:blip r:embed="rId1"/>
          <a:stretch/>
        </p:blipFill>
        <p:spPr>
          <a:xfrm>
            <a:off x="4466880" y="2479320"/>
            <a:ext cx="2520720" cy="2163240"/>
          </a:xfrm>
          <a:prstGeom prst="rect">
            <a:avLst/>
          </a:prstGeom>
          <a:ln>
            <a:noFill/>
          </a:ln>
        </p:spPr>
      </p:pic>
      <p:sp>
        <p:nvSpPr>
          <p:cNvPr id="261" name="CustomShape 2"/>
          <p:cNvSpPr/>
          <p:nvPr/>
        </p:nvSpPr>
        <p:spPr>
          <a:xfrm>
            <a:off x="4995360" y="2421000"/>
            <a:ext cx="460440" cy="364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     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Application>LibreOffice/6.3.2.2$Windows_X86_64 LibreOffice_project/98b30e735bda24bc04ab42594c85f7fd8be07b9c</Application>
  <Words>2252</Words>
  <Paragraphs>162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2021-03-16T11:38:05Z</dcterms:created>
  <dc:creator>Blažena Švandová</dc:creator>
  <dc:description/>
  <dc:language>cs-CZ</dc:language>
  <cp:lastModifiedBy/>
  <dcterms:modified xsi:type="dcterms:W3CDTF">2021-09-17T00:42:26Z</dcterms:modified>
  <cp:revision>24</cp:revision>
  <dc:subject/>
  <dc:title>SVOBODA  vnitřní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14</vt:i4>
  </property>
</Properties>
</file>