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1" r:id="rId2"/>
    <p:sldId id="385" r:id="rId3"/>
    <p:sldId id="384" r:id="rId4"/>
    <p:sldId id="358" r:id="rId5"/>
    <p:sldId id="293" r:id="rId6"/>
    <p:sldId id="364" r:id="rId7"/>
    <p:sldId id="357" r:id="rId8"/>
    <p:sldId id="370" r:id="rId9"/>
    <p:sldId id="347" r:id="rId10"/>
    <p:sldId id="271" r:id="rId11"/>
    <p:sldId id="367" r:id="rId12"/>
    <p:sldId id="368" r:id="rId13"/>
    <p:sldId id="375" r:id="rId14"/>
    <p:sldId id="369" r:id="rId15"/>
    <p:sldId id="372" r:id="rId16"/>
    <p:sldId id="377" r:id="rId17"/>
    <p:sldId id="291" r:id="rId18"/>
    <p:sldId id="333" r:id="rId19"/>
    <p:sldId id="324" r:id="rId20"/>
    <p:sldId id="325" r:id="rId21"/>
    <p:sldId id="296" r:id="rId22"/>
    <p:sldId id="330" r:id="rId23"/>
    <p:sldId id="331" r:id="rId24"/>
    <p:sldId id="334" r:id="rId25"/>
    <p:sldId id="335" r:id="rId26"/>
    <p:sldId id="336" r:id="rId27"/>
    <p:sldId id="316" r:id="rId28"/>
    <p:sldId id="344" r:id="rId29"/>
    <p:sldId id="318" r:id="rId30"/>
    <p:sldId id="338" r:id="rId31"/>
    <p:sldId id="319" r:id="rId32"/>
    <p:sldId id="341" r:id="rId33"/>
    <p:sldId id="314" r:id="rId34"/>
    <p:sldId id="363" r:id="rId35"/>
    <p:sldId id="315" r:id="rId36"/>
    <p:sldId id="365" r:id="rId37"/>
    <p:sldId id="343" r:id="rId38"/>
    <p:sldId id="389" r:id="rId39"/>
    <p:sldId id="349" r:id="rId40"/>
    <p:sldId id="350" r:id="rId41"/>
    <p:sldId id="352" r:id="rId42"/>
    <p:sldId id="360" r:id="rId43"/>
    <p:sldId id="379" r:id="rId44"/>
    <p:sldId id="309" r:id="rId45"/>
    <p:sldId id="378" r:id="rId46"/>
    <p:sldId id="380" r:id="rId47"/>
    <p:sldId id="381" r:id="rId48"/>
    <p:sldId id="388" r:id="rId49"/>
    <p:sldId id="258" r:id="rId50"/>
    <p:sldId id="323" r:id="rId51"/>
    <p:sldId id="387" r:id="rId5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C7786FB-A65F-4A2F-87CA-046431406CD6}">
          <p14:sldIdLst>
            <p14:sldId id="321"/>
            <p14:sldId id="385"/>
            <p14:sldId id="384"/>
            <p14:sldId id="358"/>
            <p14:sldId id="293"/>
            <p14:sldId id="364"/>
            <p14:sldId id="357"/>
            <p14:sldId id="370"/>
            <p14:sldId id="347"/>
            <p14:sldId id="271"/>
            <p14:sldId id="367"/>
            <p14:sldId id="368"/>
            <p14:sldId id="375"/>
            <p14:sldId id="369"/>
            <p14:sldId id="372"/>
            <p14:sldId id="377"/>
          </p14:sldIdLst>
        </p14:section>
        <p14:section name="Oddíl bez názvu" id="{3876C817-492C-4ADA-AE7C-BEAD4972E692}">
          <p14:sldIdLst>
            <p14:sldId id="291"/>
            <p14:sldId id="333"/>
            <p14:sldId id="324"/>
            <p14:sldId id="325"/>
            <p14:sldId id="296"/>
            <p14:sldId id="330"/>
            <p14:sldId id="331"/>
            <p14:sldId id="334"/>
            <p14:sldId id="335"/>
            <p14:sldId id="336"/>
            <p14:sldId id="316"/>
            <p14:sldId id="344"/>
            <p14:sldId id="318"/>
            <p14:sldId id="338"/>
            <p14:sldId id="319"/>
            <p14:sldId id="341"/>
            <p14:sldId id="314"/>
            <p14:sldId id="363"/>
            <p14:sldId id="315"/>
            <p14:sldId id="365"/>
            <p14:sldId id="343"/>
            <p14:sldId id="389"/>
            <p14:sldId id="349"/>
            <p14:sldId id="350"/>
            <p14:sldId id="352"/>
            <p14:sldId id="360"/>
            <p14:sldId id="379"/>
            <p14:sldId id="309"/>
            <p14:sldId id="378"/>
            <p14:sldId id="380"/>
            <p14:sldId id="381"/>
            <p14:sldId id="388"/>
            <p14:sldId id="258"/>
            <p14:sldId id="323"/>
            <p14:sldId id="3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CBDD"/>
    <a:srgbClr val="00CC00"/>
    <a:srgbClr val="00F200"/>
    <a:srgbClr val="E58A11"/>
    <a:srgbClr val="0000FF"/>
    <a:srgbClr val="FF9F9F"/>
    <a:srgbClr val="00E600"/>
    <a:srgbClr val="9900CC"/>
    <a:srgbClr val="6600FF"/>
    <a:srgbClr val="FDA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87539" autoAdjust="0"/>
  </p:normalViewPr>
  <p:slideViewPr>
    <p:cSldViewPr snapToGrid="0">
      <p:cViewPr varScale="1">
        <p:scale>
          <a:sx n="85" d="100"/>
          <a:sy n="85" d="100"/>
        </p:scale>
        <p:origin x="-102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553" cy="49792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532" y="0"/>
            <a:ext cx="2945553" cy="49792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7E96AC59-96A2-4E1B-A591-5B4E93F55E8D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6"/>
            <a:ext cx="2945553" cy="4979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532" y="9428716"/>
            <a:ext cx="2945553" cy="4979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64D1F9AD-D4F0-4B74-98D0-05344FDFC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387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600853E3-1112-4576-9814-462DEF62E856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14" tIns="45807" rIns="91614" bIns="4580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614" tIns="45807" rIns="91614" bIns="45807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108F7B88-1C3B-476C-AD3C-B8EDBE9923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2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1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54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0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18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6218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19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676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20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6137">
              <a:defRPr/>
            </a:pPr>
            <a:r>
              <a:rPr lang="en-US" b="1" dirty="0" err="1"/>
              <a:t>Zastav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a </a:t>
            </a:r>
            <a:r>
              <a:rPr lang="en-US" b="1" dirty="0" err="1"/>
              <a:t>diskutuj</a:t>
            </a:r>
            <a:r>
              <a:rPr lang="en-US" b="1" dirty="0"/>
              <a:t> Ra!!!!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8062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2894CD-8FC8-4CF6-81BC-6FD5B3FCE0CF}" type="slidenum">
              <a:rPr lang="cs-CZ" altLang="cs-CZ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154854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EA362-B523-48FC-A2DE-FA4AE2D9C7A7}" type="slidenum">
              <a:rPr lang="cs-CZ" altLang="en-US"/>
              <a:pPr/>
              <a:t>22</a:t>
            </a:fld>
            <a:endParaRPr lang="cs-CZ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7689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EA362-B523-48FC-A2DE-FA4AE2D9C7A7}" type="slidenum">
              <a:rPr lang="cs-CZ" altLang="en-US"/>
              <a:pPr/>
              <a:t>23</a:t>
            </a:fld>
            <a:endParaRPr lang="cs-CZ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8284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27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2891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28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Interesting dynamical transitions: In the seemingly</a:t>
            </a:r>
            <a:r>
              <a:rPr lang="en-GB" altLang="en-US" baseline="0" dirty="0"/>
              <a:t> trivial laminar regime, many transitions connected to bifurcations. On the other hand, in the seemingly random turbulent regime, appearance of coherent structures 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025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3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04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17FC7-8A41-4872-BDEB-45842DEB77DF}" type="slidenum">
              <a:rPr lang="cs-CZ" altLang="en-US"/>
              <a:pPr/>
              <a:t>30</a:t>
            </a:fld>
            <a:endParaRPr lang="cs-CZ" alt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6085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91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6F456D-D3A4-49E8-9B1D-E2CB976A2E55}" type="slidenum">
              <a:rPr lang="cs-CZ" altLang="en-US" sz="1200" i="0"/>
              <a:pPr/>
              <a:t>32</a:t>
            </a:fld>
            <a:endParaRPr lang="cs-CZ" altLang="en-US" sz="1200" i="0"/>
          </a:p>
        </p:txBody>
      </p:sp>
    </p:spTree>
    <p:extLst>
      <p:ext uri="{BB962C8B-B14F-4D97-AF65-F5344CB8AC3E}">
        <p14:creationId xmlns:p14="http://schemas.microsoft.com/office/powerpoint/2010/main" val="4250679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48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possible nature of this transition</a:t>
            </a:r>
            <a:r>
              <a:rPr lang="en-US" baseline="0" dirty="0"/>
              <a:t> will be discussed now…</a:t>
            </a:r>
          </a:p>
          <a:p>
            <a:r>
              <a:rPr lang="en-US" baseline="0" dirty="0"/>
              <a:t>We measure temperature fluctuations in the bulk, at four positions near the </a:t>
            </a:r>
            <a:r>
              <a:rPr lang="en-US" baseline="0" dirty="0" err="1"/>
              <a:t>midplane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9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36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10488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same experiments simultaneously.. Four sensors</a:t>
            </a:r>
            <a:r>
              <a:rPr lang="en-US" baseline="0" dirty="0"/>
              <a:t> near sidewalls… Properties of LSC 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1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Oscilace</a:t>
            </a:r>
            <a:r>
              <a:rPr lang="en-US" dirty="0"/>
              <a:t> + </a:t>
            </a:r>
            <a:r>
              <a:rPr lang="en-US" dirty="0" err="1"/>
              <a:t>stochastics</a:t>
            </a:r>
            <a:r>
              <a:rPr lang="en-US" baseline="0" dirty="0"/>
              <a:t> of LSC: sideward sloshing seen here (</a:t>
            </a:r>
            <a:r>
              <a:rPr lang="en-US" baseline="0" dirty="0" err="1"/>
              <a:t>okrem</a:t>
            </a:r>
            <a:r>
              <a:rPr lang="en-US" baseline="0" dirty="0"/>
              <a:t> </a:t>
            </a:r>
            <a:r>
              <a:rPr lang="en-US" baseline="0" dirty="0" err="1"/>
              <a:t>toho</a:t>
            </a:r>
            <a:r>
              <a:rPr lang="en-US" baseline="0" dirty="0"/>
              <a:t> twisting, </a:t>
            </a:r>
            <a:r>
              <a:rPr lang="en-US" baseline="0" dirty="0" err="1"/>
              <a:t>ktory</a:t>
            </a:r>
            <a:r>
              <a:rPr lang="en-US" baseline="0" dirty="0"/>
              <a:t> v </a:t>
            </a:r>
            <a:r>
              <a:rPr lang="en-US" baseline="0" dirty="0" err="1"/>
              <a:t>strede</a:t>
            </a:r>
            <a:r>
              <a:rPr lang="en-US" baseline="0" dirty="0"/>
              <a:t> </a:t>
            </a:r>
            <a:r>
              <a:rPr lang="en-US" baseline="0" dirty="0" err="1"/>
              <a:t>nevidime</a:t>
            </a:r>
            <a:r>
              <a:rPr lang="en-US" baseline="0" dirty="0"/>
              <a:t>…</a:t>
            </a:r>
            <a:r>
              <a:rPr lang="en-US" baseline="0" dirty="0" err="1"/>
              <a:t>atd</a:t>
            </a:r>
            <a:r>
              <a:rPr lang="en-US" baseline="0" dirty="0"/>
              <a:t>… Brown, </a:t>
            </a:r>
            <a:r>
              <a:rPr lang="en-US" baseline="0" dirty="0" err="1"/>
              <a:t>Ahlers</a:t>
            </a:r>
            <a:r>
              <a:rPr lang="en-US" baseline="0" dirty="0"/>
              <a:t>, </a:t>
            </a:r>
            <a:r>
              <a:rPr lang="en-US" b="1" baseline="0" dirty="0"/>
              <a:t>Weiss</a:t>
            </a:r>
            <a:r>
              <a:rPr lang="en-US" baseline="0" dirty="0"/>
              <a:t>…V </a:t>
            </a:r>
            <a:r>
              <a:rPr lang="en-US" baseline="0" dirty="0" err="1"/>
              <a:t>zavislosti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polohe</a:t>
            </a:r>
            <a:r>
              <a:rPr lang="en-US" baseline="0" dirty="0"/>
              <a:t> </a:t>
            </a:r>
            <a:r>
              <a:rPr lang="en-US" baseline="0" dirty="0" err="1"/>
              <a:t>snimacov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merania</a:t>
            </a:r>
            <a:r>
              <a:rPr lang="en-US" baseline="0" dirty="0"/>
              <a:t> </a:t>
            </a:r>
            <a:r>
              <a:rPr lang="en-US" baseline="0" dirty="0" err="1"/>
              <a:t>citlive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rozne</a:t>
            </a:r>
            <a:r>
              <a:rPr lang="en-US" baseline="0" dirty="0"/>
              <a:t> </a:t>
            </a:r>
            <a:r>
              <a:rPr lang="en-US" baseline="0" dirty="0" err="1"/>
              <a:t>vlastnosti</a:t>
            </a:r>
            <a:r>
              <a:rPr lang="en-US" baseline="0" dirty="0"/>
              <a:t> </a:t>
            </a:r>
            <a:r>
              <a:rPr lang="en-US" baseline="0" dirty="0" err="1"/>
              <a:t>velkych</a:t>
            </a:r>
            <a:r>
              <a:rPr lang="en-US" baseline="0" dirty="0"/>
              <a:t> </a:t>
            </a:r>
            <a:r>
              <a:rPr lang="en-US" baseline="0" dirty="0" err="1"/>
              <a:t>struktur</a:t>
            </a:r>
            <a:r>
              <a:rPr lang="en-US" baseline="0" dirty="0"/>
              <a:t> (LCS, plumy…)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44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Oscilace</a:t>
            </a:r>
            <a:r>
              <a:rPr lang="en-US" dirty="0"/>
              <a:t> + stochastics</a:t>
            </a:r>
            <a:r>
              <a:rPr lang="en-US" baseline="0" dirty="0"/>
              <a:t> of LSC: sideward sloshing seen here (</a:t>
            </a:r>
            <a:r>
              <a:rPr lang="en-US" baseline="0" dirty="0" err="1"/>
              <a:t>okrem</a:t>
            </a:r>
            <a:r>
              <a:rPr lang="en-US" baseline="0" dirty="0"/>
              <a:t> </a:t>
            </a:r>
            <a:r>
              <a:rPr lang="en-US" baseline="0" dirty="0" err="1"/>
              <a:t>toho</a:t>
            </a:r>
            <a:r>
              <a:rPr lang="en-US" baseline="0" dirty="0"/>
              <a:t> twisting, </a:t>
            </a:r>
            <a:r>
              <a:rPr lang="en-US" baseline="0" dirty="0" err="1"/>
              <a:t>ktory</a:t>
            </a:r>
            <a:r>
              <a:rPr lang="en-US" baseline="0" dirty="0"/>
              <a:t> v </a:t>
            </a:r>
            <a:r>
              <a:rPr lang="en-US" baseline="0" dirty="0" err="1"/>
              <a:t>strede</a:t>
            </a:r>
            <a:r>
              <a:rPr lang="en-US" baseline="0" dirty="0"/>
              <a:t> </a:t>
            </a:r>
            <a:r>
              <a:rPr lang="en-US" baseline="0" dirty="0" err="1"/>
              <a:t>nevidime</a:t>
            </a:r>
            <a:r>
              <a:rPr lang="en-US" baseline="0" dirty="0"/>
              <a:t>…</a:t>
            </a:r>
            <a:r>
              <a:rPr lang="en-US" baseline="0" dirty="0" err="1"/>
              <a:t>atd</a:t>
            </a:r>
            <a:r>
              <a:rPr lang="en-US" baseline="0" dirty="0"/>
              <a:t>… Brown, </a:t>
            </a:r>
            <a:r>
              <a:rPr lang="en-US" baseline="0" dirty="0" err="1"/>
              <a:t>Ahlers</a:t>
            </a:r>
            <a:r>
              <a:rPr lang="en-US" baseline="0" dirty="0"/>
              <a:t>, </a:t>
            </a:r>
            <a:r>
              <a:rPr lang="en-US" b="1" baseline="0" dirty="0"/>
              <a:t>Weiss</a:t>
            </a:r>
            <a:r>
              <a:rPr lang="en-US" baseline="0" dirty="0"/>
              <a:t>…V </a:t>
            </a:r>
            <a:r>
              <a:rPr lang="en-US" baseline="0" dirty="0" err="1"/>
              <a:t>zavislosti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polohe</a:t>
            </a:r>
            <a:r>
              <a:rPr lang="en-US" baseline="0" dirty="0"/>
              <a:t> </a:t>
            </a:r>
            <a:r>
              <a:rPr lang="en-US" baseline="0" dirty="0" err="1"/>
              <a:t>snimacov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merania</a:t>
            </a:r>
            <a:r>
              <a:rPr lang="en-US" baseline="0" dirty="0"/>
              <a:t> </a:t>
            </a:r>
            <a:r>
              <a:rPr lang="en-US" baseline="0" dirty="0" err="1"/>
              <a:t>citlive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rozne</a:t>
            </a:r>
            <a:r>
              <a:rPr lang="en-US" baseline="0" dirty="0"/>
              <a:t> </a:t>
            </a:r>
            <a:r>
              <a:rPr lang="en-US" baseline="0" dirty="0" err="1"/>
              <a:t>vlastnosti</a:t>
            </a:r>
            <a:r>
              <a:rPr lang="en-US" baseline="0" dirty="0"/>
              <a:t> </a:t>
            </a:r>
            <a:r>
              <a:rPr lang="en-US" baseline="0" dirty="0" err="1"/>
              <a:t>velkych</a:t>
            </a:r>
            <a:r>
              <a:rPr lang="en-US" baseline="0" dirty="0"/>
              <a:t> </a:t>
            </a:r>
            <a:r>
              <a:rPr lang="en-US" baseline="0" dirty="0" err="1"/>
              <a:t>struktur</a:t>
            </a:r>
            <a:r>
              <a:rPr lang="en-US" baseline="0" dirty="0"/>
              <a:t> (LCS, plumy…). Na </a:t>
            </a:r>
            <a:r>
              <a:rPr lang="en-US" baseline="0" dirty="0" err="1"/>
              <a:t>rozdiel</a:t>
            </a:r>
            <a:r>
              <a:rPr lang="en-US" baseline="0" dirty="0"/>
              <a:t> od </a:t>
            </a:r>
            <a:r>
              <a:rPr lang="en-US" baseline="0" dirty="0" err="1"/>
              <a:t>predchadzajuceho</a:t>
            </a:r>
            <a:r>
              <a:rPr lang="en-US" baseline="0" dirty="0"/>
              <a:t> </a:t>
            </a:r>
            <a:r>
              <a:rPr lang="en-US" baseline="0" dirty="0" err="1"/>
              <a:t>slidu</a:t>
            </a:r>
            <a:r>
              <a:rPr lang="en-US" baseline="0" dirty="0"/>
              <a:t> – </a:t>
            </a:r>
            <a:r>
              <a:rPr lang="en-US" baseline="0" dirty="0" err="1"/>
              <a:t>Re_p</a:t>
            </a:r>
            <a:r>
              <a:rPr lang="en-US" baseline="0" dirty="0"/>
              <a:t> - </a:t>
            </a:r>
            <a:r>
              <a:rPr lang="en-US" baseline="0" dirty="0" err="1"/>
              <a:t>nemame</a:t>
            </a:r>
            <a:r>
              <a:rPr lang="en-US" baseline="0" dirty="0"/>
              <a:t> </a:t>
            </a:r>
            <a:r>
              <a:rPr lang="en-US" baseline="0" dirty="0" err="1"/>
              <a:t>porovnanie</a:t>
            </a:r>
            <a:r>
              <a:rPr lang="en-US" baseline="0" dirty="0"/>
              <a:t> s </a:t>
            </a:r>
            <a:r>
              <a:rPr lang="en-US" baseline="0" dirty="0" err="1"/>
              <a:t>kryo</a:t>
            </a:r>
            <a:r>
              <a:rPr lang="en-US" baseline="0" dirty="0"/>
              <a:t>, </a:t>
            </a:r>
            <a:r>
              <a:rPr lang="en-US" baseline="0" dirty="0" err="1"/>
              <a:t>len</a:t>
            </a:r>
            <a:r>
              <a:rPr lang="en-US" baseline="0" dirty="0"/>
              <a:t> s SF_6…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0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515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vidime</a:t>
            </a:r>
            <a:r>
              <a:rPr lang="en-US" dirty="0"/>
              <a:t>… V GL </a:t>
            </a:r>
            <a:r>
              <a:rPr lang="en-US" dirty="0" err="1"/>
              <a:t>teorii</a:t>
            </a:r>
            <a:r>
              <a:rPr lang="en-US" dirty="0"/>
              <a:t> </a:t>
            </a:r>
            <a:r>
              <a:rPr lang="en-US" dirty="0" err="1"/>
              <a:t>prechod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bud</a:t>
            </a:r>
            <a:r>
              <a:rPr lang="en-US" baseline="0" dirty="0"/>
              <a:t> </a:t>
            </a:r>
            <a:r>
              <a:rPr lang="en-US" baseline="0" dirty="0" err="1"/>
              <a:t>vobec</a:t>
            </a:r>
            <a:r>
              <a:rPr lang="en-US" baseline="0" dirty="0"/>
              <a:t> (</a:t>
            </a:r>
            <a:r>
              <a:rPr lang="en-US" baseline="0" dirty="0" err="1"/>
              <a:t>novy</a:t>
            </a:r>
            <a:r>
              <a:rPr lang="en-US" baseline="0" dirty="0"/>
              <a:t> fit Stevens), </a:t>
            </a:r>
            <a:r>
              <a:rPr lang="en-US" baseline="0" dirty="0" err="1"/>
              <a:t>alebo</a:t>
            </a:r>
            <a:r>
              <a:rPr lang="en-US" baseline="0" dirty="0"/>
              <a:t> </a:t>
            </a:r>
            <a:r>
              <a:rPr lang="en-US" baseline="0" dirty="0" err="1"/>
              <a:t>velmi</a:t>
            </a:r>
            <a:r>
              <a:rPr lang="en-US" baseline="0" dirty="0"/>
              <a:t> </a:t>
            </a:r>
            <a:r>
              <a:rPr lang="en-US" baseline="0" dirty="0" err="1"/>
              <a:t>slabo</a:t>
            </a:r>
            <a:r>
              <a:rPr lang="en-US" baseline="0" dirty="0"/>
              <a:t>/</a:t>
            </a:r>
            <a:r>
              <a:rPr lang="en-US" baseline="0" dirty="0" err="1"/>
              <a:t>nevyrazne</a:t>
            </a:r>
            <a:r>
              <a:rPr lang="en-US" baseline="0" dirty="0"/>
              <a:t>. </a:t>
            </a:r>
            <a:r>
              <a:rPr lang="en-US" baseline="0" dirty="0" err="1"/>
              <a:t>Podla</a:t>
            </a:r>
            <a:r>
              <a:rPr lang="en-US" baseline="0" dirty="0"/>
              <a:t> GL by </a:t>
            </a:r>
            <a:r>
              <a:rPr lang="en-US" baseline="0" dirty="0" err="1"/>
              <a:t>prechod</a:t>
            </a:r>
            <a:r>
              <a:rPr lang="en-US" baseline="0" dirty="0"/>
              <a:t> v Nu(Ra) mal </a:t>
            </a:r>
            <a:r>
              <a:rPr lang="en-US" baseline="0" dirty="0" err="1"/>
              <a:t>suvisiet</a:t>
            </a:r>
            <a:r>
              <a:rPr lang="en-US" baseline="0" dirty="0"/>
              <a:t> s </a:t>
            </a:r>
            <a:r>
              <a:rPr lang="en-US" baseline="0" dirty="0" err="1"/>
              <a:t>chovanim</a:t>
            </a:r>
            <a:r>
              <a:rPr lang="en-US" baseline="0" dirty="0"/>
              <a:t> </a:t>
            </a:r>
            <a:r>
              <a:rPr lang="en-US" baseline="0" dirty="0" err="1"/>
              <a:t>medznych</a:t>
            </a:r>
            <a:r>
              <a:rPr lang="en-US" baseline="0" dirty="0"/>
              <a:t> </a:t>
            </a:r>
            <a:r>
              <a:rPr lang="en-US" baseline="0" dirty="0" err="1"/>
              <a:t>vrstiev</a:t>
            </a:r>
            <a:r>
              <a:rPr lang="en-US" baseline="0" dirty="0"/>
              <a:t> (</a:t>
            </a:r>
            <a:r>
              <a:rPr lang="en-US" baseline="0" dirty="0" err="1"/>
              <a:t>stary</a:t>
            </a:r>
            <a:r>
              <a:rPr lang="en-US" baseline="0" dirty="0"/>
              <a:t> fit </a:t>
            </a:r>
            <a:r>
              <a:rPr lang="en-US" baseline="0" dirty="0" err="1"/>
              <a:t>predpoveda</a:t>
            </a:r>
            <a:r>
              <a:rPr lang="en-US" baseline="0" dirty="0"/>
              <a:t> v </a:t>
            </a:r>
            <a:r>
              <a:rPr lang="en-US" baseline="0" dirty="0" err="1"/>
              <a:t>danom</a:t>
            </a:r>
            <a:r>
              <a:rPr lang="en-US" baseline="0" dirty="0"/>
              <a:t> </a:t>
            </a:r>
            <a:r>
              <a:rPr lang="en-US" baseline="0" dirty="0" err="1"/>
              <a:t>mieste</a:t>
            </a:r>
            <a:r>
              <a:rPr lang="en-US" baseline="0" dirty="0"/>
              <a:t> </a:t>
            </a:r>
            <a:r>
              <a:rPr lang="en-US" baseline="0" dirty="0" err="1"/>
              <a:t>prechod</a:t>
            </a:r>
            <a:r>
              <a:rPr lang="en-US" baseline="0" dirty="0"/>
              <a:t> v BL </a:t>
            </a:r>
            <a:r>
              <a:rPr lang="en-US" baseline="0" dirty="0" err="1"/>
              <a:t>typu</a:t>
            </a:r>
            <a:r>
              <a:rPr lang="en-US" baseline="0" dirty="0"/>
              <a:t> </a:t>
            </a:r>
            <a:r>
              <a:rPr lang="en-US" baseline="0" dirty="0" err="1"/>
              <a:t>IV_u</a:t>
            </a:r>
            <a:r>
              <a:rPr lang="en-US" baseline="0" dirty="0"/>
              <a:t> – </a:t>
            </a:r>
            <a:r>
              <a:rPr lang="en-US" baseline="0" dirty="0" err="1"/>
              <a:t>IV_l</a:t>
            </a:r>
            <a:r>
              <a:rPr lang="en-US" baseline="0" dirty="0"/>
              <a:t>), </a:t>
            </a:r>
            <a:r>
              <a:rPr lang="en-US" b="1" baseline="0" dirty="0"/>
              <a:t> </a:t>
            </a:r>
          </a:p>
          <a:p>
            <a:r>
              <a:rPr lang="en-US" baseline="0" dirty="0" err="1"/>
              <a:t>Odpoved</a:t>
            </a:r>
            <a:r>
              <a:rPr lang="en-US" baseline="0" dirty="0"/>
              <a:t> </a:t>
            </a:r>
            <a:r>
              <a:rPr lang="en-US" baseline="0" dirty="0" err="1"/>
              <a:t>moze</a:t>
            </a:r>
            <a:r>
              <a:rPr lang="en-US" baseline="0" dirty="0"/>
              <a:t> </a:t>
            </a:r>
            <a:r>
              <a:rPr lang="en-US" baseline="0" dirty="0" err="1"/>
              <a:t>naznacit</a:t>
            </a:r>
            <a:r>
              <a:rPr lang="en-US" baseline="0" dirty="0"/>
              <a:t> </a:t>
            </a:r>
            <a:r>
              <a:rPr lang="en-US" baseline="0" dirty="0" err="1"/>
              <a:t>chovanie</a:t>
            </a:r>
            <a:r>
              <a:rPr lang="en-US" baseline="0" dirty="0"/>
              <a:t> LSC,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94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90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00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682C43-1628-4910-8A51-66588B2EB9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70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0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0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88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31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54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13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41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96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4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3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63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61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56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0183-71C1-488A-97A9-03770CD35ADC}" type="datetimeFigureOut">
              <a:rPr lang="cs-CZ" smtClean="0"/>
              <a:t>05.10.2021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10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vier%E2%80%93Stokes_existence_and_smoothness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en.wikipedia.org/wiki/Energy" TargetMode="External"/><Relationship Id="rId4" Type="http://schemas.openxmlformats.org/officeDocument/2006/relationships/hyperlink" Target="https://en.wikipedia.org/wiki/Smooth_func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40.png"/><Relationship Id="rId18" Type="http://schemas.openxmlformats.org/officeDocument/2006/relationships/image" Target="../media/image46.wmf"/><Relationship Id="rId3" Type="http://schemas.openxmlformats.org/officeDocument/2006/relationships/video" Target="../media/media1.mp4"/><Relationship Id="rId7" Type="http://schemas.openxmlformats.org/officeDocument/2006/relationships/image" Target="../media/image43.wmf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7.bin"/><Relationship Id="rId2" Type="http://schemas.microsoft.com/office/2007/relationships/media" Target="../media/media1.mp4"/><Relationship Id="rId16" Type="http://schemas.openxmlformats.org/officeDocument/2006/relationships/image" Target="../media/image5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5.wmf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80.png"/><Relationship Id="rId5" Type="http://schemas.openxmlformats.org/officeDocument/2006/relationships/image" Target="../media/image76.wmf"/><Relationship Id="rId10" Type="http://schemas.openxmlformats.org/officeDocument/2006/relationships/image" Target="http://graphics8.nytimes.com/images/2008/03/08/us/08kraichna.190.jpg" TargetMode="External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92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6.png"/><Relationship Id="rId9" Type="http://schemas.openxmlformats.org/officeDocument/2006/relationships/image" Target="../media/image8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emf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115.jp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14.emf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3.emf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12.emf"/><Relationship Id="rId10" Type="http://schemas.openxmlformats.org/officeDocument/2006/relationships/image" Target="../media/image109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19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emf"/><Relationship Id="rId5" Type="http://schemas.openxmlformats.org/officeDocument/2006/relationships/image" Target="../media/image111.png"/><Relationship Id="rId4" Type="http://schemas.openxmlformats.org/officeDocument/2006/relationships/image" Target="../media/image11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5.png"/><Relationship Id="rId4" Type="http://schemas.openxmlformats.org/officeDocument/2006/relationships/image" Target="../media/image13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7.emf"/><Relationship Id="rId5" Type="http://schemas.openxmlformats.org/officeDocument/2006/relationships/image" Target="../media/image135.png"/><Relationship Id="rId4" Type="http://schemas.openxmlformats.org/officeDocument/2006/relationships/image" Target="../media/image136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13" Type="http://schemas.openxmlformats.org/officeDocument/2006/relationships/image" Target="../media/image149.pn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12" Type="http://schemas.openxmlformats.org/officeDocument/2006/relationships/image" Target="../media/image148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g"/><Relationship Id="rId10" Type="http://schemas.openxmlformats.org/officeDocument/2006/relationships/image" Target="../media/image146.jpg"/><Relationship Id="rId4" Type="http://schemas.openxmlformats.org/officeDocument/2006/relationships/image" Target="../media/image140.jpg"/><Relationship Id="rId9" Type="http://schemas.openxmlformats.org/officeDocument/2006/relationships/image" Target="../media/image145.jpg"/><Relationship Id="rId14" Type="http://schemas.openxmlformats.org/officeDocument/2006/relationships/image" Target="../media/image1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2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6.jpeg"/><Relationship Id="rId5" Type="http://schemas.openxmlformats.org/officeDocument/2006/relationships/image" Target="../media/image22.png"/><Relationship Id="rId10" Type="http://schemas.openxmlformats.org/officeDocument/2006/relationships/image" Target="../media/image2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283456"/>
            <a:ext cx="12192000" cy="3086100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solidFill>
                  <a:srgbClr val="FF0000"/>
                </a:solidFill>
                <a:latin typeface="+mn-lt"/>
              </a:rPr>
              <a:t>Transport of heat </a:t>
            </a:r>
            <a:r>
              <a:rPr lang="en-US" sz="5100" dirty="0">
                <a:solidFill>
                  <a:srgbClr val="FF0000"/>
                </a:solidFill>
                <a:latin typeface="+mn-lt"/>
              </a:rPr>
              <a:t>by </a:t>
            </a:r>
            <a:br>
              <a:rPr lang="en-US" sz="5100" dirty="0">
                <a:solidFill>
                  <a:srgbClr val="FF0000"/>
                </a:solidFill>
                <a:latin typeface="+mn-lt"/>
              </a:rPr>
            </a:br>
            <a:r>
              <a:rPr lang="en-US" sz="5100" dirty="0">
                <a:solidFill>
                  <a:srgbClr val="FF0000"/>
                </a:solidFill>
                <a:latin typeface="+mn-lt"/>
              </a:rPr>
              <a:t>classical and quantum 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turbulent flows </a:t>
            </a:r>
            <a:r>
              <a:rPr lang="en-US" sz="510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5100" dirty="0">
                <a:solidFill>
                  <a:srgbClr val="FF0000"/>
                </a:solidFill>
                <a:latin typeface="+mn-lt"/>
              </a:rPr>
            </a:br>
            <a:r>
              <a:rPr lang="en-US" sz="5100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cryogenic </a:t>
            </a:r>
            <a:r>
              <a:rPr lang="sk-SK" sz="5100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5100" b="1" dirty="0" err="1">
                <a:solidFill>
                  <a:srgbClr val="FF0000"/>
                </a:solidFill>
                <a:latin typeface="+mn-lt"/>
              </a:rPr>
              <a:t>elium</a:t>
            </a:r>
            <a:r>
              <a:rPr lang="sk-SK" sz="51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100" b="1" baseline="30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He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0" y="2941481"/>
            <a:ext cx="12192000" cy="1655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/>
              <a:t>Michal Macek</a:t>
            </a:r>
            <a:r>
              <a:rPr lang="en-US" sz="3200" b="1" dirty="0"/>
              <a:t>, Pavel Urban, V</a:t>
            </a:r>
            <a:r>
              <a:rPr lang="sk-SK" sz="3200" b="1" dirty="0" err="1"/>
              <a:t>ěra</a:t>
            </a:r>
            <a:r>
              <a:rPr lang="sk-SK" sz="3200" b="1" dirty="0"/>
              <a:t> </a:t>
            </a:r>
            <a:r>
              <a:rPr lang="sk-SK" sz="3200" b="1" dirty="0" err="1"/>
              <a:t>Musilová</a:t>
            </a:r>
            <a:r>
              <a:rPr lang="sk-SK" sz="3200" b="1" dirty="0"/>
              <a:t>, </a:t>
            </a:r>
          </a:p>
          <a:p>
            <a:r>
              <a:rPr lang="sk-SK" sz="3200" b="1" dirty="0"/>
              <a:t>Tomáš </a:t>
            </a:r>
            <a:r>
              <a:rPr lang="sk-SK" sz="3200" b="1" dirty="0" err="1"/>
              <a:t>Králík</a:t>
            </a:r>
            <a:r>
              <a:rPr lang="sk-SK" sz="3200" b="1" dirty="0"/>
              <a:t>, Pavel </a:t>
            </a:r>
            <a:r>
              <a:rPr lang="sk-SK" sz="3200" b="1" dirty="0" err="1"/>
              <a:t>Hanzelka</a:t>
            </a:r>
            <a:r>
              <a:rPr lang="sk-SK" sz="3200" b="1" dirty="0"/>
              <a:t>, Aleš Srnka</a:t>
            </a:r>
          </a:p>
          <a:p>
            <a:endParaRPr lang="en-US" sz="3200" b="1" dirty="0"/>
          </a:p>
          <a:p>
            <a:r>
              <a:rPr lang="en-US" sz="3200" dirty="0"/>
              <a:t>The Czech Academy of Sciences</a:t>
            </a:r>
            <a:endParaRPr lang="sk-SK" sz="3200" dirty="0"/>
          </a:p>
          <a:p>
            <a:r>
              <a:rPr lang="en-US" sz="3200" dirty="0"/>
              <a:t>Institute of Scientific Instruments, </a:t>
            </a:r>
            <a:r>
              <a:rPr lang="sk-SK" sz="3200" dirty="0"/>
              <a:t>Brno</a:t>
            </a:r>
            <a:endParaRPr lang="en-US" sz="3200" dirty="0"/>
          </a:p>
          <a:p>
            <a:r>
              <a:rPr lang="sk-SK" sz="3200" dirty="0">
                <a:solidFill>
                  <a:srgbClr val="FF0000"/>
                </a:solidFill>
              </a:rPr>
              <a:t>Group of </a:t>
            </a:r>
            <a:r>
              <a:rPr lang="en-US" sz="3200" dirty="0">
                <a:solidFill>
                  <a:srgbClr val="FF0000"/>
                </a:solidFill>
              </a:rPr>
              <a:t>Cryogenics and </a:t>
            </a:r>
            <a:r>
              <a:rPr lang="en-US" sz="3200" dirty="0" smtClean="0">
                <a:solidFill>
                  <a:srgbClr val="FF0000"/>
                </a:solidFill>
              </a:rPr>
              <a:t>Superconductivity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297" y="4004078"/>
            <a:ext cx="1926503" cy="22191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9" y="4004078"/>
            <a:ext cx="1913813" cy="18463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25784" y="6411817"/>
            <a:ext cx="5532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Projekt</a:t>
            </a:r>
            <a:r>
              <a:rPr lang="en-US" sz="1400" dirty="0"/>
              <a:t>  M</a:t>
            </a:r>
            <a:r>
              <a:rPr lang="cs-CZ" sz="1400" dirty="0"/>
              <a:t>ŠMT </a:t>
            </a:r>
            <a:r>
              <a:rPr lang="en-US" sz="1400" dirty="0"/>
              <a:t>OPVVV</a:t>
            </a:r>
            <a:r>
              <a:rPr lang="cs-CZ" sz="1400" dirty="0"/>
              <a:t> </a:t>
            </a:r>
            <a:r>
              <a:rPr lang="en-US" sz="1400" dirty="0"/>
              <a:t>[</a:t>
            </a:r>
            <a:r>
              <a:rPr lang="en-US" sz="1400" dirty="0" err="1"/>
              <a:t>qCULTURA</a:t>
            </a:r>
            <a:r>
              <a:rPr lang="en-US" sz="1400" dirty="0"/>
              <a:t>] </a:t>
            </a:r>
            <a:r>
              <a:rPr lang="cs-CZ" sz="1400" dirty="0"/>
              <a:t>CZ02269/00/00/18_070/0009944</a:t>
            </a:r>
            <a:r>
              <a:rPr lang="en-US" sz="1400" dirty="0"/>
              <a:t>       </a:t>
            </a:r>
            <a:endParaRPr lang="cs-CZ" sz="1400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2979" y="6411816"/>
            <a:ext cx="564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PřF</a:t>
            </a:r>
            <a:r>
              <a:rPr lang="cs-CZ" sz="1400" dirty="0" smtClean="0"/>
              <a:t> MUNI: F3250 - </a:t>
            </a:r>
            <a:r>
              <a:rPr lang="en-US" sz="1400" dirty="0" smtClean="0"/>
              <a:t>Modern</a:t>
            </a:r>
            <a:r>
              <a:rPr lang="cs-CZ" sz="1400" dirty="0" smtClean="0"/>
              <a:t>í témata fyziky kondenzované fáze :: </a:t>
            </a:r>
            <a:r>
              <a:rPr lang="en-US" sz="1400" dirty="0" smtClean="0"/>
              <a:t>05</a:t>
            </a:r>
            <a:r>
              <a:rPr lang="cs-CZ" sz="1400" dirty="0" smtClean="0"/>
              <a:t>.10.202</a:t>
            </a:r>
            <a:r>
              <a:rPr lang="en-US" sz="1400" dirty="0" smtClean="0"/>
              <a:t>1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71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87366" cy="941557"/>
          </a:xfrm>
        </p:spPr>
        <p:txBody>
          <a:bodyPr/>
          <a:lstStyle/>
          <a:p>
            <a:pPr algn="ctr"/>
            <a:r>
              <a:rPr lang="cs-CZ" dirty="0"/>
              <a:t>Turbulence: </a:t>
            </a:r>
            <a:r>
              <a:rPr lang="en-US" dirty="0" smtClean="0"/>
              <a:t>Major </a:t>
            </a:r>
            <a:r>
              <a:rPr lang="en-US" dirty="0"/>
              <a:t>open scientific problem</a:t>
            </a:r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6" y="1014703"/>
            <a:ext cx="6647587" cy="55324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429404" y="5436132"/>
            <a:ext cx="260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Clear Ideas </a:t>
            </a:r>
          </a:p>
          <a:p>
            <a:pPr algn="ctr"/>
            <a:r>
              <a:rPr lang="en-US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by Ren</a:t>
            </a:r>
            <a:r>
              <a:rPr lang="sk-SK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e </a:t>
            </a:r>
            <a:r>
              <a:rPr lang="sk-SK" sz="2000" dirty="0" err="1">
                <a:latin typeface="Adobe Song Std L" panose="02020300000000000000" pitchFamily="18" charset="-128"/>
                <a:ea typeface="Adobe Song Std L" panose="02020300000000000000" pitchFamily="18" charset="-128"/>
              </a:rPr>
              <a:t>Magritte</a:t>
            </a:r>
            <a:r>
              <a:rPr lang="sk-SK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, 1958</a:t>
            </a:r>
            <a:endParaRPr lang="cs-CZ" sz="200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592886" y="1039166"/>
            <a:ext cx="6647586" cy="3689628"/>
            <a:chOff x="1997131" y="-2798031"/>
            <a:chExt cx="8013469" cy="3940920"/>
          </a:xfrm>
        </p:grpSpPr>
        <p:sp>
          <p:nvSpPr>
            <p:cNvPr id="9" name="TextovéPole 8"/>
            <p:cNvSpPr txBox="1"/>
            <p:nvPr/>
          </p:nvSpPr>
          <p:spPr>
            <a:xfrm>
              <a:off x="1997131" y="-895290"/>
              <a:ext cx="8013469" cy="203817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476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Clay Mathematics </a:t>
              </a:r>
              <a:r>
                <a:rPr lang="en-US" dirty="0" smtClean="0">
                  <a:solidFill>
                    <a:srgbClr val="FF0000"/>
                  </a:solidFill>
                </a:rPr>
                <a:t>Institute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u="sng" dirty="0">
                  <a:solidFill>
                    <a:srgbClr val="FF0000"/>
                  </a:solidFill>
                </a:rPr>
                <a:t>$1 000 000 prize</a:t>
              </a:r>
              <a:r>
                <a:rPr lang="en-US" b="1" dirty="0"/>
                <a:t>:</a:t>
              </a:r>
            </a:p>
            <a:p>
              <a:r>
                <a:rPr lang="en-US" i="1" dirty="0" err="1">
                  <a:hlinkClick r:id="rId3" tooltip="Navier–Stokes existence and smoothness"/>
                </a:rPr>
                <a:t>Navier</a:t>
              </a:r>
              <a:r>
                <a:rPr lang="en-US" i="1" dirty="0">
                  <a:hlinkClick r:id="rId3" tooltip="Navier–Stokes existence and smoothness"/>
                </a:rPr>
                <a:t>–Stokes existence and smoothness</a:t>
              </a:r>
              <a:r>
                <a:rPr lang="en-US" dirty="0"/>
                <a:t> problem:</a:t>
              </a:r>
            </a:p>
            <a:p>
              <a:r>
                <a:rPr lang="en-US" sz="1500" dirty="0"/>
                <a:t>Even basic properties of the solutions to </a:t>
              </a:r>
              <a:r>
                <a:rPr lang="en-US" sz="1500" dirty="0" err="1"/>
                <a:t>Navier</a:t>
              </a:r>
              <a:r>
                <a:rPr lang="en-US" sz="1500" dirty="0"/>
                <a:t>–Stokes have never been proven. </a:t>
              </a:r>
              <a:r>
                <a:rPr lang="en-US" sz="1500" dirty="0" smtClean="0"/>
                <a:t>For </a:t>
              </a:r>
              <a:r>
                <a:rPr lang="en-US" sz="1500" dirty="0"/>
                <a:t>the three-dimensional system of equations, and given some initial conditions, mathematicians have not yet proved that </a:t>
              </a:r>
              <a:r>
                <a:rPr lang="en-US" sz="1500" dirty="0">
                  <a:hlinkClick r:id="rId4" tooltip="Smooth function"/>
                </a:rPr>
                <a:t>smooth solutions</a:t>
              </a:r>
              <a:r>
                <a:rPr lang="en-US" sz="1500" dirty="0"/>
                <a:t> always exist, </a:t>
              </a:r>
              <a:r>
                <a:rPr lang="en-US" sz="1500" dirty="0" smtClean="0"/>
                <a:t>                 or </a:t>
              </a:r>
              <a:r>
                <a:rPr lang="en-US" sz="1500" dirty="0"/>
                <a:t>that if they do exist, they have </a:t>
              </a:r>
              <a:r>
                <a:rPr lang="en-US" sz="1500" u="sng" dirty="0">
                  <a:solidFill>
                    <a:srgbClr val="0070C0"/>
                  </a:solidFill>
                </a:rPr>
                <a:t>bounded </a:t>
              </a:r>
              <a:r>
                <a:rPr lang="en-US" sz="1500" dirty="0">
                  <a:hlinkClick r:id="rId5" tooltip="Energy"/>
                </a:rPr>
                <a:t>energy</a:t>
              </a:r>
              <a:r>
                <a:rPr lang="en-US" sz="1500" dirty="0"/>
                <a:t> per unit mass.</a:t>
              </a:r>
            </a:p>
            <a:p>
              <a:r>
                <a:rPr lang="en-US" dirty="0"/>
                <a:t> </a:t>
              </a:r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7131" y="-2798031"/>
              <a:ext cx="8013469" cy="1902741"/>
            </a:xfrm>
            <a:prstGeom prst="rect">
              <a:avLst/>
            </a:prstGeom>
            <a:ln w="47625">
              <a:solidFill>
                <a:schemeClr val="tx1"/>
              </a:solidFill>
            </a:ln>
          </p:spPr>
        </p:pic>
      </p:grp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7" name="TextovéPole 16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9/40</a:t>
              </a:r>
            </a:p>
            <a:p>
              <a:endParaRPr lang="en-US" dirty="0"/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ovéPole 2"/>
          <p:cNvSpPr txBox="1"/>
          <p:nvPr/>
        </p:nvSpPr>
        <p:spPr>
          <a:xfrm>
            <a:off x="103031" y="1077803"/>
            <a:ext cx="239547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part of the course: “Modern </a:t>
            </a:r>
            <a:r>
              <a:rPr lang="en-US" dirty="0" smtClean="0"/>
              <a:t>topics in physics </a:t>
            </a:r>
            <a:r>
              <a:rPr lang="en-US" dirty="0" smtClean="0"/>
              <a:t>of condensed phase”</a:t>
            </a:r>
          </a:p>
          <a:p>
            <a:pPr algn="ctr"/>
            <a:r>
              <a:rPr lang="en-US" dirty="0" smtClean="0"/>
              <a:t>Why do I talk about old stuff all the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Heat </a:t>
            </a:r>
            <a:r>
              <a:rPr lang="en-US" dirty="0"/>
              <a:t>transport mechanisms: </a:t>
            </a:r>
            <a:r>
              <a:rPr lang="en-US" dirty="0" smtClean="0"/>
              <a:t>Recall…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0051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</a:rPr>
                  <a:t>Radiation</a:t>
                </a:r>
                <a:r>
                  <a:rPr lang="en-US" u="sng" dirty="0" smtClean="0"/>
                  <a:t> (everywhere, including vacuum)</a:t>
                </a:r>
                <a:r>
                  <a:rPr lang="en-US" dirty="0" smtClean="0"/>
                  <a:t>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    Stefan-Boltzmann’s law: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l-GR" i="1" dirty="0" smtClean="0">
                        <a:latin typeface="Cambria Math"/>
                        <a:ea typeface="Cambria Math"/>
                      </a:rPr>
                      <m:t>𝜀</m:t>
                    </m:r>
                    <m:sSup>
                      <m:sSupPr>
                        <m:ctrlPr>
                          <a:rPr lang="el-GR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acc>
                      <m:accPr>
                        <m:chr m:val="⃗"/>
                        <m:ctrlPr>
                          <a:rPr lang="el-GR" i="1" dirty="0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u="sng" dirty="0" smtClean="0">
                    <a:solidFill>
                      <a:schemeClr val="accent1"/>
                    </a:solidFill>
                  </a:rPr>
                  <a:t>Conduction</a:t>
                </a:r>
                <a:r>
                  <a:rPr lang="en-US" u="sng" dirty="0" smtClean="0"/>
                  <a:t> (in rigid matter or motionless fluids)</a:t>
                </a:r>
                <a:r>
                  <a:rPr lang="en-US" dirty="0" smtClean="0"/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</a:t>
                </a:r>
                <a:r>
                  <a:rPr lang="en-US" dirty="0"/>
                  <a:t>Fourier’s law: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=−</m:t>
                    </m:r>
                    <m:r>
                      <a:rPr lang="en-US" i="1" dirty="0" err="1">
                        <a:latin typeface="Cambria Math"/>
                        <a:ea typeface="Cambria Math"/>
                      </a:rPr>
                      <m:t>𝜆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dirty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i="1" dirty="0" err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u="sng" dirty="0" smtClean="0">
                    <a:solidFill>
                      <a:srgbClr val="00CC00"/>
                    </a:solidFill>
                  </a:rPr>
                  <a:t>Convection</a:t>
                </a:r>
                <a:r>
                  <a:rPr lang="en-US" u="sng" dirty="0" smtClean="0"/>
                  <a:t> (in flowing matter):</a:t>
                </a:r>
                <a:endParaRPr lang="en-US" u="sng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00515" cy="4351338"/>
              </a:xfrm>
              <a:blipFill rotWithShape="1">
                <a:blip r:embed="rId2"/>
                <a:stretch>
                  <a:fillRect l="-934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65914" y="5331856"/>
                <a:ext cx="4649276" cy="578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“Fourier-like law”: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sz="2800" i="1" dirty="0">
                        <a:latin typeface="Cambria Math"/>
                      </a:rPr>
                      <m:t>=−</m:t>
                    </m:r>
                    <m:sSup>
                      <m:sSup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p>
                        <m:r>
                          <a:rPr lang="en-US" sz="2800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2800" i="1" dirty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800" dirty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sz="2800" i="1" dirty="0" err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14" y="5331856"/>
                <a:ext cx="4649276" cy="578107"/>
              </a:xfrm>
              <a:prstGeom prst="rect">
                <a:avLst/>
              </a:prstGeom>
              <a:blipFill rotWithShape="1">
                <a:blip r:embed="rId3"/>
                <a:stretch>
                  <a:fillRect l="-2621" b="-30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029607" y="5371233"/>
                <a:ext cx="6162393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00CC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00CC00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CC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800" i="1" dirty="0">
                        <a:solidFill>
                          <a:srgbClr val="00CC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CC00"/>
                    </a:solidFill>
                  </a:rPr>
                  <a:t>effective conductivity </a:t>
                </a:r>
                <a:endParaRPr lang="en-US" sz="2800" dirty="0" smtClean="0"/>
              </a:p>
              <a:p>
                <a:pPr algn="r"/>
                <a:r>
                  <a:rPr lang="en-US" sz="2800" dirty="0" smtClean="0"/>
                  <a:t>– </a:t>
                </a:r>
                <a:r>
                  <a:rPr lang="en-US" sz="2800" u="sng" dirty="0"/>
                  <a:t>depends on the nature of the flow </a:t>
                </a:r>
                <a:r>
                  <a:rPr lang="en-US" sz="2800" u="sng" dirty="0" smtClean="0"/>
                  <a:t>field</a:t>
                </a:r>
              </a:p>
              <a:p>
                <a:pPr algn="r"/>
                <a:r>
                  <a:rPr lang="en-US" sz="2800" u="sng" dirty="0" smtClean="0"/>
                  <a:t>(laminar/turbulent)</a:t>
                </a:r>
                <a:endParaRPr lang="en-US" sz="2800" u="sng" dirty="0"/>
              </a:p>
              <a:p>
                <a:pPr algn="r"/>
                <a:endParaRPr lang="en-US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607" y="5371233"/>
                <a:ext cx="6162393" cy="1661993"/>
              </a:xfrm>
              <a:prstGeom prst="rect">
                <a:avLst/>
              </a:prstGeom>
              <a:blipFill rotWithShape="1">
                <a:blip r:embed="rId4"/>
                <a:stretch>
                  <a:fillRect l="-890" t="-3297" r="-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029607" y="3707712"/>
                <a:ext cx="5812873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800" i="1" dirty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</a:rPr>
                  <a:t>  microscopic conductivity </a:t>
                </a:r>
              </a:p>
              <a:p>
                <a:pPr algn="r"/>
                <a:r>
                  <a:rPr lang="en-US" sz="2800" dirty="0" smtClean="0"/>
                  <a:t>– </a:t>
                </a:r>
                <a:r>
                  <a:rPr lang="en-US" sz="2800" u="sng" dirty="0"/>
                  <a:t>depends on </a:t>
                </a:r>
                <a:r>
                  <a:rPr lang="en-US" sz="2800" u="sng" dirty="0" smtClean="0"/>
                  <a:t>structure of the material</a:t>
                </a:r>
              </a:p>
              <a:p>
                <a:pPr algn="r"/>
                <a:r>
                  <a:rPr lang="en-US" sz="2800" u="sng" dirty="0" smtClean="0"/>
                  <a:t>(molecular/crystal lattice,…)</a:t>
                </a:r>
                <a:endParaRPr lang="en-US" sz="2800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607" y="3707712"/>
                <a:ext cx="5812873" cy="1661993"/>
              </a:xfrm>
              <a:prstGeom prst="rect">
                <a:avLst/>
              </a:prstGeom>
              <a:blipFill rotWithShape="1">
                <a:blip r:embed="rId5"/>
                <a:stretch>
                  <a:fillRect l="-943" t="-3297" r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8166191" y="2210101"/>
                <a:ext cx="358354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black-body constant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  surface emissivity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91" y="2210101"/>
                <a:ext cx="3583545" cy="1231106"/>
              </a:xfrm>
              <a:prstGeom prst="rect">
                <a:avLst/>
              </a:prstGeom>
              <a:blipFill rotWithShape="1">
                <a:blip r:embed="rId6"/>
                <a:stretch>
                  <a:fillRect t="-4455" r="-2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délník 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2" name="TextovéPole 1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1.2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10/40</a:t>
              </a:r>
            </a:p>
            <a:p>
              <a:endParaRPr lang="en-US" dirty="0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80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880"/>
            <a:ext cx="10515600" cy="1325563"/>
          </a:xfrm>
        </p:spPr>
        <p:txBody>
          <a:bodyPr/>
          <a:lstStyle/>
          <a:p>
            <a:r>
              <a:rPr lang="en-US" dirty="0" smtClean="0"/>
              <a:t>Turbulent mixing: very efficient heat transport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856" y="1354443"/>
            <a:ext cx="9070465" cy="48768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  </a:t>
            </a:r>
            <a:r>
              <a:rPr lang="en-US" u="sng" dirty="0" smtClean="0"/>
              <a:t>Temperature </a:t>
            </a:r>
            <a:r>
              <a:rPr lang="en-US" u="sng" dirty="0"/>
              <a:t>is a scalar quantity </a:t>
            </a:r>
            <a:r>
              <a:rPr lang="en-US" dirty="0"/>
              <a:t>(of course),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u="sng" dirty="0" smtClean="0"/>
              <a:t>like</a:t>
            </a:r>
            <a:r>
              <a:rPr lang="en-US" dirty="0" smtClean="0"/>
              <a:t> e.g. concentration of </a:t>
            </a:r>
            <a:r>
              <a:rPr lang="en-US" u="sng" dirty="0" smtClean="0"/>
              <a:t>cream in coffee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– it is governed by similar (advection-diffusion) equations. </a:t>
            </a:r>
          </a:p>
          <a:p>
            <a:r>
              <a:rPr lang="en-US" dirty="0" smtClean="0"/>
              <a:t>  Velocity </a:t>
            </a:r>
            <a:r>
              <a:rPr lang="en-US" dirty="0"/>
              <a:t>of the fluid flow is a vector field (of course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41" y="4044973"/>
            <a:ext cx="2857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227" y="1390918"/>
            <a:ext cx="2862114" cy="254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7" name="TextovéPole 6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1.2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11/40</a:t>
              </a:r>
            </a:p>
            <a:p>
              <a:endParaRPr lang="en-US" dirty="0"/>
            </a:p>
          </p:txBody>
        </p:sp>
        <p:cxnSp>
          <p:nvCxnSpPr>
            <p:cNvPr id="8" name="Přímá spojnice 7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bdélník 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01762" y="1019911"/>
            <a:ext cx="877127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Surface of the drop deforms and grows in area rapidly, due to turbulent flow fluctuations.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Compared </a:t>
            </a:r>
            <a:r>
              <a:rPr lang="en-US" sz="2800" dirty="0"/>
              <a:t>to </a:t>
            </a:r>
            <a:r>
              <a:rPr lang="en-US" sz="2800" dirty="0">
                <a:solidFill>
                  <a:schemeClr val="accent1"/>
                </a:solidFill>
              </a:rPr>
              <a:t>transport by molecular diffusion</a:t>
            </a:r>
            <a:r>
              <a:rPr lang="en-US" sz="2800" dirty="0"/>
              <a:t>, 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mixing by turbulent flows </a:t>
            </a:r>
            <a:r>
              <a:rPr lang="en-US" sz="2800" dirty="0"/>
              <a:t>is </a:t>
            </a:r>
            <a:r>
              <a:rPr lang="en-US" sz="2800" dirty="0" smtClean="0"/>
              <a:t>thus able </a:t>
            </a:r>
            <a:r>
              <a:rPr lang="en-US" sz="2800" dirty="0"/>
              <a:t>to </a:t>
            </a:r>
          </a:p>
          <a:p>
            <a:r>
              <a:rPr lang="en-US" sz="2800" dirty="0"/>
              <a:t>      </a:t>
            </a:r>
            <a:r>
              <a:rPr lang="en-US" sz="2800" u="sng" dirty="0"/>
              <a:t>enhance scalar transport by many orders of </a:t>
            </a:r>
            <a:r>
              <a:rPr lang="en-US" sz="2800" u="sng" dirty="0" smtClean="0"/>
              <a:t>magnitude.</a:t>
            </a:r>
            <a:endParaRPr lang="en-US" sz="28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Example: </a:t>
            </a:r>
            <a:r>
              <a:rPr lang="en-US" sz="2800" u="sng" dirty="0" smtClean="0"/>
              <a:t>In a 1km thick atmospheric boundary layer, </a:t>
            </a:r>
          </a:p>
          <a:p>
            <a:r>
              <a:rPr lang="en-US" sz="2800" dirty="0" smtClean="0"/>
              <a:t>      </a:t>
            </a:r>
            <a:r>
              <a:rPr lang="en-US" sz="2800" u="sng" dirty="0" smtClean="0"/>
              <a:t>turbulent convection transfers heat at least</a:t>
            </a:r>
          </a:p>
          <a:p>
            <a:r>
              <a:rPr lang="en-US" sz="2800" b="1" dirty="0" smtClean="0"/>
              <a:t>      </a:t>
            </a:r>
            <a:r>
              <a:rPr lang="en-US" sz="2800" b="1" u="sng" dirty="0" smtClean="0"/>
              <a:t>10</a:t>
            </a:r>
            <a:r>
              <a:rPr lang="en-US" sz="2800" b="1" u="sng" baseline="30000" dirty="0" smtClean="0"/>
              <a:t>5 </a:t>
            </a:r>
            <a:r>
              <a:rPr lang="en-US" sz="2800" b="1" u="sng" dirty="0" smtClean="0"/>
              <a:t>more efficiently(!)</a:t>
            </a:r>
            <a:endParaRPr lang="cs-CZ" sz="2800" b="1" u="sng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6787299" y="2073897"/>
            <a:ext cx="2780907" cy="103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38" y="1"/>
            <a:ext cx="9079606" cy="6858000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284" y="1"/>
            <a:ext cx="2071344" cy="4274153"/>
            <a:chOff x="284" y="1"/>
            <a:chExt cx="2071344" cy="427415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1"/>
              <a:ext cx="2071344" cy="387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54548" y="3504713"/>
              <a:ext cx="18674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+mj-lt"/>
                  <a:ea typeface="+mj-ea"/>
                  <a:cs typeface="+mj-cs"/>
                </a:rPr>
                <a:t>Helium</a:t>
              </a:r>
              <a:endParaRPr lang="cs-CZ" sz="4400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2" name="Obdélník 1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1476892" y="44614"/>
            <a:ext cx="7104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E58A11"/>
                </a:solidFill>
              </a:rPr>
              <a:t>1.2</a:t>
            </a:r>
          </a:p>
          <a:p>
            <a:pPr algn="ctr"/>
            <a:r>
              <a:rPr lang="en-US" sz="1600" dirty="0" smtClean="0">
                <a:solidFill>
                  <a:srgbClr val="E58A11"/>
                </a:solidFill>
              </a:rPr>
              <a:t>12/40</a:t>
            </a:r>
          </a:p>
          <a:p>
            <a:endParaRPr lang="en-US" dirty="0">
              <a:solidFill>
                <a:srgbClr val="E58A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5151" y="1053025"/>
            <a:ext cx="4809879" cy="12061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“Classical flows”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9933"/>
                </a:solidFill>
              </a:rPr>
              <a:t>liquid (He-I)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6"/>
                </a:solidFill>
              </a:rPr>
              <a:t>gaseous (</a:t>
            </a:r>
            <a:r>
              <a:rPr lang="en-US" sz="2000" dirty="0" err="1" smtClean="0">
                <a:solidFill>
                  <a:schemeClr val="accent6"/>
                </a:solidFill>
              </a:rPr>
              <a:t>GHe</a:t>
            </a:r>
            <a:r>
              <a:rPr lang="en-US" sz="2000" dirty="0">
                <a:solidFill>
                  <a:schemeClr val="accent6"/>
                </a:solidFill>
              </a:rPr>
              <a:t>) </a:t>
            </a:r>
            <a:r>
              <a:rPr lang="en-US" sz="2000" dirty="0"/>
              <a:t>phases</a:t>
            </a:r>
          </a:p>
          <a:p>
            <a:pPr marL="0" indent="0" algn="ctr">
              <a:buNone/>
            </a:pPr>
            <a:r>
              <a:rPr lang="en-US" dirty="0"/>
              <a:t>   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68" y="2468636"/>
            <a:ext cx="6092189" cy="4236700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7861955" y="3992806"/>
            <a:ext cx="843444" cy="13479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8705399" y="3862673"/>
            <a:ext cx="1484976" cy="130134"/>
          </a:xfrm>
          <a:prstGeom prst="line">
            <a:avLst/>
          </a:prstGeom>
          <a:ln w="412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8507249" y="3873848"/>
            <a:ext cx="252842" cy="27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8829623" y="4395047"/>
            <a:ext cx="315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 </a:t>
            </a:r>
            <a:r>
              <a:rPr lang="cs-CZ" sz="2000" dirty="0" err="1">
                <a:solidFill>
                  <a:srgbClr val="FF0000"/>
                </a:solidFill>
              </a:rPr>
              <a:t>Critical</a:t>
            </a:r>
            <a:r>
              <a:rPr lang="cs-CZ" sz="2000" dirty="0">
                <a:solidFill>
                  <a:srgbClr val="FF0000"/>
                </a:solidFill>
              </a:rPr>
              <a:t> point </a:t>
            </a:r>
            <a:r>
              <a:rPr lang="cs-CZ" sz="2000" dirty="0"/>
              <a:t>(CP)</a:t>
            </a:r>
            <a:r>
              <a:rPr lang="en-US" sz="2000" dirty="0"/>
              <a:t>: </a:t>
            </a:r>
          </a:p>
          <a:p>
            <a:r>
              <a:rPr lang="cs-CZ" sz="2000" dirty="0"/>
              <a:t>P</a:t>
            </a:r>
            <a:r>
              <a:rPr lang="en-US" sz="2000" baseline="-25000" dirty="0"/>
              <a:t>c</a:t>
            </a:r>
            <a:r>
              <a:rPr lang="cs-CZ" sz="2000" dirty="0"/>
              <a:t> </a:t>
            </a:r>
            <a:r>
              <a:rPr lang="en-US" sz="2000" dirty="0"/>
              <a:t>=</a:t>
            </a:r>
            <a:r>
              <a:rPr lang="cs-CZ" sz="2000" dirty="0"/>
              <a:t>227 </a:t>
            </a:r>
            <a:r>
              <a:rPr lang="cs-CZ" sz="2000" dirty="0" err="1"/>
              <a:t>kPa</a:t>
            </a:r>
            <a:r>
              <a:rPr lang="cs-CZ" sz="2000" dirty="0"/>
              <a:t>, T</a:t>
            </a:r>
            <a:r>
              <a:rPr lang="en-US" sz="2000" baseline="-25000" dirty="0"/>
              <a:t>c </a:t>
            </a:r>
            <a:r>
              <a:rPr lang="en-US" sz="2000" dirty="0"/>
              <a:t>=</a:t>
            </a:r>
            <a:r>
              <a:rPr lang="cs-CZ" sz="2000" dirty="0"/>
              <a:t> 5.20 K</a:t>
            </a:r>
            <a:endParaRPr lang="en-GB" sz="2000" dirty="0"/>
          </a:p>
        </p:txBody>
      </p:sp>
      <p:cxnSp>
        <p:nvCxnSpPr>
          <p:cNvPr id="23" name="Přímá spojnice se šipkou 22"/>
          <p:cNvCxnSpPr/>
          <p:nvPr/>
        </p:nvCxnSpPr>
        <p:spPr>
          <a:xfrm flipH="1" flipV="1">
            <a:off x="8933839" y="4161362"/>
            <a:ext cx="518510" cy="2225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87607" y="1108354"/>
            <a:ext cx="3655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</a:rPr>
              <a:t>“Quantum flows”</a:t>
            </a:r>
          </a:p>
          <a:p>
            <a:pPr algn="ctr"/>
            <a:r>
              <a:rPr lang="en-US" sz="2000" dirty="0"/>
              <a:t>in </a:t>
            </a:r>
            <a:r>
              <a:rPr lang="en-US" sz="2000" dirty="0">
                <a:solidFill>
                  <a:schemeClr val="accent1"/>
                </a:solidFill>
              </a:rPr>
              <a:t>superfluid (He-II) </a:t>
            </a:r>
            <a:r>
              <a:rPr lang="en-US" sz="2000" dirty="0" smtClean="0"/>
              <a:t>phase</a:t>
            </a:r>
            <a:endParaRPr lang="en-US" sz="2000" dirty="0"/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5" name="Skupina 14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6" name="TextovéPole 15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1.3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13/40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12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5151" y="1053025"/>
            <a:ext cx="4809879" cy="12061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“Classical flows”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9933"/>
                </a:solidFill>
              </a:rPr>
              <a:t>liquid (He-I)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6"/>
                </a:solidFill>
              </a:rPr>
              <a:t>gaseous (</a:t>
            </a:r>
            <a:r>
              <a:rPr lang="en-US" sz="2000" dirty="0" err="1" smtClean="0">
                <a:solidFill>
                  <a:schemeClr val="accent6"/>
                </a:solidFill>
              </a:rPr>
              <a:t>GHe</a:t>
            </a:r>
            <a:r>
              <a:rPr lang="en-US" sz="2000" dirty="0">
                <a:solidFill>
                  <a:schemeClr val="accent6"/>
                </a:solidFill>
              </a:rPr>
              <a:t>) </a:t>
            </a:r>
            <a:r>
              <a:rPr lang="en-US" sz="2000" dirty="0"/>
              <a:t>phases</a:t>
            </a:r>
          </a:p>
          <a:p>
            <a:pPr marL="0" indent="0" algn="ctr">
              <a:buNone/>
            </a:pPr>
            <a:r>
              <a:rPr lang="en-US" dirty="0"/>
              <a:t>     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5" name="Skupina 14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6" name="TextovéPole 15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1.3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14/40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Skupina 9"/>
          <p:cNvGrpSpPr/>
          <p:nvPr/>
        </p:nvGrpSpPr>
        <p:grpSpPr>
          <a:xfrm>
            <a:off x="6825007" y="1727277"/>
            <a:ext cx="4443715" cy="4619562"/>
            <a:chOff x="6133158" y="1690222"/>
            <a:chExt cx="4443715" cy="461956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158" y="1690222"/>
              <a:ext cx="3926430" cy="2943939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8931823" y="2685137"/>
              <a:ext cx="70362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/>
                  </a:solidFill>
                </a:rPr>
                <a:t>GHe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845402" y="3838482"/>
              <a:ext cx="70362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He-I</a:t>
              </a:r>
              <a:endParaRPr lang="cs-CZ" dirty="0"/>
            </a:p>
          </p:txBody>
        </p:sp>
        <p:sp>
          <p:nvSpPr>
            <p:cNvPr id="24" name="Ovál 23"/>
            <p:cNvSpPr/>
            <p:nvPr/>
          </p:nvSpPr>
          <p:spPr>
            <a:xfrm>
              <a:off x="7642842" y="3529166"/>
              <a:ext cx="195953" cy="1975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ovéPole 6"/>
                <p:cNvSpPr txBox="1"/>
                <p:nvPr/>
              </p:nvSpPr>
              <p:spPr>
                <a:xfrm>
                  <a:off x="7381187" y="4555458"/>
                  <a:ext cx="319568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Near the critical point:</a:t>
                  </a:r>
                </a:p>
                <a:p>
                  <a:r>
                    <a:rPr lang="en-US" u="sng" dirty="0" smtClean="0"/>
                    <a:t>Kinematic viscosity </a:t>
                  </a:r>
                  <a:r>
                    <a:rPr lang="el-GR" u="sng" dirty="0" smtClean="0"/>
                    <a:t>ν≈</a:t>
                  </a:r>
                  <a:r>
                    <a:rPr lang="en-US" u="sng" dirty="0" smtClean="0"/>
                    <a:t>10</a:t>
                  </a:r>
                  <a:r>
                    <a:rPr lang="en-US" u="sng" baseline="30000" dirty="0" smtClean="0"/>
                    <a:t>-8</a:t>
                  </a:r>
                </a:p>
                <a:p>
                  <a:endParaRPr lang="en-US" u="sng" baseline="30000" dirty="0" smtClean="0"/>
                </a:p>
                <a:p>
                  <a:r>
                    <a:rPr lang="en-US" baseline="30000" dirty="0" smtClean="0"/>
                    <a:t>(Compare: Air at T ~ 300K: 1.5E-5 </a:t>
                  </a:r>
                </a:p>
                <a:p>
                  <a:r>
                    <a:rPr lang="en-US" baseline="30000" dirty="0" smtClean="0"/>
                    <a:t>              Water at T ~ 300K: 1E-6)</a:t>
                  </a:r>
                </a:p>
                <a:p>
                  <a:endParaRPr lang="en-US" baseline="30000" dirty="0"/>
                </a:p>
                <a:p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i="1" baseline="30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~ 1/ </m:t>
                      </m:r>
                      <m:r>
                        <a:rPr lang="el-GR" sz="2400" i="1" dirty="0"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US" sz="2400" baseline="30000" dirty="0" smtClean="0"/>
                    <a:t>     </a:t>
                  </a:r>
                  <a:r>
                    <a:rPr lang="en-US" sz="2400" dirty="0" smtClean="0"/>
                    <a:t>is high</a:t>
                  </a:r>
                  <a:endParaRPr lang="cs-CZ" sz="2400" baseline="30000" dirty="0"/>
                </a:p>
              </p:txBody>
            </p:sp>
          </mc:Choice>
          <mc:Fallback xmlns="">
            <p:sp>
              <p:nvSpPr>
                <p:cNvPr id="7" name="TextovéPol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1187" y="4555458"/>
                  <a:ext cx="3195686" cy="1754326"/>
                </a:xfrm>
                <a:prstGeom prst="rect">
                  <a:avLst/>
                </a:prstGeom>
                <a:blipFill>
                  <a:blip r:embed="rId4"/>
                  <a:stretch>
                    <a:fillRect l="-1524" t="-1736" b="-694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bdélník 7"/>
            <p:cNvSpPr/>
            <p:nvPr/>
          </p:nvSpPr>
          <p:spPr>
            <a:xfrm>
              <a:off x="7381187" y="5839640"/>
              <a:ext cx="1879049" cy="44822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2360868" y="2468636"/>
            <a:ext cx="9623746" cy="4236700"/>
            <a:chOff x="2360868" y="2468636"/>
            <a:chExt cx="9623746" cy="4236700"/>
          </a:xfrm>
        </p:grpSpPr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68" y="2468636"/>
              <a:ext cx="6092189" cy="4236700"/>
            </a:xfrm>
            <a:prstGeom prst="rect">
              <a:avLst/>
            </a:prstGeom>
          </p:spPr>
        </p:pic>
        <p:cxnSp>
          <p:nvCxnSpPr>
            <p:cNvPr id="36" name="Přímá spojnice 35"/>
            <p:cNvCxnSpPr/>
            <p:nvPr/>
          </p:nvCxnSpPr>
          <p:spPr>
            <a:xfrm flipV="1">
              <a:off x="7861955" y="3992806"/>
              <a:ext cx="843444" cy="134794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 flipV="1">
              <a:off x="8705399" y="3862673"/>
              <a:ext cx="1484976" cy="130134"/>
            </a:xfrm>
            <a:prstGeom prst="line">
              <a:avLst/>
            </a:prstGeom>
            <a:ln w="412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ál 37"/>
            <p:cNvSpPr/>
            <p:nvPr/>
          </p:nvSpPr>
          <p:spPr>
            <a:xfrm>
              <a:off x="8507249" y="3873848"/>
              <a:ext cx="252842" cy="275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8829623" y="4395047"/>
              <a:ext cx="3154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/>
                <a:t>4</a:t>
              </a:r>
              <a:r>
                <a:rPr lang="en-US" sz="2000" dirty="0"/>
                <a:t>He </a:t>
              </a:r>
              <a:r>
                <a:rPr lang="cs-CZ" sz="2000" dirty="0" err="1">
                  <a:solidFill>
                    <a:srgbClr val="FF0000"/>
                  </a:solidFill>
                </a:rPr>
                <a:t>Critical</a:t>
              </a:r>
              <a:r>
                <a:rPr lang="cs-CZ" sz="2000" dirty="0">
                  <a:solidFill>
                    <a:srgbClr val="FF0000"/>
                  </a:solidFill>
                </a:rPr>
                <a:t> point </a:t>
              </a:r>
              <a:r>
                <a:rPr lang="cs-CZ" sz="2000" dirty="0"/>
                <a:t>(CP)</a:t>
              </a:r>
              <a:r>
                <a:rPr lang="en-US" sz="2000" dirty="0"/>
                <a:t>: </a:t>
              </a:r>
            </a:p>
            <a:p>
              <a:r>
                <a:rPr lang="cs-CZ" sz="2000" dirty="0"/>
                <a:t>P</a:t>
              </a:r>
              <a:r>
                <a:rPr lang="en-US" sz="2000" baseline="-25000" dirty="0"/>
                <a:t>c</a:t>
              </a:r>
              <a:r>
                <a:rPr lang="cs-CZ" sz="2000" dirty="0"/>
                <a:t> </a:t>
              </a:r>
              <a:r>
                <a:rPr lang="en-US" sz="2000" dirty="0"/>
                <a:t>=</a:t>
              </a:r>
              <a:r>
                <a:rPr lang="cs-CZ" sz="2000" dirty="0"/>
                <a:t>227 </a:t>
              </a:r>
              <a:r>
                <a:rPr lang="cs-CZ" sz="2000" dirty="0" err="1"/>
                <a:t>kPa</a:t>
              </a:r>
              <a:r>
                <a:rPr lang="cs-CZ" sz="2000" dirty="0"/>
                <a:t>, T</a:t>
              </a:r>
              <a:r>
                <a:rPr lang="en-US" sz="2000" baseline="-25000" dirty="0"/>
                <a:t>c </a:t>
              </a:r>
              <a:r>
                <a:rPr lang="en-US" sz="2000" dirty="0"/>
                <a:t>=</a:t>
              </a:r>
              <a:r>
                <a:rPr lang="cs-CZ" sz="2000" dirty="0"/>
                <a:t> 5.20 K</a:t>
              </a:r>
              <a:endParaRPr lang="en-GB" sz="2000" dirty="0"/>
            </a:p>
          </p:txBody>
        </p:sp>
        <p:cxnSp>
          <p:nvCxnSpPr>
            <p:cNvPr id="40" name="Přímá spojnice se šipkou 39"/>
            <p:cNvCxnSpPr/>
            <p:nvPr/>
          </p:nvCxnSpPr>
          <p:spPr>
            <a:xfrm flipH="1" flipV="1">
              <a:off x="8933839" y="4161362"/>
              <a:ext cx="518510" cy="2225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53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45508 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56 -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45547 0.006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0.39466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-2296314" y="2515808"/>
            <a:ext cx="9623746" cy="4236700"/>
            <a:chOff x="2360868" y="2468636"/>
            <a:chExt cx="9623746" cy="42367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68" y="2468636"/>
              <a:ext cx="6092189" cy="4236700"/>
            </a:xfrm>
            <a:prstGeom prst="rect">
              <a:avLst/>
            </a:prstGeom>
          </p:spPr>
        </p:pic>
        <p:cxnSp>
          <p:nvCxnSpPr>
            <p:cNvPr id="9" name="Přímá spojnice 8"/>
            <p:cNvCxnSpPr/>
            <p:nvPr/>
          </p:nvCxnSpPr>
          <p:spPr>
            <a:xfrm flipV="1">
              <a:off x="7861955" y="3992806"/>
              <a:ext cx="843444" cy="134794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V="1">
              <a:off x="8705399" y="3862673"/>
              <a:ext cx="1484976" cy="130134"/>
            </a:xfrm>
            <a:prstGeom prst="line">
              <a:avLst/>
            </a:prstGeom>
            <a:ln w="412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ál 18"/>
            <p:cNvSpPr/>
            <p:nvPr/>
          </p:nvSpPr>
          <p:spPr>
            <a:xfrm>
              <a:off x="8507249" y="3873848"/>
              <a:ext cx="252842" cy="275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829623" y="4395047"/>
              <a:ext cx="3154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/>
                <a:t>4</a:t>
              </a:r>
              <a:r>
                <a:rPr lang="en-US" sz="2000" dirty="0"/>
                <a:t>He </a:t>
              </a:r>
              <a:r>
                <a:rPr lang="cs-CZ" sz="2000" dirty="0" err="1">
                  <a:solidFill>
                    <a:srgbClr val="FF0000"/>
                  </a:solidFill>
                </a:rPr>
                <a:t>Critical</a:t>
              </a:r>
              <a:r>
                <a:rPr lang="cs-CZ" sz="2000" dirty="0">
                  <a:solidFill>
                    <a:srgbClr val="FF0000"/>
                  </a:solidFill>
                </a:rPr>
                <a:t> point </a:t>
              </a:r>
              <a:r>
                <a:rPr lang="cs-CZ" sz="2000" dirty="0"/>
                <a:t>(CP)</a:t>
              </a:r>
              <a:r>
                <a:rPr lang="en-US" sz="2000" dirty="0"/>
                <a:t>: </a:t>
              </a:r>
            </a:p>
            <a:p>
              <a:r>
                <a:rPr lang="cs-CZ" sz="2000" dirty="0"/>
                <a:t>P</a:t>
              </a:r>
              <a:r>
                <a:rPr lang="en-US" sz="2000" baseline="-25000" dirty="0"/>
                <a:t>c</a:t>
              </a:r>
              <a:r>
                <a:rPr lang="cs-CZ" sz="2000" dirty="0"/>
                <a:t> </a:t>
              </a:r>
              <a:r>
                <a:rPr lang="en-US" sz="2000" dirty="0"/>
                <a:t>=</a:t>
              </a:r>
              <a:r>
                <a:rPr lang="cs-CZ" sz="2000" dirty="0"/>
                <a:t>227 </a:t>
              </a:r>
              <a:r>
                <a:rPr lang="cs-CZ" sz="2000" dirty="0" err="1"/>
                <a:t>kPa</a:t>
              </a:r>
              <a:r>
                <a:rPr lang="cs-CZ" sz="2000" dirty="0"/>
                <a:t>, T</a:t>
              </a:r>
              <a:r>
                <a:rPr lang="en-US" sz="2000" baseline="-25000" dirty="0"/>
                <a:t>c </a:t>
              </a:r>
              <a:r>
                <a:rPr lang="en-US" sz="2000" dirty="0"/>
                <a:t>=</a:t>
              </a:r>
              <a:r>
                <a:rPr lang="cs-CZ" sz="2000" dirty="0"/>
                <a:t> 5.20 K</a:t>
              </a:r>
              <a:endParaRPr lang="en-GB" sz="2000" dirty="0"/>
            </a:p>
          </p:txBody>
        </p:sp>
        <p:cxnSp>
          <p:nvCxnSpPr>
            <p:cNvPr id="23" name="Přímá spojnice se šipkou 22"/>
            <p:cNvCxnSpPr/>
            <p:nvPr/>
          </p:nvCxnSpPr>
          <p:spPr>
            <a:xfrm flipH="1" flipV="1">
              <a:off x="8933839" y="4161362"/>
              <a:ext cx="518510" cy="2225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/>
          <p:cNvSpPr txBox="1"/>
          <p:nvPr/>
        </p:nvSpPr>
        <p:spPr>
          <a:xfrm>
            <a:off x="-3443879" y="1408832"/>
            <a:ext cx="3655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</a:rPr>
              <a:t>“Quantum flows”</a:t>
            </a:r>
          </a:p>
          <a:p>
            <a:pPr algn="ctr"/>
            <a:r>
              <a:rPr lang="en-US" sz="2000" dirty="0"/>
              <a:t>in </a:t>
            </a:r>
            <a:r>
              <a:rPr lang="en-US" sz="2000" dirty="0">
                <a:solidFill>
                  <a:schemeClr val="accent1"/>
                </a:solidFill>
              </a:rPr>
              <a:t>superfluid (He-II) </a:t>
            </a:r>
            <a:r>
              <a:rPr lang="en-US" sz="2000" dirty="0" smtClean="0"/>
              <a:t>phase</a:t>
            </a:r>
            <a:endParaRPr lang="en-US" sz="2000" dirty="0"/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5" name="Skupina 14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6" name="TextovéPole 15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1.3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14/40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Skupina 21"/>
          <p:cNvGrpSpPr/>
          <p:nvPr/>
        </p:nvGrpSpPr>
        <p:grpSpPr>
          <a:xfrm>
            <a:off x="160851" y="1714364"/>
            <a:ext cx="7166581" cy="5063447"/>
            <a:chOff x="160852" y="3981840"/>
            <a:chExt cx="3414686" cy="2746848"/>
          </a:xfrm>
        </p:grpSpPr>
        <p:pic>
          <p:nvPicPr>
            <p:cNvPr id="24" name="Picture 2" descr="https://www.superfluid.cz/upload/intro/sf_density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52" y="4313990"/>
              <a:ext cx="3219597" cy="241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54636" y="3981840"/>
              <a:ext cx="3320902" cy="350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Actually NOT quite simply</a:t>
              </a:r>
              <a:r>
                <a:rPr lang="en-US" dirty="0" smtClean="0"/>
                <a:t>:</a:t>
              </a:r>
            </a:p>
            <a:p>
              <a:r>
                <a:rPr lang="en-US" dirty="0" smtClean="0"/>
                <a:t>Two-fluid model </a:t>
              </a:r>
              <a:r>
                <a:rPr lang="en-US" dirty="0"/>
                <a:t>of He-II (Tisza, Landau</a:t>
              </a:r>
              <a:r>
                <a:rPr lang="en-US" sz="1500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/>
              <p:cNvSpPr txBox="1"/>
              <p:nvPr/>
            </p:nvSpPr>
            <p:spPr>
              <a:xfrm>
                <a:off x="4605866" y="1193800"/>
                <a:ext cx="4000805" cy="1200329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Superfluid Phase He-II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l-GR" i="1" baseline="-25000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~2.2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) Does it mean that: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 smtClean="0"/>
                  <a:t> 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→∞</m:t>
                    </m:r>
                  </m:oMath>
                </a14:m>
                <a:r>
                  <a:rPr lang="en-US" dirty="0" smtClean="0"/>
                  <a:t> ?</a:t>
                </a:r>
                <a:endParaRPr lang="cs-CZ" dirty="0"/>
              </a:p>
            </p:txBody>
          </p:sp>
        </mc:Choice>
        <mc:Fallback xmlns="">
          <p:sp>
            <p:nvSpPr>
              <p:cNvPr id="26" name="TextovéPol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866" y="1193800"/>
                <a:ext cx="4000805" cy="1200329"/>
              </a:xfrm>
              <a:prstGeom prst="rect">
                <a:avLst/>
              </a:prstGeom>
              <a:blipFill>
                <a:blip r:embed="rId5"/>
                <a:stretch>
                  <a:fillRect l="-1214" t="-2500" r="-303" b="-6000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9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88177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8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95065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2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0875" y="-90368"/>
            <a:ext cx="8229600" cy="979961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Group of Cryogenics and Superconductivity</a:t>
            </a:r>
            <a:endParaRPr lang="cs-CZ" sz="2800" i="1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03582" y="795945"/>
            <a:ext cx="7886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endParaRPr lang="en-US" sz="2100" dirty="0"/>
          </a:p>
          <a:p>
            <a:r>
              <a:rPr lang="en-US" sz="2100" dirty="0"/>
              <a:t> </a:t>
            </a:r>
            <a:endParaRPr lang="cs-CZ" sz="21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57525" y="965836"/>
            <a:ext cx="11619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/>
              <a:t>Long-time tradition in development </a:t>
            </a:r>
            <a:r>
              <a:rPr lang="en-US" sz="2100" b="1" dirty="0"/>
              <a:t>and construction of </a:t>
            </a:r>
            <a:r>
              <a:rPr lang="cs-CZ" sz="2100" b="1" dirty="0" err="1"/>
              <a:t>cryogenic</a:t>
            </a:r>
            <a:r>
              <a:rPr lang="cs-CZ" sz="2100" b="1" dirty="0"/>
              <a:t> </a:t>
            </a:r>
            <a:r>
              <a:rPr lang="en-US" sz="2100" b="1" dirty="0"/>
              <a:t>instruments for </a:t>
            </a:r>
            <a:r>
              <a:rPr lang="sk-SK" sz="2100" b="1" dirty="0" err="1"/>
              <a:t>Basic</a:t>
            </a:r>
            <a:r>
              <a:rPr lang="sk-SK" sz="2100" b="1" dirty="0"/>
              <a:t> </a:t>
            </a:r>
            <a:r>
              <a:rPr lang="sk-SK" sz="2100" b="1" dirty="0" err="1"/>
              <a:t>Research</a:t>
            </a:r>
            <a:r>
              <a:rPr lang="en-US" sz="2100" b="1" dirty="0"/>
              <a:t>:</a:t>
            </a: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0" y="0"/>
            <a:ext cx="12191999" cy="1077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 Cryogenics </a:t>
            </a:r>
            <a:r>
              <a:rPr lang="en-US" sz="4000" dirty="0"/>
              <a:t>and Superconductivity group at ISI Brno</a:t>
            </a:r>
            <a:endParaRPr lang="cs-CZ" sz="4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28768" y="1104254"/>
            <a:ext cx="5948141" cy="4977640"/>
            <a:chOff x="145366" y="988761"/>
            <a:chExt cx="5948141" cy="4977640"/>
          </a:xfrm>
        </p:grpSpPr>
        <p:sp>
          <p:nvSpPr>
            <p:cNvPr id="27" name="TextovéPole 26"/>
            <p:cNvSpPr txBox="1"/>
            <p:nvPr/>
          </p:nvSpPr>
          <p:spPr>
            <a:xfrm>
              <a:off x="145366" y="988761"/>
              <a:ext cx="586323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u="sng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u="sng" dirty="0"/>
                <a:t>Heat transport by Convection</a:t>
              </a:r>
              <a:r>
                <a:rPr lang="sk-SK" sz="2100" u="sng" dirty="0"/>
                <a:t> </a:t>
              </a:r>
              <a:r>
                <a:rPr lang="en-US" sz="800" dirty="0"/>
                <a:t>  </a:t>
              </a:r>
            </a:p>
            <a:p>
              <a:r>
                <a:rPr lang="en-US" sz="800" dirty="0"/>
                <a:t>     </a:t>
              </a:r>
              <a:endParaRPr lang="sk-SK" sz="800" dirty="0"/>
            </a:p>
            <a:p>
              <a:r>
                <a:rPr lang="en-US" sz="2100" dirty="0" err="1"/>
                <a:t>ConEV</a:t>
              </a:r>
              <a:r>
                <a:rPr lang="en-US" sz="2100" dirty="0"/>
                <a:t> apparatus </a:t>
              </a:r>
              <a:r>
                <a:rPr lang="sk-SK" sz="200" dirty="0"/>
                <a:t>   </a:t>
              </a:r>
              <a:r>
                <a:rPr lang="en-US" sz="2100" dirty="0"/>
                <a:t>(Convection Experimental Vessel) </a:t>
              </a:r>
              <a:endParaRPr lang="sk-SK" sz="2100" dirty="0"/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53" y="2220296"/>
              <a:ext cx="2808606" cy="3746105"/>
            </a:xfrm>
            <a:prstGeom prst="rect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29" name="TextovéPole 28"/>
            <p:cNvSpPr txBox="1"/>
            <p:nvPr/>
          </p:nvSpPr>
          <p:spPr>
            <a:xfrm>
              <a:off x="588807" y="5526405"/>
              <a:ext cx="2149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>
                  <a:solidFill>
                    <a:schemeClr val="bg1"/>
                  </a:solidFill>
                </a:rPr>
                <a:t>discussed</a:t>
              </a:r>
              <a:r>
                <a:rPr lang="cs-CZ" dirty="0">
                  <a:solidFill>
                    <a:schemeClr val="bg1"/>
                  </a:solidFill>
                </a:rPr>
                <a:t> in </a:t>
              </a:r>
              <a:r>
                <a:rPr lang="cs-CZ" dirty="0" err="1">
                  <a:solidFill>
                    <a:schemeClr val="bg1"/>
                  </a:solidFill>
                </a:rPr>
                <a:t>this</a:t>
              </a:r>
              <a:r>
                <a:rPr lang="cs-CZ" dirty="0">
                  <a:solidFill>
                    <a:schemeClr val="bg1"/>
                  </a:solidFill>
                </a:rPr>
                <a:t> talk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282462" y="3310414"/>
              <a:ext cx="281104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PRL </a:t>
              </a:r>
              <a:r>
                <a:rPr lang="en-GB" b="1" dirty="0"/>
                <a:t>107</a:t>
              </a:r>
              <a:r>
                <a:rPr lang="en-GB" dirty="0"/>
                <a:t> 014302 (2011)</a:t>
              </a:r>
              <a:r>
                <a:rPr lang="cs-CZ" dirty="0"/>
                <a:t>, </a:t>
              </a:r>
              <a:endParaRPr lang="en-US" dirty="0"/>
            </a:p>
            <a:p>
              <a:r>
                <a:rPr lang="en-US" dirty="0"/>
                <a:t>PRL 109 154301 (2012),</a:t>
              </a:r>
            </a:p>
            <a:p>
              <a:r>
                <a:rPr lang="en-US" dirty="0"/>
                <a:t>PRL </a:t>
              </a:r>
              <a:r>
                <a:rPr lang="en-US" b="1" dirty="0"/>
                <a:t>110</a:t>
              </a:r>
              <a:r>
                <a:rPr lang="en-US" dirty="0"/>
                <a:t> 199402 (2013),</a:t>
              </a:r>
            </a:p>
            <a:p>
              <a:r>
                <a:rPr lang="en-US" dirty="0"/>
                <a:t>RSI </a:t>
              </a:r>
              <a:r>
                <a:rPr lang="en-US" b="1" dirty="0"/>
                <a:t>81</a:t>
              </a:r>
              <a:r>
                <a:rPr lang="en-US" dirty="0"/>
                <a:t> 085103 (2010), </a:t>
              </a:r>
            </a:p>
            <a:p>
              <a:r>
                <a:rPr lang="en-US" dirty="0"/>
                <a:t>PNAS </a:t>
              </a:r>
              <a:r>
                <a:rPr lang="cs-CZ" b="1" dirty="0"/>
                <a:t>110</a:t>
              </a:r>
              <a:r>
                <a:rPr lang="en-US" dirty="0"/>
                <a:t> </a:t>
              </a:r>
              <a:r>
                <a:rPr lang="cs-CZ" dirty="0"/>
                <a:t>8036</a:t>
              </a:r>
              <a:r>
                <a:rPr lang="en-US" dirty="0"/>
                <a:t> (2013),</a:t>
              </a:r>
            </a:p>
            <a:p>
              <a:r>
                <a:rPr lang="en-US" dirty="0"/>
                <a:t>JFM </a:t>
              </a:r>
              <a:r>
                <a:rPr lang="en-US" b="1" dirty="0"/>
                <a:t>785</a:t>
              </a:r>
              <a:r>
                <a:rPr lang="en-US" dirty="0"/>
                <a:t> 270 (2015), </a:t>
              </a:r>
            </a:p>
            <a:p>
              <a:r>
                <a:rPr lang="en-US" dirty="0"/>
                <a:t>JFM </a:t>
              </a:r>
              <a:r>
                <a:rPr lang="en-US" b="1" dirty="0"/>
                <a:t>832</a:t>
              </a:r>
              <a:r>
                <a:rPr lang="en-US" dirty="0"/>
                <a:t> 721 (2017),</a:t>
              </a:r>
            </a:p>
            <a:p>
              <a:r>
                <a:rPr lang="cs-CZ" dirty="0"/>
                <a:t>PR</a:t>
              </a:r>
              <a:r>
                <a:rPr lang="en-US" dirty="0"/>
                <a:t>E</a:t>
              </a:r>
              <a:r>
                <a:rPr lang="en-GB" dirty="0"/>
                <a:t> </a:t>
              </a:r>
              <a:r>
                <a:rPr lang="en-GB" b="1" dirty="0"/>
                <a:t>99 (R)</a:t>
              </a:r>
              <a:r>
                <a:rPr lang="en-GB" dirty="0"/>
                <a:t> 011101 (2019), </a:t>
              </a:r>
            </a:p>
            <a:p>
              <a:r>
                <a:rPr lang="en-GB" dirty="0"/>
                <a:t>…</a:t>
              </a:r>
            </a:p>
          </p:txBody>
        </p:sp>
      </p:grpSp>
      <p:sp>
        <p:nvSpPr>
          <p:cNvPr id="38" name="Obdélník 3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7" name="Skupina 3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9" name="TextovéPole 38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15/40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2" descr="https://lh3.googleusercontent.com/fxgH52ZEhtL3v_-NS7yBQd4g2RILyeRje6y4hVdqE2RX_Xg_aHJLSFFFzqdF9QP7NMzRHy4LZrhBGlnEmVJT8Euip_qjp3TEEdeTdp2Er6A-LRt9JyryNH0hWdwIl5kx8B6tk1X5r_ajPY9lTPm4u4a3nSs0E3kJpnhQ9WbGd3ubH6MxU_m18X0D_pwvGNlgVl1vgfZgmoeXGTIqG-C6IjOp2eETfPovYeryngb2orZnTDX4WOcR5n5HYkTR1JDEYnDI7tNOjeQ5ZpPfF8YSgxeFbm3aX_Tkh5ETHgmuI9OWCGcDlyjWJdKzjMY2CsSxJwelJWy63qR6DqhP4QXJywXhkpydrHPyqDY4dCCf5HwRqweHao7kXE8PUJ_cwjb52M7wOn_e4PYwvFoTuReLJQ8uf4ux1dV8nu41d3qgIe6aTvylCj2tNJL6ClN8bS5l258FZ0D_It5QTib9BUFYPhk5IJhHULVKuCsK-cnYLO8Z_KqWV9kMZCLcyQhv7OaF2vgENUAxrDJaOJhyRnPyJ8b6zlt6Vu9vlQrkwJ6wK8NczWPQNUAJzG3Ap2ua1G2Eo672uuR-dcNzB8TExCwQpYhiF-HDzxrNdS95GNJyjawwyGr7uVNLcJ19a3UVq-N3FGJlwOHfeX5kJQGCeVfxi2htekI5gWqdP9X7DRypLmE9vnUeCsIezecB5p5Iy0o=w930-h69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6" y="2064479"/>
            <a:ext cx="5354633" cy="40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Skupina 56"/>
          <p:cNvGrpSpPr/>
          <p:nvPr/>
        </p:nvGrpSpPr>
        <p:grpSpPr>
          <a:xfrm>
            <a:off x="297197" y="1327043"/>
            <a:ext cx="7549543" cy="4952863"/>
            <a:chOff x="2060622" y="1032510"/>
            <a:chExt cx="7549543" cy="4952863"/>
          </a:xfrm>
        </p:grpSpPr>
        <p:grpSp>
          <p:nvGrpSpPr>
            <p:cNvPr id="58" name="Skupina 57"/>
            <p:cNvGrpSpPr/>
            <p:nvPr/>
          </p:nvGrpSpPr>
          <p:grpSpPr>
            <a:xfrm>
              <a:off x="2183755" y="1032510"/>
              <a:ext cx="5810415" cy="4800463"/>
              <a:chOff x="2143368" y="1225319"/>
              <a:chExt cx="5810415" cy="4800463"/>
            </a:xfrm>
          </p:grpSpPr>
          <p:grpSp>
            <p:nvGrpSpPr>
              <p:cNvPr id="67" name="Skupina 66"/>
              <p:cNvGrpSpPr/>
              <p:nvPr/>
            </p:nvGrpSpPr>
            <p:grpSpPr>
              <a:xfrm>
                <a:off x="2143368" y="1225319"/>
                <a:ext cx="4422236" cy="4800463"/>
                <a:chOff x="927346" y="1793796"/>
                <a:chExt cx="4422236" cy="4800463"/>
              </a:xfrm>
            </p:grpSpPr>
            <p:pic>
              <p:nvPicPr>
                <p:cNvPr id="71" name="Picture 7" descr="Sestava_Cela_Rez_Celek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346" y="2196993"/>
                  <a:ext cx="3849183" cy="4397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" name="TextovéPole 71"/>
                <p:cNvSpPr txBox="1"/>
                <p:nvPr/>
              </p:nvSpPr>
              <p:spPr>
                <a:xfrm>
                  <a:off x="1090374" y="1793796"/>
                  <a:ext cx="4259208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u="sng" dirty="0"/>
                    <a:t>Rayleigh B</a:t>
                  </a:r>
                  <a:r>
                    <a:rPr lang="sk-SK" sz="2100" u="sng" dirty="0"/>
                    <a:t>é</a:t>
                  </a:r>
                  <a:r>
                    <a:rPr lang="en-US" sz="2100" u="sng" dirty="0"/>
                    <a:t>nard convection (RBC) cell</a:t>
                  </a:r>
                </a:p>
                <a:p>
                  <a:r>
                    <a:rPr lang="en-US" sz="2100" dirty="0"/>
                    <a:t>Size L = H = 30 cm</a:t>
                  </a:r>
                  <a:endParaRPr lang="cs-CZ" sz="2100" dirty="0"/>
                </a:p>
              </p:txBody>
            </p:sp>
          </p:grpSp>
          <p:sp>
            <p:nvSpPr>
              <p:cNvPr id="70" name="TextovéPole 69"/>
              <p:cNvSpPr txBox="1"/>
              <p:nvPr/>
            </p:nvSpPr>
            <p:spPr>
              <a:xfrm>
                <a:off x="5276570" y="3937749"/>
                <a:ext cx="2677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RBC cell </a:t>
                </a:r>
              </a:p>
              <a:p>
                <a:pPr algn="ctr"/>
                <a:r>
                  <a:rPr lang="en-US" dirty="0"/>
                  <a:t>inside the cryostat</a:t>
                </a:r>
                <a:endParaRPr lang="cs-CZ" dirty="0"/>
              </a:p>
            </p:txBody>
          </p:sp>
        </p:grpSp>
        <p:sp>
          <p:nvSpPr>
            <p:cNvPr id="59" name="Obdélník 58"/>
            <p:cNvSpPr/>
            <p:nvPr/>
          </p:nvSpPr>
          <p:spPr>
            <a:xfrm>
              <a:off x="2060622" y="1086801"/>
              <a:ext cx="6031572" cy="4837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Skupina 59"/>
            <p:cNvGrpSpPr/>
            <p:nvPr/>
          </p:nvGrpSpPr>
          <p:grpSpPr>
            <a:xfrm>
              <a:off x="2336155" y="1184910"/>
              <a:ext cx="7274010" cy="4800463"/>
              <a:chOff x="2143368" y="1225319"/>
              <a:chExt cx="7274010" cy="4800463"/>
            </a:xfrm>
          </p:grpSpPr>
          <p:grpSp>
            <p:nvGrpSpPr>
              <p:cNvPr id="61" name="Skupina 60"/>
              <p:cNvGrpSpPr/>
              <p:nvPr/>
            </p:nvGrpSpPr>
            <p:grpSpPr>
              <a:xfrm>
                <a:off x="2143368" y="1225319"/>
                <a:ext cx="4422236" cy="4800463"/>
                <a:chOff x="927346" y="1793796"/>
                <a:chExt cx="4422236" cy="4800463"/>
              </a:xfrm>
            </p:grpSpPr>
            <p:pic>
              <p:nvPicPr>
                <p:cNvPr id="65" name="Picture 7" descr="Sestava_Cela_Rez_Celek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346" y="2196993"/>
                  <a:ext cx="3849183" cy="4397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TextovéPole 65"/>
                <p:cNvSpPr txBox="1"/>
                <p:nvPr/>
              </p:nvSpPr>
              <p:spPr>
                <a:xfrm>
                  <a:off x="1090374" y="1793796"/>
                  <a:ext cx="4259208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u="sng" dirty="0"/>
                    <a:t>Rayleigh B</a:t>
                  </a:r>
                  <a:r>
                    <a:rPr lang="sk-SK" sz="2100" u="sng" dirty="0"/>
                    <a:t>é</a:t>
                  </a:r>
                  <a:r>
                    <a:rPr lang="en-US" sz="2100" u="sng" dirty="0"/>
                    <a:t>nard convection (RBC) cell</a:t>
                  </a:r>
                </a:p>
                <a:p>
                  <a:r>
                    <a:rPr lang="en-US" sz="2100" dirty="0"/>
                    <a:t>Size L = H = 30 cm</a:t>
                  </a:r>
                  <a:endParaRPr lang="cs-CZ" sz="2100" dirty="0"/>
                </a:p>
              </p:txBody>
            </p:sp>
          </p:grpSp>
          <p:grpSp>
            <p:nvGrpSpPr>
              <p:cNvPr id="62" name="Skupina 61"/>
              <p:cNvGrpSpPr/>
              <p:nvPr/>
            </p:nvGrpSpPr>
            <p:grpSpPr>
              <a:xfrm>
                <a:off x="5276570" y="3937749"/>
                <a:ext cx="4140808" cy="646331"/>
                <a:chOff x="3890829" y="4352529"/>
                <a:chExt cx="4140808" cy="646331"/>
              </a:xfrm>
            </p:grpSpPr>
            <p:cxnSp>
              <p:nvCxnSpPr>
                <p:cNvPr id="63" name="Přímá spojnice se šipkou 62"/>
                <p:cNvCxnSpPr/>
                <p:nvPr/>
              </p:nvCxnSpPr>
              <p:spPr>
                <a:xfrm flipV="1">
                  <a:off x="3996965" y="4675695"/>
                  <a:ext cx="4034672" cy="28280"/>
                </a:xfrm>
                <a:prstGeom prst="straightConnector1">
                  <a:avLst/>
                </a:prstGeom>
                <a:ln w="25400">
                  <a:solidFill>
                    <a:srgbClr val="1DCBDD">
                      <a:alpha val="9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ovéPole 63"/>
                <p:cNvSpPr txBox="1"/>
                <p:nvPr/>
              </p:nvSpPr>
              <p:spPr>
                <a:xfrm>
                  <a:off x="3890829" y="4352529"/>
                  <a:ext cx="26772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RBC cell </a:t>
                  </a:r>
                </a:p>
                <a:p>
                  <a:pPr algn="ctr"/>
                  <a:r>
                    <a:rPr lang="en-US" dirty="0"/>
                    <a:t>inside the cryostat</a:t>
                  </a:r>
                  <a:endParaRPr lang="cs-CZ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624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2107" y="156028"/>
            <a:ext cx="9758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Rayleigh-B</a:t>
            </a:r>
            <a:r>
              <a:rPr lang="sk-SK" sz="4400" dirty="0">
                <a:latin typeface="+mj-lt"/>
                <a:ea typeface="+mj-ea"/>
                <a:cs typeface="+mj-cs"/>
              </a:rPr>
              <a:t>é</a:t>
            </a:r>
            <a:r>
              <a:rPr lang="en-US" sz="4400" dirty="0">
                <a:latin typeface="+mj-lt"/>
                <a:ea typeface="+mj-ea"/>
                <a:cs typeface="+mj-cs"/>
              </a:rPr>
              <a:t>nard model of convection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5751807" y="3227657"/>
            <a:ext cx="6134281" cy="3211057"/>
            <a:chOff x="564741" y="4098411"/>
            <a:chExt cx="6134281" cy="2763458"/>
          </a:xfrm>
        </p:grpSpPr>
        <p:graphicFrame>
          <p:nvGraphicFramePr>
            <p:cNvPr id="615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707368"/>
                </p:ext>
              </p:extLst>
            </p:nvPr>
          </p:nvGraphicFramePr>
          <p:xfrm>
            <a:off x="4108185" y="4505717"/>
            <a:ext cx="827074" cy="694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" name="Rovnice" r:id="rId6" imgW="469696" imgH="393529" progId="Equation.3">
                    <p:embed/>
                  </p:oleObj>
                </mc:Choice>
                <mc:Fallback>
                  <p:oleObj name="Rovnice" r:id="rId6" imgW="469696" imgH="393529" progId="Equation.3">
                    <p:embed/>
                    <p:pic>
                      <p:nvPicPr>
                        <p:cNvPr id="615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8185" y="4505717"/>
                          <a:ext cx="827074" cy="694104"/>
                        </a:xfrm>
                        <a:prstGeom prst="rect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8097578"/>
                </p:ext>
              </p:extLst>
            </p:nvPr>
          </p:nvGraphicFramePr>
          <p:xfrm>
            <a:off x="776228" y="4533223"/>
            <a:ext cx="2359167" cy="702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2" name="Rovnice" r:id="rId8" imgW="1460160" imgH="431640" progId="Equation.3">
                    <p:embed/>
                  </p:oleObj>
                </mc:Choice>
                <mc:Fallback>
                  <p:oleObj name="Rovnice" r:id="rId8" imgW="1460160" imgH="431640" progId="Equation.3">
                    <p:embed/>
                    <p:pic>
                      <p:nvPicPr>
                        <p:cNvPr id="615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28" y="4533223"/>
                          <a:ext cx="2359167" cy="702731"/>
                        </a:xfrm>
                        <a:prstGeom prst="rect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564741" y="4098411"/>
              <a:ext cx="58084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Control parameters for RBC (adjustable)</a:t>
              </a:r>
              <a:r>
                <a:rPr lang="en-GB" altLang="en-US" sz="1800" i="0" dirty="0">
                  <a:solidFill>
                    <a:srgbClr val="0000CC"/>
                  </a:solidFill>
                  <a:latin typeface="Symbol" panose="05050102010706020507" pitchFamily="18" charset="2"/>
                </a:rPr>
                <a:t>:</a:t>
              </a:r>
              <a:endParaRPr lang="en-GB" altLang="en-US" sz="1800" i="0" dirty="0">
                <a:solidFill>
                  <a:srgbClr val="0000CC"/>
                </a:solidFill>
              </a:endParaRPr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564741" y="5583781"/>
              <a:ext cx="58084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C00000"/>
                  </a:solidFill>
                  <a:latin typeface="Calibri" panose="020F0502020204030204" pitchFamily="34" charset="0"/>
                </a:rPr>
                <a:t>Order parameters for RBC (response of the system)</a:t>
              </a:r>
              <a:r>
                <a:rPr lang="en-GB" altLang="en-US" sz="1800" i="0" dirty="0">
                  <a:solidFill>
                    <a:srgbClr val="C00000"/>
                  </a:solidFill>
                  <a:latin typeface="Symbol" panose="05050102010706020507" pitchFamily="18" charset="2"/>
                </a:rPr>
                <a:t>:</a:t>
              </a:r>
              <a:endParaRPr lang="en-GB" altLang="en-US" sz="1800" i="0" dirty="0">
                <a:solidFill>
                  <a:srgbClr val="C00000"/>
                </a:solidFill>
              </a:endParaRPr>
            </a:p>
          </p:txBody>
        </p:sp>
        <p:pic>
          <p:nvPicPr>
            <p:cNvPr id="44" name="Obrázek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6229" y="6035178"/>
              <a:ext cx="1769644" cy="5852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1960" y="6032088"/>
              <a:ext cx="1185159" cy="58970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3" name="TextovéPole 42"/>
            <p:cNvSpPr txBox="1"/>
            <p:nvPr/>
          </p:nvSpPr>
          <p:spPr>
            <a:xfrm>
              <a:off x="4336132" y="5934808"/>
              <a:ext cx="2362890" cy="92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u="sng" dirty="0">
                  <a:solidFill>
                    <a:srgbClr val="0000FF"/>
                  </a:solidFill>
                </a:rPr>
                <a:t>Ra, </a:t>
              </a:r>
              <a:r>
                <a:rPr lang="en-US" sz="1600" i="1" u="sng" dirty="0" err="1">
                  <a:solidFill>
                    <a:srgbClr val="0000FF"/>
                  </a:solidFill>
                </a:rPr>
                <a:t>Pr</a:t>
              </a:r>
              <a:r>
                <a:rPr lang="en-US" sz="1600" i="1" u="sng" dirty="0">
                  <a:solidFill>
                    <a:srgbClr val="0000FF"/>
                  </a:solidFill>
                </a:rPr>
                <a:t>, Nu, Re: </a:t>
              </a:r>
              <a:r>
                <a:rPr lang="en-US" sz="1600" dirty="0">
                  <a:solidFill>
                    <a:srgbClr val="0000FF"/>
                  </a:solidFill>
                </a:rPr>
                <a:t>Dimensionless numbers related to intensity of turbulence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5868119" y="4525560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Rayleigh number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8920985" y="4494835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Prandtl</a:t>
            </a:r>
            <a:r>
              <a:rPr lang="en-US" dirty="0"/>
              <a:t> number</a:t>
            </a:r>
            <a:endParaRPr lang="cs-CZ" dirty="0"/>
          </a:p>
        </p:txBody>
      </p:sp>
      <p:pic>
        <p:nvPicPr>
          <p:cNvPr id="60" name="RBC-1-1e9">
            <a:hlinkClick r:id="" action="ppaction://media"/>
            <a:extLst>
              <a:ext uri="{FF2B5EF4-FFF2-40B4-BE49-F238E27FC236}">
                <a16:creationId xmlns:a16="http://schemas.microsoft.com/office/drawing/2014/main" xmlns="" id="{2E031FF7-798D-4871-AE07-DF92724F51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202" y="2175997"/>
            <a:ext cx="3293097" cy="2784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ástupný symbol pro datum 3">
                <a:extLst>
                  <a:ext uri="{FF2B5EF4-FFF2-40B4-BE49-F238E27FC236}">
                    <a16:creationId xmlns:a16="http://schemas.microsoft.com/office/drawing/2014/main" xmlns="" id="{693781CD-365C-4431-A498-0A80585FC9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4756" y="1873431"/>
                <a:ext cx="2676182" cy="4222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dirty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20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2000" i="1" dirty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cs-CZ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61" name="Zástupný symbol pro datum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93781CD-365C-4431-A498-0A80585FC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756" y="1873431"/>
                <a:ext cx="2676182" cy="42228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ovéPole 61">
            <a:extLst>
              <a:ext uri="{FF2B5EF4-FFF2-40B4-BE49-F238E27FC236}">
                <a16:creationId xmlns:a16="http://schemas.microsoft.com/office/drawing/2014/main" xmlns="" id="{69B71309-3E97-435D-B006-49F1278F7180}"/>
              </a:ext>
            </a:extLst>
          </p:cNvPr>
          <p:cNvSpPr txBox="1"/>
          <p:nvPr/>
        </p:nvSpPr>
        <p:spPr>
          <a:xfrm>
            <a:off x="1888257" y="4895082"/>
            <a:ext cx="17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from</a:t>
            </a:r>
          </a:p>
          <a:p>
            <a:pPr algn="ctr"/>
            <a:r>
              <a:rPr lang="en-US" dirty="0" err="1"/>
              <a:t>Shishkina</a:t>
            </a:r>
            <a:r>
              <a:rPr lang="en-US" dirty="0"/>
              <a:t> et al. PRL </a:t>
            </a:r>
            <a:r>
              <a:rPr lang="en-US" b="1" dirty="0"/>
              <a:t>114 </a:t>
            </a:r>
            <a:r>
              <a:rPr lang="en-US" dirty="0"/>
              <a:t>(2015) </a:t>
            </a:r>
            <a:endParaRPr lang="cs-CZ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5908842" y="6145412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Nusselt</a:t>
            </a:r>
            <a:r>
              <a:rPr lang="en-US" dirty="0"/>
              <a:t> number</a:t>
            </a:r>
            <a:endParaRPr lang="cs-CZ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8032203" y="6131430"/>
            <a:ext cx="186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Reynolds number</a:t>
            </a:r>
            <a:endParaRPr lang="cs-CZ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781728" y="1263760"/>
            <a:ext cx="11244861" cy="3604860"/>
            <a:chOff x="6412126" y="1145706"/>
            <a:chExt cx="6050955" cy="3604860"/>
          </a:xfrm>
        </p:grpSpPr>
        <p:sp>
          <p:nvSpPr>
            <p:cNvPr id="63" name="Obdélník 1"/>
            <p:cNvSpPr>
              <a:spLocks noChangeArrowheads="1"/>
            </p:cNvSpPr>
            <p:nvPr/>
          </p:nvSpPr>
          <p:spPr bwMode="auto">
            <a:xfrm rot="16200000">
              <a:off x="7179255" y="3136522"/>
              <a:ext cx="255111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400" i="0" dirty="0">
                  <a:latin typeface="Calibri" panose="020F0502020204030204" pitchFamily="34" charset="0"/>
                </a:rPr>
                <a:t>Adiabatic sidewalls</a:t>
              </a:r>
              <a:endParaRPr lang="en-GB" altLang="cs-CZ" sz="2400" dirty="0">
                <a:latin typeface="Calibri" panose="020F0502020204030204" pitchFamily="34" charset="0"/>
              </a:endParaRPr>
            </a:p>
          </p:txBody>
        </p:sp>
        <p:grpSp>
          <p:nvGrpSpPr>
            <p:cNvPr id="30" name="Skupina 29"/>
            <p:cNvGrpSpPr/>
            <p:nvPr/>
          </p:nvGrpSpPr>
          <p:grpSpPr>
            <a:xfrm>
              <a:off x="6412126" y="1145706"/>
              <a:ext cx="6050955" cy="3604860"/>
              <a:chOff x="7343521" y="1145706"/>
              <a:chExt cx="11154899" cy="3604860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7656188" y="1145706"/>
                <a:ext cx="10842232" cy="3604860"/>
                <a:chOff x="7759885" y="910032"/>
                <a:chExt cx="10842232" cy="3604860"/>
              </a:xfrm>
            </p:grpSpPr>
            <p:sp>
              <p:nvSpPr>
                <p:cNvPr id="51" name="TextovéPole 3"/>
                <p:cNvSpPr txBox="1">
                  <a:spLocks noChangeArrowheads="1"/>
                </p:cNvSpPr>
                <p:nvPr/>
              </p:nvSpPr>
              <p:spPr bwMode="auto">
                <a:xfrm>
                  <a:off x="7759885" y="910032"/>
                  <a:ext cx="306489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GB" altLang="en-US" sz="2400" i="0" u="sng" dirty="0">
                      <a:latin typeface="Calibri" panose="020F0502020204030204" pitchFamily="34" charset="0"/>
                    </a:rPr>
                    <a:t>Finite Cell: Diameter </a:t>
                  </a:r>
                  <a:r>
                    <a:rPr lang="en-GB" altLang="en-US" sz="2400" u="sng" dirty="0">
                      <a:latin typeface="Calibri" panose="020F0502020204030204" pitchFamily="34" charset="0"/>
                    </a:rPr>
                    <a:t>D</a:t>
                  </a:r>
                </a:p>
              </p:txBody>
            </p:sp>
            <p:grpSp>
              <p:nvGrpSpPr>
                <p:cNvPr id="19" name="Skupina 18"/>
                <p:cNvGrpSpPr/>
                <p:nvPr/>
              </p:nvGrpSpPr>
              <p:grpSpPr>
                <a:xfrm>
                  <a:off x="17274416" y="3328033"/>
                  <a:ext cx="1327701" cy="1186859"/>
                  <a:chOff x="21883782" y="1640971"/>
                  <a:chExt cx="1327701" cy="1186859"/>
                </a:xfrm>
              </p:grpSpPr>
              <p:sp>
                <p:nvSpPr>
                  <p:cNvPr id="56" name="TextovéPole 55"/>
                  <p:cNvSpPr txBox="1"/>
                  <p:nvPr/>
                </p:nvSpPr>
                <p:spPr>
                  <a:xfrm>
                    <a:off x="21883782" y="2458498"/>
                    <a:ext cx="13277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Aspect ratio</a:t>
                    </a:r>
                  </a:p>
                </p:txBody>
              </p:sp>
              <p:graphicFrame>
                <p:nvGraphicFramePr>
                  <p:cNvPr id="57" name="Object 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74488348"/>
                      </p:ext>
                    </p:extLst>
                  </p:nvPr>
                </p:nvGraphicFramePr>
                <p:xfrm>
                  <a:off x="22257707" y="1640971"/>
                  <a:ext cx="764977" cy="78825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503" name="Rovnice" r:id="rId14" imgW="444307" imgH="393529" progId="Equation.3">
                          <p:embed/>
                        </p:oleObj>
                      </mc:Choice>
                      <mc:Fallback>
                        <p:oleObj name="Rovnice" r:id="rId14" imgW="444307" imgH="393529" progId="Equation.3">
                          <p:embed/>
                          <p:pic>
                            <p:nvPicPr>
                              <p:cNvPr id="57" name="Object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257707" y="1640971"/>
                                <a:ext cx="764977" cy="788253"/>
                              </a:xfrm>
                              <a:prstGeom prst="rect">
                                <a:avLst/>
                              </a:prstGeom>
                              <a:noFill/>
                              <a:ln w="22225">
                                <a:solidFill>
                                  <a:schemeClr val="tx1"/>
                                </a:solidFill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93" name="TextovéPole 25"/>
              <p:cNvSpPr txBox="1">
                <a:spLocks noChangeArrowheads="1"/>
              </p:cNvSpPr>
              <p:nvPr/>
            </p:nvSpPr>
            <p:spPr bwMode="auto">
              <a:xfrm rot="16200000">
                <a:off x="6961116" y="3061259"/>
                <a:ext cx="12264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2400" i="0" u="sng" dirty="0">
                    <a:latin typeface="Calibri" panose="020F0502020204030204" pitchFamily="34" charset="0"/>
                  </a:rPr>
                  <a:t>Height </a:t>
                </a:r>
                <a:r>
                  <a:rPr lang="en-GB" altLang="en-US" sz="2400" u="sng" dirty="0">
                    <a:latin typeface="Calibri" panose="020F0502020204030204" pitchFamily="34" charset="0"/>
                  </a:rPr>
                  <a:t>L</a:t>
                </a:r>
              </a:p>
            </p:txBody>
          </p:sp>
        </p:grpSp>
      </p:grpSp>
      <p:grpSp>
        <p:nvGrpSpPr>
          <p:cNvPr id="137" name="Skupina 136"/>
          <p:cNvGrpSpPr/>
          <p:nvPr/>
        </p:nvGrpSpPr>
        <p:grpSpPr>
          <a:xfrm>
            <a:off x="410871" y="1771837"/>
            <a:ext cx="4983653" cy="3989052"/>
            <a:chOff x="499077" y="1029080"/>
            <a:chExt cx="4983653" cy="3989052"/>
          </a:xfrm>
        </p:grpSpPr>
        <p:grpSp>
          <p:nvGrpSpPr>
            <p:cNvPr id="138" name="Skupina 137"/>
            <p:cNvGrpSpPr/>
            <p:nvPr/>
          </p:nvGrpSpPr>
          <p:grpSpPr>
            <a:xfrm>
              <a:off x="869934" y="1029080"/>
              <a:ext cx="3863694" cy="3989052"/>
              <a:chOff x="11738662" y="1993221"/>
              <a:chExt cx="3863694" cy="3989052"/>
            </a:xfrm>
          </p:grpSpPr>
          <p:grpSp>
            <p:nvGrpSpPr>
              <p:cNvPr id="147" name="Skupina 146"/>
              <p:cNvGrpSpPr/>
              <p:nvPr/>
            </p:nvGrpSpPr>
            <p:grpSpPr>
              <a:xfrm>
                <a:off x="12042682" y="1993221"/>
                <a:ext cx="3559674" cy="3989052"/>
                <a:chOff x="12174734" y="2741164"/>
                <a:chExt cx="3559674" cy="3989052"/>
              </a:xfrm>
            </p:grpSpPr>
            <p:sp>
              <p:nvSpPr>
                <p:cNvPr id="149" name="Obdélník 148"/>
                <p:cNvSpPr/>
                <p:nvPr/>
              </p:nvSpPr>
              <p:spPr>
                <a:xfrm>
                  <a:off x="12174734" y="2741164"/>
                  <a:ext cx="3559674" cy="39890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150" name="Picture 34" descr="Image result for RAyleigh Benard Convectio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24954" y="3635625"/>
                  <a:ext cx="3301512" cy="1655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8" name="TextovéPole 25"/>
              <p:cNvSpPr txBox="1">
                <a:spLocks noChangeArrowheads="1"/>
              </p:cNvSpPr>
              <p:nvPr/>
            </p:nvSpPr>
            <p:spPr bwMode="auto">
              <a:xfrm rot="16200000">
                <a:off x="11356257" y="3400696"/>
                <a:ext cx="12264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2400" i="0" u="sng" dirty="0">
                    <a:latin typeface="Calibri" panose="020F0502020204030204" pitchFamily="34" charset="0"/>
                  </a:rPr>
                  <a:t>Height </a:t>
                </a:r>
                <a:r>
                  <a:rPr lang="en-GB" altLang="en-US" sz="2400" u="sng" dirty="0">
                    <a:latin typeface="Calibri" panose="020F0502020204030204" pitchFamily="34" charset="0"/>
                  </a:rPr>
                  <a:t>L</a:t>
                </a:r>
              </a:p>
            </p:txBody>
          </p:sp>
        </p:grpSp>
        <p:grpSp>
          <p:nvGrpSpPr>
            <p:cNvPr id="139" name="Skupina 138"/>
            <p:cNvGrpSpPr/>
            <p:nvPr/>
          </p:nvGrpSpPr>
          <p:grpSpPr>
            <a:xfrm>
              <a:off x="2044850" y="1493602"/>
              <a:ext cx="1716196" cy="498152"/>
              <a:chOff x="8748074" y="1631340"/>
              <a:chExt cx="1716196" cy="498152"/>
            </a:xfrm>
          </p:grpSpPr>
          <p:sp>
            <p:nvSpPr>
              <p:cNvPr id="145" name="TextovéPole 144"/>
              <p:cNvSpPr txBox="1"/>
              <p:nvPr/>
            </p:nvSpPr>
            <p:spPr>
              <a:xfrm>
                <a:off x="8748074" y="1631340"/>
                <a:ext cx="1716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Ra</a:t>
                </a:r>
                <a:r>
                  <a:rPr lang="en-US" dirty="0"/>
                  <a:t> &gt; </a:t>
                </a:r>
                <a:r>
                  <a:rPr lang="en-US" i="1" dirty="0" err="1"/>
                  <a:t>Ra</a:t>
                </a:r>
                <a:r>
                  <a:rPr lang="en-US" i="1" baseline="-25000" dirty="0" err="1"/>
                  <a:t>c</a:t>
                </a:r>
                <a:r>
                  <a:rPr lang="en-US" dirty="0"/>
                  <a:t> = 1708</a:t>
                </a:r>
                <a:endParaRPr lang="cs-CZ" dirty="0"/>
              </a:p>
            </p:txBody>
          </p:sp>
          <p:sp>
            <p:nvSpPr>
              <p:cNvPr id="146" name="TextovéPole 145"/>
              <p:cNvSpPr txBox="1"/>
              <p:nvPr/>
            </p:nvSpPr>
            <p:spPr>
              <a:xfrm>
                <a:off x="9027454" y="176016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</a:t>
                </a:r>
                <a:endParaRPr lang="cs-CZ" dirty="0"/>
              </a:p>
            </p:txBody>
          </p:sp>
        </p:grpSp>
        <p:cxnSp>
          <p:nvCxnSpPr>
            <p:cNvPr id="140" name="Přímá spojnice se šipkou 139"/>
            <p:cNvCxnSpPr/>
            <p:nvPr/>
          </p:nvCxnSpPr>
          <p:spPr>
            <a:xfrm>
              <a:off x="3362532" y="3367156"/>
              <a:ext cx="1636732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Přímá spojnice se šipkou 140"/>
            <p:cNvCxnSpPr/>
            <p:nvPr/>
          </p:nvCxnSpPr>
          <p:spPr>
            <a:xfrm flipH="1">
              <a:off x="862508" y="2137552"/>
              <a:ext cx="874302" cy="1549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ovéPole 141"/>
            <p:cNvSpPr txBox="1"/>
            <p:nvPr/>
          </p:nvSpPr>
          <p:spPr>
            <a:xfrm>
              <a:off x="499077" y="1987237"/>
              <a:ext cx="46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/>
                <a:t>∞</a:t>
              </a:r>
            </a:p>
          </p:txBody>
        </p:sp>
        <p:sp>
          <p:nvSpPr>
            <p:cNvPr id="143" name="TextovéPole 142"/>
            <p:cNvSpPr txBox="1"/>
            <p:nvPr/>
          </p:nvSpPr>
          <p:spPr>
            <a:xfrm>
              <a:off x="5017681" y="3191917"/>
              <a:ext cx="46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/>
                <a:t>∞</a:t>
              </a:r>
            </a:p>
          </p:txBody>
        </p:sp>
        <p:sp>
          <p:nvSpPr>
            <p:cNvPr id="144" name="TextovéPole 3"/>
            <p:cNvSpPr txBox="1">
              <a:spLocks noChangeArrowheads="1"/>
            </p:cNvSpPr>
            <p:nvPr/>
          </p:nvSpPr>
          <p:spPr bwMode="auto">
            <a:xfrm>
              <a:off x="1949523" y="3706071"/>
              <a:ext cx="22313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T</a:t>
              </a:r>
              <a:r>
                <a:rPr lang="en-GB" altLang="en-US" sz="2800" baseline="-250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latin typeface="+mn-lt"/>
                </a:rPr>
                <a:t>=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solidFill>
                    <a:srgbClr val="0000FF"/>
                  </a:solidFill>
                  <a:latin typeface="+mn-lt"/>
                </a:rPr>
                <a:t>T</a:t>
              </a:r>
              <a:r>
                <a:rPr lang="en-GB" altLang="en-US" sz="2800" baseline="-25000" dirty="0">
                  <a:solidFill>
                    <a:srgbClr val="0000FF"/>
                  </a:solidFill>
                  <a:latin typeface="+mn-lt"/>
                </a:rPr>
                <a:t>t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latin typeface="+mn-lt"/>
                </a:rPr>
                <a:t>+ </a:t>
              </a:r>
              <a:r>
                <a:rPr lang="el-GR" altLang="en-US" sz="2800" i="0" dirty="0">
                  <a:latin typeface="+mn-lt"/>
                </a:rPr>
                <a:t>Δ</a:t>
              </a:r>
              <a:r>
                <a:rPr lang="en-GB" altLang="en-US" sz="2800" dirty="0">
                  <a:latin typeface="+mn-lt"/>
                </a:rPr>
                <a:t>T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51" name="Skupina 150"/>
          <p:cNvGrpSpPr/>
          <p:nvPr/>
        </p:nvGrpSpPr>
        <p:grpSpPr>
          <a:xfrm>
            <a:off x="2737593" y="3135381"/>
            <a:ext cx="901260" cy="736693"/>
            <a:chOff x="9286231" y="2939314"/>
            <a:chExt cx="901260" cy="736693"/>
          </a:xfrm>
        </p:grpSpPr>
        <p:sp>
          <p:nvSpPr>
            <p:cNvPr id="152" name="Šrafovaná šipka doprava 151"/>
            <p:cNvSpPr/>
            <p:nvPr/>
          </p:nvSpPr>
          <p:spPr>
            <a:xfrm rot="16200000">
              <a:off x="9071138" y="3154407"/>
              <a:ext cx="736693" cy="306507"/>
            </a:xfrm>
            <a:prstGeom prst="stripedRightArrow">
              <a:avLst/>
            </a:prstGeom>
            <a:solidFill>
              <a:schemeClr val="accent4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3" name="TextovéPole 152"/>
            <p:cNvSpPr txBox="1"/>
            <p:nvPr/>
          </p:nvSpPr>
          <p:spPr>
            <a:xfrm>
              <a:off x="9476732" y="3202795"/>
              <a:ext cx="710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heat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5805590" y="993597"/>
            <a:ext cx="6253514" cy="2209526"/>
            <a:chOff x="381698" y="4348726"/>
            <a:chExt cx="6253514" cy="2209526"/>
          </a:xfrm>
        </p:grpSpPr>
        <p:graphicFrame>
          <p:nvGraphicFramePr>
            <p:cNvPr id="58" name="Objek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2027119"/>
                </p:ext>
              </p:extLst>
            </p:nvPr>
          </p:nvGraphicFramePr>
          <p:xfrm>
            <a:off x="1478222" y="6160215"/>
            <a:ext cx="1746600" cy="398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4" name="Equation" r:id="rId17" imgW="939600" imgH="228600" progId="Equation.DSMT4">
                    <p:embed/>
                  </p:oleObj>
                </mc:Choice>
                <mc:Fallback>
                  <p:oleObj name="Equation" r:id="rId17" imgW="939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478222" y="6160215"/>
                          <a:ext cx="1746600" cy="398037"/>
                        </a:xfrm>
                        <a:prstGeom prst="rect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ovéPole 58"/>
            <p:cNvSpPr txBox="1"/>
            <p:nvPr/>
          </p:nvSpPr>
          <p:spPr>
            <a:xfrm>
              <a:off x="381698" y="4348726"/>
              <a:ext cx="6253514" cy="210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Oberbeck-Boussinesq</a:t>
              </a:r>
              <a:r>
                <a:rPr lang="en-GB" altLang="en-US" sz="200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(OB) fluid:</a:t>
              </a:r>
              <a:endParaRPr lang="en-GB" altLang="en-US" sz="1000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cs-CZ" altLang="en-US" dirty="0">
                  <a:latin typeface="Calibri" panose="020F0502020204030204" pitchFamily="34" charset="0"/>
                </a:rPr>
                <a:t>c</a:t>
              </a:r>
              <a:r>
                <a:rPr lang="en-GB" altLang="en-US" dirty="0" err="1">
                  <a:latin typeface="Calibri" panose="020F0502020204030204" pitchFamily="34" charset="0"/>
                </a:rPr>
                <a:t>onstant</a:t>
              </a:r>
              <a:r>
                <a:rPr lang="en-GB" altLang="en-US" dirty="0">
                  <a:latin typeface="Calibri" panose="020F0502020204030204" pitchFamily="34" charset="0"/>
                </a:rPr>
                <a:t> </a:t>
              </a:r>
              <a:r>
                <a:rPr lang="en-GB" altLang="en-US" b="1" dirty="0">
                  <a:latin typeface="Calibri" panose="020F0502020204030204" pitchFamily="34" charset="0"/>
                </a:rPr>
                <a:t>fluid properties </a:t>
              </a:r>
              <a:r>
                <a:rPr lang="en-GB" altLang="en-US" dirty="0">
                  <a:latin typeface="Calibri" panose="020F0502020204030204" pitchFamily="34" charset="0"/>
                </a:rPr>
                <a:t>within </a:t>
              </a:r>
              <a:r>
                <a:rPr lang="en-GB" altLang="en-US" dirty="0">
                  <a:latin typeface="Symbol" panose="05050102010706020507" pitchFamily="18" charset="2"/>
                </a:rPr>
                <a:t>D</a:t>
              </a:r>
              <a:r>
                <a:rPr lang="en-GB" altLang="en-US" dirty="0">
                  <a:latin typeface="Calibri" panose="020F0502020204030204" pitchFamily="34" charset="0"/>
                </a:rPr>
                <a:t>T: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80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dirty="0">
                  <a:latin typeface="Calibri" panose="020F0502020204030204" pitchFamily="34" charset="0"/>
                </a:rPr>
                <a:t>density </a:t>
              </a:r>
              <a:r>
                <a:rPr lang="en-GB" alt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en-GB" altLang="en-US" dirty="0">
                  <a:latin typeface="Calibri" panose="020F0502020204030204" pitchFamily="34" charset="0"/>
                </a:rPr>
                <a:t> is assumed to linearly depend on temperature T</a:t>
              </a:r>
            </a:p>
            <a:p>
              <a:endParaRPr lang="cs-CZ" dirty="0"/>
            </a:p>
          </p:txBody>
        </p:sp>
        <p:grpSp>
          <p:nvGrpSpPr>
            <p:cNvPr id="64" name="Skupina 63"/>
            <p:cNvGrpSpPr/>
            <p:nvPr/>
          </p:nvGrpSpPr>
          <p:grpSpPr>
            <a:xfrm>
              <a:off x="641301" y="5111360"/>
              <a:ext cx="5842867" cy="646526"/>
              <a:chOff x="497970" y="4958087"/>
              <a:chExt cx="5842867" cy="646526"/>
            </a:xfrm>
          </p:grpSpPr>
          <p:sp>
            <p:nvSpPr>
              <p:cNvPr id="65" name="TextovéPole 64"/>
              <p:cNvSpPr txBox="1"/>
              <p:nvPr/>
            </p:nvSpPr>
            <p:spPr>
              <a:xfrm>
                <a:off x="554530" y="4958087"/>
                <a:ext cx="3345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thermal expansion coefficient</a:t>
                </a:r>
                <a:endParaRPr lang="cs-CZ" dirty="0"/>
              </a:p>
            </p:txBody>
          </p:sp>
          <p:sp>
            <p:nvSpPr>
              <p:cNvPr id="66" name="TextovéPole 65"/>
              <p:cNvSpPr txBox="1"/>
              <p:nvPr/>
            </p:nvSpPr>
            <p:spPr>
              <a:xfrm>
                <a:off x="573384" y="5235281"/>
                <a:ext cx="2938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i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λ</a:t>
                </a:r>
                <a:r>
                  <a:rPr lang="en-GB" altLang="en-US" dirty="0">
                    <a:latin typeface="Calibri" panose="020F0502020204030204" pitchFamily="34" charset="0"/>
                  </a:rPr>
                  <a:t> </a:t>
                </a:r>
                <a:r>
                  <a:rPr lang="en-GB" altLang="en-US" dirty="0"/>
                  <a:t>- </a:t>
                </a:r>
                <a:r>
                  <a:rPr lang="en-GB" altLang="en-US" dirty="0">
                    <a:latin typeface="Calibri" panose="020F0502020204030204" pitchFamily="34" charset="0"/>
                  </a:rPr>
                  <a:t>fluid thermal conductivity </a:t>
                </a:r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>
                <a:off x="4018418" y="4986554"/>
                <a:ext cx="22710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kinematic viscosity </a:t>
                </a:r>
                <a:endParaRPr lang="cs-CZ" dirty="0"/>
              </a:p>
            </p:txBody>
          </p:sp>
          <p:sp>
            <p:nvSpPr>
              <p:cNvPr id="68" name="TextovéPole 67"/>
              <p:cNvSpPr txBox="1"/>
              <p:nvPr/>
            </p:nvSpPr>
            <p:spPr>
              <a:xfrm>
                <a:off x="4021457" y="5229258"/>
                <a:ext cx="2199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k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thermal diffusivity</a:t>
                </a:r>
              </a:p>
            </p:txBody>
          </p:sp>
          <p:sp>
            <p:nvSpPr>
              <p:cNvPr id="69" name="Obdélník 68"/>
              <p:cNvSpPr/>
              <p:nvPr/>
            </p:nvSpPr>
            <p:spPr>
              <a:xfrm>
                <a:off x="497970" y="5032041"/>
                <a:ext cx="5842867" cy="52663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70" name="Skupina 69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71" name="TextovéPole 70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16/40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72" name="Přímá spojnice 71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72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bdélník 7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1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4079776" y="-99317"/>
            <a:ext cx="74571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				a simple</a:t>
            </a:r>
            <a:b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				model system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132282" y="167"/>
            <a:ext cx="12059718" cy="5648402"/>
            <a:chOff x="1680048" y="628391"/>
            <a:chExt cx="12059718" cy="5648402"/>
          </a:xfrm>
        </p:grpSpPr>
        <p:sp>
          <p:nvSpPr>
            <p:cNvPr id="72" name="Text Box 3"/>
            <p:cNvSpPr txBox="1">
              <a:spLocks noChangeArrowheads="1"/>
            </p:cNvSpPr>
            <p:nvPr/>
          </p:nvSpPr>
          <p:spPr bwMode="auto">
            <a:xfrm>
              <a:off x="2071968" y="1818016"/>
              <a:ext cx="777875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Oberbeck-Boussinesq</a:t>
              </a:r>
              <a:r>
                <a:rPr lang="en-GB" altLang="en-US" sz="2000" i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 (OB) fluid: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cs-CZ" altLang="en-US" sz="2000" i="0" dirty="0">
                  <a:latin typeface="Calibri" panose="020F0502020204030204" pitchFamily="34" charset="0"/>
                </a:rPr>
                <a:t>c</a:t>
              </a:r>
              <a:r>
                <a:rPr lang="en-GB" altLang="en-US" sz="2000" i="0" dirty="0" err="1">
                  <a:latin typeface="Calibri" panose="020F0502020204030204" pitchFamily="34" charset="0"/>
                </a:rPr>
                <a:t>onstant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 </a:t>
              </a:r>
              <a:r>
                <a:rPr lang="en-GB" altLang="en-US" sz="2000" b="1" i="0" dirty="0">
                  <a:latin typeface="Calibri" panose="020F0502020204030204" pitchFamily="34" charset="0"/>
                </a:rPr>
                <a:t>fluid properties 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within </a:t>
              </a:r>
              <a:r>
                <a:rPr lang="en-GB" altLang="en-US" sz="2000" i="0" dirty="0">
                  <a:latin typeface="Symbol" panose="05050102010706020507" pitchFamily="18" charset="2"/>
                </a:rPr>
                <a:t>D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T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density </a:t>
              </a:r>
              <a:r>
                <a:rPr lang="en-GB" altLang="en-US" sz="2000" b="1" dirty="0">
                  <a:solidFill>
                    <a:schemeClr val="accent6"/>
                  </a:solidFill>
                  <a:latin typeface="Symbol" panose="05050102010706020507" pitchFamily="18" charset="2"/>
                </a:rPr>
                <a:t>r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 is assumed to linearly depend</a:t>
              </a:r>
              <a:br>
                <a:rPr lang="en-GB" altLang="en-US" sz="20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on temperature</a:t>
              </a:r>
            </a:p>
          </p:txBody>
        </p:sp>
        <p:sp>
          <p:nvSpPr>
            <p:cNvPr id="73" name="Rectangle 4"/>
            <p:cNvSpPr>
              <a:spLocks noChangeArrowheads="1"/>
            </p:cNvSpPr>
            <p:nvPr/>
          </p:nvSpPr>
          <p:spPr bwMode="auto">
            <a:xfrm>
              <a:off x="3016432" y="628391"/>
              <a:ext cx="18473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en-US" dirty="0"/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>
              <a:off x="2517997" y="2724933"/>
              <a:ext cx="2993745" cy="1323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rgbClr val="0070C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</a:t>
              </a:r>
            </a:p>
          </p:txBody>
        </p:sp>
        <p:cxnSp>
          <p:nvCxnSpPr>
            <p:cNvPr id="75" name="Straight Arrow Connector 19"/>
            <p:cNvCxnSpPr/>
            <p:nvPr/>
          </p:nvCxnSpPr>
          <p:spPr>
            <a:xfrm>
              <a:off x="2198994" y="2850628"/>
              <a:ext cx="0" cy="11521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10"/>
            <p:cNvSpPr txBox="1">
              <a:spLocks noChangeArrowheads="1"/>
            </p:cNvSpPr>
            <p:nvPr/>
          </p:nvSpPr>
          <p:spPr bwMode="auto">
            <a:xfrm>
              <a:off x="2836999" y="2817794"/>
              <a:ext cx="2993745" cy="13234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</a:t>
              </a:r>
            </a:p>
          </p:txBody>
        </p:sp>
        <p:sp>
          <p:nvSpPr>
            <p:cNvPr id="77" name="Text Box 3"/>
            <p:cNvSpPr txBox="1">
              <a:spLocks noChangeArrowheads="1"/>
            </p:cNvSpPr>
            <p:nvPr/>
          </p:nvSpPr>
          <p:spPr bwMode="auto">
            <a:xfrm>
              <a:off x="1988547" y="1806338"/>
              <a:ext cx="11751219" cy="4470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800" i="0" dirty="0" err="1">
                  <a:latin typeface="Calibri" panose="020F0502020204030204" pitchFamily="34" charset="0"/>
                </a:rPr>
                <a:t>Navier</a:t>
              </a:r>
              <a:r>
                <a:rPr lang="en-US" altLang="en-US" sz="1800" i="0" dirty="0">
                  <a:latin typeface="Calibri" panose="020F0502020204030204" pitchFamily="34" charset="0"/>
                </a:rPr>
                <a:t>-Stokes equation = Newton equation for continuum - a </a:t>
              </a:r>
              <a:r>
                <a:rPr lang="en-US" altLang="en-US" sz="1800" i="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viscous </a:t>
              </a:r>
              <a:r>
                <a:rPr lang="en-US" altLang="en-US" sz="1800" i="0" dirty="0" smtClean="0">
                  <a:solidFill>
                    <a:schemeClr val="accent1"/>
                  </a:solidFill>
                  <a:latin typeface="Calibri" panose="020F0502020204030204" pitchFamily="34" charset="0"/>
                </a:rPr>
                <a:t>fluid </a:t>
              </a:r>
              <a:r>
                <a:rPr lang="en-US" altLang="en-US" sz="1800" i="0" dirty="0" smtClean="0">
                  <a:latin typeface="Calibri" panose="020F0502020204030204" pitchFamily="34" charset="0"/>
                </a:rPr>
                <a:t>with </a:t>
              </a:r>
              <a:r>
                <a:rPr lang="en-US" altLang="en-US" sz="1800" i="0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pressure </a:t>
              </a:r>
              <a:r>
                <a:rPr lang="en-US" altLang="en-US" sz="1800" i="0" dirty="0" smtClean="0">
                  <a:latin typeface="Calibri" panose="020F0502020204030204" pitchFamily="34" charset="0"/>
                </a:rPr>
                <a:t>and </a:t>
              </a:r>
              <a:r>
                <a:rPr lang="en-US" altLang="en-US" sz="1800" i="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upward buoyancy </a:t>
              </a:r>
              <a:r>
                <a:rPr lang="en-US" altLang="en-US" sz="1800" i="0" dirty="0" smtClean="0">
                  <a:latin typeface="Calibri" panose="020F0502020204030204" pitchFamily="34" charset="0"/>
                </a:rPr>
                <a:t>forcing:</a:t>
              </a:r>
              <a:endParaRPr lang="en-GB" altLang="en-US" sz="18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Heat advection</a:t>
              </a:r>
              <a:endParaRPr lang="cs-CZ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19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Incompressibility                                                                                                     </a:t>
              </a:r>
              <a:r>
                <a:rPr lang="en-GB" altLang="en-US" sz="2000" i="0" dirty="0" smtClean="0">
                  <a:latin typeface="Calibri" panose="020F0502020204030204" pitchFamily="34" charset="0"/>
                </a:rPr>
                <a:t>                                                         condition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8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Heat conduction:                                                                                                                                                                                (Fourier’s law)</a:t>
              </a:r>
            </a:p>
            <a:p>
              <a:pPr>
                <a:spcBef>
                  <a:spcPct val="50000"/>
                </a:spcBef>
              </a:pPr>
              <a:endParaRPr lang="en-GB" altLang="en-US" sz="800" i="0" dirty="0"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altLang="en-US" sz="800" i="0" dirty="0">
                  <a:latin typeface="Calibri" panose="020F0502020204030204" pitchFamily="34" charset="0"/>
                </a:rPr>
                <a:t>                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800" i="0" dirty="0">
                  <a:latin typeface="Calibri" panose="020F0502020204030204" pitchFamily="34" charset="0"/>
                </a:rPr>
                <a:t>              </a:t>
              </a:r>
              <a:endParaRPr lang="en-GB" altLang="en-US" sz="1900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 Box 10"/>
            <p:cNvSpPr txBox="1">
              <a:spLocks noChangeArrowheads="1"/>
            </p:cNvSpPr>
            <p:nvPr/>
          </p:nvSpPr>
          <p:spPr bwMode="auto">
            <a:xfrm>
              <a:off x="10090975" y="4337801"/>
              <a:ext cx="2993745" cy="19389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        </a:t>
              </a:r>
              <a:r>
                <a:rPr lang="el-GR" altLang="en-US" sz="2000" i="0" dirty="0">
                  <a:latin typeface="Calibri" panose="020F0502020204030204" pitchFamily="34" charset="0"/>
                </a:rPr>
                <a:t>ρ</a:t>
              </a:r>
              <a:r>
                <a:rPr lang="sk-SK" altLang="en-US" sz="2000" i="0" baseline="-25000" dirty="0">
                  <a:latin typeface="Calibri" panose="020F0502020204030204" pitchFamily="34" charset="0"/>
                </a:rPr>
                <a:t>0 </a:t>
              </a:r>
              <a:r>
                <a:rPr lang="en-US" altLang="en-US" sz="1600" i="0" dirty="0"/>
                <a:t>-</a:t>
              </a:r>
              <a:r>
                <a:rPr lang="sk-SK" altLang="en-US" sz="1600" i="0" dirty="0"/>
                <a:t> </a:t>
              </a:r>
              <a:r>
                <a:rPr lang="sk-SK" altLang="en-US" sz="1600" i="0" dirty="0" err="1">
                  <a:latin typeface="Calibri" panose="020F0502020204030204" pitchFamily="34" charset="0"/>
                </a:rPr>
                <a:t>mean</a:t>
              </a:r>
              <a:r>
                <a:rPr lang="sk-SK" altLang="en-US" sz="1600" i="0" dirty="0">
                  <a:latin typeface="Calibri" panose="020F0502020204030204" pitchFamily="34" charset="0"/>
                </a:rPr>
                <a:t> </a:t>
              </a:r>
              <a:r>
                <a:rPr lang="sk-SK" altLang="en-US" sz="1600" i="0" dirty="0" err="1">
                  <a:latin typeface="Calibri" panose="020F0502020204030204" pitchFamily="34" charset="0"/>
                </a:rPr>
                <a:t>density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                            </a:t>
              </a:r>
              <a:r>
                <a:rPr lang="en-US" altLang="en-US" sz="2000" i="0" dirty="0">
                  <a:latin typeface="Calibri" panose="020F0502020204030204" pitchFamily="34" charset="0"/>
                </a:rPr>
                <a:t>g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 </a:t>
              </a:r>
              <a:r>
                <a:rPr lang="en-US" altLang="en-US" sz="1600" i="0" dirty="0"/>
                <a:t>-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gravity acceleration</a:t>
              </a:r>
              <a:endParaRPr lang="en-GB" altLang="en-US" sz="1600" i="0" dirty="0">
                <a:latin typeface="Calibri" panose="020F0502020204030204" pitchFamily="34" charset="0"/>
              </a:endParaRPr>
            </a:p>
          </p:txBody>
        </p:sp>
        <p:pic>
          <p:nvPicPr>
            <p:cNvPr id="79" name="Obrázek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7866" y="4104871"/>
              <a:ext cx="1079684" cy="487358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80" name="Obrázek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866" y="3251785"/>
              <a:ext cx="2810508" cy="635464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82" name="Obrázek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2192" y="2429236"/>
              <a:ext cx="4596182" cy="677906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83" name="TextovéPole 3"/>
            <p:cNvSpPr txBox="1">
              <a:spLocks noChangeArrowheads="1"/>
            </p:cNvSpPr>
            <p:nvPr/>
          </p:nvSpPr>
          <p:spPr bwMode="auto">
            <a:xfrm>
              <a:off x="1680048" y="765381"/>
              <a:ext cx="1093509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4400" i="0" dirty="0" smtClean="0">
                  <a:latin typeface="+mj-lt"/>
                  <a:ea typeface="+mj-ea"/>
                  <a:cs typeface="+mj-cs"/>
                </a:rPr>
                <a:t>Equations and Scale-Similarity of solutions</a:t>
              </a:r>
              <a:endParaRPr lang="en-GB" altLang="en-US" sz="4400" i="0" dirty="0"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4" name="Obrázek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7866" y="5111634"/>
              <a:ext cx="1966534" cy="399069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</p:grpSp>
      <p:sp>
        <p:nvSpPr>
          <p:cNvPr id="8" name="TextovéPole 7"/>
          <p:cNvSpPr txBox="1"/>
          <p:nvPr/>
        </p:nvSpPr>
        <p:spPr>
          <a:xfrm>
            <a:off x="6397302" y="2335695"/>
            <a:ext cx="211192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en-US" dirty="0">
                <a:solidFill>
                  <a:srgbClr val="0000FF"/>
                </a:solidFill>
                <a:latin typeface="Calibri" panose="020F0502020204030204" pitchFamily="34" charset="0"/>
              </a:rPr>
              <a:t>u - velocity field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</a:p>
          <a:p>
            <a:r>
              <a:rPr lang="el-GR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θ </a:t>
            </a:r>
            <a:r>
              <a:rPr lang="en-US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-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temperature field</a:t>
            </a:r>
            <a:endParaRPr lang="en-GB" altLang="en-US" dirty="0">
              <a:latin typeface="Calibri" panose="020F0502020204030204" pitchFamily="34" charset="0"/>
            </a:endParaRPr>
          </a:p>
          <a:p>
            <a:r>
              <a:rPr lang="en-GB" altLang="en-US" dirty="0">
                <a:solidFill>
                  <a:srgbClr val="00CC00"/>
                </a:solidFill>
                <a:latin typeface="Calibri" panose="020F0502020204030204" pitchFamily="34" charset="0"/>
              </a:rPr>
              <a:t>p - pressure field</a:t>
            </a:r>
            <a:endParaRPr lang="cs-CZ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6010229" y="3628885"/>
            <a:ext cx="25681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</a:rPr>
              <a:t>Fluid properties</a:t>
            </a:r>
            <a:r>
              <a:rPr lang="en-GB" altLang="en-US" sz="2000" dirty="0" smtClean="0">
                <a:latin typeface="Calibri" panose="020F0502020204030204" pitchFamily="34" charset="0"/>
              </a:rPr>
              <a:t>:</a:t>
            </a:r>
          </a:p>
          <a:p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smtClean="0">
                <a:latin typeface="Calibri" panose="020F0502020204030204" pitchFamily="34" charset="0"/>
              </a:rPr>
              <a:t>(</a:t>
            </a:r>
            <a:r>
              <a:rPr lang="en-GB" altLang="en-US" sz="2000" u="sng" dirty="0" smtClean="0">
                <a:latin typeface="Calibri" panose="020F0502020204030204" pitchFamily="34" charset="0"/>
              </a:rPr>
              <a:t>considered constant</a:t>
            </a:r>
            <a:r>
              <a:rPr lang="en-GB" altLang="en-US" sz="2000" dirty="0" smtClean="0">
                <a:latin typeface="Calibri" panose="020F0502020204030204" pitchFamily="34" charset="0"/>
              </a:rPr>
              <a:t>!) </a:t>
            </a:r>
            <a:endParaRPr lang="en-GB" alt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684091" y="1638361"/>
            <a:ext cx="7407164" cy="3812579"/>
            <a:chOff x="483553" y="5695105"/>
            <a:chExt cx="7407164" cy="3812579"/>
          </a:xfrm>
        </p:grpSpPr>
        <p:sp>
          <p:nvSpPr>
            <p:cNvPr id="11" name="Zaoblený obdélník 10"/>
            <p:cNvSpPr/>
            <p:nvPr/>
          </p:nvSpPr>
          <p:spPr>
            <a:xfrm>
              <a:off x="483553" y="5695105"/>
              <a:ext cx="5216935" cy="2534076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" name="Skupina 3"/>
            <p:cNvGrpSpPr/>
            <p:nvPr/>
          </p:nvGrpSpPr>
          <p:grpSpPr>
            <a:xfrm>
              <a:off x="5125606" y="8154870"/>
              <a:ext cx="2765111" cy="1352814"/>
              <a:chOff x="4840338" y="6456689"/>
              <a:chExt cx="2765111" cy="1352814"/>
            </a:xfrm>
          </p:grpSpPr>
          <p:grpSp>
            <p:nvGrpSpPr>
              <p:cNvPr id="16" name="Skupina 15"/>
              <p:cNvGrpSpPr/>
              <p:nvPr/>
            </p:nvGrpSpPr>
            <p:grpSpPr>
              <a:xfrm>
                <a:off x="4840338" y="7163172"/>
                <a:ext cx="2765111" cy="646331"/>
                <a:chOff x="4924614" y="4938082"/>
                <a:chExt cx="2765111" cy="646331"/>
              </a:xfrm>
            </p:grpSpPr>
            <p:sp>
              <p:nvSpPr>
                <p:cNvPr id="12" name="TextovéPole 11"/>
                <p:cNvSpPr txBox="1"/>
                <p:nvPr/>
              </p:nvSpPr>
              <p:spPr>
                <a:xfrm>
                  <a:off x="5119244" y="4938082"/>
                  <a:ext cx="24920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66FF"/>
                      </a:solidFill>
                    </a:rPr>
                    <a:t>“</a:t>
                  </a:r>
                  <a:r>
                    <a:rPr lang="en-US" dirty="0" err="1">
                      <a:solidFill>
                        <a:srgbClr val="0066FF"/>
                      </a:solidFill>
                    </a:rPr>
                    <a:t>Boussinesq</a:t>
                  </a:r>
                  <a:r>
                    <a:rPr lang="en-US" dirty="0">
                      <a:solidFill>
                        <a:srgbClr val="0066FF"/>
                      </a:solidFill>
                    </a:rPr>
                    <a:t> equations” </a:t>
                  </a:r>
                  <a:endParaRPr lang="en-US" dirty="0" smtClean="0">
                    <a:solidFill>
                      <a:srgbClr val="0066FF"/>
                    </a:solidFill>
                  </a:endParaRPr>
                </a:p>
                <a:p>
                  <a:pPr algn="ctr"/>
                  <a:r>
                    <a:rPr lang="en-US" dirty="0" smtClean="0">
                      <a:solidFill>
                        <a:srgbClr val="0066FF"/>
                      </a:solidFill>
                    </a:rPr>
                    <a:t>of </a:t>
                  </a:r>
                  <a:r>
                    <a:rPr lang="en-US" dirty="0">
                      <a:solidFill>
                        <a:srgbClr val="0066FF"/>
                      </a:solidFill>
                    </a:rPr>
                    <a:t>RBC</a:t>
                  </a:r>
                  <a:endParaRPr lang="cs-CZ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15" name="Zaoblený obdélník 14"/>
                <p:cNvSpPr/>
                <p:nvPr/>
              </p:nvSpPr>
              <p:spPr>
                <a:xfrm>
                  <a:off x="4924614" y="4974310"/>
                  <a:ext cx="2765111" cy="571534"/>
                </a:xfrm>
                <a:prstGeom prst="round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8" name="Přímá spojnice se šipkou 17"/>
              <p:cNvCxnSpPr/>
              <p:nvPr/>
            </p:nvCxnSpPr>
            <p:spPr>
              <a:xfrm flipH="1" flipV="1">
                <a:off x="5339960" y="6456689"/>
                <a:ext cx="857839" cy="715910"/>
              </a:xfrm>
              <a:prstGeom prst="straightConnector1">
                <a:avLst/>
              </a:prstGeom>
              <a:ln w="254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ovéPole 1"/>
          <p:cNvSpPr txBox="1"/>
          <p:nvPr/>
        </p:nvSpPr>
        <p:spPr>
          <a:xfrm>
            <a:off x="778101" y="2811181"/>
            <a:ext cx="1196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latin typeface="Calibri" panose="020F0502020204030204" pitchFamily="34" charset="0"/>
              </a:rPr>
              <a:t>equation: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054426" y="1454702"/>
            <a:ext cx="6447793" cy="1111248"/>
            <a:chOff x="3054426" y="1454702"/>
            <a:chExt cx="6447793" cy="1111248"/>
          </a:xfrm>
        </p:grpSpPr>
        <p:sp>
          <p:nvSpPr>
            <p:cNvPr id="9" name="TextovéPole 8"/>
            <p:cNvSpPr txBox="1"/>
            <p:nvPr/>
          </p:nvSpPr>
          <p:spPr>
            <a:xfrm>
              <a:off x="6022995" y="1888842"/>
              <a:ext cx="2707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latin typeface="Calibri" panose="020F0502020204030204" pitchFamily="34" charset="0"/>
                </a:rPr>
                <a:t>Dynamical variables: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/>
            </a:p>
          </p:txBody>
        </p:sp>
        <p:grpSp>
          <p:nvGrpSpPr>
            <p:cNvPr id="23" name="Skupina 22"/>
            <p:cNvGrpSpPr/>
            <p:nvPr/>
          </p:nvGrpSpPr>
          <p:grpSpPr>
            <a:xfrm>
              <a:off x="3054426" y="1454702"/>
              <a:ext cx="6447793" cy="956198"/>
              <a:chOff x="3054426" y="1454702"/>
              <a:chExt cx="6447793" cy="9561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4978400" y="1888842"/>
                <a:ext cx="703385" cy="51048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3" name="Přímá spojnice se šipkou 12"/>
              <p:cNvCxnSpPr/>
              <p:nvPr/>
            </p:nvCxnSpPr>
            <p:spPr>
              <a:xfrm flipH="1">
                <a:off x="5681785" y="1517715"/>
                <a:ext cx="3820434" cy="57899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ál 37"/>
              <p:cNvSpPr/>
              <p:nvPr/>
            </p:nvSpPr>
            <p:spPr>
              <a:xfrm>
                <a:off x="3054426" y="1900419"/>
                <a:ext cx="810410" cy="51048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9" name="Přímá spojnice se šipkou 38"/>
              <p:cNvCxnSpPr/>
              <p:nvPr/>
            </p:nvCxnSpPr>
            <p:spPr>
              <a:xfrm flipH="1">
                <a:off x="3838109" y="1454702"/>
                <a:ext cx="3820434" cy="578994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se šipkou 43"/>
              <p:cNvCxnSpPr/>
              <p:nvPr/>
            </p:nvCxnSpPr>
            <p:spPr>
              <a:xfrm flipH="1">
                <a:off x="4896865" y="1490914"/>
                <a:ext cx="3653970" cy="542782"/>
              </a:xfrm>
              <a:prstGeom prst="straightConnector1">
                <a:avLst/>
              </a:prstGeom>
              <a:ln>
                <a:solidFill>
                  <a:srgbClr val="00E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ál 34"/>
            <p:cNvSpPr/>
            <p:nvPr/>
          </p:nvSpPr>
          <p:spPr>
            <a:xfrm>
              <a:off x="4336600" y="1907609"/>
              <a:ext cx="506643" cy="510481"/>
            </a:xfrm>
            <a:prstGeom prst="ellipse">
              <a:avLst/>
            </a:prstGeom>
            <a:noFill/>
            <a:ln w="28575">
              <a:solidFill>
                <a:srgbClr val="00E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délník 9"/>
          <p:cNvSpPr/>
          <p:nvPr/>
        </p:nvSpPr>
        <p:spPr>
          <a:xfrm>
            <a:off x="3157979" y="87900"/>
            <a:ext cx="7484883" cy="996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41" name="TextovéPole 40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17/40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42" name="Přímá spojnice 41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 4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9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2949439" y="64256"/>
            <a:ext cx="923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Institute of Scientific Instruments of the CAS</a:t>
            </a:r>
          </a:p>
        </p:txBody>
      </p:sp>
      <p:sp>
        <p:nvSpPr>
          <p:cNvPr id="43" name="TextovéPole 1"/>
          <p:cNvSpPr txBox="1">
            <a:spLocks noChangeArrowheads="1"/>
          </p:cNvSpPr>
          <p:nvPr/>
        </p:nvSpPr>
        <p:spPr bwMode="auto">
          <a:xfrm rot="16200000">
            <a:off x="10061640" y="2780694"/>
            <a:ext cx="335263" cy="4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000" dirty="0">
                <a:solidFill>
                  <a:schemeClr val="bg1"/>
                </a:solidFill>
                <a:latin typeface="Calibri" panose="020F0502020204030204" pitchFamily="34" charset="0"/>
              </a:rPr>
              <a:t>U</a:t>
            </a:r>
            <a:endParaRPr lang="en-GB" altLang="cs-CZ" sz="2000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0315"/>
            <a:ext cx="6483076" cy="53001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943601" y="3392488"/>
            <a:ext cx="129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ALISI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490" y="0"/>
            <a:ext cx="5106905" cy="306516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90" y="3277039"/>
            <a:ext cx="5051149" cy="2895750"/>
          </a:xfrm>
          <a:prstGeom prst="rect">
            <a:avLst/>
          </a:prstGeom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949439" y="494819"/>
            <a:ext cx="6806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i="0" dirty="0">
                <a:solidFill>
                  <a:srgbClr val="FF0000"/>
                </a:solidFill>
                <a:latin typeface="Calibri" panose="020F0502020204030204" pitchFamily="34" charset="0"/>
              </a:rPr>
              <a:t>research departments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16454" y="404176"/>
            <a:ext cx="222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 </a:t>
            </a:r>
            <a:r>
              <a:rPr lang="en-GB" dirty="0" smtClean="0"/>
              <a:t>1967</a:t>
            </a:r>
            <a:endParaRPr lang="en-GB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716454" y="3349806"/>
            <a:ext cx="186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</a:t>
            </a:r>
            <a:r>
              <a:rPr lang="en-GB" dirty="0" smtClean="0"/>
              <a:t>2021</a:t>
            </a:r>
            <a:endParaRPr lang="en-GB" dirty="0"/>
          </a:p>
        </p:txBody>
      </p:sp>
      <p:sp>
        <p:nvSpPr>
          <p:cNvPr id="2" name="TextovéPole 1"/>
          <p:cNvSpPr txBox="1"/>
          <p:nvPr/>
        </p:nvSpPr>
        <p:spPr>
          <a:xfrm>
            <a:off x="2949439" y="6345831"/>
            <a:ext cx="190237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www.isibrno.cz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76709" y="3392488"/>
            <a:ext cx="4097548" cy="6533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87" y="4714317"/>
            <a:ext cx="3149851" cy="214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1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dirty="0"/>
          </a:p>
        </p:txBody>
      </p:sp>
      <p:sp>
        <p:nvSpPr>
          <p:cNvPr id="18" name="TextovéPole 3"/>
          <p:cNvSpPr txBox="1">
            <a:spLocks noChangeArrowheads="1"/>
          </p:cNvSpPr>
          <p:nvPr/>
        </p:nvSpPr>
        <p:spPr bwMode="auto">
          <a:xfrm>
            <a:off x="132282" y="137157"/>
            <a:ext cx="1093509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400" i="0" dirty="0">
                <a:latin typeface="+mj-lt"/>
                <a:ea typeface="+mj-ea"/>
                <a:cs typeface="+mj-cs"/>
              </a:rPr>
              <a:t>Equations and Scale-Similarity of solutions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760078" y="2265680"/>
            <a:ext cx="6100535" cy="2054595"/>
            <a:chOff x="760078" y="2265680"/>
            <a:chExt cx="6100535" cy="2054595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078" y="2265680"/>
              <a:ext cx="6100535" cy="940151"/>
            </a:xfrm>
            <a:prstGeom prst="rect">
              <a:avLst/>
            </a:prstGeom>
            <a:ln w="28575">
              <a:solidFill>
                <a:srgbClr val="0066FF"/>
              </a:solidFill>
            </a:ln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6888" y="3420705"/>
              <a:ext cx="4809290" cy="899570"/>
            </a:xfrm>
            <a:prstGeom prst="rect">
              <a:avLst/>
            </a:prstGeom>
            <a:ln w="25400">
              <a:solidFill>
                <a:srgbClr val="0066FF"/>
              </a:solidFill>
            </a:ln>
          </p:spPr>
        </p:pic>
      </p:grpSp>
      <p:grpSp>
        <p:nvGrpSpPr>
          <p:cNvPr id="10" name="Skupina 9"/>
          <p:cNvGrpSpPr/>
          <p:nvPr/>
        </p:nvGrpSpPr>
        <p:grpSpPr>
          <a:xfrm>
            <a:off x="7903174" y="1023350"/>
            <a:ext cx="3812846" cy="3296925"/>
            <a:chOff x="7254529" y="2116562"/>
            <a:chExt cx="3812846" cy="3296925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4529" y="2116562"/>
              <a:ext cx="3812846" cy="160933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6969" y="3994262"/>
              <a:ext cx="2790825" cy="1419225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  <p:sp>
        <p:nvSpPr>
          <p:cNvPr id="11" name="TextovéPole 10"/>
          <p:cNvSpPr txBox="1"/>
          <p:nvPr/>
        </p:nvSpPr>
        <p:spPr>
          <a:xfrm>
            <a:off x="727055" y="1174962"/>
            <a:ext cx="74489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</a:rPr>
              <a:t>“</a:t>
            </a:r>
            <a:r>
              <a:rPr lang="en-US" altLang="en-US" sz="2000" u="sng" dirty="0">
                <a:latin typeface="Calibri" panose="020F0502020204030204" pitchFamily="34" charset="0"/>
              </a:rPr>
              <a:t>Non-</a:t>
            </a:r>
            <a:r>
              <a:rPr lang="en-US" altLang="en-US" sz="2000" u="sng" dirty="0" err="1">
                <a:latin typeface="Calibri" panose="020F0502020204030204" pitchFamily="34" charset="0"/>
              </a:rPr>
              <a:t>dimensionalize</a:t>
            </a:r>
            <a:r>
              <a:rPr lang="en-US" altLang="en-US" sz="2000" dirty="0">
                <a:latin typeface="Calibri" panose="020F0502020204030204" pitchFamily="34" charset="0"/>
              </a:rPr>
              <a:t>” using </a:t>
            </a:r>
            <a:endParaRPr lang="en-US" altLang="en-US" sz="2000" dirty="0" smtClean="0">
              <a:latin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smtClean="0">
                <a:latin typeface="Calibri" panose="020F0502020204030204" pitchFamily="34" charset="0"/>
              </a:rPr>
              <a:t> spatial</a:t>
            </a:r>
            <a:r>
              <a:rPr lang="en-US" altLang="en-US" sz="2000" dirty="0">
                <a:latin typeface="Calibri" panose="020F0502020204030204" pitchFamily="34" charset="0"/>
              </a:rPr>
              <a:t>, </a:t>
            </a:r>
            <a:r>
              <a:rPr lang="en-US" altLang="en-US" sz="2000" dirty="0" smtClean="0">
                <a:latin typeface="Calibri" panose="020F0502020204030204" pitchFamily="34" charset="0"/>
              </a:rPr>
              <a:t>temporal, velocity, temperature and pressure scales: </a:t>
            </a:r>
            <a:endParaRPr lang="en-GB" altLang="en-US" sz="2000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970978" y="5498806"/>
            <a:ext cx="4885200" cy="400110"/>
            <a:chOff x="2805138" y="5130390"/>
            <a:chExt cx="5651108" cy="400110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805138" y="5130390"/>
              <a:ext cx="5651108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2000" i="0" dirty="0"/>
                <a:t> </a:t>
              </a:r>
              <a:r>
                <a:rPr lang="en-GB" altLang="en-US" sz="2000" i="0" dirty="0" smtClean="0"/>
                <a:t>,</a:t>
              </a:r>
              <a:r>
                <a:rPr lang="en-GB" altLang="en-US" sz="2000" i="0" dirty="0" smtClean="0">
                  <a:latin typeface="Symbol" panose="05050102010706020507" pitchFamily="18" charset="2"/>
                </a:rPr>
                <a:t>n</a:t>
              </a:r>
              <a:r>
                <a:rPr lang="en-GB" altLang="en-US" sz="2000" i="0" dirty="0" smtClean="0"/>
                <a:t>, </a:t>
              </a:r>
              <a:r>
                <a:rPr lang="en-GB" altLang="en-US" sz="2000" i="0" dirty="0" smtClean="0">
                  <a:latin typeface="Symbol" panose="05050102010706020507" pitchFamily="18" charset="2"/>
                </a:rPr>
                <a:t>k</a:t>
              </a:r>
              <a:r>
                <a:rPr lang="en-GB" altLang="en-US" sz="2000" i="0" dirty="0" smtClean="0"/>
                <a:t>, </a:t>
              </a:r>
              <a:r>
                <a:rPr lang="el-GR" altLang="en-US" sz="2000" i="0" dirty="0" smtClean="0">
                  <a:latin typeface="Calibri" panose="020F0502020204030204" pitchFamily="34" charset="0"/>
                </a:rPr>
                <a:t>ρ</a:t>
              </a:r>
              <a:r>
                <a:rPr lang="sk-SK" altLang="en-US" sz="2000" i="0" baseline="-25000" dirty="0">
                  <a:latin typeface="Calibri" panose="020F0502020204030204" pitchFamily="34" charset="0"/>
                </a:rPr>
                <a:t>0 </a:t>
              </a:r>
              <a:r>
                <a:rPr lang="en-US" altLang="en-US" sz="2000" i="0" dirty="0" smtClean="0">
                  <a:latin typeface="+mn-lt"/>
                </a:rPr>
                <a:t>(and g)			</a:t>
              </a:r>
              <a:r>
                <a:rPr lang="en-US" altLang="en-US" sz="2000" dirty="0" smtClean="0">
                  <a:solidFill>
                    <a:srgbClr val="0000FF"/>
                  </a:solidFill>
                  <a:latin typeface="+mn-lt"/>
                </a:rPr>
                <a:t>Ra</a:t>
              </a:r>
              <a:r>
                <a:rPr lang="en-US" altLang="en-US" sz="2000" dirty="0" smtClean="0">
                  <a:latin typeface="+mn-lt"/>
                </a:rPr>
                <a:t>,</a:t>
              </a:r>
              <a:r>
                <a:rPr lang="en-US" altLang="en-US" sz="2000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000" dirty="0" err="1" smtClean="0">
                  <a:solidFill>
                    <a:schemeClr val="accent6"/>
                  </a:solidFill>
                  <a:latin typeface="+mn-lt"/>
                </a:rPr>
                <a:t>Pr</a:t>
              </a:r>
              <a:endParaRPr lang="en-GB" altLang="en-US" sz="2000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7" name="Šipka doprava 6"/>
            <p:cNvSpPr/>
            <p:nvPr/>
          </p:nvSpPr>
          <p:spPr>
            <a:xfrm>
              <a:off x="5343526" y="5322982"/>
              <a:ext cx="1406769" cy="781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605915" y="4818572"/>
            <a:ext cx="10110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 smtClean="0">
                <a:latin typeface="Calibri" panose="020F0502020204030204" pitchFamily="34" charset="0"/>
              </a:rPr>
              <a:t>Character of RBC solutions depends only on </a:t>
            </a:r>
            <a:r>
              <a:rPr lang="en-US" alt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 essential parameters</a:t>
            </a:r>
            <a:r>
              <a:rPr lang="en-US" altLang="en-US" sz="2000" dirty="0" smtClean="0">
                <a:latin typeface="Calibri" panose="020F0502020204030204" pitchFamily="34" charset="0"/>
              </a:rPr>
              <a:t> – </a:t>
            </a:r>
            <a:r>
              <a:rPr lang="en-US" altLang="en-US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Ra</a:t>
            </a:r>
            <a:r>
              <a:rPr lang="en-US" altLang="en-US" sz="2000" dirty="0" smtClean="0">
                <a:latin typeface="Calibri" panose="020F0502020204030204" pitchFamily="34" charset="0"/>
              </a:rPr>
              <a:t> &amp; </a:t>
            </a:r>
            <a:r>
              <a:rPr lang="en-US" altLang="en-US" sz="2000" i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Pr</a:t>
            </a:r>
            <a:r>
              <a:rPr lang="en-US" altLang="en-US" sz="2000" dirty="0" smtClean="0">
                <a:latin typeface="Calibri" panose="020F0502020204030204" pitchFamily="34" charset="0"/>
              </a:rPr>
              <a:t> - </a:t>
            </a:r>
            <a:r>
              <a:rPr lang="en-US" alt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instead of 5</a:t>
            </a:r>
            <a:r>
              <a:rPr lang="en-US" altLang="en-US" sz="2000" dirty="0" smtClean="0">
                <a:latin typeface="Calibri" panose="020F0502020204030204" pitchFamily="34" charset="0"/>
              </a:rPr>
              <a:t>!</a:t>
            </a:r>
          </a:p>
          <a:p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4" name="TextovéPole 23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18/40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5" name="Přímá spojnice 24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1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-311284" y="-132664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389641" y="278533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3389641" y="278533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8445116" y="2535939"/>
            <a:ext cx="3733942" cy="3874744"/>
            <a:chOff x="3" y="1263"/>
            <a:chExt cx="1698" cy="1769"/>
          </a:xfrm>
        </p:grpSpPr>
        <p:pic>
          <p:nvPicPr>
            <p:cNvPr id="24" name="Picture 19" descr="BRC_nature_ai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1263"/>
              <a:ext cx="1610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113" y="2100"/>
              <a:ext cx="158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latin typeface="Calibri" panose="020F0502020204030204" pitchFamily="34" charset="0"/>
                </a:rPr>
                <a:t>Atmosphere: </a:t>
              </a:r>
              <a:r>
                <a:rPr lang="en-GB" altLang="en-US" sz="2000" b="1"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latin typeface="Calibri" panose="020F0502020204030204" pitchFamily="34" charset="0"/>
                </a:rPr>
                <a:t>17</a:t>
              </a:r>
              <a:endParaRPr lang="en-GB" altLang="en-US" sz="2000" b="1" i="0"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3797741" y="3640099"/>
            <a:ext cx="3848589" cy="2860542"/>
            <a:chOff x="113" y="2811"/>
            <a:chExt cx="2132" cy="1442"/>
          </a:xfrm>
        </p:grpSpPr>
        <p:pic>
          <p:nvPicPr>
            <p:cNvPr id="28" name="Picture 16" descr="BRC_nature_su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62"/>
            <a:stretch>
              <a:fillRect/>
            </a:stretch>
          </p:blipFill>
          <p:spPr bwMode="auto">
            <a:xfrm>
              <a:off x="113" y="2811"/>
              <a:ext cx="2132" cy="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13" y="2811"/>
              <a:ext cx="136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solidFill>
                    <a:schemeClr val="bg1"/>
                  </a:solidFill>
                  <a:latin typeface="Calibri" panose="020F0502020204030204" pitchFamily="34" charset="0"/>
                </a:rPr>
                <a:t>Sun: </a:t>
              </a:r>
              <a:r>
                <a:rPr lang="en-GB" altLang="en-US" sz="2000" b="1">
                  <a:solidFill>
                    <a:schemeClr val="bg1"/>
                  </a:solidFill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solidFill>
                    <a:schemeClr val="bg1"/>
                  </a:solidFill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solidFill>
                    <a:schemeClr val="bg1"/>
                  </a:solidFill>
                  <a:latin typeface="Calibri" panose="020F0502020204030204" pitchFamily="34" charset="0"/>
                </a:rPr>
                <a:t>30</a:t>
              </a:r>
              <a:endParaRPr lang="en-GB" altLang="en-US" sz="2000" b="1" i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oup 125"/>
          <p:cNvGrpSpPr>
            <a:grpSpLocks/>
          </p:cNvGrpSpPr>
          <p:nvPr/>
        </p:nvGrpSpPr>
        <p:grpSpPr bwMode="auto">
          <a:xfrm>
            <a:off x="3522442" y="1206059"/>
            <a:ext cx="4298950" cy="2316162"/>
            <a:chOff x="2587" y="2559"/>
            <a:chExt cx="2477" cy="1311"/>
          </a:xfrm>
        </p:grpSpPr>
        <p:pic>
          <p:nvPicPr>
            <p:cNvPr id="31" name="Picture 17" descr="BRC_nature_oce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23"/>
            <a:stretch>
              <a:fillRect/>
            </a:stretch>
          </p:blipFill>
          <p:spPr bwMode="auto">
            <a:xfrm>
              <a:off x="2587" y="2559"/>
              <a:ext cx="2477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3343" y="2877"/>
              <a:ext cx="139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latin typeface="Calibri" panose="020F0502020204030204" pitchFamily="34" charset="0"/>
                </a:rPr>
                <a:t>Ocean: </a:t>
              </a:r>
              <a:r>
                <a:rPr lang="en-GB" altLang="en-US" sz="2000" b="1"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latin typeface="Calibri" panose="020F0502020204030204" pitchFamily="34" charset="0"/>
                </a:rPr>
                <a:t>20</a:t>
              </a:r>
              <a:endParaRPr lang="en-GB" altLang="en-US" sz="2000" b="1" i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63717" y="3522221"/>
            <a:ext cx="2535238" cy="773113"/>
            <a:chOff x="7014823" y="5095813"/>
            <a:chExt cx="2535238" cy="773113"/>
          </a:xfrm>
        </p:grpSpPr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7014823" y="5095813"/>
            <a:ext cx="2535238" cy="773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" name="Rovnice" r:id="rId7" imgW="1295400" imgH="393700" progId="Equation.3">
                    <p:embed/>
                  </p:oleObj>
                </mc:Choice>
                <mc:Fallback>
                  <p:oleObj name="Rovnice" r:id="rId7" imgW="1295400" imgH="393700" progId="Equation.3">
                    <p:embed/>
                    <p:pic>
                      <p:nvPicPr>
                        <p:cNvPr id="307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4823" y="5095813"/>
                          <a:ext cx="2535238" cy="7731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rgbClr val="0000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05" name="Rectangle 83"/>
            <p:cNvSpPr>
              <a:spLocks noChangeArrowheads="1"/>
            </p:cNvSpPr>
            <p:nvPr/>
          </p:nvSpPr>
          <p:spPr bwMode="auto">
            <a:xfrm>
              <a:off x="9147246" y="5264372"/>
              <a:ext cx="400110" cy="376584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358151" y="1461892"/>
            <a:ext cx="289049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i="0" dirty="0">
                <a:latin typeface="Calibri" panose="020F0502020204030204" pitchFamily="34" charset="0"/>
              </a:rPr>
              <a:t>N</a:t>
            </a:r>
            <a:r>
              <a:rPr lang="en-GB" altLang="en-US" sz="2000" i="0" dirty="0" err="1">
                <a:latin typeface="Calibri" panose="020F0502020204030204" pitchFamily="34" charset="0"/>
              </a:rPr>
              <a:t>atural</a:t>
            </a:r>
            <a:r>
              <a:rPr lang="en-GB" altLang="en-US" sz="2000" i="0" dirty="0">
                <a:latin typeface="Calibri" panose="020F0502020204030204" pitchFamily="34" charset="0"/>
              </a:rPr>
              <a:t> convection often occurs on large scale distances </a:t>
            </a:r>
            <a:r>
              <a:rPr lang="en-GB" altLang="en-U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L</a:t>
            </a:r>
            <a:r>
              <a:rPr lang="en-GB" altLang="en-US" sz="2000" i="0" dirty="0">
                <a:latin typeface="Calibri" panose="020F0502020204030204" pitchFamily="34" charset="0"/>
              </a:rPr>
              <a:t> and thus is characterized  by </a:t>
            </a:r>
            <a:r>
              <a:rPr lang="cs-CZ" altLang="en-US" sz="2000" i="0" dirty="0">
                <a:latin typeface="Calibri" panose="020F0502020204030204" pitchFamily="34" charset="0"/>
              </a:rPr>
              <a:t>very </a:t>
            </a:r>
            <a:r>
              <a:rPr lang="en-GB" altLang="en-US" sz="2000" i="0" dirty="0">
                <a:latin typeface="Calibri" panose="020F0502020204030204" pitchFamily="34" charset="0"/>
              </a:rPr>
              <a:t>high values of </a:t>
            </a:r>
            <a:r>
              <a:rPr lang="en-GB" altLang="en-US" sz="2000" dirty="0">
                <a:solidFill>
                  <a:srgbClr val="0000CC"/>
                </a:solidFill>
                <a:latin typeface="Calibri" panose="020F0502020204030204" pitchFamily="34" charset="0"/>
              </a:rPr>
              <a:t>Ra</a:t>
            </a:r>
            <a:r>
              <a:rPr lang="en-GB" altLang="en-US" sz="2000" i="0" dirty="0">
                <a:latin typeface="Calibri" panose="020F0502020204030204" pitchFamily="34" charset="0"/>
              </a:rPr>
              <a:t> number.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endParaRPr lang="en-GB" altLang="en-US" sz="2000" i="0" baseline="30000" dirty="0">
              <a:latin typeface="Calibri" panose="020F0502020204030204" pitchFamily="34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1380334" y="3319570"/>
            <a:ext cx="816078" cy="1081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Nadpis 2"/>
          <p:cNvSpPr txBox="1">
            <a:spLocks/>
          </p:cNvSpPr>
          <p:nvPr/>
        </p:nvSpPr>
        <p:spPr>
          <a:xfrm>
            <a:off x="358151" y="118784"/>
            <a:ext cx="8873150" cy="700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Large-scale Convection in Nature</a:t>
            </a:r>
            <a:endParaRPr lang="cs-CZ" sz="4400" dirty="0"/>
          </a:p>
        </p:txBody>
      </p:sp>
      <p:sp>
        <p:nvSpPr>
          <p:cNvPr id="22" name="Obdélník 2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5" name="TextovéPole 34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19/40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6" name="Přímá spojnice 35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ovéPole 3"/>
          <p:cNvSpPr txBox="1"/>
          <p:nvPr/>
        </p:nvSpPr>
        <p:spPr>
          <a:xfrm>
            <a:off x="358151" y="4368672"/>
            <a:ext cx="161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working fluid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properties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2261388" y="4398460"/>
            <a:ext cx="13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ystem size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160207" y="23037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4138236" y="2350349"/>
            <a:ext cx="5623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</a:rPr>
              <a:t>Laboratory experiment</a:t>
            </a:r>
            <a:r>
              <a:rPr lang="cs-CZ" altLang="en-US" sz="2000" dirty="0">
                <a:solidFill>
                  <a:srgbClr val="FF0000"/>
                </a:solidFill>
              </a:rPr>
              <a:t>s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  <a:r>
              <a:rPr lang="cs-CZ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/>
              <a:t>high </a:t>
            </a:r>
            <a:r>
              <a:rPr lang="en-GB" altLang="en-US" sz="2000" i="1" dirty="0">
                <a:solidFill>
                  <a:srgbClr val="0000FF"/>
                </a:solidFill>
              </a:rPr>
              <a:t>Ra</a:t>
            </a:r>
            <a:r>
              <a:rPr lang="cs-CZ" altLang="en-US" sz="2000" dirty="0">
                <a:solidFill>
                  <a:srgbClr val="0000FF"/>
                </a:solidFill>
              </a:rPr>
              <a:t> </a:t>
            </a:r>
            <a:r>
              <a:rPr lang="cs-CZ" altLang="en-US" sz="2000" dirty="0" err="1"/>
              <a:t>at</a:t>
            </a:r>
            <a:r>
              <a:rPr lang="cs-CZ" altLang="en-US" sz="2000" dirty="0"/>
              <a:t> </a:t>
            </a:r>
            <a:r>
              <a:rPr lang="cs-CZ" altLang="en-US" sz="2000" dirty="0" err="1"/>
              <a:t>low</a:t>
            </a:r>
            <a:r>
              <a:rPr lang="en-GB" altLang="en-US" sz="2000" dirty="0"/>
              <a:t> </a:t>
            </a:r>
            <a:r>
              <a:rPr lang="en-GB" altLang="en-US" sz="2000" i="1" dirty="0">
                <a:solidFill>
                  <a:srgbClr val="0000FF"/>
                </a:solidFill>
              </a:rPr>
              <a:t>L</a:t>
            </a:r>
            <a:r>
              <a:rPr lang="en-GB" altLang="en-US" sz="2000" dirty="0"/>
              <a:t>.</a:t>
            </a:r>
          </a:p>
        </p:txBody>
      </p:sp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1160207" y="23037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1402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76549"/>
              </p:ext>
            </p:extLst>
          </p:nvPr>
        </p:nvGraphicFramePr>
        <p:xfrm>
          <a:off x="410647" y="1252320"/>
          <a:ext cx="3512423" cy="1889693"/>
        </p:xfrm>
        <a:graphic>
          <a:graphicData uri="http://schemas.openxmlformats.org/drawingml/2006/table">
            <a:tbl>
              <a:tblPr/>
              <a:tblGrid>
                <a:gridCol w="1732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Examples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5925" algn="ctr"/>
                        </a:tabLst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Atmosphere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kumimoji="0" lang="en-GB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Ocean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≈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5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Laboratory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Computer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kumimoji="0" lang="en-GB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14041" name="Rectangle 25"/>
          <p:cNvSpPr>
            <a:spLocks noChangeArrowheads="1"/>
          </p:cNvSpPr>
          <p:nvPr/>
        </p:nvSpPr>
        <p:spPr bwMode="auto">
          <a:xfrm>
            <a:off x="1160207" y="228469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14044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664104"/>
              </p:ext>
            </p:extLst>
          </p:nvPr>
        </p:nvGraphicFramePr>
        <p:xfrm>
          <a:off x="410647" y="3686394"/>
          <a:ext cx="7455178" cy="2910670"/>
        </p:xfrm>
        <a:graphic>
          <a:graphicData uri="http://schemas.openxmlformats.org/drawingml/2006/table">
            <a:tbl>
              <a:tblPr/>
              <a:tblGrid>
                <a:gridCol w="2694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1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92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Fluid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Temperature</a:t>
                      </a:r>
                      <a:r>
                        <a:rPr kumimoji="0" lang="en-GB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Air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20°C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0.122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Water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20°C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14.4</a:t>
                      </a:r>
                      <a:endParaRPr kumimoji="0" lang="en-GB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Helium </a:t>
                      </a:r>
                      <a:r>
                        <a:rPr kumimoji="0" lang="cs-CZ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cs-CZ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(gas)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5.5 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1.41×10</a:t>
                      </a:r>
                      <a:r>
                        <a:rPr kumimoji="0" lang="en-GB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alt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Helium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cs-CZ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(liquid)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2.25 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3.25×10</a:t>
                      </a:r>
                      <a:r>
                        <a:rPr kumimoji="0" lang="en-GB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-5</a:t>
                      </a:r>
                      <a:endParaRPr kumimoji="0" lang="en-GB" alt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" name="Nadpis 2"/>
          <p:cNvSpPr txBox="1">
            <a:spLocks/>
          </p:cNvSpPr>
          <p:nvPr/>
        </p:nvSpPr>
        <p:spPr>
          <a:xfrm>
            <a:off x="133861" y="125256"/>
            <a:ext cx="11704177" cy="823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sk-SK" sz="4400" dirty="0" err="1"/>
              <a:t>Ra</a:t>
            </a:r>
            <a:r>
              <a:rPr lang="sk-SK" sz="4400" dirty="0"/>
              <a:t> </a:t>
            </a:r>
            <a:r>
              <a:rPr lang="sk-SK" sz="4400" dirty="0" err="1"/>
              <a:t>values</a:t>
            </a:r>
            <a:r>
              <a:rPr lang="sk-SK" sz="4400" dirty="0"/>
              <a:t> </a:t>
            </a:r>
            <a:r>
              <a:rPr lang="sk-SK" sz="4400" dirty="0" err="1"/>
              <a:t>attainable</a:t>
            </a:r>
            <a:r>
              <a:rPr lang="sk-SK" sz="4400" dirty="0"/>
              <a:t> </a:t>
            </a:r>
            <a:r>
              <a:rPr lang="sk-SK" sz="4400" dirty="0" err="1"/>
              <a:t>with</a:t>
            </a:r>
            <a:r>
              <a:rPr lang="sk-SK" sz="4400" dirty="0"/>
              <a:t> </a:t>
            </a:r>
            <a:r>
              <a:rPr lang="sk-SK" sz="4400" dirty="0" err="1"/>
              <a:t>different</a:t>
            </a:r>
            <a:r>
              <a:rPr lang="sk-SK" sz="4400" dirty="0"/>
              <a:t> </a:t>
            </a:r>
            <a:r>
              <a:rPr lang="sk-SK" sz="4400" dirty="0" err="1"/>
              <a:t>fluids</a:t>
            </a:r>
            <a:r>
              <a:rPr lang="sk-SK" sz="4400" dirty="0"/>
              <a:t> </a:t>
            </a:r>
            <a:endParaRPr lang="cs-CZ" sz="4400" dirty="0"/>
          </a:p>
        </p:txBody>
      </p:sp>
      <p:cxnSp>
        <p:nvCxnSpPr>
          <p:cNvPr id="12" name="Straight Arrow Connector 34"/>
          <p:cNvCxnSpPr/>
          <p:nvPr/>
        </p:nvCxnSpPr>
        <p:spPr>
          <a:xfrm flipH="1" flipV="1">
            <a:off x="7326562" y="4006393"/>
            <a:ext cx="2543302" cy="1602555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639553"/>
              </p:ext>
            </p:extLst>
          </p:nvPr>
        </p:nvGraphicFramePr>
        <p:xfrm>
          <a:off x="8150354" y="5476973"/>
          <a:ext cx="3714089" cy="1107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" name="Rovnice" r:id="rId4" imgW="1459866" imgH="431613" progId="Equation.3">
                  <p:embed/>
                </p:oleObj>
              </mc:Choice>
              <mc:Fallback>
                <p:oleObj name="Rovnice" r:id="rId4" imgW="1459866" imgH="431613" progId="Equation.3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354" y="5476973"/>
                        <a:ext cx="3714089" cy="110736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8" name="TextovéPole 1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20/40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9" name="Přímá spojnice 1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20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7254468" y="1573192"/>
            <a:ext cx="4911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 </a:t>
            </a:r>
            <a:r>
              <a:rPr lang="cs-CZ" sz="2000" dirty="0" err="1"/>
              <a:t>Critical</a:t>
            </a:r>
            <a:r>
              <a:rPr lang="cs-CZ" sz="2000" dirty="0"/>
              <a:t> point (CP)</a:t>
            </a:r>
            <a:r>
              <a:rPr lang="en-US" sz="2000" dirty="0"/>
              <a:t>: </a:t>
            </a:r>
            <a:r>
              <a:rPr lang="cs-CZ" sz="2000" dirty="0"/>
              <a:t>P</a:t>
            </a:r>
            <a:r>
              <a:rPr lang="en-US" sz="2000" baseline="-25000" dirty="0"/>
              <a:t>c</a:t>
            </a:r>
            <a:r>
              <a:rPr lang="cs-CZ" sz="2000" dirty="0"/>
              <a:t> </a:t>
            </a:r>
            <a:r>
              <a:rPr lang="en-US" sz="2000" dirty="0"/>
              <a:t>=</a:t>
            </a:r>
            <a:r>
              <a:rPr lang="cs-CZ" sz="2000" dirty="0"/>
              <a:t>227 </a:t>
            </a:r>
            <a:r>
              <a:rPr lang="cs-CZ" sz="2000" dirty="0" err="1"/>
              <a:t>kPa</a:t>
            </a:r>
            <a:r>
              <a:rPr lang="cs-CZ" sz="2000" dirty="0"/>
              <a:t>, T</a:t>
            </a:r>
            <a:r>
              <a:rPr lang="en-US" sz="2000" baseline="-25000" dirty="0"/>
              <a:t>c </a:t>
            </a:r>
            <a:r>
              <a:rPr lang="en-US" sz="2000" dirty="0"/>
              <a:t>=</a:t>
            </a:r>
            <a:r>
              <a:rPr lang="cs-CZ" sz="2000" dirty="0"/>
              <a:t> 5.20 K</a:t>
            </a:r>
            <a:endParaRPr lang="en-GB" sz="20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612821" y="1237416"/>
            <a:ext cx="6651481" cy="4316489"/>
            <a:chOff x="1524001" y="1268413"/>
            <a:chExt cx="6651481" cy="4316489"/>
          </a:xfrm>
        </p:grpSpPr>
        <p:sp>
          <p:nvSpPr>
            <p:cNvPr id="214021" name="Rectangle 5"/>
            <p:cNvSpPr>
              <a:spLocks noChangeArrowheads="1"/>
            </p:cNvSpPr>
            <p:nvPr/>
          </p:nvSpPr>
          <p:spPr bwMode="auto">
            <a:xfrm>
              <a:off x="1524001" y="304589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23" name="Rectangle 7"/>
            <p:cNvSpPr>
              <a:spLocks noChangeArrowheads="1"/>
            </p:cNvSpPr>
            <p:nvPr/>
          </p:nvSpPr>
          <p:spPr bwMode="auto">
            <a:xfrm>
              <a:off x="1524001" y="304589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41" name="Rectangle 25"/>
            <p:cNvSpPr>
              <a:spLocks noChangeArrowheads="1"/>
            </p:cNvSpPr>
            <p:nvPr/>
          </p:nvSpPr>
          <p:spPr bwMode="auto">
            <a:xfrm>
              <a:off x="1524001" y="302684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75" name="Text Box 59"/>
            <p:cNvSpPr txBox="1">
              <a:spLocks noChangeArrowheads="1"/>
            </p:cNvSpPr>
            <p:nvPr/>
          </p:nvSpPr>
          <p:spPr bwMode="auto">
            <a:xfrm>
              <a:off x="3935413" y="1268413"/>
              <a:ext cx="15303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en-US"/>
            </a:p>
          </p:txBody>
        </p:sp>
        <p:grpSp>
          <p:nvGrpSpPr>
            <p:cNvPr id="15" name="Skupina 14"/>
            <p:cNvGrpSpPr/>
            <p:nvPr/>
          </p:nvGrpSpPr>
          <p:grpSpPr>
            <a:xfrm>
              <a:off x="1570796" y="1422002"/>
              <a:ext cx="6604686" cy="4162900"/>
              <a:chOff x="4311991" y="3487548"/>
              <a:chExt cx="4523592" cy="3348746"/>
            </a:xfrm>
          </p:grpSpPr>
          <p:pic>
            <p:nvPicPr>
              <p:cNvPr id="16" name="Obrázek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1991" y="3487548"/>
                <a:ext cx="4523592" cy="3348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7767523" y="3753823"/>
                <a:ext cx="1015196" cy="10646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b="1" dirty="0">
                    <a:solidFill>
                      <a:srgbClr val="FF0000"/>
                    </a:solidFill>
                  </a:rPr>
                  <a:t>HIGHEST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</a:rPr>
                  <a:t>Ra</a:t>
                </a:r>
                <a:r>
                  <a:rPr lang="cs-CZ" sz="2000" b="1" i="1" dirty="0">
                    <a:solidFill>
                      <a:srgbClr val="FF0000"/>
                    </a:solidFill>
                  </a:rPr>
                  <a:t/>
                </a:r>
                <a:br>
                  <a:rPr lang="cs-CZ" sz="2000" b="1" i="1" dirty="0">
                    <a:solidFill>
                      <a:srgbClr val="FF0000"/>
                    </a:solidFill>
                  </a:rPr>
                </a:br>
                <a:r>
                  <a:rPr lang="cs-CZ" sz="2000" b="1" dirty="0" err="1">
                    <a:solidFill>
                      <a:srgbClr val="FF0000"/>
                    </a:solidFill>
                  </a:rPr>
                  <a:t>near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000" b="1" dirty="0" err="1">
                    <a:solidFill>
                      <a:srgbClr val="FF0000"/>
                    </a:solidFill>
                  </a:rPr>
                  <a:t>the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000" b="1" dirty="0" err="1">
                    <a:solidFill>
                      <a:srgbClr val="FF0000"/>
                    </a:solidFill>
                  </a:rPr>
                  <a:t>critical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/>
                </a:r>
                <a:br>
                  <a:rPr lang="cs-CZ" sz="2000" b="1" dirty="0">
                    <a:solidFill>
                      <a:srgbClr val="FF0000"/>
                    </a:solidFill>
                  </a:rPr>
                </a:br>
                <a:r>
                  <a:rPr lang="cs-CZ" sz="2000" b="1" dirty="0">
                    <a:solidFill>
                      <a:srgbClr val="FF0000"/>
                    </a:solidFill>
                  </a:rPr>
                  <a:t>point</a:t>
                </a:r>
                <a:endParaRPr lang="en-GB" sz="2000" b="1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" name="Straight Arrow Connector 34"/>
              <p:cNvCxnSpPr>
                <a:stCxn id="17" idx="1"/>
              </p:cNvCxnSpPr>
              <p:nvPr/>
            </p:nvCxnSpPr>
            <p:spPr>
              <a:xfrm flipH="1">
                <a:off x="6984731" y="4286128"/>
                <a:ext cx="782792" cy="144026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ovéPole 18"/>
              <p:cNvSpPr txBox="1"/>
              <p:nvPr/>
            </p:nvSpPr>
            <p:spPr>
              <a:xfrm>
                <a:off x="5204289" y="4670699"/>
                <a:ext cx="936104" cy="29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Liquid</a:t>
                </a: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7510299" y="5114733"/>
                <a:ext cx="936104" cy="29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Vapor</a:t>
                </a:r>
                <a:endParaRPr lang="en-GB" dirty="0"/>
              </a:p>
            </p:txBody>
          </p:sp>
        </p:grpSp>
        <p:sp>
          <p:nvSpPr>
            <p:cNvPr id="2" name="TextovéPole 1"/>
            <p:cNvSpPr txBox="1"/>
            <p:nvPr/>
          </p:nvSpPr>
          <p:spPr>
            <a:xfrm>
              <a:off x="6240497" y="3503452"/>
              <a:ext cx="6833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Gas</a:t>
              </a:r>
              <a:endParaRPr lang="cs-CZ" dirty="0"/>
            </a:p>
          </p:txBody>
        </p:sp>
      </p:grpSp>
      <p:pic>
        <p:nvPicPr>
          <p:cNvPr id="28" name="Obrázek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2599533"/>
            <a:ext cx="4705350" cy="4147444"/>
          </a:xfrm>
          <a:prstGeom prst="rect">
            <a:avLst/>
          </a:prstGeom>
        </p:spPr>
      </p:pic>
      <p:sp>
        <p:nvSpPr>
          <p:cNvPr id="29" name="Rounded Rectangle 7"/>
          <p:cNvSpPr/>
          <p:nvPr/>
        </p:nvSpPr>
        <p:spPr>
          <a:xfrm>
            <a:off x="8546830" y="3601387"/>
            <a:ext cx="1008112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619870"/>
              </p:ext>
            </p:extLst>
          </p:nvPr>
        </p:nvGraphicFramePr>
        <p:xfrm>
          <a:off x="8631987" y="3524442"/>
          <a:ext cx="864096" cy="725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" name="Equation" r:id="rId6" imgW="469800" imgH="393480" progId="Equation.DSMT4">
                  <p:embed/>
                </p:oleObj>
              </mc:Choice>
              <mc:Fallback>
                <p:oleObj name="Equation" r:id="rId6" imgW="469800" imgH="393480" progId="Equation.DSMT4">
                  <p:embed/>
                  <p:pic>
                    <p:nvPicPr>
                      <p:cNvPr id="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1987" y="3524442"/>
                        <a:ext cx="864096" cy="7250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4"/>
          <p:cNvCxnSpPr>
            <a:endCxn id="30" idx="0"/>
          </p:cNvCxnSpPr>
          <p:nvPr/>
        </p:nvCxnSpPr>
        <p:spPr>
          <a:xfrm flipH="1">
            <a:off x="9064035" y="2861806"/>
            <a:ext cx="1201755" cy="66263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329181" y="5686013"/>
            <a:ext cx="385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/>
              <a:t>Other</a:t>
            </a:r>
            <a:r>
              <a:rPr lang="sk-SK" u="sng" dirty="0"/>
              <a:t> i</a:t>
            </a:r>
            <a:r>
              <a:rPr lang="en-US" u="sng" dirty="0" err="1"/>
              <a:t>nteresting</a:t>
            </a:r>
            <a:r>
              <a:rPr lang="en-US" u="sng" dirty="0"/>
              <a:t> regions </a:t>
            </a:r>
            <a:r>
              <a:rPr lang="sk-SK" u="sng" dirty="0" err="1"/>
              <a:t>besides</a:t>
            </a:r>
            <a:r>
              <a:rPr lang="sk-SK" u="sng" dirty="0"/>
              <a:t>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u="sng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Saturated Vapor Curve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SVC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Critical </a:t>
            </a:r>
            <a:r>
              <a:rPr lang="en-US" dirty="0" err="1"/>
              <a:t>Isochore</a:t>
            </a:r>
            <a:r>
              <a:rPr lang="en-US" dirty="0"/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32" name="Nadpis 2"/>
          <p:cNvSpPr txBox="1">
            <a:spLocks/>
          </p:cNvSpPr>
          <p:nvPr/>
        </p:nvSpPr>
        <p:spPr>
          <a:xfrm>
            <a:off x="416379" y="248786"/>
            <a:ext cx="1170417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/>
              <a:t>Rayleigh-B</a:t>
            </a:r>
            <a:r>
              <a:rPr lang="sk-SK" sz="4800" dirty="0"/>
              <a:t>é</a:t>
            </a:r>
            <a:r>
              <a:rPr lang="en-US" sz="4800" dirty="0"/>
              <a:t>nard Convection in </a:t>
            </a:r>
            <a:r>
              <a:rPr lang="en-US" sz="4800" baseline="30000" dirty="0"/>
              <a:t>4</a:t>
            </a:r>
            <a:r>
              <a:rPr lang="en-US" sz="4800" dirty="0"/>
              <a:t>He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7294394" y="1021972"/>
            <a:ext cx="471649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Brno cell </a:t>
            </a:r>
            <a:r>
              <a:rPr lang="en-US" sz="2000" i="1" dirty="0">
                <a:solidFill>
                  <a:srgbClr val="0000FF"/>
                </a:solidFill>
              </a:rPr>
              <a:t>L</a:t>
            </a:r>
            <a:r>
              <a:rPr lang="en-US" sz="2000" i="1" dirty="0"/>
              <a:t>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0000FF"/>
                </a:solidFill>
              </a:rPr>
              <a:t>30 cm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Ra</a:t>
            </a:r>
            <a:r>
              <a:rPr lang="en-US" sz="2000" dirty="0"/>
              <a:t> from 10</a:t>
            </a:r>
            <a:r>
              <a:rPr lang="sk-SK" sz="2000" baseline="30000" dirty="0"/>
              <a:t>6</a:t>
            </a:r>
            <a:r>
              <a:rPr lang="sk-SK" sz="2000" dirty="0"/>
              <a:t> </a:t>
            </a:r>
            <a:r>
              <a:rPr lang="en-US" sz="2000" dirty="0"/>
              <a:t>up to 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</a:rPr>
              <a:t>15</a:t>
            </a:r>
            <a:endParaRPr lang="en-GB" sz="2000" baseline="300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811559" y="3506443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SVC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712457" y="1666682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014912" y="2230201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631459"/>
              </p:ext>
            </p:extLst>
          </p:nvPr>
        </p:nvGraphicFramePr>
        <p:xfrm>
          <a:off x="9416273" y="2235701"/>
          <a:ext cx="24066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" name="Rovnice" r:id="rId8" imgW="1459866" imgH="431613" progId="Equation.3">
                  <p:embed/>
                </p:oleObj>
              </mc:Choice>
              <mc:Fallback>
                <p:oleObj name="Rovnice" r:id="rId8" imgW="1459866" imgH="431613" progId="Equation.3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6273" y="2235701"/>
                        <a:ext cx="24066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Obdélník 3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7" name="Skupina 3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8" name="TextovéPole 3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21/40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9" name="Přímá spojnice 3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E58A11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0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85" y="1002891"/>
            <a:ext cx="7159276" cy="5486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85" y="0"/>
            <a:ext cx="8944825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33" y="150832"/>
            <a:ext cx="2739923" cy="20549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122133" y="2375361"/>
            <a:ext cx="276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Coherent structures / patterns observed in a fluid-filled pot heated from below</a:t>
            </a:r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 smtClean="0"/>
              <a:t>#1:</a:t>
            </a:r>
            <a:endParaRPr lang="cs-CZ" sz="3600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60013" y="5279010"/>
            <a:ext cx="6476214" cy="94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9888714" y="5071621"/>
            <a:ext cx="1272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…it is not as simple …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71855" y="1002891"/>
            <a:ext cx="314855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Shadowgraph seen from above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6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05" y="-110749"/>
            <a:ext cx="9162853" cy="6968750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7959366" y="4711404"/>
            <a:ext cx="4232634" cy="1943113"/>
            <a:chOff x="7959366" y="4711404"/>
            <a:chExt cx="4232634" cy="1943113"/>
          </a:xfrm>
        </p:grpSpPr>
        <p:sp>
          <p:nvSpPr>
            <p:cNvPr id="4" name="TextovéPole 3"/>
            <p:cNvSpPr txBox="1"/>
            <p:nvPr/>
          </p:nvSpPr>
          <p:spPr>
            <a:xfrm>
              <a:off x="7959366" y="4711404"/>
              <a:ext cx="42326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smtClean="0"/>
                <a:t>Formulated </a:t>
              </a:r>
              <a:r>
                <a:rPr lang="en-US" sz="1500" dirty="0" err="1" smtClean="0"/>
                <a:t>eqations</a:t>
              </a:r>
              <a:r>
                <a:rPr lang="en-US" sz="1500" dirty="0" smtClean="0"/>
                <a:t> for system with </a:t>
              </a:r>
              <a:r>
                <a:rPr lang="en-US" sz="1500" dirty="0" smtClean="0">
                  <a:solidFill>
                    <a:srgbClr val="0070C0"/>
                  </a:solidFill>
                </a:rPr>
                <a:t>∞ plates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u="sng" dirty="0" smtClean="0"/>
                <a:t>Predicted </a:t>
              </a:r>
              <a:r>
                <a:rPr lang="en-US" sz="1500" u="sng" dirty="0">
                  <a:solidFill>
                    <a:srgbClr val="FF0000"/>
                  </a:solidFill>
                </a:rPr>
                <a:t>critical value </a:t>
              </a:r>
              <a:r>
                <a:rPr lang="en-US" sz="1500" dirty="0"/>
                <a:t>of the control parameter (now “</a:t>
              </a:r>
              <a:r>
                <a:rPr lang="en-US" sz="1500" dirty="0">
                  <a:solidFill>
                    <a:srgbClr val="FF0000"/>
                  </a:solidFill>
                </a:rPr>
                <a:t>Rayleigh number</a:t>
              </a:r>
              <a:r>
                <a:rPr lang="en-US" sz="1500" dirty="0"/>
                <a:t>”)    </a:t>
              </a:r>
              <a:r>
                <a:rPr lang="en-US" sz="1500" dirty="0" smtClean="0"/>
                <a:t>                                             for </a:t>
              </a:r>
              <a:r>
                <a:rPr lang="en-US" sz="1500" u="sng" dirty="0" smtClean="0">
                  <a:solidFill>
                    <a:schemeClr val="accent6"/>
                  </a:solidFill>
                </a:rPr>
                <a:t>conduction - convection transition</a:t>
              </a:r>
              <a:endParaRPr lang="cs-CZ" sz="1500" dirty="0">
                <a:solidFill>
                  <a:schemeClr val="accent6"/>
                </a:solidFill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8116478" y="5731187"/>
              <a:ext cx="39121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i="1" dirty="0" err="1" smtClean="0">
                  <a:solidFill>
                    <a:srgbClr val="FF0000"/>
                  </a:solidFill>
                </a:rPr>
                <a:t>Ra</a:t>
              </a:r>
              <a:r>
                <a:rPr lang="cs-CZ" i="1" baseline="-25000" dirty="0" err="1" smtClean="0">
                  <a:solidFill>
                    <a:srgbClr val="FF0000"/>
                  </a:solidFill>
                </a:rPr>
                <a:t>c</a:t>
              </a:r>
              <a:r>
                <a:rPr lang="cs-CZ" dirty="0" smtClean="0">
                  <a:solidFill>
                    <a:srgbClr val="FF0000"/>
                  </a:solidFill>
                </a:rPr>
                <a:t> </a:t>
              </a:r>
              <a:r>
                <a:rPr lang="cs-CZ" dirty="0">
                  <a:solidFill>
                    <a:srgbClr val="FF0000"/>
                  </a:solidFill>
                </a:rPr>
                <a:t>= 1708</a:t>
              </a:r>
            </a:p>
            <a:p>
              <a:pPr algn="ctr"/>
              <a:r>
                <a:rPr lang="cs-CZ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Experimental</a:t>
              </a:r>
              <a:r>
                <a:rPr lang="en-U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ly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confirmed with high accuracy</a:t>
              </a:r>
              <a:endParaRPr lang="cs-CZ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7" name="Obdélník 6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 smtClean="0"/>
              <a:t>#2:</a:t>
            </a:r>
            <a:endParaRPr lang="cs-CZ" sz="36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7145518" y="4703975"/>
            <a:ext cx="537327" cy="7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733773" y="4911365"/>
            <a:ext cx="4986780" cy="28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177592" y="5118327"/>
            <a:ext cx="4590853" cy="287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3" name="TextovéPole 12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58A11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rgbClr val="E58A11"/>
                  </a:solidFill>
                </a:rPr>
                <a:t>17/40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4" name="Přímá spojnice 13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2">
                  <a:lumMod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2">
                  <a:lumMod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18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851890" y="3519550"/>
            <a:ext cx="192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{\</a:t>
            </a:r>
            <a:r>
              <a:rPr lang="cs-CZ" dirty="0" err="1"/>
              <a:t>color</a:t>
            </a:r>
            <a:r>
              <a:rPr lang="cs-CZ" dirty="0"/>
              <a:t>{</a:t>
            </a:r>
            <a:r>
              <a:rPr lang="cs-CZ" dirty="0" err="1"/>
              <a:t>red</a:t>
            </a:r>
            <a:r>
              <a:rPr lang="cs-CZ" dirty="0"/>
              <a:t>}\rho_0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13" y="3518280"/>
            <a:ext cx="6189205" cy="32241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83" y="1133447"/>
            <a:ext cx="3857537" cy="547936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849471" y="42654"/>
            <a:ext cx="98900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>
                <a:latin typeface="+mj-lt"/>
                <a:ea typeface="+mj-ea"/>
                <a:cs typeface="+mj-cs"/>
              </a:rPr>
              <a:t>Edward </a:t>
            </a:r>
            <a:r>
              <a:rPr lang="sk-SK" sz="4400" dirty="0" err="1">
                <a:latin typeface="+mj-lt"/>
                <a:ea typeface="+mj-ea"/>
                <a:cs typeface="+mj-cs"/>
              </a:rPr>
              <a:t>Lorenz</a:t>
            </a:r>
            <a:r>
              <a:rPr lang="en-US" sz="4400" dirty="0">
                <a:latin typeface="+mj-lt"/>
                <a:ea typeface="+mj-ea"/>
                <a:cs typeface="+mj-cs"/>
              </a:rPr>
              <a:t>: computer-ready model for </a:t>
            </a:r>
            <a:r>
              <a:rPr lang="en-US" sz="4400" u="sng" dirty="0">
                <a:latin typeface="+mj-lt"/>
                <a:ea typeface="+mj-ea"/>
                <a:cs typeface="+mj-cs"/>
              </a:rPr>
              <a:t>weather prediction</a:t>
            </a:r>
            <a:r>
              <a:rPr lang="sk-SK" sz="4400" u="sng" dirty="0">
                <a:latin typeface="+mj-lt"/>
                <a:ea typeface="+mj-ea"/>
                <a:cs typeface="+mj-cs"/>
              </a:rPr>
              <a:t> </a:t>
            </a:r>
            <a:endParaRPr lang="en-US" sz="4400" u="sng" dirty="0">
              <a:latin typeface="+mj-lt"/>
              <a:ea typeface="+mj-ea"/>
              <a:cs typeface="+mj-cs"/>
            </a:endParaRPr>
          </a:p>
          <a:p>
            <a:pPr algn="r"/>
            <a:r>
              <a:rPr lang="en-US" dirty="0"/>
              <a:t>(</a:t>
            </a:r>
            <a:r>
              <a:rPr lang="sk-SK" dirty="0" err="1"/>
              <a:t>PhD</a:t>
            </a:r>
            <a:r>
              <a:rPr lang="sk-SK" dirty="0"/>
              <a:t> </a:t>
            </a:r>
            <a:r>
              <a:rPr lang="sk-SK" dirty="0" err="1"/>
              <a:t>Thesis</a:t>
            </a:r>
            <a:r>
              <a:rPr lang="en-US" dirty="0"/>
              <a:t>, 1948, MIT)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89110" y="6373050"/>
            <a:ext cx="308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strange attractor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 smtClean="0"/>
              <a:t>#3: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5789110" y="3520430"/>
            <a:ext cx="3939352" cy="3224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288437" y="125728"/>
            <a:ext cx="6694381" cy="62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1849471" y="837218"/>
            <a:ext cx="4419354" cy="64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7890235" y="198520"/>
            <a:ext cx="4092583" cy="3214903"/>
            <a:chOff x="8059747" y="198520"/>
            <a:chExt cx="3923071" cy="3135367"/>
          </a:xfrm>
        </p:grpSpPr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747" y="198520"/>
              <a:ext cx="3923071" cy="3135367"/>
            </a:xfrm>
            <a:prstGeom prst="rect">
              <a:avLst/>
            </a:prstGeom>
          </p:spPr>
        </p:pic>
        <p:sp>
          <p:nvSpPr>
            <p:cNvPr id="25" name="TextovéPole 24"/>
            <p:cNvSpPr txBox="1"/>
            <p:nvPr/>
          </p:nvSpPr>
          <p:spPr>
            <a:xfrm>
              <a:off x="9367780" y="2469189"/>
              <a:ext cx="2604589" cy="830997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“butterfly wing effect” 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– </a:t>
              </a:r>
              <a:r>
                <a:rPr lang="en-US" sz="1400" dirty="0">
                  <a:solidFill>
                    <a:schemeClr val="bg1"/>
                  </a:solidFill>
                </a:rPr>
                <a:t>sensitivity to initial conditions: </a:t>
              </a:r>
              <a:endParaRPr lang="en-US" sz="1400" dirty="0" smtClean="0">
                <a:solidFill>
                  <a:schemeClr val="bg1"/>
                </a:solidFill>
              </a:endParaRPr>
            </a:p>
            <a:p>
              <a:pPr algn="r"/>
              <a:r>
                <a:rPr lang="en-US" sz="1400" dirty="0" smtClean="0">
                  <a:solidFill>
                    <a:srgbClr val="FF0000"/>
                  </a:solidFill>
                </a:rPr>
                <a:t>deterministic </a:t>
              </a:r>
              <a:r>
                <a:rPr lang="en-US" sz="1400" dirty="0">
                  <a:solidFill>
                    <a:srgbClr val="FF0000"/>
                  </a:solidFill>
                </a:rPr>
                <a:t>chaos</a:t>
              </a:r>
              <a:endParaRPr lang="cs-CZ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197855" y="1544439"/>
            <a:ext cx="2044773" cy="2989854"/>
            <a:chOff x="5197855" y="1544439"/>
            <a:chExt cx="2044773" cy="2989854"/>
          </a:xfrm>
        </p:grpSpPr>
        <p:sp>
          <p:nvSpPr>
            <p:cNvPr id="21" name="TextovéPole 20"/>
            <p:cNvSpPr txBox="1"/>
            <p:nvPr/>
          </p:nvSpPr>
          <p:spPr>
            <a:xfrm>
              <a:off x="5200305" y="3525557"/>
              <a:ext cx="2042323" cy="1008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Simple 3D dynamical system derived from </a:t>
              </a:r>
              <a:r>
                <a:rPr lang="en-US" sz="1400" dirty="0" err="1">
                  <a:solidFill>
                    <a:schemeClr val="bg1"/>
                  </a:solidFill>
                </a:rPr>
                <a:t>Boussinesq</a:t>
              </a:r>
              <a:r>
                <a:rPr lang="en-US" sz="1400" dirty="0">
                  <a:solidFill>
                    <a:schemeClr val="bg1"/>
                  </a:solidFill>
                </a:rPr>
                <a:t> equations of RBC</a:t>
              </a:r>
              <a:endParaRPr lang="cs-CZ" sz="1400" dirty="0">
                <a:solidFill>
                  <a:schemeClr val="bg1"/>
                </a:solidFill>
              </a:endParaRPr>
            </a:p>
          </p:txBody>
        </p:sp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7855" y="1544439"/>
              <a:ext cx="2044773" cy="18689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534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X.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Chavanne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F.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Chilla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Castaing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Hébral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Chabaud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 and J.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Chaussy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Phys. Rev. Lett. 79, 3648 (1997)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65200" y="7051594"/>
            <a:ext cx="9588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in the vicinity of 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dirty="0"/>
              <a:t> ~ </a:t>
            </a:r>
            <a:r>
              <a:rPr lang="en-GB" altLang="en-US" sz="2000" dirty="0">
                <a:solidFill>
                  <a:srgbClr val="0000CC"/>
                </a:solidFill>
              </a:rPr>
              <a:t>10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11</a:t>
            </a:r>
            <a:r>
              <a:rPr lang="en-GB" altLang="en-US" sz="2000" dirty="0"/>
              <a:t> - interpreted as regime with </a:t>
            </a:r>
            <a:r>
              <a:rPr lang="en-GB" altLang="en-US" sz="2000" dirty="0">
                <a:solidFill>
                  <a:srgbClr val="0000CC"/>
                </a:solidFill>
              </a:rPr>
              <a:t>Nu</a:t>
            </a:r>
            <a:r>
              <a:rPr lang="en-GB" altLang="en-US" sz="2000" dirty="0"/>
              <a:t> ~  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1/2</a:t>
            </a:r>
            <a:r>
              <a:rPr lang="en-GB" alt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observed also in the cell geometry </a:t>
            </a:r>
            <a:r>
              <a:rPr lang="en-GB" altLang="en-US" sz="2000" i="1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en-US" sz="2000" dirty="0"/>
              <a:t> = </a:t>
            </a:r>
            <a:r>
              <a:rPr lang="en-GB" altLang="en-US" sz="2000" dirty="0">
                <a:solidFill>
                  <a:srgbClr val="0000CC"/>
                </a:solidFill>
              </a:rPr>
              <a:t>1.14</a:t>
            </a:r>
            <a:r>
              <a:rPr lang="en-GB" altLang="en-US" sz="2000" dirty="0"/>
              <a:t> and </a:t>
            </a:r>
            <a:r>
              <a:rPr lang="en-GB" altLang="en-US" sz="2000" dirty="0">
                <a:solidFill>
                  <a:srgbClr val="0000CC"/>
                </a:solidFill>
              </a:rPr>
              <a:t>0.23.</a:t>
            </a:r>
            <a:endParaRPr lang="en-GB" altLang="en-US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Pravá složená závorka 3"/>
          <p:cNvSpPr/>
          <p:nvPr/>
        </p:nvSpPr>
        <p:spPr>
          <a:xfrm rot="5400000">
            <a:off x="4584585" y="4984312"/>
            <a:ext cx="152135" cy="373301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245097" y="2625826"/>
            <a:ext cx="4213079" cy="2801667"/>
            <a:chOff x="245097" y="2625826"/>
            <a:chExt cx="4213079" cy="2801667"/>
          </a:xfrm>
        </p:grpSpPr>
        <p:grpSp>
          <p:nvGrpSpPr>
            <p:cNvPr id="10" name="Skupina 9"/>
            <p:cNvGrpSpPr/>
            <p:nvPr/>
          </p:nvGrpSpPr>
          <p:grpSpPr>
            <a:xfrm>
              <a:off x="245097" y="2625826"/>
              <a:ext cx="4140090" cy="2283976"/>
              <a:chOff x="245097" y="2625826"/>
              <a:chExt cx="4140090" cy="2283976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245097" y="2625826"/>
                <a:ext cx="3127462" cy="64633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Critical point #1:</a:t>
                </a:r>
              </a:p>
              <a:p>
                <a:r>
                  <a:rPr lang="en-US" dirty="0"/>
                  <a:t>Onset of (laminar) Convection </a:t>
                </a:r>
                <a:endParaRPr lang="cs-CZ" dirty="0"/>
              </a:p>
            </p:txBody>
          </p:sp>
          <p:cxnSp>
            <p:nvCxnSpPr>
              <p:cNvPr id="6" name="Přímá spojnice se šipkou 5"/>
              <p:cNvCxnSpPr/>
              <p:nvPr/>
            </p:nvCxnSpPr>
            <p:spPr>
              <a:xfrm>
                <a:off x="3372559" y="3272157"/>
                <a:ext cx="1012628" cy="163764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Přímá spojnice 42"/>
            <p:cNvCxnSpPr/>
            <p:nvPr/>
          </p:nvCxnSpPr>
          <p:spPr>
            <a:xfrm>
              <a:off x="4458176" y="2867809"/>
              <a:ext cx="0" cy="255968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Skupina 49"/>
          <p:cNvGrpSpPr/>
          <p:nvPr/>
        </p:nvGrpSpPr>
        <p:grpSpPr>
          <a:xfrm>
            <a:off x="3943251" y="2227411"/>
            <a:ext cx="2876792" cy="3200082"/>
            <a:chOff x="8675142" y="1020119"/>
            <a:chExt cx="2876792" cy="3200082"/>
          </a:xfrm>
        </p:grpSpPr>
        <p:grpSp>
          <p:nvGrpSpPr>
            <p:cNvPr id="51" name="Skupina 50"/>
            <p:cNvGrpSpPr/>
            <p:nvPr/>
          </p:nvGrpSpPr>
          <p:grpSpPr>
            <a:xfrm>
              <a:off x="8675142" y="1020119"/>
              <a:ext cx="2876792" cy="1955096"/>
              <a:chOff x="8722074" y="552769"/>
              <a:chExt cx="2876792" cy="1955096"/>
            </a:xfrm>
          </p:grpSpPr>
          <p:sp>
            <p:nvSpPr>
              <p:cNvPr id="53" name="TextovéPole 52"/>
              <p:cNvSpPr txBox="1"/>
              <p:nvPr/>
            </p:nvSpPr>
            <p:spPr>
              <a:xfrm>
                <a:off x="8722074" y="552769"/>
                <a:ext cx="2876792" cy="64633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“Critical point #2”:</a:t>
                </a:r>
              </a:p>
              <a:p>
                <a:r>
                  <a:rPr lang="en-US" dirty="0"/>
                  <a:t>Transition to Turbulence</a:t>
                </a:r>
                <a:endParaRPr lang="cs-CZ" dirty="0"/>
              </a:p>
            </p:txBody>
          </p:sp>
          <p:cxnSp>
            <p:nvCxnSpPr>
              <p:cNvPr id="54" name="Přímá spojnice se šipkou 53"/>
              <p:cNvCxnSpPr/>
              <p:nvPr/>
            </p:nvCxnSpPr>
            <p:spPr>
              <a:xfrm flipH="1">
                <a:off x="9693342" y="1211322"/>
                <a:ext cx="474512" cy="1296543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Přímá spojnice 51"/>
            <p:cNvCxnSpPr/>
            <p:nvPr/>
          </p:nvCxnSpPr>
          <p:spPr>
            <a:xfrm flipH="1">
              <a:off x="9569790" y="1655231"/>
              <a:ext cx="11381" cy="256497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/>
          <p:cNvGrpSpPr/>
          <p:nvPr/>
        </p:nvGrpSpPr>
        <p:grpSpPr>
          <a:xfrm>
            <a:off x="3097161" y="5108689"/>
            <a:ext cx="1356953" cy="720261"/>
            <a:chOff x="3097161" y="5108689"/>
            <a:chExt cx="1356953" cy="720261"/>
          </a:xfrm>
        </p:grpSpPr>
        <p:sp>
          <p:nvSpPr>
            <p:cNvPr id="40" name="Pravá složená závorka 39"/>
            <p:cNvSpPr/>
            <p:nvPr/>
          </p:nvSpPr>
          <p:spPr>
            <a:xfrm rot="5400000">
              <a:off x="4191396" y="4998106"/>
              <a:ext cx="152135" cy="373301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3097161" y="5459618"/>
              <a:ext cx="128802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Conduction</a:t>
              </a:r>
              <a:endParaRPr lang="cs-CZ" dirty="0"/>
            </a:p>
          </p:txBody>
        </p:sp>
      </p:grpSp>
      <p:sp>
        <p:nvSpPr>
          <p:cNvPr id="62" name="TextovéPole 61"/>
          <p:cNvSpPr txBox="1"/>
          <p:nvPr/>
        </p:nvSpPr>
        <p:spPr>
          <a:xfrm>
            <a:off x="3737831" y="5889158"/>
            <a:ext cx="207303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Laminar convection</a:t>
            </a:r>
            <a:endParaRPr lang="cs-CZ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5149811" y="2247232"/>
            <a:ext cx="3543572" cy="18903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785651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>
                <a:latin typeface="+mj-lt"/>
                <a:ea typeface="+mj-ea"/>
                <a:cs typeface="+mj-cs"/>
              </a:rPr>
              <a:t>Regimes of </a:t>
            </a:r>
            <a:r>
              <a:rPr lang="en-US" altLang="en-US" sz="4400" i="0" dirty="0" smtClean="0">
                <a:latin typeface="+mj-lt"/>
                <a:ea typeface="+mj-ea"/>
                <a:cs typeface="+mj-cs"/>
              </a:rPr>
              <a:t>RBC: </a:t>
            </a:r>
            <a:r>
              <a:rPr lang="en-US" altLang="en-US" sz="4400" i="0" u="sng" dirty="0" smtClean="0">
                <a:latin typeface="+mj-lt"/>
                <a:ea typeface="+mj-ea"/>
                <a:cs typeface="+mj-cs"/>
              </a:rPr>
              <a:t>Heat Transport 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  <p:cxnSp>
        <p:nvCxnSpPr>
          <p:cNvPr id="64" name="Přímá spojnice 63"/>
          <p:cNvCxnSpPr/>
          <p:nvPr/>
        </p:nvCxnSpPr>
        <p:spPr>
          <a:xfrm flipH="1" flipV="1">
            <a:off x="4042250" y="1838227"/>
            <a:ext cx="5095312" cy="18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378460" y="1190548"/>
            <a:ext cx="4006727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Nusselt</a:t>
            </a:r>
            <a:r>
              <a:rPr lang="en-US" sz="2800" u="sng" dirty="0"/>
              <a:t> </a:t>
            </a:r>
            <a:r>
              <a:rPr lang="en-US" sz="2800" u="sng" dirty="0" smtClean="0"/>
              <a:t>number </a:t>
            </a:r>
            <a:r>
              <a:rPr lang="en-US" sz="2800" i="1" u="sng" dirty="0" smtClean="0"/>
              <a:t>Nu</a:t>
            </a:r>
            <a:endParaRPr lang="en-US" sz="2800" i="1" u="sng" dirty="0"/>
          </a:p>
          <a:p>
            <a:pPr algn="ctr"/>
            <a:r>
              <a:rPr lang="en-US" dirty="0"/>
              <a:t>(dimensionless heat transfer coefficient):</a:t>
            </a:r>
          </a:p>
        </p:txBody>
      </p:sp>
      <p:cxnSp>
        <p:nvCxnSpPr>
          <p:cNvPr id="71" name="Přímá spojnice 70"/>
          <p:cNvCxnSpPr/>
          <p:nvPr/>
        </p:nvCxnSpPr>
        <p:spPr>
          <a:xfrm flipH="1" flipV="1">
            <a:off x="4385187" y="1846537"/>
            <a:ext cx="4752375" cy="10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7269935" y="3021404"/>
            <a:ext cx="1266831" cy="68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TextovéPole 72"/>
          <p:cNvSpPr txBox="1"/>
          <p:nvPr/>
        </p:nvSpPr>
        <p:spPr>
          <a:xfrm>
            <a:off x="6950794" y="3317090"/>
            <a:ext cx="45971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Power law dependences </a:t>
            </a:r>
            <a:r>
              <a:rPr lang="en-US" dirty="0">
                <a:solidFill>
                  <a:schemeClr val="accent1"/>
                </a:solidFill>
              </a:rPr>
              <a:t>in turbulent regime(s</a:t>
            </a:r>
            <a:r>
              <a:rPr lang="en-US" dirty="0" smtClean="0">
                <a:solidFill>
                  <a:schemeClr val="accent1"/>
                </a:solidFill>
              </a:rPr>
              <a:t>) are </a:t>
            </a:r>
            <a:r>
              <a:rPr lang="en-US" dirty="0">
                <a:solidFill>
                  <a:schemeClr val="accent1"/>
                </a:solidFill>
              </a:rPr>
              <a:t>good approximation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8572888" y="5853591"/>
            <a:ext cx="61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</a:t>
            </a: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4848378" y="5108689"/>
            <a:ext cx="3967643" cy="1146906"/>
            <a:chOff x="4848378" y="5108689"/>
            <a:chExt cx="3967643" cy="1146906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1331" y="3195736"/>
              <a:ext cx="141737" cy="3967643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6400800" y="5828950"/>
              <a:ext cx="419243" cy="3939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923497" y="5886263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7673419" y="1923069"/>
            <a:ext cx="1385740" cy="259149"/>
            <a:chOff x="7673419" y="1923069"/>
            <a:chExt cx="1385740" cy="259149"/>
          </a:xfrm>
        </p:grpSpPr>
        <p:sp>
          <p:nvSpPr>
            <p:cNvPr id="78" name="Obdélník 77"/>
            <p:cNvSpPr/>
            <p:nvPr/>
          </p:nvSpPr>
          <p:spPr>
            <a:xfrm>
              <a:off x="7673419" y="1923069"/>
              <a:ext cx="1385740" cy="208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Obdélník 78"/>
            <p:cNvSpPr/>
            <p:nvPr/>
          </p:nvSpPr>
          <p:spPr>
            <a:xfrm>
              <a:off x="8572887" y="2077615"/>
              <a:ext cx="486271" cy="10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1" name="Obdélník 4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4" name="Skupina 43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45" name="TextovéPole 44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19/40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46" name="Přímá spojnice 45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14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2" grpId="0" animBg="1"/>
      <p:bldP spid="7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X.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Chavanne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F.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Chilla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Castaing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Hébral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Chabaud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 and J.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Chaussy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Phys. Rev. Lett. 79, 3648 (1997)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65200" y="7051594"/>
            <a:ext cx="9588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in the vicinity of 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dirty="0"/>
              <a:t> ~ </a:t>
            </a:r>
            <a:r>
              <a:rPr lang="en-GB" altLang="en-US" sz="2000" dirty="0">
                <a:solidFill>
                  <a:srgbClr val="0000CC"/>
                </a:solidFill>
              </a:rPr>
              <a:t>10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11</a:t>
            </a:r>
            <a:r>
              <a:rPr lang="en-GB" altLang="en-US" sz="2000" dirty="0"/>
              <a:t> - interpreted as regime with </a:t>
            </a:r>
            <a:r>
              <a:rPr lang="en-GB" altLang="en-US" sz="2000" dirty="0">
                <a:solidFill>
                  <a:srgbClr val="0000CC"/>
                </a:solidFill>
              </a:rPr>
              <a:t>Nu</a:t>
            </a:r>
            <a:r>
              <a:rPr lang="en-GB" altLang="en-US" sz="2000" dirty="0"/>
              <a:t> ~  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1/2</a:t>
            </a:r>
            <a:r>
              <a:rPr lang="en-GB" alt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observed also in the cell geometry </a:t>
            </a:r>
            <a:r>
              <a:rPr lang="en-GB" altLang="en-US" sz="2000" i="1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en-US" sz="2000" dirty="0"/>
              <a:t> = </a:t>
            </a:r>
            <a:r>
              <a:rPr lang="en-GB" altLang="en-US" sz="2000" dirty="0">
                <a:solidFill>
                  <a:srgbClr val="0000CC"/>
                </a:solidFill>
              </a:rPr>
              <a:t>1.14</a:t>
            </a:r>
            <a:r>
              <a:rPr lang="en-GB" altLang="en-US" sz="2000" dirty="0"/>
              <a:t> and </a:t>
            </a:r>
            <a:r>
              <a:rPr lang="en-GB" altLang="en-US" sz="2000" dirty="0">
                <a:solidFill>
                  <a:srgbClr val="0000CC"/>
                </a:solidFill>
              </a:rPr>
              <a:t>0.23.</a:t>
            </a:r>
            <a:endParaRPr lang="en-GB" altLang="en-US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4848380" y="5098293"/>
            <a:ext cx="3983479" cy="1160197"/>
            <a:chOff x="4848380" y="5098293"/>
            <a:chExt cx="3983479" cy="1160197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4053" y="3182620"/>
              <a:ext cx="152133" cy="398347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5923354" y="5889158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3567085" y="2233573"/>
            <a:ext cx="45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“standard </a:t>
            </a:r>
            <a:r>
              <a:rPr lang="en-US" dirty="0">
                <a:solidFill>
                  <a:schemeClr val="accent6"/>
                </a:solidFill>
              </a:rPr>
              <a:t>RBC </a:t>
            </a:r>
            <a:r>
              <a:rPr lang="en-US" dirty="0" smtClean="0">
                <a:solidFill>
                  <a:schemeClr val="accent6"/>
                </a:solidFill>
              </a:rPr>
              <a:t>turbulence” regimes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41" name="Ovál 40"/>
          <p:cNvSpPr/>
          <p:nvPr/>
        </p:nvSpPr>
        <p:spPr>
          <a:xfrm rot="19894131">
            <a:off x="5076405" y="3535266"/>
            <a:ext cx="1705232" cy="409260"/>
          </a:xfrm>
          <a:prstGeom prst="ellipse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765237" y="2649716"/>
            <a:ext cx="1273589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lang="cs-CZ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78460" y="1190548"/>
            <a:ext cx="4006727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Nusselt</a:t>
            </a:r>
            <a:r>
              <a:rPr lang="en-US" sz="2800" u="sng" dirty="0"/>
              <a:t> </a:t>
            </a:r>
            <a:r>
              <a:rPr lang="en-US" sz="2800" u="sng" dirty="0" smtClean="0"/>
              <a:t>number </a:t>
            </a:r>
            <a:r>
              <a:rPr lang="en-US" sz="2800" i="1" u="sng" dirty="0" smtClean="0"/>
              <a:t>Nu</a:t>
            </a:r>
            <a:endParaRPr lang="en-US" sz="2800" i="1" u="sng" dirty="0"/>
          </a:p>
          <a:p>
            <a:pPr algn="ctr"/>
            <a:r>
              <a:rPr lang="en-US" dirty="0"/>
              <a:t>(dimensionless heat transfer coefficient):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 flipV="1">
            <a:off x="4385187" y="1846537"/>
            <a:ext cx="4752375" cy="10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8572888" y="5853591"/>
            <a:ext cx="61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</a:t>
            </a:r>
            <a:endParaRPr lang="cs-CZ" dirty="0"/>
          </a:p>
        </p:txBody>
      </p:sp>
      <p:grpSp>
        <p:nvGrpSpPr>
          <p:cNvPr id="52" name="Skupina 51"/>
          <p:cNvGrpSpPr/>
          <p:nvPr/>
        </p:nvGrpSpPr>
        <p:grpSpPr>
          <a:xfrm>
            <a:off x="7673419" y="1923069"/>
            <a:ext cx="1385740" cy="259149"/>
            <a:chOff x="7673419" y="1923069"/>
            <a:chExt cx="1385740" cy="259149"/>
          </a:xfrm>
        </p:grpSpPr>
        <p:sp>
          <p:nvSpPr>
            <p:cNvPr id="53" name="Obdélník 52"/>
            <p:cNvSpPr/>
            <p:nvPr/>
          </p:nvSpPr>
          <p:spPr>
            <a:xfrm>
              <a:off x="7673419" y="1923069"/>
              <a:ext cx="1385740" cy="208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8572887" y="2077615"/>
              <a:ext cx="486271" cy="10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7" name="TextovéPole 56"/>
          <p:cNvSpPr txBox="1"/>
          <p:nvPr/>
        </p:nvSpPr>
        <p:spPr>
          <a:xfrm>
            <a:off x="8456043" y="2262720"/>
            <a:ext cx="27435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“ultimate RBC turbulence”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regime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61" name="Přímá spojnice 60"/>
          <p:cNvCxnSpPr/>
          <p:nvPr/>
        </p:nvCxnSpPr>
        <p:spPr>
          <a:xfrm flipH="1">
            <a:off x="4837899" y="2862523"/>
            <a:ext cx="11381" cy="256497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4946279" y="3106217"/>
            <a:ext cx="12735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2/7</a:t>
            </a:r>
            <a:endParaRPr lang="cs-CZ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bdélník 65"/>
          <p:cNvSpPr/>
          <p:nvPr/>
        </p:nvSpPr>
        <p:spPr>
          <a:xfrm>
            <a:off x="7269935" y="3021404"/>
            <a:ext cx="1266831" cy="68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 rot="19768186">
            <a:off x="6604618" y="2763785"/>
            <a:ext cx="905653" cy="662865"/>
          </a:xfrm>
          <a:prstGeom prst="ellipse">
            <a:avLst/>
          </a:prstGeom>
          <a:solidFill>
            <a:schemeClr val="accent6">
              <a:alpha val="27000"/>
            </a:schemeClr>
          </a:solidFill>
          <a:ln>
            <a:solidFill>
              <a:schemeClr val="accent1">
                <a:shade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0" name="Přímá spojnice se šipkou 69"/>
          <p:cNvCxnSpPr/>
          <p:nvPr/>
        </p:nvCxnSpPr>
        <p:spPr>
          <a:xfrm flipH="1" flipV="1">
            <a:off x="6776228" y="3431357"/>
            <a:ext cx="736935" cy="113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H="1" flipV="1">
            <a:off x="7500671" y="2897230"/>
            <a:ext cx="115187" cy="471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7500671" y="3355016"/>
            <a:ext cx="145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transitions?</a:t>
            </a:r>
            <a:endParaRPr lang="cs-CZ" sz="1600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7912139" y="2729918"/>
            <a:ext cx="114155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cs-CZ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ál 72"/>
          <p:cNvSpPr/>
          <p:nvPr/>
        </p:nvSpPr>
        <p:spPr>
          <a:xfrm rot="19226682">
            <a:off x="7344216" y="2188142"/>
            <a:ext cx="1221852" cy="46077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785651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>
                <a:latin typeface="+mj-lt"/>
                <a:ea typeface="+mj-ea"/>
                <a:cs typeface="+mj-cs"/>
              </a:rPr>
              <a:t>Regimes of </a:t>
            </a:r>
            <a:r>
              <a:rPr lang="en-US" altLang="en-US" sz="4400" i="0" dirty="0" smtClean="0">
                <a:latin typeface="+mj-lt"/>
                <a:ea typeface="+mj-ea"/>
                <a:cs typeface="+mj-cs"/>
              </a:rPr>
              <a:t>RBC: </a:t>
            </a:r>
            <a:r>
              <a:rPr lang="en-US" altLang="en-US" sz="4400" i="0" u="sng" dirty="0" smtClean="0">
                <a:latin typeface="+mj-lt"/>
                <a:ea typeface="+mj-ea"/>
                <a:cs typeface="+mj-cs"/>
              </a:rPr>
              <a:t>Heat Transport 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  <p:grpSp>
        <p:nvGrpSpPr>
          <p:cNvPr id="35" name="Skupina 34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6" name="TextovéPole 35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20/40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7" name="Přímá spojnice 36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09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261149"/>
              </p:ext>
            </p:extLst>
          </p:nvPr>
        </p:nvGraphicFramePr>
        <p:xfrm>
          <a:off x="5535563" y="1466913"/>
          <a:ext cx="1568978" cy="46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" name="Equation" r:id="rId4" imgW="711000" imgH="203040" progId="Equation.DSMT4">
                  <p:embed/>
                </p:oleObj>
              </mc:Choice>
              <mc:Fallback>
                <p:oleObj name="Equation" r:id="rId4" imgW="711000" imgH="203040" progId="Equation.DSMT4">
                  <p:embed/>
                  <p:pic>
                    <p:nvPicPr>
                      <p:cNvPr id="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563" y="1466913"/>
                        <a:ext cx="1568978" cy="460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214362"/>
              </p:ext>
            </p:extLst>
          </p:nvPr>
        </p:nvGraphicFramePr>
        <p:xfrm>
          <a:off x="843524" y="1465459"/>
          <a:ext cx="1540477" cy="46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" name="Equation" r:id="rId6" imgW="698400" imgH="203040" progId="Equation.DSMT4">
                  <p:embed/>
                </p:oleObj>
              </mc:Choice>
              <mc:Fallback>
                <p:oleObj name="Equation" r:id="rId6" imgW="698400" imgH="203040" progId="Equation.DSMT4">
                  <p:embed/>
                  <p:pic>
                    <p:nvPicPr>
                      <p:cNvPr id="6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524" y="1465459"/>
                        <a:ext cx="1540477" cy="4622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9"/>
          <p:cNvSpPr txBox="1"/>
          <p:nvPr/>
        </p:nvSpPr>
        <p:spPr>
          <a:xfrm>
            <a:off x="472101" y="1907101"/>
            <a:ext cx="353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Malkus</a:t>
            </a:r>
            <a:r>
              <a:rPr lang="en-GB" sz="2000" dirty="0"/>
              <a:t>, Priestley, Spiegel (1954)</a:t>
            </a:r>
          </a:p>
        </p:txBody>
      </p:sp>
      <p:sp>
        <p:nvSpPr>
          <p:cNvPr id="68" name="TextBox 9"/>
          <p:cNvSpPr txBox="1"/>
          <p:nvPr/>
        </p:nvSpPr>
        <p:spPr>
          <a:xfrm>
            <a:off x="4908541" y="1871707"/>
            <a:ext cx="300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Shraiman</a:t>
            </a:r>
            <a:r>
              <a:rPr lang="en-GB" sz="2000" dirty="0"/>
              <a:t> and </a:t>
            </a:r>
            <a:r>
              <a:rPr lang="en-GB" sz="2000" dirty="0" err="1"/>
              <a:t>Siggia</a:t>
            </a:r>
            <a:r>
              <a:rPr lang="en-GB" sz="2000" dirty="0"/>
              <a:t> (1990) </a:t>
            </a: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 cstate="print"/>
          <a:srcRect b="67647"/>
          <a:stretch>
            <a:fillRect/>
          </a:stretch>
        </p:blipFill>
        <p:spPr bwMode="auto">
          <a:xfrm>
            <a:off x="2671679" y="3444686"/>
            <a:ext cx="8799244" cy="1604477"/>
          </a:xfrm>
          <a:prstGeom prst="rec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" name="TextBox 30"/>
          <p:cNvSpPr txBox="1"/>
          <p:nvPr/>
        </p:nvSpPr>
        <p:spPr>
          <a:xfrm>
            <a:off x="6679476" y="5283575"/>
            <a:ext cx="253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Ra* ≈ 10</a:t>
            </a:r>
            <a:r>
              <a:rPr lang="en-GB" sz="2400" baseline="30000" dirty="0">
                <a:solidFill>
                  <a:srgbClr val="FF0000"/>
                </a:solidFill>
              </a:rPr>
              <a:t>21</a:t>
            </a:r>
            <a:r>
              <a:rPr lang="en-GB" sz="2400" dirty="0">
                <a:solidFill>
                  <a:srgbClr val="FF0000"/>
                </a:solidFill>
              </a:rPr>
              <a:t> – 10</a:t>
            </a:r>
            <a:r>
              <a:rPr lang="en-GB" sz="2400" baseline="30000" dirty="0">
                <a:solidFill>
                  <a:srgbClr val="FF0000"/>
                </a:solidFill>
              </a:rPr>
              <a:t>24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2" name="TextBox 30"/>
          <p:cNvSpPr txBox="1"/>
          <p:nvPr/>
        </p:nvSpPr>
        <p:spPr>
          <a:xfrm>
            <a:off x="676720" y="5952771"/>
            <a:ext cx="9918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fully turbulent boundary layers</a:t>
            </a:r>
          </a:p>
        </p:txBody>
      </p:sp>
      <p:sp>
        <p:nvSpPr>
          <p:cNvPr id="73" name="TextBox 30"/>
          <p:cNvSpPr txBox="1"/>
          <p:nvPr/>
        </p:nvSpPr>
        <p:spPr>
          <a:xfrm>
            <a:off x="4487102" y="5944744"/>
            <a:ext cx="494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ballistic heat transfer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independent of </a:t>
            </a:r>
            <a:r>
              <a:rPr lang="en-GB" sz="2000" i="1" dirty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GB" sz="2000" dirty="0">
                <a:solidFill>
                  <a:srgbClr val="FF0000"/>
                </a:solidFill>
              </a:rPr>
              <a:t> an </a:t>
            </a:r>
            <a:r>
              <a:rPr lang="en-GB" sz="2000" i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74" name="Picture 18" descr="http://graphics8.nytimes.com/images/2008/03/08/us/08kraichna.190.jpg"/>
          <p:cNvPicPr>
            <a:picLocks noChangeAspect="1" noChangeArrowheads="1"/>
          </p:cNvPicPr>
          <p:nvPr/>
        </p:nvPicPr>
        <p:blipFill>
          <a:blip r:embed="rId9" r:link="rId10" cstate="print"/>
          <a:srcRect l="25861"/>
          <a:stretch>
            <a:fillRect/>
          </a:stretch>
        </p:blipFill>
        <p:spPr bwMode="auto">
          <a:xfrm>
            <a:off x="1019583" y="3570789"/>
            <a:ext cx="1188357" cy="117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30"/>
          <p:cNvSpPr txBox="1"/>
          <p:nvPr/>
        </p:nvSpPr>
        <p:spPr>
          <a:xfrm>
            <a:off x="623512" y="1023834"/>
            <a:ext cx="386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</a:rPr>
              <a:t>“Standard </a:t>
            </a:r>
            <a:r>
              <a:rPr lang="sk-SK" sz="2400" b="1" u="sng" dirty="0" err="1" smtClean="0">
                <a:solidFill>
                  <a:srgbClr val="C00000"/>
                </a:solidFill>
              </a:rPr>
              <a:t>turbulent</a:t>
            </a:r>
            <a:r>
              <a:rPr lang="en-US" sz="2400" b="1" u="sng" dirty="0" smtClean="0">
                <a:solidFill>
                  <a:srgbClr val="C00000"/>
                </a:solidFill>
              </a:rPr>
              <a:t>”</a:t>
            </a:r>
            <a:r>
              <a:rPr lang="sk-SK" sz="2400" b="1" u="sng" dirty="0" smtClean="0">
                <a:solidFill>
                  <a:srgbClr val="C00000"/>
                </a:solidFill>
              </a:rPr>
              <a:t> </a:t>
            </a:r>
            <a:r>
              <a:rPr lang="en-GB" sz="2400" b="1" u="sng" dirty="0" smtClean="0">
                <a:solidFill>
                  <a:srgbClr val="C00000"/>
                </a:solidFill>
              </a:rPr>
              <a:t>RBC</a:t>
            </a:r>
            <a:endParaRPr lang="en-GB" sz="2400" b="1" i="1" u="sng" dirty="0">
              <a:solidFill>
                <a:srgbClr val="C00000"/>
              </a:solidFill>
            </a:endParaRPr>
          </a:p>
        </p:txBody>
      </p:sp>
      <p:sp>
        <p:nvSpPr>
          <p:cNvPr id="76" name="TextBox 30"/>
          <p:cNvSpPr txBox="1"/>
          <p:nvPr/>
        </p:nvSpPr>
        <p:spPr>
          <a:xfrm>
            <a:off x="623512" y="2866686"/>
            <a:ext cx="56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rgbClr val="C00000"/>
                </a:solidFill>
              </a:rPr>
              <a:t>U</a:t>
            </a:r>
            <a:r>
              <a:rPr lang="en-GB" sz="2400" b="1" u="sng" dirty="0">
                <a:solidFill>
                  <a:srgbClr val="C00000"/>
                </a:solidFill>
              </a:rPr>
              <a:t>l</a:t>
            </a:r>
            <a:r>
              <a:rPr lang="cs-CZ" sz="2400" b="1" u="sng" dirty="0" err="1">
                <a:solidFill>
                  <a:srgbClr val="C00000"/>
                </a:solidFill>
              </a:rPr>
              <a:t>timate</a:t>
            </a:r>
            <a:r>
              <a:rPr lang="cs-CZ" sz="2400" b="1" u="sng" dirty="0">
                <a:solidFill>
                  <a:srgbClr val="C00000"/>
                </a:solidFill>
              </a:rPr>
              <a:t> / </a:t>
            </a:r>
            <a:r>
              <a:rPr lang="cs-CZ" sz="2400" b="1" u="sng" dirty="0" err="1">
                <a:solidFill>
                  <a:srgbClr val="C00000"/>
                </a:solidFill>
              </a:rPr>
              <a:t>asymptotic</a:t>
            </a:r>
            <a:r>
              <a:rPr lang="en-GB" sz="2400" b="1" u="sng" dirty="0">
                <a:solidFill>
                  <a:srgbClr val="C00000"/>
                </a:solidFill>
              </a:rPr>
              <a:t> </a:t>
            </a:r>
            <a:r>
              <a:rPr lang="en-GB" sz="2400" b="1" u="sng" dirty="0" smtClean="0">
                <a:solidFill>
                  <a:srgbClr val="C00000"/>
                </a:solidFill>
              </a:rPr>
              <a:t>turbulent RBC</a:t>
            </a:r>
            <a:endParaRPr lang="en-GB" sz="2400" b="1" i="1" u="sng" dirty="0">
              <a:solidFill>
                <a:srgbClr val="C00000"/>
              </a:solidFill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950601" y="2311201"/>
            <a:ext cx="68728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laminar boundary </a:t>
            </a:r>
            <a:r>
              <a:rPr lang="en-GB" altLang="en-US" sz="2000" dirty="0" smtClean="0"/>
              <a:t>layers (BL) </a:t>
            </a:r>
            <a:r>
              <a:rPr lang="en-GB" altLang="en-US" sz="2000" dirty="0"/>
              <a:t>+ weak or</a:t>
            </a:r>
            <a:r>
              <a:rPr lang="cs-CZ" altLang="en-US" sz="2000" dirty="0"/>
              <a:t> no</a:t>
            </a:r>
            <a:r>
              <a:rPr lang="en-GB" altLang="en-US" sz="2000" dirty="0"/>
              <a:t> dependence on </a:t>
            </a:r>
            <a:r>
              <a:rPr lang="en-GB" altLang="en-US" sz="2000" dirty="0" err="1">
                <a:solidFill>
                  <a:srgbClr val="0000CC"/>
                </a:solidFill>
              </a:rPr>
              <a:t>Pr</a:t>
            </a:r>
            <a:endParaRPr lang="en-GB" altLang="en-US" sz="2000" dirty="0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333820" y="5310223"/>
            <a:ext cx="3023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weak dependence on </a:t>
            </a:r>
            <a:r>
              <a:rPr lang="en-GB" altLang="en-US" sz="2000" dirty="0" err="1">
                <a:solidFill>
                  <a:srgbClr val="0000CC"/>
                </a:solidFill>
              </a:rPr>
              <a:t>Pr</a:t>
            </a:r>
            <a:endParaRPr lang="en-GB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76719" y="5283574"/>
                <a:ext cx="2158562" cy="4469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19" y="5283574"/>
                <a:ext cx="2158562" cy="4469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81090" y="129685"/>
            <a:ext cx="10310355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 smtClean="0">
                <a:latin typeface="+mj-lt"/>
                <a:ea typeface="+mj-ea"/>
                <a:cs typeface="+mj-cs"/>
              </a:rPr>
              <a:t>Ultimate regime of</a:t>
            </a:r>
            <a:r>
              <a:rPr lang="sk-SK" altLang="en-US" sz="4400" i="0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en-US" sz="4400" i="0" dirty="0" smtClean="0">
                <a:latin typeface="+mj-lt"/>
                <a:ea typeface="+mj-ea"/>
                <a:cs typeface="+mj-cs"/>
              </a:rPr>
              <a:t>heat </a:t>
            </a:r>
            <a:r>
              <a:rPr lang="en-US" altLang="en-US" sz="4400" i="0" dirty="0">
                <a:latin typeface="+mj-lt"/>
                <a:ea typeface="+mj-ea"/>
                <a:cs typeface="+mj-cs"/>
              </a:rPr>
              <a:t>transport in RBC</a:t>
            </a:r>
            <a:endParaRPr lang="en-GB" altLang="en-US" sz="4400" i="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1" name="TextovéPole 20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21/40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2" name="Přímá spojnice 21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35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:\Prezentace tymu\Workshop_UPT_2014\Dílčí prezentace\p1010034_U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91" y="3129849"/>
            <a:ext cx="1250233" cy="2670848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0" descr="nf_celky_pc_12_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14" y="3129849"/>
            <a:ext cx="650239" cy="2670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/>
          <p:cNvPicPr/>
          <p:nvPr/>
        </p:nvPicPr>
        <p:blipFill>
          <a:blip r:embed="rId5"/>
          <a:stretch>
            <a:fillRect/>
          </a:stretch>
        </p:blipFill>
        <p:spPr>
          <a:xfrm rot="5400000" flipV="1">
            <a:off x="1584861" y="3548973"/>
            <a:ext cx="2670847" cy="18190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002248" y="2391185"/>
            <a:ext cx="2231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EWA </a:t>
            </a:r>
            <a:r>
              <a:rPr lang="sk-SK" sz="2100" dirty="0" err="1"/>
              <a:t>apparatu</a:t>
            </a:r>
            <a:r>
              <a:rPr lang="en-US" sz="2100" dirty="0"/>
              <a:t>s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en-US" sz="2100" dirty="0"/>
              <a:t>(n</a:t>
            </a:r>
            <a:r>
              <a:rPr lang="sk-SK" sz="2100" dirty="0" err="1"/>
              <a:t>ear</a:t>
            </a:r>
            <a:r>
              <a:rPr lang="sk-SK" sz="2100" dirty="0"/>
              <a:t>-</a:t>
            </a:r>
            <a:r>
              <a:rPr lang="en-US" sz="2100" dirty="0"/>
              <a:t>f</a:t>
            </a:r>
            <a:r>
              <a:rPr lang="sk-SK" sz="2100" dirty="0" err="1"/>
              <a:t>ield</a:t>
            </a:r>
            <a:r>
              <a:rPr lang="sk-SK" sz="2100" dirty="0"/>
              <a:t> </a:t>
            </a:r>
            <a:r>
              <a:rPr lang="sk-SK" sz="2100" dirty="0" err="1"/>
              <a:t>regime</a:t>
            </a:r>
            <a:r>
              <a:rPr lang="en-US" sz="2100" dirty="0"/>
              <a:t>)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006711" y="1411527"/>
            <a:ext cx="41453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u="sng" dirty="0"/>
              <a:t>Heat transport by </a:t>
            </a:r>
            <a:r>
              <a:rPr lang="en-US" sz="2100" b="1" u="sng" dirty="0"/>
              <a:t>Convection</a:t>
            </a:r>
            <a:r>
              <a:rPr lang="en-US" sz="2100" b="1" dirty="0"/>
              <a:t>  </a:t>
            </a:r>
          </a:p>
          <a:p>
            <a:r>
              <a:rPr lang="en-US" sz="2100" dirty="0"/>
              <a:t>     </a:t>
            </a:r>
            <a:r>
              <a:rPr lang="en-US" dirty="0" smtClean="0"/>
              <a:t> 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779" y="3129850"/>
            <a:ext cx="2071503" cy="276296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965343" y="5892808"/>
            <a:ext cx="490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PRL </a:t>
            </a:r>
            <a:r>
              <a:rPr lang="en-GB" b="1" dirty="0"/>
              <a:t>109</a:t>
            </a:r>
            <a:r>
              <a:rPr lang="en-GB" dirty="0"/>
              <a:t>, 224302 (2012)</a:t>
            </a:r>
            <a:r>
              <a:rPr lang="cs-CZ" dirty="0"/>
              <a:t>, PRB</a:t>
            </a:r>
            <a:r>
              <a:rPr lang="en-GB" dirty="0"/>
              <a:t> </a:t>
            </a:r>
            <a:r>
              <a:rPr lang="en-GB" b="1" dirty="0"/>
              <a:t>99</a:t>
            </a:r>
            <a:r>
              <a:rPr lang="en-GB" dirty="0"/>
              <a:t>, 024511 (2019)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043170" y="2362662"/>
            <a:ext cx="3682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Emister</a:t>
            </a:r>
            <a:r>
              <a:rPr lang="en-US" sz="2100" dirty="0"/>
              <a:t> apparatus</a:t>
            </a:r>
            <a:endParaRPr lang="cs-CZ" sz="2100" dirty="0"/>
          </a:p>
          <a:p>
            <a:pPr algn="ctr"/>
            <a:r>
              <a:rPr lang="en-US" sz="2100" dirty="0"/>
              <a:t>(far-field regime)</a:t>
            </a:r>
            <a:endParaRPr lang="cs-CZ" sz="2100" dirty="0"/>
          </a:p>
          <a:p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830803" y="1255413"/>
            <a:ext cx="486496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100" b="1" dirty="0" err="1"/>
              <a:t>Basic</a:t>
            </a:r>
            <a:r>
              <a:rPr lang="sk-SK" sz="2100" b="1" dirty="0"/>
              <a:t> </a:t>
            </a:r>
            <a:r>
              <a:rPr lang="sk-SK" sz="2100" b="1" dirty="0" err="1"/>
              <a:t>Research</a:t>
            </a:r>
            <a:r>
              <a:rPr lang="en-US" sz="2100" b="1" dirty="0"/>
              <a:t>: </a:t>
            </a:r>
            <a:endParaRPr lang="en-US" sz="2100" b="1" dirty="0" smtClean="0"/>
          </a:p>
          <a:p>
            <a:endParaRPr lang="en-US" sz="11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100" u="sng" dirty="0" err="1"/>
              <a:t>Heat</a:t>
            </a:r>
            <a:r>
              <a:rPr lang="sk-SK" sz="2100" u="sng" dirty="0"/>
              <a:t> transport by </a:t>
            </a:r>
            <a:r>
              <a:rPr lang="en-US" sz="2100" b="1" u="sng" dirty="0"/>
              <a:t>R</a:t>
            </a:r>
            <a:r>
              <a:rPr lang="sk-SK" sz="2100" b="1" u="sng" dirty="0" err="1"/>
              <a:t>adiation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615617" y="5892808"/>
            <a:ext cx="341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r>
              <a:rPr lang="cs-CZ" dirty="0" smtClean="0"/>
              <a:t> </a:t>
            </a:r>
            <a:r>
              <a:rPr lang="en-US" dirty="0" smtClean="0"/>
              <a:t>discussed </a:t>
            </a:r>
            <a:r>
              <a:rPr lang="cs-CZ" dirty="0" smtClean="0"/>
              <a:t>in detail</a:t>
            </a:r>
            <a:r>
              <a:rPr lang="en-US" dirty="0" smtClean="0"/>
              <a:t> today</a:t>
            </a:r>
            <a:endParaRPr lang="en-GB" dirty="0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769434" y="85964"/>
            <a:ext cx="10013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Heat </a:t>
            </a:r>
            <a:r>
              <a:rPr lang="en-US" dirty="0" smtClean="0"/>
              <a:t>Transport </a:t>
            </a:r>
            <a:r>
              <a:rPr lang="en-US" dirty="0" smtClean="0"/>
              <a:t>at Low </a:t>
            </a:r>
            <a:r>
              <a:rPr lang="en-US" dirty="0" smtClean="0"/>
              <a:t>Temperatures (~5K)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95206" y="2362661"/>
            <a:ext cx="3789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ConEV</a:t>
            </a:r>
            <a:r>
              <a:rPr lang="en-US" sz="2100" dirty="0"/>
              <a:t> apparatus </a:t>
            </a:r>
            <a:r>
              <a:rPr lang="en-US" sz="2100" dirty="0" smtClean="0"/>
              <a:t>                                               </a:t>
            </a:r>
            <a:r>
              <a:rPr lang="en-US" sz="2100" dirty="0"/>
              <a:t>(Rayleigh-B</a:t>
            </a:r>
            <a:r>
              <a:rPr lang="cs-CZ" sz="2100" dirty="0"/>
              <a:t>é</a:t>
            </a:r>
            <a:r>
              <a:rPr lang="en-US" sz="2100" dirty="0"/>
              <a:t>nard convection)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0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09" name="Rectangle 5"/>
          <p:cNvSpPr>
            <a:spLocks noChangeArrowheads="1"/>
          </p:cNvSpPr>
          <p:nvPr/>
        </p:nvSpPr>
        <p:spPr bwMode="auto">
          <a:xfrm>
            <a:off x="1524001" y="3045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0" name="Rectangle 6"/>
          <p:cNvSpPr>
            <a:spLocks noChangeArrowheads="1"/>
          </p:cNvSpPr>
          <p:nvPr/>
        </p:nvSpPr>
        <p:spPr bwMode="auto">
          <a:xfrm>
            <a:off x="1524001" y="3045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1524001" y="30268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3935413" y="1268413"/>
            <a:ext cx="1530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en-US"/>
          </a:p>
        </p:txBody>
      </p:sp>
      <p:sp>
        <p:nvSpPr>
          <p:cNvPr id="431115" name="Text Box 11"/>
          <p:cNvSpPr txBox="1">
            <a:spLocks noChangeArrowheads="1"/>
          </p:cNvSpPr>
          <p:nvPr/>
        </p:nvSpPr>
        <p:spPr bwMode="auto">
          <a:xfrm>
            <a:off x="380763" y="114328"/>
            <a:ext cx="956187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4400" dirty="0">
                <a:latin typeface="+mj-lt"/>
                <a:ea typeface="+mj-ea"/>
                <a:cs typeface="+mj-cs"/>
              </a:rPr>
              <a:t>Extrapolations to large-scale flows?</a:t>
            </a:r>
          </a:p>
          <a:p>
            <a:r>
              <a:rPr lang="en-GB" altLang="en-US" dirty="0"/>
              <a:t>exponents </a:t>
            </a:r>
            <a:r>
              <a:rPr lang="cs-CZ" altLang="en-US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cs-CZ" altLang="en-US" dirty="0"/>
              <a:t> = </a:t>
            </a:r>
            <a:r>
              <a:rPr lang="en-GB" altLang="en-US" dirty="0">
                <a:solidFill>
                  <a:srgbClr val="0000CC"/>
                </a:solidFill>
              </a:rPr>
              <a:t>1/3</a:t>
            </a:r>
            <a:r>
              <a:rPr lang="en-GB" altLang="en-US" dirty="0"/>
              <a:t> and </a:t>
            </a:r>
            <a:r>
              <a:rPr lang="cs-CZ" altLang="en-US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cs-CZ" altLang="en-US" dirty="0">
                <a:solidFill>
                  <a:srgbClr val="0000CC"/>
                </a:solidFill>
              </a:rPr>
              <a:t> = 1/2</a:t>
            </a:r>
            <a:endParaRPr lang="en-GB" altLang="en-US" dirty="0"/>
          </a:p>
        </p:txBody>
      </p:sp>
      <p:sp>
        <p:nvSpPr>
          <p:cNvPr id="431117" name="Text Box 13"/>
          <p:cNvSpPr txBox="1">
            <a:spLocks noChangeArrowheads="1"/>
          </p:cNvSpPr>
          <p:nvPr/>
        </p:nvSpPr>
        <p:spPr bwMode="auto">
          <a:xfrm>
            <a:off x="1641475" y="6423026"/>
            <a:ext cx="8805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b="1" dirty="0">
                <a:solidFill>
                  <a:srgbClr val="0000CC"/>
                </a:solidFill>
              </a:rPr>
              <a:t>Confirmation of existence of the ultimate regime is great challenge in this field of study</a:t>
            </a:r>
            <a:r>
              <a:rPr lang="cs-CZ" altLang="en-US" b="1" dirty="0">
                <a:solidFill>
                  <a:srgbClr val="0000CC"/>
                </a:solidFill>
              </a:rPr>
              <a:t>! </a:t>
            </a:r>
            <a:endParaRPr lang="en-GB" altLang="en-US" b="1" dirty="0">
              <a:solidFill>
                <a:srgbClr val="0000CC"/>
              </a:solidFill>
            </a:endParaRPr>
          </a:p>
        </p:txBody>
      </p:sp>
      <p:pic>
        <p:nvPicPr>
          <p:cNvPr id="431130" name="Picture 26" descr="RBC_ultimate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587228"/>
            <a:ext cx="7248525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31" name="Text Box 27"/>
          <p:cNvSpPr txBox="1">
            <a:spLocks noChangeArrowheads="1"/>
          </p:cNvSpPr>
          <p:nvPr/>
        </p:nvSpPr>
        <p:spPr bwMode="auto">
          <a:xfrm>
            <a:off x="9291639" y="1849302"/>
            <a:ext cx="124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dirty="0">
                <a:latin typeface="Symbol" panose="05050102010706020507" pitchFamily="18" charset="2"/>
              </a:rPr>
              <a:t>g</a:t>
            </a:r>
            <a:r>
              <a:rPr lang="cs-CZ" altLang="en-US" dirty="0"/>
              <a:t> </a:t>
            </a:r>
            <a:r>
              <a:rPr lang="en-US" altLang="en-US" dirty="0"/>
              <a:t>= </a:t>
            </a:r>
            <a:r>
              <a:rPr lang="cs-CZ" altLang="en-US" dirty="0"/>
              <a:t>1/2</a:t>
            </a:r>
            <a:endParaRPr lang="en-GB" altLang="en-US" dirty="0"/>
          </a:p>
        </p:txBody>
      </p:sp>
      <p:sp>
        <p:nvSpPr>
          <p:cNvPr id="431132" name="Text Box 28"/>
          <p:cNvSpPr txBox="1">
            <a:spLocks noChangeArrowheads="1"/>
          </p:cNvSpPr>
          <p:nvPr/>
        </p:nvSpPr>
        <p:spPr bwMode="auto">
          <a:xfrm>
            <a:off x="9291638" y="2690813"/>
            <a:ext cx="101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>
                <a:latin typeface="Symbol" panose="05050102010706020507" pitchFamily="18" charset="2"/>
              </a:rPr>
              <a:t>g</a:t>
            </a:r>
            <a:r>
              <a:rPr lang="cs-CZ" altLang="en-US"/>
              <a:t> </a:t>
            </a:r>
            <a:r>
              <a:rPr lang="en-US" altLang="en-US"/>
              <a:t>= </a:t>
            </a:r>
            <a:r>
              <a:rPr lang="cs-CZ" altLang="en-US"/>
              <a:t>1/</a:t>
            </a:r>
            <a:r>
              <a:rPr lang="en-US" altLang="en-US"/>
              <a:t>3</a:t>
            </a:r>
            <a:endParaRPr lang="en-GB" altLang="en-US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5" name="TextovéPole 14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22/40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6" name="Přímá spojnice 15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1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3171725" y="129086"/>
            <a:ext cx="923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800" dirty="0" err="1">
                <a:solidFill>
                  <a:schemeClr val="bg1"/>
                </a:solidFill>
                <a:latin typeface="Myriad Pro" pitchFamily="34" charset="0"/>
              </a:rPr>
              <a:t>Motivation</a:t>
            </a:r>
            <a:r>
              <a:rPr lang="en-US" altLang="en-US" sz="2800" dirty="0">
                <a:solidFill>
                  <a:schemeClr val="bg1"/>
                </a:solidFill>
                <a:latin typeface="Myriad Pro" pitchFamily="34" charset="0"/>
              </a:rPr>
              <a:t> for this talk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97169" y="1164492"/>
            <a:ext cx="229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Clanky</a:t>
            </a:r>
            <a:r>
              <a:rPr lang="en-US" dirty="0" smtClean="0"/>
              <a:t> </a:t>
            </a:r>
            <a:r>
              <a:rPr lang="en-US" dirty="0" err="1" smtClean="0"/>
              <a:t>ktore</a:t>
            </a:r>
            <a:r>
              <a:rPr lang="en-US" dirty="0" smtClean="0"/>
              <a:t> </a:t>
            </a:r>
            <a:r>
              <a:rPr lang="en-US" dirty="0" err="1" smtClean="0"/>
              <a:t>tvrdia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vidia</a:t>
            </a:r>
            <a:r>
              <a:rPr lang="en-US" dirty="0" smtClean="0"/>
              <a:t>~!</a:t>
            </a:r>
          </a:p>
          <a:p>
            <a:r>
              <a:rPr lang="en-US" dirty="0" smtClean="0"/>
              <a:t>PRL (Grenoble)</a:t>
            </a:r>
          </a:p>
          <a:p>
            <a:r>
              <a:rPr lang="en-US" dirty="0" smtClean="0"/>
              <a:t>PRL (</a:t>
            </a:r>
            <a:r>
              <a:rPr lang="en-US" dirty="0" err="1" smtClean="0"/>
              <a:t>Goettingen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….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1" y="781392"/>
            <a:ext cx="5293111" cy="19430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1" y="4930162"/>
            <a:ext cx="5282153" cy="16056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22" y="2976516"/>
            <a:ext cx="5406276" cy="174631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75296" y="6443948"/>
            <a:ext cx="54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Numerical simulation in 2D  (</a:t>
            </a:r>
            <a:r>
              <a:rPr lang="en-US" dirty="0" err="1" smtClean="0">
                <a:solidFill>
                  <a:srgbClr val="FF0000"/>
                </a:solidFill>
              </a:rPr>
              <a:t>Twente</a:t>
            </a:r>
            <a:r>
              <a:rPr lang="en-US" dirty="0" smtClean="0">
                <a:solidFill>
                  <a:srgbClr val="FF0000"/>
                </a:solidFill>
              </a:rPr>
              <a:t>, Rome, </a:t>
            </a:r>
            <a:r>
              <a:rPr lang="en-US" dirty="0" err="1" smtClean="0">
                <a:solidFill>
                  <a:srgbClr val="FF0000"/>
                </a:solidFill>
              </a:rPr>
              <a:t>Goettingen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3322" y="4606996"/>
            <a:ext cx="492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Room-temperature high-pressure SF</a:t>
            </a:r>
            <a:r>
              <a:rPr lang="en-US" baseline="-25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experiment (</a:t>
            </a:r>
            <a:r>
              <a:rPr lang="en-US" dirty="0" err="1" smtClean="0">
                <a:solidFill>
                  <a:srgbClr val="FF0000"/>
                </a:solidFill>
              </a:rPr>
              <a:t>Goettingen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3322" y="2570284"/>
            <a:ext cx="296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Cryogenic 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He experiment (Grenoble)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3" name="Přímá spojnice 22"/>
          <p:cNvCxnSpPr/>
          <p:nvPr/>
        </p:nvCxnSpPr>
        <p:spPr>
          <a:xfrm flipH="1">
            <a:off x="5821410" y="0"/>
            <a:ext cx="20776" cy="681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-33129" y="19236"/>
            <a:ext cx="58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OBSERVED…?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831798" y="62909"/>
            <a:ext cx="6349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NO…?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8726145" y="6124405"/>
            <a:ext cx="1449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…</a:t>
            </a:r>
            <a:endParaRPr lang="cs-CZ" sz="44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5881713" y="652306"/>
            <a:ext cx="6249983" cy="3403574"/>
            <a:chOff x="5809057" y="592066"/>
            <a:chExt cx="6249983" cy="3403574"/>
          </a:xfrm>
        </p:grpSpPr>
        <p:grpSp>
          <p:nvGrpSpPr>
            <p:cNvPr id="17" name="Skupina 16"/>
            <p:cNvGrpSpPr/>
            <p:nvPr/>
          </p:nvGrpSpPr>
          <p:grpSpPr>
            <a:xfrm>
              <a:off x="5809057" y="592066"/>
              <a:ext cx="6249983" cy="3403574"/>
              <a:chOff x="5863510" y="209903"/>
              <a:chExt cx="6249983" cy="3403574"/>
            </a:xfrm>
          </p:grpSpPr>
          <p:pic>
            <p:nvPicPr>
              <p:cNvPr id="13" name="Obrázek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3510" y="265521"/>
                <a:ext cx="6249983" cy="3347956"/>
              </a:xfrm>
              <a:prstGeom prst="rect">
                <a:avLst/>
              </a:prstGeom>
            </p:spPr>
          </p:pic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3510" y="209903"/>
                <a:ext cx="4737939" cy="469757"/>
              </a:xfrm>
              <a:prstGeom prst="rect">
                <a:avLst/>
              </a:prstGeom>
            </p:spPr>
          </p:pic>
        </p:grpSp>
        <p:sp>
          <p:nvSpPr>
            <p:cNvPr id="20" name="TextovéPole 19"/>
            <p:cNvSpPr txBox="1"/>
            <p:nvPr/>
          </p:nvSpPr>
          <p:spPr>
            <a:xfrm>
              <a:off x="9006705" y="1429756"/>
              <a:ext cx="301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4</a:t>
              </a:r>
              <a:r>
                <a:rPr lang="en-US" dirty="0" smtClean="0">
                  <a:solidFill>
                    <a:srgbClr val="0000FF"/>
                  </a:solidFill>
                </a:rPr>
                <a:t>He experiment (Oregon)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421137" y="2641820"/>
            <a:ext cx="5025822" cy="2038297"/>
            <a:chOff x="6475590" y="2244361"/>
            <a:chExt cx="5025822" cy="2038297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5590" y="2244361"/>
              <a:ext cx="5025822" cy="2038297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6516101" y="3112791"/>
              <a:ext cx="442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4</a:t>
              </a:r>
              <a:r>
                <a:rPr lang="en-US" dirty="0" smtClean="0">
                  <a:solidFill>
                    <a:srgbClr val="0000FF"/>
                  </a:solidFill>
                </a:rPr>
                <a:t>He experiment (Brno)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6039888" y="4809554"/>
            <a:ext cx="5817972" cy="1895251"/>
            <a:chOff x="6070881" y="4412650"/>
            <a:chExt cx="5817972" cy="1895251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0881" y="4412650"/>
              <a:ext cx="5817972" cy="1895251"/>
            </a:xfrm>
            <a:prstGeom prst="rect">
              <a:avLst/>
            </a:prstGeom>
            <a:ln w="31750">
              <a:solidFill>
                <a:srgbClr val="0000FF"/>
              </a:solidFill>
            </a:ln>
          </p:spPr>
        </p:pic>
        <p:sp>
          <p:nvSpPr>
            <p:cNvPr id="29" name="TextovéPole 28"/>
            <p:cNvSpPr txBox="1"/>
            <p:nvPr/>
          </p:nvSpPr>
          <p:spPr>
            <a:xfrm>
              <a:off x="7467323" y="4717283"/>
              <a:ext cx="442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4</a:t>
              </a:r>
              <a:r>
                <a:rPr lang="en-US" dirty="0" smtClean="0">
                  <a:solidFill>
                    <a:srgbClr val="0000FF"/>
                  </a:solidFill>
                </a:rPr>
                <a:t>He experiment (Brno)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1" name="TextovéPole 30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23/40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2" name="Přímá spojnice 31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4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dNu_Hong-Kong_2012_Fig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15" y="1312984"/>
            <a:ext cx="8559275" cy="55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4323564" y="2163407"/>
            <a:ext cx="526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i="0" dirty="0">
                <a:solidFill>
                  <a:srgbClr val="008000"/>
                </a:solidFill>
                <a:latin typeface="Calibri" panose="020F0502020204030204" pitchFamily="34" charset="0"/>
              </a:rPr>
              <a:t>Grenoble (triangles)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323564" y="2498370"/>
            <a:ext cx="4443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Trieste</a:t>
            </a:r>
            <a:r>
              <a:rPr lang="cs-CZ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000" i="0" dirty="0" err="1">
                <a:solidFill>
                  <a:srgbClr val="0000CC"/>
                </a:solidFill>
                <a:latin typeface="Calibri" panose="020F0502020204030204" pitchFamily="34" charset="0"/>
              </a:rPr>
              <a:t>squares</a:t>
            </a:r>
            <a:r>
              <a:rPr lang="en-US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)</a:t>
            </a:r>
            <a:endParaRPr lang="en-GB" altLang="en-US" sz="2000" i="0" dirty="0">
              <a:latin typeface="Calibri" panose="020F0502020204030204" pitchFamily="34" charset="0"/>
            </a:endParaRP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4323564" y="2898420"/>
            <a:ext cx="4443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Brno 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000" i="0" dirty="0" err="1">
                <a:solidFill>
                  <a:srgbClr val="FF0000"/>
                </a:solidFill>
                <a:latin typeface="Calibri" panose="020F0502020204030204" pitchFamily="34" charset="0"/>
              </a:rPr>
              <a:t>circles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n-GB" altLang="en-US" sz="2000" i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78112" y="727738"/>
            <a:ext cx="716629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C</a:t>
            </a:r>
            <a:r>
              <a:rPr lang="cs-CZ" sz="2800" u="sng" dirty="0" err="1"/>
              <a:t>ryogenic</a:t>
            </a:r>
            <a:r>
              <a:rPr lang="cs-CZ" sz="2800" u="sng" dirty="0"/>
              <a:t> </a:t>
            </a:r>
            <a:r>
              <a:rPr lang="en-US" sz="2800" u="sng" dirty="0"/>
              <a:t>E</a:t>
            </a:r>
            <a:r>
              <a:rPr lang="cs-CZ" sz="2800" u="sng" dirty="0" err="1"/>
              <a:t>xperiments</a:t>
            </a:r>
            <a:r>
              <a:rPr lang="en-US" sz="2800" u="sng" dirty="0"/>
              <a:t> </a:t>
            </a:r>
            <a:r>
              <a:rPr lang="cs-CZ" sz="2800" u="sng" dirty="0" err="1" smtClean="0"/>
              <a:t>with</a:t>
            </a:r>
            <a:r>
              <a:rPr lang="cs-CZ" sz="2800" u="sng" dirty="0" smtClean="0"/>
              <a:t> </a:t>
            </a:r>
            <a:r>
              <a:rPr lang="cs-CZ" sz="2800" u="sng" dirty="0" err="1"/>
              <a:t>aspect</a:t>
            </a:r>
            <a:r>
              <a:rPr lang="cs-CZ" sz="2800" u="sng" dirty="0"/>
              <a:t> ratio </a:t>
            </a:r>
            <a:r>
              <a:rPr lang="el-GR" sz="2800" b="1" i="1" u="sng" dirty="0"/>
              <a:t>Γ</a:t>
            </a:r>
            <a:r>
              <a:rPr lang="cs-CZ" sz="2800" b="1" i="1" u="sng" dirty="0"/>
              <a:t> = </a:t>
            </a:r>
            <a:r>
              <a:rPr lang="cs-CZ" sz="2800" b="1" i="1" u="sng" dirty="0" smtClean="0"/>
              <a:t>1</a:t>
            </a:r>
            <a:r>
              <a:rPr lang="en-US" sz="2800" b="1" i="1" u="sng" dirty="0" smtClean="0"/>
              <a:t>:</a:t>
            </a:r>
            <a:endParaRPr lang="cs-CZ" sz="2800" u="sng" dirty="0"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225284" y="4976850"/>
            <a:ext cx="345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Urban et al.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Phys. Rev. Lett. </a:t>
            </a:r>
            <a:r>
              <a:rPr lang="en-GB" sz="1600" i="1" dirty="0">
                <a:solidFill>
                  <a:srgbClr val="0000FF"/>
                </a:solidFill>
              </a:rPr>
              <a:t>014302 (2011</a:t>
            </a:r>
            <a:r>
              <a:rPr lang="en-US" sz="1600" i="1" dirty="0" smtClean="0">
                <a:solidFill>
                  <a:srgbClr val="0000FF"/>
                </a:solidFill>
              </a:rPr>
              <a:t>) and</a:t>
            </a:r>
            <a:endParaRPr lang="en-US" sz="1600" i="1" dirty="0">
              <a:solidFill>
                <a:srgbClr val="0000FF"/>
              </a:solidFill>
            </a:endParaRPr>
          </a:p>
          <a:p>
            <a:r>
              <a:rPr lang="cs-CZ" sz="1600" i="1" dirty="0" smtClean="0">
                <a:solidFill>
                  <a:srgbClr val="0000FF"/>
                </a:solidFill>
              </a:rPr>
              <a:t>New </a:t>
            </a:r>
            <a:r>
              <a:rPr lang="cs-CZ" sz="1600" i="1" dirty="0">
                <a:solidFill>
                  <a:srgbClr val="0000FF"/>
                </a:solidFill>
              </a:rPr>
              <a:t>J. </a:t>
            </a:r>
            <a:r>
              <a:rPr lang="cs-CZ" sz="1600" i="1" dirty="0" err="1">
                <a:solidFill>
                  <a:srgbClr val="0000FF"/>
                </a:solidFill>
              </a:rPr>
              <a:t>Phys</a:t>
            </a:r>
            <a:r>
              <a:rPr lang="cs-CZ" sz="1600" i="1" dirty="0">
                <a:solidFill>
                  <a:srgbClr val="0000FF"/>
                </a:solidFill>
              </a:rPr>
              <a:t>. </a:t>
            </a:r>
            <a:r>
              <a:rPr lang="cs-CZ" sz="1600" b="1" dirty="0">
                <a:solidFill>
                  <a:srgbClr val="0000FF"/>
                </a:solidFill>
              </a:rPr>
              <a:t>16</a:t>
            </a:r>
            <a:r>
              <a:rPr lang="cs-CZ" sz="1600" dirty="0">
                <a:solidFill>
                  <a:srgbClr val="0000FF"/>
                </a:solidFill>
              </a:rPr>
              <a:t>, 053042 (2014)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4802" y="1482801"/>
            <a:ext cx="2430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Nusselt</a:t>
            </a:r>
            <a:r>
              <a:rPr lang="en-US" sz="2400" dirty="0">
                <a:solidFill>
                  <a:srgbClr val="FF0000"/>
                </a:solidFill>
              </a:rPr>
              <a:t> no.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reduced </a:t>
            </a:r>
            <a:r>
              <a:rPr lang="en-US" sz="2400" dirty="0">
                <a:solidFill>
                  <a:srgbClr val="FF0000"/>
                </a:solidFill>
              </a:rPr>
              <a:t>by Ra</a:t>
            </a:r>
            <a:r>
              <a:rPr lang="en-US" sz="2400" baseline="30000" dirty="0">
                <a:solidFill>
                  <a:srgbClr val="FF0000"/>
                </a:solidFill>
              </a:rPr>
              <a:t>1/3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382406" y="7141735"/>
            <a:ext cx="2032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PRL (2011) – </a:t>
            </a:r>
            <a:r>
              <a:rPr lang="en-US" dirty="0" err="1" smtClean="0">
                <a:solidFill>
                  <a:srgbClr val="FF0000"/>
                </a:solidFill>
              </a:rPr>
              <a:t>prvy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clanok</a:t>
            </a:r>
            <a:r>
              <a:rPr lang="en-US" dirty="0" smtClean="0">
                <a:solidFill>
                  <a:srgbClr val="FF0000"/>
                </a:solidFill>
              </a:rPr>
              <a:t> ISI Brno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Dolezita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vhodna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korekcia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na</a:t>
            </a:r>
            <a:r>
              <a:rPr lang="en-US" dirty="0" smtClean="0">
                <a:solidFill>
                  <a:srgbClr val="FF0000"/>
                </a:solidFill>
              </a:rPr>
              <a:t> ne-</a:t>
            </a:r>
            <a:r>
              <a:rPr lang="en-US" dirty="0" err="1" smtClean="0">
                <a:solidFill>
                  <a:srgbClr val="FF0000"/>
                </a:solidFill>
              </a:rPr>
              <a:t>adiabatickost</a:t>
            </a:r>
            <a:r>
              <a:rPr lang="en-US" dirty="0" smtClean="0">
                <a:solidFill>
                  <a:srgbClr val="FF0000"/>
                </a:solidFill>
              </a:rPr>
              <a:t> stein -&gt; </a:t>
            </a:r>
            <a:r>
              <a:rPr lang="en-US" dirty="0" err="1" smtClean="0">
                <a:solidFill>
                  <a:srgbClr val="FF0000"/>
                </a:solidFill>
              </a:rPr>
              <a:t>kolaps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dat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5886" y="6890881"/>
            <a:ext cx="2875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Data </a:t>
            </a:r>
            <a:r>
              <a:rPr lang="en-US" dirty="0" err="1" smtClean="0">
                <a:solidFill>
                  <a:srgbClr val="0070C0"/>
                </a:solidFill>
              </a:rPr>
              <a:t>sleduju</a:t>
            </a:r>
            <a:r>
              <a:rPr lang="en-US" dirty="0" smtClean="0">
                <a:solidFill>
                  <a:srgbClr val="0070C0"/>
                </a:solidFill>
              </a:rPr>
              <a:t> 2/7 </a:t>
            </a:r>
            <a:r>
              <a:rPr lang="en-US" dirty="0" err="1" smtClean="0">
                <a:solidFill>
                  <a:srgbClr val="0070C0"/>
                </a:solidFill>
              </a:rPr>
              <a:t>zavislost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az</a:t>
            </a:r>
            <a:r>
              <a:rPr lang="en-US" dirty="0" smtClean="0">
                <a:solidFill>
                  <a:srgbClr val="0070C0"/>
                </a:solidFill>
              </a:rPr>
              <a:t> do…</a:t>
            </a:r>
            <a:r>
              <a:rPr lang="en-US" dirty="0" err="1" smtClean="0">
                <a:solidFill>
                  <a:srgbClr val="0070C0"/>
                </a:solidFill>
              </a:rPr>
              <a:t>Potom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niektore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prechadzaju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</a:t>
            </a:r>
            <a:r>
              <a:rPr lang="en-US" dirty="0" smtClean="0">
                <a:solidFill>
                  <a:srgbClr val="0070C0"/>
                </a:solidFill>
              </a:rPr>
              <a:t> ½ (Grenoble, ..v SF6 </a:t>
            </a:r>
            <a:r>
              <a:rPr lang="en-US" dirty="0" err="1" smtClean="0">
                <a:solidFill>
                  <a:srgbClr val="0070C0"/>
                </a:solidFill>
              </a:rPr>
              <a:t>tiez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Goettingen</a:t>
            </a:r>
            <a:r>
              <a:rPr lang="en-US" dirty="0" smtClean="0">
                <a:solidFill>
                  <a:srgbClr val="0070C0"/>
                </a:solidFill>
              </a:rPr>
              <a:t>…) a </a:t>
            </a:r>
            <a:r>
              <a:rPr lang="en-US" dirty="0" err="1" smtClean="0">
                <a:solidFill>
                  <a:srgbClr val="0070C0"/>
                </a:solidFill>
              </a:rPr>
              <a:t>niektore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</a:t>
            </a:r>
            <a:r>
              <a:rPr lang="en-US" dirty="0" smtClean="0">
                <a:solidFill>
                  <a:srgbClr val="0070C0"/>
                </a:solidFill>
              </a:rPr>
              <a:t> 1/3 (Brno, Oregon) a </a:t>
            </a:r>
            <a:r>
              <a:rPr lang="en-US" dirty="0" err="1" smtClean="0">
                <a:solidFill>
                  <a:srgbClr val="0070C0"/>
                </a:solidFill>
              </a:rPr>
              <a:t>niektore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en-US" dirty="0" err="1" smtClean="0">
                <a:solidFill>
                  <a:srgbClr val="0070C0"/>
                </a:solidFill>
              </a:rPr>
              <a:t>Terst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dirty="0" err="1" smtClean="0">
                <a:solidFill>
                  <a:srgbClr val="0070C0"/>
                </a:solidFill>
              </a:rPr>
              <a:t>na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nieco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medzi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954052" y="7472200"/>
            <a:ext cx="35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Zdorazni</a:t>
            </a:r>
            <a:r>
              <a:rPr lang="en-US" dirty="0" smtClean="0">
                <a:solidFill>
                  <a:schemeClr val="accent6"/>
                </a:solidFill>
              </a:rPr>
              <a:t> Ra~~ 1E11! – </a:t>
            </a:r>
            <a:r>
              <a:rPr lang="en-US" dirty="0" err="1" smtClean="0">
                <a:solidFill>
                  <a:schemeClr val="accent6"/>
                </a:solidFill>
              </a:rPr>
              <a:t>potom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ve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Reynoldsovi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sa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odkaz</a:t>
            </a:r>
            <a:r>
              <a:rPr lang="en-US" dirty="0" smtClean="0">
                <a:solidFill>
                  <a:schemeClr val="accent6"/>
                </a:solidFill>
              </a:rPr>
              <a:t>…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831798" y="62909"/>
            <a:ext cx="6349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NO…?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3129" y="19236"/>
            <a:ext cx="58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OBSERVED…?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9" name="TextovéPole 18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24/40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0" name="Přímá spojnice 19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73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0" y="519113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6589" y="6553200"/>
            <a:ext cx="7083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s-CZ" sz="2000">
              <a:latin typeface="Calibri" panose="020F0502020204030204" pitchFamily="34" charset="0"/>
            </a:endParaRPr>
          </a:p>
        </p:txBody>
      </p:sp>
      <p:pic>
        <p:nvPicPr>
          <p:cNvPr id="10" name="Picture 32" descr="Fig04_Upper_RNu_RNuKorSw_upr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79" y="1653865"/>
            <a:ext cx="4824536" cy="38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49412" y="5528382"/>
            <a:ext cx="4979328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latin typeface="+mn-lt"/>
              </a:rPr>
              <a:t>P. Urban, P. </a:t>
            </a:r>
            <a:r>
              <a:rPr lang="en-GB" altLang="en-US" dirty="0" err="1">
                <a:latin typeface="+mn-lt"/>
              </a:rPr>
              <a:t>Hanzelka</a:t>
            </a:r>
            <a:r>
              <a:rPr lang="en-GB" altLang="en-US" dirty="0">
                <a:latin typeface="+mn-lt"/>
              </a:rPr>
              <a:t>, T. </a:t>
            </a:r>
            <a:r>
              <a:rPr lang="en-GB" altLang="en-US" dirty="0" err="1">
                <a:latin typeface="+mn-lt"/>
              </a:rPr>
              <a:t>Kralik</a:t>
            </a:r>
            <a:r>
              <a:rPr lang="en-GB" altLang="en-US" dirty="0">
                <a:latin typeface="+mn-lt"/>
              </a:rPr>
              <a:t>, V. </a:t>
            </a:r>
            <a:r>
              <a:rPr lang="en-GB" altLang="en-US" dirty="0" err="1">
                <a:latin typeface="+mn-lt"/>
              </a:rPr>
              <a:t>Musilova</a:t>
            </a:r>
            <a:r>
              <a:rPr lang="en-GB" altLang="en-US" dirty="0">
                <a:latin typeface="+mn-lt"/>
              </a:rPr>
              <a:t>, A. </a:t>
            </a:r>
            <a:r>
              <a:rPr lang="en-GB" altLang="en-US" dirty="0" err="1">
                <a:latin typeface="+mn-lt"/>
              </a:rPr>
              <a:t>Srnka</a:t>
            </a:r>
            <a:r>
              <a:rPr lang="en-GB" altLang="en-US" dirty="0">
                <a:latin typeface="+mn-lt"/>
              </a:rPr>
              <a:t> and L. </a:t>
            </a:r>
            <a:r>
              <a:rPr lang="en-GB" altLang="en-US" dirty="0" err="1" smtClean="0">
                <a:latin typeface="+mn-lt"/>
              </a:rPr>
              <a:t>Skrbek</a:t>
            </a:r>
            <a:r>
              <a:rPr lang="en-GB" altLang="en-US" dirty="0" smtClean="0">
                <a:latin typeface="+mn-lt"/>
              </a:rPr>
              <a:t>,               </a:t>
            </a:r>
            <a:r>
              <a:rPr lang="en-GB" altLang="en-US" dirty="0" smtClean="0">
                <a:solidFill>
                  <a:srgbClr val="0000CC"/>
                </a:solidFill>
                <a:latin typeface="+mn-lt"/>
              </a:rPr>
              <a:t>Phys</a:t>
            </a:r>
            <a:r>
              <a:rPr lang="en-GB" altLang="en-US" dirty="0">
                <a:solidFill>
                  <a:srgbClr val="0000CC"/>
                </a:solidFill>
                <a:latin typeface="+mn-lt"/>
              </a:rPr>
              <a:t>. Rev. Lett. </a:t>
            </a:r>
            <a:r>
              <a:rPr lang="en-GB" altLang="en-US" b="1" dirty="0">
                <a:solidFill>
                  <a:srgbClr val="0000CC"/>
                </a:solidFill>
                <a:latin typeface="+mn-lt"/>
              </a:rPr>
              <a:t>109</a:t>
            </a:r>
            <a:r>
              <a:rPr lang="en-GB" altLang="en-US" dirty="0">
                <a:solidFill>
                  <a:srgbClr val="0000CC"/>
                </a:solidFill>
                <a:latin typeface="+mn-lt"/>
              </a:rPr>
              <a:t>, 154301 (2012)</a:t>
            </a:r>
            <a:r>
              <a:rPr lang="cs-CZ" altLang="en-US" dirty="0">
                <a:solidFill>
                  <a:srgbClr val="0000CC"/>
                </a:solidFill>
                <a:latin typeface="+mn-lt"/>
              </a:rPr>
              <a:t>.</a:t>
            </a:r>
          </a:p>
          <a:p>
            <a:pPr algn="ctr"/>
            <a:r>
              <a:rPr lang="cs-CZ" dirty="0">
                <a:latin typeface="+mn-lt"/>
              </a:rPr>
              <a:t>P. Urban, P. Hanzelka, T. Králík, MM, V. Musilová, L. Skrbek </a:t>
            </a:r>
            <a:r>
              <a:rPr lang="en-US" dirty="0">
                <a:latin typeface="+mn-lt"/>
              </a:rPr>
              <a:t>             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+mn-lt"/>
              </a:rPr>
              <a:t>Phys</a:t>
            </a:r>
            <a:r>
              <a:rPr lang="en-US" dirty="0">
                <a:solidFill>
                  <a:srgbClr val="0000CC"/>
                </a:solidFill>
                <a:latin typeface="+mn-lt"/>
              </a:rPr>
              <a:t>. Rev. E </a:t>
            </a:r>
            <a:r>
              <a:rPr lang="en-US" b="1" dirty="0">
                <a:solidFill>
                  <a:srgbClr val="0000CC"/>
                </a:solidFill>
                <a:latin typeface="+mn-lt"/>
              </a:rPr>
              <a:t>99</a:t>
            </a:r>
            <a:r>
              <a:rPr lang="en-US" dirty="0">
                <a:solidFill>
                  <a:srgbClr val="0000CC"/>
                </a:solidFill>
                <a:latin typeface="+mn-lt"/>
              </a:rPr>
              <a:t>, 011101 (R) (2019).   </a:t>
            </a:r>
            <a:endParaRPr lang="sk-SK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47052"/>
              </p:ext>
            </p:extLst>
          </p:nvPr>
        </p:nvGraphicFramePr>
        <p:xfrm>
          <a:off x="9751763" y="1439552"/>
          <a:ext cx="16684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" name="Rovnice" r:id="rId5" imgW="799920" imgH="203040" progId="Equation.3">
                  <p:embed/>
                </p:oleObj>
              </mc:Choice>
              <mc:Fallback>
                <p:oleObj name="Rovnice" r:id="rId5" imgW="799920" imgH="203040" progId="Equation.3">
                  <p:embed/>
                  <p:pic>
                    <p:nvPicPr>
                      <p:cNvPr id="2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763" y="1439552"/>
                        <a:ext cx="1668462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96459" y="65725"/>
            <a:ext cx="105598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  <a:ea typeface="+mj-ea"/>
                <a:cs typeface="+mj-cs"/>
              </a:rPr>
              <a:t>Transitions observed at ISI Brno: </a:t>
            </a:r>
            <a:r>
              <a:rPr lang="en-US" dirty="0"/>
              <a:t>	</a:t>
            </a:r>
            <a:r>
              <a:rPr lang="en-US" dirty="0" smtClean="0"/>
              <a:t>              </a:t>
            </a:r>
          </a:p>
          <a:p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 smtClean="0">
                <a:solidFill>
                  <a:srgbClr val="0000FF"/>
                </a:solidFill>
              </a:rPr>
              <a:t>1. Transition at Ra 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r>
              <a:rPr lang="en-US" dirty="0" smtClean="0">
                <a:solidFill>
                  <a:srgbClr val="0000FF"/>
                </a:solidFill>
              </a:rPr>
              <a:t>~ 10</a:t>
            </a:r>
            <a:r>
              <a:rPr lang="en-US" baseline="30000" dirty="0" smtClean="0">
                <a:solidFill>
                  <a:srgbClr val="0000FF"/>
                </a:solidFill>
              </a:rPr>
              <a:t>14</a:t>
            </a:r>
            <a:r>
              <a:rPr lang="en-US" dirty="0">
                <a:solidFill>
                  <a:srgbClr val="0000FF"/>
                </a:solidFill>
              </a:rPr>
              <a:t>: Ultimate regime transition or NOB effects ? </a:t>
            </a:r>
          </a:p>
          <a:p>
            <a:r>
              <a:rPr lang="en-US" dirty="0"/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              2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 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ransition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Ra~ 10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-10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11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 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		          	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8585905" y="1875692"/>
            <a:ext cx="1165858" cy="163646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842599" y="4096418"/>
            <a:ext cx="109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i="1" dirty="0">
                <a:latin typeface="Symbol" panose="05050102010706020507" pitchFamily="18" charset="2"/>
              </a:rPr>
              <a:t>G</a:t>
            </a:r>
            <a:r>
              <a:rPr lang="en-GB" altLang="en-US" sz="2400" b="1" dirty="0">
                <a:latin typeface="Calibri" panose="020F0502020204030204" pitchFamily="34" charset="0"/>
              </a:rPr>
              <a:t> = 1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51763" y="3033124"/>
            <a:ext cx="1465043" cy="123652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NOB effects </a:t>
            </a:r>
            <a:r>
              <a:rPr lang="en-US" dirty="0">
                <a:solidFill>
                  <a:srgbClr val="FF0000"/>
                </a:solidFill>
              </a:rPr>
              <a:t>near the Critical Point </a:t>
            </a:r>
            <a:r>
              <a:rPr lang="en-US" dirty="0"/>
              <a:t>of 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265812" y="1754696"/>
            <a:ext cx="3923158" cy="3793380"/>
            <a:chOff x="184519" y="2475036"/>
            <a:chExt cx="3923158" cy="379338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645753" y="3256768"/>
              <a:ext cx="1841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000">
                <a:latin typeface="Calibri" panose="020F0502020204030204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645753" y="3256768"/>
              <a:ext cx="1841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000">
                <a:latin typeface="Calibri" panose="020F0502020204030204" pitchFamily="34" charset="0"/>
              </a:endParaRPr>
            </a:p>
          </p:txBody>
        </p:sp>
        <p:grpSp>
          <p:nvGrpSpPr>
            <p:cNvPr id="17" name="Skupina 16"/>
            <p:cNvGrpSpPr/>
            <p:nvPr/>
          </p:nvGrpSpPr>
          <p:grpSpPr>
            <a:xfrm>
              <a:off x="880259" y="2475036"/>
              <a:ext cx="2873795" cy="646331"/>
              <a:chOff x="1233882" y="2006619"/>
              <a:chExt cx="2873795" cy="646331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1233882" y="2006619"/>
                <a:ext cx="28737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NOB: T</a:t>
                </a:r>
                <a:r>
                  <a:rPr lang="en-US" baseline="-25000" dirty="0" smtClean="0">
                    <a:solidFill>
                      <a:schemeClr val="accent2"/>
                    </a:solidFill>
                  </a:rPr>
                  <a:t>m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≠ T</a:t>
                </a:r>
                <a:r>
                  <a:rPr lang="en-US" baseline="-25000" dirty="0" smtClean="0">
                    <a:solidFill>
                      <a:schemeClr val="accent2"/>
                    </a:solidFill>
                  </a:rPr>
                  <a:t>c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</a:rPr>
                  <a:t>BL asymmetry</a:t>
                </a: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" name="TextovéPole 1"/>
              <p:cNvSpPr txBox="1"/>
              <p:nvPr/>
            </p:nvSpPr>
            <p:spPr>
              <a:xfrm>
                <a:off x="1236659" y="2034938"/>
                <a:ext cx="2713172" cy="3693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cs-CZ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9" name="Obrázek 1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19" y="3140568"/>
              <a:ext cx="3923158" cy="2227827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784380" y="5529752"/>
              <a:ext cx="2865175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dirty="0"/>
                <a:t>J</a:t>
              </a:r>
              <a:r>
                <a:rPr lang="en-US" sz="1400" i="1" dirty="0"/>
                <a:t>.</a:t>
              </a:r>
              <a:r>
                <a:rPr lang="cs-CZ" sz="1400" i="1" dirty="0" err="1"/>
                <a:t>Drahotský</a:t>
              </a:r>
              <a:r>
                <a:rPr lang="cs-CZ" sz="1400" i="1" dirty="0"/>
                <a:t>, P</a:t>
              </a:r>
              <a:r>
                <a:rPr lang="en-US" sz="1400" i="1" dirty="0"/>
                <a:t>.</a:t>
              </a:r>
              <a:r>
                <a:rPr lang="cs-CZ" sz="1400" i="1" dirty="0"/>
                <a:t> Hanzelka, V</a:t>
              </a:r>
              <a:r>
                <a:rPr lang="en-US" sz="1400" i="1" dirty="0"/>
                <a:t>. M</a:t>
              </a:r>
              <a:r>
                <a:rPr lang="cs-CZ" sz="1400" i="1" dirty="0" err="1"/>
                <a:t>usilová</a:t>
              </a:r>
              <a:r>
                <a:rPr lang="cs-CZ" sz="1400" i="1" dirty="0"/>
                <a:t>,</a:t>
              </a:r>
              <a:endParaRPr lang="en-US" sz="1400" i="1" dirty="0"/>
            </a:p>
            <a:p>
              <a:pPr algn="ctr"/>
              <a:r>
                <a:rPr lang="en-US" sz="1400" i="1" dirty="0"/>
                <a:t>MM</a:t>
              </a:r>
              <a:r>
                <a:rPr lang="cs-CZ" sz="1400" i="1" dirty="0"/>
                <a:t>, R</a:t>
              </a:r>
              <a:r>
                <a:rPr lang="en-US" sz="1400" i="1" dirty="0"/>
                <a:t>.</a:t>
              </a:r>
              <a:r>
                <a:rPr lang="cs-CZ" sz="1400" i="1" dirty="0"/>
                <a:t> </a:t>
              </a:r>
              <a:r>
                <a:rPr lang="cs-CZ" sz="1400" i="1" dirty="0" err="1"/>
                <a:t>du</a:t>
              </a:r>
              <a:r>
                <a:rPr lang="en-US" sz="1400" i="1" dirty="0"/>
                <a:t> </a:t>
              </a:r>
              <a:r>
                <a:rPr lang="cs-CZ" sz="1400" i="1" dirty="0" err="1"/>
                <a:t>Puits</a:t>
              </a:r>
              <a:r>
                <a:rPr lang="cs-CZ" sz="1400" i="1" dirty="0"/>
                <a:t> and P</a:t>
              </a:r>
              <a:r>
                <a:rPr lang="en-US" sz="1400" i="1" dirty="0"/>
                <a:t>.</a:t>
              </a:r>
              <a:r>
                <a:rPr lang="cs-CZ" sz="1400" i="1" dirty="0"/>
                <a:t> </a:t>
              </a:r>
              <a:r>
                <a:rPr lang="cs-CZ" sz="1400" i="1" dirty="0" smtClean="0"/>
                <a:t>Urban</a:t>
              </a:r>
              <a:endParaRPr lang="en-US" sz="1400" i="1" dirty="0" smtClean="0"/>
            </a:p>
            <a:p>
              <a:pPr algn="ctr"/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EPJ </a:t>
              </a:r>
              <a:r>
                <a:rPr lang="en-US" sz="1400" i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Conf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S. </a:t>
              </a:r>
              <a:r>
                <a:rPr lang="cs-CZ" sz="1400" b="1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180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,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02020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(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2018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)</a:t>
              </a:r>
              <a:endParaRPr lang="cs-CZ" sz="1400" i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4" name="TextovéPole 23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25/40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5" name="Přímá spojnice 24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55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" y="131201"/>
            <a:ext cx="10952109" cy="29019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79493" y="1397496"/>
            <a:ext cx="30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Brno – </a:t>
            </a:r>
            <a:r>
              <a:rPr lang="en-US" baseline="30000" dirty="0"/>
              <a:t>4</a:t>
            </a:r>
            <a:r>
              <a:rPr lang="en-US" dirty="0"/>
              <a:t>He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00737" y="890037"/>
            <a:ext cx="30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Goettingen</a:t>
            </a:r>
            <a:r>
              <a:rPr lang="en-US" dirty="0"/>
              <a:t> – </a:t>
            </a:r>
            <a:r>
              <a:rPr lang="en-US" dirty="0" smtClean="0"/>
              <a:t>SF</a:t>
            </a:r>
            <a:r>
              <a:rPr lang="en-US" baseline="-25000" dirty="0" smtClean="0"/>
              <a:t>6</a:t>
            </a:r>
            <a:endParaRPr lang="cs-CZ" baseline="-250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8" y="3414233"/>
            <a:ext cx="3315879" cy="2922720"/>
          </a:xfrm>
          <a:prstGeom prst="rect">
            <a:avLst/>
          </a:prstGeom>
        </p:spPr>
      </p:pic>
      <p:sp>
        <p:nvSpPr>
          <p:cNvPr id="13" name="Rounded Rectangle 7"/>
          <p:cNvSpPr/>
          <p:nvPr/>
        </p:nvSpPr>
        <p:spPr>
          <a:xfrm>
            <a:off x="2070059" y="4039131"/>
            <a:ext cx="710421" cy="439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819862"/>
              </p:ext>
            </p:extLst>
          </p:nvPr>
        </p:nvGraphicFramePr>
        <p:xfrm>
          <a:off x="2070059" y="3993054"/>
          <a:ext cx="608932" cy="51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8"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059" y="3993054"/>
                        <a:ext cx="608932" cy="5109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34"/>
          <p:cNvCxnSpPr/>
          <p:nvPr/>
        </p:nvCxnSpPr>
        <p:spPr>
          <a:xfrm flipH="1">
            <a:off x="2622854" y="3633289"/>
            <a:ext cx="570682" cy="36288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043933"/>
              </p:ext>
            </p:extLst>
          </p:nvPr>
        </p:nvGraphicFramePr>
        <p:xfrm>
          <a:off x="2622854" y="3199822"/>
          <a:ext cx="1695976" cy="50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9" name="Rovnice" r:id="rId7" imgW="1459866" imgH="431613" progId="Equation.3">
                  <p:embed/>
                </p:oleObj>
              </mc:Choice>
              <mc:Fallback>
                <p:oleObj name="Rovnice" r:id="rId7" imgW="145986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854" y="3199822"/>
                        <a:ext cx="1695976" cy="505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Obrázek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386" y="4451050"/>
            <a:ext cx="5941022" cy="1935335"/>
          </a:xfrm>
          <a:prstGeom prst="rect">
            <a:avLst/>
          </a:prstGeom>
          <a:ln w="31750">
            <a:solidFill>
              <a:srgbClr val="0000FF"/>
            </a:solidFill>
          </a:ln>
        </p:spPr>
      </p:pic>
      <p:sp>
        <p:nvSpPr>
          <p:cNvPr id="26" name="TextovéPole 25"/>
          <p:cNvSpPr txBox="1"/>
          <p:nvPr/>
        </p:nvSpPr>
        <p:spPr>
          <a:xfrm>
            <a:off x="9434763" y="3033124"/>
            <a:ext cx="210364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NOB effects 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near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   Saturation Curves of                          </a:t>
            </a:r>
            <a:r>
              <a:rPr lang="en-US" baseline="30000" dirty="0" smtClean="0"/>
              <a:t>4</a:t>
            </a:r>
            <a:r>
              <a:rPr lang="en-US" dirty="0" smtClean="0"/>
              <a:t>He and SF</a:t>
            </a:r>
            <a:r>
              <a:rPr lang="en-US" baseline="-25000" dirty="0" smtClean="0"/>
              <a:t>6</a:t>
            </a:r>
            <a:endParaRPr lang="cs-CZ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8" name="TextovéPole 1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2.1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</a:rPr>
                <a:t>26/40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9" name="Přímá spojnice 1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6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bdélník 2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5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11624" y="116633"/>
            <a:ext cx="7488832" cy="6480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yriad Pro" pitchFamily="34" charset="0"/>
              </a:rPr>
              <a:t>Results: Global heat transfer – Nu(Ra)    </a:t>
            </a:r>
            <a:endParaRPr lang="cs-CZ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0" y="519113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374967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0" y="374967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6589" y="6553200"/>
            <a:ext cx="7083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s-CZ" sz="200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6361" y="1657886"/>
            <a:ext cx="284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Transition: </a:t>
            </a:r>
            <a:r>
              <a:rPr lang="en-US" i="1" dirty="0" smtClean="0"/>
              <a:t>Nu ~ Ra</a:t>
            </a:r>
            <a:r>
              <a:rPr lang="en-US" i="1" baseline="30000" dirty="0" smtClean="0"/>
              <a:t>2/7 </a:t>
            </a:r>
            <a:r>
              <a:rPr lang="en-US" i="1" dirty="0"/>
              <a:t>- Ra</a:t>
            </a:r>
            <a:r>
              <a:rPr lang="en-US" i="1" baseline="30000" dirty="0"/>
              <a:t>1/3</a:t>
            </a:r>
            <a:r>
              <a:rPr lang="en-US" i="1" dirty="0"/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18" y="3201709"/>
            <a:ext cx="1881635" cy="187202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Picture 32" descr="Fig04_Upper_RNu_RNuKorSw_upr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79" y="1653865"/>
            <a:ext cx="4824536" cy="38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Přímá spojnice se šipkou 26"/>
          <p:cNvCxnSpPr/>
          <p:nvPr/>
        </p:nvCxnSpPr>
        <p:spPr>
          <a:xfrm>
            <a:off x="4920792" y="1395167"/>
            <a:ext cx="2342391" cy="225621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4446953" y="5544620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5812" y="2363610"/>
            <a:ext cx="418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Change in shape of </a:t>
            </a:r>
            <a:r>
              <a:rPr lang="en-US" dirty="0" smtClean="0"/>
              <a:t>the coherent flow structure -</a:t>
            </a:r>
            <a:r>
              <a:rPr lang="en-US" dirty="0" smtClean="0">
                <a:solidFill>
                  <a:srgbClr val="FF0000"/>
                </a:solidFill>
              </a:rPr>
              <a:t> the mean wind</a:t>
            </a:r>
            <a:endParaRPr lang="cs-CZ" dirty="0">
              <a:solidFill>
                <a:srgbClr val="FF0000"/>
              </a:solidFill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17" name="TextovéPole 16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27/40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19" name="Přímá spojnice 1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ovéPole 20"/>
          <p:cNvSpPr txBox="1"/>
          <p:nvPr/>
        </p:nvSpPr>
        <p:spPr>
          <a:xfrm>
            <a:off x="96459" y="65725"/>
            <a:ext cx="105598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  <a:ea typeface="+mj-ea"/>
                <a:cs typeface="+mj-cs"/>
              </a:rPr>
              <a:t>Transitions observed at ISI Brno: </a:t>
            </a:r>
            <a:r>
              <a:rPr lang="en-US" dirty="0"/>
              <a:t>	</a:t>
            </a:r>
            <a:r>
              <a:rPr lang="en-US" dirty="0" smtClean="0"/>
              <a:t>              </a:t>
            </a:r>
          </a:p>
          <a:p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1. Transition at Ra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&gt;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~ 10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14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Ultimate regime transition or NOB effects ? </a:t>
            </a:r>
          </a:p>
          <a:p>
            <a:r>
              <a:rPr lang="en-US" dirty="0"/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             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T</a:t>
            </a:r>
            <a:r>
              <a:rPr lang="en-US" dirty="0" smtClean="0">
                <a:solidFill>
                  <a:srgbClr val="FF0000"/>
                </a:solidFill>
              </a:rPr>
              <a:t>ransition 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Ra~ 10</a:t>
            </a:r>
            <a:r>
              <a:rPr lang="en-US" baseline="30000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-10</a:t>
            </a:r>
            <a:r>
              <a:rPr lang="en-US" baseline="30000" dirty="0" smtClean="0">
                <a:solidFill>
                  <a:srgbClr val="FF0000"/>
                </a:solidFill>
              </a:rPr>
              <a:t>11</a:t>
            </a:r>
            <a:r>
              <a:rPr lang="en-US" dirty="0" smtClean="0">
                <a:solidFill>
                  <a:srgbClr val="FF0000"/>
                </a:solidFill>
              </a:rPr>
              <a:t>: 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		          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0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rgbClr val="0000FF"/>
                  </a:solidFill>
                </a:rPr>
                <a:t>X.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Chavanne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F.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Chilla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Castaing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Hébral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Chabaud</a:t>
              </a:r>
              <a:r>
                <a:rPr lang="en-GB" altLang="en-US" sz="1600" dirty="0">
                  <a:solidFill>
                    <a:srgbClr val="0000FF"/>
                  </a:solidFill>
                </a:rPr>
                <a:t> and J.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Chaussy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Phys. Rev. Lett. 79, 3648 (1997)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Pravá složená závorka 3"/>
          <p:cNvSpPr/>
          <p:nvPr/>
        </p:nvSpPr>
        <p:spPr>
          <a:xfrm rot="5400000">
            <a:off x="4584585" y="4984312"/>
            <a:ext cx="152135" cy="373301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252164" y="2426535"/>
            <a:ext cx="4206012" cy="3000958"/>
            <a:chOff x="252164" y="2426535"/>
            <a:chExt cx="4206012" cy="3000958"/>
          </a:xfrm>
        </p:grpSpPr>
        <p:grpSp>
          <p:nvGrpSpPr>
            <p:cNvPr id="10" name="Skupina 9"/>
            <p:cNvGrpSpPr/>
            <p:nvPr/>
          </p:nvGrpSpPr>
          <p:grpSpPr>
            <a:xfrm>
              <a:off x="252164" y="2426535"/>
              <a:ext cx="4133023" cy="2483267"/>
              <a:chOff x="252164" y="2426535"/>
              <a:chExt cx="4133023" cy="2483267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252164" y="2426535"/>
                <a:ext cx="3120396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Onset </a:t>
                </a:r>
                <a:r>
                  <a:rPr lang="en-US" dirty="0"/>
                  <a:t>of (laminar) </a:t>
                </a:r>
                <a:r>
                  <a:rPr lang="en-US" dirty="0" smtClean="0"/>
                  <a:t>Convection: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 smtClean="0"/>
                  <a:t>Different forms of    coherent structures seen  (Pattern formation) </a:t>
                </a:r>
                <a:endParaRPr lang="cs-CZ" dirty="0"/>
              </a:p>
            </p:txBody>
          </p:sp>
          <p:cxnSp>
            <p:nvCxnSpPr>
              <p:cNvPr id="6" name="Přímá spojnice se šipkou 5"/>
              <p:cNvCxnSpPr/>
              <p:nvPr/>
            </p:nvCxnSpPr>
            <p:spPr>
              <a:xfrm>
                <a:off x="3372559" y="3272157"/>
                <a:ext cx="1012628" cy="163764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Přímá spojnice 42"/>
            <p:cNvCxnSpPr/>
            <p:nvPr/>
          </p:nvCxnSpPr>
          <p:spPr>
            <a:xfrm>
              <a:off x="4458176" y="2867809"/>
              <a:ext cx="0" cy="255968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Skupina 49"/>
          <p:cNvGrpSpPr/>
          <p:nvPr/>
        </p:nvGrpSpPr>
        <p:grpSpPr>
          <a:xfrm>
            <a:off x="3935503" y="1963767"/>
            <a:ext cx="3091407" cy="3463726"/>
            <a:chOff x="8667394" y="756475"/>
            <a:chExt cx="3091407" cy="3463726"/>
          </a:xfrm>
        </p:grpSpPr>
        <p:grpSp>
          <p:nvGrpSpPr>
            <p:cNvPr id="51" name="Skupina 50"/>
            <p:cNvGrpSpPr/>
            <p:nvPr/>
          </p:nvGrpSpPr>
          <p:grpSpPr>
            <a:xfrm>
              <a:off x="8667394" y="756475"/>
              <a:ext cx="3091407" cy="2218740"/>
              <a:chOff x="8714326" y="289125"/>
              <a:chExt cx="3091407" cy="2218740"/>
            </a:xfrm>
          </p:grpSpPr>
          <p:sp>
            <p:nvSpPr>
              <p:cNvPr id="53" name="TextovéPole 52"/>
              <p:cNvSpPr txBox="1"/>
              <p:nvPr/>
            </p:nvSpPr>
            <p:spPr>
              <a:xfrm>
                <a:off x="8714326" y="289125"/>
                <a:ext cx="3091407" cy="92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Transition </a:t>
                </a:r>
                <a:r>
                  <a:rPr lang="en-US" dirty="0"/>
                  <a:t>to </a:t>
                </a:r>
                <a:r>
                  <a:rPr lang="en-US" dirty="0" smtClean="0"/>
                  <a:t>Turbulence: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Coherent structures persist</a:t>
                </a:r>
                <a:r>
                  <a:rPr lang="en-US" dirty="0" smtClean="0"/>
                  <a:t>!</a:t>
                </a:r>
              </a:p>
              <a:p>
                <a:r>
                  <a:rPr lang="en-US" dirty="0" smtClean="0"/>
                  <a:t>     (on average - mean flows)</a:t>
                </a:r>
                <a:endParaRPr lang="cs-CZ" dirty="0"/>
              </a:p>
            </p:txBody>
          </p:sp>
          <p:cxnSp>
            <p:nvCxnSpPr>
              <p:cNvPr id="54" name="Přímá spojnice se šipkou 53"/>
              <p:cNvCxnSpPr/>
              <p:nvPr/>
            </p:nvCxnSpPr>
            <p:spPr>
              <a:xfrm flipH="1">
                <a:off x="9693342" y="1211322"/>
                <a:ext cx="474512" cy="1296543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Přímá spojnice 51"/>
            <p:cNvCxnSpPr/>
            <p:nvPr/>
          </p:nvCxnSpPr>
          <p:spPr>
            <a:xfrm flipH="1">
              <a:off x="9569790" y="1655231"/>
              <a:ext cx="11381" cy="256497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/>
          <p:cNvGrpSpPr/>
          <p:nvPr/>
        </p:nvGrpSpPr>
        <p:grpSpPr>
          <a:xfrm>
            <a:off x="3097161" y="5108689"/>
            <a:ext cx="1356953" cy="720261"/>
            <a:chOff x="3097161" y="5108689"/>
            <a:chExt cx="1356953" cy="720261"/>
          </a:xfrm>
        </p:grpSpPr>
        <p:sp>
          <p:nvSpPr>
            <p:cNvPr id="40" name="Pravá složená závorka 39"/>
            <p:cNvSpPr/>
            <p:nvPr/>
          </p:nvSpPr>
          <p:spPr>
            <a:xfrm rot="5400000">
              <a:off x="4191396" y="4998106"/>
              <a:ext cx="152135" cy="373301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3097161" y="5459618"/>
              <a:ext cx="128802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Conduction</a:t>
              </a:r>
              <a:endParaRPr lang="cs-CZ" dirty="0"/>
            </a:p>
          </p:txBody>
        </p:sp>
      </p:grpSp>
      <p:sp>
        <p:nvSpPr>
          <p:cNvPr id="62" name="TextovéPole 61"/>
          <p:cNvSpPr txBox="1"/>
          <p:nvPr/>
        </p:nvSpPr>
        <p:spPr>
          <a:xfrm>
            <a:off x="3737831" y="5889158"/>
            <a:ext cx="207303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Laminar convection</a:t>
            </a:r>
            <a:endParaRPr lang="cs-CZ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4859300" y="5112253"/>
            <a:ext cx="3983479" cy="1136268"/>
            <a:chOff x="4848380" y="4664542"/>
            <a:chExt cx="3983479" cy="1136268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4053" y="2748869"/>
              <a:ext cx="152133" cy="398347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5908266" y="5431478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sp>
        <p:nvSpPr>
          <p:cNvPr id="58" name="Obdélník 5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264451" y="3843075"/>
            <a:ext cx="2703528" cy="2145115"/>
            <a:chOff x="264451" y="3843075"/>
            <a:chExt cx="2703528" cy="2145115"/>
          </a:xfrm>
        </p:grpSpPr>
        <p:pic>
          <p:nvPicPr>
            <p:cNvPr id="59" name="Picture 34" descr="Image result for RAyleigh Benard Convect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" y="3843075"/>
              <a:ext cx="2126797" cy="1066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ovéPole 59"/>
            <p:cNvSpPr txBox="1"/>
            <p:nvPr/>
          </p:nvSpPr>
          <p:spPr>
            <a:xfrm>
              <a:off x="264451" y="5064860"/>
              <a:ext cx="2703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Regimes near onset of convection:</a:t>
              </a:r>
            </a:p>
            <a:p>
              <a:pPr algn="ctr"/>
              <a:r>
                <a:rPr lang="en-US" dirty="0"/>
                <a:t>Studied in cells with </a:t>
              </a:r>
              <a:r>
                <a:rPr lang="el-GR" dirty="0"/>
                <a:t>Γ</a:t>
              </a:r>
              <a:r>
                <a:rPr lang="en-US" dirty="0"/>
                <a:t> &gt;&gt; 1.</a:t>
              </a:r>
              <a:endParaRPr lang="cs-CZ" dirty="0"/>
            </a:p>
          </p:txBody>
        </p:sp>
      </p:grpSp>
      <p:sp>
        <p:nvSpPr>
          <p:cNvPr id="92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88972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i="0" dirty="0">
                <a:latin typeface="+mj-lt"/>
                <a:ea typeface="+mj-ea"/>
                <a:cs typeface="+mj-cs"/>
              </a:rPr>
              <a:t>Regimes of </a:t>
            </a:r>
            <a:r>
              <a:rPr lang="en-US" altLang="en-US" sz="4400" i="0" dirty="0" smtClean="0">
                <a:latin typeface="+mj-lt"/>
                <a:ea typeface="+mj-ea"/>
                <a:cs typeface="+mj-cs"/>
              </a:rPr>
              <a:t>RBC: </a:t>
            </a:r>
            <a:r>
              <a:rPr lang="en-US" altLang="en-US" sz="4400" i="0" u="sng" dirty="0" smtClean="0">
                <a:latin typeface="+mj-lt"/>
                <a:ea typeface="+mj-ea"/>
                <a:cs typeface="+mj-cs"/>
              </a:rPr>
              <a:t>Coherent structures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  <p:cxnSp>
        <p:nvCxnSpPr>
          <p:cNvPr id="94" name="Přímá spojnice 93"/>
          <p:cNvCxnSpPr/>
          <p:nvPr/>
        </p:nvCxnSpPr>
        <p:spPr>
          <a:xfrm flipH="1" flipV="1">
            <a:off x="4385188" y="1846537"/>
            <a:ext cx="2202787" cy="10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Skupina 71"/>
          <p:cNvGrpSpPr/>
          <p:nvPr/>
        </p:nvGrpSpPr>
        <p:grpSpPr>
          <a:xfrm>
            <a:off x="5893625" y="834925"/>
            <a:ext cx="5535796" cy="5879526"/>
            <a:chOff x="7321375" y="6166117"/>
            <a:chExt cx="5535796" cy="5879526"/>
          </a:xfrm>
        </p:grpSpPr>
        <p:grpSp>
          <p:nvGrpSpPr>
            <p:cNvPr id="73" name="Skupina 72"/>
            <p:cNvGrpSpPr/>
            <p:nvPr/>
          </p:nvGrpSpPr>
          <p:grpSpPr>
            <a:xfrm>
              <a:off x="7321375" y="6166117"/>
              <a:ext cx="5535796" cy="5879526"/>
              <a:chOff x="12538314" y="1035416"/>
              <a:chExt cx="5535796" cy="5879526"/>
            </a:xfrm>
          </p:grpSpPr>
          <p:grpSp>
            <p:nvGrpSpPr>
              <p:cNvPr id="76" name="Skupina 75"/>
              <p:cNvGrpSpPr/>
              <p:nvPr/>
            </p:nvGrpSpPr>
            <p:grpSpPr>
              <a:xfrm>
                <a:off x="12538314" y="1155821"/>
                <a:ext cx="5535796" cy="5759121"/>
                <a:chOff x="-930165" y="7294690"/>
                <a:chExt cx="5832983" cy="5949540"/>
              </a:xfrm>
            </p:grpSpPr>
            <p:pic>
              <p:nvPicPr>
                <p:cNvPr id="78" name="Obrázek 7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930165" y="7294690"/>
                  <a:ext cx="5832983" cy="5949540"/>
                </a:xfrm>
                <a:prstGeom prst="rect">
                  <a:avLst/>
                </a:prstGeom>
              </p:spPr>
            </p:pic>
            <p:sp>
              <p:nvSpPr>
                <p:cNvPr id="79" name="TextovéPole 78"/>
                <p:cNvSpPr txBox="1"/>
                <p:nvPr/>
              </p:nvSpPr>
              <p:spPr>
                <a:xfrm>
                  <a:off x="-811179" y="11403386"/>
                  <a:ext cx="1635624" cy="858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Adapted from </a:t>
                  </a:r>
                  <a:r>
                    <a:rPr lang="en-US" sz="1200" dirty="0" err="1"/>
                    <a:t>Bodenschats</a:t>
                  </a:r>
                  <a:r>
                    <a:rPr lang="en-US" sz="1200" dirty="0"/>
                    <a:t> et al., </a:t>
                  </a:r>
                </a:p>
                <a:p>
                  <a:r>
                    <a:rPr lang="en-US" sz="1200" dirty="0" err="1"/>
                    <a:t>Annu.Re.Fluid.Mech</a:t>
                  </a:r>
                  <a:r>
                    <a:rPr lang="en-US" sz="1200" dirty="0"/>
                    <a:t> (2000)</a:t>
                  </a:r>
                  <a:endParaRPr lang="cs-CZ" sz="1200" dirty="0"/>
                </a:p>
              </p:txBody>
            </p:sp>
          </p:grpSp>
          <p:sp>
            <p:nvSpPr>
              <p:cNvPr id="77" name="TextovéPole 76"/>
              <p:cNvSpPr txBox="1"/>
              <p:nvPr/>
            </p:nvSpPr>
            <p:spPr>
              <a:xfrm>
                <a:off x="14385304" y="1035416"/>
                <a:ext cx="3544478" cy="369332"/>
              </a:xfrm>
              <a:prstGeom prst="rect">
                <a:avLst/>
              </a:prstGeom>
              <a:solidFill>
                <a:schemeClr val="bg2">
                  <a:alpha val="67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Shadowgraph images seen from top</a:t>
                </a:r>
                <a:endParaRPr lang="cs-CZ" dirty="0"/>
              </a:p>
            </p:txBody>
          </p:sp>
        </p:grpSp>
        <p:cxnSp>
          <p:nvCxnSpPr>
            <p:cNvPr id="74" name="Přímá spojnice se šipkou 73"/>
            <p:cNvCxnSpPr/>
            <p:nvPr/>
          </p:nvCxnSpPr>
          <p:spPr>
            <a:xfrm flipH="1">
              <a:off x="9540662" y="6920199"/>
              <a:ext cx="9427" cy="32995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ovéPole 74"/>
            <p:cNvSpPr txBox="1"/>
            <p:nvPr/>
          </p:nvSpPr>
          <p:spPr>
            <a:xfrm>
              <a:off x="9740301" y="8474697"/>
              <a:ext cx="1471892" cy="369332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Increasing Ra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Skupina 80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82" name="TextovéPole 8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28/40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83" name="Přímá spojnice 8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8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8728612" y="392878"/>
            <a:ext cx="3311175" cy="6388975"/>
            <a:chOff x="6737541" y="1259886"/>
            <a:chExt cx="3311175" cy="6388975"/>
          </a:xfrm>
        </p:grpSpPr>
        <p:grpSp>
          <p:nvGrpSpPr>
            <p:cNvPr id="12" name="Skupina 11"/>
            <p:cNvGrpSpPr/>
            <p:nvPr/>
          </p:nvGrpSpPr>
          <p:grpSpPr>
            <a:xfrm>
              <a:off x="6750875" y="1259886"/>
              <a:ext cx="3286125" cy="5834977"/>
              <a:chOff x="11485078" y="1364552"/>
              <a:chExt cx="3286125" cy="5834977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85078" y="1398804"/>
                <a:ext cx="3286125" cy="5800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11497269" y="1364552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Low Ra  - instant. snapshot (spiral defect chaos - SDC)</a:t>
                </a:r>
                <a:endParaRPr lang="en-US" dirty="0"/>
              </a:p>
            </p:txBody>
          </p:sp>
          <p:sp>
            <p:nvSpPr>
              <p:cNvPr id="80" name="TextovéPole 79"/>
              <p:cNvSpPr txBox="1"/>
              <p:nvPr/>
            </p:nvSpPr>
            <p:spPr>
              <a:xfrm>
                <a:off x="11509461" y="3143107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Moderate Ra  - instant. snapshot (disorder, strong fluctuations)</a:t>
                </a:r>
                <a:endParaRPr lang="en-US" dirty="0"/>
              </a:p>
            </p:txBody>
          </p:sp>
          <p:sp>
            <p:nvSpPr>
              <p:cNvPr id="88" name="TextovéPole 87"/>
              <p:cNvSpPr txBox="1"/>
              <p:nvPr/>
            </p:nvSpPr>
            <p:spPr>
              <a:xfrm>
                <a:off x="11485078" y="5155690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Moderate Ra  - averaged image</a:t>
                </a:r>
              </a:p>
              <a:p>
                <a:pPr algn="ctr"/>
                <a:r>
                  <a:rPr lang="en-US" dirty="0" smtClean="0"/>
                  <a:t>(SDC recovered)</a:t>
                </a:r>
                <a:endParaRPr lang="en-US" dirty="0"/>
              </a:p>
            </p:txBody>
          </p:sp>
        </p:grpSp>
        <p:sp>
          <p:nvSpPr>
            <p:cNvPr id="89" name="TextovéPole 88"/>
            <p:cNvSpPr txBox="1"/>
            <p:nvPr/>
          </p:nvSpPr>
          <p:spPr>
            <a:xfrm>
              <a:off x="6737541" y="7094863"/>
              <a:ext cx="331117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Emran</a:t>
              </a:r>
              <a:r>
                <a:rPr lang="en-US" sz="1500" dirty="0"/>
                <a:t>, Schumacher, </a:t>
              </a:r>
              <a:r>
                <a:rPr lang="en-US" sz="1500" dirty="0" smtClean="0"/>
                <a:t>JFM </a:t>
              </a:r>
              <a:r>
                <a:rPr lang="en-US" sz="1500" b="1" dirty="0" smtClean="0"/>
                <a:t>776</a:t>
              </a:r>
              <a:r>
                <a:rPr lang="en-US" sz="1500" dirty="0"/>
                <a:t>, </a:t>
              </a:r>
              <a:r>
                <a:rPr lang="en-US" sz="1500" dirty="0" smtClean="0"/>
                <a:t>96 (2015)</a:t>
              </a:r>
              <a:endParaRPr lang="en-US" sz="1500" dirty="0"/>
            </a:p>
            <a:p>
              <a:r>
                <a:rPr lang="en-US" sz="1500" dirty="0"/>
                <a:t>MM, Schumacher, in preparation</a:t>
              </a:r>
              <a:endParaRPr lang="cs-CZ" sz="1500" dirty="0"/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9112965" y="3144202"/>
            <a:ext cx="3098284" cy="2843988"/>
            <a:chOff x="2795341" y="6588358"/>
            <a:chExt cx="3098284" cy="2843988"/>
          </a:xfrm>
        </p:grpSpPr>
        <p:grpSp>
          <p:nvGrpSpPr>
            <p:cNvPr id="41" name="Skupina 40"/>
            <p:cNvGrpSpPr/>
            <p:nvPr/>
          </p:nvGrpSpPr>
          <p:grpSpPr>
            <a:xfrm>
              <a:off x="3758460" y="6588358"/>
              <a:ext cx="1686920" cy="2589985"/>
              <a:chOff x="10223180" y="2701504"/>
              <a:chExt cx="1815829" cy="255628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10270891" y="2701504"/>
                <a:ext cx="1736964" cy="2479791"/>
                <a:chOff x="4118" y="426"/>
                <a:chExt cx="925" cy="1362"/>
              </a:xfrm>
            </p:grpSpPr>
            <p:sp>
              <p:nvSpPr>
                <p:cNvPr id="14" name="Rectangle 9"/>
                <p:cNvSpPr>
                  <a:spLocks noChangeArrowheads="1"/>
                </p:cNvSpPr>
                <p:nvPr/>
              </p:nvSpPr>
              <p:spPr bwMode="auto">
                <a:xfrm>
                  <a:off x="4118" y="504"/>
                  <a:ext cx="674" cy="9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" name="Rectangle 10"/>
                <p:cNvSpPr>
                  <a:spLocks noChangeArrowheads="1"/>
                </p:cNvSpPr>
                <p:nvPr/>
              </p:nvSpPr>
              <p:spPr bwMode="auto">
                <a:xfrm>
                  <a:off x="4118" y="426"/>
                  <a:ext cx="674" cy="7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" name="Rectangle 11"/>
                <p:cNvSpPr>
                  <a:spLocks noChangeArrowheads="1"/>
                </p:cNvSpPr>
                <p:nvPr/>
              </p:nvSpPr>
              <p:spPr bwMode="auto">
                <a:xfrm>
                  <a:off x="4118" y="1471"/>
                  <a:ext cx="674" cy="7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" name="Line 12"/>
                <p:cNvSpPr>
                  <a:spLocks noChangeShapeType="1"/>
                </p:cNvSpPr>
                <p:nvPr/>
              </p:nvSpPr>
              <p:spPr bwMode="auto">
                <a:xfrm>
                  <a:off x="4118" y="1547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520" y="982"/>
                  <a:ext cx="9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18" y="1573"/>
                  <a:ext cx="853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GB" altLang="en-US" i="1" dirty="0"/>
                    <a:t>D</a:t>
                  </a:r>
                  <a:r>
                    <a:rPr lang="en-GB" altLang="en-US" dirty="0"/>
                    <a:t> = 10 cm</a:t>
                  </a:r>
                </a:p>
              </p:txBody>
            </p:sp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578" y="838"/>
                  <a:ext cx="734" cy="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GB" altLang="en-US" i="1" dirty="0"/>
                    <a:t>L</a:t>
                  </a:r>
                  <a:r>
                    <a:rPr lang="cs-CZ" altLang="en-US" dirty="0"/>
                    <a:t> </a:t>
                  </a:r>
                  <a:r>
                    <a:rPr lang="en-GB" altLang="en-US" dirty="0"/>
                    <a:t>= 20 cm</a:t>
                  </a:r>
                </a:p>
              </p:txBody>
            </p:sp>
            <p:sp>
              <p:nvSpPr>
                <p:cNvPr id="21" name="Line 1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118" y="1765"/>
                  <a:ext cx="67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>
                  <a:off x="4792" y="15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" name="Line 22"/>
                <p:cNvSpPr>
                  <a:spLocks noChangeShapeType="1"/>
                </p:cNvSpPr>
                <p:nvPr/>
              </p:nvSpPr>
              <p:spPr bwMode="auto">
                <a:xfrm rot="-5400000">
                  <a:off x="4920" y="385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 rot="-5400000">
                  <a:off x="4920" y="1352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8" name="Obdélník 37"/>
              <p:cNvSpPr/>
              <p:nvPr/>
            </p:nvSpPr>
            <p:spPr>
              <a:xfrm>
                <a:off x="10223180" y="4762180"/>
                <a:ext cx="1514613" cy="495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6" name="Obdélník 95"/>
              <p:cNvSpPr/>
              <p:nvPr/>
            </p:nvSpPr>
            <p:spPr>
              <a:xfrm>
                <a:off x="11559668" y="2785782"/>
                <a:ext cx="479341" cy="187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9" name="Skupina 48"/>
            <p:cNvGrpSpPr/>
            <p:nvPr/>
          </p:nvGrpSpPr>
          <p:grpSpPr>
            <a:xfrm>
              <a:off x="2795341" y="8658120"/>
              <a:ext cx="3098284" cy="774226"/>
              <a:chOff x="2795341" y="8658120"/>
              <a:chExt cx="3098284" cy="774226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274336" y="9058145"/>
                <a:ext cx="223797" cy="37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~</a:t>
                </a:r>
                <a:endParaRPr lang="cs-CZ" dirty="0"/>
              </a:p>
            </p:txBody>
          </p:sp>
          <p:sp>
            <p:nvSpPr>
              <p:cNvPr id="90" name="TextovéPole 89"/>
              <p:cNvSpPr txBox="1"/>
              <p:nvPr/>
            </p:nvSpPr>
            <p:spPr>
              <a:xfrm>
                <a:off x="2795341" y="8658120"/>
                <a:ext cx="3098284" cy="654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High </a:t>
                </a:r>
                <a:r>
                  <a:rPr lang="en-US" i="1" dirty="0" smtClean="0"/>
                  <a:t>Ra </a:t>
                </a:r>
                <a:r>
                  <a:rPr lang="en-US" dirty="0" smtClean="0"/>
                  <a:t>regimes: </a:t>
                </a:r>
                <a:endParaRPr lang="en-US" dirty="0"/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tudied </a:t>
                </a:r>
                <a:r>
                  <a:rPr lang="en-US" dirty="0"/>
                  <a:t>in </a:t>
                </a:r>
                <a:r>
                  <a:rPr lang="en-US" u="sng" dirty="0" smtClean="0"/>
                  <a:t>tall cells</a:t>
                </a:r>
                <a:r>
                  <a:rPr lang="en-US" dirty="0" smtClean="0"/>
                  <a:t> </a:t>
                </a:r>
                <a:r>
                  <a:rPr lang="en-US" dirty="0"/>
                  <a:t>with </a:t>
                </a:r>
                <a:r>
                  <a:rPr lang="el-GR" dirty="0"/>
                  <a:t>Γ</a:t>
                </a:r>
                <a:r>
                  <a:rPr lang="en-US" dirty="0"/>
                  <a:t> </a:t>
                </a:r>
                <a:r>
                  <a:rPr lang="en-US" dirty="0" smtClean="0"/>
                  <a:t>&lt; </a:t>
                </a:r>
                <a:r>
                  <a:rPr lang="en-US" dirty="0"/>
                  <a:t>1.</a:t>
                </a:r>
                <a:endParaRPr lang="cs-CZ" dirty="0"/>
              </a:p>
            </p:txBody>
          </p:sp>
        </p:grpSp>
        <p:sp>
          <p:nvSpPr>
            <p:cNvPr id="37" name="Ovál 36"/>
            <p:cNvSpPr/>
            <p:nvPr/>
          </p:nvSpPr>
          <p:spPr>
            <a:xfrm>
              <a:off x="3878873" y="6853073"/>
              <a:ext cx="1035646" cy="147807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Přímá spojnice se šipkou 44"/>
            <p:cNvCxnSpPr/>
            <p:nvPr/>
          </p:nvCxnSpPr>
          <p:spPr>
            <a:xfrm flipV="1">
              <a:off x="3878873" y="7432430"/>
              <a:ext cx="11723" cy="2065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se šipkou 96"/>
            <p:cNvCxnSpPr>
              <a:stCxn id="37" idx="6"/>
            </p:cNvCxnSpPr>
            <p:nvPr/>
          </p:nvCxnSpPr>
          <p:spPr>
            <a:xfrm flipH="1">
              <a:off x="4913053" y="7592110"/>
              <a:ext cx="1466" cy="143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Skupina 98"/>
          <p:cNvGrpSpPr/>
          <p:nvPr/>
        </p:nvGrpSpPr>
        <p:grpSpPr>
          <a:xfrm>
            <a:off x="9559746" y="2923272"/>
            <a:ext cx="2475659" cy="3062777"/>
            <a:chOff x="2162438" y="5879189"/>
            <a:chExt cx="2105025" cy="2629416"/>
          </a:xfrm>
        </p:grpSpPr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38" y="5879189"/>
              <a:ext cx="2105025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ovéPole 100"/>
            <p:cNvSpPr txBox="1"/>
            <p:nvPr/>
          </p:nvSpPr>
          <p:spPr>
            <a:xfrm>
              <a:off x="2172406" y="7954607"/>
              <a:ext cx="208310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 smtClean="0"/>
                <a:t>Zwirner</a:t>
              </a:r>
              <a:r>
                <a:rPr lang="en-US" sz="1500" dirty="0" smtClean="0"/>
                <a:t> &amp; </a:t>
              </a:r>
              <a:r>
                <a:rPr lang="en-US" sz="1500" dirty="0" err="1" smtClean="0"/>
                <a:t>Shishkina</a:t>
              </a:r>
              <a:r>
                <a:rPr lang="en-US" sz="1500" dirty="0" smtClean="0"/>
                <a:t>,  JFM </a:t>
              </a:r>
              <a:r>
                <a:rPr lang="en-US" sz="1500" b="1" dirty="0" smtClean="0"/>
                <a:t>850</a:t>
              </a:r>
              <a:r>
                <a:rPr lang="en-US" sz="1500" dirty="0" smtClean="0"/>
                <a:t>, 984 (2018)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86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37" y="684736"/>
            <a:ext cx="11724362" cy="648071"/>
          </a:xfrm>
        </p:spPr>
        <p:txBody>
          <a:bodyPr>
            <a:noAutofit/>
          </a:bodyPr>
          <a:lstStyle/>
          <a:p>
            <a:pPr algn="l"/>
            <a:r>
              <a:rPr lang="cs-CZ" sz="4400" dirty="0" err="1"/>
              <a:t>Reynolds</a:t>
            </a:r>
            <a:r>
              <a:rPr lang="cs-CZ" sz="4400" dirty="0"/>
              <a:t> </a:t>
            </a:r>
            <a:r>
              <a:rPr lang="en-US" sz="4400" dirty="0" smtClean="0"/>
              <a:t>measurements at ISI Brno: </a:t>
            </a:r>
            <a:br>
              <a:rPr lang="en-US" sz="4400" dirty="0" smtClean="0"/>
            </a:br>
            <a:r>
              <a:rPr lang="en-US" sz="4400" dirty="0" smtClean="0"/>
              <a:t>Temperature </a:t>
            </a:r>
            <a:r>
              <a:rPr lang="en-US" sz="4400" dirty="0"/>
              <a:t>fluctuations in the turbulent bulk</a:t>
            </a:r>
            <a:endParaRPr lang="cs-CZ" sz="440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4029033" y="1278551"/>
            <a:ext cx="7666680" cy="2952861"/>
            <a:chOff x="4029033" y="1278551"/>
            <a:chExt cx="7666680" cy="2952861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9033" y="1309456"/>
              <a:ext cx="5944836" cy="2921956"/>
            </a:xfrm>
            <a:prstGeom prst="rect">
              <a:avLst/>
            </a:prstGeom>
          </p:spPr>
        </p:pic>
        <p:sp>
          <p:nvSpPr>
            <p:cNvPr id="7" name="Ovál 6"/>
            <p:cNvSpPr/>
            <p:nvPr/>
          </p:nvSpPr>
          <p:spPr>
            <a:xfrm>
              <a:off x="9467541" y="2227917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ál 7"/>
            <p:cNvSpPr/>
            <p:nvPr/>
          </p:nvSpPr>
          <p:spPr>
            <a:xfrm>
              <a:off x="9467541" y="265996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ál 8"/>
            <p:cNvSpPr/>
            <p:nvPr/>
          </p:nvSpPr>
          <p:spPr>
            <a:xfrm>
              <a:off x="8315413" y="2659965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ál 9"/>
            <p:cNvSpPr/>
            <p:nvPr/>
          </p:nvSpPr>
          <p:spPr>
            <a:xfrm>
              <a:off x="8315413" y="222791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4584" y="1483777"/>
              <a:ext cx="1621129" cy="2162254"/>
            </a:xfrm>
            <a:prstGeom prst="rect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4029033" y="1278551"/>
              <a:ext cx="3757507" cy="2664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84841" y="2475068"/>
            <a:ext cx="6583141" cy="4365941"/>
            <a:chOff x="84841" y="2475068"/>
            <a:chExt cx="6583141" cy="4365941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41" y="2862531"/>
              <a:ext cx="6583141" cy="3978478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169137" y="2475068"/>
              <a:ext cx="5429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u="sng" dirty="0"/>
                <a:t>Temperature fluctuations time </a:t>
              </a:r>
              <a:r>
                <a:rPr lang="en-US" b="1" u="sng" dirty="0" smtClean="0"/>
                <a:t>series </a:t>
              </a:r>
              <a:r>
                <a:rPr lang="en-US" dirty="0" smtClean="0"/>
                <a:t>(</a:t>
              </a:r>
              <a:r>
                <a:rPr lang="el-GR" dirty="0" smtClean="0">
                  <a:solidFill>
                    <a:srgbClr val="FF0000"/>
                  </a:solidFill>
                </a:rPr>
                <a:t>δ</a:t>
              </a:r>
              <a:r>
                <a:rPr lang="en-US" dirty="0" smtClean="0">
                  <a:solidFill>
                    <a:srgbClr val="FF0000"/>
                  </a:solidFill>
                </a:rPr>
                <a:t>T ~ 1mK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96249" y="1341364"/>
            <a:ext cx="579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Four </a:t>
            </a:r>
            <a:r>
              <a:rPr lang="en-US" b="1" u="sng" dirty="0"/>
              <a:t>small cubic Ge thermistors (T</a:t>
            </a:r>
            <a:r>
              <a:rPr lang="en-US" b="1" u="sng" baseline="-25000" dirty="0"/>
              <a:t>1</a:t>
            </a:r>
            <a:r>
              <a:rPr lang="en-US" b="1" u="sng" dirty="0"/>
              <a:t> – T</a:t>
            </a:r>
            <a:r>
              <a:rPr lang="en-US" b="1" u="sng" baseline="-25000" dirty="0"/>
              <a:t>4</a:t>
            </a:r>
            <a:r>
              <a:rPr lang="en-US" b="1" u="sng" dirty="0"/>
              <a:t>) near </a:t>
            </a:r>
            <a:r>
              <a:rPr lang="en-US" b="1" u="sng" dirty="0" smtClean="0"/>
              <a:t>sidewalls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                 </a:t>
            </a:r>
            <a:endParaRPr lang="en-US" dirty="0"/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5598976" y="1580772"/>
            <a:ext cx="2434923" cy="6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83759" y="1809621"/>
            <a:ext cx="30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respect to LSC direction: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166112" y="1688461"/>
            <a:ext cx="263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T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– “leading sensors”                             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3136403" y="1980816"/>
            <a:ext cx="312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T</a:t>
            </a:r>
            <a:r>
              <a:rPr lang="en-US" baseline="-25000" dirty="0">
                <a:solidFill>
                  <a:srgbClr val="0000FF"/>
                </a:solidFill>
              </a:rPr>
              <a:t>4</a:t>
            </a:r>
            <a:r>
              <a:rPr lang="en-US" dirty="0">
                <a:solidFill>
                  <a:srgbClr val="0000FF"/>
                </a:solidFill>
              </a:rPr>
              <a:t> – “trailing </a:t>
            </a:r>
            <a:r>
              <a:rPr lang="en-US" dirty="0" smtClean="0">
                <a:solidFill>
                  <a:srgbClr val="0000FF"/>
                </a:solidFill>
              </a:rPr>
              <a:t>sensors” 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6585511" y="3903345"/>
            <a:ext cx="5601855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     Statistical analysis (see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Temperature </a:t>
            </a:r>
            <a:r>
              <a:rPr lang="en-US" dirty="0"/>
              <a:t>fluctuations PDFs </a:t>
            </a:r>
          </a:p>
          <a:p>
            <a:r>
              <a:rPr lang="en-US" dirty="0"/>
              <a:t>       (</a:t>
            </a:r>
            <a:r>
              <a:rPr lang="en-US" dirty="0" smtClean="0"/>
              <a:t>in </a:t>
            </a:r>
            <a:r>
              <a:rPr lang="en-US" dirty="0"/>
              <a:t>turbulence: non-Gaussian, heavy tails, rare events)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spectra</a:t>
            </a:r>
          </a:p>
          <a:p>
            <a:r>
              <a:rPr lang="en-US" dirty="0"/>
              <a:t>       (in turbulence: broad due to “Richardson cascade” </a:t>
            </a:r>
          </a:p>
          <a:p>
            <a:r>
              <a:rPr lang="en-US" dirty="0"/>
              <a:t>         transferring energy over wide range of scales)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Auto- and Cross-correlations</a:t>
            </a:r>
          </a:p>
          <a:p>
            <a:r>
              <a:rPr lang="en-US" dirty="0"/>
              <a:t>       (Fourier transform of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Reynolds numbers </a:t>
            </a:r>
            <a:r>
              <a:rPr lang="en-US" dirty="0"/>
              <a:t>(different types)</a:t>
            </a:r>
          </a:p>
        </p:txBody>
      </p:sp>
      <p:cxnSp>
        <p:nvCxnSpPr>
          <p:cNvPr id="32" name="Přímá spojnice se šipkou 31"/>
          <p:cNvCxnSpPr/>
          <p:nvPr/>
        </p:nvCxnSpPr>
        <p:spPr>
          <a:xfrm>
            <a:off x="196249" y="2679963"/>
            <a:ext cx="750412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1" name="TextovéPole 30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30/40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3" name="Přímá spojnice 3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32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69137" y="66645"/>
            <a:ext cx="11724362" cy="64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Temperature fluctuations in the turbulent bulk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36" y="714717"/>
            <a:ext cx="9885103" cy="614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29" y="714717"/>
            <a:ext cx="9885103" cy="61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28" y="714717"/>
            <a:ext cx="9885103" cy="61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861778" y="1083733"/>
            <a:ext cx="169333" cy="19078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050597" y="2943146"/>
            <a:ext cx="2712993" cy="3170099"/>
            <a:chOff x="251519" y="3356992"/>
            <a:chExt cx="2712993" cy="3170099"/>
          </a:xfrm>
        </p:grpSpPr>
        <p:sp>
          <p:nvSpPr>
            <p:cNvPr id="13" name="TextovéPole 12"/>
            <p:cNvSpPr txBox="1"/>
            <p:nvPr/>
          </p:nvSpPr>
          <p:spPr>
            <a:xfrm>
              <a:off x="251519" y="3356992"/>
              <a:ext cx="271299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Brno data fitted by a two-fold power law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where 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above / below the </a:t>
              </a:r>
              <a:r>
                <a:rPr lang="en-US" sz="2000" b="1" dirty="0"/>
                <a:t>transition point </a:t>
              </a:r>
            </a:p>
            <a:p>
              <a:pPr algn="ctr"/>
              <a:r>
                <a:rPr lang="en-US" sz="2000" b="1" dirty="0"/>
                <a:t>Ra = </a:t>
              </a:r>
              <a:r>
                <a:rPr lang="en-US" sz="2000" b="1" dirty="0" err="1"/>
                <a:t>Ra</a:t>
              </a:r>
              <a:r>
                <a:rPr lang="en-US" sz="2000" b="1" baseline="-25000" dirty="0" err="1"/>
                <a:t>c</a:t>
              </a:r>
              <a:r>
                <a:rPr lang="en-US" sz="2000" b="1" dirty="0"/>
                <a:t> </a:t>
              </a: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4150208"/>
              <a:ext cx="2448271" cy="398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23" y="5013176"/>
              <a:ext cx="2200077" cy="309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Skupina 2"/>
          <p:cNvGrpSpPr/>
          <p:nvPr/>
        </p:nvGrpSpPr>
        <p:grpSpPr>
          <a:xfrm>
            <a:off x="1059823" y="1814781"/>
            <a:ext cx="2592288" cy="1006712"/>
            <a:chOff x="2063552" y="2206264"/>
            <a:chExt cx="2592288" cy="1006712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3552" y="2206264"/>
              <a:ext cx="2592288" cy="1006712"/>
            </a:xfrm>
            <a:prstGeom prst="rect">
              <a:avLst/>
            </a:prstGeom>
          </p:spPr>
        </p:pic>
        <p:sp>
          <p:nvSpPr>
            <p:cNvPr id="18" name="Obdélník 17"/>
            <p:cNvSpPr/>
            <p:nvPr/>
          </p:nvSpPr>
          <p:spPr>
            <a:xfrm>
              <a:off x="2279576" y="2206264"/>
              <a:ext cx="2035596" cy="100671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425560" y="1108950"/>
            <a:ext cx="387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One-point </a:t>
            </a:r>
            <a:r>
              <a:rPr lang="en-US" sz="2000" b="1" dirty="0"/>
              <a:t>measurements: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Frequency </a:t>
            </a:r>
            <a:r>
              <a:rPr lang="en-US" sz="2000" dirty="0">
                <a:solidFill>
                  <a:srgbClr val="FF0000"/>
                </a:solidFill>
              </a:rPr>
              <a:t>Reynolds number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38629" y="4527321"/>
            <a:ext cx="1296144" cy="432048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138829" y="4527321"/>
            <a:ext cx="451420" cy="432048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130717" y="3663225"/>
            <a:ext cx="576064" cy="502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435144" y="6264648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5364871" y="1964040"/>
            <a:ext cx="6393348" cy="4222328"/>
            <a:chOff x="748229" y="2574580"/>
            <a:chExt cx="6393348" cy="422232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9" y="2727888"/>
              <a:ext cx="6393347" cy="4069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" name="Skupina 38"/>
            <p:cNvGrpSpPr/>
            <p:nvPr/>
          </p:nvGrpSpPr>
          <p:grpSpPr>
            <a:xfrm>
              <a:off x="1828350" y="3222652"/>
              <a:ext cx="5313227" cy="936104"/>
              <a:chOff x="3491880" y="3284984"/>
              <a:chExt cx="5313227" cy="936104"/>
            </a:xfrm>
          </p:grpSpPr>
          <p:cxnSp>
            <p:nvCxnSpPr>
              <p:cNvPr id="43" name="Přímá spojnice 42"/>
              <p:cNvCxnSpPr/>
              <p:nvPr/>
            </p:nvCxnSpPr>
            <p:spPr>
              <a:xfrm flipH="1">
                <a:off x="3491880" y="4149080"/>
                <a:ext cx="5313226" cy="7200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 flipH="1">
                <a:off x="3491880" y="3284984"/>
                <a:ext cx="5313227" cy="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Skupina 39"/>
            <p:cNvGrpSpPr/>
            <p:nvPr/>
          </p:nvGrpSpPr>
          <p:grpSpPr>
            <a:xfrm>
              <a:off x="1817551" y="2574580"/>
              <a:ext cx="4392488" cy="3527176"/>
              <a:chOff x="-1548680" y="2998168"/>
              <a:chExt cx="4392488" cy="3527176"/>
            </a:xfrm>
          </p:grpSpPr>
          <p:cxnSp>
            <p:nvCxnSpPr>
              <p:cNvPr id="41" name="Přímá spojnice 40"/>
              <p:cNvCxnSpPr/>
              <p:nvPr/>
            </p:nvCxnSpPr>
            <p:spPr>
              <a:xfrm flipV="1">
                <a:off x="-1548680" y="4221088"/>
                <a:ext cx="2952328" cy="2304256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 flipV="1">
                <a:off x="1403648" y="2998168"/>
                <a:ext cx="1440160" cy="122292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Obdélník 14"/>
          <p:cNvSpPr/>
          <p:nvPr/>
        </p:nvSpPr>
        <p:spPr>
          <a:xfrm>
            <a:off x="5280647" y="1881130"/>
            <a:ext cx="6477571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6" name="Skupina 45"/>
          <p:cNvGrpSpPr/>
          <p:nvPr/>
        </p:nvGrpSpPr>
        <p:grpSpPr>
          <a:xfrm>
            <a:off x="5416466" y="84843"/>
            <a:ext cx="6063421" cy="5453887"/>
            <a:chOff x="3102349" y="1124744"/>
            <a:chExt cx="6063421" cy="5453887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349" y="1844824"/>
              <a:ext cx="6063421" cy="4733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Obdélník 47"/>
            <p:cNvSpPr/>
            <p:nvPr/>
          </p:nvSpPr>
          <p:spPr>
            <a:xfrm>
              <a:off x="4932040" y="1124744"/>
              <a:ext cx="302433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Přímá spojnice 48"/>
          <p:cNvCxnSpPr/>
          <p:nvPr/>
        </p:nvCxnSpPr>
        <p:spPr>
          <a:xfrm flipV="1">
            <a:off x="6746572" y="3077588"/>
            <a:ext cx="2880320" cy="1423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H="1" flipV="1">
            <a:off x="7924759" y="3495015"/>
            <a:ext cx="3357373" cy="20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adpis 1"/>
          <p:cNvSpPr txBox="1">
            <a:spLocks/>
          </p:cNvSpPr>
          <p:nvPr/>
        </p:nvSpPr>
        <p:spPr>
          <a:xfrm>
            <a:off x="188536" y="109821"/>
            <a:ext cx="1099225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Reynolds </a:t>
            </a:r>
            <a:r>
              <a:rPr lang="en-US" dirty="0"/>
              <a:t>numbers </a:t>
            </a:r>
            <a:r>
              <a:rPr lang="en-US" dirty="0" smtClean="0"/>
              <a:t>(one-point measurements)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2" name="TextovéPole 3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31/40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33" name="Přímá spojnice 3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37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499608" y="85964"/>
            <a:ext cx="4109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86118" y="1061509"/>
            <a:ext cx="1003954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</a:rPr>
              <a:t>Basic </a:t>
            </a:r>
            <a:r>
              <a:rPr lang="en-US" sz="2800" b="1" dirty="0">
                <a:solidFill>
                  <a:srgbClr val="C00000"/>
                </a:solidFill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</a:rPr>
              <a:t>spects: Turbulence, Convection and Helium 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</a:rPr>
              <a:t>He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600" b="1" dirty="0" smtClean="0">
                <a:solidFill>
                  <a:schemeClr val="accent6"/>
                </a:solidFill>
              </a:rPr>
              <a:t>2.   </a:t>
            </a:r>
            <a:r>
              <a:rPr lang="en-US" sz="2800" b="1" dirty="0" smtClean="0">
                <a:solidFill>
                  <a:schemeClr val="accent6"/>
                </a:solidFill>
              </a:rPr>
              <a:t>Some results: Classical </a:t>
            </a:r>
            <a:r>
              <a:rPr lang="en-US" sz="2800" b="1" dirty="0">
                <a:solidFill>
                  <a:schemeClr val="accent6"/>
                </a:solidFill>
              </a:rPr>
              <a:t>turbulent convection - </a:t>
            </a:r>
            <a:r>
              <a:rPr lang="en-US" sz="2800" b="1" dirty="0" smtClean="0">
                <a:solidFill>
                  <a:schemeClr val="accent6"/>
                </a:solidFill>
              </a:rPr>
              <a:t>at </a:t>
            </a:r>
            <a:r>
              <a:rPr lang="en-US" sz="2800" b="1" dirty="0">
                <a:solidFill>
                  <a:schemeClr val="accent6"/>
                </a:solidFill>
              </a:rPr>
              <a:t>ISI Brno</a:t>
            </a:r>
          </a:p>
          <a:p>
            <a:pPr marL="400050" indent="-400050">
              <a:buAutoNum type="romanUcPeriod"/>
            </a:pPr>
            <a:endParaRPr lang="en-US" sz="2800" b="1" dirty="0">
              <a:solidFill>
                <a:schemeClr val="accent6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chemeClr val="accent6"/>
              </a:solidFill>
            </a:endParaRPr>
          </a:p>
          <a:p>
            <a:pPr marL="400050" indent="-400050">
              <a:buAutoNum type="romanUcPeriod"/>
            </a:pPr>
            <a:endParaRPr lang="en-US" sz="1000" b="1" dirty="0"/>
          </a:p>
          <a:p>
            <a:pPr marL="400050" indent="-400050">
              <a:buAutoNum type="romanUcPeriod"/>
            </a:pPr>
            <a:endParaRPr lang="en-US" sz="1000" b="1" dirty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3.   Outlook: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82766" y="1563687"/>
            <a:ext cx="72266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[1 </a:t>
            </a:r>
            <a:r>
              <a:rPr lang="en-US" sz="2800" b="1" dirty="0"/>
              <a:t>a]	</a:t>
            </a:r>
            <a:r>
              <a:rPr lang="en-US" sz="2800" b="1" dirty="0" smtClean="0"/>
              <a:t>Turbulent Flow </a:t>
            </a:r>
            <a:endParaRPr lang="en-US" sz="2800" b="1" dirty="0"/>
          </a:p>
          <a:p>
            <a:r>
              <a:rPr lang="en-US" sz="2800" b="1" dirty="0" smtClean="0"/>
              <a:t>[1 </a:t>
            </a:r>
            <a:r>
              <a:rPr lang="en-US" sz="2800" b="1" dirty="0"/>
              <a:t>b]	</a:t>
            </a:r>
            <a:r>
              <a:rPr lang="en-US" sz="2800" b="1" dirty="0" smtClean="0"/>
              <a:t>Heat </a:t>
            </a:r>
            <a:r>
              <a:rPr lang="en-US" sz="2800" b="1" dirty="0"/>
              <a:t>Transfer </a:t>
            </a:r>
            <a:endParaRPr lang="en-US" sz="2800" b="1" dirty="0" smtClean="0"/>
          </a:p>
          <a:p>
            <a:r>
              <a:rPr lang="en-US" sz="2800" b="1" dirty="0" smtClean="0"/>
              <a:t>[1 c]   Helium </a:t>
            </a:r>
            <a:r>
              <a:rPr lang="en-US" sz="2800" b="1" baseline="30000" dirty="0" smtClean="0"/>
              <a:t>4</a:t>
            </a:r>
            <a:r>
              <a:rPr lang="en-US" sz="2800" b="1" dirty="0" smtClean="0"/>
              <a:t>He – many say a miraculous fluid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96781" y="3727252"/>
            <a:ext cx="866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smtClean="0"/>
              <a:t>[</a:t>
            </a:r>
            <a:r>
              <a:rPr lang="en-US" sz="2800" b="1" dirty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a] 	Nu(Ra) - Heat transfer efficiency               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[</a:t>
            </a:r>
            <a:r>
              <a:rPr lang="en-US" sz="2800" b="1" dirty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b] 	Re(Ra) - Dynamics of coherent structures (wind)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403444" y="5258107"/>
            <a:ext cx="9659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[3 </a:t>
            </a:r>
            <a:r>
              <a:rPr lang="en-US" sz="2800" b="1" dirty="0"/>
              <a:t>a]	Visualization of </a:t>
            </a:r>
            <a:r>
              <a:rPr lang="en-US" sz="2800" b="1" baseline="30000" dirty="0"/>
              <a:t>4</a:t>
            </a:r>
            <a:r>
              <a:rPr lang="en-US" sz="2800" b="1" dirty="0"/>
              <a:t>He </a:t>
            </a:r>
            <a:r>
              <a:rPr lang="en-US" sz="2800" b="1" dirty="0" smtClean="0"/>
              <a:t>flows by metastable triplet excimers</a:t>
            </a:r>
            <a:endParaRPr lang="en-US" sz="2800" b="1" dirty="0"/>
          </a:p>
          <a:p>
            <a:r>
              <a:rPr lang="en-US" sz="2800" b="1" dirty="0" smtClean="0"/>
              <a:t>[</a:t>
            </a:r>
            <a:r>
              <a:rPr lang="en-US" sz="2800" b="1" dirty="0"/>
              <a:t>3</a:t>
            </a:r>
            <a:r>
              <a:rPr lang="en-US" sz="2800" b="1" dirty="0" smtClean="0"/>
              <a:t> </a:t>
            </a:r>
            <a:r>
              <a:rPr lang="en-US" sz="2800" b="1" dirty="0"/>
              <a:t>b]	Analogy of Classical and Quantum heat </a:t>
            </a:r>
            <a:r>
              <a:rPr lang="en-US" sz="2800" b="1" dirty="0" smtClean="0"/>
              <a:t>transfers</a:t>
            </a:r>
          </a:p>
          <a:p>
            <a:r>
              <a:rPr lang="en-US" sz="2800" b="1" dirty="0" smtClean="0"/>
              <a:t>[3 c]   Interplay of Convection and Rotation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14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5353807" y="1953061"/>
            <a:ext cx="6393348" cy="4222328"/>
            <a:chOff x="748229" y="2574580"/>
            <a:chExt cx="6393348" cy="422232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9" y="2727888"/>
              <a:ext cx="6393347" cy="4069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Skupina 16"/>
            <p:cNvGrpSpPr/>
            <p:nvPr/>
          </p:nvGrpSpPr>
          <p:grpSpPr>
            <a:xfrm>
              <a:off x="1828350" y="3222652"/>
              <a:ext cx="5313227" cy="936104"/>
              <a:chOff x="3491880" y="3284984"/>
              <a:chExt cx="5313227" cy="936104"/>
            </a:xfrm>
          </p:grpSpPr>
          <p:cxnSp>
            <p:nvCxnSpPr>
              <p:cNvPr id="9" name="Přímá spojnice 8"/>
              <p:cNvCxnSpPr/>
              <p:nvPr/>
            </p:nvCxnSpPr>
            <p:spPr>
              <a:xfrm flipH="1">
                <a:off x="3491880" y="4149080"/>
                <a:ext cx="5313226" cy="7200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 flipH="1">
                <a:off x="3491880" y="3284984"/>
                <a:ext cx="5313227" cy="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/>
          </p:nvGrpSpPr>
          <p:grpSpPr>
            <a:xfrm>
              <a:off x="1817551" y="2574580"/>
              <a:ext cx="4392488" cy="3527176"/>
              <a:chOff x="-1548680" y="2998168"/>
              <a:chExt cx="4392488" cy="3527176"/>
            </a:xfrm>
          </p:grpSpPr>
          <p:cxnSp>
            <p:nvCxnSpPr>
              <p:cNvPr id="3" name="Přímá spojnice 2"/>
              <p:cNvCxnSpPr/>
              <p:nvPr/>
            </p:nvCxnSpPr>
            <p:spPr>
              <a:xfrm flipV="1">
                <a:off x="-1548680" y="4221088"/>
                <a:ext cx="2952328" cy="2304256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V="1">
                <a:off x="1403648" y="2998168"/>
                <a:ext cx="1440160" cy="122292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Skupina 5"/>
          <p:cNvGrpSpPr/>
          <p:nvPr/>
        </p:nvGrpSpPr>
        <p:grpSpPr>
          <a:xfrm>
            <a:off x="224429" y="1102433"/>
            <a:ext cx="5129378" cy="4770537"/>
            <a:chOff x="224429" y="1102433"/>
            <a:chExt cx="5129378" cy="4770537"/>
          </a:xfrm>
        </p:grpSpPr>
        <p:grpSp>
          <p:nvGrpSpPr>
            <p:cNvPr id="4" name="Skupina 3"/>
            <p:cNvGrpSpPr/>
            <p:nvPr/>
          </p:nvGrpSpPr>
          <p:grpSpPr>
            <a:xfrm>
              <a:off x="224429" y="2239271"/>
              <a:ext cx="4391106" cy="2216015"/>
              <a:chOff x="7012379" y="957482"/>
              <a:chExt cx="3347718" cy="1767021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2380" y="965146"/>
                <a:ext cx="3347717" cy="1759357"/>
              </a:xfrm>
              <a:prstGeom prst="rect">
                <a:avLst/>
              </a:prstGeom>
            </p:spPr>
          </p:pic>
          <p:sp>
            <p:nvSpPr>
              <p:cNvPr id="8" name="Obdélník 7"/>
              <p:cNvSpPr/>
              <p:nvPr/>
            </p:nvSpPr>
            <p:spPr>
              <a:xfrm>
                <a:off x="7012379" y="957482"/>
                <a:ext cx="1182777" cy="176702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ovéPole 28"/>
            <p:cNvSpPr txBox="1"/>
            <p:nvPr/>
          </p:nvSpPr>
          <p:spPr>
            <a:xfrm>
              <a:off x="369272" y="1102433"/>
              <a:ext cx="4984535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</a:t>
              </a:r>
              <a:r>
                <a:rPr lang="en-US" sz="2000" b="1" dirty="0"/>
                <a:t>Two-point measurements: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“Elliptic approximation Reynolds numbers</a:t>
              </a:r>
              <a:r>
                <a:rPr lang="en-US" sz="2000" dirty="0" smtClean="0">
                  <a:solidFill>
                    <a:srgbClr val="FF0000"/>
                  </a:solidFill>
                </a:rPr>
                <a:t>”</a:t>
              </a:r>
              <a:endParaRPr lang="en-US" sz="2000" dirty="0">
                <a:solidFill>
                  <a:srgbClr val="FF0000"/>
                </a:solidFill>
              </a:endParaRPr>
            </a:p>
            <a:p>
              <a:r>
                <a:rPr lang="en-US" sz="2000" dirty="0"/>
                <a:t>         </a:t>
              </a:r>
              <a:r>
                <a:rPr lang="en-US" sz="1400" i="1" dirty="0">
                  <a:latin typeface="Arial" panose="020B0604020202020204" pitchFamily="34" charset="0"/>
                </a:rPr>
                <a:t>G.W. He &amp; </a:t>
              </a:r>
              <a:r>
                <a:rPr lang="en-US" sz="1400" i="1" dirty="0" err="1">
                  <a:latin typeface="Arial" panose="020B0604020202020204" pitchFamily="34" charset="0"/>
                </a:rPr>
                <a:t>J.B.Zhang</a:t>
              </a:r>
              <a:r>
                <a:rPr lang="en-US" sz="1400" i="1" dirty="0">
                  <a:latin typeface="Arial" panose="020B0604020202020204" pitchFamily="34" charset="0"/>
                </a:rPr>
                <a:t> </a:t>
              </a:r>
              <a:r>
                <a:rPr lang="en-US" sz="1400" i="1" dirty="0" err="1">
                  <a:latin typeface="Arial" panose="020B0604020202020204" pitchFamily="34" charset="0"/>
                </a:rPr>
                <a:t>Phys.Rev</a:t>
              </a:r>
              <a:r>
                <a:rPr lang="en-US" sz="1400" i="1" dirty="0">
                  <a:latin typeface="Arial" panose="020B0604020202020204" pitchFamily="34" charset="0"/>
                </a:rPr>
                <a:t>. E 73 055303 (2006</a:t>
              </a:r>
              <a:r>
                <a:rPr lang="en-US" sz="1400" i="1" dirty="0" smtClean="0">
                  <a:latin typeface="Arial" panose="020B0604020202020204" pitchFamily="34" charset="0"/>
                </a:rPr>
                <a:t>)</a:t>
              </a: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 smtClean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Brno data compared with SF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6 </a:t>
              </a:r>
              <a:r>
                <a:rPr lang="en-US" sz="2000" dirty="0">
                  <a:solidFill>
                    <a:srgbClr val="FF0000"/>
                  </a:solidFill>
                </a:rPr>
                <a:t>data by </a:t>
              </a:r>
            </a:p>
            <a:p>
              <a:r>
                <a:rPr lang="en-US" sz="1400" i="1" dirty="0">
                  <a:latin typeface="Arial" panose="020B0604020202020204" pitchFamily="34" charset="0"/>
                </a:rPr>
                <a:t>          X. He et al. New J. Phys 17 063028 (2015) </a:t>
              </a:r>
              <a:endParaRPr lang="cs-CZ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24080" y="6253669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188536" y="109821"/>
            <a:ext cx="1099225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Reynolds </a:t>
            </a:r>
            <a:r>
              <a:rPr lang="en-US" dirty="0"/>
              <a:t>numbers (</a:t>
            </a:r>
            <a:r>
              <a:rPr lang="en-US" dirty="0" smtClean="0"/>
              <a:t>two-point measurements)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grpSp>
        <p:nvGrpSpPr>
          <p:cNvPr id="21" name="Skupina 20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2" name="TextovéPole 2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32/40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44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19" y="2266165"/>
            <a:ext cx="1705395" cy="181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ál 31"/>
          <p:cNvSpPr/>
          <p:nvPr/>
        </p:nvSpPr>
        <p:spPr>
          <a:xfrm>
            <a:off x="3109390" y="283989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/>
          <p:cNvSpPr/>
          <p:nvPr/>
        </p:nvSpPr>
        <p:spPr>
          <a:xfrm>
            <a:off x="3109390" y="320771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ál 33"/>
          <p:cNvSpPr/>
          <p:nvPr/>
        </p:nvSpPr>
        <p:spPr>
          <a:xfrm>
            <a:off x="2138117" y="32077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ál 34"/>
          <p:cNvSpPr/>
          <p:nvPr/>
        </p:nvSpPr>
        <p:spPr>
          <a:xfrm>
            <a:off x="2138117" y="2851620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07" y="889825"/>
            <a:ext cx="3336160" cy="272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35" y="3406749"/>
            <a:ext cx="3258812" cy="269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103" y="886468"/>
            <a:ext cx="7200800" cy="5165474"/>
          </a:xfrm>
          <a:prstGeom prst="rect">
            <a:avLst/>
          </a:prstGeom>
        </p:spPr>
      </p:pic>
      <p:sp>
        <p:nvSpPr>
          <p:cNvPr id="45" name="Obdélník 44"/>
          <p:cNvSpPr/>
          <p:nvPr/>
        </p:nvSpPr>
        <p:spPr>
          <a:xfrm>
            <a:off x="4335855" y="1257870"/>
            <a:ext cx="27079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bdélník 45"/>
          <p:cNvSpPr/>
          <p:nvPr/>
        </p:nvSpPr>
        <p:spPr>
          <a:xfrm>
            <a:off x="4354111" y="3922166"/>
            <a:ext cx="27079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bdélník 46"/>
          <p:cNvSpPr/>
          <p:nvPr/>
        </p:nvSpPr>
        <p:spPr>
          <a:xfrm>
            <a:off x="7882504" y="1327608"/>
            <a:ext cx="28803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bdélník 47"/>
          <p:cNvSpPr/>
          <p:nvPr/>
        </p:nvSpPr>
        <p:spPr>
          <a:xfrm>
            <a:off x="7882503" y="3778150"/>
            <a:ext cx="28803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ál 48"/>
          <p:cNvSpPr/>
          <p:nvPr/>
        </p:nvSpPr>
        <p:spPr>
          <a:xfrm>
            <a:off x="5146199" y="4230194"/>
            <a:ext cx="432048" cy="688722"/>
          </a:xfrm>
          <a:prstGeom prst="ellipse">
            <a:avLst/>
          </a:prstGeom>
          <a:solidFill>
            <a:srgbClr val="0000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bdélník 49"/>
          <p:cNvSpPr/>
          <p:nvPr/>
        </p:nvSpPr>
        <p:spPr>
          <a:xfrm>
            <a:off x="6157587" y="3586768"/>
            <a:ext cx="106374" cy="1836204"/>
          </a:xfrm>
          <a:prstGeom prst="rect">
            <a:avLst/>
          </a:prstGeom>
          <a:solidFill>
            <a:srgbClr val="0000FF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3219903" y="17802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3 </a:t>
            </a:r>
            <a:r>
              <a:rPr lang="en-US" b="1" dirty="0"/>
              <a:t>(</a:t>
            </a:r>
            <a:r>
              <a:rPr lang="en-US" b="1" dirty="0" err="1"/>
              <a:t>Skewness</a:t>
            </a:r>
            <a:r>
              <a:rPr lang="en-US" b="1" dirty="0"/>
              <a:t>)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211791" y="175483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“leading sensors” 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230383" y="432020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“trailing sensors”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106639" y="3824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4 </a:t>
            </a:r>
            <a:r>
              <a:rPr lang="en-US" b="1" dirty="0"/>
              <a:t>(Flatness)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098527" y="370730"/>
            <a:ext cx="3635896" cy="584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Skupina 12"/>
          <p:cNvGrpSpPr/>
          <p:nvPr/>
        </p:nvGrpSpPr>
        <p:grpSpPr>
          <a:xfrm>
            <a:off x="7991023" y="362331"/>
            <a:ext cx="3635896" cy="5864821"/>
            <a:chOff x="9577064" y="960646"/>
            <a:chExt cx="3635896" cy="5864821"/>
          </a:xfrm>
        </p:grpSpPr>
        <p:grpSp>
          <p:nvGrpSpPr>
            <p:cNvPr id="39" name="Skupina 38"/>
            <p:cNvGrpSpPr/>
            <p:nvPr/>
          </p:nvGrpSpPr>
          <p:grpSpPr>
            <a:xfrm>
              <a:off x="9577064" y="960646"/>
              <a:ext cx="3635896" cy="5849447"/>
              <a:chOff x="5508104" y="963929"/>
              <a:chExt cx="3635896" cy="5849447"/>
            </a:xfrm>
          </p:grpSpPr>
          <p:sp>
            <p:nvSpPr>
              <p:cNvPr id="40" name="TextovéPole 39"/>
              <p:cNvSpPr txBox="1"/>
              <p:nvPr/>
            </p:nvSpPr>
            <p:spPr>
              <a:xfrm>
                <a:off x="6588224" y="963929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4 </a:t>
                </a:r>
                <a:r>
                  <a:rPr lang="en-US" b="1" dirty="0"/>
                  <a:t>(Flatness)</a:t>
                </a:r>
              </a:p>
            </p:txBody>
          </p:sp>
          <p:sp>
            <p:nvSpPr>
              <p:cNvPr id="41" name="Obdélník 40"/>
              <p:cNvSpPr/>
              <p:nvPr/>
            </p:nvSpPr>
            <p:spPr>
              <a:xfrm>
                <a:off x="5508104" y="980728"/>
                <a:ext cx="3635896" cy="5832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Obrázek 4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21896" y="2552942"/>
                <a:ext cx="2664296" cy="2650688"/>
              </a:xfrm>
              <a:prstGeom prst="rect">
                <a:avLst/>
              </a:prstGeom>
            </p:spPr>
          </p:pic>
          <p:sp>
            <p:nvSpPr>
              <p:cNvPr id="43" name="Ovál 42"/>
              <p:cNvSpPr/>
              <p:nvPr/>
            </p:nvSpPr>
            <p:spPr>
              <a:xfrm>
                <a:off x="8100392" y="3560242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8100392" y="3992290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ál 51"/>
              <p:cNvSpPr/>
              <p:nvPr/>
            </p:nvSpPr>
            <p:spPr>
              <a:xfrm>
                <a:off x="6156176" y="3962946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6156176" y="3560242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Skupina 53"/>
              <p:cNvGrpSpPr/>
              <p:nvPr/>
            </p:nvGrpSpPr>
            <p:grpSpPr>
              <a:xfrm>
                <a:off x="5957531" y="1412776"/>
                <a:ext cx="2646917" cy="923330"/>
                <a:chOff x="5957531" y="1279592"/>
                <a:chExt cx="2646917" cy="923330"/>
              </a:xfrm>
            </p:grpSpPr>
            <p:graphicFrame>
              <p:nvGraphicFramePr>
                <p:cNvPr id="58" name="Objekt 57"/>
                <p:cNvGraphicFramePr>
                  <a:graphicFrameLocks noChangeAspect="1"/>
                </p:cNvGraphicFramePr>
                <p:nvPr/>
              </p:nvGraphicFramePr>
              <p:xfrm>
                <a:off x="7596336" y="1583251"/>
                <a:ext cx="845022" cy="2906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61" name="Rovnice" r:id="rId9" imgW="596880" imgH="203040" progId="Equation.3">
                        <p:embed/>
                      </p:oleObj>
                    </mc:Choice>
                    <mc:Fallback>
                      <p:oleObj name="Rovnice" r:id="rId9" imgW="596880" imgH="203040" progId="Equation.3">
                        <p:embed/>
                        <p:pic>
                          <p:nvPicPr>
                            <p:cNvPr id="58" name="Objekt 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96336" y="1583251"/>
                              <a:ext cx="845022" cy="290644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9" name="TextovéPole 58"/>
                <p:cNvSpPr txBox="1"/>
                <p:nvPr/>
              </p:nvSpPr>
              <p:spPr>
                <a:xfrm>
                  <a:off x="5957531" y="1279592"/>
                  <a:ext cx="264691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00FF"/>
                      </a:solidFill>
                    </a:rPr>
                    <a:t>Trailing sensors </a:t>
                  </a:r>
                  <a:r>
                    <a:rPr lang="en-US" dirty="0"/>
                    <a:t>outside main LSC roll for                :</a:t>
                  </a:r>
                </a:p>
                <a:p>
                  <a:pPr algn="ctr"/>
                  <a:r>
                    <a:rPr lang="en-US" u="sng" dirty="0"/>
                    <a:t>Tilted elliptical  LSC</a:t>
                  </a:r>
                </a:p>
              </p:txBody>
            </p:sp>
          </p:grpSp>
          <p:grpSp>
            <p:nvGrpSpPr>
              <p:cNvPr id="55" name="Skupina 54"/>
              <p:cNvGrpSpPr/>
              <p:nvPr/>
            </p:nvGrpSpPr>
            <p:grpSpPr>
              <a:xfrm>
                <a:off x="5652120" y="5441742"/>
                <a:ext cx="3186469" cy="923330"/>
                <a:chOff x="5957531" y="5742548"/>
                <a:chExt cx="3186469" cy="923330"/>
              </a:xfrm>
            </p:grpSpPr>
            <p:sp>
              <p:nvSpPr>
                <p:cNvPr id="56" name="TextovéPole 55"/>
                <p:cNvSpPr txBox="1"/>
                <p:nvPr/>
              </p:nvSpPr>
              <p:spPr>
                <a:xfrm>
                  <a:off x="5957531" y="5742548"/>
                  <a:ext cx="318646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All sensors inside</a:t>
                  </a:r>
                </a:p>
                <a:p>
                  <a:pPr algn="ctr"/>
                  <a:r>
                    <a:rPr lang="en-US" dirty="0"/>
                    <a:t> the main LSC roll for                 :</a:t>
                  </a:r>
                </a:p>
                <a:p>
                  <a:pPr algn="ctr"/>
                  <a:r>
                    <a:rPr lang="en-US" u="sng" dirty="0" err="1"/>
                    <a:t>Squarish</a:t>
                  </a:r>
                  <a:r>
                    <a:rPr lang="en-US" u="sng" dirty="0"/>
                    <a:t> LSC shape  </a:t>
                  </a:r>
                </a:p>
              </p:txBody>
            </p:sp>
            <p:graphicFrame>
              <p:nvGraphicFramePr>
                <p:cNvPr id="57" name="Objekt 56"/>
                <p:cNvGraphicFramePr>
                  <a:graphicFrameLocks noChangeAspect="1"/>
                </p:cNvGraphicFramePr>
                <p:nvPr/>
              </p:nvGraphicFramePr>
              <p:xfrm>
                <a:off x="8119938" y="6021288"/>
                <a:ext cx="844550" cy="2905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62" name="Rovnice" r:id="rId11" imgW="596880" imgH="203040" progId="Equation.3">
                        <p:embed/>
                      </p:oleObj>
                    </mc:Choice>
                    <mc:Fallback>
                      <p:oleObj name="Rovnice" r:id="rId11" imgW="596880" imgH="203040" progId="Equation.3">
                        <p:embed/>
                        <p:pic>
                          <p:nvPicPr>
                            <p:cNvPr id="57" name="Objek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19938" y="6021288"/>
                              <a:ext cx="844550" cy="29051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60" name="TextovéPole 59"/>
            <p:cNvSpPr txBox="1"/>
            <p:nvPr/>
          </p:nvSpPr>
          <p:spPr>
            <a:xfrm>
              <a:off x="10116616" y="6302247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</a:rPr>
                <a:t>See also </a:t>
              </a:r>
              <a:r>
                <a:rPr lang="en-US" sz="1400" i="1" dirty="0" err="1">
                  <a:latin typeface="Arial" panose="020B0604020202020204" pitchFamily="34" charset="0"/>
                </a:rPr>
                <a:t>Niemela</a:t>
              </a:r>
              <a:r>
                <a:rPr lang="en-US" sz="1400" i="1" dirty="0">
                  <a:latin typeface="Arial" panose="020B0604020202020204" pitchFamily="34" charset="0"/>
                </a:rPr>
                <a:t>, </a:t>
              </a:r>
              <a:r>
                <a:rPr lang="en-US" sz="1400" i="1" dirty="0" err="1">
                  <a:latin typeface="Arial" panose="020B0604020202020204" pitchFamily="34" charset="0"/>
                </a:rPr>
                <a:t>Sreenivasan</a:t>
              </a:r>
              <a:r>
                <a:rPr lang="en-US" sz="1400" i="1" dirty="0">
                  <a:latin typeface="Arial" panose="020B0604020202020204" pitchFamily="34" charset="0"/>
                </a:rPr>
                <a:t> </a:t>
              </a:r>
            </a:p>
            <a:p>
              <a:r>
                <a:rPr lang="en-US" sz="1400" i="1" dirty="0" err="1">
                  <a:latin typeface="Arial" panose="020B0604020202020204" pitchFamily="34" charset="0"/>
                </a:rPr>
                <a:t>Europhys</a:t>
              </a:r>
              <a:r>
                <a:rPr lang="en-US" sz="1400" i="1" dirty="0">
                  <a:latin typeface="Arial" panose="020B0604020202020204" pitchFamily="34" charset="0"/>
                </a:rPr>
                <a:t>. </a:t>
              </a:r>
              <a:r>
                <a:rPr lang="en-US" sz="1400" i="1" dirty="0" err="1">
                  <a:latin typeface="Arial" panose="020B0604020202020204" pitchFamily="34" charset="0"/>
                </a:rPr>
                <a:t>Lett</a:t>
              </a:r>
              <a:r>
                <a:rPr lang="en-US" sz="1400" i="1" dirty="0">
                  <a:latin typeface="Arial" panose="020B0604020202020204" pitchFamily="34" charset="0"/>
                </a:rPr>
                <a:t>. (2003) 62, 859</a:t>
              </a:r>
            </a:p>
          </p:txBody>
        </p:sp>
      </p:grpSp>
      <p:pic>
        <p:nvPicPr>
          <p:cNvPr id="62" name="Obrázek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780000"/>
            <a:ext cx="1974413" cy="1480810"/>
          </a:xfrm>
          <a:prstGeom prst="rect">
            <a:avLst/>
          </a:prstGeom>
        </p:spPr>
      </p:pic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502593" y="6127232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3246214" y="41205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3 </a:t>
            </a:r>
            <a:r>
              <a:rPr lang="en-US" b="1" dirty="0"/>
              <a:t>(</a:t>
            </a:r>
            <a:r>
              <a:rPr lang="en-US" b="1" dirty="0" err="1"/>
              <a:t>Skewness</a:t>
            </a:r>
            <a:r>
              <a:rPr lang="en-US" b="1" dirty="0"/>
              <a:t>)</a:t>
            </a:r>
          </a:p>
        </p:txBody>
      </p:sp>
      <p:sp>
        <p:nvSpPr>
          <p:cNvPr id="66" name="Nadpis 1"/>
          <p:cNvSpPr txBox="1">
            <a:spLocks/>
          </p:cNvSpPr>
          <p:nvPr/>
        </p:nvSpPr>
        <p:spPr>
          <a:xfrm>
            <a:off x="194504" y="131291"/>
            <a:ext cx="11208470" cy="6480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Fluctuation PDFs: Evidence for LSC shape change</a:t>
            </a:r>
            <a:endParaRPr lang="cs-CZ" sz="4400" dirty="0"/>
          </a:p>
        </p:txBody>
      </p:sp>
      <p:sp>
        <p:nvSpPr>
          <p:cNvPr id="64" name="Obdélník 6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grpSp>
        <p:nvGrpSpPr>
          <p:cNvPr id="67" name="Skupina 6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68" name="TextovéPole 6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33/40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69" name="Přímá spojnice 6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3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8" y="338987"/>
            <a:ext cx="10058400" cy="51911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585" y="-182645"/>
            <a:ext cx="13683050" cy="706185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340170" y="204825"/>
            <a:ext cx="559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 temperature fluctuations – measurement </a:t>
            </a:r>
            <a:r>
              <a:rPr lang="en-US" dirty="0" smtClean="0"/>
              <a:t>#f078:    </a:t>
            </a:r>
          </a:p>
          <a:p>
            <a:r>
              <a:rPr lang="en-US" i="1" dirty="0" smtClean="0"/>
              <a:t>Ra</a:t>
            </a:r>
            <a:r>
              <a:rPr lang="en-US" dirty="0" smtClean="0"/>
              <a:t> </a:t>
            </a:r>
            <a:r>
              <a:rPr lang="en-US" dirty="0"/>
              <a:t>= 8.86*10</a:t>
            </a:r>
            <a:r>
              <a:rPr lang="en-US" baseline="30000" dirty="0"/>
              <a:t>12 </a:t>
            </a:r>
            <a:r>
              <a:rPr lang="en-US" baseline="-25000" dirty="0"/>
              <a:t> </a:t>
            </a:r>
            <a:r>
              <a:rPr lang="en-US" dirty="0"/>
              <a:t>, </a:t>
            </a:r>
            <a:r>
              <a:rPr lang="en-US" i="1" dirty="0" err="1"/>
              <a:t>Pr</a:t>
            </a:r>
            <a:r>
              <a:rPr lang="en-US" dirty="0"/>
              <a:t> = 1.34, &lt;</a:t>
            </a:r>
            <a:r>
              <a:rPr lang="en-US" i="1" dirty="0"/>
              <a:t>Nu</a:t>
            </a:r>
            <a:r>
              <a:rPr lang="en-US" dirty="0"/>
              <a:t>&gt; = </a:t>
            </a:r>
            <a:r>
              <a:rPr lang="en-US" dirty="0" smtClean="0"/>
              <a:t>1280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91380" y="802640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T1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041725" y="2216009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T2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041725" y="3336142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T3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091380" y="4456275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T4</a:t>
            </a:r>
            <a:endParaRPr lang="cs-CZ" sz="1400" dirty="0"/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840745" y="2863781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923702" y="4044501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923702" y="5201709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78822" y="785281"/>
            <a:ext cx="680777" cy="53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8968185" y="677072"/>
            <a:ext cx="1706169" cy="53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40" y="3708303"/>
            <a:ext cx="2808150" cy="2106113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01" y="545249"/>
            <a:ext cx="24257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ál 29"/>
          <p:cNvSpPr/>
          <p:nvPr/>
        </p:nvSpPr>
        <p:spPr>
          <a:xfrm>
            <a:off x="11282348" y="144095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ál 30"/>
          <p:cNvSpPr/>
          <p:nvPr/>
        </p:nvSpPr>
        <p:spPr>
          <a:xfrm>
            <a:off x="11291775" y="1999985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/>
          <p:cNvSpPr/>
          <p:nvPr/>
        </p:nvSpPr>
        <p:spPr>
          <a:xfrm>
            <a:off x="9884875" y="1990558"/>
            <a:ext cx="216024" cy="2160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/>
          <p:cNvSpPr/>
          <p:nvPr/>
        </p:nvSpPr>
        <p:spPr>
          <a:xfrm>
            <a:off x="9885598" y="1450668"/>
            <a:ext cx="216024" cy="216024"/>
          </a:xfrm>
          <a:prstGeom prst="ellipse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adpis 1"/>
          <p:cNvSpPr>
            <a:spLocks noGrp="1"/>
          </p:cNvSpPr>
          <p:nvPr>
            <p:ph type="ctrTitle"/>
          </p:nvPr>
        </p:nvSpPr>
        <p:spPr>
          <a:xfrm>
            <a:off x="178822" y="146736"/>
            <a:ext cx="11724362" cy="648071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Wind reversals</a:t>
            </a:r>
            <a:endParaRPr lang="cs-CZ" sz="4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126073" y="2523786"/>
            <a:ext cx="80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</a:t>
            </a:r>
            <a:r>
              <a:rPr lang="en-US" dirty="0" err="1" smtClean="0"/>
              <a:t>corr</a:t>
            </a:r>
            <a:endParaRPr lang="en-US" dirty="0" smtClean="0"/>
          </a:p>
          <a:p>
            <a:r>
              <a:rPr lang="en-US" dirty="0" smtClean="0"/>
              <a:t>delay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27833" y="3695620"/>
            <a:ext cx="80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</a:t>
            </a:r>
            <a:r>
              <a:rPr lang="en-US" dirty="0" err="1" smtClean="0"/>
              <a:t>corr</a:t>
            </a:r>
            <a:endParaRPr lang="en-US" dirty="0" smtClean="0"/>
          </a:p>
          <a:p>
            <a:r>
              <a:rPr lang="en-US" dirty="0" smtClean="0"/>
              <a:t>delay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-16114" y="4790997"/>
            <a:ext cx="107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PDF skewness</a:t>
            </a:r>
            <a:endParaRPr lang="cs-CZ" sz="16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-28923" y="1360407"/>
            <a:ext cx="107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PDF skewness</a:t>
            </a:r>
            <a:endParaRPr lang="cs-CZ" sz="16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14786" y="5409154"/>
            <a:ext cx="764242" cy="7386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sliding window analysis</a:t>
            </a:r>
            <a:endParaRPr lang="cs-CZ" sz="1400" dirty="0">
              <a:solidFill>
                <a:schemeClr val="accent1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grpSp>
        <p:nvGrpSpPr>
          <p:cNvPr id="41" name="Skupina 40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42" name="TextovéPole 4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2.2</a:t>
              </a:r>
            </a:p>
            <a:p>
              <a:pPr algn="ctr"/>
              <a:r>
                <a:rPr lang="en-US" sz="1600" dirty="0" smtClean="0">
                  <a:solidFill>
                    <a:srgbClr val="00F200"/>
                  </a:solidFill>
                </a:rPr>
                <a:t>34/40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43" name="Přímá spojnice 4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00F2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Obrázek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144528" y="1900464"/>
            <a:ext cx="1331061" cy="846108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814" y="3688036"/>
            <a:ext cx="1964303" cy="1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10120" y="862519"/>
            <a:ext cx="5076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Many visualization methods exist: </a:t>
            </a:r>
          </a:p>
          <a:p>
            <a:r>
              <a:rPr lang="en-US" dirty="0"/>
              <a:t>Smoke, Ink or Dye…</a:t>
            </a:r>
          </a:p>
          <a:p>
            <a:r>
              <a:rPr lang="en-US" dirty="0"/>
              <a:t>Particle Tracking Velocimetry, </a:t>
            </a:r>
          </a:p>
          <a:p>
            <a:r>
              <a:rPr lang="en-US" dirty="0"/>
              <a:t>Particle Image Velocimetry, </a:t>
            </a:r>
          </a:p>
          <a:p>
            <a:r>
              <a:rPr lang="en-US" dirty="0"/>
              <a:t>Laser Doppler Velocimetry</a:t>
            </a:r>
          </a:p>
          <a:p>
            <a:r>
              <a:rPr lang="en-US" dirty="0" err="1"/>
              <a:t>Shadograph</a:t>
            </a:r>
            <a:r>
              <a:rPr lang="en-US" dirty="0"/>
              <a:t>, </a:t>
            </a:r>
            <a:r>
              <a:rPr lang="en-US" dirty="0" err="1"/>
              <a:t>Schlieren</a:t>
            </a:r>
            <a:r>
              <a:rPr lang="en-US" dirty="0"/>
              <a:t>, etc</a:t>
            </a:r>
            <a:r>
              <a:rPr lang="en-US" dirty="0" smtClean="0"/>
              <a:t>…</a:t>
            </a:r>
          </a:p>
          <a:p>
            <a:endParaRPr lang="en-US" dirty="0"/>
          </a:p>
          <a:p>
            <a:pPr algn="r"/>
            <a:r>
              <a:rPr lang="en-US" u="sng" dirty="0">
                <a:solidFill>
                  <a:srgbClr val="FF0000"/>
                </a:solidFill>
              </a:rPr>
              <a:t>None allow to reach “ultimate” </a:t>
            </a:r>
            <a:r>
              <a:rPr lang="en-US" i="1" u="sng" dirty="0">
                <a:solidFill>
                  <a:srgbClr val="FF0000"/>
                </a:solidFill>
              </a:rPr>
              <a:t>Ra</a:t>
            </a:r>
            <a:r>
              <a:rPr lang="en-US" u="sng" dirty="0">
                <a:solidFill>
                  <a:srgbClr val="FF0000"/>
                </a:solidFill>
              </a:rPr>
              <a:t>!</a:t>
            </a:r>
          </a:p>
          <a:p>
            <a:pPr algn="r"/>
            <a:r>
              <a:rPr lang="en-US" dirty="0"/>
              <a:t>(enabling direct velocity information in RBC)</a:t>
            </a:r>
            <a:endParaRPr lang="en-US" u="sng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565171" y="48377"/>
            <a:ext cx="8834991" cy="994172"/>
          </a:xfrm>
        </p:spPr>
        <p:txBody>
          <a:bodyPr>
            <a:normAutofit/>
          </a:bodyPr>
          <a:lstStyle/>
          <a:p>
            <a:r>
              <a:rPr lang="en-US" dirty="0"/>
              <a:t>Outlook: Flow visualization at high </a:t>
            </a:r>
            <a:r>
              <a:rPr lang="en-US" dirty="0" smtClean="0"/>
              <a:t>Ra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262649" y="2226511"/>
            <a:ext cx="1838227" cy="364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Obdélník 1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noFill/>
          <a:ln w="127000">
            <a:solidFill>
              <a:schemeClr val="accent1">
                <a:lumMod val="7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4" name="Skupina 13"/>
          <p:cNvGrpSpPr/>
          <p:nvPr/>
        </p:nvGrpSpPr>
        <p:grpSpPr>
          <a:xfrm>
            <a:off x="11638887" y="64422"/>
            <a:ext cx="587680" cy="669414"/>
            <a:chOff x="11460568" y="44614"/>
            <a:chExt cx="783573" cy="892551"/>
          </a:xfrm>
        </p:grpSpPr>
        <p:sp>
          <p:nvSpPr>
            <p:cNvPr id="22" name="TextovéPole 21"/>
            <p:cNvSpPr txBox="1"/>
            <p:nvPr/>
          </p:nvSpPr>
          <p:spPr>
            <a:xfrm>
              <a:off x="11460568" y="44614"/>
              <a:ext cx="783573" cy="892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3.1</a:t>
              </a:r>
            </a:p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35/40</a:t>
              </a:r>
            </a:p>
            <a:p>
              <a:endParaRPr lang="en-US" sz="1350" dirty="0">
                <a:solidFill>
                  <a:srgbClr val="E58A11"/>
                </a:solidFill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Skupina 24"/>
          <p:cNvGrpSpPr/>
          <p:nvPr/>
        </p:nvGrpSpPr>
        <p:grpSpPr>
          <a:xfrm>
            <a:off x="8780779" y="3447842"/>
            <a:ext cx="2148817" cy="1630387"/>
            <a:chOff x="9675703" y="3454120"/>
            <a:chExt cx="2865089" cy="2173848"/>
          </a:xfrm>
        </p:grpSpPr>
        <p:sp>
          <p:nvSpPr>
            <p:cNvPr id="19" name="TextovéPole 18"/>
            <p:cNvSpPr txBox="1"/>
            <p:nvPr/>
          </p:nvSpPr>
          <p:spPr>
            <a:xfrm>
              <a:off x="9675703" y="3454120"/>
              <a:ext cx="241860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Tracer “Clouds”</a:t>
              </a:r>
            </a:p>
            <a:p>
              <a:endParaRPr lang="en-US" sz="135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(may be more </a:t>
              </a:r>
              <a:r>
                <a:rPr lang="en-US" sz="1350" dirty="0" err="1">
                  <a:solidFill>
                    <a:schemeClr val="bg1">
                      <a:lumMod val="85000"/>
                    </a:schemeClr>
                  </a:solidFill>
                </a:rPr>
                <a:t>cvonvenient</a:t>
              </a:r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 for RBC BL)</a:t>
              </a:r>
              <a:endParaRPr lang="cs-CZ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10563704" y="5227859"/>
              <a:ext cx="197708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Tracer Line</a:t>
              </a:r>
              <a:endParaRPr lang="cs-CZ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28" name="Obráze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562" y="801438"/>
            <a:ext cx="2140215" cy="1335494"/>
          </a:xfrm>
          <a:prstGeom prst="rect">
            <a:avLst/>
          </a:prstGeom>
        </p:spPr>
      </p:pic>
      <p:pic>
        <p:nvPicPr>
          <p:cNvPr id="13313" name="Obrázek 133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4" y="733835"/>
            <a:ext cx="1917688" cy="2130027"/>
          </a:xfrm>
          <a:prstGeom prst="rect">
            <a:avLst/>
          </a:prstGeom>
        </p:spPr>
      </p:pic>
      <p:pic>
        <p:nvPicPr>
          <p:cNvPr id="13315" name="Obrázek 133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30" y="3464293"/>
            <a:ext cx="5822243" cy="3275011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024" y="2262063"/>
            <a:ext cx="2443325" cy="2480533"/>
          </a:xfrm>
          <a:prstGeom prst="rect">
            <a:avLst/>
          </a:prstGeom>
        </p:spPr>
      </p:pic>
      <p:sp>
        <p:nvSpPr>
          <p:cNvPr id="13316" name="TextovéPole 13315"/>
          <p:cNvSpPr txBox="1"/>
          <p:nvPr/>
        </p:nvSpPr>
        <p:spPr>
          <a:xfrm>
            <a:off x="159924" y="2863863"/>
            <a:ext cx="24756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Ernst Mach &amp;Peter </a:t>
            </a:r>
            <a:r>
              <a:rPr lang="en-US" sz="1050" dirty="0" err="1"/>
              <a:t>Salcher</a:t>
            </a:r>
            <a:r>
              <a:rPr lang="en-US" sz="1050" dirty="0"/>
              <a:t>, </a:t>
            </a:r>
            <a:r>
              <a:rPr lang="en-US" sz="1050" dirty="0" err="1"/>
              <a:t>cca</a:t>
            </a:r>
            <a:r>
              <a:rPr lang="en-US" sz="1050" dirty="0"/>
              <a:t>. 1890</a:t>
            </a:r>
            <a:endParaRPr lang="cs-CZ" sz="1050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24" y="3447842"/>
            <a:ext cx="4173383" cy="32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33354" y="0"/>
            <a:ext cx="11779988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Outlook 1: </a:t>
            </a:r>
            <a:r>
              <a:rPr lang="en-US" dirty="0"/>
              <a:t>Flow visualization at high </a:t>
            </a:r>
            <a:r>
              <a:rPr lang="en-US" dirty="0" smtClean="0"/>
              <a:t>Ra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73230" y="1011966"/>
            <a:ext cx="4967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 err="1" smtClean="0">
                <a:solidFill>
                  <a:srgbClr val="FF0000"/>
                </a:solidFill>
              </a:rPr>
              <a:t>promissing</a:t>
            </a:r>
            <a:r>
              <a:rPr lang="en-US" dirty="0" smtClean="0">
                <a:solidFill>
                  <a:srgbClr val="FF0000"/>
                </a:solidFill>
              </a:rPr>
              <a:t> visualization method was developed </a:t>
            </a:r>
            <a:r>
              <a:rPr lang="en-US" dirty="0" smtClean="0"/>
              <a:t> </a:t>
            </a:r>
            <a:r>
              <a:rPr lang="en-US" i="1" dirty="0" smtClean="0"/>
              <a:t>McKinsey et al. Phys. Rev. Lett.</a:t>
            </a:r>
            <a:r>
              <a:rPr lang="en-US" i="1" dirty="0"/>
              <a:t> </a:t>
            </a:r>
            <a:r>
              <a:rPr lang="en-US" b="1" i="1" dirty="0"/>
              <a:t>95</a:t>
            </a:r>
            <a:r>
              <a:rPr lang="en-US" i="1" dirty="0"/>
              <a:t>, </a:t>
            </a:r>
            <a:r>
              <a:rPr lang="en-US" i="1" dirty="0" smtClean="0"/>
              <a:t>111101 (2005) </a:t>
            </a:r>
          </a:p>
          <a:p>
            <a:r>
              <a:rPr lang="en-US" i="1" dirty="0" smtClean="0"/>
              <a:t>W. </a:t>
            </a:r>
            <a:r>
              <a:rPr lang="en-US" i="1" dirty="0" err="1" smtClean="0"/>
              <a:t>Guo</a:t>
            </a:r>
            <a:r>
              <a:rPr lang="en-US" i="1" dirty="0" smtClean="0"/>
              <a:t> et al. Phys. Rev. Lett.,</a:t>
            </a:r>
            <a:r>
              <a:rPr lang="en-US" i="1" dirty="0"/>
              <a:t> 105, 045301 (2010</a:t>
            </a:r>
            <a:r>
              <a:rPr lang="en-US" i="1" dirty="0" smtClean="0"/>
              <a:t>)</a:t>
            </a:r>
            <a:endParaRPr lang="en-US" i="1" dirty="0" smtClean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651530" y="1825680"/>
            <a:ext cx="2450969" cy="485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4999791" y="1030393"/>
            <a:ext cx="4112335" cy="4842387"/>
            <a:chOff x="4610103" y="1746869"/>
            <a:chExt cx="4112335" cy="4842387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0103" y="1746869"/>
              <a:ext cx="4112335" cy="4842387"/>
            </a:xfrm>
            <a:prstGeom prst="rect">
              <a:avLst/>
            </a:prstGeom>
          </p:spPr>
        </p:pic>
        <p:sp>
          <p:nvSpPr>
            <p:cNvPr id="15" name="Obdélník 14"/>
            <p:cNvSpPr/>
            <p:nvPr/>
          </p:nvSpPr>
          <p:spPr>
            <a:xfrm>
              <a:off x="7098384" y="1753584"/>
              <a:ext cx="1621410" cy="4835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" name="Obdélník 1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1">
                <a:lumMod val="7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2" name="TextovéPole 21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3.1</a:t>
              </a:r>
            </a:p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35/40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accent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accent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Skupina 5"/>
          <p:cNvGrpSpPr/>
          <p:nvPr/>
        </p:nvGrpSpPr>
        <p:grpSpPr>
          <a:xfrm>
            <a:off x="7698154" y="3816330"/>
            <a:ext cx="4212491" cy="2877272"/>
            <a:chOff x="7384461" y="3158943"/>
            <a:chExt cx="5066512" cy="346159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019" y="3158943"/>
              <a:ext cx="3927940" cy="283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7384461" y="6213231"/>
              <a:ext cx="5066512" cy="407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J. Gao et al. Rev</a:t>
              </a:r>
              <a:r>
                <a:rPr lang="en-US" sz="1600" i="1" dirty="0"/>
                <a:t>. Sci. </a:t>
              </a:r>
              <a:r>
                <a:rPr lang="en-US" sz="1600" i="1" dirty="0" err="1"/>
                <a:t>Instrum</a:t>
              </a:r>
              <a:r>
                <a:rPr lang="en-US" sz="1600" i="1" dirty="0"/>
                <a:t>. 86, 093904 (2015)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133457" y="2115306"/>
            <a:ext cx="4936934" cy="2312980"/>
            <a:chOff x="7196900" y="1007310"/>
            <a:chExt cx="4936934" cy="2312980"/>
          </a:xfrm>
        </p:grpSpPr>
        <p:sp>
          <p:nvSpPr>
            <p:cNvPr id="21" name="TextovéPole 20"/>
            <p:cNvSpPr txBox="1"/>
            <p:nvPr/>
          </p:nvSpPr>
          <p:spPr>
            <a:xfrm>
              <a:off x="7196900" y="1007310"/>
              <a:ext cx="493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Long-living (&gt; 10s) molecular triplet excimer He2* </a:t>
              </a:r>
            </a:p>
            <a:p>
              <a:r>
                <a:rPr lang="en-US" sz="1600" i="1" dirty="0" smtClean="0"/>
                <a:t>McKinsey et al. </a:t>
              </a:r>
              <a:r>
                <a:rPr lang="en-US" sz="1600" i="1" dirty="0"/>
                <a:t>Phys. Rev. A </a:t>
              </a:r>
              <a:r>
                <a:rPr lang="en-US" sz="1600" b="1" i="1" dirty="0"/>
                <a:t>59</a:t>
              </a:r>
              <a:r>
                <a:rPr lang="en-US" sz="1600" i="1" dirty="0"/>
                <a:t>, </a:t>
              </a:r>
              <a:r>
                <a:rPr lang="en-US" sz="1600" i="1" dirty="0" smtClean="0"/>
                <a:t>200 (1999)</a:t>
              </a:r>
              <a:endParaRPr lang="en-US" sz="1600" i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8018585" y="1887054"/>
              <a:ext cx="2942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629013" y="1565964"/>
              <a:ext cx="4398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   </a:t>
              </a:r>
              <a:r>
                <a:rPr lang="en-US" sz="1700" dirty="0" smtClean="0"/>
                <a:t>Excimers </a:t>
              </a:r>
              <a:r>
                <a:rPr lang="en-US" sz="1700" u="sng" dirty="0" smtClean="0"/>
                <a:t>form </a:t>
              </a:r>
              <a:r>
                <a:rPr lang="en-US" sz="1700" u="sng" dirty="0"/>
                <a:t>after He ionization  </a:t>
              </a:r>
              <a:r>
                <a:rPr lang="en-US" sz="1700" u="sng" dirty="0" smtClean="0"/>
                <a:t>                </a:t>
              </a:r>
              <a:r>
                <a:rPr lang="en-US" sz="1700" dirty="0" smtClean="0"/>
                <a:t>(</a:t>
              </a:r>
              <a:r>
                <a:rPr lang="en-US" sz="1700" dirty="0"/>
                <a:t>by fs-lasers, radioactivity, intense electric field ionization, </a:t>
              </a:r>
              <a:r>
                <a:rPr lang="en-US" sz="1700" dirty="0" err="1"/>
                <a:t>etc</a:t>
              </a:r>
              <a:r>
                <a:rPr lang="en-US" sz="1700" dirty="0"/>
                <a:t>…)</a:t>
              </a:r>
            </a:p>
            <a:p>
              <a:pPr marL="285750" indent="-285750">
                <a:buFontTx/>
                <a:buChar char="-"/>
              </a:pPr>
              <a:r>
                <a:rPr lang="en-US" sz="1700" dirty="0"/>
                <a:t>Can be visualized by molecular tagging via                                               </a:t>
              </a:r>
              <a:r>
                <a:rPr lang="en-US" sz="1700" u="sng" dirty="0"/>
                <a:t>laser-induced fluorescence </a:t>
              </a:r>
              <a:r>
                <a:rPr lang="en-US" sz="1700" dirty="0"/>
                <a:t>(LIF)</a:t>
              </a:r>
              <a:endParaRPr lang="cs-CZ" sz="1700" dirty="0"/>
            </a:p>
            <a:p>
              <a:endParaRPr lang="en-US" dirty="0"/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7424229" y="1027111"/>
            <a:ext cx="4829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Quantum </a:t>
            </a:r>
            <a:r>
              <a:rPr lang="en-US" u="sng" dirty="0">
                <a:solidFill>
                  <a:srgbClr val="FF0000"/>
                </a:solidFill>
              </a:rPr>
              <a:t>counter-flow (CF) of superfluid He-II</a:t>
            </a:r>
            <a:r>
              <a:rPr lang="en-US" u="sng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800" u="sng" dirty="0" smtClean="0">
                <a:solidFill>
                  <a:srgbClr val="FF0000"/>
                </a:solidFill>
              </a:rPr>
              <a:t> </a:t>
            </a:r>
            <a:endParaRPr lang="en-US" sz="800" u="sng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chemeClr val="accent1"/>
                </a:solidFill>
              </a:rPr>
              <a:t>Thermally induced relative flow of the normal and superfluid components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Analogous heat transfer scaling laws experimentally observed </a:t>
            </a:r>
            <a:r>
              <a:rPr lang="en-US" sz="1700" dirty="0" smtClean="0"/>
              <a:t>for CF and classical RBC [</a:t>
            </a:r>
            <a:r>
              <a:rPr lang="en-US" sz="1700" i="1" dirty="0" err="1"/>
              <a:t>Skrbek</a:t>
            </a:r>
            <a:r>
              <a:rPr lang="en-US" sz="1700" i="1" dirty="0"/>
              <a:t>, Gordeev, </a:t>
            </a:r>
            <a:r>
              <a:rPr lang="en-US" sz="1700" i="1" dirty="0" err="1"/>
              <a:t>Soukup</a:t>
            </a:r>
            <a:r>
              <a:rPr lang="en-US" sz="1700" i="1" dirty="0"/>
              <a:t>, </a:t>
            </a:r>
            <a:r>
              <a:rPr lang="en-US" sz="1700" i="1" dirty="0" smtClean="0"/>
              <a:t>PRE </a:t>
            </a:r>
            <a:r>
              <a:rPr lang="en-US" sz="1700" i="1" dirty="0"/>
              <a:t>(</a:t>
            </a:r>
            <a:r>
              <a:rPr lang="en-US" sz="1700" i="1" dirty="0" smtClean="0"/>
              <a:t>2003)</a:t>
            </a:r>
            <a:r>
              <a:rPr lang="en-US" sz="1700" dirty="0" smtClean="0"/>
              <a:t>]</a:t>
            </a:r>
            <a:endParaRPr lang="cs-CZ" sz="1700" dirty="0"/>
          </a:p>
          <a:p>
            <a:pPr marL="285750" indent="-285750">
              <a:buFontTx/>
              <a:buChar char="-"/>
            </a:pPr>
            <a:r>
              <a:rPr lang="en-US" sz="1700" dirty="0"/>
              <a:t>Analogous roles of gravitational potential in RBC and chemical potential in CF;          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Detailed theory being developed (MM) …</a:t>
            </a:r>
          </a:p>
          <a:p>
            <a:endParaRPr lang="en-US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330710" y="4496537"/>
            <a:ext cx="4173846" cy="2224523"/>
            <a:chOff x="250966" y="1959002"/>
            <a:chExt cx="4173846" cy="222452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10" y="1959002"/>
              <a:ext cx="4171202" cy="1893686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250966" y="3844971"/>
              <a:ext cx="2700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W. </a:t>
              </a:r>
              <a:r>
                <a:rPr lang="en-US" sz="1600" i="1" dirty="0" err="1"/>
                <a:t>Guo</a:t>
              </a:r>
              <a:r>
                <a:rPr lang="en-US" sz="1600" i="1" dirty="0"/>
                <a:t> et al. PNAS (2013) </a:t>
              </a:r>
              <a:endParaRPr lang="cs-CZ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169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37473" y="2191105"/>
            <a:ext cx="4417773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Many visualization methods exist: PTV, PIV, </a:t>
            </a:r>
            <a:r>
              <a:rPr lang="en-US" sz="1013" dirty="0" err="1"/>
              <a:t>shadograph</a:t>
            </a:r>
            <a:r>
              <a:rPr lang="en-US" sz="1013" dirty="0"/>
              <a:t>…</a:t>
            </a:r>
          </a:p>
          <a:p>
            <a:endParaRPr lang="en-US" sz="1013" dirty="0"/>
          </a:p>
          <a:p>
            <a:r>
              <a:rPr lang="en-US" sz="1013" dirty="0"/>
              <a:t>None has so far been realized in fluids allowing to reach “ultimate” Rayleigh numbers (ultimate turbulent heat transport).</a:t>
            </a:r>
          </a:p>
          <a:p>
            <a:endParaRPr lang="cs-CZ" sz="1013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49512" y="4550665"/>
            <a:ext cx="5724219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13" u="sng" dirty="0"/>
              <a:t>Besides (and more importantly):</a:t>
            </a:r>
          </a:p>
          <a:p>
            <a:pPr algn="r"/>
            <a:r>
              <a:rPr lang="en-US" sz="1013" dirty="0"/>
              <a:t>At </a:t>
            </a:r>
            <a:r>
              <a:rPr lang="en-US" sz="1013" b="1" dirty="0"/>
              <a:t>high </a:t>
            </a:r>
            <a:r>
              <a:rPr lang="en-US" sz="1013" b="1" i="1" dirty="0"/>
              <a:t>Ra</a:t>
            </a:r>
            <a:r>
              <a:rPr lang="en-US" sz="1013" b="1" dirty="0"/>
              <a:t>, only temperature </a:t>
            </a:r>
            <a:r>
              <a:rPr lang="en-US" sz="1013" dirty="0"/>
              <a:t>information is experimentally known;</a:t>
            </a:r>
          </a:p>
          <a:p>
            <a:pPr algn="r"/>
            <a:r>
              <a:rPr lang="en-US" sz="1013" dirty="0"/>
              <a:t>Visualization technique would enable measuring </a:t>
            </a:r>
            <a:r>
              <a:rPr lang="en-US" sz="1013" b="1" dirty="0"/>
              <a:t>velocity field</a:t>
            </a:r>
            <a:r>
              <a:rPr lang="en-US" sz="1013" dirty="0"/>
              <a:t> too!</a:t>
            </a:r>
            <a:endParaRPr lang="cs-CZ" sz="1013" dirty="0"/>
          </a:p>
          <a:p>
            <a:endParaRPr lang="cs-CZ" sz="1013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12" y="1820138"/>
            <a:ext cx="6147979" cy="344509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849511" y="4550663"/>
            <a:ext cx="6236282" cy="75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13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78" y="865007"/>
            <a:ext cx="8388772" cy="514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/>
          <p:cNvGrpSpPr/>
          <p:nvPr/>
        </p:nvGrpSpPr>
        <p:grpSpPr>
          <a:xfrm>
            <a:off x="1524002" y="1946098"/>
            <a:ext cx="5471766" cy="4100407"/>
            <a:chOff x="2962624" y="195658"/>
            <a:chExt cx="7295688" cy="546720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624" y="195658"/>
              <a:ext cx="7237047" cy="5427785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394128" y="5170424"/>
              <a:ext cx="6864184" cy="49244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chemeClr val="bg1"/>
                  </a:solidFill>
                </a:rPr>
                <a:t>Thanks</a:t>
              </a:r>
              <a:r>
                <a:rPr lang="cs-CZ" dirty="0" smtClean="0">
                  <a:solidFill>
                    <a:schemeClr val="bg1"/>
                  </a:solidFill>
                </a:rPr>
                <a:t> to</a:t>
              </a:r>
              <a:r>
                <a:rPr lang="sk-SK" dirty="0" smtClean="0">
                  <a:solidFill>
                    <a:schemeClr val="bg1"/>
                  </a:solidFill>
                </a:rPr>
                <a:t>: </a:t>
              </a:r>
              <a:r>
                <a:rPr lang="sk-SK" dirty="0" err="1">
                  <a:solidFill>
                    <a:schemeClr val="bg1"/>
                  </a:solidFill>
                </a:rPr>
                <a:t>Jan</a:t>
              </a:r>
              <a:r>
                <a:rPr lang="sk-SK" dirty="0">
                  <a:solidFill>
                    <a:schemeClr val="bg1"/>
                  </a:solidFill>
                </a:rPr>
                <a:t> Je</a:t>
              </a:r>
              <a:r>
                <a:rPr lang="cs-CZ" dirty="0" err="1">
                  <a:solidFill>
                    <a:schemeClr val="bg1"/>
                  </a:solidFill>
                </a:rPr>
                <a:t>žek</a:t>
              </a:r>
              <a:r>
                <a:rPr lang="cs-CZ" dirty="0">
                  <a:solidFill>
                    <a:schemeClr val="bg1"/>
                  </a:solidFill>
                </a:rPr>
                <a:t>, Minh Tuan </a:t>
              </a:r>
              <a:r>
                <a:rPr lang="cs-CZ" dirty="0" err="1">
                  <a:solidFill>
                    <a:schemeClr val="bg1"/>
                  </a:solidFill>
                </a:rPr>
                <a:t>Pham</a:t>
              </a:r>
              <a:r>
                <a:rPr lang="cs-CZ" dirty="0">
                  <a:solidFill>
                    <a:schemeClr val="bg1"/>
                  </a:solidFill>
                </a:rPr>
                <a:t>, Jakub Grim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375405" y="202847"/>
              <a:ext cx="6821227" cy="86177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Laser </a:t>
              </a:r>
              <a:r>
                <a:rPr lang="cs-CZ" dirty="0" err="1" smtClean="0">
                  <a:solidFill>
                    <a:schemeClr val="bg1"/>
                  </a:solidFill>
                </a:rPr>
                <a:t>ionization</a:t>
              </a:r>
              <a:r>
                <a:rPr lang="cs-CZ" dirty="0" smtClean="0">
                  <a:solidFill>
                    <a:schemeClr val="bg1"/>
                  </a:solidFill>
                </a:rPr>
                <a:t> </a:t>
              </a:r>
              <a:r>
                <a:rPr lang="cs-CZ" dirty="0" err="1" smtClean="0">
                  <a:solidFill>
                    <a:schemeClr val="bg1"/>
                  </a:solidFill>
                </a:rPr>
                <a:t>of</a:t>
              </a:r>
              <a:r>
                <a:rPr lang="cs-CZ" dirty="0" smtClean="0">
                  <a:solidFill>
                    <a:schemeClr val="bg1"/>
                  </a:solidFill>
                </a:rPr>
                <a:t> Helium </a:t>
              </a:r>
              <a:r>
                <a:rPr lang="cs-CZ" dirty="0" err="1" smtClean="0">
                  <a:solidFill>
                    <a:schemeClr val="bg1"/>
                  </a:solidFill>
                </a:rPr>
                <a:t>gas</a:t>
              </a:r>
              <a:r>
                <a:rPr lang="cs-CZ" dirty="0" smtClean="0">
                  <a:solidFill>
                    <a:schemeClr val="bg1"/>
                  </a:solidFill>
                </a:rPr>
                <a:t> by </a:t>
              </a:r>
              <a:r>
                <a:rPr lang="cs-CZ" dirty="0" err="1" smtClean="0">
                  <a:solidFill>
                    <a:schemeClr val="bg1"/>
                  </a:solidFill>
                </a:rPr>
                <a:t>the</a:t>
              </a:r>
              <a:r>
                <a:rPr lang="cs-CZ" dirty="0" smtClean="0">
                  <a:solidFill>
                    <a:schemeClr val="bg1"/>
                  </a:solidFill>
                </a:rPr>
                <a:t> </a:t>
              </a:r>
              <a:r>
                <a:rPr lang="cs-CZ" dirty="0" err="1" smtClean="0">
                  <a:solidFill>
                    <a:schemeClr val="bg1"/>
                  </a:solidFill>
                </a:rPr>
                <a:t>Brilliant</a:t>
              </a:r>
              <a:r>
                <a:rPr lang="cs-CZ" dirty="0" smtClean="0">
                  <a:solidFill>
                    <a:schemeClr val="bg1"/>
                  </a:solidFill>
                </a:rPr>
                <a:t> </a:t>
              </a:r>
              <a:r>
                <a:rPr lang="cs-CZ" dirty="0" err="1" smtClean="0">
                  <a:solidFill>
                    <a:schemeClr val="bg1"/>
                  </a:solidFill>
                </a:rPr>
                <a:t>nanosecond</a:t>
              </a:r>
              <a:r>
                <a:rPr lang="cs-CZ" dirty="0" smtClean="0">
                  <a:solidFill>
                    <a:schemeClr val="bg1"/>
                  </a:solidFill>
                </a:rPr>
                <a:t> laser </a:t>
              </a:r>
              <a:r>
                <a:rPr lang="cs-CZ" dirty="0" err="1" smtClean="0">
                  <a:solidFill>
                    <a:schemeClr val="bg1"/>
                  </a:solidFill>
                </a:rPr>
                <a:t>succesfully</a:t>
              </a:r>
              <a:r>
                <a:rPr lang="cs-CZ" dirty="0" smtClean="0">
                  <a:solidFill>
                    <a:schemeClr val="bg1"/>
                  </a:solidFill>
                </a:rPr>
                <a:t> </a:t>
              </a:r>
              <a:r>
                <a:rPr lang="cs-CZ" dirty="0" err="1" smtClean="0">
                  <a:solidFill>
                    <a:schemeClr val="bg1"/>
                  </a:solidFill>
                </a:rPr>
                <a:t>accomplished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833588" y="448952"/>
            <a:ext cx="8391662" cy="4154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 smtClean="0">
                <a:solidFill>
                  <a:schemeClr val="bg1"/>
                </a:solidFill>
              </a:rPr>
              <a:t>R&amp;D for </a:t>
            </a:r>
            <a:r>
              <a:rPr lang="sk-SK" sz="2100" u="sng" dirty="0" err="1" smtClean="0">
                <a:solidFill>
                  <a:schemeClr val="bg1"/>
                </a:solidFill>
              </a:rPr>
              <a:t>turbulent</a:t>
            </a:r>
            <a:r>
              <a:rPr lang="en-US" sz="2100" u="sng" dirty="0" smtClean="0">
                <a:solidFill>
                  <a:schemeClr val="bg1"/>
                </a:solidFill>
              </a:rPr>
              <a:t> flow visualization in helium gas at ISI Brno</a:t>
            </a:r>
            <a:endParaRPr lang="cs-CZ" sz="2100" u="sng" dirty="0">
              <a:solidFill>
                <a:schemeClr val="bg1"/>
              </a:solidFill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6937743" y="1907947"/>
            <a:ext cx="3386619" cy="4446076"/>
            <a:chOff x="7218323" y="1400929"/>
            <a:chExt cx="4515492" cy="5928101"/>
          </a:xfrm>
        </p:grpSpPr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007" y="2033243"/>
              <a:ext cx="4499808" cy="5295787"/>
            </a:xfrm>
            <a:prstGeom prst="rect">
              <a:avLst/>
            </a:prstGeom>
          </p:spPr>
        </p:pic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8323" y="1400929"/>
              <a:ext cx="4499808" cy="2151377"/>
            </a:xfrm>
            <a:prstGeom prst="rect">
              <a:avLst/>
            </a:prstGeom>
          </p:spPr>
        </p:pic>
      </p:grpSp>
      <p:pic>
        <p:nvPicPr>
          <p:cNvPr id="1026" name="Picture 2" descr="figure.lp.vsp-em._full._visible._spectrum._range.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76" y="3542927"/>
            <a:ext cx="3388896" cy="21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86" y="526336"/>
            <a:ext cx="8775342" cy="625608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450210" y="1039698"/>
            <a:ext cx="56466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Rotating RBC </a:t>
            </a:r>
            <a:r>
              <a:rPr lang="en-US" dirty="0" smtClean="0">
                <a:solidFill>
                  <a:schemeClr val="bg1"/>
                </a:solidFill>
              </a:rPr>
              <a:t>experiment under preparation at ISI Brno and Charles University Prague 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1639628" y="1168152"/>
            <a:ext cx="2309446" cy="3065180"/>
            <a:chOff x="892515" y="-751038"/>
            <a:chExt cx="2309446" cy="3065180"/>
          </a:xfrm>
        </p:grpSpPr>
        <p:sp>
          <p:nvSpPr>
            <p:cNvPr id="33" name="Ovál 32"/>
            <p:cNvSpPr/>
            <p:nvPr/>
          </p:nvSpPr>
          <p:spPr>
            <a:xfrm>
              <a:off x="1081687" y="146677"/>
              <a:ext cx="2006600" cy="21674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cxnSp>
          <p:nvCxnSpPr>
            <p:cNvPr id="34" name="Přímá spojnice se šipkou 33"/>
            <p:cNvCxnSpPr>
              <a:endCxn id="33" idx="0"/>
            </p:cNvCxnSpPr>
            <p:nvPr/>
          </p:nvCxnSpPr>
          <p:spPr>
            <a:xfrm>
              <a:off x="2084987" y="-407768"/>
              <a:ext cx="0" cy="554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ovéPole 34"/>
            <p:cNvSpPr txBox="1"/>
            <p:nvPr/>
          </p:nvSpPr>
          <p:spPr>
            <a:xfrm>
              <a:off x="892515" y="-751038"/>
              <a:ext cx="2309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Prof. </a:t>
              </a:r>
              <a:r>
                <a:rPr lang="en-US" sz="1600" dirty="0" err="1">
                  <a:solidFill>
                    <a:srgbClr val="FF0000"/>
                  </a:solidFill>
                </a:rPr>
                <a:t>Ladislav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</a:rPr>
                <a:t>Skrbek</a:t>
              </a:r>
              <a:r>
                <a:rPr lang="en-US" sz="1600" dirty="0">
                  <a:solidFill>
                    <a:srgbClr val="FF0000"/>
                  </a:solidFill>
                </a:rPr>
                <a:t> (Prague)</a:t>
              </a:r>
            </a:p>
          </p:txBody>
        </p:sp>
      </p:grpSp>
      <p:pic>
        <p:nvPicPr>
          <p:cNvPr id="15" name="JAMStevens_Ra4_5e9_Pr4_38_Ro0_30_color2_lowresrendering_w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6866" y="1106483"/>
            <a:ext cx="2957459" cy="5693505"/>
          </a:xfrm>
          <a:prstGeom prst="rect">
            <a:avLst/>
          </a:prstGeom>
        </p:spPr>
      </p:pic>
      <p:sp>
        <p:nvSpPr>
          <p:cNvPr id="16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</a:t>
            </a:r>
            <a:r>
              <a:rPr lang="en-US" sz="3600" dirty="0" smtClean="0"/>
              <a:t>2: </a:t>
            </a:r>
          </a:p>
          <a:p>
            <a:r>
              <a:rPr lang="en-US" sz="3600" dirty="0" smtClean="0"/>
              <a:t>Rotating </a:t>
            </a:r>
            <a:r>
              <a:rPr lang="en-US" sz="3600" dirty="0"/>
              <a:t>platforms for </a:t>
            </a:r>
            <a:r>
              <a:rPr lang="en-US" sz="3600" dirty="0" smtClean="0"/>
              <a:t>Classical </a:t>
            </a:r>
            <a:r>
              <a:rPr lang="en-US" sz="3600" dirty="0"/>
              <a:t>RBC and Quantum </a:t>
            </a:r>
            <a:r>
              <a:rPr lang="en-US" sz="3600" dirty="0" err="1"/>
              <a:t>Counterflow</a:t>
            </a:r>
            <a:endParaRPr lang="cs-CZ" sz="3600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11588108" y="6541"/>
            <a:ext cx="671686" cy="669414"/>
            <a:chOff x="11383106" y="44614"/>
            <a:chExt cx="895580" cy="892551"/>
          </a:xfrm>
        </p:grpSpPr>
        <p:sp>
          <p:nvSpPr>
            <p:cNvPr id="22" name="TextovéPole 21"/>
            <p:cNvSpPr txBox="1"/>
            <p:nvPr/>
          </p:nvSpPr>
          <p:spPr>
            <a:xfrm>
              <a:off x="11383106" y="44614"/>
              <a:ext cx="895580" cy="892551"/>
            </a:xfrm>
            <a:prstGeom prst="rect">
              <a:avLst/>
            </a:prstGeom>
            <a:noFill/>
            <a:ln>
              <a:solidFill>
                <a:schemeClr val="tx1">
                  <a:alpha val="46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3.2</a:t>
              </a:r>
            </a:p>
            <a:p>
              <a:pPr algn="ctr"/>
              <a:r>
                <a:rPr lang="en-US" sz="1200" dirty="0"/>
                <a:t>38/40</a:t>
              </a:r>
            </a:p>
            <a:p>
              <a:endParaRPr lang="en-US" sz="1350" dirty="0"/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>
              <a:off x="11471924" y="44614"/>
              <a:ext cx="4968" cy="656647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97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1598635" y="20258"/>
            <a:ext cx="671686" cy="669414"/>
            <a:chOff x="11383106" y="44614"/>
            <a:chExt cx="895580" cy="892551"/>
          </a:xfrm>
        </p:grpSpPr>
        <p:sp>
          <p:nvSpPr>
            <p:cNvPr id="19" name="TextovéPole 18"/>
            <p:cNvSpPr txBox="1"/>
            <p:nvPr/>
          </p:nvSpPr>
          <p:spPr>
            <a:xfrm>
              <a:off x="11383106" y="44614"/>
              <a:ext cx="895580" cy="892551"/>
            </a:xfrm>
            <a:prstGeom prst="rect">
              <a:avLst/>
            </a:prstGeom>
            <a:noFill/>
            <a:ln>
              <a:solidFill>
                <a:schemeClr val="tx1">
                  <a:alpha val="46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3.2</a:t>
              </a:r>
            </a:p>
            <a:p>
              <a:pPr algn="ctr"/>
              <a:r>
                <a:rPr lang="en-US" sz="1200" dirty="0"/>
                <a:t>38/40</a:t>
              </a:r>
            </a:p>
            <a:p>
              <a:endParaRPr lang="en-US" sz="1350" dirty="0"/>
            </a:p>
          </p:txBody>
        </p:sp>
        <p:cxnSp>
          <p:nvCxnSpPr>
            <p:cNvPr id="20" name="Přímá spojnice 19"/>
            <p:cNvCxnSpPr/>
            <p:nvPr/>
          </p:nvCxnSpPr>
          <p:spPr>
            <a:xfrm flipH="1">
              <a:off x="11471923" y="44614"/>
              <a:ext cx="4968" cy="656647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</a:t>
            </a:r>
            <a:r>
              <a:rPr lang="en-US" sz="3600" dirty="0" smtClean="0"/>
              <a:t>#2: </a:t>
            </a:r>
          </a:p>
          <a:p>
            <a:r>
              <a:rPr lang="en-US" sz="3600" dirty="0" smtClean="0"/>
              <a:t>Rotating </a:t>
            </a:r>
            <a:r>
              <a:rPr lang="en-US" sz="3600" dirty="0"/>
              <a:t>platforms for </a:t>
            </a:r>
            <a:r>
              <a:rPr lang="en-US" sz="3600" dirty="0" smtClean="0"/>
              <a:t>Classical </a:t>
            </a:r>
            <a:r>
              <a:rPr lang="en-US" sz="3600" dirty="0"/>
              <a:t>RBC and Quantum </a:t>
            </a:r>
            <a:r>
              <a:rPr lang="en-US" sz="3600" dirty="0" err="1"/>
              <a:t>Counterflow</a:t>
            </a:r>
            <a:endParaRPr lang="cs-CZ" sz="3600" dirty="0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67" y="1774826"/>
            <a:ext cx="7748231" cy="5033281"/>
          </a:xfrm>
          <a:prstGeom prst="rect">
            <a:avLst/>
          </a:prstGeom>
        </p:spPr>
      </p:pic>
      <p:pic>
        <p:nvPicPr>
          <p:cNvPr id="17" name="JAMStevens_Ra4_5e9_Pr4_38_Ro0_30_color2_lowresrendering_w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879" y="1857237"/>
            <a:ext cx="2563591" cy="493525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62755" y="-78466"/>
            <a:ext cx="1615251" cy="397962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474236" y="1133998"/>
            <a:ext cx="56466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Rotating RBC </a:t>
            </a:r>
            <a:r>
              <a:rPr lang="en-US" dirty="0" smtClean="0">
                <a:solidFill>
                  <a:schemeClr val="bg1"/>
                </a:solidFill>
              </a:rPr>
              <a:t>simulation from Richard Stevens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https://stevensrjam.github.io/Website/research_rrb.html]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29" y="3819882"/>
            <a:ext cx="1640184" cy="16401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4" y="3776258"/>
            <a:ext cx="1320876" cy="17479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57" y="2093329"/>
            <a:ext cx="1282357" cy="16119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4" y="1985026"/>
            <a:ext cx="1397207" cy="17465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27" y="3802764"/>
            <a:ext cx="1326512" cy="16964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30" y="2043687"/>
            <a:ext cx="1371603" cy="17465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20" y="2045778"/>
            <a:ext cx="1317740" cy="1756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7" y="3805743"/>
            <a:ext cx="1271255" cy="16738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23" y="1994195"/>
            <a:ext cx="1320592" cy="18400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16" y="3819883"/>
            <a:ext cx="1320876" cy="1761168"/>
          </a:xfrm>
          <a:prstGeom prst="rect">
            <a:avLst/>
          </a:prstGeom>
        </p:spPr>
      </p:pic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396496" y="1053516"/>
            <a:ext cx="811183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Big Thanks to My </a:t>
            </a:r>
            <a:r>
              <a:rPr lang="en-US" u="sng" dirty="0" smtClean="0"/>
              <a:t>ISI </a:t>
            </a:r>
            <a:r>
              <a:rPr lang="en-US" u="sng" dirty="0" err="1" smtClean="0"/>
              <a:t>Cryo</a:t>
            </a:r>
            <a:r>
              <a:rPr lang="en-US" dirty="0" smtClean="0"/>
              <a:t> - Colleagues</a:t>
            </a:r>
            <a:r>
              <a:rPr lang="en-US" dirty="0"/>
              <a:t>!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7660764" y="1931180"/>
            <a:ext cx="22052" cy="3593036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206634" y="1927072"/>
            <a:ext cx="26230" cy="3657721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837000" y="1950782"/>
            <a:ext cx="6303" cy="3573434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3406379" y="1950782"/>
            <a:ext cx="14977" cy="363401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2059111" y="1950782"/>
            <a:ext cx="4810" cy="3634011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1998648" y="5512778"/>
            <a:ext cx="7174976" cy="11438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1998648" y="1981731"/>
            <a:ext cx="5684168" cy="33829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998649" y="3772960"/>
            <a:ext cx="7147307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9110716" y="3731534"/>
            <a:ext cx="620" cy="1845394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/>
          <p:cNvGrpSpPr/>
          <p:nvPr/>
        </p:nvGrpSpPr>
        <p:grpSpPr>
          <a:xfrm>
            <a:off x="11595478" y="54950"/>
            <a:ext cx="671686" cy="669414"/>
            <a:chOff x="11383107" y="44614"/>
            <a:chExt cx="895580" cy="892551"/>
          </a:xfrm>
        </p:grpSpPr>
        <p:sp>
          <p:nvSpPr>
            <p:cNvPr id="41" name="TextovéPole 40"/>
            <p:cNvSpPr txBox="1"/>
            <p:nvPr/>
          </p:nvSpPr>
          <p:spPr>
            <a:xfrm>
              <a:off x="11383107" y="44614"/>
              <a:ext cx="895580" cy="892551"/>
            </a:xfrm>
            <a:prstGeom prst="rect">
              <a:avLst/>
            </a:prstGeom>
            <a:noFill/>
            <a:ln>
              <a:solidFill>
                <a:schemeClr val="tx1">
                  <a:alpha val="46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3.2</a:t>
              </a:r>
            </a:p>
            <a:p>
              <a:pPr algn="ctr"/>
              <a:r>
                <a:rPr lang="en-US" sz="1200" dirty="0"/>
                <a:t>37/40</a:t>
              </a:r>
            </a:p>
            <a:p>
              <a:endParaRPr lang="en-US" sz="1350" dirty="0"/>
            </a:p>
          </p:txBody>
        </p:sp>
        <p:cxnSp>
          <p:nvCxnSpPr>
            <p:cNvPr id="42" name="Přímá spojnice 41"/>
            <p:cNvCxnSpPr/>
            <p:nvPr/>
          </p:nvCxnSpPr>
          <p:spPr>
            <a:xfrm flipH="1">
              <a:off x="11471924" y="44614"/>
              <a:ext cx="4968" cy="656647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460" y="2100401"/>
            <a:ext cx="1172293" cy="15578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9269" y="3855151"/>
            <a:ext cx="1501972" cy="1572746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10351877" y="3566212"/>
            <a:ext cx="401313" cy="201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141" y="-214632"/>
            <a:ext cx="8824736" cy="7561687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03477 -0.21991 L 0.1306 -0.21991 L 0.10039 -0.35463 L 0.14753 -0.32454 L 0.12904 -0.36297 L 0.15378 -0.35325 L 0.14987 -0.3794 L 0.16224 -0.3713 L 0.16068 -0.3919 L 0.18398 -0.41783 L 0.1832 -0.41783 L 0.1832 -0.41459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20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355" y="365125"/>
            <a:ext cx="11407125" cy="1325563"/>
          </a:xfrm>
        </p:spPr>
        <p:txBody>
          <a:bodyPr/>
          <a:lstStyle/>
          <a:p>
            <a:r>
              <a:rPr lang="en-US" dirty="0"/>
              <a:t>and </a:t>
            </a:r>
            <a:r>
              <a:rPr lang="en-US" dirty="0" smtClean="0"/>
              <a:t>colleagues in </a:t>
            </a:r>
            <a:r>
              <a:rPr lang="en-US" dirty="0"/>
              <a:t>Prague, </a:t>
            </a:r>
            <a:r>
              <a:rPr lang="en-US" dirty="0" err="1" smtClean="0"/>
              <a:t>Ilmenau</a:t>
            </a:r>
            <a:r>
              <a:rPr lang="en-US" dirty="0"/>
              <a:t>, </a:t>
            </a:r>
            <a:r>
              <a:rPr lang="en-US" dirty="0" smtClean="0"/>
              <a:t>Florida…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3" y="2006546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" y="2006546"/>
            <a:ext cx="5159172" cy="2971843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8" name="TextovéPole 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dirty="0" smtClean="0">
                <a:solidFill>
                  <a:schemeClr val="accent3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accent3"/>
                  </a:solidFill>
                </a:rPr>
                <a:t>39/40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9" name="Přímá spojnice 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bg1">
                  <a:lumMod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bdélník 1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393649" y="2317997"/>
            <a:ext cx="559839" cy="554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4" name="Přímá spojnice se šipkou 13"/>
          <p:cNvCxnSpPr>
            <a:endCxn id="13" idx="0"/>
          </p:cNvCxnSpPr>
          <p:nvPr/>
        </p:nvCxnSpPr>
        <p:spPr>
          <a:xfrm>
            <a:off x="3591612" y="1705440"/>
            <a:ext cx="81957" cy="612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589765" y="1366886"/>
            <a:ext cx="349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Prague group of prof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 err="1">
                <a:solidFill>
                  <a:srgbClr val="FF0000"/>
                </a:solidFill>
              </a:rPr>
              <a:t>Ladislav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Skrbek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553200" y="3563907"/>
            <a:ext cx="559839" cy="554769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6553200" y="3318724"/>
            <a:ext cx="158685" cy="24518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902599" y="2772009"/>
            <a:ext cx="22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Ilmenau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group of </a:t>
            </a: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Joerg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Schumacher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>
            <a:off x="8524974" y="3318724"/>
            <a:ext cx="468198" cy="507564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8993172" y="3102953"/>
            <a:ext cx="402126" cy="39247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8571748" y="2594795"/>
            <a:ext cx="22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</a:t>
            </a: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Ronald du </a:t>
            </a:r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Puits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49" y="1761659"/>
            <a:ext cx="4585554" cy="33649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099"/>
            <a:ext cx="3542517" cy="5107815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0" y="0"/>
            <a:ext cx="1978927" cy="3209687"/>
            <a:chOff x="0" y="0"/>
            <a:chExt cx="1978927" cy="3209687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62230" cy="2362092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0" y="2618756"/>
              <a:ext cx="197892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Leonardo da Vinci (1452-1519)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662391" y="3360712"/>
            <a:ext cx="3385134" cy="3502453"/>
            <a:chOff x="6662391" y="3360712"/>
            <a:chExt cx="3385134" cy="3502453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643" y="3360712"/>
              <a:ext cx="1854882" cy="3502453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</p:pic>
        <p:sp>
          <p:nvSpPr>
            <p:cNvPr id="14" name="TextovéPole 13"/>
            <p:cNvSpPr txBox="1"/>
            <p:nvPr/>
          </p:nvSpPr>
          <p:spPr>
            <a:xfrm>
              <a:off x="6662391" y="5706086"/>
              <a:ext cx="1497966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Katsushika Hokusai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(1760-1849)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712926" y="0"/>
            <a:ext cx="5479074" cy="3946478"/>
            <a:chOff x="6712926" y="0"/>
            <a:chExt cx="5479074" cy="3946478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926" y="0"/>
              <a:ext cx="1449926" cy="1761660"/>
            </a:xfrm>
            <a:prstGeom prst="rect">
              <a:avLst/>
            </a:prstGeom>
          </p:spPr>
        </p:pic>
        <p:sp>
          <p:nvSpPr>
            <p:cNvPr id="16" name="TextovéPole 15"/>
            <p:cNvSpPr txBox="1"/>
            <p:nvPr/>
          </p:nvSpPr>
          <p:spPr>
            <a:xfrm>
              <a:off x="10331355" y="3355547"/>
              <a:ext cx="186064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Vincent van Gogh (1853-1890)</a:t>
              </a:r>
            </a:p>
          </p:txBody>
        </p:sp>
      </p:grpSp>
      <p:sp>
        <p:nvSpPr>
          <p:cNvPr id="17" name="Nadpis 1"/>
          <p:cNvSpPr txBox="1">
            <a:spLocks/>
          </p:cNvSpPr>
          <p:nvPr/>
        </p:nvSpPr>
        <p:spPr>
          <a:xfrm>
            <a:off x="2499608" y="85964"/>
            <a:ext cx="4109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Turbulence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434693" y="519970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‘Mount Fuji viewed from the sea,’ 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from One Hundred Views of Mount Fuji, ca. 1834.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British Museum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005977" y="3946478"/>
            <a:ext cx="120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‘Starry Night’ 1889.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MoMA, New York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0" y="315082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‘Drawing of Water Vortex,’ </a:t>
            </a:r>
          </a:p>
          <a:p>
            <a:r>
              <a:rPr lang="en-US" sz="1000" dirty="0" err="1">
                <a:latin typeface="+mj-lt"/>
                <a:ea typeface="+mj-ea"/>
                <a:cs typeface="+mj-cs"/>
              </a:rPr>
              <a:t>cca</a:t>
            </a:r>
            <a:r>
              <a:rPr lang="en-US" sz="1000" dirty="0">
                <a:latin typeface="+mj-lt"/>
                <a:ea typeface="+mj-ea"/>
                <a:cs typeface="+mj-cs"/>
              </a:rPr>
              <a:t>. 1510 - 1513.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Royal Collection Windsor, UK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11476892" y="68060"/>
            <a:ext cx="710474" cy="873497"/>
            <a:chOff x="11476892" y="68060"/>
            <a:chExt cx="710474" cy="873497"/>
          </a:xfrm>
        </p:grpSpPr>
        <p:sp>
          <p:nvSpPr>
            <p:cNvPr id="21" name="TextovéPole 20"/>
            <p:cNvSpPr txBox="1"/>
            <p:nvPr/>
          </p:nvSpPr>
          <p:spPr>
            <a:xfrm>
              <a:off x="11476892" y="79783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3/40</a:t>
              </a:r>
            </a:p>
            <a:p>
              <a:endParaRPr lang="en-US" dirty="0"/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11481524" y="68060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68216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Zástupný symbol pro obsah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87" y="5165"/>
            <a:ext cx="4026656" cy="3355547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0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364174" y="492370"/>
            <a:ext cx="11551306" cy="4903787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400" dirty="0">
                <a:latin typeface="+mj-lt"/>
                <a:ea typeface="+mj-ea"/>
                <a:cs typeface="+mj-cs"/>
              </a:rPr>
              <a:t>Summary: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Turbulence is an open theoretical and experimental problem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One of major open questions: </a:t>
            </a:r>
            <a:r>
              <a:rPr lang="en-US" dirty="0" smtClean="0"/>
              <a:t>                                                                                                      Existence </a:t>
            </a:r>
            <a:r>
              <a:rPr lang="en-US" dirty="0"/>
              <a:t>of the </a:t>
            </a:r>
            <a:r>
              <a:rPr lang="en-US" u="sng" dirty="0"/>
              <a:t>ultimate regime</a:t>
            </a:r>
            <a:r>
              <a:rPr lang="en-US" dirty="0"/>
              <a:t>, relevant </a:t>
            </a:r>
            <a:r>
              <a:rPr lang="en-US" dirty="0" smtClean="0"/>
              <a:t>e.g</a:t>
            </a:r>
            <a:r>
              <a:rPr lang="en-US" dirty="0"/>
              <a:t>. at extremely large spatial scales </a:t>
            </a:r>
            <a:r>
              <a:rPr lang="en-US" dirty="0" smtClean="0"/>
              <a:t>in Nature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Can be studied in Lab in cryogenic Helium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u="sng" dirty="0"/>
              <a:t>Information on velocity field</a:t>
            </a:r>
            <a:r>
              <a:rPr lang="en-US" dirty="0"/>
              <a:t> missing at high </a:t>
            </a:r>
            <a:r>
              <a:rPr lang="en-US" dirty="0" smtClean="0"/>
              <a:t>Ra                                                                             -    Need </a:t>
            </a:r>
            <a:r>
              <a:rPr lang="en-US" dirty="0"/>
              <a:t>for </a:t>
            </a:r>
            <a:r>
              <a:rPr lang="en-US" dirty="0" smtClean="0"/>
              <a:t>high </a:t>
            </a:r>
            <a:r>
              <a:rPr lang="en-US" i="1" dirty="0" smtClean="0"/>
              <a:t>Ra</a:t>
            </a:r>
            <a:r>
              <a:rPr lang="en-US" dirty="0" smtClean="0"/>
              <a:t> </a:t>
            </a:r>
            <a:r>
              <a:rPr lang="en-US" u="sng" dirty="0" smtClean="0"/>
              <a:t>visualization experiments</a:t>
            </a:r>
            <a:r>
              <a:rPr lang="en-US" dirty="0" smtClean="0"/>
              <a:t>, possibly with He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* </a:t>
            </a:r>
            <a:r>
              <a:rPr lang="en-US" dirty="0" smtClean="0"/>
              <a:t>excimers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Analogous transitions laws in </a:t>
            </a:r>
            <a:r>
              <a:rPr lang="en-US" u="sng" dirty="0"/>
              <a:t>classical and quantum heat transfer</a:t>
            </a:r>
            <a:r>
              <a:rPr lang="en-US" dirty="0"/>
              <a:t> not well understood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26089" y="5048856"/>
            <a:ext cx="970856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You!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826089" y="3473664"/>
            <a:ext cx="28280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8" name="TextovéPole 7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dirty="0" smtClean="0">
                <a:solidFill>
                  <a:schemeClr val="accent3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accent3"/>
                  </a:solidFill>
                </a:rPr>
                <a:t>37/40</a:t>
              </a:r>
            </a:p>
            <a:p>
              <a:endParaRPr lang="en-US" dirty="0">
                <a:solidFill>
                  <a:srgbClr val="E58A11"/>
                </a:solidFill>
              </a:endParaRPr>
            </a:p>
          </p:txBody>
        </p:sp>
        <p:cxnSp>
          <p:nvCxnSpPr>
            <p:cNvPr id="9" name="Přímá spojnice 8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bg1">
                  <a:lumMod val="50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88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232" y="0"/>
            <a:ext cx="10515600" cy="1325563"/>
          </a:xfrm>
        </p:spPr>
        <p:txBody>
          <a:bodyPr/>
          <a:lstStyle/>
          <a:p>
            <a:r>
              <a:rPr lang="en-US" u="sng" dirty="0" smtClean="0"/>
              <a:t>Open BSc. and MSc. Thesis Topics:</a:t>
            </a:r>
            <a:endParaRPr lang="en-US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482" y="1481070"/>
            <a:ext cx="11713101" cy="49349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[Experiment]</a:t>
            </a:r>
          </a:p>
          <a:p>
            <a:r>
              <a:rPr lang="en-US" dirty="0" smtClean="0"/>
              <a:t>Rotating Rayleigh-</a:t>
            </a:r>
            <a:r>
              <a:rPr lang="en-US" dirty="0" err="1" smtClean="0"/>
              <a:t>Benard</a:t>
            </a:r>
            <a:r>
              <a:rPr lang="en-US" dirty="0"/>
              <a:t> Convection </a:t>
            </a:r>
            <a:r>
              <a:rPr lang="en-US" dirty="0" smtClean="0"/>
              <a:t>(with </a:t>
            </a:r>
            <a:r>
              <a:rPr lang="en-US" dirty="0"/>
              <a:t>Pavel </a:t>
            </a:r>
            <a:r>
              <a:rPr lang="en-US" dirty="0" smtClean="0"/>
              <a:t>Urban)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[Theory] </a:t>
            </a:r>
          </a:p>
          <a:p>
            <a:r>
              <a:rPr lang="en-US" u="sng" dirty="0" smtClean="0"/>
              <a:t>Classical-Quantum Analogy for heat transport laws </a:t>
            </a:r>
            <a:r>
              <a:rPr lang="en-US" dirty="0" smtClean="0"/>
              <a:t>in Rayleigh-</a:t>
            </a:r>
            <a:r>
              <a:rPr lang="en-US" dirty="0" err="1" smtClean="0"/>
              <a:t>Benard</a:t>
            </a:r>
            <a:r>
              <a:rPr lang="en-US" dirty="0" smtClean="0"/>
              <a:t> Convection in </a:t>
            </a:r>
            <a:r>
              <a:rPr lang="en-US" dirty="0" err="1" smtClean="0"/>
              <a:t>GHe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and Counter-Flow in </a:t>
            </a:r>
            <a:r>
              <a:rPr lang="en-US" dirty="0"/>
              <a:t>He-II (with Michal </a:t>
            </a:r>
            <a:r>
              <a:rPr lang="en-US" dirty="0" err="1" smtClean="0"/>
              <a:t>Macek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[Data Analysis] </a:t>
            </a:r>
          </a:p>
          <a:p>
            <a:r>
              <a:rPr lang="en-US" u="sng" dirty="0" smtClean="0"/>
              <a:t>Ultimate Regime of Convection or NOB Convection?  (</a:t>
            </a:r>
            <a:r>
              <a:rPr lang="en-US" dirty="0"/>
              <a:t>with Michal </a:t>
            </a:r>
            <a:r>
              <a:rPr lang="en-US" dirty="0" err="1" smtClean="0"/>
              <a:t>Macek</a:t>
            </a:r>
            <a:r>
              <a:rPr lang="en-US" dirty="0" smtClean="0"/>
              <a:t>)</a:t>
            </a:r>
            <a:endParaRPr lang="en-US" u="sng" dirty="0"/>
          </a:p>
          <a:p>
            <a:pPr marL="0" indent="0">
              <a:buNone/>
            </a:pPr>
            <a:r>
              <a:rPr lang="en-US" dirty="0" smtClean="0"/>
              <a:t>      Analyze and compare classical Rayleigh-</a:t>
            </a:r>
            <a:r>
              <a:rPr lang="en-US" dirty="0" err="1" smtClean="0"/>
              <a:t>Benard</a:t>
            </a:r>
            <a:r>
              <a:rPr lang="en-US" dirty="0" smtClean="0"/>
              <a:t> Convection data from:</a:t>
            </a:r>
          </a:p>
          <a:p>
            <a:pPr algn="r"/>
            <a:r>
              <a:rPr lang="en-US" sz="2400" dirty="0" smtClean="0"/>
              <a:t>Cryogenic </a:t>
            </a:r>
            <a:r>
              <a:rPr lang="en-US" sz="2400" dirty="0" err="1" smtClean="0"/>
              <a:t>GHe</a:t>
            </a:r>
            <a:r>
              <a:rPr lang="en-US" sz="2400" dirty="0" smtClean="0"/>
              <a:t> experiments at ISI Brno</a:t>
            </a:r>
          </a:p>
          <a:p>
            <a:pPr algn="r"/>
            <a:r>
              <a:rPr lang="en-US" sz="2400" dirty="0" smtClean="0"/>
              <a:t>Dry air experiments at </a:t>
            </a:r>
            <a:r>
              <a:rPr lang="en-US" sz="2400" dirty="0" err="1" smtClean="0"/>
              <a:t>Barrell</a:t>
            </a:r>
            <a:r>
              <a:rPr lang="en-US" sz="2400" dirty="0" smtClean="0"/>
              <a:t> of </a:t>
            </a:r>
            <a:r>
              <a:rPr lang="en-US" sz="2400" dirty="0" err="1" smtClean="0"/>
              <a:t>Ilmenau</a:t>
            </a:r>
            <a:r>
              <a:rPr lang="en-US" sz="2400" dirty="0" smtClean="0"/>
              <a:t> by group of prof. De </a:t>
            </a:r>
            <a:r>
              <a:rPr lang="en-US" sz="2400" dirty="0" err="1" smtClean="0"/>
              <a:t>Puits</a:t>
            </a:r>
            <a:r>
              <a:rPr lang="en-US" sz="2400" dirty="0" smtClean="0"/>
              <a:t> (DE) </a:t>
            </a:r>
          </a:p>
          <a:p>
            <a:pPr algn="r"/>
            <a:r>
              <a:rPr lang="en-US" sz="2400" dirty="0" smtClean="0"/>
              <a:t>Highly parallel direct numerical simulations by group of prof. Schumacher (TU </a:t>
            </a:r>
            <a:r>
              <a:rPr lang="en-US" sz="2400" dirty="0" err="1" smtClean="0"/>
              <a:t>Ilmenau</a:t>
            </a:r>
            <a:r>
              <a:rPr lang="en-US" sz="2400" dirty="0" smtClean="0"/>
              <a:t>, DE)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9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099"/>
            <a:ext cx="3542517" cy="5107815"/>
          </a:xfrm>
          <a:prstGeom prst="rect">
            <a:avLst/>
          </a:prstGeom>
        </p:spPr>
      </p:pic>
      <p:grpSp>
        <p:nvGrpSpPr>
          <p:cNvPr id="31" name="Skupina 30"/>
          <p:cNvGrpSpPr/>
          <p:nvPr/>
        </p:nvGrpSpPr>
        <p:grpSpPr>
          <a:xfrm>
            <a:off x="0" y="0"/>
            <a:ext cx="1978927" cy="3209687"/>
            <a:chOff x="0" y="0"/>
            <a:chExt cx="1978927" cy="3209687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562230" cy="2362092"/>
            </a:xfrm>
            <a:prstGeom prst="rect">
              <a:avLst/>
            </a:prstGeom>
          </p:spPr>
        </p:pic>
        <p:sp>
          <p:nvSpPr>
            <p:cNvPr id="33" name="TextovéPole 32"/>
            <p:cNvSpPr txBox="1"/>
            <p:nvPr/>
          </p:nvSpPr>
          <p:spPr>
            <a:xfrm>
              <a:off x="0" y="2618756"/>
              <a:ext cx="197892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 smtClean="0">
                  <a:latin typeface="+mj-lt"/>
                  <a:ea typeface="+mj-ea"/>
                  <a:cs typeface="+mj-cs"/>
                </a:rPr>
                <a:t>Leonardo da Vinci (1452-1519)</a:t>
              </a:r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0" y="315082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  <a:ea typeface="+mj-ea"/>
                <a:cs typeface="+mj-cs"/>
              </a:rPr>
              <a:t>‘Drawing of Water Vortex,’ </a:t>
            </a:r>
          </a:p>
          <a:p>
            <a:r>
              <a:rPr lang="en-US" sz="1000" dirty="0" err="1" smtClean="0">
                <a:latin typeface="+mj-lt"/>
                <a:ea typeface="+mj-ea"/>
                <a:cs typeface="+mj-cs"/>
              </a:rPr>
              <a:t>cca</a:t>
            </a:r>
            <a:r>
              <a:rPr lang="en-US" sz="1000" dirty="0" smtClean="0">
                <a:latin typeface="+mj-lt"/>
                <a:ea typeface="+mj-ea"/>
                <a:cs typeface="+mj-cs"/>
              </a:rPr>
              <a:t>. 1510 - 1513.</a:t>
            </a:r>
            <a:r>
              <a:rPr lang="en-US" sz="1000" dirty="0">
                <a:latin typeface="+mj-lt"/>
                <a:ea typeface="+mj-ea"/>
                <a:cs typeface="+mj-cs"/>
              </a:rPr>
              <a:t> </a:t>
            </a:r>
            <a:endParaRPr lang="en-US" sz="1000" dirty="0" smtClean="0">
              <a:latin typeface="+mj-lt"/>
              <a:ea typeface="+mj-ea"/>
              <a:cs typeface="+mj-cs"/>
            </a:endParaRPr>
          </a:p>
          <a:p>
            <a:r>
              <a:rPr lang="en-US" sz="1000" dirty="0" smtClean="0">
                <a:latin typeface="+mj-lt"/>
                <a:ea typeface="+mj-ea"/>
                <a:cs typeface="+mj-cs"/>
              </a:rPr>
              <a:t>Royal Collection Windsor, UK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3705056" y="1394558"/>
            <a:ext cx="8486944" cy="5407658"/>
            <a:chOff x="3705056" y="1394558"/>
            <a:chExt cx="8486944" cy="5407658"/>
          </a:xfrm>
        </p:grpSpPr>
        <p:pic>
          <p:nvPicPr>
            <p:cNvPr id="21" name="Picture 4" descr="Lewis Fry Richards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056" y="3629416"/>
              <a:ext cx="20955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Skupina 22"/>
            <p:cNvGrpSpPr/>
            <p:nvPr/>
          </p:nvGrpSpPr>
          <p:grpSpPr>
            <a:xfrm>
              <a:off x="6519329" y="1394558"/>
              <a:ext cx="5672671" cy="5407658"/>
              <a:chOff x="6519329" y="1394558"/>
              <a:chExt cx="5672671" cy="5407658"/>
            </a:xfrm>
          </p:grpSpPr>
          <p:sp>
            <p:nvSpPr>
              <p:cNvPr id="27" name="TextovéPole 26"/>
              <p:cNvSpPr txBox="1"/>
              <p:nvPr/>
            </p:nvSpPr>
            <p:spPr>
              <a:xfrm>
                <a:off x="7475411" y="1394558"/>
                <a:ext cx="38845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Richardson cascade  </a:t>
                </a: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8" name="Picture 2" descr="Direct cascad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329" y="2639431"/>
                <a:ext cx="5672671" cy="4053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ovéPole 28"/>
              <p:cNvSpPr txBox="1"/>
              <p:nvPr/>
            </p:nvSpPr>
            <p:spPr>
              <a:xfrm>
                <a:off x="6856278" y="6525217"/>
                <a:ext cx="5122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Adapted from: Uriel </a:t>
                </a:r>
                <a:r>
                  <a:rPr lang="en-US" sz="1200" dirty="0"/>
                  <a:t>Frisch. 1995. Turbulence: The Legacy of A. N. Kolmogorov.</a:t>
                </a:r>
                <a:endParaRPr lang="cs-CZ" sz="1200" dirty="0"/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7475410" y="1695425"/>
                <a:ext cx="47039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Starting at forcing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Ending at viscous dissipation scale</a:t>
                </a:r>
              </a:p>
            </p:txBody>
          </p:sp>
        </p:grpSp>
      </p:grpSp>
      <p:sp>
        <p:nvSpPr>
          <p:cNvPr id="37" name="TextovéPole 36"/>
          <p:cNvSpPr txBox="1"/>
          <p:nvPr/>
        </p:nvSpPr>
        <p:spPr>
          <a:xfrm>
            <a:off x="3705056" y="1252740"/>
            <a:ext cx="3346193" cy="2239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“Big whirls have little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That feed on their velocity,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little whirls have lesser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so on to viscosity.”</a:t>
            </a:r>
          </a:p>
          <a:p>
            <a:r>
              <a:rPr lang="en-US" dirty="0">
                <a:latin typeface="+mj-lt"/>
                <a:ea typeface="+mj-ea"/>
                <a:cs typeface="+mj-cs"/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</a:t>
            </a:r>
            <a:r>
              <a:rPr lang="en-US" dirty="0" smtClean="0">
                <a:latin typeface="+mj-lt"/>
                <a:ea typeface="+mj-ea"/>
                <a:cs typeface="+mj-cs"/>
              </a:rPr>
              <a:t>   Lewis </a:t>
            </a:r>
            <a:r>
              <a:rPr lang="en-US" dirty="0">
                <a:latin typeface="+mj-lt"/>
                <a:ea typeface="+mj-ea"/>
                <a:cs typeface="+mj-cs"/>
              </a:rPr>
              <a:t>Fry Richardson     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</a:t>
            </a:r>
            <a:r>
              <a:rPr lang="en-US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en-US" dirty="0">
                <a:latin typeface="+mj-lt"/>
                <a:ea typeface="+mj-ea"/>
                <a:cs typeface="+mj-cs"/>
              </a:rPr>
              <a:t>(1881 – 1953</a:t>
            </a:r>
            <a:r>
              <a:rPr lang="en-US" dirty="0" smtClean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latin typeface="+mj-lt"/>
                <a:ea typeface="+mj-ea"/>
                <a:cs typeface="+mj-cs"/>
              </a:rPr>
              <a:t>[a </a:t>
            </a:r>
            <a:r>
              <a:rPr lang="en-US" sz="900" dirty="0" smtClean="0">
                <a:latin typeface="+mj-lt"/>
                <a:ea typeface="+mj-ea"/>
                <a:cs typeface="+mj-cs"/>
              </a:rPr>
              <a:t>take/parody </a:t>
            </a:r>
            <a:r>
              <a:rPr lang="en-US" sz="900" dirty="0">
                <a:latin typeface="+mj-lt"/>
                <a:ea typeface="+mj-ea"/>
                <a:cs typeface="+mj-cs"/>
              </a:rPr>
              <a:t>on Jonathan Swift’s  "On Poetry: a Rhapsody" (1733)]</a:t>
            </a:r>
            <a:endParaRPr lang="cs-CZ" sz="900" dirty="0">
              <a:latin typeface="+mj-lt"/>
              <a:ea typeface="+mj-ea"/>
              <a:cs typeface="+mj-cs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5987459" y="4121349"/>
            <a:ext cx="2712044" cy="2220491"/>
            <a:chOff x="5987459" y="4121349"/>
            <a:chExt cx="2712044" cy="2220491"/>
          </a:xfrm>
        </p:grpSpPr>
        <p:cxnSp>
          <p:nvCxnSpPr>
            <p:cNvPr id="7" name="Přímá spojnice se šipkou 6"/>
            <p:cNvCxnSpPr/>
            <p:nvPr/>
          </p:nvCxnSpPr>
          <p:spPr>
            <a:xfrm>
              <a:off x="6356790" y="4121349"/>
              <a:ext cx="0" cy="1721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 flipV="1">
              <a:off x="6682167" y="5987511"/>
              <a:ext cx="2017336" cy="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7341232" y="597250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space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 rot="16200000">
              <a:off x="5773656" y="459872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time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0" name="Obdélník 3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4" name="TextovéPole 23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4</a:t>
              </a:r>
              <a:r>
                <a:rPr lang="en-US" sz="1600" dirty="0" smtClean="0">
                  <a:solidFill>
                    <a:srgbClr val="C00000"/>
                  </a:solidFill>
                </a:rPr>
                <a:t>/40</a:t>
              </a:r>
            </a:p>
            <a:p>
              <a:endParaRPr lang="en-US" dirty="0"/>
            </a:p>
          </p:txBody>
        </p:sp>
        <p:cxnSp>
          <p:nvCxnSpPr>
            <p:cNvPr id="25" name="Přímá spojnice 24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Nadpis 1"/>
          <p:cNvSpPr txBox="1">
            <a:spLocks/>
          </p:cNvSpPr>
          <p:nvPr/>
        </p:nvSpPr>
        <p:spPr>
          <a:xfrm>
            <a:off x="187569" y="374193"/>
            <a:ext cx="12179346" cy="74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Turbulence: Scales And Cascades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1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0" y="78151"/>
            <a:ext cx="12192000" cy="83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Turbulence: Scales And Cascades</a:t>
            </a:r>
            <a:endParaRPr lang="cs-CZ" dirty="0"/>
          </a:p>
        </p:txBody>
      </p:sp>
      <p:grpSp>
        <p:nvGrpSpPr>
          <p:cNvPr id="62" name="Skupina 61"/>
          <p:cNvGrpSpPr/>
          <p:nvPr/>
        </p:nvGrpSpPr>
        <p:grpSpPr>
          <a:xfrm>
            <a:off x="170005" y="1394558"/>
            <a:ext cx="8486944" cy="5407658"/>
            <a:chOff x="3705056" y="1394558"/>
            <a:chExt cx="8486944" cy="5407658"/>
          </a:xfrm>
        </p:grpSpPr>
        <p:pic>
          <p:nvPicPr>
            <p:cNvPr id="63" name="Picture 4" descr="Lewis Fry Richards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056" y="3629416"/>
              <a:ext cx="20955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Skupina 64"/>
            <p:cNvGrpSpPr/>
            <p:nvPr/>
          </p:nvGrpSpPr>
          <p:grpSpPr>
            <a:xfrm>
              <a:off x="6519329" y="1394558"/>
              <a:ext cx="5672671" cy="5407658"/>
              <a:chOff x="6519329" y="1394558"/>
              <a:chExt cx="5672671" cy="5407658"/>
            </a:xfrm>
          </p:grpSpPr>
          <p:sp>
            <p:nvSpPr>
              <p:cNvPr id="66" name="TextovéPole 65"/>
              <p:cNvSpPr txBox="1"/>
              <p:nvPr/>
            </p:nvSpPr>
            <p:spPr>
              <a:xfrm>
                <a:off x="7475411" y="1394558"/>
                <a:ext cx="38845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Richardson –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Kolmogorov cascade  </a:t>
                </a: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7" name="Picture 2" descr="Direct cascad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329" y="2639431"/>
                <a:ext cx="5672671" cy="4053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ovéPole 67"/>
              <p:cNvSpPr txBox="1"/>
              <p:nvPr/>
            </p:nvSpPr>
            <p:spPr>
              <a:xfrm>
                <a:off x="6856278" y="6525217"/>
                <a:ext cx="5122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Adapted from: Uriel </a:t>
                </a:r>
                <a:r>
                  <a:rPr lang="en-US" sz="1200" dirty="0"/>
                  <a:t>Frisch. 1995. Turbulence: The Legacy of A. N. Kolmogorov.</a:t>
                </a:r>
                <a:endParaRPr lang="cs-CZ" sz="1200" dirty="0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>
                <a:off x="7475410" y="1695425"/>
                <a:ext cx="47039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Starting at forcing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Ending at viscous dissipation scale</a:t>
                </a:r>
              </a:p>
            </p:txBody>
          </p:sp>
        </p:grpSp>
      </p:grpSp>
      <p:sp>
        <p:nvSpPr>
          <p:cNvPr id="115" name="TextovéPole 114"/>
          <p:cNvSpPr txBox="1"/>
          <p:nvPr/>
        </p:nvSpPr>
        <p:spPr>
          <a:xfrm>
            <a:off x="7383507" y="1430021"/>
            <a:ext cx="194253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Andrey </a:t>
            </a:r>
            <a:r>
              <a:rPr lang="en-US" dirty="0" err="1">
                <a:latin typeface="+mj-lt"/>
                <a:ea typeface="+mj-ea"/>
                <a:cs typeface="+mj-cs"/>
              </a:rPr>
              <a:t>Nikolaevich</a:t>
            </a:r>
            <a:endParaRPr lang="en-US" dirty="0"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Kolmogorov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(1903-1987)</a:t>
            </a:r>
          </a:p>
        </p:txBody>
      </p:sp>
      <p:grpSp>
        <p:nvGrpSpPr>
          <p:cNvPr id="116" name="Skupina 115"/>
          <p:cNvGrpSpPr/>
          <p:nvPr/>
        </p:nvGrpSpPr>
        <p:grpSpPr>
          <a:xfrm>
            <a:off x="2491785" y="4142073"/>
            <a:ext cx="2712044" cy="2220491"/>
            <a:chOff x="5987459" y="4121349"/>
            <a:chExt cx="2712044" cy="2220491"/>
          </a:xfrm>
        </p:grpSpPr>
        <p:cxnSp>
          <p:nvCxnSpPr>
            <p:cNvPr id="117" name="Přímá spojnice se šipkou 116"/>
            <p:cNvCxnSpPr/>
            <p:nvPr/>
          </p:nvCxnSpPr>
          <p:spPr>
            <a:xfrm>
              <a:off x="6356790" y="4121349"/>
              <a:ext cx="0" cy="1721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nice se šipkou 117"/>
            <p:cNvCxnSpPr/>
            <p:nvPr/>
          </p:nvCxnSpPr>
          <p:spPr>
            <a:xfrm flipV="1">
              <a:off x="6682167" y="5987511"/>
              <a:ext cx="2017336" cy="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ovéPole 118"/>
            <p:cNvSpPr txBox="1"/>
            <p:nvPr/>
          </p:nvSpPr>
          <p:spPr>
            <a:xfrm>
              <a:off x="7341232" y="597250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space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  <p:sp>
          <p:nvSpPr>
            <p:cNvPr id="120" name="TextovéPole 119"/>
            <p:cNvSpPr txBox="1"/>
            <p:nvPr/>
          </p:nvSpPr>
          <p:spPr>
            <a:xfrm rot="16200000">
              <a:off x="5773656" y="459872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time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1" name="Skupina 120"/>
          <p:cNvGrpSpPr/>
          <p:nvPr/>
        </p:nvGrpSpPr>
        <p:grpSpPr>
          <a:xfrm>
            <a:off x="3163388" y="1402962"/>
            <a:ext cx="8506120" cy="5745336"/>
            <a:chOff x="264491" y="1453316"/>
            <a:chExt cx="8506120" cy="5745336"/>
          </a:xfrm>
        </p:grpSpPr>
        <p:grpSp>
          <p:nvGrpSpPr>
            <p:cNvPr id="122" name="Skupina 121"/>
            <p:cNvGrpSpPr/>
            <p:nvPr/>
          </p:nvGrpSpPr>
          <p:grpSpPr>
            <a:xfrm>
              <a:off x="264491" y="1453316"/>
              <a:ext cx="8506120" cy="5745336"/>
              <a:chOff x="3855884" y="1204728"/>
              <a:chExt cx="8506120" cy="5745336"/>
            </a:xfrm>
          </p:grpSpPr>
          <p:sp>
            <p:nvSpPr>
              <p:cNvPr id="128" name="Obdélník 127"/>
              <p:cNvSpPr/>
              <p:nvPr/>
            </p:nvSpPr>
            <p:spPr>
              <a:xfrm>
                <a:off x="4185501" y="2157388"/>
                <a:ext cx="1243645" cy="623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29" name="Skupina 128"/>
              <p:cNvGrpSpPr/>
              <p:nvPr/>
            </p:nvGrpSpPr>
            <p:grpSpPr>
              <a:xfrm>
                <a:off x="3855884" y="1204728"/>
                <a:ext cx="8506120" cy="5745336"/>
                <a:chOff x="3363877" y="1053435"/>
                <a:chExt cx="8506120" cy="5745336"/>
              </a:xfrm>
            </p:grpSpPr>
            <p:pic>
              <p:nvPicPr>
                <p:cNvPr id="135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6046" y="1053435"/>
                  <a:ext cx="2383951" cy="3488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Obrázek 13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3877" y="2259400"/>
                  <a:ext cx="6104768" cy="4539371"/>
                </a:xfrm>
                <a:prstGeom prst="rect">
                  <a:avLst/>
                </a:prstGeom>
              </p:spPr>
            </p:pic>
          </p:grpSp>
          <p:sp>
            <p:nvSpPr>
              <p:cNvPr id="130" name="TextovéPole 129"/>
              <p:cNvSpPr txBox="1"/>
              <p:nvPr/>
            </p:nvSpPr>
            <p:spPr>
              <a:xfrm>
                <a:off x="8746046" y="6252367"/>
                <a:ext cx="7825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log(k)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TextovéPole 130"/>
              <p:cNvSpPr txBox="1"/>
              <p:nvPr/>
            </p:nvSpPr>
            <p:spPr>
              <a:xfrm>
                <a:off x="4184799" y="2927646"/>
                <a:ext cx="59653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 E(k)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TextovéPole 131"/>
              <p:cNvSpPr txBox="1"/>
              <p:nvPr/>
            </p:nvSpPr>
            <p:spPr>
              <a:xfrm>
                <a:off x="5703855" y="4185610"/>
                <a:ext cx="12654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E(k) ~ k </a:t>
                </a:r>
                <a:r>
                  <a:rPr lang="en-US" i="1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i="1" baseline="30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5/3</a:t>
                </a:r>
                <a:endParaRPr lang="cs-CZ" i="1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TextovéPole 132"/>
              <p:cNvSpPr txBox="1"/>
              <p:nvPr/>
            </p:nvSpPr>
            <p:spPr>
              <a:xfrm>
                <a:off x="9324825" y="4721891"/>
                <a:ext cx="29451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Kolmogorov scale: </a:t>
                </a:r>
              </a:p>
              <a:p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</a:t>
                </a:r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i="1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en-US" i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i="1" baseline="30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1/4</a:t>
                </a:r>
              </a:p>
              <a:p>
                <a:endParaRPr lang="en-US" i="1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&lt; </a:t>
                </a:r>
                <a:r>
                  <a:rPr lang="el-GR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viscosity dominates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flow is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laminar 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4" name="Přímá spojnice se šipkou 133"/>
              <p:cNvCxnSpPr/>
              <p:nvPr/>
            </p:nvCxnSpPr>
            <p:spPr>
              <a:xfrm flipH="1">
                <a:off x="8400842" y="5230457"/>
                <a:ext cx="873832" cy="7806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Skupina 123"/>
            <p:cNvGrpSpPr/>
            <p:nvPr/>
          </p:nvGrpSpPr>
          <p:grpSpPr>
            <a:xfrm>
              <a:off x="2039274" y="3013581"/>
              <a:ext cx="4228865" cy="646331"/>
              <a:chOff x="1451320" y="4016702"/>
              <a:chExt cx="4228865" cy="646331"/>
            </a:xfrm>
          </p:grpSpPr>
          <p:sp>
            <p:nvSpPr>
              <p:cNvPr id="126" name="TextovéPole 125"/>
              <p:cNvSpPr txBox="1"/>
              <p:nvPr/>
            </p:nvSpPr>
            <p:spPr>
              <a:xfrm>
                <a:off x="1451320" y="4016702"/>
                <a:ext cx="42288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 </a:t>
                </a:r>
                <a:r>
                  <a:rPr lang="en-US" i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i="1" baseline="-25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</a:t>
                </a:r>
                <a:r>
                  <a:rPr lang="en-US" i="1" baseline="-25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u="sng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&gt; </a:t>
                </a:r>
                <a:r>
                  <a:rPr lang="el-GR" i="1" u="sng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u="sng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i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inertial cascade of vortices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viscosity negligible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flow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turbulent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7" name="Přímá spojnice se šipkou 126"/>
              <p:cNvCxnSpPr/>
              <p:nvPr/>
            </p:nvCxnSpPr>
            <p:spPr>
              <a:xfrm>
                <a:off x="3424799" y="4498859"/>
                <a:ext cx="5273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Obdélník 124"/>
            <p:cNvSpPr/>
            <p:nvPr/>
          </p:nvSpPr>
          <p:spPr>
            <a:xfrm>
              <a:off x="5733432" y="4972774"/>
              <a:ext cx="1894754" cy="6387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9" name="TextovéPole 138"/>
          <p:cNvSpPr txBox="1"/>
          <p:nvPr/>
        </p:nvSpPr>
        <p:spPr>
          <a:xfrm>
            <a:off x="170005" y="1252740"/>
            <a:ext cx="3346193" cy="22390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“Big whirls have little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That feed on their velocity,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little whirls have lesser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so on to viscosity.”</a:t>
            </a:r>
          </a:p>
          <a:p>
            <a:r>
              <a:rPr lang="en-US" dirty="0">
                <a:latin typeface="+mj-lt"/>
                <a:ea typeface="+mj-ea"/>
                <a:cs typeface="+mj-cs"/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</a:t>
            </a:r>
            <a:r>
              <a:rPr lang="en-US" dirty="0" smtClean="0">
                <a:latin typeface="+mj-lt"/>
                <a:ea typeface="+mj-ea"/>
                <a:cs typeface="+mj-cs"/>
              </a:rPr>
              <a:t>   Lewis </a:t>
            </a:r>
            <a:r>
              <a:rPr lang="en-US" dirty="0">
                <a:latin typeface="+mj-lt"/>
                <a:ea typeface="+mj-ea"/>
                <a:cs typeface="+mj-cs"/>
              </a:rPr>
              <a:t>Fry Richardson     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</a:t>
            </a:r>
            <a:r>
              <a:rPr lang="en-US" dirty="0" smtClean="0">
                <a:latin typeface="+mj-lt"/>
                <a:ea typeface="+mj-ea"/>
                <a:cs typeface="+mj-cs"/>
              </a:rPr>
              <a:t>            </a:t>
            </a:r>
            <a:r>
              <a:rPr lang="en-US" dirty="0">
                <a:latin typeface="+mj-lt"/>
                <a:ea typeface="+mj-ea"/>
                <a:cs typeface="+mj-cs"/>
              </a:rPr>
              <a:t>(1881 – 1953</a:t>
            </a:r>
            <a:r>
              <a:rPr lang="en-US" dirty="0" smtClean="0"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latin typeface="+mj-lt"/>
                <a:ea typeface="+mj-ea"/>
                <a:cs typeface="+mj-cs"/>
              </a:rPr>
              <a:t>[a </a:t>
            </a:r>
            <a:r>
              <a:rPr lang="en-US" sz="900" dirty="0" smtClean="0">
                <a:latin typeface="+mj-lt"/>
                <a:ea typeface="+mj-ea"/>
                <a:cs typeface="+mj-cs"/>
              </a:rPr>
              <a:t>take/parody </a:t>
            </a:r>
            <a:r>
              <a:rPr lang="en-US" sz="900" dirty="0">
                <a:latin typeface="+mj-lt"/>
                <a:ea typeface="+mj-ea"/>
                <a:cs typeface="+mj-cs"/>
              </a:rPr>
              <a:t>on Jonathan Swift’s  "On Poetry: a Rhapsody" (1733)]</a:t>
            </a:r>
            <a:endParaRPr lang="cs-CZ" sz="9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424439" y="3892482"/>
            <a:ext cx="831935" cy="2224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0" name="TextovéPole 139"/>
          <p:cNvSpPr txBox="1"/>
          <p:nvPr/>
        </p:nvSpPr>
        <p:spPr>
          <a:xfrm>
            <a:off x="3940359" y="1728671"/>
            <a:ext cx="47039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Starting at forcing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Ending at viscous dissipation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Broad and smooth kinetic energy </a:t>
            </a:r>
            <a:r>
              <a:rPr lang="en-US" dirty="0" smtClean="0">
                <a:solidFill>
                  <a:schemeClr val="accent1"/>
                </a:solidFill>
              </a:rPr>
              <a:t>spectrum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1" name="Obdélník 140"/>
          <p:cNvSpPr/>
          <p:nvPr/>
        </p:nvSpPr>
        <p:spPr>
          <a:xfrm>
            <a:off x="0" y="11723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TextovéPole 141"/>
          <p:cNvSpPr txBox="1"/>
          <p:nvPr/>
        </p:nvSpPr>
        <p:spPr>
          <a:xfrm>
            <a:off x="7383871" y="1436959"/>
            <a:ext cx="194253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Andrey </a:t>
            </a:r>
            <a:r>
              <a:rPr lang="en-US" dirty="0" err="1">
                <a:latin typeface="+mj-lt"/>
                <a:ea typeface="+mj-ea"/>
                <a:cs typeface="+mj-cs"/>
              </a:rPr>
              <a:t>Nikolaevich</a:t>
            </a:r>
            <a:endParaRPr lang="en-US" dirty="0"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Kolmogorov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(1903-1987)</a:t>
            </a:r>
          </a:p>
        </p:txBody>
      </p:sp>
      <p:sp>
        <p:nvSpPr>
          <p:cNvPr id="144" name="Obdélník 143"/>
          <p:cNvSpPr/>
          <p:nvPr/>
        </p:nvSpPr>
        <p:spPr>
          <a:xfrm>
            <a:off x="4179249" y="2679747"/>
            <a:ext cx="784581" cy="412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bdélník 144"/>
          <p:cNvSpPr/>
          <p:nvPr/>
        </p:nvSpPr>
        <p:spPr>
          <a:xfrm>
            <a:off x="7268969" y="4226145"/>
            <a:ext cx="913497" cy="454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bdélník 145"/>
          <p:cNvSpPr/>
          <p:nvPr/>
        </p:nvSpPr>
        <p:spPr>
          <a:xfrm>
            <a:off x="5878544" y="3624406"/>
            <a:ext cx="1203674" cy="412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7" name="Přímá spojnice se šipkou 146"/>
          <p:cNvCxnSpPr/>
          <p:nvPr/>
        </p:nvCxnSpPr>
        <p:spPr>
          <a:xfrm flipH="1">
            <a:off x="5747571" y="3401121"/>
            <a:ext cx="4268801" cy="982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Skupina 43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45" name="TextovéPole 44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5/40</a:t>
              </a:r>
            </a:p>
            <a:p>
              <a:endParaRPr lang="en-US" dirty="0"/>
            </a:p>
          </p:txBody>
        </p:sp>
        <p:cxnSp>
          <p:nvCxnSpPr>
            <p:cNvPr id="46" name="Přímá spojnice 45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34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4" grpId="0" animBg="1"/>
      <p:bldP spid="145" grpId="0" animBg="1"/>
      <p:bldP spid="1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2654" y="374192"/>
            <a:ext cx="12179346" cy="131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Turbulence onset and development:   </a:t>
            </a:r>
          </a:p>
          <a:p>
            <a:pPr algn="ctr"/>
            <a:r>
              <a:rPr lang="en-US" dirty="0" smtClean="0"/>
              <a:t>Reynolds number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374274" y="2588654"/>
                <a:ext cx="319396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𝑅𝑒</m:t>
                      </m:r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𝑈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274" y="2588654"/>
                <a:ext cx="3193960" cy="8976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Skupina 17"/>
          <p:cNvGrpSpPr/>
          <p:nvPr/>
        </p:nvGrpSpPr>
        <p:grpSpPr>
          <a:xfrm>
            <a:off x="4945496" y="1811889"/>
            <a:ext cx="6645496" cy="1384995"/>
            <a:chOff x="4185635" y="1747494"/>
            <a:chExt cx="6645496" cy="1384995"/>
          </a:xfrm>
        </p:grpSpPr>
        <p:sp>
          <p:nvSpPr>
            <p:cNvPr id="4" name="Ovál 3"/>
            <p:cNvSpPr/>
            <p:nvPr/>
          </p:nvSpPr>
          <p:spPr>
            <a:xfrm>
              <a:off x="4185635" y="2458076"/>
              <a:ext cx="1004551" cy="515023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 flipH="1">
              <a:off x="5146105" y="2060620"/>
              <a:ext cx="1064698" cy="524395"/>
            </a:xfrm>
            <a:prstGeom prst="straightConnector1">
              <a:avLst/>
            </a:prstGeom>
            <a:ln w="38100"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6323524" y="1747494"/>
              <a:ext cx="45076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CC00"/>
                  </a:solidFill>
                </a:rPr>
                <a:t>i</a:t>
              </a:r>
              <a:r>
                <a:rPr lang="en-US" sz="2800" dirty="0" smtClean="0">
                  <a:solidFill>
                    <a:srgbClr val="00CC00"/>
                  </a:solidFill>
                </a:rPr>
                <a:t>nertial effects</a:t>
              </a:r>
            </a:p>
            <a:p>
              <a:r>
                <a:rPr lang="en-US" sz="2800" dirty="0" smtClean="0"/>
                <a:t>(characteristic scales of</a:t>
              </a:r>
            </a:p>
            <a:p>
              <a:r>
                <a:rPr lang="en-US" sz="2800" u="sng" dirty="0" smtClean="0"/>
                <a:t>velocity </a:t>
              </a:r>
              <a:r>
                <a:rPr lang="en-US" sz="2800" i="1" u="sng" dirty="0" smtClean="0"/>
                <a:t>U </a:t>
              </a:r>
              <a:r>
                <a:rPr lang="en-US" sz="2800" u="sng" dirty="0" smtClean="0"/>
                <a:t>and length </a:t>
              </a:r>
              <a:r>
                <a:rPr lang="en-US" sz="2800" i="1" u="sng" dirty="0" smtClean="0"/>
                <a:t>L</a:t>
              </a:r>
              <a:r>
                <a:rPr lang="en-US" sz="2800" dirty="0" smtClean="0"/>
                <a:t>)</a:t>
              </a:r>
              <a:endParaRPr lang="en-US" sz="2800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932617" y="3114471"/>
            <a:ext cx="5653824" cy="1469130"/>
            <a:chOff x="4172756" y="3050076"/>
            <a:chExt cx="5653824" cy="1469130"/>
          </a:xfrm>
        </p:grpSpPr>
        <p:sp>
          <p:nvSpPr>
            <p:cNvPr id="8" name="Ovál 7"/>
            <p:cNvSpPr/>
            <p:nvPr/>
          </p:nvSpPr>
          <p:spPr>
            <a:xfrm>
              <a:off x="4172756" y="3050076"/>
              <a:ext cx="1004551" cy="51502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Přímá spojnice se šipkou 8"/>
            <p:cNvCxnSpPr/>
            <p:nvPr/>
          </p:nvCxnSpPr>
          <p:spPr>
            <a:xfrm flipH="1" flipV="1">
              <a:off x="5177307" y="3421941"/>
              <a:ext cx="1033496" cy="31293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11"/>
                <p:cNvSpPr txBox="1"/>
                <p:nvPr/>
              </p:nvSpPr>
              <p:spPr>
                <a:xfrm>
                  <a:off x="6323525" y="3565099"/>
                  <a:ext cx="350305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accent1"/>
                      </a:solidFill>
                    </a:rPr>
                    <a:t>viscous effects</a:t>
                  </a:r>
                </a:p>
                <a:p>
                  <a:r>
                    <a:rPr lang="en-US" sz="2800" dirty="0" smtClean="0">
                      <a:solidFill>
                        <a:schemeClr val="tx1"/>
                      </a:solidFill>
                    </a:rPr>
                    <a:t>(kinematic </a:t>
                  </a:r>
                  <a:r>
                    <a:rPr lang="en-US" sz="2800" u="sng" dirty="0" smtClean="0">
                      <a:solidFill>
                        <a:schemeClr val="tx1"/>
                      </a:solidFill>
                    </a:rPr>
                    <a:t>viscosity </a:t>
                  </a:r>
                  <a14:m>
                    <m:oMath xmlns:m="http://schemas.openxmlformats.org/officeDocument/2006/math">
                      <m:r>
                        <a:rPr lang="en-US" sz="2800" i="1" u="sng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</m:oMath>
                  </a14:m>
                  <a:r>
                    <a:rPr lang="en-US" sz="2800" dirty="0" smtClean="0">
                      <a:solidFill>
                        <a:schemeClr val="tx1"/>
                      </a:solidFill>
                    </a:rPr>
                    <a:t>)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ovéPol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3525" y="3565099"/>
                  <a:ext cx="3503055" cy="95410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652" t="-5732" b="-17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115908" y="4519415"/>
                <a:ext cx="119515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Critical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𝑅𝑒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800" i="1" dirty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800" b="0" i="1" dirty="0" smtClean="0">
                        <a:latin typeface="Cambria Math"/>
                        <a:ea typeface="Cambria Math"/>
                      </a:rPr>
                      <m:t>1000</m:t>
                    </m:r>
                  </m:oMath>
                </a14:m>
                <a:endParaRPr lang="en-US" sz="2800" b="0" i="1" dirty="0" smtClean="0">
                  <a:latin typeface="Cambria Math"/>
                  <a:ea typeface="Cambria Math"/>
                </a:endParaRPr>
              </a:p>
              <a:p>
                <a:pPr algn="r"/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/>
                  <a:t>(precise value depends mostly on boundary conditions and boundary geometry)   </a:t>
                </a:r>
                <a:endParaRPr lang="en-US" sz="2800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8" y="4519415"/>
                <a:ext cx="11951596" cy="954107"/>
              </a:xfrm>
              <a:prstGeom prst="rect">
                <a:avLst/>
              </a:prstGeom>
              <a:blipFill>
                <a:blip r:embed="rId4"/>
                <a:stretch>
                  <a:fillRect l="-1020" t="-5732" r="-3111" b="-171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Skupina 26"/>
          <p:cNvGrpSpPr/>
          <p:nvPr/>
        </p:nvGrpSpPr>
        <p:grpSpPr>
          <a:xfrm>
            <a:off x="115908" y="5619221"/>
            <a:ext cx="11951596" cy="1428490"/>
            <a:chOff x="785614" y="5357611"/>
            <a:chExt cx="10534922" cy="14284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ovéPole 19"/>
                <p:cNvSpPr txBox="1"/>
                <p:nvPr/>
              </p:nvSpPr>
              <p:spPr>
                <a:xfrm>
                  <a:off x="2105346" y="5357611"/>
                  <a:ext cx="23568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𝑅𝑒</m:t>
                      </m:r>
                    </m:oMath>
                  </a14:m>
                  <a:r>
                    <a:rPr lang="en-US" sz="2800" dirty="0" smtClean="0">
                      <a:solidFill>
                        <a:schemeClr val="accent1"/>
                      </a:solidFill>
                    </a:rPr>
                    <a:t> </a:t>
                  </a:r>
                  <a:r>
                    <a:rPr lang="en-US" sz="2800" dirty="0" smtClean="0"/>
                    <a:t>&lt;&lt;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ovéPol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346" y="5357611"/>
                  <a:ext cx="2356834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0465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ovéPole 20"/>
                <p:cNvSpPr txBox="1"/>
                <p:nvPr/>
              </p:nvSpPr>
              <p:spPr>
                <a:xfrm>
                  <a:off x="8075053" y="5357611"/>
                  <a:ext cx="20219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CC00"/>
                          </a:solidFill>
                          <a:latin typeface="Cambria Math"/>
                        </a:rPr>
                        <m:t>𝑅𝑒</m:t>
                      </m:r>
                    </m:oMath>
                  </a14:m>
                  <a:r>
                    <a:rPr lang="en-US" sz="2800" dirty="0" smtClean="0"/>
                    <a:t> &gt;&gt;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5053" y="5357611"/>
                  <a:ext cx="2021982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0465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ovéPole 24"/>
            <p:cNvSpPr txBox="1"/>
            <p:nvPr/>
          </p:nvSpPr>
          <p:spPr>
            <a:xfrm>
              <a:off x="785614" y="5821261"/>
              <a:ext cx="5261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/>
                  </a:solidFill>
                </a:rPr>
                <a:t>Laminar flows </a:t>
              </a:r>
              <a:r>
                <a:rPr lang="en-US" sz="2800" dirty="0" smtClean="0"/>
                <a:t>– viscosity dominates</a:t>
              </a:r>
              <a:endParaRPr lang="en-US" sz="2800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539770" y="5831994"/>
              <a:ext cx="47807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CC00"/>
                  </a:solidFill>
                </a:rPr>
                <a:t>Turbulent flows </a:t>
              </a:r>
              <a:r>
                <a:rPr lang="en-US" sz="2800" dirty="0" smtClean="0"/>
                <a:t>– inertia dominates</a:t>
              </a:r>
              <a:endParaRPr lang="en-US" sz="2800" dirty="0"/>
            </a:p>
          </p:txBody>
        </p:sp>
      </p:grpSp>
      <p:sp>
        <p:nvSpPr>
          <p:cNvPr id="29" name="TextovéPole 28"/>
          <p:cNvSpPr txBox="1"/>
          <p:nvPr/>
        </p:nvSpPr>
        <p:spPr>
          <a:xfrm>
            <a:off x="96056" y="3794155"/>
            <a:ext cx="596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Dimensionless “flow-similarity” number</a:t>
            </a:r>
            <a:endParaRPr lang="en-US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14" y="253226"/>
            <a:ext cx="1669170" cy="21254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9320" y="2658601"/>
            <a:ext cx="230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Osborne Reynolds (</a:t>
            </a:r>
            <a:r>
              <a:rPr lang="cs-CZ" dirty="0" smtClean="0"/>
              <a:t>1842</a:t>
            </a:r>
            <a:r>
              <a:rPr lang="en-US" dirty="0" smtClean="0"/>
              <a:t>-1912)</a:t>
            </a:r>
            <a:endParaRPr lang="cs-CZ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24" name="TextovéPole 23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7/40</a:t>
              </a:r>
            </a:p>
            <a:p>
              <a:endParaRPr lang="en-US" dirty="0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bdélník 3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3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276578"/>
              </p:ext>
            </p:extLst>
          </p:nvPr>
        </p:nvGraphicFramePr>
        <p:xfrm>
          <a:off x="540774" y="2154199"/>
          <a:ext cx="3146323" cy="246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" name="Bitmap Image" r:id="rId4" imgW="2762636" imgH="2161905" progId="Paint.Picture">
                  <p:embed/>
                </p:oleObj>
              </mc:Choice>
              <mc:Fallback>
                <p:oleObj name="Bitmap Image" r:id="rId4" imgW="2762636" imgH="2161905" progId="Paint.Picture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74" y="2154199"/>
                        <a:ext cx="3146323" cy="2462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8588"/>
            <a:ext cx="12192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sk-SK" altLang="en-US" sz="4400" dirty="0" err="1">
                <a:latin typeface="+mj-lt"/>
                <a:ea typeface="+mj-ea"/>
                <a:cs typeface="+mj-cs"/>
              </a:rPr>
              <a:t>Characteristic</a:t>
            </a:r>
            <a:r>
              <a:rPr lang="sk-SK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sk-SK" altLang="en-US" sz="4400" dirty="0" err="1">
                <a:latin typeface="+mj-lt"/>
                <a:ea typeface="+mj-ea"/>
                <a:cs typeface="+mj-cs"/>
              </a:rPr>
              <a:t>scales</a:t>
            </a:r>
            <a:r>
              <a:rPr lang="sk-SK" altLang="en-US" sz="4400" dirty="0">
                <a:latin typeface="+mj-lt"/>
                <a:ea typeface="+mj-ea"/>
                <a:cs typeface="+mj-cs"/>
              </a:rPr>
              <a:t> of </a:t>
            </a:r>
            <a:r>
              <a:rPr lang="sk-SK" altLang="en-US" sz="4400" dirty="0" err="1">
                <a:latin typeface="+mj-lt"/>
                <a:ea typeface="+mj-ea"/>
                <a:cs typeface="+mj-cs"/>
              </a:rPr>
              <a:t>turbulence</a:t>
            </a:r>
            <a:r>
              <a:rPr lang="en-US" altLang="en-US" sz="4400" dirty="0">
                <a:latin typeface="+mj-lt"/>
                <a:ea typeface="+mj-ea"/>
                <a:cs typeface="+mj-cs"/>
              </a:rPr>
              <a:t> in Nature</a:t>
            </a: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242118"/>
              </p:ext>
            </p:extLst>
          </p:nvPr>
        </p:nvGraphicFramePr>
        <p:xfrm>
          <a:off x="1404759" y="1508178"/>
          <a:ext cx="20177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" name="Equation" r:id="rId6" imgW="761669" imgH="203112" progId="Equation.DSMT4">
                  <p:embed/>
                </p:oleObj>
              </mc:Choice>
              <mc:Fallback>
                <p:oleObj name="Equation" r:id="rId6" imgW="761669" imgH="203112" progId="Equation.DSMT4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759" y="1508178"/>
                        <a:ext cx="20177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959" y="2227314"/>
            <a:ext cx="2868612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02833"/>
              </p:ext>
            </p:extLst>
          </p:nvPr>
        </p:nvGraphicFramePr>
        <p:xfrm>
          <a:off x="9203096" y="1508178"/>
          <a:ext cx="13668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" name="Equation" r:id="rId9" imgW="457002" imgH="203112" progId="Equation.DSMT4">
                  <p:embed/>
                </p:oleObj>
              </mc:Choice>
              <mc:Fallback>
                <p:oleObj name="Equation" r:id="rId9" imgW="457002" imgH="203112" progId="Equation.DSMT4">
                  <p:embed/>
                  <p:pic>
                    <p:nvPicPr>
                      <p:cNvPr id="6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096" y="1508178"/>
                        <a:ext cx="136683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377085" y="4603803"/>
            <a:ext cx="3637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err="1">
                <a:latin typeface="+mn-lt"/>
              </a:rPr>
              <a:t>Quantum</a:t>
            </a:r>
            <a:r>
              <a:rPr lang="cs-CZ" altLang="en-US" sz="1800" dirty="0">
                <a:latin typeface="+mn-lt"/>
              </a:rPr>
              <a:t> </a:t>
            </a:r>
            <a:r>
              <a:rPr lang="cs-CZ" altLang="en-US" sz="1800" dirty="0" err="1">
                <a:latin typeface="+mn-lt"/>
              </a:rPr>
              <a:t>vortex</a:t>
            </a:r>
            <a:r>
              <a:rPr lang="cs-CZ" altLang="en-US" sz="1800" dirty="0">
                <a:latin typeface="+mn-lt"/>
              </a:rPr>
              <a:t> in </a:t>
            </a:r>
            <a:r>
              <a:rPr lang="cs-CZ" altLang="en-US" sz="1800" dirty="0" err="1">
                <a:latin typeface="+mn-lt"/>
              </a:rPr>
              <a:t>superfluid</a:t>
            </a:r>
            <a:r>
              <a:rPr lang="cs-CZ" altLang="en-US" sz="1800" dirty="0">
                <a:latin typeface="+mn-lt"/>
              </a:rPr>
              <a:t> He II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89" y="4026575"/>
            <a:ext cx="295116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7688" y="4743505"/>
            <a:ext cx="360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M</a:t>
            </a:r>
            <a:r>
              <a:rPr lang="en-US" dirty="0"/>
              <a:t>100 galaxy </a:t>
            </a:r>
          </a:p>
          <a:p>
            <a:pPr algn="ctr"/>
            <a:r>
              <a:rPr lang="en-US" dirty="0"/>
              <a:t>as seen through Hubble telescope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4972" y="1280673"/>
            <a:ext cx="3633493" cy="242351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314972" y="6187739"/>
            <a:ext cx="396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</a:t>
            </a:r>
            <a:r>
              <a:rPr lang="en-US" dirty="0" err="1"/>
              <a:t>aelstrom</a:t>
            </a:r>
            <a:r>
              <a:rPr lang="en-US" dirty="0"/>
              <a:t>, </a:t>
            </a:r>
            <a:r>
              <a:rPr lang="en-US" dirty="0" err="1"/>
              <a:t>Saltstraumen</a:t>
            </a:r>
            <a:r>
              <a:rPr lang="en-US" dirty="0"/>
              <a:t>, Norway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4972" y="3767151"/>
            <a:ext cx="3633493" cy="243450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5" name="Skupina 34"/>
          <p:cNvGrpSpPr/>
          <p:nvPr/>
        </p:nvGrpSpPr>
        <p:grpSpPr>
          <a:xfrm>
            <a:off x="11476892" y="44614"/>
            <a:ext cx="710474" cy="861774"/>
            <a:chOff x="11476892" y="44614"/>
            <a:chExt cx="710474" cy="861774"/>
          </a:xfrm>
        </p:grpSpPr>
        <p:sp>
          <p:nvSpPr>
            <p:cNvPr id="36" name="TextovéPole 35"/>
            <p:cNvSpPr txBox="1"/>
            <p:nvPr/>
          </p:nvSpPr>
          <p:spPr>
            <a:xfrm>
              <a:off x="11476892" y="44614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8/40</a:t>
              </a:r>
            </a:p>
            <a:p>
              <a:endParaRPr lang="en-US" dirty="0"/>
            </a:p>
          </p:txBody>
        </p:sp>
        <p:cxnSp>
          <p:nvCxnSpPr>
            <p:cNvPr id="37" name="Přímá spojnice 36"/>
            <p:cNvCxnSpPr/>
            <p:nvPr/>
          </p:nvCxnSpPr>
          <p:spPr>
            <a:xfrm>
              <a:off x="11481524" y="56337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07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50097</TotalTime>
  <Words>4147</Words>
  <Application>Microsoft Office PowerPoint</Application>
  <PresentationFormat>Vlastní</PresentationFormat>
  <Paragraphs>804</Paragraphs>
  <Slides>51</Slides>
  <Notes>30</Notes>
  <HiddenSlides>0</HiddenSlides>
  <MMClips>3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Motiv Office</vt:lpstr>
      <vt:lpstr>Bitmap Image</vt:lpstr>
      <vt:lpstr>Equation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Turbulence: Major open scientific problem</vt:lpstr>
      <vt:lpstr>Basic Heat transport mechanisms: Recall…</vt:lpstr>
      <vt:lpstr>Turbulent mixing: very efficient heat transport</vt:lpstr>
      <vt:lpstr>Prezentace aplikace PowerPoint</vt:lpstr>
      <vt:lpstr>Prezentace aplikace PowerPoint</vt:lpstr>
      <vt:lpstr>Prezentace aplikace PowerPoint</vt:lpstr>
      <vt:lpstr>Prezentace aplikace PowerPoint</vt:lpstr>
      <vt:lpstr>Group of Cryogenics and Superconductivity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Results: Global heat transfer – Nu(Ra)    </vt:lpstr>
      <vt:lpstr>Prezentace aplikace PowerPoint</vt:lpstr>
      <vt:lpstr>Reynolds measurements at ISI Brno:  Temperature fluctuations in the turbulent bulk</vt:lpstr>
      <vt:lpstr>Prezentace aplikace PowerPoint</vt:lpstr>
      <vt:lpstr>Prezentace aplikace PowerPoint</vt:lpstr>
      <vt:lpstr>Prezentace aplikace PowerPoint</vt:lpstr>
      <vt:lpstr>Prezentace aplikace PowerPoint</vt:lpstr>
      <vt:lpstr>Wind reversals</vt:lpstr>
      <vt:lpstr>Outlook: Flow visualization at high Ra</vt:lpstr>
      <vt:lpstr>Outlook 1: Flow visualization at high Ra</vt:lpstr>
      <vt:lpstr>Prezentace aplikace PowerPoint</vt:lpstr>
      <vt:lpstr>Prezentace aplikace PowerPoint</vt:lpstr>
      <vt:lpstr>Prezentace aplikace PowerPoint</vt:lpstr>
      <vt:lpstr>Big Thanks to My ISI Cryo - Colleagues!</vt:lpstr>
      <vt:lpstr>and colleagues in Prague, Ilmenau, Florida…</vt:lpstr>
      <vt:lpstr>Prezentace aplikace PowerPoint</vt:lpstr>
      <vt:lpstr>Open BSc. and MSc. Thesis Topics: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transport turbulent flows in cryogenic Helium-4</dc:title>
  <dc:creator>Michal Macek</dc:creator>
  <cp:lastModifiedBy>Michal Macek</cp:lastModifiedBy>
  <cp:revision>694</cp:revision>
  <cp:lastPrinted>2019-09-30T07:21:04Z</cp:lastPrinted>
  <dcterms:created xsi:type="dcterms:W3CDTF">2018-03-09T10:23:56Z</dcterms:created>
  <dcterms:modified xsi:type="dcterms:W3CDTF">2021-10-05T11:15:55Z</dcterms:modified>
</cp:coreProperties>
</file>