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1" r:id="rId9"/>
    <p:sldId id="263" r:id="rId10"/>
    <p:sldId id="264" r:id="rId11"/>
    <p:sldId id="268" r:id="rId12"/>
    <p:sldId id="267" r:id="rId13"/>
    <p:sldId id="27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73" autoAdjust="0"/>
  </p:normalViewPr>
  <p:slideViewPr>
    <p:cSldViewPr snapToGrid="0">
      <p:cViewPr varScale="1">
        <p:scale>
          <a:sx n="84" d="100"/>
          <a:sy n="84" d="100"/>
        </p:scale>
        <p:origin x="658" y="77"/>
      </p:cViewPr>
      <p:guideLst/>
    </p:cSldViewPr>
  </p:slideViewPr>
  <p:outlineViewPr>
    <p:cViewPr>
      <p:scale>
        <a:sx n="33" d="100"/>
        <a:sy n="33" d="100"/>
      </p:scale>
      <p:origin x="0" y="-218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B3AA5-A005-43B4-AEE7-4A2CC46EEDF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B5202C7-D861-40F9-9E80-9F664BD2DC1E}">
      <dgm:prSet/>
      <dgm:spPr/>
      <dgm:t>
        <a:bodyPr/>
        <a:lstStyle/>
        <a:p>
          <a:pPr rtl="0"/>
          <a:r>
            <a:rPr lang="cs-CZ" dirty="0" smtClean="0"/>
            <a:t>„staré“ téma  </a:t>
          </a:r>
          <a:endParaRPr lang="cs-CZ" dirty="0"/>
        </a:p>
      </dgm:t>
    </dgm:pt>
    <dgm:pt modelId="{D4071D0A-E694-4C87-87FC-7EB6DECC8C6A}" type="parTrans" cxnId="{84C43375-0FFA-4C44-9758-A8710A2A2A0E}">
      <dgm:prSet/>
      <dgm:spPr/>
      <dgm:t>
        <a:bodyPr/>
        <a:lstStyle/>
        <a:p>
          <a:endParaRPr lang="cs-CZ"/>
        </a:p>
      </dgm:t>
    </dgm:pt>
    <dgm:pt modelId="{C980C00C-9BF3-4426-8B91-2FFF0964E43F}" type="sibTrans" cxnId="{84C43375-0FFA-4C44-9758-A8710A2A2A0E}">
      <dgm:prSet/>
      <dgm:spPr/>
      <dgm:t>
        <a:bodyPr/>
        <a:lstStyle/>
        <a:p>
          <a:endParaRPr lang="cs-CZ"/>
        </a:p>
      </dgm:t>
    </dgm:pt>
    <dgm:pt modelId="{C62F25A0-53D4-40D7-A4AD-49FBD6A0F78B}">
      <dgm:prSet/>
      <dgm:spPr/>
      <dgm:t>
        <a:bodyPr/>
        <a:lstStyle/>
        <a:p>
          <a:pPr rtl="0"/>
          <a:r>
            <a:rPr lang="cs-CZ" dirty="0" smtClean="0"/>
            <a:t>smysluplnost institucí škol – </a:t>
          </a:r>
          <a:r>
            <a:rPr lang="cs-CZ" smtClean="0"/>
            <a:t>naplňují poslání?</a:t>
          </a:r>
          <a:endParaRPr lang="cs-CZ" dirty="0"/>
        </a:p>
      </dgm:t>
    </dgm:pt>
    <dgm:pt modelId="{95FC3D79-3882-4C64-8AE4-37923C149346}" type="parTrans" cxnId="{BD549DA4-AFF7-443C-A96D-DB8941BD79AD}">
      <dgm:prSet/>
      <dgm:spPr/>
      <dgm:t>
        <a:bodyPr/>
        <a:lstStyle/>
        <a:p>
          <a:endParaRPr lang="cs-CZ"/>
        </a:p>
      </dgm:t>
    </dgm:pt>
    <dgm:pt modelId="{51599813-503E-49FE-BCDB-034EED4DFB2F}" type="sibTrans" cxnId="{BD549DA4-AFF7-443C-A96D-DB8941BD79AD}">
      <dgm:prSet/>
      <dgm:spPr/>
      <dgm:t>
        <a:bodyPr/>
        <a:lstStyle/>
        <a:p>
          <a:endParaRPr lang="cs-CZ"/>
        </a:p>
      </dgm:t>
    </dgm:pt>
    <dgm:pt modelId="{E73A4827-E370-4A52-A35E-D14B3AA8239B}">
      <dgm:prSet/>
      <dgm:spPr/>
      <dgm:t>
        <a:bodyPr/>
        <a:lstStyle/>
        <a:p>
          <a:pPr rtl="0"/>
          <a:r>
            <a:rPr lang="cs-CZ" smtClean="0"/>
            <a:t>adekvátně vynaložené prostředky? </a:t>
          </a:r>
          <a:endParaRPr lang="cs-CZ"/>
        </a:p>
      </dgm:t>
    </dgm:pt>
    <dgm:pt modelId="{81EF48B7-0DF0-4C83-B7E7-45FCDE167A39}" type="parTrans" cxnId="{3E71B23A-9B14-4249-8577-6C4204FF3E14}">
      <dgm:prSet/>
      <dgm:spPr/>
      <dgm:t>
        <a:bodyPr/>
        <a:lstStyle/>
        <a:p>
          <a:endParaRPr lang="cs-CZ"/>
        </a:p>
      </dgm:t>
    </dgm:pt>
    <dgm:pt modelId="{D0C166A6-AAC7-4A3F-81EC-46BF45A274C3}" type="sibTrans" cxnId="{3E71B23A-9B14-4249-8577-6C4204FF3E14}">
      <dgm:prSet/>
      <dgm:spPr/>
      <dgm:t>
        <a:bodyPr/>
        <a:lstStyle/>
        <a:p>
          <a:endParaRPr lang="cs-CZ"/>
        </a:p>
      </dgm:t>
    </dgm:pt>
    <dgm:pt modelId="{66381C10-0C55-4DBD-ABA6-07A60CE7D45B}">
      <dgm:prSet/>
      <dgm:spPr/>
      <dgm:t>
        <a:bodyPr/>
        <a:lstStyle/>
        <a:p>
          <a:pPr rtl="0"/>
          <a:r>
            <a:rPr lang="cs-CZ" smtClean="0"/>
            <a:t>systematičtější zájem – od 2. pol. 20 století</a:t>
          </a:r>
          <a:br>
            <a:rPr lang="cs-CZ" smtClean="0"/>
          </a:br>
          <a:endParaRPr lang="cs-CZ"/>
        </a:p>
      </dgm:t>
    </dgm:pt>
    <dgm:pt modelId="{4AD12A63-4751-4B9B-89DF-1EBB7F8E53D9}" type="parTrans" cxnId="{8368C35C-714E-49A0-A722-EC59C0B592E6}">
      <dgm:prSet/>
      <dgm:spPr/>
      <dgm:t>
        <a:bodyPr/>
        <a:lstStyle/>
        <a:p>
          <a:endParaRPr lang="cs-CZ"/>
        </a:p>
      </dgm:t>
    </dgm:pt>
    <dgm:pt modelId="{9626CA13-62DE-42B8-A47E-2324D94AD626}" type="sibTrans" cxnId="{8368C35C-714E-49A0-A722-EC59C0B592E6}">
      <dgm:prSet/>
      <dgm:spPr/>
      <dgm:t>
        <a:bodyPr/>
        <a:lstStyle/>
        <a:p>
          <a:endParaRPr lang="cs-CZ"/>
        </a:p>
      </dgm:t>
    </dgm:pt>
    <dgm:pt modelId="{CF657629-60F9-4C74-BE3D-24386A6DD1A4}">
      <dgm:prSet/>
      <dgm:spPr/>
      <dgm:t>
        <a:bodyPr/>
        <a:lstStyle/>
        <a:p>
          <a:pPr rtl="0"/>
          <a:r>
            <a:rPr lang="cs-CZ" smtClean="0"/>
            <a:t>problematické hodnocení </a:t>
          </a:r>
          <a:endParaRPr lang="cs-CZ"/>
        </a:p>
      </dgm:t>
    </dgm:pt>
    <dgm:pt modelId="{38F3088F-008F-49B3-BFA8-5AFA9431B061}" type="parTrans" cxnId="{45CFFE22-EB66-42F9-A116-5A3C09205616}">
      <dgm:prSet/>
      <dgm:spPr/>
      <dgm:t>
        <a:bodyPr/>
        <a:lstStyle/>
        <a:p>
          <a:endParaRPr lang="cs-CZ"/>
        </a:p>
      </dgm:t>
    </dgm:pt>
    <dgm:pt modelId="{00C0C6E7-06BB-4DBB-B07D-EB65ABF0BFF9}" type="sibTrans" cxnId="{45CFFE22-EB66-42F9-A116-5A3C09205616}">
      <dgm:prSet/>
      <dgm:spPr/>
      <dgm:t>
        <a:bodyPr/>
        <a:lstStyle/>
        <a:p>
          <a:endParaRPr lang="cs-CZ"/>
        </a:p>
      </dgm:t>
    </dgm:pt>
    <dgm:pt modelId="{E77AA6C6-0693-4B5C-A233-EFA6C038ED83}">
      <dgm:prSet/>
      <dgm:spPr/>
      <dgm:t>
        <a:bodyPr/>
        <a:lstStyle/>
        <a:p>
          <a:pPr rtl="0"/>
          <a:r>
            <a:rPr lang="cs-CZ" smtClean="0"/>
            <a:t>vágní cíle: harmonicky rozvinutý jedinec</a:t>
          </a:r>
          <a:endParaRPr lang="cs-CZ"/>
        </a:p>
      </dgm:t>
    </dgm:pt>
    <dgm:pt modelId="{F70E48DC-A654-4878-BCC8-E077535A13F6}" type="parTrans" cxnId="{1AADB75A-0B05-474B-8B77-BFD6BA71565D}">
      <dgm:prSet/>
      <dgm:spPr/>
      <dgm:t>
        <a:bodyPr/>
        <a:lstStyle/>
        <a:p>
          <a:endParaRPr lang="cs-CZ"/>
        </a:p>
      </dgm:t>
    </dgm:pt>
    <dgm:pt modelId="{4B37FF41-BF0B-4800-9C65-738C59CDE8D2}" type="sibTrans" cxnId="{1AADB75A-0B05-474B-8B77-BFD6BA71565D}">
      <dgm:prSet/>
      <dgm:spPr/>
      <dgm:t>
        <a:bodyPr/>
        <a:lstStyle/>
        <a:p>
          <a:endParaRPr lang="cs-CZ"/>
        </a:p>
      </dgm:t>
    </dgm:pt>
    <dgm:pt modelId="{1544ED1E-3631-432D-A6CB-AD4D2BEC3A7B}">
      <dgm:prSet/>
      <dgm:spPr/>
      <dgm:t>
        <a:bodyPr/>
        <a:lstStyle/>
        <a:p>
          <a:pPr rtl="0"/>
          <a:r>
            <a:rPr lang="cs-CZ" smtClean="0"/>
            <a:t>zdánlivě jednoduché řešení – vzdělávací výsledky korelují s ekonomickými </a:t>
          </a:r>
          <a:endParaRPr lang="cs-CZ"/>
        </a:p>
      </dgm:t>
    </dgm:pt>
    <dgm:pt modelId="{5CF9CE40-BD4A-471A-BD9D-84F59DEA4185}" type="parTrans" cxnId="{D1C5B8E8-B521-41DB-96BE-60FE05D3D828}">
      <dgm:prSet/>
      <dgm:spPr/>
      <dgm:t>
        <a:bodyPr/>
        <a:lstStyle/>
        <a:p>
          <a:endParaRPr lang="cs-CZ"/>
        </a:p>
      </dgm:t>
    </dgm:pt>
    <dgm:pt modelId="{F6077170-BF24-402A-954B-5FAA8298B80D}" type="sibTrans" cxnId="{D1C5B8E8-B521-41DB-96BE-60FE05D3D828}">
      <dgm:prSet/>
      <dgm:spPr/>
      <dgm:t>
        <a:bodyPr/>
        <a:lstStyle/>
        <a:p>
          <a:endParaRPr lang="cs-CZ"/>
        </a:p>
      </dgm:t>
    </dgm:pt>
    <dgm:pt modelId="{34DE4C61-BBB4-4ACB-AF3C-C6AE5D9C512E}">
      <dgm:prSet/>
      <dgm:spPr/>
      <dgm:t>
        <a:bodyPr/>
        <a:lstStyle/>
        <a:p>
          <a:pPr rtl="0"/>
          <a:r>
            <a:rPr lang="cs-CZ" smtClean="0"/>
            <a:t>testy žáků </a:t>
          </a:r>
          <a:br>
            <a:rPr lang="cs-CZ" smtClean="0"/>
          </a:br>
          <a:endParaRPr lang="cs-CZ"/>
        </a:p>
      </dgm:t>
    </dgm:pt>
    <dgm:pt modelId="{679B822E-7E3D-4A41-A061-850E1F4D73F9}" type="parTrans" cxnId="{BEE05B1B-9EAA-4FEE-A7BC-FA30FCD6C284}">
      <dgm:prSet/>
      <dgm:spPr/>
      <dgm:t>
        <a:bodyPr/>
        <a:lstStyle/>
        <a:p>
          <a:endParaRPr lang="cs-CZ"/>
        </a:p>
      </dgm:t>
    </dgm:pt>
    <dgm:pt modelId="{DE950ECB-20B9-418F-A1E2-9775D23E4589}" type="sibTrans" cxnId="{BEE05B1B-9EAA-4FEE-A7BC-FA30FCD6C284}">
      <dgm:prSet/>
      <dgm:spPr/>
      <dgm:t>
        <a:bodyPr/>
        <a:lstStyle/>
        <a:p>
          <a:endParaRPr lang="cs-CZ"/>
        </a:p>
      </dgm:t>
    </dgm:pt>
    <dgm:pt modelId="{EDE84777-DC28-4FCC-B136-E63CA12CBE2E}" type="pres">
      <dgm:prSet presAssocID="{3E9B3AA5-A005-43B4-AEE7-4A2CC46EEDF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C6E6484C-D0CC-424C-B6DF-83163BA6CF35}" type="pres">
      <dgm:prSet presAssocID="{CB5202C7-D861-40F9-9E80-9F664BD2DC1E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E1F9DDA-F084-44B0-A9F8-2525DF83805B}" type="pres">
      <dgm:prSet presAssocID="{CB5202C7-D861-40F9-9E80-9F664BD2DC1E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F07C77D-D526-47FA-9A00-519CB2642AF4}" type="pres">
      <dgm:prSet presAssocID="{CF657629-60F9-4C74-BE3D-24386A6DD1A4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167D0D2-1612-4A21-BB94-D9BADA2D1D56}" type="pres">
      <dgm:prSet presAssocID="{CF657629-60F9-4C74-BE3D-24386A6DD1A4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BEE05B1B-9EAA-4FEE-A7BC-FA30FCD6C284}" srcId="{CF657629-60F9-4C74-BE3D-24386A6DD1A4}" destId="{34DE4C61-BBB4-4ACB-AF3C-C6AE5D9C512E}" srcOrd="2" destOrd="0" parTransId="{679B822E-7E3D-4A41-A061-850E1F4D73F9}" sibTransId="{DE950ECB-20B9-418F-A1E2-9775D23E4589}"/>
    <dgm:cxn modelId="{0E3C5E98-4734-4E6E-B889-B7BA72D9F0E3}" type="presOf" srcId="{CB5202C7-D861-40F9-9E80-9F664BD2DC1E}" destId="{C6E6484C-D0CC-424C-B6DF-83163BA6CF35}" srcOrd="0" destOrd="0" presId="urn:microsoft.com/office/officeart/2005/8/layout/vList2"/>
    <dgm:cxn modelId="{455E03D3-E79E-4DEF-BF4E-0E9DFD68C5FC}" type="presOf" srcId="{E73A4827-E370-4A52-A35E-D14B3AA8239B}" destId="{0E1F9DDA-F084-44B0-A9F8-2525DF83805B}" srcOrd="0" destOrd="1" presId="urn:microsoft.com/office/officeart/2005/8/layout/vList2"/>
    <dgm:cxn modelId="{BD549DA4-AFF7-443C-A96D-DB8941BD79AD}" srcId="{CB5202C7-D861-40F9-9E80-9F664BD2DC1E}" destId="{C62F25A0-53D4-40D7-A4AD-49FBD6A0F78B}" srcOrd="0" destOrd="0" parTransId="{95FC3D79-3882-4C64-8AE4-37923C149346}" sibTransId="{51599813-503E-49FE-BCDB-034EED4DFB2F}"/>
    <dgm:cxn modelId="{A1BCA75C-773E-4A77-952B-5FBFADF012BC}" type="presOf" srcId="{3E9B3AA5-A005-43B4-AEE7-4A2CC46EEDFD}" destId="{EDE84777-DC28-4FCC-B136-E63CA12CBE2E}" srcOrd="0" destOrd="0" presId="urn:microsoft.com/office/officeart/2005/8/layout/vList2"/>
    <dgm:cxn modelId="{1AADB75A-0B05-474B-8B77-BFD6BA71565D}" srcId="{CF657629-60F9-4C74-BE3D-24386A6DD1A4}" destId="{E77AA6C6-0693-4B5C-A233-EFA6C038ED83}" srcOrd="0" destOrd="0" parTransId="{F70E48DC-A654-4878-BCC8-E077535A13F6}" sibTransId="{4B37FF41-BF0B-4800-9C65-738C59CDE8D2}"/>
    <dgm:cxn modelId="{D1C5B8E8-B521-41DB-96BE-60FE05D3D828}" srcId="{CF657629-60F9-4C74-BE3D-24386A6DD1A4}" destId="{1544ED1E-3631-432D-A6CB-AD4D2BEC3A7B}" srcOrd="1" destOrd="0" parTransId="{5CF9CE40-BD4A-471A-BD9D-84F59DEA4185}" sibTransId="{F6077170-BF24-402A-954B-5FAA8298B80D}"/>
    <dgm:cxn modelId="{1DB0336C-E31A-4F7D-8B06-A570DE9FEE73}" type="presOf" srcId="{E77AA6C6-0693-4B5C-A233-EFA6C038ED83}" destId="{6167D0D2-1612-4A21-BB94-D9BADA2D1D56}" srcOrd="0" destOrd="0" presId="urn:microsoft.com/office/officeart/2005/8/layout/vList2"/>
    <dgm:cxn modelId="{84C43375-0FFA-4C44-9758-A8710A2A2A0E}" srcId="{3E9B3AA5-A005-43B4-AEE7-4A2CC46EEDFD}" destId="{CB5202C7-D861-40F9-9E80-9F664BD2DC1E}" srcOrd="0" destOrd="0" parTransId="{D4071D0A-E694-4C87-87FC-7EB6DECC8C6A}" sibTransId="{C980C00C-9BF3-4426-8B91-2FFF0964E43F}"/>
    <dgm:cxn modelId="{3D22B57F-B9BE-42FA-93C2-13E80514D9D1}" type="presOf" srcId="{1544ED1E-3631-432D-A6CB-AD4D2BEC3A7B}" destId="{6167D0D2-1612-4A21-BB94-D9BADA2D1D56}" srcOrd="0" destOrd="1" presId="urn:microsoft.com/office/officeart/2005/8/layout/vList2"/>
    <dgm:cxn modelId="{3FB3C6E4-7749-40AD-984B-78B205C91D86}" type="presOf" srcId="{66381C10-0C55-4DBD-ABA6-07A60CE7D45B}" destId="{0E1F9DDA-F084-44B0-A9F8-2525DF83805B}" srcOrd="0" destOrd="2" presId="urn:microsoft.com/office/officeart/2005/8/layout/vList2"/>
    <dgm:cxn modelId="{8368C35C-714E-49A0-A722-EC59C0B592E6}" srcId="{CB5202C7-D861-40F9-9E80-9F664BD2DC1E}" destId="{66381C10-0C55-4DBD-ABA6-07A60CE7D45B}" srcOrd="2" destOrd="0" parTransId="{4AD12A63-4751-4B9B-89DF-1EBB7F8E53D9}" sibTransId="{9626CA13-62DE-42B8-A47E-2324D94AD626}"/>
    <dgm:cxn modelId="{7D72F9A8-922D-494A-9AAF-C5D2084A98D0}" type="presOf" srcId="{CF657629-60F9-4C74-BE3D-24386A6DD1A4}" destId="{0F07C77D-D526-47FA-9A00-519CB2642AF4}" srcOrd="0" destOrd="0" presId="urn:microsoft.com/office/officeart/2005/8/layout/vList2"/>
    <dgm:cxn modelId="{ECD1BDF2-57B9-44C0-A8FA-B3CD1FE5E44A}" type="presOf" srcId="{34DE4C61-BBB4-4ACB-AF3C-C6AE5D9C512E}" destId="{6167D0D2-1612-4A21-BB94-D9BADA2D1D56}" srcOrd="0" destOrd="2" presId="urn:microsoft.com/office/officeart/2005/8/layout/vList2"/>
    <dgm:cxn modelId="{3E71B23A-9B14-4249-8577-6C4204FF3E14}" srcId="{CB5202C7-D861-40F9-9E80-9F664BD2DC1E}" destId="{E73A4827-E370-4A52-A35E-D14B3AA8239B}" srcOrd="1" destOrd="0" parTransId="{81EF48B7-0DF0-4C83-B7E7-45FCDE167A39}" sibTransId="{D0C166A6-AAC7-4A3F-81EC-46BF45A274C3}"/>
    <dgm:cxn modelId="{45CFFE22-EB66-42F9-A116-5A3C09205616}" srcId="{3E9B3AA5-A005-43B4-AEE7-4A2CC46EEDFD}" destId="{CF657629-60F9-4C74-BE3D-24386A6DD1A4}" srcOrd="1" destOrd="0" parTransId="{38F3088F-008F-49B3-BFA8-5AFA9431B061}" sibTransId="{00C0C6E7-06BB-4DBB-B07D-EB65ABF0BFF9}"/>
    <dgm:cxn modelId="{37042EA1-A941-4C0D-9FAA-8EE9C75B2619}" type="presOf" srcId="{C62F25A0-53D4-40D7-A4AD-49FBD6A0F78B}" destId="{0E1F9DDA-F084-44B0-A9F8-2525DF83805B}" srcOrd="0" destOrd="0" presId="urn:microsoft.com/office/officeart/2005/8/layout/vList2"/>
    <dgm:cxn modelId="{B23060B9-7246-42FD-B2B9-A04AF5B58E8A}" type="presParOf" srcId="{EDE84777-DC28-4FCC-B136-E63CA12CBE2E}" destId="{C6E6484C-D0CC-424C-B6DF-83163BA6CF35}" srcOrd="0" destOrd="0" presId="urn:microsoft.com/office/officeart/2005/8/layout/vList2"/>
    <dgm:cxn modelId="{40AE6B51-BA45-406D-B328-F5A97AF0879C}" type="presParOf" srcId="{EDE84777-DC28-4FCC-B136-E63CA12CBE2E}" destId="{0E1F9DDA-F084-44B0-A9F8-2525DF83805B}" srcOrd="1" destOrd="0" presId="urn:microsoft.com/office/officeart/2005/8/layout/vList2"/>
    <dgm:cxn modelId="{DA4D3646-1913-4880-ABEC-1F21D2DA5639}" type="presParOf" srcId="{EDE84777-DC28-4FCC-B136-E63CA12CBE2E}" destId="{0F07C77D-D526-47FA-9A00-519CB2642AF4}" srcOrd="2" destOrd="0" presId="urn:microsoft.com/office/officeart/2005/8/layout/vList2"/>
    <dgm:cxn modelId="{77D9AA6A-11B8-4D6A-95CB-8ECB55046B43}" type="presParOf" srcId="{EDE84777-DC28-4FCC-B136-E63CA12CBE2E}" destId="{6167D0D2-1612-4A21-BB94-D9BADA2D1D56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D06685-8BB2-47B3-A0A5-05E7AD3894DB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B82997E3-5594-4B9F-B533-26B0EE769EC8}">
      <dgm:prSet/>
      <dgm:spPr/>
      <dgm:t>
        <a:bodyPr/>
        <a:lstStyle/>
        <a:p>
          <a:pPr rtl="0"/>
          <a:r>
            <a:rPr lang="cs-CZ" smtClean="0"/>
            <a:t>Colemanova zpráva (Rovnost vzdělávacích příležitostí, 1966)</a:t>
          </a:r>
          <a:endParaRPr lang="cs-CZ"/>
        </a:p>
      </dgm:t>
    </dgm:pt>
    <dgm:pt modelId="{0292D6AD-4044-48FF-9582-08BF2B8C2867}" type="parTrans" cxnId="{8D35BB36-779D-452A-84F0-A9CC3F0A17C6}">
      <dgm:prSet/>
      <dgm:spPr/>
      <dgm:t>
        <a:bodyPr/>
        <a:lstStyle/>
        <a:p>
          <a:endParaRPr lang="cs-CZ"/>
        </a:p>
      </dgm:t>
    </dgm:pt>
    <dgm:pt modelId="{8825C777-16C5-4233-8ECB-C92C081C5121}" type="sibTrans" cxnId="{8D35BB36-779D-452A-84F0-A9CC3F0A17C6}">
      <dgm:prSet/>
      <dgm:spPr/>
      <dgm:t>
        <a:bodyPr/>
        <a:lstStyle/>
        <a:p>
          <a:endParaRPr lang="cs-CZ"/>
        </a:p>
      </dgm:t>
    </dgm:pt>
    <dgm:pt modelId="{3BD7547E-A1EA-4490-B7D8-774234C6B639}">
      <dgm:prSet/>
      <dgm:spPr/>
      <dgm:t>
        <a:bodyPr/>
        <a:lstStyle/>
        <a:p>
          <a:pPr rtl="0"/>
          <a:r>
            <a:rPr lang="cs-CZ" smtClean="0"/>
            <a:t>600 000 žáků;</a:t>
          </a:r>
          <a:br>
            <a:rPr lang="cs-CZ" smtClean="0"/>
          </a:br>
          <a:r>
            <a:rPr lang="cs-CZ" smtClean="0"/>
            <a:t> 4 000 škol; </a:t>
          </a:r>
          <a:br>
            <a:rPr lang="cs-CZ" smtClean="0"/>
          </a:br>
          <a:r>
            <a:rPr lang="cs-CZ" smtClean="0"/>
            <a:t>1., 3., 6., 9. a 12. ročník</a:t>
          </a:r>
          <a:endParaRPr lang="cs-CZ"/>
        </a:p>
      </dgm:t>
    </dgm:pt>
    <dgm:pt modelId="{EE7DA001-B1BF-45FF-A14D-F957DFF14F60}" type="parTrans" cxnId="{A13419FA-4117-4B09-8A3C-97A2D81A0AD9}">
      <dgm:prSet/>
      <dgm:spPr/>
      <dgm:t>
        <a:bodyPr/>
        <a:lstStyle/>
        <a:p>
          <a:endParaRPr lang="cs-CZ"/>
        </a:p>
      </dgm:t>
    </dgm:pt>
    <dgm:pt modelId="{25BAE94A-3BF9-4F13-AE2D-EB87EF69E60D}" type="sibTrans" cxnId="{A13419FA-4117-4B09-8A3C-97A2D81A0AD9}">
      <dgm:prSet/>
      <dgm:spPr/>
      <dgm:t>
        <a:bodyPr/>
        <a:lstStyle/>
        <a:p>
          <a:endParaRPr lang="cs-CZ"/>
        </a:p>
      </dgm:t>
    </dgm:pt>
    <dgm:pt modelId="{E4A281DF-F866-4B39-B54F-49F6C952A6EA}" type="pres">
      <dgm:prSet presAssocID="{BDD06685-8BB2-47B3-A0A5-05E7AD3894D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9C81423D-7575-4BB4-9BF3-C0B10C13E14B}" type="pres">
      <dgm:prSet presAssocID="{B82997E3-5594-4B9F-B533-26B0EE769EC8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2580B12-46EA-4815-91AB-673C33C72A4E}" type="pres">
      <dgm:prSet presAssocID="{8825C777-16C5-4233-8ECB-C92C081C5121}" presName="sibTrans" presStyleLbl="sibTrans2D1" presStyleIdx="0" presStyleCnt="2"/>
      <dgm:spPr/>
      <dgm:t>
        <a:bodyPr/>
        <a:lstStyle/>
        <a:p>
          <a:endParaRPr lang="cs-CZ"/>
        </a:p>
      </dgm:t>
    </dgm:pt>
    <dgm:pt modelId="{D1D528E6-7FF3-4357-8C2F-38242FA05237}" type="pres">
      <dgm:prSet presAssocID="{8825C777-16C5-4233-8ECB-C92C081C5121}" presName="connectorText" presStyleLbl="sibTrans2D1" presStyleIdx="0" presStyleCnt="2"/>
      <dgm:spPr/>
      <dgm:t>
        <a:bodyPr/>
        <a:lstStyle/>
        <a:p>
          <a:endParaRPr lang="cs-CZ"/>
        </a:p>
      </dgm:t>
    </dgm:pt>
    <dgm:pt modelId="{809C95CB-48DF-4B01-BE07-1741534DE178}" type="pres">
      <dgm:prSet presAssocID="{3BD7547E-A1EA-4490-B7D8-774234C6B639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4507E58-0E99-4A83-B55D-C7BB4B3A0D25}" type="pres">
      <dgm:prSet presAssocID="{25BAE94A-3BF9-4F13-AE2D-EB87EF69E60D}" presName="sibTrans" presStyleLbl="sibTrans2D1" presStyleIdx="1" presStyleCnt="2"/>
      <dgm:spPr/>
      <dgm:t>
        <a:bodyPr/>
        <a:lstStyle/>
        <a:p>
          <a:endParaRPr lang="cs-CZ"/>
        </a:p>
      </dgm:t>
    </dgm:pt>
    <dgm:pt modelId="{4E737245-6287-45C3-A6DC-AC721B094B3E}" type="pres">
      <dgm:prSet presAssocID="{25BAE94A-3BF9-4F13-AE2D-EB87EF69E60D}" presName="connectorText" presStyleLbl="sibTrans2D1" presStyleIdx="1" presStyleCnt="2"/>
      <dgm:spPr/>
      <dgm:t>
        <a:bodyPr/>
        <a:lstStyle/>
        <a:p>
          <a:endParaRPr lang="cs-CZ"/>
        </a:p>
      </dgm:t>
    </dgm:pt>
  </dgm:ptLst>
  <dgm:cxnLst>
    <dgm:cxn modelId="{B7856E3F-06FE-4B24-9E7A-733F851B0409}" type="presOf" srcId="{25BAE94A-3BF9-4F13-AE2D-EB87EF69E60D}" destId="{4E737245-6287-45C3-A6DC-AC721B094B3E}" srcOrd="1" destOrd="0" presId="urn:microsoft.com/office/officeart/2005/8/layout/cycle2"/>
    <dgm:cxn modelId="{BA6622C3-5A4C-4FD0-95B5-C243653B5219}" type="presOf" srcId="{BDD06685-8BB2-47B3-A0A5-05E7AD3894DB}" destId="{E4A281DF-F866-4B39-B54F-49F6C952A6EA}" srcOrd="0" destOrd="0" presId="urn:microsoft.com/office/officeart/2005/8/layout/cycle2"/>
    <dgm:cxn modelId="{FEA1C6F2-E0D5-4EAC-8D24-6C7178072C8A}" type="presOf" srcId="{8825C777-16C5-4233-8ECB-C92C081C5121}" destId="{D1D528E6-7FF3-4357-8C2F-38242FA05237}" srcOrd="1" destOrd="0" presId="urn:microsoft.com/office/officeart/2005/8/layout/cycle2"/>
    <dgm:cxn modelId="{A13419FA-4117-4B09-8A3C-97A2D81A0AD9}" srcId="{BDD06685-8BB2-47B3-A0A5-05E7AD3894DB}" destId="{3BD7547E-A1EA-4490-B7D8-774234C6B639}" srcOrd="1" destOrd="0" parTransId="{EE7DA001-B1BF-45FF-A14D-F957DFF14F60}" sibTransId="{25BAE94A-3BF9-4F13-AE2D-EB87EF69E60D}"/>
    <dgm:cxn modelId="{0A80D695-0C35-467E-BBB3-58B7B967079B}" type="presOf" srcId="{25BAE94A-3BF9-4F13-AE2D-EB87EF69E60D}" destId="{84507E58-0E99-4A83-B55D-C7BB4B3A0D25}" srcOrd="0" destOrd="0" presId="urn:microsoft.com/office/officeart/2005/8/layout/cycle2"/>
    <dgm:cxn modelId="{8628E3E2-0E0A-40E2-835A-1F1682B6681B}" type="presOf" srcId="{8825C777-16C5-4233-8ECB-C92C081C5121}" destId="{D2580B12-46EA-4815-91AB-673C33C72A4E}" srcOrd="0" destOrd="0" presId="urn:microsoft.com/office/officeart/2005/8/layout/cycle2"/>
    <dgm:cxn modelId="{8D35BB36-779D-452A-84F0-A9CC3F0A17C6}" srcId="{BDD06685-8BB2-47B3-A0A5-05E7AD3894DB}" destId="{B82997E3-5594-4B9F-B533-26B0EE769EC8}" srcOrd="0" destOrd="0" parTransId="{0292D6AD-4044-48FF-9582-08BF2B8C2867}" sibTransId="{8825C777-16C5-4233-8ECB-C92C081C5121}"/>
    <dgm:cxn modelId="{E23D6158-42A1-4036-A7A6-974212F18EEB}" type="presOf" srcId="{3BD7547E-A1EA-4490-B7D8-774234C6B639}" destId="{809C95CB-48DF-4B01-BE07-1741534DE178}" srcOrd="0" destOrd="0" presId="urn:microsoft.com/office/officeart/2005/8/layout/cycle2"/>
    <dgm:cxn modelId="{4B394141-8068-4B06-BE2D-0DA72469F9B4}" type="presOf" srcId="{B82997E3-5594-4B9F-B533-26B0EE769EC8}" destId="{9C81423D-7575-4BB4-9BF3-C0B10C13E14B}" srcOrd="0" destOrd="0" presId="urn:microsoft.com/office/officeart/2005/8/layout/cycle2"/>
    <dgm:cxn modelId="{FA2335E4-498D-446C-B9C7-A5F3342E8738}" type="presParOf" srcId="{E4A281DF-F866-4B39-B54F-49F6C952A6EA}" destId="{9C81423D-7575-4BB4-9BF3-C0B10C13E14B}" srcOrd="0" destOrd="0" presId="urn:microsoft.com/office/officeart/2005/8/layout/cycle2"/>
    <dgm:cxn modelId="{4624922C-45F6-4F1C-9979-89609B4FC5C7}" type="presParOf" srcId="{E4A281DF-F866-4B39-B54F-49F6C952A6EA}" destId="{D2580B12-46EA-4815-91AB-673C33C72A4E}" srcOrd="1" destOrd="0" presId="urn:microsoft.com/office/officeart/2005/8/layout/cycle2"/>
    <dgm:cxn modelId="{8DF18270-0D17-4C07-B605-58524C3391F2}" type="presParOf" srcId="{D2580B12-46EA-4815-91AB-673C33C72A4E}" destId="{D1D528E6-7FF3-4357-8C2F-38242FA05237}" srcOrd="0" destOrd="0" presId="urn:microsoft.com/office/officeart/2005/8/layout/cycle2"/>
    <dgm:cxn modelId="{C03099B5-9D92-4A52-8A02-CAC8DDD5E949}" type="presParOf" srcId="{E4A281DF-F866-4B39-B54F-49F6C952A6EA}" destId="{809C95CB-48DF-4B01-BE07-1741534DE178}" srcOrd="2" destOrd="0" presId="urn:microsoft.com/office/officeart/2005/8/layout/cycle2"/>
    <dgm:cxn modelId="{5376D6F5-95DF-4472-81D6-50944C4F3B65}" type="presParOf" srcId="{E4A281DF-F866-4B39-B54F-49F6C952A6EA}" destId="{84507E58-0E99-4A83-B55D-C7BB4B3A0D25}" srcOrd="3" destOrd="0" presId="urn:microsoft.com/office/officeart/2005/8/layout/cycle2"/>
    <dgm:cxn modelId="{599164E5-A937-4FEF-9384-80DC258D9B17}" type="presParOf" srcId="{84507E58-0E99-4A83-B55D-C7BB4B3A0D25}" destId="{4E737245-6287-45C3-A6DC-AC721B094B3E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B4E16E2-DC96-464C-B988-5A2A6203A863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3F246DD7-339F-4706-A058-6C8BAB0AC55B}">
      <dgm:prSet/>
      <dgm:spPr/>
      <dgm:t>
        <a:bodyPr/>
        <a:lstStyle/>
        <a:p>
          <a:pPr rtl="0"/>
          <a:r>
            <a:rPr lang="cs-CZ" smtClean="0"/>
            <a:t>variabilita výsledků:</a:t>
          </a:r>
          <a:endParaRPr lang="cs-CZ"/>
        </a:p>
      </dgm:t>
    </dgm:pt>
    <dgm:pt modelId="{1E53ED11-6A57-4A1B-B2BF-C999631EDEAF}" type="parTrans" cxnId="{90C11AB9-0927-4182-A093-4E23495AABC3}">
      <dgm:prSet/>
      <dgm:spPr/>
      <dgm:t>
        <a:bodyPr/>
        <a:lstStyle/>
        <a:p>
          <a:endParaRPr lang="cs-CZ"/>
        </a:p>
      </dgm:t>
    </dgm:pt>
    <dgm:pt modelId="{F6F34F91-198A-4CFF-A5F7-0A220C9DA914}" type="sibTrans" cxnId="{90C11AB9-0927-4182-A093-4E23495AABC3}">
      <dgm:prSet/>
      <dgm:spPr/>
      <dgm:t>
        <a:bodyPr/>
        <a:lstStyle/>
        <a:p>
          <a:endParaRPr lang="cs-CZ"/>
        </a:p>
      </dgm:t>
    </dgm:pt>
    <dgm:pt modelId="{7B7FBA00-CCFD-4CCC-AEEE-4DA5A0883F82}">
      <dgm:prSet/>
      <dgm:spPr/>
      <dgm:t>
        <a:bodyPr/>
        <a:lstStyle/>
        <a:p>
          <a:pPr rtl="0"/>
          <a:r>
            <a:rPr lang="cs-CZ" smtClean="0"/>
            <a:t>faktory na straně žáků (rodina,nadání, …) </a:t>
          </a:r>
          <a:endParaRPr lang="cs-CZ"/>
        </a:p>
      </dgm:t>
    </dgm:pt>
    <dgm:pt modelId="{BF04241E-CC79-4E56-AD57-525E3FB3DA32}" type="parTrans" cxnId="{47986A66-BE4D-4DAE-A6DD-BB7150718C66}">
      <dgm:prSet/>
      <dgm:spPr/>
      <dgm:t>
        <a:bodyPr/>
        <a:lstStyle/>
        <a:p>
          <a:endParaRPr lang="cs-CZ"/>
        </a:p>
      </dgm:t>
    </dgm:pt>
    <dgm:pt modelId="{99D85708-D1D0-4047-A6BC-1EA8AC451073}" type="sibTrans" cxnId="{47986A66-BE4D-4DAE-A6DD-BB7150718C66}">
      <dgm:prSet/>
      <dgm:spPr/>
      <dgm:t>
        <a:bodyPr/>
        <a:lstStyle/>
        <a:p>
          <a:endParaRPr lang="cs-CZ"/>
        </a:p>
      </dgm:t>
    </dgm:pt>
    <dgm:pt modelId="{7F4BD6D4-7BE6-466D-9245-38FDF06D2152}">
      <dgm:prSet/>
      <dgm:spPr/>
      <dgm:t>
        <a:bodyPr/>
        <a:lstStyle/>
        <a:p>
          <a:pPr rtl="0"/>
          <a:r>
            <a:rPr lang="cs-CZ" smtClean="0"/>
            <a:t>stejně tak přispívá škola </a:t>
          </a:r>
          <a:br>
            <a:rPr lang="cs-CZ" smtClean="0"/>
          </a:br>
          <a:r>
            <a:rPr lang="cs-CZ" smtClean="0"/>
            <a:t>(kvalita výuky: učitelé, metody, pomůcky, …) </a:t>
          </a:r>
          <a:endParaRPr lang="cs-CZ"/>
        </a:p>
      </dgm:t>
    </dgm:pt>
    <dgm:pt modelId="{6F08A3AA-94E3-4D5E-91C2-81DF52A27813}" type="parTrans" cxnId="{F39B9A09-0193-4720-9DAA-AD188265A4E7}">
      <dgm:prSet/>
      <dgm:spPr/>
      <dgm:t>
        <a:bodyPr/>
        <a:lstStyle/>
        <a:p>
          <a:endParaRPr lang="cs-CZ"/>
        </a:p>
      </dgm:t>
    </dgm:pt>
    <dgm:pt modelId="{FE6594F0-637A-494E-BC88-78624779CB1F}" type="sibTrans" cxnId="{F39B9A09-0193-4720-9DAA-AD188265A4E7}">
      <dgm:prSet/>
      <dgm:spPr/>
      <dgm:t>
        <a:bodyPr/>
        <a:lstStyle/>
        <a:p>
          <a:endParaRPr lang="cs-CZ"/>
        </a:p>
      </dgm:t>
    </dgm:pt>
    <dgm:pt modelId="{F4ACE310-C653-4DCC-8580-CDD6F84E4C34}">
      <dgm:prSet/>
      <dgm:spPr/>
      <dgm:t>
        <a:bodyPr/>
        <a:lstStyle/>
        <a:p>
          <a:pPr rtl="0"/>
          <a:endParaRPr lang="cs-CZ"/>
        </a:p>
      </dgm:t>
    </dgm:pt>
    <dgm:pt modelId="{CE445767-D385-440C-8720-660E0B9412C8}" type="parTrans" cxnId="{58461446-D486-4D85-BF3C-39D5E783045F}">
      <dgm:prSet/>
      <dgm:spPr/>
      <dgm:t>
        <a:bodyPr/>
        <a:lstStyle/>
        <a:p>
          <a:endParaRPr lang="cs-CZ"/>
        </a:p>
      </dgm:t>
    </dgm:pt>
    <dgm:pt modelId="{C7EB40A4-0223-410D-8BBD-C8BC4047FE22}" type="sibTrans" cxnId="{58461446-D486-4D85-BF3C-39D5E783045F}">
      <dgm:prSet/>
      <dgm:spPr/>
      <dgm:t>
        <a:bodyPr/>
        <a:lstStyle/>
        <a:p>
          <a:endParaRPr lang="cs-CZ"/>
        </a:p>
      </dgm:t>
    </dgm:pt>
    <dgm:pt modelId="{E5960EB0-11D5-400A-A3C9-D4F0586B7466}" type="pres">
      <dgm:prSet presAssocID="{EB4E16E2-DC96-464C-B988-5A2A6203A86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EA176C17-9C8F-4B51-AF94-11AADD3FABC2}" type="pres">
      <dgm:prSet presAssocID="{3F246DD7-339F-4706-A058-6C8BAB0AC55B}" presName="composite" presStyleCnt="0"/>
      <dgm:spPr/>
    </dgm:pt>
    <dgm:pt modelId="{7E7E2960-AA3F-4A1C-862D-1C1D945C3259}" type="pres">
      <dgm:prSet presAssocID="{3F246DD7-339F-4706-A058-6C8BAB0AC55B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6A14798-EA2B-4896-A8C2-E9EACA3C3E7F}" type="pres">
      <dgm:prSet presAssocID="{3F246DD7-339F-4706-A058-6C8BAB0AC55B}" presName="descendantText" presStyleLbl="alignAcc1" presStyleIdx="0" presStyleCnt="1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58461446-D486-4D85-BF3C-39D5E783045F}" srcId="{3F246DD7-339F-4706-A058-6C8BAB0AC55B}" destId="{F4ACE310-C653-4DCC-8580-CDD6F84E4C34}" srcOrd="1" destOrd="0" parTransId="{CE445767-D385-440C-8720-660E0B9412C8}" sibTransId="{C7EB40A4-0223-410D-8BBD-C8BC4047FE22}"/>
    <dgm:cxn modelId="{1562E78F-ECBD-4616-8215-B8825699CA49}" type="presOf" srcId="{3F246DD7-339F-4706-A058-6C8BAB0AC55B}" destId="{7E7E2960-AA3F-4A1C-862D-1C1D945C3259}" srcOrd="0" destOrd="0" presId="urn:microsoft.com/office/officeart/2005/8/layout/chevron2"/>
    <dgm:cxn modelId="{47986A66-BE4D-4DAE-A6DD-BB7150718C66}" srcId="{3F246DD7-339F-4706-A058-6C8BAB0AC55B}" destId="{7B7FBA00-CCFD-4CCC-AEEE-4DA5A0883F82}" srcOrd="0" destOrd="0" parTransId="{BF04241E-CC79-4E56-AD57-525E3FB3DA32}" sibTransId="{99D85708-D1D0-4047-A6BC-1EA8AC451073}"/>
    <dgm:cxn modelId="{15CE067E-8CDA-4E17-9FF8-24DDBBD85017}" type="presOf" srcId="{F4ACE310-C653-4DCC-8580-CDD6F84E4C34}" destId="{96A14798-EA2B-4896-A8C2-E9EACA3C3E7F}" srcOrd="0" destOrd="1" presId="urn:microsoft.com/office/officeart/2005/8/layout/chevron2"/>
    <dgm:cxn modelId="{C2313B14-F121-458E-AD8B-678B74A89FFF}" type="presOf" srcId="{7B7FBA00-CCFD-4CCC-AEEE-4DA5A0883F82}" destId="{96A14798-EA2B-4896-A8C2-E9EACA3C3E7F}" srcOrd="0" destOrd="0" presId="urn:microsoft.com/office/officeart/2005/8/layout/chevron2"/>
    <dgm:cxn modelId="{90C11AB9-0927-4182-A093-4E23495AABC3}" srcId="{EB4E16E2-DC96-464C-B988-5A2A6203A863}" destId="{3F246DD7-339F-4706-A058-6C8BAB0AC55B}" srcOrd="0" destOrd="0" parTransId="{1E53ED11-6A57-4A1B-B2BF-C999631EDEAF}" sibTransId="{F6F34F91-198A-4CFF-A5F7-0A220C9DA914}"/>
    <dgm:cxn modelId="{9341B5DF-0CC2-4039-9F06-4027C4F53E89}" type="presOf" srcId="{7F4BD6D4-7BE6-466D-9245-38FDF06D2152}" destId="{96A14798-EA2B-4896-A8C2-E9EACA3C3E7F}" srcOrd="0" destOrd="2" presId="urn:microsoft.com/office/officeart/2005/8/layout/chevron2"/>
    <dgm:cxn modelId="{13E90C91-6A34-4F58-B2A8-ADAABBE7E071}" type="presOf" srcId="{EB4E16E2-DC96-464C-B988-5A2A6203A863}" destId="{E5960EB0-11D5-400A-A3C9-D4F0586B7466}" srcOrd="0" destOrd="0" presId="urn:microsoft.com/office/officeart/2005/8/layout/chevron2"/>
    <dgm:cxn modelId="{F39B9A09-0193-4720-9DAA-AD188265A4E7}" srcId="{3F246DD7-339F-4706-A058-6C8BAB0AC55B}" destId="{7F4BD6D4-7BE6-466D-9245-38FDF06D2152}" srcOrd="2" destOrd="0" parTransId="{6F08A3AA-94E3-4D5E-91C2-81DF52A27813}" sibTransId="{FE6594F0-637A-494E-BC88-78624779CB1F}"/>
    <dgm:cxn modelId="{B3DA0E37-6994-4B72-BD4C-68F9587520E5}" type="presParOf" srcId="{E5960EB0-11D5-400A-A3C9-D4F0586B7466}" destId="{EA176C17-9C8F-4B51-AF94-11AADD3FABC2}" srcOrd="0" destOrd="0" presId="urn:microsoft.com/office/officeart/2005/8/layout/chevron2"/>
    <dgm:cxn modelId="{13A0B718-7D84-4640-A599-87E12ED648BA}" type="presParOf" srcId="{EA176C17-9C8F-4B51-AF94-11AADD3FABC2}" destId="{7E7E2960-AA3F-4A1C-862D-1C1D945C3259}" srcOrd="0" destOrd="0" presId="urn:microsoft.com/office/officeart/2005/8/layout/chevron2"/>
    <dgm:cxn modelId="{2341538E-C737-4D1B-BFC7-85A8B5E9B670}" type="presParOf" srcId="{EA176C17-9C8F-4B51-AF94-11AADD3FABC2}" destId="{96A14798-EA2B-4896-A8C2-E9EACA3C3E7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E6484C-D0CC-424C-B6DF-83163BA6CF35}">
      <dsp:nvSpPr>
        <dsp:cNvPr id="0" name=""/>
        <dsp:cNvSpPr/>
      </dsp:nvSpPr>
      <dsp:spPr>
        <a:xfrm>
          <a:off x="0" y="58275"/>
          <a:ext cx="9784079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700" kern="1200" dirty="0" smtClean="0"/>
            <a:t>„staré“ téma  </a:t>
          </a:r>
          <a:endParaRPr lang="cs-CZ" sz="2700" kern="1200" dirty="0"/>
        </a:p>
      </dsp:txBody>
      <dsp:txXfrm>
        <a:off x="31613" y="89888"/>
        <a:ext cx="9720853" cy="584369"/>
      </dsp:txXfrm>
    </dsp:sp>
    <dsp:sp modelId="{0E1F9DDA-F084-44B0-A9F8-2525DF83805B}">
      <dsp:nvSpPr>
        <dsp:cNvPr id="0" name=""/>
        <dsp:cNvSpPr/>
      </dsp:nvSpPr>
      <dsp:spPr>
        <a:xfrm>
          <a:off x="0" y="705870"/>
          <a:ext cx="9784079" cy="1397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0645" tIns="34290" rIns="192024" bIns="34290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cs-CZ" sz="2100" kern="1200" dirty="0" smtClean="0"/>
            <a:t>smysluplnost institucí škol – </a:t>
          </a:r>
          <a:r>
            <a:rPr lang="cs-CZ" sz="2100" kern="1200" smtClean="0"/>
            <a:t>naplňují poslání?</a:t>
          </a:r>
          <a:endParaRPr lang="cs-CZ" sz="21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cs-CZ" sz="2100" kern="1200" smtClean="0"/>
            <a:t>adekvátně vynaložené prostředky? </a:t>
          </a:r>
          <a:endParaRPr lang="cs-CZ" sz="2100" kern="120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cs-CZ" sz="2100" kern="1200" smtClean="0"/>
            <a:t>systematičtější zájem – od 2. pol. 20 století</a:t>
          </a:r>
          <a:br>
            <a:rPr lang="cs-CZ" sz="2100" kern="1200" smtClean="0"/>
          </a:br>
          <a:endParaRPr lang="cs-CZ" sz="2100" kern="1200"/>
        </a:p>
      </dsp:txBody>
      <dsp:txXfrm>
        <a:off x="0" y="705870"/>
        <a:ext cx="9784079" cy="1397250"/>
      </dsp:txXfrm>
    </dsp:sp>
    <dsp:sp modelId="{0F07C77D-D526-47FA-9A00-519CB2642AF4}">
      <dsp:nvSpPr>
        <dsp:cNvPr id="0" name=""/>
        <dsp:cNvSpPr/>
      </dsp:nvSpPr>
      <dsp:spPr>
        <a:xfrm>
          <a:off x="0" y="2103120"/>
          <a:ext cx="9784079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700" kern="1200" smtClean="0"/>
            <a:t>problematické hodnocení </a:t>
          </a:r>
          <a:endParaRPr lang="cs-CZ" sz="2700" kern="1200"/>
        </a:p>
      </dsp:txBody>
      <dsp:txXfrm>
        <a:off x="31613" y="2134733"/>
        <a:ext cx="9720853" cy="584369"/>
      </dsp:txXfrm>
    </dsp:sp>
    <dsp:sp modelId="{6167D0D2-1612-4A21-BB94-D9BADA2D1D56}">
      <dsp:nvSpPr>
        <dsp:cNvPr id="0" name=""/>
        <dsp:cNvSpPr/>
      </dsp:nvSpPr>
      <dsp:spPr>
        <a:xfrm>
          <a:off x="0" y="2750715"/>
          <a:ext cx="9784079" cy="1397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0645" tIns="34290" rIns="192024" bIns="34290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cs-CZ" sz="2100" kern="1200" smtClean="0"/>
            <a:t>vágní cíle: harmonicky rozvinutý jedinec</a:t>
          </a:r>
          <a:endParaRPr lang="cs-CZ" sz="2100" kern="120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cs-CZ" sz="2100" kern="1200" smtClean="0"/>
            <a:t>zdánlivě jednoduché řešení – vzdělávací výsledky korelují s ekonomickými </a:t>
          </a:r>
          <a:endParaRPr lang="cs-CZ" sz="2100" kern="120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cs-CZ" sz="2100" kern="1200" smtClean="0"/>
            <a:t>testy žáků </a:t>
          </a:r>
          <a:br>
            <a:rPr lang="cs-CZ" sz="2100" kern="1200" smtClean="0"/>
          </a:br>
          <a:endParaRPr lang="cs-CZ" sz="2100" kern="1200"/>
        </a:p>
      </dsp:txBody>
      <dsp:txXfrm>
        <a:off x="0" y="2750715"/>
        <a:ext cx="9784079" cy="13972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81423D-7575-4BB4-9BF3-C0B10C13E14B}">
      <dsp:nvSpPr>
        <dsp:cNvPr id="0" name=""/>
        <dsp:cNvSpPr/>
      </dsp:nvSpPr>
      <dsp:spPr>
        <a:xfrm>
          <a:off x="1066" y="146781"/>
          <a:ext cx="3912676" cy="39126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200" kern="1200" smtClean="0"/>
            <a:t>Colemanova zpráva (Rovnost vzdělávacích příležitostí, 1966)</a:t>
          </a:r>
          <a:endParaRPr lang="cs-CZ" sz="3200" kern="1200"/>
        </a:p>
      </dsp:txBody>
      <dsp:txXfrm>
        <a:off x="574064" y="719779"/>
        <a:ext cx="2766680" cy="2766680"/>
      </dsp:txXfrm>
    </dsp:sp>
    <dsp:sp modelId="{D2580B12-46EA-4815-91AB-673C33C72A4E}">
      <dsp:nvSpPr>
        <dsp:cNvPr id="0" name=""/>
        <dsp:cNvSpPr/>
      </dsp:nvSpPr>
      <dsp:spPr>
        <a:xfrm>
          <a:off x="3607086" y="-405808"/>
          <a:ext cx="2432232" cy="13205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600" kern="1200"/>
        </a:p>
      </dsp:txBody>
      <dsp:txXfrm>
        <a:off x="3607086" y="-141702"/>
        <a:ext cx="2036074" cy="792316"/>
      </dsp:txXfrm>
    </dsp:sp>
    <dsp:sp modelId="{809C95CB-48DF-4B01-BE07-1741534DE178}">
      <dsp:nvSpPr>
        <dsp:cNvPr id="0" name=""/>
        <dsp:cNvSpPr/>
      </dsp:nvSpPr>
      <dsp:spPr>
        <a:xfrm>
          <a:off x="5870337" y="146781"/>
          <a:ext cx="3912676" cy="39126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200" kern="1200" smtClean="0"/>
            <a:t>600 000 žáků;</a:t>
          </a:r>
          <a:br>
            <a:rPr lang="cs-CZ" sz="3200" kern="1200" smtClean="0"/>
          </a:br>
          <a:r>
            <a:rPr lang="cs-CZ" sz="3200" kern="1200" smtClean="0"/>
            <a:t> 4 000 škol; </a:t>
          </a:r>
          <a:br>
            <a:rPr lang="cs-CZ" sz="3200" kern="1200" smtClean="0"/>
          </a:br>
          <a:r>
            <a:rPr lang="cs-CZ" sz="3200" kern="1200" smtClean="0"/>
            <a:t>1., 3., 6., 9. a 12. ročník</a:t>
          </a:r>
          <a:endParaRPr lang="cs-CZ" sz="3200" kern="1200"/>
        </a:p>
      </dsp:txBody>
      <dsp:txXfrm>
        <a:off x="6443335" y="719779"/>
        <a:ext cx="2766680" cy="2766680"/>
      </dsp:txXfrm>
    </dsp:sp>
    <dsp:sp modelId="{84507E58-0E99-4A83-B55D-C7BB4B3A0D25}">
      <dsp:nvSpPr>
        <dsp:cNvPr id="0" name=""/>
        <dsp:cNvSpPr/>
      </dsp:nvSpPr>
      <dsp:spPr>
        <a:xfrm rot="10800000">
          <a:off x="3744760" y="3291520"/>
          <a:ext cx="2432232" cy="13205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600" kern="1200"/>
        </a:p>
      </dsp:txBody>
      <dsp:txXfrm rot="10800000">
        <a:off x="4140918" y="3555626"/>
        <a:ext cx="2036074" cy="7923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7E2960-AA3F-4A1C-862D-1C1D945C3259}">
      <dsp:nvSpPr>
        <dsp:cNvPr id="0" name=""/>
        <dsp:cNvSpPr/>
      </dsp:nvSpPr>
      <dsp:spPr>
        <a:xfrm rot="5400000">
          <a:off x="-630935" y="630935"/>
          <a:ext cx="4206240" cy="294436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300" kern="1200" smtClean="0"/>
            <a:t>variabilita výsledků:</a:t>
          </a:r>
          <a:endParaRPr lang="cs-CZ" sz="4300" kern="1200"/>
        </a:p>
      </dsp:txBody>
      <dsp:txXfrm rot="-5400000">
        <a:off x="1" y="1472183"/>
        <a:ext cx="2944368" cy="1261872"/>
      </dsp:txXfrm>
    </dsp:sp>
    <dsp:sp modelId="{96A14798-EA2B-4896-A8C2-E9EACA3C3E7F}">
      <dsp:nvSpPr>
        <dsp:cNvPr id="0" name=""/>
        <dsp:cNvSpPr/>
      </dsp:nvSpPr>
      <dsp:spPr>
        <a:xfrm rot="5400000">
          <a:off x="4997195" y="-2052827"/>
          <a:ext cx="2734056" cy="68397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800" kern="1200" smtClean="0"/>
            <a:t>faktory na straně žáků (rodina,nadání, …) </a:t>
          </a:r>
          <a:endParaRPr lang="cs-CZ" sz="2800" kern="1200"/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cs-CZ" sz="2800" kern="1200"/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800" kern="1200" smtClean="0"/>
            <a:t>stejně tak přispívá škola </a:t>
          </a:r>
          <a:br>
            <a:rPr lang="cs-CZ" sz="2800" kern="1200" smtClean="0"/>
          </a:br>
          <a:r>
            <a:rPr lang="cs-CZ" sz="2800" kern="1200" smtClean="0"/>
            <a:t>(kvalita výuky: učitelé, metody, pomůcky, …) </a:t>
          </a:r>
          <a:endParaRPr lang="cs-CZ" sz="2800" kern="1200"/>
        </a:p>
      </dsp:txBody>
      <dsp:txXfrm rot="-5400000">
        <a:off x="2944368" y="133466"/>
        <a:ext cx="6706245" cy="24671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C8142-5EE8-4BDB-AF7D-5D94A65F1BCD}" type="datetimeFigureOut">
              <a:rPr lang="cs-CZ" smtClean="0"/>
              <a:t>22.12.2020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16AAD-5A18-474E-B775-310DB43B8A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2920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16AAD-5A18-474E-B775-310DB43B8A7D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1820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16AAD-5A18-474E-B775-310DB43B8A7D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1852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16AAD-5A18-474E-B775-310DB43B8A7D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2257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16AAD-5A18-474E-B775-310DB43B8A7D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8797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16AAD-5A18-474E-B775-310DB43B8A7D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0670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16AAD-5A18-474E-B775-310DB43B8A7D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6008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16AAD-5A18-474E-B775-310DB43B8A7D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8127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16AAD-5A18-474E-B775-310DB43B8A7D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6563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16AAD-5A18-474E-B775-310DB43B8A7D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8991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16AAD-5A18-474E-B775-310DB43B8A7D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6171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16AAD-5A18-474E-B775-310DB43B8A7D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6849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16AAD-5A18-474E-B775-310DB43B8A7D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8686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16AAD-5A18-474E-B775-310DB43B8A7D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44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4.emf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65759" y="1613140"/>
            <a:ext cx="11471565" cy="2292571"/>
          </a:xfrm>
        </p:spPr>
        <p:txBody>
          <a:bodyPr>
            <a:normAutofit fontScale="90000"/>
          </a:bodyPr>
          <a:lstStyle/>
          <a:p>
            <a:r>
              <a:rPr lang="cs-CZ" sz="4400" dirty="0" smtClean="0"/>
              <a:t/>
            </a:r>
            <a:br>
              <a:rPr lang="cs-CZ" sz="4400" dirty="0" smtClean="0"/>
            </a:br>
            <a:r>
              <a:rPr lang="cs-CZ" sz="4400" dirty="0"/>
              <a:t/>
            </a:r>
            <a:br>
              <a:rPr lang="cs-CZ" sz="4400" dirty="0"/>
            </a:br>
            <a:r>
              <a:rPr lang="cs-CZ" sz="4400" dirty="0" smtClean="0"/>
              <a:t/>
            </a:r>
            <a:br>
              <a:rPr lang="cs-CZ" sz="4400" dirty="0" smtClean="0"/>
            </a:br>
            <a:r>
              <a:rPr lang="cs-CZ" sz="6700" dirty="0" smtClean="0"/>
              <a:t>Efektivita škol</a:t>
            </a:r>
            <a:r>
              <a:rPr lang="cs-CZ" sz="4400" dirty="0" smtClean="0"/>
              <a:t/>
            </a:r>
            <a:br>
              <a:rPr lang="cs-CZ" sz="4400" dirty="0" smtClean="0"/>
            </a:br>
            <a:r>
              <a:rPr lang="cs-CZ" sz="4400" dirty="0" smtClean="0"/>
              <a:t/>
            </a:r>
            <a:br>
              <a:rPr lang="cs-CZ" sz="4400" dirty="0" smtClean="0"/>
            </a:br>
            <a:endParaRPr lang="cs-CZ" sz="4400" dirty="0"/>
          </a:p>
        </p:txBody>
      </p:sp>
      <p:pic>
        <p:nvPicPr>
          <p:cNvPr id="54" name="Zvuk 5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9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Přidaná hodnota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smtClean="0"/>
              <a:t>alespoň 2 body měření u stejných žáků ve stejné vzdělávací oblasti (např. matematika ve 3. a 5. třída)</a:t>
            </a:r>
          </a:p>
          <a:p>
            <a:r>
              <a:rPr lang="cs-CZ" smtClean="0"/>
              <a:t>převod </a:t>
            </a:r>
            <a:r>
              <a:rPr lang="cs-CZ" smtClean="0"/>
              <a:t>výsledků na jednu stupnici – zjednodušeně řečeno neměří se body v didaktickém testu ale dle teorie odpovědi na položku (IRT modely) se vyjadřuje schopnost řešit různě těžké </a:t>
            </a:r>
            <a:r>
              <a:rPr lang="cs-CZ" smtClean="0"/>
              <a:t>položky</a:t>
            </a:r>
          </a:p>
          <a:p>
            <a:r>
              <a:rPr lang="cs-CZ" smtClean="0"/>
              <a:t>u přidané hodnoty </a:t>
            </a:r>
            <a:r>
              <a:rPr lang="cs-CZ"/>
              <a:t>je vliv školních </a:t>
            </a:r>
            <a:r>
              <a:rPr lang="cs-CZ"/>
              <a:t>faktorů </a:t>
            </a:r>
            <a:r>
              <a:rPr lang="cs-CZ" smtClean="0"/>
              <a:t> </a:t>
            </a:r>
            <a:r>
              <a:rPr lang="cs-CZ"/>
              <a:t>větší a dokonce výraznější než efekt rodinného zázemí</a:t>
            </a:r>
          </a:p>
          <a:p>
            <a:endParaRPr lang="cs-CZ"/>
          </a:p>
          <a:p>
            <a:endParaRPr lang="cs-CZ"/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36632443"/>
              </p:ext>
            </p:extLst>
          </p:nvPr>
        </p:nvGraphicFramePr>
        <p:xfrm>
          <a:off x="6515900" y="2170176"/>
          <a:ext cx="5142699" cy="3645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233"/>
                <a:gridCol w="1714233"/>
                <a:gridCol w="1714233"/>
              </a:tblGrid>
              <a:tr h="2222334">
                <a:tc>
                  <a:txBody>
                    <a:bodyPr/>
                    <a:lstStyle/>
                    <a:p>
                      <a:r>
                        <a:rPr lang="cs-CZ" sz="1800" b="1" i="0" u="none" strike="noStrike" kern="1200" baseline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Sammonsová (</a:t>
                      </a:r>
                      <a:r>
                        <a:rPr lang="cs-CZ" sz="1800" b="1" i="0" u="none" strike="noStrike" kern="1200" baseline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1989): </a:t>
                      </a:r>
                      <a:br>
                        <a:rPr lang="cs-CZ" sz="1800" b="1" i="0" u="none" strike="noStrike" kern="1200" baseline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cs-CZ" sz="1800" b="1" i="0" u="none" strike="noStrike" kern="1200" baseline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cs-CZ" sz="1800" b="1" i="0" u="none" strike="noStrike" kern="1200" baseline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cs-CZ" sz="1800" b="1" i="0" u="none" strike="noStrike" kern="1200" baseline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Posun mezi 1. a 3. třídou</a:t>
                      </a:r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i="0" u="none" strike="noStrike" kern="1200" baseline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variance vysvětlené školními faktory</a:t>
                      </a:r>
                      <a:r>
                        <a:rPr lang="cs-CZ" sz="1800" b="0" i="0" u="none" strike="noStrike" kern="1200" baseline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i="0" u="none" strike="noStrike" kern="1200" baseline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variance vysvětlené faktory rodinného zázemí</a:t>
                      </a:r>
                      <a:r>
                        <a:rPr lang="cs-CZ" sz="1800" b="0" i="0" u="none" strike="noStrike" kern="1200" baseline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cs-CZ"/>
                    </a:p>
                  </a:txBody>
                  <a:tcPr/>
                </a:tc>
              </a:tr>
              <a:tr h="4743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i="0" u="none" strike="noStrike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čtení</a:t>
                      </a:r>
                      <a:r>
                        <a:rPr lang="cs-CZ" sz="1800" b="0" i="0" u="none" strike="noStrike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mtClean="0"/>
                        <a:t>23,6</a:t>
                      </a:r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mtClean="0"/>
                        <a:t>6,1</a:t>
                      </a:r>
                      <a:endParaRPr lang="cs-CZ"/>
                    </a:p>
                  </a:txBody>
                  <a:tcPr/>
                </a:tc>
              </a:tr>
              <a:tr h="474358">
                <a:tc>
                  <a:txBody>
                    <a:bodyPr/>
                    <a:lstStyle/>
                    <a:p>
                      <a:r>
                        <a:rPr lang="cs-CZ" sz="1800" b="1" i="0" u="none" strike="noStrike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matematika</a:t>
                      </a:r>
                      <a:endParaRPr lang="cs-CZ" sz="1800" b="0" i="0" u="none" strike="noStrike" kern="1200" baseline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mtClean="0"/>
                        <a:t>23,1</a:t>
                      </a:r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mtClean="0"/>
                        <a:t>2,5</a:t>
                      </a:r>
                      <a:endParaRPr lang="cs-CZ"/>
                    </a:p>
                  </a:txBody>
                  <a:tcPr/>
                </a:tc>
              </a:tr>
              <a:tr h="4743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i="0" u="none" strike="noStrike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psaní</a:t>
                      </a:r>
                      <a:r>
                        <a:rPr lang="cs-CZ" sz="1800" b="0" i="0" u="none" strike="noStrike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mtClean="0"/>
                        <a:t>19,7</a:t>
                      </a:r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mtClean="0"/>
                        <a:t>2,4</a:t>
                      </a:r>
                      <a:endParaRPr lang="cs-CZ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34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040"/>
    </mc:Choice>
    <mc:Fallback>
      <p:transition spd="slow" advTm="194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Hledání školních faktorů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smtClean="0"/>
              <a:t>Mortimore,Sammons,et al. </a:t>
            </a:r>
            <a:r>
              <a:rPr lang="cs-CZ" i="1" smtClean="0"/>
              <a:t>School Matters: The Junior Years</a:t>
            </a:r>
            <a:r>
              <a:rPr lang="cs-CZ" i="1"/>
              <a:t>.</a:t>
            </a:r>
            <a:r>
              <a:rPr lang="cs-CZ"/>
              <a:t>(1988)</a:t>
            </a:r>
          </a:p>
          <a:p>
            <a:r>
              <a:rPr lang="cs-CZ"/>
              <a:t>-</a:t>
            </a:r>
            <a:r>
              <a:rPr lang="cs-CZ" smtClean="0"/>
              <a:t>vzorek 2000 žáků ve věku 6-11let,50 londýnských škol</a:t>
            </a:r>
            <a:endParaRPr lang="cs-CZ"/>
          </a:p>
          <a:p>
            <a:r>
              <a:rPr lang="cs-CZ"/>
              <a:t>-</a:t>
            </a:r>
            <a:r>
              <a:rPr lang="cs-CZ" smtClean="0"/>
              <a:t>4 letá panelová longitudinální studie</a:t>
            </a:r>
            <a:endParaRPr lang="cs-CZ"/>
          </a:p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7020232" y="1864966"/>
            <a:ext cx="3452252" cy="4024557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66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191"/>
    </mc:Choice>
    <mc:Fallback>
      <p:transition spd="slow" advTm="66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Hledání školních faktorů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02919" y="2011679"/>
            <a:ext cx="9784080" cy="4654591"/>
          </a:xfrm>
        </p:spPr>
        <p:txBody>
          <a:bodyPr>
            <a:normAutofit fontScale="25000" lnSpcReduction="20000"/>
          </a:bodyPr>
          <a:lstStyle/>
          <a:p>
            <a:r>
              <a:rPr lang="cs-CZ" sz="7200" smtClean="0"/>
              <a:t>1.Cílevědomé vedení školy ředitelem</a:t>
            </a:r>
            <a:endParaRPr lang="cs-CZ" sz="7200"/>
          </a:p>
          <a:p>
            <a:r>
              <a:rPr lang="cs-CZ" sz="7200" smtClean="0"/>
              <a:t>2.Angažovaný zástupce ředitele</a:t>
            </a:r>
            <a:endParaRPr lang="cs-CZ" sz="7200"/>
          </a:p>
          <a:p>
            <a:r>
              <a:rPr lang="cs-CZ" sz="7200" smtClean="0"/>
              <a:t>3.Velký podíl učitelů na přípravě obsahu a organizaci výuky</a:t>
            </a:r>
            <a:endParaRPr lang="cs-CZ" sz="7200"/>
          </a:p>
          <a:p>
            <a:r>
              <a:rPr lang="cs-CZ" sz="7200" smtClean="0"/>
              <a:t>4.Shoda mezi učiteli ve vykonávání profesních povinností</a:t>
            </a:r>
            <a:endParaRPr lang="cs-CZ" sz="7200"/>
          </a:p>
          <a:p>
            <a:r>
              <a:rPr lang="cs-CZ" sz="7200" smtClean="0"/>
              <a:t>5. Přesná strukturace času každého výukového dne</a:t>
            </a:r>
            <a:endParaRPr lang="cs-CZ" sz="7200"/>
          </a:p>
          <a:p>
            <a:r>
              <a:rPr lang="cs-CZ" sz="7200"/>
              <a:t>6</a:t>
            </a:r>
            <a:r>
              <a:rPr lang="cs-CZ" sz="7200" smtClean="0"/>
              <a:t>. Intelektuálně náročná výuka</a:t>
            </a:r>
            <a:endParaRPr lang="cs-CZ" sz="7200"/>
          </a:p>
          <a:p>
            <a:r>
              <a:rPr lang="cs-CZ" sz="7200"/>
              <a:t>7</a:t>
            </a:r>
            <a:r>
              <a:rPr lang="cs-CZ" sz="7200" smtClean="0"/>
              <a:t>. Výrazná pracovní atmosféra školy</a:t>
            </a:r>
            <a:endParaRPr lang="cs-CZ" sz="7200"/>
          </a:p>
          <a:p>
            <a:r>
              <a:rPr lang="cs-CZ" sz="7200"/>
              <a:t>8</a:t>
            </a:r>
            <a:r>
              <a:rPr lang="cs-CZ" sz="7200" smtClean="0"/>
              <a:t>. Soustředěnost výuky na daná témata</a:t>
            </a:r>
            <a:endParaRPr lang="cs-CZ" sz="7200"/>
          </a:p>
          <a:p>
            <a:r>
              <a:rPr lang="cs-CZ" sz="7200"/>
              <a:t>9</a:t>
            </a:r>
            <a:r>
              <a:rPr lang="cs-CZ" sz="7200" smtClean="0"/>
              <a:t>. Maximální komunikace mezi učiteli a žáky</a:t>
            </a:r>
            <a:endParaRPr lang="cs-CZ" sz="7200"/>
          </a:p>
          <a:p>
            <a:r>
              <a:rPr lang="cs-CZ" sz="7200" smtClean="0"/>
              <a:t>10.Časté hodnocení výkonů žáků</a:t>
            </a:r>
            <a:endParaRPr lang="cs-CZ" sz="7200"/>
          </a:p>
          <a:p>
            <a:r>
              <a:rPr lang="cs-CZ" sz="7200"/>
              <a:t>11</a:t>
            </a:r>
            <a:r>
              <a:rPr lang="cs-CZ" sz="7200" smtClean="0"/>
              <a:t>. Intenzivní spolupráce školy s rodiči</a:t>
            </a:r>
            <a:endParaRPr lang="cs-CZ" sz="7200"/>
          </a:p>
          <a:p>
            <a:r>
              <a:rPr lang="cs-CZ" sz="7200" smtClean="0"/>
              <a:t>12.Příjemné klima ve škole pro žáky i pro učitele</a:t>
            </a:r>
            <a:endParaRPr lang="cs-CZ" sz="7200"/>
          </a:p>
          <a:p>
            <a:endParaRPr lang="cs-CZ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87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828"/>
    </mc:Choice>
    <mc:Fallback>
      <p:transition spd="slow" advTm="227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smtClean="0"/>
              <a:t>měření přidané hodnoty v čr?</a:t>
            </a:r>
            <a:br>
              <a:rPr lang="cs-CZ" smtClean="0"/>
            </a:br>
            <a:r>
              <a:rPr lang="cs-CZ" smtClean="0"/>
              <a:t>K čemu může sloužit?</a:t>
            </a:r>
            <a:endParaRPr lang="cs-CZ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57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05"/>
    </mc:Choice>
    <mc:Fallback>
      <p:transition spd="slow" advTm="46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proč efektivita škol/ vzdělávaní?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8601028"/>
              </p:ext>
            </p:extLst>
          </p:nvPr>
        </p:nvGraphicFramePr>
        <p:xfrm>
          <a:off x="1221207" y="2011680"/>
          <a:ext cx="9784080" cy="4206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5" name="Zvuk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37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618"/>
    </mc:Choice>
    <mc:Fallback xmlns="">
      <p:transition spd="slow" advTm="319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Sociologické studie</a:t>
            </a:r>
            <a:endParaRPr lang="cs-CZ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2113298"/>
              </p:ext>
            </p:extLst>
          </p:nvPr>
        </p:nvGraphicFramePr>
        <p:xfrm>
          <a:off x="1202919" y="2011680"/>
          <a:ext cx="9784080" cy="4206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2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hypotéza pedagogů</a:t>
            </a:r>
            <a:endParaRPr lang="cs-CZ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6867563"/>
              </p:ext>
            </p:extLst>
          </p:nvPr>
        </p:nvGraphicFramePr>
        <p:xfrm>
          <a:off x="1202919" y="2011680"/>
          <a:ext cx="9784080" cy="4206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2" name="Zvu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2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383"/>
    </mc:Choice>
    <mc:Fallback xmlns="">
      <p:transition spd="slow" advTm="123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výsledky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smtClean="0"/>
              <a:t>interpretace statistických výsledků – „jednoduchá“ analýza rozptylu (třídíte žáky do skupiny – porovnáte rozdíly v rozptylu výsledků – filtrujete vliv osatních faktorů)</a:t>
            </a:r>
            <a:br>
              <a:rPr lang="cs-CZ" sz="2400" b="1" smtClean="0"/>
            </a:br>
            <a:endParaRPr lang="cs-CZ" sz="2400" b="1" smtClean="0"/>
          </a:p>
          <a:p>
            <a:r>
              <a:rPr lang="cs-CZ" sz="2400" b="1" smtClean="0">
                <a:solidFill>
                  <a:srgbClr val="FFC000"/>
                </a:solidFill>
              </a:rPr>
              <a:t>malý </a:t>
            </a:r>
            <a:r>
              <a:rPr lang="cs-CZ" sz="2400" b="1">
                <a:solidFill>
                  <a:srgbClr val="FFC000"/>
                </a:solidFill>
              </a:rPr>
              <a:t>význam/efekt školy </a:t>
            </a:r>
            <a:endParaRPr lang="cs-CZ" sz="2400" b="1" smtClean="0">
              <a:solidFill>
                <a:srgbClr val="FFC000"/>
              </a:solidFill>
            </a:endParaRPr>
          </a:p>
          <a:p>
            <a:r>
              <a:rPr lang="cs-CZ" sz="2400" smtClean="0"/>
              <a:t>pouze cca </a:t>
            </a:r>
            <a:r>
              <a:rPr lang="cs-CZ" sz="2400"/>
              <a:t>10% variance ve výsledcích žáků </a:t>
            </a:r>
            <a:r>
              <a:rPr lang="cs-CZ" sz="2400" smtClean="0"/>
              <a:t>lze přisoudit škole</a:t>
            </a:r>
          </a:p>
          <a:p>
            <a:endParaRPr lang="cs-CZ" sz="2400"/>
          </a:p>
          <a:p>
            <a:r>
              <a:rPr lang="cs-CZ" sz="2400" smtClean="0"/>
              <a:t>zbytek charakteristiky </a:t>
            </a:r>
            <a:r>
              <a:rPr lang="cs-CZ" sz="2400"/>
              <a:t>žáka </a:t>
            </a:r>
            <a:r>
              <a:rPr lang="cs-CZ" sz="2400" smtClean="0"/>
              <a:t>( především rodinné </a:t>
            </a:r>
            <a:r>
              <a:rPr lang="cs-CZ" sz="2400"/>
              <a:t>zázemí, </a:t>
            </a:r>
            <a:r>
              <a:rPr lang="cs-CZ" sz="2400" smtClean="0"/>
              <a:t>etnicita </a:t>
            </a:r>
            <a:r>
              <a:rPr lang="cs-CZ" sz="2400"/>
              <a:t>aj.)</a:t>
            </a:r>
          </a:p>
          <a:p>
            <a:endParaRPr lang="cs-CZ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56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800" smtClean="0"/>
              <a:t>pesimismus (Coleman, 1966; Jencks, 1972)</a:t>
            </a:r>
            <a:endParaRPr lang="cs-CZ" sz="380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/>
              <a:t>Školy mohou jen málo přispět ke snižování propasti mezi bohatými a chudými studenty.</a:t>
            </a:r>
          </a:p>
          <a:p>
            <a:endParaRPr lang="cs-CZ" sz="2000"/>
          </a:p>
          <a:p>
            <a:r>
              <a:rPr lang="cs-CZ" sz="2000"/>
              <a:t>Školy nemohou výrazně přispět ke snižování rozdílů ve výsledcích různě nadaných studentů.</a:t>
            </a:r>
          </a:p>
          <a:p>
            <a:endParaRPr lang="cs-CZ" sz="2000"/>
          </a:p>
          <a:p>
            <a:r>
              <a:rPr lang="cs-CZ" sz="2000"/>
              <a:t>Výsledky žáka jsou primárně závislé na jeho rodinném zázemí.</a:t>
            </a:r>
          </a:p>
          <a:p>
            <a:endParaRPr lang="cs-CZ" sz="2000"/>
          </a:p>
          <a:p>
            <a:r>
              <a:rPr lang="cs-CZ" sz="2000"/>
              <a:t>Neexistují přesvědčivé důkazy, že by školní reforma mohla zvýšit vliv školy na výsledky žáků.</a:t>
            </a:r>
          </a:p>
          <a:p>
            <a:endParaRPr lang="cs-CZ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2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994"/>
    </mc:Choice>
    <mc:Fallback xmlns="">
      <p:transition spd="slow" advTm="123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Na školách nezáleží?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komu je dáno, ten se prosadí v každé škole </a:t>
            </a:r>
          </a:p>
          <a:p>
            <a:r>
              <a:rPr lang="cs-CZ" smtClean="0"/>
              <a:t>komu ne, tomu není pomoci</a:t>
            </a:r>
          </a:p>
          <a:p>
            <a:endParaRPr lang="cs-CZ"/>
          </a:p>
          <a:p>
            <a:r>
              <a:rPr lang="cs-CZ" smtClean="0"/>
              <a:t>nové studie: kontrola domácího zázemí + dalších charakteristik </a:t>
            </a:r>
          </a:p>
          <a:p>
            <a:r>
              <a:rPr lang="cs-CZ" sz="2400" smtClean="0"/>
              <a:t>efektivita vzdělávání zůstává </a:t>
            </a:r>
            <a:r>
              <a:rPr lang="cs-CZ" sz="2400"/>
              <a:t>(10–15</a:t>
            </a:r>
            <a:r>
              <a:rPr lang="cs-CZ" sz="2400" smtClean="0"/>
              <a:t>%) + se změnšil podíl nevysvětlené části (také cca 10-15%), </a:t>
            </a:r>
          </a:p>
          <a:p>
            <a:r>
              <a:rPr lang="cs-CZ" sz="2400" smtClean="0"/>
              <a:t>vliv školy je </a:t>
            </a:r>
            <a:r>
              <a:rPr lang="cs-CZ" sz="2400"/>
              <a:t>třeba </a:t>
            </a:r>
            <a:r>
              <a:rPr lang="cs-CZ" sz="2400" smtClean="0"/>
              <a:t>modelovat (vysvětlovat) </a:t>
            </a:r>
            <a:r>
              <a:rPr lang="cs-CZ" sz="2400"/>
              <a:t>nikoliv považovat za marginální. </a:t>
            </a:r>
            <a:r>
              <a:rPr lang="cs-CZ" sz="2400" b="1"/>
              <a:t>Na škole záleží </a:t>
            </a:r>
            <a:r>
              <a:rPr lang="cs-CZ" sz="2400"/>
              <a:t>(School Matters</a:t>
            </a:r>
            <a:r>
              <a:rPr lang="cs-CZ" sz="2400" smtClean="0"/>
              <a:t>)</a:t>
            </a:r>
          </a:p>
          <a:p>
            <a:r>
              <a:rPr lang="cs-CZ" sz="2400" smtClean="0"/>
              <a:t>efektivita školy – rozdílné výchozí podmínky</a:t>
            </a:r>
            <a:endParaRPr lang="cs-CZ" sz="2400"/>
          </a:p>
          <a:p>
            <a:endParaRPr lang="cs-CZ" smtClean="0"/>
          </a:p>
          <a:p>
            <a:endParaRPr lang="cs-CZ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83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973"/>
    </mc:Choice>
    <mc:Fallback>
      <p:transition spd="slow" advTm="340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Přidaná hodnota </a:t>
            </a:r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2176273"/>
            <a:ext cx="8567928" cy="4169664"/>
          </a:xfr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50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817"/>
    </mc:Choice>
    <mc:Fallback>
      <p:transition spd="slow" advTm="55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Přidaná hodnota 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statické meření není dostatečné – musíme se soustředit na vývoj (vliv školy)</a:t>
            </a:r>
          </a:p>
          <a:p>
            <a:endParaRPr lang="cs-CZ" sz="2400" smtClean="0"/>
          </a:p>
          <a:p>
            <a:endParaRPr lang="cs-CZ" sz="2400"/>
          </a:p>
          <a:p>
            <a:r>
              <a:rPr lang="cs-CZ" sz="2400" smtClean="0"/>
              <a:t>důraz na přírůstek vědění (progress, později přidaná hodnota)</a:t>
            </a:r>
            <a:endParaRPr lang="cs-CZ" sz="2400"/>
          </a:p>
          <a:p>
            <a:endParaRPr lang="cs-CZ"/>
          </a:p>
        </p:txBody>
      </p:sp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27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860"/>
    </mc:Choice>
    <mc:Fallback>
      <p:transition spd="slow" advTm="42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uhy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TM03090430[[fn=Pruhy]]</Template>
  <TotalTime>782</TotalTime>
  <Words>497</Words>
  <Application>Microsoft Office PowerPoint</Application>
  <PresentationFormat>Širokoúhlá obrazovka</PresentationFormat>
  <Paragraphs>92</Paragraphs>
  <Slides>13</Slides>
  <Notes>13</Notes>
  <HiddenSlides>0</HiddenSlides>
  <MMClips>13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Calibri</vt:lpstr>
      <vt:lpstr>Corbel</vt:lpstr>
      <vt:lpstr>Wingdings</vt:lpstr>
      <vt:lpstr>Pruhy</vt:lpstr>
      <vt:lpstr>   Efektivita škol  </vt:lpstr>
      <vt:lpstr>proč efektivita škol/ vzdělávaní?</vt:lpstr>
      <vt:lpstr>Sociologické studie</vt:lpstr>
      <vt:lpstr>hypotéza pedagogů</vt:lpstr>
      <vt:lpstr>výsledky</vt:lpstr>
      <vt:lpstr>pesimismus (Coleman, 1966; Jencks, 1972)</vt:lpstr>
      <vt:lpstr>Na školách nezáleží?</vt:lpstr>
      <vt:lpstr>Přidaná hodnota </vt:lpstr>
      <vt:lpstr>Přidaná hodnota </vt:lpstr>
      <vt:lpstr>Přidaná hodnota</vt:lpstr>
      <vt:lpstr>Hledání školních faktorů</vt:lpstr>
      <vt:lpstr>Hledání školních faktorů</vt:lpstr>
      <vt:lpstr>měření přidané hodnoty v čr? K čemu může sloužit?</vt:lpstr>
    </vt:vector>
  </TitlesOfParts>
  <Company>FFMU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Efektivita škol  měření vzdělávacích výsledků</dc:title>
  <dc:creator>user</dc:creator>
  <cp:lastModifiedBy>user</cp:lastModifiedBy>
  <cp:revision>42</cp:revision>
  <dcterms:created xsi:type="dcterms:W3CDTF">2020-12-21T08:49:05Z</dcterms:created>
  <dcterms:modified xsi:type="dcterms:W3CDTF">2020-12-22T08:32:50Z</dcterms:modified>
</cp:coreProperties>
</file>