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661" r:id="rId2"/>
    <p:sldId id="779" r:id="rId3"/>
    <p:sldId id="756" r:id="rId4"/>
    <p:sldId id="757" r:id="rId5"/>
    <p:sldId id="774" r:id="rId6"/>
    <p:sldId id="758" r:id="rId7"/>
    <p:sldId id="762" r:id="rId8"/>
    <p:sldId id="760" r:id="rId9"/>
    <p:sldId id="761" r:id="rId10"/>
    <p:sldId id="771" r:id="rId11"/>
    <p:sldId id="759" r:id="rId12"/>
    <p:sldId id="763" r:id="rId13"/>
    <p:sldId id="770" r:id="rId14"/>
    <p:sldId id="772" r:id="rId15"/>
    <p:sldId id="773" r:id="rId16"/>
    <p:sldId id="764" r:id="rId17"/>
    <p:sldId id="789" r:id="rId18"/>
    <p:sldId id="790" r:id="rId19"/>
    <p:sldId id="791" r:id="rId20"/>
    <p:sldId id="792" r:id="rId21"/>
    <p:sldId id="793" r:id="rId22"/>
    <p:sldId id="794" r:id="rId23"/>
    <p:sldId id="795" r:id="rId24"/>
    <p:sldId id="765" r:id="rId25"/>
    <p:sldId id="780" r:id="rId26"/>
    <p:sldId id="781" r:id="rId27"/>
    <p:sldId id="768" r:id="rId28"/>
    <p:sldId id="767" r:id="rId29"/>
    <p:sldId id="766" r:id="rId30"/>
    <p:sldId id="769" r:id="rId31"/>
    <p:sldId id="783" r:id="rId32"/>
    <p:sldId id="784" r:id="rId33"/>
    <p:sldId id="796" r:id="rId34"/>
    <p:sldId id="799" r:id="rId35"/>
    <p:sldId id="801" r:id="rId36"/>
    <p:sldId id="785" r:id="rId37"/>
    <p:sldId id="787" r:id="rId38"/>
    <p:sldId id="802" r:id="rId39"/>
    <p:sldId id="788" r:id="rId40"/>
    <p:sldId id="782" r:id="rId41"/>
  </p:sldIdLst>
  <p:sldSz cx="9144000" cy="6858000" type="screen4x3"/>
  <p:notesSz cx="7099300" cy="102346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BED"/>
    <a:srgbClr val="D9EDEF"/>
    <a:srgbClr val="B3DCDF"/>
    <a:srgbClr val="C9E7E9"/>
    <a:srgbClr val="FFFFFF"/>
    <a:srgbClr val="ED9E22"/>
    <a:srgbClr val="FFFFCC"/>
    <a:srgbClr val="6600CC"/>
    <a:srgbClr val="808080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05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505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89CC05B4-20DD-41C8-8779-89B66E33D68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6099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911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11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/>
            </a:lvl1pPr>
          </a:lstStyle>
          <a:p>
            <a:pPr>
              <a:defRPr/>
            </a:pPr>
            <a:fld id="{64A9D64D-0B3B-438D-B24D-0F690E268E5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054845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A6F42D-8BCF-47DF-8D22-72CDC0EB1D6D}" type="slidenum">
              <a:rPr lang="cs-CZ" altLang="cs-CZ" sz="1300" smtClean="0"/>
              <a:pPr>
                <a:spcBef>
                  <a:spcPct val="0"/>
                </a:spcBef>
              </a:pPr>
              <a:t>1</a:t>
            </a:fld>
            <a:endParaRPr lang="cs-CZ" altLang="cs-CZ" sz="1300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1441450"/>
            <a:ext cx="4857750" cy="3643313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5584825"/>
            <a:ext cx="6826250" cy="3670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65100" y="457200"/>
            <a:ext cx="6808788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659" tIns="49830" rIns="99659" bIns="49830"/>
          <a:lstStyle>
            <a:lvl1pPr defTabSz="995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5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5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5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5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5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5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5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5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cs-CZ" sz="13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Placeholder for text of Conclusions, SPAs and others (substitute your own text)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165100" y="5180013"/>
            <a:ext cx="47117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9741" tIns="49871" rIns="99741" bIns="49871">
            <a:spAutoFit/>
          </a:bodyPr>
          <a:lstStyle>
            <a:lvl1pPr defTabSz="996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6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6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6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6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6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6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6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6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cs-CZ" sz="1000">
                <a:ea typeface="Arial Unicode MS" panose="020B0604020202020204" pitchFamily="34" charset="-128"/>
                <a:cs typeface="Arial Unicode MS" panose="020B0604020202020204" pitchFamily="34" charset="-128"/>
              </a:rPr>
              <a:t>No source line is necessary unless the source is something other than Gartner Research</a:t>
            </a:r>
          </a:p>
        </p:txBody>
      </p:sp>
    </p:spTree>
    <p:extLst>
      <p:ext uri="{BB962C8B-B14F-4D97-AF65-F5344CB8AC3E}">
        <p14:creationId xmlns:p14="http://schemas.microsoft.com/office/powerpoint/2010/main" val="477590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A6F42D-8BCF-47DF-8D22-72CDC0EB1D6D}" type="slidenum">
              <a:rPr lang="cs-CZ" altLang="cs-CZ" sz="1300" smtClean="0"/>
              <a:pPr>
                <a:spcBef>
                  <a:spcPct val="0"/>
                </a:spcBef>
              </a:pPr>
              <a:t>16</a:t>
            </a:fld>
            <a:endParaRPr lang="cs-CZ" altLang="cs-CZ" sz="1300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3950" y="1441450"/>
            <a:ext cx="4857750" cy="3643313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100" y="5584825"/>
            <a:ext cx="6826250" cy="36703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65100" y="457200"/>
            <a:ext cx="6808788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659" tIns="49830" rIns="99659" bIns="49830"/>
          <a:lstStyle>
            <a:lvl1pPr defTabSz="995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5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5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5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53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5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5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5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53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cs-CZ" sz="1300" b="1">
                <a:ea typeface="Arial Unicode MS" panose="020B0604020202020204" pitchFamily="34" charset="-128"/>
                <a:cs typeface="Arial Unicode MS" panose="020B0604020202020204" pitchFamily="34" charset="-128"/>
              </a:rPr>
              <a:t>Placeholder for text of Conclusions, SPAs and others (substitute your own text)</a:t>
            </a:r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165100" y="5180013"/>
            <a:ext cx="4711700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9741" tIns="49871" rIns="99741" bIns="49871">
            <a:spAutoFit/>
          </a:bodyPr>
          <a:lstStyle>
            <a:lvl1pPr defTabSz="996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6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6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6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69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6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6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6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6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cs-CZ" sz="1000">
                <a:ea typeface="Arial Unicode MS" panose="020B0604020202020204" pitchFamily="34" charset="-128"/>
                <a:cs typeface="Arial Unicode MS" panose="020B0604020202020204" pitchFamily="34" charset="-128"/>
              </a:rPr>
              <a:t>No source line is necessary unless the source is something other than Gartner Research</a:t>
            </a:r>
          </a:p>
        </p:txBody>
      </p:sp>
    </p:spTree>
    <p:extLst>
      <p:ext uri="{BB962C8B-B14F-4D97-AF65-F5344CB8AC3E}">
        <p14:creationId xmlns:p14="http://schemas.microsoft.com/office/powerpoint/2010/main" val="1506068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300"/>
            </a:lvl2pPr>
            <a:lvl5pPr>
              <a:defRPr sz="1800"/>
            </a:lvl5pPr>
          </a:lstStyle>
          <a:p>
            <a:pPr lvl="0"/>
            <a:r>
              <a:rPr lang="en-GB" noProof="0" dirty="0" err="1" smtClean="0"/>
              <a:t>Klepnutím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Třetí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Čtvrtá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Pátá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13457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1268760"/>
            <a:ext cx="8229600" cy="5112568"/>
          </a:xfrm>
        </p:spPr>
        <p:txBody>
          <a:bodyPr/>
          <a:lstStyle>
            <a:lvl1pPr>
              <a:spcAft>
                <a:spcPts val="500"/>
              </a:spcAft>
              <a:defRPr sz="2400"/>
            </a:lvl1pPr>
            <a:lvl2pPr>
              <a:spcAft>
                <a:spcPts val="500"/>
              </a:spcAft>
              <a:defRPr sz="2300"/>
            </a:lvl2pPr>
            <a:lvl3pPr>
              <a:spcAft>
                <a:spcPts val="500"/>
              </a:spcAft>
              <a:defRPr sz="2000"/>
            </a:lvl3pPr>
            <a:lvl4pPr>
              <a:spcAft>
                <a:spcPts val="500"/>
              </a:spcAft>
              <a:defRPr sz="1800"/>
            </a:lvl4pPr>
            <a:lvl5pPr>
              <a:spcAft>
                <a:spcPts val="500"/>
              </a:spcAft>
              <a:defRPr/>
            </a:lvl5pPr>
          </a:lstStyle>
          <a:p>
            <a:pPr lvl="0"/>
            <a:r>
              <a:rPr lang="en-GB" noProof="0" dirty="0" err="1" smtClean="0"/>
              <a:t>Klepnutím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Třetí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Čtvrtá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Pátá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46316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5762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14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1EDA2B74-526D-49DB-B7BB-458EBB1C28FB}" type="datetimeFigureOut">
              <a:rPr lang="cs-CZ" smtClean="0"/>
              <a:t>25.5.2018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556A1C6-EEA9-4FA6-AFE9-32C007F32E6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27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dirty="0" err="1" smtClean="0"/>
              <a:t>Klepnutím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lze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upravit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styly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předlohy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textu</a:t>
            </a:r>
            <a:r>
              <a:rPr lang="en-GB" altLang="cs-CZ" dirty="0" smtClean="0"/>
              <a:t>.</a:t>
            </a:r>
          </a:p>
          <a:p>
            <a:pPr lvl="1"/>
            <a:r>
              <a:rPr lang="en-GB" altLang="cs-CZ" dirty="0" err="1" smtClean="0"/>
              <a:t>Druhá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úroveň</a:t>
            </a:r>
            <a:endParaRPr lang="en-GB" altLang="cs-CZ" dirty="0" smtClean="0"/>
          </a:p>
          <a:p>
            <a:pPr lvl="2"/>
            <a:r>
              <a:rPr lang="en-GB" altLang="cs-CZ" dirty="0" err="1" smtClean="0"/>
              <a:t>Třetí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úroveň</a:t>
            </a:r>
            <a:endParaRPr lang="en-GB" altLang="cs-CZ" dirty="0" smtClean="0"/>
          </a:p>
          <a:p>
            <a:pPr lvl="3"/>
            <a:r>
              <a:rPr lang="en-GB" altLang="cs-CZ" dirty="0" err="1" smtClean="0"/>
              <a:t>Čtvrtá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úroveň</a:t>
            </a:r>
            <a:endParaRPr lang="en-GB" altLang="cs-CZ" dirty="0" smtClean="0"/>
          </a:p>
          <a:p>
            <a:pPr lvl="4"/>
            <a:r>
              <a:rPr lang="en-GB" altLang="cs-CZ" dirty="0" err="1" smtClean="0"/>
              <a:t>Pátá</a:t>
            </a:r>
            <a:r>
              <a:rPr lang="en-GB" altLang="cs-CZ" dirty="0" smtClean="0"/>
              <a:t> </a:t>
            </a:r>
            <a:r>
              <a:rPr lang="en-GB" altLang="cs-CZ" dirty="0" err="1" smtClean="0"/>
              <a:t>úroveň</a:t>
            </a:r>
            <a:endParaRPr lang="en-GB" altLang="cs-CZ" dirty="0" smtClean="0"/>
          </a:p>
        </p:txBody>
      </p:sp>
      <p:pic>
        <p:nvPicPr>
          <p:cNvPr id="1027" name="Picture 2" descr="title_header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5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6165850"/>
            <a:ext cx="6175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1029" name="Text Box 6"/>
          <p:cNvSpPr txBox="1">
            <a:spLocks noChangeArrowheads="1"/>
          </p:cNvSpPr>
          <p:nvPr userDrawn="1"/>
        </p:nvSpPr>
        <p:spPr bwMode="auto">
          <a:xfrm>
            <a:off x="0" y="6538913"/>
            <a:ext cx="824388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defRPr/>
            </a:pPr>
            <a:r>
              <a:rPr lang="cs-CZ" altLang="cs-CZ" sz="1200" dirty="0" smtClean="0"/>
              <a:t>Laboratoř </a:t>
            </a:r>
            <a:r>
              <a:rPr lang="cs-CZ" altLang="cs-CZ" sz="1200" dirty="0" err="1" smtClean="0"/>
              <a:t>geoinformatiky</a:t>
            </a:r>
            <a:r>
              <a:rPr lang="cs-CZ" altLang="cs-CZ" sz="1200" dirty="0" smtClean="0"/>
              <a:t> a kartografie</a:t>
            </a:r>
            <a:endParaRPr lang="en-GB" altLang="cs-CZ" sz="12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5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ts val="500"/>
        </a:spcAft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ts val="50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ts val="500"/>
        </a:spcAft>
        <a:buChar char="–"/>
        <a:defRPr sz="1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ts val="50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eur-lex.europa.eu/legal-content/CS/TXT/HTML/?uri=CELEX:32002L0049&amp;from=CS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eregpublicsecure2.ksrzis.cz/Registr/sh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eur-lex.europa.eu/legal-content/CS/TXT/HTML/?uri=CELEX:32003L0004&amp;rid=1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eur-lex.europa.eu/legal-content/CS/TXT/HTML/?uri=CELEX:32003R2152&amp;rid=1" TargetMode="External"/><Relationship Id="rId2" Type="http://schemas.openxmlformats.org/officeDocument/2006/relationships/hyperlink" Target="http://eur-lex.europa.eu/legal-content/CS/TXT/HTML/?uri=CELEX:31996L0061&amp;qid=1462203100958&amp;from=CS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ur-lex.europa.eu/legal-content/CS/TXT/HTML/?uri=CELEX:32000D0479&amp;rid=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inspire.gov.cz/" TargetMode="External"/><Relationship Id="rId2" Type="http://schemas.openxmlformats.org/officeDocument/2006/relationships/hyperlink" Target="http://eur-lex.europa.eu/legal-content/CS/TXT/HTML/?uri=CELEX:32007L0002&amp;from=C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eur-lex.europa.eu/LexUriServ/LexUriServ.do?uri=CELEX:32003L0098:CS:HTML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eur-lex.europa.eu/legal-content/CS/TXT/HTML/?uri=CELEX:32009R0073&amp;from=en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akonyprolidi.cz/cs/2017-194" TargetMode="External"/><Relationship Id="rId2" Type="http://schemas.openxmlformats.org/officeDocument/2006/relationships/hyperlink" Target="http://eur-lex.europa.eu/legal-content/CS/TXT/HTML/?uri=CELEX:32014L0061&amp;from=CS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eur-lex.europa.eu/legal-content/CS/TXT/HTML/?uri=CELEX:12012E/TXT&amp;from=C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curia.europa.eu/jcms/jcms/j_6/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u.vlex.com/" TargetMode="External"/><Relationship Id="rId2" Type="http://schemas.openxmlformats.org/officeDocument/2006/relationships/hyperlink" Target="http://eur-lex.europa.eu/homepage.html?locale=c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white">
          <a:xfrm>
            <a:off x="0" y="-1588"/>
            <a:ext cx="9144000" cy="6859588"/>
          </a:xfrm>
          <a:prstGeom prst="rect">
            <a:avLst/>
          </a:prstGeom>
          <a:solidFill>
            <a:srgbClr val="00529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gray">
          <a:xfrm>
            <a:off x="0" y="2252663"/>
            <a:ext cx="9144000" cy="2286000"/>
          </a:xfrm>
          <a:prstGeom prst="rect">
            <a:avLst/>
          </a:prstGeom>
          <a:solidFill>
            <a:srgbClr val="5B97B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cs-CZ" altLang="cs-CZ" sz="2400" b="1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gray">
          <a:xfrm>
            <a:off x="382588" y="3068960"/>
            <a:ext cx="8220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3200" b="1" dirty="0" smtClean="0">
                <a:solidFill>
                  <a:schemeClr val="bg1"/>
                </a:solidFill>
              </a:rPr>
              <a:t>4. ZÁKLADY EVROPSKÉHO PRÁVA</a:t>
            </a:r>
            <a:endParaRPr lang="en-US" altLang="cs-CZ" sz="3200" b="1" dirty="0">
              <a:solidFill>
                <a:schemeClr val="bg1"/>
              </a:solidFill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53" y="1268761"/>
            <a:ext cx="8282611" cy="4896544"/>
          </a:xfrm>
          <a:prstGeom prst="rect">
            <a:avLst/>
          </a:prstGeom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435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Portál EUR-Lex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89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Stát zajišťuje obsahově správné a včasné promítnutí obsahu směrnice do vnitrostátního transpozičního opatření, včetně zajištění vymahatelnosti a oznámí transpoziční opatření Komisi</a:t>
            </a:r>
          </a:p>
          <a:p>
            <a:r>
              <a:rPr lang="cs-CZ" dirty="0" smtClean="0"/>
              <a:t>Transpoziční opatření</a:t>
            </a:r>
          </a:p>
          <a:p>
            <a:pPr lvl="1"/>
            <a:r>
              <a:rPr lang="cs-CZ" dirty="0" smtClean="0"/>
              <a:t>musí přesně </a:t>
            </a:r>
            <a:r>
              <a:rPr lang="cs-CZ" dirty="0"/>
              <a:t>odrážet obsah směrnice</a:t>
            </a:r>
            <a:r>
              <a:rPr lang="cs-CZ" dirty="0" smtClean="0"/>
              <a:t>,</a:t>
            </a:r>
          </a:p>
          <a:p>
            <a:pPr lvl="1"/>
            <a:r>
              <a:rPr lang="cs-CZ" dirty="0" smtClean="0"/>
              <a:t>způsob </a:t>
            </a:r>
            <a:r>
              <a:rPr lang="cs-CZ" dirty="0"/>
              <a:t>transpozice musí být jasný, přesný a </a:t>
            </a:r>
            <a:r>
              <a:rPr lang="cs-CZ" dirty="0" smtClean="0"/>
              <a:t>transparentní</a:t>
            </a:r>
          </a:p>
          <a:p>
            <a:pPr lvl="1"/>
            <a:r>
              <a:rPr lang="cs-CZ" dirty="0" smtClean="0"/>
              <a:t>transpoziční </a:t>
            </a:r>
            <a:r>
              <a:rPr lang="cs-CZ" dirty="0"/>
              <a:t>opatření musí mít formu obecně závazného </a:t>
            </a:r>
            <a:r>
              <a:rPr lang="cs-CZ" dirty="0" smtClean="0"/>
              <a:t>předpisu</a:t>
            </a:r>
          </a:p>
          <a:p>
            <a:r>
              <a:rPr lang="cs-CZ" dirty="0" smtClean="0"/>
              <a:t>Lhůta pro transpozici je většinou stanovena na 2 – 4 roky</a:t>
            </a:r>
          </a:p>
          <a:p>
            <a:pPr lvl="1"/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435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Směrnice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Přijímána Radou Evropské unie na návrh Evropské Komise</a:t>
            </a:r>
          </a:p>
          <a:p>
            <a:pPr lvl="1"/>
            <a:r>
              <a:rPr lang="cs-CZ" dirty="0" smtClean="0"/>
              <a:t>návrh opět konzultován odborníky Evropské Komise i členských států</a:t>
            </a:r>
          </a:p>
          <a:p>
            <a:r>
              <a:rPr lang="cs-CZ" dirty="0" smtClean="0"/>
              <a:t>Závazná a přímo použitelná v členských státech bez prováděcího aktu</a:t>
            </a:r>
          </a:p>
          <a:p>
            <a:pPr lvl="1"/>
            <a:r>
              <a:rPr lang="cs-CZ" dirty="0" smtClean="0"/>
              <a:t>20 dní po zveřejnění v Úředním věstníku (EUR-Lex)</a:t>
            </a:r>
          </a:p>
          <a:p>
            <a:pPr lvl="1"/>
            <a:r>
              <a:rPr lang="cs-CZ" dirty="0" smtClean="0"/>
              <a:t>obvykle v návaznosti na směrnice</a:t>
            </a:r>
          </a:p>
          <a:p>
            <a:pPr lvl="1"/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435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Nařízení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15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Pro laika velmi podobné Nařízení</a:t>
            </a:r>
          </a:p>
          <a:p>
            <a:r>
              <a:rPr lang="cs-CZ" dirty="0" smtClean="0"/>
              <a:t>Závazné pro všechny, kterým je určeno</a:t>
            </a:r>
          </a:p>
          <a:p>
            <a:pPr lvl="1"/>
            <a:r>
              <a:rPr lang="cs-CZ" dirty="0" smtClean="0"/>
              <a:t>členský stát EU nebo konkrétní obchodní společnost</a:t>
            </a:r>
          </a:p>
          <a:p>
            <a:r>
              <a:rPr lang="cs-CZ" dirty="0" smtClean="0"/>
              <a:t>V kartografii/</a:t>
            </a:r>
            <a:r>
              <a:rPr lang="cs-CZ" dirty="0" err="1" smtClean="0"/>
              <a:t>geoinformatice</a:t>
            </a:r>
            <a:r>
              <a:rPr lang="cs-CZ" dirty="0" smtClean="0"/>
              <a:t> obvykle má i ekvivalent na národní úrovni formou vyhlášky</a:t>
            </a:r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435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Rozhodnutí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7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Není legislativně závazné, žádné právní důsledky</a:t>
            </a:r>
          </a:p>
          <a:p>
            <a:pPr lvl="1"/>
            <a:r>
              <a:rPr lang="cs-CZ" dirty="0" smtClean="0"/>
              <a:t>např. doporučení</a:t>
            </a:r>
            <a:r>
              <a:rPr lang="cs-CZ" dirty="0"/>
              <a:t>, </a:t>
            </a:r>
            <a:r>
              <a:rPr lang="cs-CZ" dirty="0" smtClean="0"/>
              <a:t>aby soudní </a:t>
            </a:r>
            <a:r>
              <a:rPr lang="cs-CZ" dirty="0"/>
              <a:t>orgány zemí EU více využívaly videokonferencí, aby usnadnily přeshraniční spolupráci v soudních </a:t>
            </a:r>
            <a:r>
              <a:rPr lang="cs-CZ" dirty="0" smtClean="0"/>
              <a:t>záležitostech</a:t>
            </a:r>
          </a:p>
          <a:p>
            <a:r>
              <a:rPr lang="cs-CZ" dirty="0" smtClean="0"/>
              <a:t>Vyjádření názoru </a:t>
            </a:r>
            <a:r>
              <a:rPr lang="cs-CZ" dirty="0"/>
              <a:t>a </a:t>
            </a:r>
            <a:r>
              <a:rPr lang="cs-CZ" dirty="0" smtClean="0"/>
              <a:t>návrh určitých kroků, </a:t>
            </a:r>
            <a:r>
              <a:rPr lang="cs-CZ" dirty="0"/>
              <a:t>aniž by z nich vyvozovaly zákonnou povinnost pro toho, komu je určeno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435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Doporučení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5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Orgán </a:t>
            </a:r>
            <a:r>
              <a:rPr lang="cs-CZ" dirty="0"/>
              <a:t>EU může vyjádřit k určité otázce nezávazným </a:t>
            </a:r>
            <a:r>
              <a:rPr lang="cs-CZ" dirty="0" smtClean="0"/>
              <a:t>způsobem</a:t>
            </a:r>
          </a:p>
          <a:p>
            <a:pPr lvl="1"/>
            <a:r>
              <a:rPr lang="cs-CZ" dirty="0" smtClean="0"/>
              <a:t>nezakládá </a:t>
            </a:r>
            <a:r>
              <a:rPr lang="cs-CZ" dirty="0"/>
              <a:t>zákonnou povinnost pro toho, komu je stanovisko </a:t>
            </a:r>
            <a:r>
              <a:rPr lang="cs-CZ" dirty="0" smtClean="0"/>
              <a:t>určeno</a:t>
            </a:r>
          </a:p>
          <a:p>
            <a:r>
              <a:rPr lang="cs-CZ" dirty="0" smtClean="0"/>
              <a:t>Může vydat</a:t>
            </a:r>
          </a:p>
          <a:p>
            <a:pPr lvl="1"/>
            <a:r>
              <a:rPr lang="cs-CZ" dirty="0" smtClean="0"/>
              <a:t>Evropská Komise</a:t>
            </a:r>
          </a:p>
          <a:p>
            <a:pPr lvl="1"/>
            <a:r>
              <a:rPr lang="cs-CZ" dirty="0" smtClean="0"/>
              <a:t>Evropská Rada</a:t>
            </a:r>
          </a:p>
          <a:p>
            <a:pPr lvl="1"/>
            <a:r>
              <a:rPr lang="cs-CZ" dirty="0" smtClean="0"/>
              <a:t>Evropský parlament</a:t>
            </a:r>
          </a:p>
          <a:p>
            <a:pPr lvl="1"/>
            <a:r>
              <a:rPr lang="cs-CZ" dirty="0" smtClean="0"/>
              <a:t>Výbor regionů</a:t>
            </a:r>
          </a:p>
          <a:p>
            <a:pPr lvl="1"/>
            <a:r>
              <a:rPr lang="cs-CZ" dirty="0" smtClean="0"/>
              <a:t>Evropský </a:t>
            </a:r>
            <a:r>
              <a:rPr lang="cs-CZ" dirty="0"/>
              <a:t>hospodářský a sociální výbor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435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Stanovisko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white">
          <a:xfrm>
            <a:off x="0" y="-1588"/>
            <a:ext cx="9144000" cy="6859588"/>
          </a:xfrm>
          <a:prstGeom prst="rect">
            <a:avLst/>
          </a:prstGeom>
          <a:solidFill>
            <a:srgbClr val="00529B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cs-CZ" altLang="cs-CZ" sz="1800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gray">
          <a:xfrm>
            <a:off x="0" y="2252663"/>
            <a:ext cx="9144000" cy="2286000"/>
          </a:xfrm>
          <a:prstGeom prst="rect">
            <a:avLst/>
          </a:prstGeom>
          <a:solidFill>
            <a:srgbClr val="5B97B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cs-CZ" altLang="cs-CZ" sz="2400" b="1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gray">
          <a:xfrm>
            <a:off x="456381" y="2852936"/>
            <a:ext cx="82200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500"/>
              </a:spcAft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500"/>
              </a:spcAft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500"/>
              </a:spcAft>
              <a:buChar char="•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50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50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cs-CZ" altLang="cs-CZ" sz="3200" b="1" dirty="0" smtClean="0">
                <a:solidFill>
                  <a:schemeClr val="bg1"/>
                </a:solidFill>
              </a:rPr>
              <a:t>SEKUNDÁRNÍ PRÁVO EU V KARTOGRAFII A GEOINFORMATICE</a:t>
            </a:r>
            <a:endParaRPr lang="en-US" altLang="cs-CZ" sz="3200" b="1" dirty="0">
              <a:solidFill>
                <a:schemeClr val="bg1"/>
              </a:solidFill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95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/>
              <a:t>Směrnice Evropského parlamentu a Rady 2002/49/ES ze dne 25. června 2002 o hodnocení a řízení hluku ve venkovním prostředí </a:t>
            </a:r>
            <a:endParaRPr lang="cs-CZ" dirty="0" smtClean="0"/>
          </a:p>
          <a:p>
            <a:pPr lvl="1"/>
            <a:r>
              <a:rPr lang="cs-CZ" dirty="0">
                <a:hlinkClick r:id="rId2"/>
              </a:rPr>
              <a:t>http://eur-lex.europa.eu/legal-content/CS/TXT/HTML/?</a:t>
            </a:r>
            <a:r>
              <a:rPr lang="cs-CZ" dirty="0" smtClean="0">
                <a:hlinkClick r:id="rId2"/>
              </a:rPr>
              <a:t>uri=CELEX:32002L0049&amp;from=CS</a:t>
            </a:r>
            <a:endParaRPr lang="cs-CZ" dirty="0" smtClean="0"/>
          </a:p>
          <a:p>
            <a:r>
              <a:rPr lang="cs-CZ" dirty="0" smtClean="0"/>
              <a:t>Základ </a:t>
            </a:r>
            <a:r>
              <a:rPr lang="cs-CZ" dirty="0"/>
              <a:t>pro vývoj a dokončení stávajícího souboru opatření Společenství týkajících se emisí hluku z velkých zdrojů, a to zejména </a:t>
            </a:r>
            <a:r>
              <a:rPr lang="cs-CZ" b="1" dirty="0"/>
              <a:t>silničních a železničních vozidel a infrastruktury, letadel, zařízení určených k použití ve venkovním prostředí, průmyslových zařízení, mobilních strojních zařízení</a:t>
            </a:r>
            <a:r>
              <a:rPr lang="cs-CZ" dirty="0"/>
              <a:t>, a pro vývoj dodatečných krátkodobých, střednědobých a dlouhodobých opatření</a:t>
            </a:r>
            <a:br>
              <a:rPr lang="cs-CZ" dirty="0"/>
            </a:br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713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Evropská směrnice o hluku (2002/49/ES)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6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Definováno jednotné hlukové mapování</a:t>
            </a:r>
          </a:p>
          <a:p>
            <a:pPr lvl="1"/>
            <a:r>
              <a:rPr lang="cs-CZ" dirty="0" smtClean="0"/>
              <a:t>výsledkem pak je „strategická hluková mapa“</a:t>
            </a:r>
          </a:p>
          <a:p>
            <a:pPr lvl="2"/>
            <a:r>
              <a:rPr lang="cs-CZ" dirty="0"/>
              <a:t>p</a:t>
            </a:r>
            <a:r>
              <a:rPr lang="cs-CZ" dirty="0" smtClean="0"/>
              <a:t>ravidelné </a:t>
            </a:r>
            <a:r>
              <a:rPr lang="cs-CZ" dirty="0" smtClean="0"/>
              <a:t>pětileté aktualizace od 30. června 2012</a:t>
            </a:r>
          </a:p>
          <a:p>
            <a:pPr lvl="1"/>
            <a:r>
              <a:rPr lang="cs-CZ" dirty="0" smtClean="0"/>
              <a:t>předmět mapování</a:t>
            </a:r>
          </a:p>
          <a:p>
            <a:pPr lvl="2"/>
            <a:r>
              <a:rPr lang="cs-CZ" dirty="0" smtClean="0"/>
              <a:t>aglomerace (s </a:t>
            </a:r>
            <a:r>
              <a:rPr lang="cs-CZ" dirty="0"/>
              <a:t>více než </a:t>
            </a:r>
            <a:r>
              <a:rPr lang="cs-CZ" dirty="0" smtClean="0"/>
              <a:t>250 000 </a:t>
            </a:r>
            <a:r>
              <a:rPr lang="cs-CZ" dirty="0" smtClean="0"/>
              <a:t>obyvateli),</a:t>
            </a:r>
          </a:p>
          <a:p>
            <a:pPr lvl="2"/>
            <a:r>
              <a:rPr lang="cs-CZ" dirty="0" smtClean="0"/>
              <a:t>hlavní </a:t>
            </a:r>
            <a:r>
              <a:rPr lang="cs-CZ" dirty="0"/>
              <a:t>silnice (více než šest miliónů vozidel za </a:t>
            </a:r>
            <a:r>
              <a:rPr lang="cs-CZ" dirty="0" smtClean="0"/>
              <a:t>rok),</a:t>
            </a:r>
          </a:p>
          <a:p>
            <a:pPr lvl="2"/>
            <a:r>
              <a:rPr lang="cs-CZ" dirty="0" smtClean="0"/>
              <a:t>hlavní </a:t>
            </a:r>
            <a:r>
              <a:rPr lang="cs-CZ" dirty="0"/>
              <a:t>železniční </a:t>
            </a:r>
            <a:r>
              <a:rPr lang="cs-CZ" dirty="0" smtClean="0"/>
              <a:t>tratě (</a:t>
            </a:r>
            <a:r>
              <a:rPr lang="pl-PL" dirty="0"/>
              <a:t>více než </a:t>
            </a:r>
            <a:r>
              <a:rPr lang="pl-PL" dirty="0" smtClean="0"/>
              <a:t>60 000 </a:t>
            </a:r>
            <a:r>
              <a:rPr lang="pl-PL" dirty="0"/>
              <a:t>vlaků za </a:t>
            </a:r>
            <a:r>
              <a:rPr lang="pl-PL" dirty="0" smtClean="0"/>
              <a:t>rok)</a:t>
            </a:r>
          </a:p>
          <a:p>
            <a:pPr lvl="2"/>
            <a:r>
              <a:rPr lang="cs-CZ" dirty="0" smtClean="0"/>
              <a:t>hlavní letiště</a:t>
            </a:r>
          </a:p>
          <a:p>
            <a:pPr lvl="1"/>
            <a:r>
              <a:rPr lang="en-US" dirty="0" err="1" smtClean="0"/>
              <a:t>hlukové</a:t>
            </a:r>
            <a:r>
              <a:rPr lang="en-US" dirty="0" smtClean="0"/>
              <a:t> </a:t>
            </a:r>
            <a:r>
              <a:rPr lang="en-US" dirty="0" err="1"/>
              <a:t>indikátory</a:t>
            </a:r>
            <a:r>
              <a:rPr lang="en-US" dirty="0"/>
              <a:t> </a:t>
            </a:r>
            <a:r>
              <a:rPr lang="en-US" dirty="0" err="1"/>
              <a:t>Lden</a:t>
            </a:r>
            <a:r>
              <a:rPr lang="en-US" dirty="0"/>
              <a:t> a </a:t>
            </a:r>
            <a:r>
              <a:rPr lang="en-US" dirty="0" err="1" smtClean="0"/>
              <a:t>Lnight</a:t>
            </a:r>
            <a:r>
              <a:rPr lang="cs-CZ" dirty="0" smtClean="0"/>
              <a:t> po 5 </a:t>
            </a:r>
            <a:r>
              <a:rPr lang="cs-CZ" dirty="0" err="1" smtClean="0"/>
              <a:t>db</a:t>
            </a:r>
            <a:r>
              <a:rPr lang="cs-CZ" dirty="0" smtClean="0"/>
              <a:t>	</a:t>
            </a:r>
          </a:p>
          <a:p>
            <a:pPr lvl="1"/>
            <a:r>
              <a:rPr lang="cs-CZ" dirty="0"/>
              <a:t>výška bodu hodnocení 4,0 ± 0, 2 m (3,8 až 4,2 m) nad terénem a na nejvíce exponované fasádě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713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Evropská směrnice o hluku (2002/49/ES)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35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Kromě strategické hlukové mapy jsou požadovány i další kartografické výstupy</a:t>
            </a:r>
          </a:p>
          <a:p>
            <a:pPr lvl="1"/>
            <a:r>
              <a:rPr lang="cs-CZ" dirty="0"/>
              <a:t>mapy znázorňující překročení mezních </a:t>
            </a:r>
            <a:r>
              <a:rPr lang="cs-CZ" dirty="0" smtClean="0"/>
              <a:t>hodnot</a:t>
            </a:r>
          </a:p>
          <a:p>
            <a:pPr lvl="1"/>
            <a:r>
              <a:rPr lang="cs-CZ" dirty="0"/>
              <a:t>diferenční mapy, na kterých se stávající situace porovnává s různými možnými budoucími situacemi</a:t>
            </a:r>
            <a:r>
              <a:rPr lang="cs-CZ" dirty="0" smtClean="0"/>
              <a:t>,</a:t>
            </a:r>
          </a:p>
          <a:p>
            <a:pPr lvl="1"/>
            <a:r>
              <a:rPr lang="cs-CZ" dirty="0"/>
              <a:t>mapy ukazující případně hodnotu hlukového indikátoru v jiné výšce, než je výška 4 m nad </a:t>
            </a:r>
            <a:r>
              <a:rPr lang="cs-CZ" dirty="0" smtClean="0"/>
              <a:t>terénem.</a:t>
            </a:r>
          </a:p>
          <a:p>
            <a:r>
              <a:rPr lang="cs-CZ" dirty="0"/>
              <a:t>Členské státy mohou stanovit pravidla pro typy a formáty těchto hlukových map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713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Evropská směrnice o hluku (2002/49/ES)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2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435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Struktura orgánů Evropské unie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cxnSp>
        <p:nvCxnSpPr>
          <p:cNvPr id="7" name="Pravoúhlá spojnice 6"/>
          <p:cNvCxnSpPr>
            <a:stCxn id="5" idx="2"/>
            <a:endCxn id="4" idx="3"/>
          </p:cNvCxnSpPr>
          <p:nvPr/>
        </p:nvCxnSpPr>
        <p:spPr>
          <a:xfrm rot="5400000">
            <a:off x="6194755" y="2093878"/>
            <a:ext cx="1298411" cy="800303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244511" y="241159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solidFill>
                  <a:schemeClr val="bg1">
                    <a:lumMod val="65000"/>
                  </a:schemeClr>
                </a:solidFill>
              </a:rPr>
              <a:t>dohlíží na</a:t>
            </a:r>
            <a:endParaRPr lang="cs-CZ" i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12" name="Pravoúhlá spojnice 11"/>
          <p:cNvCxnSpPr/>
          <p:nvPr/>
        </p:nvCxnSpPr>
        <p:spPr>
          <a:xfrm rot="5400000" flipV="1">
            <a:off x="1699858" y="1949093"/>
            <a:ext cx="1298411" cy="1039494"/>
          </a:xfrm>
          <a:prstGeom prst="bentConnector2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>
            <a:off x="528960" y="246884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solidFill>
                  <a:schemeClr val="bg1">
                    <a:lumMod val="65000"/>
                  </a:schemeClr>
                </a:solidFill>
              </a:rPr>
              <a:t>ustanovuje</a:t>
            </a:r>
            <a:endParaRPr lang="cs-CZ" i="1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3" name="Pravoúhlá spojnice 22"/>
          <p:cNvCxnSpPr>
            <a:stCxn id="4" idx="0"/>
          </p:cNvCxnSpPr>
          <p:nvPr/>
        </p:nvCxnSpPr>
        <p:spPr>
          <a:xfrm rot="16200000" flipV="1">
            <a:off x="3616266" y="1827660"/>
            <a:ext cx="1046121" cy="1008965"/>
          </a:xfrm>
          <a:prstGeom prst="bentConnector3">
            <a:avLst>
              <a:gd name="adj1" fmla="val 54557"/>
            </a:avLst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ravoúhlá spojnice 33"/>
          <p:cNvCxnSpPr>
            <a:endCxn id="4" idx="0"/>
          </p:cNvCxnSpPr>
          <p:nvPr/>
        </p:nvCxnSpPr>
        <p:spPr>
          <a:xfrm rot="5400000">
            <a:off x="4543854" y="1812397"/>
            <a:ext cx="1142760" cy="942852"/>
          </a:xfrm>
          <a:prstGeom prst="bentConnector3">
            <a:avLst>
              <a:gd name="adj1" fmla="val 50000"/>
            </a:avLst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délník 4"/>
          <p:cNvSpPr/>
          <p:nvPr/>
        </p:nvSpPr>
        <p:spPr>
          <a:xfrm>
            <a:off x="5444111" y="1268760"/>
            <a:ext cx="3600000" cy="5760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Evropský Parlament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48531" y="1268760"/>
            <a:ext cx="3600000" cy="57606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Rada </a:t>
            </a:r>
          </a:p>
          <a:p>
            <a:pPr algn="ctr"/>
            <a:r>
              <a:rPr lang="cs-CZ" dirty="0" smtClean="0">
                <a:solidFill>
                  <a:schemeClr val="bg1"/>
                </a:solidFill>
              </a:rPr>
              <a:t>(ministrů, resp. Evropské unie)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843808" y="2855203"/>
            <a:ext cx="3600000" cy="5760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bg1"/>
                </a:solidFill>
              </a:rPr>
              <a:t>Evropská komise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2587952" y="2420888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solidFill>
                  <a:schemeClr val="bg1">
                    <a:lumMod val="65000"/>
                  </a:schemeClr>
                </a:solidFill>
              </a:rPr>
              <a:t>navrhují legislativu  a rozpočet</a:t>
            </a:r>
            <a:endParaRPr lang="cs-CZ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50824" y="3429000"/>
            <a:ext cx="8641656" cy="1172783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740624" y="3429000"/>
            <a:ext cx="400782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Generální </a:t>
            </a:r>
            <a:r>
              <a:rPr lang="cs-CZ" sz="1600" dirty="0" smtClean="0">
                <a:solidFill>
                  <a:schemeClr val="bg1"/>
                </a:solidFill>
              </a:rPr>
              <a:t>ředitelství (</a:t>
            </a:r>
            <a:r>
              <a:rPr lang="cs-CZ" sz="1600" dirty="0" err="1" smtClean="0">
                <a:solidFill>
                  <a:schemeClr val="bg1"/>
                </a:solidFill>
              </a:rPr>
              <a:t>Directorate</a:t>
            </a:r>
            <a:r>
              <a:rPr lang="cs-CZ" sz="1600" dirty="0" smtClean="0">
                <a:solidFill>
                  <a:schemeClr val="bg1"/>
                </a:solidFill>
              </a:rPr>
              <a:t> General)</a:t>
            </a:r>
            <a:endParaRPr lang="cs-CZ" sz="1600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323527" y="3829452"/>
            <a:ext cx="2880321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</a:rPr>
              <a:t>Společné výzkumné středisko (Joint Research Centre)</a:t>
            </a: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3970170" y="3831720"/>
            <a:ext cx="240203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</a:rPr>
              <a:t>Výzkum a inovace (Research &amp; </a:t>
            </a:r>
            <a:r>
              <a:rPr lang="cs-CZ" sz="1600" dirty="0" err="1" smtClean="0">
                <a:solidFill>
                  <a:schemeClr val="tx1"/>
                </a:solidFill>
              </a:rPr>
              <a:t>Innovation</a:t>
            </a:r>
            <a:r>
              <a:rPr lang="cs-CZ" sz="1600" dirty="0" smtClean="0">
                <a:solidFill>
                  <a:schemeClr val="tx1"/>
                </a:solidFill>
              </a:rPr>
              <a:t>)</a:t>
            </a: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7092280" y="3829452"/>
            <a:ext cx="1704972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</a:rPr>
              <a:t>Životní prostředí (</a:t>
            </a:r>
            <a:r>
              <a:rPr lang="cs-CZ" sz="1600" dirty="0" err="1" smtClean="0">
                <a:solidFill>
                  <a:schemeClr val="tx1"/>
                </a:solidFill>
              </a:rPr>
              <a:t>Environment</a:t>
            </a:r>
            <a:r>
              <a:rPr lang="cs-CZ" sz="1600" dirty="0" smtClean="0">
                <a:solidFill>
                  <a:schemeClr val="tx1"/>
                </a:solidFill>
              </a:rPr>
              <a:t>)</a:t>
            </a: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3339185" y="3823561"/>
            <a:ext cx="495672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</a:rPr>
              <a:t>…</a:t>
            </a: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6472205" y="3830586"/>
            <a:ext cx="495672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cs-CZ" sz="1600" dirty="0" smtClean="0">
                <a:solidFill>
                  <a:schemeClr val="tx1"/>
                </a:solidFill>
              </a:rPr>
              <a:t>…</a:t>
            </a:r>
            <a:endParaRPr lang="cs-CZ" sz="1600" dirty="0">
              <a:solidFill>
                <a:schemeClr val="tx1"/>
              </a:solidFill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251520" y="4920513"/>
            <a:ext cx="8641656" cy="1172783"/>
          </a:xfrm>
          <a:prstGeom prst="rect">
            <a:avLst/>
          </a:prstGeom>
          <a:solidFill>
            <a:srgbClr val="B3DC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891826" y="4903340"/>
            <a:ext cx="18069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Agentury (</a:t>
            </a:r>
            <a:r>
              <a:rPr lang="cs-CZ" sz="1400" dirty="0" err="1" smtClean="0"/>
              <a:t>Agencies</a:t>
            </a:r>
            <a:r>
              <a:rPr lang="cs-CZ" sz="1400" dirty="0" smtClean="0"/>
              <a:t>)</a:t>
            </a:r>
            <a:endParaRPr lang="cs-CZ" sz="1400" dirty="0"/>
          </a:p>
          <a:p>
            <a:endParaRPr lang="cs-CZ" dirty="0"/>
          </a:p>
        </p:txBody>
      </p:sp>
      <p:sp>
        <p:nvSpPr>
          <p:cNvPr id="31" name="Obdélník 30"/>
          <p:cNvSpPr/>
          <p:nvPr/>
        </p:nvSpPr>
        <p:spPr>
          <a:xfrm>
            <a:off x="324223" y="5248957"/>
            <a:ext cx="2880321" cy="720000"/>
          </a:xfrm>
          <a:prstGeom prst="rect">
            <a:avLst/>
          </a:prstGeom>
          <a:solidFill>
            <a:srgbClr val="D9ED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cs-CZ" sz="1400" dirty="0" err="1" smtClean="0">
                <a:solidFill>
                  <a:schemeClr val="tx1"/>
                </a:solidFill>
              </a:rPr>
              <a:t>European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Global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Navigation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Satellite</a:t>
            </a:r>
            <a:r>
              <a:rPr lang="cs-CZ" sz="1400" dirty="0" smtClean="0">
                <a:solidFill>
                  <a:schemeClr val="tx1"/>
                </a:solidFill>
              </a:rPr>
              <a:t> Systems </a:t>
            </a:r>
            <a:r>
              <a:rPr lang="cs-CZ" sz="1400" dirty="0" err="1" smtClean="0">
                <a:solidFill>
                  <a:schemeClr val="tx1"/>
                </a:solidFill>
              </a:rPr>
              <a:t>Agency</a:t>
            </a:r>
            <a:r>
              <a:rPr lang="cs-CZ" sz="1400" dirty="0" smtClean="0">
                <a:solidFill>
                  <a:schemeClr val="tx1"/>
                </a:solidFill>
              </a:rPr>
              <a:t> (GSA)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32" name="Obdélník 31"/>
          <p:cNvSpPr/>
          <p:nvPr/>
        </p:nvSpPr>
        <p:spPr>
          <a:xfrm>
            <a:off x="3970866" y="5251225"/>
            <a:ext cx="2402030" cy="720000"/>
          </a:xfrm>
          <a:prstGeom prst="rect">
            <a:avLst/>
          </a:prstGeom>
          <a:solidFill>
            <a:srgbClr val="D9ED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cs-CZ" sz="1400" dirty="0" err="1" smtClean="0">
                <a:solidFill>
                  <a:schemeClr val="tx1"/>
                </a:solidFill>
              </a:rPr>
              <a:t>European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Environmental</a:t>
            </a:r>
            <a:r>
              <a:rPr lang="cs-CZ" sz="1400" dirty="0" smtClean="0">
                <a:solidFill>
                  <a:schemeClr val="tx1"/>
                </a:solidFill>
              </a:rPr>
              <a:t> </a:t>
            </a:r>
            <a:r>
              <a:rPr lang="cs-CZ" sz="1400" dirty="0" err="1" smtClean="0">
                <a:solidFill>
                  <a:schemeClr val="tx1"/>
                </a:solidFill>
              </a:rPr>
              <a:t>Agency</a:t>
            </a:r>
            <a:r>
              <a:rPr lang="cs-CZ" sz="1400" dirty="0" smtClean="0">
                <a:solidFill>
                  <a:schemeClr val="tx1"/>
                </a:solidFill>
              </a:rPr>
              <a:t> (EEA)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33" name="Obdélník 32"/>
          <p:cNvSpPr/>
          <p:nvPr/>
        </p:nvSpPr>
        <p:spPr>
          <a:xfrm>
            <a:off x="7092976" y="5248957"/>
            <a:ext cx="1704972" cy="720000"/>
          </a:xfrm>
          <a:prstGeom prst="rect">
            <a:avLst/>
          </a:prstGeom>
          <a:solidFill>
            <a:srgbClr val="D9ED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European Space Agency</a:t>
            </a:r>
            <a:r>
              <a:rPr lang="cs-CZ" sz="1400" dirty="0" smtClean="0">
                <a:solidFill>
                  <a:schemeClr val="tx1"/>
                </a:solidFill>
              </a:rPr>
              <a:t> (ESA)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35" name="Obdélník 34"/>
          <p:cNvSpPr/>
          <p:nvPr/>
        </p:nvSpPr>
        <p:spPr>
          <a:xfrm>
            <a:off x="3339881" y="5243066"/>
            <a:ext cx="495672" cy="720000"/>
          </a:xfrm>
          <a:prstGeom prst="rect">
            <a:avLst/>
          </a:prstGeom>
          <a:solidFill>
            <a:srgbClr val="D9ED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cs-CZ" sz="1400" dirty="0" smtClean="0">
                <a:solidFill>
                  <a:schemeClr val="tx1"/>
                </a:solidFill>
              </a:rPr>
              <a:t>…</a:t>
            </a: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36" name="Obdélník 35"/>
          <p:cNvSpPr/>
          <p:nvPr/>
        </p:nvSpPr>
        <p:spPr>
          <a:xfrm>
            <a:off x="6472901" y="5250091"/>
            <a:ext cx="495672" cy="720000"/>
          </a:xfrm>
          <a:prstGeom prst="rect">
            <a:avLst/>
          </a:prstGeom>
          <a:solidFill>
            <a:srgbClr val="D9EDE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cs-CZ" sz="1400" dirty="0" smtClean="0">
                <a:solidFill>
                  <a:schemeClr val="tx1"/>
                </a:solidFill>
              </a:rPr>
              <a:t>…</a:t>
            </a:r>
            <a:endParaRPr lang="cs-CZ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64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5" grpId="0" animBg="1"/>
      <p:bldP spid="6" grpId="0" animBg="1"/>
      <p:bldP spid="4" grpId="0" animBg="1"/>
      <p:bldP spid="40" grpId="0"/>
      <p:bldP spid="13" grpId="0" animBg="1"/>
      <p:bldP spid="2" grpId="0"/>
      <p:bldP spid="8" grpId="0" animBg="1"/>
      <p:bldP spid="16" grpId="0" animBg="1"/>
      <p:bldP spid="17" grpId="0" animBg="1"/>
      <p:bldP spid="18" grpId="0" animBg="1"/>
      <p:bldP spid="20" grpId="0" animBg="1"/>
      <p:bldP spid="29" grpId="0" animBg="1"/>
      <p:bldP spid="30" grpId="0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Mapový portál Ministerstva zdravotnictví</a:t>
            </a:r>
          </a:p>
          <a:p>
            <a:pPr lvl="1"/>
            <a:r>
              <a:rPr lang="cs-CZ" dirty="0">
                <a:hlinkClick r:id="rId2"/>
              </a:rPr>
              <a:t>https://eregpublicsecure2.ksrzis.cz/Registr/shm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</a:t>
            </a:r>
          </a:p>
          <a:p>
            <a:pPr lvl="1"/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713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Evropská směrnice o hluku (2002/49/ES)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307" y="2204864"/>
            <a:ext cx="7035853" cy="390973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791581"/>
            <a:ext cx="5127626" cy="35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5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Směrnice </a:t>
            </a:r>
            <a:r>
              <a:rPr lang="cs-CZ" dirty="0"/>
              <a:t>Evropského parlamentu a Rady 2003/4/ES ze dne 28. ledna 2003 o přístupu veřejnosti k informacím o životním </a:t>
            </a:r>
            <a:r>
              <a:rPr lang="cs-CZ" dirty="0" smtClean="0"/>
              <a:t>prostředí</a:t>
            </a:r>
          </a:p>
          <a:p>
            <a:pPr lvl="1"/>
            <a:r>
              <a:rPr lang="cs-CZ" dirty="0">
                <a:hlinkClick r:id="rId2"/>
              </a:rPr>
              <a:t>http://eur-lex.europa.eu/legal-content/CS/TXT/HTML/?</a:t>
            </a:r>
            <a:r>
              <a:rPr lang="cs-CZ" dirty="0" smtClean="0">
                <a:hlinkClick r:id="rId2"/>
              </a:rPr>
              <a:t>uri=CELEX:32003L0004&amp;rid=1</a:t>
            </a:r>
            <a:r>
              <a:rPr lang="cs-CZ" dirty="0" smtClean="0"/>
              <a:t> </a:t>
            </a:r>
          </a:p>
          <a:p>
            <a:r>
              <a:rPr lang="cs-CZ" dirty="0" smtClean="0"/>
              <a:t>Informace </a:t>
            </a:r>
            <a:r>
              <a:rPr lang="cs-CZ" dirty="0"/>
              <a:t>o životním prostředí budou postupně zpřístupňovány veřejnosti a veřejně šířeny s cílem zajistit co nejširší systematickou veřejnou dostupnost a šíření informací o životním </a:t>
            </a:r>
            <a:r>
              <a:rPr lang="cs-CZ" dirty="0" smtClean="0"/>
              <a:t>prostředí</a:t>
            </a:r>
          </a:p>
          <a:p>
            <a:r>
              <a:rPr lang="cs-CZ" dirty="0" smtClean="0"/>
              <a:t>Pro </a:t>
            </a:r>
            <a:r>
              <a:rPr lang="cs-CZ" dirty="0"/>
              <a:t>tento účel bude podporováno používání počítačové telekomunikační nebo elektronické </a:t>
            </a:r>
            <a:r>
              <a:rPr lang="cs-CZ" dirty="0" smtClean="0"/>
              <a:t>technologie</a:t>
            </a:r>
          </a:p>
          <a:p>
            <a:pPr lvl="1"/>
            <a:r>
              <a:rPr lang="cs-CZ" dirty="0" smtClean="0"/>
              <a:t>i pro prostorové informace</a:t>
            </a:r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44624"/>
            <a:ext cx="87136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Směrnice o přístupu veřejnosti k informacím o životním prostředí (2003/4/ES)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35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44624"/>
            <a:ext cx="87136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Směrnice o přístupu veřejnosti k informacím o životním prostředí (2003/4/ES)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268759"/>
            <a:ext cx="8641657" cy="487037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56992"/>
            <a:ext cx="5709573" cy="3179542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012160" y="3097991"/>
            <a:ext cx="3168352" cy="3139321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Registr EMAS (</a:t>
            </a:r>
            <a:r>
              <a:rPr lang="en-US" b="1" dirty="0" smtClean="0"/>
              <a:t>E</a:t>
            </a:r>
            <a:r>
              <a:rPr lang="en-US" dirty="0" smtClean="0"/>
              <a:t>co</a:t>
            </a:r>
            <a:r>
              <a:rPr lang="en-US" dirty="0"/>
              <a:t> </a:t>
            </a:r>
            <a:r>
              <a:rPr lang="en-US" b="1" dirty="0"/>
              <a:t>M</a:t>
            </a:r>
            <a:r>
              <a:rPr lang="en-US" dirty="0"/>
              <a:t>anagement and </a:t>
            </a:r>
            <a:r>
              <a:rPr lang="en-US" b="1" dirty="0"/>
              <a:t>A</a:t>
            </a:r>
            <a:r>
              <a:rPr lang="en-US" dirty="0"/>
              <a:t>udit </a:t>
            </a:r>
            <a:r>
              <a:rPr lang="en-US" b="1" dirty="0" smtClean="0"/>
              <a:t>S</a:t>
            </a:r>
            <a:r>
              <a:rPr lang="en-US" dirty="0" smtClean="0"/>
              <a:t>cheme</a:t>
            </a:r>
            <a:r>
              <a:rPr lang="cs-CZ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dobrovolný nástroj </a:t>
            </a:r>
            <a:r>
              <a:rPr lang="cs-CZ" dirty="0"/>
              <a:t>ochrany životního </a:t>
            </a:r>
            <a:r>
              <a:rPr lang="cs-CZ" dirty="0" smtClean="0"/>
              <a:t>prostředí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sledování, řízení a postupnému snižování dopadů činností organizace na životní prostředí</a:t>
            </a:r>
          </a:p>
        </p:txBody>
      </p:sp>
    </p:spTree>
    <p:extLst>
      <p:ext uri="{BB962C8B-B14F-4D97-AF65-F5344CB8AC3E}">
        <p14:creationId xmlns:p14="http://schemas.microsoft.com/office/powerpoint/2010/main" val="253572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313184" y="1196752"/>
            <a:ext cx="8867328" cy="5112568"/>
          </a:xfrm>
        </p:spPr>
        <p:txBody>
          <a:bodyPr/>
          <a:lstStyle/>
          <a:p>
            <a:r>
              <a:rPr lang="cs-CZ" sz="2000" dirty="0"/>
              <a:t>Směrnice Rady 96/61/ES ze dne 24. září 1996 o integrované prevenci a omezování </a:t>
            </a:r>
            <a:r>
              <a:rPr lang="cs-CZ" sz="2000" dirty="0" smtClean="0"/>
              <a:t>znečištění (IPCC)</a:t>
            </a:r>
          </a:p>
          <a:p>
            <a:pPr lvl="1">
              <a:spcAft>
                <a:spcPts val="1200"/>
              </a:spcAft>
            </a:pPr>
            <a:r>
              <a:rPr lang="cs-CZ" sz="1700" dirty="0">
                <a:hlinkClick r:id="rId2"/>
              </a:rPr>
              <a:t>http://eur-lex.europa.eu/legal-content/CS/TXT/HTML/?</a:t>
            </a:r>
            <a:r>
              <a:rPr lang="cs-CZ" sz="1700" dirty="0" smtClean="0">
                <a:hlinkClick r:id="rId2"/>
              </a:rPr>
              <a:t>uri=CELEX:31996L0061&amp;qid=1462203100958&amp;from=CS</a:t>
            </a:r>
            <a:endParaRPr lang="cs-CZ" sz="1700" dirty="0" smtClean="0"/>
          </a:p>
          <a:p>
            <a:r>
              <a:rPr lang="cs-CZ" sz="2000" dirty="0"/>
              <a:t>Nařízení Evropského Parlamentu a Rady (ES) č. </a:t>
            </a:r>
            <a:r>
              <a:rPr lang="cs-CZ" sz="2000" dirty="0" smtClean="0"/>
              <a:t>2152/2003 ze </a:t>
            </a:r>
            <a:r>
              <a:rPr lang="cs-CZ" sz="2000" dirty="0"/>
              <a:t>dne 17. listopadu </a:t>
            </a:r>
            <a:r>
              <a:rPr lang="cs-CZ" sz="2000" dirty="0" smtClean="0"/>
              <a:t>2003 o </a:t>
            </a:r>
            <a:r>
              <a:rPr lang="cs-CZ" sz="2000" dirty="0"/>
              <a:t>monitorování lesů a environmentálních interakcí ve Společenství (</a:t>
            </a:r>
            <a:r>
              <a:rPr lang="cs-CZ" sz="2000" dirty="0" err="1"/>
              <a:t>Forest</a:t>
            </a:r>
            <a:r>
              <a:rPr lang="cs-CZ" sz="2000" dirty="0"/>
              <a:t> </a:t>
            </a:r>
            <a:r>
              <a:rPr lang="cs-CZ" sz="2000" dirty="0" err="1"/>
              <a:t>Focus</a:t>
            </a:r>
            <a:r>
              <a:rPr lang="cs-CZ" sz="2000" dirty="0" smtClean="0"/>
              <a:t>)</a:t>
            </a:r>
          </a:p>
          <a:p>
            <a:pPr lvl="1">
              <a:spcAft>
                <a:spcPts val="1200"/>
              </a:spcAft>
            </a:pPr>
            <a:r>
              <a:rPr lang="cs-CZ" sz="1700" dirty="0">
                <a:hlinkClick r:id="rId3"/>
              </a:rPr>
              <a:t>http://eur-lex.europa.eu/legal-content/CS/TXT/HTML/?</a:t>
            </a:r>
            <a:r>
              <a:rPr lang="cs-CZ" sz="1700" dirty="0" smtClean="0">
                <a:hlinkClick r:id="rId3"/>
              </a:rPr>
              <a:t>uri=CELEX:32003R2152&amp;rid=1</a:t>
            </a:r>
            <a:r>
              <a:rPr lang="cs-CZ" sz="1700" dirty="0" smtClean="0"/>
              <a:t> </a:t>
            </a:r>
          </a:p>
          <a:p>
            <a:r>
              <a:rPr lang="cs-CZ" sz="2000" dirty="0"/>
              <a:t>Rozhodnutí Komise ze dne 17. července 2000 o vytvoření Evropského registru emisí znečišťujících látek (EPER) podle článku 15 směrnice Rady 96/61/ES o integrované prevenci a omezování znečištění (IPPC</a:t>
            </a:r>
            <a:r>
              <a:rPr lang="cs-CZ" sz="2000" dirty="0" smtClean="0"/>
              <a:t>)</a:t>
            </a:r>
          </a:p>
          <a:p>
            <a:pPr lvl="1"/>
            <a:r>
              <a:rPr lang="cs-CZ" sz="1700" dirty="0">
                <a:hlinkClick r:id="rId4"/>
              </a:rPr>
              <a:t>http://eur-lex.europa.eu/legal-content/CS/TXT/HTML/?</a:t>
            </a:r>
            <a:r>
              <a:rPr lang="cs-CZ" sz="1700" dirty="0" smtClean="0">
                <a:hlinkClick r:id="rId4"/>
              </a:rPr>
              <a:t>uri=CELEX:32000D0479&amp;rid=2</a:t>
            </a:r>
            <a:endParaRPr lang="cs-CZ" sz="1700" dirty="0" smtClean="0"/>
          </a:p>
          <a:p>
            <a:r>
              <a:rPr lang="cs-CZ" dirty="0" smtClean="0"/>
              <a:t>… </a:t>
            </a:r>
            <a:endParaRPr lang="cs-CZ" dirty="0"/>
          </a:p>
          <a:p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47526"/>
            <a:ext cx="87136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Mnoho legislativních dokumentů k problematice životního prostředí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12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1268760"/>
            <a:ext cx="8229600" cy="5184576"/>
          </a:xfrm>
        </p:spPr>
        <p:txBody>
          <a:bodyPr/>
          <a:lstStyle/>
          <a:p>
            <a:r>
              <a:rPr lang="cs-CZ" dirty="0" smtClean="0"/>
              <a:t>Iniciativa/legislativa/technický rámec pro </a:t>
            </a:r>
            <a:r>
              <a:rPr lang="cs-CZ" b="1" dirty="0" smtClean="0"/>
              <a:t>nalezení </a:t>
            </a:r>
            <a:r>
              <a:rPr lang="cs-CZ" dirty="0" smtClean="0"/>
              <a:t>relevantních prostorových dat, zhodnocení jejich vhodnosti pro daný účel a poznání podmínek aplikovatelných pro jejich (vy)užití.</a:t>
            </a:r>
          </a:p>
          <a:p>
            <a:pPr lvl="1"/>
            <a:r>
              <a:rPr lang="cs-CZ" sz="2000" dirty="0"/>
              <a:t>Směrnice Evropského parlamentu a Rady 2007/2/ES ze dne 14. března 2007 o zřízení Infrastruktury pro prostorové informace v Evropském společenství (INSPIRE</a:t>
            </a:r>
            <a:r>
              <a:rPr lang="cs-CZ" sz="2000" dirty="0" smtClean="0"/>
              <a:t>)</a:t>
            </a:r>
          </a:p>
          <a:p>
            <a:pPr lvl="1"/>
            <a:r>
              <a:rPr lang="cs-CZ" sz="2000" dirty="0">
                <a:hlinkClick r:id="rId2"/>
              </a:rPr>
              <a:t>http://eur-lex.europa.eu/legal-content/CS/TXT/HTML/?</a:t>
            </a:r>
            <a:r>
              <a:rPr lang="cs-CZ" sz="2000" dirty="0" smtClean="0">
                <a:hlinkClick r:id="rId2"/>
              </a:rPr>
              <a:t>uri=CELEX:32007L0002&amp;from=CS</a:t>
            </a:r>
            <a:r>
              <a:rPr lang="cs-CZ" sz="2000" dirty="0" smtClean="0"/>
              <a:t> </a:t>
            </a:r>
          </a:p>
          <a:p>
            <a:pPr lvl="1"/>
            <a:r>
              <a:rPr lang="cs-CZ" sz="2000" dirty="0">
                <a:hlinkClick r:id="rId3"/>
              </a:rPr>
              <a:t>http://inspire.ec.europa.eu/</a:t>
            </a:r>
          </a:p>
          <a:p>
            <a:pPr lvl="1"/>
            <a:r>
              <a:rPr lang="cs-CZ" sz="2000" dirty="0" smtClean="0">
                <a:hlinkClick r:id="rId3"/>
              </a:rPr>
              <a:t>http</a:t>
            </a:r>
            <a:r>
              <a:rPr lang="cs-CZ" sz="2000" dirty="0">
                <a:hlinkClick r:id="rId3"/>
              </a:rPr>
              <a:t>://inspire.gov.cz</a:t>
            </a:r>
            <a:r>
              <a:rPr lang="cs-CZ" sz="2000" dirty="0" smtClean="0">
                <a:hlinkClick r:id="rId3"/>
              </a:rPr>
              <a:t>/</a:t>
            </a:r>
            <a:r>
              <a:rPr lang="cs-CZ" sz="2000" dirty="0" smtClean="0"/>
              <a:t> </a:t>
            </a:r>
          </a:p>
          <a:p>
            <a:pPr lvl="1"/>
            <a:r>
              <a:rPr lang="cs-CZ" sz="2000" dirty="0" smtClean="0"/>
              <a:t>Do českého právního prostředí transpozice Zákonem </a:t>
            </a:r>
            <a:r>
              <a:rPr lang="cs-CZ" sz="2000" dirty="0"/>
              <a:t>o právu na informace o životním </a:t>
            </a:r>
            <a:r>
              <a:rPr lang="cs-CZ" sz="2000" dirty="0" smtClean="0"/>
              <a:t>prostředí č. 123/1998 Sb., resp. novelou 83/2015 a vyhláškou 103/2010 Sb.</a:t>
            </a:r>
          </a:p>
          <a:p>
            <a:pPr marL="457200" lvl="1" indent="0">
              <a:buNone/>
            </a:pPr>
            <a:endParaRPr lang="cs-CZ" dirty="0" smtClean="0"/>
          </a:p>
          <a:p>
            <a:pPr marL="457200" lvl="1" indent="0">
              <a:buNone/>
            </a:pPr>
            <a:endParaRPr lang="cs-CZ" dirty="0" smtClean="0"/>
          </a:p>
          <a:p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435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INSPIRE (Směrnice 2007/2/ES)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40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Návaznost </a:t>
            </a:r>
            <a:r>
              <a:rPr lang="cs-CZ" dirty="0"/>
              <a:t>na </a:t>
            </a:r>
            <a:r>
              <a:rPr lang="cs-CZ" dirty="0" smtClean="0"/>
              <a:t>Směrnici </a:t>
            </a:r>
            <a:r>
              <a:rPr lang="cs-CZ" dirty="0"/>
              <a:t>Evropského parlamentu a Rady </a:t>
            </a:r>
            <a:r>
              <a:rPr lang="cs-CZ" dirty="0" smtClean="0"/>
              <a:t>2003/98/ES ze </a:t>
            </a:r>
            <a:r>
              <a:rPr lang="cs-CZ" dirty="0"/>
              <a:t>dne 17. listopadu </a:t>
            </a:r>
            <a:r>
              <a:rPr lang="cs-CZ" dirty="0" smtClean="0"/>
              <a:t>2003 o </a:t>
            </a:r>
            <a:r>
              <a:rPr lang="cs-CZ" dirty="0"/>
              <a:t>opakovaném použití informací veřejného </a:t>
            </a:r>
            <a:r>
              <a:rPr lang="cs-CZ" dirty="0" smtClean="0"/>
              <a:t>sektoru (PSI)</a:t>
            </a:r>
          </a:p>
          <a:p>
            <a:pPr lvl="1"/>
            <a:r>
              <a:rPr lang="cs-CZ" sz="2000" dirty="0">
                <a:hlinkClick r:id="rId2"/>
              </a:rPr>
              <a:t>http://</a:t>
            </a:r>
            <a:r>
              <a:rPr lang="cs-CZ" sz="2000" dirty="0" smtClean="0">
                <a:hlinkClick r:id="rId2"/>
              </a:rPr>
              <a:t>eur-lex.europa.eu/LexUriServ/LexUriServ.do?uri=CELEX:32003L0098:CS:HTML</a:t>
            </a:r>
            <a:endParaRPr lang="cs-CZ" sz="2000" dirty="0" smtClean="0"/>
          </a:p>
          <a:p>
            <a:pPr lvl="1"/>
            <a:r>
              <a:rPr lang="cs-CZ" sz="2000" dirty="0" smtClean="0"/>
              <a:t>Jak jinak zajistit opakované využití informací veřejného sektoru, kdybychom nevěděli, že tato informace existuje?</a:t>
            </a:r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435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INSPIRE (Směrnice 2007/2/ES)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70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67544" y="4725516"/>
            <a:ext cx="8137525" cy="64770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tx1"/>
                </a:solidFill>
              </a:rPr>
              <a:t>Metadata</a:t>
            </a:r>
          </a:p>
        </p:txBody>
      </p:sp>
      <p:sp>
        <p:nvSpPr>
          <p:cNvPr id="4" name="Obdélník 3"/>
          <p:cNvSpPr/>
          <p:nvPr/>
        </p:nvSpPr>
        <p:spPr>
          <a:xfrm>
            <a:off x="467544" y="5588025"/>
            <a:ext cx="8137525" cy="649287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400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5" name="Obdélník 4"/>
          <p:cNvSpPr/>
          <p:nvPr/>
        </p:nvSpPr>
        <p:spPr>
          <a:xfrm>
            <a:off x="467544" y="2997324"/>
            <a:ext cx="8137525" cy="64770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Síťové služby (</a:t>
            </a:r>
            <a:r>
              <a:rPr lang="en-US" sz="2400" dirty="0" smtClean="0">
                <a:solidFill>
                  <a:schemeClr val="tx1"/>
                </a:solidFill>
              </a:rPr>
              <a:t>Network services</a:t>
            </a:r>
            <a:r>
              <a:rPr lang="cs-CZ" sz="2400" dirty="0" smtClean="0">
                <a:solidFill>
                  <a:schemeClr val="tx1"/>
                </a:solidFill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67544" y="2131640"/>
            <a:ext cx="8137525" cy="649288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Sdílení dat (</a:t>
            </a:r>
            <a:r>
              <a:rPr lang="en-US" sz="2400" dirty="0" smtClean="0">
                <a:solidFill>
                  <a:schemeClr val="tx1"/>
                </a:solidFill>
              </a:rPr>
              <a:t>Data sharing</a:t>
            </a:r>
            <a:r>
              <a:rPr lang="cs-CZ" sz="2400" dirty="0" smtClean="0">
                <a:solidFill>
                  <a:schemeClr val="tx1"/>
                </a:solidFill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467544" y="1268760"/>
            <a:ext cx="8137525" cy="64770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Sledování a podávání zpráv (Monitoring </a:t>
            </a:r>
            <a:r>
              <a:rPr lang="cs-CZ" sz="2400" dirty="0">
                <a:solidFill>
                  <a:schemeClr val="tx1"/>
                </a:solidFill>
              </a:rPr>
              <a:t>and </a:t>
            </a:r>
            <a:r>
              <a:rPr lang="cs-CZ" sz="2400" dirty="0" smtClean="0">
                <a:solidFill>
                  <a:schemeClr val="tx1"/>
                </a:solidFill>
              </a:rPr>
              <a:t>reporting)</a:t>
            </a: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0825" y="323945"/>
            <a:ext cx="88931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„Stavební kameny“ INSPIRE směrnice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467916" y="3861420"/>
            <a:ext cx="8137525" cy="647700"/>
          </a:xfrm>
          <a:prstGeom prst="rect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2400" dirty="0" smtClean="0">
                <a:solidFill>
                  <a:schemeClr val="tx1"/>
                </a:solidFill>
              </a:rPr>
              <a:t>Služby prostorových dat (</a:t>
            </a:r>
            <a:r>
              <a:rPr lang="en-US" sz="2400" dirty="0" smtClean="0">
                <a:solidFill>
                  <a:schemeClr val="tx1"/>
                </a:solidFill>
              </a:rPr>
              <a:t>Spatial</a:t>
            </a:r>
            <a:r>
              <a:rPr lang="cs-CZ" sz="2400" dirty="0" smtClean="0">
                <a:solidFill>
                  <a:schemeClr val="tx1"/>
                </a:solidFill>
              </a:rPr>
              <a:t> data</a:t>
            </a:r>
            <a:r>
              <a:rPr lang="en-US" sz="2400" dirty="0" smtClean="0">
                <a:solidFill>
                  <a:schemeClr val="tx1"/>
                </a:solidFill>
              </a:rPr>
              <a:t> services</a:t>
            </a:r>
            <a:r>
              <a:rPr lang="cs-CZ" sz="2400" dirty="0" smtClean="0">
                <a:solidFill>
                  <a:schemeClr val="tx1"/>
                </a:solidFill>
              </a:rPr>
              <a:t>)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7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AutoShape 5"/>
          <p:cNvSpPr>
            <a:spLocks noChangeArrowheads="1"/>
          </p:cNvSpPr>
          <p:nvPr/>
        </p:nvSpPr>
        <p:spPr bwMode="auto">
          <a:xfrm>
            <a:off x="2051720" y="1484784"/>
            <a:ext cx="1824037" cy="838200"/>
          </a:xfrm>
          <a:prstGeom prst="flowChartDocumen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cs-CZ" sz="1400">
                <a:solidFill>
                  <a:srgbClr val="FFFFFF"/>
                </a:solidFill>
              </a:rPr>
              <a:t>Text </a:t>
            </a:r>
            <a:r>
              <a:rPr lang="cs-CZ" altLang="cs-CZ" sz="1400">
                <a:solidFill>
                  <a:srgbClr val="FFFFFF"/>
                </a:solidFill>
              </a:rPr>
              <a:t>směrnice</a:t>
            </a:r>
            <a:endParaRPr lang="en-US" altLang="cs-CZ" sz="1400">
              <a:solidFill>
                <a:srgbClr val="FFFFFF"/>
              </a:solidFill>
            </a:endParaRPr>
          </a:p>
          <a:p>
            <a:pPr algn="ctr"/>
            <a:r>
              <a:rPr lang="cs-CZ" altLang="cs-CZ" sz="1400">
                <a:solidFill>
                  <a:srgbClr val="FFFFFF"/>
                </a:solidFill>
              </a:rPr>
              <a:t>Referenční materiály</a:t>
            </a:r>
            <a:endParaRPr lang="en-US" altLang="cs-CZ" sz="1400">
              <a:solidFill>
                <a:srgbClr val="FFFFFF"/>
              </a:solidFill>
            </a:endParaRPr>
          </a:p>
          <a:p>
            <a:pPr algn="ctr"/>
            <a:r>
              <a:rPr lang="cs-CZ" altLang="cs-CZ" sz="1400">
                <a:solidFill>
                  <a:srgbClr val="FFFFFF"/>
                </a:solidFill>
              </a:rPr>
              <a:t>Požadavky</a:t>
            </a:r>
            <a:endParaRPr lang="en-US" altLang="cs-CZ" sz="1400">
              <a:solidFill>
                <a:srgbClr val="FFFFFF"/>
              </a:solidFill>
            </a:endParaRPr>
          </a:p>
        </p:txBody>
      </p:sp>
      <p:sp>
        <p:nvSpPr>
          <p:cNvPr id="13316" name="Rectangle 8"/>
          <p:cNvSpPr>
            <a:spLocks noChangeArrowheads="1"/>
          </p:cNvSpPr>
          <p:nvPr/>
        </p:nvSpPr>
        <p:spPr bwMode="auto">
          <a:xfrm>
            <a:off x="3255045" y="2186459"/>
            <a:ext cx="2319337" cy="50641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/>
              <a:t>Návrh technické části PP</a:t>
            </a:r>
            <a:endParaRPr lang="en-US" altLang="cs-CZ" sz="1400"/>
          </a:p>
        </p:txBody>
      </p:sp>
      <p:sp>
        <p:nvSpPr>
          <p:cNvPr id="13317" name="Rectangle 9"/>
          <p:cNvSpPr>
            <a:spLocks noChangeArrowheads="1"/>
          </p:cNvSpPr>
          <p:nvPr/>
        </p:nvSpPr>
        <p:spPr bwMode="auto">
          <a:xfrm>
            <a:off x="5915695" y="3626321"/>
            <a:ext cx="2227262" cy="50323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/>
              <a:t>Testování</a:t>
            </a:r>
            <a:r>
              <a:rPr lang="en-US" altLang="cs-CZ" sz="1400"/>
              <a:t>, </a:t>
            </a:r>
          </a:p>
          <a:p>
            <a:pPr algn="ctr"/>
            <a:r>
              <a:rPr lang="cs-CZ" altLang="cs-CZ" sz="1400"/>
              <a:t>Konzultace SDICs, LMOs</a:t>
            </a:r>
            <a:endParaRPr lang="en-US" altLang="cs-CZ" sz="1400"/>
          </a:p>
        </p:txBody>
      </p:sp>
      <p:cxnSp>
        <p:nvCxnSpPr>
          <p:cNvPr id="13318" name="AutoShape 16"/>
          <p:cNvCxnSpPr>
            <a:cxnSpLocks noChangeShapeType="1"/>
            <a:endCxn id="13317" idx="0"/>
          </p:cNvCxnSpPr>
          <p:nvPr/>
        </p:nvCxnSpPr>
        <p:spPr bwMode="auto">
          <a:xfrm>
            <a:off x="5582320" y="2440459"/>
            <a:ext cx="1447800" cy="1185862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19" name="Rectangle 17"/>
          <p:cNvSpPr>
            <a:spLocks noChangeArrowheads="1"/>
          </p:cNvSpPr>
          <p:nvPr/>
        </p:nvSpPr>
        <p:spPr bwMode="auto">
          <a:xfrm>
            <a:off x="3521745" y="3554884"/>
            <a:ext cx="1787525" cy="1295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/>
              <a:t>Interesované osoby</a:t>
            </a:r>
            <a:endParaRPr lang="en-US" altLang="cs-CZ" sz="1400"/>
          </a:p>
          <a:p>
            <a:pPr algn="ctr"/>
            <a:r>
              <a:rPr lang="en-US" altLang="cs-CZ" sz="1400"/>
              <a:t>(SDICs, LMOs):</a:t>
            </a:r>
          </a:p>
          <a:p>
            <a:pPr algn="ctr"/>
            <a:endParaRPr lang="en-US" altLang="cs-CZ" sz="1400"/>
          </a:p>
          <a:p>
            <a:pPr algn="ctr"/>
            <a:r>
              <a:rPr lang="cs-CZ" altLang="cs-CZ" sz="1400"/>
              <a:t>Referenční materiály</a:t>
            </a:r>
            <a:endParaRPr lang="en-US" altLang="cs-CZ" sz="1400"/>
          </a:p>
          <a:p>
            <a:pPr algn="ctr"/>
            <a:r>
              <a:rPr lang="cs-CZ" altLang="cs-CZ" sz="1400"/>
              <a:t>Experti</a:t>
            </a:r>
            <a:endParaRPr lang="en-US" altLang="cs-CZ" sz="1400"/>
          </a:p>
          <a:p>
            <a:pPr algn="ctr"/>
            <a:r>
              <a:rPr lang="cs-CZ" altLang="cs-CZ" sz="1400"/>
              <a:t>Projekty</a:t>
            </a:r>
            <a:endParaRPr lang="en-US" altLang="cs-CZ" sz="1400"/>
          </a:p>
        </p:txBody>
      </p:sp>
      <p:cxnSp>
        <p:nvCxnSpPr>
          <p:cNvPr id="13320" name="AutoShape 18"/>
          <p:cNvCxnSpPr>
            <a:cxnSpLocks noChangeShapeType="1"/>
            <a:stCxn id="13319" idx="0"/>
            <a:endCxn id="13316" idx="2"/>
          </p:cNvCxnSpPr>
          <p:nvPr/>
        </p:nvCxnSpPr>
        <p:spPr bwMode="auto">
          <a:xfrm rot="16200000" flipV="1">
            <a:off x="3983707" y="3123084"/>
            <a:ext cx="862013" cy="158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21" name="AutoShape 19"/>
          <p:cNvCxnSpPr>
            <a:cxnSpLocks noChangeShapeType="1"/>
            <a:stCxn id="13319" idx="3"/>
            <a:endCxn id="13317" idx="1"/>
          </p:cNvCxnSpPr>
          <p:nvPr/>
        </p:nvCxnSpPr>
        <p:spPr bwMode="auto">
          <a:xfrm flipV="1">
            <a:off x="5309270" y="3878734"/>
            <a:ext cx="606425" cy="32385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22" name="AutoShape 21"/>
          <p:cNvSpPr>
            <a:spLocks noChangeArrowheads="1"/>
          </p:cNvSpPr>
          <p:nvPr/>
        </p:nvSpPr>
        <p:spPr bwMode="auto">
          <a:xfrm>
            <a:off x="6447507" y="2186459"/>
            <a:ext cx="1390650" cy="685800"/>
          </a:xfrm>
          <a:prstGeom prst="flowChartDocumen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>
                <a:solidFill>
                  <a:srgbClr val="FFFFFF"/>
                </a:solidFill>
              </a:rPr>
              <a:t>Návrh PP </a:t>
            </a:r>
            <a:r>
              <a:rPr lang="en-US" altLang="cs-CZ" sz="1400">
                <a:solidFill>
                  <a:srgbClr val="FFFFFF"/>
                </a:solidFill>
              </a:rPr>
              <a:t>“V.2”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50824" y="44624"/>
            <a:ext cx="84359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INSPIRE – vznik Nařízení a technických návodů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7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  <p:bldP spid="13316" grpId="0" animBg="1"/>
      <p:bldP spid="13317" grpId="0" animBg="1"/>
      <p:bldP spid="13319" grpId="0" animBg="1"/>
      <p:bldP spid="1332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230832" y="1351309"/>
            <a:ext cx="8229600" cy="45259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sk-SK" dirty="0" smtClean="0"/>
              <a:t>Celkový </a:t>
            </a:r>
            <a:r>
              <a:rPr lang="sk-SK" dirty="0" err="1" smtClean="0"/>
              <a:t>přehled</a:t>
            </a:r>
            <a:r>
              <a:rPr lang="sk-SK" dirty="0" smtClean="0"/>
              <a:t> </a:t>
            </a:r>
          </a:p>
          <a:p>
            <a:pPr marL="854075" lvl="1"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sk-SK" sz="2000" b="1" dirty="0" smtClean="0"/>
              <a:t>6 554 </a:t>
            </a:r>
            <a:r>
              <a:rPr lang="sk-SK" sz="2000" b="1" dirty="0" err="1" smtClean="0"/>
              <a:t>připomínek</a:t>
            </a:r>
            <a:r>
              <a:rPr lang="sk-SK" sz="2000" b="1" dirty="0" smtClean="0"/>
              <a:t> </a:t>
            </a:r>
            <a:endParaRPr lang="en-US" sz="2000" b="1" dirty="0" smtClean="0"/>
          </a:p>
          <a:p>
            <a:pPr marL="854075" lvl="1"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en-US" sz="2000" b="1" dirty="0" smtClean="0"/>
              <a:t>od 20 </a:t>
            </a:r>
            <a:r>
              <a:rPr lang="cs-CZ" sz="2000" b="1" dirty="0" smtClean="0"/>
              <a:t>členských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st</a:t>
            </a:r>
            <a:r>
              <a:rPr lang="cs-CZ" sz="2000" b="1" dirty="0" err="1" smtClean="0"/>
              <a:t>átů</a:t>
            </a:r>
            <a:endParaRPr lang="zh-TW" altLang="sk-SK" sz="2000" b="1" dirty="0" smtClean="0">
              <a:ea typeface="PMingLiU" pitchFamily="18" charset="-120"/>
            </a:endParaRPr>
          </a:p>
          <a:p>
            <a:pPr marL="854075" lvl="1" eaLnBrk="1" hangingPunct="1">
              <a:spcAft>
                <a:spcPts val="1200"/>
              </a:spcAft>
              <a:buFont typeface="Arial" charset="0"/>
              <a:buChar char="•"/>
              <a:defRPr/>
            </a:pPr>
            <a:r>
              <a:rPr lang="sk-SK" sz="2000" b="1" dirty="0" smtClean="0"/>
              <a:t>1</a:t>
            </a:r>
            <a:r>
              <a:rPr lang="en-US" sz="2000" b="1" dirty="0" smtClean="0"/>
              <a:t>72</a:t>
            </a:r>
            <a:r>
              <a:rPr lang="sk-SK" sz="2000" b="1" dirty="0" smtClean="0"/>
              <a:t> </a:t>
            </a:r>
            <a:r>
              <a:rPr lang="sk-SK" sz="2000" b="1" dirty="0" err="1" smtClean="0"/>
              <a:t>subjektů</a:t>
            </a:r>
            <a:endParaRPr lang="sk-SK" sz="2000" b="1" dirty="0" smtClean="0"/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370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704" y="1155724"/>
            <a:ext cx="4495800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0824" y="47526"/>
            <a:ext cx="84359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INSPIRE – veřejné konzultace a testování Příloh II a III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8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1484784"/>
            <a:ext cx="8229600" cy="5112568"/>
          </a:xfrm>
        </p:spPr>
        <p:txBody>
          <a:bodyPr/>
          <a:lstStyle/>
          <a:p>
            <a:endParaRPr lang="cs-CZ"/>
          </a:p>
        </p:txBody>
      </p:sp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1082675" y="4076824"/>
            <a:ext cx="1055688" cy="685800"/>
          </a:xfrm>
          <a:prstGeom prst="flowChartDocumen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cs-CZ" sz="1400">
                <a:solidFill>
                  <a:srgbClr val="FFFFFF"/>
                </a:solidFill>
              </a:rPr>
              <a:t>Guidelines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5791200" y="4872162"/>
            <a:ext cx="1054100" cy="685800"/>
          </a:xfrm>
          <a:prstGeom prst="flowChartDocumen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>
                <a:solidFill>
                  <a:srgbClr val="FFFFFF"/>
                </a:solidFill>
              </a:rPr>
              <a:t>Návrh</a:t>
            </a:r>
          </a:p>
          <a:p>
            <a:pPr algn="ctr"/>
            <a:r>
              <a:rPr lang="cs-CZ" altLang="cs-CZ" sz="1400">
                <a:solidFill>
                  <a:srgbClr val="FFFFFF"/>
                </a:solidFill>
              </a:rPr>
              <a:t>návodů</a:t>
            </a:r>
            <a:endParaRPr lang="en-US" altLang="cs-CZ" sz="1400">
              <a:solidFill>
                <a:srgbClr val="FFFFFF"/>
              </a:solidFill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6900863" y="4260974"/>
            <a:ext cx="1328737" cy="685800"/>
          </a:xfrm>
          <a:prstGeom prst="flowChartDocumen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>
                <a:solidFill>
                  <a:srgbClr val="FFFFFF"/>
                </a:solidFill>
              </a:rPr>
              <a:t>Návrh PP</a:t>
            </a:r>
            <a:r>
              <a:rPr lang="en-US" altLang="cs-CZ" sz="1400">
                <a:solidFill>
                  <a:srgbClr val="FFFFFF"/>
                </a:solidFill>
              </a:rPr>
              <a:t> “V.3”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2138363" y="1214562"/>
            <a:ext cx="1824037" cy="838200"/>
          </a:xfrm>
          <a:prstGeom prst="flowChartDocumen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cs-CZ" sz="1400">
                <a:solidFill>
                  <a:srgbClr val="FFFFFF"/>
                </a:solidFill>
              </a:rPr>
              <a:t>Text </a:t>
            </a:r>
            <a:r>
              <a:rPr lang="cs-CZ" altLang="cs-CZ" sz="1400">
                <a:solidFill>
                  <a:srgbClr val="FFFFFF"/>
                </a:solidFill>
              </a:rPr>
              <a:t>směrnice</a:t>
            </a:r>
            <a:endParaRPr lang="en-US" altLang="cs-CZ" sz="1400">
              <a:solidFill>
                <a:srgbClr val="FFFFFF"/>
              </a:solidFill>
            </a:endParaRPr>
          </a:p>
          <a:p>
            <a:pPr algn="ctr"/>
            <a:r>
              <a:rPr lang="cs-CZ" altLang="cs-CZ" sz="1400">
                <a:solidFill>
                  <a:srgbClr val="FFFFFF"/>
                </a:solidFill>
              </a:rPr>
              <a:t>Referenční materiály</a:t>
            </a:r>
            <a:endParaRPr lang="en-US" altLang="cs-CZ" sz="1400">
              <a:solidFill>
                <a:srgbClr val="FFFFFF"/>
              </a:solidFill>
            </a:endParaRPr>
          </a:p>
          <a:p>
            <a:pPr algn="ctr"/>
            <a:r>
              <a:rPr lang="cs-CZ" altLang="cs-CZ" sz="1400">
                <a:solidFill>
                  <a:srgbClr val="FFFFFF"/>
                </a:solidFill>
              </a:rPr>
              <a:t>Požadavky</a:t>
            </a:r>
            <a:endParaRPr lang="en-US" altLang="cs-CZ" sz="1400">
              <a:solidFill>
                <a:srgbClr val="FFFFFF"/>
              </a:solidFill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350838" y="4868987"/>
            <a:ext cx="1455737" cy="936625"/>
          </a:xfrm>
          <a:prstGeom prst="flowChartDocumen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>
                <a:solidFill>
                  <a:srgbClr val="FFFFFF"/>
                </a:solidFill>
              </a:rPr>
              <a:t>PP</a:t>
            </a:r>
            <a:r>
              <a:rPr lang="en-US" altLang="cs-CZ" sz="1400">
                <a:solidFill>
                  <a:srgbClr val="FFFFFF"/>
                </a:solidFill>
              </a:rPr>
              <a:t> </a:t>
            </a:r>
          </a:p>
          <a:p>
            <a:pPr algn="ctr"/>
            <a:r>
              <a:rPr lang="en-US" altLang="cs-CZ" sz="1400">
                <a:solidFill>
                  <a:srgbClr val="FFFFFF"/>
                </a:solidFill>
              </a:rPr>
              <a:t>(</a:t>
            </a:r>
            <a:r>
              <a:rPr lang="cs-CZ" altLang="cs-CZ" sz="1400">
                <a:solidFill>
                  <a:srgbClr val="FFFFFF"/>
                </a:solidFill>
              </a:rPr>
              <a:t>Nařízení nebo </a:t>
            </a:r>
          </a:p>
          <a:p>
            <a:pPr algn="ctr"/>
            <a:r>
              <a:rPr lang="cs-CZ" altLang="cs-CZ" sz="1400">
                <a:solidFill>
                  <a:srgbClr val="FFFFFF"/>
                </a:solidFill>
              </a:rPr>
              <a:t>Rozhodnutí</a:t>
            </a:r>
            <a:r>
              <a:rPr lang="en-US" altLang="cs-CZ" sz="140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341688" y="1916237"/>
            <a:ext cx="2319337" cy="50641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/>
              <a:t>Návrh technické části PP</a:t>
            </a:r>
            <a:endParaRPr lang="en-US" altLang="cs-CZ" sz="1400"/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6002338" y="3356099"/>
            <a:ext cx="2227262" cy="50323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/>
              <a:t>Testování</a:t>
            </a:r>
            <a:r>
              <a:rPr lang="en-US" altLang="cs-CZ" sz="1400"/>
              <a:t>, </a:t>
            </a:r>
          </a:p>
          <a:p>
            <a:pPr algn="ctr"/>
            <a:r>
              <a:rPr lang="cs-CZ" altLang="cs-CZ" sz="1400"/>
              <a:t>Konzultace SDICs, LMOs</a:t>
            </a:r>
            <a:endParaRPr lang="en-US" altLang="cs-CZ" sz="1400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481513" y="5732587"/>
            <a:ext cx="1828800" cy="6858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/>
              <a:t>Konzultace mezi</a:t>
            </a:r>
          </a:p>
          <a:p>
            <a:pPr algn="ctr"/>
            <a:r>
              <a:rPr lang="cs-CZ" altLang="cs-CZ" sz="1400"/>
              <a:t>službami Komise</a:t>
            </a:r>
            <a:endParaRPr lang="en-US" altLang="cs-CZ" sz="1400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1878013" y="5305549"/>
            <a:ext cx="18288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/>
              <a:t>Schvalovací proces</a:t>
            </a:r>
            <a:endParaRPr lang="en-US" altLang="cs-CZ" sz="1400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349375" y="3140199"/>
            <a:ext cx="1828800" cy="79375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/>
              <a:t>Aktualizace návodů</a:t>
            </a:r>
            <a:endParaRPr lang="en-US" altLang="cs-CZ" sz="1400"/>
          </a:p>
          <a:p>
            <a:pPr algn="ctr"/>
            <a:r>
              <a:rPr lang="en-US" altLang="cs-CZ" sz="1400"/>
              <a:t> (</a:t>
            </a:r>
            <a:r>
              <a:rPr lang="cs-CZ" altLang="cs-CZ" sz="1400"/>
              <a:t>případně i PP</a:t>
            </a:r>
            <a:r>
              <a:rPr lang="en-US" altLang="cs-CZ" sz="1400"/>
              <a:t>)</a:t>
            </a:r>
          </a:p>
        </p:txBody>
      </p:sp>
      <p:cxnSp>
        <p:nvCxnSpPr>
          <p:cNvPr id="13" name="AutoShape 13"/>
          <p:cNvCxnSpPr>
            <a:cxnSpLocks noChangeShapeType="1"/>
            <a:stCxn id="9" idx="2"/>
            <a:endCxn id="10" idx="0"/>
          </p:cNvCxnSpPr>
          <p:nvPr/>
        </p:nvCxnSpPr>
        <p:spPr bwMode="auto">
          <a:xfrm rot="5400000">
            <a:off x="5319713" y="3935537"/>
            <a:ext cx="1873250" cy="172085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AutoShape 14"/>
          <p:cNvCxnSpPr>
            <a:cxnSpLocks noChangeShapeType="1"/>
            <a:stCxn id="10" idx="2"/>
            <a:endCxn id="11" idx="2"/>
          </p:cNvCxnSpPr>
          <p:nvPr/>
        </p:nvCxnSpPr>
        <p:spPr bwMode="auto">
          <a:xfrm rot="5400000" flipH="1">
            <a:off x="3804444" y="4826918"/>
            <a:ext cx="579438" cy="2603500"/>
          </a:xfrm>
          <a:prstGeom prst="curvedConnector3">
            <a:avLst>
              <a:gd name="adj1" fmla="val -62954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AutoShape 15"/>
          <p:cNvCxnSpPr>
            <a:cxnSpLocks noChangeShapeType="1"/>
            <a:stCxn id="11" idx="0"/>
            <a:endCxn id="12" idx="2"/>
          </p:cNvCxnSpPr>
          <p:nvPr/>
        </p:nvCxnSpPr>
        <p:spPr bwMode="auto">
          <a:xfrm rot="16200000" flipV="1">
            <a:off x="1842294" y="4355430"/>
            <a:ext cx="1371600" cy="528638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AutoShape 16"/>
          <p:cNvCxnSpPr>
            <a:cxnSpLocks noChangeShapeType="1"/>
            <a:endCxn id="9" idx="0"/>
          </p:cNvCxnSpPr>
          <p:nvPr/>
        </p:nvCxnSpPr>
        <p:spPr bwMode="auto">
          <a:xfrm>
            <a:off x="5668963" y="2170237"/>
            <a:ext cx="1447800" cy="1185862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608388" y="3284662"/>
            <a:ext cx="1787525" cy="1295400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/>
              <a:t>Interesované osoby</a:t>
            </a:r>
            <a:endParaRPr lang="en-US" altLang="cs-CZ" sz="1400"/>
          </a:p>
          <a:p>
            <a:pPr algn="ctr"/>
            <a:r>
              <a:rPr lang="en-US" altLang="cs-CZ" sz="1400"/>
              <a:t>(SDICs, LMOs):</a:t>
            </a:r>
          </a:p>
          <a:p>
            <a:pPr algn="ctr"/>
            <a:endParaRPr lang="en-US" altLang="cs-CZ" sz="1400"/>
          </a:p>
          <a:p>
            <a:pPr algn="ctr"/>
            <a:r>
              <a:rPr lang="cs-CZ" altLang="cs-CZ" sz="1400"/>
              <a:t>Referenční materiály</a:t>
            </a:r>
            <a:endParaRPr lang="en-US" altLang="cs-CZ" sz="1400"/>
          </a:p>
          <a:p>
            <a:pPr algn="ctr"/>
            <a:r>
              <a:rPr lang="cs-CZ" altLang="cs-CZ" sz="1400"/>
              <a:t>Experti</a:t>
            </a:r>
            <a:endParaRPr lang="en-US" altLang="cs-CZ" sz="1400"/>
          </a:p>
          <a:p>
            <a:pPr algn="ctr"/>
            <a:r>
              <a:rPr lang="cs-CZ" altLang="cs-CZ" sz="1400"/>
              <a:t>Projekty</a:t>
            </a:r>
            <a:endParaRPr lang="en-US" altLang="cs-CZ" sz="1400"/>
          </a:p>
        </p:txBody>
      </p:sp>
      <p:cxnSp>
        <p:nvCxnSpPr>
          <p:cNvPr id="18" name="AutoShape 18"/>
          <p:cNvCxnSpPr>
            <a:cxnSpLocks noChangeShapeType="1"/>
            <a:stCxn id="17" idx="0"/>
            <a:endCxn id="8" idx="2"/>
          </p:cNvCxnSpPr>
          <p:nvPr/>
        </p:nvCxnSpPr>
        <p:spPr bwMode="auto">
          <a:xfrm rot="16200000" flipV="1">
            <a:off x="4070350" y="2852862"/>
            <a:ext cx="862013" cy="1587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AutoShape 19"/>
          <p:cNvCxnSpPr>
            <a:cxnSpLocks noChangeShapeType="1"/>
            <a:stCxn id="17" idx="3"/>
            <a:endCxn id="9" idx="1"/>
          </p:cNvCxnSpPr>
          <p:nvPr/>
        </p:nvCxnSpPr>
        <p:spPr bwMode="auto">
          <a:xfrm flipV="1">
            <a:off x="5395913" y="3608512"/>
            <a:ext cx="606425" cy="323850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AutoShape 20"/>
          <p:cNvCxnSpPr>
            <a:cxnSpLocks noChangeShapeType="1"/>
            <a:stCxn id="17" idx="1"/>
            <a:endCxn id="12" idx="3"/>
          </p:cNvCxnSpPr>
          <p:nvPr/>
        </p:nvCxnSpPr>
        <p:spPr bwMode="auto">
          <a:xfrm rot="10800000">
            <a:off x="3178175" y="3537074"/>
            <a:ext cx="430213" cy="395288"/>
          </a:xfrm>
          <a:prstGeom prst="curved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AutoShape 21"/>
          <p:cNvSpPr>
            <a:spLocks noChangeArrowheads="1"/>
          </p:cNvSpPr>
          <p:nvPr/>
        </p:nvSpPr>
        <p:spPr bwMode="auto">
          <a:xfrm>
            <a:off x="6534150" y="1916237"/>
            <a:ext cx="1390650" cy="685800"/>
          </a:xfrm>
          <a:prstGeom prst="flowChartDocumen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cs-CZ" altLang="cs-CZ" sz="1400">
                <a:solidFill>
                  <a:srgbClr val="FFFFFF"/>
                </a:solidFill>
              </a:rPr>
              <a:t>Návrh PP </a:t>
            </a:r>
            <a:r>
              <a:rPr lang="en-US" altLang="cs-CZ" sz="1400">
                <a:solidFill>
                  <a:srgbClr val="FFFFFF"/>
                </a:solidFill>
              </a:rPr>
              <a:t>“V.2”</a:t>
            </a:r>
          </a:p>
        </p:txBody>
      </p: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250824" y="44624"/>
            <a:ext cx="84359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INSPIRE – vznik Nařízení a technických návodů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09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Právní rámec je definovaný pro každý politický systém</a:t>
            </a:r>
          </a:p>
          <a:p>
            <a:r>
              <a:rPr lang="cs-CZ" dirty="0" smtClean="0"/>
              <a:t>Evropské právo</a:t>
            </a:r>
          </a:p>
          <a:p>
            <a:pPr lvl="1"/>
            <a:r>
              <a:rPr lang="cs-CZ" dirty="0" smtClean="0"/>
              <a:t>v širším vymezení veškeré právo vydávané v rámci Unie</a:t>
            </a:r>
          </a:p>
          <a:p>
            <a:pPr lvl="1"/>
            <a:r>
              <a:rPr lang="cs-CZ" dirty="0" smtClean="0"/>
              <a:t>v užším vymezení tzv. 2. a 3. pilíř (právo EU)</a:t>
            </a:r>
          </a:p>
          <a:p>
            <a:r>
              <a:rPr lang="cs-CZ" dirty="0" smtClean="0"/>
              <a:t>Dělení evropského práva</a:t>
            </a:r>
          </a:p>
          <a:p>
            <a:pPr lvl="1"/>
            <a:r>
              <a:rPr lang="cs-CZ" dirty="0" smtClean="0"/>
              <a:t>Primární právo</a:t>
            </a:r>
          </a:p>
          <a:p>
            <a:pPr lvl="2"/>
            <a:r>
              <a:rPr lang="cs-CZ" dirty="0" smtClean="0"/>
              <a:t>mimo záběr tohoto předmětu, zřizovací smlouvy EU aj.</a:t>
            </a:r>
          </a:p>
          <a:p>
            <a:pPr lvl="1"/>
            <a:r>
              <a:rPr lang="cs-CZ" dirty="0" smtClean="0"/>
              <a:t>Sekundární právo</a:t>
            </a:r>
          </a:p>
          <a:p>
            <a:pPr lvl="2"/>
            <a:r>
              <a:rPr lang="cs-CZ" dirty="0" smtClean="0"/>
              <a:t>zajištění výkonu pravomocí Evropské unie</a:t>
            </a:r>
          </a:p>
          <a:p>
            <a:pPr lvl="2"/>
            <a:r>
              <a:rPr lang="cs-CZ" dirty="0" smtClean="0"/>
              <a:t>velké množství legislativních dokumentů</a:t>
            </a:r>
          </a:p>
          <a:p>
            <a:pPr lvl="1"/>
            <a:r>
              <a:rPr lang="cs-CZ" dirty="0" smtClean="0"/>
              <a:t>Judikatura (výkon soudní moci)</a:t>
            </a:r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/>
          </a:p>
          <a:p>
            <a:pPr marL="457200" lvl="1" indent="0" algn="r">
              <a:buNone/>
            </a:pPr>
            <a:r>
              <a:rPr lang="cs-CZ" sz="600" dirty="0" smtClean="0"/>
              <a:t>Zdroj: </a:t>
            </a:r>
            <a:r>
              <a:rPr lang="cs-CZ" altLang="cs-CZ" sz="600" dirty="0"/>
              <a:t>Základy evropského </a:t>
            </a:r>
            <a:r>
              <a:rPr lang="cs-CZ" altLang="cs-CZ" sz="600" dirty="0" smtClean="0"/>
              <a:t>práva</a:t>
            </a:r>
            <a:r>
              <a:rPr lang="cs-CZ" altLang="cs-CZ" sz="600" dirty="0"/>
              <a:t>, </a:t>
            </a:r>
            <a:r>
              <a:rPr lang="cs-CZ" altLang="cs-CZ" sz="600" dirty="0" smtClean="0"/>
              <a:t>Univerzita Palackého v Olomouci</a:t>
            </a:r>
            <a:endParaRPr lang="cs-CZ" sz="600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435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Právnický „</a:t>
            </a:r>
            <a:r>
              <a:rPr lang="cs-CZ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mikroúvod</a:t>
            </a: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“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4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Technické návody nejsou legislativně závazné</a:t>
            </a:r>
          </a:p>
          <a:p>
            <a:pPr lvl="1"/>
            <a:r>
              <a:rPr lang="cs-CZ" dirty="0" smtClean="0"/>
              <a:t>doporučený způsob implementace</a:t>
            </a:r>
          </a:p>
          <a:p>
            <a:r>
              <a:rPr lang="cs-CZ" dirty="0" smtClean="0"/>
              <a:t>Nelze zapsat kardinalitu</a:t>
            </a:r>
          </a:p>
          <a:p>
            <a:pPr lvl="1"/>
            <a:r>
              <a:rPr lang="cs-CZ" dirty="0" smtClean="0"/>
              <a:t>všechny prvky/atributy uvedené v Nařízení Komise jsou povinné</a:t>
            </a:r>
          </a:p>
          <a:p>
            <a:pPr lvl="1"/>
            <a:r>
              <a:rPr lang="cs-CZ" dirty="0" smtClean="0"/>
              <a:t>multiplicita „pouze“ určuje existenci objektu v reálném světě</a:t>
            </a:r>
          </a:p>
          <a:p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713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INSPIRE – vybrané odborně-právní aspekty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4077072"/>
            <a:ext cx="4864795" cy="27133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471722"/>
            <a:ext cx="24098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11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Kartografie je prakticky mimo INSPIRE legislativu</a:t>
            </a:r>
          </a:p>
          <a:p>
            <a:pPr lvl="1"/>
            <a:r>
              <a:rPr lang="cs-CZ" dirty="0" smtClean="0"/>
              <a:t>povinnost mít výchozí styl u služeb, ale není explicitně stanoveno, zda má jít o stejný styl jako v (legislativně) nezávazných technických návodech</a:t>
            </a:r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713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INSPIRE – vybrané odborně-právní aspekty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6" name="obrázek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216" y="2864291"/>
            <a:ext cx="3889128" cy="4021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21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/>
              <a:t> </a:t>
            </a:r>
            <a:r>
              <a:rPr lang="cs-CZ" dirty="0" smtClean="0"/>
              <a:t>„zrušitelným“ </a:t>
            </a:r>
            <a:r>
              <a:rPr lang="cs-CZ" dirty="0"/>
              <a:t>(voidable) se rozumí, že pro atribut nebo přidruženou roli lze hodnotu „</a:t>
            </a:r>
            <a:r>
              <a:rPr lang="cs-CZ" dirty="0" err="1"/>
              <a:t>void</a:t>
            </a:r>
            <a:r>
              <a:rPr lang="cs-CZ" dirty="0"/>
              <a:t>“ (zrušená) použít, </a:t>
            </a:r>
            <a:r>
              <a:rPr lang="cs-CZ" dirty="0" smtClean="0"/>
              <a:t>pokud:</a:t>
            </a:r>
          </a:p>
          <a:p>
            <a:pPr lvl="1"/>
            <a:r>
              <a:rPr lang="cs-CZ" dirty="0" smtClean="0"/>
              <a:t>v </a:t>
            </a:r>
            <a:r>
              <a:rPr lang="cs-CZ" dirty="0"/>
              <a:t>sadách prostorových dat udržovaných členskými státy není obsažena žádná odpovídající </a:t>
            </a:r>
            <a:r>
              <a:rPr lang="cs-CZ" dirty="0" smtClean="0"/>
              <a:t>hodnota,</a:t>
            </a:r>
          </a:p>
          <a:p>
            <a:pPr lvl="1"/>
            <a:r>
              <a:rPr lang="cs-CZ" dirty="0" smtClean="0"/>
              <a:t>nebo </a:t>
            </a:r>
            <a:r>
              <a:rPr lang="cs-CZ" dirty="0"/>
              <a:t>odpovídající hodnotu není možné za přiměřené náklady odvodit z existujících </a:t>
            </a:r>
            <a:r>
              <a:rPr lang="cs-CZ" dirty="0" smtClean="0"/>
              <a:t>hodnot.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713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„Zrušitelnost“ (</a:t>
            </a:r>
            <a:r>
              <a:rPr lang="cs-CZ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voidability</a:t>
            </a: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5" y="4077072"/>
            <a:ext cx="4536504" cy="278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64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…na kterém staví například i </a:t>
            </a:r>
            <a:r>
              <a:rPr lang="cs-CZ" dirty="0" err="1" smtClean="0"/>
              <a:t>Copernicus</a:t>
            </a:r>
            <a:endParaRPr lang="cs-CZ" dirty="0" smtClean="0"/>
          </a:p>
          <a:p>
            <a:pPr lvl="1"/>
            <a:r>
              <a:rPr lang="cs-CZ" dirty="0" smtClean="0"/>
              <a:t>včetně DEM s rozlišením 25 metrů jako otevřená data či Sentinel </a:t>
            </a:r>
            <a:r>
              <a:rPr lang="cs-CZ" dirty="0" err="1" smtClean="0"/>
              <a:t>Scientific</a:t>
            </a:r>
            <a:r>
              <a:rPr lang="cs-CZ" dirty="0" smtClean="0"/>
              <a:t> Data Hub</a:t>
            </a:r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713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INSPIRE je „jen“ legislativní základ…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8" y="3207149"/>
            <a:ext cx="5905500" cy="3314700"/>
          </a:xfrm>
          <a:prstGeom prst="rect">
            <a:avLst/>
          </a:prstGeom>
        </p:spPr>
      </p:pic>
      <p:pic>
        <p:nvPicPr>
          <p:cNvPr id="3074" name="Picture 2" descr="http://www.esa.int/var/esa/storage/images/esa_multimedia/images/2015/06/northwest_italy_and_southern_france/15492215-1-eng-GB/Northwest_Italy_and_southern_France_node_full_imag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32540"/>
            <a:ext cx="3452082" cy="36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61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07504" y="1124744"/>
            <a:ext cx="5338936" cy="5112568"/>
          </a:xfrm>
        </p:spPr>
        <p:txBody>
          <a:bodyPr/>
          <a:lstStyle/>
          <a:p>
            <a:r>
              <a:rPr lang="cs-CZ" dirty="0" smtClean="0"/>
              <a:t>I</a:t>
            </a:r>
            <a:r>
              <a:rPr lang="pt-BR" dirty="0" smtClean="0"/>
              <a:t>ntegrovaný </a:t>
            </a:r>
            <a:r>
              <a:rPr lang="pt-BR" dirty="0"/>
              <a:t>administrativní a kontrolní </a:t>
            </a:r>
            <a:r>
              <a:rPr lang="pt-BR" dirty="0" smtClean="0"/>
              <a:t>systém</a:t>
            </a:r>
            <a:r>
              <a:rPr lang="cs-CZ" dirty="0" smtClean="0"/>
              <a:t> (IACS)</a:t>
            </a:r>
          </a:p>
          <a:p>
            <a:pPr lvl="1"/>
            <a:r>
              <a:rPr lang="cs-CZ" sz="2000" dirty="0">
                <a:hlinkClick r:id="rId2"/>
              </a:rPr>
              <a:t>http://eur-lex.europa.eu/legal-content/CS/TXT/HTML/?</a:t>
            </a:r>
            <a:r>
              <a:rPr lang="cs-CZ" sz="2000" dirty="0" smtClean="0">
                <a:hlinkClick r:id="rId2"/>
              </a:rPr>
              <a:t>uri=CELEX:32009R0073&amp;from=en</a:t>
            </a:r>
            <a:r>
              <a:rPr lang="cs-CZ" sz="2000" dirty="0" smtClean="0"/>
              <a:t> </a:t>
            </a:r>
            <a:endParaRPr lang="cs-CZ" sz="2000" dirty="0"/>
          </a:p>
          <a:p>
            <a:pPr lvl="1"/>
            <a:r>
              <a:rPr lang="cs-CZ" sz="2000" dirty="0" smtClean="0"/>
              <a:t>systém </a:t>
            </a:r>
            <a:r>
              <a:rPr lang="cs-CZ" sz="2000" dirty="0"/>
              <a:t>identifikace zemědělských </a:t>
            </a:r>
            <a:r>
              <a:rPr lang="cs-CZ" sz="2000" dirty="0" smtClean="0"/>
              <a:t>pozemků (LPIS) vytvořený </a:t>
            </a:r>
            <a:r>
              <a:rPr lang="cs-CZ" sz="2000" dirty="0"/>
              <a:t>na základě map a dokumentů evidence pozemků nebo dalších kartografických </a:t>
            </a:r>
            <a:r>
              <a:rPr lang="cs-CZ" sz="2000" dirty="0" smtClean="0"/>
              <a:t>údajů</a:t>
            </a:r>
          </a:p>
          <a:p>
            <a:pPr lvl="1"/>
            <a:r>
              <a:rPr lang="cs-CZ" sz="2000" dirty="0" smtClean="0"/>
              <a:t>využívá </a:t>
            </a:r>
            <a:r>
              <a:rPr lang="cs-CZ" sz="2000" dirty="0"/>
              <a:t>se postupů počítačového zeměpisného informačního systému zahrnujících nejlépe letecké nebo družicové snímky se stejnými standardy, které zaručují přesnost rovnající se alespoň přesnosti kartografie v měřítku 1:10 </a:t>
            </a:r>
            <a:r>
              <a:rPr lang="cs-CZ" sz="2000" dirty="0" smtClean="0"/>
              <a:t>000</a:t>
            </a:r>
            <a:endParaRPr lang="cs-CZ" sz="2000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44624"/>
            <a:ext cx="87136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Zemědělská legislativa v EU založená na prostorové informaci (stručný výběr)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3973202"/>
            <a:ext cx="4139952" cy="21265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271" y="1557711"/>
            <a:ext cx="1771897" cy="21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3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Portál farmáře na webových stránkách Ministerstva zemědělství</a:t>
            </a:r>
          </a:p>
          <a:p>
            <a:pPr lvl="1"/>
            <a:r>
              <a:rPr lang="cs-CZ" dirty="0" smtClean="0"/>
              <a:t>LPIS jako veřejný geografický informační systém</a:t>
            </a:r>
            <a:endParaRPr lang="cs-CZ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0824" y="44624"/>
            <a:ext cx="87136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Zemědělská legislativa v EU založená na prostorové informaci (stručný výběr)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564904"/>
            <a:ext cx="7064684" cy="396044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3459099"/>
            <a:ext cx="3024336" cy="266723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3492683"/>
            <a:ext cx="988406" cy="2672621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726572" y="5565139"/>
            <a:ext cx="1941772" cy="12003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souvislost s evropskou nitrátovou směrnicí atp.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4615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/>
              <a:t>Směrnice Evropského parlamentu a Rady </a:t>
            </a:r>
            <a:r>
              <a:rPr lang="cs-CZ" dirty="0" smtClean="0"/>
              <a:t>2014/61/EU ze </a:t>
            </a:r>
            <a:r>
              <a:rPr lang="cs-CZ" dirty="0"/>
              <a:t>dne 15. května 2014 o opatřeních ke snížení nákladů na budování vysokorychlostních sítí elektronických komunikací</a:t>
            </a:r>
          </a:p>
          <a:p>
            <a:pPr lvl="1"/>
            <a:r>
              <a:rPr lang="cs-CZ" sz="2000" dirty="0">
                <a:hlinkClick r:id="rId2"/>
              </a:rPr>
              <a:t>http://eur-lex.europa.eu/legal-content/CS/TXT/HTML/?uri=CELEX:32014L0061&amp;from=CS</a:t>
            </a:r>
            <a:r>
              <a:rPr lang="cs-CZ" sz="2000" dirty="0"/>
              <a:t> </a:t>
            </a:r>
          </a:p>
          <a:p>
            <a:r>
              <a:rPr lang="cs-CZ" dirty="0" smtClean="0"/>
              <a:t>Transpozice </a:t>
            </a:r>
            <a:r>
              <a:rPr lang="cs-CZ" dirty="0"/>
              <a:t>této směrnice do českého právního prostředí</a:t>
            </a:r>
          </a:p>
          <a:p>
            <a:pPr lvl="1"/>
            <a:r>
              <a:rPr lang="cs-CZ" i="1" dirty="0" smtClean="0"/>
              <a:t>Zákon č. 194/2017 Sb. o </a:t>
            </a:r>
            <a:r>
              <a:rPr lang="cs-CZ" i="1" dirty="0"/>
              <a:t>opatřeních ke snížení nákladů na budování vysokorychlostních sítí elektronických komunikací a o změně některých souvisejících zákonů</a:t>
            </a:r>
          </a:p>
          <a:p>
            <a:pPr lvl="2"/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www.zakonyprolidi.cz/cs/2017-194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71366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Registr fyzické (pasivní) infrastruktury (RFI)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35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0824" y="44624"/>
            <a:ext cx="87136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 je evidováno v Registru fyzické (pasivní) infrastruktury?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5" name="Obrázek 4" descr="Ortofot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780514"/>
            <a:ext cx="9144000" cy="4365373"/>
          </a:xfrm>
          <a:prstGeom prst="rect">
            <a:avLst/>
          </a:prstGeom>
        </p:spPr>
      </p:pic>
      <p:cxnSp>
        <p:nvCxnSpPr>
          <p:cNvPr id="6" name="Přímá spojovací čára 9"/>
          <p:cNvCxnSpPr/>
          <p:nvPr/>
        </p:nvCxnSpPr>
        <p:spPr>
          <a:xfrm flipH="1" flipV="1">
            <a:off x="-36512" y="2165509"/>
            <a:ext cx="3405118" cy="39803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čára 12"/>
          <p:cNvCxnSpPr/>
          <p:nvPr/>
        </p:nvCxnSpPr>
        <p:spPr>
          <a:xfrm flipH="1" flipV="1">
            <a:off x="-36512" y="2397519"/>
            <a:ext cx="3195853" cy="37483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Volný tvar 7"/>
          <p:cNvSpPr/>
          <p:nvPr/>
        </p:nvSpPr>
        <p:spPr>
          <a:xfrm>
            <a:off x="979488" y="3358456"/>
            <a:ext cx="7467600" cy="2495550"/>
          </a:xfrm>
          <a:custGeom>
            <a:avLst/>
            <a:gdLst>
              <a:gd name="connsiteX0" fmla="*/ 0 w 7467600"/>
              <a:gd name="connsiteY0" fmla="*/ 0 h 2495550"/>
              <a:gd name="connsiteX1" fmla="*/ 527050 w 7467600"/>
              <a:gd name="connsiteY1" fmla="*/ 406400 h 2495550"/>
              <a:gd name="connsiteX2" fmla="*/ 1117600 w 7467600"/>
              <a:gd name="connsiteY2" fmla="*/ 749300 h 2495550"/>
              <a:gd name="connsiteX3" fmla="*/ 1803400 w 7467600"/>
              <a:gd name="connsiteY3" fmla="*/ 965200 h 2495550"/>
              <a:gd name="connsiteX4" fmla="*/ 2324100 w 7467600"/>
              <a:gd name="connsiteY4" fmla="*/ 1047750 h 2495550"/>
              <a:gd name="connsiteX5" fmla="*/ 3067050 w 7467600"/>
              <a:gd name="connsiteY5" fmla="*/ 1098550 h 2495550"/>
              <a:gd name="connsiteX6" fmla="*/ 3905250 w 7467600"/>
              <a:gd name="connsiteY6" fmla="*/ 1092200 h 2495550"/>
              <a:gd name="connsiteX7" fmla="*/ 4603750 w 7467600"/>
              <a:gd name="connsiteY7" fmla="*/ 1117600 h 2495550"/>
              <a:gd name="connsiteX8" fmla="*/ 5257800 w 7467600"/>
              <a:gd name="connsiteY8" fmla="*/ 1225550 h 2495550"/>
              <a:gd name="connsiteX9" fmla="*/ 5848350 w 7467600"/>
              <a:gd name="connsiteY9" fmla="*/ 1416050 h 2495550"/>
              <a:gd name="connsiteX10" fmla="*/ 6457950 w 7467600"/>
              <a:gd name="connsiteY10" fmla="*/ 1720850 h 2495550"/>
              <a:gd name="connsiteX11" fmla="*/ 7035800 w 7467600"/>
              <a:gd name="connsiteY11" fmla="*/ 2120900 h 2495550"/>
              <a:gd name="connsiteX12" fmla="*/ 7467600 w 7467600"/>
              <a:gd name="connsiteY12" fmla="*/ 2495550 h 249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67600" h="2495550">
                <a:moveTo>
                  <a:pt x="0" y="0"/>
                </a:moveTo>
                <a:cubicBezTo>
                  <a:pt x="170391" y="140758"/>
                  <a:pt x="340783" y="281517"/>
                  <a:pt x="527050" y="406400"/>
                </a:cubicBezTo>
                <a:cubicBezTo>
                  <a:pt x="713317" y="531283"/>
                  <a:pt x="904875" y="656167"/>
                  <a:pt x="1117600" y="749300"/>
                </a:cubicBezTo>
                <a:cubicBezTo>
                  <a:pt x="1330325" y="842433"/>
                  <a:pt x="1602317" y="915458"/>
                  <a:pt x="1803400" y="965200"/>
                </a:cubicBezTo>
                <a:cubicBezTo>
                  <a:pt x="2004483" y="1014942"/>
                  <a:pt x="2113492" y="1025525"/>
                  <a:pt x="2324100" y="1047750"/>
                </a:cubicBezTo>
                <a:cubicBezTo>
                  <a:pt x="2534708" y="1069975"/>
                  <a:pt x="2803525" y="1091142"/>
                  <a:pt x="3067050" y="1098550"/>
                </a:cubicBezTo>
                <a:cubicBezTo>
                  <a:pt x="3330575" y="1105958"/>
                  <a:pt x="3649133" y="1089025"/>
                  <a:pt x="3905250" y="1092200"/>
                </a:cubicBezTo>
                <a:cubicBezTo>
                  <a:pt x="4161367" y="1095375"/>
                  <a:pt x="4378325" y="1095375"/>
                  <a:pt x="4603750" y="1117600"/>
                </a:cubicBezTo>
                <a:cubicBezTo>
                  <a:pt x="4829175" y="1139825"/>
                  <a:pt x="5050367" y="1175808"/>
                  <a:pt x="5257800" y="1225550"/>
                </a:cubicBezTo>
                <a:cubicBezTo>
                  <a:pt x="5465233" y="1275292"/>
                  <a:pt x="5648325" y="1333500"/>
                  <a:pt x="5848350" y="1416050"/>
                </a:cubicBezTo>
                <a:cubicBezTo>
                  <a:pt x="6048375" y="1498600"/>
                  <a:pt x="6260042" y="1603375"/>
                  <a:pt x="6457950" y="1720850"/>
                </a:cubicBezTo>
                <a:cubicBezTo>
                  <a:pt x="6655858" y="1838325"/>
                  <a:pt x="6867525" y="1991783"/>
                  <a:pt x="7035800" y="2120900"/>
                </a:cubicBezTo>
                <a:cubicBezTo>
                  <a:pt x="7204075" y="2250017"/>
                  <a:pt x="7344833" y="2386542"/>
                  <a:pt x="7467600" y="249555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Volný tvar 8"/>
          <p:cNvSpPr/>
          <p:nvPr/>
        </p:nvSpPr>
        <p:spPr>
          <a:xfrm>
            <a:off x="8447088" y="5854006"/>
            <a:ext cx="330200" cy="304800"/>
          </a:xfrm>
          <a:custGeom>
            <a:avLst/>
            <a:gdLst>
              <a:gd name="connsiteX0" fmla="*/ 0 w 330200"/>
              <a:gd name="connsiteY0" fmla="*/ 0 h 292100"/>
              <a:gd name="connsiteX1" fmla="*/ 330200 w 330200"/>
              <a:gd name="connsiteY1" fmla="*/ 29210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0200" h="292100">
                <a:moveTo>
                  <a:pt x="0" y="0"/>
                </a:moveTo>
                <a:lnTo>
                  <a:pt x="330200" y="292100"/>
                </a:ln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ovací čára 21"/>
          <p:cNvCxnSpPr/>
          <p:nvPr/>
        </p:nvCxnSpPr>
        <p:spPr>
          <a:xfrm flipH="1" flipV="1">
            <a:off x="2249488" y="4850706"/>
            <a:ext cx="577850" cy="9080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čára 23"/>
          <p:cNvCxnSpPr/>
          <p:nvPr/>
        </p:nvCxnSpPr>
        <p:spPr>
          <a:xfrm>
            <a:off x="551317" y="3069636"/>
            <a:ext cx="1843872" cy="20046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čára 32"/>
          <p:cNvCxnSpPr/>
          <p:nvPr/>
        </p:nvCxnSpPr>
        <p:spPr>
          <a:xfrm>
            <a:off x="-36512" y="2607411"/>
            <a:ext cx="2286000" cy="24668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Tabulk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279536"/>
              </p:ext>
            </p:extLst>
          </p:nvPr>
        </p:nvGraphicFramePr>
        <p:xfrm>
          <a:off x="2843808" y="1196752"/>
          <a:ext cx="6050785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3922"/>
                <a:gridCol w="2306863"/>
              </a:tblGrid>
              <a:tr h="252121"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Parametr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Hodnota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2121"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umístění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baseline="0" dirty="0" smtClean="0">
                          <a:solidFill>
                            <a:schemeClr val="tx1"/>
                          </a:solidFill>
                        </a:rPr>
                        <a:t>podzemní</a:t>
                      </a:r>
                      <a:endParaRPr lang="cs-CZ" sz="14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2121"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síťové odvětví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B. elektrická</a:t>
                      </a:r>
                      <a:r>
                        <a:rPr lang="cs-CZ" sz="1400" baseline="0" dirty="0" smtClean="0">
                          <a:solidFill>
                            <a:schemeClr val="tx1"/>
                          </a:solidFill>
                        </a:rPr>
                        <a:t> silová vedení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2121"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průměr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2121"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2121"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aktuálně využitelná</a:t>
                      </a:r>
                      <a:r>
                        <a:rPr lang="cs-CZ" sz="1400" baseline="0" dirty="0" smtClean="0">
                          <a:solidFill>
                            <a:schemeClr val="tx1"/>
                          </a:solidFill>
                        </a:rPr>
                        <a:t> infrastruktura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ne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2121"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vlastník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SŽDC, s. </a:t>
                      </a:r>
                      <a:r>
                        <a:rPr lang="cs-CZ" sz="1400" baseline="0" dirty="0" smtClean="0">
                          <a:solidFill>
                            <a:schemeClr val="tx1"/>
                          </a:solidFill>
                        </a:rPr>
                        <a:t>o.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2121"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provozovatel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52121"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vytvořeno z veřejných zdrojů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 smtClean="0">
                          <a:solidFill>
                            <a:schemeClr val="tx1"/>
                          </a:solidFill>
                        </a:rPr>
                        <a:t>ano</a:t>
                      </a:r>
                      <a:endParaRPr lang="cs-CZ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cxnSp>
        <p:nvCxnSpPr>
          <p:cNvPr id="14" name="Přímá spojovací šipka 44"/>
          <p:cNvCxnSpPr/>
          <p:nvPr/>
        </p:nvCxnSpPr>
        <p:spPr>
          <a:xfrm flipH="1">
            <a:off x="4325938" y="3935425"/>
            <a:ext cx="257176" cy="53759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2698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álec 3"/>
          <p:cNvSpPr/>
          <p:nvPr/>
        </p:nvSpPr>
        <p:spPr bwMode="auto">
          <a:xfrm>
            <a:off x="308221" y="2809685"/>
            <a:ext cx="1099335" cy="1335640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DB správce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sítě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" name="Válec 4"/>
          <p:cNvSpPr/>
          <p:nvPr/>
        </p:nvSpPr>
        <p:spPr bwMode="auto">
          <a:xfrm>
            <a:off x="2537958" y="2014148"/>
            <a:ext cx="1099335" cy="1335640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ÚAP ORP</a:t>
            </a:r>
          </a:p>
        </p:txBody>
      </p:sp>
      <p:sp>
        <p:nvSpPr>
          <p:cNvPr id="6" name="Válec 5"/>
          <p:cNvSpPr/>
          <p:nvPr/>
        </p:nvSpPr>
        <p:spPr bwMode="auto">
          <a:xfrm>
            <a:off x="2517410" y="3941126"/>
            <a:ext cx="1099335" cy="1335640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ÚAP ORP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897509" y="3390884"/>
            <a:ext cx="3802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…</a:t>
            </a:r>
            <a:endParaRPr lang="cs-CZ" sz="2200" dirty="0"/>
          </a:p>
        </p:txBody>
      </p:sp>
      <p:sp>
        <p:nvSpPr>
          <p:cNvPr id="8" name="Válec 7"/>
          <p:cNvSpPr/>
          <p:nvPr/>
        </p:nvSpPr>
        <p:spPr bwMode="auto">
          <a:xfrm>
            <a:off x="5100764" y="4311057"/>
            <a:ext cx="1099335" cy="1335640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ÚAP kraje</a:t>
            </a:r>
          </a:p>
        </p:txBody>
      </p:sp>
      <p:sp>
        <p:nvSpPr>
          <p:cNvPr id="9" name="Válec 8"/>
          <p:cNvSpPr/>
          <p:nvPr/>
        </p:nvSpPr>
        <p:spPr bwMode="auto">
          <a:xfrm>
            <a:off x="7644443" y="2809685"/>
            <a:ext cx="1293371" cy="1335640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DB fyzické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/>
              <a:t>infrastruktury</a:t>
            </a: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Obdélník 9"/>
          <p:cNvSpPr/>
          <p:nvPr/>
        </p:nvSpPr>
        <p:spPr bwMode="auto">
          <a:xfrm>
            <a:off x="845791" y="4782324"/>
            <a:ext cx="660976" cy="581064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1" name="Obdélník 10"/>
          <p:cNvSpPr/>
          <p:nvPr/>
        </p:nvSpPr>
        <p:spPr bwMode="auto">
          <a:xfrm>
            <a:off x="184815" y="4782324"/>
            <a:ext cx="660976" cy="581064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184815" y="4201260"/>
            <a:ext cx="660976" cy="581064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3" name="Obdélník 12"/>
          <p:cNvSpPr/>
          <p:nvPr/>
        </p:nvSpPr>
        <p:spPr bwMode="auto">
          <a:xfrm>
            <a:off x="845791" y="4201260"/>
            <a:ext cx="660976" cy="581064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14" name="Přímá spojnice 13"/>
          <p:cNvCxnSpPr>
            <a:endCxn id="10" idx="1"/>
          </p:cNvCxnSpPr>
          <p:nvPr/>
        </p:nvCxnSpPr>
        <p:spPr bwMode="auto">
          <a:xfrm flipV="1">
            <a:off x="184815" y="5072856"/>
            <a:ext cx="660976" cy="2039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nice 14"/>
          <p:cNvCxnSpPr/>
          <p:nvPr/>
        </p:nvCxnSpPr>
        <p:spPr bwMode="auto">
          <a:xfrm flipV="1">
            <a:off x="845791" y="4868882"/>
            <a:ext cx="660976" cy="2039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Přímá spojnice 15"/>
          <p:cNvCxnSpPr/>
          <p:nvPr/>
        </p:nvCxnSpPr>
        <p:spPr bwMode="auto">
          <a:xfrm>
            <a:off x="857888" y="4782323"/>
            <a:ext cx="318390" cy="1885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" name="Přímá spojnice 16"/>
          <p:cNvCxnSpPr/>
          <p:nvPr/>
        </p:nvCxnSpPr>
        <p:spPr bwMode="auto">
          <a:xfrm>
            <a:off x="539498" y="4593778"/>
            <a:ext cx="318390" cy="1885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Přímá spojnice 17"/>
          <p:cNvCxnSpPr/>
          <p:nvPr/>
        </p:nvCxnSpPr>
        <p:spPr bwMode="auto">
          <a:xfrm flipV="1">
            <a:off x="196912" y="4588679"/>
            <a:ext cx="648879" cy="32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Přímá spojnice 18"/>
          <p:cNvCxnSpPr/>
          <p:nvPr/>
        </p:nvCxnSpPr>
        <p:spPr bwMode="auto">
          <a:xfrm>
            <a:off x="839743" y="4588679"/>
            <a:ext cx="67912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nice 19"/>
          <p:cNvCxnSpPr/>
          <p:nvPr/>
        </p:nvCxnSpPr>
        <p:spPr bwMode="auto">
          <a:xfrm>
            <a:off x="1365718" y="4196319"/>
            <a:ext cx="8490" cy="3923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Přímá spojnice 20"/>
          <p:cNvCxnSpPr/>
          <p:nvPr/>
        </p:nvCxnSpPr>
        <p:spPr bwMode="auto">
          <a:xfrm>
            <a:off x="1042930" y="4196162"/>
            <a:ext cx="62824" cy="38480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nice 21"/>
          <p:cNvCxnSpPr/>
          <p:nvPr/>
        </p:nvCxnSpPr>
        <p:spPr bwMode="auto">
          <a:xfrm>
            <a:off x="833694" y="4349141"/>
            <a:ext cx="237572" cy="2291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Přímá spojnice 22"/>
          <p:cNvCxnSpPr/>
          <p:nvPr/>
        </p:nvCxnSpPr>
        <p:spPr bwMode="auto">
          <a:xfrm>
            <a:off x="184815" y="4321063"/>
            <a:ext cx="673073" cy="337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Obdélník 23"/>
          <p:cNvSpPr/>
          <p:nvPr/>
        </p:nvSpPr>
        <p:spPr bwMode="auto">
          <a:xfrm>
            <a:off x="3698278" y="2559408"/>
            <a:ext cx="660976" cy="581064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25" name="Přímá spojnice 24"/>
          <p:cNvCxnSpPr/>
          <p:nvPr/>
        </p:nvCxnSpPr>
        <p:spPr bwMode="auto">
          <a:xfrm>
            <a:off x="3692230" y="2946827"/>
            <a:ext cx="67912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Přímá spojnice 25"/>
          <p:cNvCxnSpPr/>
          <p:nvPr/>
        </p:nvCxnSpPr>
        <p:spPr bwMode="auto">
          <a:xfrm>
            <a:off x="3895417" y="2554310"/>
            <a:ext cx="62824" cy="38480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Přímá spojnice 26"/>
          <p:cNvCxnSpPr/>
          <p:nvPr/>
        </p:nvCxnSpPr>
        <p:spPr bwMode="auto">
          <a:xfrm>
            <a:off x="3686181" y="2707289"/>
            <a:ext cx="237572" cy="2291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Obdélník 27"/>
          <p:cNvSpPr/>
          <p:nvPr/>
        </p:nvSpPr>
        <p:spPr bwMode="auto">
          <a:xfrm>
            <a:off x="3701203" y="4593342"/>
            <a:ext cx="660976" cy="581064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29" name="Přímá spojnice 28"/>
          <p:cNvCxnSpPr/>
          <p:nvPr/>
        </p:nvCxnSpPr>
        <p:spPr bwMode="auto">
          <a:xfrm flipV="1">
            <a:off x="3701203" y="4679900"/>
            <a:ext cx="660976" cy="2039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Obdélník 29"/>
          <p:cNvSpPr/>
          <p:nvPr/>
        </p:nvSpPr>
        <p:spPr bwMode="auto">
          <a:xfrm>
            <a:off x="6300149" y="5152192"/>
            <a:ext cx="660976" cy="581064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1" name="Obdélník 30"/>
          <p:cNvSpPr/>
          <p:nvPr/>
        </p:nvSpPr>
        <p:spPr bwMode="auto">
          <a:xfrm>
            <a:off x="6300149" y="4571128"/>
            <a:ext cx="660976" cy="581064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32" name="Přímá spojnice 31"/>
          <p:cNvCxnSpPr/>
          <p:nvPr/>
        </p:nvCxnSpPr>
        <p:spPr bwMode="auto">
          <a:xfrm flipV="1">
            <a:off x="6300149" y="5238750"/>
            <a:ext cx="660976" cy="2039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Přímá spojnice 32"/>
          <p:cNvCxnSpPr/>
          <p:nvPr/>
        </p:nvCxnSpPr>
        <p:spPr bwMode="auto">
          <a:xfrm>
            <a:off x="6294101" y="4958547"/>
            <a:ext cx="67912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Přímá spojnice 33"/>
          <p:cNvCxnSpPr/>
          <p:nvPr/>
        </p:nvCxnSpPr>
        <p:spPr bwMode="auto">
          <a:xfrm>
            <a:off x="6497288" y="4566030"/>
            <a:ext cx="62824" cy="38480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Přímá spojnice 34"/>
          <p:cNvCxnSpPr/>
          <p:nvPr/>
        </p:nvCxnSpPr>
        <p:spPr bwMode="auto">
          <a:xfrm>
            <a:off x="6288052" y="4719009"/>
            <a:ext cx="237572" cy="2291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Přímá spojnice se šipkou 35"/>
          <p:cNvCxnSpPr/>
          <p:nvPr/>
        </p:nvCxnSpPr>
        <p:spPr>
          <a:xfrm flipV="1">
            <a:off x="1499676" y="2730204"/>
            <a:ext cx="977297" cy="482606"/>
          </a:xfrm>
          <a:prstGeom prst="straightConnector1">
            <a:avLst/>
          </a:prstGeom>
          <a:ln w="28575">
            <a:solidFill>
              <a:srgbClr val="00287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Přímá spojnice se šipkou 36"/>
          <p:cNvCxnSpPr/>
          <p:nvPr/>
        </p:nvCxnSpPr>
        <p:spPr>
          <a:xfrm>
            <a:off x="1546034" y="3821771"/>
            <a:ext cx="899272" cy="858129"/>
          </a:xfrm>
          <a:prstGeom prst="straightConnector1">
            <a:avLst/>
          </a:prstGeom>
          <a:ln w="28575">
            <a:solidFill>
              <a:srgbClr val="00287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Přímá spojnice se šipkou 37"/>
          <p:cNvCxnSpPr/>
          <p:nvPr/>
        </p:nvCxnSpPr>
        <p:spPr>
          <a:xfrm>
            <a:off x="1528226" y="3591091"/>
            <a:ext cx="1033276" cy="68350"/>
          </a:xfrm>
          <a:prstGeom prst="straightConnector1">
            <a:avLst/>
          </a:prstGeom>
          <a:ln w="28575">
            <a:solidFill>
              <a:srgbClr val="00287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se šipkou 38"/>
          <p:cNvCxnSpPr/>
          <p:nvPr/>
        </p:nvCxnSpPr>
        <p:spPr>
          <a:xfrm>
            <a:off x="3869431" y="3203287"/>
            <a:ext cx="1264021" cy="1047548"/>
          </a:xfrm>
          <a:prstGeom prst="straightConnector1">
            <a:avLst/>
          </a:prstGeom>
          <a:ln w="28575">
            <a:solidFill>
              <a:srgbClr val="00287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se šipkou 39"/>
          <p:cNvCxnSpPr/>
          <p:nvPr/>
        </p:nvCxnSpPr>
        <p:spPr>
          <a:xfrm>
            <a:off x="3697169" y="4372056"/>
            <a:ext cx="1391498" cy="369868"/>
          </a:xfrm>
          <a:prstGeom prst="straightConnector1">
            <a:avLst/>
          </a:prstGeom>
          <a:ln w="28575">
            <a:solidFill>
              <a:srgbClr val="00287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Přímá spojnice se šipkou 40"/>
          <p:cNvCxnSpPr/>
          <p:nvPr/>
        </p:nvCxnSpPr>
        <p:spPr>
          <a:xfrm>
            <a:off x="3509879" y="3737207"/>
            <a:ext cx="1530991" cy="698082"/>
          </a:xfrm>
          <a:prstGeom prst="straightConnector1">
            <a:avLst/>
          </a:prstGeom>
          <a:ln w="28575">
            <a:solidFill>
              <a:srgbClr val="00287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se šipkou 41"/>
          <p:cNvCxnSpPr/>
          <p:nvPr/>
        </p:nvCxnSpPr>
        <p:spPr>
          <a:xfrm flipV="1">
            <a:off x="6280523" y="3873215"/>
            <a:ext cx="1252191" cy="464016"/>
          </a:xfrm>
          <a:prstGeom prst="straightConnector1">
            <a:avLst/>
          </a:prstGeom>
          <a:ln w="28575">
            <a:solidFill>
              <a:srgbClr val="00287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bdélník 42"/>
          <p:cNvSpPr/>
          <p:nvPr/>
        </p:nvSpPr>
        <p:spPr bwMode="auto">
          <a:xfrm>
            <a:off x="8311306" y="4831899"/>
            <a:ext cx="660976" cy="581064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4" name="Obdélník 43"/>
          <p:cNvSpPr/>
          <p:nvPr/>
        </p:nvSpPr>
        <p:spPr bwMode="auto">
          <a:xfrm>
            <a:off x="7650330" y="4831899"/>
            <a:ext cx="660976" cy="581064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5" name="Obdélník 44"/>
          <p:cNvSpPr/>
          <p:nvPr/>
        </p:nvSpPr>
        <p:spPr bwMode="auto">
          <a:xfrm>
            <a:off x="7650330" y="4250835"/>
            <a:ext cx="660976" cy="581064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6" name="Obdélník 45"/>
          <p:cNvSpPr/>
          <p:nvPr/>
        </p:nvSpPr>
        <p:spPr bwMode="auto">
          <a:xfrm>
            <a:off x="8311306" y="4250835"/>
            <a:ext cx="660976" cy="581064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47" name="Přímá spojnice 46"/>
          <p:cNvCxnSpPr>
            <a:endCxn id="43" idx="1"/>
          </p:cNvCxnSpPr>
          <p:nvPr/>
        </p:nvCxnSpPr>
        <p:spPr bwMode="auto">
          <a:xfrm flipV="1">
            <a:off x="7650330" y="5122431"/>
            <a:ext cx="660976" cy="2039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Přímá spojnice 47"/>
          <p:cNvCxnSpPr/>
          <p:nvPr/>
        </p:nvCxnSpPr>
        <p:spPr bwMode="auto">
          <a:xfrm flipV="1">
            <a:off x="8311306" y="4918457"/>
            <a:ext cx="660976" cy="2039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Přímá spojnice 48"/>
          <p:cNvCxnSpPr/>
          <p:nvPr/>
        </p:nvCxnSpPr>
        <p:spPr bwMode="auto">
          <a:xfrm flipV="1">
            <a:off x="7662427" y="4638254"/>
            <a:ext cx="648879" cy="32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Přímá spojnice 49"/>
          <p:cNvCxnSpPr/>
          <p:nvPr/>
        </p:nvCxnSpPr>
        <p:spPr bwMode="auto">
          <a:xfrm>
            <a:off x="8305258" y="4638254"/>
            <a:ext cx="679121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Přímá spojnice 50"/>
          <p:cNvCxnSpPr/>
          <p:nvPr/>
        </p:nvCxnSpPr>
        <p:spPr bwMode="auto">
          <a:xfrm>
            <a:off x="8508445" y="4245737"/>
            <a:ext cx="62824" cy="38480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Přímá spojnice 51"/>
          <p:cNvCxnSpPr/>
          <p:nvPr/>
        </p:nvCxnSpPr>
        <p:spPr bwMode="auto">
          <a:xfrm>
            <a:off x="8299209" y="4398716"/>
            <a:ext cx="237572" cy="2291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Přímá spojnice 52"/>
          <p:cNvCxnSpPr/>
          <p:nvPr/>
        </p:nvCxnSpPr>
        <p:spPr bwMode="auto">
          <a:xfrm>
            <a:off x="7650330" y="4370638"/>
            <a:ext cx="673073" cy="337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Přímá spojnice 53"/>
          <p:cNvCxnSpPr/>
          <p:nvPr/>
        </p:nvCxnSpPr>
        <p:spPr bwMode="auto">
          <a:xfrm flipH="1">
            <a:off x="1303333" y="4597682"/>
            <a:ext cx="3166" cy="35315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Přímá spojnice 54"/>
          <p:cNvCxnSpPr/>
          <p:nvPr/>
        </p:nvCxnSpPr>
        <p:spPr bwMode="auto">
          <a:xfrm flipH="1">
            <a:off x="4114913" y="4593995"/>
            <a:ext cx="4565" cy="1644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Přímá spojnice 55"/>
          <p:cNvCxnSpPr/>
          <p:nvPr/>
        </p:nvCxnSpPr>
        <p:spPr bwMode="auto">
          <a:xfrm flipH="1">
            <a:off x="6748253" y="5147937"/>
            <a:ext cx="4565" cy="1644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Přímá spojnice 56"/>
          <p:cNvCxnSpPr/>
          <p:nvPr/>
        </p:nvCxnSpPr>
        <p:spPr bwMode="auto">
          <a:xfrm flipH="1">
            <a:off x="8746329" y="4836154"/>
            <a:ext cx="4565" cy="1644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8" name="Válec 57"/>
          <p:cNvSpPr/>
          <p:nvPr/>
        </p:nvSpPr>
        <p:spPr bwMode="auto">
          <a:xfrm>
            <a:off x="5144254" y="2021714"/>
            <a:ext cx="1099335" cy="1335640"/>
          </a:xfrm>
          <a:prstGeom prst="can">
            <a:avLst/>
          </a:prstGeom>
          <a:solidFill>
            <a:schemeClr val="tx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000" dirty="0"/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/>
              <a:t>ÚAP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rPr>
              <a:t> kraje</a:t>
            </a:r>
          </a:p>
        </p:txBody>
      </p:sp>
      <p:sp>
        <p:nvSpPr>
          <p:cNvPr id="59" name="TextovéPole 58"/>
          <p:cNvSpPr txBox="1"/>
          <p:nvPr/>
        </p:nvSpPr>
        <p:spPr>
          <a:xfrm>
            <a:off x="5480837" y="3442328"/>
            <a:ext cx="3802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/>
              <a:t>…</a:t>
            </a:r>
            <a:endParaRPr lang="cs-CZ" sz="2200" dirty="0"/>
          </a:p>
        </p:txBody>
      </p:sp>
      <p:sp>
        <p:nvSpPr>
          <p:cNvPr id="60" name="Obdélník 59"/>
          <p:cNvSpPr/>
          <p:nvPr/>
        </p:nvSpPr>
        <p:spPr bwMode="auto">
          <a:xfrm>
            <a:off x="6312246" y="2529996"/>
            <a:ext cx="660976" cy="581064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61" name="Obdélník 60"/>
          <p:cNvSpPr/>
          <p:nvPr/>
        </p:nvSpPr>
        <p:spPr bwMode="auto">
          <a:xfrm>
            <a:off x="6312246" y="1948932"/>
            <a:ext cx="660976" cy="581064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cxnSp>
        <p:nvCxnSpPr>
          <p:cNvPr id="62" name="Přímá spojnice 61"/>
          <p:cNvCxnSpPr/>
          <p:nvPr/>
        </p:nvCxnSpPr>
        <p:spPr bwMode="auto">
          <a:xfrm flipV="1">
            <a:off x="6312246" y="2820528"/>
            <a:ext cx="660976" cy="20397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Přímá spojnice 62"/>
          <p:cNvCxnSpPr/>
          <p:nvPr/>
        </p:nvCxnSpPr>
        <p:spPr bwMode="auto">
          <a:xfrm flipV="1">
            <a:off x="6324343" y="2336351"/>
            <a:ext cx="648879" cy="32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Přímá spojnice 63"/>
          <p:cNvCxnSpPr/>
          <p:nvPr/>
        </p:nvCxnSpPr>
        <p:spPr bwMode="auto">
          <a:xfrm>
            <a:off x="6312246" y="2068735"/>
            <a:ext cx="673073" cy="3371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Přímá spojnice se šipkou 64"/>
          <p:cNvCxnSpPr/>
          <p:nvPr/>
        </p:nvCxnSpPr>
        <p:spPr>
          <a:xfrm>
            <a:off x="6300149" y="3301949"/>
            <a:ext cx="1232565" cy="140379"/>
          </a:xfrm>
          <a:prstGeom prst="straightConnector1">
            <a:avLst/>
          </a:prstGeom>
          <a:ln w="28575">
            <a:solidFill>
              <a:srgbClr val="00287D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3"/>
          <p:cNvSpPr txBox="1">
            <a:spLocks noChangeArrowheads="1"/>
          </p:cNvSpPr>
          <p:nvPr/>
        </p:nvSpPr>
        <p:spPr bwMode="auto">
          <a:xfrm>
            <a:off x="250824" y="44624"/>
            <a:ext cx="87136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Využití ÚAP pro centrální databázi fyzické infrastruktury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441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4" grpId="0" animBg="1"/>
      <p:bldP spid="28" grpId="0" animBg="1"/>
      <p:bldP spid="30" grpId="0" animBg="1"/>
      <p:bldP spid="31" grpId="0" animBg="1"/>
      <p:bldP spid="43" grpId="0" animBg="1"/>
      <p:bldP spid="44" grpId="0" animBg="1"/>
      <p:bldP spid="45" grpId="0" animBg="1"/>
      <p:bldP spid="46" grpId="0" animBg="1"/>
      <p:bldP spid="58" grpId="0" animBg="1"/>
      <p:bldP spid="59" grpId="0"/>
      <p:bldP spid="60" grpId="0" animBg="1"/>
      <p:bldP spid="6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 txBox="1">
            <a:spLocks/>
          </p:cNvSpPr>
          <p:nvPr/>
        </p:nvSpPr>
        <p:spPr>
          <a:xfrm>
            <a:off x="628650" y="1317624"/>
            <a:ext cx="7903790" cy="32635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100" dirty="0"/>
              <a:t>Č</a:t>
            </a:r>
            <a:r>
              <a:rPr lang="cs-CZ" sz="2100" dirty="0" smtClean="0"/>
              <a:t>íselné </a:t>
            </a:r>
            <a:r>
              <a:rPr lang="cs-CZ" sz="2100" dirty="0"/>
              <a:t>a grafické vyjádření výsledků zaměření skutečné polohy, výšky fyzické infrastruktury vzhledem k bodům vytyčovací sítě,</a:t>
            </a:r>
          </a:p>
          <a:p>
            <a:r>
              <a:rPr lang="cs-CZ" sz="2100" dirty="0" smtClean="0"/>
              <a:t>P</a:t>
            </a:r>
            <a:r>
              <a:rPr lang="en-US" sz="2100" dirty="0" err="1" smtClean="0"/>
              <a:t>olohopis</a:t>
            </a:r>
            <a:r>
              <a:rPr lang="en-US" sz="2100" dirty="0" smtClean="0"/>
              <a:t> </a:t>
            </a:r>
            <a:r>
              <a:rPr lang="en-US" sz="2100" dirty="0"/>
              <a:t>s </a:t>
            </a:r>
            <a:r>
              <a:rPr lang="en-US" sz="2100" dirty="0" err="1"/>
              <a:t>výškovými</a:t>
            </a:r>
            <a:r>
              <a:rPr lang="en-US" sz="2100" dirty="0"/>
              <a:t> </a:t>
            </a:r>
            <a:r>
              <a:rPr lang="en-US" sz="2100" dirty="0" err="1"/>
              <a:t>údaji</a:t>
            </a:r>
            <a:r>
              <a:rPr lang="en-US" sz="2100" dirty="0"/>
              <a:t> </a:t>
            </a:r>
            <a:r>
              <a:rPr lang="en-US" sz="2100" dirty="0" err="1"/>
              <a:t>zpravidla</a:t>
            </a:r>
            <a:r>
              <a:rPr lang="en-US" sz="2100" dirty="0"/>
              <a:t> v </a:t>
            </a:r>
            <a:r>
              <a:rPr lang="en-US" sz="2100" dirty="0" err="1"/>
              <a:t>měřítku</a:t>
            </a:r>
            <a:r>
              <a:rPr lang="en-US" sz="2100" dirty="0"/>
              <a:t> 1 : 200, 1 </a:t>
            </a:r>
            <a:r>
              <a:rPr lang="en-US" sz="2100" dirty="0" smtClean="0"/>
              <a:t>:</a:t>
            </a:r>
            <a:r>
              <a:rPr lang="cs-CZ" sz="2100" dirty="0" smtClean="0"/>
              <a:t> </a:t>
            </a:r>
            <a:r>
              <a:rPr lang="en-US" sz="2100" dirty="0" smtClean="0"/>
              <a:t>500 </a:t>
            </a:r>
            <a:r>
              <a:rPr lang="en-US" sz="2100" dirty="0" err="1"/>
              <a:t>nebo</a:t>
            </a:r>
            <a:r>
              <a:rPr lang="en-US" sz="2100" dirty="0"/>
              <a:t> 1 : 1000 se </a:t>
            </a:r>
            <a:r>
              <a:rPr lang="en-US" sz="2100" dirty="0" err="1"/>
              <a:t>zobrazením</a:t>
            </a:r>
            <a:r>
              <a:rPr lang="en-US" sz="2100" dirty="0"/>
              <a:t> </a:t>
            </a:r>
            <a:r>
              <a:rPr lang="en-US" sz="2100" dirty="0" err="1"/>
              <a:t>fyzické</a:t>
            </a:r>
            <a:r>
              <a:rPr lang="en-US" sz="2100" dirty="0"/>
              <a:t> </a:t>
            </a:r>
            <a:r>
              <a:rPr lang="en-US" sz="2100" dirty="0" err="1"/>
              <a:t>infrastruktury</a:t>
            </a:r>
            <a:r>
              <a:rPr lang="en-US" sz="2100" dirty="0"/>
              <a:t> a </a:t>
            </a:r>
            <a:r>
              <a:rPr lang="en-US" sz="2100" dirty="0" err="1"/>
              <a:t>bodů</a:t>
            </a:r>
            <a:r>
              <a:rPr lang="en-US" sz="2100" dirty="0"/>
              <a:t> </a:t>
            </a:r>
            <a:r>
              <a:rPr lang="en-US" sz="2100" dirty="0" err="1"/>
              <a:t>vytyčovací</a:t>
            </a:r>
            <a:r>
              <a:rPr lang="en-US" sz="2100" dirty="0"/>
              <a:t> </a:t>
            </a:r>
            <a:r>
              <a:rPr lang="en-US" sz="2100" dirty="0" err="1"/>
              <a:t>sítě</a:t>
            </a:r>
            <a:r>
              <a:rPr lang="cs-CZ" sz="2100" dirty="0"/>
              <a:t>. </a:t>
            </a:r>
            <a:endParaRPr lang="cs-CZ" sz="2100" dirty="0" smtClean="0"/>
          </a:p>
          <a:p>
            <a:r>
              <a:rPr lang="cs-CZ" sz="2100" dirty="0"/>
              <a:t>Povinný orgán, který pořizuje územně analytické podklady podle jiného právního </a:t>
            </a:r>
            <a:r>
              <a:rPr lang="cs-CZ" sz="2100" dirty="0" smtClean="0"/>
              <a:t>předpisu, </a:t>
            </a:r>
            <a:r>
              <a:rPr lang="cs-CZ" sz="2100" dirty="0"/>
              <a:t>poskytne do třech měsíců od nabytí účinnosti tohoto zákona v elektronické podobě jednotnému informačnímu místu údaje o </a:t>
            </a:r>
            <a:r>
              <a:rPr lang="cs-CZ" sz="2100" dirty="0" smtClean="0"/>
              <a:t>území, </a:t>
            </a:r>
            <a:r>
              <a:rPr lang="cs-CZ" sz="2100" dirty="0"/>
              <a:t>které obsahují minimální informace uvedené v § 6 odstavci 1, které byly využity pro poslední úplnou aktualizaci územně analytických podkladů předcházející nabytí účinnosti tohoto zákona, a to ve formátu a v rozsahu, ve kterém je přijal, přičemž za správnost a úplnost odpovídá poskytovatel </a:t>
            </a:r>
            <a:r>
              <a:rPr lang="cs-CZ" sz="2100" dirty="0" smtClean="0"/>
              <a:t>údajů.</a:t>
            </a:r>
            <a:endParaRPr lang="cs-CZ" sz="2100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0824" y="44624"/>
            <a:ext cx="87136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Geometrické, polohové a výškové určení fyzické infrastruktury (§ 5)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0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Vydává</a:t>
            </a:r>
          </a:p>
          <a:p>
            <a:pPr lvl="1"/>
            <a:r>
              <a:rPr lang="cs-CZ" dirty="0" smtClean="0"/>
              <a:t>Evropská Rada a Parlament</a:t>
            </a:r>
          </a:p>
          <a:p>
            <a:pPr lvl="1"/>
            <a:r>
              <a:rPr lang="cs-CZ" dirty="0" smtClean="0"/>
              <a:t>Evropská Rada</a:t>
            </a:r>
          </a:p>
          <a:p>
            <a:pPr lvl="1"/>
            <a:r>
              <a:rPr lang="cs-CZ" dirty="0" smtClean="0"/>
              <a:t>Evropská Komise</a:t>
            </a:r>
          </a:p>
          <a:p>
            <a:endParaRPr lang="cs-CZ" dirty="0" smtClean="0"/>
          </a:p>
          <a:p>
            <a:r>
              <a:rPr lang="cs-CZ" dirty="0" smtClean="0"/>
              <a:t>Základní legislativní dokumenty (nejen) v kartografii a </a:t>
            </a:r>
            <a:r>
              <a:rPr lang="cs-CZ" dirty="0" err="1" smtClean="0"/>
              <a:t>geoinformatice</a:t>
            </a:r>
            <a:endParaRPr lang="cs-CZ" dirty="0" smtClean="0"/>
          </a:p>
          <a:p>
            <a:pPr lvl="1"/>
            <a:r>
              <a:rPr lang="cs-CZ" dirty="0" smtClean="0"/>
              <a:t>směrnice		– doporučení </a:t>
            </a:r>
          </a:p>
          <a:p>
            <a:pPr lvl="1"/>
            <a:r>
              <a:rPr lang="cs-CZ" dirty="0" smtClean="0"/>
              <a:t>nařízení			– stanoviska </a:t>
            </a:r>
          </a:p>
          <a:p>
            <a:pPr lvl="1">
              <a:spcAft>
                <a:spcPts val="1200"/>
              </a:spcAft>
            </a:pPr>
            <a:r>
              <a:rPr lang="cs-CZ" dirty="0" smtClean="0"/>
              <a:t>rozhodnutí</a:t>
            </a:r>
          </a:p>
          <a:p>
            <a:pPr marL="457200" lvl="1" indent="0">
              <a:buNone/>
            </a:pPr>
            <a:r>
              <a:rPr lang="cs-CZ" sz="1400" dirty="0" smtClean="0"/>
              <a:t>	            více např. SVOBODA</a:t>
            </a:r>
            <a:r>
              <a:rPr lang="cs-CZ" sz="1400" dirty="0"/>
              <a:t>, P. 2011. </a:t>
            </a:r>
            <a:r>
              <a:rPr lang="cs-CZ" sz="1400" i="1" dirty="0"/>
              <a:t>Úvod do evropského práva</a:t>
            </a:r>
            <a:r>
              <a:rPr lang="cs-CZ" sz="1400" dirty="0"/>
              <a:t>. 4. vyd. Praha.</a:t>
            </a:r>
          </a:p>
          <a:p>
            <a:pPr marL="457200" lvl="1" indent="0">
              <a:buNone/>
            </a:pPr>
            <a:endParaRPr lang="cs-CZ" dirty="0" smtClean="0"/>
          </a:p>
          <a:p>
            <a:pPr lvl="1"/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435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Sekundární právo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87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Zástupný symbol pro obsah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7625645"/>
              </p:ext>
            </p:extLst>
          </p:nvPr>
        </p:nvGraphicFramePr>
        <p:xfrm>
          <a:off x="72008" y="1196752"/>
          <a:ext cx="8964488" cy="535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9672"/>
                <a:gridCol w="2088232"/>
                <a:gridCol w="1368152"/>
                <a:gridCol w="1944216"/>
                <a:gridCol w="1944216"/>
              </a:tblGrid>
              <a:tr h="370840">
                <a:tc>
                  <a:txBody>
                    <a:bodyPr/>
                    <a:lstStyle/>
                    <a:p>
                      <a:r>
                        <a:rPr lang="cs-CZ" sz="1500" dirty="0" smtClean="0"/>
                        <a:t>Kritérium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RFI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INSPIRE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ÚAP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DTM</a:t>
                      </a:r>
                      <a:endParaRPr lang="cs-CZ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500" b="1" i="0" dirty="0" smtClean="0"/>
                        <a:t>Výčet poskytovaných objektů</a:t>
                      </a:r>
                      <a:endParaRPr lang="cs-CZ" sz="15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i="0" dirty="0" smtClean="0"/>
                        <a:t>ANO</a:t>
                      </a:r>
                      <a:endParaRPr lang="cs-CZ" sz="15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ANO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ANO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ANO</a:t>
                      </a:r>
                      <a:endParaRPr lang="cs-CZ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500" b="1" i="0" dirty="0" smtClean="0"/>
                        <a:t>Datový model</a:t>
                      </a:r>
                      <a:endParaRPr lang="cs-CZ" sz="15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500" b="0" i="0" dirty="0" smtClean="0"/>
                        <a:t>NE, bude stanoveno prováděcím předpisem?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ANO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NE</a:t>
                      </a:r>
                    </a:p>
                    <a:p>
                      <a:pPr algn="ctr"/>
                      <a:r>
                        <a:rPr lang="cs-CZ" sz="1500" dirty="0" smtClean="0"/>
                        <a:t>může definovat kraj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NE</a:t>
                      </a:r>
                    </a:p>
                    <a:p>
                      <a:pPr algn="ctr"/>
                      <a:r>
                        <a:rPr lang="cs-CZ" sz="1500" dirty="0" smtClean="0"/>
                        <a:t>může definovat obec</a:t>
                      </a:r>
                      <a:endParaRPr lang="cs-CZ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500" b="1" i="0" dirty="0" smtClean="0"/>
                        <a:t>Kvalita</a:t>
                      </a:r>
                      <a:r>
                        <a:rPr lang="cs-CZ" sz="1500" b="1" i="0" baseline="0" dirty="0" smtClean="0"/>
                        <a:t> geodat</a:t>
                      </a:r>
                      <a:endParaRPr lang="cs-CZ" sz="15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500" b="0" i="0" dirty="0" smtClean="0"/>
                        <a:t>NE, bude stanoveno prováděcím předpisem?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podle ISO 19157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není definována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definována samostatně</a:t>
                      </a:r>
                      <a:endParaRPr lang="cs-CZ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500" b="1" i="0" dirty="0" smtClean="0"/>
                        <a:t>Polohový souřadnicový systém</a:t>
                      </a:r>
                      <a:endParaRPr lang="cs-CZ" sz="15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500" b="0" i="0" dirty="0" smtClean="0"/>
                        <a:t>NE, bude stanoveno prováděcím předpisem?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 smtClean="0"/>
                    </a:p>
                    <a:p>
                      <a:pPr algn="ctr"/>
                      <a:r>
                        <a:rPr lang="cs-CZ" sz="1500" dirty="0" smtClean="0"/>
                        <a:t>ETRS89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není explicitně uveden,</a:t>
                      </a:r>
                      <a:r>
                        <a:rPr lang="cs-CZ" sz="1500" baseline="0" dirty="0" smtClean="0"/>
                        <a:t> užívá se S-JTSK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cs-CZ" sz="1500" dirty="0" smtClean="0"/>
                    </a:p>
                    <a:p>
                      <a:pPr algn="ctr"/>
                      <a:r>
                        <a:rPr lang="cs-CZ" sz="1500" dirty="0" smtClean="0"/>
                        <a:t>S-JTSK</a:t>
                      </a:r>
                      <a:endParaRPr lang="cs-CZ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500" b="1" i="0" dirty="0" smtClean="0"/>
                        <a:t>Četnost aktualizace</a:t>
                      </a:r>
                      <a:endParaRPr lang="cs-CZ" sz="15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500" dirty="0" smtClean="0"/>
                        <a:t>1× za 2 měsíce</a:t>
                      </a:r>
                      <a:endParaRPr lang="cs-CZ" sz="15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1× za 6 měsíců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1× ročně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není stanovena</a:t>
                      </a:r>
                      <a:endParaRPr lang="cs-CZ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500" b="1" i="0" dirty="0" smtClean="0"/>
                        <a:t>Předání</a:t>
                      </a:r>
                      <a:endParaRPr lang="cs-CZ" sz="15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i="0" dirty="0" smtClean="0"/>
                        <a:t>elektronicky, stanoví prováděcí předpis</a:t>
                      </a:r>
                      <a:endParaRPr lang="cs-CZ" sz="15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webové služby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na CD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není stanoveno</a:t>
                      </a:r>
                      <a:endParaRPr lang="cs-CZ" sz="15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sz="1500" b="1" i="0" dirty="0" smtClean="0"/>
                        <a:t>Vizualizace  geodat</a:t>
                      </a:r>
                      <a:endParaRPr lang="cs-CZ" sz="15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b="0" i="0" dirty="0" smtClean="0"/>
                        <a:t>NE, bude stanoveno prováděcím předpisem?</a:t>
                      </a:r>
                      <a:endParaRPr lang="cs-CZ" sz="15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SLD styly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dirty="0" smtClean="0"/>
                        <a:t>podle zvyklostí jednotlivých obcí a krajů</a:t>
                      </a:r>
                      <a:endParaRPr lang="cs-CZ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5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ČSN 01 3411 Mapy velkých měřítek. Kreslení a značky</a:t>
                      </a:r>
                      <a:endParaRPr lang="cs-CZ" sz="15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50824" y="47526"/>
            <a:ext cx="871366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Kombinace evropské a národní legislativy v praxi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47526"/>
            <a:ext cx="84359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Shrnutí a příklad dokumentů sekundárního práva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" name="Zaoblený obdélník 3"/>
          <p:cNvSpPr/>
          <p:nvPr/>
        </p:nvSpPr>
        <p:spPr>
          <a:xfrm>
            <a:off x="2195736" y="1484784"/>
            <a:ext cx="3528392" cy="64807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Směrnice 2007/2/ES (INSPIRE)</a:t>
            </a:r>
            <a:endParaRPr lang="cs-CZ" dirty="0"/>
          </a:p>
        </p:txBody>
      </p:sp>
      <p:sp>
        <p:nvSpPr>
          <p:cNvPr id="5" name="Zaoblený obdélník 4"/>
          <p:cNvSpPr/>
          <p:nvPr/>
        </p:nvSpPr>
        <p:spPr>
          <a:xfrm>
            <a:off x="102681" y="2636912"/>
            <a:ext cx="3528392" cy="64807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Nařízení komise č. 1205/2008 o metadatech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4351153" y="2636912"/>
            <a:ext cx="3528392" cy="648072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Rozhodnutí 2009/442/ES o sledování a podávání zpráv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102681" y="3892151"/>
            <a:ext cx="3528392" cy="64807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Doporučení …</a:t>
            </a:r>
            <a:endParaRPr lang="cs-CZ" dirty="0"/>
          </a:p>
        </p:txBody>
      </p:sp>
      <p:sp>
        <p:nvSpPr>
          <p:cNvPr id="8" name="Zaoblený obdélník 7"/>
          <p:cNvSpPr/>
          <p:nvPr/>
        </p:nvSpPr>
        <p:spPr>
          <a:xfrm>
            <a:off x="4351153" y="3861048"/>
            <a:ext cx="3528392" cy="648072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Stanovisko…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91470" y="5301208"/>
            <a:ext cx="3528392" cy="648072"/>
          </a:xfrm>
          <a:prstGeom prst="roundRect">
            <a:avLst/>
          </a:prstGeom>
          <a:solidFill>
            <a:srgbClr val="D3EB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Metadatový profil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10" name="Zaoblený obdélník 9"/>
          <p:cNvSpPr/>
          <p:nvPr/>
        </p:nvSpPr>
        <p:spPr>
          <a:xfrm>
            <a:off x="4351153" y="5301208"/>
            <a:ext cx="3528392" cy="648072"/>
          </a:xfrm>
          <a:prstGeom prst="roundRect">
            <a:avLst/>
          </a:prstGeom>
          <a:solidFill>
            <a:srgbClr val="D3EBE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Specifikace dat</a:t>
            </a:r>
            <a:endParaRPr lang="cs-CZ" dirty="0">
              <a:solidFill>
                <a:schemeClr val="tx1"/>
              </a:solidFill>
            </a:endParaRPr>
          </a:p>
        </p:txBody>
      </p:sp>
      <p:cxnSp>
        <p:nvCxnSpPr>
          <p:cNvPr id="12" name="Přímá spojnice se šipkou 11"/>
          <p:cNvCxnSpPr>
            <a:endCxn id="5" idx="0"/>
          </p:cNvCxnSpPr>
          <p:nvPr/>
        </p:nvCxnSpPr>
        <p:spPr>
          <a:xfrm flipH="1">
            <a:off x="1866877" y="2132856"/>
            <a:ext cx="1476164" cy="504056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4351153" y="2132856"/>
            <a:ext cx="1899828" cy="495672"/>
          </a:xfrm>
          <a:prstGeom prst="straightConnector1">
            <a:avLst/>
          </a:prstGeom>
          <a:ln w="28575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/>
          <p:cNvSpPr txBox="1"/>
          <p:nvPr/>
        </p:nvSpPr>
        <p:spPr>
          <a:xfrm rot="16200000">
            <a:off x="7638727" y="1815207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Legislativně závazné dokumenty</a:t>
            </a:r>
          </a:p>
        </p:txBody>
      </p:sp>
      <p:sp>
        <p:nvSpPr>
          <p:cNvPr id="17" name="TextovéPole 16"/>
          <p:cNvSpPr txBox="1"/>
          <p:nvPr/>
        </p:nvSpPr>
        <p:spPr>
          <a:xfrm rot="16200000">
            <a:off x="7692445" y="5205099"/>
            <a:ext cx="1728192" cy="1200329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Legislativně </a:t>
            </a:r>
            <a:r>
              <a:rPr lang="cs-CZ" b="1" dirty="0" smtClean="0">
                <a:solidFill>
                  <a:srgbClr val="FF0000"/>
                </a:solidFill>
              </a:rPr>
              <a:t>nezávazné technické dokumenty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 rot="16200000">
            <a:off x="7692445" y="3620923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Legislativně </a:t>
            </a:r>
            <a:r>
              <a:rPr lang="cs-CZ" b="1" dirty="0" smtClean="0">
                <a:solidFill>
                  <a:srgbClr val="FF0000"/>
                </a:solidFill>
              </a:rPr>
              <a:t>nezávazné obecné dokumenty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9" name="Přímá spojnice 18"/>
          <p:cNvCxnSpPr/>
          <p:nvPr/>
        </p:nvCxnSpPr>
        <p:spPr>
          <a:xfrm>
            <a:off x="102681" y="3501008"/>
            <a:ext cx="89338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91470" y="5085184"/>
            <a:ext cx="89338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Normativní právní akt pro harmonizaci předpisů členských států</a:t>
            </a:r>
          </a:p>
          <a:p>
            <a:pPr lvl="1"/>
            <a:r>
              <a:rPr lang="cs-CZ" dirty="0" smtClean="0"/>
              <a:t>většinou aplikovatelné pro všechny členské státy, výjimečně pouze pro vybrané (např. CAP)</a:t>
            </a:r>
          </a:p>
          <a:p>
            <a:pPr lvl="1"/>
            <a:r>
              <a:rPr lang="cs-CZ" dirty="0" smtClean="0"/>
              <a:t>vychází ze Smlouvy o fungování Evropské unie (Článek 288)</a:t>
            </a:r>
          </a:p>
          <a:p>
            <a:pPr lvl="2"/>
            <a:r>
              <a:rPr lang="cs-CZ" dirty="0">
                <a:hlinkClick r:id="rId2"/>
              </a:rPr>
              <a:t>http://eur-lex.europa.eu/legal-content/CS/TXT/HTML/?</a:t>
            </a:r>
            <a:r>
              <a:rPr lang="cs-CZ" dirty="0" smtClean="0">
                <a:hlinkClick r:id="rId2"/>
              </a:rPr>
              <a:t>uri=CELEX:12012E/TXT&amp;from=CS</a:t>
            </a:r>
            <a:endParaRPr lang="cs-CZ" dirty="0" smtClean="0"/>
          </a:p>
          <a:p>
            <a:pPr marL="914400" lvl="2" indent="0">
              <a:buNone/>
            </a:pPr>
            <a:r>
              <a:rPr lang="cs-CZ" dirty="0" smtClean="0"/>
              <a:t> 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435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Směrnice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" y="4509120"/>
            <a:ext cx="7211144" cy="20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3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1268760"/>
            <a:ext cx="8435280" cy="5112568"/>
          </a:xfrm>
        </p:spPr>
        <p:txBody>
          <a:bodyPr/>
          <a:lstStyle/>
          <a:p>
            <a:pPr lvl="1"/>
            <a:r>
              <a:rPr lang="cs-CZ" dirty="0" smtClean="0"/>
              <a:t>vzniká z návrhu směrnice více institucí a následně konzultován s vlastními odborníky (daných institucí) a odborníky členských států</a:t>
            </a:r>
          </a:p>
          <a:p>
            <a:pPr lvl="1"/>
            <a:r>
              <a:rPr lang="cs-CZ" dirty="0" smtClean="0"/>
              <a:t>návrh je prezentován Evropskému Parlamentu a Radě pro schválení/odmítnutí</a:t>
            </a:r>
          </a:p>
          <a:p>
            <a:pPr lvl="1"/>
            <a:r>
              <a:rPr lang="cs-CZ" dirty="0" smtClean="0"/>
              <a:t>v případě chybějící/chybné transpozice směrnice a/nebo jejího neplnění Evropská Komise může zahájit proti danému členskému státu soudní proces u Evropského soudního dvora</a:t>
            </a:r>
          </a:p>
          <a:p>
            <a:pPr lvl="2"/>
            <a:r>
              <a:rPr lang="cs-CZ" dirty="0"/>
              <a:t>judikatury dostupné na </a:t>
            </a:r>
            <a:r>
              <a:rPr lang="cs-CZ" dirty="0">
                <a:hlinkClick r:id="rId2"/>
              </a:rPr>
              <a:t>http://curia.europa.eu/jcms/jcms/j_6</a:t>
            </a:r>
            <a:r>
              <a:rPr lang="cs-CZ" dirty="0" smtClean="0">
                <a:hlinkClick r:id="rId2"/>
              </a:rPr>
              <a:t>/</a:t>
            </a:r>
            <a:r>
              <a:rPr lang="cs-CZ" dirty="0" smtClean="0"/>
              <a:t> </a:t>
            </a:r>
          </a:p>
          <a:p>
            <a:pPr lvl="2"/>
            <a:r>
              <a:rPr lang="cs-CZ" dirty="0"/>
              <a:t>včetně </a:t>
            </a:r>
            <a:r>
              <a:rPr lang="cs-CZ" dirty="0" smtClean="0"/>
              <a:t>C-6/90 (</a:t>
            </a:r>
            <a:r>
              <a:rPr lang="cs-CZ" dirty="0" err="1" smtClean="0"/>
              <a:t>Francovich</a:t>
            </a:r>
            <a:r>
              <a:rPr lang="cs-CZ" dirty="0" smtClean="0"/>
              <a:t> vs. Itálie): odškodnění občana za chybějící transpozici směrnice (tzv. přímá zodpovědnost státu)</a:t>
            </a:r>
          </a:p>
          <a:p>
            <a:pPr lvl="2"/>
            <a:r>
              <a:rPr lang="cs-CZ" dirty="0" smtClean="0"/>
              <a:t>cca 50 aktuálních sporů České republiky</a:t>
            </a:r>
          </a:p>
          <a:p>
            <a:pPr marL="914400" lvl="2" indent="0">
              <a:buNone/>
            </a:pPr>
            <a:r>
              <a:rPr lang="cs-CZ" dirty="0" smtClean="0"/>
              <a:t> 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435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Směrnice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38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lvl="1"/>
            <a:r>
              <a:rPr lang="cs-CZ" dirty="0" smtClean="0"/>
              <a:t>směrnice jsou transponovány do právního řádu daného státu</a:t>
            </a:r>
          </a:p>
          <a:p>
            <a:pPr lvl="1"/>
            <a:r>
              <a:rPr lang="cs-CZ" dirty="0" smtClean="0"/>
              <a:t>určují konkrétní cíle, aniž by diktovala, jakými prostředky by jich mělo být dosaženo</a:t>
            </a:r>
          </a:p>
          <a:p>
            <a:pPr lvl="2"/>
            <a:r>
              <a:rPr lang="cs-CZ" dirty="0" smtClean="0"/>
              <a:t>například bezdotykové vodovodní baterie</a:t>
            </a:r>
          </a:p>
          <a:p>
            <a:pPr lvl="3"/>
            <a:r>
              <a:rPr lang="cs-CZ" dirty="0"/>
              <a:t>směrnice Evropské unie o hygieně v potravinářství z roku 1993 (93/43/EEC) </a:t>
            </a:r>
            <a:r>
              <a:rPr lang="cs-CZ" dirty="0" smtClean="0"/>
              <a:t>tento požadavek nedefinuje</a:t>
            </a:r>
          </a:p>
          <a:p>
            <a:pPr lvl="4"/>
            <a:r>
              <a:rPr lang="cs-CZ" dirty="0" smtClean="0"/>
              <a:t>„Umyvadla </a:t>
            </a:r>
            <a:r>
              <a:rPr lang="cs-CZ" dirty="0"/>
              <a:t>na mytí rukou musejí být vybavena přívodem teplé a studené tekoucí vody, prostředky na mytí rukou a hygienické osušení</a:t>
            </a:r>
            <a:r>
              <a:rPr lang="cs-CZ" dirty="0" smtClean="0"/>
              <a:t>.“</a:t>
            </a:r>
          </a:p>
          <a:p>
            <a:pPr lvl="3"/>
            <a:r>
              <a:rPr lang="cs-CZ" dirty="0" smtClean="0"/>
              <a:t>Vyhláška Ministerstva zdravotnictví č. </a:t>
            </a:r>
            <a:r>
              <a:rPr lang="cs-CZ" dirty="0"/>
              <a:t>107/2001 </a:t>
            </a:r>
            <a:r>
              <a:rPr lang="cs-CZ" dirty="0" smtClean="0"/>
              <a:t>Sb. v </a:t>
            </a:r>
            <a:r>
              <a:rPr lang="cs-CZ" dirty="0"/>
              <a:t>paragrafu 14 odstavec 7 </a:t>
            </a:r>
            <a:r>
              <a:rPr lang="cs-CZ" dirty="0" smtClean="0"/>
              <a:t>vyžadovala, </a:t>
            </a:r>
            <a:r>
              <a:rPr lang="cs-CZ" dirty="0"/>
              <a:t>aby restaurace byly vybaveny </a:t>
            </a:r>
            <a:r>
              <a:rPr lang="cs-CZ" u="sng" dirty="0"/>
              <a:t>bezdotykovými</a:t>
            </a:r>
            <a:r>
              <a:rPr lang="cs-CZ" dirty="0"/>
              <a:t> bateriemi u umyvadel na mytí </a:t>
            </a:r>
            <a:r>
              <a:rPr lang="cs-CZ" dirty="0" smtClean="0"/>
              <a:t>rukou</a:t>
            </a:r>
          </a:p>
          <a:p>
            <a:pPr lvl="4"/>
            <a:r>
              <a:rPr lang="cs-CZ" dirty="0" smtClean="0"/>
              <a:t>novelizace 137/2004 </a:t>
            </a:r>
            <a:r>
              <a:rPr lang="cs-CZ" dirty="0"/>
              <a:t>Sb</a:t>
            </a:r>
            <a:r>
              <a:rPr lang="cs-CZ" dirty="0" smtClean="0"/>
              <a:t>. s opravou</a:t>
            </a:r>
          </a:p>
          <a:p>
            <a:pPr lvl="3"/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435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Směrnice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614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cs-CZ" dirty="0" smtClean="0"/>
              <a:t>Vydávány na portálu EUR-Lex</a:t>
            </a:r>
            <a:r>
              <a:rPr lang="cs-CZ" dirty="0"/>
              <a:t> ve všech oficiálních </a:t>
            </a:r>
            <a:r>
              <a:rPr lang="cs-CZ" dirty="0" smtClean="0"/>
              <a:t>jazycích (24) Evropské unie</a:t>
            </a:r>
          </a:p>
          <a:p>
            <a:pPr lvl="1"/>
            <a:r>
              <a:rPr lang="cs-CZ" dirty="0"/>
              <a:t>Evropské právní předpisy a ostatní veřejné dokumenty </a:t>
            </a:r>
            <a:r>
              <a:rPr lang="cs-CZ" dirty="0" smtClean="0"/>
              <a:t>EU</a:t>
            </a:r>
          </a:p>
          <a:p>
            <a:pPr lvl="1"/>
            <a:r>
              <a:rPr lang="cs-CZ" dirty="0" smtClean="0">
                <a:hlinkClick r:id="rId2"/>
              </a:rPr>
              <a:t>http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eur-lex.europa.eu/homepage.html?locale=cs</a:t>
            </a:r>
            <a:r>
              <a:rPr lang="cs-CZ" dirty="0" smtClean="0"/>
              <a:t> (pozor na komerční </a:t>
            </a:r>
            <a:r>
              <a:rPr lang="cs-CZ" dirty="0"/>
              <a:t>„plagiát</a:t>
            </a:r>
            <a:r>
              <a:rPr lang="cs-CZ" dirty="0" smtClean="0"/>
              <a:t>“ </a:t>
            </a:r>
            <a:r>
              <a:rPr lang="cs-CZ" dirty="0" smtClean="0">
                <a:hlinkClick r:id="rId3"/>
              </a:rPr>
              <a:t>http</a:t>
            </a:r>
            <a:r>
              <a:rPr lang="cs-CZ" dirty="0">
                <a:hlinkClick r:id="rId3"/>
              </a:rPr>
              <a:t>://</a:t>
            </a:r>
            <a:r>
              <a:rPr lang="cs-CZ" dirty="0" smtClean="0">
                <a:hlinkClick r:id="rId3"/>
              </a:rPr>
              <a:t>eu.vlex.com</a:t>
            </a:r>
            <a:r>
              <a:rPr lang="cs-CZ" dirty="0" smtClean="0"/>
              <a:t>) </a:t>
            </a:r>
          </a:p>
          <a:p>
            <a:pPr lvl="1"/>
            <a:endParaRPr lang="cs-CZ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50824" y="260648"/>
            <a:ext cx="84359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Směrnice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699792" y="3861048"/>
            <a:ext cx="4752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„</a:t>
            </a:r>
            <a:r>
              <a:rPr lang="cs-CZ" i="1" dirty="0" err="1" smtClean="0"/>
              <a:t>pythagorova</a:t>
            </a:r>
            <a:r>
              <a:rPr lang="cs-CZ" i="1" dirty="0" smtClean="0"/>
              <a:t> </a:t>
            </a:r>
            <a:r>
              <a:rPr lang="cs-CZ" i="1" dirty="0"/>
              <a:t>věta: 24 slov</a:t>
            </a:r>
            <a:br>
              <a:rPr lang="cs-CZ" i="1" dirty="0"/>
            </a:br>
            <a:r>
              <a:rPr lang="cs-CZ" i="1" dirty="0"/>
              <a:t>otčenáš: 66 slov</a:t>
            </a:r>
            <a:br>
              <a:rPr lang="cs-CZ" i="1" dirty="0"/>
            </a:br>
            <a:r>
              <a:rPr lang="cs-CZ" i="1" dirty="0" err="1"/>
              <a:t>archimédův</a:t>
            </a:r>
            <a:r>
              <a:rPr lang="cs-CZ" i="1" dirty="0"/>
              <a:t> zákon: 67 slov</a:t>
            </a:r>
            <a:br>
              <a:rPr lang="cs-CZ" i="1" dirty="0"/>
            </a:br>
            <a:r>
              <a:rPr lang="cs-CZ" i="1" dirty="0"/>
              <a:t>deset přikázání: 179 slov</a:t>
            </a:r>
            <a:br>
              <a:rPr lang="cs-CZ" i="1" dirty="0"/>
            </a:br>
            <a:r>
              <a:rPr lang="cs-CZ" i="1" dirty="0"/>
              <a:t>americká deklarace nezávislosti: 1 300 slov</a:t>
            </a:r>
            <a:br>
              <a:rPr lang="cs-CZ" i="1" dirty="0"/>
            </a:br>
            <a:r>
              <a:rPr lang="cs-CZ" i="1" dirty="0"/>
              <a:t>ústava USA se všemi 27 dodatky: 7 818 slov</a:t>
            </a:r>
            <a:br>
              <a:rPr lang="cs-CZ" i="1" dirty="0"/>
            </a:br>
            <a:r>
              <a:rPr lang="cs-CZ" i="1" dirty="0"/>
              <a:t>vyhláška EU o prodeji zelí: 26 911 </a:t>
            </a:r>
            <a:r>
              <a:rPr lang="cs-CZ" i="1" dirty="0" smtClean="0"/>
              <a:t>slov“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2987824" y="6103751"/>
            <a:ext cx="3583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Není v EUR-Lexu, tzn. neexistuje</a:t>
            </a:r>
            <a:endParaRPr lang="cs-CZ" dirty="0">
              <a:solidFill>
                <a:srgbClr val="FF0000"/>
              </a:solidFill>
            </a:endParaRPr>
          </a:p>
        </p:txBody>
      </p:sp>
      <p:cxnSp>
        <p:nvCxnSpPr>
          <p:cNvPr id="7" name="Přímá spojnice se šipkou 6"/>
          <p:cNvCxnSpPr/>
          <p:nvPr/>
        </p:nvCxnSpPr>
        <p:spPr>
          <a:xfrm flipH="1" flipV="1">
            <a:off x="3995936" y="5820365"/>
            <a:ext cx="576064" cy="28803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07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8170</TotalTime>
  <Words>1866</Words>
  <Application>Microsoft Office PowerPoint</Application>
  <PresentationFormat>Předvádění na obrazovce (4:3)</PresentationFormat>
  <Paragraphs>354</Paragraphs>
  <Slides>40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6" baseType="lpstr">
      <vt:lpstr>Arial Unicode MS</vt:lpstr>
      <vt:lpstr>MS PGothic</vt:lpstr>
      <vt:lpstr>PMingLiU</vt:lpstr>
      <vt:lpstr>Arial</vt:lpstr>
      <vt:lpstr>Tahoma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03 Evropské právo</dc:title>
  <dc:creator>Tomas Reznik</dc:creator>
  <cp:lastModifiedBy>Tom</cp:lastModifiedBy>
  <cp:revision>665</cp:revision>
  <dcterms:created xsi:type="dcterms:W3CDTF">2007-05-26T11:26:38Z</dcterms:created>
  <dcterms:modified xsi:type="dcterms:W3CDTF">2018-05-25T07:52:02Z</dcterms:modified>
</cp:coreProperties>
</file>