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5" r:id="rId9"/>
    <p:sldId id="263" r:id="rId10"/>
    <p:sldId id="261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8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6183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27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1834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3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4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2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5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2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8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1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9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1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2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4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1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zdroje.muni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so.c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geogr.muni.cz/novinka/pokyny-pro-zpracovani-zaverecnych-prac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otPsWOvXYeBS9zERaN9dzVxSEOTvt1e-o6inOeniCm4/edit?fbclid=IwAR34EeIaGRaFW47fsaLjRMY4NiIEoTMh7nqI5tD00RJVdLwKx92OpwGY3IQ#gid=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4E0EB97-221B-4A5E-A9D7-16C463A505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rcRect l="16731" t="9091" r="44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2F2D0089-EE06-49C0-9C5F-56B94DF2D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3632297"/>
            <a:ext cx="10602096" cy="2170389"/>
          </a:xfrm>
          <a:custGeom>
            <a:avLst/>
            <a:gdLst>
              <a:gd name="T0" fmla="*/ 2253 w 2259"/>
              <a:gd name="T1" fmla="*/ 195 h 413"/>
              <a:gd name="T2" fmla="*/ 2064 w 2259"/>
              <a:gd name="T3" fmla="*/ 7 h 413"/>
              <a:gd name="T4" fmla="*/ 2062 w 2259"/>
              <a:gd name="T5" fmla="*/ 5 h 413"/>
              <a:gd name="T6" fmla="*/ 2048 w 2259"/>
              <a:gd name="T7" fmla="*/ 0 h 413"/>
              <a:gd name="T8" fmla="*/ 891 w 2259"/>
              <a:gd name="T9" fmla="*/ 0 h 413"/>
              <a:gd name="T10" fmla="*/ 851 w 2259"/>
              <a:gd name="T11" fmla="*/ 0 h 413"/>
              <a:gd name="T12" fmla="*/ 541 w 2259"/>
              <a:gd name="T13" fmla="*/ 0 h 413"/>
              <a:gd name="T14" fmla="*/ 54 w 2259"/>
              <a:gd name="T15" fmla="*/ 0 h 413"/>
              <a:gd name="T16" fmla="*/ 0 w 2259"/>
              <a:gd name="T17" fmla="*/ 0 h 413"/>
              <a:gd name="T18" fmla="*/ 0 w 2259"/>
              <a:gd name="T19" fmla="*/ 413 h 413"/>
              <a:gd name="T20" fmla="*/ 54 w 2259"/>
              <a:gd name="T21" fmla="*/ 413 h 413"/>
              <a:gd name="T22" fmla="*/ 541 w 2259"/>
              <a:gd name="T23" fmla="*/ 413 h 413"/>
              <a:gd name="T24" fmla="*/ 851 w 2259"/>
              <a:gd name="T25" fmla="*/ 413 h 413"/>
              <a:gd name="T26" fmla="*/ 891 w 2259"/>
              <a:gd name="T27" fmla="*/ 413 h 413"/>
              <a:gd name="T28" fmla="*/ 2048 w 2259"/>
              <a:gd name="T29" fmla="*/ 413 h 413"/>
              <a:gd name="T30" fmla="*/ 2062 w 2259"/>
              <a:gd name="T31" fmla="*/ 408 h 413"/>
              <a:gd name="T32" fmla="*/ 2064 w 2259"/>
              <a:gd name="T33" fmla="*/ 406 h 413"/>
              <a:gd name="T34" fmla="*/ 2253 w 2259"/>
              <a:gd name="T35" fmla="*/ 217 h 413"/>
              <a:gd name="T36" fmla="*/ 2253 w 2259"/>
              <a:gd name="T37" fmla="*/ 1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9" h="413">
                <a:moveTo>
                  <a:pt x="2253" y="195"/>
                </a:moveTo>
                <a:cubicBezTo>
                  <a:pt x="2064" y="7"/>
                  <a:pt x="2064" y="7"/>
                  <a:pt x="2064" y="7"/>
                </a:cubicBezTo>
                <a:cubicBezTo>
                  <a:pt x="2064" y="6"/>
                  <a:pt x="2063" y="5"/>
                  <a:pt x="2062" y="5"/>
                </a:cubicBezTo>
                <a:cubicBezTo>
                  <a:pt x="2058" y="2"/>
                  <a:pt x="2053" y="0"/>
                  <a:pt x="2048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3"/>
                  <a:pt x="0" y="413"/>
                  <a:pt x="0" y="413"/>
                </a:cubicBezTo>
                <a:cubicBezTo>
                  <a:pt x="54" y="413"/>
                  <a:pt x="54" y="413"/>
                  <a:pt x="54" y="413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851" y="413"/>
                  <a:pt x="851" y="413"/>
                  <a:pt x="85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2048" y="413"/>
                  <a:pt x="2048" y="413"/>
                  <a:pt x="2048" y="413"/>
                </a:cubicBezTo>
                <a:cubicBezTo>
                  <a:pt x="2053" y="413"/>
                  <a:pt x="2058" y="411"/>
                  <a:pt x="2062" y="408"/>
                </a:cubicBezTo>
                <a:cubicBezTo>
                  <a:pt x="2063" y="407"/>
                  <a:pt x="2064" y="406"/>
                  <a:pt x="2064" y="406"/>
                </a:cubicBezTo>
                <a:cubicBezTo>
                  <a:pt x="2253" y="217"/>
                  <a:pt x="2253" y="217"/>
                  <a:pt x="2253" y="217"/>
                </a:cubicBezTo>
                <a:cubicBezTo>
                  <a:pt x="2259" y="211"/>
                  <a:pt x="2259" y="201"/>
                  <a:pt x="2253" y="195"/>
                </a:cubicBezTo>
                <a:close/>
              </a:path>
            </a:pathLst>
          </a:custGeom>
          <a:solidFill>
            <a:schemeClr val="tx1">
              <a:alpha val="9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B36347-F05A-4DC4-934B-9CD436CDA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733" y="3962400"/>
            <a:ext cx="8458200" cy="9589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100">
                <a:solidFill>
                  <a:srgbClr val="FEFFFF"/>
                </a:solidFill>
              </a:rPr>
              <a:t>Geografie obyvatelstva a geodemografie</a:t>
            </a:r>
            <a:br>
              <a:rPr lang="cs-CZ" sz="3100">
                <a:solidFill>
                  <a:srgbClr val="FEFFFF"/>
                </a:solidFill>
              </a:rPr>
            </a:br>
            <a:r>
              <a:rPr lang="cs-CZ" sz="3100">
                <a:solidFill>
                  <a:srgbClr val="FEFFFF"/>
                </a:solidFill>
                <a:latin typeface="+mn-lt"/>
              </a:rPr>
              <a:t>Cvičení 1.</a:t>
            </a:r>
            <a:endParaRPr lang="cs-CZ" sz="3100">
              <a:solidFill>
                <a:srgbClr val="FE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398482D-484F-4A53-A7BA-FA1523A86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3733" y="4944531"/>
            <a:ext cx="8458200" cy="5249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100">
                <a:solidFill>
                  <a:srgbClr val="FEFFFF"/>
                </a:solidFill>
              </a:rPr>
              <a:t>Podzim 2021</a:t>
            </a:r>
          </a:p>
          <a:p>
            <a:pPr>
              <a:lnSpc>
                <a:spcPct val="90000"/>
              </a:lnSpc>
            </a:pPr>
            <a:r>
              <a:rPr lang="cs-CZ" sz="1100">
                <a:solidFill>
                  <a:srgbClr val="FEFFFF"/>
                </a:solidFill>
              </a:rPr>
              <a:t>Eva Kašparová</a:t>
            </a:r>
          </a:p>
        </p:txBody>
      </p:sp>
    </p:spTree>
    <p:extLst>
      <p:ext uri="{BB962C8B-B14F-4D97-AF65-F5344CB8AC3E}">
        <p14:creationId xmlns:p14="http://schemas.microsoft.com/office/powerpoint/2010/main" val="2487847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A8BBA4-40AD-4472-BDCE-D686421E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9F184A-FD84-4377-97C4-FF1337DB3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 20. 9. 2021 včetně napsat do online excelu název vybraného SO ORP, název článku + název časopisu, včetně preferovaného data prezentace</a:t>
            </a:r>
          </a:p>
          <a:p>
            <a:r>
              <a:rPr lang="cs-CZ" dirty="0"/>
              <a:t>Příští cvičení: 21. 9.: zadání první části seminární práce </a:t>
            </a:r>
          </a:p>
          <a:p>
            <a:endParaRPr lang="cs-CZ" dirty="0"/>
          </a:p>
          <a:p>
            <a:r>
              <a:rPr lang="cs-CZ" dirty="0"/>
              <a:t>V případě jakýchkoliv dotazů mne neváhejte kontaktovat</a:t>
            </a:r>
          </a:p>
        </p:txBody>
      </p:sp>
    </p:spTree>
    <p:extLst>
      <p:ext uri="{BB962C8B-B14F-4D97-AF65-F5344CB8AC3E}">
        <p14:creationId xmlns:p14="http://schemas.microsoft.com/office/powerpoint/2010/main" val="3081226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C70F19-A5D7-425A-9178-4E1377EFB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E2311A-8DD9-458D-9C77-9D11AADDA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553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7FF201-0AA3-4C9C-88BF-C28BFDCCE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k získání zápočtu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7301310-BAA2-44B5-A53D-A21ED4886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I. Odevzdání všech cvičení (5x v průběhu semestru + uznaná seminární práce)</a:t>
            </a:r>
          </a:p>
          <a:p>
            <a:r>
              <a:rPr lang="cs-CZ" dirty="0"/>
              <a:t>II. Četba článku a následně jeho prezentace v hodině</a:t>
            </a:r>
          </a:p>
          <a:p>
            <a:r>
              <a:rPr lang="cs-CZ" dirty="0"/>
              <a:t>III. Aktivní účast na cvičeních (diskuze, kladení otázek k prezentacím,…)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Max. 1 neomluvená absence (?) – studijní řád MU</a:t>
            </a:r>
          </a:p>
        </p:txBody>
      </p:sp>
    </p:spTree>
    <p:extLst>
      <p:ext uri="{BB962C8B-B14F-4D97-AF65-F5344CB8AC3E}">
        <p14:creationId xmlns:p14="http://schemas.microsoft.com/office/powerpoint/2010/main" val="3908322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257770-CBE9-4161-B425-46722CFE1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I. Četba článku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615878-3583-43C9-9D33-1FB055BE6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825" y="1905000"/>
            <a:ext cx="9496703" cy="4459494"/>
          </a:xfrm>
        </p:spPr>
        <p:txBody>
          <a:bodyPr>
            <a:normAutofit/>
          </a:bodyPr>
          <a:lstStyle/>
          <a:p>
            <a:r>
              <a:rPr lang="cs-CZ" dirty="0"/>
              <a:t>Dle vlastního výběru (ALE musí být geografického zaměření, tedy ne např. lékařské články)</a:t>
            </a:r>
          </a:p>
          <a:p>
            <a:r>
              <a:rPr lang="cs-CZ" dirty="0"/>
              <a:t>Musí se týkat demografie: migrace, rozvodovost, úmrtnost, stárnutí populace, přirozený pohyb obyvatelstva, kojenecká úmrtnost, …</a:t>
            </a:r>
          </a:p>
          <a:p>
            <a:r>
              <a:rPr lang="cs-CZ" dirty="0"/>
              <a:t>V angličtině</a:t>
            </a:r>
          </a:p>
          <a:p>
            <a:r>
              <a:rPr lang="cs-CZ" dirty="0"/>
              <a:t>Lze využít elektronické zdroje MU: </a:t>
            </a:r>
            <a:r>
              <a:rPr lang="cs-CZ" dirty="0">
                <a:hlinkClick r:id="rId2"/>
              </a:rPr>
              <a:t>https://ezdroje.muni.cz/</a:t>
            </a:r>
            <a:endParaRPr lang="cs-CZ" dirty="0"/>
          </a:p>
          <a:p>
            <a:r>
              <a:rPr lang="cs-CZ" dirty="0"/>
              <a:t>Minimální rozsah článku 8 stran</a:t>
            </a:r>
          </a:p>
          <a:p>
            <a:r>
              <a:rPr lang="cs-CZ" dirty="0"/>
              <a:t>Cíle: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300" dirty="0"/>
              <a:t>naučit se pracovat s odborným článkem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300" dirty="0"/>
              <a:t>předat nejdůležitější informace ostatním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300" dirty="0"/>
              <a:t>porozumět anglickému textu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300" dirty="0"/>
              <a:t>procvičit se ve schopnosti prezentování před více lidmi</a:t>
            </a:r>
          </a:p>
        </p:txBody>
      </p:sp>
    </p:spTree>
    <p:extLst>
      <p:ext uri="{BB962C8B-B14F-4D97-AF65-F5344CB8AC3E}">
        <p14:creationId xmlns:p14="http://schemas.microsoft.com/office/powerpoint/2010/main" val="54975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11EE5C-AFE1-4B5A-967C-3E0EC9C3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I. Četba článku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F2AEE4-EC51-4F57-BBE1-618E8E185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Prezentace na max. 10 minut + diskuze</a:t>
            </a:r>
          </a:p>
          <a:p>
            <a:r>
              <a:rPr lang="cs-CZ" dirty="0"/>
              <a:t>1 student = 1 vlastní článek</a:t>
            </a:r>
          </a:p>
          <a:p>
            <a:r>
              <a:rPr lang="cs-CZ" dirty="0"/>
              <a:t>Jméno studenta, název článku a název časopisu napsat do tabulky excel do příštího cvičení (</a:t>
            </a:r>
            <a:r>
              <a:rPr lang="cs-CZ" b="1" dirty="0"/>
              <a:t>do 20.9. včetně</a:t>
            </a:r>
            <a:r>
              <a:rPr lang="cs-CZ" dirty="0"/>
              <a:t>) → pokud se mi článek nebude zdát vhodný, potřeba změnit</a:t>
            </a:r>
          </a:p>
          <a:p>
            <a:endParaRPr lang="cs-CZ" dirty="0"/>
          </a:p>
          <a:p>
            <a:r>
              <a:rPr lang="cs-CZ" dirty="0"/>
              <a:t>První termíny prezentací 5. 10. 2021(2 studenti)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7581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3318D0-3B0E-4817-B52E-287BD20DC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Seminární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56FE08-7EBC-4203-9E3A-91BB475C6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Celkem 5 cvičení</a:t>
            </a:r>
          </a:p>
          <a:p>
            <a:r>
              <a:rPr lang="cs-CZ" dirty="0"/>
              <a:t>Doporučuji pracovat průběžně = po každé vypracované části následuje kontrola a zpětná vazba</a:t>
            </a:r>
          </a:p>
          <a:p>
            <a:r>
              <a:rPr lang="cs-CZ" dirty="0"/>
              <a:t>2 týdny na vypracování</a:t>
            </a:r>
          </a:p>
          <a:p>
            <a:r>
              <a:rPr lang="cs-CZ" dirty="0"/>
              <a:t>Komplexní a vyčerpávající informace o vybraném SO ORP</a:t>
            </a:r>
          </a:p>
          <a:p>
            <a:r>
              <a:rPr lang="cs-CZ" dirty="0"/>
              <a:t>Práce se všemi obcemi v SO ORP, tedy vybírejte i dle počtu obcí = čím více obcí, tím více práce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Minimálně 10 obcí v ORP</a:t>
            </a:r>
          </a:p>
          <a:p>
            <a:r>
              <a:rPr lang="cs-CZ" dirty="0"/>
              <a:t>Doporučuji si projít web ČSÚ (</a:t>
            </a:r>
            <a:r>
              <a:rPr lang="cs-CZ" dirty="0">
                <a:hlinkClick r:id="rId2"/>
              </a:rPr>
              <a:t>https://www.czso.cz/</a:t>
            </a:r>
            <a:r>
              <a:rPr lang="cs-CZ" dirty="0"/>
              <a:t>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450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352175-9213-4291-BAF0-0FF7E02EF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Seminární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3C9CC2-8572-419D-AC83-6EE0E86D2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Zpracovat dle pokynů GÚ: </a:t>
            </a:r>
            <a:r>
              <a:rPr lang="cs-CZ" dirty="0">
                <a:hlinkClick r:id="rId2"/>
              </a:rPr>
              <a:t>http://geogr.muni.cz/novinka/pokyny-pro-zpracovani-zaverecnych-praci</a:t>
            </a:r>
            <a:endParaRPr lang="cs-CZ" dirty="0"/>
          </a:p>
          <a:p>
            <a:r>
              <a:rPr lang="cs-CZ" dirty="0"/>
              <a:t>Pozor na pravopis a gramatiku, překlepy, stylistiku</a:t>
            </a:r>
          </a:p>
        </p:txBody>
      </p:sp>
    </p:spTree>
    <p:extLst>
      <p:ext uri="{BB962C8B-B14F-4D97-AF65-F5344CB8AC3E}">
        <p14:creationId xmlns:p14="http://schemas.microsoft.com/office/powerpoint/2010/main" val="3022535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A91922-860C-46ED-95E5-1E2385A99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Excelová tabulka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9004C6-C474-415B-99F9-597F43660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Odkaz: </a:t>
            </a:r>
            <a:r>
              <a:rPr lang="cs-CZ" dirty="0">
                <a:hlinkClick r:id="rId2"/>
              </a:rPr>
              <a:t>https://docs.google.com/spreadsheets/d/1otPsWOvXYeBS9zERaN9dzVxSEOTvt1e-o6inOeniCm4/edit?fbclid=IwAR34EeIaGRaFW47fsaLjRMY4NiIEoTMh7nqI5tD00RJVdLwKx92OpwGY3IQ#gid=0</a:t>
            </a:r>
            <a:endParaRPr lang="cs-CZ" dirty="0"/>
          </a:p>
          <a:p>
            <a:r>
              <a:rPr lang="cs-CZ" dirty="0"/>
              <a:t>Vyberte si datum, které vám nejvíce vyhovuje</a:t>
            </a:r>
          </a:p>
          <a:p>
            <a:r>
              <a:rPr lang="cs-CZ" dirty="0"/>
              <a:t>Do 20. 9. včetně</a:t>
            </a:r>
          </a:p>
        </p:txBody>
      </p:sp>
    </p:spTree>
    <p:extLst>
      <p:ext uri="{BB962C8B-B14F-4D97-AF65-F5344CB8AC3E}">
        <p14:creationId xmlns:p14="http://schemas.microsoft.com/office/powerpoint/2010/main" val="64841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6CBABE-8DC5-43A3-97F5-2FEE97E4F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III. Aktivita na cvičeních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6BC3F2-B380-4204-8E51-33D7543AC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Každý student na papír napíše minimálně 2 poznámky k právě proběhlé prezentaci článků spolužáků (ručně či elektronicky)</a:t>
            </a:r>
          </a:p>
          <a:p>
            <a:r>
              <a:rPr lang="cs-CZ" dirty="0"/>
              <a:t>Na konci semináře papíry vyberu a překontroluju (či do půlnoci daného dne poslán na můj e-mail)</a:t>
            </a:r>
          </a:p>
          <a:p>
            <a:r>
              <a:rPr lang="cs-CZ" dirty="0"/>
              <a:t>Může být otázka, doplnění, kritika, reflexe, nápad, vlastní názor,…</a:t>
            </a:r>
          </a:p>
          <a:p>
            <a:r>
              <a:rPr lang="cs-CZ" dirty="0"/>
              <a:t>Abych věděla, že jste nespali </a:t>
            </a:r>
            <a:r>
              <a:rPr lang="cs-CZ" dirty="0">
                <a:sym typeface="Wingdings" panose="05000000000000000000" pitchFamily="2" charset="2"/>
              </a:rPr>
              <a:t> </a:t>
            </a:r>
          </a:p>
          <a:p>
            <a:r>
              <a:rPr lang="cs-CZ">
                <a:sym typeface="Wingdings" panose="05000000000000000000" pitchFamily="2" charset="2"/>
              </a:rPr>
              <a:t>Kdo neodevzdá, </a:t>
            </a:r>
            <a:r>
              <a:rPr lang="cs-CZ" dirty="0">
                <a:sym typeface="Wingdings" panose="05000000000000000000" pitchFamily="2" charset="2"/>
              </a:rPr>
              <a:t>bude mít práci navíc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9146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C80D13-F3AA-47E7-AB74-75AD97F83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Harmonogram seminářů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F97B8D-C680-4554-B7AC-791D55452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ED608AA-EDF0-42BA-9730-CDB18EB01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985" y="1903379"/>
            <a:ext cx="4460029" cy="457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60606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287</TotalTime>
  <Words>477</Words>
  <Application>Microsoft Office PowerPoint</Application>
  <PresentationFormat>Širokoúhlá obrazovka</PresentationFormat>
  <Paragraphs>55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Wingdings 3</vt:lpstr>
      <vt:lpstr>Stébla</vt:lpstr>
      <vt:lpstr>Geografie obyvatelstva a geodemografie Cvičení 1.</vt:lpstr>
      <vt:lpstr>Podmínky k získání zápočtu</vt:lpstr>
      <vt:lpstr>I. Četba článku</vt:lpstr>
      <vt:lpstr>I. Četba článku</vt:lpstr>
      <vt:lpstr>II. Seminární práce</vt:lpstr>
      <vt:lpstr>II. Seminární práce</vt:lpstr>
      <vt:lpstr>Excelová tabulka</vt:lpstr>
      <vt:lpstr>III. Aktivita na cvičeních</vt:lpstr>
      <vt:lpstr>Harmonogram seminářů</vt:lpstr>
      <vt:lpstr>Shrnutí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Geografie obyvatelstva a geodemografie Cvičení 1.</dc:title>
  <dc:creator>Eva Kašparová</dc:creator>
  <cp:lastModifiedBy>Eva Kašparová</cp:lastModifiedBy>
  <cp:revision>18</cp:revision>
  <dcterms:created xsi:type="dcterms:W3CDTF">2021-09-12T10:31:18Z</dcterms:created>
  <dcterms:modified xsi:type="dcterms:W3CDTF">2021-09-14T17:17:12Z</dcterms:modified>
</cp:coreProperties>
</file>