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3" r:id="rId3"/>
    <p:sldId id="265" r:id="rId4"/>
    <p:sldId id="266" r:id="rId5"/>
    <p:sldId id="267" r:id="rId6"/>
    <p:sldId id="270" r:id="rId7"/>
    <p:sldId id="269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18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83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databaze-demografickych-udaju-za-obce-c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E0EB97-221B-4A5E-A9D7-16C463A50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16731" t="9091" r="44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tx1">
              <a:alpha val="9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B36347-F05A-4DC4-934B-9CD436CD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>
                <a:solidFill>
                  <a:srgbClr val="FEFFFF"/>
                </a:solidFill>
              </a:rPr>
              <a:t>Geografie obyvatelstva a </a:t>
            </a:r>
            <a:r>
              <a:rPr lang="cs-CZ" sz="3100" dirty="0" err="1">
                <a:solidFill>
                  <a:srgbClr val="FEFFFF"/>
                </a:solidFill>
              </a:rPr>
              <a:t>geodemografie</a:t>
            </a:r>
            <a:br>
              <a:rPr lang="cs-CZ" sz="3100" dirty="0">
                <a:solidFill>
                  <a:srgbClr val="FEFFFF"/>
                </a:solidFill>
              </a:rPr>
            </a:br>
            <a:r>
              <a:rPr lang="cs-CZ" sz="3100" dirty="0">
                <a:solidFill>
                  <a:srgbClr val="FEFFFF"/>
                </a:solidFill>
                <a:latin typeface="+mn-lt"/>
              </a:rPr>
              <a:t>Cvičení 3.</a:t>
            </a:r>
            <a:endParaRPr lang="cs-CZ" sz="3100" dirty="0">
              <a:solidFill>
                <a:srgbClr val="FE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98482D-484F-4A53-A7BA-FA1523A86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Podzim 2021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Eva Kašparová</a:t>
            </a:r>
          </a:p>
        </p:txBody>
      </p:sp>
    </p:spTree>
    <p:extLst>
      <p:ext uri="{BB962C8B-B14F-4D97-AF65-F5344CB8AC3E}">
        <p14:creationId xmlns:p14="http://schemas.microsoft.com/office/powerpoint/2010/main" val="248784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0D13-F3AA-47E7-AB74-75AD97F8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seminářů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97B8D-C680-4554-B7AC-791D5545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1776E1-B0EA-4E4B-A923-17BAF300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62" y="2016705"/>
            <a:ext cx="6168809" cy="43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E5978-237F-40BA-B032-4E5FAF94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seminárky 2. část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AD31B52-5A0F-4125-BF70-B6C5BA762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/>
                  <a:t>Druhá část je rozdělena do tří částí:</a:t>
                </a:r>
              </a:p>
              <a:p>
                <a:r>
                  <a:rPr lang="cs-CZ" b="1" dirty="0"/>
                  <a:t>1. Hustota zalidnění</a:t>
                </a:r>
              </a:p>
              <a:p>
                <a:r>
                  <a:rPr lang="cs-CZ" dirty="0"/>
                  <a:t>Vypočítejte hustotu zalidnění za jednotlivé obce + za celé ORP jako celek</a:t>
                </a:r>
              </a:p>
              <a:p>
                <a:r>
                  <a:rPr lang="cs-CZ" dirty="0"/>
                  <a:t>H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S = počet obyvatel</a:t>
                </a:r>
              </a:p>
              <a:p>
                <a:r>
                  <a:rPr lang="cs-CZ" dirty="0"/>
                  <a:t>P = plocha v km²</a:t>
                </a:r>
              </a:p>
              <a:p>
                <a:r>
                  <a:rPr lang="cs-CZ" dirty="0"/>
                  <a:t>Výstup: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dirty="0"/>
                  <a:t>1 tabulka s hodnotami H za roky 1991, 2001 a 2011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dirty="0"/>
                  <a:t>1 mapa vyobrazující rozdíl ve změně hustoty obyvatel za roky 1991 a 2011 (zda-</a:t>
                </a:r>
                <a:r>
                  <a:rPr lang="cs-CZ" dirty="0" err="1"/>
                  <a:t>li</a:t>
                </a:r>
                <a:r>
                  <a:rPr lang="cs-CZ" dirty="0"/>
                  <a:t> se hustota zvyšovala, nebo snižovala, a proč – interpretace)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AD31B52-5A0F-4125-BF70-B6C5BA762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5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A6B29-A5FB-4D7F-B065-E7A3905A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seminárky 2.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F625BA-B160-4C39-8A9D-21A02FD5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5996"/>
            <a:ext cx="8915400" cy="4873658"/>
          </a:xfrm>
        </p:spPr>
        <p:txBody>
          <a:bodyPr>
            <a:normAutofit/>
          </a:bodyPr>
          <a:lstStyle/>
          <a:p>
            <a:r>
              <a:rPr lang="cs-CZ" b="1" dirty="0"/>
              <a:t>2. Koncentrace obyvatelstva – Lorenzova křivka</a:t>
            </a:r>
          </a:p>
          <a:p>
            <a:r>
              <a:rPr lang="cs-CZ" dirty="0"/>
              <a:t>Taktéž za roky 1991, 2001 a 2011</a:t>
            </a:r>
          </a:p>
          <a:p>
            <a:r>
              <a:rPr lang="cs-CZ" dirty="0"/>
              <a:t>Vytvoření 3 tabulek: </a:t>
            </a:r>
            <a:r>
              <a:rPr lang="cs-CZ" u="sng" dirty="0"/>
              <a:t>Počet obyvatel </a:t>
            </a:r>
            <a:r>
              <a:rPr lang="cs-CZ" dirty="0"/>
              <a:t>(absolutně, relativně a relativně kumulované hodnoty) + </a:t>
            </a:r>
            <a:r>
              <a:rPr lang="cs-CZ" u="sng" dirty="0"/>
              <a:t>rozloha</a:t>
            </a:r>
            <a:r>
              <a:rPr lang="cs-CZ" dirty="0"/>
              <a:t> (absolutně, relativně a relativně kumulované hodnoty)</a:t>
            </a:r>
          </a:p>
          <a:p>
            <a:r>
              <a:rPr lang="cs-CZ" dirty="0"/>
              <a:t>Vycházejte z hodnot z předchozí části</a:t>
            </a:r>
          </a:p>
          <a:p>
            <a:r>
              <a:rPr lang="cs-CZ" dirty="0"/>
              <a:t>Postup: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1) Výpočet hustoty obyvatel pro jednotlivé obce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2) Seřazení obcí dle hustoty obyvatel 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3) Vypočítání relativní a relativních kumulovaných hodnot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4) Vynesení relativních kumulovaných hodnot do bodového grafu (osa y rozloha, osa x PO) → liniový graf → proložení „ideální“ křivky (vložit obrazec)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5) Název grafu, jednotlivých os, legendu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85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DE111-C5FD-48B0-A275-710C6F84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seminárky 2. část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E710E81-D487-48A8-8A08-82F425DE92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599"/>
                <a:ext cx="8915400" cy="4446309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3. Přirozený pohyb obyvatelstva</a:t>
                </a:r>
              </a:p>
              <a:p>
                <a:r>
                  <a:rPr lang="cs-CZ" dirty="0"/>
                  <a:t>Taktéž pro všechny tři roky</a:t>
                </a:r>
              </a:p>
              <a:p>
                <a:r>
                  <a:rPr lang="cs-CZ" dirty="0"/>
                  <a:t>Za všechny obce + za celé ORP</a:t>
                </a:r>
              </a:p>
              <a:p>
                <a:r>
                  <a:rPr lang="cs-CZ" dirty="0"/>
                  <a:t>Vypočítejte absolutní (PP) a relativní (pp) hodnoty přirozeného přírůstku</a:t>
                </a:r>
              </a:p>
              <a:p>
                <a:r>
                  <a:rPr lang="cs-CZ" u="sng" dirty="0"/>
                  <a:t>Absolutní (PP)</a:t>
                </a:r>
                <a:r>
                  <a:rPr lang="cs-CZ" dirty="0"/>
                  <a:t> = počet živě narozených – počet zemřelých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cs-CZ" dirty="0"/>
                  <a:t>PP=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cs-CZ" dirty="0"/>
                  <a:t> - M</a:t>
                </a:r>
              </a:p>
              <a:p>
                <a:pPr marL="914400" lvl="2" indent="0">
                  <a:buNone/>
                </a:pPr>
                <a:endParaRPr lang="cs-CZ" dirty="0"/>
              </a:p>
              <a:p>
                <a:r>
                  <a:rPr lang="cs-CZ" u="sng" dirty="0"/>
                  <a:t>Relativní (pp)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ž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iv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ě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narozen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ch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po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et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zem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el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edn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stav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obyvatelstva</m:t>
                        </m:r>
                      </m:den>
                    </m:f>
                  </m:oMath>
                </a14:m>
                <a:r>
                  <a:rPr lang="cs-CZ" dirty="0"/>
                  <a:t> * 1000 [‰]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cs-CZ" dirty="0"/>
                  <a:t>pp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cs-CZ" dirty="0"/>
                          <m:t> − 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/>
                          <m:t>𝑺</m:t>
                        </m:r>
                        <m:r>
                          <m:rPr>
                            <m:nor/>
                          </m:rPr>
                          <a:rPr lang="cs-CZ"/>
                          <m:t>̅</m:t>
                        </m:r>
                      </m:den>
                    </m:f>
                  </m:oMath>
                </a14:m>
                <a:r>
                  <a:rPr lang="cs-CZ" dirty="0"/>
                  <a:t> * 1000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E710E81-D487-48A8-8A08-82F425DE9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599"/>
                <a:ext cx="8915400" cy="4446309"/>
              </a:xfrm>
              <a:blipFill>
                <a:blip r:embed="rId2"/>
                <a:stretch>
                  <a:fillRect l="-479" t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39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A5597-E5B6-4A9B-9069-D5EB6F56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seminárky 2.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23D09-7B7F-480C-B225-26722D21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Střední stav obyvatelstva: k půlnoci z 30.6. na 1.7.</a:t>
            </a:r>
          </a:p>
          <a:p>
            <a:pPr lvl="1"/>
            <a:r>
              <a:rPr lang="cs-CZ" dirty="0"/>
              <a:t>Střed sledovaného období</a:t>
            </a:r>
          </a:p>
          <a:p>
            <a:pPr lvl="1"/>
            <a:r>
              <a:rPr lang="cs-CZ" dirty="0"/>
              <a:t>Demografické ukazatele</a:t>
            </a:r>
          </a:p>
          <a:p>
            <a:pPr lvl="1"/>
            <a:r>
              <a:rPr lang="cs-CZ" dirty="0"/>
              <a:t>Na 1000 obyvatel</a:t>
            </a:r>
          </a:p>
          <a:p>
            <a:r>
              <a:rPr lang="cs-CZ" dirty="0"/>
              <a:t>Pro toto cvičení vypočítejte průměr z hodnot 1.1. a 31.12.</a:t>
            </a:r>
          </a:p>
          <a:p>
            <a:r>
              <a:rPr lang="cs-CZ" dirty="0"/>
              <a:t>Znovu tři tabulky za každý rok (všechny obce + všechny vypočítané i najité ukazatele) </a:t>
            </a:r>
          </a:p>
          <a:p>
            <a:r>
              <a:rPr lang="cs-CZ" dirty="0">
                <a:hlinkClick r:id="rId2"/>
              </a:rPr>
              <a:t>Zdroj dat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5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4EF0B-37D7-4459-8CB1-DC94F02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seminárky 2.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93778-D983-4340-A461-2761FCA39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jednotlivým částem tohoto zadání ne moc dlouhý komentář popisující stávající stav, vysvětlení proč tomu tak je, možná prognóza do budoucna</a:t>
            </a:r>
          </a:p>
          <a:p>
            <a:r>
              <a:rPr lang="cs-CZ" dirty="0"/>
              <a:t>Pokuste se poznatky propojit s informacemi získanými v první části seminárky (FG a SCE podmínky – jakým způsobem ovlivňuje koncentraci obyvatel a hustotu zalidnění)</a:t>
            </a:r>
          </a:p>
        </p:txBody>
      </p:sp>
    </p:spTree>
    <p:extLst>
      <p:ext uri="{BB962C8B-B14F-4D97-AF65-F5344CB8AC3E}">
        <p14:creationId xmlns:p14="http://schemas.microsoft.com/office/powerpoint/2010/main" val="96752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8BBA4-40AD-4472-BDCE-D686421E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F184A-FD84-4377-97C4-FF1337DB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16. 10. 2021 do 23:59 odevzdat 2. část seminární práce</a:t>
            </a:r>
          </a:p>
          <a:p>
            <a:r>
              <a:rPr lang="cs-CZ" dirty="0"/>
              <a:t>Příští cvičení: 12.10.: pouze prezentace (3)</a:t>
            </a:r>
          </a:p>
          <a:p>
            <a:endParaRPr lang="cs-CZ" dirty="0"/>
          </a:p>
          <a:p>
            <a:r>
              <a:rPr lang="cs-CZ" dirty="0"/>
              <a:t>V případě jakýchkoliv dotazů mne neváhejte kontaktovat</a:t>
            </a:r>
          </a:p>
        </p:txBody>
      </p:sp>
    </p:spTree>
    <p:extLst>
      <p:ext uri="{BB962C8B-B14F-4D97-AF65-F5344CB8AC3E}">
        <p14:creationId xmlns:p14="http://schemas.microsoft.com/office/powerpoint/2010/main" val="308122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70F19-A5D7-425A-9178-4E1377EF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2311A-8DD9-458D-9C77-9D11AADD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55313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791</TotalTime>
  <Words>423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Century Gothic</vt:lpstr>
      <vt:lpstr>Wingdings 3</vt:lpstr>
      <vt:lpstr>Stébla</vt:lpstr>
      <vt:lpstr>Geografie obyvatelstva a geodemografie Cvičení 3.</vt:lpstr>
      <vt:lpstr>Harmonogram seminářů</vt:lpstr>
      <vt:lpstr>Zadání seminárky 2. část</vt:lpstr>
      <vt:lpstr>Zadání seminárky 2. část</vt:lpstr>
      <vt:lpstr>Zadání seminárky 2. část</vt:lpstr>
      <vt:lpstr>Zadání seminárky 2. část</vt:lpstr>
      <vt:lpstr>Zadání seminárky 2. část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obyvatelstva a geodemografie Cvičení 1.</dc:title>
  <dc:creator>Eva Kašparová</dc:creator>
  <cp:lastModifiedBy>Eva Kašparová</cp:lastModifiedBy>
  <cp:revision>25</cp:revision>
  <dcterms:created xsi:type="dcterms:W3CDTF">2021-09-12T10:31:18Z</dcterms:created>
  <dcterms:modified xsi:type="dcterms:W3CDTF">2021-10-06T14:33:44Z</dcterms:modified>
</cp:coreProperties>
</file>