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18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83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sites/default/files/knihovna/narzem2011.pdf" TargetMode="External"/><Relationship Id="rId2" Type="http://schemas.openxmlformats.org/officeDocument/2006/relationships/hyperlink" Target="https://www.uzis.cz/sites/default/files/knihovna/demonar200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asova_rada_demografie_2009_1990" TargetMode="External"/><Relationship Id="rId2" Type="http://schemas.openxmlformats.org/officeDocument/2006/relationships/hyperlink" Target="https://www.czso.cz/csu/czso/demograficka-rocenka-okresu-2000-2009-4aj3ztrq1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E0EB97-221B-4A5E-A9D7-16C463A50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16731" t="9091" r="44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B36347-F05A-4DC4-934B-9CD436CD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>
                <a:solidFill>
                  <a:srgbClr val="FEFFFF"/>
                </a:solidFill>
              </a:rPr>
              <a:t>Geografie obyvatelstva a </a:t>
            </a:r>
            <a:r>
              <a:rPr lang="cs-CZ" sz="3100" dirty="0" err="1">
                <a:solidFill>
                  <a:srgbClr val="FEFFFF"/>
                </a:solidFill>
              </a:rPr>
              <a:t>geodemografie</a:t>
            </a:r>
            <a:br>
              <a:rPr lang="cs-CZ" sz="3100" dirty="0">
                <a:solidFill>
                  <a:srgbClr val="FEFFFF"/>
                </a:solidFill>
              </a:rPr>
            </a:br>
            <a:r>
              <a:rPr lang="cs-CZ" sz="3100" dirty="0">
                <a:solidFill>
                  <a:srgbClr val="FEFFFF"/>
                </a:solidFill>
                <a:latin typeface="+mn-lt"/>
              </a:rPr>
              <a:t>Cvičení 5.</a:t>
            </a:r>
            <a:endParaRPr lang="cs-CZ" sz="3100" dirty="0">
              <a:solidFill>
                <a:srgbClr val="FE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98482D-484F-4A53-A7BA-FA1523A86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Podzim 2021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Eva Kašparová</a:t>
            </a:r>
          </a:p>
        </p:txBody>
      </p:sp>
    </p:spTree>
    <p:extLst>
      <p:ext uri="{BB962C8B-B14F-4D97-AF65-F5344CB8AC3E}">
        <p14:creationId xmlns:p14="http://schemas.microsoft.com/office/powerpoint/2010/main" val="248784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70F19-A5D7-425A-9178-4E1377EF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2311A-8DD9-458D-9C77-9D11AADD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55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0D13-F3AA-47E7-AB74-75AD97F8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seminářů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97B8D-C680-4554-B7AC-791D5545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CF9C96-44C1-4A84-B887-7BCD68A5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18" y="1866356"/>
            <a:ext cx="6527723" cy="43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D6786-EA22-4107-AE47-8CD8E989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4.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A600B2-0A42-4EC7-83CA-049BC823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částí: sňatečnost, rozvodovost, potratovost, mrtvorozenost, kojenecká úmrtnost</a:t>
            </a:r>
          </a:p>
          <a:p>
            <a:r>
              <a:rPr lang="cs-CZ" dirty="0"/>
              <a:t>Roky 1991, 2001 a 2011 (první tři části) + všechny obce ORP + celé ORP</a:t>
            </a:r>
          </a:p>
          <a:p>
            <a:r>
              <a:rPr lang="cs-CZ" dirty="0"/>
              <a:t>Roky 2001 a 2011 (poslední dvě části) + okres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7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CB826-76E3-4E82-A629-781856AE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cvičení – I. Sňatečnost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364F628-A0B0-4232-AA20-6FD34F392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1" dirty="0"/>
                  <a:t>Hrubá míra sňatečnosti </a:t>
                </a:r>
                <a:r>
                  <a:rPr lang="cs-CZ" dirty="0"/>
                  <a:t>= počet sňatků na 1000 obyvatel středního stavu</a:t>
                </a:r>
              </a:p>
              <a:p>
                <a:r>
                  <a:rPr lang="cs-CZ" dirty="0"/>
                  <a:t>Za všechny obce + ORP za roky 1991, 2001 a 2011</a:t>
                </a:r>
              </a:p>
              <a:p>
                <a:r>
                  <a:rPr lang="cs-CZ" dirty="0" err="1"/>
                  <a:t>hms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/>
                          <m:t>𝑺</m:t>
                        </m:r>
                        <m:r>
                          <m:rPr>
                            <m:nor/>
                          </m:rPr>
                          <a:rPr lang="cs-CZ"/>
                          <m:t>̅</m:t>
                        </m:r>
                      </m:den>
                    </m:f>
                  </m:oMath>
                </a14:m>
                <a:r>
                  <a:rPr lang="cs-CZ" dirty="0"/>
                  <a:t> * 1000</a:t>
                </a:r>
              </a:p>
              <a:p>
                <a:pPr lvl="1"/>
                <a:r>
                  <a:rPr lang="cs-CZ" dirty="0"/>
                  <a:t>Hrubá míra sňatečnosti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𝑎𝑡𝑘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𝑒𝑑𝑛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𝑠𝑡𝑎𝑣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𝑜𝑏𝑦𝑣𝑎𝑡𝑒𝑙</m:t>
                        </m:r>
                      </m:den>
                    </m:f>
                  </m:oMath>
                </a14:m>
                <a:r>
                  <a:rPr lang="cs-CZ" dirty="0"/>
                  <a:t>* 1000</a:t>
                </a:r>
              </a:p>
              <a:p>
                <a:r>
                  <a:rPr lang="cs-CZ" dirty="0"/>
                  <a:t>Výstup: 1 tabulka (počet sňatků, střední stav a </a:t>
                </a:r>
                <a:r>
                  <a:rPr lang="cs-CZ" dirty="0" err="1"/>
                  <a:t>hms</a:t>
                </a:r>
                <a:r>
                  <a:rPr lang="cs-CZ" dirty="0"/>
                  <a:t>) + krátký komentář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364F628-A0B0-4232-AA20-6FD34F392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45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C1500-CCC3-4B01-9C41-40889019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cvičení – II. Rozvodovost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D009ABF-4998-404E-B785-E6ED1974E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724400"/>
              </a:xfrm>
            </p:spPr>
            <p:txBody>
              <a:bodyPr/>
              <a:lstStyle/>
              <a:p>
                <a:r>
                  <a:rPr lang="cs-CZ" b="1" dirty="0"/>
                  <a:t>Hrubá míra rozvodovosti </a:t>
                </a:r>
                <a:r>
                  <a:rPr lang="cs-CZ" dirty="0"/>
                  <a:t>= počet rozvodů na 1000 obyvatel středního stavu</a:t>
                </a:r>
              </a:p>
              <a:p>
                <a:r>
                  <a:rPr lang="cs-CZ" b="1" dirty="0"/>
                  <a:t>Index rozvodovosti </a:t>
                </a:r>
                <a:r>
                  <a:rPr lang="cs-CZ" dirty="0"/>
                  <a:t>= poměrový ukazatel počtu rozvodů na 100 nově uzavřených manželství v daném roce</a:t>
                </a:r>
              </a:p>
              <a:p>
                <a:r>
                  <a:rPr lang="cs-CZ" dirty="0" err="1"/>
                  <a:t>hmro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/>
                          <m:t>𝑺</m:t>
                        </m:r>
                        <m:r>
                          <m:rPr>
                            <m:nor/>
                          </m:rPr>
                          <a:rPr lang="cs-CZ"/>
                          <m:t>̅</m:t>
                        </m:r>
                      </m:den>
                    </m:f>
                  </m:oMath>
                </a14:m>
                <a:r>
                  <a:rPr lang="cs-CZ" dirty="0"/>
                  <a:t> * 1000</a:t>
                </a:r>
              </a:p>
              <a:p>
                <a:pPr lvl="1"/>
                <a:r>
                  <a:rPr lang="cs-CZ" dirty="0"/>
                  <a:t>Hrubá míra rozvodovosti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𝑟𝑜𝑧𝑣𝑜𝑑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𝑒𝑑𝑛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𝑠𝑡𝑎𝑣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𝑜𝑏𝑦𝑣𝑎𝑡𝑒𝑙</m:t>
                        </m:r>
                      </m:den>
                    </m:f>
                  </m:oMath>
                </a14:m>
                <a:r>
                  <a:rPr lang="cs-CZ" dirty="0"/>
                  <a:t>  * 1000</a:t>
                </a:r>
              </a:p>
              <a:p>
                <a:r>
                  <a:rPr lang="cs-CZ" dirty="0" err="1"/>
                  <a:t>ir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cs-CZ" sz="2000" dirty="0"/>
                  <a:t> </a:t>
                </a:r>
                <a:r>
                  <a:rPr lang="cs-CZ" dirty="0"/>
                  <a:t>* 100</a:t>
                </a:r>
              </a:p>
              <a:p>
                <a:pPr lvl="1"/>
                <a:r>
                  <a:rPr lang="cs-CZ" dirty="0"/>
                  <a:t>Index rozvodovosti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𝑟𝑜𝑧𝑣𝑜𝑑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𝑎𝑡𝑘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ů</m:t>
                        </m:r>
                      </m:den>
                    </m:f>
                  </m:oMath>
                </a14:m>
                <a:r>
                  <a:rPr lang="cs-CZ" dirty="0"/>
                  <a:t>  * 100</a:t>
                </a:r>
              </a:p>
              <a:p>
                <a:r>
                  <a:rPr lang="cs-CZ" dirty="0"/>
                  <a:t>Výstup: 1 tabulka (počet rozvodů, střední stav, </a:t>
                </a:r>
                <a:r>
                  <a:rPr lang="cs-CZ" dirty="0" err="1"/>
                  <a:t>hmro</a:t>
                </a:r>
                <a:r>
                  <a:rPr lang="cs-CZ" dirty="0"/>
                  <a:t> a </a:t>
                </a:r>
                <a:r>
                  <a:rPr lang="cs-CZ" dirty="0" err="1"/>
                  <a:t>ir</a:t>
                </a:r>
                <a:r>
                  <a:rPr lang="cs-CZ" dirty="0"/>
                  <a:t>) + krátký komentář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D009ABF-4998-404E-B785-E6ED1974E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724400"/>
              </a:xfrm>
              <a:blipFill>
                <a:blip r:embed="rId2"/>
                <a:stretch>
                  <a:fillRect l="-479" t="-6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39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C6FA1-9632-4F4E-A6F6-4DCF6EAD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cvičení – III. Potratovost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0DAA30B-D683-4C73-8972-5F8F556FC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b="1" dirty="0"/>
                  <a:t>Hrubá míra potratovosti </a:t>
                </a:r>
                <a:r>
                  <a:rPr lang="cs-CZ" dirty="0"/>
                  <a:t>= počet potratů na 1000 žen středního stavu</a:t>
                </a:r>
              </a:p>
              <a:p>
                <a:r>
                  <a:rPr lang="cs-CZ" b="1" dirty="0"/>
                  <a:t>Index potratovosti </a:t>
                </a:r>
                <a:r>
                  <a:rPr lang="cs-CZ" dirty="0"/>
                  <a:t>= poměrový ukazatel potratů na 100 narozených dětí v daném roce</a:t>
                </a:r>
              </a:p>
              <a:p>
                <a:r>
                  <a:rPr lang="cs-CZ" dirty="0" err="1"/>
                  <a:t>hmpo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/>
                          <m:t>𝑺</m:t>
                        </m:r>
                        <m:r>
                          <m:rPr>
                            <m:nor/>
                          </m:rPr>
                          <a:rPr lang="cs-CZ"/>
                          <m:t>̅</m:t>
                        </m:r>
                      </m:den>
                    </m:f>
                  </m:oMath>
                </a14:m>
                <a:r>
                  <a:rPr lang="cs-CZ" dirty="0"/>
                  <a:t> * 1000</a:t>
                </a:r>
              </a:p>
              <a:p>
                <a:pPr lvl="1"/>
                <a:r>
                  <a:rPr lang="cs-CZ" dirty="0"/>
                  <a:t>Hrubá míra potratovosti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𝑝𝑜𝑡𝑟𝑎𝑡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𝑆𝑡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𝑒𝑑𝑛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𝑠𝑡𝑎𝑣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𝑜𝑏𝑦𝑣𝑎𝑡𝑒𝑙</m:t>
                        </m:r>
                      </m:den>
                    </m:f>
                  </m:oMath>
                </a14:m>
                <a:r>
                  <a:rPr lang="cs-CZ" dirty="0"/>
                  <a:t>  * 1000</a:t>
                </a:r>
              </a:p>
              <a:p>
                <a:r>
                  <a:rPr lang="cs-CZ" dirty="0" err="1"/>
                  <a:t>ipo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sz="2000" dirty="0"/>
                  <a:t> </a:t>
                </a:r>
                <a:r>
                  <a:rPr lang="cs-CZ" dirty="0"/>
                  <a:t>* 100</a:t>
                </a:r>
              </a:p>
              <a:p>
                <a:pPr lvl="1"/>
                <a:r>
                  <a:rPr lang="cs-CZ" dirty="0"/>
                  <a:t>Index potratovosti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𝑝𝑜𝑡𝑟𝑎𝑡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𝑛𝑎𝑟𝑜𝑧𝑒𝑛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𝑐𝑒𝑙𝑘𝑒𝑚</m:t>
                        </m:r>
                      </m:den>
                    </m:f>
                  </m:oMath>
                </a14:m>
                <a:r>
                  <a:rPr lang="cs-CZ" dirty="0"/>
                  <a:t>  * 100</a:t>
                </a:r>
              </a:p>
              <a:p>
                <a:r>
                  <a:rPr lang="cs-CZ" dirty="0"/>
                  <a:t>Výstup: 1 tabulka (počet potratů, střední stav, </a:t>
                </a:r>
                <a:r>
                  <a:rPr lang="cs-CZ" dirty="0" err="1"/>
                  <a:t>hmpo</a:t>
                </a:r>
                <a:r>
                  <a:rPr lang="cs-CZ" dirty="0"/>
                  <a:t> a </a:t>
                </a:r>
                <a:r>
                  <a:rPr lang="cs-CZ" dirty="0" err="1"/>
                  <a:t>ipo</a:t>
                </a:r>
                <a:r>
                  <a:rPr lang="cs-CZ" dirty="0"/>
                  <a:t>) + krátký komentář</a:t>
                </a:r>
              </a:p>
              <a:p>
                <a:r>
                  <a:rPr lang="cs-CZ" dirty="0"/>
                  <a:t>Data: </a:t>
                </a:r>
                <a:r>
                  <a:rPr lang="cs-CZ" dirty="0">
                    <a:hlinkClick r:id="rId2"/>
                  </a:rPr>
                  <a:t>https://www.czso.cz/csu/czso/databaze-demografickych-udaju-za-obce-cr</a:t>
                </a:r>
                <a:endParaRPr lang="cs-CZ" dirty="0"/>
              </a:p>
              <a:p>
                <a:r>
                  <a:rPr lang="cs-CZ" dirty="0"/>
                  <a:t>Nejsou data za rok 1991, proto použijte rok 1992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0DAA30B-D683-4C73-8972-5F8F556FC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724400"/>
              </a:xfrm>
              <a:blipFill>
                <a:blip r:embed="rId3"/>
                <a:stretch>
                  <a:fillRect l="-479" t="-12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0693C-9377-4685-9941-2B23942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cvičení – IV. Mrtvorozenost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5EFAAE-609A-44DF-A38D-5C89A1A656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599"/>
                <a:ext cx="8915400" cy="46254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b="1" dirty="0"/>
                  <a:t>Mortinatalita (mrtvorozenost) </a:t>
                </a:r>
                <a:r>
                  <a:rPr lang="cs-CZ" dirty="0"/>
                  <a:t>= počet mrtvě narozených dětí připadající na 1000 všech narozených dětí (živě i mrtvě narozených)</a:t>
                </a:r>
              </a:p>
              <a:p>
                <a:r>
                  <a:rPr lang="cs-CZ" dirty="0"/>
                  <a:t>Za celý okres (data za ORP a obce nejsou)</a:t>
                </a:r>
              </a:p>
              <a:p>
                <a:r>
                  <a:rPr lang="cs-CZ" dirty="0"/>
                  <a:t>Interpretovat stav vzhledem k průměrnému stavu v ČR</a:t>
                </a:r>
              </a:p>
              <a:p>
                <a:r>
                  <a:rPr lang="cs-CZ" dirty="0"/>
                  <a:t>Roky 2001 a 2011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sz="20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sz="2000" dirty="0"/>
                  <a:t> </a:t>
                </a:r>
                <a:r>
                  <a:rPr lang="cs-CZ" dirty="0"/>
                  <a:t>* 1000</a:t>
                </a:r>
              </a:p>
              <a:p>
                <a:pPr lvl="1"/>
                <a:r>
                  <a:rPr lang="cs-CZ" dirty="0" err="1"/>
                  <a:t>Mortinatalita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𝑚𝑟𝑡𝑣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ě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𝑛𝑎𝑟𝑜𝑧𝑒𝑛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𝑛𝑎𝑟𝑜𝑧𝑒𝑛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𝑐𝑒𝑙𝑘𝑒𝑚</m:t>
                        </m:r>
                      </m:den>
                    </m:f>
                  </m:oMath>
                </a14:m>
                <a:r>
                  <a:rPr lang="cs-CZ" dirty="0"/>
                  <a:t>  * 1000</a:t>
                </a:r>
              </a:p>
              <a:p>
                <a:r>
                  <a:rPr lang="cs-CZ" dirty="0"/>
                  <a:t>Výstup: 1 tabulka (</a:t>
                </a:r>
                <a:r>
                  <a:rPr lang="cs-CZ" dirty="0" err="1"/>
                  <a:t>mortinatalita</a:t>
                </a:r>
                <a:r>
                  <a:rPr lang="cs-CZ" dirty="0"/>
                  <a:t>, počet mrtvě narozených a počet narozených celkem) + krátký komentář</a:t>
                </a:r>
              </a:p>
              <a:p>
                <a:r>
                  <a:rPr lang="cs-CZ" dirty="0"/>
                  <a:t>Data:</a:t>
                </a:r>
              </a:p>
              <a:p>
                <a:r>
                  <a:rPr lang="cs-CZ" dirty="0">
                    <a:hlinkClick r:id="rId2"/>
                  </a:rPr>
                  <a:t>https://www.uzis.cz/sites/default/files/knihovna/demonar2001.pdf</a:t>
                </a:r>
                <a:endParaRPr lang="cs-CZ" dirty="0"/>
              </a:p>
              <a:p>
                <a:r>
                  <a:rPr lang="cs-CZ" dirty="0">
                    <a:hlinkClick r:id="rId3"/>
                  </a:rPr>
                  <a:t>https://www.uzis.cz/sites/default/files/knihovna/narzem2011.pdf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75EFAAE-609A-44DF-A38D-5C89A1A65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599"/>
                <a:ext cx="8915400" cy="4625419"/>
              </a:xfrm>
              <a:blipFill>
                <a:blip r:embed="rId4"/>
                <a:stretch>
                  <a:fillRect l="-479" t="-1318" r="-1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5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5053E-9516-4030-B33B-6BEA5AF8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cvičení – V. Kojenecká úmrtnost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03B809F-A9C7-4FDF-99C4-63C398D70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599"/>
                <a:ext cx="8915400" cy="437089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b="1" dirty="0"/>
                  <a:t>Kojenecká úmrtnost </a:t>
                </a:r>
                <a:r>
                  <a:rPr lang="cs-CZ" dirty="0"/>
                  <a:t>= počet zemřelých dětí do 1 roku věku (0 – 364 ukončených dnů)</a:t>
                </a:r>
              </a:p>
              <a:p>
                <a:r>
                  <a:rPr lang="cs-CZ" dirty="0"/>
                  <a:t>Za celý okres</a:t>
                </a:r>
              </a:p>
              <a:p>
                <a:r>
                  <a:rPr lang="cs-CZ" dirty="0"/>
                  <a:t>Interpretovat stav vzhledem k průměrnému stavu v ČR</a:t>
                </a:r>
              </a:p>
              <a:p>
                <a:r>
                  <a:rPr lang="cs-CZ" dirty="0"/>
                  <a:t>Roky 2001 a 2011</a:t>
                </a:r>
              </a:p>
              <a:p>
                <a:r>
                  <a:rPr lang="cs-CZ" dirty="0" err="1"/>
                  <a:t>kú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2000" dirty="0"/>
                  <a:t> </a:t>
                </a:r>
                <a:r>
                  <a:rPr lang="cs-CZ" dirty="0"/>
                  <a:t>* 1000</a:t>
                </a:r>
              </a:p>
              <a:p>
                <a:pPr lvl="1"/>
                <a:r>
                  <a:rPr lang="cs-CZ" dirty="0"/>
                  <a:t>Kojenecká úmrtnost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𝑧𝑒𝑚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áří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𝑟𝑜𝑘𝑢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ě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𝑛𝑎𝑟𝑜𝑧𝑒𝑛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dirty="0"/>
                  <a:t>  * 1000</a:t>
                </a:r>
              </a:p>
              <a:p>
                <a:r>
                  <a:rPr lang="cs-CZ" dirty="0"/>
                  <a:t>Výstup: 1 tabulka (kojenecká úmrtnost, počet zemřelých do 1 roku a počet živě narozených) + krátký komentář</a:t>
                </a:r>
              </a:p>
              <a:p>
                <a:r>
                  <a:rPr lang="cs-CZ" dirty="0"/>
                  <a:t>Data: </a:t>
                </a:r>
              </a:p>
              <a:p>
                <a:r>
                  <a:rPr lang="cs-CZ" dirty="0"/>
                  <a:t>(okres): </a:t>
                </a:r>
                <a:r>
                  <a:rPr lang="cs-CZ" dirty="0">
                    <a:hlinkClick r:id="rId2"/>
                  </a:rPr>
                  <a:t>https://www.czso.cz/csu/czso/demograficka-rocenka-okresu-2000-2009-4aj3ztrq1o</a:t>
                </a:r>
                <a:endParaRPr lang="cs-CZ" dirty="0"/>
              </a:p>
              <a:p>
                <a:r>
                  <a:rPr lang="cs-CZ" dirty="0"/>
                  <a:t>(ČR): </a:t>
                </a:r>
                <a:r>
                  <a:rPr lang="cs-CZ" dirty="0">
                    <a:hlinkClick r:id="rId3"/>
                  </a:rPr>
                  <a:t>https://www.czso.cz/csu/czso/casova_rada_demografie_2009_1990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03B809F-A9C7-4FDF-99C4-63C398D70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599"/>
                <a:ext cx="8915400" cy="4370895"/>
              </a:xfrm>
              <a:blipFill>
                <a:blip r:embed="rId4"/>
                <a:stretch>
                  <a:fillRect l="-342" t="-1534" r="-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4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8BBA4-40AD-4472-BDCE-D686421E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F184A-FD84-4377-97C4-FF1337DB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23. 11. 2021 odevzdat 4. část cvičení (5 tabulek + 5 krátkých komentářů)</a:t>
            </a:r>
          </a:p>
          <a:p>
            <a:r>
              <a:rPr lang="cs-CZ" dirty="0"/>
              <a:t>Příští cvičení: 16. 10.: 4 prezentace článků</a:t>
            </a:r>
          </a:p>
          <a:p>
            <a:endParaRPr lang="cs-CZ" dirty="0"/>
          </a:p>
          <a:p>
            <a:r>
              <a:rPr lang="cs-CZ" dirty="0"/>
              <a:t>V případě jakýchkoliv dotazů mne neváhejte kontaktovat</a:t>
            </a:r>
          </a:p>
        </p:txBody>
      </p:sp>
    </p:spTree>
    <p:extLst>
      <p:ext uri="{BB962C8B-B14F-4D97-AF65-F5344CB8AC3E}">
        <p14:creationId xmlns:p14="http://schemas.microsoft.com/office/powerpoint/2010/main" val="308122679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398</TotalTime>
  <Words>560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Century Gothic</vt:lpstr>
      <vt:lpstr>Wingdings 3</vt:lpstr>
      <vt:lpstr>Stébla</vt:lpstr>
      <vt:lpstr>Geografie obyvatelstva a geodemografie Cvičení 5.</vt:lpstr>
      <vt:lpstr>Harmonogram seminářů</vt:lpstr>
      <vt:lpstr>Zadání 4. cvičení</vt:lpstr>
      <vt:lpstr>4. cvičení – I. Sňatečnost</vt:lpstr>
      <vt:lpstr>4. cvičení – II. Rozvodovost</vt:lpstr>
      <vt:lpstr>4. cvičení – III. Potratovost</vt:lpstr>
      <vt:lpstr>4. cvičení – IV. Mrtvorozenost</vt:lpstr>
      <vt:lpstr>4. cvičení – V. Kojenecká úmrtnost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obyvatelstva a geodemografie Cvičení 1.</dc:title>
  <dc:creator>Eva Kašparová</dc:creator>
  <cp:lastModifiedBy>Eva Kašparová</cp:lastModifiedBy>
  <cp:revision>37</cp:revision>
  <dcterms:created xsi:type="dcterms:W3CDTF">2021-09-12T10:31:18Z</dcterms:created>
  <dcterms:modified xsi:type="dcterms:W3CDTF">2021-11-08T13:19:09Z</dcterms:modified>
</cp:coreProperties>
</file>