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d48c2559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d48c2559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d48c2559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d48c2559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d1f76674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d1f76674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d48c2559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d48c2559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d1f7667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d1f7667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d2bc7b0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d2bc7b0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d1f76674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d1f76674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d765ff28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d765ff28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d290cdce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d290cdce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d1f76674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d1f76674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d48c2559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d48c2559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EFEFE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8650" y="4203025"/>
            <a:ext cx="916300" cy="10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agri.cz/public/app/srs_pub/fytoportal/public/#rlp%7Cdomu%7Cuvod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agri.cz/public/app/srs_pub/fytoportal/public/#rlp%7Cdomu%7Cuvod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agri.cz/public/web/mze/farmar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agri.cz/public/web/mze/farmar/LPI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agri.cz/public/web/mze/farmar/LPIS/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eagri.cz/public/web/mze/farmar/IZR/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eagri.cz/public/app/eagriapp/EKO/Prehled/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agri.cz/public/web/mze/farmar/EPH/" TargetMode="External"/><Relationship Id="rId4" Type="http://schemas.openxmlformats.org/officeDocument/2006/relationships/hyperlink" Target="https://eagri.cz/public/web/mze/farmar/EPH/" TargetMode="External"/><Relationship Id="rId5" Type="http://schemas.openxmlformats.org/officeDocument/2006/relationships/hyperlink" Target="https://eagri.cz/public/web/mze/farmar/EPH/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agri.cz/public/web/mze/farmar/EPH/" TargetMode="External"/><Relationship Id="rId4" Type="http://schemas.openxmlformats.org/officeDocument/2006/relationships/hyperlink" Target="https://eagri.cz/public/app/eagriapp/POR/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-669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Portál farmáře - eAGRI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1824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2300"/>
              <a:t>Alexandra Jeleňová a Jan Chytrý</a:t>
            </a:r>
            <a:endParaRPr sz="23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98" y="2368161"/>
            <a:ext cx="3459625" cy="17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0100" y="4329950"/>
            <a:ext cx="1068525" cy="68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0350" y="4198268"/>
            <a:ext cx="683400" cy="94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5425" y="2532511"/>
            <a:ext cx="3652377" cy="14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75474" y="4433006"/>
            <a:ext cx="1068525" cy="4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311700" y="427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Rostlinolékařský portál</a:t>
            </a:r>
            <a:endParaRPr/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311700" y="1155900"/>
            <a:ext cx="4794900" cy="3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/>
              <a:t>Portál </a:t>
            </a:r>
            <a:r>
              <a:rPr lang="sk" sz="1700"/>
              <a:t>Ústředního kontrolního a zkušebního ústavu zemědělského (ÚKZÚZ) </a:t>
            </a:r>
            <a:r>
              <a:rPr lang="sk" sz="1700"/>
              <a:t>nejen pro zemědělce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/>
              <a:t>Databáze </a:t>
            </a:r>
            <a:r>
              <a:rPr b="1" lang="sk" sz="1700"/>
              <a:t>plodin</a:t>
            </a:r>
            <a:r>
              <a:rPr lang="sk" sz="1700"/>
              <a:t>, jejich </a:t>
            </a:r>
            <a:r>
              <a:rPr b="1" lang="sk" sz="1700"/>
              <a:t>poškození </a:t>
            </a:r>
            <a:r>
              <a:rPr lang="sk" sz="1700"/>
              <a:t>a </a:t>
            </a:r>
            <a:r>
              <a:rPr b="1" lang="sk" sz="1700"/>
              <a:t>chorob</a:t>
            </a:r>
            <a:r>
              <a:rPr lang="sk" sz="1700"/>
              <a:t>, </a:t>
            </a:r>
            <a:r>
              <a:rPr b="1" lang="sk" sz="1700"/>
              <a:t>škodlivých, užitečných organismů</a:t>
            </a:r>
            <a:r>
              <a:rPr lang="sk" sz="1700"/>
              <a:t>, </a:t>
            </a:r>
            <a:r>
              <a:rPr b="1" lang="sk" sz="1700"/>
              <a:t>plevelů</a:t>
            </a:r>
            <a:r>
              <a:rPr lang="sk" sz="1700"/>
              <a:t> a </a:t>
            </a:r>
            <a:r>
              <a:rPr b="1" lang="sk" sz="1700"/>
              <a:t>parazitů</a:t>
            </a:r>
            <a:r>
              <a:rPr lang="sk" sz="1700"/>
              <a:t> </a:t>
            </a:r>
            <a:r>
              <a:rPr b="1" lang="sk" sz="1700"/>
              <a:t>přípravků na ochranu (POR) </a:t>
            </a:r>
            <a:r>
              <a:rPr lang="sk" sz="1700"/>
              <a:t>a </a:t>
            </a:r>
            <a:r>
              <a:rPr b="1" lang="sk" sz="1700"/>
              <a:t>fytosanitárních rizik</a:t>
            </a:r>
            <a:r>
              <a:rPr lang="sk" sz="1700"/>
              <a:t> dle EU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/>
              <a:t>Obecné informace a rady pro ochranu rostlin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/>
              <a:t>Možnost zaslat dotaz na škůdce/chorobu přes online formulář</a:t>
            </a:r>
            <a:endParaRPr sz="1700"/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0100" y="2431126"/>
            <a:ext cx="3734075" cy="227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5">
            <a:alphaModFix/>
          </a:blip>
          <a:srcRect b="0" l="0" r="31337" t="0"/>
          <a:stretch/>
        </p:blipFill>
        <p:spPr>
          <a:xfrm>
            <a:off x="5210100" y="88850"/>
            <a:ext cx="3734076" cy="219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5210100" y="4743300"/>
            <a:ext cx="29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Informace o vybraném POR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311700" y="163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Geodata </a:t>
            </a:r>
            <a:r>
              <a:rPr lang="sk" u="sng">
                <a:solidFill>
                  <a:schemeClr val="hlink"/>
                </a:solidFill>
                <a:hlinkClick r:id="rId3"/>
              </a:rPr>
              <a:t>RP</a:t>
            </a:r>
            <a:endParaRPr/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200" y="78650"/>
            <a:ext cx="3902050" cy="23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200" y="2461675"/>
            <a:ext cx="3902048" cy="210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4" y="874250"/>
            <a:ext cx="4407576" cy="27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4595850" y="3670750"/>
            <a:ext cx="434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Výskyt škodlivých organismů v okresech (od r. 1955)</a:t>
            </a:r>
            <a:endParaRPr/>
          </a:p>
        </p:txBody>
      </p:sp>
      <p:sp>
        <p:nvSpPr>
          <p:cNvPr id="169" name="Google Shape;169;p23"/>
          <p:cNvSpPr txBox="1"/>
          <p:nvPr/>
        </p:nvSpPr>
        <p:spPr>
          <a:xfrm>
            <a:off x="170200" y="4625075"/>
            <a:ext cx="469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Meteorologické stanice ČR a grafy sum efektivních teplot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311700" y="28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Další systémy Portálu farmáře</a:t>
            </a:r>
            <a:endParaRPr/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311700" y="1017725"/>
            <a:ext cx="8520600" cy="40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Registr vinic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Registr chmelnic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Registr podpor </a:t>
            </a:r>
            <a:r>
              <a:rPr i="1" lang="sk"/>
              <a:t>de minimis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Registr sadů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Evidence zemědělských podnikatelů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Registr množitelských porostů (školek)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Registr příjemců dotací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Seznam veřejných zakázek Programu rozvoje venkova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Kontrola podmíněnosti [dotací]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Zemědělský poradenský systém (FAS) a registr poradců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Přehled honiteb (ÚHÚL)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Původ hovězího masa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sk"/>
              <a:t>Ostatní webové formuláře a služby pro elektronický přenos dat a podání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Portál farmáře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947850"/>
            <a:ext cx="4735500" cy="40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210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30"/>
              <a:buChar char="●"/>
            </a:pPr>
            <a:r>
              <a:rPr lang="sk" sz="1629"/>
              <a:t>Jednotící portál pro přístup aplikací Ministerstva zemědělství a podřízených organizací</a:t>
            </a:r>
            <a:endParaRPr sz="1629"/>
          </a:p>
          <a:p>
            <a:pPr indent="-33210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30"/>
              <a:buChar char="●"/>
            </a:pPr>
            <a:r>
              <a:rPr lang="sk" sz="1629"/>
              <a:t>Informace pro registrované i neregistrované uživatele</a:t>
            </a:r>
            <a:endParaRPr sz="1629"/>
          </a:p>
          <a:p>
            <a:pPr indent="-33210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30"/>
              <a:buChar char="●"/>
            </a:pPr>
            <a:r>
              <a:rPr lang="sk" sz="1629"/>
              <a:t>Registrace možná žádostí, speciální pro vinaře</a:t>
            </a:r>
            <a:endParaRPr sz="1629"/>
          </a:p>
          <a:p>
            <a:pPr indent="-33210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30"/>
              <a:buChar char="●"/>
            </a:pPr>
            <a:r>
              <a:rPr lang="sk" sz="1629"/>
              <a:t>Základ:</a:t>
            </a:r>
            <a:endParaRPr sz="1629"/>
          </a:p>
          <a:p>
            <a:pPr indent="-310515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b="1" lang="sk" sz="1290"/>
              <a:t>LPIS </a:t>
            </a:r>
            <a:r>
              <a:rPr lang="sk" sz="1290"/>
              <a:t>- registr půdy </a:t>
            </a:r>
            <a:endParaRPr sz="1290"/>
          </a:p>
          <a:p>
            <a:pPr indent="-310515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b="1" lang="sk" sz="1290"/>
              <a:t>IZR </a:t>
            </a:r>
            <a:r>
              <a:rPr lang="sk" sz="1290"/>
              <a:t>- registr zvířat</a:t>
            </a:r>
            <a:endParaRPr sz="1290"/>
          </a:p>
          <a:p>
            <a:pPr indent="-310515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b="1" lang="sk" sz="1290"/>
              <a:t>EPH</a:t>
            </a:r>
            <a:r>
              <a:rPr lang="sk" sz="1290"/>
              <a:t> - evidence přípravků a hnojiv</a:t>
            </a:r>
            <a:endParaRPr sz="1290"/>
          </a:p>
          <a:p>
            <a:pPr indent="-310515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sk" sz="1290"/>
              <a:t>Komunikace a ohlašovací povinnosti pro ÚKZÚZ a MZe</a:t>
            </a:r>
            <a:endParaRPr sz="1290"/>
          </a:p>
          <a:p>
            <a:pPr indent="-310515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90"/>
              <a:buChar char="○"/>
            </a:pPr>
            <a:r>
              <a:rPr lang="sk" sz="1290"/>
              <a:t>Stahování dat</a:t>
            </a:r>
            <a:endParaRPr sz="1290"/>
          </a:p>
          <a:p>
            <a:pPr indent="-33210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30"/>
              <a:buChar char="●"/>
            </a:pPr>
            <a:r>
              <a:rPr i="1" lang="sk" sz="1629"/>
              <a:t>Portál farmáře MZe </a:t>
            </a:r>
            <a:r>
              <a:rPr b="1" i="1" lang="sk" sz="1629"/>
              <a:t>vs.</a:t>
            </a:r>
            <a:r>
              <a:rPr i="1" lang="sk" sz="1629"/>
              <a:t> Portál farmáře SZIF</a:t>
            </a:r>
            <a:endParaRPr sz="1629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925" y="141075"/>
            <a:ext cx="3734074" cy="243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0925" y="2753275"/>
            <a:ext cx="3814200" cy="195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9088" y="29838"/>
            <a:ext cx="3537866" cy="508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Registr půdy (LPIS)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geografická databáza pre evidenciu využitia poľnohospodárskej pôdy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vznik na základe zákona č. 252/1997 Sb., o zemědělství (spust. 21.3.2004)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hl. účel je overovanie informácií pri žiadosti o dotácie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sk" sz="1700"/>
              <a:t>p</a:t>
            </a:r>
            <a:r>
              <a:rPr lang="sk" sz="1700"/>
              <a:t>odklad pre vedenie evidencií o použití hnojív, pastvy, prípravkov na ochranu rastlín, stanovenie eróznej ohrozenosti, príp. obmedzenia hospodárenia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sk" sz="1700"/>
              <a:t>ďalej napr. lokalizácia ohnísk nákazy zvierat, monitoring výskytu škodlivých organizmov </a:t>
            </a:r>
            <a:endParaRPr sz="17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3 moduly: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metodické pokyny pre evidenciu poľnohospodárskeho podnikateľa, pôdy a ekologicky významných prvkov</a:t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2033500" y="3431075"/>
            <a:ext cx="1610700" cy="572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st="95250">
              <a:srgbClr val="274E13">
                <a:alpha val="64999"/>
              </a:srgbClr>
            </a:outerShdw>
            <a:reflection blurRad="0" dir="0" dist="0" endA="0" endPos="1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rgbClr val="666666"/>
                </a:solidFill>
              </a:rPr>
              <a:t>iLPIS</a:t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4225225" y="3431075"/>
            <a:ext cx="1610700" cy="572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st="95250">
              <a:srgbClr val="274E13">
                <a:alpha val="64999"/>
              </a:srgbClr>
            </a:outerShdw>
            <a:reflection blurRad="0" dir="0" dist="0" endA="0" endPos="1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 sz="2100">
                <a:solidFill>
                  <a:srgbClr val="666666"/>
                </a:solidFill>
              </a:rPr>
              <a:t>pLPIS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6416950" y="3431075"/>
            <a:ext cx="1610700" cy="572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st="95250">
              <a:srgbClr val="274E13">
                <a:alpha val="64999"/>
              </a:srgbClr>
            </a:outerShdw>
            <a:reflection blurRad="0" dir="0" dist="0" endA="0" endPos="1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rgbClr val="666666"/>
                </a:solidFill>
              </a:rPr>
              <a:t>WMS/WFS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Registr půdy (LPIS)</a:t>
            </a:r>
            <a:r>
              <a:rPr lang="sk"/>
              <a:t> - data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502500" y="1074150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Veřejné exporty dat LPIS za celou ČR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1975" y="2479750"/>
            <a:ext cx="7461651" cy="9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71950" y="2018050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Veřejný export dat LPIS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5">
            <a:alphaModFix/>
          </a:blip>
          <a:srcRect b="11738" l="0" r="0" t="0"/>
          <a:stretch/>
        </p:blipFill>
        <p:spPr>
          <a:xfrm>
            <a:off x="5193575" y="445013"/>
            <a:ext cx="1533525" cy="191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71950" y="3678900"/>
            <a:ext cx="8520600" cy="10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Data o melioracích (shapefile)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Webové služby LPIS pro veřejnost a zemědělské podniky - často číselníky nebo výpis informací jako Web Services Description Language (WSDL)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Integrovaný zemědělský registr (IZR)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152475"/>
            <a:ext cx="461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od</a:t>
            </a:r>
            <a:r>
              <a:rPr lang="sk"/>
              <a:t> roku 2009 náhrada za starý register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priamo dáta ČMSCH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aktívny podiel chovateľov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možnosť hlásenia zmien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6750" y="1458800"/>
            <a:ext cx="3787250" cy="29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>
            <p:ph type="title"/>
          </p:nvPr>
        </p:nvSpPr>
        <p:spPr>
          <a:xfrm>
            <a:off x="5221700" y="1017725"/>
            <a:ext cx="3524700" cy="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9009"/>
              <a:buNone/>
            </a:pPr>
            <a:r>
              <a:rPr lang="sk" sz="2020"/>
              <a:t>Koncepcia:</a:t>
            </a:r>
            <a:endParaRPr sz="2020"/>
          </a:p>
        </p:txBody>
      </p:sp>
      <p:cxnSp>
        <p:nvCxnSpPr>
          <p:cNvPr id="98" name="Google Shape;98;p17"/>
          <p:cNvCxnSpPr/>
          <p:nvPr/>
        </p:nvCxnSpPr>
        <p:spPr>
          <a:xfrm>
            <a:off x="5057800" y="1017725"/>
            <a:ext cx="10800" cy="37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38761D">
                <a:alpha val="50000"/>
              </a:srgbClr>
            </a:outerShdw>
          </a:effectLst>
        </p:spPr>
      </p:cxnSp>
      <p:sp>
        <p:nvSpPr>
          <p:cNvPr id="99" name="Google Shape;99;p17"/>
          <p:cNvSpPr/>
          <p:nvPr/>
        </p:nvSpPr>
        <p:spPr>
          <a:xfrm>
            <a:off x="891500" y="2626625"/>
            <a:ext cx="2587800" cy="572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st="95250">
              <a:srgbClr val="274E13">
                <a:alpha val="64999"/>
              </a:srgbClr>
            </a:outerShdw>
            <a:reflection blurRad="0" dir="0" dist="0" endA="0" endPos="1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762650" y="2574425"/>
            <a:ext cx="2845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rgbClr val="666666"/>
                </a:solidFill>
              </a:rPr>
              <a:t>Centrální přístupové místo pro evidenci koní</a:t>
            </a:r>
            <a:endParaRPr sz="1600">
              <a:solidFill>
                <a:srgbClr val="666666"/>
              </a:solidFill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891500" y="3519950"/>
            <a:ext cx="2587800" cy="572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st="95250">
              <a:srgbClr val="274E13">
                <a:alpha val="64999"/>
              </a:srgbClr>
            </a:outerShdw>
            <a:reflection blurRad="0" dir="0" dist="0" endA="0" endPos="1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891500" y="4413275"/>
            <a:ext cx="2587800" cy="572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st="95250">
              <a:srgbClr val="274E13">
                <a:alpha val="64999"/>
              </a:srgbClr>
            </a:outerShdw>
            <a:reflection blurRad="0" dir="0" dist="0" endA="0" endPos="1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762650" y="3576138"/>
            <a:ext cx="2845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rgbClr val="666666"/>
                </a:solidFill>
              </a:rPr>
              <a:t>Hlášení počtu včelstev</a:t>
            </a:r>
            <a:endParaRPr sz="1600">
              <a:solidFill>
                <a:srgbClr val="666666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1127725" y="4361075"/>
            <a:ext cx="215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rgbClr val="666666"/>
                </a:solidFill>
              </a:rPr>
              <a:t>Registrační lístek </a:t>
            </a:r>
            <a:endParaRPr sz="16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rgbClr val="666666"/>
                </a:solidFill>
              </a:rPr>
              <a:t>pro chovatele</a:t>
            </a:r>
            <a:endParaRPr sz="1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3353"/>
          <a:stretch/>
        </p:blipFill>
        <p:spPr>
          <a:xfrm>
            <a:off x="0" y="445025"/>
            <a:ext cx="9144001" cy="311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19506"/>
            <a:ext cx="9144002" cy="132398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>
            <p:ph type="title"/>
          </p:nvPr>
        </p:nvSpPr>
        <p:spPr>
          <a:xfrm>
            <a:off x="53975" y="-64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Provozovny chovateľov</a:t>
            </a:r>
            <a:endParaRPr/>
          </a:p>
        </p:txBody>
      </p:sp>
      <p:sp>
        <p:nvSpPr>
          <p:cNvPr id="114" name="Google Shape;114;p18"/>
          <p:cNvSpPr txBox="1"/>
          <p:nvPr>
            <p:ph type="title"/>
          </p:nvPr>
        </p:nvSpPr>
        <p:spPr>
          <a:xfrm>
            <a:off x="53975" y="3404700"/>
            <a:ext cx="8520600" cy="6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Zoznam vlastnených koňov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Register ekologických podnikateľov</a:t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sprístupňuje verejné údaje o subjektoch podnikajúcich v eko pľh.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k"/>
              <a:t>Ako byť eko podnikateľom?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sprístupnené štatistiky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sz="1300"/>
              <a:t>takmer </a:t>
            </a:r>
            <a:r>
              <a:rPr lang="sk"/>
              <a:t>plne elektronické s podrobným postupom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export dát</a:t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751875" y="2104625"/>
            <a:ext cx="2587800" cy="572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st="95250">
              <a:srgbClr val="274E13">
                <a:alpha val="64999"/>
              </a:srgbClr>
            </a:outerShdw>
            <a:reflection blurRad="0" dir="0" dist="0" endA="0" endPos="1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945175" y="2070875"/>
            <a:ext cx="22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300">
                <a:solidFill>
                  <a:srgbClr val="666666"/>
                </a:solidFill>
              </a:rPr>
              <a:t>MZe udelí registráciu podľa z. 242/2000 Sb., o ekol. plh.</a:t>
            </a:r>
            <a:endParaRPr sz="1300">
              <a:solidFill>
                <a:srgbClr val="666666"/>
              </a:solidFill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3583400" y="1964675"/>
            <a:ext cx="2587800" cy="572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st="95250">
              <a:srgbClr val="274E13">
                <a:alpha val="64999"/>
              </a:srgbClr>
            </a:outerShdw>
            <a:reflection blurRad="0" dir="0" dist="0" endA="0" endPos="1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3744500" y="1964675"/>
            <a:ext cx="2265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300">
                <a:solidFill>
                  <a:srgbClr val="666666"/>
                </a:solidFill>
              </a:rPr>
              <a:t>Potrebné sú certifikáty</a:t>
            </a:r>
            <a:endParaRPr sz="1300">
              <a:solidFill>
                <a:srgbClr val="666666"/>
              </a:solidFill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6414925" y="1807475"/>
            <a:ext cx="2587800" cy="572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st="95250">
              <a:srgbClr val="274E13">
                <a:alpha val="64999"/>
              </a:srgbClr>
            </a:outerShdw>
            <a:reflection blurRad="0" dir="0" dist="0" endA="0" endPos="1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6576025" y="1901375"/>
            <a:ext cx="2265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300">
                <a:solidFill>
                  <a:srgbClr val="666666"/>
                </a:solidFill>
              </a:rPr>
              <a:t>Dôkladná kontrola</a:t>
            </a:r>
            <a:endParaRPr sz="1300">
              <a:solidFill>
                <a:srgbClr val="666666"/>
              </a:solidFill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3628000" y="2180550"/>
            <a:ext cx="2382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300">
                <a:solidFill>
                  <a:srgbClr val="666666"/>
                </a:solidFill>
              </a:rPr>
              <a:t>-- tie sú zverejňované</a:t>
            </a:r>
            <a:endParaRPr b="1" sz="1300">
              <a:solidFill>
                <a:srgbClr val="666666"/>
              </a:solidFill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175" y="2655875"/>
            <a:ext cx="2778507" cy="211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623025" y="4318300"/>
            <a:ext cx="4714200" cy="654600"/>
          </a:xfrm>
          <a:prstGeom prst="rect">
            <a:avLst/>
          </a:prstGeom>
        </p:spPr>
        <p:txBody>
          <a:bodyPr anchorCtr="0" anchor="t" bIns="0" lIns="0" spcFirstLastPara="1" rIns="0" wrap="square" tIns="180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k" sz="1050"/>
              <a:t>zemědělci, výrobci potravin, obchodníci, dovozci, vývozci, krmiva, rozmnožovací materiál, včelaři, chovatelé ryb, pěstitelé hub, volný sběr, ostatní</a:t>
            </a:r>
            <a:endParaRPr sz="10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Evidence</a:t>
            </a:r>
            <a:r>
              <a:rPr lang="sk" u="sng">
                <a:solidFill>
                  <a:schemeClr val="hlink"/>
                </a:solidFill>
                <a:hlinkClick r:id="rId4"/>
              </a:rPr>
              <a:t> </a:t>
            </a:r>
            <a:r>
              <a:rPr lang="sk" u="sng">
                <a:solidFill>
                  <a:schemeClr val="hlink"/>
                </a:solidFill>
                <a:hlinkClick r:id="rId5"/>
              </a:rPr>
              <a:t>přípravků a hnojiv (EPH)</a:t>
            </a:r>
            <a:endParaRPr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Od roku 2007, využívána 1500 zemědělci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Nástroj pro evidenci hnojiv, pastvy, přípravků na ochranu rostlin a úkonů spotřeby zelené nafty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Funkce obecného počítání dusíku a ostatních živin na hektar, plnění limitů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Nově možnosti hlášení pro ÚKZÚZ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sk"/>
              <a:t>Dopad: </a:t>
            </a:r>
            <a:r>
              <a:rPr lang="sk"/>
              <a:t>Zjednodušení hlášení, kontrola správnosti úkonů, kontrola přidělování dotací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Dělení na tři podaplikace:</a:t>
            </a:r>
            <a:endParaRPr b="1"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9925" y="-1"/>
            <a:ext cx="2864074" cy="7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79925" y="758050"/>
            <a:ext cx="2864074" cy="7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/>
          <p:nvPr/>
        </p:nvSpPr>
        <p:spPr>
          <a:xfrm>
            <a:off x="2953225" y="4007125"/>
            <a:ext cx="2434500" cy="803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st="95250">
              <a:srgbClr val="274E13">
                <a:alpha val="64999"/>
              </a:srgbClr>
            </a:outerShdw>
            <a:reflection blurRad="0" dir="0" dist="0" endA="0" endPos="1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/>
              <a:t>Registr distributorů POR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(součástí Registrace osob)</a:t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804600" y="4007125"/>
            <a:ext cx="1904700" cy="803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st="95250">
              <a:srgbClr val="274E13">
                <a:alpha val="64999"/>
              </a:srgbClr>
            </a:outerShdw>
            <a:reflection blurRad="0" dir="0" dist="0" endA="0" endPos="1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/>
              <a:t>Registr přípravků na ochranu rostlin</a:t>
            </a:r>
            <a:endParaRPr b="1"/>
          </a:p>
        </p:txBody>
      </p:sp>
      <p:sp>
        <p:nvSpPr>
          <p:cNvPr id="140" name="Google Shape;140;p20"/>
          <p:cNvSpPr/>
          <p:nvPr/>
        </p:nvSpPr>
        <p:spPr>
          <a:xfrm>
            <a:off x="5631650" y="4007125"/>
            <a:ext cx="1739400" cy="803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st="95250">
              <a:srgbClr val="274E13">
                <a:alpha val="64999"/>
              </a:srgbClr>
            </a:outerShdw>
            <a:reflection blurRad="0" dir="0" dist="0" endA="0" endPos="1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/>
              <a:t>Veřejný registr hnojiv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311700" y="195825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9285"/>
              <a:buNone/>
            </a:pPr>
            <a:r>
              <a:rPr lang="sk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Evidence přípravků a hnojiv (EPH)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51562"/>
              <a:buNone/>
            </a:pPr>
            <a:r>
              <a:rPr lang="sk" sz="1920" u="sng">
                <a:solidFill>
                  <a:schemeClr val="hlink"/>
                </a:solidFill>
                <a:hlinkClick r:id="rId4"/>
              </a:rPr>
              <a:t>Registr přípravků na ochranu rostlin </a:t>
            </a:r>
            <a:endParaRPr sz="1920"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311700" y="1152475"/>
            <a:ext cx="574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Data o povolených přípravcích na ochranu rostlin registrovaných v ČR a dovážených podle zákona č. 326/2004 Sb.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Aktualizováno 1x denně, 6299 záznamů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Plus obecnější informace o látkách, jejich povolování, zprávy o nově povolených</a:t>
            </a: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2209" y="74800"/>
            <a:ext cx="2756366" cy="242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000" y="3293325"/>
            <a:ext cx="8156325" cy="15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6279250" y="2532575"/>
            <a:ext cx="275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Zprávy o povolení přípravků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