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65" r:id="rId8"/>
    <p:sldId id="26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056"/>
    <a:srgbClr val="D6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mapy.plzen.eu/" TargetMode="External"/><Relationship Id="rId1" Type="http://schemas.openxmlformats.org/officeDocument/2006/relationships/hyperlink" Target="https://gis.brno.cz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mapy.plzen.eu/" TargetMode="External"/><Relationship Id="rId1" Type="http://schemas.openxmlformats.org/officeDocument/2006/relationships/hyperlink" Target="https://gis.brno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/>
      <dgm:spPr/>
      <dgm:t>
        <a:bodyPr/>
        <a:lstStyle/>
        <a:p>
          <a:r>
            <a:rPr lang="cs-CZ" dirty="0"/>
            <a:t>Mapový portál města </a:t>
          </a:r>
          <a:r>
            <a:rPr lang="cs-CZ" b="1" dirty="0"/>
            <a:t>Brna</a:t>
          </a:r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cs-CZ" noProof="0"/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cs-CZ" noProof="0"/>
        </a:p>
      </dgm:t>
    </dgm:pt>
    <dgm:pt modelId="{2D8BB8AD-33AD-4128-B80C-D3B16F343070}">
      <dgm:prSet phldrT="[Text]"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https://gis.brno.cz/</a:t>
          </a:r>
          <a:endParaRPr lang="cs-CZ" noProof="0" dirty="0"/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cs-CZ" noProof="0"/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cs-CZ" noProof="0"/>
        </a:p>
      </dgm:t>
    </dgm:pt>
    <dgm:pt modelId="{9BA50D57-DBF6-49DF-B5B8-A55FDC6E415C}">
      <dgm:prSet phldrT="[Text]"/>
      <dgm:spPr/>
      <dgm:t>
        <a:bodyPr/>
        <a:lstStyle/>
        <a:p>
          <a:r>
            <a:rPr lang="cs-CZ" dirty="0"/>
            <a:t>Mapový portál města </a:t>
          </a:r>
          <a:r>
            <a:rPr lang="cs-CZ" b="1" dirty="0"/>
            <a:t>Plzně</a:t>
          </a:r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cs-CZ" noProof="0"/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cs-CZ" noProof="0"/>
        </a:p>
      </dgm:t>
    </dgm:pt>
    <dgm:pt modelId="{A809E276-E84A-40E1-9F15-DD3DCA0005A3}">
      <dgm:prSet phldrT="[Text]"/>
      <dgm:spPr/>
      <dgm:t>
        <a:bodyPr/>
        <a:lstStyle/>
        <a:p>
          <a:r>
            <a:rPr lang="cs-CZ" dirty="0">
              <a:hlinkClick xmlns:r="http://schemas.openxmlformats.org/officeDocument/2006/relationships" r:id="rId2"/>
            </a:rPr>
            <a:t>https://mapy.plzen.eu/</a:t>
          </a:r>
          <a:endParaRPr lang="cs-CZ" noProof="0" dirty="0"/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cs-CZ" noProof="0"/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cs-CZ" noProof="0"/>
        </a:p>
      </dgm:t>
    </dgm:pt>
    <dgm:pt modelId="{B308BFF2-F538-403B-8A02-DB8BDA6B2719}" type="pres">
      <dgm:prSet presAssocID="{1C7529DA-4B7C-423F-81DB-6CFD5E3D0AD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7B078F5-8F08-47E0-A4F8-94613BBABB9C}" type="pres">
      <dgm:prSet presAssocID="{3B4B4076-233A-4C9F-A8D2-C66FB98B7F76}" presName="circle1" presStyleLbl="node1" presStyleIdx="0" presStyleCnt="2"/>
      <dgm:spPr/>
    </dgm:pt>
    <dgm:pt modelId="{F5626BAC-AC5C-44F5-B21A-3195343B0134}" type="pres">
      <dgm:prSet presAssocID="{3B4B4076-233A-4C9F-A8D2-C66FB98B7F76}" presName="space" presStyleCnt="0"/>
      <dgm:spPr/>
    </dgm:pt>
    <dgm:pt modelId="{BD3BE9F0-0CAC-4157-9E46-0F0134B9F740}" type="pres">
      <dgm:prSet presAssocID="{3B4B4076-233A-4C9F-A8D2-C66FB98B7F76}" presName="rect1" presStyleLbl="alignAcc1" presStyleIdx="0" presStyleCnt="2" custLinFactNeighborX="110" custLinFactNeighborY="-1921"/>
      <dgm:spPr/>
    </dgm:pt>
    <dgm:pt modelId="{42D4A862-359B-44CF-8CA5-94211F5C18E7}" type="pres">
      <dgm:prSet presAssocID="{9BA50D57-DBF6-49DF-B5B8-A55FDC6E415C}" presName="vertSpace2" presStyleLbl="node1" presStyleIdx="0" presStyleCnt="2"/>
      <dgm:spPr/>
    </dgm:pt>
    <dgm:pt modelId="{CC0488D7-AB8B-4CB7-BE9B-5C470E029F54}" type="pres">
      <dgm:prSet presAssocID="{9BA50D57-DBF6-49DF-B5B8-A55FDC6E415C}" presName="circle2" presStyleLbl="node1" presStyleIdx="1" presStyleCnt="2"/>
      <dgm:spPr/>
    </dgm:pt>
    <dgm:pt modelId="{F2D11CBB-27D3-4C6C-B610-9E25E398FE2B}" type="pres">
      <dgm:prSet presAssocID="{9BA50D57-DBF6-49DF-B5B8-A55FDC6E415C}" presName="rect2" presStyleLbl="alignAcc1" presStyleIdx="1" presStyleCnt="2"/>
      <dgm:spPr/>
    </dgm:pt>
    <dgm:pt modelId="{8F42F309-598E-4BB4-90F1-50E43FA524CC}" type="pres">
      <dgm:prSet presAssocID="{3B4B4076-233A-4C9F-A8D2-C66FB98B7F76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8C7249F5-6A43-4677-858A-4209B274B459}" type="pres">
      <dgm:prSet presAssocID="{3B4B4076-233A-4C9F-A8D2-C66FB98B7F76}" presName="rect1ChTx" presStyleLbl="alignAcc1" presStyleIdx="1" presStyleCnt="2">
        <dgm:presLayoutVars>
          <dgm:bulletEnabled val="1"/>
        </dgm:presLayoutVars>
      </dgm:prSet>
      <dgm:spPr/>
    </dgm:pt>
    <dgm:pt modelId="{46219803-8DC6-45F6-82DC-A32CC3A9CD7F}" type="pres">
      <dgm:prSet presAssocID="{9BA50D57-DBF6-49DF-B5B8-A55FDC6E415C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DBE3DE41-7537-4441-8B1C-5E8BE18ACA77}" type="pres">
      <dgm:prSet presAssocID="{9BA50D57-DBF6-49DF-B5B8-A55FDC6E415C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56CC6B03-5AEB-4229-A733-D203A02F9938}" type="presOf" srcId="{A809E276-E84A-40E1-9F15-DD3DCA0005A3}" destId="{DBE3DE41-7537-4441-8B1C-5E8BE18ACA77}" srcOrd="0" destOrd="0" presId="urn:microsoft.com/office/officeart/2005/8/layout/target3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B445F93E-257E-4AB3-86EC-0CC521F1E4D4}" type="presOf" srcId="{3B4B4076-233A-4C9F-A8D2-C66FB98B7F76}" destId="{8F42F309-598E-4BB4-90F1-50E43FA524CC}" srcOrd="1" destOrd="0" presId="urn:microsoft.com/office/officeart/2005/8/layout/target3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3EB76E4B-967A-483D-B306-80ABCD3FAB86}" type="presOf" srcId="{2D8BB8AD-33AD-4128-B80C-D3B16F343070}" destId="{8C7249F5-6A43-4677-858A-4209B274B459}" srcOrd="0" destOrd="0" presId="urn:microsoft.com/office/officeart/2005/8/layout/target3"/>
    <dgm:cxn modelId="{FAA1FE7F-2B05-401A-A5BC-CD1E04D814A4}" type="presOf" srcId="{3B4B4076-233A-4C9F-A8D2-C66FB98B7F76}" destId="{BD3BE9F0-0CAC-4157-9E46-0F0134B9F740}" srcOrd="0" destOrd="0" presId="urn:microsoft.com/office/officeart/2005/8/layout/target3"/>
    <dgm:cxn modelId="{437B4986-2559-43D3-A8F6-A8C0BD705F3E}" type="presOf" srcId="{9BA50D57-DBF6-49DF-B5B8-A55FDC6E415C}" destId="{46219803-8DC6-45F6-82DC-A32CC3A9CD7F}" srcOrd="1" destOrd="0" presId="urn:microsoft.com/office/officeart/2005/8/layout/target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0BDBA4E4-4369-4FB3-9E00-A2F45469ABFD}" type="presOf" srcId="{9BA50D57-DBF6-49DF-B5B8-A55FDC6E415C}" destId="{F2D11CBB-27D3-4C6C-B610-9E25E398FE2B}" srcOrd="0" destOrd="0" presId="urn:microsoft.com/office/officeart/2005/8/layout/target3"/>
    <dgm:cxn modelId="{2F0EB6E7-AAE8-4304-A2B5-B5CA16564F51}" type="presOf" srcId="{1C7529DA-4B7C-423F-81DB-6CFD5E3D0ADC}" destId="{B308BFF2-F538-403B-8A02-DB8BDA6B2719}" srcOrd="0" destOrd="0" presId="urn:microsoft.com/office/officeart/2005/8/layout/target3"/>
    <dgm:cxn modelId="{8DFB696C-5055-4782-90F8-03358C15126D}" type="presParOf" srcId="{B308BFF2-F538-403B-8A02-DB8BDA6B2719}" destId="{F7B078F5-8F08-47E0-A4F8-94613BBABB9C}" srcOrd="0" destOrd="0" presId="urn:microsoft.com/office/officeart/2005/8/layout/target3"/>
    <dgm:cxn modelId="{FCE88188-B063-4A68-9B55-17F7E511117F}" type="presParOf" srcId="{B308BFF2-F538-403B-8A02-DB8BDA6B2719}" destId="{F5626BAC-AC5C-44F5-B21A-3195343B0134}" srcOrd="1" destOrd="0" presId="urn:microsoft.com/office/officeart/2005/8/layout/target3"/>
    <dgm:cxn modelId="{7A8AB378-EC26-4BF6-9B8F-E1DE79DF3001}" type="presParOf" srcId="{B308BFF2-F538-403B-8A02-DB8BDA6B2719}" destId="{BD3BE9F0-0CAC-4157-9E46-0F0134B9F740}" srcOrd="2" destOrd="0" presId="urn:microsoft.com/office/officeart/2005/8/layout/target3"/>
    <dgm:cxn modelId="{B8A5AD1E-C9F6-4729-A510-0D0B666211BE}" type="presParOf" srcId="{B308BFF2-F538-403B-8A02-DB8BDA6B2719}" destId="{42D4A862-359B-44CF-8CA5-94211F5C18E7}" srcOrd="3" destOrd="0" presId="urn:microsoft.com/office/officeart/2005/8/layout/target3"/>
    <dgm:cxn modelId="{504DC796-280B-45CA-BF7E-1706DA1414A6}" type="presParOf" srcId="{B308BFF2-F538-403B-8A02-DB8BDA6B2719}" destId="{CC0488D7-AB8B-4CB7-BE9B-5C470E029F54}" srcOrd="4" destOrd="0" presId="urn:microsoft.com/office/officeart/2005/8/layout/target3"/>
    <dgm:cxn modelId="{79CBB708-F9F5-4D75-8A27-6BE0BE296114}" type="presParOf" srcId="{B308BFF2-F538-403B-8A02-DB8BDA6B2719}" destId="{F2D11CBB-27D3-4C6C-B610-9E25E398FE2B}" srcOrd="5" destOrd="0" presId="urn:microsoft.com/office/officeart/2005/8/layout/target3"/>
    <dgm:cxn modelId="{5B3C15C9-C72F-4F36-BE20-03C0C1FE24C8}" type="presParOf" srcId="{B308BFF2-F538-403B-8A02-DB8BDA6B2719}" destId="{8F42F309-598E-4BB4-90F1-50E43FA524CC}" srcOrd="6" destOrd="0" presId="urn:microsoft.com/office/officeart/2005/8/layout/target3"/>
    <dgm:cxn modelId="{83E7725F-3CEA-48BF-A017-BB1B61320593}" type="presParOf" srcId="{B308BFF2-F538-403B-8A02-DB8BDA6B2719}" destId="{8C7249F5-6A43-4677-858A-4209B274B459}" srcOrd="7" destOrd="0" presId="urn:microsoft.com/office/officeart/2005/8/layout/target3"/>
    <dgm:cxn modelId="{0A7C9387-F9AC-4A2C-AFAD-8EE05817A1D5}" type="presParOf" srcId="{B308BFF2-F538-403B-8A02-DB8BDA6B2719}" destId="{46219803-8DC6-45F6-82DC-A32CC3A9CD7F}" srcOrd="8" destOrd="0" presId="urn:microsoft.com/office/officeart/2005/8/layout/target3"/>
    <dgm:cxn modelId="{B83FD63C-26F4-4CDF-A562-B9064196CE69}" type="presParOf" srcId="{B308BFF2-F538-403B-8A02-DB8BDA6B2719}" destId="{DBE3DE41-7537-4441-8B1C-5E8BE18ACA77}" srcOrd="9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A9EEC-A1F3-4021-B282-84BE9DACC00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</dgm:pt>
    <dgm:pt modelId="{7FD2CFB3-6BBB-48E8-A19F-50DAD7A3CAD1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cs-CZ" sz="2800" u="sng" noProof="0" dirty="0"/>
            <a:t>Mapový portál Brna</a:t>
          </a:r>
        </a:p>
      </dgm:t>
    </dgm:pt>
    <dgm:pt modelId="{138052AC-7CF3-4C5C-A9FA-E969EA70EE78}" type="parTrans" cxnId="{7F288708-7F26-485D-9FCD-2D9F8F2C8C79}">
      <dgm:prSet/>
      <dgm:spPr/>
      <dgm:t>
        <a:bodyPr/>
        <a:lstStyle/>
        <a:p>
          <a:endParaRPr lang="cs-CZ" noProof="0"/>
        </a:p>
      </dgm:t>
    </dgm:pt>
    <dgm:pt modelId="{465AA3D7-2839-4551-A6D1-E61178C55C66}" type="sibTrans" cxnId="{7F288708-7F26-485D-9FCD-2D9F8F2C8C79}">
      <dgm:prSet/>
      <dgm:spPr/>
      <dgm:t>
        <a:bodyPr/>
        <a:lstStyle/>
        <a:p>
          <a:endParaRPr lang="cs-CZ" noProof="0"/>
        </a:p>
      </dgm:t>
    </dgm:pt>
    <dgm:pt modelId="{8678B091-1039-41A5-BD39-33102113BA66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cs-CZ" sz="2800" u="sng" noProof="0" dirty="0"/>
            <a:t>Mapový portál Plzně</a:t>
          </a:r>
        </a:p>
      </dgm:t>
    </dgm:pt>
    <dgm:pt modelId="{33FB1652-2331-4266-8EB8-C5279B2D9F8B}" type="parTrans" cxnId="{40572262-7538-4943-9AE1-E3E255120383}">
      <dgm:prSet/>
      <dgm:spPr/>
      <dgm:t>
        <a:bodyPr/>
        <a:lstStyle/>
        <a:p>
          <a:endParaRPr lang="cs-CZ" noProof="0"/>
        </a:p>
      </dgm:t>
    </dgm:pt>
    <dgm:pt modelId="{1339A8AE-0EE3-4533-B08B-AE389DB8399F}" type="sibTrans" cxnId="{40572262-7538-4943-9AE1-E3E255120383}">
      <dgm:prSet/>
      <dgm:spPr/>
      <dgm:t>
        <a:bodyPr/>
        <a:lstStyle/>
        <a:p>
          <a:endParaRPr lang="cs-CZ" noProof="0"/>
        </a:p>
      </dgm:t>
    </dgm:pt>
    <dgm:pt modelId="{BA50CEE2-C292-4705-AB0E-33D680F080D3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noProof="0" dirty="0"/>
            <a:t>celkové hodnocení: </a:t>
          </a:r>
          <a:r>
            <a:rPr lang="cs-CZ" sz="2000" b="1" i="0" u="none" strike="noStrike" dirty="0">
              <a:solidFill>
                <a:srgbClr val="000000"/>
              </a:solidFill>
              <a:effectLst/>
              <a:latin typeface="+mn-lt"/>
            </a:rPr>
            <a:t>4,545</a:t>
          </a:r>
          <a:endParaRPr lang="cs-CZ" sz="2000" noProof="0" dirty="0"/>
        </a:p>
      </dgm:t>
    </dgm:pt>
    <dgm:pt modelId="{AC4A0E10-CB76-42A9-9F60-94BA99258952}" type="parTrans" cxnId="{31D954BE-9A5B-4F33-8224-0D7CEDE794F9}">
      <dgm:prSet/>
      <dgm:spPr/>
      <dgm:t>
        <a:bodyPr/>
        <a:lstStyle/>
        <a:p>
          <a:endParaRPr lang="cs-CZ" noProof="0"/>
        </a:p>
      </dgm:t>
    </dgm:pt>
    <dgm:pt modelId="{612018B0-3F07-49C1-9BE0-FD1C23E7D5C8}" type="sibTrans" cxnId="{31D954BE-9A5B-4F33-8224-0D7CEDE794F9}">
      <dgm:prSet/>
      <dgm:spPr/>
      <dgm:t>
        <a:bodyPr/>
        <a:lstStyle/>
        <a:p>
          <a:endParaRPr lang="cs-CZ" noProof="0"/>
        </a:p>
      </dgm:t>
    </dgm:pt>
    <dgm:pt modelId="{6869E6AD-8C90-4F21-BEA9-734BF8A72C95}">
      <dgm:prSet phldrT="[Text]"/>
      <dgm:spPr/>
      <dgm:t>
        <a:bodyPr/>
        <a:lstStyle/>
        <a:p>
          <a:pPr algn="l">
            <a:lnSpc>
              <a:spcPct val="90000"/>
            </a:lnSpc>
          </a:pPr>
          <a:endParaRPr lang="cs-CZ" sz="2300" noProof="0" dirty="0"/>
        </a:p>
      </dgm:t>
    </dgm:pt>
    <dgm:pt modelId="{4C127B45-4902-4460-865F-000A853E5738}" type="parTrans" cxnId="{749DD84E-5576-45AA-B099-A7A8C2677C80}">
      <dgm:prSet/>
      <dgm:spPr/>
      <dgm:t>
        <a:bodyPr/>
        <a:lstStyle/>
        <a:p>
          <a:endParaRPr lang="cs-CZ" noProof="0"/>
        </a:p>
      </dgm:t>
    </dgm:pt>
    <dgm:pt modelId="{56C2DC52-8D99-4C92-81FA-BBA36F8D5C20}" type="sibTrans" cxnId="{749DD84E-5576-45AA-B099-A7A8C2677C80}">
      <dgm:prSet/>
      <dgm:spPr/>
      <dgm:t>
        <a:bodyPr/>
        <a:lstStyle/>
        <a:p>
          <a:endParaRPr lang="cs-CZ" noProof="0"/>
        </a:p>
      </dgm:t>
    </dgm:pt>
    <dgm:pt modelId="{47F06EE3-532D-4302-A24D-1356C4919F9A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noProof="0" dirty="0"/>
            <a:t>celkové hodnocení: </a:t>
          </a:r>
          <a:r>
            <a:rPr lang="cs-CZ" sz="2000" b="1" i="0" u="none" strike="noStrike" dirty="0">
              <a:solidFill>
                <a:srgbClr val="000000"/>
              </a:solidFill>
              <a:effectLst/>
              <a:latin typeface="+mn-lt"/>
            </a:rPr>
            <a:t>4,329</a:t>
          </a:r>
          <a:endParaRPr lang="cs-CZ" sz="2000" noProof="0" dirty="0"/>
        </a:p>
      </dgm:t>
    </dgm:pt>
    <dgm:pt modelId="{B9A182F4-F9EA-448D-9733-7B6A8481D548}" type="parTrans" cxnId="{74FEE3D8-14E8-45D2-A327-1C28101AC64B}">
      <dgm:prSet/>
      <dgm:spPr/>
      <dgm:t>
        <a:bodyPr/>
        <a:lstStyle/>
        <a:p>
          <a:endParaRPr lang="cs-CZ" noProof="0"/>
        </a:p>
      </dgm:t>
    </dgm:pt>
    <dgm:pt modelId="{9CC303E4-51DC-4655-9B78-E213A8F7952D}" type="sibTrans" cxnId="{74FEE3D8-14E8-45D2-A327-1C28101AC64B}">
      <dgm:prSet/>
      <dgm:spPr/>
      <dgm:t>
        <a:bodyPr/>
        <a:lstStyle/>
        <a:p>
          <a:endParaRPr lang="cs-CZ" noProof="0"/>
        </a:p>
      </dgm:t>
    </dgm:pt>
    <dgm:pt modelId="{BB5DD14D-C9CF-49CA-87B9-634C19776010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noProof="0" dirty="0"/>
            <a:t>počet nesplněných heuristik: </a:t>
          </a:r>
          <a:r>
            <a:rPr lang="cs-CZ" sz="2000" b="1" noProof="0" dirty="0"/>
            <a:t>9</a:t>
          </a:r>
        </a:p>
      </dgm:t>
    </dgm:pt>
    <dgm:pt modelId="{C1DAF2A5-304F-4318-A7CB-1955F1DFD10D}" type="parTrans" cxnId="{18E2DA65-D0AC-457F-B4DC-9B54718DE0CB}">
      <dgm:prSet/>
      <dgm:spPr/>
      <dgm:t>
        <a:bodyPr/>
        <a:lstStyle/>
        <a:p>
          <a:endParaRPr lang="cs-CZ"/>
        </a:p>
      </dgm:t>
    </dgm:pt>
    <dgm:pt modelId="{47C4830B-8FFB-4101-8325-C4B9C17BE43B}" type="sibTrans" cxnId="{18E2DA65-D0AC-457F-B4DC-9B54718DE0CB}">
      <dgm:prSet/>
      <dgm:spPr/>
      <dgm:t>
        <a:bodyPr/>
        <a:lstStyle/>
        <a:p>
          <a:endParaRPr lang="cs-CZ"/>
        </a:p>
      </dgm:t>
    </dgm:pt>
    <dgm:pt modelId="{FF33B3EE-AC82-4ED1-AE39-966CC6AE34A0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noProof="0" dirty="0"/>
            <a:t>počet nesplněných heuristik: </a:t>
          </a:r>
          <a:r>
            <a:rPr lang="cs-CZ" sz="2000" b="1" noProof="0" dirty="0"/>
            <a:t>10</a:t>
          </a:r>
        </a:p>
      </dgm:t>
    </dgm:pt>
    <dgm:pt modelId="{F5E0A72E-E4F2-4657-A701-1B964FE28C73}" type="parTrans" cxnId="{DC58F6F7-E30D-443D-A2DD-24A0C095933D}">
      <dgm:prSet/>
      <dgm:spPr/>
      <dgm:t>
        <a:bodyPr/>
        <a:lstStyle/>
        <a:p>
          <a:endParaRPr lang="cs-CZ"/>
        </a:p>
      </dgm:t>
    </dgm:pt>
    <dgm:pt modelId="{DA41600D-3456-4CD9-B010-7E84BB72F3C3}" type="sibTrans" cxnId="{DC58F6F7-E30D-443D-A2DD-24A0C095933D}">
      <dgm:prSet/>
      <dgm:spPr/>
      <dgm:t>
        <a:bodyPr/>
        <a:lstStyle/>
        <a:p>
          <a:endParaRPr lang="cs-CZ"/>
        </a:p>
      </dgm:t>
    </dgm:pt>
    <dgm:pt modelId="{47D0EFAD-5A26-44C4-909B-EFA119CBAA2D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modernější vzhled a design</a:t>
          </a:r>
        </a:p>
      </dgm:t>
    </dgm:pt>
    <dgm:pt modelId="{126C8C9C-2FF4-493C-9640-7A993E29AE69}" type="parTrans" cxnId="{DA38CD3E-B0A6-4C26-A0DE-C8F67126064E}">
      <dgm:prSet/>
      <dgm:spPr/>
      <dgm:t>
        <a:bodyPr/>
        <a:lstStyle/>
        <a:p>
          <a:endParaRPr lang="cs-CZ"/>
        </a:p>
      </dgm:t>
    </dgm:pt>
    <dgm:pt modelId="{0092B589-46E8-4E9F-8735-1FB85C10E1D3}" type="sibTrans" cxnId="{DA38CD3E-B0A6-4C26-A0DE-C8F67126064E}">
      <dgm:prSet/>
      <dgm:spPr/>
      <dgm:t>
        <a:bodyPr/>
        <a:lstStyle/>
        <a:p>
          <a:endParaRPr lang="cs-CZ"/>
        </a:p>
      </dgm:t>
    </dgm:pt>
    <dgm:pt modelId="{F65CBDCD-9D23-4180-B8F2-4C3D6ED71441}">
      <dgm:prSet phldrT="[Text]" custT="1"/>
      <dgm:spPr/>
      <dgm:t>
        <a:bodyPr/>
        <a:lstStyle/>
        <a:p>
          <a:pPr algn="l">
            <a:lnSpc>
              <a:spcPct val="90000"/>
            </a:lnSpc>
          </a:pPr>
          <a:endParaRPr lang="cs-CZ" sz="2000" b="1" noProof="0" dirty="0"/>
        </a:p>
      </dgm:t>
    </dgm:pt>
    <dgm:pt modelId="{5BA4B98E-4CDE-43E3-B52D-860D12E608C3}" type="parTrans" cxnId="{4B787526-0404-4D4A-87EE-A9E873E44E0B}">
      <dgm:prSet/>
      <dgm:spPr/>
      <dgm:t>
        <a:bodyPr/>
        <a:lstStyle/>
        <a:p>
          <a:endParaRPr lang="cs-CZ"/>
        </a:p>
      </dgm:t>
    </dgm:pt>
    <dgm:pt modelId="{741C79AE-5ECB-4C0E-870E-ADADEB70DE8E}" type="sibTrans" cxnId="{4B787526-0404-4D4A-87EE-A9E873E44E0B}">
      <dgm:prSet/>
      <dgm:spPr/>
      <dgm:t>
        <a:bodyPr/>
        <a:lstStyle/>
        <a:p>
          <a:endParaRPr lang="cs-CZ"/>
        </a:p>
      </dgm:t>
    </dgm:pt>
    <dgm:pt modelId="{0944DCE4-28D4-4902-BDED-93538D5D5D4E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rychlejší načítání</a:t>
          </a:r>
        </a:p>
      </dgm:t>
    </dgm:pt>
    <dgm:pt modelId="{FE9CF893-7F15-434B-8D16-12E86975891B}" type="parTrans" cxnId="{AE499F5E-8FDE-4F93-BA69-D41165624400}">
      <dgm:prSet/>
      <dgm:spPr/>
      <dgm:t>
        <a:bodyPr/>
        <a:lstStyle/>
        <a:p>
          <a:endParaRPr lang="cs-CZ"/>
        </a:p>
      </dgm:t>
    </dgm:pt>
    <dgm:pt modelId="{6A54C6ED-8B24-43E9-B505-2971C7253062}" type="sibTrans" cxnId="{AE499F5E-8FDE-4F93-BA69-D41165624400}">
      <dgm:prSet/>
      <dgm:spPr/>
      <dgm:t>
        <a:bodyPr/>
        <a:lstStyle/>
        <a:p>
          <a:endParaRPr lang="cs-CZ"/>
        </a:p>
      </dgm:t>
    </dgm:pt>
    <dgm:pt modelId="{F4E69E54-D8BF-4B3E-9828-11909F7B40B6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vzhled staršího formátu</a:t>
          </a:r>
        </a:p>
      </dgm:t>
    </dgm:pt>
    <dgm:pt modelId="{DE23D460-8465-404D-BAFA-0592C0CF4E10}" type="parTrans" cxnId="{13943754-9912-43EA-893E-EC9B4E214047}">
      <dgm:prSet/>
      <dgm:spPr/>
      <dgm:t>
        <a:bodyPr/>
        <a:lstStyle/>
        <a:p>
          <a:endParaRPr lang="cs-CZ"/>
        </a:p>
      </dgm:t>
    </dgm:pt>
    <dgm:pt modelId="{684B8795-6319-493F-89DF-B9388886195E}" type="sibTrans" cxnId="{13943754-9912-43EA-893E-EC9B4E214047}">
      <dgm:prSet/>
      <dgm:spPr/>
      <dgm:t>
        <a:bodyPr/>
        <a:lstStyle/>
        <a:p>
          <a:endParaRPr lang="cs-CZ"/>
        </a:p>
      </dgm:t>
    </dgm:pt>
    <dgm:pt modelId="{EEFC90C5-AEEF-449B-99C6-4A033A316194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pomalá odezva</a:t>
          </a:r>
        </a:p>
      </dgm:t>
    </dgm:pt>
    <dgm:pt modelId="{E453368E-7596-4909-BAA9-1E472D979D64}" type="parTrans" cxnId="{FB24154A-DF92-4488-B30B-5A7A96CF2F4F}">
      <dgm:prSet/>
      <dgm:spPr/>
      <dgm:t>
        <a:bodyPr/>
        <a:lstStyle/>
        <a:p>
          <a:endParaRPr lang="cs-CZ"/>
        </a:p>
      </dgm:t>
    </dgm:pt>
    <dgm:pt modelId="{75F48B6A-9C17-4329-82C6-4423DF7A2346}" type="sibTrans" cxnId="{FB24154A-DF92-4488-B30B-5A7A96CF2F4F}">
      <dgm:prSet/>
      <dgm:spPr/>
      <dgm:t>
        <a:bodyPr/>
        <a:lstStyle/>
        <a:p>
          <a:endParaRPr lang="cs-CZ"/>
        </a:p>
      </dgm:t>
    </dgm:pt>
    <dgm:pt modelId="{E143B668-68C9-4F2C-A92C-736E66EDFF94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intuitivní použití</a:t>
          </a:r>
        </a:p>
      </dgm:t>
    </dgm:pt>
    <dgm:pt modelId="{CC09B958-6B1F-479C-8EFA-94673E75439C}" type="parTrans" cxnId="{04A97806-765E-421D-9AAF-E43C82AB00A6}">
      <dgm:prSet/>
      <dgm:spPr/>
      <dgm:t>
        <a:bodyPr/>
        <a:lstStyle/>
        <a:p>
          <a:endParaRPr lang="cs-CZ"/>
        </a:p>
      </dgm:t>
    </dgm:pt>
    <dgm:pt modelId="{70ACFB1E-F646-4C49-B88A-3ECF0511258B}" type="sibTrans" cxnId="{04A97806-765E-421D-9AAF-E43C82AB00A6}">
      <dgm:prSet/>
      <dgm:spPr/>
      <dgm:t>
        <a:bodyPr/>
        <a:lstStyle/>
        <a:p>
          <a:endParaRPr lang="cs-CZ"/>
        </a:p>
      </dgm:t>
    </dgm:pt>
    <dgm:pt modelId="{9468E697-1289-4160-A23A-33A1226DA7A8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zvýraznění důležitých funkcí</a:t>
          </a:r>
        </a:p>
      </dgm:t>
    </dgm:pt>
    <dgm:pt modelId="{F44651AF-9F80-40D9-A897-DDA808633D0C}" type="parTrans" cxnId="{6461311B-B462-4FDE-B8AC-AABA4068D041}">
      <dgm:prSet/>
      <dgm:spPr/>
      <dgm:t>
        <a:bodyPr/>
        <a:lstStyle/>
        <a:p>
          <a:endParaRPr lang="cs-CZ"/>
        </a:p>
      </dgm:t>
    </dgm:pt>
    <dgm:pt modelId="{F6BAE39E-78F6-4D63-9208-C28B56046709}" type="sibTrans" cxnId="{6461311B-B462-4FDE-B8AC-AABA4068D041}">
      <dgm:prSet/>
      <dgm:spPr/>
      <dgm:t>
        <a:bodyPr/>
        <a:lstStyle/>
        <a:p>
          <a:endParaRPr lang="cs-CZ"/>
        </a:p>
      </dgm:t>
    </dgm:pt>
    <dgm:pt modelId="{D0805D13-B965-4C1C-B7F5-F816AC7E64B4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více prokliků k funkcím</a:t>
          </a:r>
        </a:p>
      </dgm:t>
    </dgm:pt>
    <dgm:pt modelId="{BC8E00A7-9770-43B8-BE26-1AFC82A095F5}" type="parTrans" cxnId="{FC2FC9AB-0FCB-40A8-8842-8D3B7D0BFE54}">
      <dgm:prSet/>
      <dgm:spPr/>
      <dgm:t>
        <a:bodyPr/>
        <a:lstStyle/>
        <a:p>
          <a:endParaRPr lang="cs-CZ"/>
        </a:p>
      </dgm:t>
    </dgm:pt>
    <dgm:pt modelId="{F2EA5B99-700F-4FCB-AF91-3901AA30FD74}" type="sibTrans" cxnId="{FC2FC9AB-0FCB-40A8-8842-8D3B7D0BFE54}">
      <dgm:prSet/>
      <dgm:spPr/>
      <dgm:t>
        <a:bodyPr/>
        <a:lstStyle/>
        <a:p>
          <a:endParaRPr lang="cs-CZ"/>
        </a:p>
      </dgm:t>
    </dgm:pt>
    <dgm:pt modelId="{78808DB7-27C6-4508-870E-D108192F6E40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0" noProof="0" dirty="0"/>
            <a:t>horší rozeznatelnost popisků</a:t>
          </a:r>
        </a:p>
      </dgm:t>
    </dgm:pt>
    <dgm:pt modelId="{6E964158-DC40-4457-984D-EAE61A158F2F}" type="parTrans" cxnId="{DB761E78-70DE-429F-B0B2-979AAB466CF0}">
      <dgm:prSet/>
      <dgm:spPr/>
      <dgm:t>
        <a:bodyPr/>
        <a:lstStyle/>
        <a:p>
          <a:endParaRPr lang="cs-CZ"/>
        </a:p>
      </dgm:t>
    </dgm:pt>
    <dgm:pt modelId="{5D097DFF-7972-426B-8FE6-77E20A4D4623}" type="sibTrans" cxnId="{DB761E78-70DE-429F-B0B2-979AAB466CF0}">
      <dgm:prSet/>
      <dgm:spPr/>
      <dgm:t>
        <a:bodyPr/>
        <a:lstStyle/>
        <a:p>
          <a:endParaRPr lang="cs-CZ"/>
        </a:p>
      </dgm:t>
    </dgm:pt>
    <dgm:pt modelId="{7CB71938-8F25-4F43-A528-06AADE3FE91D}" type="pres">
      <dgm:prSet presAssocID="{1E0A9EEC-A1F3-4021-B282-84BE9DACC00E}" presName="Name0" presStyleCnt="0">
        <dgm:presLayoutVars>
          <dgm:dir/>
          <dgm:resizeHandles val="exact"/>
        </dgm:presLayoutVars>
      </dgm:prSet>
      <dgm:spPr/>
    </dgm:pt>
    <dgm:pt modelId="{52990A93-B084-4D83-B6BE-2E0271F73C70}" type="pres">
      <dgm:prSet presAssocID="{7FD2CFB3-6BBB-48E8-A19F-50DAD7A3CAD1}" presName="node" presStyleLbl="node1" presStyleIdx="0" presStyleCnt="2" custScaleX="150962" custLinFactX="-24877" custLinFactNeighborX="-100000" custLinFactNeighborY="541">
        <dgm:presLayoutVars>
          <dgm:bulletEnabled val="1"/>
        </dgm:presLayoutVars>
      </dgm:prSet>
      <dgm:spPr/>
    </dgm:pt>
    <dgm:pt modelId="{74B4EA75-4163-4D3A-B27C-A8D83CADB9A1}" type="pres">
      <dgm:prSet presAssocID="{465AA3D7-2839-4551-A6D1-E61178C55C66}" presName="sibTrans" presStyleCnt="0"/>
      <dgm:spPr/>
    </dgm:pt>
    <dgm:pt modelId="{49F2C972-695B-430E-BBF4-50593EFB0D8F}" type="pres">
      <dgm:prSet presAssocID="{8678B091-1039-41A5-BD39-33102113BA66}" presName="node" presStyleLbl="node1" presStyleIdx="1" presStyleCnt="2" custScaleX="149302" custLinFactNeighborX="-516" custLinFactNeighborY="-1899">
        <dgm:presLayoutVars>
          <dgm:bulletEnabled val="1"/>
        </dgm:presLayoutVars>
      </dgm:prSet>
      <dgm:spPr/>
    </dgm:pt>
  </dgm:ptLst>
  <dgm:cxnLst>
    <dgm:cxn modelId="{04A97806-765E-421D-9AAF-E43C82AB00A6}" srcId="{7FD2CFB3-6BBB-48E8-A19F-50DAD7A3CAD1}" destId="{E143B668-68C9-4F2C-A92C-736E66EDFF94}" srcOrd="4" destOrd="0" parTransId="{CC09B958-6B1F-479C-8EFA-94673E75439C}" sibTransId="{70ACFB1E-F646-4C49-B88A-3ECF0511258B}"/>
    <dgm:cxn modelId="{7F288708-7F26-485D-9FCD-2D9F8F2C8C79}" srcId="{1E0A9EEC-A1F3-4021-B282-84BE9DACC00E}" destId="{7FD2CFB3-6BBB-48E8-A19F-50DAD7A3CAD1}" srcOrd="0" destOrd="0" parTransId="{138052AC-7CF3-4C5C-A9FA-E969EA70EE78}" sibTransId="{465AA3D7-2839-4551-A6D1-E61178C55C66}"/>
    <dgm:cxn modelId="{A0DC450B-781E-4392-AAB7-DEF3A7229351}" type="presOf" srcId="{EEFC90C5-AEEF-449B-99C6-4A033A316194}" destId="{49F2C972-695B-430E-BBF4-50593EFB0D8F}" srcOrd="0" destOrd="4" presId="urn:microsoft.com/office/officeart/2005/8/layout/hList6"/>
    <dgm:cxn modelId="{2320B014-CF30-45DA-852D-9CA1C1E794FB}" type="presOf" srcId="{47D0EFAD-5A26-44C4-909B-EFA119CBAA2D}" destId="{52990A93-B084-4D83-B6BE-2E0271F73C70}" srcOrd="0" destOrd="3" presId="urn:microsoft.com/office/officeart/2005/8/layout/hList6"/>
    <dgm:cxn modelId="{723F5A16-FD46-4A37-AD8D-584CCE326036}" type="presOf" srcId="{6869E6AD-8C90-4F21-BEA9-734BF8A72C95}" destId="{52990A93-B084-4D83-B6BE-2E0271F73C70}" srcOrd="0" destOrd="8" presId="urn:microsoft.com/office/officeart/2005/8/layout/hList6"/>
    <dgm:cxn modelId="{6461311B-B462-4FDE-B8AC-AABA4068D041}" srcId="{7FD2CFB3-6BBB-48E8-A19F-50DAD7A3CAD1}" destId="{9468E697-1289-4160-A23A-33A1226DA7A8}" srcOrd="5" destOrd="0" parTransId="{F44651AF-9F80-40D9-A897-DDA808633D0C}" sibTransId="{F6BAE39E-78F6-4D63-9208-C28B56046709}"/>
    <dgm:cxn modelId="{4B787526-0404-4D4A-87EE-A9E873E44E0B}" srcId="{7FD2CFB3-6BBB-48E8-A19F-50DAD7A3CAD1}" destId="{F65CBDCD-9D23-4180-B8F2-4C3D6ED71441}" srcOrd="6" destOrd="0" parTransId="{5BA4B98E-4CDE-43E3-B52D-860D12E608C3}" sibTransId="{741C79AE-5ECB-4C0E-870E-ADADEB70DE8E}"/>
    <dgm:cxn modelId="{0EFAEF28-8B08-43F9-9D68-0821723F17DE}" type="presOf" srcId="{0944DCE4-28D4-4902-BDED-93538D5D5D4E}" destId="{52990A93-B084-4D83-B6BE-2E0271F73C70}" srcOrd="0" destOrd="4" presId="urn:microsoft.com/office/officeart/2005/8/layout/hList6"/>
    <dgm:cxn modelId="{DA38CD3E-B0A6-4C26-A0DE-C8F67126064E}" srcId="{7FD2CFB3-6BBB-48E8-A19F-50DAD7A3CAD1}" destId="{47D0EFAD-5A26-44C4-909B-EFA119CBAA2D}" srcOrd="2" destOrd="0" parTransId="{126C8C9C-2FF4-493C-9640-7A993E29AE69}" sibTransId="{0092B589-46E8-4E9F-8735-1FB85C10E1D3}"/>
    <dgm:cxn modelId="{E221FD5B-44E7-4926-9EE7-62724E4550E1}" type="presOf" srcId="{F4E69E54-D8BF-4B3E-9828-11909F7B40B6}" destId="{49F2C972-695B-430E-BBF4-50593EFB0D8F}" srcOrd="0" destOrd="3" presId="urn:microsoft.com/office/officeart/2005/8/layout/hList6"/>
    <dgm:cxn modelId="{AE499F5E-8FDE-4F93-BA69-D41165624400}" srcId="{7FD2CFB3-6BBB-48E8-A19F-50DAD7A3CAD1}" destId="{0944DCE4-28D4-4902-BDED-93538D5D5D4E}" srcOrd="3" destOrd="0" parTransId="{FE9CF893-7F15-434B-8D16-12E86975891B}" sibTransId="{6A54C6ED-8B24-43E9-B505-2971C7253062}"/>
    <dgm:cxn modelId="{EB221641-ADC4-4C61-B611-EF4A6132E882}" type="presOf" srcId="{78808DB7-27C6-4508-870E-D108192F6E40}" destId="{49F2C972-695B-430E-BBF4-50593EFB0D8F}" srcOrd="0" destOrd="6" presId="urn:microsoft.com/office/officeart/2005/8/layout/hList6"/>
    <dgm:cxn modelId="{40572262-7538-4943-9AE1-E3E255120383}" srcId="{1E0A9EEC-A1F3-4021-B282-84BE9DACC00E}" destId="{8678B091-1039-41A5-BD39-33102113BA66}" srcOrd="1" destOrd="0" parTransId="{33FB1652-2331-4266-8EB8-C5279B2D9F8B}" sibTransId="{1339A8AE-0EE3-4533-B08B-AE389DB8399F}"/>
    <dgm:cxn modelId="{09824145-091F-49CD-86CB-323D2DBAE6D0}" type="presOf" srcId="{9468E697-1289-4160-A23A-33A1226DA7A8}" destId="{52990A93-B084-4D83-B6BE-2E0271F73C70}" srcOrd="0" destOrd="6" presId="urn:microsoft.com/office/officeart/2005/8/layout/hList6"/>
    <dgm:cxn modelId="{18E2DA65-D0AC-457F-B4DC-9B54718DE0CB}" srcId="{7FD2CFB3-6BBB-48E8-A19F-50DAD7A3CAD1}" destId="{BB5DD14D-C9CF-49CA-87B9-634C19776010}" srcOrd="1" destOrd="0" parTransId="{C1DAF2A5-304F-4318-A7CB-1955F1DFD10D}" sibTransId="{47C4830B-8FFB-4101-8325-C4B9C17BE43B}"/>
    <dgm:cxn modelId="{FB24154A-DF92-4488-B30B-5A7A96CF2F4F}" srcId="{8678B091-1039-41A5-BD39-33102113BA66}" destId="{EEFC90C5-AEEF-449B-99C6-4A033A316194}" srcOrd="3" destOrd="0" parTransId="{E453368E-7596-4909-BAA9-1E472D979D64}" sibTransId="{75F48B6A-9C17-4329-82C6-4423DF7A2346}"/>
    <dgm:cxn modelId="{749DD84E-5576-45AA-B099-A7A8C2677C80}" srcId="{7FD2CFB3-6BBB-48E8-A19F-50DAD7A3CAD1}" destId="{6869E6AD-8C90-4F21-BEA9-734BF8A72C95}" srcOrd="7" destOrd="0" parTransId="{4C127B45-4902-4460-865F-000A853E5738}" sibTransId="{56C2DC52-8D99-4C92-81FA-BBA36F8D5C20}"/>
    <dgm:cxn modelId="{41F4EA6E-FE5E-4BCC-87AB-E2C42FCB14AC}" type="presOf" srcId="{BB5DD14D-C9CF-49CA-87B9-634C19776010}" destId="{52990A93-B084-4D83-B6BE-2E0271F73C70}" srcOrd="0" destOrd="2" presId="urn:microsoft.com/office/officeart/2005/8/layout/hList6"/>
    <dgm:cxn modelId="{16CB9C71-2DFA-4496-A07A-84C4B8F95596}" type="presOf" srcId="{1E0A9EEC-A1F3-4021-B282-84BE9DACC00E}" destId="{7CB71938-8F25-4F43-A528-06AADE3FE91D}" srcOrd="0" destOrd="0" presId="urn:microsoft.com/office/officeart/2005/8/layout/hList6"/>
    <dgm:cxn modelId="{F56F3C53-EE6A-475C-81BF-AC69DD1FB3F0}" type="presOf" srcId="{F65CBDCD-9D23-4180-B8F2-4C3D6ED71441}" destId="{52990A93-B084-4D83-B6BE-2E0271F73C70}" srcOrd="0" destOrd="7" presId="urn:microsoft.com/office/officeart/2005/8/layout/hList6"/>
    <dgm:cxn modelId="{13943754-9912-43EA-893E-EC9B4E214047}" srcId="{8678B091-1039-41A5-BD39-33102113BA66}" destId="{F4E69E54-D8BF-4B3E-9828-11909F7B40B6}" srcOrd="2" destOrd="0" parTransId="{DE23D460-8465-404D-BAFA-0592C0CF4E10}" sibTransId="{684B8795-6319-493F-89DF-B9388886195E}"/>
    <dgm:cxn modelId="{DB761E78-70DE-429F-B0B2-979AAB466CF0}" srcId="{8678B091-1039-41A5-BD39-33102113BA66}" destId="{78808DB7-27C6-4508-870E-D108192F6E40}" srcOrd="5" destOrd="0" parTransId="{6E964158-DC40-4457-984D-EAE61A158F2F}" sibTransId="{5D097DFF-7972-426B-8FE6-77E20A4D4623}"/>
    <dgm:cxn modelId="{B638347C-2CF9-4EE8-9CD5-D8C4F43F7801}" type="presOf" srcId="{BA50CEE2-C292-4705-AB0E-33D680F080D3}" destId="{52990A93-B084-4D83-B6BE-2E0271F73C70}" srcOrd="0" destOrd="1" presId="urn:microsoft.com/office/officeart/2005/8/layout/hList6"/>
    <dgm:cxn modelId="{A7DD3285-D8DB-4DF0-A0C7-C7F447D37F61}" type="presOf" srcId="{FF33B3EE-AC82-4ED1-AE39-966CC6AE34A0}" destId="{49F2C972-695B-430E-BBF4-50593EFB0D8F}" srcOrd="0" destOrd="2" presId="urn:microsoft.com/office/officeart/2005/8/layout/hList6"/>
    <dgm:cxn modelId="{FC2FC9AB-0FCB-40A8-8842-8D3B7D0BFE54}" srcId="{8678B091-1039-41A5-BD39-33102113BA66}" destId="{D0805D13-B965-4C1C-B7F5-F816AC7E64B4}" srcOrd="4" destOrd="0" parTransId="{BC8E00A7-9770-43B8-BE26-1AFC82A095F5}" sibTransId="{F2EA5B99-700F-4FCB-AF91-3901AA30FD74}"/>
    <dgm:cxn modelId="{1E7DFDB7-C48F-4B47-9535-9DF23525B2B6}" type="presOf" srcId="{8678B091-1039-41A5-BD39-33102113BA66}" destId="{49F2C972-695B-430E-BBF4-50593EFB0D8F}" srcOrd="0" destOrd="0" presId="urn:microsoft.com/office/officeart/2005/8/layout/hList6"/>
    <dgm:cxn modelId="{A68238BC-73E9-47E9-92E9-702420E4D870}" type="presOf" srcId="{47F06EE3-532D-4302-A24D-1356C4919F9A}" destId="{49F2C972-695B-430E-BBF4-50593EFB0D8F}" srcOrd="0" destOrd="1" presId="urn:microsoft.com/office/officeart/2005/8/layout/hList6"/>
    <dgm:cxn modelId="{31D954BE-9A5B-4F33-8224-0D7CEDE794F9}" srcId="{7FD2CFB3-6BBB-48E8-A19F-50DAD7A3CAD1}" destId="{BA50CEE2-C292-4705-AB0E-33D680F080D3}" srcOrd="0" destOrd="0" parTransId="{AC4A0E10-CB76-42A9-9F60-94BA99258952}" sibTransId="{612018B0-3F07-49C1-9BE0-FD1C23E7D5C8}"/>
    <dgm:cxn modelId="{34F78DD3-9408-4347-BF8F-AA92129E7A71}" type="presOf" srcId="{E143B668-68C9-4F2C-A92C-736E66EDFF94}" destId="{52990A93-B084-4D83-B6BE-2E0271F73C70}" srcOrd="0" destOrd="5" presId="urn:microsoft.com/office/officeart/2005/8/layout/hList6"/>
    <dgm:cxn modelId="{74FEE3D8-14E8-45D2-A327-1C28101AC64B}" srcId="{8678B091-1039-41A5-BD39-33102113BA66}" destId="{47F06EE3-532D-4302-A24D-1356C4919F9A}" srcOrd="0" destOrd="0" parTransId="{B9A182F4-F9EA-448D-9733-7B6A8481D548}" sibTransId="{9CC303E4-51DC-4655-9B78-E213A8F7952D}"/>
    <dgm:cxn modelId="{F1E779E7-8CFB-4248-9AD1-35600FB95CF8}" type="presOf" srcId="{D0805D13-B965-4C1C-B7F5-F816AC7E64B4}" destId="{49F2C972-695B-430E-BBF4-50593EFB0D8F}" srcOrd="0" destOrd="5" presId="urn:microsoft.com/office/officeart/2005/8/layout/hList6"/>
    <dgm:cxn modelId="{B46B16F6-0E9D-4A21-84CF-6A2E8EF0B655}" type="presOf" srcId="{7FD2CFB3-6BBB-48E8-A19F-50DAD7A3CAD1}" destId="{52990A93-B084-4D83-B6BE-2E0271F73C70}" srcOrd="0" destOrd="0" presId="urn:microsoft.com/office/officeart/2005/8/layout/hList6"/>
    <dgm:cxn modelId="{DC58F6F7-E30D-443D-A2DD-24A0C095933D}" srcId="{8678B091-1039-41A5-BD39-33102113BA66}" destId="{FF33B3EE-AC82-4ED1-AE39-966CC6AE34A0}" srcOrd="1" destOrd="0" parTransId="{F5E0A72E-E4F2-4657-A701-1B964FE28C73}" sibTransId="{DA41600D-3456-4CD9-B010-7E84BB72F3C3}"/>
    <dgm:cxn modelId="{55EE1CED-3D9A-4732-A647-51F76A3437AB}" type="presParOf" srcId="{7CB71938-8F25-4F43-A528-06AADE3FE91D}" destId="{52990A93-B084-4D83-B6BE-2E0271F73C70}" srcOrd="0" destOrd="0" presId="urn:microsoft.com/office/officeart/2005/8/layout/hList6"/>
    <dgm:cxn modelId="{90430A16-8784-45F0-B507-41FB48E70EE4}" type="presParOf" srcId="{7CB71938-8F25-4F43-A528-06AADE3FE91D}" destId="{74B4EA75-4163-4D3A-B27C-A8D83CADB9A1}" srcOrd="1" destOrd="0" presId="urn:microsoft.com/office/officeart/2005/8/layout/hList6"/>
    <dgm:cxn modelId="{A7C53254-7F3C-4CF6-A848-0ECB76F17BCD}" type="presParOf" srcId="{7CB71938-8F25-4F43-A528-06AADE3FE91D}" destId="{49F2C972-695B-430E-BBF4-50593EFB0D8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78F5-8F08-47E0-A4F8-94613BBABB9C}">
      <dsp:nvSpPr>
        <dsp:cNvPr id="0" name=""/>
        <dsp:cNvSpPr/>
      </dsp:nvSpPr>
      <dsp:spPr>
        <a:xfrm>
          <a:off x="0" y="0"/>
          <a:ext cx="2048867" cy="20488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BE9F0-0CAC-4157-9E46-0F0134B9F740}">
      <dsp:nvSpPr>
        <dsp:cNvPr id="0" name=""/>
        <dsp:cNvSpPr/>
      </dsp:nvSpPr>
      <dsp:spPr>
        <a:xfrm>
          <a:off x="1024433" y="0"/>
          <a:ext cx="4016125" cy="20488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Mapový portál města </a:t>
          </a:r>
          <a:r>
            <a:rPr lang="cs-CZ" sz="2000" b="1" kern="1200" dirty="0"/>
            <a:t>Brna</a:t>
          </a:r>
        </a:p>
      </dsp:txBody>
      <dsp:txXfrm>
        <a:off x="1024433" y="0"/>
        <a:ext cx="2008062" cy="973211"/>
      </dsp:txXfrm>
    </dsp:sp>
    <dsp:sp modelId="{CC0488D7-AB8B-4CB7-BE9B-5C470E029F54}">
      <dsp:nvSpPr>
        <dsp:cNvPr id="0" name=""/>
        <dsp:cNvSpPr/>
      </dsp:nvSpPr>
      <dsp:spPr>
        <a:xfrm>
          <a:off x="537827" y="973211"/>
          <a:ext cx="973211" cy="9732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11CBB-27D3-4C6C-B610-9E25E398FE2B}">
      <dsp:nvSpPr>
        <dsp:cNvPr id="0" name=""/>
        <dsp:cNvSpPr/>
      </dsp:nvSpPr>
      <dsp:spPr>
        <a:xfrm>
          <a:off x="1024433" y="973211"/>
          <a:ext cx="4016125" cy="9732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Mapový portál města </a:t>
          </a:r>
          <a:r>
            <a:rPr lang="cs-CZ" sz="2000" b="1" kern="1200" dirty="0"/>
            <a:t>Plzně</a:t>
          </a:r>
        </a:p>
      </dsp:txBody>
      <dsp:txXfrm>
        <a:off x="1024433" y="973211"/>
        <a:ext cx="2008062" cy="973211"/>
      </dsp:txXfrm>
    </dsp:sp>
    <dsp:sp modelId="{8C7249F5-6A43-4677-858A-4209B274B459}">
      <dsp:nvSpPr>
        <dsp:cNvPr id="0" name=""/>
        <dsp:cNvSpPr/>
      </dsp:nvSpPr>
      <dsp:spPr>
        <a:xfrm>
          <a:off x="3032496" y="0"/>
          <a:ext cx="2008062" cy="97321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>
              <a:hlinkClick xmlns:r="http://schemas.openxmlformats.org/officeDocument/2006/relationships" r:id="rId1"/>
            </a:rPr>
            <a:t>https://gis.brno.cz/</a:t>
          </a:r>
          <a:endParaRPr lang="cs-CZ" sz="1100" kern="1200" noProof="0" dirty="0"/>
        </a:p>
      </dsp:txBody>
      <dsp:txXfrm>
        <a:off x="3032496" y="0"/>
        <a:ext cx="2008062" cy="973211"/>
      </dsp:txXfrm>
    </dsp:sp>
    <dsp:sp modelId="{DBE3DE41-7537-4441-8B1C-5E8BE18ACA77}">
      <dsp:nvSpPr>
        <dsp:cNvPr id="0" name=""/>
        <dsp:cNvSpPr/>
      </dsp:nvSpPr>
      <dsp:spPr>
        <a:xfrm>
          <a:off x="3032496" y="973211"/>
          <a:ext cx="2008062" cy="97321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>
              <a:hlinkClick xmlns:r="http://schemas.openxmlformats.org/officeDocument/2006/relationships" r:id="rId2"/>
            </a:rPr>
            <a:t>https://mapy.plzen.eu/</a:t>
          </a:r>
          <a:endParaRPr lang="cs-CZ" sz="1100" kern="1200" noProof="0" dirty="0"/>
        </a:p>
      </dsp:txBody>
      <dsp:txXfrm>
        <a:off x="3032496" y="973211"/>
        <a:ext cx="2008062" cy="973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90A93-B084-4D83-B6BE-2E0271F73C70}">
      <dsp:nvSpPr>
        <dsp:cNvPr id="0" name=""/>
        <dsp:cNvSpPr/>
      </dsp:nvSpPr>
      <dsp:spPr>
        <a:xfrm rot="16200000">
          <a:off x="-821439" y="821439"/>
          <a:ext cx="5688632" cy="404575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u="sng" kern="1200" noProof="0" dirty="0"/>
            <a:t>Mapový portál Brna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celkové hodnocení: </a:t>
          </a:r>
          <a:r>
            <a:rPr lang="cs-CZ" sz="2000" b="1" i="0" u="none" strike="noStrike" kern="1200" dirty="0">
              <a:solidFill>
                <a:srgbClr val="000000"/>
              </a:solidFill>
              <a:effectLst/>
              <a:latin typeface="+mn-lt"/>
            </a:rPr>
            <a:t>4,545</a:t>
          </a:r>
          <a:endParaRPr lang="cs-CZ" sz="2000" kern="1200" noProof="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počet nesplněných heuristik: </a:t>
          </a:r>
          <a:r>
            <a:rPr lang="cs-CZ" sz="2000" b="1" kern="1200" noProof="0" dirty="0"/>
            <a:t>9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modernější vzhled a design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rychlejší načítání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intuitivní použití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zvýraznění důležitých funkcí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b="1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300" kern="1200" noProof="0" dirty="0"/>
        </a:p>
      </dsp:txBody>
      <dsp:txXfrm rot="5400000">
        <a:off x="1" y="1137725"/>
        <a:ext cx="4045753" cy="3413180"/>
      </dsp:txXfrm>
    </dsp:sp>
    <dsp:sp modelId="{49F2C972-695B-430E-BBF4-50593EFB0D8F}">
      <dsp:nvSpPr>
        <dsp:cNvPr id="0" name=""/>
        <dsp:cNvSpPr/>
      </dsp:nvSpPr>
      <dsp:spPr>
        <a:xfrm rot="16200000">
          <a:off x="3404790" y="843683"/>
          <a:ext cx="5688632" cy="400126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u="sng" kern="1200" noProof="0" dirty="0"/>
            <a:t>Mapový portál Plzně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celkové hodnocení: </a:t>
          </a:r>
          <a:r>
            <a:rPr lang="cs-CZ" sz="2000" b="1" i="0" u="none" strike="noStrike" kern="1200" dirty="0">
              <a:solidFill>
                <a:srgbClr val="000000"/>
              </a:solidFill>
              <a:effectLst/>
              <a:latin typeface="+mn-lt"/>
            </a:rPr>
            <a:t>4,329</a:t>
          </a:r>
          <a:endParaRPr lang="cs-CZ" sz="2000" kern="1200" noProof="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noProof="0" dirty="0"/>
            <a:t>počet nesplněných heuristik: </a:t>
          </a:r>
          <a:r>
            <a:rPr lang="cs-CZ" sz="2000" b="1" kern="1200" noProof="0" dirty="0"/>
            <a:t>10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vzhled staršího formátu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pomalá odezva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více prokliků k funkcím</a:t>
          </a: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noProof="0" dirty="0"/>
            <a:t>horší rozeznatelnost popisků</a:t>
          </a:r>
        </a:p>
      </dsp:txBody>
      <dsp:txXfrm rot="5400000">
        <a:off x="4248474" y="1137725"/>
        <a:ext cx="4001265" cy="341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5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7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můžete upravit styl předlohy.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brno.cz/" TargetMode="External"/><Relationship Id="rId2" Type="http://schemas.openxmlformats.org/officeDocument/2006/relationships/hyperlink" Target="https://mapy.plzen.eu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052736"/>
            <a:ext cx="6231161" cy="3067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cs-CZ" sz="6000" b="1" cap="all" dirty="0"/>
              <a:t>Zhodnocení</a:t>
            </a:r>
            <a:br>
              <a:rPr lang="cs-CZ" sz="6000" b="1" cap="all" dirty="0"/>
            </a:br>
            <a:r>
              <a:rPr lang="cs-CZ" sz="6000" b="1" cap="all" dirty="0"/>
              <a:t>a porovnání vybraných </a:t>
            </a:r>
            <a:r>
              <a:rPr lang="cs-CZ" sz="6000" b="1" cap="all" dirty="0" err="1"/>
              <a:t>geoportálů</a:t>
            </a:r>
            <a:r>
              <a:rPr lang="cs-CZ" sz="6000" b="1" cap="all" dirty="0"/>
              <a:t> </a:t>
            </a:r>
            <a:br>
              <a:rPr lang="cs-CZ" sz="4400" b="1" cap="all" dirty="0"/>
            </a:br>
            <a:endParaRPr lang="cs-CZ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002" y="6090305"/>
            <a:ext cx="7377793" cy="126704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solidFill>
                  <a:schemeClr val="tx1"/>
                </a:solidFill>
              </a:rPr>
              <a:t>Z7262 Geoinformatika ve veřejné správě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1200" dirty="0">
                <a:solidFill>
                  <a:schemeClr val="tx1"/>
                </a:solidFill>
              </a:rPr>
              <a:t>Monika Kölblová, Tomáš Konečný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1200" dirty="0">
                <a:solidFill>
                  <a:schemeClr val="tx1"/>
                </a:solidFill>
              </a:rPr>
              <a:t>Brno 2021</a:t>
            </a:r>
            <a:endParaRPr lang="cs-CZ" sz="1200" u="none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04CC72-391D-4049-9C0C-F3AB0859EAD2}"/>
              </a:ext>
            </a:extLst>
          </p:cNvPr>
          <p:cNvSpPr txBox="1"/>
          <p:nvPr/>
        </p:nvSpPr>
        <p:spPr>
          <a:xfrm>
            <a:off x="899592" y="3452037"/>
            <a:ext cx="2736303" cy="58477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města Brna 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5715B44-EED5-45D5-9966-44310FB34C15}"/>
              </a:ext>
            </a:extLst>
          </p:cNvPr>
          <p:cNvSpPr txBox="1"/>
          <p:nvPr/>
        </p:nvSpPr>
        <p:spPr>
          <a:xfrm>
            <a:off x="899592" y="4432841"/>
            <a:ext cx="2736303" cy="58477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města plzně </a:t>
            </a:r>
            <a:endParaRPr lang="cs-CZ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129838"/>
              </p:ext>
            </p:extLst>
          </p:nvPr>
        </p:nvGraphicFramePr>
        <p:xfrm>
          <a:off x="899592" y="1916832"/>
          <a:ext cx="7344816" cy="112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941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Kategorie problému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Váha</a:t>
                      </a:r>
                    </a:p>
                  </a:txBody>
                  <a:tcPr marL="80241" marR="80241" marT="40120" marB="401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použit zvuk k signalizaci chyby?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104106"/>
          </a:xfrm>
        </p:spPr>
        <p:txBody>
          <a:bodyPr>
            <a:normAutofit/>
          </a:bodyPr>
          <a:lstStyle/>
          <a:p>
            <a:r>
              <a:rPr lang="cs-CZ" sz="3100" b="1" u="none" dirty="0"/>
              <a:t>6. sada – Hodnocení </a:t>
            </a:r>
            <a:r>
              <a:rPr lang="cs-CZ" sz="3100" b="1" dirty="0"/>
              <a:t>výskytu chyb</a:t>
            </a:r>
            <a:endParaRPr lang="cs-CZ" sz="3100" b="1" u="none" dirty="0"/>
          </a:p>
        </p:txBody>
      </p:sp>
    </p:spTree>
    <p:extLst>
      <p:ext uri="{BB962C8B-B14F-4D97-AF65-F5344CB8AC3E}">
        <p14:creationId xmlns:p14="http://schemas.microsoft.com/office/powerpoint/2010/main" val="398722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67692"/>
              </p:ext>
            </p:extLst>
          </p:nvPr>
        </p:nvGraphicFramePr>
        <p:xfrm>
          <a:off x="457200" y="2132856"/>
          <a:ext cx="8291264" cy="368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941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 Brna/Plzně</a:t>
                      </a:r>
                    </a:p>
                  </a:txBody>
                  <a:tcPr marL="80241" marR="80241" marT="40120" marB="40120" anchor="ctr">
                    <a:solidFill>
                      <a:srgbClr val="6D8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/>
                        <a:t>BRNO</a:t>
                      </a:r>
                    </a:p>
                  </a:txBody>
                  <a:tcPr marL="80241" marR="80241" marT="40120" marB="40120" anchor="ctr">
                    <a:solidFill>
                      <a:srgbClr val="6D8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/>
                        <a:t>PLZEŇ</a:t>
                      </a:r>
                    </a:p>
                  </a:txBody>
                  <a:tcPr marL="80241" marR="80241" marT="40120" marB="40120" anchor="ctr">
                    <a:solidFill>
                      <a:srgbClr val="6D8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Sada heuristik pro hodnocení prostředí a uživatelského rozhraní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7933677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Sada heuristik pro hodnocení použití technologií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916940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Sada heuristik pro hodnocení flexibility, estetiky a designu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3751960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Sada heuristik pro hodnocení uživatelské přívětivosti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4043054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Sada heuristik pro hodnocení řízení aplikace uživatelem, jeho  svobody a dovedností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0996009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Sada heuristik pro hodnocení problematiky výskytu chyby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9055072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SOUČET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96332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289298"/>
          </a:xfrm>
        </p:spPr>
        <p:txBody>
          <a:bodyPr>
            <a:normAutofit/>
          </a:bodyPr>
          <a:lstStyle/>
          <a:p>
            <a:r>
              <a:rPr lang="cs-CZ" sz="3100" b="1" dirty="0"/>
              <a:t>SROVNÁNÍ HODNOCENÍ </a:t>
            </a:r>
            <a:r>
              <a:rPr lang="cs-CZ" sz="3100" b="1" cap="all" dirty="0" err="1"/>
              <a:t>Geoportálů</a:t>
            </a:r>
            <a:endParaRPr lang="cs-CZ" sz="3100" b="1" u="none" dirty="0"/>
          </a:p>
        </p:txBody>
      </p:sp>
    </p:spTree>
    <p:extLst>
      <p:ext uri="{BB962C8B-B14F-4D97-AF65-F5344CB8AC3E}">
        <p14:creationId xmlns:p14="http://schemas.microsoft.com/office/powerpoint/2010/main" val="377133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14160"/>
              </p:ext>
            </p:extLst>
          </p:nvPr>
        </p:nvGraphicFramePr>
        <p:xfrm>
          <a:off x="313184" y="1700808"/>
          <a:ext cx="8579296" cy="460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5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Sady heuristik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6D80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Výčet nesplněných kritérií</a:t>
                      </a:r>
                    </a:p>
                  </a:txBody>
                  <a:tcPr marL="7620" marR="7620" marT="7620" marB="0" anchor="ctr">
                    <a:solidFill>
                      <a:srgbClr val="6D80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6D8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7933677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 hodnocení prostředí a uživatelského rozhraní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916940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 hodnocení použití technologií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3751960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 hodnocení flexibility, estetiky a designu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10, 12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4043054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 hodnocení uživatelské přívětivosti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25, 29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20, 27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0996009"/>
                  </a:ext>
                </a:extLst>
              </a:tr>
              <a:tr h="4858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 hodnocení řízení aplikace uživatelem, jeho svobody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dovedností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34, 36, 39, 40, 43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34, 39, 40, 43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9055072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 hodnocení problematiky výskytu chyby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963323"/>
                  </a:ext>
                </a:extLst>
              </a:tr>
              <a:tr h="48218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 nesplněno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0406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289298"/>
          </a:xfrm>
        </p:spPr>
        <p:txBody>
          <a:bodyPr>
            <a:normAutofit/>
          </a:bodyPr>
          <a:lstStyle/>
          <a:p>
            <a:r>
              <a:rPr lang="cs-CZ" sz="3100" b="1" u="none" dirty="0"/>
              <a:t>Nesplněná kritéria – sady heuristik</a:t>
            </a:r>
          </a:p>
        </p:txBody>
      </p:sp>
    </p:spTree>
    <p:extLst>
      <p:ext uri="{BB962C8B-B14F-4D97-AF65-F5344CB8AC3E}">
        <p14:creationId xmlns:p14="http://schemas.microsoft.com/office/powerpoint/2010/main" val="428260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75432"/>
              </p:ext>
            </p:extLst>
          </p:nvPr>
        </p:nvGraphicFramePr>
        <p:xfrm>
          <a:off x="1128446" y="1988840"/>
          <a:ext cx="6887108" cy="439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4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6D80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Kritéria</a:t>
                      </a:r>
                    </a:p>
                  </a:txBody>
                  <a:tcPr marL="7620" marR="7620" marT="7620" marB="0" anchor="ctr">
                    <a:solidFill>
                      <a:srgbClr val="6D8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zde přítomnost tlačítek zpět/vpřed?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7933677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ikony členěny do tematických skupin?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8500494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Odpovídá prostor každého prvku stránky jeho důležitosti?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8828414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ikony uspořádány podle důležitosti jejich funkce?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7472070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Existuje prvek, který informuje o načítání stránky?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3007665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Může si uživatel uložit URL (URI) zobrazené mapy?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9210093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k dispozici číselné měřítko?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095164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zvolit automatickou aktualizaci mapového pole?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916940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se v mapě pohybovat pomocí klávesnice?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3751960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centrovat mapu na vybraný prvek?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4043054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přesně podle požadavků uživatele nastavit měřítko?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0996009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nastavit jednotky?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9055072"/>
                  </a:ext>
                </a:extLst>
              </a:tr>
              <a:tr h="310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použit zvuk k signalizaci chyby?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96332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289298"/>
          </a:xfrm>
        </p:spPr>
        <p:txBody>
          <a:bodyPr>
            <a:normAutofit/>
          </a:bodyPr>
          <a:lstStyle/>
          <a:p>
            <a:r>
              <a:rPr lang="cs-CZ" sz="3100" b="1" u="none" dirty="0"/>
              <a:t>Nesplněná kritéria – konkrétní příklady</a:t>
            </a:r>
          </a:p>
        </p:txBody>
      </p:sp>
    </p:spTree>
    <p:extLst>
      <p:ext uri="{BB962C8B-B14F-4D97-AF65-F5344CB8AC3E}">
        <p14:creationId xmlns:p14="http://schemas.microsoft.com/office/powerpoint/2010/main" val="356916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225524"/>
              </p:ext>
            </p:extLst>
          </p:nvPr>
        </p:nvGraphicFramePr>
        <p:xfrm>
          <a:off x="539552" y="692696"/>
          <a:ext cx="82535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C45BD5E-D608-4245-AAA2-48BF49372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062912" cy="545505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Zdroje: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12C50D2-CC42-4D5A-8261-8C550889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50" y="1772816"/>
            <a:ext cx="8062913" cy="48965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chemeClr val="tx1"/>
                </a:solidFill>
              </a:rPr>
              <a:t>SLAVÍKOVÁ, V. (2009): Heuristické hodnocení použitelnosti webových GIS aplikací, Pardubice: Univerzita Pardubice.</a:t>
            </a:r>
          </a:p>
          <a:p>
            <a:pPr algn="l"/>
            <a:endParaRPr lang="cs-CZ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chemeClr val="tx1"/>
                </a:solidFill>
              </a:rPr>
              <a:t>KOMÁRKOVÁ, J. (2008): Kvalita webových geografických informačních systémů. Pardubice: Univerzita Pardubice, 2008. 128 s.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ISBN 978-80-7395-056-9.</a:t>
            </a:r>
          </a:p>
          <a:p>
            <a:pPr algn="l"/>
            <a:endParaRPr lang="cs-CZ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1600" b="0" i="0" dirty="0">
                <a:solidFill>
                  <a:schemeClr val="tx1"/>
                </a:solidFill>
                <a:effectLst/>
              </a:rPr>
              <a:t>Správa informačních technologií města Plzně (© 2019–2021): Mapový portál města Plzně,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https://mapy.plzen.eu/</a:t>
            </a:r>
            <a:r>
              <a:rPr lang="cs-CZ" sz="1600" dirty="0">
                <a:solidFill>
                  <a:schemeClr val="tx1"/>
                </a:solidFill>
              </a:rPr>
              <a:t> (23. 11. 2021)</a:t>
            </a:r>
          </a:p>
          <a:p>
            <a:pPr algn="l"/>
            <a:endParaRPr lang="cs-CZ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1600" b="0" i="0" dirty="0">
                <a:solidFill>
                  <a:schemeClr val="tx1"/>
                </a:solidFill>
                <a:effectLst/>
              </a:rPr>
              <a:t>Magistrát města Brna (2021): Mapový portál města Brna, </a:t>
            </a:r>
            <a:r>
              <a:rPr lang="cs-CZ" sz="1600" b="0" i="0" dirty="0">
                <a:solidFill>
                  <a:schemeClr val="tx1"/>
                </a:solidFill>
                <a:effectLst/>
                <a:hlinkClick r:id="rId3"/>
              </a:rPr>
              <a:t>https://gis.brno.cz/</a:t>
            </a:r>
            <a:r>
              <a:rPr lang="cs-CZ" sz="1600" b="0" i="0" dirty="0">
                <a:solidFill>
                  <a:schemeClr val="tx1"/>
                </a:solidFill>
                <a:effectLst/>
              </a:rPr>
              <a:t> (23. 11. 2021)</a:t>
            </a:r>
            <a:endParaRPr lang="cs-CZ" sz="1600" dirty="0">
              <a:solidFill>
                <a:schemeClr val="tx1"/>
              </a:solidFill>
            </a:endParaRPr>
          </a:p>
          <a:p>
            <a:pPr algn="l"/>
            <a:endParaRPr lang="cs-CZ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6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F45C47E-491D-4288-8BD3-7593FCE1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36" y="2600908"/>
            <a:ext cx="7613328" cy="1656184"/>
          </a:xfrm>
        </p:spPr>
        <p:txBody>
          <a:bodyPr>
            <a:normAutofit/>
          </a:bodyPr>
          <a:lstStyle/>
          <a:p>
            <a:r>
              <a:rPr lang="cs-CZ" sz="4400" dirty="0"/>
              <a:t>DĚKUJEME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44584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22760"/>
              </p:ext>
            </p:extLst>
          </p:nvPr>
        </p:nvGraphicFramePr>
        <p:xfrm>
          <a:off x="1691680" y="1911251"/>
          <a:ext cx="5040559" cy="204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686800" cy="1104106"/>
          </a:xfrm>
        </p:spPr>
        <p:txBody>
          <a:bodyPr>
            <a:normAutofit/>
          </a:bodyPr>
          <a:lstStyle/>
          <a:p>
            <a:r>
              <a:rPr kumimoji="0" lang="cs-CZ" sz="4200" b="1" u="none" kern="120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Představení </a:t>
            </a:r>
            <a:r>
              <a:rPr kumimoji="0" lang="cs-CZ" sz="4200" b="1" u="none" kern="1200" dirty="0" err="1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geoportálů</a:t>
            </a:r>
            <a:endParaRPr lang="cs-CZ" b="1" u="none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93A693-4975-4CED-9908-64CF6D6FB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4221088"/>
            <a:ext cx="5324510" cy="2513434"/>
          </a:xfrm>
          <a:prstGeom prst="rect">
            <a:avLst/>
          </a:prstGeom>
        </p:spPr>
      </p:pic>
      <p:pic>
        <p:nvPicPr>
          <p:cNvPr id="6" name="Obrázek 5" descr="Obsah obrázku text, snímek obrazovky, obrazovka&#10;&#10;Popis byl vytvořen automaticky">
            <a:extLst>
              <a:ext uri="{FF2B5EF4-FFF2-40B4-BE49-F238E27FC236}">
                <a16:creationId xmlns:a16="http://schemas.microsoft.com/office/drawing/2014/main" id="{16072343-DCB6-4757-BF99-B843B4A5DB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94" t="12279" r="8560" b="5681"/>
          <a:stretch/>
        </p:blipFill>
        <p:spPr>
          <a:xfrm>
            <a:off x="4369110" y="4221088"/>
            <a:ext cx="4570091" cy="249843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78912E7-3B65-4915-B602-F93690CC5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43" t="47012" r="17803" b="38201"/>
          <a:stretch/>
        </p:blipFill>
        <p:spPr>
          <a:xfrm>
            <a:off x="8229060" y="2273665"/>
            <a:ext cx="730486" cy="7361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D657C8-2CAB-4446-93C6-AE1D3113B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31" t="47012" r="5815" b="38201"/>
          <a:stretch/>
        </p:blipFill>
        <p:spPr>
          <a:xfrm>
            <a:off x="8229060" y="4556833"/>
            <a:ext cx="730486" cy="7361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33" y="2360589"/>
            <a:ext cx="8579296" cy="43924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000" dirty="0"/>
              <a:t>hodnoty 0, 1 – stupeň 0 (= není problém použitelnosti)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hodnoty 2, 3 – stupeň 1 (= kosmetický problém)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hodnoty 4, 5 – stupeň 2 (=menší problém použitelnosti)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hodnoty 6, 7 – stupeň 3 (= významnější problém použitelnosti)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hodnota 8 – stupeň 4 (= významný problém použitelnosti)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3" y="381524"/>
            <a:ext cx="8686800" cy="1433314"/>
          </a:xfrm>
        </p:spPr>
        <p:txBody>
          <a:bodyPr>
            <a:noAutofit/>
          </a:bodyPr>
          <a:lstStyle/>
          <a:p>
            <a:r>
              <a:rPr lang="cs-CZ" sz="3600" b="1" dirty="0"/>
              <a:t>Vlastní heuristika pro hodnocení vybraných </a:t>
            </a:r>
            <a:r>
              <a:rPr lang="cs-CZ" sz="3600" b="1" dirty="0" err="1"/>
              <a:t>geoportálů</a:t>
            </a:r>
            <a:r>
              <a:rPr lang="cs-CZ" sz="3600" b="1" dirty="0"/>
              <a:t> I</a:t>
            </a:r>
            <a:endParaRPr lang="cs-CZ" sz="3600" u="none" dirty="0"/>
          </a:p>
        </p:txBody>
      </p:sp>
      <p:pic>
        <p:nvPicPr>
          <p:cNvPr id="7" name="Grafický objekt 6" descr="Ethernet obrys">
            <a:extLst>
              <a:ext uri="{FF2B5EF4-FFF2-40B4-BE49-F238E27FC236}">
                <a16:creationId xmlns:a16="http://schemas.microsoft.com/office/drawing/2014/main" id="{163BA555-33AA-49BE-BC11-7EA54EF1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137103" y="327680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400" dirty="0"/>
              <a:t>Sada pro hodnocení (6):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uživatelského prostředí a rozhraní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použití a podpory technologií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flexibility, estetiky a designu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uživatelské přívětivosti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řízení aplikace uživatelem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problematiky výskytů chyb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DD4000C-2760-44DE-8E88-9ACA08B9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Autofit/>
          </a:bodyPr>
          <a:lstStyle/>
          <a:p>
            <a:r>
              <a:rPr lang="cs-CZ" sz="3600" b="1" dirty="0"/>
              <a:t>Vlastní heuristika pro hodnocení vybraných </a:t>
            </a:r>
            <a:r>
              <a:rPr lang="cs-CZ" sz="3600" b="1" dirty="0" err="1"/>
              <a:t>geoportálů</a:t>
            </a:r>
            <a:r>
              <a:rPr lang="cs-CZ" sz="3600" b="1" dirty="0"/>
              <a:t> II</a:t>
            </a:r>
            <a:endParaRPr lang="cs-CZ" sz="3600" dirty="0"/>
          </a:p>
        </p:txBody>
      </p:sp>
      <p:pic>
        <p:nvPicPr>
          <p:cNvPr id="7" name="Grafický objekt 6" descr="Umělá inteligence obrys">
            <a:extLst>
              <a:ext uri="{FF2B5EF4-FFF2-40B4-BE49-F238E27FC236}">
                <a16:creationId xmlns:a16="http://schemas.microsoft.com/office/drawing/2014/main" id="{E6C8A68D-2013-4516-99DE-F4E316FC2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296" y="4293096"/>
            <a:ext cx="1272108" cy="1272108"/>
          </a:xfrm>
          <a:prstGeom prst="rect">
            <a:avLst/>
          </a:prstGeom>
        </p:spPr>
      </p:pic>
      <p:pic>
        <p:nvPicPr>
          <p:cNvPr id="9" name="Grafický objekt 8" descr="Výzkum obrys">
            <a:extLst>
              <a:ext uri="{FF2B5EF4-FFF2-40B4-BE49-F238E27FC236}">
                <a16:creationId xmlns:a16="http://schemas.microsoft.com/office/drawing/2014/main" id="{FFD9B090-5C92-463C-97AC-5A59137BC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0192" y="1556792"/>
            <a:ext cx="1272108" cy="12721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26904"/>
              </p:ext>
            </p:extLst>
          </p:nvPr>
        </p:nvGraphicFramePr>
        <p:xfrm>
          <a:off x="1002432" y="2636912"/>
          <a:ext cx="7344816" cy="244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941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Kategorie problému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Váha</a:t>
                      </a:r>
                    </a:p>
                  </a:txBody>
                  <a:tcPr marL="80241" marR="80241" marT="40120" marB="401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zde přítomnost tlačítek zpět/vpřed?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4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Používají všechny mapy stejné uživatelské prostředí?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4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velikost použitého fontu přiměřená, takže texty jsou čitelné?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5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data aktuální?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4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vybraná ikona odlišitelná od ostatních ikon?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104106"/>
          </a:xfrm>
        </p:spPr>
        <p:txBody>
          <a:bodyPr>
            <a:normAutofit/>
          </a:bodyPr>
          <a:lstStyle/>
          <a:p>
            <a:r>
              <a:rPr lang="cs-CZ" sz="3100" b="1" u="none" dirty="0"/>
              <a:t>1. sada – Uživatelské prostředí a rozhraní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978872"/>
              </p:ext>
            </p:extLst>
          </p:nvPr>
        </p:nvGraphicFramePr>
        <p:xfrm>
          <a:off x="1002432" y="2708920"/>
          <a:ext cx="7344816" cy="215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941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Kategorie problému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Váha</a:t>
                      </a:r>
                    </a:p>
                  </a:txBody>
                  <a:tcPr marL="80241" marR="80241" marT="40120" marB="401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Pracuje aplikace správně v prostředí Firefox?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4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Pracuje aplikace správně v prostředí Chrome?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4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Žádný další programový prostředek (např. Java) není potřeba.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5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Není potřeba využití plug-in.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104106"/>
          </a:xfrm>
        </p:spPr>
        <p:txBody>
          <a:bodyPr>
            <a:normAutofit/>
          </a:bodyPr>
          <a:lstStyle/>
          <a:p>
            <a:r>
              <a:rPr lang="cs-CZ" sz="3100" b="1" dirty="0"/>
              <a:t>2</a:t>
            </a:r>
            <a:r>
              <a:rPr lang="cs-CZ" sz="3100" b="1" u="none" dirty="0"/>
              <a:t>. sada – Hodnocení použití technologií</a:t>
            </a:r>
          </a:p>
        </p:txBody>
      </p:sp>
    </p:spTree>
    <p:extLst>
      <p:ext uri="{BB962C8B-B14F-4D97-AF65-F5344CB8AC3E}">
        <p14:creationId xmlns:p14="http://schemas.microsoft.com/office/powerpoint/2010/main" val="194226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32222"/>
              </p:ext>
            </p:extLst>
          </p:nvPr>
        </p:nvGraphicFramePr>
        <p:xfrm>
          <a:off x="1259632" y="1628800"/>
          <a:ext cx="6624736" cy="469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432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Kategorie problému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Váha</a:t>
                      </a:r>
                    </a:p>
                  </a:txBody>
                  <a:tcPr marL="80241" marR="80241" marT="40120" marB="401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ikony členěny do tematických skupin?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prvky stránky rozmístěny vhodně?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6033709"/>
                  </a:ext>
                </a:extLst>
              </a:tr>
              <a:tr h="5038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Odpovídá prostor každého prvku stránky jeho důležitosti?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4708877"/>
                  </a:ext>
                </a:extLst>
              </a:tr>
              <a:tr h="5038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Popis a </a:t>
                      </a:r>
                      <a:r>
                        <a:rPr lang="en-US" sz="1200" b="0" i="0" u="none" strike="noStrike" noProof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symbologie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vrstev zabírají minimálně 10 % plochy?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1249782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Vlastní mapové zobrazení zabírá minimálně 40 % plochy?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Přehledová mapka zabírá maximálně 20 % plochy?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4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název stránky umístěn u horního okraje?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Používá celá aplikace stejné barevné schéma?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104106"/>
          </a:xfrm>
        </p:spPr>
        <p:txBody>
          <a:bodyPr>
            <a:normAutofit/>
          </a:bodyPr>
          <a:lstStyle/>
          <a:p>
            <a:r>
              <a:rPr lang="cs-CZ" sz="3100" b="1" dirty="0"/>
              <a:t>3</a:t>
            </a:r>
            <a:r>
              <a:rPr lang="cs-CZ" sz="3100" b="1" u="none" dirty="0"/>
              <a:t>. sada – Flexibilita, estetika a design</a:t>
            </a:r>
          </a:p>
        </p:txBody>
      </p:sp>
    </p:spTree>
    <p:extLst>
      <p:ext uri="{BB962C8B-B14F-4D97-AF65-F5344CB8AC3E}">
        <p14:creationId xmlns:p14="http://schemas.microsoft.com/office/powerpoint/2010/main" val="210671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143800"/>
              </p:ext>
            </p:extLst>
          </p:nvPr>
        </p:nvGraphicFramePr>
        <p:xfrm>
          <a:off x="1259632" y="1371600"/>
          <a:ext cx="6624736" cy="540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647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Kategorie problému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Váha</a:t>
                      </a:r>
                    </a:p>
                  </a:txBody>
                  <a:tcPr marL="80241" marR="80241" marT="40120" marB="401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mapy rozděleny podle tématu?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prvky stránky rozmístěny vhodně?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60337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ikony uspořádány podle důležitosti jejich funkce?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47088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popisy všech polí srozumitelné, korektní a patřičně popisné?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124978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Obsahují stránky odkaz na informace o autorovi aplikace?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důležité prvky stránky zvýrazněny?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zvolen dobrý barevný kontrast mezi písmem a pozadím?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Existuje prvek, který informuje o načítání stránky?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popisky v českém jazyce?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173398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Může si uživatel uložit URL (URI) zobrazené mapy?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980321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vrstvy doprovázené legendou?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204132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k dispozici číselné měřítko?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648555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Jsou k dispozici detaily o objektu (např. adresa)?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9264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k dispozici náhled před tiskem?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534702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Obsahují stránky odkaz na nápovědu?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280815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104106"/>
          </a:xfrm>
        </p:spPr>
        <p:txBody>
          <a:bodyPr>
            <a:normAutofit/>
          </a:bodyPr>
          <a:lstStyle/>
          <a:p>
            <a:r>
              <a:rPr lang="cs-CZ" sz="3100" b="1" u="none" dirty="0"/>
              <a:t>4. sada – Hodnocení uživatelské přívětivosti</a:t>
            </a:r>
          </a:p>
        </p:txBody>
      </p:sp>
    </p:spTree>
    <p:extLst>
      <p:ext uri="{BB962C8B-B14F-4D97-AF65-F5344CB8AC3E}">
        <p14:creationId xmlns:p14="http://schemas.microsoft.com/office/powerpoint/2010/main" val="195663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710893"/>
              </p:ext>
            </p:extLst>
          </p:nvPr>
        </p:nvGraphicFramePr>
        <p:xfrm>
          <a:off x="1259632" y="1792859"/>
          <a:ext cx="6624736" cy="479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647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/>
                        <a:t>Mapový portál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Kategorie problému</a:t>
                      </a:r>
                    </a:p>
                  </a:txBody>
                  <a:tcPr marL="80241" marR="80241" marT="40120" marB="40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noProof="0" dirty="0"/>
                        <a:t>Váha</a:t>
                      </a:r>
                    </a:p>
                  </a:txBody>
                  <a:tcPr marL="80241" marR="80241" marT="40120" marB="401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si vybrat vrstvy?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zvolit automatickou aktualizaci mapového pole?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60337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se v mapě pohybovat pomocí myši?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47088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se v mapě pohybovat pomocí klávesnice?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124978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měřit vzdálenost vzdušnou čarou?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snadno zrušit výběr?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centrovat mapu na vybraný prvek?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přesně podle požadavků uživatele nastavit měřítko?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vyhledávání snadné?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173398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mapu vytisknout?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980321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nastavit jednotky?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204132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Lze měřit rozměry polygonů?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648555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Nabízí vyhledávání možnosti?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9264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104106"/>
          </a:xfrm>
        </p:spPr>
        <p:txBody>
          <a:bodyPr>
            <a:normAutofit/>
          </a:bodyPr>
          <a:lstStyle/>
          <a:p>
            <a:r>
              <a:rPr lang="cs-CZ" sz="3100" b="1" dirty="0"/>
              <a:t>5</a:t>
            </a:r>
            <a:r>
              <a:rPr lang="cs-CZ" sz="3100" b="1" u="none" dirty="0"/>
              <a:t>. sada – </a:t>
            </a:r>
            <a:r>
              <a:rPr lang="cs-CZ" sz="3100" b="1" dirty="0"/>
              <a:t>Ř</a:t>
            </a:r>
            <a:r>
              <a:rPr lang="cs-CZ" sz="3100" b="1" u="none" dirty="0"/>
              <a:t>ízení aplikace uživatelem, jeho </a:t>
            </a:r>
            <a:br>
              <a:rPr lang="cs-CZ" sz="3100" b="1" u="none" dirty="0"/>
            </a:br>
            <a:r>
              <a:rPr lang="cs-CZ" sz="3100" b="1" u="none" dirty="0"/>
              <a:t>                 svoboda a dovednosti</a:t>
            </a:r>
          </a:p>
        </p:txBody>
      </p:sp>
    </p:spTree>
    <p:extLst>
      <p:ext uri="{BB962C8B-B14F-4D97-AF65-F5344CB8AC3E}">
        <p14:creationId xmlns:p14="http://schemas.microsoft.com/office/powerpoint/2010/main" val="522865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eb71313-1cf6-4961-b6ce-0c29fc5284b9">english</DirectSourceMarket>
    <ApprovalStatus xmlns="4eb71313-1cf6-4961-b6ce-0c29fc5284b9">InProgress</ApprovalStatus>
    <MarketSpecific xmlns="4eb71313-1cf6-4961-b6ce-0c29fc5284b9" xsi:nil="true"/>
    <PrimaryImageGen xmlns="4eb71313-1cf6-4961-b6ce-0c29fc5284b9">true</PrimaryImageGen>
    <ThumbnailAssetId xmlns="4eb71313-1cf6-4961-b6ce-0c29fc5284b9" xsi:nil="true"/>
    <NumericId xmlns="4eb71313-1cf6-4961-b6ce-0c29fc5284b9">-1</NumericId>
    <TPFriendlyName xmlns="4eb71313-1cf6-4961-b6ce-0c29fc5284b9">Sales proposal presentation</TPFriendlyName>
    <BusinessGroup xmlns="4eb71313-1cf6-4961-b6ce-0c29fc5284b9" xsi:nil="true"/>
    <APEditor xmlns="4eb71313-1cf6-4961-b6ce-0c29fc5284b9">
      <UserInfo>
        <DisplayName>REDMOND\v-luannv</DisplayName>
        <AccountId>90</AccountId>
        <AccountType/>
      </UserInfo>
    </APEditor>
    <SourceTitle xmlns="4eb71313-1cf6-4961-b6ce-0c29fc5284b9">Sales proposal presentation</SourceTitle>
    <OpenTemplate xmlns="4eb71313-1cf6-4961-b6ce-0c29fc5284b9">true</OpenTemplate>
    <UALocComments xmlns="4eb71313-1cf6-4961-b6ce-0c29fc5284b9" xsi:nil="true"/>
    <ParentAssetId xmlns="4eb71313-1cf6-4961-b6ce-0c29fc5284b9" xsi:nil="true"/>
    <IntlLangReviewDate xmlns="4eb71313-1cf6-4961-b6ce-0c29fc5284b9" xsi:nil="true"/>
    <PublishStatusLookup xmlns="4eb71313-1cf6-4961-b6ce-0c29fc5284b9">
      <Value>53099</Value>
      <Value>325794</Value>
    </PublishStatusLookup>
    <MachineTranslated xmlns="4eb71313-1cf6-4961-b6ce-0c29fc5284b9">false</MachineTranslated>
    <OriginalSourceMarket xmlns="4eb71313-1cf6-4961-b6ce-0c29fc5284b9">english</OriginalSourceMarket>
    <TPInstallLocation xmlns="4eb71313-1cf6-4961-b6ce-0c29fc5284b9">{My Templates}</TPInstallLocation>
    <ClipArtFilename xmlns="4eb71313-1cf6-4961-b6ce-0c29fc5284b9" xsi:nil="true"/>
    <ContentItem xmlns="4eb71313-1cf6-4961-b6ce-0c29fc5284b9" xsi:nil="true"/>
    <APDescription xmlns="4eb71313-1cf6-4961-b6ce-0c29fc5284b9" xsi:nil="true"/>
    <APAuthor xmlns="4eb71313-1cf6-4961-b6ce-0c29fc5284b9">
      <UserInfo>
        <DisplayName>REDMOND\cynvey</DisplayName>
        <AccountId>213</AccountId>
        <AccountType/>
      </UserInfo>
    </APAuthor>
    <TPAppVersion xmlns="4eb71313-1cf6-4961-b6ce-0c29fc5284b9">12</TPAppVersion>
    <TPCommandLine xmlns="4eb71313-1cf6-4961-b6ce-0c29fc5284b9">{PP} /n {FilePath}</TPCommandLine>
    <EditorialStatus xmlns="4eb71313-1cf6-4961-b6ce-0c29fc5284b9" xsi:nil="true"/>
    <PublishTargets xmlns="4eb71313-1cf6-4961-b6ce-0c29fc5284b9">OfficeOnline</PublishTargets>
    <TPLaunchHelpLinkType xmlns="4eb71313-1cf6-4961-b6ce-0c29fc5284b9">Template</TPLaunchHelpLinkType>
    <TimesCloned xmlns="4eb71313-1cf6-4961-b6ce-0c29fc5284b9" xsi:nil="true"/>
    <LastModifiedDateTime xmlns="4eb71313-1cf6-4961-b6ce-0c29fc5284b9" xsi:nil="true"/>
    <Provider xmlns="4eb71313-1cf6-4961-b6ce-0c29fc5284b9">EY006220130</Provider>
    <AssetStart xmlns="4eb71313-1cf6-4961-b6ce-0c29fc5284b9">2009-01-02T00:00:00+00:00</AssetStart>
    <LastHandOff xmlns="4eb71313-1cf6-4961-b6ce-0c29fc5284b9" xsi:nil="true"/>
    <AcquiredFrom xmlns="4eb71313-1cf6-4961-b6ce-0c29fc5284b9" xsi:nil="true"/>
    <TPClientViewer xmlns="4eb71313-1cf6-4961-b6ce-0c29fc5284b9">Microsoft Office PowerPoint</TPClientViewer>
    <ArtSampleDocs xmlns="4eb71313-1cf6-4961-b6ce-0c29fc5284b9" xsi:nil="true"/>
    <UACurrentWords xmlns="4eb71313-1cf6-4961-b6ce-0c29fc5284b9">0</UACurrentWords>
    <UALocRecommendation xmlns="4eb71313-1cf6-4961-b6ce-0c29fc5284b9">Localize</UALocRecommendation>
    <IsDeleted xmlns="4eb71313-1cf6-4961-b6ce-0c29fc5284b9">false</IsDeleted>
    <ShowIn xmlns="4eb71313-1cf6-4961-b6ce-0c29fc5284b9" xsi:nil="true"/>
    <UANotes xmlns="4eb71313-1cf6-4961-b6ce-0c29fc5284b9" xsi:nil="true"/>
    <TemplateStatus xmlns="4eb71313-1cf6-4961-b6ce-0c29fc5284b9" xsi:nil="true"/>
    <CSXHash xmlns="4eb71313-1cf6-4961-b6ce-0c29fc5284b9" xsi:nil="true"/>
    <VoteCount xmlns="4eb71313-1cf6-4961-b6ce-0c29fc5284b9" xsi:nil="true"/>
    <DSATActionTaken xmlns="4eb71313-1cf6-4961-b6ce-0c29fc5284b9" xsi:nil="true"/>
    <AssetExpire xmlns="4eb71313-1cf6-4961-b6ce-0c29fc5284b9">2029-05-12T00:00:00+00:00</AssetExpire>
    <CSXSubmissionMarket xmlns="4eb71313-1cf6-4961-b6ce-0c29fc5284b9" xsi:nil="true"/>
    <SubmitterId xmlns="4eb71313-1cf6-4961-b6ce-0c29fc5284b9" xsi:nil="true"/>
    <TPExecutable xmlns="4eb71313-1cf6-4961-b6ce-0c29fc5284b9" xsi:nil="true"/>
    <AssetType xmlns="4eb71313-1cf6-4961-b6ce-0c29fc5284b9">TP</AssetType>
    <CSXSubmissionDate xmlns="4eb71313-1cf6-4961-b6ce-0c29fc5284b9" xsi:nil="true"/>
    <ApprovalLog xmlns="4eb71313-1cf6-4961-b6ce-0c29fc5284b9" xsi:nil="true"/>
    <CSXUpdate xmlns="4eb71313-1cf6-4961-b6ce-0c29fc5284b9">false</CSXUpdate>
    <BugNumber xmlns="4eb71313-1cf6-4961-b6ce-0c29fc5284b9" xsi:nil="true"/>
    <Milestone xmlns="4eb71313-1cf6-4961-b6ce-0c29fc5284b9" xsi:nil="true"/>
    <OriginAsset xmlns="4eb71313-1cf6-4961-b6ce-0c29fc5284b9" xsi:nil="true"/>
    <TPComponent xmlns="4eb71313-1cf6-4961-b6ce-0c29fc5284b9">PPTFiles</TPComponent>
    <AssetId xmlns="4eb71313-1cf6-4961-b6ce-0c29fc5284b9">TP010220213</AssetId>
    <TPApplication xmlns="4eb71313-1cf6-4961-b6ce-0c29fc5284b9">PowerPoint</TPApplication>
    <TPLaunchHelpLink xmlns="4eb71313-1cf6-4961-b6ce-0c29fc5284b9" xsi:nil="true"/>
    <IntlLocPriority xmlns="4eb71313-1cf6-4961-b6ce-0c29fc5284b9" xsi:nil="true"/>
    <IntlLangReviewer xmlns="4eb71313-1cf6-4961-b6ce-0c29fc5284b9" xsi:nil="true"/>
    <CrawlForDependencies xmlns="4eb71313-1cf6-4961-b6ce-0c29fc5284b9">false</CrawlForDependencies>
    <HandoffToMSDN xmlns="4eb71313-1cf6-4961-b6ce-0c29fc5284b9" xsi:nil="true"/>
    <PlannedPubDate xmlns="4eb71313-1cf6-4961-b6ce-0c29fc5284b9" xsi:nil="true"/>
    <TrustLevel xmlns="4eb71313-1cf6-4961-b6ce-0c29fc5284b9">1 Microsoft Managed Content</TrustLevel>
    <IsSearchable xmlns="4eb71313-1cf6-4961-b6ce-0c29fc5284b9">false</IsSearchable>
    <TPNamespace xmlns="4eb71313-1cf6-4961-b6ce-0c29fc5284b9">POWERPNT</TPNamespace>
    <Markets xmlns="4eb71313-1cf6-4961-b6ce-0c29fc5284b9"/>
    <UAProjectedTotalWords xmlns="4eb71313-1cf6-4961-b6ce-0c29fc5284b9" xsi:nil="true"/>
    <IntlLangReview xmlns="4eb71313-1cf6-4961-b6ce-0c29fc5284b9" xsi:nil="true"/>
    <OutputCachingOn xmlns="4eb71313-1cf6-4961-b6ce-0c29fc5284b9">false</OutputCachingOn>
    <LastPublishResultLookup xmlns="4eb71313-1cf6-4961-b6ce-0c29fc5284b9" xsi:nil="true"/>
    <EditorialTags xmlns="4eb71313-1cf6-4961-b6ce-0c29fc5284b9" xsi:nil="true"/>
    <Providers xmlns="4eb71313-1cf6-4961-b6ce-0c29fc5284b9" xsi:nil="true"/>
    <FriendlyTitle xmlns="4eb71313-1cf6-4961-b6ce-0c29fc5284b9" xsi:nil="true"/>
    <OOCacheId xmlns="4eb71313-1cf6-4961-b6ce-0c29fc5284b9" xsi:nil="true"/>
    <Downloads xmlns="4eb71313-1cf6-4961-b6ce-0c29fc5284b9">0</Downloads>
    <LegacyData xmlns="4eb71313-1cf6-4961-b6ce-0c29fc5284b9" xsi:nil="true"/>
    <Manager xmlns="4eb71313-1cf6-4961-b6ce-0c29fc5284b9" xsi:nil="true"/>
    <PolicheckWords xmlns="4eb71313-1cf6-4961-b6ce-0c29fc5284b9" xsi:nil="true"/>
    <TemplateTemplateType xmlns="4eb71313-1cf6-4961-b6ce-0c29fc5284b9">PowerPoint 12 Default</TemplateTemplateType>
    <LocNewPublishedVersionLookup xmlns="4eb71313-1cf6-4961-b6ce-0c29fc5284b9" xsi:nil="true"/>
    <FeatureTagsTaxHTField0 xmlns="4eb71313-1cf6-4961-b6ce-0c29fc5284b9">
      <Terms xmlns="http://schemas.microsoft.com/office/infopath/2007/PartnerControls"/>
    </FeatureTagsTaxHTField0>
    <LocOverallLocStatusLookup xmlns="4eb71313-1cf6-4961-b6ce-0c29fc5284b9" xsi:nil="true"/>
    <LocOverallPublishStatusLookup xmlns="4eb71313-1cf6-4961-b6ce-0c29fc5284b9" xsi:nil="true"/>
    <InternalTagsTaxHTField0 xmlns="4eb71313-1cf6-4961-b6ce-0c29fc5284b9">
      <Terms xmlns="http://schemas.microsoft.com/office/infopath/2007/PartnerControls"/>
    </InternalTagsTaxHTField0>
    <LocProcessedForMarketsLookup xmlns="4eb71313-1cf6-4961-b6ce-0c29fc5284b9" xsi:nil="true"/>
    <RecommendationsModifier xmlns="4eb71313-1cf6-4961-b6ce-0c29fc5284b9" xsi:nil="true"/>
    <LocOverallHandbackStatusLookup xmlns="4eb71313-1cf6-4961-b6ce-0c29fc5284b9" xsi:nil="true"/>
    <LocLastLocAttemptVersionLookup xmlns="4eb71313-1cf6-4961-b6ce-0c29fc5284b9">65726</LocLastLocAttemptVersionLookup>
    <LocLastLocAttemptVersionTypeLookup xmlns="4eb71313-1cf6-4961-b6ce-0c29fc5284b9" xsi:nil="true"/>
    <LocProcessedForHandoffsLookup xmlns="4eb71313-1cf6-4961-b6ce-0c29fc5284b9" xsi:nil="true"/>
    <LocalizationTagsTaxHTField0 xmlns="4eb71313-1cf6-4961-b6ce-0c29fc5284b9">
      <Terms xmlns="http://schemas.microsoft.com/office/infopath/2007/PartnerControls"/>
    </LocalizationTagsTaxHTField0>
    <LocPublishedLinkedAssetsLookup xmlns="4eb71313-1cf6-4961-b6ce-0c29fc5284b9" xsi:nil="true"/>
    <LocPublishedDependentAssetsLookup xmlns="4eb71313-1cf6-4961-b6ce-0c29fc5284b9" xsi:nil="true"/>
    <LocOverallPreviewStatusLookup xmlns="4eb71313-1cf6-4961-b6ce-0c29fc5284b9" xsi:nil="true"/>
    <TaxCatchAll xmlns="4eb71313-1cf6-4961-b6ce-0c29fc5284b9"/>
    <LocComments xmlns="4eb71313-1cf6-4961-b6ce-0c29fc5284b9" xsi:nil="true"/>
    <LocManualTestRequired xmlns="4eb71313-1cf6-4961-b6ce-0c29fc5284b9" xsi:nil="true"/>
    <ScenarioTagsTaxHTField0 xmlns="4eb71313-1cf6-4961-b6ce-0c29fc5284b9">
      <Terms xmlns="http://schemas.microsoft.com/office/infopath/2007/PartnerControls"/>
    </ScenarioTagsTaxHTField0>
    <CampaignTagsTaxHTField0 xmlns="4eb71313-1cf6-4961-b6ce-0c29fc5284b9">
      <Terms xmlns="http://schemas.microsoft.com/office/infopath/2007/PartnerControls"/>
    </CampaignTagsTaxHTField0>
    <BlockPublish xmlns="4eb71313-1cf6-4961-b6ce-0c29fc5284b9" xsi:nil="true"/>
    <LocRecommendedHandoff xmlns="4eb71313-1cf6-4961-b6ce-0c29fc5284b9" xsi:nil="true"/>
    <OriginalRelease xmlns="4eb71313-1cf6-4961-b6ce-0c29fc5284b9">14</OriginalRelease>
    <LocMarketGroupTiers2 xmlns="4eb71313-1cf6-4961-b6ce-0c29fc5284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9FCF9F-1B1F-4853-A4DD-EE849F7895A3}">
  <ds:schemaRefs>
    <ds:schemaRef ds:uri="http://schemas.microsoft.com/office/2006/metadata/properties"/>
    <ds:schemaRef ds:uri="http://schemas.microsoft.com/office/infopath/2007/PartnerControls"/>
    <ds:schemaRef ds:uri="4eb71313-1cf6-4961-b6ce-0c29fc5284b9"/>
  </ds:schemaRefs>
</ds:datastoreItem>
</file>

<file path=customXml/itemProps2.xml><?xml version="1.0" encoding="utf-8"?>
<ds:datastoreItem xmlns:ds="http://schemas.openxmlformats.org/officeDocument/2006/customXml" ds:itemID="{9C7F6C1F-5995-490D-A0F2-CA9AE4E93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09BE7-D810-492C-8EF3-4D03EDD68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týkající se plánu prodeje</Template>
  <TotalTime>327</TotalTime>
  <Words>1097</Words>
  <Application>Microsoft Office PowerPoint</Application>
  <PresentationFormat>Předvádění na obrazovce (4:3)</PresentationFormat>
  <Paragraphs>303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Verdana</vt:lpstr>
      <vt:lpstr>Wingdings</vt:lpstr>
      <vt:lpstr>Wingdings 2</vt:lpstr>
      <vt:lpstr>Talent</vt:lpstr>
      <vt:lpstr>Zhodnocení a porovnání vybraných geoportálů  </vt:lpstr>
      <vt:lpstr>Představení geoportálů</vt:lpstr>
      <vt:lpstr>Vlastní heuristika pro hodnocení vybraných geoportálů I</vt:lpstr>
      <vt:lpstr>Vlastní heuristika pro hodnocení vybraných geoportálů II</vt:lpstr>
      <vt:lpstr>1. sada – Uživatelské prostředí a rozhraní </vt:lpstr>
      <vt:lpstr>2. sada – Hodnocení použití technologií</vt:lpstr>
      <vt:lpstr>3. sada – Flexibilita, estetika a design</vt:lpstr>
      <vt:lpstr>4. sada – Hodnocení uživatelské přívětivosti</vt:lpstr>
      <vt:lpstr>5. sada – Řízení aplikace uživatelem, jeho                   svoboda a dovednosti</vt:lpstr>
      <vt:lpstr>6. sada – Hodnocení výskytu chyb</vt:lpstr>
      <vt:lpstr>SROVNÁNÍ HODNOCENÍ Geoportálů</vt:lpstr>
      <vt:lpstr>Nesplněná kritéria – sady heuristik</vt:lpstr>
      <vt:lpstr>Nesplněná kritéria – konkrétní příklady</vt:lpstr>
      <vt:lpstr>Prezentace aplikace PowerPoint</vt:lpstr>
      <vt:lpstr>Zdroje: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Zhodnocení a porovnání geoportálů  </dc:title>
  <dc:creator>Monika Kölblová</dc:creator>
  <cp:lastModifiedBy>Monika Kölblová</cp:lastModifiedBy>
  <cp:revision>57</cp:revision>
  <dcterms:created xsi:type="dcterms:W3CDTF">2021-11-23T12:59:08Z</dcterms:created>
  <dcterms:modified xsi:type="dcterms:W3CDTF">2021-11-23T18:36:49Z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0x010100AC6DD24B17643A43B5911557F59D23340400899CD97D2199F748BA22A48D93649A64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ImageGenStatus">
    <vt:i4>0</vt:i4>
  </property>
  <property fmtid="{D5CDD505-2E9C-101B-9397-08002B2CF9AE}" pid="6" name="PolicheckStatus">
    <vt:i4>0</vt:i4>
  </property>
  <property fmtid="{D5CDD505-2E9C-101B-9397-08002B2CF9AE}" pid="7" name="Applications">
    <vt:lpwstr>67;#Template 12;#53;#PowerPoint 12;#407;#PowerPoint 14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2452700</vt:r8>
  </property>
</Properties>
</file>