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7" r:id="rId2"/>
    <p:sldId id="261" r:id="rId3"/>
    <p:sldId id="276" r:id="rId4"/>
    <p:sldId id="275" r:id="rId5"/>
    <p:sldId id="274" r:id="rId6"/>
    <p:sldId id="256" r:id="rId7"/>
    <p:sldId id="257" r:id="rId8"/>
    <p:sldId id="262" r:id="rId9"/>
    <p:sldId id="264" r:id="rId10"/>
    <p:sldId id="269" r:id="rId11"/>
    <p:sldId id="260" r:id="rId12"/>
    <p:sldId id="265" r:id="rId13"/>
    <p:sldId id="266" r:id="rId14"/>
    <p:sldId id="272" r:id="rId15"/>
    <p:sldId id="268" r:id="rId16"/>
    <p:sldId id="271" r:id="rId17"/>
    <p:sldId id="267" r:id="rId18"/>
    <p:sldId id="273" r:id="rId19"/>
    <p:sldId id="25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660"/>
  </p:normalViewPr>
  <p:slideViewPr>
    <p:cSldViewPr snapToGrid="0">
      <p:cViewPr>
        <p:scale>
          <a:sx n="100" d="100"/>
          <a:sy n="100" d="100"/>
        </p:scale>
        <p:origin x="10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2T11:57:12.52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381 0,'1'0,"-1"1,1-1,0 0,-1 0,1 1,-1-1,1 0,0 1,-1-1,1 0,-1 1,1-1,-1 1,1-1,-1 1,0-1,1 1,-1-1,1 1,-1 0,0-1,0 1,1 0,-1-1,0 1,0 0,0-1,0 1,0 0,0-1,0 1,0 0,0-1,0 1,0 1,-4 27,-6-2,-1 0,-1-1,-1-1,-1 0,-29 37,13-17,14-20,-31 45,3 2,-55 123,90-172,0 1,1 0,2 0,0 0,2 1,0 0,2 0,1 1,1-1,1 0,1 0,1 0,9 34,32 132,1 3,-35-161,1 0,2-1,29 54,-12-37,3-2,1-1,3-1,1-3,2-1,2-1,49 34,-22-22,3-2,133 68,-153-93,1-3,2-2,0-2,1-3,67 10,448 27,-547-51,0-1,1-1,-1-2,42-8,-55 7,0 0,0 0,0-1,-1 0,0-1,0 0,0 0,-1-1,0-1,0 1,-1-2,9-9,19-25,-2-3,-1 0,42-84,-61 101,-1-1,-2-1,0 0,-3 0,0-1,-2 0,3-60,-14-221,-1 256,-1 0,-4 1,-26-84,-134-299,134 361,-4 1,-3 2,-78-100,109 160,-1 1,-1 0,0 0,-1 2,0 0,-1 0,-1 2,1 0,-2 1,1 1,-40-11,-8 2,-1 4,-82-7,116 17,0 2,0 1,-1 1,1 2,0 1,0 2,1 1,-63 22,63-18,-123 50,134-50,1 0,-1 1,2 1,0 1,-21 19,-222 249,244-256,0 0,2 1,1 0,-12 33,-2 2,4-11,4 0,1 2,3 0,2 1,2 1,3 0,-4 65,12-79,1-1,2 1,2-1,2 1,1-1,2-1,2 1,1-1,3-1,28 59,-30-76,1 0,1 0,1-1,1-1,0-1,2 0,0-1,1-1,0-1,2-1,-1 0,2-2,0 0,39 14,8-4,1-3,1-4,1-2,-1-4,2-2,-1-4,133-12,-181 7,1-2,-1 0,-1-2,1-1,-1-1,0 0,-1-2,0-1,0 0,31-24,-38 24,-1-1,1-1,-2 0,0-1,-1-1,0 0,-1-1,-1 0,-1 0,0-1,-1 0,-1 0,0-1,5-24,0-32,-3 1,-1-114,-6 121,2-23,-4-1,-4 1,-4 0,-19-90,-47-91,55 215,-2 1,-52-95,67 142,0 0,0 0,0 0,-1 1,0 0,0 0,0 1,-1 0,0 0,0 1,0 0,-1 0,1 1,-1 0,0 0,-13-1,-12-2,0 1,0 2,-42 1,-24 7,-6 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2T11:04:51.26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17277 1697,'-824'27,"-856"72,3-44,1642-54,-502 20,387-17,-156-14,-145-36,184 16,-300-52,437 52,1-5,-157-65,22-13,-382-223,268 67,41 26,114 103,-275-127,416 229,-2 5,-1 3,-2 4,0 4,-2 3,0 5,-1 3,-101 1,-192 24,308-7,1 4,0 3,-77 24,139-34,-1 0,1 0,0 1,0 1,1 0,0 0,0 1,0 0,1 1,0 1,1-1,-1 1,2 1,-1 0,1 0,1 1,0 0,1 0,0 0,0 1,1 0,-6 24,-11 58,-11 124,0 0,24-167,3-17,-16 56,17-77,0-1,0 0,-1 0,-1 0,0-1,0 0,-18 18,6-10,0 0,-2-2,0 0,-1-2,0 0,-1-2,-44 19,29-18,0-1,0-2,-1-2,-60 7,-466 53,383-49,-326 21,140-31,-629 7,880-18,-151 3,242 0,1 2,-1 1,1 1,0 1,0 1,1 1,0 1,1 1,0 1,1 2,0 0,1 1,1 1,-35 35,8-1,2 3,3 1,3 2,-47 86,26-32,-90 227,140-302,0 0,3 1,1 0,-3 63,13 149,-3-231,1 14,1 1,1-1,2-1,1 1,1-1,2 0,1-1,1 0,2-1,29 46,15 7,3-3,3-2,4-3,132 110,-61-75,274 161,-283-199,3-5,2-6,3-6,248 59,-286-87,369 76,-380-87,0-3,1-5,117-7,-144-7,0-2,0-4,-1-2,-1-3,-1-3,0-2,74-42,-66 26,-1-2,-1-4,-3-2,-3-3,71-77,-41 29,-5-4,96-151,-142 189,-4-2,-2-1,-3-2,-4 0,-2-2,-4-1,17-108,-21 54,-5-1,-5-1,-17-193,5 270,-1 1,-3-1,-2 2,-2 0,-2 0,-2 1,-3 2,-1 0,-3 1,-2 1,-52-67,50 76,-3 2,-1 1,-1 1,-1 2,-2 1,-1 2,-2 2,0 2,-1 1,-1 2,-1 2,-1 2,-56-13,-23 4,-2 5,-134-4,-254 16,-335-7,615 8,137 4,-387 9,421 2,2 4,-1 2,2 3,0 3,1 2,-90 48,14 6,-183 137,277-184,-82 59,-180 168,277-228,2 0,0 2,2 1,1 1,2 0,1 2,2 0,1 0,1 2,3-1,-8 39,0 31,5 1,0 165,12-192,4 0,3 0,3-1,4 0,3-1,4 0,30 74,-14-60,4-2,5-2,3-1,3-3,5-2,2-3,4-2,84 79,-110-123,2-1,1-2,1-2,1-2,80 37,-56-35,2-4,0-2,94 16,219 6,-8-33,-345-10,576-20,-515 9,-1-3,-1-4,0-4,151-60,-143 39,-3-4,-2-4,-2-4,-2-3,-3-4,-3-4,-3-3,-3-3,-3-3,-4-3,-3-4,72-120,-108 153,-2-1,-2-1,-3-1,-2-1,-2-1,-3 0,10-78,31-704,-56 766,-2-1,-4 2,-3-1,-2 1,-4 1,-3 1,-42-99,41 124,-1 2,-2 0,-2 2,-1 1,-2 1,-1 1,-54-47,-25-9,-133-84,239 173,-66-43,-2 4,-2 2,-133-50,57 39,-158-30,-303-31,451 94,-303 4,402 18,-1 2,1 3,1 2,0 3,1 3,0 2,2 2,0 3,2 3,1 1,1 3,2 3,1 1,2 2,2 3,-45 51,22-13,4 4,3 2,4 3,-73 152,54-67,-89 300,131-352,-27 186,51-219,3-1,9 174,2-222,2 0,2-1,1 1,2-2,1 1,2-1,2-1,31 52,-17-42,1-1,3-2,1-1,2-2,65 55,4-11,3-5,3-5,151 75,382 138,-547-250,2-3,1-5,185 28,-204-48,0-4,1-3,0-3,-1-5,109-20,-50-6,-2-5,-1-7,209-97,-114 25,238-161,-392 227,-3-3,-1-3,103-103,-155 135,-1-1,-1-1,-1-1,-1 0,-2-2,0 0,-2 0,-2-2,0 0,-2 0,-2-1,-1 0,6-48,-13 57,-1-1,0 1,-2-1,-1 1,-1 0,-1 0,-1 1,-1-1,-11-25,-15-23,-59-93,50 92,-124-229,-101-168,235 420,-2 1,-2 3,-2 0,-85-75,62 71,-1 2,-3 3,-78-39,-18 6,-4 8,-265-74,118 55,-5 14,-2 14,-2 13,-383-5,597 50,0 5,1 5,-160 31,221-29,2 1,-1 3,2 2,0 1,1 2,0 2,2 2,1 1,1 2,-64 58,48-27,2 2,-81 125,-61 145,96-148,-121 322,180-394,5 1,5 2,5 0,-14 181,35-237,2 1,3-1,3 1,1-1,4 0,28 91,-23-101,2-2,2 0,2-1,2-1,1-1,3-1,1-2,39 42,-5-20,3-1,2-4,107 65,242 111,-298-175,1-5,3-6,220 52,-190-68,2-6,283 5,-257-30,-1-7,0-8,-2-7,0-9,193-61,-160 25,276-131,-383 148,-2-5,-2-4,-4-4,126-110,-71 34,-6-7,-7-5,136-199,-230 286,-2-2,-4-2,-3-1,-3-2,-3-1,-3-1,-4-1,14-89,-27 106,-3 0,-2 0,-3 0,-2 0,-3 0,-3 0,-2 0,-3 1,-2 1,-2 0,-37-82,27 82,-3 1,-2 2,-2 1,-2 1,-3 2,-2 2,-2 1,-2 2,-2 3,-2 1,-56-36,9 18,-3 3,-3 5,-1 5,-3 4,-1 4,-2 5,-1 5,-1 5,-183-15,44 21,-436 25,652-4,0 2,0 1,0 2,1 1,1 1,-1 2,2 1,-30 19,-27 21,-105 86,-300 293,279-236,198-183,-66 57,-89 105,149-150,0 1,2 1,0 0,3 1,0 1,2 1,1 0,-13 46,-45 252,-20 75,36-233,50-154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geoportal.cuzk.cz/WMS_ZM25_PUB/service.svc/ge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logy.cz/extranet/mapy/mapy-online/stahovaci-sluzby" TargetMode="External"/><Relationship Id="rId2" Type="http://schemas.openxmlformats.org/officeDocument/2006/relationships/hyperlink" Target="https://portal.nature.cz/publik_syst/ctihtmlpage.php?what=6103&amp;X=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SId2-f2-4AX8BRXNBqmPP0QzITwBIxLktW5UEJUNBlk/edit#gid=0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7F24DF7-B17A-4374-9E07-A9B9FFEBC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BDB95A22-611B-4090-B496-6933E86A5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B663F4A8-F45F-438C-ABB7-DF58596D1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91" y="1661011"/>
            <a:ext cx="9774014" cy="33437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Písanie rukou 5">
                <a:extLst>
                  <a:ext uri="{FF2B5EF4-FFF2-40B4-BE49-F238E27FC236}">
                    <a16:creationId xmlns:a16="http://schemas.microsoft.com/office/drawing/2014/main" xmlns="" id="{556486D5-A3FC-4458-9E90-57053911ADC3}"/>
                  </a:ext>
                </a:extLst>
              </p14:cNvPr>
              <p14:cNvContentPartPr/>
              <p14:nvPr/>
            </p14:nvContentPartPr>
            <p14:xfrm>
              <a:off x="6739830" y="3981150"/>
              <a:ext cx="862920" cy="856440"/>
            </p14:xfrm>
          </p:contentPart>
        </mc:Choice>
        <mc:Fallback xmlns="">
          <p:pic>
            <p:nvPicPr>
              <p:cNvPr id="6" name="Písanie rukou 5">
                <a:extLst>
                  <a:ext uri="{FF2B5EF4-FFF2-40B4-BE49-F238E27FC236}">
                    <a16:creationId xmlns:a16="http://schemas.microsoft.com/office/drawing/2014/main" id="{556486D5-A3FC-4458-9E90-57053911AD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31190" y="3972150"/>
                <a:ext cx="880560" cy="87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0231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697E366-611D-4C14-B193-E4B561F4A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WMS </a:t>
            </a:r>
            <a:r>
              <a:rPr lang="sk-SK" dirty="0" err="1"/>
              <a:t>getMap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CE11108D-661D-40AD-A512-545A124DC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78" y="1574745"/>
            <a:ext cx="4239667" cy="4830537"/>
          </a:xfrm>
        </p:spPr>
        <p:txBody>
          <a:bodyPr>
            <a:normAutofit fontScale="85000" lnSpcReduction="10000"/>
          </a:bodyPr>
          <a:lstStyle/>
          <a:p>
            <a:r>
              <a:rPr lang="sk-SK" dirty="0" err="1"/>
              <a:t>url</a:t>
            </a:r>
            <a:r>
              <a:rPr lang="sk-SK" dirty="0"/>
              <a:t> + parametre</a:t>
            </a:r>
          </a:p>
          <a:p>
            <a:r>
              <a:rPr lang="sk-SK" b="0" i="0" dirty="0">
                <a:solidFill>
                  <a:srgbClr val="FFFFFF"/>
                </a:solidFill>
                <a:effectLst/>
                <a:latin typeface="Consolas" panose="020B0609020204030204" pitchFamily="49" charset="0"/>
                <a:hlinkClick r:id="rId2"/>
              </a:rPr>
              <a:t>https://geoportal.cuzk.cz/WMS_ZM25_PUB/service.svc/get</a:t>
            </a:r>
            <a:r>
              <a:rPr lang="sk-SK" b="0" i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?</a:t>
            </a:r>
          </a:p>
          <a:p>
            <a:r>
              <a:rPr lang="sk-SK" b="0" i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SERVICE=WMS&amp;</a:t>
            </a:r>
          </a:p>
          <a:p>
            <a:r>
              <a:rPr lang="sk-SK" b="0" i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VERSION=1.3.0&amp;</a:t>
            </a:r>
          </a:p>
          <a:p>
            <a:r>
              <a:rPr lang="sk-SK" b="0" i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REQUEST=</a:t>
            </a:r>
            <a:r>
              <a:rPr lang="sk-SK" b="0" i="0" dirty="0" err="1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GetMap</a:t>
            </a:r>
            <a:r>
              <a:rPr lang="sk-SK" b="0" i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&amp;</a:t>
            </a:r>
          </a:p>
          <a:p>
            <a:r>
              <a:rPr lang="sk-SK" b="0" i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FORMAT=image%2Fpng&amp;</a:t>
            </a:r>
          </a:p>
          <a:p>
            <a:r>
              <a:rPr lang="sk-SK" b="0" i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TRANSPARENT=</a:t>
            </a:r>
            <a:r>
              <a:rPr lang="sk-SK" b="0" i="0" dirty="0" err="1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sk-SK" b="0" i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&amp;</a:t>
            </a:r>
          </a:p>
          <a:p>
            <a:r>
              <a:rPr lang="sk-SK" b="0" i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LAYERS=GR_ZM25&amp;STYLES=default&amp;</a:t>
            </a:r>
          </a:p>
          <a:p>
            <a:r>
              <a:rPr lang="sk-SK" b="0" i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WIDTH=256&amp;HEIGHT=256&amp;</a:t>
            </a:r>
          </a:p>
          <a:p>
            <a:r>
              <a:rPr lang="sk-SK" b="0" i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CRS=EPSG%3A3857&amp;</a:t>
            </a:r>
          </a:p>
          <a:p>
            <a:r>
              <a:rPr lang="sk-SK" b="0" i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BBOX=1721973.373208452%2C6261721.357121639%2C1878516.407136493%2C6418264.39104968</a:t>
            </a: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D4C1001B-8CF0-49AF-9194-5DA911064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746" y="0"/>
            <a:ext cx="5918652" cy="6858000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A137A65B-943A-49F4-ADDD-D64EAF005F12}"/>
              </a:ext>
            </a:extLst>
          </p:cNvPr>
          <p:cNvSpPr txBox="1"/>
          <p:nvPr/>
        </p:nvSpPr>
        <p:spPr>
          <a:xfrm rot="10800000" flipV="1">
            <a:off x="138578" y="6405282"/>
            <a:ext cx="125127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800" b="0" i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https://geoportal.cuzk.cz/WMS_ZM25_PUB/service.svc/get?SERVICE=WMS&amp;VERSION=1.3.0&amp;REQUEST=GetMap&amp;FORMAT=image%2Fpng&amp;TRANSPARENT=true&amp;LAYERS=GR_ZM25&amp;STYLES=default&amp;WIDTH=256&amp;HEIGHT=256&amp;CRS=EPSG%3A3857&amp;BBOX=1721973.373208452%2C6261721.357121639%2C1878516.407136493%2C6418264.39104968</a:t>
            </a:r>
            <a:endParaRPr lang="sk-SK" sz="800" dirty="0"/>
          </a:p>
        </p:txBody>
      </p:sp>
    </p:spTree>
    <p:extLst>
      <p:ext uri="{BB962C8B-B14F-4D97-AF65-F5344CB8AC3E}">
        <p14:creationId xmlns:p14="http://schemas.microsoft.com/office/powerpoint/2010/main" val="1091582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D8B867B1-2D43-47B4-9B18-60C232133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0701" y="6631641"/>
            <a:ext cx="4801299" cy="45271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sk-SK" dirty="0"/>
              <a:t/>
            </a:r>
            <a:br>
              <a:rPr lang="sk-SK" dirty="0"/>
            </a:br>
            <a:r>
              <a:rPr lang="sk-SK" dirty="0"/>
              <a:t>https://is.muni.cz/auth/el/sci/podzim2019/Z8188/um/07_Webova_kartografie_sluzby_uvod.pdf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EA7CE186-980B-4B21-AEBF-90A1A3198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611" y="0"/>
            <a:ext cx="8945223" cy="672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69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1E62240-D72D-44C9-A7D9-AAA591D6C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WFS – Web feature </a:t>
            </a:r>
            <a:r>
              <a:rPr lang="sk-SK" dirty="0" err="1"/>
              <a:t>service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D6DC2E5-0E4F-4BC4-8878-018447C18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608301"/>
            <a:ext cx="8946541" cy="4195481"/>
          </a:xfrm>
        </p:spPr>
        <p:txBody>
          <a:bodyPr/>
          <a:lstStyle/>
          <a:p>
            <a:r>
              <a:rPr lang="sk-SK" dirty="0">
                <a:latin typeface="Calibri" pitchFamily="34" charset="0"/>
              </a:rPr>
              <a:t>zdieľanie</a:t>
            </a:r>
            <a:r>
              <a:rPr lang="sk-SK" sz="2000" dirty="0">
                <a:latin typeface="Calibri" pitchFamily="34" charset="0"/>
              </a:rPr>
              <a:t> vektorových geografických </a:t>
            </a:r>
            <a:r>
              <a:rPr lang="sk-SK" sz="2000" dirty="0" err="1">
                <a:latin typeface="Calibri" pitchFamily="34" charset="0"/>
              </a:rPr>
              <a:t>dat</a:t>
            </a:r>
            <a:endParaRPr lang="sk-SK" sz="2000" dirty="0">
              <a:latin typeface="Calibri" pitchFamily="34" charset="0"/>
            </a:endParaRPr>
          </a:p>
          <a:p>
            <a:r>
              <a:rPr lang="sk-SK" dirty="0">
                <a:latin typeface="Calibri" pitchFamily="34" charset="0"/>
              </a:rPr>
              <a:t>Na rozdiel od WMS,WMTS poskytuje priamo dáta – najčastejšie v formáte GML ...</a:t>
            </a:r>
            <a:r>
              <a:rPr lang="sk-SK" dirty="0" err="1">
                <a:latin typeface="Calibri" pitchFamily="34" charset="0"/>
              </a:rPr>
              <a:t>geoJSON</a:t>
            </a:r>
            <a:r>
              <a:rPr lang="sk-SK" dirty="0">
                <a:latin typeface="Calibri" pitchFamily="34" charset="0"/>
              </a:rPr>
              <a:t> v závislosti od serveru</a:t>
            </a:r>
          </a:p>
          <a:p>
            <a:pPr lvl="1"/>
            <a:r>
              <a:rPr lang="sk-SK" dirty="0">
                <a:latin typeface="Calibri" pitchFamily="34" charset="0"/>
              </a:rPr>
              <a:t>relatívne pomalá – závisí na type výstupného formátu, priestorovom rozsahu, počte prvkov, rýchlosti internetu...</a:t>
            </a:r>
          </a:p>
          <a:p>
            <a:pPr lvl="1"/>
            <a:r>
              <a:rPr lang="sk-SK" dirty="0">
                <a:latin typeface="Calibri" pitchFamily="34" charset="0"/>
              </a:rPr>
              <a:t>Zobrazenie je </a:t>
            </a:r>
            <a:r>
              <a:rPr lang="sk-SK" dirty="0" err="1">
                <a:latin typeface="Calibri" pitchFamily="34" charset="0"/>
              </a:rPr>
              <a:t>výpočetne</a:t>
            </a:r>
            <a:r>
              <a:rPr lang="sk-SK" dirty="0">
                <a:latin typeface="Calibri" pitchFamily="34" charset="0"/>
              </a:rPr>
              <a:t> náročnejšie</a:t>
            </a:r>
            <a:endParaRPr lang="sk-SK" dirty="0"/>
          </a:p>
        </p:txBody>
      </p:sp>
      <p:pic>
        <p:nvPicPr>
          <p:cNvPr id="5" name="Picture 2" descr="http://workshops.boundlessgeo.com/suiteintro/_images/wfs.png">
            <a:extLst>
              <a:ext uri="{FF2B5EF4-FFF2-40B4-BE49-F238E27FC236}">
                <a16:creationId xmlns:a16="http://schemas.microsoft.com/office/drawing/2014/main" xmlns="" id="{978B9634-7CDD-4C33-8166-E7F1F598B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1" y="3277279"/>
            <a:ext cx="7848872" cy="374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544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C8AA2F8-2B15-48A2-BD88-CF546D2C4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WFS – Web feature </a:t>
            </a:r>
            <a:r>
              <a:rPr lang="sk-SK" dirty="0" err="1"/>
              <a:t>service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8217913-FC7E-4772-85F5-17EBD348E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537" y="1331259"/>
            <a:ext cx="8946541" cy="5074023"/>
          </a:xfrm>
        </p:spPr>
        <p:txBody>
          <a:bodyPr/>
          <a:lstStyle/>
          <a:p>
            <a:r>
              <a:rPr lang="sk-SK" dirty="0"/>
              <a:t>Dostupnosť operácií v závislosti na type služby</a:t>
            </a:r>
          </a:p>
          <a:p>
            <a:pPr lvl="1"/>
            <a:r>
              <a:rPr lang="sk-SK" dirty="0" err="1"/>
              <a:t>Simple</a:t>
            </a:r>
            <a:endParaRPr lang="sk-SK" dirty="0"/>
          </a:p>
          <a:p>
            <a:pPr lvl="2"/>
            <a:r>
              <a:rPr lang="sk-SK" dirty="0" err="1"/>
              <a:t>GetCapabilities</a:t>
            </a:r>
            <a:r>
              <a:rPr lang="sk-SK" dirty="0"/>
              <a:t> – informácie o službe a jej obsahu, možnostiach</a:t>
            </a:r>
          </a:p>
          <a:p>
            <a:pPr lvl="2"/>
            <a:r>
              <a:rPr lang="cs-CZ" dirty="0" err="1">
                <a:latin typeface="Calibri" pitchFamily="34" charset="0"/>
              </a:rPr>
              <a:t>GetFeature</a:t>
            </a:r>
            <a:r>
              <a:rPr lang="cs-CZ" dirty="0">
                <a:latin typeface="Calibri" pitchFamily="34" charset="0"/>
              </a:rPr>
              <a:t> - </a:t>
            </a:r>
            <a:r>
              <a:rPr lang="cs-CZ" dirty="0" err="1">
                <a:latin typeface="Calibri" pitchFamily="34" charset="0"/>
              </a:rPr>
              <a:t>dáta</a:t>
            </a:r>
            <a:endParaRPr lang="cs-CZ" dirty="0">
              <a:latin typeface="Calibri" pitchFamily="34" charset="0"/>
            </a:endParaRPr>
          </a:p>
          <a:p>
            <a:pPr lvl="2"/>
            <a:r>
              <a:rPr lang="cs-CZ" dirty="0" err="1">
                <a:latin typeface="Calibri" pitchFamily="34" charset="0"/>
              </a:rPr>
              <a:t>DescribeFeatureType</a:t>
            </a:r>
            <a:r>
              <a:rPr lang="cs-CZ" dirty="0">
                <a:latin typeface="Calibri" pitchFamily="34" charset="0"/>
              </a:rPr>
              <a:t> – popis </a:t>
            </a:r>
            <a:r>
              <a:rPr lang="sk-SK" dirty="0">
                <a:latin typeface="Calibri" pitchFamily="34" charset="0"/>
              </a:rPr>
              <a:t>dát (atribúty a pod.)</a:t>
            </a:r>
          </a:p>
          <a:p>
            <a:pPr lvl="2"/>
            <a:endParaRPr lang="sk-SK" dirty="0">
              <a:latin typeface="Calibri" pitchFamily="34" charset="0"/>
            </a:endParaRPr>
          </a:p>
          <a:p>
            <a:pPr lvl="2"/>
            <a:endParaRPr lang="sk-SK" dirty="0">
              <a:latin typeface="Calibri" pitchFamily="34" charset="0"/>
            </a:endParaRPr>
          </a:p>
          <a:p>
            <a:pPr lvl="2"/>
            <a:endParaRPr lang="sk-SK" dirty="0">
              <a:latin typeface="Calibri" pitchFamily="34" charset="0"/>
            </a:endParaRPr>
          </a:p>
          <a:p>
            <a:pPr lvl="2"/>
            <a:endParaRPr lang="sk-SK" dirty="0">
              <a:latin typeface="Calibri" pitchFamily="34" charset="0"/>
            </a:endParaRPr>
          </a:p>
          <a:p>
            <a:pPr lvl="2"/>
            <a:endParaRPr lang="sk-SK" dirty="0">
              <a:latin typeface="Calibri" pitchFamily="34" charset="0"/>
            </a:endParaRPr>
          </a:p>
          <a:p>
            <a:pPr lvl="2"/>
            <a:endParaRPr lang="sk-SK" dirty="0">
              <a:latin typeface="Calibri" pitchFamily="34" charset="0"/>
            </a:endParaRPr>
          </a:p>
          <a:p>
            <a:pPr lvl="1"/>
            <a:endParaRPr lang="cs-CZ" dirty="0">
              <a:latin typeface="Calibri" pitchFamily="34" charset="0"/>
            </a:endParaRPr>
          </a:p>
          <a:p>
            <a:pPr lvl="1"/>
            <a:r>
              <a:rPr lang="sk-SK" sz="1200" b="0" i="0" dirty="0" err="1">
                <a:effectLst/>
                <a:latin typeface="Consolas" panose="020B0609020204030204" pitchFamily="49" charset="0"/>
              </a:rPr>
              <a:t>ListStoredQueries</a:t>
            </a:r>
            <a:r>
              <a:rPr lang="sk-SK" sz="1200" b="0" i="0" dirty="0">
                <a:effectLst/>
                <a:latin typeface="Consolas" panose="020B0609020204030204" pitchFamily="49" charset="0"/>
              </a:rPr>
              <a:t>, </a:t>
            </a:r>
            <a:r>
              <a:rPr lang="sk-SK" sz="1200" b="0" i="0" dirty="0" err="1">
                <a:effectLst/>
                <a:latin typeface="Consolas" panose="020B0609020204030204" pitchFamily="49" charset="0"/>
              </a:rPr>
              <a:t>DescribeStoredQueries</a:t>
            </a:r>
            <a:r>
              <a:rPr lang="sk-SK" sz="1200" b="0" i="0" dirty="0">
                <a:effectLst/>
                <a:latin typeface="Consolas" panose="020B0609020204030204" pitchFamily="49" charset="0"/>
              </a:rPr>
              <a:t>, </a:t>
            </a:r>
            <a:r>
              <a:rPr lang="sk-SK" sz="1200" b="0" i="0" dirty="0" err="1">
                <a:effectLst/>
                <a:latin typeface="Consolas" panose="020B0609020204030204" pitchFamily="49" charset="0"/>
              </a:rPr>
              <a:t>GetPropertyValue</a:t>
            </a:r>
            <a:r>
              <a:rPr lang="sk-SK" sz="1200" b="0" i="0" dirty="0">
                <a:effectLst/>
                <a:latin typeface="Consolas" panose="020B0609020204030204" pitchFamily="49" charset="0"/>
              </a:rPr>
              <a:t>, </a:t>
            </a:r>
            <a:r>
              <a:rPr lang="sk-SK" sz="1200" b="0" i="0" dirty="0" err="1">
                <a:effectLst/>
                <a:latin typeface="Consolas" panose="020B0609020204030204" pitchFamily="49" charset="0"/>
              </a:rPr>
              <a:t>GetFeatureWithLock</a:t>
            </a:r>
            <a:r>
              <a:rPr lang="sk-SK" sz="1200" b="0" i="0" dirty="0">
                <a:effectLst/>
                <a:latin typeface="Consolas" panose="020B0609020204030204" pitchFamily="49" charset="0"/>
              </a:rPr>
              <a:t>, </a:t>
            </a:r>
            <a:r>
              <a:rPr lang="sk-SK" sz="1200" b="0" i="0" dirty="0" err="1">
                <a:effectLst/>
                <a:latin typeface="Consolas" panose="020B0609020204030204" pitchFamily="49" charset="0"/>
              </a:rPr>
              <a:t>LockFeature</a:t>
            </a:r>
            <a:r>
              <a:rPr lang="sk-SK" sz="1200" b="0" i="0" dirty="0">
                <a:effectLst/>
                <a:latin typeface="Consolas" panose="020B0609020204030204" pitchFamily="49" charset="0"/>
              </a:rPr>
              <a:t>, </a:t>
            </a:r>
            <a:r>
              <a:rPr lang="sk-SK" sz="1200" b="0" i="0" dirty="0" err="1">
                <a:effectLst/>
                <a:latin typeface="Consolas" panose="020B0609020204030204" pitchFamily="49" charset="0"/>
              </a:rPr>
              <a:t>Transaction</a:t>
            </a:r>
            <a:r>
              <a:rPr lang="sk-SK" sz="1200" b="0" i="0" dirty="0">
                <a:effectLst/>
                <a:latin typeface="Consolas" panose="020B0609020204030204" pitchFamily="49" charset="0"/>
              </a:rPr>
              <a:t>, </a:t>
            </a:r>
            <a:r>
              <a:rPr lang="sk-SK" sz="1200" b="0" i="0" dirty="0" err="1">
                <a:effectLst/>
                <a:latin typeface="Consolas" panose="020B0609020204030204" pitchFamily="49" charset="0"/>
              </a:rPr>
              <a:t>CreateStoredQuery</a:t>
            </a:r>
            <a:r>
              <a:rPr lang="sk-SK" sz="1200" b="0" i="0" dirty="0">
                <a:effectLst/>
                <a:latin typeface="Consolas" panose="020B0609020204030204" pitchFamily="49" charset="0"/>
              </a:rPr>
              <a:t>, </a:t>
            </a:r>
            <a:r>
              <a:rPr lang="sk-SK" sz="1200" b="0" i="0" dirty="0" err="1">
                <a:effectLst/>
                <a:latin typeface="Consolas" panose="020B0609020204030204" pitchFamily="49" charset="0"/>
              </a:rPr>
              <a:t>DropStoredQuery</a:t>
            </a:r>
            <a:endParaRPr lang="sk-SK" sz="12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ECBC4D31-FB0C-4222-9858-B9E1172FF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1676"/>
            <a:ext cx="12192000" cy="2510118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1BA0622A-3C59-4DFC-B804-51876635287E}"/>
              </a:ext>
            </a:extLst>
          </p:cNvPr>
          <p:cNvSpPr txBox="1"/>
          <p:nvPr/>
        </p:nvSpPr>
        <p:spPr>
          <a:xfrm>
            <a:off x="503498" y="6427113"/>
            <a:ext cx="115458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100" dirty="0"/>
              <a:t>https://ags.vuv.cz/arcgis/services/inspire/UWWTD_Agglomeration/MapServer/WFSServer?service=wfs&amp;version=1.1.0&amp;request=GetFeature&amp;typeName=UWWTD_Agglomeration&amp;srsName=EPSG:4326&amp;output_format=GML2&amp;count=500&amp;bbox=-120.39488643036755,-22.528706753138877,68.8578262498584,83.23383271535062,EPSG:4326</a:t>
            </a:r>
          </a:p>
        </p:txBody>
      </p:sp>
    </p:spTree>
    <p:extLst>
      <p:ext uri="{BB962C8B-B14F-4D97-AF65-F5344CB8AC3E}">
        <p14:creationId xmlns:p14="http://schemas.microsoft.com/office/powerpoint/2010/main" val="2057173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59A8D61-343A-42F1-9B59-7E575104F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294932"/>
            <a:ext cx="9404723" cy="1400530"/>
          </a:xfrm>
        </p:spPr>
        <p:txBody>
          <a:bodyPr/>
          <a:lstStyle/>
          <a:p>
            <a:r>
              <a:rPr lang="sk-SK" dirty="0"/>
              <a:t>Filtrovanie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0C4B69F3-073E-4622-9FC2-2127B5A79D44}"/>
              </a:ext>
            </a:extLst>
          </p:cNvPr>
          <p:cNvSpPr txBox="1">
            <a:spLocks/>
          </p:cNvSpPr>
          <p:nvPr/>
        </p:nvSpPr>
        <p:spPr>
          <a:xfrm>
            <a:off x="1674344" y="1371426"/>
            <a:ext cx="8229600" cy="4625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cs-CZ" sz="2800" dirty="0"/>
              <a:t>Prostorové</a:t>
            </a:r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Atributové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0DC6A1C9-A7F6-4900-B173-2D653D9D5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" t="28067" r="35462" b="45481"/>
          <a:stretch/>
        </p:blipFill>
        <p:spPr bwMode="auto">
          <a:xfrm>
            <a:off x="1838231" y="2019498"/>
            <a:ext cx="8211622" cy="217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5389E237-72CF-41E4-92BD-85916D1754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7" t="41042" r="35226" b="40625"/>
          <a:stretch/>
        </p:blipFill>
        <p:spPr bwMode="auto">
          <a:xfrm>
            <a:off x="1765277" y="4928393"/>
            <a:ext cx="8211622" cy="150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653CB1C4-289F-4F63-B55C-910526DE5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5008" y="995197"/>
            <a:ext cx="3829584" cy="5582429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8A2C6C54-D33F-4F04-9842-F2362E920AB0}"/>
              </a:ext>
            </a:extLst>
          </p:cNvPr>
          <p:cNvSpPr txBox="1"/>
          <p:nvPr/>
        </p:nvSpPr>
        <p:spPr>
          <a:xfrm>
            <a:off x="856214" y="992121"/>
            <a:ext cx="181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Filter </a:t>
            </a:r>
            <a:r>
              <a:rPr lang="sk-SK" dirty="0" err="1"/>
              <a:t>Encoding</a:t>
            </a:r>
            <a:endParaRPr lang="sk-SK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xmlns="" id="{68C298DB-7DDF-4C40-8E25-520B76B439F8}"/>
              </a:ext>
            </a:extLst>
          </p:cNvPr>
          <p:cNvSpPr txBox="1"/>
          <p:nvPr/>
        </p:nvSpPr>
        <p:spPr>
          <a:xfrm>
            <a:off x="485899" y="6479780"/>
            <a:ext cx="770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https://docs.geoserver.org/latest/en/user/filter/filter_reference.html</a:t>
            </a:r>
          </a:p>
        </p:txBody>
      </p:sp>
    </p:spTree>
    <p:extLst>
      <p:ext uri="{BB962C8B-B14F-4D97-AF65-F5344CB8AC3E}">
        <p14:creationId xmlns:p14="http://schemas.microsoft.com/office/powerpoint/2010/main" val="1427357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ACE5A78-BED5-4A54-ABC5-800F8A5D0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WFS – Web feature </a:t>
            </a:r>
            <a:r>
              <a:rPr lang="sk-SK" dirty="0" err="1"/>
              <a:t>service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AD9D45E-07A8-4403-A004-1F3CBF5EE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GetCapabilities</a:t>
            </a:r>
            <a:endParaRPr lang="sk-SK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E2125B69-60C6-46D4-9021-9C72CF62B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744" y="1523197"/>
            <a:ext cx="6020184" cy="472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011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ACE5A78-BED5-4A54-ABC5-800F8A5D0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WFS – Web feature </a:t>
            </a:r>
            <a:r>
              <a:rPr lang="sk-SK" dirty="0" err="1"/>
              <a:t>service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AD9D45E-07A8-4403-A004-1F3CBF5EE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GetFeature</a:t>
            </a:r>
            <a:endParaRPr lang="sk-SK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F65502A6-A07F-4310-9E75-BD34BC6E8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362" y="1853248"/>
            <a:ext cx="8014721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957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9BCFC5D-363B-485C-B931-F05BD3CE5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Poskytovatelia</a:t>
            </a:r>
            <a:r>
              <a:rPr lang="cs-CZ" dirty="0"/>
              <a:t> WFS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DB965B94-FB56-4E3D-A172-C8C4DAB93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sk-SK" sz="2800" dirty="0"/>
              <a:t>Česko:</a:t>
            </a:r>
          </a:p>
          <a:p>
            <a:pPr lvl="1"/>
            <a:r>
              <a:rPr lang="sk-SK" sz="2400" dirty="0" err="1"/>
              <a:t>eAGRI</a:t>
            </a:r>
            <a:r>
              <a:rPr lang="sk-SK" sz="2400" dirty="0"/>
              <a:t> - účinné krajinné a </a:t>
            </a:r>
            <a:r>
              <a:rPr lang="sk-SK" sz="2400" dirty="0" err="1"/>
              <a:t>půdní</a:t>
            </a:r>
            <a:r>
              <a:rPr lang="sk-SK" sz="2400" dirty="0"/>
              <a:t> bloky</a:t>
            </a:r>
          </a:p>
          <a:p>
            <a:pPr lvl="2"/>
            <a:r>
              <a:rPr lang="sk-SK" sz="2200" dirty="0"/>
              <a:t>http://eagri.cz/public/web/file/523757/Uzivatelska_prirucka__Pouziti_WMS_WFS_v1_24_20200311.pdf</a:t>
            </a:r>
          </a:p>
          <a:p>
            <a:pPr lvl="1"/>
            <a:r>
              <a:rPr lang="sk-SK" sz="2400" dirty="0"/>
              <a:t>ČÚZK - </a:t>
            </a:r>
            <a:r>
              <a:rPr lang="sk-SK" sz="2400" dirty="0" err="1"/>
              <a:t>správní</a:t>
            </a:r>
            <a:r>
              <a:rPr lang="sk-SK" sz="2400" dirty="0"/>
              <a:t> a </a:t>
            </a:r>
            <a:r>
              <a:rPr lang="sk-SK" sz="2400" dirty="0" err="1"/>
              <a:t>katastrální</a:t>
            </a:r>
            <a:r>
              <a:rPr lang="sk-SK" sz="2400" dirty="0"/>
              <a:t> hranice, INSPIRE parcely, adresy a územní </a:t>
            </a:r>
            <a:r>
              <a:rPr lang="sk-SK" sz="2400" dirty="0" err="1"/>
              <a:t>správní</a:t>
            </a:r>
            <a:r>
              <a:rPr lang="sk-SK" sz="2400" dirty="0"/>
              <a:t> jednotky</a:t>
            </a:r>
          </a:p>
          <a:p>
            <a:pPr lvl="2"/>
            <a:r>
              <a:rPr lang="sk-SK" sz="2200" dirty="0"/>
              <a:t>https://geoportal.cuzk.cz/(S(fv1imxuk1wqno4qx4r4gw1lz))/Default.aspx?mode=TextMeta&amp;side=wfs.INSPIRE&amp;text=wfs.INSPIRE&amp;head_tab=sekce-03-gp&amp;menu=334</a:t>
            </a:r>
          </a:p>
          <a:p>
            <a:pPr lvl="1"/>
            <a:r>
              <a:rPr lang="sk-SK" sz="2400" dirty="0"/>
              <a:t>AOPK ČR</a:t>
            </a:r>
          </a:p>
          <a:p>
            <a:pPr lvl="2"/>
            <a:r>
              <a:rPr lang="sk-SK" sz="2200" dirty="0">
                <a:hlinkClick r:id="rId2"/>
              </a:rPr>
              <a:t>https://portal.nature.cz/publik_syst/ctihtmlpage.php?what=6103&amp;X=X</a:t>
            </a:r>
            <a:endParaRPr lang="sk-SK" sz="2200" dirty="0"/>
          </a:p>
          <a:p>
            <a:pPr lvl="1"/>
            <a:r>
              <a:rPr lang="sk-SK" sz="2400" dirty="0"/>
              <a:t>ČGS</a:t>
            </a:r>
          </a:p>
          <a:p>
            <a:pPr lvl="2"/>
            <a:r>
              <a:rPr lang="sk-SK" sz="2200" dirty="0">
                <a:hlinkClick r:id="rId3"/>
              </a:rPr>
              <a:t>http://www.geology.cz/extranet/mapy/mapy-online/stahovaci-sluzby</a:t>
            </a:r>
            <a:endParaRPr lang="sk-SK" sz="2200" dirty="0"/>
          </a:p>
          <a:p>
            <a:pPr lvl="1"/>
            <a:r>
              <a:rPr lang="sk-SK" sz="2400" dirty="0" err="1"/>
              <a:t>Corine</a:t>
            </a:r>
            <a:r>
              <a:rPr lang="sk-SK" sz="2400" dirty="0"/>
              <a:t> </a:t>
            </a:r>
            <a:r>
              <a:rPr lang="sk-SK" sz="2400" dirty="0" err="1"/>
              <a:t>Land</a:t>
            </a:r>
            <a:r>
              <a:rPr lang="sk-SK" sz="2400" dirty="0"/>
              <a:t> </a:t>
            </a:r>
            <a:r>
              <a:rPr lang="sk-SK" sz="2400" dirty="0" err="1"/>
              <a:t>cover</a:t>
            </a:r>
            <a:endParaRPr lang="sk-SK" sz="2400" dirty="0"/>
          </a:p>
          <a:p>
            <a:pPr lvl="2"/>
            <a:r>
              <a:rPr lang="sk-SK" sz="2200" dirty="0"/>
              <a:t>http://micka.cenia.cz/record/basic/550aab71-c794-4ae1-99bc-15e1c0a80153</a:t>
            </a:r>
          </a:p>
          <a:p>
            <a:r>
              <a:rPr lang="sk-SK" sz="2800" dirty="0" err="1"/>
              <a:t>Svět</a:t>
            </a:r>
            <a:r>
              <a:rPr lang="sk-SK" sz="2800" dirty="0"/>
              <a:t>:</a:t>
            </a:r>
          </a:p>
          <a:p>
            <a:pPr lvl="1"/>
            <a:r>
              <a:rPr lang="sk-SK" sz="2400" dirty="0"/>
              <a:t>US </a:t>
            </a:r>
            <a:r>
              <a:rPr lang="sk-SK" sz="2400" dirty="0" err="1"/>
              <a:t>Geological</a:t>
            </a:r>
            <a:r>
              <a:rPr lang="sk-SK" sz="2400" dirty="0"/>
              <a:t> </a:t>
            </a:r>
            <a:r>
              <a:rPr lang="sk-SK" sz="2400" dirty="0" err="1"/>
              <a:t>Survey</a:t>
            </a:r>
            <a:r>
              <a:rPr lang="sk-SK" sz="2400" dirty="0"/>
              <a:t> - </a:t>
            </a:r>
            <a:r>
              <a:rPr lang="sk-SK" sz="2400" dirty="0" err="1"/>
              <a:t>nerostné</a:t>
            </a:r>
            <a:r>
              <a:rPr lang="sk-SK" sz="2400" dirty="0"/>
              <a:t> zdroje USA</a:t>
            </a:r>
          </a:p>
          <a:p>
            <a:pPr lvl="1"/>
            <a:r>
              <a:rPr lang="sk-SK" sz="2400" dirty="0"/>
              <a:t>USDA </a:t>
            </a:r>
            <a:r>
              <a:rPr lang="sk-SK" sz="2400" dirty="0" err="1"/>
              <a:t>Forest</a:t>
            </a:r>
            <a:r>
              <a:rPr lang="sk-SK" sz="2400" dirty="0"/>
              <a:t> Service – </a:t>
            </a:r>
            <a:r>
              <a:rPr lang="sk-SK" sz="2400" dirty="0" err="1"/>
              <a:t>mapování</a:t>
            </a:r>
            <a:r>
              <a:rPr lang="sk-SK" sz="2400" dirty="0"/>
              <a:t> </a:t>
            </a:r>
            <a:r>
              <a:rPr lang="sk-SK" sz="2400" dirty="0" err="1"/>
              <a:t>požárů</a:t>
            </a:r>
            <a:r>
              <a:rPr lang="sk-SK" sz="2400" dirty="0"/>
              <a:t> (USA + Kanada)</a:t>
            </a:r>
          </a:p>
          <a:p>
            <a:pPr lvl="1"/>
            <a:r>
              <a:rPr lang="sk-SK" sz="2400" dirty="0" err="1"/>
              <a:t>Sinergise</a:t>
            </a:r>
            <a:r>
              <a:rPr lang="sk-SK" sz="2400" dirty="0"/>
              <a:t> </a:t>
            </a:r>
            <a:r>
              <a:rPr lang="sk-SK" sz="2400" dirty="0" err="1"/>
              <a:t>Sentinel</a:t>
            </a:r>
            <a:r>
              <a:rPr lang="sk-SK" sz="2400" dirty="0"/>
              <a:t> Hub – </a:t>
            </a:r>
            <a:r>
              <a:rPr lang="sk-SK" sz="2400" dirty="0" err="1"/>
              <a:t>data</a:t>
            </a:r>
            <a:r>
              <a:rPr lang="sk-SK" sz="2400" dirty="0"/>
              <a:t> </a:t>
            </a:r>
            <a:r>
              <a:rPr lang="sk-SK" sz="2400" dirty="0" err="1"/>
              <a:t>družic</a:t>
            </a:r>
            <a:r>
              <a:rPr lang="sk-SK" sz="2400" dirty="0"/>
              <a:t> </a:t>
            </a:r>
            <a:r>
              <a:rPr lang="sk-SK" sz="2400" dirty="0" err="1"/>
              <a:t>Sentinel</a:t>
            </a:r>
            <a:r>
              <a:rPr lang="sk-SK" sz="2400" dirty="0"/>
              <a:t> (</a:t>
            </a:r>
            <a:r>
              <a:rPr lang="sk-SK" sz="2400" dirty="0" err="1"/>
              <a:t>Slovinsko+EU</a:t>
            </a:r>
            <a:r>
              <a:rPr lang="sk-SK" sz="2400" dirty="0"/>
              <a:t>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87794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43325CD-A5C8-4630-B00A-9C21C1C5B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Prezentácie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33F3890-1984-4190-AC56-41C85D3B6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26128"/>
            <a:ext cx="8946541" cy="4979154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sk-SK" dirty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docs.google.com/spreadsheets/d/1SId2-f2-4AX8BRXNBqmPP0QzITwBIxLktW5UEJUNBlk/edit#gid=0</a:t>
            </a:r>
            <a:endParaRPr lang="sk-SK" dirty="0" smtClean="0"/>
          </a:p>
          <a:p>
            <a:pPr eaLnBrk="1" hangingPunct="1"/>
            <a:r>
              <a:rPr lang="sk-SK" dirty="0" smtClean="0"/>
              <a:t>Po </a:t>
            </a:r>
            <a:r>
              <a:rPr lang="sk-SK" dirty="0"/>
              <a:t>dvojacich</a:t>
            </a:r>
          </a:p>
          <a:p>
            <a:pPr eaLnBrk="1" hangingPunct="1"/>
            <a:r>
              <a:rPr lang="sk-SK" dirty="0"/>
              <a:t>Cca 10-15 minút</a:t>
            </a:r>
          </a:p>
          <a:p>
            <a:pPr eaLnBrk="1" hangingPunct="1"/>
            <a:r>
              <a:rPr lang="sk-SK" dirty="0"/>
              <a:t>Stručne, ale pútavo</a:t>
            </a:r>
          </a:p>
          <a:p>
            <a:pPr eaLnBrk="1" hangingPunct="1"/>
            <a:r>
              <a:rPr lang="sk-SK" dirty="0"/>
              <a:t>Na záver zhrnutie</a:t>
            </a:r>
          </a:p>
          <a:p>
            <a:pPr lvl="1" eaLnBrk="1" hangingPunct="1"/>
            <a:r>
              <a:rPr lang="sk-SK" dirty="0"/>
              <a:t>O čo ide</a:t>
            </a:r>
          </a:p>
          <a:p>
            <a:pPr lvl="1" eaLnBrk="1" hangingPunct="1"/>
            <a:r>
              <a:rPr lang="sk-SK" dirty="0"/>
              <a:t>Produkty</a:t>
            </a:r>
          </a:p>
          <a:p>
            <a:pPr lvl="1" eaLnBrk="1" hangingPunct="1"/>
            <a:r>
              <a:rPr lang="sk-SK" dirty="0"/>
              <a:t>Výhody, nevýhody</a:t>
            </a:r>
          </a:p>
          <a:p>
            <a:pPr lvl="1" eaLnBrk="1" hangingPunct="1"/>
            <a:r>
              <a:rPr lang="sk-SK" dirty="0"/>
              <a:t>Prínos</a:t>
            </a:r>
          </a:p>
          <a:p>
            <a:pPr lvl="1" eaLnBrk="1" hangingPunct="1"/>
            <a:r>
              <a:rPr lang="sk-SK" dirty="0"/>
              <a:t>Aj.</a:t>
            </a:r>
          </a:p>
          <a:p>
            <a:pPr marL="365125" lvl="1" indent="0" eaLnBrk="1" hangingPunct="1">
              <a:buNone/>
            </a:pPr>
            <a:endParaRPr lang="sk-SK" dirty="0"/>
          </a:p>
          <a:p>
            <a:pPr marL="90487" indent="0" eaLnBrk="1" hangingPunct="1">
              <a:buNone/>
            </a:pPr>
            <a:r>
              <a:rPr lang="sk-SK" dirty="0"/>
              <a:t>Každý týždeň 2-3? prezentácie (+1 záložná)</a:t>
            </a:r>
          </a:p>
          <a:p>
            <a:pPr marL="90487" indent="0" eaLnBrk="1" hangingPunct="1">
              <a:buNone/>
            </a:pPr>
            <a:r>
              <a:rPr lang="sk-SK" dirty="0"/>
              <a:t>Odovzdať do </a:t>
            </a:r>
            <a:r>
              <a:rPr lang="sk-SK" dirty="0" err="1"/>
              <a:t>ISu</a:t>
            </a:r>
            <a:r>
              <a:rPr lang="sk-SK" dirty="0"/>
              <a:t> – stačí aj po odprezentovaní</a:t>
            </a:r>
          </a:p>
          <a:p>
            <a:pPr marL="90487" indent="0" eaLnBrk="1" hangingPunct="1">
              <a:buNone/>
            </a:pPr>
            <a:r>
              <a:rPr lang="sk-SK" u="sng" dirty="0"/>
              <a:t>Použiteľné ako študijný materiály pred skúškou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097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62CC6CF-2F2F-40E4-A102-E1BD2BA69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05" y="2728735"/>
            <a:ext cx="9404723" cy="1400530"/>
          </a:xfrm>
        </p:spPr>
        <p:txBody>
          <a:bodyPr/>
          <a:lstStyle/>
          <a:p>
            <a:r>
              <a:rPr lang="sk-SK" dirty="0"/>
              <a:t>Ďakujem za pozornosť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xmlns="" id="{DB34365B-9E14-41C2-A5AB-81DFE7E20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2999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73756A1-3039-407D-8806-B0D2DEC54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Cv-1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9DD72CA-FD91-45CD-8895-9D7104C96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154714" cy="4195481"/>
          </a:xfrm>
        </p:spPr>
        <p:txBody>
          <a:bodyPr/>
          <a:lstStyle/>
          <a:p>
            <a:r>
              <a:rPr lang="sk-SK" dirty="0"/>
              <a:t>Citácie</a:t>
            </a:r>
          </a:p>
          <a:p>
            <a:pPr lvl="1"/>
            <a:r>
              <a:rPr lang="sk-SK" dirty="0"/>
              <a:t>Množstvo rôznych nástrojov</a:t>
            </a:r>
          </a:p>
          <a:p>
            <a:pPr lvl="2"/>
            <a:r>
              <a:rPr lang="sk-SK" dirty="0"/>
              <a:t>https://en.wikipedia.org/wiki/Comparison_of_reference_management_software</a:t>
            </a:r>
          </a:p>
          <a:p>
            <a:pPr lvl="1"/>
            <a:endParaRPr lang="sk-SK" dirty="0"/>
          </a:p>
          <a:p>
            <a:pPr lvl="1"/>
            <a:r>
              <a:rPr lang="sk-SK" dirty="0"/>
              <a:t>https://www.mendeley.com/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21B100B9-6D2E-43A9-9498-947CDC05A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429AEA30-8112-4AF9-8D57-48B88565F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7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024F921-6176-4403-B8F9-93CF4F750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3D27FCE1-DBF3-43EA-8BAE-D50DB8116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E4914254-32BC-4891-AF30-4A0D4D545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074"/>
            <a:ext cx="12050807" cy="66398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Písanie rukou 16">
                <a:extLst>
                  <a:ext uri="{FF2B5EF4-FFF2-40B4-BE49-F238E27FC236}">
                    <a16:creationId xmlns:a16="http://schemas.microsoft.com/office/drawing/2014/main" xmlns="" id="{13734A4C-4A2E-4099-96CA-DB079F1148F8}"/>
                  </a:ext>
                </a:extLst>
              </p14:cNvPr>
              <p14:cNvContentPartPr/>
              <p14:nvPr/>
            </p14:nvContentPartPr>
            <p14:xfrm>
              <a:off x="-76410" y="4637070"/>
              <a:ext cx="6220080" cy="1785960"/>
            </p14:xfrm>
          </p:contentPart>
        </mc:Choice>
        <mc:Fallback xmlns="">
          <p:pic>
            <p:nvPicPr>
              <p:cNvPr id="17" name="Písanie rukou 16">
                <a:extLst>
                  <a:ext uri="{FF2B5EF4-FFF2-40B4-BE49-F238E27FC236}">
                    <a16:creationId xmlns:a16="http://schemas.microsoft.com/office/drawing/2014/main" id="{13734A4C-4A2E-4099-96CA-DB079F1148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5410" y="4628070"/>
                <a:ext cx="6237720" cy="180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5861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9ECDD5C-152A-4CC7-8333-0F367B3A62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F5C92A3-369B-43F3-BDCE-E560B1B0EC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AEBE9F1A-B38D-446E-83AE-14B17CE77F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15B5014-A7EC-4BA6-9C83-8840CF81DB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22C43AB-86D7-420D-8AD7-DC0A15FDD0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E3EB826-A471-488F-9E8A-D65528A3C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FB3CEA1-88D9-42FB-88ED-1E9807FE65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xmlns="" id="{52520558-0D5C-4F4C-B53A-5B114DE89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621287" y="643467"/>
            <a:ext cx="8913707" cy="557106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A6C928E-4252-4F33-8C34-E50A12A31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3F36C73E-0D28-496D-8C4F-1808166BFE02}"/>
              </a:ext>
            </a:extLst>
          </p:cNvPr>
          <p:cNvSpPr txBox="1"/>
          <p:nvPr/>
        </p:nvSpPr>
        <p:spPr>
          <a:xfrm>
            <a:off x="489743" y="1516440"/>
            <a:ext cx="36461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CZ – </a:t>
            </a:r>
            <a:r>
              <a:rPr lang="sk-SK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Kartogram</a:t>
            </a:r>
            <a:endParaRPr lang="sk-SK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sk-SK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sk-SK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ENG- </a:t>
            </a:r>
            <a:r>
              <a:rPr lang="sk-SK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Choropleth</a:t>
            </a:r>
            <a:r>
              <a:rPr lang="sk-SK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thematic</a:t>
            </a:r>
            <a:r>
              <a:rPr lang="sk-SK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map</a:t>
            </a:r>
            <a:endParaRPr lang="sk-SK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xmlns="" id="{172BACF3-0079-44F2-AAC4-C242F3251997}"/>
              </a:ext>
            </a:extLst>
          </p:cNvPr>
          <p:cNvSpPr txBox="1"/>
          <p:nvPr/>
        </p:nvSpPr>
        <p:spPr>
          <a:xfrm>
            <a:off x="8605878" y="1085553"/>
            <a:ext cx="33220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CZ – Anamorfóza (spojitá /neradiálna)</a:t>
            </a:r>
          </a:p>
          <a:p>
            <a:endParaRPr lang="sk-SK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sk-SK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ENG- </a:t>
            </a:r>
            <a:r>
              <a:rPr lang="sk-SK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Cartogram</a:t>
            </a:r>
            <a:endParaRPr lang="sk-SK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773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EEA6EAF-994E-4253-A4A8-8254E5538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xmlns="" id="{4BD92BA3-FAC9-4471-A3C7-59901614E8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2438" y="199561"/>
            <a:ext cx="7582161" cy="6458878"/>
          </a:xfrm>
        </p:spPr>
      </p:pic>
    </p:spTree>
    <p:extLst>
      <p:ext uri="{BB962C8B-B14F-4D97-AF65-F5344CB8AC3E}">
        <p14:creationId xmlns:p14="http://schemas.microsoft.com/office/powerpoint/2010/main" val="2876617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2ECB5CB-86F2-405B-86F0-7A9DB0CEA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2461470"/>
          </a:xfrm>
        </p:spPr>
        <p:txBody>
          <a:bodyPr/>
          <a:lstStyle/>
          <a:p>
            <a:r>
              <a:rPr lang="sk-SK" dirty="0"/>
              <a:t>Webové služby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45E1BB05-DE6A-4133-A2E9-CB6436F912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dirty="0"/>
              <a:t>Mapové zdroje – cv. Č. 2</a:t>
            </a:r>
          </a:p>
          <a:p>
            <a:endParaRPr lang="sk-SK" dirty="0"/>
          </a:p>
          <a:p>
            <a:r>
              <a:rPr lang="sk-SK" dirty="0"/>
              <a:t>Filip </a:t>
            </a:r>
            <a:r>
              <a:rPr lang="sk-SK" dirty="0" err="1"/>
              <a:t>leitner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4214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51C5579-A6A0-4DE1-BA78-BF2FDA646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Webové služby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FB8BDAB5-6FD8-4890-89AB-B3EC31AD1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Nástroje umožňujúce prístup k priestorovým dátam prostredníctvom </a:t>
            </a:r>
            <a:r>
              <a:rPr lang="sk-SK" u="sng" dirty="0"/>
              <a:t>štandardizovaného</a:t>
            </a:r>
            <a:r>
              <a:rPr lang="sk-SK" dirty="0"/>
              <a:t> </a:t>
            </a:r>
            <a:r>
              <a:rPr lang="sk-SK" u="sng" dirty="0"/>
              <a:t>webového</a:t>
            </a:r>
            <a:r>
              <a:rPr lang="sk-SK" dirty="0"/>
              <a:t> </a:t>
            </a:r>
            <a:r>
              <a:rPr lang="sk-SK" u="sng" dirty="0"/>
              <a:t>rozhrania </a:t>
            </a:r>
          </a:p>
          <a:p>
            <a:pPr lvl="1"/>
            <a:r>
              <a:rPr lang="sk-SK" dirty="0"/>
              <a:t>Aktuálnosť</a:t>
            </a:r>
          </a:p>
          <a:p>
            <a:pPr lvl="1"/>
            <a:r>
              <a:rPr lang="sk-SK" dirty="0"/>
              <a:t>Dostupnosť</a:t>
            </a:r>
          </a:p>
          <a:p>
            <a:pPr lvl="1"/>
            <a:r>
              <a:rPr lang="sk-SK" dirty="0" err="1"/>
              <a:t>Dohľadateľnosť</a:t>
            </a:r>
            <a:endParaRPr lang="sk-SK" dirty="0"/>
          </a:p>
          <a:p>
            <a:r>
              <a:rPr lang="sk-SK" dirty="0"/>
              <a:t>Rozhranie medzi klientom a serverom</a:t>
            </a:r>
          </a:p>
          <a:p>
            <a:pPr lvl="1"/>
            <a:r>
              <a:rPr lang="sk-SK" dirty="0"/>
              <a:t>Komunikácia prebieha za pomoci predefinovaných operácií</a:t>
            </a:r>
          </a:p>
          <a:p>
            <a:r>
              <a:rPr lang="sk-SK" dirty="0"/>
              <a:t>Pozor na:</a:t>
            </a:r>
          </a:p>
          <a:p>
            <a:pPr lvl="1"/>
            <a:r>
              <a:rPr lang="sk-SK" dirty="0"/>
              <a:t>zlučovanie nezlučiteľných dát</a:t>
            </a:r>
          </a:p>
          <a:p>
            <a:pPr lvl="1"/>
            <a:r>
              <a:rPr lang="sk-SK" dirty="0"/>
              <a:t>nesúlad mierok</a:t>
            </a:r>
          </a:p>
          <a:p>
            <a:pPr lvl="1"/>
            <a:r>
              <a:rPr lang="sk-SK" dirty="0"/>
              <a:t>rozdielny časový rozsah mapových </a:t>
            </a:r>
            <a:r>
              <a:rPr lang="sk-SK" dirty="0" err="1"/>
              <a:t>serverů</a:t>
            </a:r>
            <a:r>
              <a:rPr lang="sk-SK" dirty="0"/>
              <a:t> 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64920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6AB39547-DD10-4026-80B0-61A5B1EED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28" y="349953"/>
            <a:ext cx="8946541" cy="6117959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Nástroje umožňujúce prístup k priestorovým dátam prostredníctvom </a:t>
            </a:r>
            <a:r>
              <a:rPr lang="sk-SK" sz="2400" u="sng" dirty="0">
                <a:solidFill>
                  <a:srgbClr val="FF0000"/>
                </a:solidFill>
              </a:rPr>
              <a:t>štandardizovaného</a:t>
            </a:r>
            <a:r>
              <a:rPr lang="sk-SK" dirty="0"/>
              <a:t> </a:t>
            </a:r>
            <a:r>
              <a:rPr lang="sk-SK" u="sng" dirty="0"/>
              <a:t>webového</a:t>
            </a:r>
            <a:r>
              <a:rPr lang="sk-SK" dirty="0"/>
              <a:t> </a:t>
            </a:r>
            <a:r>
              <a:rPr lang="sk-SK" u="sng" dirty="0"/>
              <a:t>rozhrania</a:t>
            </a:r>
          </a:p>
          <a:p>
            <a:endParaRPr lang="sk-SK" dirty="0"/>
          </a:p>
          <a:p>
            <a:r>
              <a:rPr lang="sk-SK" b="1" i="0" dirty="0" err="1">
                <a:effectLst/>
                <a:latin typeface="Arial" panose="020B0604020202020204" pitchFamily="34" charset="0"/>
              </a:rPr>
              <a:t>Open</a:t>
            </a:r>
            <a:r>
              <a:rPr lang="sk-SK" b="1" i="0" dirty="0">
                <a:effectLst/>
                <a:latin typeface="Arial" panose="020B0604020202020204" pitchFamily="34" charset="0"/>
              </a:rPr>
              <a:t> </a:t>
            </a:r>
            <a:r>
              <a:rPr lang="sk-SK" b="1" i="0" dirty="0" err="1">
                <a:effectLst/>
                <a:latin typeface="Arial" panose="020B0604020202020204" pitchFamily="34" charset="0"/>
              </a:rPr>
              <a:t>Geospatial</a:t>
            </a:r>
            <a:r>
              <a:rPr lang="sk-SK" b="1" i="0" dirty="0">
                <a:effectLst/>
                <a:latin typeface="Arial" panose="020B0604020202020204" pitchFamily="34" charset="0"/>
              </a:rPr>
              <a:t> </a:t>
            </a:r>
            <a:r>
              <a:rPr lang="sk-SK" b="1" i="0" dirty="0" err="1">
                <a:effectLst/>
                <a:latin typeface="Arial" panose="020B0604020202020204" pitchFamily="34" charset="0"/>
              </a:rPr>
              <a:t>Consortium</a:t>
            </a:r>
            <a:r>
              <a:rPr lang="sk-SK" b="0" i="0" dirty="0">
                <a:effectLst/>
                <a:latin typeface="Arial" panose="020B0604020202020204" pitchFamily="34" charset="0"/>
              </a:rPr>
              <a:t> (</a:t>
            </a:r>
            <a:r>
              <a:rPr lang="sk-SK" b="1" i="0" dirty="0">
                <a:effectLst/>
                <a:latin typeface="Arial" panose="020B0604020202020204" pitchFamily="34" charset="0"/>
              </a:rPr>
              <a:t>OGC</a:t>
            </a:r>
            <a:r>
              <a:rPr lang="sk-SK" b="0" i="0" dirty="0">
                <a:effectLst/>
                <a:latin typeface="Arial" panose="020B0604020202020204" pitchFamily="34" charset="0"/>
              </a:rPr>
              <a:t>)</a:t>
            </a:r>
            <a:r>
              <a:rPr lang="sk-SK" dirty="0"/>
              <a:t> web </a:t>
            </a:r>
            <a:r>
              <a:rPr lang="sk-SK" dirty="0" err="1"/>
              <a:t>service</a:t>
            </a:r>
            <a:endParaRPr lang="sk-SK" dirty="0"/>
          </a:p>
          <a:p>
            <a:pPr lvl="1"/>
            <a:r>
              <a:rPr lang="en-US" b="0" i="0" dirty="0" err="1">
                <a:effectLst/>
                <a:latin typeface="Verdana" panose="020B0604030504040204" pitchFamily="34" charset="0"/>
              </a:rPr>
              <a:t>organisation</a:t>
            </a:r>
            <a:r>
              <a:rPr lang="en-US" b="0" i="0" dirty="0">
                <a:effectLst/>
                <a:latin typeface="Verdana" panose="020B0604030504040204" pitchFamily="34" charset="0"/>
              </a:rPr>
              <a:t> focused on developing and defining open standards for the geospatial community to allow interoperability between various software, and data services</a:t>
            </a:r>
            <a:endParaRPr lang="sk-SK" b="0" i="0" dirty="0">
              <a:effectLst/>
              <a:latin typeface="Verdana" panose="020B0604030504040204" pitchFamily="34" charset="0"/>
            </a:endParaRPr>
          </a:p>
          <a:p>
            <a:pPr lvl="1"/>
            <a:endParaRPr lang="sk-SK" dirty="0"/>
          </a:p>
          <a:p>
            <a:r>
              <a:rPr lang="sk-SK" dirty="0"/>
              <a:t>Umožňuje využiteľnosť naprieč platformami, jednotu naprieč sektormi</a:t>
            </a:r>
          </a:p>
          <a:p>
            <a:r>
              <a:rPr lang="sk-SK" dirty="0"/>
              <a:t>Výrazne zjednodušuje implementáciu</a:t>
            </a:r>
          </a:p>
          <a:p>
            <a:r>
              <a:rPr lang="en-US" dirty="0"/>
              <a:t>The problem is not necessarily that the geographic information has not been captured, but accessing and combining geographic information from different sources in a timely manner. </a:t>
            </a:r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80911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6AB39547-DD10-4026-80B0-61A5B1EED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28" y="349953"/>
            <a:ext cx="8946541" cy="6117959"/>
          </a:xfrm>
        </p:spPr>
        <p:txBody>
          <a:bodyPr/>
          <a:lstStyle/>
          <a:p>
            <a:pPr marL="0" indent="0">
              <a:buNone/>
            </a:pPr>
            <a:r>
              <a:rPr lang="sk-SK"/>
              <a:t>Nástroje umožňujúce prístup k priestorovým dátam prostredníctvom </a:t>
            </a:r>
            <a:r>
              <a:rPr lang="sk-SK" u="sng"/>
              <a:t>štandardizovaného</a:t>
            </a:r>
            <a:r>
              <a:rPr lang="sk-SK"/>
              <a:t> </a:t>
            </a:r>
            <a:r>
              <a:rPr lang="sk-SK" sz="2400" u="sng">
                <a:solidFill>
                  <a:srgbClr val="FF0000"/>
                </a:solidFill>
              </a:rPr>
              <a:t>webového</a:t>
            </a:r>
            <a:r>
              <a:rPr lang="sk-SK" sz="2400">
                <a:solidFill>
                  <a:srgbClr val="FF0000"/>
                </a:solidFill>
              </a:rPr>
              <a:t> </a:t>
            </a:r>
            <a:r>
              <a:rPr lang="sk-SK" sz="2400" u="sng">
                <a:solidFill>
                  <a:srgbClr val="FF0000"/>
                </a:solidFill>
              </a:rPr>
              <a:t>rozhrania</a:t>
            </a:r>
          </a:p>
          <a:p>
            <a:endParaRPr lang="sk-SK"/>
          </a:p>
          <a:p>
            <a:endParaRPr lang="sk-SK"/>
          </a:p>
          <a:p>
            <a:endParaRPr lang="sk-SK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03560133-EF6A-4B56-80D3-16357D56F75B}"/>
              </a:ext>
            </a:extLst>
          </p:cNvPr>
          <p:cNvSpPr txBox="1"/>
          <p:nvPr/>
        </p:nvSpPr>
        <p:spPr>
          <a:xfrm>
            <a:off x="7259274" y="6627168"/>
            <a:ext cx="493272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900" dirty="0"/>
              <a:t>http://www.e-cartouche.ch/content_reg/cartouche/webservice/en/image/wms.jpg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CF15712D-0893-4502-B30C-6B90D6AAB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703" y="1109339"/>
            <a:ext cx="9802593" cy="4639322"/>
          </a:xfrm>
          <a:prstGeom prst="rect">
            <a:avLst/>
          </a:prstGeom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xmlns="" id="{F5208F78-BD48-4E6E-AD99-81428F50215E}"/>
              </a:ext>
            </a:extLst>
          </p:cNvPr>
          <p:cNvSpPr txBox="1"/>
          <p:nvPr/>
        </p:nvSpPr>
        <p:spPr>
          <a:xfrm>
            <a:off x="574804" y="5774979"/>
            <a:ext cx="113459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b="0" i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https://geoportal.cuzk.cz/WMTS_ORTOFOTO_900913/WMTService.aspx?layer=orto&amp;style=default&amp;tilematrixset=googlemapscompatibleext2%3Aepsg%3A3857&amp;Service=WMTS&amp;Request=GetTile&amp;Version=1.0.0&amp;Format=image%2Fpng&amp;TileMatrix=17&amp;TileCol=71578&amp;TileRow=44899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329709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410</TotalTime>
  <Words>399</Words>
  <Application>Microsoft Office PowerPoint</Application>
  <PresentationFormat>Vlastní</PresentationFormat>
  <Paragraphs>118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Ión</vt:lpstr>
      <vt:lpstr>Prezentace aplikace PowerPoint</vt:lpstr>
      <vt:lpstr>Cv-1</vt:lpstr>
      <vt:lpstr>Prezentace aplikace PowerPoint</vt:lpstr>
      <vt:lpstr>Prezentace aplikace PowerPoint</vt:lpstr>
      <vt:lpstr>Prezentace aplikace PowerPoint</vt:lpstr>
      <vt:lpstr>Webové služby</vt:lpstr>
      <vt:lpstr>Webové služby</vt:lpstr>
      <vt:lpstr>Prezentace aplikace PowerPoint</vt:lpstr>
      <vt:lpstr>Prezentace aplikace PowerPoint</vt:lpstr>
      <vt:lpstr>WMS getMap</vt:lpstr>
      <vt:lpstr>Prezentace aplikace PowerPoint</vt:lpstr>
      <vt:lpstr>WFS – Web feature service</vt:lpstr>
      <vt:lpstr>WFS – Web feature service</vt:lpstr>
      <vt:lpstr>Filtrovanie</vt:lpstr>
      <vt:lpstr>WFS – Web feature service</vt:lpstr>
      <vt:lpstr>WFS – Web feature service</vt:lpstr>
      <vt:lpstr>Poskytovatelia WFS</vt:lpstr>
      <vt:lpstr>Prezentácie</vt:lpstr>
      <vt:lpstr>Ďakujem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Webové mapové služby</dc:title>
  <dc:creator>Filip Leitner</dc:creator>
  <cp:lastModifiedBy>Učitel</cp:lastModifiedBy>
  <cp:revision>49</cp:revision>
  <dcterms:created xsi:type="dcterms:W3CDTF">2020-10-18T11:43:18Z</dcterms:created>
  <dcterms:modified xsi:type="dcterms:W3CDTF">2021-09-22T16:36:07Z</dcterms:modified>
</cp:coreProperties>
</file>