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0"/>
  </p:notesMasterIdLst>
  <p:handoutMasterIdLst>
    <p:handoutMasterId r:id="rId61"/>
  </p:handoutMasterIdLst>
  <p:sldIdLst>
    <p:sldId id="256" r:id="rId2"/>
    <p:sldId id="315" r:id="rId3"/>
    <p:sldId id="261" r:id="rId4"/>
    <p:sldId id="260" r:id="rId5"/>
    <p:sldId id="269" r:id="rId6"/>
    <p:sldId id="270" r:id="rId7"/>
    <p:sldId id="304" r:id="rId8"/>
    <p:sldId id="307" r:id="rId9"/>
    <p:sldId id="312" r:id="rId10"/>
    <p:sldId id="403" r:id="rId11"/>
    <p:sldId id="405" r:id="rId12"/>
    <p:sldId id="298" r:id="rId13"/>
    <p:sldId id="301" r:id="rId14"/>
    <p:sldId id="299" r:id="rId15"/>
    <p:sldId id="402" r:id="rId16"/>
    <p:sldId id="300" r:id="rId17"/>
    <p:sldId id="302" r:id="rId18"/>
    <p:sldId id="404" r:id="rId19"/>
    <p:sldId id="316" r:id="rId20"/>
    <p:sldId id="346" r:id="rId21"/>
    <p:sldId id="370" r:id="rId22"/>
    <p:sldId id="383" r:id="rId23"/>
    <p:sldId id="389" r:id="rId24"/>
    <p:sldId id="426" r:id="rId25"/>
    <p:sldId id="397" r:id="rId26"/>
    <p:sldId id="384" r:id="rId27"/>
    <p:sldId id="390" r:id="rId28"/>
    <p:sldId id="391" r:id="rId29"/>
    <p:sldId id="424" r:id="rId30"/>
    <p:sldId id="396" r:id="rId31"/>
    <p:sldId id="425" r:id="rId32"/>
    <p:sldId id="385" r:id="rId33"/>
    <p:sldId id="388" r:id="rId34"/>
    <p:sldId id="422" r:id="rId35"/>
    <p:sldId id="423" r:id="rId36"/>
    <p:sldId id="386" r:id="rId37"/>
    <p:sldId id="387" r:id="rId38"/>
    <p:sldId id="371" r:id="rId39"/>
    <p:sldId id="375" r:id="rId40"/>
    <p:sldId id="380" r:id="rId41"/>
    <p:sldId id="421" r:id="rId42"/>
    <p:sldId id="398" r:id="rId43"/>
    <p:sldId id="406" r:id="rId44"/>
    <p:sldId id="407" r:id="rId45"/>
    <p:sldId id="408" r:id="rId46"/>
    <p:sldId id="420" r:id="rId47"/>
    <p:sldId id="400" r:id="rId48"/>
    <p:sldId id="409" r:id="rId49"/>
    <p:sldId id="411" r:id="rId50"/>
    <p:sldId id="428" r:id="rId51"/>
    <p:sldId id="412" r:id="rId52"/>
    <p:sldId id="413" r:id="rId53"/>
    <p:sldId id="415" r:id="rId54"/>
    <p:sldId id="416" r:id="rId55"/>
    <p:sldId id="417" r:id="rId56"/>
    <p:sldId id="414" r:id="rId57"/>
    <p:sldId id="418" r:id="rId58"/>
    <p:sldId id="419" r:id="rId59"/>
  </p:sldIdLst>
  <p:sldSz cx="9144000" cy="6858000" type="screen4x3"/>
  <p:notesSz cx="6669088" cy="98202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A"/>
    <a:srgbClr val="6600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3" autoAdjust="0"/>
    <p:restoredTop sz="84489" autoAdjust="0"/>
  </p:normalViewPr>
  <p:slideViewPr>
    <p:cSldViewPr>
      <p:cViewPr>
        <p:scale>
          <a:sx n="90" d="100"/>
          <a:sy n="90" d="100"/>
        </p:scale>
        <p:origin x="2148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08ADA70-30FB-4EA9-AF08-1B9426E0E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890137" cy="49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4" tIns="47107" rIns="94214" bIns="47107" numCol="1" anchor="t" anchorCtr="0" compatLnSpc="1">
            <a:prstTxWarp prst="textNoShape">
              <a:avLst/>
            </a:prstTxWarp>
          </a:bodyPr>
          <a:lstStyle>
            <a:lvl1pPr defTabSz="94225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273ED40-2D52-4D6D-9A2A-8062A23B302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7463" y="2"/>
            <a:ext cx="2890137" cy="49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4" tIns="47107" rIns="94214" bIns="47107" numCol="1" anchor="t" anchorCtr="0" compatLnSpc="1">
            <a:prstTxWarp prst="textNoShape">
              <a:avLst/>
            </a:prstTxWarp>
          </a:bodyPr>
          <a:lstStyle>
            <a:lvl1pPr algn="r" defTabSz="94225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FDF23526-DEB9-405C-BDDF-125F2C6CD68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28271"/>
            <a:ext cx="2890137" cy="49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4" tIns="47107" rIns="94214" bIns="47107" numCol="1" anchor="b" anchorCtr="0" compatLnSpc="1">
            <a:prstTxWarp prst="textNoShape">
              <a:avLst/>
            </a:prstTxWarp>
          </a:bodyPr>
          <a:lstStyle>
            <a:lvl1pPr defTabSz="94225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E4CAE691-B9BC-4283-89D9-05323C0C2DF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7463" y="9328271"/>
            <a:ext cx="2890137" cy="49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14" tIns="47107" rIns="94214" bIns="47107" numCol="1" anchor="b" anchorCtr="0" compatLnSpc="1">
            <a:prstTxWarp prst="textNoShape">
              <a:avLst/>
            </a:prstTxWarp>
          </a:bodyPr>
          <a:lstStyle>
            <a:lvl1pPr algn="r" defTabSz="942259">
              <a:defRPr sz="1200"/>
            </a:lvl1pPr>
          </a:lstStyle>
          <a:p>
            <a:fld id="{F3676FF7-CBD6-4399-A13C-55C53E1D277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B63EC70-22BA-4A44-B0DE-9FFE321AE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2890137" cy="490482"/>
          </a:xfrm>
          <a:prstGeom prst="rect">
            <a:avLst/>
          </a:prstGeom>
        </p:spPr>
        <p:txBody>
          <a:bodyPr vert="horz" lIns="86978" tIns="43489" rIns="86978" bIns="43489" rtlCol="0"/>
          <a:lstStyle>
            <a:lvl1pPr algn="l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1938CCD-AB97-4122-BD6C-9A8E1C91457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7463" y="2"/>
            <a:ext cx="2890137" cy="490482"/>
          </a:xfrm>
          <a:prstGeom prst="rect">
            <a:avLst/>
          </a:prstGeom>
        </p:spPr>
        <p:txBody>
          <a:bodyPr vert="horz" lIns="86978" tIns="43489" rIns="86978" bIns="43489" rtlCol="0"/>
          <a:lstStyle>
            <a:lvl1pPr algn="r">
              <a:defRPr sz="1100">
                <a:latin typeface="Arial" charset="0"/>
              </a:defRPr>
            </a:lvl1pPr>
          </a:lstStyle>
          <a:p>
            <a:pPr>
              <a:defRPr/>
            </a:pPr>
            <a:fld id="{4ACF245F-DBD0-4875-A874-2A8B646B628B}" type="datetimeFigureOut">
              <a:rPr lang="cs-CZ"/>
              <a:pPr>
                <a:defRPr/>
              </a:pPr>
              <a:t>30.11.2021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F06BAF74-90CB-41A0-B957-1A2C52A8EA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6600"/>
            <a:ext cx="4910138" cy="3684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978" tIns="43489" rIns="86978" bIns="43489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F9F4B95E-0DDE-4B9C-B110-D2A40C10B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12" y="4664135"/>
            <a:ext cx="5335867" cy="4418896"/>
          </a:xfrm>
          <a:prstGeom prst="rect">
            <a:avLst/>
          </a:prstGeom>
        </p:spPr>
        <p:txBody>
          <a:bodyPr vert="horz" lIns="86978" tIns="43489" rIns="86978" bIns="43489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5C6E13-0807-4117-A515-20AFD93E18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2" y="9328271"/>
            <a:ext cx="2890137" cy="490482"/>
          </a:xfrm>
          <a:prstGeom prst="rect">
            <a:avLst/>
          </a:prstGeom>
        </p:spPr>
        <p:txBody>
          <a:bodyPr vert="horz" lIns="86978" tIns="43489" rIns="86978" bIns="43489" rtlCol="0" anchor="b"/>
          <a:lstStyle>
            <a:lvl1pPr algn="l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3C27C3-76D7-400D-8F17-7F3A20D33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7463" y="9328271"/>
            <a:ext cx="2890137" cy="490482"/>
          </a:xfrm>
          <a:prstGeom prst="rect">
            <a:avLst/>
          </a:prstGeom>
        </p:spPr>
        <p:txBody>
          <a:bodyPr vert="horz" wrap="square" lIns="86978" tIns="43489" rIns="86978" bIns="43489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31DD1B87-5FB5-454B-BCAF-AD8A1E5F0E0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Ekonomika" TargetMode="External"/><Relationship Id="rId13" Type="http://schemas.openxmlformats.org/officeDocument/2006/relationships/hyperlink" Target="http://cs.wikipedia.org/wiki/LAU" TargetMode="External"/><Relationship Id="rId3" Type="http://schemas.openxmlformats.org/officeDocument/2006/relationships/hyperlink" Target="http://cs.wikipedia.org/wiki/Zkratka" TargetMode="External"/><Relationship Id="rId7" Type="http://schemas.openxmlformats.org/officeDocument/2006/relationships/hyperlink" Target="http://cs.wikipedia.org/wiki/Eurostat" TargetMode="External"/><Relationship Id="rId12" Type="http://schemas.openxmlformats.org/officeDocument/2006/relationships/hyperlink" Target="http://cs.wikipedia.org/wiki/199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s.wikipedia.org/wiki/Statistika" TargetMode="External"/><Relationship Id="rId11" Type="http://schemas.openxmlformats.org/officeDocument/2006/relationships/hyperlink" Target="http://cs.wikipedia.org/wiki/CZ-NUTS" TargetMode="External"/><Relationship Id="rId5" Type="http://schemas.openxmlformats.org/officeDocument/2006/relationships/hyperlink" Target="http://cs.wikipedia.org/wiki/Angli%C4%8Dtina" TargetMode="External"/><Relationship Id="rId10" Type="http://schemas.openxmlformats.org/officeDocument/2006/relationships/hyperlink" Target="http://cs.wikipedia.org/wiki/1988" TargetMode="External"/><Relationship Id="rId4" Type="http://schemas.openxmlformats.org/officeDocument/2006/relationships/hyperlink" Target="http://cs.wikipedia.org/wiki/Francouz%C5%A1tina" TargetMode="External"/><Relationship Id="rId9" Type="http://schemas.openxmlformats.org/officeDocument/2006/relationships/hyperlink" Target="http://cs.wikipedia.org/wiki/%C4%8Clensk%C3%BD_st%C3%A1t_Evropsk%C3%A9_uni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66573524-D892-4342-947A-721A469A27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B7B4783-37AD-4139-B025-2D53B2B90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All </a:t>
            </a:r>
            <a:r>
              <a:rPr lang="en-US" dirty="0" err="1"/>
              <a:t>EuroGeographics</a:t>
            </a:r>
            <a:r>
              <a:rPr lang="en-US" dirty="0"/>
              <a:t> products are supported by detailed product specifications and user guides. Currently the products consist of: </a:t>
            </a:r>
          </a:p>
          <a:p>
            <a:pPr>
              <a:defRPr/>
            </a:pPr>
            <a:r>
              <a:rPr lang="cs-CZ" dirty="0"/>
              <a:t>- </a:t>
            </a:r>
            <a:r>
              <a:rPr lang="cs-CZ" b="1" dirty="0" err="1"/>
              <a:t>EuroBoundaryMap</a:t>
            </a:r>
            <a:r>
              <a:rPr lang="cs-CZ" b="1" dirty="0"/>
              <a:t> (EBM) </a:t>
            </a:r>
            <a:r>
              <a:rPr lang="cs-CZ" b="1" dirty="0" err="1"/>
              <a:t>is</a:t>
            </a:r>
            <a:r>
              <a:rPr lang="cs-CZ" b="1" dirty="0"/>
              <a:t> a 1:100,000 </a:t>
            </a:r>
            <a:r>
              <a:rPr lang="cs-CZ" b="1" dirty="0" err="1"/>
              <a:t>scale</a:t>
            </a:r>
            <a:r>
              <a:rPr lang="cs-CZ" b="1" dirty="0"/>
              <a:t> reference database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administrative</a:t>
            </a:r>
            <a:r>
              <a:rPr lang="cs-CZ" b="1" dirty="0"/>
              <a:t> and </a:t>
            </a:r>
            <a:r>
              <a:rPr lang="cs-CZ" b="1" dirty="0" err="1"/>
              <a:t>statistical</a:t>
            </a:r>
            <a:r>
              <a:rPr lang="cs-CZ" b="1" dirty="0"/>
              <a:t> </a:t>
            </a:r>
            <a:r>
              <a:rPr lang="cs-CZ" b="1" dirty="0" err="1"/>
              <a:t>units</a:t>
            </a:r>
            <a:r>
              <a:rPr lang="cs-CZ" b="1" dirty="0"/>
              <a:t> and </a:t>
            </a:r>
            <a:r>
              <a:rPr lang="cs-CZ" b="1" dirty="0" err="1"/>
              <a:t>regions</a:t>
            </a:r>
            <a:r>
              <a:rPr lang="cs-CZ" b="1" dirty="0"/>
              <a:t>. </a:t>
            </a:r>
            <a:r>
              <a:rPr lang="cs-CZ" b="1" dirty="0" err="1"/>
              <a:t>It</a:t>
            </a:r>
            <a:r>
              <a:rPr lang="cs-CZ" b="1" dirty="0"/>
              <a:t> has </a:t>
            </a:r>
            <a:r>
              <a:rPr lang="cs-CZ" b="1" dirty="0" err="1"/>
              <a:t>been</a:t>
            </a:r>
            <a:r>
              <a:rPr lang="cs-CZ" b="1" dirty="0"/>
              <a:t> </a:t>
            </a:r>
            <a:r>
              <a:rPr lang="cs-CZ" b="1" dirty="0" err="1"/>
              <a:t>available</a:t>
            </a:r>
            <a:r>
              <a:rPr lang="cs-CZ" b="1" dirty="0"/>
              <a:t> </a:t>
            </a:r>
            <a:r>
              <a:rPr lang="cs-CZ" b="1" dirty="0" err="1"/>
              <a:t>since</a:t>
            </a:r>
            <a:r>
              <a:rPr lang="cs-CZ" b="1" dirty="0"/>
              <a:t> 1995. </a:t>
            </a:r>
            <a:r>
              <a:rPr lang="cs-CZ" b="1" dirty="0" err="1"/>
              <a:t>Coverage</a:t>
            </a:r>
            <a:r>
              <a:rPr lang="cs-CZ" b="1" dirty="0"/>
              <a:t> </a:t>
            </a:r>
            <a:r>
              <a:rPr lang="cs-CZ" b="1" dirty="0" err="1"/>
              <a:t>currently</a:t>
            </a:r>
            <a:r>
              <a:rPr lang="cs-CZ" b="1" dirty="0"/>
              <a:t> </a:t>
            </a:r>
            <a:r>
              <a:rPr lang="cs-CZ" b="1" dirty="0" err="1"/>
              <a:t>consists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: EU27 + EFTA (4) + </a:t>
            </a:r>
            <a:r>
              <a:rPr lang="cs-CZ" b="1" dirty="0" err="1"/>
              <a:t>Croatia</a:t>
            </a:r>
            <a:r>
              <a:rPr lang="cs-CZ" b="1" dirty="0"/>
              <a:t>, Kosovo, </a:t>
            </a:r>
            <a:r>
              <a:rPr lang="cs-CZ" b="1" dirty="0" err="1"/>
              <a:t>Moldova</a:t>
            </a:r>
            <a:r>
              <a:rPr lang="cs-CZ" b="1" dirty="0"/>
              <a:t> and </a:t>
            </a:r>
            <a:r>
              <a:rPr lang="cs-CZ" b="1" dirty="0" err="1"/>
              <a:t>Ukraine</a:t>
            </a:r>
            <a:r>
              <a:rPr lang="cs-CZ" b="1" dirty="0"/>
              <a:t>. More </a:t>
            </a:r>
            <a:r>
              <a:rPr lang="cs-CZ" b="1" dirty="0" err="1"/>
              <a:t>information</a:t>
            </a:r>
            <a:r>
              <a:rPr lang="cs-CZ" b="1" dirty="0"/>
              <a:t> </a:t>
            </a:r>
            <a:r>
              <a:rPr lang="cs-CZ" b="1" dirty="0" err="1"/>
              <a:t>available</a:t>
            </a:r>
            <a:r>
              <a:rPr lang="cs-CZ" b="1" dirty="0"/>
              <a:t> </a:t>
            </a:r>
            <a:r>
              <a:rPr lang="cs-CZ" b="1" dirty="0" err="1"/>
              <a:t>at</a:t>
            </a:r>
            <a:r>
              <a:rPr lang="cs-CZ" b="1" dirty="0"/>
              <a:t>: http://www.</a:t>
            </a:r>
            <a:r>
              <a:rPr lang="cs-CZ" b="1" dirty="0" err="1"/>
              <a:t>eurogeographics.org</a:t>
            </a:r>
            <a:r>
              <a:rPr lang="cs-CZ" b="1" dirty="0"/>
              <a:t>/</a:t>
            </a:r>
            <a:r>
              <a:rPr lang="cs-CZ" b="1" dirty="0" err="1"/>
              <a:t>products</a:t>
            </a:r>
            <a:r>
              <a:rPr lang="cs-CZ" b="1" dirty="0"/>
              <a:t>-and-services/</a:t>
            </a:r>
            <a:r>
              <a:rPr lang="cs-CZ" b="1" dirty="0" err="1"/>
              <a:t>euroboundarymap</a:t>
            </a:r>
            <a:r>
              <a:rPr lang="cs-CZ" b="1" dirty="0"/>
              <a:t> </a:t>
            </a:r>
          </a:p>
          <a:p>
            <a:pPr>
              <a:defRPr/>
            </a:pPr>
            <a:r>
              <a:rPr lang="cs-CZ" dirty="0"/>
              <a:t>-</a:t>
            </a:r>
            <a:r>
              <a:rPr lang="cs-CZ" b="1" dirty="0" err="1"/>
              <a:t>EuroRegionalMap</a:t>
            </a:r>
            <a:r>
              <a:rPr lang="cs-CZ" b="1" dirty="0"/>
              <a:t> (ERM) </a:t>
            </a:r>
            <a:r>
              <a:rPr lang="cs-CZ" b="1" dirty="0" err="1"/>
              <a:t>is</a:t>
            </a:r>
            <a:r>
              <a:rPr lang="cs-CZ" b="1" dirty="0"/>
              <a:t> a </a:t>
            </a:r>
            <a:r>
              <a:rPr lang="cs-CZ" b="1" dirty="0" err="1"/>
              <a:t>multi-functional</a:t>
            </a:r>
            <a:r>
              <a:rPr lang="cs-CZ" b="1" dirty="0"/>
              <a:t> </a:t>
            </a:r>
            <a:r>
              <a:rPr lang="cs-CZ" b="1" dirty="0" err="1"/>
              <a:t>topographic</a:t>
            </a:r>
            <a:r>
              <a:rPr lang="cs-CZ" b="1" dirty="0"/>
              <a:t> reference </a:t>
            </a:r>
            <a:r>
              <a:rPr lang="cs-CZ" b="1" dirty="0" err="1"/>
              <a:t>dataset</a:t>
            </a:r>
            <a:r>
              <a:rPr lang="cs-CZ" b="1" dirty="0"/>
              <a:t> </a:t>
            </a:r>
            <a:r>
              <a:rPr lang="cs-CZ" b="1" dirty="0" err="1"/>
              <a:t>at</a:t>
            </a:r>
            <a:r>
              <a:rPr lang="cs-CZ" b="1" dirty="0"/>
              <a:t> a </a:t>
            </a:r>
            <a:r>
              <a:rPr lang="cs-CZ" b="1" dirty="0" err="1"/>
              <a:t>scale</a:t>
            </a:r>
            <a:r>
              <a:rPr lang="cs-CZ" b="1" dirty="0"/>
              <a:t> 1:250,000. </a:t>
            </a:r>
            <a:r>
              <a:rPr lang="cs-CZ" b="1" dirty="0" err="1"/>
              <a:t>Coverage</a:t>
            </a:r>
            <a:r>
              <a:rPr lang="cs-CZ" b="1" dirty="0"/>
              <a:t>: EU27 (</a:t>
            </a:r>
            <a:r>
              <a:rPr lang="cs-CZ" b="1" dirty="0" err="1"/>
              <a:t>currently</a:t>
            </a:r>
            <a:r>
              <a:rPr lang="cs-CZ" b="1" dirty="0"/>
              <a:t> </a:t>
            </a:r>
            <a:r>
              <a:rPr lang="cs-CZ" b="1" dirty="0" err="1"/>
              <a:t>excluding</a:t>
            </a:r>
            <a:r>
              <a:rPr lang="cs-CZ" b="1" dirty="0"/>
              <a:t> </a:t>
            </a:r>
            <a:r>
              <a:rPr lang="cs-CZ" b="1" dirty="0" err="1"/>
              <a:t>Bulgaria</a:t>
            </a:r>
            <a:r>
              <a:rPr lang="cs-CZ" b="1" dirty="0"/>
              <a:t>) + EFTA (4) + </a:t>
            </a:r>
            <a:r>
              <a:rPr lang="cs-CZ" b="1" dirty="0" err="1"/>
              <a:t>Moldova</a:t>
            </a:r>
            <a:r>
              <a:rPr lang="cs-CZ" b="1" dirty="0"/>
              <a:t>. More </a:t>
            </a:r>
            <a:r>
              <a:rPr lang="cs-CZ" b="1" dirty="0" err="1"/>
              <a:t>information</a:t>
            </a:r>
            <a:r>
              <a:rPr lang="cs-CZ" b="1" dirty="0"/>
              <a:t> </a:t>
            </a:r>
            <a:r>
              <a:rPr lang="cs-CZ" b="1" dirty="0" err="1"/>
              <a:t>available</a:t>
            </a:r>
            <a:r>
              <a:rPr lang="cs-CZ" b="1" dirty="0"/>
              <a:t> </a:t>
            </a:r>
            <a:r>
              <a:rPr lang="cs-CZ" b="1" dirty="0" err="1"/>
              <a:t>at</a:t>
            </a:r>
            <a:r>
              <a:rPr lang="cs-CZ" b="1" dirty="0"/>
              <a:t>: http://www.</a:t>
            </a:r>
            <a:r>
              <a:rPr lang="cs-CZ" b="1" dirty="0" err="1"/>
              <a:t>eurogeographics.org</a:t>
            </a:r>
            <a:r>
              <a:rPr lang="cs-CZ" b="1" dirty="0"/>
              <a:t>/</a:t>
            </a:r>
            <a:r>
              <a:rPr lang="cs-CZ" b="1" dirty="0" err="1"/>
              <a:t>products</a:t>
            </a:r>
            <a:r>
              <a:rPr lang="cs-CZ" b="1" dirty="0"/>
              <a:t>-and-services/</a:t>
            </a:r>
            <a:r>
              <a:rPr lang="cs-CZ" b="1" dirty="0" err="1"/>
              <a:t>euroregionalmap</a:t>
            </a:r>
            <a:r>
              <a:rPr lang="cs-CZ" b="1" dirty="0"/>
              <a:t> </a:t>
            </a:r>
          </a:p>
          <a:p>
            <a:pPr>
              <a:defRPr/>
            </a:pPr>
            <a:r>
              <a:rPr lang="cs-CZ" dirty="0"/>
              <a:t>- </a:t>
            </a:r>
            <a:r>
              <a:rPr lang="cs-CZ" b="1" dirty="0" err="1"/>
              <a:t>EuroGlobalMap</a:t>
            </a:r>
            <a:r>
              <a:rPr lang="cs-CZ" b="1" dirty="0"/>
              <a:t> (EGM) </a:t>
            </a:r>
            <a:r>
              <a:rPr lang="cs-CZ" b="1" dirty="0" err="1"/>
              <a:t>is</a:t>
            </a:r>
            <a:r>
              <a:rPr lang="cs-CZ" b="1" dirty="0"/>
              <a:t> a 1:1mill </a:t>
            </a:r>
            <a:r>
              <a:rPr lang="cs-CZ" b="1" dirty="0" err="1"/>
              <a:t>scale</a:t>
            </a:r>
            <a:r>
              <a:rPr lang="cs-CZ" b="1" dirty="0"/>
              <a:t> </a:t>
            </a:r>
            <a:r>
              <a:rPr lang="cs-CZ" b="1" dirty="0" err="1"/>
              <a:t>topographic</a:t>
            </a:r>
            <a:r>
              <a:rPr lang="cs-CZ" b="1" dirty="0"/>
              <a:t> reference </a:t>
            </a:r>
            <a:r>
              <a:rPr lang="cs-CZ" b="1" dirty="0" err="1"/>
              <a:t>dataset</a:t>
            </a:r>
            <a:r>
              <a:rPr lang="cs-CZ" b="1" dirty="0"/>
              <a:t>, </a:t>
            </a:r>
            <a:r>
              <a:rPr lang="cs-CZ" b="1" dirty="0" err="1"/>
              <a:t>it</a:t>
            </a:r>
            <a:r>
              <a:rPr lang="cs-CZ" b="1" dirty="0"/>
              <a:t> has </a:t>
            </a:r>
            <a:r>
              <a:rPr lang="cs-CZ" b="1" dirty="0" err="1"/>
              <a:t>been</a:t>
            </a:r>
            <a:r>
              <a:rPr lang="cs-CZ" b="1" dirty="0"/>
              <a:t> </a:t>
            </a:r>
            <a:r>
              <a:rPr lang="cs-CZ" b="1" dirty="0" err="1"/>
              <a:t>available</a:t>
            </a:r>
            <a:r>
              <a:rPr lang="cs-CZ" b="1" dirty="0"/>
              <a:t> </a:t>
            </a:r>
            <a:r>
              <a:rPr lang="cs-CZ" b="1" dirty="0" err="1"/>
              <a:t>since</a:t>
            </a:r>
            <a:r>
              <a:rPr lang="cs-CZ" b="1" dirty="0"/>
              <a:t> 2004 </a:t>
            </a:r>
            <a:r>
              <a:rPr lang="cs-CZ" b="1" dirty="0" err="1"/>
              <a:t>Coverage</a:t>
            </a:r>
            <a:r>
              <a:rPr lang="cs-CZ" b="1" dirty="0"/>
              <a:t>: EU27 (</a:t>
            </a:r>
            <a:r>
              <a:rPr lang="cs-CZ" b="1" dirty="0" err="1"/>
              <a:t>Bulgaria</a:t>
            </a:r>
            <a:r>
              <a:rPr lang="cs-CZ" b="1" dirty="0"/>
              <a:t> </a:t>
            </a:r>
            <a:r>
              <a:rPr lang="cs-CZ" b="1" dirty="0" err="1"/>
              <a:t>available</a:t>
            </a:r>
            <a:r>
              <a:rPr lang="cs-CZ" b="1" dirty="0"/>
              <a:t> Q1 2011) + EFTA (4) + </a:t>
            </a:r>
            <a:r>
              <a:rPr lang="cs-CZ" b="1" dirty="0" err="1"/>
              <a:t>Croatia</a:t>
            </a:r>
            <a:r>
              <a:rPr lang="cs-CZ" b="1" dirty="0"/>
              <a:t>, Moldova, </a:t>
            </a:r>
            <a:r>
              <a:rPr lang="cs-CZ" b="1" dirty="0" err="1"/>
              <a:t>Ukraine</a:t>
            </a:r>
            <a:r>
              <a:rPr lang="cs-CZ" b="1" dirty="0"/>
              <a:t> and Georgia (</a:t>
            </a:r>
            <a:r>
              <a:rPr lang="cs-CZ" b="1" dirty="0" err="1"/>
              <a:t>available</a:t>
            </a:r>
            <a:r>
              <a:rPr lang="cs-CZ" b="1" dirty="0"/>
              <a:t> Q1 2011) More </a:t>
            </a:r>
            <a:r>
              <a:rPr lang="cs-CZ" b="1" dirty="0" err="1"/>
              <a:t>information</a:t>
            </a:r>
            <a:r>
              <a:rPr lang="cs-CZ" b="1" dirty="0"/>
              <a:t> </a:t>
            </a:r>
            <a:r>
              <a:rPr lang="cs-CZ" b="1" dirty="0" err="1"/>
              <a:t>available</a:t>
            </a:r>
            <a:r>
              <a:rPr lang="cs-CZ" b="1" dirty="0"/>
              <a:t> </a:t>
            </a:r>
            <a:r>
              <a:rPr lang="cs-CZ" b="1" dirty="0" err="1"/>
              <a:t>at</a:t>
            </a:r>
            <a:r>
              <a:rPr lang="cs-CZ" b="1" dirty="0"/>
              <a:t>: http://www.eurogeographics.org/products-and-services/euroglobalmap </a:t>
            </a:r>
          </a:p>
          <a:p>
            <a:pPr>
              <a:defRPr/>
            </a:pPr>
            <a:r>
              <a:rPr lang="cs-CZ" dirty="0"/>
              <a:t>- </a:t>
            </a:r>
            <a:r>
              <a:rPr lang="cs-CZ" b="1" dirty="0" err="1"/>
              <a:t>EuroDEM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a </a:t>
            </a:r>
            <a:r>
              <a:rPr lang="cs-CZ" b="1" dirty="0" err="1"/>
              <a:t>digital</a:t>
            </a:r>
            <a:r>
              <a:rPr lang="cs-CZ" b="1" dirty="0"/>
              <a:t> </a:t>
            </a:r>
            <a:r>
              <a:rPr lang="cs-CZ" b="1" dirty="0" err="1"/>
              <a:t>representation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ground</a:t>
            </a:r>
            <a:r>
              <a:rPr lang="cs-CZ" b="1" dirty="0"/>
              <a:t> </a:t>
            </a:r>
            <a:r>
              <a:rPr lang="cs-CZ" b="1" dirty="0" err="1"/>
              <a:t>surface</a:t>
            </a:r>
            <a:r>
              <a:rPr lang="cs-CZ" b="1" dirty="0"/>
              <a:t> </a:t>
            </a:r>
            <a:r>
              <a:rPr lang="cs-CZ" b="1" dirty="0" err="1"/>
              <a:t>topography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Europe</a:t>
            </a:r>
            <a:r>
              <a:rPr lang="cs-CZ" b="1" dirty="0"/>
              <a:t>. </a:t>
            </a:r>
            <a:r>
              <a:rPr lang="cs-CZ" b="1" dirty="0" err="1"/>
              <a:t>Coverage</a:t>
            </a:r>
            <a:r>
              <a:rPr lang="cs-CZ" b="1" dirty="0"/>
              <a:t>: EU27+EFTA (4) 0+ </a:t>
            </a:r>
            <a:r>
              <a:rPr lang="cs-CZ" b="1" dirty="0" err="1"/>
              <a:t>Croatia</a:t>
            </a:r>
            <a:r>
              <a:rPr lang="cs-CZ" b="1" dirty="0"/>
              <a:t>, Kosovo, </a:t>
            </a:r>
            <a:r>
              <a:rPr lang="cs-CZ" b="1" dirty="0" err="1"/>
              <a:t>Bosnia</a:t>
            </a:r>
            <a:r>
              <a:rPr lang="cs-CZ" b="1" dirty="0"/>
              <a:t> &amp; </a:t>
            </a:r>
            <a:r>
              <a:rPr lang="cs-CZ" b="1" dirty="0" err="1"/>
              <a:t>Herzegovina</a:t>
            </a:r>
            <a:r>
              <a:rPr lang="cs-CZ" b="1" dirty="0"/>
              <a:t>, </a:t>
            </a:r>
            <a:r>
              <a:rPr lang="cs-CZ" b="1" dirty="0" err="1"/>
              <a:t>Serbia</a:t>
            </a:r>
            <a:r>
              <a:rPr lang="cs-CZ" b="1" dirty="0"/>
              <a:t>, </a:t>
            </a:r>
            <a:r>
              <a:rPr lang="cs-CZ" b="1" dirty="0" err="1"/>
              <a:t>Montenegro</a:t>
            </a:r>
            <a:r>
              <a:rPr lang="cs-CZ" b="1" dirty="0"/>
              <a:t>, FYROM, </a:t>
            </a:r>
            <a:r>
              <a:rPr lang="cs-CZ" b="1" dirty="0" err="1"/>
              <a:t>Moldova</a:t>
            </a:r>
            <a:r>
              <a:rPr lang="cs-CZ" b="1" dirty="0"/>
              <a:t> and </a:t>
            </a:r>
            <a:r>
              <a:rPr lang="cs-CZ" b="1" dirty="0" err="1"/>
              <a:t>the</a:t>
            </a:r>
            <a:r>
              <a:rPr lang="cs-CZ" b="1" dirty="0"/>
              <a:t> Kaliningrad area are </a:t>
            </a:r>
            <a:r>
              <a:rPr lang="cs-CZ" b="1" dirty="0" err="1"/>
              <a:t>covered</a:t>
            </a:r>
            <a:r>
              <a:rPr lang="cs-CZ" b="1" dirty="0"/>
              <a:t>. More </a:t>
            </a:r>
            <a:r>
              <a:rPr lang="cs-CZ" b="1" dirty="0" err="1"/>
              <a:t>information</a:t>
            </a:r>
            <a:r>
              <a:rPr lang="cs-CZ" b="1" dirty="0"/>
              <a:t> </a:t>
            </a:r>
            <a:r>
              <a:rPr lang="cs-CZ" b="1" dirty="0" err="1"/>
              <a:t>available</a:t>
            </a:r>
            <a:r>
              <a:rPr lang="cs-CZ" b="1" dirty="0"/>
              <a:t> http://www.</a:t>
            </a:r>
            <a:r>
              <a:rPr lang="cs-CZ" b="1" dirty="0" err="1"/>
              <a:t>eurogeographics.org</a:t>
            </a:r>
            <a:r>
              <a:rPr lang="cs-CZ" b="1" dirty="0"/>
              <a:t>/</a:t>
            </a:r>
            <a:r>
              <a:rPr lang="cs-CZ" b="1" dirty="0" err="1"/>
              <a:t>content</a:t>
            </a:r>
            <a:r>
              <a:rPr lang="cs-CZ" b="1" dirty="0"/>
              <a:t>/</a:t>
            </a:r>
            <a:r>
              <a:rPr lang="cs-CZ" b="1" dirty="0" err="1"/>
              <a:t>products</a:t>
            </a:r>
            <a:r>
              <a:rPr lang="cs-CZ" b="1" dirty="0"/>
              <a:t>-services-</a:t>
            </a:r>
            <a:r>
              <a:rPr lang="cs-CZ" b="1" dirty="0" err="1"/>
              <a:t>eurodem</a:t>
            </a:r>
            <a:r>
              <a:rPr lang="cs-CZ" b="1" dirty="0"/>
              <a:t> </a:t>
            </a:r>
          </a:p>
          <a:p>
            <a:pPr>
              <a:defRPr/>
            </a:pPr>
            <a:r>
              <a:rPr lang="cs-CZ" dirty="0"/>
              <a:t>-</a:t>
            </a:r>
            <a:r>
              <a:rPr lang="en-US" dirty="0"/>
              <a:t> </a:t>
            </a:r>
            <a:r>
              <a:rPr lang="en-US" b="1" dirty="0" err="1"/>
              <a:t>EuroGeoNames</a:t>
            </a:r>
            <a:r>
              <a:rPr lang="en-US" b="1" dirty="0"/>
              <a:t> (EGN) is a gazetteer service providing geographical names, which may be an endonym or an exonym, about places and geographical features/spatial objects (or in ISO parlance ‘location instances’) in Europe. By the end of 2009 </a:t>
            </a:r>
            <a:r>
              <a:rPr lang="en-US" b="1" dirty="0" err="1"/>
              <a:t>EuroGeographics</a:t>
            </a:r>
            <a:r>
              <a:rPr lang="en-US" b="1" dirty="0"/>
              <a:t> had 3.5 million entries covering 14 European countries. The target is for coverage to at least EU27 by 2014. More information available (www.eurogeonames.org)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en-US" b="1" dirty="0"/>
              <a:t>Current product and project developments </a:t>
            </a:r>
          </a:p>
          <a:p>
            <a:pPr>
              <a:defRPr/>
            </a:pPr>
            <a:r>
              <a:rPr lang="cs-CZ" dirty="0"/>
              <a:t>- </a:t>
            </a:r>
            <a:r>
              <a:rPr lang="en-US" b="1" dirty="0"/>
              <a:t>State Boundaries of Europe In addition to the current products and services, </a:t>
            </a:r>
            <a:r>
              <a:rPr lang="en-US" b="1" dirty="0" err="1"/>
              <a:t>EuroGeographics</a:t>
            </a:r>
            <a:r>
              <a:rPr lang="en-US" b="1" dirty="0"/>
              <a:t> is working to create a database of precise geometric definitions for the State Boundaries of Europe covering both land and marine borders. (http://www.eurogeographics.org/sbe).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en-US" b="1" dirty="0"/>
              <a:t>Knowledge Exchange Networks and co-operation with other European and International organizations </a:t>
            </a:r>
          </a:p>
          <a:p>
            <a:pPr>
              <a:defRPr/>
            </a:pPr>
            <a:r>
              <a:rPr lang="en-US" dirty="0" err="1"/>
              <a:t>EuroGeographics</a:t>
            </a:r>
            <a:r>
              <a:rPr lang="en-US" dirty="0"/>
              <a:t> is running a number of knowledge exchange networks where it identifies best practices among its members and organizes workshops for larger audiences. The areas covered include </a:t>
            </a:r>
            <a:r>
              <a:rPr lang="en-US" dirty="0" err="1"/>
              <a:t>inspire,quality</a:t>
            </a:r>
            <a:r>
              <a:rPr lang="en-US" dirty="0"/>
              <a:t>, standards, cadastre &amp; land registry, European policy issues and business interoperability. Each of the group has a nominated chair and a co-ordination group and </a:t>
            </a:r>
            <a:r>
              <a:rPr lang="en-US" dirty="0" err="1"/>
              <a:t>EuroGeographics</a:t>
            </a:r>
            <a:r>
              <a:rPr lang="en-US" dirty="0"/>
              <a:t> sets annual targets for each of them. </a:t>
            </a:r>
          </a:p>
          <a:p>
            <a:pPr>
              <a:defRPr/>
            </a:pPr>
            <a:r>
              <a:rPr lang="en-US" dirty="0" err="1"/>
              <a:t>EuroGeographics</a:t>
            </a:r>
            <a:r>
              <a:rPr lang="en-US" dirty="0"/>
              <a:t> is working closely with number of other organizations in order to develop the European Location Framework http://www.eurogeographics.org/about/partners. </a:t>
            </a:r>
            <a:endParaRPr lang="cs-CZ" dirty="0"/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E63C3ACB-8B35-4F05-8208-5D297424C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B8B9BF3-F1B3-4BA8-9DDD-EC45E8B11444}" type="slidenum">
              <a:rPr lang="cs-CZ" altLang="en-US"/>
              <a:pPr eaLnBrk="1" hangingPunct="1"/>
              <a:t>20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1FB88382-E414-46A2-AC4D-C1FB3017C4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159DD855-21BB-436C-9BFC-180BBB8D11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5EE38E8E-6A40-458C-A147-D6E4B0FE0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0C4E8B-7B93-493A-960B-6C3B4FC50EF5}" type="slidenum">
              <a:rPr lang="cs-CZ" altLang="en-US"/>
              <a:pPr eaLnBrk="1" hangingPunct="1"/>
              <a:t>22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Rozsah ERM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1B87-5FB5-454B-BCAF-AD8A1E5F0E0C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49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Rozsah EGM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1B87-5FB5-454B-BCAF-AD8A1E5F0E0C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428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CFE1E400-6A40-4AF4-9633-08E31673F3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652AF7F2-F2E2-41C9-8707-BFECB563C2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 b="1"/>
              <a:t>NUTS</a:t>
            </a:r>
            <a:r>
              <a:rPr lang="cs-CZ" altLang="en-US"/>
              <a:t> neboli </a:t>
            </a:r>
            <a:r>
              <a:rPr lang="cs-CZ" altLang="en-US" b="1"/>
              <a:t>Nomenklatura územních statistických jednotek</a:t>
            </a:r>
            <a:r>
              <a:rPr lang="cs-CZ" altLang="en-US"/>
              <a:t>, (</a:t>
            </a:r>
            <a:r>
              <a:rPr lang="cs-CZ" altLang="en-US">
                <a:hlinkClick r:id="rId3" tooltip="Zkratka"/>
              </a:rPr>
              <a:t>zkratka</a:t>
            </a:r>
            <a:r>
              <a:rPr lang="cs-CZ" altLang="en-US"/>
              <a:t> z </a:t>
            </a:r>
            <a:r>
              <a:rPr lang="cs-CZ" altLang="en-US">
                <a:hlinkClick r:id="rId4" tooltip="Francouzština"/>
              </a:rPr>
              <a:t>francouzského</a:t>
            </a:r>
            <a:r>
              <a:rPr lang="cs-CZ" altLang="en-US"/>
              <a:t> </a:t>
            </a:r>
            <a:r>
              <a:rPr lang="cs-CZ" altLang="en-US" i="1"/>
              <a:t>Nomenclature des Unites Territoriales Statistiques</a:t>
            </a:r>
            <a:r>
              <a:rPr lang="cs-CZ" altLang="en-US"/>
              <a:t>, nebo </a:t>
            </a:r>
            <a:r>
              <a:rPr lang="cs-CZ" altLang="en-US">
                <a:hlinkClick r:id="rId5" tooltip="Angličtina"/>
              </a:rPr>
              <a:t>anglického</a:t>
            </a:r>
            <a:r>
              <a:rPr lang="cs-CZ" altLang="en-US"/>
              <a:t> </a:t>
            </a:r>
            <a:r>
              <a:rPr lang="cs-CZ" altLang="en-US" i="1"/>
              <a:t>Nomenclature of Units for Territorial Statistics</a:t>
            </a:r>
            <a:r>
              <a:rPr lang="cs-CZ" altLang="en-US"/>
              <a:t>) jsou územní celky vytvořené pro </a:t>
            </a:r>
            <a:r>
              <a:rPr lang="cs-CZ" altLang="en-US">
                <a:hlinkClick r:id="rId6" tooltip="Statistika"/>
              </a:rPr>
              <a:t>statistické</a:t>
            </a:r>
            <a:r>
              <a:rPr lang="cs-CZ" altLang="en-US"/>
              <a:t> účely </a:t>
            </a:r>
            <a:r>
              <a:rPr lang="cs-CZ" altLang="en-US">
                <a:hlinkClick r:id="rId7" tooltip="Eurostat"/>
              </a:rPr>
              <a:t>Eurostatu</a:t>
            </a:r>
            <a:r>
              <a:rPr lang="cs-CZ" altLang="en-US"/>
              <a:t> </a:t>
            </a:r>
            <a:r>
              <a:rPr lang="cs-CZ" altLang="en-US" i="1"/>
              <a:t>(statistický úřad Evropské unie)</a:t>
            </a:r>
            <a:r>
              <a:rPr lang="cs-CZ" altLang="en-US"/>
              <a:t> pro porovnání a analýzu </a:t>
            </a:r>
            <a:r>
              <a:rPr lang="cs-CZ" altLang="en-US">
                <a:hlinkClick r:id="rId8" tooltip="Ekonomika"/>
              </a:rPr>
              <a:t>ekonomických</a:t>
            </a:r>
            <a:r>
              <a:rPr lang="cs-CZ" altLang="en-US"/>
              <a:t> ukazatelů, statistické monitorování, přípravu, realizaci a hodnocení regionální politiky </a:t>
            </a:r>
            <a:r>
              <a:rPr lang="cs-CZ" altLang="en-US">
                <a:hlinkClick r:id="rId9" tooltip="Členský stát Evropské unie"/>
              </a:rPr>
              <a:t>členských zemí EU</a:t>
            </a:r>
            <a:r>
              <a:rPr lang="cs-CZ" altLang="en-US"/>
              <a:t>. Klasifikaci NUTS zavedl </a:t>
            </a:r>
            <a:r>
              <a:rPr lang="cs-CZ" altLang="en-US">
                <a:hlinkClick r:id="rId7" tooltip="Eurostat"/>
              </a:rPr>
              <a:t>Eurostat</a:t>
            </a:r>
            <a:r>
              <a:rPr lang="cs-CZ" altLang="en-US"/>
              <a:t> v roce </a:t>
            </a:r>
            <a:r>
              <a:rPr lang="cs-CZ" altLang="en-US">
                <a:hlinkClick r:id="rId10" tooltip="1988"/>
              </a:rPr>
              <a:t>1988</a:t>
            </a:r>
            <a:r>
              <a:rPr lang="cs-CZ" altLang="en-US"/>
              <a:t>.</a:t>
            </a:r>
          </a:p>
          <a:p>
            <a:r>
              <a:rPr lang="cs-CZ" altLang="en-US"/>
              <a:t>Normalizovaná klasifikace územních celků v České republice nese název </a:t>
            </a:r>
            <a:r>
              <a:rPr lang="cs-CZ" altLang="en-US" b="1">
                <a:hlinkClick r:id="rId11" tooltip="CZ-NUTS"/>
              </a:rPr>
              <a:t>CZ-NUTS</a:t>
            </a:r>
            <a:r>
              <a:rPr lang="cs-CZ" altLang="en-US"/>
              <a:t>.</a:t>
            </a:r>
          </a:p>
          <a:p>
            <a:r>
              <a:rPr lang="cs-CZ" altLang="en-US"/>
              <a:t>Vedle soustavy NUTS od roku </a:t>
            </a:r>
            <a:r>
              <a:rPr lang="cs-CZ" altLang="en-US">
                <a:hlinkClick r:id="rId12" tooltip="1990"/>
              </a:rPr>
              <a:t>1990</a:t>
            </a:r>
            <a:r>
              <a:rPr lang="cs-CZ" altLang="en-US"/>
              <a:t> existuje i soustava </a:t>
            </a:r>
            <a:r>
              <a:rPr lang="cs-CZ" altLang="en-US">
                <a:hlinkClick r:id="rId13" tooltip="LAU"/>
              </a:rPr>
              <a:t>LAU</a:t>
            </a:r>
            <a:r>
              <a:rPr lang="cs-CZ" altLang="en-US"/>
              <a:t> – </a:t>
            </a:r>
            <a:r>
              <a:rPr lang="cs-CZ" altLang="en-US" i="1"/>
              <a:t>Local Administrative Units</a:t>
            </a:r>
            <a:r>
              <a:rPr lang="cs-CZ" altLang="en-US"/>
              <a:t> („Místní samosprávné jednotky“) – zahrnující obce a okresy. V současnosti tato soustava nahrazuje (a plně jim odpovídá) dřívější stupně NUTS 4 a NUTS 5.</a:t>
            </a:r>
          </a:p>
          <a:p>
            <a:endParaRPr lang="cs-CZ" altLang="en-US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0D5AC06C-81C8-4860-AC53-90CEDE4F9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F51C742-6767-42A6-9DBD-FBE4FBF7BEC1}" type="slidenum">
              <a:rPr lang="cs-CZ" altLang="en-US"/>
              <a:pPr eaLnBrk="1" hangingPunct="1"/>
              <a:t>32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Rozsah EBM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1B87-5FB5-454B-BCAF-AD8A1E5F0E0C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6094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Rozsah </a:t>
            </a:r>
            <a:r>
              <a:rPr lang="cs-CZ" dirty="0" err="1"/>
              <a:t>EuroDEM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1B87-5FB5-454B-BCAF-AD8A1E5F0E0C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222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effectLst/>
                <a:latin typeface="Arial" panose="020B0604020202020204" pitchFamily="34" charset="0"/>
              </a:rPr>
              <a:t>mp = s</a:t>
            </a:r>
            <a:r>
              <a:rPr lang="en-GB" dirty="0" err="1">
                <a:effectLst/>
                <a:latin typeface="Arial" panose="020B0604020202020204" pitchFamily="34" charset="0"/>
              </a:rPr>
              <a:t>třední</a:t>
            </a:r>
            <a:r>
              <a:rPr lang="en-GB" dirty="0"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</a:rPr>
              <a:t>polohov</a:t>
            </a:r>
            <a:r>
              <a:rPr lang="cs-CZ" dirty="0">
                <a:effectLst/>
                <a:latin typeface="Arial" panose="020B0604020202020204" pitchFamily="34" charset="0"/>
              </a:rPr>
              <a:t>á</a:t>
            </a:r>
            <a:r>
              <a:rPr lang="en-GB" dirty="0"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</a:rPr>
              <a:t>chyb</a:t>
            </a:r>
            <a:r>
              <a:rPr lang="cs-CZ" dirty="0">
                <a:effectLst/>
                <a:latin typeface="Arial" panose="020B0604020202020204" pitchFamily="34" charset="0"/>
              </a:rPr>
              <a:t>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1B87-5FB5-454B-BCAF-AD8A1E5F0E0C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489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effectLst/>
                <a:latin typeface="Arial" panose="020B0604020202020204" pitchFamily="34" charset="0"/>
              </a:rPr>
              <a:t>mp = s</a:t>
            </a:r>
            <a:r>
              <a:rPr lang="en-GB" dirty="0" err="1">
                <a:effectLst/>
                <a:latin typeface="Arial" panose="020B0604020202020204" pitchFamily="34" charset="0"/>
              </a:rPr>
              <a:t>třední</a:t>
            </a:r>
            <a:r>
              <a:rPr lang="en-GB" dirty="0"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</a:rPr>
              <a:t>polohov</a:t>
            </a:r>
            <a:r>
              <a:rPr lang="cs-CZ" dirty="0">
                <a:effectLst/>
                <a:latin typeface="Arial" panose="020B0604020202020204" pitchFamily="34" charset="0"/>
              </a:rPr>
              <a:t>á</a:t>
            </a:r>
            <a:r>
              <a:rPr lang="en-GB" dirty="0">
                <a:effectLst/>
                <a:latin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</a:rPr>
              <a:t>chyb</a:t>
            </a:r>
            <a:r>
              <a:rPr lang="cs-CZ" dirty="0">
                <a:effectLst/>
                <a:latin typeface="Arial" panose="020B0604020202020204" pitchFamily="34" charset="0"/>
              </a:rPr>
              <a:t>a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D1B87-5FB5-454B-BCAF-AD8A1E5F0E0C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926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57BE022-513B-4B7A-AAEF-B75C379950A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6C8C7929-E94A-4255-AB17-DD4388292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CC1CA933-2823-4234-AF44-D88AF929278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61BFAEDD-FF0D-4899-956E-2779391F8B56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0E91385B-0D8C-48E6-86FA-56677C65B37B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12" name="Line 7">
                <a:extLst>
                  <a:ext uri="{FF2B5EF4-FFF2-40B4-BE49-F238E27FC236}">
                    <a16:creationId xmlns:a16="http://schemas.microsoft.com/office/drawing/2014/main" id="{D5453DED-ED88-4754-A4CE-4E2A18278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</a:endParaRPr>
              </a:p>
            </p:txBody>
          </p:sp>
        </p:grpSp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BCB6C771-94B4-4832-BEBF-4B7DF0B7B20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EFDA009C-06DD-4BA2-A65A-C61E7B866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9" name="Line 10">
                <a:extLst>
                  <a:ext uri="{FF2B5EF4-FFF2-40B4-BE49-F238E27FC236}">
                    <a16:creationId xmlns:a16="http://schemas.microsoft.com/office/drawing/2014/main" id="{FD0AED8D-73BB-4DFB-ADA1-77F642357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</a:endParaRPr>
              </a:p>
            </p:txBody>
          </p:sp>
        </p:grpSp>
      </p:grpSp>
      <p:sp>
        <p:nvSpPr>
          <p:cNvPr id="51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0ECCFB6-16B0-4EA1-9440-1A2866BF6A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56A91A8E-90D5-428C-B1DF-19E3F28E2B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D3AC81BB-5ABF-4CA7-83B6-E73ACE17E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9695D-6988-4620-8933-688F07071E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021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F45041F-6435-4722-B896-CEF28C872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18EE31B-A645-4C48-AFA8-140871762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D4A431D-004F-4C90-939B-5FFDBEF85E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8E1C4-ADA2-490B-9CB1-C753CF98C5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382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64A287A-408D-4BF2-9662-8234C98A8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7BABE12-5CBD-40D2-A576-1042B31166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73563B2-B4AA-45A2-B719-5E7631FCF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24D1D-0711-4ED4-B4D3-997D3DA4DB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158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498FC6D-7873-4443-B443-BFAAB2746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5736E2A-89AB-4BAE-8A50-BDB635752A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BA72751-4972-4BDE-B494-7610CBC91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B2913-82C5-4142-8C24-959545C753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991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8C7B258-FE8C-4B0F-82D1-D191D558E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ECD72DD-7B03-47EA-93AC-85BDDA05C6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9E7C97B-5AED-4609-BCF7-C1317D9ED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19C42-6264-4119-BC84-9DD2A1DC20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159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A661AAC-E7FD-4D72-8359-4D17D1EEA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F70115F-087C-46E5-A862-43F2A9A5F6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13AAD60-C99D-4E71-A9E3-728AA5485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FD86A-5AB6-479C-B44A-E80CB577A8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642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05BED56-573E-4C76-B348-31046B542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E24E35D-59B6-416D-9E85-7E6B22230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5D53014A-69C7-4CB3-AFBC-E0F78AD48E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CF9FF-A0F3-4728-8607-8A9F2005D9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086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A92F3066-4F32-42A2-AB28-757E2F055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D9BE3B7-C08E-4F15-A612-1485C7E436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14E6A18-C2D8-4DFC-B86A-15EF1957F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86EA6-1D01-4307-9339-9E9A8954D8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145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1983FEC-6D9C-4AC6-8340-886FF65E3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5D3A3D0-5D0A-46DD-963A-49281A8537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BBAD603-E120-4F2B-93D5-94427C96B0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FA404-8821-488A-A323-429E062408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748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F8D9627-174E-4458-A366-E0A2563BE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A04688B-89DD-47AF-8249-68374035E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7C9C0A5-3D29-49C1-93E2-C7C5503EB0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845F9-74B2-45DA-9460-3610EDB9B0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412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FBD4A46-3017-4EA2-995B-D87A18E2A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886B421-2C5E-48F5-8959-719B06E820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5DD441C-E3C0-47E4-AB6D-38DB305EB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A6482-7DFC-49DE-B413-1CCD6609E5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0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>
            <a:extLst>
              <a:ext uri="{FF2B5EF4-FFF2-40B4-BE49-F238E27FC236}">
                <a16:creationId xmlns:a16="http://schemas.microsoft.com/office/drawing/2014/main" id="{D019C92C-22ED-42A8-BCC3-255A3D650B3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4099" name="Rectangle 3">
              <a:extLst>
                <a:ext uri="{FF2B5EF4-FFF2-40B4-BE49-F238E27FC236}">
                  <a16:creationId xmlns:a16="http://schemas.microsoft.com/office/drawing/2014/main" id="{D0CC6F01-33F0-432C-9033-F0639EBE8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 sz="2400">
                <a:latin typeface="Times New Roman" pitchFamily="18" charset="0"/>
              </a:endParaRPr>
            </a:p>
          </p:txBody>
        </p:sp>
        <p:grpSp>
          <p:nvGrpSpPr>
            <p:cNvPr id="9226" name="Group 4">
              <a:extLst>
                <a:ext uri="{FF2B5EF4-FFF2-40B4-BE49-F238E27FC236}">
                  <a16:creationId xmlns:a16="http://schemas.microsoft.com/office/drawing/2014/main" id="{5F579CC1-3603-4AD5-BE94-03295FA97F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4101" name="Rectangle 5">
                <a:extLst>
                  <a:ext uri="{FF2B5EF4-FFF2-40B4-BE49-F238E27FC236}">
                    <a16:creationId xmlns:a16="http://schemas.microsoft.com/office/drawing/2014/main" id="{789B6552-412E-44B2-B8B6-5EA928F5C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cs-CZ" sz="2400">
                  <a:latin typeface="Times New Roman" pitchFamily="18" charset="0"/>
                </a:endParaRPr>
              </a:p>
            </p:txBody>
          </p:sp>
          <p:sp>
            <p:nvSpPr>
              <p:cNvPr id="4102" name="Line 6">
                <a:extLst>
                  <a:ext uri="{FF2B5EF4-FFF2-40B4-BE49-F238E27FC236}">
                    <a16:creationId xmlns:a16="http://schemas.microsoft.com/office/drawing/2014/main" id="{84AEB89F-1D4E-455D-ABF8-386A3A041B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charset="0"/>
                </a:endParaRPr>
              </a:p>
            </p:txBody>
          </p:sp>
        </p:grpSp>
      </p:grpSp>
      <p:sp>
        <p:nvSpPr>
          <p:cNvPr id="9219" name="Rectangle 7">
            <a:extLst>
              <a:ext uri="{FF2B5EF4-FFF2-40B4-BE49-F238E27FC236}">
                <a16:creationId xmlns:a16="http://schemas.microsoft.com/office/drawing/2014/main" id="{EA1D8CE1-B612-496E-9278-306A8BB250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9220" name="Rectangle 8">
            <a:extLst>
              <a:ext uri="{FF2B5EF4-FFF2-40B4-BE49-F238E27FC236}">
                <a16:creationId xmlns:a16="http://schemas.microsoft.com/office/drawing/2014/main" id="{CEA92C34-756A-4A33-B1B7-B5294BE47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A21FF76A-3B00-44D9-A96A-B7434305AD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id="{2298CBD7-F08D-40A8-9A9B-18A25D6125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3EB55B9E-0638-4B37-8ACC-F523478B9E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77E16B23-5BB9-45DB-9397-000173EA552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0230EF3B-991A-446C-A372-BDB1ABB48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eoportal.cuzk.cz/(S(zjx22vzo23hrwsdikdhixeuz))/Dokumenty/Data50_katalog_SHP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cuzk.cz/(S(wxx0qz5pousfbrsdna1munn2))/Dokumenty/Katalog_Data200.doc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geographics.org/maps-for-europe/ebm/" TargetMode="External"/><Relationship Id="rId2" Type="http://schemas.openxmlformats.org/officeDocument/2006/relationships/hyperlink" Target="https://www.mapsforeurop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cuzk.cz/WMS_ORTOFOTO_PUB/WMService.aspx" TargetMode="External"/><Relationship Id="rId2" Type="http://schemas.openxmlformats.org/officeDocument/2006/relationships/hyperlink" Target="https://ags.cuzk.cz/geoprohlizec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oportal.cuzk.cz/WMS_ORTOFOTO_CIR/WMService.aspx" TargetMode="External"/><Relationship Id="rId4" Type="http://schemas.openxmlformats.org/officeDocument/2006/relationships/hyperlink" Target="https://geoportal.cuzk.cz/WMS_ORTOFOTO_ARCHIV/WMService.aspx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cuzk.cz/(S(0lqkzznowjs0jbc4vk25ogdz))/Default.aspx?mode=TextMeta&amp;side=mapy_data50&amp;text=dSady_mapyData50&amp;head_tab=sekce-02-gp&amp;menu=22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portal.cuzk.cz/geoprohlizec/?wmcid=53681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2444287-2024-4D44-9E24-D66E05BB2C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3688" y="1143000"/>
            <a:ext cx="6923112" cy="2209800"/>
          </a:xfrm>
        </p:spPr>
        <p:txBody>
          <a:bodyPr/>
          <a:lstStyle/>
          <a:p>
            <a:pPr algn="ctr" eaLnBrk="1" hangingPunct="1"/>
            <a:r>
              <a:rPr lang="cs-CZ" altLang="cs-CZ" sz="2400" dirty="0"/>
              <a:t>Digitální formy státních mapových děl středních měřítek – pokračování</a:t>
            </a:r>
            <a:br>
              <a:rPr lang="cs-CZ" altLang="cs-CZ" sz="2400" dirty="0"/>
            </a:br>
            <a:r>
              <a:rPr lang="cs-CZ" altLang="cs-CZ" sz="2400" dirty="0"/>
              <a:t>&amp;</a:t>
            </a:r>
            <a:br>
              <a:rPr lang="cs-CZ" altLang="cs-CZ" sz="2400" dirty="0"/>
            </a:br>
            <a:r>
              <a:rPr lang="cs-CZ" altLang="en-US" sz="2400" dirty="0"/>
              <a:t>Mezinárodní projekty související s SMD</a:t>
            </a:r>
            <a:br>
              <a:rPr lang="cs-CZ" altLang="en-US" sz="2400" dirty="0"/>
            </a:br>
            <a:r>
              <a:rPr lang="cs-CZ" altLang="en-US" sz="2400" dirty="0"/>
              <a:t>&amp;</a:t>
            </a:r>
            <a:br>
              <a:rPr lang="cs-CZ" altLang="cs-CZ" sz="2400" dirty="0"/>
            </a:br>
            <a:r>
              <a:rPr lang="cs-CZ" altLang="en-US" sz="2400" dirty="0"/>
              <a:t>Ortofoto České republiky</a:t>
            </a:r>
            <a:endParaRPr lang="cs-CZ" altLang="cs-CZ" sz="2400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CBB5198-BBE4-4F9B-B6D8-4717B74FA66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Státní mapová díla (12)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15482CB-C223-4348-874C-5A6D2C8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Data50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DC5820-A235-494F-BCE9-133D0764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4001" r="7864" b="10401"/>
          <a:stretch/>
        </p:blipFill>
        <p:spPr>
          <a:xfrm>
            <a:off x="110304" y="1268760"/>
            <a:ext cx="8926191" cy="4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15482CB-C223-4348-874C-5A6D2C8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Data50 – katalog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C0AAD18-0C9F-448A-85A9-2ADD9BD22DD1}"/>
              </a:ext>
            </a:extLst>
          </p:cNvPr>
          <p:cNvSpPr txBox="1"/>
          <p:nvPr/>
        </p:nvSpPr>
        <p:spPr>
          <a:xfrm>
            <a:off x="25358" y="6410910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2"/>
              </a:rPr>
              <a:t>https://geoportal.cuzk.cz/(S(zjx22vzo23hrwsdikdhixeuz))/Dokumenty/Data50_katalog_SHP.pdf</a:t>
            </a:r>
            <a:r>
              <a:rPr lang="cs-CZ" sz="1600" dirty="0"/>
              <a:t> </a:t>
            </a:r>
            <a:endParaRPr lang="en-GB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A5E2B9-F86F-4613-834F-425F83C95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16401" r="21650" b="16401"/>
          <a:stretch/>
        </p:blipFill>
        <p:spPr>
          <a:xfrm>
            <a:off x="457200" y="1340767"/>
            <a:ext cx="7772400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64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15482CB-C223-4348-874C-5A6D2C8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Topografická databáze České republiky (Data200)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372EB628-E761-488A-907A-E440075BC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400"/>
              </a:spcAft>
            </a:pPr>
            <a:r>
              <a:rPr lang="cs-CZ" altLang="cs-CZ" sz="2200" dirty="0"/>
              <a:t>národní databáze od roku 2007 (vektor)</a:t>
            </a:r>
          </a:p>
          <a:p>
            <a:pPr eaLnBrk="1" hangingPunct="1">
              <a:spcAft>
                <a:spcPts val="400"/>
              </a:spcAft>
            </a:pPr>
            <a:r>
              <a:rPr lang="cs-CZ" altLang="cs-CZ" sz="2200" dirty="0"/>
              <a:t>pokrývá celé území ČR a má základ v </a:t>
            </a:r>
            <a:r>
              <a:rPr lang="cs-CZ" altLang="cs-CZ" sz="2200" dirty="0" err="1"/>
              <a:t>EuroRegionalMap</a:t>
            </a:r>
            <a:r>
              <a:rPr lang="cs-CZ" altLang="cs-CZ" sz="2200" dirty="0"/>
              <a:t> (</a:t>
            </a:r>
            <a:r>
              <a:rPr lang="pl-PL" sz="2200" dirty="0"/>
              <a:t>za Českou republiku zajišťuje Zeměměřický úřad od roku 2005)</a:t>
            </a:r>
            <a:endParaRPr lang="cs-CZ" altLang="cs-CZ" sz="2200" dirty="0"/>
          </a:p>
          <a:p>
            <a:pPr eaLnBrk="1" hangingPunct="1">
              <a:spcAft>
                <a:spcPts val="400"/>
              </a:spcAft>
            </a:pPr>
            <a:r>
              <a:rPr lang="cs-CZ" altLang="cs-CZ" sz="2200" dirty="0"/>
              <a:t>hlavním datovým zdrojem DMÚ 200 (</a:t>
            </a:r>
            <a:r>
              <a:rPr lang="cs-CZ" altLang="cs-CZ" sz="2200" dirty="0" err="1"/>
              <a:t>VGHMÚř</a:t>
            </a:r>
            <a:r>
              <a:rPr lang="cs-CZ" altLang="cs-CZ" sz="2200" dirty="0"/>
              <a:t>)</a:t>
            </a:r>
          </a:p>
          <a:p>
            <a:pPr lvl="1" eaLnBrk="1" hangingPunct="1">
              <a:spcAft>
                <a:spcPts val="400"/>
              </a:spcAft>
            </a:pPr>
            <a:r>
              <a:rPr lang="cs-CZ" altLang="cs-CZ" sz="2000" dirty="0"/>
              <a:t>polohově zpřesněno pomocí </a:t>
            </a:r>
            <a:r>
              <a:rPr lang="cs-CZ" altLang="cs-CZ" sz="2000" dirty="0" err="1"/>
              <a:t>ZABAGEDu</a:t>
            </a:r>
            <a:endParaRPr lang="cs-CZ" altLang="cs-CZ" sz="2000" dirty="0"/>
          </a:p>
          <a:p>
            <a:pPr lvl="1" eaLnBrk="1" hangingPunct="1">
              <a:spcAft>
                <a:spcPts val="400"/>
              </a:spcAft>
            </a:pPr>
            <a:r>
              <a:rPr lang="cs-CZ" altLang="cs-CZ" sz="2000" dirty="0"/>
              <a:t>administrativní hranice z </a:t>
            </a:r>
            <a:r>
              <a:rPr lang="cs-CZ" altLang="cs-CZ" sz="2000" dirty="0" err="1"/>
              <a:t>EuroBoundaryMap</a:t>
            </a:r>
            <a:r>
              <a:rPr lang="cs-CZ" altLang="cs-CZ" sz="2000" dirty="0"/>
              <a:t>, Data200 proto „sedí“ na ostatní státy (Čechy definovanou hranici převzalo a ve svých DB změnilo Sasko a Rakousko)</a:t>
            </a:r>
          </a:p>
          <a:p>
            <a:pPr lvl="1" eaLnBrk="1" hangingPunct="1">
              <a:spcAft>
                <a:spcPts val="400"/>
              </a:spcAft>
            </a:pPr>
            <a:r>
              <a:rPr lang="cs-CZ" altLang="cs-CZ" sz="2000" dirty="0"/>
              <a:t>doplnění informací zejména z ÚIR-ZSJ, Silniční databanky Ostrava, CDV, AOPK a </a:t>
            </a:r>
            <a:r>
              <a:rPr lang="cs-CZ" altLang="cs-CZ" sz="2000" dirty="0" err="1"/>
              <a:t>ortofot</a:t>
            </a:r>
            <a:r>
              <a:rPr lang="cs-CZ" altLang="cs-CZ" sz="2000" dirty="0"/>
              <a:t> ČÚZK</a:t>
            </a:r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89770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F782A217-959E-4C06-9D89-9DBE35EC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Data200 dříve…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3FCD7A30-E36D-49D9-8FDD-FC85A51C3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/>
              <a:t>v roce 2010 Data200 obsahovaly</a:t>
            </a:r>
          </a:p>
          <a:p>
            <a:pPr lvl="1" eaLnBrk="1" hangingPunct="1"/>
            <a:r>
              <a:rPr lang="cs-CZ" altLang="cs-CZ" sz="2000" dirty="0"/>
              <a:t>45 typů objektů</a:t>
            </a:r>
          </a:p>
          <a:p>
            <a:pPr lvl="1" eaLnBrk="1" hangingPunct="1"/>
            <a:r>
              <a:rPr lang="cs-CZ" altLang="cs-CZ" sz="2000" dirty="0"/>
              <a:t>4 tabulky</a:t>
            </a:r>
          </a:p>
          <a:p>
            <a:pPr lvl="1" eaLnBrk="1" hangingPunct="1"/>
            <a:r>
              <a:rPr lang="cs-CZ" altLang="cs-CZ" sz="2000" dirty="0"/>
              <a:t>5 relačních tříd</a:t>
            </a:r>
          </a:p>
          <a:p>
            <a:pPr lvl="1" eaLnBrk="1" hangingPunct="1"/>
            <a:r>
              <a:rPr lang="cs-CZ" altLang="cs-CZ" sz="2000" dirty="0"/>
              <a:t>nebylo naplněno v celém plánovaném rozsahu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výměnné formáty: MDB, SHP, DGN</a:t>
            </a:r>
          </a:p>
          <a:p>
            <a:pPr eaLnBrk="1" hangingPunct="1"/>
            <a:r>
              <a:rPr lang="cs-CZ" altLang="cs-CZ" sz="2000" dirty="0"/>
              <a:t>jako u </a:t>
            </a:r>
            <a:r>
              <a:rPr lang="cs-CZ" altLang="cs-CZ" sz="2000" dirty="0" err="1"/>
              <a:t>ZABAGEDu</a:t>
            </a:r>
            <a:r>
              <a:rPr lang="cs-CZ" altLang="cs-CZ" sz="2000" dirty="0"/>
              <a:t> dodáván MXD soubor</a:t>
            </a:r>
          </a:p>
          <a:p>
            <a:pPr eaLnBrk="1" hangingPunct="1"/>
            <a:r>
              <a:rPr lang="cs-CZ" altLang="cs-CZ" sz="2000" dirty="0"/>
              <a:t>studentům bylo poskytováno bezplatně - území 1 kraje</a:t>
            </a:r>
          </a:p>
          <a:p>
            <a:pPr eaLnBrk="1" hangingPunct="1"/>
            <a:r>
              <a:rPr lang="cs-CZ" altLang="cs-CZ" sz="2000" dirty="0"/>
              <a:t>standardní cena byla 23 600,- Kč, možno i po vrstvách doprava, vodstvo, hranice, sídla (4 700,- Kč až 14 200,- Kč podle vrstvy)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1785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8432381D-2E47-4C99-B5C7-4F0C5977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Data200 – starší vizualizace 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1DFC5E91-0DD1-4A4E-AC0A-E1423EC8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60769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57CB9B-B466-420E-8FEB-47C62279C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1700213"/>
            <a:ext cx="7221538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ovéPole 4">
            <a:extLst>
              <a:ext uri="{FF2B5EF4-FFF2-40B4-BE49-F238E27FC236}">
                <a16:creationId xmlns:a16="http://schemas.microsoft.com/office/drawing/2014/main" id="{3152BE8C-85B8-4049-AD85-53089D260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6550025"/>
            <a:ext cx="244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/>
              <a:t>Zdroj: ArcData Praha, ČÚZK</a:t>
            </a:r>
          </a:p>
        </p:txBody>
      </p:sp>
    </p:spTree>
    <p:extLst>
      <p:ext uri="{BB962C8B-B14F-4D97-AF65-F5344CB8AC3E}">
        <p14:creationId xmlns:p14="http://schemas.microsoft.com/office/powerpoint/2010/main" val="37476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8432381D-2E47-4C99-B5C7-4F0C5977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Data200 – aktuální vizualizace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95DBDA-8560-460A-80FE-B7DCCC9CA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13601" r="20863" b="8000"/>
          <a:stretch/>
        </p:blipFill>
        <p:spPr>
          <a:xfrm>
            <a:off x="938164" y="1259756"/>
            <a:ext cx="7522268" cy="52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6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4BAC7B56-C8D7-4CA9-8E1B-DEBD34348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Struktura dat a technické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FBF6CA-6108-4C16-8459-AF9F940C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778000"/>
            <a:ext cx="4665662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8 tematických vrstev: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administrativní hranice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vodstvo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doprava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sídla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geografická jména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různé objekty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vegetace a povrch</a:t>
            </a:r>
          </a:p>
          <a:p>
            <a:pPr lvl="1" eaLnBrk="1" hangingPunct="1">
              <a:defRPr/>
            </a:pPr>
            <a:r>
              <a:rPr lang="cs-CZ" dirty="0">
                <a:ea typeface="+mn-ea"/>
                <a:cs typeface="+mn-cs"/>
              </a:rPr>
              <a:t>terénní reliéf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F732E08F-8730-455D-AC52-7711DDA8A552}"/>
              </a:ext>
            </a:extLst>
          </p:cNvPr>
          <p:cNvSpPr txBox="1">
            <a:spLocks/>
          </p:cNvSpPr>
          <p:nvPr/>
        </p:nvSpPr>
        <p:spPr bwMode="auto">
          <a:xfrm>
            <a:off x="5076825" y="1735138"/>
            <a:ext cx="406717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2800" dirty="0"/>
              <a:t>50 typů objektů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endParaRPr lang="cs-CZ" sz="2800" dirty="0"/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2800" dirty="0"/>
              <a:t>Vrstva výškopisu byla v roce 2013 doplněna o stínovaný terén</a:t>
            </a:r>
            <a:endParaRPr lang="cs-CZ" sz="2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endParaRPr lang="cs-CZ" sz="28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r>
              <a:rPr lang="cs-CZ" sz="2800" kern="0" dirty="0">
                <a:latin typeface="+mn-lt"/>
              </a:rPr>
              <a:t>Technické parametry: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600" kern="0" dirty="0">
                <a:latin typeface="+mn-lt"/>
              </a:rPr>
              <a:t>S-JTSK, </a:t>
            </a:r>
            <a:r>
              <a:rPr lang="cs-CZ" sz="2600" kern="0" dirty="0" err="1">
                <a:latin typeface="+mn-lt"/>
              </a:rPr>
              <a:t>Bpv</a:t>
            </a:r>
            <a:r>
              <a:rPr lang="cs-CZ" sz="2600" kern="0" dirty="0">
                <a:latin typeface="+mn-lt"/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600" kern="0" dirty="0">
                <a:latin typeface="+mn-lt"/>
              </a:rPr>
              <a:t>pol. přesnost cca 100 m</a:t>
            </a:r>
          </a:p>
        </p:txBody>
      </p:sp>
    </p:spTree>
    <p:extLst>
      <p:ext uri="{BB962C8B-B14F-4D97-AF65-F5344CB8AC3E}">
        <p14:creationId xmlns:p14="http://schemas.microsoft.com/office/powerpoint/2010/main" val="239353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B02E1011-4015-4364-A81B-5CC30C6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Struktura databáze Data200</a:t>
            </a:r>
          </a:p>
        </p:txBody>
      </p:sp>
      <p:pic>
        <p:nvPicPr>
          <p:cNvPr id="52227" name="Obrázek 3">
            <a:extLst>
              <a:ext uri="{FF2B5EF4-FFF2-40B4-BE49-F238E27FC236}">
                <a16:creationId xmlns:a16="http://schemas.microsoft.com/office/drawing/2014/main" id="{9E8415B0-3398-4971-BDB1-A0CDD8FD9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220851"/>
            <a:ext cx="7092788" cy="514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03CBC05-DABD-4309-8086-B451E2EAAE91}"/>
              </a:ext>
            </a:extLst>
          </p:cNvPr>
          <p:cNvSpPr txBox="1"/>
          <p:nvPr/>
        </p:nvSpPr>
        <p:spPr>
          <a:xfrm>
            <a:off x="33325" y="6395521"/>
            <a:ext cx="9003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https://geoportal.cuzk.cz/(S(wxx0qz5pousfbrsdna1munn2))/Dokumenty/Katalog_Data200.doc</a:t>
            </a:r>
            <a:r>
              <a:rPr lang="cs-CZ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58454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15482CB-C223-4348-874C-5A6D2C8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Data200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372EB628-E761-488A-907A-E440075BC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400"/>
              </a:spcAft>
            </a:pPr>
            <a:r>
              <a:rPr lang="cs-CZ" altLang="cs-CZ" sz="2200" dirty="0"/>
              <a:t>Data „</a:t>
            </a:r>
            <a:r>
              <a:rPr lang="cs-CZ" altLang="cs-CZ" sz="2200" dirty="0" err="1"/>
              <a:t>vystykovaná</a:t>
            </a:r>
            <a:r>
              <a:rPr lang="cs-CZ" altLang="cs-CZ" sz="2200" dirty="0"/>
              <a:t>“ na státních hranicích</a:t>
            </a:r>
          </a:p>
          <a:p>
            <a:pPr eaLnBrk="1" hangingPunct="1">
              <a:spcAft>
                <a:spcPts val="400"/>
              </a:spcAft>
            </a:pPr>
            <a:r>
              <a:rPr lang="cs-CZ" altLang="cs-CZ" sz="2200" dirty="0"/>
              <a:t>Lze kombinovat s daty ERM ostatních států a získat tak podklad pro řešení nejen národních, ale i různých přeshraničních projektů.</a:t>
            </a:r>
          </a:p>
          <a:p>
            <a:pPr eaLnBrk="1" hangingPunct="1">
              <a:spcAft>
                <a:spcPts val="400"/>
              </a:spcAft>
            </a:pPr>
            <a:r>
              <a:rPr lang="cs-CZ" altLang="cs-CZ" sz="2200" dirty="0"/>
              <a:t>V ZÚ slouží tato databáze jako zdroj pro tvorbu kartografických výstupů odpovídajícího měřítka a pro aktualizaci tematických nadstaveb včetně ERM.</a:t>
            </a:r>
          </a:p>
          <a:p>
            <a:pPr eaLnBrk="1" hangingPunct="1">
              <a:spcAft>
                <a:spcPts val="400"/>
              </a:spcAft>
            </a:pPr>
            <a:r>
              <a:rPr lang="cs-CZ" altLang="cs-CZ" sz="2200" dirty="0"/>
              <a:t>Data200 jsou od dubna 2019 poskytována jako otevřená data ve formátu SHP.</a:t>
            </a:r>
            <a:endParaRPr lang="cs-CZ" altLang="cs-CZ" sz="20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51084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3640CDC-E1C5-48EA-9779-DA30D9CEEC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en-US" sz="3600" dirty="0"/>
              <a:t>Mezinárodní projekty související s SMD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561BB388-1733-47AB-BBCB-86711FB0D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F041110-6F19-485C-AB7A-1A059BEFF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Digitální formy státních mapových děl středních měřítek – osnova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B6C8417-AC89-43E8-9A10-10A8A31D1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ZABAGED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ZTM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Rastrová data: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FF0000"/>
                </a:solidFill>
              </a:rPr>
              <a:t>RZM 10,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FF0000"/>
                </a:solidFill>
              </a:rPr>
              <a:t>(DRZM 25) RZM 25,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FF0000"/>
                </a:solidFill>
              </a:rPr>
              <a:t>(DRZM 50) RZM 50,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FF0000"/>
                </a:solidFill>
              </a:rPr>
              <a:t>RZM 200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DATA 50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FF0000"/>
                </a:solidFill>
              </a:rPr>
              <a:t>DATA 200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C4DAAD-6D80-467A-BBFB-3045D4F03CF8}"/>
              </a:ext>
            </a:extLst>
          </p:cNvPr>
          <p:cNvSpPr txBox="1"/>
          <p:nvPr/>
        </p:nvSpPr>
        <p:spPr>
          <a:xfrm>
            <a:off x="3059832" y="5296562"/>
            <a:ext cx="4572000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933450" lvl="1" indent="-533400" eaLnBrk="1" hangingPunct="1"/>
            <a:r>
              <a:rPr lang="cs-CZ" altLang="cs-CZ" dirty="0"/>
              <a:t>1. 4. 2019 uvolněny jako open data</a:t>
            </a:r>
          </a:p>
        </p:txBody>
      </p:sp>
      <p:sp>
        <p:nvSpPr>
          <p:cNvPr id="3" name="Pravá složená závorka 2">
            <a:extLst>
              <a:ext uri="{FF2B5EF4-FFF2-40B4-BE49-F238E27FC236}">
                <a16:creationId xmlns:a16="http://schemas.microsoft.com/office/drawing/2014/main" id="{061E0C13-6253-400F-9359-F92BFEF7CE7B}"/>
              </a:ext>
            </a:extLst>
          </p:cNvPr>
          <p:cNvSpPr/>
          <p:nvPr/>
        </p:nvSpPr>
        <p:spPr>
          <a:xfrm>
            <a:off x="2987824" y="5085184"/>
            <a:ext cx="144016" cy="79208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855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36EFC12D-C959-4923-9B8D-958750A5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EuroGeographics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959B7B9A-D859-413C-8BBC-B8DBC88E5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557338"/>
            <a:ext cx="8569325" cy="4530725"/>
          </a:xfrm>
        </p:spPr>
        <p:txBody>
          <a:bodyPr/>
          <a:lstStyle/>
          <a:p>
            <a:r>
              <a:rPr lang="cs-CZ" altLang="en-US" sz="2100"/>
              <a:t>Eurogeographics (EG), sdružující evropské </a:t>
            </a:r>
            <a:r>
              <a:rPr lang="cs-CZ" altLang="en-US" sz="2100" b="1"/>
              <a:t>národní zeměměřické a mapové služby</a:t>
            </a:r>
            <a:r>
              <a:rPr lang="cs-CZ" altLang="en-US" sz="2100"/>
              <a:t>. </a:t>
            </a:r>
          </a:p>
          <a:p>
            <a:r>
              <a:rPr lang="cs-CZ" altLang="en-US" sz="2100"/>
              <a:t>Cílem organizace bylo využít existující státní mapová díla a na jejich základě vybudovat </a:t>
            </a:r>
            <a:r>
              <a:rPr lang="cs-CZ" altLang="en-US" sz="2100" b="1"/>
              <a:t>evropskou infrastrukturu prostorových dat</a:t>
            </a:r>
            <a:r>
              <a:rPr lang="cs-CZ" altLang="en-US" sz="2100"/>
              <a:t>. </a:t>
            </a:r>
          </a:p>
          <a:p>
            <a:r>
              <a:rPr lang="cs-CZ" altLang="en-US" sz="2100" b="1"/>
              <a:t>Česká republika </a:t>
            </a:r>
            <a:r>
              <a:rPr lang="cs-CZ" altLang="en-US" sz="2100"/>
              <a:t>(ČR) je členem EG a je zastoupena prostřednictvím Českého úřadu zeměměřického a katastrálního (ČÚZK).</a:t>
            </a:r>
          </a:p>
          <a:p>
            <a:r>
              <a:rPr lang="cs-CZ" altLang="en-US" sz="2100"/>
              <a:t>EG : </a:t>
            </a:r>
          </a:p>
          <a:p>
            <a:pPr lvl="1"/>
            <a:r>
              <a:rPr lang="cs-CZ" altLang="en-US" sz="2100"/>
              <a:t>vyvíjí  produkty a služby,</a:t>
            </a:r>
          </a:p>
          <a:p>
            <a:pPr lvl="1"/>
            <a:r>
              <a:rPr lang="cs-CZ" altLang="en-US" sz="2100"/>
              <a:t> koordinuje celoevropské projekty;</a:t>
            </a:r>
          </a:p>
          <a:p>
            <a:pPr lvl="1"/>
            <a:r>
              <a:rPr lang="cs-CZ" altLang="en-US" sz="2100"/>
              <a:t>vytváří cenovou a licenční politiku k nově vzniklým produktům.</a:t>
            </a:r>
          </a:p>
          <a:p>
            <a:r>
              <a:rPr lang="cs-CZ" altLang="en-US" sz="2100" b="1"/>
              <a:t>Zeměměřický úřad </a:t>
            </a:r>
            <a:r>
              <a:rPr lang="cs-CZ" altLang="en-US" sz="2100"/>
              <a:t>(ZÚ) spolupracuje na projektech </a:t>
            </a:r>
            <a:r>
              <a:rPr lang="cs-CZ" altLang="en-US" sz="2100" b="1"/>
              <a:t>EuroRegionalMap, EuroGlobalMap, EuroBoundaryMap a EuroDEM</a:t>
            </a:r>
            <a:r>
              <a:rPr lang="cs-CZ" altLang="en-US" sz="210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654FC04-CA11-482B-AB37-6AB29683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268069" cy="545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EF6057-7065-414B-AA82-5F4C78A12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8000" r="15351" b="7061"/>
          <a:stretch/>
        </p:blipFill>
        <p:spPr>
          <a:xfrm>
            <a:off x="1835696" y="1964808"/>
            <a:ext cx="7128792" cy="4752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9F5485CC-8DC5-45D7-BFA2-9A40CB50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EuroRegionalMap (ERM)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138B06C-5023-46AE-B422-5743D5402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400" dirty="0"/>
              <a:t>je bezešvá </a:t>
            </a:r>
            <a:r>
              <a:rPr lang="cs-CZ" altLang="en-US" sz="2400" b="1" dirty="0"/>
              <a:t>topografická databáze </a:t>
            </a:r>
            <a:r>
              <a:rPr lang="cs-CZ" altLang="en-US" sz="2400" dirty="0"/>
              <a:t>Evropy v podrobnosti odpovídající měřítku </a:t>
            </a:r>
            <a:r>
              <a:rPr lang="cs-CZ" altLang="en-US" sz="2400" b="1" dirty="0"/>
              <a:t>1:250 000</a:t>
            </a:r>
            <a:r>
              <a:rPr lang="cs-CZ" altLang="en-US" sz="2400" dirty="0"/>
              <a:t>. </a:t>
            </a:r>
          </a:p>
          <a:p>
            <a:r>
              <a:rPr lang="cs-CZ" altLang="en-US" sz="2400" dirty="0"/>
              <a:t>Projekt se zpracovává od roku 2003, ČR se zapojila v roce 2005. V současné době se projektu účastní 31 evropských zemí.</a:t>
            </a:r>
          </a:p>
          <a:p>
            <a:r>
              <a:rPr lang="cs-CZ" altLang="en-US" sz="2400" dirty="0"/>
              <a:t>Databáze obsahuje </a:t>
            </a:r>
            <a:r>
              <a:rPr lang="cs-CZ" altLang="en-US" sz="2400" b="1" dirty="0"/>
              <a:t>7 tematických vrstev </a:t>
            </a:r>
            <a:r>
              <a:rPr lang="cs-CZ" altLang="en-US" sz="2400" dirty="0"/>
              <a:t>(Administrativní hranice, Vodstvo, Doprava, Sídla, Geografická jména, Různé objekty, Vegetace a půda).</a:t>
            </a:r>
          </a:p>
          <a:p>
            <a:r>
              <a:rPr lang="cs-CZ" altLang="en-US" sz="2400" dirty="0"/>
              <a:t>Z této databáze byla v roce 2007 </a:t>
            </a:r>
            <a:r>
              <a:rPr lang="cs-CZ" altLang="en-US" sz="2400" b="1" dirty="0"/>
              <a:t>odvozena Národní databáze ČR 1:200 000</a:t>
            </a:r>
            <a:r>
              <a:rPr lang="cs-CZ" altLang="en-US" sz="2400" dirty="0"/>
              <a:t> (Data200), která byla následně rozšířena o další objekty a atributy a je uživatelům poskytována v rámci produktů ZÚ.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urogeographics.org/sites/default/files/imported-files/ERM_Sample_niceview.jpg">
            <a:extLst>
              <a:ext uri="{FF2B5EF4-FFF2-40B4-BE49-F238E27FC236}">
                <a16:creationId xmlns:a16="http://schemas.microsoft.com/office/drawing/2014/main" id="{9C9107BD-4E4A-4715-88EA-6A4513F36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7164387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Parametry – ERM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52B1CB-28B1-4F80-9E29-23E49BF0A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4801" r="50787" b="13601"/>
          <a:stretch/>
        </p:blipFill>
        <p:spPr>
          <a:xfrm>
            <a:off x="1043608" y="1298122"/>
            <a:ext cx="4422630" cy="55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8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9D3747-452A-45D4-9EB1-F88CA5469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0400" r="23225" b="34600"/>
          <a:stretch/>
        </p:blipFill>
        <p:spPr>
          <a:xfrm>
            <a:off x="409937" y="260648"/>
            <a:ext cx="8324125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C4EA7BE7-0127-4C70-933C-25F74CB5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err="1"/>
              <a:t>EuroGlobalMap</a:t>
            </a:r>
            <a:r>
              <a:rPr lang="cs-CZ" altLang="en-US" dirty="0"/>
              <a:t> (EGM)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86CE9A9A-90A5-46C9-9AB4-631D12099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400"/>
              <a:t>je bezešvá topografická databáze Evropy v podrobnosti odpovídající měřítku </a:t>
            </a:r>
            <a:r>
              <a:rPr lang="cs-CZ" altLang="en-US" sz="2400" b="1"/>
              <a:t>1:1 000 000</a:t>
            </a:r>
            <a:r>
              <a:rPr lang="cs-CZ" altLang="en-US" sz="2400"/>
              <a:t>. </a:t>
            </a:r>
          </a:p>
          <a:p>
            <a:r>
              <a:rPr lang="cs-CZ" altLang="en-US" sz="2400"/>
              <a:t>Projekt se zpracovává od roku </a:t>
            </a:r>
            <a:r>
              <a:rPr lang="cs-CZ" altLang="en-US" sz="2400" b="1"/>
              <a:t>2002</a:t>
            </a:r>
            <a:r>
              <a:rPr lang="cs-CZ" altLang="en-US" sz="2400"/>
              <a:t>, ČR se účastní od počátku projektu. Současné pokrytí zahrnuje </a:t>
            </a:r>
            <a:r>
              <a:rPr lang="cs-CZ" altLang="en-US" sz="2400" b="1"/>
              <a:t>36</a:t>
            </a:r>
            <a:r>
              <a:rPr lang="cs-CZ" altLang="en-US" sz="2400"/>
              <a:t> evropských zemí.</a:t>
            </a:r>
          </a:p>
          <a:p>
            <a:r>
              <a:rPr lang="cs-CZ" altLang="en-US" sz="2400"/>
              <a:t>Databáze obsahuje </a:t>
            </a:r>
            <a:r>
              <a:rPr lang="cs-CZ" altLang="en-US" sz="2400" b="1"/>
              <a:t>6 tematických vrstev </a:t>
            </a:r>
            <a:r>
              <a:rPr lang="cs-CZ" altLang="en-US" sz="2400"/>
              <a:t>(Administrativní hranice, Vodstvo, Doprava, Sídla, Geografická jména, Výškové body).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B246D6FA-C60A-48EE-905B-189C4CB5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DFFB5C7D-F4D5-40B6-B99E-C624FD926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CCEF3A34-2316-4EB0-9E5D-B1A63B5D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04DE0B81-A1EC-42DC-9B27-4387499A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D37C8F29-B637-4AD6-9E21-D73D41677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2ADAAAE9-A57E-469A-8F5F-9C2FA9BF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Parametry – EGM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1ADCC9-E1AB-40A6-A72B-D1E46E234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3400" r="51575" b="19200"/>
          <a:stretch/>
        </p:blipFill>
        <p:spPr>
          <a:xfrm>
            <a:off x="1115616" y="1268760"/>
            <a:ext cx="4464496" cy="53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9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1FFEBD5-8355-468E-A0BA-8A7F10B09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RZM 10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A54EE63-BB83-46CC-9065-A8E40430A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Aft>
                <a:spcPts val="700"/>
              </a:spcAft>
            </a:pPr>
            <a:r>
              <a:rPr lang="cs-CZ" altLang="cs-CZ" sz="2400" dirty="0"/>
              <a:t>od r. 2001: digitální rastrový kartografický model území z vektorového topografického modelu ZABAGED®</a:t>
            </a:r>
          </a:p>
          <a:p>
            <a:pPr eaLnBrk="1" hangingPunct="1">
              <a:lnSpc>
                <a:spcPct val="80000"/>
              </a:lnSpc>
              <a:spcAft>
                <a:spcPts val="700"/>
              </a:spcAft>
            </a:pPr>
            <a:r>
              <a:rPr lang="cs-CZ" altLang="cs-CZ" sz="2400" dirty="0"/>
              <a:t>stav zpracování – v závěru roku 2006 bylo pokryto celé území ČR  </a:t>
            </a:r>
          </a:p>
          <a:p>
            <a:pPr eaLnBrk="1" hangingPunct="1">
              <a:lnSpc>
                <a:spcPct val="80000"/>
              </a:lnSpc>
              <a:spcAft>
                <a:spcPts val="700"/>
              </a:spcAft>
            </a:pPr>
            <a:r>
              <a:rPr lang="cs-CZ" altLang="cs-CZ" sz="2400" dirty="0"/>
              <a:t>vizuální podoba tištěné mapy</a:t>
            </a:r>
          </a:p>
          <a:p>
            <a:pPr eaLnBrk="1" hangingPunct="1">
              <a:lnSpc>
                <a:spcPct val="80000"/>
              </a:lnSpc>
              <a:spcAft>
                <a:spcPts val="700"/>
              </a:spcAft>
            </a:pPr>
            <a:r>
              <a:rPr lang="cs-CZ" altLang="cs-CZ" sz="2400" dirty="0"/>
              <a:t>čistota rastru – ne skenování papírových map</a:t>
            </a:r>
          </a:p>
          <a:p>
            <a:pPr eaLnBrk="1" hangingPunct="1">
              <a:lnSpc>
                <a:spcPct val="80000"/>
              </a:lnSpc>
              <a:spcAft>
                <a:spcPts val="700"/>
              </a:spcAft>
            </a:pPr>
            <a:r>
              <a:rPr lang="cs-CZ" altLang="cs-CZ" sz="2400" dirty="0"/>
              <a:t>bohatší značkový klíč</a:t>
            </a:r>
          </a:p>
          <a:p>
            <a:pPr eaLnBrk="1" hangingPunct="1">
              <a:lnSpc>
                <a:spcPct val="80000"/>
              </a:lnSpc>
              <a:spcAft>
                <a:spcPts val="700"/>
              </a:spcAft>
            </a:pPr>
            <a:r>
              <a:rPr lang="cs-CZ" altLang="cs-CZ" sz="2400" dirty="0"/>
              <a:t>aktuálnost</a:t>
            </a:r>
          </a:p>
          <a:p>
            <a:pPr eaLnBrk="1" hangingPunct="1">
              <a:lnSpc>
                <a:spcPct val="80000"/>
              </a:lnSpc>
              <a:spcAft>
                <a:spcPts val="700"/>
              </a:spcAft>
            </a:pPr>
            <a:r>
              <a:rPr lang="cs-CZ" altLang="cs-CZ" sz="2400" dirty="0"/>
              <a:t>poskytování po čtvercích 2 x 2 km -TIFF(+TFW) nebo po vrstvách (5 vrstev, po mapových listech, CIT,TIFF(+TFW), 400 dpi obojí</a:t>
            </a:r>
          </a:p>
        </p:txBody>
      </p:sp>
    </p:spTree>
    <p:extLst>
      <p:ext uri="{BB962C8B-B14F-4D97-AF65-F5344CB8AC3E}">
        <p14:creationId xmlns:p14="http://schemas.microsoft.com/office/powerpoint/2010/main" val="244038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822006-EDD5-4574-8AD9-87DD4FB49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0400" r="23225" b="34600"/>
          <a:stretch/>
        </p:blipFill>
        <p:spPr>
          <a:xfrm>
            <a:off x="251520" y="332656"/>
            <a:ext cx="8422057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Srovnání ERM a EGM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C61E31-554A-4846-9741-8B2BF5E81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5" t="15400" r="38738" b="6201"/>
          <a:stretch/>
        </p:blipFill>
        <p:spPr>
          <a:xfrm>
            <a:off x="4788024" y="1420813"/>
            <a:ext cx="4258816" cy="52998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5D005DB-071F-4B4A-803D-71B95B5B5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15000" r="38358" b="5201"/>
          <a:stretch/>
        </p:blipFill>
        <p:spPr>
          <a:xfrm>
            <a:off x="213240" y="1423672"/>
            <a:ext cx="4330824" cy="52766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4BA64EC-ACD2-4955-B9AA-2872DF2A1CD5}"/>
              </a:ext>
            </a:extLst>
          </p:cNvPr>
          <p:cNvSpPr txBox="1"/>
          <p:nvPr/>
        </p:nvSpPr>
        <p:spPr>
          <a:xfrm>
            <a:off x="395536" y="1484784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EGM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3EEE97-E976-4DD0-A47D-4B173766535B}"/>
              </a:ext>
            </a:extLst>
          </p:cNvPr>
          <p:cNvSpPr txBox="1"/>
          <p:nvPr/>
        </p:nvSpPr>
        <p:spPr>
          <a:xfrm>
            <a:off x="4878760" y="1484784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ERM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576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61AAEBDE-ABC7-42A5-9CAA-D3540DAC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EuroBoundaryMap (EBM)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2D33E1D5-B749-47D7-A478-2043A6ED8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000" dirty="0"/>
              <a:t>je bezešvá topografická databáze </a:t>
            </a:r>
            <a:r>
              <a:rPr lang="cs-CZ" altLang="en-US" sz="2000" b="1" dirty="0"/>
              <a:t>správních hranic Evropy </a:t>
            </a:r>
            <a:r>
              <a:rPr lang="cs-CZ" altLang="en-US" sz="2000" dirty="0"/>
              <a:t>v podrobnosti odpovídající měřítku </a:t>
            </a:r>
            <a:r>
              <a:rPr lang="cs-CZ" altLang="en-US" sz="2000" b="1" dirty="0"/>
              <a:t>1:100 000</a:t>
            </a:r>
            <a:r>
              <a:rPr lang="cs-CZ" altLang="en-US" sz="2000" dirty="0"/>
              <a:t>. Dříve se nazývala SABE (</a:t>
            </a:r>
            <a:r>
              <a:rPr lang="cs-CZ" altLang="en-US" sz="2000" dirty="0" err="1"/>
              <a:t>Seamless</a:t>
            </a:r>
            <a:r>
              <a:rPr lang="cs-CZ" altLang="en-US" sz="2000" dirty="0"/>
              <a:t> </a:t>
            </a:r>
            <a:r>
              <a:rPr lang="cs-CZ" altLang="en-US" sz="2000" dirty="0" err="1"/>
              <a:t>Administrative</a:t>
            </a:r>
            <a:r>
              <a:rPr lang="cs-CZ" altLang="en-US" sz="2000" dirty="0"/>
              <a:t> </a:t>
            </a:r>
            <a:r>
              <a:rPr lang="cs-CZ" altLang="en-US" sz="2000" dirty="0" err="1"/>
              <a:t>Boundaries</a:t>
            </a:r>
            <a:r>
              <a:rPr lang="cs-CZ" altLang="en-US" sz="2000" dirty="0"/>
              <a:t> </a:t>
            </a:r>
            <a:r>
              <a:rPr lang="cs-CZ" altLang="en-US" sz="2000" dirty="0" err="1"/>
              <a:t>of</a:t>
            </a:r>
            <a:r>
              <a:rPr lang="cs-CZ" altLang="en-US" sz="2000" dirty="0"/>
              <a:t> </a:t>
            </a:r>
            <a:r>
              <a:rPr lang="cs-CZ" altLang="en-US" sz="2000" dirty="0" err="1"/>
              <a:t>Europe</a:t>
            </a:r>
            <a:r>
              <a:rPr lang="cs-CZ" altLang="en-US" sz="2000" dirty="0"/>
              <a:t>). </a:t>
            </a:r>
          </a:p>
          <a:p>
            <a:r>
              <a:rPr lang="cs-CZ" altLang="en-US" sz="2000" dirty="0"/>
              <a:t>Projekt se zpracovává od roku 1992, ČR se zapojila v roce 1997. </a:t>
            </a:r>
            <a:endParaRPr lang="cs-CZ" altLang="en-US" sz="2000" b="1" dirty="0"/>
          </a:p>
          <a:p>
            <a:r>
              <a:rPr lang="cs-CZ" altLang="en-US" sz="2000" dirty="0"/>
              <a:t>Databáze obsahuje administrativní členění </a:t>
            </a:r>
            <a:r>
              <a:rPr lang="cs-CZ" altLang="en-US" sz="2000" b="1" dirty="0"/>
              <a:t>až do úrovně nejmenších správních jednotek</a:t>
            </a:r>
            <a:r>
              <a:rPr lang="cs-CZ" altLang="en-US" sz="2000" dirty="0"/>
              <a:t>. Všechny úrovně jsou provázány se systémem statistických administrativních jednotek NUTS a LAU, používaným Evropským statistickým úřadem (EUROSTAT).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8913033C-CF8D-4AF5-AB55-A3A4692E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347AAA74-FE69-4F98-8A67-7097839F5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2" name="Picture 2" descr="EBM v5.0 (NUTS3 codes and labels) ">
            <a:extLst>
              <a:ext uri="{FF2B5EF4-FFF2-40B4-BE49-F238E27FC236}">
                <a16:creationId xmlns:a16="http://schemas.microsoft.com/office/drawing/2014/main" id="{7FC47340-1149-49D0-BCC4-B3C08FB9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4645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Parametry – EBM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CD7780-1D2C-4E74-9A8A-159EA6036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7" t="22001" r="35826" b="8001"/>
          <a:stretch/>
        </p:blipFill>
        <p:spPr>
          <a:xfrm>
            <a:off x="1043608" y="1357191"/>
            <a:ext cx="6192688" cy="54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17ADFE8E-FD18-4BB6-B7E3-DEF5008AA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754"/>
            <a:ext cx="8520390" cy="6215558"/>
          </a:xfrm>
          <a:prstGeom prst="rect">
            <a:avLst/>
          </a:prstGeom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B3817B19-1FAB-4257-9DF7-5C73DD2C6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73" y="2852936"/>
            <a:ext cx="1428571" cy="14285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4BE00A9-408F-4F85-AE2F-D84236E7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92" y="1327942"/>
            <a:ext cx="1428571" cy="1428571"/>
          </a:xfrm>
          <a:prstGeom prst="rect">
            <a:avLst/>
          </a:prstGeom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99940460-30C3-453A-9B8E-FE2435556B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65" y="4377930"/>
            <a:ext cx="1428571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4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EuroDEM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200"/>
              <a:t>je mozaika národních </a:t>
            </a:r>
            <a:r>
              <a:rPr lang="cs-CZ" altLang="en-US" sz="2200" b="1"/>
              <a:t>výškopisných dat </a:t>
            </a:r>
            <a:r>
              <a:rPr lang="cs-CZ" altLang="en-US" sz="2200"/>
              <a:t>evropských zemí a dat získaných ze </a:t>
            </a:r>
            <a:r>
              <a:rPr lang="cs-CZ" altLang="en-US" sz="2200" b="1"/>
              <a:t>SRTM</a:t>
            </a:r>
            <a:r>
              <a:rPr lang="cs-CZ" altLang="en-US" sz="2200"/>
              <a:t> (Shuttle Radar Topography Mission) DEM. </a:t>
            </a:r>
          </a:p>
          <a:p>
            <a:r>
              <a:rPr lang="cs-CZ" altLang="en-US" sz="2200"/>
              <a:t>Projekt byl zahájen v roce 2006, ČR na něm spolupracuje od jeho počátku. Pokrývá </a:t>
            </a:r>
            <a:r>
              <a:rPr lang="cs-CZ" altLang="en-US" sz="2200" b="1"/>
              <a:t>celé území Evropy </a:t>
            </a:r>
            <a:r>
              <a:rPr lang="cs-CZ" altLang="en-US" sz="2200"/>
              <a:t>(27 zemí členů Evropské unie, země EFTA, ostatní země bývalé Jugoslávie, Moldávie a Kaliningradská oblast Ruska).</a:t>
            </a:r>
          </a:p>
          <a:p>
            <a:r>
              <a:rPr lang="pt-BR" altLang="en-US" sz="2200"/>
              <a:t>EuroDEM v1.0 je reprezentace </a:t>
            </a:r>
            <a:r>
              <a:rPr lang="pt-BR" altLang="en-US" sz="2200" b="1"/>
              <a:t>digitálního modelu terénu </a:t>
            </a:r>
            <a:r>
              <a:rPr lang="pt-BR" altLang="en-US" sz="2200"/>
              <a:t>(„holého“ terénu), neobsahuje údaje o digitálním</a:t>
            </a:r>
            <a:r>
              <a:rPr lang="cs-CZ" altLang="en-US" sz="2200"/>
              <a:t> modelu povrchu (vegetace, budovy atd.). </a:t>
            </a:r>
          </a:p>
          <a:p>
            <a:r>
              <a:rPr lang="cs-CZ" altLang="en-US" sz="2200"/>
              <a:t>Dodává se ve dvou podobách - jako </a:t>
            </a:r>
            <a:r>
              <a:rPr lang="cs-CZ" altLang="en-US" sz="2200" b="1"/>
              <a:t>grid</a:t>
            </a:r>
            <a:r>
              <a:rPr lang="cs-CZ" altLang="en-US" sz="2200"/>
              <a:t>, nebo jako </a:t>
            </a:r>
            <a:r>
              <a:rPr lang="cs-CZ" altLang="en-US" sz="2200" b="1"/>
              <a:t>TIN</a:t>
            </a:r>
            <a:r>
              <a:rPr lang="cs-CZ" altLang="en-US" sz="2200"/>
              <a:t>. </a:t>
            </a:r>
          </a:p>
          <a:p>
            <a:r>
              <a:rPr lang="cs-CZ" altLang="en-US" sz="2200"/>
              <a:t>Výšková přesnost se pohybuje mezi </a:t>
            </a:r>
            <a:r>
              <a:rPr lang="cs-CZ" altLang="en-US" sz="2200" b="1"/>
              <a:t>8 a 10 m</a:t>
            </a:r>
            <a:r>
              <a:rPr lang="cs-CZ" altLang="en-US" sz="220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DBA58128-3462-4F6F-9BDC-8FACC68F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759F984F-97C0-4E48-92C1-585D13574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2" descr="http://www.eurogeographics.org/sites/default/files/EuroDEMsample.JPG">
            <a:extLst>
              <a:ext uri="{FF2B5EF4-FFF2-40B4-BE49-F238E27FC236}">
                <a16:creationId xmlns:a16="http://schemas.microsoft.com/office/drawing/2014/main" id="{7D8F5FA3-ADFD-490D-B9BC-CCA2EB75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3375"/>
            <a:ext cx="61214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0B0C97E-DDD2-4EFC-BED7-F0CC12BFBF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C6796C2-2D9B-4F2A-952D-03B83CAB7A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1508" name="Picture 4" descr="EuroDEM_0m">
            <a:extLst>
              <a:ext uri="{FF2B5EF4-FFF2-40B4-BE49-F238E27FC236}">
                <a16:creationId xmlns:a16="http://schemas.microsoft.com/office/drawing/2014/main" id="{908DCF05-F4C1-4382-B0D4-8B3F0BD0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88963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>
            <a:extLst>
              <a:ext uri="{FF2B5EF4-FFF2-40B4-BE49-F238E27FC236}">
                <a16:creationId xmlns:a16="http://schemas.microsoft.com/office/drawing/2014/main" id="{EDD2F812-A4B1-4152-A701-48AFC00E6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5603" name="Picture 4" descr="EuroDEM_50m">
            <a:extLst>
              <a:ext uri="{FF2B5EF4-FFF2-40B4-BE49-F238E27FC236}">
                <a16:creationId xmlns:a16="http://schemas.microsoft.com/office/drawing/2014/main" id="{965CBD76-EBDB-4CE0-8CF2-59DA3FC3FC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8888413" cy="68675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E12008F-0843-4CEE-96C1-885C6F254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(D)RZM 25, (D)RZM 50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2EEAFD2-37BF-4F71-9B4F-F28C715E9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Aft>
                <a:spcPts val="700"/>
              </a:spcAft>
            </a:pPr>
            <a:r>
              <a:rPr lang="cs-CZ" altLang="cs-CZ" sz="2400" dirty="0"/>
              <a:t>původně ve stejných verzích jako ZABAGED/2        (ale 5 x 5 km a 10 x 10 km)</a:t>
            </a:r>
          </a:p>
          <a:p>
            <a:pPr eaLnBrk="1" hangingPunct="1">
              <a:spcAft>
                <a:spcPts val="700"/>
              </a:spcAft>
            </a:pPr>
            <a:r>
              <a:rPr lang="cs-CZ" altLang="cs-CZ" sz="2400" dirty="0"/>
              <a:t>aktuální stav odpovídá tiskovým podkladům posledního vydání mapy </a:t>
            </a:r>
          </a:p>
          <a:p>
            <a:pPr eaLnBrk="1" hangingPunct="1">
              <a:spcAft>
                <a:spcPts val="700"/>
              </a:spcAft>
            </a:pPr>
            <a:r>
              <a:rPr lang="cs-CZ" altLang="cs-CZ" sz="2400" dirty="0"/>
              <a:t>od roku 2002 (RZM 50) a 2005 (RZM 25) vzniká postupně nová podoba těchto rastrových map, data jsou již odvozována ze souborů ZABAGED® </a:t>
            </a:r>
          </a:p>
          <a:p>
            <a:pPr eaLnBrk="1" hangingPunct="1">
              <a:spcAft>
                <a:spcPts val="700"/>
              </a:spcAft>
            </a:pPr>
            <a:r>
              <a:rPr lang="cs-CZ" altLang="cs-CZ" sz="2400" dirty="0"/>
              <a:t>varianty – barevná bezešvá mapa (čtverce) nebo jednotlivé vrstvy za mapové listy</a:t>
            </a:r>
          </a:p>
          <a:p>
            <a:pPr eaLnBrk="1" hangingPunct="1">
              <a:spcAft>
                <a:spcPts val="700"/>
              </a:spcAf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201895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D3352278-FBF1-433F-B373-BDD576329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3" name="Picture 4" descr="EuroDEM_100m">
            <a:extLst>
              <a:ext uri="{FF2B5EF4-FFF2-40B4-BE49-F238E27FC236}">
                <a16:creationId xmlns:a16="http://schemas.microsoft.com/office/drawing/2014/main" id="{17628268-E4E1-4278-88A0-52825B4B70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8888413" cy="68675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Parametry - </a:t>
            </a:r>
            <a:r>
              <a:rPr lang="cs-CZ" altLang="en-US" dirty="0" err="1"/>
              <a:t>EuroDEM</a:t>
            </a:r>
            <a:endParaRPr lang="cs-CZ" alt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E760CE-7778-4E70-9122-50DF71139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4801" r="50000" b="27601"/>
          <a:stretch/>
        </p:blipFill>
        <p:spPr>
          <a:xfrm>
            <a:off x="914400" y="1600200"/>
            <a:ext cx="4953744" cy="46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9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49C3E1-AD7A-4379-9781-4C2699849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2" t="26200" r="22438" b="6601"/>
          <a:stretch/>
        </p:blipFill>
        <p:spPr>
          <a:xfrm>
            <a:off x="1043608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Souřadnicové systémy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200" dirty="0"/>
              <a:t>Polohopisná data ERM, EGM, EBM, </a:t>
            </a:r>
            <a:r>
              <a:rPr lang="cs-CZ" altLang="en-US" sz="2200" dirty="0" err="1"/>
              <a:t>EuroDEM</a:t>
            </a:r>
            <a:r>
              <a:rPr lang="cs-CZ" altLang="en-US" sz="2200" dirty="0"/>
              <a:t> jsou vedena a poskytována v Evropském terestrickém referenčním systému, epocha 1989.0 (ETRS89), výšky </a:t>
            </a:r>
            <a:r>
              <a:rPr lang="cs-CZ" altLang="en-US" sz="2200" dirty="0" err="1"/>
              <a:t>EuroDEM</a:t>
            </a:r>
            <a:r>
              <a:rPr lang="cs-CZ" altLang="en-US" sz="2200" dirty="0"/>
              <a:t> jsou vedeny a poskytovány v Evropském výškovém referenčním systému (EVRS).</a:t>
            </a:r>
          </a:p>
          <a:p>
            <a:r>
              <a:rPr lang="cs-CZ" altLang="en-US" sz="2200" dirty="0"/>
              <a:t>Datové specifikace ERM, EGM byly sladěny se standardem DIGEST.</a:t>
            </a:r>
          </a:p>
          <a:p>
            <a:r>
              <a:rPr lang="cs-CZ" altLang="en-US" sz="2200" dirty="0"/>
              <a:t>Metadata byla naplněna dle standardu ISO 19115.</a:t>
            </a:r>
          </a:p>
          <a:p>
            <a:r>
              <a:rPr lang="cs-CZ" altLang="en-US" sz="2200" dirty="0"/>
              <a:t>Datové specifikace EBM byly aktualizovány podle ISO 19131, metadata jsou v souladu se standardy ISO 19115 a INSPIRE.</a:t>
            </a:r>
          </a:p>
        </p:txBody>
      </p:sp>
    </p:spTree>
    <p:extLst>
      <p:ext uri="{BB962C8B-B14F-4D97-AF65-F5344CB8AC3E}">
        <p14:creationId xmlns:p14="http://schemas.microsoft.com/office/powerpoint/2010/main" val="1738422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Produkty ve vývoji –</a:t>
            </a:r>
            <a:r>
              <a:rPr lang="cs-CZ" altLang="en-US" dirty="0" err="1"/>
              <a:t>EuroGeoNames</a:t>
            </a:r>
            <a:r>
              <a:rPr lang="cs-CZ" altLang="en-US" dirty="0"/>
              <a:t> (EGN) 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1800" dirty="0"/>
              <a:t>je služba kombinující databáze zeměpisných jmen jednotlivých evropských zemí pro vyhledávání těchto jmen přes webové rozhraní bez ohledu na státní a jazykové hranice. </a:t>
            </a:r>
          </a:p>
          <a:p>
            <a:r>
              <a:rPr lang="cs-CZ" altLang="en-US" sz="1800" dirty="0"/>
              <a:t>K projektu je nyní připojeno 17 států Evropy, ČR patří mezi zakládající státy. </a:t>
            </a:r>
          </a:p>
          <a:p>
            <a:r>
              <a:rPr lang="cs-CZ" altLang="en-US" sz="1800" dirty="0"/>
              <a:t>Služba byla úspěšně reorganizována s použitím cloudu. </a:t>
            </a:r>
          </a:p>
          <a:p>
            <a:r>
              <a:rPr lang="cs-CZ" altLang="en-US" sz="1800" dirty="0"/>
              <a:t>Správce centrální služby EGN, Finský geodetický institut v roce 2012 úspěšně stáhl data z databáze geografických jmen </a:t>
            </a:r>
            <a:r>
              <a:rPr lang="cs-CZ" altLang="en-US" sz="1800" dirty="0" err="1"/>
              <a:t>Geonames</a:t>
            </a:r>
            <a:r>
              <a:rPr lang="cs-CZ" altLang="en-US" sz="1800" dirty="0"/>
              <a:t> za pomoci EGN lokální služby Zeměměřického úřadu (ZU EGN) do centrální databáze EGN.</a:t>
            </a:r>
          </a:p>
          <a:p>
            <a:r>
              <a:rPr lang="cs-CZ" altLang="en-US" sz="1800" dirty="0"/>
              <a:t>Zpracováno bylo 260465 záznamů z území České republiky.</a:t>
            </a:r>
          </a:p>
          <a:p>
            <a:r>
              <a:rPr lang="cs-CZ" altLang="en-US" sz="1800" dirty="0"/>
              <a:t>Centrální služba je nyní v testovacím režimu a zpřístupňuje data všech členských států.</a:t>
            </a:r>
          </a:p>
        </p:txBody>
      </p:sp>
    </p:spTree>
    <p:extLst>
      <p:ext uri="{BB962C8B-B14F-4D97-AF65-F5344CB8AC3E}">
        <p14:creationId xmlns:p14="http://schemas.microsoft.com/office/powerpoint/2010/main" val="2697742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7227D-C892-46A8-802F-8DD9F4FC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Produkty ve vývoji – </a:t>
            </a:r>
            <a:r>
              <a:rPr lang="en-GB" altLang="en-US" dirty="0"/>
              <a:t>State </a:t>
            </a:r>
            <a:r>
              <a:rPr lang="en-GB" altLang="en-US" dirty="0" err="1"/>
              <a:t>Boudaries</a:t>
            </a:r>
            <a:r>
              <a:rPr lang="en-GB" altLang="en-US" dirty="0"/>
              <a:t> of Europe (SBE)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DAA8EE-45DD-49ED-A375-5F3EF2092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je databáze státních hranic Evropy.</a:t>
            </a:r>
          </a:p>
          <a:p>
            <a:r>
              <a:rPr lang="cs-CZ" sz="1800" dirty="0"/>
              <a:t>Projekt se zpracovává od roku 2004, ČR se zapojila v roce  2013.</a:t>
            </a:r>
          </a:p>
          <a:p>
            <a:r>
              <a:rPr lang="cs-CZ" sz="1800" dirty="0"/>
              <a:t>V současné  době  se  projektu  účastní  22  evropských  zemí.  Účelem  databáze  je  spravovat  </a:t>
            </a:r>
            <a:r>
              <a:rPr lang="cs-CZ" sz="1800" b="1" u="sng" dirty="0"/>
              <a:t>právně  odsouhlasený</a:t>
            </a:r>
            <a:r>
              <a:rPr lang="cs-CZ" sz="1800" b="1" dirty="0"/>
              <a:t> </a:t>
            </a:r>
            <a:r>
              <a:rPr lang="cs-CZ" sz="1800" dirty="0"/>
              <a:t>stav  státních  hranic  na  základě  vzájemných  mezinárodních dohod  odsouhlasených příslušnými  státy.</a:t>
            </a:r>
          </a:p>
          <a:p>
            <a:r>
              <a:rPr lang="cs-CZ" sz="1800" dirty="0"/>
              <a:t>Databáze obsahuje bilaterálně schválené souřadnice ETRS89   hraničních znaků a  nevyznačených lomových bodů  hraniční čáry   včetně   linií   hraniční   čáry.</a:t>
            </a:r>
          </a:p>
          <a:p>
            <a:r>
              <a:rPr lang="cs-CZ" sz="1800" dirty="0"/>
              <a:t>Databáze   současně   obsahuje   výčet   mezinárodních   smluv   a   hraničních dokumentů,  ke  kterým  se  schválené  souřadnice  ETRS89  hraničních  znaků  a  nevyznačených  lomových  bodů hraniční čáry vztahují.</a:t>
            </a:r>
          </a:p>
        </p:txBody>
      </p:sp>
    </p:spTree>
    <p:extLst>
      <p:ext uri="{BB962C8B-B14F-4D97-AF65-F5344CB8AC3E}">
        <p14:creationId xmlns:p14="http://schemas.microsoft.com/office/powerpoint/2010/main" val="2107053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7227D-C892-46A8-802F-8DD9F4FC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Dostupnost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DAA8EE-45DD-49ED-A375-5F3EF2092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Open Maps for Europe</a:t>
            </a:r>
            <a:r>
              <a:rPr lang="cs-CZ" sz="2000" dirty="0"/>
              <a:t> – </a:t>
            </a:r>
            <a:r>
              <a:rPr lang="cs-CZ" sz="2000" dirty="0">
                <a:hlinkClick r:id="rId2"/>
              </a:rPr>
              <a:t>https://www.mapsforeurope.org/</a:t>
            </a:r>
            <a:r>
              <a:rPr lang="cs-CZ" sz="2000" dirty="0"/>
              <a:t> (</a:t>
            </a:r>
            <a:r>
              <a:rPr lang="cs-CZ" sz="2000" dirty="0" err="1"/>
              <a:t>EuroReginlMap</a:t>
            </a:r>
            <a:r>
              <a:rPr lang="cs-CZ" sz="2000" dirty="0"/>
              <a:t>, </a:t>
            </a:r>
            <a:r>
              <a:rPr lang="cs-CZ" sz="2000" dirty="0" err="1"/>
              <a:t>EuroGlobalMap</a:t>
            </a:r>
            <a:r>
              <a:rPr lang="cs-CZ" sz="2000" dirty="0"/>
              <a:t>, </a:t>
            </a:r>
            <a:r>
              <a:rPr lang="cs-CZ" sz="2000" dirty="0" err="1"/>
              <a:t>EuroDEM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EuroBoundaryMap</a:t>
            </a:r>
            <a:r>
              <a:rPr lang="cs-CZ" sz="2000" dirty="0"/>
              <a:t> – </a:t>
            </a:r>
            <a:r>
              <a:rPr lang="cs-CZ" sz="2000" dirty="0">
                <a:hlinkClick r:id="rId3"/>
              </a:rPr>
              <a:t>https://eurogeographics.org/maps-for-europe/ebm/</a:t>
            </a:r>
            <a:r>
              <a:rPr lang="cs-CZ" sz="2000" dirty="0"/>
              <a:t> </a:t>
            </a:r>
          </a:p>
          <a:p>
            <a:endParaRPr lang="en-GB" sz="1200" b="1" dirty="0"/>
          </a:p>
          <a:p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8E291C-CBAC-428E-AA6A-DC08C4230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2" t="8000" r="15350" b="16401"/>
          <a:stretch/>
        </p:blipFill>
        <p:spPr>
          <a:xfrm>
            <a:off x="1403648" y="2420888"/>
            <a:ext cx="4968552" cy="30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89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3640CDC-E1C5-48EA-9779-DA30D9CEEC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en-US" sz="3600" dirty="0"/>
              <a:t>Ortofoto České republiky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561BB388-1733-47AB-BBCB-86711FB0D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286042"/>
      </p:ext>
    </p:extLst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Ortofoto ČR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200" dirty="0"/>
              <a:t>Je periodicky aktualizovanou sadou barevných </a:t>
            </a:r>
            <a:r>
              <a:rPr lang="cs-CZ" altLang="en-US" sz="2200" dirty="0" err="1"/>
              <a:t>ortofot</a:t>
            </a:r>
            <a:r>
              <a:rPr lang="cs-CZ" altLang="en-US" sz="2200" dirty="0"/>
              <a:t> v rozměrech a kladu mapových listů SM5 (2 x 2,5 km).</a:t>
            </a:r>
          </a:p>
          <a:p>
            <a:r>
              <a:rPr lang="cs-CZ" altLang="en-US" sz="2200" dirty="0"/>
              <a:t>vzniká diferenciálním překreslením (</a:t>
            </a:r>
            <a:r>
              <a:rPr lang="cs-CZ" altLang="en-US" sz="2200" dirty="0" err="1"/>
              <a:t>ortogonalizací</a:t>
            </a:r>
            <a:r>
              <a:rPr lang="cs-CZ" altLang="en-US" sz="2200" dirty="0"/>
              <a:t>) LMS</a:t>
            </a:r>
          </a:p>
          <a:p>
            <a:r>
              <a:rPr lang="cs-CZ" altLang="en-US" sz="2200" dirty="0"/>
              <a:t>je v celém rozsahu barevně vyrovnané a zdánlivě bezešvé.</a:t>
            </a:r>
          </a:p>
          <a:p>
            <a:r>
              <a:rPr lang="cs-CZ" altLang="en-US" sz="2200" dirty="0"/>
              <a:t>Švy mezi jednotlivými snímky jsou vedeny po přirozených liniích.</a:t>
            </a:r>
          </a:p>
          <a:p>
            <a:r>
              <a:rPr lang="cs-CZ" altLang="en-US" sz="2200" dirty="0"/>
              <a:t>Vzniká ve spolupráci orgánů resortů Českého úřadu zeměměřického a katastrálního (ČÚZK), Ministerstva obrany (MO) a Ministerstva zemědělství (</a:t>
            </a:r>
            <a:r>
              <a:rPr lang="cs-CZ" altLang="en-US" sz="2200" dirty="0" err="1"/>
              <a:t>MZe</a:t>
            </a:r>
            <a:r>
              <a:rPr lang="cs-CZ" altLang="en-US" sz="2200" dirty="0"/>
              <a:t>).</a:t>
            </a:r>
          </a:p>
          <a:p>
            <a:r>
              <a:rPr lang="cs-CZ" altLang="en-US" sz="2200" dirty="0"/>
              <a:t>Není považováno přímo za SMD, ale úzce souvisí…</a:t>
            </a:r>
          </a:p>
          <a:p>
            <a:endParaRPr lang="cs-CZ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4438882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err="1"/>
              <a:t>Letetecké</a:t>
            </a:r>
            <a:r>
              <a:rPr lang="cs-CZ" altLang="en-US" dirty="0"/>
              <a:t> snímkování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B388090-17EC-4197-B59B-287325E7B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22001" r="37400" b="23401"/>
          <a:stretch/>
        </p:blipFill>
        <p:spPr>
          <a:xfrm>
            <a:off x="4221493" y="4049688"/>
            <a:ext cx="4896544" cy="2808312"/>
          </a:xfrm>
          <a:prstGeom prst="rect">
            <a:avLst/>
          </a:prstGeom>
        </p:spPr>
      </p:pic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1800" dirty="0"/>
              <a:t>V letech 2003 – 2009 bylo letecké měřické snímkování realizováno analogově (na film) ve tříletém intervalu = 3 pásma</a:t>
            </a:r>
          </a:p>
          <a:p>
            <a:r>
              <a:rPr lang="cs-CZ" altLang="en-US" sz="1800" dirty="0"/>
              <a:t>V roce 2010 bylo  poprvé provedeno snímkování digitálními leteckými kamerami </a:t>
            </a:r>
          </a:p>
          <a:p>
            <a:r>
              <a:rPr lang="cs-CZ" altLang="en-US" sz="1800" dirty="0"/>
              <a:t>V roce 2011 tak bylo dokončeno letecké snímkování s pixelem 0,25 m </a:t>
            </a:r>
          </a:p>
          <a:p>
            <a:r>
              <a:rPr lang="cs-CZ" altLang="en-US" sz="1800" dirty="0"/>
              <a:t>Od roku 2012 dvouletý interval digitálního leteckého snímkování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</a:rPr>
              <a:t>Od roku 2016 zvýšeno prostorové rozlišení na 0,20 cm </a:t>
            </a:r>
            <a:endParaRPr lang="cs-CZ" altLang="en-US" sz="1800" dirty="0"/>
          </a:p>
          <a:p>
            <a:endParaRPr lang="cs-CZ" altLang="en-US" sz="2200" dirty="0"/>
          </a:p>
        </p:txBody>
      </p:sp>
    </p:spTree>
    <p:extLst>
      <p:ext uri="{BB962C8B-B14F-4D97-AF65-F5344CB8AC3E}">
        <p14:creationId xmlns:p14="http://schemas.microsoft.com/office/powerpoint/2010/main" val="97579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5EDB2EB-457F-41DB-839A-5ED63CE8D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RZM 200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F99D802-6574-41F7-87B2-41F85D02E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Aft>
                <a:spcPts val="800"/>
              </a:spcAft>
            </a:pPr>
            <a:r>
              <a:rPr lang="cs-CZ" altLang="cs-CZ"/>
              <a:t>skenováním jednotlivých tiskových podkladů ZM 200</a:t>
            </a:r>
          </a:p>
          <a:p>
            <a:pPr eaLnBrk="1" hangingPunct="1">
              <a:spcAft>
                <a:spcPts val="800"/>
              </a:spcAft>
            </a:pPr>
            <a:r>
              <a:rPr lang="cs-CZ" altLang="cs-CZ"/>
              <a:t>data k dispozici z celého území ČR</a:t>
            </a:r>
          </a:p>
          <a:p>
            <a:pPr eaLnBrk="1" hangingPunct="1">
              <a:spcAft>
                <a:spcPts val="800"/>
              </a:spcAft>
            </a:pPr>
            <a:r>
              <a:rPr lang="cs-CZ" altLang="cs-CZ"/>
              <a:t>aktuální stav - tiskový podklad posledního vydání mapy</a:t>
            </a:r>
          </a:p>
          <a:p>
            <a:pPr eaLnBrk="1" hangingPunct="1">
              <a:spcAft>
                <a:spcPts val="800"/>
              </a:spcAft>
            </a:pPr>
            <a:r>
              <a:rPr lang="cs-CZ" altLang="cs-CZ"/>
              <a:t>dvě varianty jako u RZM 25 a  RZM 50</a:t>
            </a:r>
          </a:p>
          <a:p>
            <a:pPr eaLnBrk="1" hangingPunct="1">
              <a:spcAft>
                <a:spcPts val="800"/>
              </a:spcAft>
            </a:pPr>
            <a:r>
              <a:rPr lang="cs-CZ" altLang="cs-CZ"/>
              <a:t>cena: 1000,- Kč za 50 x 50 km; 3000,- za všechny vrstvy (6)</a:t>
            </a:r>
          </a:p>
        </p:txBody>
      </p:sp>
    </p:spTree>
    <p:extLst>
      <p:ext uri="{BB962C8B-B14F-4D97-AF65-F5344CB8AC3E}">
        <p14:creationId xmlns:p14="http://schemas.microsoft.com/office/powerpoint/2010/main" val="487854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První roky snímkování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81354E-50CF-492C-96B3-E8219B11A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87" t="34602" r="25563" b="17800"/>
          <a:stretch/>
        </p:blipFill>
        <p:spPr>
          <a:xfrm>
            <a:off x="5364088" y="2376246"/>
            <a:ext cx="2736304" cy="33226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8F32B4-C2B1-48F5-9234-78444C7E0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040" t="26225" r="45047" b="17964"/>
          <a:stretch/>
        </p:blipFill>
        <p:spPr>
          <a:xfrm>
            <a:off x="3570247" y="1556792"/>
            <a:ext cx="2003505" cy="42179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CBE2BF5-B9B6-4638-A120-C16762475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24" t="28037" r="58364" b="21563"/>
          <a:stretch/>
        </p:blipFill>
        <p:spPr>
          <a:xfrm>
            <a:off x="1236182" y="1749705"/>
            <a:ext cx="2448272" cy="383207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216E3D9-061D-4AC0-AE0D-C2CF45C5A105}"/>
              </a:ext>
            </a:extLst>
          </p:cNvPr>
          <p:cNvSpPr txBox="1"/>
          <p:nvPr/>
        </p:nvSpPr>
        <p:spPr>
          <a:xfrm>
            <a:off x="6179861" y="2376246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2003</a:t>
            </a:r>
            <a:endParaRPr lang="en-GB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9C86D76-E55F-4236-B096-E3CF25156D2D}"/>
              </a:ext>
            </a:extLst>
          </p:cNvPr>
          <p:cNvSpPr txBox="1"/>
          <p:nvPr/>
        </p:nvSpPr>
        <p:spPr>
          <a:xfrm>
            <a:off x="3891261" y="2376246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2004</a:t>
            </a:r>
            <a:endParaRPr lang="en-GB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07697D-D6A0-412C-ACAA-3D4F233B518E}"/>
              </a:ext>
            </a:extLst>
          </p:cNvPr>
          <p:cNvSpPr txBox="1"/>
          <p:nvPr/>
        </p:nvSpPr>
        <p:spPr>
          <a:xfrm>
            <a:off x="2024650" y="2376246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/>
              <a:t>2005</a:t>
            </a:r>
            <a:endParaRPr lang="en-GB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0A4D1FA-D821-4CE5-864A-D06E5EE46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761591"/>
            <a:ext cx="7772400" cy="691745"/>
          </a:xfrm>
        </p:spPr>
        <p:txBody>
          <a:bodyPr/>
          <a:lstStyle/>
          <a:p>
            <a:r>
              <a:rPr lang="cs-CZ" altLang="en-US" sz="1800" dirty="0"/>
              <a:t>Na </a:t>
            </a:r>
            <a:r>
              <a:rPr lang="cs-CZ" altLang="en-US" sz="1800" dirty="0" err="1"/>
              <a:t>Geoportále</a:t>
            </a:r>
            <a:r>
              <a:rPr lang="cs-CZ" altLang="en-US" sz="1800" dirty="0"/>
              <a:t> ČZK jsou jako archivní ortofoto dostupní i starší snímky, nejsou však homogenní a celistvé</a:t>
            </a:r>
          </a:p>
          <a:p>
            <a:endParaRPr lang="cs-CZ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614754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Letecké snímkování – parametry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9C2F1B-ECBE-4EB5-99A9-92E87C31A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0" t="22400" r="35426" b="20524"/>
          <a:stretch/>
        </p:blipFill>
        <p:spPr>
          <a:xfrm>
            <a:off x="259463" y="1717973"/>
            <a:ext cx="8625074" cy="5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Letecké snímkování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D24E5C50-1614-427B-875D-587E04683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r>
              <a:rPr lang="cs-CZ" sz="1800" i="0" u="none" strike="noStrike" baseline="0" dirty="0">
                <a:solidFill>
                  <a:srgbClr val="000000"/>
                </a:solidFill>
              </a:rPr>
              <a:t>Rozdělení </a:t>
            </a:r>
            <a:r>
              <a:rPr lang="cs-CZ" sz="1800" dirty="0">
                <a:solidFill>
                  <a:srgbClr val="000000"/>
                </a:solidFill>
              </a:rPr>
              <a:t>na dvě pásma z roku 2012 </a:t>
            </a:r>
            <a:r>
              <a:rPr lang="cs-CZ" sz="1800" i="0" u="none" strike="noStrike" baseline="0" dirty="0">
                <a:solidFill>
                  <a:srgbClr val="000000"/>
                </a:solidFill>
              </a:rPr>
              <a:t>bylo v roce 2020 upraveno tak, aby sledovalo hranice celých krajů. </a:t>
            </a:r>
            <a:endParaRPr lang="cs-CZ" altLang="en-US" sz="1800" dirty="0"/>
          </a:p>
          <a:p>
            <a:endParaRPr lang="cs-CZ" altLang="en-US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2A093C-DCEC-4624-AF31-1CD173D16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20601" r="37400" b="16400"/>
          <a:stretch/>
        </p:blipFill>
        <p:spPr>
          <a:xfrm>
            <a:off x="1259632" y="2339128"/>
            <a:ext cx="6408712" cy="42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49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Ortofoto ČR – přesnost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en-US" sz="1800" dirty="0"/>
              <a:t>…</a:t>
            </a:r>
          </a:p>
          <a:p>
            <a:endParaRPr lang="cs-CZ" altLang="en-US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45A880-7CCA-4A7B-9F7B-7097BEFCC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" t="14445" r="46849" b="11913"/>
          <a:stretch/>
        </p:blipFill>
        <p:spPr>
          <a:xfrm>
            <a:off x="755576" y="1214119"/>
            <a:ext cx="6336704" cy="55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2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Ortofoto ČR – přesnost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en-US" sz="1800" dirty="0"/>
              <a:t>…</a:t>
            </a:r>
          </a:p>
          <a:p>
            <a:endParaRPr lang="cs-CZ" altLang="en-US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D788D2-4A08-45F0-AAE2-6298898CD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17801" r="41338" b="10801"/>
          <a:stretch/>
        </p:blipFill>
        <p:spPr>
          <a:xfrm>
            <a:off x="1043608" y="1388162"/>
            <a:ext cx="6087960" cy="53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14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Ortofoto ČR – struktura dat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en-US" sz="1800" dirty="0"/>
              <a:t>Pro archivaci obrazových dat byl zvolen bezeztrátový formát JPEG2000, </a:t>
            </a:r>
          </a:p>
          <a:p>
            <a:pPr algn="just"/>
            <a:r>
              <a:rPr lang="cs-CZ" altLang="en-US" sz="1800" dirty="0"/>
              <a:t>metadata jsou ukládána v relační prostorové databázi Oracle,</a:t>
            </a:r>
          </a:p>
          <a:p>
            <a:pPr algn="just"/>
            <a:r>
              <a:rPr lang="cs-CZ" altLang="en-US" sz="1800" dirty="0"/>
              <a:t>kalibrační protokoly měřických kamer ve formátu </a:t>
            </a:r>
            <a:r>
              <a:rPr lang="cs-CZ" altLang="en-US" sz="1800" dirty="0" err="1"/>
              <a:t>pdf</a:t>
            </a:r>
            <a:r>
              <a:rPr lang="cs-CZ" altLang="en-US" sz="1800" dirty="0"/>
              <a:t>.</a:t>
            </a:r>
          </a:p>
          <a:p>
            <a:pPr algn="just"/>
            <a:r>
              <a:rPr lang="cs-CZ" altLang="en-US" sz="1800" dirty="0"/>
              <a:t>Po dokončení prací na </a:t>
            </a:r>
            <a:r>
              <a:rPr lang="cs-CZ" altLang="en-US" sz="1800" dirty="0" err="1"/>
              <a:t>Ortofotu</a:t>
            </a:r>
            <a:r>
              <a:rPr lang="cs-CZ" altLang="en-US" sz="1800" dirty="0"/>
              <a:t> ČR dochází ke kompresi a výsledných dlaždic </a:t>
            </a:r>
          </a:p>
          <a:p>
            <a:pPr algn="just"/>
            <a:r>
              <a:rPr lang="cs-CZ" altLang="en-US" sz="1800" dirty="0"/>
              <a:t>Při distribuci leteckých měřických snímků a </a:t>
            </a:r>
            <a:r>
              <a:rPr lang="cs-CZ" altLang="en-US" sz="1800" dirty="0" err="1"/>
              <a:t>ortofota</a:t>
            </a:r>
            <a:r>
              <a:rPr lang="cs-CZ" altLang="en-US" sz="1800" dirty="0"/>
              <a:t> jsou data dekomprimována do formátu TIFF nebo JPEG.</a:t>
            </a:r>
          </a:p>
          <a:p>
            <a:pPr algn="just"/>
            <a:r>
              <a:rPr lang="cs-CZ" altLang="en-US" sz="1800" dirty="0"/>
              <a:t>U leteckých měřických snímků dochází ke snížení bitové hloubky na 8 bit.</a:t>
            </a:r>
          </a:p>
          <a:p>
            <a:pPr algn="just"/>
            <a:r>
              <a:rPr lang="cs-CZ" altLang="en-US" sz="1800" dirty="0"/>
              <a:t>Standardní produkt je primárně distribuován v souřadnicovém referenčním systému SJTSK (EPSG: 5514), v kladu listů  SM5</a:t>
            </a:r>
          </a:p>
          <a:p>
            <a:endParaRPr lang="cs-CZ" altLang="en-US" sz="2200" dirty="0"/>
          </a:p>
        </p:txBody>
      </p:sp>
    </p:spTree>
    <p:extLst>
      <p:ext uri="{BB962C8B-B14F-4D97-AF65-F5344CB8AC3E}">
        <p14:creationId xmlns:p14="http://schemas.microsoft.com/office/powerpoint/2010/main" val="410130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Ortofoto ČR – využití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en-US" sz="1800" dirty="0"/>
              <a:t>vytvoření a aktualizace registru půdy pro administraci a kontrolu zemědělských dotací na skutečně obdělávanou plochu</a:t>
            </a:r>
          </a:p>
          <a:p>
            <a:pPr algn="just"/>
            <a:r>
              <a:rPr lang="cs-CZ" altLang="en-US" sz="1800" dirty="0"/>
              <a:t>aktualizace ZABAGED® a její využití pro tvorbu základních státních mapových děl středních měřítek </a:t>
            </a:r>
          </a:p>
          <a:p>
            <a:pPr algn="just"/>
            <a:r>
              <a:rPr lang="cs-CZ" altLang="en-US" sz="1800" dirty="0"/>
              <a:t>aktualizace DMÚ 25 a jeho využití pro tvorbu vojenských topografických map</a:t>
            </a:r>
          </a:p>
          <a:p>
            <a:pPr algn="just"/>
            <a:r>
              <a:rPr lang="cs-CZ" altLang="en-US" sz="1800" dirty="0"/>
              <a:t>poskytnutí geoprostorových obrazových dat ČR orgánům veřejné správy a EU v rámci projektu INSPIRE</a:t>
            </a:r>
          </a:p>
          <a:p>
            <a:pPr algn="just"/>
            <a:r>
              <a:rPr lang="cs-CZ" altLang="en-US" sz="1800" dirty="0"/>
              <a:t>zajištění geoprostorových obrazových dat pro potřeby obrany státu a NATO</a:t>
            </a:r>
          </a:p>
          <a:p>
            <a:pPr algn="just"/>
            <a:r>
              <a:rPr lang="cs-CZ" altLang="en-US" sz="1800" dirty="0"/>
              <a:t>zajistit standardizovaný topografický podklad pro:</a:t>
            </a:r>
          </a:p>
          <a:p>
            <a:pPr lvl="1" algn="just"/>
            <a:r>
              <a:rPr lang="cs-CZ" altLang="en-US" sz="1400" dirty="0"/>
              <a:t>územně orientované informační systémy veřejné správy ČR,</a:t>
            </a:r>
          </a:p>
          <a:p>
            <a:pPr lvl="1" algn="just"/>
            <a:r>
              <a:rPr lang="cs-CZ" altLang="en-US" sz="1400" dirty="0"/>
              <a:t>projekční činnosti v územním plánování a pro ochranu životního prostředí.</a:t>
            </a:r>
          </a:p>
          <a:p>
            <a:pPr algn="just"/>
            <a:r>
              <a:rPr lang="cs-CZ" altLang="en-US" sz="1800" dirty="0"/>
              <a:t>uplatnění jako základní datová vrstva </a:t>
            </a:r>
            <a:r>
              <a:rPr lang="cs-CZ" altLang="en-US" sz="1800" dirty="0" err="1"/>
              <a:t>GISů</a:t>
            </a:r>
            <a:r>
              <a:rPr lang="cs-CZ" altLang="en-US" sz="1800" dirty="0"/>
              <a:t>, mapových portálů a webových aplikací.</a:t>
            </a:r>
          </a:p>
          <a:p>
            <a:pPr algn="just"/>
            <a:r>
              <a:rPr lang="cs-CZ" altLang="en-US" sz="1800" dirty="0"/>
              <a:t>podkladová vrstva v rámci všech služeb pro přístup k datům katastru nemovitostí (Nahlížení do KN, …)</a:t>
            </a:r>
          </a:p>
          <a:p>
            <a:endParaRPr lang="cs-CZ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497273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Ortofoto ČR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005028D-393D-4368-BD09-1C7C75FC8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6FD0C3-27C3-4843-8E42-37AA3288E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4" t="14445" r="16137" b="6600"/>
          <a:stretch/>
        </p:blipFill>
        <p:spPr>
          <a:xfrm>
            <a:off x="685800" y="1361837"/>
            <a:ext cx="7772400" cy="521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02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1C8C04D-503A-4A96-9730-C8CB0EC6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Ortofoto ČR – dostupnost 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2F93D614-DF21-4EE5-B232-1CBBBE98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000" dirty="0">
                <a:hlinkClick r:id="rId2"/>
              </a:rPr>
              <a:t>https://ags.cuzk.cz/geoprohlizec/</a:t>
            </a:r>
            <a:endParaRPr lang="cs-CZ" altLang="en-US" sz="2000" dirty="0"/>
          </a:p>
          <a:p>
            <a:endParaRPr lang="cs-CZ" altLang="en-US" sz="2000" dirty="0"/>
          </a:p>
          <a:p>
            <a:r>
              <a:rPr lang="cs-CZ" altLang="en-US" sz="2000" dirty="0"/>
              <a:t>WMS – Ortofoto: </a:t>
            </a:r>
            <a:r>
              <a:rPr lang="cs-CZ" altLang="en-US" sz="2000" dirty="0">
                <a:hlinkClick r:id="rId3"/>
              </a:rPr>
              <a:t>https://geoportal.cuzk.cz/WMS_ORTOFOTO_PUB/WMService.aspx</a:t>
            </a:r>
            <a:r>
              <a:rPr lang="cs-CZ" altLang="en-US" sz="2000" dirty="0"/>
              <a:t> </a:t>
            </a:r>
          </a:p>
          <a:p>
            <a:endParaRPr lang="cs-CZ" altLang="en-US" sz="2000" dirty="0"/>
          </a:p>
          <a:p>
            <a:r>
              <a:rPr lang="cs-CZ" altLang="en-US" sz="2000" dirty="0"/>
              <a:t>WMS - Archivní ortofoto:  </a:t>
            </a:r>
            <a:r>
              <a:rPr lang="cs-CZ" altLang="en-US" sz="2000" dirty="0">
                <a:hlinkClick r:id="rId4"/>
              </a:rPr>
              <a:t>https://geoportal.cuzk.cz/WMS_ORTOFOTO_ARCHIV/WMService.aspx</a:t>
            </a:r>
            <a:r>
              <a:rPr lang="cs-CZ" altLang="en-US" sz="2000" dirty="0"/>
              <a:t> </a:t>
            </a:r>
          </a:p>
          <a:p>
            <a:endParaRPr lang="cs-CZ" altLang="en-US" sz="2000" dirty="0"/>
          </a:p>
          <a:p>
            <a:r>
              <a:rPr lang="cs-CZ" altLang="en-US" sz="2000" dirty="0"/>
              <a:t>WMS - Ortofoto CIR: </a:t>
            </a:r>
            <a:r>
              <a:rPr lang="cs-CZ" altLang="en-US" sz="2000" dirty="0">
                <a:hlinkClick r:id="rId5"/>
              </a:rPr>
              <a:t>https://geoportal.cuzk.cz/WMS_ORTOFOTO_CIR/WMService.aspx</a:t>
            </a:r>
            <a:r>
              <a:rPr lang="cs-CZ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0755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EB6E6CE-812F-4E75-8AB2-D1EB6B202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RMČR 500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ED00927-E418-4EFE-9162-0DAAD662C0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400" dirty="0"/>
              <a:t>vždy celá mapa (ne po čtvercích)</a:t>
            </a:r>
          </a:p>
          <a:p>
            <a:pPr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400" dirty="0"/>
              <a:t>barevná či po vrstvách</a:t>
            </a:r>
          </a:p>
          <a:p>
            <a:pPr lvl="1"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200" dirty="0"/>
              <a:t>polohopis		</a:t>
            </a:r>
          </a:p>
          <a:p>
            <a:pPr lvl="1"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200" dirty="0"/>
              <a:t>popis	</a:t>
            </a:r>
          </a:p>
          <a:p>
            <a:pPr lvl="1"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200" dirty="0"/>
              <a:t>vodstvo	</a:t>
            </a:r>
          </a:p>
          <a:p>
            <a:pPr lvl="1"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200" dirty="0"/>
              <a:t>lesy	</a:t>
            </a:r>
          </a:p>
          <a:p>
            <a:pPr lvl="1"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200" dirty="0"/>
              <a:t>železnice	</a:t>
            </a:r>
          </a:p>
          <a:p>
            <a:pPr lvl="1"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200" dirty="0"/>
              <a:t>výplň silnic	</a:t>
            </a:r>
          </a:p>
          <a:p>
            <a:pPr lvl="1" eaLnBrk="1" hangingPunct="1">
              <a:lnSpc>
                <a:spcPct val="80000"/>
              </a:lnSpc>
              <a:spcAft>
                <a:spcPts val="500"/>
              </a:spcAft>
            </a:pPr>
            <a:r>
              <a:rPr lang="cs-CZ" altLang="cs-CZ" sz="2200" dirty="0"/>
              <a:t>hranice okresů		</a:t>
            </a:r>
          </a:p>
        </p:txBody>
      </p:sp>
    </p:spTree>
    <p:extLst>
      <p:ext uri="{BB962C8B-B14F-4D97-AF65-F5344CB8AC3E}">
        <p14:creationId xmlns:p14="http://schemas.microsoft.com/office/powerpoint/2010/main" val="3260203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50D98BC-733E-402F-9B6A-8D135A448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RMČR 1 : 1 000 000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3E6B494-968E-4F9F-8D2D-CE03D074F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400" dirty="0"/>
              <a:t>vždy celá mapa (ne po čtvercích)</a:t>
            </a:r>
          </a:p>
          <a:p>
            <a:pPr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400" dirty="0"/>
              <a:t>barevná či po vrstvách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200" dirty="0"/>
              <a:t>polohopis		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200" dirty="0"/>
              <a:t>popis	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200" dirty="0"/>
              <a:t>vodstvo	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200" dirty="0"/>
              <a:t>lesy	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200" dirty="0"/>
              <a:t>železnice	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200" dirty="0"/>
              <a:t>výplň silnic	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</a:pPr>
            <a:r>
              <a:rPr lang="cs-CZ" altLang="cs-CZ" sz="2200" dirty="0"/>
              <a:t>hranice okresů	</a:t>
            </a:r>
          </a:p>
          <a:p>
            <a:pPr lvl="1" eaLnBrk="1" hangingPunct="1">
              <a:lnSpc>
                <a:spcPct val="80000"/>
              </a:lnSpc>
              <a:spcAft>
                <a:spcPts val="400"/>
              </a:spcAft>
              <a:buFont typeface="Wingdings" panose="05000000000000000000" pitchFamily="2" charset="2"/>
              <a:buNone/>
            </a:pPr>
            <a:r>
              <a:rPr lang="cs-CZ" altLang="cs-CZ" sz="2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9930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15482CB-C223-4348-874C-5A6D2C8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Digitální geografický model území ČR (Data50)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372EB628-E761-488A-907A-E440075BC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Data50</a:t>
            </a:r>
            <a:r>
              <a:rPr lang="cs-CZ" sz="2000" dirty="0"/>
              <a:t> je digitální geografický model území ČR odvozený z kartografické databáze pro ZM 1:50 000</a:t>
            </a:r>
          </a:p>
          <a:p>
            <a:r>
              <a:rPr lang="cs-CZ" sz="2000" dirty="0"/>
              <a:t>Data50 jsou od dubna 2019 poskytována jako otevřená data ve formátu SHP (včetně MXD)</a:t>
            </a:r>
          </a:p>
          <a:p>
            <a:r>
              <a:rPr lang="cs-CZ" sz="2000" b="1" dirty="0"/>
              <a:t>59</a:t>
            </a:r>
            <a:r>
              <a:rPr lang="cs-CZ" sz="2000" dirty="0"/>
              <a:t> typů geografických objektů rozčleněná na </a:t>
            </a:r>
            <a:r>
              <a:rPr lang="cs-CZ" sz="2000" b="1" dirty="0"/>
              <a:t>8</a:t>
            </a:r>
            <a:r>
              <a:rPr lang="cs-CZ" sz="2000" dirty="0"/>
              <a:t> tematických oblastí</a:t>
            </a:r>
          </a:p>
          <a:p>
            <a:pPr lvl="1"/>
            <a:r>
              <a:rPr lang="cs-CZ" sz="1400" dirty="0"/>
              <a:t>sídelní, kulturní a hospodářské objekty, komunikace, produktovody a elektrické vedení, vodstvo, hranice územních jednotek, vegetace a povrch, terénní reliéf a popis</a:t>
            </a:r>
          </a:p>
          <a:p>
            <a:pPr lvl="1"/>
            <a:r>
              <a:rPr lang="cs-CZ" sz="1400" dirty="0"/>
              <a:t>stav silničních komunikací odpovídá 1. 7. 2020, stav správního členění odpovídá zákonu č. 51/2020 Sb.</a:t>
            </a:r>
          </a:p>
          <a:p>
            <a:r>
              <a:rPr lang="cs-CZ" sz="2000" dirty="0"/>
              <a:t>Celá datová série je pravidelně aktualizována.</a:t>
            </a:r>
          </a:p>
          <a:p>
            <a:r>
              <a:rPr lang="cs-CZ" sz="2000" dirty="0"/>
              <a:t>Každoročně je publikován nový stav,</a:t>
            </a:r>
          </a:p>
          <a:p>
            <a:pPr lvl="1"/>
            <a:r>
              <a:rPr lang="cs-CZ" sz="1400" dirty="0"/>
              <a:t>na části datové sady (dle edičního plánu ZM 50) je provedeno kompletní aktualizace</a:t>
            </a:r>
          </a:p>
          <a:p>
            <a:pPr lvl="1"/>
            <a:r>
              <a:rPr lang="cs-CZ" sz="1400" dirty="0"/>
              <a:t>na zbývající části území ČR proběhne aktualizace silničních komunikací a správního členění</a:t>
            </a:r>
          </a:p>
          <a:p>
            <a:r>
              <a:rPr lang="cs-CZ" sz="2000" dirty="0"/>
              <a:t>Poslední revize &amp; aktualizace: 22. 2. 2021</a:t>
            </a:r>
            <a:br>
              <a:rPr lang="cs-CZ" sz="2400" dirty="0"/>
            </a:b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  <a:p>
            <a:pPr eaLnBrk="1" hangingPunct="1">
              <a:spcAft>
                <a:spcPts val="400"/>
              </a:spcAft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774402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15482CB-C223-4348-874C-5A6D2C8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Data50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885F17-71B9-4228-B9EA-EE5444E4B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6601" r="24800" b="12200"/>
          <a:stretch/>
        </p:blipFill>
        <p:spPr>
          <a:xfrm>
            <a:off x="395536" y="1556792"/>
            <a:ext cx="4680520" cy="417646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D3926C4-464F-4DF9-8A0D-F3FED864F22C}"/>
              </a:ext>
            </a:extLst>
          </p:cNvPr>
          <p:cNvSpPr/>
          <p:nvPr/>
        </p:nvSpPr>
        <p:spPr>
          <a:xfrm>
            <a:off x="395536" y="4437112"/>
            <a:ext cx="33123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https://geoportal.cuzk.cz/(S(0lqkzznowjs0jbc4vk25ogdz))/Default.aspx?mode=TextMeta&amp;side=mapy_data50&amp;text=dSady_mapyData50&amp;head_tab=sekce-02-gp&amp;menu=2290</a:t>
            </a:r>
            <a:r>
              <a:rPr lang="cs-CZ" sz="1400" dirty="0">
                <a:solidFill>
                  <a:srgbClr val="0000FA"/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CAD06E-63F0-465B-B42B-ADD94BFCF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4" t="24801" r="35824" b="15000"/>
          <a:stretch/>
        </p:blipFill>
        <p:spPr>
          <a:xfrm>
            <a:off x="5220072" y="843834"/>
            <a:ext cx="3744690" cy="2729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B9E927-E763-4066-91C4-AF3EA841F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2" t="33201" r="32675" b="13600"/>
          <a:stretch/>
        </p:blipFill>
        <p:spPr>
          <a:xfrm>
            <a:off x="5220072" y="3699257"/>
            <a:ext cx="3744690" cy="2736304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5A33757-A8AA-48B0-A445-D1CBA9011B60}"/>
              </a:ext>
            </a:extLst>
          </p:cNvPr>
          <p:cNvSpPr/>
          <p:nvPr/>
        </p:nvSpPr>
        <p:spPr>
          <a:xfrm>
            <a:off x="3131840" y="6474822"/>
            <a:ext cx="59401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>
                <a:solidFill>
                  <a:srgbClr val="0000FA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https://geoportal.cuzk.cz/geoprohlizec/?wmcid=53681</a:t>
            </a:r>
            <a:r>
              <a:rPr lang="cs-CZ" sz="1600" dirty="0">
                <a:solidFill>
                  <a:srgbClr val="0000F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782889"/>
      </p:ext>
    </p:extLst>
  </p:cSld>
  <p:clrMapOvr>
    <a:masterClrMapping/>
  </p:clrMapOvr>
</p:sld>
</file>

<file path=ppt/theme/theme1.xml><?xml version="1.0" encoding="utf-8"?>
<a:theme xmlns:a="http://schemas.openxmlformats.org/drawingml/2006/main" name="Vrstvy">
  <a:themeElements>
    <a:clrScheme name="Vrstv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Vrstv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1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FFFFFF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1248</TotalTime>
  <Words>2827</Words>
  <Application>Microsoft Office PowerPoint</Application>
  <PresentationFormat>Předvádění na obrazovce (4:3)</PresentationFormat>
  <Paragraphs>276</Paragraphs>
  <Slides>58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Arial</vt:lpstr>
      <vt:lpstr>Calibri</vt:lpstr>
      <vt:lpstr>Times New Roman</vt:lpstr>
      <vt:lpstr>Wingdings</vt:lpstr>
      <vt:lpstr>Vrstvy</vt:lpstr>
      <vt:lpstr>Digitální formy státních mapových děl středních měřítek – pokračování &amp; Mezinárodní projekty související s SMD &amp; Ortofoto České republiky</vt:lpstr>
      <vt:lpstr>Digitální formy státních mapových děl středních měřítek – osnova</vt:lpstr>
      <vt:lpstr>RZM 10</vt:lpstr>
      <vt:lpstr>(D)RZM 25, (D)RZM 50</vt:lpstr>
      <vt:lpstr>RZM 200</vt:lpstr>
      <vt:lpstr>RMČR 500</vt:lpstr>
      <vt:lpstr>RMČR 1 : 1 000 000</vt:lpstr>
      <vt:lpstr>Digitální geografický model území ČR (Data50)</vt:lpstr>
      <vt:lpstr>Data50</vt:lpstr>
      <vt:lpstr>Data50</vt:lpstr>
      <vt:lpstr>Data50 – katalog </vt:lpstr>
      <vt:lpstr>Topografická databáze České republiky (Data200)</vt:lpstr>
      <vt:lpstr>Data200 dříve…</vt:lpstr>
      <vt:lpstr>Data200 – starší vizualizace </vt:lpstr>
      <vt:lpstr>Data200 – aktuální vizualizace </vt:lpstr>
      <vt:lpstr>Struktura dat a technické parametry</vt:lpstr>
      <vt:lpstr>Struktura databáze Data200</vt:lpstr>
      <vt:lpstr>Data200</vt:lpstr>
      <vt:lpstr>Mezinárodní projekty související s SMD</vt:lpstr>
      <vt:lpstr>EuroGeographics</vt:lpstr>
      <vt:lpstr>Prezentace aplikace PowerPoint</vt:lpstr>
      <vt:lpstr>EuroRegionalMap (ERM)</vt:lpstr>
      <vt:lpstr>Prezentace aplikace PowerPoint</vt:lpstr>
      <vt:lpstr>Parametry – ERM </vt:lpstr>
      <vt:lpstr>Prezentace aplikace PowerPoint</vt:lpstr>
      <vt:lpstr>EuroGlobalMap (EGM)</vt:lpstr>
      <vt:lpstr>Prezentace aplikace PowerPoint</vt:lpstr>
      <vt:lpstr>Prezentace aplikace PowerPoint</vt:lpstr>
      <vt:lpstr>Parametry – EGM </vt:lpstr>
      <vt:lpstr>Prezentace aplikace PowerPoint</vt:lpstr>
      <vt:lpstr>Srovnání ERM a EGM </vt:lpstr>
      <vt:lpstr>EuroBoundaryMap (EBM)</vt:lpstr>
      <vt:lpstr>Prezentace aplikace PowerPoint</vt:lpstr>
      <vt:lpstr>Parametry – EBM </vt:lpstr>
      <vt:lpstr>Prezentace aplikace PowerPoint</vt:lpstr>
      <vt:lpstr>EuroDEM</vt:lpstr>
      <vt:lpstr>Prezentace aplikace PowerPoint</vt:lpstr>
      <vt:lpstr>Prezentace aplikace PowerPoint</vt:lpstr>
      <vt:lpstr>Prezentace aplikace PowerPoint</vt:lpstr>
      <vt:lpstr>Prezentace aplikace PowerPoint</vt:lpstr>
      <vt:lpstr>Parametry - EuroDEM</vt:lpstr>
      <vt:lpstr>Prezentace aplikace PowerPoint</vt:lpstr>
      <vt:lpstr>Souřadnicové systémy</vt:lpstr>
      <vt:lpstr>Produkty ve vývoji –EuroGeoNames (EGN) </vt:lpstr>
      <vt:lpstr>Produkty ve vývoji – State Boudaries of Europe (SBE)</vt:lpstr>
      <vt:lpstr>Dostupnost</vt:lpstr>
      <vt:lpstr>Ortofoto České republiky</vt:lpstr>
      <vt:lpstr>Ortofoto ČR</vt:lpstr>
      <vt:lpstr>Letetecké snímkování </vt:lpstr>
      <vt:lpstr>První roky snímkování</vt:lpstr>
      <vt:lpstr>Letecké snímkování – parametry </vt:lpstr>
      <vt:lpstr>Letecké snímkování</vt:lpstr>
      <vt:lpstr>Ortofoto ČR – přesnost</vt:lpstr>
      <vt:lpstr>Ortofoto ČR – přesnost</vt:lpstr>
      <vt:lpstr>Ortofoto ČR – struktura dat</vt:lpstr>
      <vt:lpstr>Ortofoto ČR – využití</vt:lpstr>
      <vt:lpstr>Ortofoto ČR</vt:lpstr>
      <vt:lpstr>Ortofoto ČR – dostupnost 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Digitální forma státních mapových děl středních měřítek</dc:title>
  <dc:creator>keprtova</dc:creator>
  <cp:lastModifiedBy>Lukáš Herman</cp:lastModifiedBy>
  <cp:revision>164</cp:revision>
  <cp:lastPrinted>2019-10-08T07:28:07Z</cp:lastPrinted>
  <dcterms:created xsi:type="dcterms:W3CDTF">2006-10-25T09:22:16Z</dcterms:created>
  <dcterms:modified xsi:type="dcterms:W3CDTF">2021-11-30T13:06:20Z</dcterms:modified>
</cp:coreProperties>
</file>