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5CAE-7FEB-4E63-A9BF-C17A4B84FBA0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6A44-B3B1-4A5F-B24B-3D477EC52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CB45-F9F4-42D3-9F48-51D25958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5E64D-CB0F-4877-BBCB-2F0DBBED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49F6-FC40-4568-8045-3759EC33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1C2-86C7-40FE-9C6E-8784FCAC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F15-0DC8-41E4-8268-F7DBAB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1EB9-8DC3-40DE-9FC0-5F7D6CE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710B-0429-4A57-8D36-CDAA34EF4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9A6C-2F6C-4677-A96C-B801464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8794-B1CF-468D-84CA-084E99C9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BBE0-DA08-49E6-8FE8-E5261225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5D0EF-E9A6-40C8-9EE0-2A027842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5DE7-CD3D-4643-B264-23559F5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0A54-24CA-495F-812D-BC0DFC7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A82F-EC22-41C7-9947-79AFA756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C057E-DB86-457D-912D-1E88617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5725-B1EF-4B64-BD03-C4E8E38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F5A-FC04-4748-A0A0-EBC9D4E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567-DB27-4AA0-873C-DF1A2AFD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EB4D-56FB-43EB-9A41-80F0B1E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633D-75E5-4879-A3FD-60D0B1A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37D5-8567-41AB-BE99-C68034CE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1017-1656-4821-834D-B85AB384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7EC-B66D-49E3-B556-DFA04094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F6F7-A0C1-48FF-95DA-42A2CF0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3DF5-044B-49E7-97B3-13F5347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E77-CE35-4F80-B211-2348489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48B8-83C3-4D4A-8A5C-BC6FF40E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31B9-3655-4629-B397-2404B186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3091-4299-4E50-9D6B-4B85AEF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855C-FD9A-419F-AF8D-57397AFB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C0BE-C16A-45E0-9FE8-7199467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DEA-623D-4552-84D7-A5016DC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710F-3FC4-4244-ABE7-61996D27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31A0-2035-4C98-AD8A-B5298DBD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DB3A5-A565-4EF2-82AE-5FDB4B03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0E0AC-CAFA-4363-961E-49FF2A438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0960E-0F70-4533-A054-4D8BADEE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6C0A0-0E62-456B-8FAE-1A2DDAB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2B1D1-333D-43DD-8BC1-B6C3E171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25E5-A877-47F4-8C94-837CEDE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C88C8-15E9-4D16-B08F-D72B5B6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66A63-AB4A-42BF-9273-326BE1B6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B60EA-32E0-4CF7-BF9A-AE0F9664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6B36-B2FA-434A-BC5E-65870859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E8585-B0BD-478B-A78B-EE51A583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E56DB-5AE1-4B5B-A0DB-B7C67790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5351-46F2-4FF9-B3C8-09E006A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FF37-90AE-4C1B-9F56-6544B086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4DE-EE9B-4D9A-9C88-4A6B0C7F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65162-6EFD-4078-9FB7-71E5779D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8266-F084-4F1A-BECE-926A074D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CB-2C37-4CBB-8B22-4133E9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F0D8-571E-49BC-AAC3-694823A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EF608-D581-4038-8249-CB9196EB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56B2B-3917-4A64-B1C8-BF586F7A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3BD-E299-425F-B68F-9E6A55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475D9-1CA7-4487-A36C-B84B0CAA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045E-C756-4018-A11A-71416B7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BC73-278E-4FFC-8C88-8E46F6BD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D626-964A-42CB-8F12-74BBA54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5C87-53A9-444C-830C-7D3DAC04B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EB3-A7CE-4EFE-A3B4-6A6724926013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0676-04C7-4DEF-87E0-EA6D6C45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5833B-2F53-4719-B2AF-EA38D23C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4ED2-C7C8-4AD8-9EA5-4AACD66C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Analytická</a:t>
            </a:r>
            <a:r>
              <a:rPr lang="en-US" dirty="0"/>
              <a:t> </a:t>
            </a:r>
            <a:r>
              <a:rPr lang="en-US" dirty="0" err="1"/>
              <a:t>kartografie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E649-6FD1-4B0C-AADF-2B317C397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en-US" dirty="0" err="1"/>
              <a:t>Šilhák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CC4AF-2FB9-47A1-8DA7-3633143E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Nepatrnost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0280B-73B7-4056-8AC1-F6993308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situation results when a feature falls below a minimal portrayal size for the map. At this point, the feature must either be deleted, enlarged or exaggerated, or converted in appearance from </a:t>
            </a:r>
            <a:r>
              <a:rPr lang="en-US" dirty="0" err="1"/>
              <a:t>its.present</a:t>
            </a:r>
            <a:r>
              <a:rPr lang="en-US" dirty="0"/>
              <a:t> state to that of another for example, the combination of a set of many point features into a single area feature (</a:t>
            </a:r>
            <a:r>
              <a:rPr lang="en-US" dirty="0" err="1"/>
              <a:t>Leberl</a:t>
            </a:r>
            <a:r>
              <a:rPr lang="en-US" dirty="0"/>
              <a:t>, 1986).</a:t>
            </a:r>
          </a:p>
        </p:txBody>
      </p:sp>
      <p:pic>
        <p:nvPicPr>
          <p:cNvPr id="7170" name="Picture 2" descr="https://lh4.googleusercontent.com/SjsTaTQCpdgeDYg-VY6fRZN7w0SoYQDTL8L5ZtW06GnBd-Mj0719JYidY5KQtrF_JCkMPf_Opsrso8xhnwhxZXEQhWhdFciwlwu9s7TQbaN0-xrG5UySTUkmi7lc2_WC7npU_1dswyPtI6dwBgV8jFq6m3jzL7RXAZiIIZw2=s0">
            <a:extLst>
              <a:ext uri="{FF2B5EF4-FFF2-40B4-BE49-F238E27FC236}">
                <a16:creationId xmlns:a16="http://schemas.microsoft.com/office/drawing/2014/main" id="{63CCE88E-C599-41FB-B4F1-2520BE70E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533" y="4001294"/>
            <a:ext cx="3293290" cy="26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98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814-3011-49D1-ACCF-19EC6DD2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9067-77B6-4E52-9E6D-8DAE63D7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 </a:t>
            </a:r>
            <a:r>
              <a:rPr lang="en-US" dirty="0" err="1"/>
              <a:t>zadaný</a:t>
            </a:r>
            <a:r>
              <a:rPr lang="en-US" dirty="0"/>
              <a:t> </a:t>
            </a:r>
            <a:r>
              <a:rPr lang="en-US" dirty="0" err="1"/>
              <a:t>mapový</a:t>
            </a:r>
            <a:r>
              <a:rPr lang="en-US" dirty="0"/>
              <a:t> list ZM50 </a:t>
            </a:r>
            <a:r>
              <a:rPr lang="en-US" dirty="0" err="1"/>
              <a:t>vypočítejte</a:t>
            </a:r>
            <a:r>
              <a:rPr lang="en-US" dirty="0"/>
              <a:t> </a:t>
            </a:r>
            <a:r>
              <a:rPr lang="en-US" dirty="0" err="1"/>
              <a:t>grafické</a:t>
            </a:r>
            <a:r>
              <a:rPr lang="en-US" dirty="0"/>
              <a:t> </a:t>
            </a:r>
            <a:r>
              <a:rPr lang="en-US" dirty="0" err="1"/>
              <a:t>zaplnění</a:t>
            </a:r>
            <a:r>
              <a:rPr lang="en-US" dirty="0"/>
              <a:t> (1:10000, 1:50000, 1:100000)</a:t>
            </a:r>
          </a:p>
          <a:p>
            <a:pPr lvl="1"/>
            <a:r>
              <a:rPr lang="en-US" dirty="0" err="1"/>
              <a:t>Použijte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vrstvy</a:t>
            </a:r>
            <a:endParaRPr lang="en-US" dirty="0"/>
          </a:p>
          <a:p>
            <a:pPr lvl="2"/>
            <a:r>
              <a:rPr lang="en-US" dirty="0" err="1"/>
              <a:t>Vodní</a:t>
            </a:r>
            <a:r>
              <a:rPr lang="en-US" dirty="0"/>
              <a:t> </a:t>
            </a:r>
            <a:r>
              <a:rPr lang="en-US" dirty="0" err="1"/>
              <a:t>toky</a:t>
            </a:r>
            <a:r>
              <a:rPr lang="en-US" dirty="0"/>
              <a:t> (</a:t>
            </a:r>
            <a:r>
              <a:rPr lang="en-US" dirty="0" err="1"/>
              <a:t>Z_Voda_L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0.2 mm</a:t>
            </a:r>
          </a:p>
          <a:p>
            <a:pPr lvl="2"/>
            <a:r>
              <a:rPr lang="en-US" dirty="0" err="1"/>
              <a:t>Vodní</a:t>
            </a:r>
            <a:r>
              <a:rPr lang="en-US" dirty="0"/>
              <a:t> </a:t>
            </a:r>
            <a:r>
              <a:rPr lang="en-US" dirty="0" err="1"/>
              <a:t>plochy</a:t>
            </a:r>
            <a:r>
              <a:rPr lang="en-US" dirty="0"/>
              <a:t> (</a:t>
            </a:r>
            <a:r>
              <a:rPr lang="en-US" dirty="0" err="1"/>
              <a:t>Z_Voda_P</a:t>
            </a:r>
            <a:r>
              <a:rPr lang="en-US" dirty="0"/>
              <a:t> - bez </a:t>
            </a:r>
            <a:r>
              <a:rPr lang="en-US" dirty="0" err="1"/>
              <a:t>ploch</a:t>
            </a:r>
            <a:r>
              <a:rPr lang="en-US" dirty="0"/>
              <a:t> </a:t>
            </a:r>
            <a:r>
              <a:rPr lang="en-US" dirty="0" err="1"/>
              <a:t>vodních</a:t>
            </a:r>
            <a:r>
              <a:rPr lang="en-US" dirty="0"/>
              <a:t> </a:t>
            </a:r>
            <a:r>
              <a:rPr lang="en-US" dirty="0" err="1"/>
              <a:t>toků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obrysové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0.13 mm</a:t>
            </a:r>
            <a:endParaRPr lang="en-US" dirty="0"/>
          </a:p>
          <a:p>
            <a:pPr lvl="2"/>
            <a:r>
              <a:rPr lang="en-US" dirty="0" err="1"/>
              <a:t>Silnice</a:t>
            </a:r>
            <a:r>
              <a:rPr lang="en-US" dirty="0"/>
              <a:t> (</a:t>
            </a:r>
            <a:r>
              <a:rPr lang="en-US" dirty="0" err="1"/>
              <a:t>Z_KomSilnice_L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0.9 mm</a:t>
            </a:r>
            <a:endParaRPr lang="en-US" dirty="0"/>
          </a:p>
          <a:p>
            <a:pPr lvl="2"/>
            <a:r>
              <a:rPr lang="en-US" dirty="0" err="1"/>
              <a:t>Železnice</a:t>
            </a:r>
            <a:r>
              <a:rPr lang="en-US" dirty="0"/>
              <a:t> (</a:t>
            </a:r>
            <a:r>
              <a:rPr lang="en-US" dirty="0" err="1"/>
              <a:t>Z_KomZelezTrat_L</a:t>
            </a:r>
            <a:r>
              <a:rPr lang="en-US" dirty="0"/>
              <a:t>) – </a:t>
            </a:r>
            <a:r>
              <a:rPr lang="en-US" b="1" dirty="0" err="1"/>
              <a:t>šířka</a:t>
            </a:r>
            <a:r>
              <a:rPr lang="en-US" b="1" dirty="0"/>
              <a:t> </a:t>
            </a:r>
            <a:r>
              <a:rPr lang="en-US" b="1" dirty="0" err="1"/>
              <a:t>signatury</a:t>
            </a:r>
            <a:r>
              <a:rPr lang="en-US" b="1" dirty="0"/>
              <a:t> 0.7 mm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Spočítejte</a:t>
            </a:r>
            <a:r>
              <a:rPr lang="en-US" dirty="0"/>
              <a:t> </a:t>
            </a:r>
            <a:r>
              <a:rPr lang="en-US" dirty="0" err="1"/>
              <a:t>grafické</a:t>
            </a:r>
            <a:r>
              <a:rPr lang="en-US" dirty="0"/>
              <a:t> </a:t>
            </a:r>
            <a:r>
              <a:rPr lang="en-US" dirty="0" err="1"/>
              <a:t>zaplnění</a:t>
            </a:r>
            <a:r>
              <a:rPr lang="en-US" dirty="0"/>
              <a:t> </a:t>
            </a:r>
            <a:r>
              <a:rPr lang="en-US" dirty="0" err="1"/>
              <a:t>mapy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Najděte</a:t>
            </a:r>
            <a:r>
              <a:rPr lang="en-US" dirty="0"/>
              <a:t> </a:t>
            </a:r>
            <a:r>
              <a:rPr lang="en-US" dirty="0" err="1"/>
              <a:t>plochy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příliš</a:t>
            </a:r>
            <a:r>
              <a:rPr lang="en-US" dirty="0"/>
              <a:t> </a:t>
            </a:r>
            <a:r>
              <a:rPr lang="en-US" dirty="0" err="1"/>
              <a:t>malé</a:t>
            </a:r>
            <a:r>
              <a:rPr lang="en-US" dirty="0"/>
              <a:t> (&lt; 1 mm</a:t>
            </a:r>
            <a:r>
              <a:rPr lang="en-US" baseline="30000" dirty="0"/>
              <a:t>2</a:t>
            </a:r>
            <a:r>
              <a:rPr lang="en-US" dirty="0"/>
              <a:t>) pro </a:t>
            </a:r>
            <a:r>
              <a:rPr lang="en-US" dirty="0" err="1"/>
              <a:t>zobrazení</a:t>
            </a:r>
            <a:r>
              <a:rPr lang="en-US" dirty="0"/>
              <a:t> v </a:t>
            </a:r>
            <a:r>
              <a:rPr lang="en-US" dirty="0" err="1"/>
              <a:t>zadaných</a:t>
            </a:r>
            <a:r>
              <a:rPr lang="en-US" dirty="0"/>
              <a:t> </a:t>
            </a:r>
            <a:r>
              <a:rPr lang="en-US" dirty="0" err="1"/>
              <a:t>měřítcích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Najděte</a:t>
            </a:r>
            <a:r>
              <a:rPr lang="en-US" dirty="0"/>
              <a:t> </a:t>
            </a:r>
            <a:r>
              <a:rPr lang="en-US" dirty="0" err="1"/>
              <a:t>kolize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 (</a:t>
            </a:r>
            <a:r>
              <a:rPr lang="en-US" dirty="0" err="1"/>
              <a:t>vynechejte</a:t>
            </a:r>
            <a:r>
              <a:rPr lang="en-US" dirty="0"/>
              <a:t> </a:t>
            </a:r>
            <a:r>
              <a:rPr lang="en-US" dirty="0" err="1"/>
              <a:t>křížení</a:t>
            </a:r>
            <a:r>
              <a:rPr lang="en-US" dirty="0"/>
              <a:t>) pro </a:t>
            </a:r>
            <a:r>
              <a:rPr lang="en-US" dirty="0" err="1"/>
              <a:t>zadaná</a:t>
            </a:r>
            <a:r>
              <a:rPr lang="en-US" dirty="0"/>
              <a:t> </a:t>
            </a:r>
            <a:r>
              <a:rPr lang="en-US" dirty="0" err="1"/>
              <a:t>měřítka</a:t>
            </a:r>
            <a:r>
              <a:rPr lang="en-US" dirty="0"/>
              <a:t>. </a:t>
            </a:r>
            <a:r>
              <a:rPr lang="en-US" b="1" dirty="0" err="1"/>
              <a:t>Nezapomeňte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světýlko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67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4AB1-80BE-4DC4-895E-AD2D4F4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Výsledek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960A-E2DB-434C-841C-7192E4C9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“</a:t>
            </a:r>
            <a:r>
              <a:rPr lang="en-US" dirty="0" err="1"/>
              <a:t>mapy</a:t>
            </a:r>
            <a:r>
              <a:rPr lang="en-US" dirty="0"/>
              <a:t>” – </a:t>
            </a:r>
            <a:r>
              <a:rPr lang="en-US" dirty="0" err="1"/>
              <a:t>stačí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obrázek</a:t>
            </a:r>
            <a:r>
              <a:rPr lang="en-US" dirty="0"/>
              <a:t> </a:t>
            </a:r>
            <a:r>
              <a:rPr lang="en-US" dirty="0" err="1"/>
              <a:t>mapy</a:t>
            </a:r>
            <a:r>
              <a:rPr lang="en-US" dirty="0"/>
              <a:t> s </a:t>
            </a:r>
            <a:r>
              <a:rPr lang="en-US" dirty="0" err="1"/>
              <a:t>kolizema</a:t>
            </a:r>
            <a:r>
              <a:rPr lang="en-US" dirty="0"/>
              <a:t>, </a:t>
            </a:r>
            <a:r>
              <a:rPr lang="en-US" dirty="0" err="1"/>
              <a:t>vynechanými</a:t>
            </a:r>
            <a:r>
              <a:rPr lang="en-US" dirty="0"/>
              <a:t> </a:t>
            </a:r>
            <a:r>
              <a:rPr lang="en-US" dirty="0" err="1"/>
              <a:t>plochami</a:t>
            </a:r>
            <a:r>
              <a:rPr lang="en-US" dirty="0"/>
              <a:t>  a </a:t>
            </a:r>
            <a:r>
              <a:rPr lang="en-US" dirty="0" err="1"/>
              <a:t>informací</a:t>
            </a:r>
            <a:r>
              <a:rPr lang="en-US" dirty="0"/>
              <a:t> o </a:t>
            </a:r>
            <a:r>
              <a:rPr lang="en-US" dirty="0" err="1"/>
              <a:t>grafickém</a:t>
            </a:r>
            <a:r>
              <a:rPr lang="en-US" dirty="0"/>
              <a:t> </a:t>
            </a:r>
            <a:r>
              <a:rPr lang="en-US" dirty="0" err="1"/>
              <a:t>zaplnění</a:t>
            </a:r>
            <a:r>
              <a:rPr lang="en-US" dirty="0"/>
              <a:t>.</a:t>
            </a:r>
          </a:p>
          <a:p>
            <a:r>
              <a:rPr lang="en-US" dirty="0" err="1"/>
              <a:t>Měřítko</a:t>
            </a:r>
            <a:r>
              <a:rPr lang="en-US" dirty="0"/>
              <a:t> </a:t>
            </a:r>
            <a:r>
              <a:rPr lang="en-US" dirty="0" err="1"/>
              <a:t>exportovaného</a:t>
            </a:r>
            <a:r>
              <a:rPr lang="en-US" dirty="0"/>
              <a:t> </a:t>
            </a:r>
            <a:r>
              <a:rPr lang="en-US" dirty="0" err="1"/>
              <a:t>obrázku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sedět</a:t>
            </a:r>
            <a:r>
              <a:rPr lang="en-US" dirty="0"/>
              <a:t> </a:t>
            </a:r>
            <a:r>
              <a:rPr lang="en-US" dirty="0" err="1"/>
              <a:t>ná</a:t>
            </a:r>
            <a:r>
              <a:rPr lang="en-US" dirty="0"/>
              <a:t> </a:t>
            </a:r>
            <a:r>
              <a:rPr lang="en-US" dirty="0" err="1"/>
              <a:t>výslednou</a:t>
            </a:r>
            <a:r>
              <a:rPr lang="en-US" dirty="0"/>
              <a:t> </a:t>
            </a:r>
            <a:r>
              <a:rPr lang="en-US" dirty="0" err="1"/>
              <a:t>mapu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7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E573-DBCE-4C62-AA88-B4CC5AA4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60E0-98B1-42CE-9C15-D2ADF901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neomluvená</a:t>
            </a:r>
            <a:r>
              <a:rPr lang="en-US" dirty="0"/>
              <a:t> absence</a:t>
            </a:r>
          </a:p>
          <a:p>
            <a:r>
              <a:rPr lang="en-US" dirty="0" err="1"/>
              <a:t>Pravidelné</a:t>
            </a:r>
            <a:r>
              <a:rPr lang="en-US" dirty="0"/>
              <a:t> </a:t>
            </a:r>
            <a:r>
              <a:rPr lang="en-US" dirty="0" err="1"/>
              <a:t>úkoly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dvojicích</a:t>
            </a:r>
            <a:r>
              <a:rPr lang="en-US" dirty="0"/>
              <a:t>. </a:t>
            </a:r>
            <a:r>
              <a:rPr lang="en-US" dirty="0" err="1"/>
              <a:t>Nebudou</a:t>
            </a:r>
            <a:r>
              <a:rPr lang="en-US" dirty="0"/>
              <a:t> se </a:t>
            </a:r>
            <a:r>
              <a:rPr lang="en-US" dirty="0" err="1"/>
              <a:t>bodovat</a:t>
            </a:r>
            <a:r>
              <a:rPr lang="en-US" dirty="0"/>
              <a:t>.</a:t>
            </a:r>
          </a:p>
          <a:p>
            <a:pPr lvl="1"/>
            <a:r>
              <a:rPr lang="en-US"/>
              <a:t>ArcGIS </a:t>
            </a:r>
            <a:r>
              <a:rPr lang="en-US" dirty="0"/>
              <a:t>Pro</a:t>
            </a:r>
          </a:p>
          <a:p>
            <a:pPr lvl="1"/>
            <a:r>
              <a:rPr lang="en-US" dirty="0" err="1"/>
              <a:t>Identifikace</a:t>
            </a:r>
            <a:r>
              <a:rPr lang="en-US" dirty="0"/>
              <a:t> a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konfliktů</a:t>
            </a:r>
            <a:endParaRPr lang="en-US" dirty="0"/>
          </a:p>
          <a:p>
            <a:pPr lvl="1"/>
            <a:r>
              <a:rPr lang="en-US" dirty="0" err="1"/>
              <a:t>Töpferův</a:t>
            </a:r>
            <a:r>
              <a:rPr lang="en-US" dirty="0"/>
              <a:t> </a:t>
            </a:r>
            <a:r>
              <a:rPr lang="en-US" dirty="0" err="1"/>
              <a:t>zákon</a:t>
            </a:r>
            <a:endParaRPr lang="en-US" dirty="0"/>
          </a:p>
          <a:p>
            <a:pPr lvl="1"/>
            <a:r>
              <a:rPr lang="en-US" dirty="0" err="1"/>
              <a:t>Zjednodušování</a:t>
            </a:r>
            <a:r>
              <a:rPr lang="en-US" dirty="0"/>
              <a:t> a </a:t>
            </a:r>
            <a:r>
              <a:rPr lang="en-US" dirty="0" err="1"/>
              <a:t>shlazování</a:t>
            </a:r>
            <a:endParaRPr lang="en-US" dirty="0"/>
          </a:p>
          <a:p>
            <a:pPr lvl="1"/>
            <a:r>
              <a:rPr lang="en-US" dirty="0" err="1"/>
              <a:t>Generalizace</a:t>
            </a:r>
            <a:r>
              <a:rPr lang="en-US" dirty="0"/>
              <a:t> </a:t>
            </a:r>
            <a:r>
              <a:rPr lang="en-US" dirty="0" err="1"/>
              <a:t>říční</a:t>
            </a:r>
            <a:r>
              <a:rPr lang="en-US" dirty="0"/>
              <a:t> </a:t>
            </a:r>
            <a:r>
              <a:rPr lang="en-US" dirty="0" err="1"/>
              <a:t>sítě</a:t>
            </a:r>
            <a:endParaRPr lang="en-US" dirty="0"/>
          </a:p>
          <a:p>
            <a:pPr lvl="1"/>
            <a:r>
              <a:rPr lang="en-US" dirty="0" err="1"/>
              <a:t>Výpočet</a:t>
            </a:r>
            <a:r>
              <a:rPr lang="en-US" dirty="0"/>
              <a:t> </a:t>
            </a:r>
            <a:r>
              <a:rPr lang="en-US" dirty="0" err="1"/>
              <a:t>zaplnění</a:t>
            </a:r>
            <a:r>
              <a:rPr lang="en-US" dirty="0"/>
              <a:t> </a:t>
            </a:r>
            <a:r>
              <a:rPr lang="en-US" dirty="0" err="1"/>
              <a:t>mapy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7150-A242-4D60-A32D-4E38FA72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Parametry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01621-34C4-44DC-9C8C-B2F11F8ED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83" y="1505466"/>
            <a:ext cx="10515600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Tištěné</a:t>
            </a:r>
            <a:r>
              <a:rPr lang="en-US" dirty="0"/>
              <a:t> </a:t>
            </a:r>
            <a:r>
              <a:rPr lang="en-US" dirty="0" err="1"/>
              <a:t>mapy</a:t>
            </a:r>
            <a:endParaRPr lang="en-US" sz="1400" dirty="0"/>
          </a:p>
          <a:p>
            <a:pPr lvl="1" fontAlgn="base"/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šířka</a:t>
            </a:r>
            <a:r>
              <a:rPr lang="en-US" dirty="0"/>
              <a:t> </a:t>
            </a:r>
            <a:r>
              <a:rPr lang="en-US" dirty="0" err="1"/>
              <a:t>barevné</a:t>
            </a:r>
            <a:r>
              <a:rPr lang="en-US" dirty="0"/>
              <a:t> </a:t>
            </a:r>
            <a:r>
              <a:rPr lang="en-US" dirty="0" err="1"/>
              <a:t>linie</a:t>
            </a:r>
            <a:r>
              <a:rPr lang="en-US" dirty="0"/>
              <a:t> – 0.1 mm (ZM </a:t>
            </a:r>
            <a:r>
              <a:rPr lang="en-US" dirty="0" err="1"/>
              <a:t>mají</a:t>
            </a:r>
            <a:r>
              <a:rPr lang="en-US" dirty="0"/>
              <a:t> 0.13 mm)</a:t>
            </a:r>
            <a:endParaRPr lang="en-US" sz="2000" dirty="0"/>
          </a:p>
          <a:p>
            <a:pPr fontAlgn="base"/>
            <a:r>
              <a:rPr lang="en-US" dirty="0" err="1"/>
              <a:t>Elektronické</a:t>
            </a:r>
            <a:r>
              <a:rPr lang="en-US" dirty="0"/>
              <a:t> </a:t>
            </a:r>
            <a:r>
              <a:rPr lang="en-US" dirty="0" err="1"/>
              <a:t>mapy</a:t>
            </a:r>
            <a:endParaRPr lang="en-US" sz="1400" dirty="0"/>
          </a:p>
          <a:p>
            <a:pPr lvl="1" fontAlgn="base"/>
            <a:r>
              <a:rPr lang="en-US" dirty="0" err="1"/>
              <a:t>Nejmenší</a:t>
            </a:r>
            <a:r>
              <a:rPr lang="en-US" dirty="0"/>
              <a:t> </a:t>
            </a:r>
            <a:r>
              <a:rPr lang="en-US" dirty="0" err="1"/>
              <a:t>viditelný</a:t>
            </a:r>
            <a:r>
              <a:rPr lang="en-US" dirty="0"/>
              <a:t> bod – 0.16-0.35 mm</a:t>
            </a:r>
            <a:endParaRPr lang="en-US" sz="2000" dirty="0"/>
          </a:p>
          <a:p>
            <a:pPr fontAlgn="base"/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délka</a:t>
            </a:r>
            <a:r>
              <a:rPr lang="en-US" dirty="0"/>
              <a:t> </a:t>
            </a:r>
            <a:r>
              <a:rPr lang="en-US" dirty="0" err="1"/>
              <a:t>hrany</a:t>
            </a:r>
            <a:r>
              <a:rPr lang="en-US" dirty="0"/>
              <a:t> </a:t>
            </a:r>
            <a:r>
              <a:rPr lang="en-US" dirty="0" err="1"/>
              <a:t>polygonu</a:t>
            </a:r>
            <a:r>
              <a:rPr lang="en-US" dirty="0"/>
              <a:t> – 0.25 mm</a:t>
            </a:r>
            <a:endParaRPr lang="en-US" sz="1400" dirty="0"/>
          </a:p>
          <a:p>
            <a:pPr fontAlgn="base"/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plocha</a:t>
            </a:r>
            <a:r>
              <a:rPr lang="en-US" dirty="0"/>
              <a:t> </a:t>
            </a:r>
            <a:r>
              <a:rPr lang="en-US" dirty="0" err="1"/>
              <a:t>polygonu</a:t>
            </a:r>
            <a:r>
              <a:rPr lang="en-US" dirty="0"/>
              <a:t> – 0.09 mm</a:t>
            </a:r>
            <a:r>
              <a:rPr lang="en-US" baseline="30000" dirty="0"/>
              <a:t>2</a:t>
            </a:r>
            <a:endParaRPr lang="en-US" sz="1400" dirty="0"/>
          </a:p>
          <a:p>
            <a:pPr fontAlgn="base"/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vzdálenost</a:t>
            </a:r>
            <a:r>
              <a:rPr lang="en-US" dirty="0"/>
              <a:t> </a:t>
            </a:r>
            <a:r>
              <a:rPr lang="en-US" dirty="0" err="1"/>
              <a:t>dvou</a:t>
            </a:r>
            <a:r>
              <a:rPr lang="en-US" dirty="0"/>
              <a:t> </a:t>
            </a:r>
            <a:r>
              <a:rPr lang="en-US" dirty="0" err="1"/>
              <a:t>objektů</a:t>
            </a:r>
            <a:r>
              <a:rPr lang="en-US" dirty="0"/>
              <a:t> v </a:t>
            </a:r>
            <a:r>
              <a:rPr lang="en-US" dirty="0" err="1"/>
              <a:t>mapě</a:t>
            </a:r>
            <a:r>
              <a:rPr lang="en-US" dirty="0"/>
              <a:t> – 0.2 mm</a:t>
            </a:r>
            <a:endParaRPr lang="en-US" sz="1400" dirty="0"/>
          </a:p>
          <a:p>
            <a:pPr fontAlgn="base"/>
            <a:r>
              <a:rPr lang="en-US" dirty="0" err="1"/>
              <a:t>Oblouk</a:t>
            </a:r>
            <a:endParaRPr lang="en-US" sz="1400" dirty="0"/>
          </a:p>
          <a:p>
            <a:pPr lvl="1" fontAlgn="base"/>
            <a:r>
              <a:rPr lang="en-US" dirty="0" err="1"/>
              <a:t>Výška</a:t>
            </a:r>
            <a:r>
              <a:rPr lang="en-US" dirty="0"/>
              <a:t> </a:t>
            </a:r>
            <a:r>
              <a:rPr lang="en-US" dirty="0" err="1"/>
              <a:t>oblouku</a:t>
            </a:r>
            <a:r>
              <a:rPr lang="en-US" dirty="0"/>
              <a:t> – 0.4 mm</a:t>
            </a:r>
            <a:endParaRPr lang="en-US" sz="2000" dirty="0"/>
          </a:p>
          <a:p>
            <a:pPr lvl="1" fontAlgn="base"/>
            <a:r>
              <a:rPr lang="en-US" dirty="0" err="1"/>
              <a:t>Hrana</a:t>
            </a:r>
            <a:r>
              <a:rPr lang="en-US" dirty="0"/>
              <a:t> </a:t>
            </a:r>
            <a:r>
              <a:rPr lang="en-US" dirty="0" err="1"/>
              <a:t>oblouku</a:t>
            </a:r>
            <a:r>
              <a:rPr lang="en-US" dirty="0"/>
              <a:t> – 0.7 mm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9A2BFF-90B6-4A0E-83D9-879665853A31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1026" name="Picture 2" descr="https://lh4.googleusercontent.com/eK5w0DuFOgdoLNmAUjTHqPeDu_Co45MXW6x7m-_xbbe45m_kB_UcZNtP8F4U4TWNp71uoDPTWWguycIp_9-s_ByIq7RVGSwu8WebJ2biFRUmnKaThvYXQhgfLpkoUN00gr97DqjN3f5EGTMlQ5snuZrH6fPsClBa_xu5anvJ=s0">
            <a:extLst>
              <a:ext uri="{FF2B5EF4-FFF2-40B4-BE49-F238E27FC236}">
                <a16:creationId xmlns:a16="http://schemas.microsoft.com/office/drawing/2014/main" id="{0640DC65-F94B-4219-9A77-83C5DC08E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87" y="5003268"/>
            <a:ext cx="11239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2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389C-89C6-4B7C-A97A-70ECA6F2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Geometrické</a:t>
            </a:r>
            <a:r>
              <a:rPr lang="en-US" dirty="0"/>
              <a:t> </a:t>
            </a:r>
            <a:r>
              <a:rPr lang="en-US" dirty="0" err="1"/>
              <a:t>podmínky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67677-E9E2-4C73-A76B-82A67F03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Nahloučení</a:t>
            </a:r>
            <a:r>
              <a:rPr lang="en-US" dirty="0"/>
              <a:t> (congestion)</a:t>
            </a:r>
          </a:p>
          <a:p>
            <a:pPr fontAlgn="base"/>
            <a:r>
              <a:rPr lang="en-US" dirty="0" err="1"/>
              <a:t>Sbíhání</a:t>
            </a:r>
            <a:r>
              <a:rPr lang="en-US" dirty="0"/>
              <a:t> (coalescence)</a:t>
            </a:r>
          </a:p>
          <a:p>
            <a:pPr fontAlgn="base"/>
            <a:r>
              <a:rPr lang="en-US" dirty="0" err="1"/>
              <a:t>Konflikt</a:t>
            </a:r>
            <a:r>
              <a:rPr lang="en-US" dirty="0"/>
              <a:t> (conflict)</a:t>
            </a:r>
          </a:p>
          <a:p>
            <a:pPr fontAlgn="base"/>
            <a:r>
              <a:rPr lang="en-US" dirty="0" err="1"/>
              <a:t>Komplikace</a:t>
            </a:r>
            <a:r>
              <a:rPr lang="en-US" dirty="0"/>
              <a:t> (complication)</a:t>
            </a:r>
          </a:p>
          <a:p>
            <a:pPr fontAlgn="base"/>
            <a:r>
              <a:rPr lang="en-US" dirty="0" err="1"/>
              <a:t>Nekonzistence</a:t>
            </a:r>
            <a:r>
              <a:rPr lang="en-US" dirty="0"/>
              <a:t> (inconsistency)</a:t>
            </a:r>
          </a:p>
          <a:p>
            <a:pPr fontAlgn="base"/>
            <a:r>
              <a:rPr lang="en-US" dirty="0" err="1"/>
              <a:t>Nepatrnost</a:t>
            </a:r>
            <a:r>
              <a:rPr lang="en-US" dirty="0"/>
              <a:t> (imperceptibility)</a:t>
            </a:r>
          </a:p>
        </p:txBody>
      </p:sp>
    </p:spTree>
    <p:extLst>
      <p:ext uri="{BB962C8B-B14F-4D97-AF65-F5344CB8AC3E}">
        <p14:creationId xmlns:p14="http://schemas.microsoft.com/office/powerpoint/2010/main" val="40906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4A9F-E2CB-4C87-B7C6-A4DDEDA4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Nahloučení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4D7D3-7D59-4C8C-901D-232EB85CF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refers to the problem where too many features have been positioned in a limited geographical space; that is, feature density is too high.</a:t>
            </a:r>
          </a:p>
          <a:p>
            <a:endParaRPr lang="en-US" dirty="0"/>
          </a:p>
        </p:txBody>
      </p:sp>
      <p:pic>
        <p:nvPicPr>
          <p:cNvPr id="2052" name="Picture 4" descr="https://lh4.googleusercontent.com/gUnCj2DjWeyi8oKEVbNJeXQyC_fcDd0ftG7IgpPKXc3qJDy9J8UGGHk8czRmipbieOm-C2jh0cQoOF6iTI_ZJalx5fXZbC6bIZDYtVxZoiVa6lgr0hme0iFwaipi-XM--wr4ehut6iqMPdarJiFxZxVryWw2F5j6tg_w0d8E=s0">
            <a:extLst>
              <a:ext uri="{FF2B5EF4-FFF2-40B4-BE49-F238E27FC236}">
                <a16:creationId xmlns:a16="http://schemas.microsoft.com/office/drawing/2014/main" id="{D63BC180-CAD0-4200-BCCB-4F29813B4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2" y="2825750"/>
            <a:ext cx="578167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26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1FFE-8A58-43C6-97BB-E8C865BD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Sbíhání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2552B-DB7B-48D6-BBF2-302BBAE5A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fontAlgn="base"/>
            <a:r>
              <a:rPr lang="en-US" dirty="0"/>
              <a:t>a condition where features will touch as a result of either of two factors:</a:t>
            </a:r>
          </a:p>
          <a:p>
            <a:pPr fontAlgn="base"/>
            <a:r>
              <a:rPr lang="en-US" dirty="0"/>
              <a:t>1. the separating distance is smaller than the resolution of the output device (e.g. pen width, CRT resolution);</a:t>
            </a:r>
          </a:p>
          <a:p>
            <a:pPr fontAlgn="base"/>
            <a:r>
              <a:rPr lang="en-US" dirty="0"/>
              <a:t>2. the features will touch as a result of the symbolization process.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5" name="Picture 3" descr="https://lh5.googleusercontent.com/GZ7v5xbq8-MI3BlUOkySbG9ToTQqzpInTkFasuDWc0hYrvFFZPjIbiqoPmOLug97uZs18GXJ6jlNcDW3yX8LcVmAr63KF7MZtV4KONyKQt7oBhRHmPSpFS8s1xj7KXEYoUXkk0Q6Cy3o1XVET8uS8ynWeM9xLCly8oSfq1jf=s0">
            <a:extLst>
              <a:ext uri="{FF2B5EF4-FFF2-40B4-BE49-F238E27FC236}">
                <a16:creationId xmlns:a16="http://schemas.microsoft.com/office/drawing/2014/main" id="{60B5811A-4439-413C-AA29-94B610D93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075" y="4010882"/>
            <a:ext cx="3556933" cy="216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h5.googleusercontent.com/bSATXrN15AO0CAQ_5ARqnwckkPinwA3d_2Rcp0A5M2fXEnBg5e_eVEsAdNXqRQWuueZrLYSXcFqwf5hh1nLcBU6O6SKOaX7KMHasA3lv_NZmIGGhL1QIPM5dWWamCgDhmW3CgpJrEanth4pptLmniZzFqSZglgYE8dEGZhKx=s0">
            <a:extLst>
              <a:ext uri="{FF2B5EF4-FFF2-40B4-BE49-F238E27FC236}">
                <a16:creationId xmlns:a16="http://schemas.microsoft.com/office/drawing/2014/main" id="{7D1D66F2-A045-4B2F-A7F9-2A68790B3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095" y="4322510"/>
            <a:ext cx="1376696" cy="217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86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699-736E-4C1C-989F-B313E9036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Konflikt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3CD02-1EDB-4B13-938F-79DA227D1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situation in which the spatial representation of a feature is in conflict with its background. An example here could be illustrated when a road bisects two portions of an urban park. A conflict could arise during the generalization process if it is necessary to combine the two park segments across the existing road. A situation exists that must be resolved either through symbol alteration, displacement, or deletion.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s://lh6.googleusercontent.com/tCSr11zO3npRbPym3sgXR02vlqLgw8rwnVu0tWKZRAgsktq6vp4qJRslQVOqAJ2J743d3FCUjvll6q077oIjNq_tetIfmDxSOP6vUTSHSU_kWK6b1Bso6oxcwgeVdYlwBKr2J7aa1YTgv0Hp7McIPCPjykwb6s0d_opUBV7i=s0">
            <a:extLst>
              <a:ext uri="{FF2B5EF4-FFF2-40B4-BE49-F238E27FC236}">
                <a16:creationId xmlns:a16="http://schemas.microsoft.com/office/drawing/2014/main" id="{DBAE2682-398E-4432-A257-4DFE19447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470" y="4517866"/>
            <a:ext cx="3054423" cy="212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24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9916-7F69-41D9-A206-740C4334D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Komplikace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E875-A3D3-4FCD-BE71-DFBE6873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relates to an ambiguity in performance of generalization techniques; that is, the results of the generalization are dependent on many factors, for example:</a:t>
            </a:r>
            <a:endParaRPr lang="en-US" sz="1400" dirty="0"/>
          </a:p>
          <a:p>
            <a:pPr lvl="1" fontAlgn="base"/>
            <a:r>
              <a:rPr lang="en-US" dirty="0"/>
              <a:t>complexity of spatial data, selection of iteration technique, and selection of tolerance levels.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122" name="Picture 2" descr="https://lh6.googleusercontent.com/E8q9YLwF_NeS5R83HeRu1xG1Xr0xzod78DwS5_9pVPq7iCaoQSFZiyufPDnwOra81FufJHpjbLzpAylFqaqVHd-G8j6ErbdrB_Wodj8vrG9LYxj67ati_6wibrkYG57xhhp3r1Wc5U1LKGRV5inq5BD9NDcrYhuAZgaS-Gzx=s0">
            <a:extLst>
              <a:ext uri="{FF2B5EF4-FFF2-40B4-BE49-F238E27FC236}">
                <a16:creationId xmlns:a16="http://schemas.microsoft.com/office/drawing/2014/main" id="{6CD9933B-A78A-403E-8B1A-612B19198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97" y="3707933"/>
            <a:ext cx="5195592" cy="266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43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7865F-50D5-4950-8A09-9930A46D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Nekonzistence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97869-E6AA-4E41-89CF-4D20FB642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refers to a set of generalization decisions applied non-uniformly across a given map. Here, there would be a bias in the generalization between the mapped elements. Inconsistency is not always an </a:t>
            </a:r>
            <a:r>
              <a:rPr lang="en-US" dirty="0" err="1"/>
              <a:t>undesireable</a:t>
            </a:r>
            <a:r>
              <a:rPr lang="en-US" dirty="0"/>
              <a:t> condition.</a:t>
            </a:r>
          </a:p>
        </p:txBody>
      </p:sp>
      <p:pic>
        <p:nvPicPr>
          <p:cNvPr id="6146" name="Picture 2" descr="https://lh3.googleusercontent.com/gX9XXZzGPfY_x17X5TXuv6MlZMejywYQuVUu1E5yVpwiYANVSMwPs-LNYh-DalO0z3JM0paLVd8IdQWOH47GYelb-G1LGvHOF9jxF9zxP3fJaZ7L1OkCF7_NEBdgpEwpE77P0zDiGYzAhksN87jtDRJu-m30slHnyiSCBQ9r=s0">
            <a:extLst>
              <a:ext uri="{FF2B5EF4-FFF2-40B4-BE49-F238E27FC236}">
                <a16:creationId xmlns:a16="http://schemas.microsoft.com/office/drawing/2014/main" id="{1D0B3124-F790-4088-82DA-1C5A8A3DA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288" y="3206335"/>
            <a:ext cx="5669909" cy="328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0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570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Analytická kartografie</vt:lpstr>
      <vt:lpstr>Info</vt:lpstr>
      <vt:lpstr>Parametry</vt:lpstr>
      <vt:lpstr>Geometrické podmínky generalizace</vt:lpstr>
      <vt:lpstr>Nahloučení</vt:lpstr>
      <vt:lpstr>Sbíhání</vt:lpstr>
      <vt:lpstr>Konflikt</vt:lpstr>
      <vt:lpstr>Komplikace</vt:lpstr>
      <vt:lpstr>Nekonzistence</vt:lpstr>
      <vt:lpstr>Nepatrnost</vt:lpstr>
      <vt:lpstr>1. úkol</vt:lpstr>
      <vt:lpstr>Výsledek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ŠILHÁK Petr</dc:creator>
  <cp:lastModifiedBy>ŠILHÁK Petr</cp:lastModifiedBy>
  <cp:revision>26</cp:revision>
  <dcterms:created xsi:type="dcterms:W3CDTF">2021-09-21T18:20:43Z</dcterms:created>
  <dcterms:modified xsi:type="dcterms:W3CDTF">2021-09-22T06:13:11Z</dcterms:modified>
</cp:coreProperties>
</file>