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Analytická</a:t>
            </a:r>
            <a:r>
              <a:rPr lang="en-US" dirty="0"/>
              <a:t> </a:t>
            </a:r>
            <a:r>
              <a:rPr lang="en-US" dirty="0" err="1"/>
              <a:t>kartografie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CC4AF-2FB9-47A1-8DA7-3633143E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Nepatrnost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0280B-73B7-4056-8AC1-F6993308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situation results when a feature falls below a minimal portrayal size for the map. At this point, the feature must either be deleted, enlarged or exaggerated, or converted in appearance from </a:t>
            </a:r>
            <a:r>
              <a:rPr lang="en-US" dirty="0" err="1"/>
              <a:t>its.present</a:t>
            </a:r>
            <a:r>
              <a:rPr lang="en-US" dirty="0"/>
              <a:t> state to that of another for example, the combination of a set of many point features into a single area feature (</a:t>
            </a:r>
            <a:r>
              <a:rPr lang="en-US" dirty="0" err="1"/>
              <a:t>Leberl</a:t>
            </a:r>
            <a:r>
              <a:rPr lang="en-US" dirty="0"/>
              <a:t>, 1986).</a:t>
            </a:r>
          </a:p>
        </p:txBody>
      </p:sp>
      <p:pic>
        <p:nvPicPr>
          <p:cNvPr id="7170" name="Picture 2" descr="https://lh4.googleusercontent.com/SjsTaTQCpdgeDYg-VY6fRZN7w0SoYQDTL8L5ZtW06GnBd-Mj0719JYidY5KQtrF_JCkMPf_Opsrso8xhnwhxZXEQhWhdFciwlwu9s7TQbaN0-xrG5UySTUkmi7lc2_WC7npU_1dswyPtI6dwBgV8jFq6m3jzL7RXAZiIIZw2=s0">
            <a:extLst>
              <a:ext uri="{FF2B5EF4-FFF2-40B4-BE49-F238E27FC236}">
                <a16:creationId xmlns:a16="http://schemas.microsoft.com/office/drawing/2014/main" id="{63CCE88E-C599-41FB-B4F1-2520BE70E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533" y="4001294"/>
            <a:ext cx="3293290" cy="266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98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 </a:t>
            </a:r>
            <a:r>
              <a:rPr lang="en-US" dirty="0" err="1"/>
              <a:t>zadaný</a:t>
            </a:r>
            <a:r>
              <a:rPr lang="en-US" dirty="0"/>
              <a:t> </a:t>
            </a:r>
            <a:r>
              <a:rPr lang="en-US" dirty="0" err="1"/>
              <a:t>mapový</a:t>
            </a:r>
            <a:r>
              <a:rPr lang="en-US" dirty="0"/>
              <a:t> list ZM50 </a:t>
            </a:r>
            <a:r>
              <a:rPr lang="en-US" dirty="0" err="1"/>
              <a:t>vypočítejte</a:t>
            </a:r>
            <a:r>
              <a:rPr lang="en-US" dirty="0"/>
              <a:t> </a:t>
            </a:r>
            <a:r>
              <a:rPr lang="en-US" dirty="0" err="1"/>
              <a:t>grafické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 (1:10000, 1:50000, 1:100000)</a:t>
            </a:r>
          </a:p>
          <a:p>
            <a:pPr lvl="1"/>
            <a:r>
              <a:rPr lang="en-US" dirty="0" err="1"/>
              <a:t>Použijte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vrstvy</a:t>
            </a:r>
            <a:endParaRPr lang="en-US" dirty="0"/>
          </a:p>
          <a:p>
            <a:pPr lvl="2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toky</a:t>
            </a:r>
            <a:r>
              <a:rPr lang="en-US" dirty="0"/>
              <a:t> (</a:t>
            </a:r>
            <a:r>
              <a:rPr lang="en-US" dirty="0" err="1"/>
              <a:t>Z_Voda_L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0.2 mm</a:t>
            </a:r>
          </a:p>
          <a:p>
            <a:pPr lvl="2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 (</a:t>
            </a:r>
            <a:r>
              <a:rPr lang="en-US" dirty="0" err="1"/>
              <a:t>Z_Voda_P</a:t>
            </a:r>
            <a:r>
              <a:rPr lang="en-US" dirty="0"/>
              <a:t> - bez </a:t>
            </a:r>
            <a:r>
              <a:rPr lang="en-US" dirty="0" err="1"/>
              <a:t>ploch</a:t>
            </a:r>
            <a:r>
              <a:rPr lang="en-US" dirty="0"/>
              <a:t> </a:t>
            </a:r>
            <a:r>
              <a:rPr lang="en-US" dirty="0" err="1"/>
              <a:t>vodních</a:t>
            </a:r>
            <a:r>
              <a:rPr lang="en-US" dirty="0"/>
              <a:t> </a:t>
            </a:r>
            <a:r>
              <a:rPr lang="en-US" dirty="0" err="1"/>
              <a:t>toků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obrysové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0.13 mm</a:t>
            </a:r>
            <a:endParaRPr lang="en-US" dirty="0"/>
          </a:p>
          <a:p>
            <a:pPr lvl="2"/>
            <a:r>
              <a:rPr lang="en-US" dirty="0" err="1"/>
              <a:t>Silnice</a:t>
            </a:r>
            <a:r>
              <a:rPr lang="en-US" dirty="0"/>
              <a:t> (</a:t>
            </a:r>
            <a:r>
              <a:rPr lang="en-US" dirty="0" err="1"/>
              <a:t>Z_KomSilnice_L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0.9 mm</a:t>
            </a:r>
            <a:endParaRPr lang="en-US" dirty="0"/>
          </a:p>
          <a:p>
            <a:pPr lvl="2"/>
            <a:r>
              <a:rPr lang="en-US" dirty="0" err="1"/>
              <a:t>Železnice</a:t>
            </a:r>
            <a:r>
              <a:rPr lang="en-US" dirty="0"/>
              <a:t> (</a:t>
            </a:r>
            <a:r>
              <a:rPr lang="en-US" dirty="0" err="1"/>
              <a:t>Z_KomZelezTrat_L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0.7 mm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Spočítejte</a:t>
            </a:r>
            <a:r>
              <a:rPr lang="en-US" dirty="0"/>
              <a:t> </a:t>
            </a:r>
            <a:r>
              <a:rPr lang="en-US" dirty="0" err="1"/>
              <a:t>grafické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Najděte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příliš</a:t>
            </a:r>
            <a:r>
              <a:rPr lang="en-US" dirty="0"/>
              <a:t> </a:t>
            </a:r>
            <a:r>
              <a:rPr lang="en-US" dirty="0" err="1"/>
              <a:t>malé</a:t>
            </a:r>
            <a:r>
              <a:rPr lang="en-US" dirty="0"/>
              <a:t> (&lt; 1 mm</a:t>
            </a:r>
            <a:r>
              <a:rPr lang="en-US" baseline="30000" dirty="0"/>
              <a:t>2</a:t>
            </a:r>
            <a:r>
              <a:rPr lang="en-US" dirty="0"/>
              <a:t>) pro </a:t>
            </a:r>
            <a:r>
              <a:rPr lang="en-US" dirty="0" err="1"/>
              <a:t>zobrazení</a:t>
            </a:r>
            <a:r>
              <a:rPr lang="en-US" dirty="0"/>
              <a:t> v </a:t>
            </a:r>
            <a:r>
              <a:rPr lang="en-US" dirty="0" err="1"/>
              <a:t>zadaných</a:t>
            </a:r>
            <a:r>
              <a:rPr lang="en-US" dirty="0"/>
              <a:t> </a:t>
            </a:r>
            <a:r>
              <a:rPr lang="en-US" dirty="0" err="1"/>
              <a:t>měřítcích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Najděte</a:t>
            </a:r>
            <a:r>
              <a:rPr lang="en-US" dirty="0"/>
              <a:t> </a:t>
            </a:r>
            <a:r>
              <a:rPr lang="en-US" dirty="0" err="1"/>
              <a:t>kolize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(</a:t>
            </a:r>
            <a:r>
              <a:rPr lang="en-US" dirty="0" err="1"/>
              <a:t>vynechejte</a:t>
            </a:r>
            <a:r>
              <a:rPr lang="en-US" dirty="0"/>
              <a:t> </a:t>
            </a:r>
            <a:r>
              <a:rPr lang="en-US" dirty="0" err="1"/>
              <a:t>křížení</a:t>
            </a:r>
            <a:r>
              <a:rPr lang="en-US" dirty="0"/>
              <a:t>) pro </a:t>
            </a:r>
            <a:r>
              <a:rPr lang="en-US" dirty="0" err="1"/>
              <a:t>zadaná</a:t>
            </a:r>
            <a:r>
              <a:rPr lang="en-US" dirty="0"/>
              <a:t> </a:t>
            </a:r>
            <a:r>
              <a:rPr lang="en-US" dirty="0" err="1"/>
              <a:t>měřítka</a:t>
            </a:r>
            <a:r>
              <a:rPr lang="en-US" dirty="0"/>
              <a:t>. </a:t>
            </a:r>
            <a:r>
              <a:rPr lang="en-US" b="1" dirty="0" err="1"/>
              <a:t>Nezapomeňte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světýlko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“</a:t>
            </a:r>
            <a:r>
              <a:rPr lang="en-US" dirty="0" err="1"/>
              <a:t>mapy</a:t>
            </a:r>
            <a:r>
              <a:rPr lang="en-US" dirty="0"/>
              <a:t>” – </a:t>
            </a:r>
            <a:r>
              <a:rPr lang="en-US" dirty="0" err="1"/>
              <a:t>stačí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obrázek</a:t>
            </a:r>
            <a:r>
              <a:rPr lang="en-US" dirty="0"/>
              <a:t> </a:t>
            </a:r>
            <a:r>
              <a:rPr lang="en-US" dirty="0" err="1"/>
              <a:t>mapy</a:t>
            </a:r>
            <a:r>
              <a:rPr lang="en-US" dirty="0"/>
              <a:t> s </a:t>
            </a:r>
            <a:r>
              <a:rPr lang="en-US" dirty="0" err="1"/>
              <a:t>kolizema</a:t>
            </a:r>
            <a:r>
              <a:rPr lang="en-US" dirty="0"/>
              <a:t>, </a:t>
            </a:r>
            <a:r>
              <a:rPr lang="en-US" dirty="0" err="1"/>
              <a:t>vynechanými</a:t>
            </a:r>
            <a:r>
              <a:rPr lang="en-US" dirty="0"/>
              <a:t> </a:t>
            </a:r>
            <a:r>
              <a:rPr lang="en-US" dirty="0" err="1"/>
              <a:t>plochami</a:t>
            </a:r>
            <a:r>
              <a:rPr lang="en-US" dirty="0"/>
              <a:t>  a </a:t>
            </a:r>
            <a:r>
              <a:rPr lang="en-US" dirty="0" err="1"/>
              <a:t>informací</a:t>
            </a:r>
            <a:r>
              <a:rPr lang="en-US" dirty="0"/>
              <a:t> o </a:t>
            </a:r>
            <a:r>
              <a:rPr lang="en-US" dirty="0" err="1"/>
              <a:t>grafickém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.</a:t>
            </a:r>
          </a:p>
          <a:p>
            <a:r>
              <a:rPr lang="en-US" dirty="0" err="1"/>
              <a:t>Měřítko</a:t>
            </a:r>
            <a:r>
              <a:rPr lang="en-US" dirty="0"/>
              <a:t> </a:t>
            </a:r>
            <a:r>
              <a:rPr lang="en-US" dirty="0" err="1"/>
              <a:t>exportovaného</a:t>
            </a:r>
            <a:r>
              <a:rPr lang="en-US" dirty="0"/>
              <a:t> </a:t>
            </a:r>
            <a:r>
              <a:rPr lang="en-US" dirty="0" err="1"/>
              <a:t>obrázku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sedět</a:t>
            </a:r>
            <a:r>
              <a:rPr lang="en-US" dirty="0"/>
              <a:t> </a:t>
            </a:r>
            <a:r>
              <a:rPr lang="en-US" dirty="0" err="1"/>
              <a:t>ná</a:t>
            </a:r>
            <a:r>
              <a:rPr lang="en-US" dirty="0"/>
              <a:t> </a:t>
            </a:r>
            <a:r>
              <a:rPr lang="en-US" dirty="0" err="1"/>
              <a:t>výslednou</a:t>
            </a:r>
            <a:r>
              <a:rPr lang="en-US" dirty="0"/>
              <a:t> </a:t>
            </a:r>
            <a:r>
              <a:rPr lang="en-US" dirty="0" err="1"/>
              <a:t>mapu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E573-DBCE-4C62-AA88-B4CC5AA4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60E0-98B1-42CE-9C15-D2ADF901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neomluvená</a:t>
            </a:r>
            <a:r>
              <a:rPr lang="en-US" dirty="0"/>
              <a:t> absence</a:t>
            </a:r>
          </a:p>
          <a:p>
            <a:r>
              <a:rPr lang="en-US" dirty="0" err="1"/>
              <a:t>Pravidelné</a:t>
            </a:r>
            <a:r>
              <a:rPr lang="en-US" dirty="0"/>
              <a:t> </a:t>
            </a:r>
            <a:r>
              <a:rPr lang="en-US" dirty="0" err="1"/>
              <a:t>úkoly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dvojicích</a:t>
            </a:r>
            <a:r>
              <a:rPr lang="en-US" dirty="0"/>
              <a:t>. </a:t>
            </a:r>
            <a:r>
              <a:rPr lang="en-US" dirty="0" err="1"/>
              <a:t>Nebudou</a:t>
            </a:r>
            <a:r>
              <a:rPr lang="en-US" dirty="0"/>
              <a:t> se </a:t>
            </a:r>
            <a:r>
              <a:rPr lang="en-US" dirty="0" err="1"/>
              <a:t>bodovat</a:t>
            </a:r>
            <a:r>
              <a:rPr lang="en-US" dirty="0"/>
              <a:t>.</a:t>
            </a:r>
          </a:p>
          <a:p>
            <a:pPr lvl="1"/>
            <a:r>
              <a:rPr lang="en-US"/>
              <a:t>ArcGIS </a:t>
            </a:r>
            <a:r>
              <a:rPr lang="en-US" dirty="0"/>
              <a:t>Pro</a:t>
            </a:r>
          </a:p>
          <a:p>
            <a:pPr lvl="1"/>
            <a:r>
              <a:rPr lang="en-US" dirty="0" err="1"/>
              <a:t>Identifikace</a:t>
            </a:r>
            <a:r>
              <a:rPr lang="en-US" dirty="0"/>
              <a:t> a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konfliktů</a:t>
            </a:r>
            <a:endParaRPr lang="en-US" dirty="0"/>
          </a:p>
          <a:p>
            <a:pPr lvl="1"/>
            <a:r>
              <a:rPr lang="en-US" dirty="0" err="1"/>
              <a:t>Töpferův</a:t>
            </a:r>
            <a:r>
              <a:rPr lang="en-US" dirty="0"/>
              <a:t> </a:t>
            </a:r>
            <a:r>
              <a:rPr lang="en-US" dirty="0" err="1"/>
              <a:t>zákon</a:t>
            </a:r>
            <a:endParaRPr lang="en-US" dirty="0"/>
          </a:p>
          <a:p>
            <a:pPr lvl="1"/>
            <a:r>
              <a:rPr lang="en-US" dirty="0" err="1"/>
              <a:t>Zjednodušování</a:t>
            </a:r>
            <a:r>
              <a:rPr lang="en-US" dirty="0"/>
              <a:t> a </a:t>
            </a:r>
            <a:r>
              <a:rPr lang="en-US" dirty="0" err="1"/>
              <a:t>shlazování</a:t>
            </a:r>
            <a:endParaRPr lang="en-US" dirty="0"/>
          </a:p>
          <a:p>
            <a:pPr lvl="1"/>
            <a:r>
              <a:rPr lang="en-US" dirty="0" err="1"/>
              <a:t>Generalizace</a:t>
            </a:r>
            <a:r>
              <a:rPr lang="en-US" dirty="0"/>
              <a:t> </a:t>
            </a:r>
            <a:r>
              <a:rPr lang="en-US" dirty="0" err="1"/>
              <a:t>říční</a:t>
            </a:r>
            <a:r>
              <a:rPr lang="en-US" dirty="0"/>
              <a:t> </a:t>
            </a:r>
            <a:r>
              <a:rPr lang="en-US" dirty="0" err="1"/>
              <a:t>sítě</a:t>
            </a:r>
            <a:endParaRPr lang="en-US" dirty="0"/>
          </a:p>
          <a:p>
            <a:pPr lvl="1"/>
            <a:r>
              <a:rPr lang="en-US" dirty="0" err="1"/>
              <a:t>Výpočet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7150-A242-4D60-A32D-4E38FA72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Parametry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01621-34C4-44DC-9C8C-B2F11F8ED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83" y="1505466"/>
            <a:ext cx="10515600" cy="43513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err="1"/>
              <a:t>Tištěné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sz="1400" dirty="0"/>
          </a:p>
          <a:p>
            <a:pPr lvl="1"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šířka</a:t>
            </a:r>
            <a:r>
              <a:rPr lang="en-US" dirty="0"/>
              <a:t> </a:t>
            </a:r>
            <a:r>
              <a:rPr lang="en-US" dirty="0" err="1"/>
              <a:t>barevné</a:t>
            </a:r>
            <a:r>
              <a:rPr lang="en-US" dirty="0"/>
              <a:t> </a:t>
            </a:r>
            <a:r>
              <a:rPr lang="en-US" dirty="0" err="1"/>
              <a:t>linie</a:t>
            </a:r>
            <a:r>
              <a:rPr lang="en-US" dirty="0"/>
              <a:t> – 0.1 mm (ZM </a:t>
            </a:r>
            <a:r>
              <a:rPr lang="en-US" dirty="0" err="1"/>
              <a:t>mají</a:t>
            </a:r>
            <a:r>
              <a:rPr lang="en-US" dirty="0"/>
              <a:t> 0.13 mm)</a:t>
            </a:r>
            <a:endParaRPr lang="en-US" sz="2000" dirty="0"/>
          </a:p>
          <a:p>
            <a:pPr fontAlgn="base"/>
            <a:r>
              <a:rPr lang="en-US" dirty="0" err="1"/>
              <a:t>Elektronické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sz="1400" dirty="0"/>
          </a:p>
          <a:p>
            <a:pPr lvl="1" fontAlgn="base"/>
            <a:r>
              <a:rPr lang="en-US" dirty="0" err="1"/>
              <a:t>Nejmenší</a:t>
            </a:r>
            <a:r>
              <a:rPr lang="en-US" dirty="0"/>
              <a:t> </a:t>
            </a:r>
            <a:r>
              <a:rPr lang="en-US" dirty="0" err="1"/>
              <a:t>viditelný</a:t>
            </a:r>
            <a:r>
              <a:rPr lang="en-US" dirty="0"/>
              <a:t> bod – 0.16-0.35 mm</a:t>
            </a:r>
            <a:endParaRPr lang="en-US" sz="2000" dirty="0"/>
          </a:p>
          <a:p>
            <a:pPr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délka</a:t>
            </a:r>
            <a:r>
              <a:rPr lang="en-US" dirty="0"/>
              <a:t> </a:t>
            </a:r>
            <a:r>
              <a:rPr lang="en-US" dirty="0" err="1"/>
              <a:t>hrany</a:t>
            </a:r>
            <a:r>
              <a:rPr lang="en-US" dirty="0"/>
              <a:t> </a:t>
            </a:r>
            <a:r>
              <a:rPr lang="en-US" dirty="0" err="1"/>
              <a:t>polygonu</a:t>
            </a:r>
            <a:r>
              <a:rPr lang="en-US" dirty="0"/>
              <a:t> – 0.25 mm</a:t>
            </a:r>
            <a:endParaRPr lang="en-US" sz="1400" dirty="0"/>
          </a:p>
          <a:p>
            <a:pPr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plocha</a:t>
            </a:r>
            <a:r>
              <a:rPr lang="en-US" dirty="0"/>
              <a:t> </a:t>
            </a:r>
            <a:r>
              <a:rPr lang="en-US" dirty="0" err="1"/>
              <a:t>polygonu</a:t>
            </a:r>
            <a:r>
              <a:rPr lang="en-US" dirty="0"/>
              <a:t> – 0.09 mm</a:t>
            </a:r>
            <a:r>
              <a:rPr lang="en-US" baseline="30000" dirty="0"/>
              <a:t>2</a:t>
            </a:r>
            <a:endParaRPr lang="en-US" sz="1400" dirty="0"/>
          </a:p>
          <a:p>
            <a:pPr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vzdálenost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objektů</a:t>
            </a:r>
            <a:r>
              <a:rPr lang="en-US" dirty="0"/>
              <a:t> v </a:t>
            </a:r>
            <a:r>
              <a:rPr lang="en-US" dirty="0" err="1"/>
              <a:t>mapě</a:t>
            </a:r>
            <a:r>
              <a:rPr lang="en-US" dirty="0"/>
              <a:t> – 0.2 mm</a:t>
            </a:r>
            <a:endParaRPr lang="en-US" sz="1400" dirty="0"/>
          </a:p>
          <a:p>
            <a:pPr fontAlgn="base"/>
            <a:r>
              <a:rPr lang="en-US" dirty="0" err="1"/>
              <a:t>Oblouk</a:t>
            </a:r>
            <a:endParaRPr lang="en-US" sz="1400" dirty="0"/>
          </a:p>
          <a:p>
            <a:pPr lvl="1" fontAlgn="base"/>
            <a:r>
              <a:rPr lang="en-US" dirty="0" err="1"/>
              <a:t>Výška</a:t>
            </a:r>
            <a:r>
              <a:rPr lang="en-US" dirty="0"/>
              <a:t> </a:t>
            </a:r>
            <a:r>
              <a:rPr lang="en-US" dirty="0" err="1"/>
              <a:t>oblouku</a:t>
            </a:r>
            <a:r>
              <a:rPr lang="en-US" dirty="0"/>
              <a:t> – 0.4 mm</a:t>
            </a:r>
            <a:endParaRPr lang="en-US" sz="2000" dirty="0"/>
          </a:p>
          <a:p>
            <a:pPr lvl="1" fontAlgn="base"/>
            <a:r>
              <a:rPr lang="en-US" dirty="0" err="1"/>
              <a:t>Hrana</a:t>
            </a:r>
            <a:r>
              <a:rPr lang="en-US" dirty="0"/>
              <a:t> </a:t>
            </a:r>
            <a:r>
              <a:rPr lang="en-US" dirty="0" err="1"/>
              <a:t>oblouku</a:t>
            </a:r>
            <a:r>
              <a:rPr lang="en-US" dirty="0"/>
              <a:t> – 0.7 mm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9A2BFF-90B6-4A0E-83D9-879665853A31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1026" name="Picture 2" descr="https://lh4.googleusercontent.com/eK5w0DuFOgdoLNmAUjTHqPeDu_Co45MXW6x7m-_xbbe45m_kB_UcZNtP8F4U4TWNp71uoDPTWWguycIp_9-s_ByIq7RVGSwu8WebJ2biFRUmnKaThvYXQhgfLpkoUN00gr97DqjN3f5EGTMlQ5snuZrH6fPsClBa_xu5anvJ=s0">
            <a:extLst>
              <a:ext uri="{FF2B5EF4-FFF2-40B4-BE49-F238E27FC236}">
                <a16:creationId xmlns:a16="http://schemas.microsoft.com/office/drawing/2014/main" id="{0640DC65-F94B-4219-9A77-83C5DC08E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487" y="5003268"/>
            <a:ext cx="11239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2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389C-89C6-4B7C-A97A-70ECA6F2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Geometrické</a:t>
            </a:r>
            <a:r>
              <a:rPr lang="en-US" dirty="0"/>
              <a:t> </a:t>
            </a:r>
            <a:r>
              <a:rPr lang="en-US" dirty="0" err="1"/>
              <a:t>podmínky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67677-E9E2-4C73-A76B-82A67F036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/>
              <a:t>Nahloučení</a:t>
            </a:r>
            <a:r>
              <a:rPr lang="en-US" dirty="0"/>
              <a:t> (congestion)</a:t>
            </a:r>
          </a:p>
          <a:p>
            <a:pPr fontAlgn="base"/>
            <a:r>
              <a:rPr lang="en-US" dirty="0" err="1"/>
              <a:t>Sbíhání</a:t>
            </a:r>
            <a:r>
              <a:rPr lang="en-US" dirty="0"/>
              <a:t> (coalescence)</a:t>
            </a:r>
          </a:p>
          <a:p>
            <a:pPr fontAlgn="base"/>
            <a:r>
              <a:rPr lang="en-US" dirty="0" err="1"/>
              <a:t>Konflikt</a:t>
            </a:r>
            <a:r>
              <a:rPr lang="en-US" dirty="0"/>
              <a:t> (conflict)</a:t>
            </a:r>
          </a:p>
          <a:p>
            <a:pPr fontAlgn="base"/>
            <a:r>
              <a:rPr lang="en-US" dirty="0" err="1"/>
              <a:t>Komplikace</a:t>
            </a:r>
            <a:r>
              <a:rPr lang="en-US" dirty="0"/>
              <a:t> (complication)</a:t>
            </a:r>
          </a:p>
          <a:p>
            <a:pPr fontAlgn="base"/>
            <a:r>
              <a:rPr lang="en-US" dirty="0" err="1"/>
              <a:t>Nekonzistence</a:t>
            </a:r>
            <a:r>
              <a:rPr lang="en-US" dirty="0"/>
              <a:t> (inconsistency)</a:t>
            </a:r>
          </a:p>
          <a:p>
            <a:pPr fontAlgn="base"/>
            <a:r>
              <a:rPr lang="en-US" dirty="0" err="1"/>
              <a:t>Nepatrnost</a:t>
            </a:r>
            <a:r>
              <a:rPr lang="en-US" dirty="0"/>
              <a:t> (imperceptibility)</a:t>
            </a:r>
          </a:p>
        </p:txBody>
      </p:sp>
    </p:spTree>
    <p:extLst>
      <p:ext uri="{BB962C8B-B14F-4D97-AF65-F5344CB8AC3E}">
        <p14:creationId xmlns:p14="http://schemas.microsoft.com/office/powerpoint/2010/main" val="40906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4A9F-E2CB-4C87-B7C6-A4DDEDA44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Nahloučení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4D7D3-7D59-4C8C-901D-232EB85C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refers to the problem where too many features have been positioned in a limited geographical space; that is, feature density is too high.</a:t>
            </a:r>
          </a:p>
          <a:p>
            <a:endParaRPr lang="en-US" dirty="0"/>
          </a:p>
        </p:txBody>
      </p:sp>
      <p:pic>
        <p:nvPicPr>
          <p:cNvPr id="2052" name="Picture 4" descr="https://lh4.googleusercontent.com/gUnCj2DjWeyi8oKEVbNJeXQyC_fcDd0ftG7IgpPKXc3qJDy9J8UGGHk8czRmipbieOm-C2jh0cQoOF6iTI_ZJalx5fXZbC6bIZDYtVxZoiVa6lgr0hme0iFwaipi-XM--wr4ehut6iqMPdarJiFxZxVryWw2F5j6tg_w0d8E=s0">
            <a:extLst>
              <a:ext uri="{FF2B5EF4-FFF2-40B4-BE49-F238E27FC236}">
                <a16:creationId xmlns:a16="http://schemas.microsoft.com/office/drawing/2014/main" id="{D63BC180-CAD0-4200-BCCB-4F29813B4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2" y="2825750"/>
            <a:ext cx="5781675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26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F1FFE-8A58-43C6-97BB-E8C865BD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Sbíhání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2552B-DB7B-48D6-BBF2-302BBAE5A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fontAlgn="base"/>
            <a:r>
              <a:rPr lang="en-US" dirty="0"/>
              <a:t>a condition where features will touch as a result of either of two factors:</a:t>
            </a:r>
          </a:p>
          <a:p>
            <a:pPr fontAlgn="base"/>
            <a:r>
              <a:rPr lang="en-US" dirty="0"/>
              <a:t>1. the separating distance is smaller than the resolution of the output device (e.g. pen width, CRT resolution);</a:t>
            </a:r>
          </a:p>
          <a:p>
            <a:pPr fontAlgn="base"/>
            <a:r>
              <a:rPr lang="en-US" dirty="0"/>
              <a:t>2. the features will touch as a result of the symbolization process.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5" name="Picture 3" descr="https://lh5.googleusercontent.com/GZ7v5xbq8-MI3BlUOkySbG9ToTQqzpInTkFasuDWc0hYrvFFZPjIbiqoPmOLug97uZs18GXJ6jlNcDW3yX8LcVmAr63KF7MZtV4KONyKQt7oBhRHmPSpFS8s1xj7KXEYoUXkk0Q6Cy3o1XVET8uS8ynWeM9xLCly8oSfq1jf=s0">
            <a:extLst>
              <a:ext uri="{FF2B5EF4-FFF2-40B4-BE49-F238E27FC236}">
                <a16:creationId xmlns:a16="http://schemas.microsoft.com/office/drawing/2014/main" id="{60B5811A-4439-413C-AA29-94B610D93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075" y="4010882"/>
            <a:ext cx="3556933" cy="216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h5.googleusercontent.com/bSATXrN15AO0CAQ_5ARqnwckkPinwA3d_2Rcp0A5M2fXEnBg5e_eVEsAdNXqRQWuueZrLYSXcFqwf5hh1nLcBU6O6SKOaX7KMHasA3lv_NZmIGGhL1QIPM5dWWamCgDhmW3CgpJrEanth4pptLmniZzFqSZglgYE8dEGZhKx=s0">
            <a:extLst>
              <a:ext uri="{FF2B5EF4-FFF2-40B4-BE49-F238E27FC236}">
                <a16:creationId xmlns:a16="http://schemas.microsoft.com/office/drawing/2014/main" id="{7D1D66F2-A045-4B2F-A7F9-2A68790B3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095" y="4322510"/>
            <a:ext cx="1376696" cy="217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8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699-736E-4C1C-989F-B313E903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Konflikt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3CD02-1EDB-4B13-938F-79DA227D1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situation in which the spatial representation of a feature is in conflict with its background. An example here could be illustrated when a road bisects two portions of an urban park. A conflict could arise during the generalization process if it is necessary to combine the two park segments across the existing road. A situation exists that must be resolved either through symbol alteration, displacement, or deletion.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https://lh6.googleusercontent.com/tCSr11zO3npRbPym3sgXR02vlqLgw8rwnVu0tWKZRAgsktq6vp4qJRslQVOqAJ2J743d3FCUjvll6q077oIjNq_tetIfmDxSOP6vUTSHSU_kWK6b1Bso6oxcwgeVdYlwBKr2J7aa1YTgv0Hp7McIPCPjykwb6s0d_opUBV7i=s0">
            <a:extLst>
              <a:ext uri="{FF2B5EF4-FFF2-40B4-BE49-F238E27FC236}">
                <a16:creationId xmlns:a16="http://schemas.microsoft.com/office/drawing/2014/main" id="{DBAE2682-398E-4432-A257-4DFE19447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470" y="4517866"/>
            <a:ext cx="3054423" cy="212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24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9916-7F69-41D9-A206-740C4334D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Komplikace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CE875-A3D3-4FCD-BE71-DFBE6873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relates to an ambiguity in performance of generalization techniques; that is, the results of the generalization are dependent on many factors, for example:</a:t>
            </a:r>
            <a:endParaRPr lang="en-US" sz="1400" dirty="0"/>
          </a:p>
          <a:p>
            <a:pPr lvl="1" fontAlgn="base"/>
            <a:r>
              <a:rPr lang="en-US" dirty="0"/>
              <a:t>complexity of spatial data, selection of iteration technique, and selection of tolerance levels.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122" name="Picture 2" descr="https://lh6.googleusercontent.com/E8q9YLwF_NeS5R83HeRu1xG1Xr0xzod78DwS5_9pVPq7iCaoQSFZiyufPDnwOra81FufJHpjbLzpAylFqaqVHd-G8j6ErbdrB_Wodj8vrG9LYxj67ati_6wibrkYG57xhhp3r1Wc5U1LKGRV5inq5BD9NDcrYhuAZgaS-Gzx=s0">
            <a:extLst>
              <a:ext uri="{FF2B5EF4-FFF2-40B4-BE49-F238E27FC236}">
                <a16:creationId xmlns:a16="http://schemas.microsoft.com/office/drawing/2014/main" id="{6CD9933B-A78A-403E-8B1A-612B19198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197" y="3707933"/>
            <a:ext cx="5195592" cy="266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43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865F-50D5-4950-8A09-9930A46D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Nekonzistence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7869-E6AA-4E41-89CF-4D20FB642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refers to a set of generalization decisions applied non-uniformly across a given map. Here, there would be a bias in the generalization between the mapped elements. Inconsistency is not always an </a:t>
            </a:r>
            <a:r>
              <a:rPr lang="en-US" dirty="0" err="1"/>
              <a:t>undesireable</a:t>
            </a:r>
            <a:r>
              <a:rPr lang="en-US" dirty="0"/>
              <a:t> condition.</a:t>
            </a:r>
          </a:p>
        </p:txBody>
      </p:sp>
      <p:pic>
        <p:nvPicPr>
          <p:cNvPr id="6146" name="Picture 2" descr="https://lh3.googleusercontent.com/gX9XXZzGPfY_x17X5TXuv6MlZMejywYQuVUu1E5yVpwiYANVSMwPs-LNYh-DalO0z3JM0paLVd8IdQWOH47GYelb-G1LGvHOF9jxF9zxP3fJaZ7L1OkCF7_NEBdgpEwpE77P0zDiGYzAhksN87jtDRJu-m30slHnyiSCBQ9r=s0">
            <a:extLst>
              <a:ext uri="{FF2B5EF4-FFF2-40B4-BE49-F238E27FC236}">
                <a16:creationId xmlns:a16="http://schemas.microsoft.com/office/drawing/2014/main" id="{1D0B3124-F790-4088-82DA-1C5A8A3DA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288" y="3206335"/>
            <a:ext cx="5669909" cy="328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80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570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Analytická kartografie</vt:lpstr>
      <vt:lpstr>Info</vt:lpstr>
      <vt:lpstr>Parametry</vt:lpstr>
      <vt:lpstr>Geometrické podmínky generalizace</vt:lpstr>
      <vt:lpstr>Nahloučení</vt:lpstr>
      <vt:lpstr>Sbíhání</vt:lpstr>
      <vt:lpstr>Konflikt</vt:lpstr>
      <vt:lpstr>Komplikace</vt:lpstr>
      <vt:lpstr>Nekonzistence</vt:lpstr>
      <vt:lpstr>Nepatrnost</vt:lpstr>
      <vt:lpstr>1.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26</cp:revision>
  <dcterms:created xsi:type="dcterms:W3CDTF">2021-09-21T18:20:43Z</dcterms:created>
  <dcterms:modified xsi:type="dcterms:W3CDTF">2021-09-22T06:13:11Z</dcterms:modified>
</cp:coreProperties>
</file>