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Töpferův</a:t>
            </a:r>
            <a:r>
              <a:rPr lang="en-US" dirty="0"/>
              <a:t> </a:t>
            </a:r>
            <a:r>
              <a:rPr lang="en-US" dirty="0" err="1"/>
              <a:t>zákon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E573-DBCE-4C62-AA88-B4CC5AA4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výběru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60E0-98B1-42CE-9C15-D2ADF901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reglementace</a:t>
            </a:r>
            <a:r>
              <a:rPr lang="en-US" dirty="0"/>
              <a:t> = </a:t>
            </a:r>
            <a:r>
              <a:rPr lang="en-US" dirty="0" err="1"/>
              <a:t>podřízení</a:t>
            </a:r>
            <a:r>
              <a:rPr lang="en-US" dirty="0"/>
              <a:t> </a:t>
            </a:r>
            <a:r>
              <a:rPr lang="en-US" dirty="0" err="1"/>
              <a:t>pravidlům</a:t>
            </a:r>
            <a:endParaRPr lang="en-US" dirty="0"/>
          </a:p>
          <a:p>
            <a:pPr fontAlgn="base"/>
            <a:r>
              <a:rPr lang="en-US" b="1" dirty="0" err="1"/>
              <a:t>censální</a:t>
            </a:r>
            <a:r>
              <a:rPr lang="en-US" b="1" dirty="0"/>
              <a:t> </a:t>
            </a:r>
            <a:r>
              <a:rPr lang="en-US" b="1" dirty="0" err="1"/>
              <a:t>výběr</a:t>
            </a:r>
            <a:endParaRPr lang="en-US" b="1" dirty="0"/>
          </a:p>
          <a:p>
            <a:pPr lvl="1" fontAlgn="base"/>
            <a:r>
              <a:rPr lang="en-US" dirty="0" err="1"/>
              <a:t>stanoví</a:t>
            </a:r>
            <a:r>
              <a:rPr lang="en-US" dirty="0"/>
              <a:t> se </a:t>
            </a:r>
            <a:r>
              <a:rPr lang="en-US" dirty="0" err="1"/>
              <a:t>nejnižší</a:t>
            </a:r>
            <a:r>
              <a:rPr lang="en-US" dirty="0"/>
              <a:t> </a:t>
            </a:r>
            <a:r>
              <a:rPr lang="en-US" dirty="0" err="1"/>
              <a:t>hranice</a:t>
            </a:r>
            <a:r>
              <a:rPr lang="en-US" dirty="0"/>
              <a:t> (census) → do </a:t>
            </a:r>
            <a:r>
              <a:rPr lang="en-US" dirty="0" err="1"/>
              <a:t>mapy</a:t>
            </a:r>
            <a:r>
              <a:rPr lang="en-US" dirty="0"/>
              <a:t> se </a:t>
            </a:r>
            <a:r>
              <a:rPr lang="en-US" dirty="0" err="1"/>
              <a:t>vyberou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dirty="0"/>
              <a:t> </a:t>
            </a:r>
            <a:r>
              <a:rPr lang="en-US" dirty="0" err="1"/>
              <a:t>vyšší</a:t>
            </a:r>
            <a:r>
              <a:rPr lang="en-US" dirty="0"/>
              <a:t> </a:t>
            </a:r>
            <a:r>
              <a:rPr lang="en-US" dirty="0" err="1"/>
              <a:t>kategorie</a:t>
            </a:r>
            <a:endParaRPr lang="en-US" dirty="0"/>
          </a:p>
          <a:p>
            <a:pPr lvl="1" fontAlgn="base"/>
            <a:r>
              <a:rPr lang="en-US" dirty="0" err="1"/>
              <a:t>příliš</a:t>
            </a:r>
            <a:r>
              <a:rPr lang="en-US" dirty="0"/>
              <a:t> </a:t>
            </a:r>
            <a:r>
              <a:rPr lang="en-US" dirty="0" err="1"/>
              <a:t>zobecňující</a:t>
            </a:r>
            <a:endParaRPr lang="en-US" dirty="0"/>
          </a:p>
          <a:p>
            <a:pPr fontAlgn="base"/>
            <a:r>
              <a:rPr lang="en-US" b="1" dirty="0" err="1"/>
              <a:t>normativní</a:t>
            </a:r>
            <a:r>
              <a:rPr lang="en-US" b="1" dirty="0"/>
              <a:t> </a:t>
            </a:r>
            <a:r>
              <a:rPr lang="en-US" b="1" dirty="0" err="1"/>
              <a:t>výběr</a:t>
            </a:r>
            <a:endParaRPr lang="en-US" b="1" dirty="0"/>
          </a:p>
          <a:p>
            <a:pPr lvl="1" fontAlgn="base"/>
            <a:r>
              <a:rPr lang="en-US" dirty="0" err="1"/>
              <a:t>zohledňuje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vztahy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geografickými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dirty="0"/>
              <a:t>, </a:t>
            </a:r>
            <a:r>
              <a:rPr lang="en-US" dirty="0" err="1"/>
              <a:t>rozdílný</a:t>
            </a:r>
            <a:r>
              <a:rPr lang="en-US" dirty="0"/>
              <a:t> </a:t>
            </a:r>
            <a:r>
              <a:rPr lang="en-US" dirty="0" err="1"/>
              <a:t>charakter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částí</a:t>
            </a:r>
            <a:r>
              <a:rPr lang="en-US" dirty="0"/>
              <a:t> </a:t>
            </a:r>
            <a:r>
              <a:rPr lang="en-US" dirty="0" err="1"/>
              <a:t>mapy</a:t>
            </a:r>
            <a:endParaRPr lang="en-US" dirty="0"/>
          </a:p>
          <a:p>
            <a:pPr lvl="1" fontAlgn="base"/>
            <a:r>
              <a:rPr lang="en-US" dirty="0" err="1"/>
              <a:t>opírá</a:t>
            </a:r>
            <a:r>
              <a:rPr lang="en-US" dirty="0"/>
              <a:t> se o </a:t>
            </a:r>
            <a:r>
              <a:rPr lang="en-US" dirty="0" err="1"/>
              <a:t>rozbor</a:t>
            </a:r>
            <a:r>
              <a:rPr lang="en-US" dirty="0"/>
              <a:t> </a:t>
            </a:r>
            <a:r>
              <a:rPr lang="en-US" dirty="0" err="1"/>
              <a:t>podkladové</a:t>
            </a:r>
            <a:r>
              <a:rPr lang="en-US" dirty="0"/>
              <a:t> </a:t>
            </a:r>
            <a:r>
              <a:rPr lang="en-US" dirty="0" err="1"/>
              <a:t>mapy</a:t>
            </a:r>
            <a:r>
              <a:rPr lang="en-US" dirty="0"/>
              <a:t>, z </a:t>
            </a:r>
            <a:r>
              <a:rPr lang="en-US" dirty="0" err="1"/>
              <a:t>něhož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vypočítány</a:t>
            </a:r>
            <a:r>
              <a:rPr lang="en-US" dirty="0"/>
              <a:t> </a:t>
            </a:r>
            <a:r>
              <a:rPr lang="en-US" dirty="0" err="1"/>
              <a:t>matematické</a:t>
            </a:r>
            <a:r>
              <a:rPr lang="en-US" dirty="0"/>
              <a:t> </a:t>
            </a:r>
            <a:r>
              <a:rPr lang="en-US" dirty="0" err="1"/>
              <a:t>ukazatele</a:t>
            </a:r>
            <a:r>
              <a:rPr lang="en-US" dirty="0"/>
              <a:t> (</a:t>
            </a:r>
            <a:r>
              <a:rPr lang="en-US" dirty="0" err="1"/>
              <a:t>normativy</a:t>
            </a:r>
            <a:r>
              <a:rPr lang="en-US" dirty="0"/>
              <a:t>) → </a:t>
            </a:r>
            <a:r>
              <a:rPr lang="en-US" dirty="0" err="1"/>
              <a:t>stanoví</a:t>
            </a:r>
            <a:r>
              <a:rPr lang="en-US" dirty="0"/>
              <a:t> </a:t>
            </a:r>
            <a:r>
              <a:rPr lang="en-US" dirty="0" err="1"/>
              <a:t>maximální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výsledné</a:t>
            </a:r>
            <a:r>
              <a:rPr lang="en-US" dirty="0"/>
              <a:t> </a:t>
            </a:r>
            <a:r>
              <a:rPr lang="en-US" dirty="0" err="1"/>
              <a:t>mapě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7150-A242-4D60-A32D-4E38FA72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Töpferův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odmocniny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01621-34C4-44DC-9C8C-B2F11F8ED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83" y="1505466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normativní</a:t>
            </a:r>
            <a:r>
              <a:rPr lang="en-US" dirty="0"/>
              <a:t> </a:t>
            </a:r>
            <a:r>
              <a:rPr lang="en-US" dirty="0" err="1"/>
              <a:t>výběr</a:t>
            </a:r>
            <a:endParaRPr lang="en-US" dirty="0"/>
          </a:p>
          <a:p>
            <a:pPr fontAlgn="base"/>
            <a:r>
              <a:rPr lang="en-US" dirty="0" err="1"/>
              <a:t>Jednoduchý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:</a:t>
            </a:r>
          </a:p>
          <a:p>
            <a:pPr lvl="1" fontAlgn="base"/>
            <a:r>
              <a:rPr lang="en-US" dirty="0" err="1"/>
              <a:t>topografické</a:t>
            </a:r>
            <a:r>
              <a:rPr lang="en-US" dirty="0"/>
              <a:t> </a:t>
            </a:r>
            <a:r>
              <a:rPr lang="en-US" dirty="0" err="1"/>
              <a:t>mapy</a:t>
            </a:r>
            <a:r>
              <a:rPr lang="en-US" dirty="0"/>
              <a:t> </a:t>
            </a:r>
            <a:r>
              <a:rPr lang="en-US" dirty="0" err="1"/>
              <a:t>velkých</a:t>
            </a:r>
            <a:r>
              <a:rPr lang="en-US" dirty="0"/>
              <a:t> </a:t>
            </a:r>
            <a:r>
              <a:rPr lang="en-US" dirty="0" err="1"/>
              <a:t>měřítek</a:t>
            </a:r>
            <a:endParaRPr lang="en-US" dirty="0"/>
          </a:p>
          <a:p>
            <a:pPr lvl="1" fontAlgn="base"/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kvantitativní</a:t>
            </a:r>
            <a:r>
              <a:rPr lang="en-US" dirty="0"/>
              <a:t> </a:t>
            </a:r>
            <a:r>
              <a:rPr lang="en-US" dirty="0" err="1"/>
              <a:t>generalizaci</a:t>
            </a:r>
            <a:r>
              <a:rPr lang="en-US" dirty="0"/>
              <a:t> (</a:t>
            </a:r>
            <a:r>
              <a:rPr lang="en-US" dirty="0" err="1"/>
              <a:t>nemění</a:t>
            </a:r>
            <a:r>
              <a:rPr lang="en-US" dirty="0"/>
              <a:t> se </a:t>
            </a:r>
            <a:r>
              <a:rPr lang="en-US" dirty="0" err="1"/>
              <a:t>účel</a:t>
            </a:r>
            <a:r>
              <a:rPr lang="en-US" dirty="0"/>
              <a:t> ani </a:t>
            </a:r>
            <a:r>
              <a:rPr lang="en-US" dirty="0" err="1"/>
              <a:t>značkový</a:t>
            </a:r>
            <a:r>
              <a:rPr lang="en-US" dirty="0"/>
              <a:t> </a:t>
            </a:r>
            <a:r>
              <a:rPr lang="en-US" dirty="0" err="1"/>
              <a:t>klíč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9A2BFF-90B6-4A0E-83D9-879665853A31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5" name="Picture 2" descr="https://lh4.googleusercontent.com/wPayi2ANdi-xEedU8F1qgQsGymQi6mZRqn9zTodKJx1oRbA3Vf0y8EEWFNTlKL0uPOjK4pRAqxVqhEzcBkUCQt_scpPft4NTlDGznuUTvY9BG9dfzAz1Nya9-BOizqT1r3PkLbqIF515Eq3-JBD5sql-xqjCCNY4b9vQGtmp=s0">
            <a:extLst>
              <a:ext uri="{FF2B5EF4-FFF2-40B4-BE49-F238E27FC236}">
                <a16:creationId xmlns:a16="http://schemas.microsoft.com/office/drawing/2014/main" id="{1E447DCD-3068-4D6F-951D-BF7A51023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651" y="4437776"/>
            <a:ext cx="2407238" cy="104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Om1ZY_km238Hy5E0mgl1UK-y8FnZLty-Byb6TczWUmUoL5qRdSAyonicUHfc4XtZniUfYhjvBqgEEL7hfkUO4L59Awo9E44CQuJ20zwMYQ7xW6hpwhKx8GHZnekQyaevyfxC10CEiLKLvErnxiwXjj9VT_dw27-DdFTXM9q3=s0">
            <a:extLst>
              <a:ext uri="{FF2B5EF4-FFF2-40B4-BE49-F238E27FC236}">
                <a16:creationId xmlns:a16="http://schemas.microsoft.com/office/drawing/2014/main" id="{DFAEC0D6-6324-4559-B936-E6CACD793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2711"/>
            <a:ext cx="30099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389C-89C6-4B7C-A97A-70ECA6F2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Töpferův</a:t>
            </a:r>
            <a:r>
              <a:rPr lang="en-US" dirty="0"/>
              <a:t> </a:t>
            </a:r>
            <a:r>
              <a:rPr lang="en-US" b="1" dirty="0" err="1"/>
              <a:t>rozšířený</a:t>
            </a:r>
            <a:r>
              <a:rPr lang="en-US" dirty="0"/>
              <a:t> 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odmocniny</a:t>
            </a:r>
            <a:endParaRPr lang="en-US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67677-E9E2-4C73-A76B-82A67F03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pic>
        <p:nvPicPr>
          <p:cNvPr id="2051" name="Picture 3" descr="https://lh6.googleusercontent.com/G1y2hdoTGRTytzKNc5f71UO2bTt0sc5xkaYy87QTpBMgLLolyCRS-pPebQqCiCuFtyZTJZqzeFsCAiLLp3zIM2DuqywouFUyBXYJIjAc5GMTCARIlEq3ZorOTVSG1VzKzx3TJ5wLZWMRBAmB9HSeekE95ihZ4jCAOT_dm2yG=s0">
            <a:extLst>
              <a:ext uri="{FF2B5EF4-FFF2-40B4-BE49-F238E27FC236}">
                <a16:creationId xmlns:a16="http://schemas.microsoft.com/office/drawing/2014/main" id="{2E20E89C-FA7A-4A26-B106-77A9B5873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99057"/>
            <a:ext cx="4754425" cy="212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6.googleusercontent.com/Pdp5QPQXYCLT5yuAuXHsuL4Mbi50i9frdngWIZJc1oMAgy1Ds-Wk4kgnff_-H9jVlLAPLqnAfauscnNRquKeSgz624T8OTXTkJy940EgVtAqoSn99spbg7B6nJEF6FwkJoHOBqAGT0qs-H4AlvuB6ZKP0BUAzyDFd8pFwFy0=s0">
            <a:extLst>
              <a:ext uri="{FF2B5EF4-FFF2-40B4-BE49-F238E27FC236}">
                <a16:creationId xmlns:a16="http://schemas.microsoft.com/office/drawing/2014/main" id="{211971AE-DF7F-42A8-8F4F-0CFBBBF47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09" y="1801743"/>
            <a:ext cx="3625791" cy="145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lh6.googleusercontent.com/DOnPMiKBJDOQXxo7oE_Hzt6jP9w3c0cabaNYXoNsHwzABsz54i4ELuIbTyK0QVxw3DG3GdzpoOHFcPGUedfzOrqJ5St0FSmpqd4PX4a15-zVxNsiyMc6RrTm6dIKWd_NJUoS_GvGx4a2uQ3QQ4YqXuONyaVK-b1a3dfIJRaH=s0">
            <a:extLst>
              <a:ext uri="{FF2B5EF4-FFF2-40B4-BE49-F238E27FC236}">
                <a16:creationId xmlns:a16="http://schemas.microsoft.com/office/drawing/2014/main" id="{5C0A9C45-31D8-49D8-A62A-B573CE905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599057"/>
            <a:ext cx="5627816" cy="199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h5.googleusercontent.com/MZH9OyzeloWASYETOknJOEsT2e8gaajLKUPWHKiUCx4q_4OKwalnOyqLr_5jWvY1u2XQqGvV8SePoqkw2XEnx6dy9LhE_m663AG8RPCVQDarVheX7aYcjdJDDhtxb9xTI7dPubw3YzkU5ttpEvZ4AzSZS_VeSvGIThk70i3I=s0">
            <a:extLst>
              <a:ext uri="{FF2B5EF4-FFF2-40B4-BE49-F238E27FC236}">
                <a16:creationId xmlns:a16="http://schemas.microsoft.com/office/drawing/2014/main" id="{7F288128-F333-4436-AE95-377A37697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688548"/>
            <a:ext cx="4832409" cy="157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 </a:t>
            </a:r>
            <a:r>
              <a:rPr lang="en-US" dirty="0" err="1"/>
              <a:t>zadaný</a:t>
            </a:r>
            <a:r>
              <a:rPr lang="en-US" dirty="0"/>
              <a:t> </a:t>
            </a:r>
            <a:r>
              <a:rPr lang="en-US" dirty="0" err="1"/>
              <a:t>mapový</a:t>
            </a:r>
            <a:r>
              <a:rPr lang="en-US" dirty="0"/>
              <a:t> list ZM50 </a:t>
            </a:r>
            <a:r>
              <a:rPr lang="en-US" dirty="0" err="1"/>
              <a:t>proveďte</a:t>
            </a:r>
            <a:r>
              <a:rPr lang="en-US" dirty="0"/>
              <a:t>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Topferova</a:t>
            </a:r>
            <a:r>
              <a:rPr lang="en-US" dirty="0"/>
              <a:t> </a:t>
            </a:r>
            <a:r>
              <a:rPr lang="en-US" dirty="0" err="1"/>
              <a:t>rozšířeného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err="1"/>
              <a:t>odmocniny</a:t>
            </a:r>
            <a:r>
              <a:rPr lang="en-US" dirty="0"/>
              <a:t> (pro </a:t>
            </a:r>
            <a:r>
              <a:rPr lang="en-US" dirty="0" err="1"/>
              <a:t>měřítko</a:t>
            </a:r>
            <a:r>
              <a:rPr lang="en-US" dirty="0"/>
              <a:t> 1:50000)</a:t>
            </a:r>
          </a:p>
          <a:p>
            <a:pPr lvl="1"/>
            <a:r>
              <a:rPr lang="en-US" dirty="0" err="1"/>
              <a:t>Použijte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vrstvy</a:t>
            </a:r>
            <a:endParaRPr lang="en-US" dirty="0"/>
          </a:p>
          <a:p>
            <a:pPr lvl="2"/>
            <a:r>
              <a:rPr lang="en-US" dirty="0" err="1"/>
              <a:t>Vodní</a:t>
            </a:r>
            <a:r>
              <a:rPr lang="en-US" dirty="0"/>
              <a:t> </a:t>
            </a:r>
            <a:r>
              <a:rPr lang="en-US" dirty="0" err="1"/>
              <a:t>toky</a:t>
            </a:r>
            <a:r>
              <a:rPr lang="en-US" dirty="0"/>
              <a:t> (</a:t>
            </a:r>
            <a:r>
              <a:rPr lang="en-US" dirty="0" err="1"/>
              <a:t>Z_Voda_L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0.2 mm (</a:t>
            </a:r>
            <a:r>
              <a:rPr lang="en-US" b="1" dirty="0" err="1"/>
              <a:t>nezměněna</a:t>
            </a:r>
            <a:r>
              <a:rPr lang="en-US" b="1" dirty="0"/>
              <a:t>)</a:t>
            </a:r>
          </a:p>
          <a:p>
            <a:pPr lvl="2"/>
            <a:r>
              <a:rPr lang="en-US" dirty="0" err="1"/>
              <a:t>Vodní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 (</a:t>
            </a:r>
            <a:r>
              <a:rPr lang="en-US" dirty="0" err="1"/>
              <a:t>Z_Voda_P</a:t>
            </a:r>
            <a:r>
              <a:rPr lang="en-US" dirty="0"/>
              <a:t> - bez </a:t>
            </a:r>
            <a:r>
              <a:rPr lang="en-US" dirty="0" err="1"/>
              <a:t>ploch</a:t>
            </a:r>
            <a:r>
              <a:rPr lang="en-US" dirty="0"/>
              <a:t> </a:t>
            </a:r>
            <a:r>
              <a:rPr lang="en-US" dirty="0" err="1"/>
              <a:t>vodních</a:t>
            </a:r>
            <a:r>
              <a:rPr lang="en-US" dirty="0"/>
              <a:t> </a:t>
            </a:r>
            <a:r>
              <a:rPr lang="en-US" dirty="0" err="1"/>
              <a:t>toků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obrysové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0.13 mm, </a:t>
            </a:r>
            <a:r>
              <a:rPr lang="en-US" b="1" dirty="0" err="1"/>
              <a:t>znázorněny</a:t>
            </a:r>
            <a:r>
              <a:rPr lang="en-US" b="1" dirty="0"/>
              <a:t> o 10 % </a:t>
            </a:r>
            <a:r>
              <a:rPr lang="en-US" b="1" dirty="0" err="1"/>
              <a:t>menší</a:t>
            </a:r>
            <a:r>
              <a:rPr lang="en-US" b="1" dirty="0"/>
              <a:t> </a:t>
            </a:r>
            <a:r>
              <a:rPr lang="en-US" b="1" dirty="0" err="1"/>
              <a:t>než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podkladové</a:t>
            </a:r>
            <a:r>
              <a:rPr lang="en-US" b="1" dirty="0"/>
              <a:t> </a:t>
            </a:r>
            <a:r>
              <a:rPr lang="en-US" b="1" dirty="0" err="1"/>
              <a:t>mapě</a:t>
            </a:r>
            <a:endParaRPr lang="en-US" dirty="0"/>
          </a:p>
          <a:p>
            <a:pPr lvl="2"/>
            <a:r>
              <a:rPr lang="en-US" dirty="0" err="1"/>
              <a:t>Silnice</a:t>
            </a:r>
            <a:r>
              <a:rPr lang="en-US" dirty="0"/>
              <a:t> (</a:t>
            </a:r>
            <a:r>
              <a:rPr lang="en-US" dirty="0" err="1"/>
              <a:t>Z_KomSilnice_L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0.9 mm (</a:t>
            </a:r>
            <a:r>
              <a:rPr lang="en-US" b="1" dirty="0" err="1"/>
              <a:t>nově</a:t>
            </a:r>
            <a:r>
              <a:rPr lang="en-US" b="1" dirty="0"/>
              <a:t> 0.7 mm)</a:t>
            </a:r>
            <a:endParaRPr lang="en-US" dirty="0"/>
          </a:p>
          <a:p>
            <a:pPr lvl="2"/>
            <a:r>
              <a:rPr lang="en-US" dirty="0" err="1"/>
              <a:t>Železnice</a:t>
            </a:r>
            <a:r>
              <a:rPr lang="en-US" dirty="0"/>
              <a:t> (</a:t>
            </a:r>
            <a:r>
              <a:rPr lang="en-US" dirty="0" err="1"/>
              <a:t>Z_KomZelezTrat_L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0.7 mm (</a:t>
            </a:r>
            <a:r>
              <a:rPr lang="en-US" b="1" dirty="0" err="1"/>
              <a:t>nezměněna</a:t>
            </a:r>
            <a:r>
              <a:rPr lang="en-US" b="1" dirty="0"/>
              <a:t>)</a:t>
            </a:r>
          </a:p>
          <a:p>
            <a:pPr lvl="2"/>
            <a:r>
              <a:rPr lang="en-US" dirty="0" err="1"/>
              <a:t>Určení</a:t>
            </a:r>
            <a:r>
              <a:rPr lang="en-US" dirty="0"/>
              <a:t> </a:t>
            </a:r>
            <a:r>
              <a:rPr lang="en-US" dirty="0" err="1"/>
              <a:t>významu</a:t>
            </a:r>
            <a:endParaRPr lang="en-US" dirty="0"/>
          </a:p>
          <a:p>
            <a:pPr lvl="3"/>
            <a:r>
              <a:rPr lang="en-US" dirty="0" err="1"/>
              <a:t>vodní</a:t>
            </a:r>
            <a:r>
              <a:rPr lang="en-US" dirty="0"/>
              <a:t> </a:t>
            </a:r>
            <a:r>
              <a:rPr lang="en-US" dirty="0" err="1"/>
              <a:t>toky</a:t>
            </a:r>
            <a:r>
              <a:rPr lang="en-US" dirty="0"/>
              <a:t> – </a:t>
            </a:r>
            <a:r>
              <a:rPr lang="en-US" dirty="0" err="1"/>
              <a:t>zvláštní</a:t>
            </a:r>
            <a:r>
              <a:rPr lang="en-US" dirty="0"/>
              <a:t> </a:t>
            </a:r>
            <a:r>
              <a:rPr lang="en-US" dirty="0" err="1"/>
              <a:t>význam</a:t>
            </a:r>
            <a:endParaRPr lang="en-US" dirty="0"/>
          </a:p>
          <a:p>
            <a:pPr lvl="3"/>
            <a:r>
              <a:rPr lang="en-US" dirty="0" err="1"/>
              <a:t>vodní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 – </a:t>
            </a:r>
            <a:r>
              <a:rPr lang="en-US" dirty="0" err="1"/>
              <a:t>normální</a:t>
            </a:r>
            <a:r>
              <a:rPr lang="en-US" dirty="0"/>
              <a:t> </a:t>
            </a:r>
            <a:r>
              <a:rPr lang="en-US" dirty="0" err="1"/>
              <a:t>význam</a:t>
            </a:r>
            <a:endParaRPr lang="en-US" dirty="0"/>
          </a:p>
          <a:p>
            <a:pPr lvl="3"/>
            <a:r>
              <a:rPr lang="en-US" dirty="0" err="1"/>
              <a:t>Železnice</a:t>
            </a:r>
            <a:r>
              <a:rPr lang="en-US" dirty="0"/>
              <a:t> – </a:t>
            </a:r>
            <a:r>
              <a:rPr lang="en-US" dirty="0" err="1"/>
              <a:t>normální</a:t>
            </a:r>
            <a:r>
              <a:rPr lang="en-US" dirty="0"/>
              <a:t> </a:t>
            </a:r>
            <a:r>
              <a:rPr lang="en-US" dirty="0" err="1"/>
              <a:t>význam</a:t>
            </a:r>
            <a:endParaRPr lang="en-US" dirty="0"/>
          </a:p>
          <a:p>
            <a:pPr lvl="3"/>
            <a:r>
              <a:rPr lang="en-US" dirty="0" err="1"/>
              <a:t>silnice</a:t>
            </a:r>
            <a:r>
              <a:rPr lang="en-US" dirty="0"/>
              <a:t> – </a:t>
            </a:r>
            <a:r>
              <a:rPr lang="en-US" dirty="0" err="1"/>
              <a:t>malý</a:t>
            </a:r>
            <a:r>
              <a:rPr lang="en-US" dirty="0"/>
              <a:t> </a:t>
            </a:r>
            <a:r>
              <a:rPr lang="en-US" dirty="0" err="1"/>
              <a:t>význam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Proveďte</a:t>
            </a:r>
            <a:r>
              <a:rPr lang="en-US" dirty="0"/>
              <a:t>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výpočtu</a:t>
            </a:r>
            <a:r>
              <a:rPr lang="en-US" dirty="0"/>
              <a:t> </a:t>
            </a:r>
            <a:r>
              <a:rPr lang="en-US" dirty="0" err="1"/>
              <a:t>Topferova</a:t>
            </a:r>
            <a:r>
              <a:rPr lang="en-US" dirty="0"/>
              <a:t> </a:t>
            </a:r>
            <a:r>
              <a:rPr lang="en-US" dirty="0" err="1"/>
              <a:t>zákona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Spočítejte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grafické</a:t>
            </a:r>
            <a:r>
              <a:rPr lang="en-US" dirty="0"/>
              <a:t> </a:t>
            </a:r>
            <a:r>
              <a:rPr lang="en-US" dirty="0" err="1"/>
              <a:t>zaplnění</a:t>
            </a:r>
            <a:r>
              <a:rPr lang="en-US" dirty="0"/>
              <a:t> </a:t>
            </a:r>
            <a:r>
              <a:rPr lang="en-US" dirty="0" err="1"/>
              <a:t>mapy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 </a:t>
            </a:r>
            <a:r>
              <a:rPr lang="en-US" dirty="0" err="1"/>
              <a:t>zadaný</a:t>
            </a:r>
            <a:r>
              <a:rPr lang="en-US" dirty="0"/>
              <a:t> </a:t>
            </a:r>
            <a:r>
              <a:rPr lang="en-US" dirty="0" err="1"/>
              <a:t>mapový</a:t>
            </a:r>
            <a:r>
              <a:rPr lang="en-US" dirty="0"/>
              <a:t> list ZM50 </a:t>
            </a:r>
            <a:r>
              <a:rPr lang="en-US" dirty="0" err="1"/>
              <a:t>porovnejte</a:t>
            </a:r>
            <a:r>
              <a:rPr lang="en-US" dirty="0"/>
              <a:t> </a:t>
            </a:r>
            <a:r>
              <a:rPr lang="en-US" dirty="0" err="1"/>
              <a:t>grafické</a:t>
            </a:r>
            <a:r>
              <a:rPr lang="en-US" dirty="0"/>
              <a:t> </a:t>
            </a:r>
            <a:r>
              <a:rPr lang="en-US" dirty="0" err="1"/>
              <a:t>zaplnění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výběrem</a:t>
            </a:r>
            <a:r>
              <a:rPr lang="en-US" dirty="0"/>
              <a:t> a po </a:t>
            </a:r>
            <a:r>
              <a:rPr lang="en-US" dirty="0" err="1"/>
              <a:t>výběru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Výpočty</a:t>
            </a:r>
            <a:r>
              <a:rPr lang="en-US" dirty="0"/>
              <a:t> </a:t>
            </a:r>
            <a:r>
              <a:rPr lang="en-US" dirty="0" err="1"/>
              <a:t>Topferova</a:t>
            </a:r>
            <a:r>
              <a:rPr lang="en-US" dirty="0"/>
              <a:t> </a:t>
            </a:r>
            <a:r>
              <a:rPr lang="en-US" dirty="0" err="1"/>
              <a:t>zákona</a:t>
            </a:r>
            <a:endParaRPr lang="en-US" dirty="0"/>
          </a:p>
          <a:p>
            <a:r>
              <a:rPr lang="en-US" dirty="0" err="1"/>
              <a:t>Srovnání</a:t>
            </a:r>
            <a:r>
              <a:rPr lang="en-US" dirty="0"/>
              <a:t> </a:t>
            </a:r>
            <a:r>
              <a:rPr lang="en-US" dirty="0" err="1"/>
              <a:t>grafického</a:t>
            </a:r>
            <a:r>
              <a:rPr lang="en-US" dirty="0"/>
              <a:t> </a:t>
            </a:r>
            <a:r>
              <a:rPr lang="en-US" dirty="0" err="1"/>
              <a:t>zaplnění</a:t>
            </a:r>
            <a:endParaRPr lang="en-US" dirty="0"/>
          </a:p>
          <a:p>
            <a:r>
              <a:rPr lang="en-US" dirty="0" err="1"/>
              <a:t>Komentář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čeho</a:t>
            </a:r>
            <a:r>
              <a:rPr lang="en-US" dirty="0"/>
              <a:t> </a:t>
            </a:r>
            <a:r>
              <a:rPr lang="en-US" dirty="0" err="1"/>
              <a:t>byly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dirty="0"/>
              <a:t> </a:t>
            </a:r>
            <a:r>
              <a:rPr lang="en-US" dirty="0" err="1"/>
              <a:t>ponechány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263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Töpferův zákon</vt:lpstr>
      <vt:lpstr>Metoda výběru</vt:lpstr>
      <vt:lpstr>Töpferův zákon odmocniny</vt:lpstr>
      <vt:lpstr>Töpferův rozšířený zákon odmocniny</vt:lpstr>
      <vt:lpstr>2. úkol</vt:lpstr>
      <vt:lpstr>Výsledek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36</cp:revision>
  <dcterms:created xsi:type="dcterms:W3CDTF">2021-09-21T18:20:43Z</dcterms:created>
  <dcterms:modified xsi:type="dcterms:W3CDTF">2021-09-29T07:26:59Z</dcterms:modified>
</cp:coreProperties>
</file>