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295" r:id="rId2"/>
    <p:sldId id="293" r:id="rId3"/>
    <p:sldId id="284" r:id="rId4"/>
    <p:sldId id="258" r:id="rId5"/>
    <p:sldId id="294" r:id="rId6"/>
    <p:sldId id="285" r:id="rId7"/>
    <p:sldId id="286" r:id="rId8"/>
    <p:sldId id="287" r:id="rId9"/>
    <p:sldId id="288" r:id="rId10"/>
    <p:sldId id="296" r:id="rId11"/>
    <p:sldId id="290" r:id="rId12"/>
    <p:sldId id="291" r:id="rId13"/>
    <p:sldId id="289" r:id="rId14"/>
    <p:sldId id="292" r:id="rId15"/>
    <p:sldId id="261" r:id="rId16"/>
    <p:sldId id="260" r:id="rId17"/>
    <p:sldId id="257" r:id="rId18"/>
    <p:sldId id="282" r:id="rId19"/>
    <p:sldId id="262" r:id="rId20"/>
    <p:sldId id="283" r:id="rId21"/>
    <p:sldId id="263" r:id="rId22"/>
    <p:sldId id="264" r:id="rId23"/>
    <p:sldId id="297" r:id="rId24"/>
    <p:sldId id="298" r:id="rId25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57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D00750-FF7D-4C9B-9603-A71AE62AFE2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24A26A-F235-4133-8397-B81D88E0267B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6012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68329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561842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604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572165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111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83176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3099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43498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564293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43194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934010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FC618A-5D40-4E07-A78A-2EB859824DE2}" type="datetimeFigureOut">
              <a:rPr lang="cs-CZ" smtClean="0"/>
              <a:t>23.09.2021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43675B-143F-49C9-8A99-066780D6C0B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948704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G"/><Relationship Id="rId5" Type="http://schemas.openxmlformats.org/officeDocument/2006/relationships/image" Target="../media/image33.png"/><Relationship Id="rId4" Type="http://schemas.openxmlformats.org/officeDocument/2006/relationships/image" Target="../media/image35.gi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g"/><Relationship Id="rId5" Type="http://schemas.openxmlformats.org/officeDocument/2006/relationships/image" Target="../media/image35.gif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jpg"/><Relationship Id="rId7" Type="http://schemas.openxmlformats.org/officeDocument/2006/relationships/image" Target="../media/image4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jpg"/><Relationship Id="rId9" Type="http://schemas.openxmlformats.org/officeDocument/2006/relationships/image" Target="../media/image5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5.png"/><Relationship Id="rId7" Type="http://schemas.openxmlformats.org/officeDocument/2006/relationships/image" Target="../media/image5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png"/><Relationship Id="rId5" Type="http://schemas.openxmlformats.org/officeDocument/2006/relationships/image" Target="../media/image56.jpg"/><Relationship Id="rId4" Type="http://schemas.openxmlformats.org/officeDocument/2006/relationships/image" Target="../media/image52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g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7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g"/><Relationship Id="rId5" Type="http://schemas.openxmlformats.org/officeDocument/2006/relationships/image" Target="../media/image69.jpg"/><Relationship Id="rId4" Type="http://schemas.openxmlformats.org/officeDocument/2006/relationships/image" Target="../media/image6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7" Type="http://schemas.openxmlformats.org/officeDocument/2006/relationships/image" Target="../media/image7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e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jpg"/><Relationship Id="rId5" Type="http://schemas.openxmlformats.org/officeDocument/2006/relationships/image" Target="../media/image82.jpg"/><Relationship Id="rId4" Type="http://schemas.openxmlformats.org/officeDocument/2006/relationships/image" Target="../media/image8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7" Type="http://schemas.openxmlformats.org/officeDocument/2006/relationships/image" Target="../media/image9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7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g"/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g"/><Relationship Id="rId5" Type="http://schemas.openxmlformats.org/officeDocument/2006/relationships/image" Target="../media/image6.JP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21.jpeg"/><Relationship Id="rId7" Type="http://schemas.openxmlformats.org/officeDocument/2006/relationships/image" Target="../media/image1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938725" y="2186608"/>
            <a:ext cx="6314549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Vnitřní stavba planety Země</a:t>
            </a:r>
          </a:p>
        </p:txBody>
      </p:sp>
    </p:spTree>
    <p:extLst>
      <p:ext uri="{BB962C8B-B14F-4D97-AF65-F5344CB8AC3E}">
        <p14:creationId xmlns:p14="http://schemas.microsoft.com/office/powerpoint/2010/main" val="2095927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2861781" y="2811244"/>
            <a:ext cx="6468437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Geologický vývoj kontinentů</a:t>
            </a:r>
          </a:p>
        </p:txBody>
      </p:sp>
    </p:spTree>
    <p:extLst>
      <p:ext uri="{BB962C8B-B14F-4D97-AF65-F5344CB8AC3E}">
        <p14:creationId xmlns:p14="http://schemas.microsoft.com/office/powerpoint/2010/main" val="140898565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954" y="324647"/>
            <a:ext cx="6975282" cy="377551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936" y="3281550"/>
            <a:ext cx="6542940" cy="3473211"/>
          </a:xfrm>
          <a:prstGeom prst="rect">
            <a:avLst/>
          </a:prstGeom>
        </p:spPr>
      </p:pic>
      <p:sp>
        <p:nvSpPr>
          <p:cNvPr id="9" name="TextovéPole 8"/>
          <p:cNvSpPr txBox="1"/>
          <p:nvPr/>
        </p:nvSpPr>
        <p:spPr>
          <a:xfrm>
            <a:off x="412955" y="4247535"/>
            <a:ext cx="4689104" cy="246221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Prekambrické štíty a platformy – jádra kontinentů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Štít (kraton)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prekambrické horniny vystupují na povrch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Platforma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prekambrické horniny skryty pod mladšími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sedimenty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Staré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orogény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(kaledonský, variský) – morfologicky se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neprojevují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Mladé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orogény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– paleogén-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morfologická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pásemná pohoří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Štíty: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laurentský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(kanadský), baltský, angarský, čínský,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indický, africký, australský, antarktický, jihoamerický.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Orogeneze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– proces vzniku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orogénu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při kolizi kontinentů.</a:t>
            </a:r>
          </a:p>
        </p:txBody>
      </p:sp>
      <p:sp>
        <p:nvSpPr>
          <p:cNvPr id="11" name="Text Box 6"/>
          <p:cNvSpPr txBox="1">
            <a:spLocks noChangeArrowheads="1"/>
          </p:cNvSpPr>
          <p:nvPr/>
        </p:nvSpPr>
        <p:spPr bwMode="auto">
          <a:xfrm>
            <a:off x="8655602" y="369075"/>
            <a:ext cx="2408032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kontinentů</a:t>
            </a:r>
          </a:p>
        </p:txBody>
      </p:sp>
    </p:spTree>
    <p:extLst>
      <p:ext uri="{BB962C8B-B14F-4D97-AF65-F5344CB8AC3E}">
        <p14:creationId xmlns:p14="http://schemas.microsoft.com/office/powerpoint/2010/main" val="327851334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C:\Users\Martin\Documents\Geologické lokality\Špicberky\Výuka\Teoretická příprava\obrázky pro přednášky\proterozoikum, kambrium, ordovik, silur\acast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217" y="637132"/>
            <a:ext cx="3261028" cy="1938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6330217" y="2768575"/>
            <a:ext cx="5682453" cy="1600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marL="4572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9144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3716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8288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286000" indent="-4572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7432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32004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6576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4114800" indent="-45720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r>
              <a:rPr lang="cs-CZ" altLang="cs-CZ" sz="1400" b="1" dirty="0">
                <a:latin typeface="Arial" panose="020B0604020202020204" pitchFamily="34" charset="0"/>
              </a:rPr>
              <a:t>Nejstarší známá hornina na Zemi - Kanada, </a:t>
            </a:r>
            <a:r>
              <a:rPr lang="cs-CZ" altLang="cs-CZ" sz="1400" b="1" dirty="0" err="1">
                <a:latin typeface="Arial" panose="020B0604020202020204" pitchFamily="34" charset="0"/>
              </a:rPr>
              <a:t>Northwest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</a:rPr>
              <a:t>Territories</a:t>
            </a:r>
            <a:endParaRPr lang="cs-CZ" altLang="cs-CZ" sz="1400" b="1" dirty="0">
              <a:latin typeface="Arial" panose="020B0604020202020204" pitchFamily="34" charset="0"/>
            </a:endParaRPr>
          </a:p>
          <a:p>
            <a:r>
              <a:rPr lang="cs-CZ" altLang="cs-CZ" sz="1400" b="1" dirty="0">
                <a:latin typeface="Arial" panose="020B0604020202020204" pitchFamily="34" charset="0"/>
              </a:rPr>
              <a:t>Rula </a:t>
            </a:r>
            <a:r>
              <a:rPr lang="cs-CZ" altLang="cs-CZ" sz="1400" b="1" dirty="0" err="1">
                <a:latin typeface="Arial" panose="020B0604020202020204" pitchFamily="34" charset="0"/>
              </a:rPr>
              <a:t>Acasta</a:t>
            </a:r>
            <a:r>
              <a:rPr lang="cs-CZ" altLang="cs-CZ" sz="1400" b="1" dirty="0">
                <a:latin typeface="Arial" panose="020B0604020202020204" pitchFamily="34" charset="0"/>
              </a:rPr>
              <a:t>, stáří 3,96 </a:t>
            </a:r>
            <a:r>
              <a:rPr lang="cs-CZ" altLang="cs-CZ" sz="1400" b="1" dirty="0" err="1">
                <a:latin typeface="Arial" panose="020B0604020202020204" pitchFamily="34" charset="0"/>
              </a:rPr>
              <a:t>Ga</a:t>
            </a:r>
            <a:r>
              <a:rPr lang="cs-CZ" altLang="cs-CZ" sz="1400" b="1" dirty="0">
                <a:latin typeface="Arial" panose="020B0604020202020204" pitchFamily="34" charset="0"/>
              </a:rPr>
              <a:t> let (</a:t>
            </a:r>
            <a:r>
              <a:rPr lang="cs-CZ" altLang="cs-CZ" sz="1400" b="1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b="1" dirty="0">
                <a:latin typeface="Arial" panose="020B0604020202020204" pitchFamily="34" charset="0"/>
              </a:rPr>
              <a:t> štít)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Nejstarší sedimenty a projevy života - </a:t>
            </a:r>
            <a:r>
              <a:rPr lang="cs-CZ" altLang="cs-CZ" sz="1400" b="1" dirty="0" err="1">
                <a:latin typeface="Arial" panose="020B0604020202020204" pitchFamily="34" charset="0"/>
              </a:rPr>
              <a:t>Isua</a:t>
            </a:r>
            <a:r>
              <a:rPr lang="cs-CZ" altLang="cs-CZ" sz="1400" b="1" dirty="0">
                <a:latin typeface="Arial" panose="020B0604020202020204" pitchFamily="34" charset="0"/>
              </a:rPr>
              <a:t> v Grónsku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Rula </a:t>
            </a:r>
            <a:r>
              <a:rPr lang="cs-CZ" altLang="cs-CZ" sz="1400" dirty="0" err="1">
                <a:latin typeface="Arial" panose="020B0604020202020204" pitchFamily="34" charset="0"/>
              </a:rPr>
              <a:t>Amitsog</a:t>
            </a:r>
            <a:r>
              <a:rPr lang="cs-CZ" altLang="cs-CZ" sz="1400" dirty="0">
                <a:latin typeface="Arial" panose="020B0604020202020204" pitchFamily="34" charset="0"/>
              </a:rPr>
              <a:t> uzavírající kru metamorfovaných sedimentů (slepenců,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jílovců, páskovaných </a:t>
            </a:r>
            <a:r>
              <a:rPr lang="cs-CZ" altLang="cs-CZ" sz="1400" dirty="0" err="1">
                <a:latin typeface="Arial" panose="020B0604020202020204" pitchFamily="34" charset="0"/>
              </a:rPr>
              <a:t>Fe</a:t>
            </a:r>
            <a:r>
              <a:rPr lang="cs-CZ" altLang="cs-CZ" sz="1400" dirty="0">
                <a:latin typeface="Arial" panose="020B0604020202020204" pitchFamily="34" charset="0"/>
              </a:rPr>
              <a:t>-rud). Molekulární organická hmota v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sedimentech (</a:t>
            </a:r>
            <a:r>
              <a:rPr lang="cs-CZ" altLang="cs-CZ" sz="1400" dirty="0" err="1">
                <a:latin typeface="Arial" panose="020B0604020202020204" pitchFamily="34" charset="0"/>
              </a:rPr>
              <a:t>chemofosilie</a:t>
            </a:r>
            <a:r>
              <a:rPr lang="cs-CZ" altLang="cs-CZ" sz="1400" dirty="0">
                <a:latin typeface="Arial" panose="020B0604020202020204" pitchFamily="34" charset="0"/>
              </a:rPr>
              <a:t>). Stáří: </a:t>
            </a:r>
            <a:r>
              <a:rPr lang="cs-CZ" altLang="cs-CZ" sz="1400" b="1" dirty="0">
                <a:latin typeface="Arial" panose="020B0604020202020204" pitchFamily="34" charset="0"/>
              </a:rPr>
              <a:t>3,8 </a:t>
            </a:r>
            <a:r>
              <a:rPr lang="cs-CZ" altLang="cs-CZ" sz="1400" b="1" dirty="0" err="1">
                <a:latin typeface="Arial" panose="020B0604020202020204" pitchFamily="34" charset="0"/>
              </a:rPr>
              <a:t>Ga</a:t>
            </a:r>
            <a:r>
              <a:rPr lang="cs-CZ" altLang="cs-CZ" sz="1400" b="1" dirty="0">
                <a:latin typeface="Arial" panose="020B0604020202020204" pitchFamily="34" charset="0"/>
              </a:rPr>
              <a:t> let.</a:t>
            </a:r>
          </a:p>
          <a:p>
            <a:endParaRPr lang="cs-CZ" altLang="cs-CZ" sz="1400" b="1" dirty="0">
              <a:latin typeface="Arial" panose="020B0604020202020204" pitchFamily="34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90159" y="4442804"/>
            <a:ext cx="693811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Subdukce oceánské litosféry pokryté sedimenty – tavení – </a:t>
            </a:r>
            <a:r>
              <a:rPr lang="cs-CZ" altLang="cs-CZ" sz="1400" b="1" dirty="0">
                <a:latin typeface="Arial" panose="020B0604020202020204" pitchFamily="34" charset="0"/>
              </a:rPr>
              <a:t>gravitační diferenciace </a:t>
            </a:r>
            <a:r>
              <a:rPr lang="cs-CZ" altLang="cs-CZ" sz="1400" dirty="0">
                <a:latin typeface="Arial" panose="020B0604020202020204" pitchFamily="34" charset="0"/>
              </a:rPr>
              <a:t>–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tmavé (</a:t>
            </a:r>
            <a:r>
              <a:rPr lang="cs-CZ" altLang="cs-CZ" sz="1400" b="1" dirty="0" err="1">
                <a:latin typeface="Arial" panose="020B0604020202020204" pitchFamily="34" charset="0"/>
              </a:rPr>
              <a:t>mafické</a:t>
            </a:r>
            <a:r>
              <a:rPr lang="cs-CZ" altLang="cs-CZ" sz="1400" b="1" dirty="0">
                <a:latin typeface="Arial" panose="020B0604020202020204" pitchFamily="34" charset="0"/>
              </a:rPr>
              <a:t>) minerály </a:t>
            </a:r>
            <a:r>
              <a:rPr lang="cs-CZ" altLang="cs-CZ" sz="1400" dirty="0">
                <a:latin typeface="Arial" panose="020B0604020202020204" pitchFamily="34" charset="0"/>
              </a:rPr>
              <a:t>(pyroxeny, amfiboly) zůstávaly v hloubce – </a:t>
            </a:r>
            <a:r>
              <a:rPr lang="cs-CZ" altLang="cs-CZ" sz="1400" b="1" dirty="0">
                <a:latin typeface="Arial" panose="020B0604020202020204" pitchFamily="34" charset="0"/>
              </a:rPr>
              <a:t>vyšší hustota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Světlé (</a:t>
            </a:r>
            <a:r>
              <a:rPr lang="cs-CZ" altLang="cs-CZ" sz="1400" b="1" dirty="0" err="1">
                <a:latin typeface="Arial" panose="020B0604020202020204" pitchFamily="34" charset="0"/>
              </a:rPr>
              <a:t>felzické</a:t>
            </a:r>
            <a:r>
              <a:rPr lang="cs-CZ" altLang="cs-CZ" sz="1400" b="1" dirty="0">
                <a:latin typeface="Arial" panose="020B0604020202020204" pitchFamily="34" charset="0"/>
              </a:rPr>
              <a:t>) minerály</a:t>
            </a:r>
            <a:r>
              <a:rPr lang="cs-CZ" altLang="cs-CZ" sz="1400" dirty="0">
                <a:latin typeface="Arial" panose="020B0604020202020204" pitchFamily="34" charset="0"/>
              </a:rPr>
              <a:t> (živce, světlá slída aj.) stoupaly v tavenině vzhůru – </a:t>
            </a:r>
            <a:r>
              <a:rPr lang="cs-CZ" altLang="cs-CZ" sz="1400" b="1" dirty="0">
                <a:latin typeface="Arial" panose="020B0604020202020204" pitchFamily="34" charset="0"/>
              </a:rPr>
              <a:t>nižší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hustota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latin typeface="Arial" panose="020B0604020202020204" pitchFamily="34" charset="0"/>
              </a:rPr>
              <a:t>neustálý růst objemu kontinentální kůry </a:t>
            </a:r>
            <a:r>
              <a:rPr lang="cs-CZ" altLang="cs-CZ" sz="1400" dirty="0">
                <a:latin typeface="Arial" panose="020B0604020202020204" pitchFamily="34" charset="0"/>
              </a:rPr>
              <a:t>(proces pokračuje dodnes).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bloky kontinentální kůry – velikost X00 km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Rozrůznění prostředí – eroze, sedimentace, vulkanizmus.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Pásma </a:t>
            </a:r>
            <a:r>
              <a:rPr lang="cs-CZ" altLang="cs-CZ" sz="1400" dirty="0" err="1">
                <a:latin typeface="Arial" panose="020B0604020202020204" pitchFamily="34" charset="0"/>
              </a:rPr>
              <a:t>zelenokamenů</a:t>
            </a:r>
            <a:r>
              <a:rPr lang="cs-CZ" altLang="cs-CZ" sz="1400" dirty="0">
                <a:latin typeface="Arial" panose="020B0604020202020204" pitchFamily="34" charset="0"/>
              </a:rPr>
              <a:t> – tělesa ultrabazických a bazických vyvřelin + sedimentů –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</a:t>
            </a:r>
            <a:r>
              <a:rPr lang="cs-CZ" altLang="cs-CZ" sz="1400" dirty="0" err="1">
                <a:latin typeface="Arial" panose="020B0604020202020204" pitchFamily="34" charset="0"/>
              </a:rPr>
              <a:t>zaobloukové</a:t>
            </a:r>
            <a:r>
              <a:rPr lang="cs-CZ" altLang="cs-CZ" sz="1400" dirty="0">
                <a:latin typeface="Arial" panose="020B0604020202020204" pitchFamily="34" charset="0"/>
              </a:rPr>
              <a:t> pánve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Malé kontinenty + ostrovní vulkanické oblouky.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Postupně růst objemu a rozlohy kontinentů – stále častější kolize.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</a:t>
            </a:r>
            <a:r>
              <a:rPr lang="cs-CZ" altLang="cs-CZ" sz="1400" dirty="0" err="1">
                <a:latin typeface="Arial" panose="020B0604020202020204" pitchFamily="34" charset="0"/>
              </a:rPr>
              <a:t>superkontinent</a:t>
            </a:r>
            <a:r>
              <a:rPr lang="cs-CZ" altLang="cs-CZ" sz="1400" dirty="0">
                <a:latin typeface="Arial" panose="020B0604020202020204" pitchFamily="34" charset="0"/>
              </a:rPr>
              <a:t> okolo 2,7 </a:t>
            </a:r>
            <a:r>
              <a:rPr lang="cs-CZ" altLang="cs-CZ" sz="1400" dirty="0" err="1">
                <a:latin typeface="Arial" panose="020B0604020202020204" pitchFamily="34" charset="0"/>
              </a:rPr>
              <a:t>Ga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10" name="Picture 6" descr="C:\Users\Martin\Documents\Geologické lokality\Špicberky\Výuka\Teoretická příprava\obrázky pro přednášky\proterozoikum, kambrium, ordovik, silur\isua metakonglomeráty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8" r="21132" b="8081"/>
          <a:stretch/>
        </p:blipFill>
        <p:spPr bwMode="auto">
          <a:xfrm>
            <a:off x="9738683" y="637132"/>
            <a:ext cx="2305878" cy="21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3" descr="20_1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1536" y="4213014"/>
            <a:ext cx="4920787" cy="2484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514" y="623315"/>
            <a:ext cx="6109252" cy="3730899"/>
          </a:xfrm>
          <a:prstGeom prst="rect">
            <a:avLst/>
          </a:prstGeom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301330" y="40150"/>
            <a:ext cx="50674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Nejstarší kontinentální kůra (archaikum)</a:t>
            </a: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991362" y="6404940"/>
            <a:ext cx="1986441" cy="292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dirty="0">
                <a:latin typeface="Arial" panose="020B0604020202020204" pitchFamily="34" charset="0"/>
              </a:rPr>
              <a:t>Pásma </a:t>
            </a:r>
            <a:r>
              <a:rPr lang="cs-CZ" altLang="cs-CZ" sz="1300" dirty="0" err="1">
                <a:latin typeface="Arial" panose="020B0604020202020204" pitchFamily="34" charset="0"/>
              </a:rPr>
              <a:t>zelenokamenů</a:t>
            </a:r>
            <a:r>
              <a:rPr lang="cs-CZ" altLang="cs-CZ" sz="1300" dirty="0">
                <a:latin typeface="Arial" panose="020B0604020202020204" pitchFamily="34" charset="0"/>
              </a:rPr>
              <a:t>  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6390204" y="2233647"/>
            <a:ext cx="12023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Rula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Acasta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9871418" y="663645"/>
            <a:ext cx="14863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Slepence - </a:t>
            </a:r>
            <a:r>
              <a:rPr lang="cs-CZ" sz="14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Isua</a:t>
            </a:r>
            <a:endParaRPr lang="cs-CZ" sz="14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76934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366" y="582217"/>
            <a:ext cx="5867807" cy="3429001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3293" y="2895932"/>
            <a:ext cx="3859293" cy="3855425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072" y="582217"/>
            <a:ext cx="5473268" cy="3342506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1" t="4639" r="3207" b="4541"/>
          <a:stretch/>
        </p:blipFill>
        <p:spPr>
          <a:xfrm>
            <a:off x="5815953" y="3770782"/>
            <a:ext cx="2164113" cy="1692401"/>
          </a:xfrm>
          <a:prstGeom prst="rect">
            <a:avLst/>
          </a:prstGeom>
        </p:spPr>
      </p:pic>
      <p:pic>
        <p:nvPicPr>
          <p:cNvPr id="13" name="Picture 8" descr="C:\Users\Martin\Documents\Geologické lokality\Špicberky\Výuka\Teoretická příprava\obrázky pro přednášky\proterozoikum, kambrium, ordovik, silur\lake huron, huron supergroup. early proterozoic tillite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3492" y="5055700"/>
            <a:ext cx="2502508" cy="169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6"/>
          <p:cNvSpPr txBox="1">
            <a:spLocks noChangeArrowheads="1"/>
          </p:cNvSpPr>
          <p:nvPr/>
        </p:nvSpPr>
        <p:spPr bwMode="auto">
          <a:xfrm>
            <a:off x="4183343" y="108365"/>
            <a:ext cx="489909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První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superkontinenty</a:t>
            </a:r>
            <a:r>
              <a:rPr lang="cs-CZ" altLang="cs-CZ" sz="2000" b="1" dirty="0">
                <a:latin typeface="Arial" panose="020B0604020202020204" pitchFamily="34" charset="0"/>
              </a:rPr>
              <a:t> - proterozoikum</a:t>
            </a:r>
          </a:p>
        </p:txBody>
      </p:sp>
      <p:sp>
        <p:nvSpPr>
          <p:cNvPr id="16" name="TextovéPole 15"/>
          <p:cNvSpPr txBox="1"/>
          <p:nvPr/>
        </p:nvSpPr>
        <p:spPr>
          <a:xfrm>
            <a:off x="159459" y="3924723"/>
            <a:ext cx="5222905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Pokračování archaického vývoje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Proces ohromného nárůstu kontinentální kůry – okolo 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Četné kolize – orogeneze -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</a:t>
            </a:r>
            <a:endParaRPr lang="cs-CZ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Široké šelfy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klastickou a karbonátovou sedimentací, rozvoj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jednobuněčných a později i mnohobuněčných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První rozsáhlé (pevninské) 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zalednění (2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 –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ledovcové sedimenty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jako „mazadlo“ subdukce – urychlení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růstu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superkontinentů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První pouště (kolem 1,2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26788" y="5450502"/>
            <a:ext cx="153798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Nejstarší pustinné </a:t>
            </a:r>
          </a:p>
          <a:p>
            <a:r>
              <a:rPr lang="cs-CZ" sz="1400" dirty="0"/>
              <a:t>sedimenty</a:t>
            </a:r>
          </a:p>
          <a:p>
            <a:r>
              <a:rPr lang="cs-CZ" sz="1400" dirty="0"/>
              <a:t>Baltský štít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205947" y="6009437"/>
            <a:ext cx="129593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Ledovcové </a:t>
            </a:r>
          </a:p>
          <a:p>
            <a:r>
              <a:rPr lang="cs-CZ" sz="1400" dirty="0"/>
              <a:t>sedimenty</a:t>
            </a:r>
          </a:p>
          <a:p>
            <a:r>
              <a:rPr lang="cs-CZ" sz="1400" dirty="0" err="1"/>
              <a:t>Laurentský</a:t>
            </a:r>
            <a:r>
              <a:rPr lang="cs-CZ" sz="1400" dirty="0"/>
              <a:t> štít</a:t>
            </a:r>
          </a:p>
        </p:txBody>
      </p:sp>
    </p:spTree>
    <p:extLst>
      <p:ext uri="{BB962C8B-B14F-4D97-AF65-F5344CB8AC3E}">
        <p14:creationId xmlns:p14="http://schemas.microsoft.com/office/powerpoint/2010/main" val="10528005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70" y="196127"/>
            <a:ext cx="3657600" cy="3432048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042" y="512262"/>
            <a:ext cx="5867807" cy="3429001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5798" y="2262053"/>
            <a:ext cx="3859293" cy="385542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430" y="3996817"/>
            <a:ext cx="4270515" cy="2135258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183343" y="108365"/>
            <a:ext cx="551304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Rodinia</a:t>
            </a:r>
            <a:r>
              <a:rPr lang="cs-CZ" altLang="cs-CZ" sz="2000" b="1" dirty="0">
                <a:latin typeface="Arial" panose="020B0604020202020204" pitchFamily="34" charset="0"/>
              </a:rPr>
              <a:t>- závěr proterozoika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01479" y="5214605"/>
            <a:ext cx="7221849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Rozpad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Lt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dirty="0">
                <a:latin typeface="Arial" panose="020B0604020202020204" pitchFamily="34" charset="0"/>
              </a:rPr>
              <a:t>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B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Baltika</a:t>
            </a:r>
            <a:r>
              <a:rPr lang="cs-CZ" altLang="cs-CZ" sz="1400" dirty="0">
                <a:latin typeface="Arial" panose="020B0604020202020204" pitchFamily="34" charset="0"/>
              </a:rPr>
              <a:t> (baltský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r>
              <a:rPr lang="cs-CZ" altLang="cs-CZ" sz="1400" dirty="0">
                <a:latin typeface="Arial" panose="020B0604020202020204" pitchFamily="34" charset="0"/>
              </a:rPr>
              <a:t> – formuje z prekambrických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základů Afriky, JA, Arab. pol., Austrálie, Antarktidy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 Indie na přelomu prekambria a paleozoika (</a:t>
            </a:r>
            <a:r>
              <a:rPr lang="cs-CZ" altLang="cs-CZ" sz="1400" b="1" dirty="0">
                <a:latin typeface="Arial" panose="020B0604020202020204" pitchFamily="34" charset="0"/>
              </a:rPr>
              <a:t>kadomská neboli panafrická orogeneze</a:t>
            </a:r>
            <a:r>
              <a:rPr lang="cs-CZ" altLang="cs-CZ" sz="1400" dirty="0">
                <a:latin typeface="Arial" panose="020B0604020202020204" pitchFamily="34" charset="0"/>
              </a:rPr>
              <a:t>).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5056923" y="521460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6" name="Text Box 20"/>
          <p:cNvSpPr txBox="1">
            <a:spLocks noChangeArrowheads="1"/>
          </p:cNvSpPr>
          <p:nvPr/>
        </p:nvSpPr>
        <p:spPr bwMode="auto">
          <a:xfrm>
            <a:off x="5729990" y="5663099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7" name="Text Box 21"/>
          <p:cNvSpPr txBox="1">
            <a:spLocks noChangeArrowheads="1"/>
          </p:cNvSpPr>
          <p:nvPr/>
        </p:nvSpPr>
        <p:spPr bwMode="auto">
          <a:xfrm>
            <a:off x="5820120" y="520618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8" name="Text Box 23"/>
          <p:cNvSpPr txBox="1">
            <a:spLocks noChangeArrowheads="1"/>
          </p:cNvSpPr>
          <p:nvPr/>
        </p:nvSpPr>
        <p:spPr bwMode="auto">
          <a:xfrm>
            <a:off x="7226531" y="5494824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249618" y="3735207"/>
            <a:ext cx="26308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Grenvilská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orogeneze (1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Ga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) –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vznik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superkontinentu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Rodinia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ovéPole 19">
            <a:extLst>
              <a:ext uri="{FF2B5EF4-FFF2-40B4-BE49-F238E27FC236}">
                <a16:creationId xmlns:a16="http://schemas.microsoft.com/office/drawing/2014/main" id="{24054487-02C2-49E3-896B-ABF640335AF8}"/>
              </a:ext>
            </a:extLst>
          </p:cNvPr>
          <p:cNvSpPr txBox="1"/>
          <p:nvPr/>
        </p:nvSpPr>
        <p:spPr>
          <a:xfrm>
            <a:off x="62505" y="4323069"/>
            <a:ext cx="384592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S růstem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spojeno i další velké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zalednění (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Snowboll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Earth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, závěr proterozoika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kryogén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286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765235"/>
            <a:ext cx="5387008" cy="269350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4" y="765235"/>
            <a:ext cx="5387008" cy="2693504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8654" y="3905999"/>
            <a:ext cx="5387008" cy="2693504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29" y="3904342"/>
            <a:ext cx="5390322" cy="2695161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37029" y="766892"/>
            <a:ext cx="82747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ordovik,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470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258654" y="765235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silur,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37029" y="3904342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6258654" y="3882161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 Box 19"/>
          <p:cNvSpPr txBox="1">
            <a:spLocks noChangeArrowheads="1"/>
          </p:cNvSpPr>
          <p:nvPr/>
        </p:nvSpPr>
        <p:spPr bwMode="auto">
          <a:xfrm>
            <a:off x="2295764" y="216660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2" name="Text Box 20"/>
          <p:cNvSpPr txBox="1">
            <a:spLocks noChangeArrowheads="1"/>
          </p:cNvSpPr>
          <p:nvPr/>
        </p:nvSpPr>
        <p:spPr bwMode="auto">
          <a:xfrm>
            <a:off x="3049765" y="2543074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3299031" y="176092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5" name="Text Box 23"/>
          <p:cNvSpPr txBox="1">
            <a:spLocks noChangeArrowheads="1"/>
          </p:cNvSpPr>
          <p:nvPr/>
        </p:nvSpPr>
        <p:spPr bwMode="auto">
          <a:xfrm>
            <a:off x="4654058" y="2879624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078536" y="2135325"/>
            <a:ext cx="3762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Lt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789391" y="2165401"/>
            <a:ext cx="3302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B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8800503" y="138159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9" name="Text Box 23"/>
          <p:cNvSpPr txBox="1">
            <a:spLocks noChangeArrowheads="1"/>
          </p:cNvSpPr>
          <p:nvPr/>
        </p:nvSpPr>
        <p:spPr bwMode="auto">
          <a:xfrm>
            <a:off x="10802842" y="2607829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8440417" y="5251922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22" name="Text Box 21"/>
          <p:cNvSpPr txBox="1">
            <a:spLocks noChangeArrowheads="1"/>
          </p:cNvSpPr>
          <p:nvPr/>
        </p:nvSpPr>
        <p:spPr bwMode="auto">
          <a:xfrm>
            <a:off x="8730745" y="4335634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3" name="Text Box 23"/>
          <p:cNvSpPr txBox="1">
            <a:spLocks noChangeArrowheads="1"/>
          </p:cNvSpPr>
          <p:nvPr/>
        </p:nvSpPr>
        <p:spPr bwMode="auto">
          <a:xfrm>
            <a:off x="9631267" y="5980401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4" name="Text Box 19"/>
          <p:cNvSpPr txBox="1">
            <a:spLocks noChangeArrowheads="1"/>
          </p:cNvSpPr>
          <p:nvPr/>
        </p:nvSpPr>
        <p:spPr bwMode="auto">
          <a:xfrm>
            <a:off x="2761528" y="5461234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25" name="Text Box 21"/>
          <p:cNvSpPr txBox="1">
            <a:spLocks noChangeArrowheads="1"/>
          </p:cNvSpPr>
          <p:nvPr/>
        </p:nvSpPr>
        <p:spPr bwMode="auto">
          <a:xfrm>
            <a:off x="3139487" y="4503909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6" name="Text Box 23"/>
          <p:cNvSpPr txBox="1">
            <a:spLocks noChangeArrowheads="1"/>
          </p:cNvSpPr>
          <p:nvPr/>
        </p:nvSpPr>
        <p:spPr bwMode="auto">
          <a:xfrm>
            <a:off x="3839984" y="6262953"/>
            <a:ext cx="34290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29" name="Text Box 6"/>
          <p:cNvSpPr txBox="1">
            <a:spLocks noChangeArrowheads="1"/>
          </p:cNvSpPr>
          <p:nvPr/>
        </p:nvSpPr>
        <p:spPr bwMode="auto">
          <a:xfrm>
            <a:off x="3618119" y="153151"/>
            <a:ext cx="579678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</a:t>
            </a:r>
            <a:r>
              <a:rPr lang="cs-CZ" altLang="cs-CZ" sz="2000" b="1" dirty="0" err="1">
                <a:latin typeface="Arial" panose="020B0604020202020204" pitchFamily="34" charset="0"/>
              </a:rPr>
              <a:t>Laurusie</a:t>
            </a:r>
            <a:r>
              <a:rPr lang="cs-CZ" altLang="cs-CZ" sz="2000" b="1" dirty="0">
                <a:latin typeface="Arial" panose="020B0604020202020204" pitchFamily="34" charset="0"/>
              </a:rPr>
              <a:t> – starší paleozoikum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537029" y="3389814"/>
            <a:ext cx="477085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b="1" dirty="0" err="1">
                <a:latin typeface="Arial" panose="020B0604020202020204" pitchFamily="34" charset="0"/>
              </a:rPr>
              <a:t>Lt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(</a:t>
            </a:r>
            <a:r>
              <a:rPr lang="cs-CZ" altLang="cs-CZ" sz="1400" dirty="0" err="1">
                <a:latin typeface="Arial" panose="020B0604020202020204" pitchFamily="34" charset="0"/>
              </a:rPr>
              <a:t>laurentský</a:t>
            </a:r>
            <a:r>
              <a:rPr lang="cs-CZ" altLang="cs-CZ" sz="1400" dirty="0">
                <a:latin typeface="Arial" panose="020B0604020202020204" pitchFamily="34" charset="0"/>
              </a:rPr>
              <a:t> štít) </a:t>
            </a:r>
            <a:r>
              <a:rPr lang="cs-CZ" altLang="cs-CZ" sz="1400" b="1" dirty="0">
                <a:latin typeface="Arial" panose="020B0604020202020204" pitchFamily="34" charset="0"/>
              </a:rPr>
              <a:t>B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Baltika</a:t>
            </a:r>
            <a:r>
              <a:rPr lang="cs-CZ" altLang="cs-CZ" sz="1400" dirty="0">
                <a:latin typeface="Arial" panose="020B0604020202020204" pitchFamily="34" charset="0"/>
              </a:rPr>
              <a:t> (baltský štít)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štít), </a:t>
            </a:r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Ls</a:t>
            </a:r>
            <a:r>
              <a:rPr lang="cs-CZ" altLang="cs-CZ" sz="1400" dirty="0">
                <a:latin typeface="Arial" panose="020B0604020202020204" pitchFamily="34" charset="0"/>
              </a:rPr>
              <a:t> -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endParaRPr lang="cs-CZ" altLang="cs-CZ" sz="1400" dirty="0">
              <a:latin typeface="Arial" panose="020B0604020202020204" pitchFamily="34" charset="0"/>
            </a:endParaRPr>
          </a:p>
          <a:p>
            <a:endParaRPr lang="cs-CZ" sz="1400" dirty="0"/>
          </a:p>
        </p:txBody>
      </p:sp>
      <p:sp>
        <p:nvSpPr>
          <p:cNvPr id="30" name="TextovéPole 29"/>
          <p:cNvSpPr txBox="1"/>
          <p:nvPr/>
        </p:nvSpPr>
        <p:spPr>
          <a:xfrm>
            <a:off x="5307887" y="3513240"/>
            <a:ext cx="640912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 linii kolize </a:t>
            </a:r>
            <a:r>
              <a:rPr lang="cs-CZ" altLang="cs-CZ" sz="1400" dirty="0" err="1">
                <a:latin typeface="Arial" panose="020B0604020202020204" pitchFamily="34" charset="0"/>
              </a:rPr>
              <a:t>Laurentie</a:t>
            </a:r>
            <a:r>
              <a:rPr lang="cs-CZ" altLang="cs-CZ" sz="1400" dirty="0">
                <a:latin typeface="Arial" panose="020B0604020202020204" pitchFamily="34" charset="0"/>
              </a:rPr>
              <a:t> a Baltiky </a:t>
            </a:r>
            <a:r>
              <a:rPr lang="cs-CZ" altLang="cs-CZ" sz="1400" b="1" dirty="0">
                <a:latin typeface="Arial" panose="020B0604020202020204" pitchFamily="34" charset="0"/>
              </a:rPr>
              <a:t>kaledonský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(kaledonská orogeneze)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17709954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5624" y="624304"/>
            <a:ext cx="4207624" cy="29395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8" r="19711" b="470"/>
          <a:stretch/>
        </p:blipFill>
        <p:spPr>
          <a:xfrm>
            <a:off x="5651303" y="618491"/>
            <a:ext cx="1679714" cy="2939501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1998" y="318048"/>
            <a:ext cx="2224070" cy="2964919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5452" y="318047"/>
            <a:ext cx="1454462" cy="2964920"/>
          </a:xfrm>
          <a:prstGeom prst="rect">
            <a:avLst/>
          </a:prstGeom>
        </p:spPr>
      </p:pic>
      <p:pic>
        <p:nvPicPr>
          <p:cNvPr id="6" name="Picture 3" descr="C:\Users\Martin\Documents\Geologické lokality\Špicberky\Výuka\Teoretická příprava\obrázky pro přednášky\devon\ichthyostega, acanthostega, john sibbick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6" b="7086"/>
          <a:stretch>
            <a:fillRect/>
          </a:stretch>
        </p:blipFill>
        <p:spPr bwMode="auto">
          <a:xfrm>
            <a:off x="8482557" y="3794320"/>
            <a:ext cx="3352800" cy="2877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3" descr="C:\Users\Martin\Documents\Geologické lokality\Špicberky\Výuka\Teoretická příprava\obrázky pro přednášky\devon\Ichtyostega lebka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7494" y="4346718"/>
            <a:ext cx="1719227" cy="1970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007494" y="6317414"/>
            <a:ext cx="1501775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i="1" dirty="0" err="1">
                <a:latin typeface="Arial" panose="020B0604020202020204" pitchFamily="34" charset="0"/>
              </a:rPr>
              <a:t>Ichthyostega</a:t>
            </a:r>
            <a:r>
              <a:rPr lang="cs-CZ" altLang="cs-CZ" sz="1200" dirty="0">
                <a:latin typeface="Arial" panose="020B0604020202020204" pitchFamily="34" charset="0"/>
              </a:rPr>
              <a:t> -lebka</a:t>
            </a:r>
          </a:p>
        </p:txBody>
      </p:sp>
      <p:pic>
        <p:nvPicPr>
          <p:cNvPr id="11" name="Picture 12" descr="C:\Users\Martin\Documents\Geologické lokality\Špicberky\Výuka\Teoretická příprava\obrázky pro přednášky\devon\Ichthyostega noha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3372" y="4490749"/>
            <a:ext cx="2666586" cy="1826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5661669" y="6317414"/>
            <a:ext cx="25781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 dirty="0" err="1">
                <a:latin typeface="Arial" panose="020B0604020202020204" pitchFamily="34" charset="0"/>
              </a:rPr>
              <a:t>Ichthyostega</a:t>
            </a:r>
            <a:r>
              <a:rPr lang="cs-CZ" altLang="cs-CZ" sz="1400" dirty="0">
                <a:latin typeface="Arial" panose="020B0604020202020204" pitchFamily="34" charset="0"/>
              </a:rPr>
              <a:t> –zadní končetina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900843" y="101358"/>
            <a:ext cx="49151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Rovníkové kontinenty – osídlení souše</a:t>
            </a:r>
          </a:p>
        </p:txBody>
      </p:sp>
      <p:sp>
        <p:nvSpPr>
          <p:cNvPr id="7" name="Obdélník 6"/>
          <p:cNvSpPr/>
          <p:nvPr/>
        </p:nvSpPr>
        <p:spPr>
          <a:xfrm>
            <a:off x="159657" y="4306695"/>
            <a:ext cx="6096000" cy="246221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Laurussie</a:t>
            </a:r>
            <a:r>
              <a:rPr lang="cs-CZ" altLang="cs-CZ" sz="1400" dirty="0">
                <a:latin typeface="Arial" panose="020B0604020202020204" pitchFamily="34" charset="0"/>
              </a:rPr>
              <a:t> a severní okraj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v tropickém pásmu.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Široké zóny </a:t>
            </a:r>
            <a:r>
              <a:rPr lang="cs-CZ" altLang="cs-CZ" sz="1400" b="1" dirty="0">
                <a:latin typeface="Arial" panose="020B0604020202020204" pitchFamily="34" charset="0"/>
              </a:rPr>
              <a:t>pobřežních brakických lagun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</a:t>
            </a:r>
            <a:r>
              <a:rPr lang="cs-CZ" altLang="cs-CZ" sz="1400" b="1" dirty="0">
                <a:latin typeface="Arial" panose="020B0604020202020204" pitchFamily="34" charset="0"/>
              </a:rPr>
              <a:t>přechod vyšších rostlin z vody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 na souš (svrchní silur-spodní devon)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Psilophyta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plavuňovité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kapradinovité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prvosemenné</a:t>
            </a:r>
            <a:r>
              <a:rPr lang="cs-CZ" altLang="cs-CZ" sz="1400" dirty="0">
                <a:latin typeface="Arial" panose="020B0604020202020204" pitchFamily="34" charset="0"/>
              </a:rPr>
              <a:t>, přesličkovité, kapraďosemenné.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Svrchní devon – v </a:t>
            </a:r>
            <a:r>
              <a:rPr lang="cs-CZ" altLang="cs-CZ" sz="1400" dirty="0" err="1">
                <a:latin typeface="Arial" panose="020B0604020202020204" pitchFamily="34" charset="0"/>
              </a:rPr>
              <a:t>Laurusii</a:t>
            </a:r>
            <a:r>
              <a:rPr lang="cs-CZ" altLang="cs-CZ" sz="1400" dirty="0">
                <a:latin typeface="Arial" panose="020B0604020202020204" pitchFamily="34" charset="0"/>
              </a:rPr>
              <a:t> první lesy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se stromy až několik m vysokými.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První suchozemští obojživelníci.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91859" y="3562705"/>
            <a:ext cx="32993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Spodnodevonská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flóra českého masivu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7911998" y="3269625"/>
            <a:ext cx="3518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Svrchnodevonský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les stromových plavuní,</a:t>
            </a:r>
          </a:p>
          <a:p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Laurussie</a:t>
            </a:r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4006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" y="631411"/>
            <a:ext cx="5360504" cy="268025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33" y="631411"/>
            <a:ext cx="5360504" cy="2680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2" y="4102004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6133" y="4102004"/>
            <a:ext cx="5360504" cy="26802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454202" y="631411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126133" y="631410"/>
            <a:ext cx="7841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454201" y="4102004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perm,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116478" y="4084287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trias,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19"/>
          <p:cNvSpPr txBox="1">
            <a:spLocks noChangeArrowheads="1"/>
          </p:cNvSpPr>
          <p:nvPr/>
        </p:nvSpPr>
        <p:spPr bwMode="auto">
          <a:xfrm>
            <a:off x="2758216" y="1728873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4" name="Text Box 20"/>
          <p:cNvSpPr txBox="1">
            <a:spLocks noChangeArrowheads="1"/>
          </p:cNvSpPr>
          <p:nvPr/>
        </p:nvSpPr>
        <p:spPr bwMode="auto">
          <a:xfrm>
            <a:off x="2862494" y="2806236"/>
            <a:ext cx="3449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5" name="Text Box 21"/>
          <p:cNvSpPr txBox="1">
            <a:spLocks noChangeArrowheads="1"/>
          </p:cNvSpPr>
          <p:nvPr/>
        </p:nvSpPr>
        <p:spPr bwMode="auto">
          <a:xfrm>
            <a:off x="3207460" y="1186961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16" name="Text Box 19"/>
          <p:cNvSpPr txBox="1">
            <a:spLocks noChangeArrowheads="1"/>
          </p:cNvSpPr>
          <p:nvPr/>
        </p:nvSpPr>
        <p:spPr bwMode="auto">
          <a:xfrm>
            <a:off x="8553027" y="1560598"/>
            <a:ext cx="423514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 err="1">
                <a:latin typeface="Arial" panose="020B0604020202020204" pitchFamily="34" charset="0"/>
              </a:rPr>
              <a:t>Ls</a:t>
            </a:r>
            <a:endParaRPr lang="cs-CZ" altLang="cs-CZ" sz="1600" b="1" dirty="0">
              <a:latin typeface="Arial" panose="020B0604020202020204" pitchFamily="34" charset="0"/>
            </a:endParaRPr>
          </a:p>
        </p:txBody>
      </p:sp>
      <p:sp>
        <p:nvSpPr>
          <p:cNvPr id="17" name="Text Box 20"/>
          <p:cNvSpPr txBox="1">
            <a:spLocks noChangeArrowheads="1"/>
          </p:cNvSpPr>
          <p:nvPr/>
        </p:nvSpPr>
        <p:spPr bwMode="auto">
          <a:xfrm>
            <a:off x="8657305" y="2637961"/>
            <a:ext cx="344966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G</a:t>
            </a:r>
          </a:p>
        </p:txBody>
      </p:sp>
      <p:sp>
        <p:nvSpPr>
          <p:cNvPr id="18" name="Text Box 21"/>
          <p:cNvSpPr txBox="1">
            <a:spLocks noChangeArrowheads="1"/>
          </p:cNvSpPr>
          <p:nvPr/>
        </p:nvSpPr>
        <p:spPr bwMode="auto">
          <a:xfrm>
            <a:off x="9002271" y="1018686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2" name="Text Box 20"/>
          <p:cNvSpPr txBox="1">
            <a:spLocks noChangeArrowheads="1"/>
          </p:cNvSpPr>
          <p:nvPr/>
        </p:nvSpPr>
        <p:spPr bwMode="auto">
          <a:xfrm>
            <a:off x="2789488" y="5468469"/>
            <a:ext cx="320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3" name="Text Box 21"/>
          <p:cNvSpPr txBox="1">
            <a:spLocks noChangeArrowheads="1"/>
          </p:cNvSpPr>
          <p:nvPr/>
        </p:nvSpPr>
        <p:spPr bwMode="auto">
          <a:xfrm>
            <a:off x="3657176" y="4356889"/>
            <a:ext cx="31908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S</a:t>
            </a:r>
          </a:p>
        </p:txBody>
      </p:sp>
      <p:sp>
        <p:nvSpPr>
          <p:cNvPr id="24" name="Text Box 20"/>
          <p:cNvSpPr txBox="1">
            <a:spLocks noChangeArrowheads="1"/>
          </p:cNvSpPr>
          <p:nvPr/>
        </p:nvSpPr>
        <p:spPr bwMode="auto">
          <a:xfrm>
            <a:off x="8392566" y="5468469"/>
            <a:ext cx="320922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P</a:t>
            </a:r>
          </a:p>
        </p:txBody>
      </p:sp>
      <p:sp>
        <p:nvSpPr>
          <p:cNvPr id="26" name="Text Box 6"/>
          <p:cNvSpPr txBox="1">
            <a:spLocks noChangeArrowheads="1"/>
          </p:cNvSpPr>
          <p:nvPr/>
        </p:nvSpPr>
        <p:spPr bwMode="auto">
          <a:xfrm>
            <a:off x="3618119" y="153151"/>
            <a:ext cx="576952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2000" b="1" dirty="0">
                <a:latin typeface="Arial" panose="020B0604020202020204" pitchFamily="34" charset="0"/>
              </a:rPr>
              <a:t> Pangea – mladší paleozoikum</a:t>
            </a:r>
          </a:p>
        </p:txBody>
      </p:sp>
      <p:sp>
        <p:nvSpPr>
          <p:cNvPr id="27" name="TextovéPole 26"/>
          <p:cNvSpPr txBox="1"/>
          <p:nvPr/>
        </p:nvSpPr>
        <p:spPr>
          <a:xfrm>
            <a:off x="537029" y="3389814"/>
            <a:ext cx="3486852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b="1" dirty="0" err="1">
                <a:latin typeface="Arial" panose="020B0604020202020204" pitchFamily="34" charset="0"/>
              </a:rPr>
              <a:t>Ls</a:t>
            </a:r>
            <a:r>
              <a:rPr lang="cs-CZ" altLang="cs-CZ" sz="1400" dirty="0">
                <a:latin typeface="Arial" panose="020B0604020202020204" pitchFamily="34" charset="0"/>
              </a:rPr>
              <a:t>–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S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Siberie</a:t>
            </a:r>
            <a:r>
              <a:rPr lang="cs-CZ" altLang="cs-CZ" sz="1400" dirty="0">
                <a:latin typeface="Arial" panose="020B0604020202020204" pitchFamily="34" charset="0"/>
              </a:rPr>
              <a:t> (angarský štít),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dirty="0" err="1">
                <a:latin typeface="Arial" panose="020B0604020202020204" pitchFamily="34" charset="0"/>
              </a:rPr>
              <a:t>Gondwana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P </a:t>
            </a:r>
            <a:r>
              <a:rPr lang="cs-CZ" altLang="cs-CZ" sz="1400" dirty="0">
                <a:latin typeface="Arial" panose="020B0604020202020204" pitchFamily="34" charset="0"/>
              </a:rPr>
              <a:t>- Pangea</a:t>
            </a:r>
          </a:p>
          <a:p>
            <a:endParaRPr lang="cs-CZ" sz="1400" dirty="0"/>
          </a:p>
        </p:txBody>
      </p:sp>
      <p:sp>
        <p:nvSpPr>
          <p:cNvPr id="28" name="TextovéPole 27"/>
          <p:cNvSpPr txBox="1"/>
          <p:nvPr/>
        </p:nvSpPr>
        <p:spPr>
          <a:xfrm>
            <a:off x="4468369" y="3360763"/>
            <a:ext cx="70182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 linii kolize </a:t>
            </a:r>
            <a:r>
              <a:rPr lang="cs-CZ" altLang="cs-CZ" sz="1400" dirty="0" err="1">
                <a:latin typeface="Arial" panose="020B0604020202020204" pitchFamily="34" charset="0"/>
              </a:rPr>
              <a:t>Laurusie</a:t>
            </a:r>
            <a:r>
              <a:rPr lang="cs-CZ" altLang="cs-CZ" sz="1400" dirty="0">
                <a:latin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b="1" dirty="0">
                <a:latin typeface="Arial" panose="020B0604020202020204" pitchFamily="34" charset="0"/>
              </a:rPr>
              <a:t>variský (hercynský)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(variská orogeneze)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Rozpad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Rodinie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kambrium – zformování Pangey v permu – jeden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Wilsonův cyklus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7545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" t="18543" r="33605" b="4774"/>
          <a:stretch/>
        </p:blipFill>
        <p:spPr>
          <a:xfrm>
            <a:off x="4206299" y="4602271"/>
            <a:ext cx="3384672" cy="1776485"/>
          </a:xfrm>
          <a:prstGeom prst="rect">
            <a:avLst/>
          </a:prstGeom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245856" y="110770"/>
            <a:ext cx="405271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Klimatická zonace – „</a:t>
            </a:r>
            <a:r>
              <a:rPr lang="cs-CZ" altLang="cs-CZ" sz="2000" b="1" dirty="0" err="1">
                <a:latin typeface="Arial" panose="020B0604020202020204" pitchFamily="34" charset="0"/>
              </a:rPr>
              <a:t>icehouse</a:t>
            </a:r>
            <a:r>
              <a:rPr lang="cs-CZ" altLang="cs-CZ" sz="2000" b="1" dirty="0">
                <a:latin typeface="Arial" panose="020B0604020202020204" pitchFamily="34" charset="0"/>
              </a:rPr>
              <a:t>“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995" y="510880"/>
            <a:ext cx="6958302" cy="3479151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495" y="510880"/>
            <a:ext cx="5178313" cy="305520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0" t="6897" r="4231" b="712"/>
          <a:stretch/>
        </p:blipFill>
        <p:spPr>
          <a:xfrm>
            <a:off x="9385404" y="508862"/>
            <a:ext cx="2316632" cy="3455315"/>
          </a:xfrm>
          <a:prstGeom prst="rect">
            <a:avLst/>
          </a:prstGeom>
        </p:spPr>
      </p:pic>
      <p:cxnSp>
        <p:nvCxnSpPr>
          <p:cNvPr id="3" name="Přímá spojnice se šipkou 2"/>
          <p:cNvCxnSpPr/>
          <p:nvPr/>
        </p:nvCxnSpPr>
        <p:spPr>
          <a:xfrm>
            <a:off x="5007429" y="2038482"/>
            <a:ext cx="2368717" cy="414432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Přímá spojnice se šipkou 10"/>
          <p:cNvCxnSpPr>
            <a:cxnSpLocks/>
          </p:cNvCxnSpPr>
          <p:nvPr/>
        </p:nvCxnSpPr>
        <p:spPr>
          <a:xfrm flipH="1">
            <a:off x="7590971" y="2245698"/>
            <a:ext cx="2002973" cy="932931"/>
          </a:xfrm>
          <a:prstGeom prst="straightConnector1">
            <a:avLst/>
          </a:prstGeom>
          <a:ln w="1905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Obrázek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406" y="4581746"/>
            <a:ext cx="3594020" cy="179701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6962" y="4612664"/>
            <a:ext cx="2549802" cy="1766091"/>
          </a:xfrm>
          <a:prstGeom prst="rect">
            <a:avLst/>
          </a:prstGeom>
        </p:spPr>
      </p:pic>
      <p:sp>
        <p:nvSpPr>
          <p:cNvPr id="18" name="TextovéPole 17"/>
          <p:cNvSpPr txBox="1"/>
          <p:nvPr/>
        </p:nvSpPr>
        <p:spPr>
          <a:xfrm>
            <a:off x="387861" y="6447251"/>
            <a:ext cx="96520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Perm – maximální plocha souše – </a:t>
            </a:r>
            <a:r>
              <a:rPr lang="cs-CZ" altLang="cs-CZ" sz="1400" b="1" dirty="0" err="1">
                <a:latin typeface="Arial" panose="020B0604020202020204" pitchFamily="34" charset="0"/>
              </a:rPr>
              <a:t>aridizace</a:t>
            </a:r>
            <a:r>
              <a:rPr lang="cs-CZ" altLang="cs-CZ" sz="1400" dirty="0">
                <a:latin typeface="Arial" panose="020B0604020202020204" pitchFamily="34" charset="0"/>
              </a:rPr>
              <a:t> – </a:t>
            </a:r>
            <a:r>
              <a:rPr lang="cs-CZ" altLang="cs-CZ" sz="1400" b="1" dirty="0">
                <a:latin typeface="Arial" panose="020B0604020202020204" pitchFamily="34" charset="0"/>
              </a:rPr>
              <a:t>globální rozšíření nahosemenných rostlin </a:t>
            </a:r>
            <a:r>
              <a:rPr lang="cs-CZ" altLang="cs-CZ" sz="1400" dirty="0">
                <a:latin typeface="Arial" panose="020B0604020202020204" pitchFamily="34" charset="0"/>
              </a:rPr>
              <a:t>méně náročných na vláhu.</a:t>
            </a:r>
            <a:endParaRPr lang="cs-CZ" altLang="cs-CZ" sz="1400" b="1" dirty="0">
              <a:latin typeface="Arial" panose="020B0604020202020204" pitchFamily="34" charset="0"/>
            </a:endParaRPr>
          </a:p>
          <a:p>
            <a:endParaRPr lang="cs-CZ" sz="1400" dirty="0"/>
          </a:p>
        </p:txBody>
      </p:sp>
      <p:sp>
        <p:nvSpPr>
          <p:cNvPr id="23" name="TextovéPole 22"/>
          <p:cNvSpPr txBox="1"/>
          <p:nvPr/>
        </p:nvSpPr>
        <p:spPr>
          <a:xfrm>
            <a:off x="122495" y="4012349"/>
            <a:ext cx="11412098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Karbon – 3 </a:t>
            </a:r>
            <a:r>
              <a:rPr lang="cs-CZ" altLang="cs-CZ" sz="1400" dirty="0" err="1">
                <a:latin typeface="Arial" panose="020B0604020202020204" pitchFamily="34" charset="0"/>
              </a:rPr>
              <a:t>bioprovincie</a:t>
            </a:r>
            <a:r>
              <a:rPr lang="cs-CZ" altLang="cs-CZ" sz="1400" dirty="0">
                <a:latin typeface="Arial" panose="020B0604020202020204" pitchFamily="34" charset="0"/>
              </a:rPr>
              <a:t> : 1) </a:t>
            </a:r>
            <a:r>
              <a:rPr lang="cs-CZ" altLang="cs-CZ" sz="1400" b="1" dirty="0">
                <a:latin typeface="Arial" panose="020B0604020202020204" pitchFamily="34" charset="0"/>
              </a:rPr>
              <a:t>tropická </a:t>
            </a:r>
            <a:r>
              <a:rPr lang="cs-CZ" altLang="cs-CZ" sz="1400" dirty="0">
                <a:latin typeface="Arial" panose="020B0604020202020204" pitchFamily="34" charset="0"/>
              </a:rPr>
              <a:t>– flóra stromových kapraďorostů; 2) </a:t>
            </a:r>
            <a:r>
              <a:rPr lang="cs-CZ" altLang="cs-CZ" sz="1400" b="1" dirty="0" err="1">
                <a:latin typeface="Arial" panose="020B0604020202020204" pitchFamily="34" charset="0"/>
              </a:rPr>
              <a:t>gondwanská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  <a:r>
              <a:rPr lang="cs-CZ" altLang="cs-CZ" sz="1400" dirty="0">
                <a:latin typeface="Arial" panose="020B0604020202020204" pitchFamily="34" charset="0"/>
              </a:rPr>
              <a:t>– mírné klima jižní polokoule - </a:t>
            </a:r>
            <a:r>
              <a:rPr lang="cs-CZ" altLang="cs-CZ" sz="1400" dirty="0" err="1">
                <a:latin typeface="Arial" panose="020B0604020202020204" pitchFamily="34" charset="0"/>
              </a:rPr>
              <a:t>glossopterisová</a:t>
            </a:r>
            <a:r>
              <a:rPr lang="cs-CZ" altLang="cs-CZ" sz="1400" dirty="0">
                <a:latin typeface="Arial" panose="020B0604020202020204" pitchFamily="34" charset="0"/>
              </a:rPr>
              <a:t> flóra s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letokruhy (vliv zalednění); 3) </a:t>
            </a:r>
            <a:r>
              <a:rPr lang="cs-CZ" altLang="cs-CZ" sz="1400" b="1" dirty="0">
                <a:latin typeface="Arial" panose="020B0604020202020204" pitchFamily="34" charset="0"/>
              </a:rPr>
              <a:t>angarská</a:t>
            </a:r>
            <a:r>
              <a:rPr lang="cs-CZ" altLang="cs-CZ" sz="1400" dirty="0">
                <a:latin typeface="Arial" panose="020B0604020202020204" pitchFamily="34" charset="0"/>
              </a:rPr>
              <a:t> (Sibiř) – střední šířky severní polokoule, nahosemenné, </a:t>
            </a:r>
            <a:r>
              <a:rPr lang="cs-CZ" altLang="cs-CZ" sz="1400" dirty="0" err="1">
                <a:latin typeface="Arial" panose="020B0604020202020204" pitchFamily="34" charset="0"/>
              </a:rPr>
              <a:t>prvosemenné</a:t>
            </a:r>
            <a:r>
              <a:rPr lang="cs-CZ" altLang="cs-CZ" sz="1400" dirty="0">
                <a:latin typeface="Arial" panose="020B0604020202020204" pitchFamily="34" charset="0"/>
              </a:rPr>
              <a:t>, kapraďorosty</a:t>
            </a:r>
          </a:p>
          <a:p>
            <a:endParaRPr lang="cs-CZ" sz="1400" dirty="0"/>
          </a:p>
        </p:txBody>
      </p:sp>
    </p:spTree>
    <p:extLst>
      <p:ext uri="{BB962C8B-B14F-4D97-AF65-F5344CB8AC3E}">
        <p14:creationId xmlns:p14="http://schemas.microsoft.com/office/powerpoint/2010/main" val="234535501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661902"/>
            <a:ext cx="5360504" cy="268025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2" y="661902"/>
            <a:ext cx="5360504" cy="268025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774" y="4106662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4722" y="4106662"/>
            <a:ext cx="5360504" cy="2680252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526774" y="661902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jura,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304722" y="661901"/>
            <a:ext cx="6960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503868" y="4106663"/>
            <a:ext cx="6383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ovéPole 10"/>
          <p:cNvSpPr txBox="1"/>
          <p:nvPr/>
        </p:nvSpPr>
        <p:spPr>
          <a:xfrm>
            <a:off x="6304722" y="4106662"/>
            <a:ext cx="1340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křída/paleogén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1730328" y="130890"/>
            <a:ext cx="91487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Pangei, vznik Atlantiku a dnešního vzhledu planety - mezozoikum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03868" y="3367998"/>
            <a:ext cx="11416715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Trias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 příkopové propadliny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linii variského pohoří.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Trias – začátek křídy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otevírání centrálního Atlantiku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Severní Amerikou a Afrikou,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v této době maximální vzdálení Afriky od Eurasie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i="1" dirty="0">
                <a:latin typeface="Arial" panose="020B0604020202020204" pitchFamily="34" charset="0"/>
                <a:cs typeface="Arial" panose="020B0604020202020204" pitchFamily="34" charset="0"/>
              </a:rPr>
              <a:t>Křída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severní větev Atlantiku 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mezi Evropou a Severní Amerikou,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oddělění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Jižní Ameriky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od Evropy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cs-CZ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Pohyp</a:t>
            </a:r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 Afriky proti Eurasii – alpinská orogeneze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011200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3" descr="C:\Users\Martin\Documents\Geologické lokality\Špicberky\Výuka\obrázky pro přednášky\vývoj Země\earth_structure detai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2971" y="551606"/>
            <a:ext cx="3733377" cy="2580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4728478" y="75748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20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Stavba planety Země</a:t>
            </a: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380871" y="677285"/>
            <a:ext cx="4102100" cy="5478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Jádro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Od pláště odděleno Gutenbergovou diskontinuitou. </a:t>
            </a:r>
            <a:r>
              <a:rPr lang="cs-CZ" altLang="cs-CZ" sz="1400" dirty="0" err="1">
                <a:latin typeface="Arial" panose="020B0604020202020204" pitchFamily="34" charset="0"/>
              </a:rPr>
              <a:t>Fe</a:t>
            </a:r>
            <a:r>
              <a:rPr lang="cs-CZ" altLang="cs-CZ" sz="1400" dirty="0">
                <a:latin typeface="Arial" panose="020B0604020202020204" pitchFamily="34" charset="0"/>
              </a:rPr>
              <a:t>, Ni 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Vnější jádro – kapalné (hloubka 2900–5150 km)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Vnitřní jádro – pevné (hloubka  5150–6378 km)</a:t>
            </a:r>
          </a:p>
          <a:p>
            <a:pPr>
              <a:spcBef>
                <a:spcPct val="0"/>
              </a:spcBef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17 % objemu, ale 34 % hmotnosti planety.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Plášť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80 % objemu planety Země. Zasahuje do hloubky </a:t>
            </a:r>
            <a:r>
              <a:rPr lang="en-US" altLang="cs-CZ" sz="1400" dirty="0">
                <a:latin typeface="Arial" panose="020B0604020202020204" pitchFamily="34" charset="0"/>
              </a:rPr>
              <a:t>~</a:t>
            </a:r>
            <a:r>
              <a:rPr lang="cs-CZ" altLang="cs-CZ" sz="1400" dirty="0">
                <a:latin typeface="Arial" panose="020B0604020202020204" pitchFamily="34" charset="0"/>
              </a:rPr>
              <a:t>2900 km.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Olivín, pyroxeny, granáty, spinelidy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Konvekce (Vertikální pohyb hmoty a tím i tepla) – hnací síla deskové tektoniky v litosféře.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Přímo pod litosférou - vrstva plastické plášťové hmoty – </a:t>
            </a:r>
            <a:r>
              <a:rPr lang="cs-CZ" altLang="cs-CZ" sz="1400" b="1" dirty="0">
                <a:latin typeface="Arial" panose="020B0604020202020204" pitchFamily="34" charset="0"/>
              </a:rPr>
              <a:t>astenosféra</a:t>
            </a:r>
            <a:r>
              <a:rPr lang="cs-CZ" altLang="cs-CZ" sz="1400" dirty="0">
                <a:latin typeface="Arial" panose="020B0604020202020204" pitchFamily="34" charset="0"/>
              </a:rPr>
              <a:t>, po které se litosférické desky pohybují.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b="1" dirty="0">
                <a:latin typeface="Arial" panose="020B0604020202020204" pitchFamily="34" charset="0"/>
              </a:rPr>
              <a:t>Zemská kůra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Nejtenčí (5-80 km), nejvíce mineralogicky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a horninově diferencovaná.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cs-CZ" altLang="cs-CZ" sz="1400" dirty="0">
                <a:latin typeface="Arial" panose="020B0604020202020204" pitchFamily="34" charset="0"/>
              </a:rPr>
              <a:t>Zemská </a:t>
            </a:r>
            <a:r>
              <a:rPr lang="cs-CZ" altLang="cs-CZ" sz="1400" dirty="0" err="1">
                <a:latin typeface="Arial" panose="020B0604020202020204" pitchFamily="34" charset="0"/>
              </a:rPr>
              <a:t>kůra+nejsvrchnější</a:t>
            </a:r>
            <a:r>
              <a:rPr lang="cs-CZ" altLang="cs-CZ" sz="1400" dirty="0">
                <a:latin typeface="Arial" panose="020B0604020202020204" pitchFamily="34" charset="0"/>
              </a:rPr>
              <a:t> plášť = </a:t>
            </a:r>
            <a:r>
              <a:rPr lang="cs-CZ" altLang="cs-CZ" sz="1400" b="1" dirty="0">
                <a:latin typeface="Arial" panose="020B0604020202020204" pitchFamily="34" charset="0"/>
              </a:rPr>
              <a:t>litosféra</a:t>
            </a:r>
          </a:p>
          <a:p>
            <a:pPr>
              <a:spcBef>
                <a:spcPct val="0"/>
              </a:spcBef>
              <a:buFontTx/>
              <a:buNone/>
            </a:pP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20" name="Picture 6" descr="C:\Users\Martin\Documents\MU\Všeobecná geologie\geotektonika\08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606" y="551606"/>
            <a:ext cx="3733377" cy="1872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Skupina 6">
            <a:extLst>
              <a:ext uri="{FF2B5EF4-FFF2-40B4-BE49-F238E27FC236}">
                <a16:creationId xmlns:a16="http://schemas.microsoft.com/office/drawing/2014/main" id="{338234D5-5681-4E52-85C7-BFC657EB9EAE}"/>
              </a:ext>
            </a:extLst>
          </p:cNvPr>
          <p:cNvGrpSpPr/>
          <p:nvPr/>
        </p:nvGrpSpPr>
        <p:grpSpPr>
          <a:xfrm>
            <a:off x="4489068" y="3258000"/>
            <a:ext cx="6439925" cy="3495271"/>
            <a:chOff x="2104572" y="1067027"/>
            <a:chExt cx="9144000" cy="4968875"/>
          </a:xfrm>
        </p:grpSpPr>
        <p:sp>
          <p:nvSpPr>
            <p:cNvPr id="8" name="Obdélník 12">
              <a:extLst>
                <a:ext uri="{FF2B5EF4-FFF2-40B4-BE49-F238E27FC236}">
                  <a16:creationId xmlns:a16="http://schemas.microsoft.com/office/drawing/2014/main" id="{7F554281-BFFB-4BEE-84FA-A4EE54EFD8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04572" y="1067027"/>
              <a:ext cx="9144000" cy="4968875"/>
            </a:xfrm>
            <a:prstGeom prst="rect">
              <a:avLst/>
            </a:prstGeom>
            <a:solidFill>
              <a:schemeClr val="bg1"/>
            </a:solidFill>
            <a:ln w="9525" algn="ctr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endParaRPr lang="cs-CZ" altLang="cs-CZ" sz="2400"/>
            </a:p>
          </p:txBody>
        </p:sp>
        <p:pic>
          <p:nvPicPr>
            <p:cNvPr id="9" name="Picture 7" descr="Cutaway Diagram of the Earth">
              <a:extLst>
                <a:ext uri="{FF2B5EF4-FFF2-40B4-BE49-F238E27FC236}">
                  <a16:creationId xmlns:a16="http://schemas.microsoft.com/office/drawing/2014/main" id="{4AE705F6-0D20-4C81-BA66-81306713AE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55397" y="1074964"/>
              <a:ext cx="6164263" cy="48117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 Box 10">
              <a:extLst>
                <a:ext uri="{FF2B5EF4-FFF2-40B4-BE49-F238E27FC236}">
                  <a16:creationId xmlns:a16="http://schemas.microsoft.com/office/drawing/2014/main" id="{DEAB8A74-D877-4C39-908B-4F6BAFA3E8B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6572" y="3824514"/>
              <a:ext cx="3671888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Gutenbergova diskontinuita</a:t>
              </a:r>
            </a:p>
          </p:txBody>
        </p:sp>
        <p:sp>
          <p:nvSpPr>
            <p:cNvPr id="13" name="Text Box 11">
              <a:extLst>
                <a:ext uri="{FF2B5EF4-FFF2-40B4-BE49-F238E27FC236}">
                  <a16:creationId xmlns:a16="http://schemas.microsoft.com/office/drawing/2014/main" id="{67E4ACDE-CD6A-469D-91A3-350C3CEBDC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76573" y="1995714"/>
              <a:ext cx="2808288" cy="5238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 err="1">
                  <a:latin typeface="Arial" panose="020B0604020202020204" pitchFamily="34" charset="0"/>
                  <a:cs typeface="Arial" panose="020B0604020202020204" pitchFamily="34" charset="0"/>
                </a:rPr>
                <a:t>Mohorovičičova</a:t>
              </a: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 diskontinuita (MOHO)</a:t>
              </a:r>
            </a:p>
          </p:txBody>
        </p:sp>
        <p:sp>
          <p:nvSpPr>
            <p:cNvPr id="14" name="Line 13">
              <a:extLst>
                <a:ext uri="{FF2B5EF4-FFF2-40B4-BE49-F238E27FC236}">
                  <a16:creationId xmlns:a16="http://schemas.microsoft.com/office/drawing/2014/main" id="{E60DF0B2-D514-44C7-A540-BA0B8DA8D44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5533572" y="3595914"/>
              <a:ext cx="914400" cy="3810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5" name="Line 14">
              <a:extLst>
                <a:ext uri="{FF2B5EF4-FFF2-40B4-BE49-F238E27FC236}">
                  <a16:creationId xmlns:a16="http://schemas.microsoft.com/office/drawing/2014/main" id="{D58145D8-D3CB-4453-8475-CEBEE0DDF0FB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7972" y="3976914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16" name="Line 15">
              <a:extLst>
                <a:ext uri="{FF2B5EF4-FFF2-40B4-BE49-F238E27FC236}">
                  <a16:creationId xmlns:a16="http://schemas.microsoft.com/office/drawing/2014/main" id="{FD3DE37B-3344-4A9E-B377-876777CB5CD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6219372" y="2148114"/>
              <a:ext cx="228600" cy="30480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1" name="Line 16">
              <a:extLst>
                <a:ext uri="{FF2B5EF4-FFF2-40B4-BE49-F238E27FC236}">
                  <a16:creationId xmlns:a16="http://schemas.microsoft.com/office/drawing/2014/main" id="{9138D6F4-9ECE-4869-9A4B-CB7DD295E0D8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6447972" y="2148114"/>
              <a:ext cx="22860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22" name="Text Box 17">
              <a:extLst>
                <a:ext uri="{FF2B5EF4-FFF2-40B4-BE49-F238E27FC236}">
                  <a16:creationId xmlns:a16="http://schemas.microsoft.com/office/drawing/2014/main" id="{8B0CFC46-01BC-47DE-B173-4AB33711BD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752772" y="1330552"/>
              <a:ext cx="2209800" cy="3048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50000"/>
                </a:spcBef>
                <a:buFontTx/>
                <a:buNone/>
              </a:pPr>
              <a:r>
                <a:rPr lang="cs-CZ" altLang="cs-CZ" sz="1400" dirty="0">
                  <a:latin typeface="Arial" panose="020B0604020202020204" pitchFamily="34" charset="0"/>
                  <a:cs typeface="Arial" panose="020B0604020202020204" pitchFamily="34" charset="0"/>
                </a:rPr>
                <a:t>(max. 80 km)</a:t>
              </a:r>
              <a:endParaRPr lang="en-GB" altLang="cs-CZ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31339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Martin\Documents\Geologické lokality\Špicberky\Výuka\Teoretická příprava\obrázky pro přednášky\mesozoikum\benetit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5024" y="761598"/>
            <a:ext cx="2693988" cy="2869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Martin\Documents\Geologické lokality\Špicberky\Výuka\Teoretická příprava\obrázky pro přednášky\mesozoikum\Podozamites, sp. jura, Astartekloft, vych gronsko.jpg II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2511" y="761598"/>
            <a:ext cx="2328863" cy="1599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6716311" y="2391167"/>
            <a:ext cx="2252663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 dirty="0" err="1">
                <a:latin typeface="Arial" panose="020B0604020202020204" pitchFamily="34" charset="0"/>
              </a:rPr>
              <a:t>Podozamites</a:t>
            </a:r>
            <a:r>
              <a:rPr lang="cs-CZ" altLang="cs-CZ" sz="1300" dirty="0">
                <a:latin typeface="Arial" panose="020B0604020202020204" pitchFamily="34" charset="0"/>
              </a:rPr>
              <a:t>, svrchní trias, </a:t>
            </a:r>
          </a:p>
          <a:p>
            <a:r>
              <a:rPr lang="cs-CZ" altLang="cs-CZ" sz="1300" dirty="0" err="1">
                <a:latin typeface="Arial" panose="020B0604020202020204" pitchFamily="34" charset="0"/>
              </a:rPr>
              <a:t>cykasovitá</a:t>
            </a:r>
            <a:r>
              <a:rPr lang="cs-CZ" altLang="cs-CZ" sz="1300" dirty="0">
                <a:latin typeface="Arial" panose="020B0604020202020204" pitchFamily="34" charset="0"/>
              </a:rPr>
              <a:t> rostlina, Grónsko</a:t>
            </a:r>
            <a:endParaRPr lang="cs-CZ" altLang="cs-CZ" sz="1300" i="1" dirty="0">
              <a:latin typeface="Arial" panose="020B0604020202020204" pitchFamily="34" charset="0"/>
            </a:endParaRPr>
          </a:p>
        </p:txBody>
      </p:sp>
      <p:grpSp>
        <p:nvGrpSpPr>
          <p:cNvPr id="17" name="Skupina 16"/>
          <p:cNvGrpSpPr/>
          <p:nvPr/>
        </p:nvGrpSpPr>
        <p:grpSpPr>
          <a:xfrm>
            <a:off x="9187171" y="3855698"/>
            <a:ext cx="2730500" cy="2263776"/>
            <a:chOff x="5678487" y="1287462"/>
            <a:chExt cx="2730500" cy="2263776"/>
          </a:xfrm>
        </p:grpSpPr>
        <p:pic>
          <p:nvPicPr>
            <p:cNvPr id="11" name="Picture 13" descr="C:\Users\Martin\Documents\Geologické lokality\Špicberky\Výuka\obrázky pro přednášky\mesozoikum\Ginkgoites, trias-rhaet, Astartekloft, vých. gronsko.jpg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865" t="2499" r="8582" b="3749"/>
            <a:stretch>
              <a:fillRect/>
            </a:stretch>
          </p:blipFill>
          <p:spPr bwMode="auto">
            <a:xfrm>
              <a:off x="5748337" y="1287462"/>
              <a:ext cx="2590800" cy="19732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 Box 15"/>
            <p:cNvSpPr txBox="1">
              <a:spLocks noChangeArrowheads="1"/>
            </p:cNvSpPr>
            <p:nvPr/>
          </p:nvSpPr>
          <p:spPr bwMode="auto">
            <a:xfrm>
              <a:off x="5678487" y="3260725"/>
              <a:ext cx="2730500" cy="2905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300" dirty="0" err="1">
                  <a:latin typeface="Arial" panose="020B0604020202020204" pitchFamily="34" charset="0"/>
                </a:rPr>
                <a:t>Gingkovité</a:t>
              </a:r>
              <a:r>
                <a:rPr lang="cs-CZ" altLang="cs-CZ" sz="1300" dirty="0">
                  <a:latin typeface="Arial" panose="020B0604020202020204" pitchFamily="34" charset="0"/>
                </a:rPr>
                <a:t> rostliny, </a:t>
              </a:r>
              <a:r>
                <a:rPr lang="cs-CZ" altLang="cs-CZ" sz="1300" dirty="0" err="1">
                  <a:latin typeface="Arial" panose="020B0604020202020204" pitchFamily="34" charset="0"/>
                </a:rPr>
                <a:t>vých</a:t>
              </a:r>
              <a:r>
                <a:rPr lang="cs-CZ" altLang="cs-CZ" sz="1300" dirty="0">
                  <a:latin typeface="Arial" panose="020B0604020202020204" pitchFamily="34" charset="0"/>
                </a:rPr>
                <a:t>. Grónsko.</a:t>
              </a:r>
            </a:p>
          </p:txBody>
        </p:sp>
      </p:grpSp>
      <p:pic>
        <p:nvPicPr>
          <p:cNvPr id="15" name="Obrázek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725" y="800785"/>
            <a:ext cx="5357786" cy="2678893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671826" y="81128"/>
            <a:ext cx="521328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Pangei - </a:t>
            </a:r>
            <a:r>
              <a:rPr lang="cs-CZ" altLang="cs-CZ" sz="2000" b="1" dirty="0" err="1">
                <a:latin typeface="Arial" panose="020B0604020202020204" pitchFamily="34" charset="0"/>
              </a:rPr>
              <a:t>greenhouse</a:t>
            </a:r>
            <a:r>
              <a:rPr lang="cs-CZ" altLang="cs-CZ" sz="2000" b="1" dirty="0">
                <a:latin typeface="Arial" panose="020B0604020202020204" pitchFamily="34" charset="0"/>
              </a:rPr>
              <a:t> – jura, křída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75002" y="3666877"/>
            <a:ext cx="500810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Globálně velmi teplé klima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Pevniny v nižších šířkách.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Nová moře (Atlantik),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Značná plocha nových šelfových moří, průlivy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až do vysokých zeměpisných šířek obou polokoulí.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Subtropická vegetace a kapraďorosty hojné až k 70° z. š.</a:t>
            </a:r>
          </a:p>
          <a:p>
            <a:r>
              <a:rPr lang="cs-CZ" sz="1400" b="1" dirty="0">
                <a:latin typeface="Arial" panose="020B0604020202020204" pitchFamily="34" charset="0"/>
                <a:cs typeface="Arial" panose="020B0604020202020204" pitchFamily="34" charset="0"/>
              </a:rPr>
              <a:t>Bez polárního zalednění</a:t>
            </a:r>
          </a:p>
          <a:p>
            <a:endParaRPr lang="cs-CZ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Skupina 3"/>
          <p:cNvGrpSpPr/>
          <p:nvPr/>
        </p:nvGrpSpPr>
        <p:grpSpPr>
          <a:xfrm>
            <a:off x="5289942" y="3149833"/>
            <a:ext cx="3697288" cy="3660774"/>
            <a:chOff x="0" y="2475707"/>
            <a:chExt cx="3697288" cy="3660774"/>
          </a:xfrm>
        </p:grpSpPr>
        <p:pic>
          <p:nvPicPr>
            <p:cNvPr id="2" name="Picture 2" descr="C:\Users\Martin\Documents\Geologické lokality\Špicberky\Výuka\Teoretická příprava\obrázky pro přednášky\mesozoikum\vých. Gronsko. nahoře sv. trias, dole sv. křída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48" t="1265" r="2299" b="51892"/>
            <a:stretch>
              <a:fillRect/>
            </a:stretch>
          </p:blipFill>
          <p:spPr bwMode="auto">
            <a:xfrm>
              <a:off x="79375" y="2475707"/>
              <a:ext cx="3538537" cy="31940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0" y="5647531"/>
              <a:ext cx="3697288" cy="48895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300" dirty="0">
                  <a:latin typeface="Arial" panose="020B0604020202020204" pitchFamily="34" charset="0"/>
                </a:rPr>
                <a:t>Rekonstrukce pralesní vegetace </a:t>
              </a:r>
              <a:r>
                <a:rPr lang="cs-CZ" altLang="cs-CZ" sz="1300" dirty="0" err="1">
                  <a:latin typeface="Arial" panose="020B0604020202020204" pitchFamily="34" charset="0"/>
                </a:rPr>
                <a:t>vých</a:t>
              </a:r>
              <a:r>
                <a:rPr lang="cs-CZ" altLang="cs-CZ" sz="1300" dirty="0">
                  <a:latin typeface="Arial" panose="020B0604020202020204" pitchFamily="34" charset="0"/>
                </a:rPr>
                <a:t>. Grónska </a:t>
              </a:r>
            </a:p>
            <a:p>
              <a:r>
                <a:rPr lang="cs-CZ" altLang="cs-CZ" sz="1300" dirty="0">
                  <a:latin typeface="Arial" panose="020B0604020202020204" pitchFamily="34" charset="0"/>
                </a:rPr>
                <a:t>ve svrchním triasu.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7393313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0" y="467186"/>
            <a:ext cx="5360504" cy="268025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78" y="467186"/>
            <a:ext cx="5360506" cy="268025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260" y="4025901"/>
            <a:ext cx="5360504" cy="2680252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478" y="4025901"/>
            <a:ext cx="5360506" cy="2680253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512260" y="467186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6409478" y="467185"/>
            <a:ext cx="9476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paleogén,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512260" y="4025901"/>
            <a:ext cx="81945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neogén, </a:t>
            </a:r>
          </a:p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6409478" y="4025901"/>
            <a:ext cx="7725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kvartér, </a:t>
            </a:r>
          </a:p>
          <a:p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 Box 6"/>
          <p:cNvSpPr txBox="1">
            <a:spLocks noChangeArrowheads="1"/>
          </p:cNvSpPr>
          <p:nvPr/>
        </p:nvSpPr>
        <p:spPr bwMode="auto">
          <a:xfrm>
            <a:off x="3489356" y="33537"/>
            <a:ext cx="4418197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Rozpad Pangey – vývoj do </a:t>
            </a:r>
            <a:r>
              <a:rPr lang="cs-CZ" altLang="cs-CZ" sz="2000" b="1" dirty="0" err="1">
                <a:latin typeface="Arial" panose="020B0604020202020204" pitchFamily="34" charset="0"/>
              </a:rPr>
              <a:t>recentu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442684" y="3132700"/>
            <a:ext cx="11306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cs-CZ" altLang="cs-CZ" sz="1200" dirty="0">
                <a:latin typeface="Arial" panose="020B0604020202020204" pitchFamily="34" charset="0"/>
              </a:rPr>
              <a:t>Rozdělení Pangey – nový Wilsonův cyklus. Oddělení </a:t>
            </a:r>
            <a:r>
              <a:rPr lang="cs-CZ" altLang="cs-CZ" sz="1200" b="1" dirty="0">
                <a:latin typeface="Arial" panose="020B0604020202020204" pitchFamily="34" charset="0"/>
              </a:rPr>
              <a:t>bloku Indie-Austrálie-Antarktida</a:t>
            </a:r>
            <a:r>
              <a:rPr lang="cs-CZ" altLang="cs-CZ" sz="1200" dirty="0">
                <a:latin typeface="Arial" panose="020B0604020202020204" pitchFamily="34" charset="0"/>
              </a:rPr>
              <a:t> uprostřed jury. </a:t>
            </a:r>
            <a:r>
              <a:rPr lang="cs-CZ" altLang="cs-CZ" sz="1200" b="1" dirty="0">
                <a:latin typeface="Arial" panose="020B0604020202020204" pitchFamily="34" charset="0"/>
              </a:rPr>
              <a:t>V paleogénu naposledy globální rozšíření teplomilné flóry</a:t>
            </a:r>
            <a:r>
              <a:rPr lang="cs-CZ" altLang="cs-CZ" sz="1200" dirty="0">
                <a:latin typeface="Arial" panose="020B0604020202020204" pitchFamily="34" charset="0"/>
              </a:rPr>
              <a:t>. Rozpad bloku I-A-A a postupný </a:t>
            </a:r>
            <a:r>
              <a:rPr lang="cs-CZ" altLang="cs-CZ" sz="1200" b="1" dirty="0">
                <a:latin typeface="Arial" panose="020B0604020202020204" pitchFamily="34" charset="0"/>
              </a:rPr>
              <a:t>přesun Antarktidy do jihopolární pozice</a:t>
            </a:r>
            <a:r>
              <a:rPr lang="cs-CZ" altLang="cs-CZ" sz="1200" dirty="0">
                <a:latin typeface="Arial" panose="020B0604020202020204" pitchFamily="34" charset="0"/>
              </a:rPr>
              <a:t> během křídy a paleogénu. Současně pokračující </a:t>
            </a:r>
            <a:r>
              <a:rPr lang="cs-CZ" altLang="cs-CZ" sz="1200" b="1" dirty="0">
                <a:latin typeface="Arial" panose="020B0604020202020204" pitchFamily="34" charset="0"/>
              </a:rPr>
              <a:t>posun Severní Ameriky a Eurasie blíže k severnímu pólu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Alpinská orogeneze </a:t>
            </a:r>
            <a:r>
              <a:rPr lang="cs-CZ" altLang="cs-CZ" sz="1200" dirty="0">
                <a:latin typeface="Arial" panose="020B0604020202020204" pitchFamily="34" charset="0"/>
              </a:rPr>
              <a:t>- kolize Indie s </a:t>
            </a:r>
            <a:r>
              <a:rPr lang="cs-CZ" altLang="cs-CZ" sz="1200" dirty="0" err="1">
                <a:latin typeface="Arial" panose="020B0604020202020204" pitchFamily="34" charset="0"/>
              </a:rPr>
              <a:t>Eurasiií</a:t>
            </a:r>
            <a:r>
              <a:rPr lang="cs-CZ" altLang="cs-CZ" sz="1200" dirty="0">
                <a:latin typeface="Arial" panose="020B0604020202020204" pitchFamily="34" charset="0"/>
              </a:rPr>
              <a:t> v paleogénu (Himálaj), kolize Arabské desky s Eurasií, kolize Afriky s Eurasií (Alpy) zvětšení plochy souše ve vyšších nadmořských výškách – </a:t>
            </a:r>
            <a:r>
              <a:rPr lang="cs-CZ" altLang="cs-CZ" sz="1200" b="1" dirty="0">
                <a:latin typeface="Arial" panose="020B0604020202020204" pitchFamily="34" charset="0"/>
              </a:rPr>
              <a:t>nový </a:t>
            </a:r>
            <a:r>
              <a:rPr lang="cs-CZ" altLang="cs-CZ" sz="1200" b="1" dirty="0" err="1">
                <a:latin typeface="Arial" panose="020B0604020202020204" pitchFamily="34" charset="0"/>
              </a:rPr>
              <a:t>superkontinent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Panamská šíje</a:t>
            </a:r>
            <a:r>
              <a:rPr lang="cs-CZ" altLang="cs-CZ" sz="1200" dirty="0">
                <a:latin typeface="Arial" panose="020B0604020202020204" pitchFamily="34" charset="0"/>
              </a:rPr>
              <a:t>. </a:t>
            </a:r>
            <a:r>
              <a:rPr lang="cs-CZ" altLang="cs-CZ" sz="1200" b="1" dirty="0">
                <a:latin typeface="Arial" panose="020B0604020202020204" pitchFamily="34" charset="0"/>
              </a:rPr>
              <a:t>Podmínky pro nástup </a:t>
            </a:r>
            <a:r>
              <a:rPr lang="cs-CZ" altLang="cs-CZ" sz="1200" b="1" dirty="0" err="1">
                <a:latin typeface="Arial" panose="020B0604020202020204" pitchFamily="34" charset="0"/>
              </a:rPr>
              <a:t>icehouse</a:t>
            </a:r>
            <a:r>
              <a:rPr lang="cs-CZ" altLang="cs-CZ" sz="1200" dirty="0">
                <a:latin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627273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1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725" y="324606"/>
            <a:ext cx="3133272" cy="2349954"/>
          </a:xfrm>
          <a:prstGeom prst="rect">
            <a:avLst/>
          </a:prstGeom>
        </p:spPr>
      </p:pic>
      <p:pic>
        <p:nvPicPr>
          <p:cNvPr id="4" name="Picture 5" descr="C:\Users\Martin\Documents\Geologické lokality\Špicberky\Výuka\Teoretická příprava\obrázky pro přednášky\paleogén\Vysoká Arktida v eocénu (Coryphodon)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1649" y="369367"/>
            <a:ext cx="3429000" cy="2201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3604049" y="2579167"/>
            <a:ext cx="2943225" cy="290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i="1">
                <a:latin typeface="Arial" panose="020B0604020202020204" pitchFamily="34" charset="0"/>
              </a:rPr>
              <a:t>Coryphyton</a:t>
            </a:r>
            <a:r>
              <a:rPr lang="cs-CZ" altLang="cs-CZ" sz="1300">
                <a:latin typeface="Arial" panose="020B0604020202020204" pitchFamily="34" charset="0"/>
              </a:rPr>
              <a:t> v arktické eocenní krajině</a:t>
            </a:r>
          </a:p>
        </p:txBody>
      </p:sp>
      <p:pic>
        <p:nvPicPr>
          <p:cNvPr id="7" name="Picture 3" descr="C:\Users\Martin\Documents\Geologické lokality\Špicberky\Výuka\Teoretická příprava\obrázky pro přednášky\paleogén\Metasequoia, paleocén, Longyearbyen.bmp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731" y="3076344"/>
            <a:ext cx="2276475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3319793" y="5866493"/>
            <a:ext cx="2351088" cy="517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i="1" dirty="0" err="1">
                <a:latin typeface="Arial" panose="020B0604020202020204" pitchFamily="34" charset="0"/>
              </a:rPr>
              <a:t>Metasequoia</a:t>
            </a:r>
            <a:r>
              <a:rPr lang="cs-CZ" altLang="cs-CZ" sz="1400" dirty="0">
                <a:latin typeface="Arial" panose="020B0604020202020204" pitchFamily="34" charset="0"/>
              </a:rPr>
              <a:t>, paleocén,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Longyearbyen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dirty="0" err="1">
                <a:latin typeface="Arial" panose="020B0604020202020204" pitchFamily="34" charset="0"/>
              </a:rPr>
              <a:t>Spitsbergen</a:t>
            </a:r>
            <a:endParaRPr lang="cs-CZ" altLang="cs-CZ" sz="1400" dirty="0">
              <a:latin typeface="Arial" panose="020B0604020202020204" pitchFamily="34" charset="0"/>
            </a:endParaRPr>
          </a:p>
        </p:txBody>
      </p:sp>
      <p:pic>
        <p:nvPicPr>
          <p:cNvPr id="9" name="Picture 7" descr="C:\Users\Martin\Documents\Geologické lokality\Špicberky\Výuka\Teoretická příprava\obrázky pro přednášky\paleogén\Metasequoia glyptostroboides (metasekvoj čínská)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787" y="3502506"/>
            <a:ext cx="2819400" cy="1881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319725" y="5331306"/>
            <a:ext cx="3058594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Ve volné přírodě roste </a:t>
            </a:r>
            <a:r>
              <a:rPr lang="cs-CZ" altLang="cs-CZ" sz="1400" i="1" dirty="0" err="1">
                <a:latin typeface="Arial" panose="020B0604020202020204" pitchFamily="34" charset="0"/>
              </a:rPr>
              <a:t>Metasequoia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glyptostroboides</a:t>
            </a:r>
            <a:r>
              <a:rPr lang="cs-CZ" altLang="cs-CZ" sz="1400" dirty="0">
                <a:latin typeface="Arial" panose="020B0604020202020204" pitchFamily="34" charset="0"/>
              </a:rPr>
              <a:t>  už jen v Číně</a:t>
            </a:r>
          </a:p>
        </p:txBody>
      </p:sp>
      <p:sp>
        <p:nvSpPr>
          <p:cNvPr id="13" name="Text Box 8"/>
          <p:cNvSpPr txBox="1">
            <a:spLocks noChangeArrowheads="1"/>
          </p:cNvSpPr>
          <p:nvPr/>
        </p:nvSpPr>
        <p:spPr bwMode="auto">
          <a:xfrm>
            <a:off x="188725" y="2656262"/>
            <a:ext cx="242194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Buky s 25 cm dlouhými listy,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 eocén, </a:t>
            </a:r>
            <a:r>
              <a:rPr lang="cs-CZ" altLang="cs-CZ" sz="1400" dirty="0" err="1">
                <a:latin typeface="Arial" panose="020B0604020202020204" pitchFamily="34" charset="0"/>
              </a:rPr>
              <a:t>Spitsbergen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15" name="Obrázek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457" y="2616503"/>
            <a:ext cx="4876800" cy="3657600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416139" y="-122453"/>
            <a:ext cx="11529118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Formování nového </a:t>
            </a:r>
            <a:r>
              <a:rPr lang="cs-CZ" altLang="cs-CZ" sz="2000" b="1" dirty="0" err="1">
                <a:latin typeface="Arial" panose="020B0604020202020204" pitchFamily="34" charset="0"/>
              </a:rPr>
              <a:t>superkontinentu</a:t>
            </a:r>
            <a:r>
              <a:rPr lang="cs-CZ" altLang="cs-CZ" sz="2000" b="1" dirty="0">
                <a:latin typeface="Arial" panose="020B0604020202020204" pitchFamily="34" charset="0"/>
              </a:rPr>
              <a:t>, pevniny na pólech – přechod z </a:t>
            </a:r>
            <a:r>
              <a:rPr lang="cs-CZ" altLang="cs-CZ" sz="2000" b="1" dirty="0" err="1">
                <a:latin typeface="Arial" panose="020B0604020202020204" pitchFamily="34" charset="0"/>
              </a:rPr>
              <a:t>greenhouse</a:t>
            </a:r>
            <a:r>
              <a:rPr lang="cs-CZ" altLang="cs-CZ" sz="2000" b="1" dirty="0">
                <a:latin typeface="Arial" panose="020B0604020202020204" pitchFamily="34" charset="0"/>
              </a:rPr>
              <a:t> do </a:t>
            </a:r>
            <a:r>
              <a:rPr lang="cs-CZ" altLang="cs-CZ" sz="2000" b="1" dirty="0" err="1">
                <a:latin typeface="Arial" panose="020B0604020202020204" pitchFamily="34" charset="0"/>
              </a:rPr>
              <a:t>icehouse</a:t>
            </a:r>
            <a:endParaRPr lang="cs-CZ" altLang="cs-CZ" sz="2000" b="1" dirty="0">
              <a:latin typeface="Arial" panose="020B0604020202020204" pitchFamily="34" charset="0"/>
            </a:endParaRPr>
          </a:p>
        </p:txBody>
      </p:sp>
      <p:sp>
        <p:nvSpPr>
          <p:cNvPr id="19" name="Text Box 8"/>
          <p:cNvSpPr txBox="1">
            <a:spLocks noChangeArrowheads="1"/>
          </p:cNvSpPr>
          <p:nvPr/>
        </p:nvSpPr>
        <p:spPr bwMode="auto">
          <a:xfrm>
            <a:off x="7068457" y="6274103"/>
            <a:ext cx="4863309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Dnešní Arktida</a:t>
            </a:r>
          </a:p>
        </p:txBody>
      </p:sp>
      <p:sp>
        <p:nvSpPr>
          <p:cNvPr id="20" name="Text Box 8"/>
          <p:cNvSpPr txBox="1">
            <a:spLocks noChangeArrowheads="1"/>
          </p:cNvSpPr>
          <p:nvPr/>
        </p:nvSpPr>
        <p:spPr bwMode="auto">
          <a:xfrm>
            <a:off x="7068457" y="507449"/>
            <a:ext cx="4659802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Eocén – pralesy opadavých smíšených lesů mírného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podnebí až na 78° s. z. š.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Metasekvoje, </a:t>
            </a:r>
            <a:r>
              <a:rPr lang="cs-CZ" altLang="cs-CZ" sz="1400" dirty="0" err="1">
                <a:latin typeface="Arial" panose="020B0604020202020204" pitchFamily="34" charset="0"/>
              </a:rPr>
              <a:t>zmarličníky</a:t>
            </a:r>
            <a:r>
              <a:rPr lang="cs-CZ" altLang="cs-CZ" sz="1400" dirty="0">
                <a:latin typeface="Arial" panose="020B0604020202020204" pitchFamily="34" charset="0"/>
              </a:rPr>
              <a:t>, buky, jilmy, jírovce, břízy, olše,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kapradiny, přesličky.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38230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171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8F9D2866-20A3-440E-BE22-B7F9D36EB4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9" y="249921"/>
            <a:ext cx="3559513" cy="2965075"/>
          </a:xfrm>
          <a:prstGeom prst="rect">
            <a:avLst/>
          </a:prstGeom>
        </p:spPr>
      </p:pic>
      <p:pic>
        <p:nvPicPr>
          <p:cNvPr id="18" name="Obrázek 17">
            <a:extLst>
              <a:ext uri="{FF2B5EF4-FFF2-40B4-BE49-F238E27FC236}">
                <a16:creationId xmlns:a16="http://schemas.microsoft.com/office/drawing/2014/main" id="{A838F35F-FFD5-41EA-8745-D3E839BA4A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6002" y="249921"/>
            <a:ext cx="3559514" cy="2965075"/>
          </a:xfrm>
          <a:prstGeom prst="rect">
            <a:avLst/>
          </a:prstGeom>
        </p:spPr>
      </p:pic>
      <p:pic>
        <p:nvPicPr>
          <p:cNvPr id="22" name="Obrázek 21">
            <a:extLst>
              <a:ext uri="{FF2B5EF4-FFF2-40B4-BE49-F238E27FC236}">
                <a16:creationId xmlns:a16="http://schemas.microsoft.com/office/drawing/2014/main" id="{A7DFA62F-D47F-43C4-9499-A232CEE9979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1886" y="249920"/>
            <a:ext cx="3559514" cy="2965075"/>
          </a:xfrm>
          <a:prstGeom prst="rect">
            <a:avLst/>
          </a:prstGeom>
        </p:spPr>
      </p:pic>
      <p:pic>
        <p:nvPicPr>
          <p:cNvPr id="24" name="Obrázek 23">
            <a:extLst>
              <a:ext uri="{FF2B5EF4-FFF2-40B4-BE49-F238E27FC236}">
                <a16:creationId xmlns:a16="http://schemas.microsoft.com/office/drawing/2014/main" id="{3DF20BCF-9C3C-48E1-B2AF-34239D9229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19" y="3429000"/>
            <a:ext cx="3559513" cy="2957955"/>
          </a:xfrm>
          <a:prstGeom prst="rect">
            <a:avLst/>
          </a:prstGeom>
        </p:spPr>
      </p:pic>
      <p:sp>
        <p:nvSpPr>
          <p:cNvPr id="27" name="TextovéPole 26">
            <a:extLst>
              <a:ext uri="{FF2B5EF4-FFF2-40B4-BE49-F238E27FC236}">
                <a16:creationId xmlns:a16="http://schemas.microsoft.com/office/drawing/2014/main" id="{AC4689C3-2752-4DE1-B5E7-C493D6348267}"/>
              </a:ext>
            </a:extLst>
          </p:cNvPr>
          <p:cNvSpPr txBox="1"/>
          <p:nvPr/>
        </p:nvSpPr>
        <p:spPr>
          <a:xfrm>
            <a:off x="310119" y="2937996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silur 425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E6D1F924-677A-435E-9484-A409576352AF}"/>
              </a:ext>
            </a:extLst>
          </p:cNvPr>
          <p:cNvSpPr txBox="1"/>
          <p:nvPr/>
        </p:nvSpPr>
        <p:spPr>
          <a:xfrm>
            <a:off x="4279513" y="2944647"/>
            <a:ext cx="11929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devon 400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21D0E236-CD86-4974-9094-36AC137B716D}"/>
              </a:ext>
            </a:extLst>
          </p:cNvPr>
          <p:cNvSpPr txBox="1"/>
          <p:nvPr/>
        </p:nvSpPr>
        <p:spPr>
          <a:xfrm>
            <a:off x="8212172" y="2944646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350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2111A100-C528-4BDC-9733-DC0463347D41}"/>
              </a:ext>
            </a:extLst>
          </p:cNvPr>
          <p:cNvSpPr txBox="1"/>
          <p:nvPr/>
        </p:nvSpPr>
        <p:spPr>
          <a:xfrm>
            <a:off x="216343" y="6391569"/>
            <a:ext cx="12522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karbon 300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 Box 8">
            <a:extLst>
              <a:ext uri="{FF2B5EF4-FFF2-40B4-BE49-F238E27FC236}">
                <a16:creationId xmlns:a16="http://schemas.microsoft.com/office/drawing/2014/main" id="{1FBCABE0-B95B-4802-9867-04B85C60C9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76" y="3645737"/>
            <a:ext cx="8093882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Kambrium)– základy českého masivu tvořily geotektonicky a geograficky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samostatné drobné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(můžeme si představovat jako malé ostrovy nebo i zaplavenou kůru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pevninského typu) budované prekambrickými vyvřelinami a metamorfity. Největším celkem bylo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brunovistulikum</a:t>
            </a:r>
            <a:r>
              <a:rPr lang="cs-CZ" altLang="cs-CZ" sz="1400" dirty="0">
                <a:latin typeface="Arial" panose="020B0604020202020204" pitchFamily="34" charset="0"/>
              </a:rPr>
              <a:t> (podklad </a:t>
            </a:r>
            <a:r>
              <a:rPr lang="cs-CZ" altLang="cs-CZ" sz="1400" dirty="0" err="1">
                <a:latin typeface="Arial" panose="020B0604020202020204" pitchFamily="34" charset="0"/>
              </a:rPr>
              <a:t>Moravy+jižního</a:t>
            </a:r>
            <a:r>
              <a:rPr lang="cs-CZ" altLang="cs-CZ" sz="1400" dirty="0">
                <a:latin typeface="Arial" panose="020B0604020202020204" pitchFamily="34" charset="0"/>
              </a:rPr>
              <a:t> Polska, dnes vystupuje hlavně v brněnském masivu,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jinak kryto mladšími horninami). Tyto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tvořily skupinu geotektonicky spojenou s </a:t>
            </a:r>
            <a:r>
              <a:rPr lang="cs-CZ" altLang="cs-CZ" sz="1400" dirty="0" err="1">
                <a:latin typeface="Arial" panose="020B0604020202020204" pitchFamily="34" charset="0"/>
              </a:rPr>
              <a:t>Gondwanou</a:t>
            </a:r>
            <a:r>
              <a:rPr lang="cs-CZ" altLang="cs-CZ" sz="1400" dirty="0">
                <a:latin typeface="Arial" panose="020B0604020202020204" pitchFamily="34" charset="0"/>
              </a:rPr>
              <a:t>)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Kambrium – devon –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českého masivu driftují spolu s </a:t>
            </a:r>
            <a:r>
              <a:rPr lang="cs-CZ" altLang="cs-CZ" sz="1400" dirty="0" err="1">
                <a:latin typeface="Arial" panose="020B0604020202020204" pitchFamily="34" charset="0"/>
              </a:rPr>
              <a:t>Gonwanou</a:t>
            </a:r>
            <a:r>
              <a:rPr lang="cs-CZ" altLang="cs-CZ" sz="1400" dirty="0">
                <a:latin typeface="Arial" panose="020B0604020202020204" pitchFamily="34" charset="0"/>
              </a:rPr>
              <a:t> směrem k </a:t>
            </a:r>
            <a:r>
              <a:rPr lang="cs-CZ" altLang="cs-CZ" sz="1400" dirty="0" err="1">
                <a:latin typeface="Arial" panose="020B0604020202020204" pitchFamily="34" charset="0"/>
              </a:rPr>
              <a:t>Laurentii</a:t>
            </a:r>
            <a:r>
              <a:rPr lang="cs-CZ" altLang="cs-CZ" sz="1400" dirty="0">
                <a:latin typeface="Arial" panose="020B0604020202020204" pitchFamily="34" charset="0"/>
              </a:rPr>
              <a:t> a </a:t>
            </a:r>
            <a:r>
              <a:rPr lang="cs-CZ" altLang="cs-CZ" sz="1400" dirty="0" err="1">
                <a:latin typeface="Arial" panose="020B0604020202020204" pitchFamily="34" charset="0"/>
              </a:rPr>
              <a:t>Baltice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 (od začátku devonu </a:t>
            </a:r>
            <a:r>
              <a:rPr lang="cs-CZ" altLang="cs-CZ" sz="1400" dirty="0" err="1">
                <a:latin typeface="Arial" panose="020B0604020202020204" pitchFamily="34" charset="0"/>
              </a:rPr>
              <a:t>Laurussii</a:t>
            </a:r>
            <a:r>
              <a:rPr lang="cs-CZ" altLang="cs-CZ" sz="1400" dirty="0">
                <a:latin typeface="Arial" panose="020B0604020202020204" pitchFamily="34" charset="0"/>
              </a:rPr>
              <a:t>). Zánik oceánské litosféry </a:t>
            </a:r>
            <a:r>
              <a:rPr lang="cs-CZ" altLang="cs-CZ" sz="1400" dirty="0" err="1">
                <a:latin typeface="Arial" panose="020B0604020202020204" pitchFamily="34" charset="0"/>
              </a:rPr>
              <a:t>praoceánu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Paleotethys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Karbon  (resp. sv. devon – perm) : kolize severního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Gondwany</a:t>
            </a:r>
            <a:r>
              <a:rPr lang="cs-CZ" altLang="cs-CZ" sz="1400" dirty="0">
                <a:latin typeface="Arial" panose="020B0604020202020204" pitchFamily="34" charset="0"/>
              </a:rPr>
              <a:t> a jižního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Laurussie</a:t>
            </a:r>
            <a:r>
              <a:rPr lang="cs-CZ" altLang="cs-CZ" sz="1400" dirty="0">
                <a:latin typeface="Arial" panose="020B0604020202020204" pitchFamily="34" charset="0"/>
              </a:rPr>
              <a:t> –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variská (hercynská orogeneze). V kolizní zóně spojení dosud samostatných </a:t>
            </a:r>
            <a:r>
              <a:rPr lang="cs-CZ" altLang="cs-CZ" sz="1400" dirty="0" err="1">
                <a:latin typeface="Arial" panose="020B0604020202020204" pitchFamily="34" charset="0"/>
              </a:rPr>
              <a:t>teránů</a:t>
            </a:r>
            <a:r>
              <a:rPr lang="cs-CZ" altLang="cs-CZ" sz="1400" dirty="0">
                <a:latin typeface="Arial" panose="020B0604020202020204" pitchFamily="34" charset="0"/>
              </a:rPr>
              <a:t> českého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masivu do jednoho celku – na </a:t>
            </a:r>
            <a:r>
              <a:rPr lang="cs-CZ" altLang="cs-CZ" sz="1400" dirty="0" err="1">
                <a:latin typeface="Arial" panose="020B0604020202020204" pitchFamily="34" charset="0"/>
              </a:rPr>
              <a:t>brunovistulikum</a:t>
            </a:r>
            <a:r>
              <a:rPr lang="cs-CZ" altLang="cs-CZ" sz="1400" dirty="0">
                <a:latin typeface="Arial" panose="020B0604020202020204" pitchFamily="34" charset="0"/>
              </a:rPr>
              <a:t> se nasunuly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dirty="0" err="1">
                <a:latin typeface="Arial" panose="020B0604020202020204" pitchFamily="34" charset="0"/>
              </a:rPr>
              <a:t>moldanubický+saskodurynský</a:t>
            </a:r>
            <a:r>
              <a:rPr lang="cs-CZ" altLang="cs-CZ" sz="1400" dirty="0">
                <a:latin typeface="Arial" panose="020B0604020202020204" pitchFamily="34" charset="0"/>
              </a:rPr>
              <a:t>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které dnes budují Čechy. Uzavření oceánu </a:t>
            </a:r>
            <a:r>
              <a:rPr lang="cs-CZ" altLang="cs-CZ" sz="1400" dirty="0" err="1">
                <a:latin typeface="Arial" panose="020B0604020202020204" pitchFamily="34" charset="0"/>
              </a:rPr>
              <a:t>Paleotethys</a:t>
            </a:r>
            <a:r>
              <a:rPr lang="cs-CZ" altLang="cs-CZ" sz="1400" dirty="0">
                <a:latin typeface="Arial" panose="020B0604020202020204" pitchFamily="34" charset="0"/>
              </a:rPr>
              <a:t> a drobných dílčích oceánských pánví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mezi </a:t>
            </a:r>
            <a:r>
              <a:rPr lang="cs-CZ" altLang="cs-CZ" sz="1400" dirty="0" err="1">
                <a:latin typeface="Arial" panose="020B0604020202020204" pitchFamily="34" charset="0"/>
              </a:rPr>
              <a:t>terány</a:t>
            </a:r>
            <a:r>
              <a:rPr lang="cs-CZ" altLang="cs-CZ" sz="1400" dirty="0">
                <a:latin typeface="Arial" panose="020B0604020202020204" pitchFamily="34" charset="0"/>
              </a:rPr>
              <a:t>. Český masiv utvořil homogenní geologický i geografický celek.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32" name="Text Box 6">
            <a:extLst>
              <a:ext uri="{FF2B5EF4-FFF2-40B4-BE49-F238E27FC236}">
                <a16:creationId xmlns:a16="http://schemas.microsoft.com/office/drawing/2014/main" id="{51E3D545-744C-4F4F-8E9C-3AE5B6A22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79513" y="-132712"/>
            <a:ext cx="2634054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</a:rPr>
              <a:t>Vznik českého masivu</a:t>
            </a:r>
          </a:p>
        </p:txBody>
      </p:sp>
    </p:spTree>
    <p:extLst>
      <p:ext uri="{BB962C8B-B14F-4D97-AF65-F5344CB8AC3E}">
        <p14:creationId xmlns:p14="http://schemas.microsoft.com/office/powerpoint/2010/main" val="6455388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75" y="-170918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1DA2992E-779F-4DDA-A0B1-479A3514F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449" y="269301"/>
            <a:ext cx="3460164" cy="2878857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1626F1AD-24AE-4D74-A817-7097EF66BF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737" y="269301"/>
            <a:ext cx="3460164" cy="287885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3121AECB-2CF0-47FA-AAE3-6E592C7164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304" y="269301"/>
            <a:ext cx="3536037" cy="2941983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010B55F-A360-4BC4-B433-FAF74CA22E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3" y="3526388"/>
            <a:ext cx="3365520" cy="2800113"/>
          </a:xfrm>
          <a:prstGeom prst="rect">
            <a:avLst/>
          </a:prstGeom>
        </p:spPr>
      </p:pic>
      <p:sp>
        <p:nvSpPr>
          <p:cNvPr id="15" name="TextovéPole 14">
            <a:extLst>
              <a:ext uri="{FF2B5EF4-FFF2-40B4-BE49-F238E27FC236}">
                <a16:creationId xmlns:a16="http://schemas.microsoft.com/office/drawing/2014/main" id="{5680201F-A0FF-4C34-9187-BA062A73C187}"/>
              </a:ext>
            </a:extLst>
          </p:cNvPr>
          <p:cNvSpPr txBox="1"/>
          <p:nvPr/>
        </p:nvSpPr>
        <p:spPr>
          <a:xfrm>
            <a:off x="276449" y="3148158"/>
            <a:ext cx="1149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125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51CC4919-95B6-451C-BEF3-A4AEFC432CD2}"/>
              </a:ext>
            </a:extLst>
          </p:cNvPr>
          <p:cNvSpPr txBox="1"/>
          <p:nvPr/>
        </p:nvSpPr>
        <p:spPr>
          <a:xfrm>
            <a:off x="4130000" y="3138353"/>
            <a:ext cx="10647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křída, 75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52DAC33F-841D-4647-A2AC-6FAC8CA48AD9}"/>
              </a:ext>
            </a:extLst>
          </p:cNvPr>
          <p:cNvSpPr txBox="1"/>
          <p:nvPr/>
        </p:nvSpPr>
        <p:spPr>
          <a:xfrm>
            <a:off x="7787135" y="3152001"/>
            <a:ext cx="13324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oligocén, 25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ovéPole 18">
            <a:extLst>
              <a:ext uri="{FF2B5EF4-FFF2-40B4-BE49-F238E27FC236}">
                <a16:creationId xmlns:a16="http://schemas.microsoft.com/office/drawing/2014/main" id="{879EB9CF-8343-479D-A4EA-C55160767DD9}"/>
              </a:ext>
            </a:extLst>
          </p:cNvPr>
          <p:cNvSpPr txBox="1"/>
          <p:nvPr/>
        </p:nvSpPr>
        <p:spPr>
          <a:xfrm>
            <a:off x="371093" y="6357044"/>
            <a:ext cx="12362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2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miocén, 13 </a:t>
            </a:r>
            <a:r>
              <a:rPr lang="cs-CZ" sz="12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</a:t>
            </a:r>
            <a:endParaRPr lang="cs-CZ" sz="1200" b="1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 Box 8">
            <a:extLst>
              <a:ext uri="{FF2B5EF4-FFF2-40B4-BE49-F238E27FC236}">
                <a16:creationId xmlns:a16="http://schemas.microsoft.com/office/drawing/2014/main" id="{6508F8BE-D672-4CCA-A0F6-F20BD35DB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1775" y="3657864"/>
            <a:ext cx="8284384" cy="2246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Perm – jura/křída – český masiv součástí pasivního okraje </a:t>
            </a:r>
            <a:r>
              <a:rPr lang="cs-CZ" altLang="cs-CZ" sz="1400" dirty="0" err="1">
                <a:latin typeface="Arial" panose="020B0604020202020204" pitchFamily="34" charset="0"/>
              </a:rPr>
              <a:t>laurussijské</a:t>
            </a:r>
            <a:r>
              <a:rPr lang="cs-CZ" altLang="cs-CZ" sz="1400" dirty="0">
                <a:latin typeface="Arial" panose="020B0604020202020204" pitchFamily="34" charset="0"/>
              </a:rPr>
              <a:t> části Pangei, i během jejího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počínajícího rozpadu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Přelom jura-křída – v souvislosti s otevíráním centrálního Atlantiku maximální vzdalování africké desky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od Evropy. Otevírání oceánu </a:t>
            </a:r>
            <a:r>
              <a:rPr lang="cs-CZ" altLang="cs-CZ" sz="1400" dirty="0" err="1">
                <a:latin typeface="Arial" panose="020B0604020202020204" pitchFamily="34" charset="0"/>
              </a:rPr>
              <a:t>Tethys</a:t>
            </a:r>
            <a:r>
              <a:rPr lang="cs-CZ" altLang="cs-CZ" sz="1400" dirty="0">
                <a:latin typeface="Arial" panose="020B0604020202020204" pitchFamily="34" charset="0"/>
              </a:rPr>
              <a:t>. Oblast, kde ležel český masiv – diferenciace dna, zahlubování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dna oceánu vůči šelfům a pasivnímu okraji, rozpad celistvé desky Pangei na různé drobné desky.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Křída – oddělení Jižní Ameriky od Afriky – přirůstající litosféra jižní větve Atlantiku začíná posunovat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Afriku zpět k Evropě. Oceán </a:t>
            </a:r>
            <a:r>
              <a:rPr lang="cs-CZ" altLang="cs-CZ" sz="1400" dirty="0" err="1">
                <a:latin typeface="Arial" panose="020B0604020202020204" pitchFamily="34" charset="0"/>
              </a:rPr>
              <a:t>Tethys</a:t>
            </a:r>
            <a:r>
              <a:rPr lang="cs-CZ" altLang="cs-CZ" sz="1400" dirty="0">
                <a:latin typeface="Arial" panose="020B0604020202020204" pitchFamily="34" charset="0"/>
              </a:rPr>
              <a:t> se začíná uzavírat. Kolize různých menších desek s Evropou –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alpinská </a:t>
            </a:r>
            <a:r>
              <a:rPr lang="cs-CZ" altLang="cs-CZ" sz="1400" dirty="0" err="1">
                <a:latin typeface="Arial" panose="020B0604020202020204" pitchFamily="34" charset="0"/>
              </a:rPr>
              <a:t>orogenze</a:t>
            </a:r>
            <a:r>
              <a:rPr lang="cs-CZ" altLang="cs-CZ" sz="1400" dirty="0">
                <a:latin typeface="Arial" panose="020B0604020202020204" pitchFamily="34" charset="0"/>
              </a:rPr>
              <a:t>. Různé její fáze pokračují dodnes. Alpy a Karpaty vznikly kolizí malé desky </a:t>
            </a:r>
            <a:r>
              <a:rPr lang="cs-CZ" altLang="cs-CZ" sz="1400" dirty="0" err="1">
                <a:latin typeface="Arial" panose="020B0604020202020204" pitchFamily="34" charset="0"/>
              </a:rPr>
              <a:t>Apulia</a:t>
            </a:r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s evropskou deskou. </a:t>
            </a:r>
            <a:r>
              <a:rPr lang="cs-CZ" altLang="cs-CZ" sz="1400" dirty="0" err="1">
                <a:latin typeface="Arial" panose="020B0604020202020204" pitchFamily="34" charset="0"/>
              </a:rPr>
              <a:t>Apulská</a:t>
            </a:r>
            <a:r>
              <a:rPr lang="cs-CZ" altLang="cs-CZ" sz="1400" dirty="0">
                <a:latin typeface="Arial" panose="020B0604020202020204" pitchFamily="34" charset="0"/>
              </a:rPr>
              <a:t> deska je dnes zcela pohlcena v subdukční zóně pod evropskou deskou.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sp>
        <p:nvSpPr>
          <p:cNvPr id="21" name="Text Box 6">
            <a:extLst>
              <a:ext uri="{FF2B5EF4-FFF2-40B4-BE49-F238E27FC236}">
                <a16:creationId xmlns:a16="http://schemas.microsoft.com/office/drawing/2014/main" id="{6BCEB494-D5A5-496E-AE2D-3872BC2B6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5509" y="-100031"/>
            <a:ext cx="507061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b="1" dirty="0">
                <a:latin typeface="Arial" panose="020B0604020202020204" pitchFamily="34" charset="0"/>
              </a:rPr>
              <a:t>Spojení českého masivu a Západních Karpat</a:t>
            </a:r>
          </a:p>
        </p:txBody>
      </p:sp>
    </p:spTree>
    <p:extLst>
      <p:ext uri="{BB962C8B-B14F-4D97-AF65-F5344CB8AC3E}">
        <p14:creationId xmlns:p14="http://schemas.microsoft.com/office/powerpoint/2010/main" val="28831538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220" name="Text Box 4"/>
          <p:cNvSpPr txBox="1">
            <a:spLocks noChangeArrowheads="1"/>
          </p:cNvSpPr>
          <p:nvPr/>
        </p:nvSpPr>
        <p:spPr bwMode="auto">
          <a:xfrm>
            <a:off x="4728478" y="142177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planety Země</a:t>
            </a:r>
          </a:p>
        </p:txBody>
      </p:sp>
      <p:sp>
        <p:nvSpPr>
          <p:cNvPr id="9221" name="Text Box 5"/>
          <p:cNvSpPr txBox="1">
            <a:spLocks noChangeArrowheads="1"/>
          </p:cNvSpPr>
          <p:nvPr/>
        </p:nvSpPr>
        <p:spPr bwMode="auto">
          <a:xfrm>
            <a:off x="297492" y="355296"/>
            <a:ext cx="4684296" cy="295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Oceánská litosféra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Nejsvrchnější plášť + tenká kůra.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Vyvřeliny chudé na Si02 –gabro, bazalt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(vyvřeliny bohaté na bazický plagioklas a pyroxeny),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tenká vrstva sedimentů).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Mocnost 5–12 km, hustota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2,9–3,0 g/cm3.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Tvoří dno oceánů.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Neustále zaniká a vzniká,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nejstarší z jury (mezozoikum).</a:t>
            </a:r>
          </a:p>
          <a:p>
            <a:endParaRPr lang="cs-CZ" altLang="cs-CZ" sz="1600" b="1" dirty="0">
              <a:latin typeface="Arial" panose="020B0604020202020204" pitchFamily="34" charset="0"/>
            </a:endParaRPr>
          </a:p>
          <a:p>
            <a:endParaRPr lang="cs-CZ" altLang="cs-CZ" sz="1600" dirty="0">
              <a:latin typeface="Arial" panose="020B0604020202020204" pitchFamily="34" charset="0"/>
            </a:endParaRPr>
          </a:p>
          <a:p>
            <a:endParaRPr lang="cs-CZ" altLang="cs-CZ" sz="1200" dirty="0">
              <a:latin typeface="Arial" panose="020B06040202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784" y="887790"/>
            <a:ext cx="5921738" cy="560841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9929" y="1354521"/>
            <a:ext cx="1901850" cy="2033328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492" y="4811769"/>
            <a:ext cx="2790323" cy="1684440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291" y="2675335"/>
            <a:ext cx="2815378" cy="2033328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55" t="-418" r="49999" b="8458"/>
          <a:stretch/>
        </p:blipFill>
        <p:spPr>
          <a:xfrm>
            <a:off x="4728478" y="3536478"/>
            <a:ext cx="2149762" cy="3169202"/>
          </a:xfrm>
          <a:prstGeom prst="rect">
            <a:avLst/>
          </a:prstGeom>
        </p:spPr>
      </p:pic>
      <p:cxnSp>
        <p:nvCxnSpPr>
          <p:cNvPr id="5" name="Přímá spojnice se šipkou 4"/>
          <p:cNvCxnSpPr>
            <a:cxnSpLocks/>
          </p:cNvCxnSpPr>
          <p:nvPr/>
        </p:nvCxnSpPr>
        <p:spPr>
          <a:xfrm flipH="1" flipV="1">
            <a:off x="8839200" y="1855304"/>
            <a:ext cx="85862" cy="296811"/>
          </a:xfrm>
          <a:prstGeom prst="straightConnector1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/>
          <p:cNvSpPr txBox="1"/>
          <p:nvPr/>
        </p:nvSpPr>
        <p:spPr>
          <a:xfrm>
            <a:off x="3235178" y="3387849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bazalt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středooc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hřbetů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3159384" y="4218723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gabro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3088320" y="5966763"/>
            <a:ext cx="10102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polštářová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láva</a:t>
            </a:r>
          </a:p>
        </p:txBody>
      </p:sp>
    </p:spTree>
    <p:extLst>
      <p:ext uri="{BB962C8B-B14F-4D97-AF65-F5344CB8AC3E}">
        <p14:creationId xmlns:p14="http://schemas.microsoft.com/office/powerpoint/2010/main" val="24278062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542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40082" y="268687"/>
            <a:ext cx="528135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altLang="cs-CZ" sz="1600" b="1" dirty="0">
                <a:latin typeface="Arial" panose="020B0604020202020204" pitchFamily="34" charset="0"/>
              </a:rPr>
              <a:t>Kontinentální litosféra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Nejsvrchnější plášť + silná kůra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Vyvřeliny bohaté na SiO2 – granitoidy,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mocné pokryvy </a:t>
            </a:r>
            <a:r>
              <a:rPr lang="cs-CZ" altLang="cs-CZ" sz="1400" dirty="0">
                <a:latin typeface="Arial" panose="020B0604020202020204" pitchFamily="34" charset="0"/>
              </a:rPr>
              <a:t>sedimentů, metamorfity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horniny bohaté na křemen, živce).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Mocnost 25–80 km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  <a:r>
              <a:rPr lang="cs-CZ" altLang="cs-CZ" sz="1400" b="1" dirty="0">
                <a:latin typeface="Arial" panose="020B0604020202020204" pitchFamily="34" charset="0"/>
              </a:rPr>
              <a:t>hustota 2,7 g/cm3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Buduje pevniny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Kontinuálně vzniká, ale je </a:t>
            </a:r>
            <a:r>
              <a:rPr lang="cs-CZ" altLang="cs-CZ" sz="1400" dirty="0" err="1">
                <a:latin typeface="Arial" panose="020B0604020202020204" pitchFamily="34" charset="0"/>
              </a:rPr>
              <a:t>dlouhodbě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stabilní, nezaniká, stáří 0 až 4 </a:t>
            </a:r>
            <a:r>
              <a:rPr lang="cs-CZ" altLang="cs-CZ" sz="1400" dirty="0" err="1">
                <a:latin typeface="Arial" panose="020B0604020202020204" pitchFamily="34" charset="0"/>
              </a:rPr>
              <a:t>Ga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38" b="9592"/>
          <a:stretch/>
        </p:blipFill>
        <p:spPr>
          <a:xfrm>
            <a:off x="4091482" y="337327"/>
            <a:ext cx="2101554" cy="3375660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47" r="3670" b="13534"/>
          <a:stretch/>
        </p:blipFill>
        <p:spPr>
          <a:xfrm>
            <a:off x="6224997" y="337327"/>
            <a:ext cx="5826921" cy="33893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21883" r="177" b="7668"/>
          <a:stretch/>
        </p:blipFill>
        <p:spPr>
          <a:xfrm>
            <a:off x="7912065" y="3781627"/>
            <a:ext cx="4139853" cy="218737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8889" b="10918"/>
          <a:stretch/>
        </p:blipFill>
        <p:spPr>
          <a:xfrm>
            <a:off x="354198" y="3781627"/>
            <a:ext cx="3644348" cy="243151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5825" y="3781627"/>
            <a:ext cx="3558961" cy="2408230"/>
          </a:xfrm>
          <a:prstGeom prst="rect">
            <a:avLst/>
          </a:prstGeom>
        </p:spPr>
      </p:pic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4892784" y="-38229"/>
            <a:ext cx="2735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Stavba planety Země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354198" y="6251374"/>
            <a:ext cx="9605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granitoidy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4091482" y="6244726"/>
            <a:ext cx="15872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mocné sedimenty</a:t>
            </a:r>
          </a:p>
        </p:txBody>
      </p:sp>
      <p:sp>
        <p:nvSpPr>
          <p:cNvPr id="15" name="TextovéPole 14"/>
          <p:cNvSpPr txBox="1"/>
          <p:nvPr/>
        </p:nvSpPr>
        <p:spPr>
          <a:xfrm>
            <a:off x="7814019" y="6007226"/>
            <a:ext cx="111921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metamorfity</a:t>
            </a:r>
          </a:p>
        </p:txBody>
      </p:sp>
    </p:spTree>
    <p:extLst>
      <p:ext uri="{BB962C8B-B14F-4D97-AF65-F5344CB8AC3E}">
        <p14:creationId xmlns:p14="http://schemas.microsoft.com/office/powerpoint/2010/main" val="13657944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 Box 4"/>
          <p:cNvSpPr txBox="1">
            <a:spLocks noChangeArrowheads="1"/>
          </p:cNvSpPr>
          <p:nvPr/>
        </p:nvSpPr>
        <p:spPr bwMode="auto">
          <a:xfrm>
            <a:off x="1578878" y="2811244"/>
            <a:ext cx="923842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cs-CZ" altLang="cs-CZ" sz="3600" b="1" dirty="0"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Vznik, zánik a pohyb litosférických desek</a:t>
            </a:r>
          </a:p>
        </p:txBody>
      </p:sp>
    </p:spTree>
    <p:extLst>
      <p:ext uri="{BB962C8B-B14F-4D97-AF65-F5344CB8AC3E}">
        <p14:creationId xmlns:p14="http://schemas.microsoft.com/office/powerpoint/2010/main" val="13769769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Martin\Documents\MU\Všeobecná geologie\geotektonika\Benioff_Zon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7"/>
          <a:stretch>
            <a:fillRect/>
          </a:stretch>
        </p:blipFill>
        <p:spPr bwMode="auto">
          <a:xfrm>
            <a:off x="5916514" y="228600"/>
            <a:ext cx="2514600" cy="1935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Martin\Documents\MU\Všeobecná geologie\geotektonika\continent - ocean colli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" t="2907" r="2290" b="2180"/>
          <a:stretch>
            <a:fillRect/>
          </a:stretch>
        </p:blipFill>
        <p:spPr bwMode="auto">
          <a:xfrm>
            <a:off x="8784128" y="152400"/>
            <a:ext cx="291465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Martin\Documents\MU\Všeobecná geologie\geotektonika\Conv_Ocean_Ocea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254"/>
          <a:stretch>
            <a:fillRect/>
          </a:stretch>
        </p:blipFill>
        <p:spPr bwMode="auto">
          <a:xfrm>
            <a:off x="5916514" y="4348222"/>
            <a:ext cx="2767781" cy="2282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Martin\Documents\MU\Všeobecná geologie\geotektonika\island arc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0" r="1050" b="3392"/>
          <a:stretch>
            <a:fillRect/>
          </a:stretch>
        </p:blipFill>
        <p:spPr bwMode="auto">
          <a:xfrm>
            <a:off x="8927003" y="3668251"/>
            <a:ext cx="2771775" cy="2962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8" name="Text Box 8"/>
          <p:cNvSpPr txBox="1">
            <a:spLocks noChangeArrowheads="1"/>
          </p:cNvSpPr>
          <p:nvPr/>
        </p:nvSpPr>
        <p:spPr bwMode="auto">
          <a:xfrm>
            <a:off x="64314" y="64988"/>
            <a:ext cx="5115503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Konvergentní rozhraní - subdukční zóna</a:t>
            </a:r>
          </a:p>
        </p:txBody>
      </p:sp>
      <p:sp>
        <p:nvSpPr>
          <p:cNvPr id="5129" name="Text Box 9"/>
          <p:cNvSpPr txBox="1">
            <a:spLocks noChangeArrowheads="1"/>
          </p:cNvSpPr>
          <p:nvPr/>
        </p:nvSpPr>
        <p:spPr bwMode="auto">
          <a:xfrm>
            <a:off x="143214" y="577085"/>
            <a:ext cx="7367723" cy="3724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300" dirty="0">
                <a:latin typeface="Arial" panose="020B0604020202020204" pitchFamily="34" charset="0"/>
              </a:rPr>
              <a:t>Jedna deska se podsunuje pod druhou desku a zanořuje se hluboko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do pláště - </a:t>
            </a:r>
            <a:r>
              <a:rPr lang="cs-CZ" altLang="cs-CZ" sz="1300" b="1" dirty="0">
                <a:latin typeface="Arial" panose="020B0604020202020204" pitchFamily="34" charset="0"/>
              </a:rPr>
              <a:t>subdukce</a:t>
            </a:r>
            <a:r>
              <a:rPr lang="cs-CZ" altLang="cs-CZ" sz="1300" dirty="0">
                <a:latin typeface="Arial" panose="020B0604020202020204" pitchFamily="34" charset="0"/>
              </a:rPr>
              <a:t>. </a:t>
            </a:r>
            <a:r>
              <a:rPr lang="cs-CZ" altLang="cs-CZ" sz="1300" u="sng" dirty="0">
                <a:latin typeface="Arial" panose="020B0604020202020204" pitchFamily="34" charset="0"/>
              </a:rPr>
              <a:t>Kompresní napětí.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Subdukce neprobíhá plynule</a:t>
            </a:r>
            <a:r>
              <a:rPr lang="cs-CZ" altLang="cs-CZ" sz="1300" dirty="0">
                <a:latin typeface="Arial" panose="020B0604020202020204" pitchFamily="34" charset="0"/>
              </a:rPr>
              <a:t> – desky na sebe tlačí v protisměru.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Překročena kritická hranice - </a:t>
            </a:r>
            <a:r>
              <a:rPr lang="cs-CZ" altLang="cs-CZ" sz="1300" dirty="0" err="1">
                <a:latin typeface="Arial" panose="020B0604020202020204" pitchFamily="34" charset="0"/>
              </a:rPr>
              <a:t>subdukovaná</a:t>
            </a:r>
            <a:r>
              <a:rPr lang="cs-CZ" altLang="cs-CZ" sz="1300" dirty="0">
                <a:latin typeface="Arial" panose="020B0604020202020204" pitchFamily="34" charset="0"/>
              </a:rPr>
              <a:t> deska se náhle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o kus posune do větší hloubky. Po zastavení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pohybu se celý proces opakuje. </a:t>
            </a:r>
            <a:r>
              <a:rPr lang="cs-CZ" altLang="cs-CZ" sz="1300" b="1" dirty="0">
                <a:latin typeface="Arial" panose="020B0604020202020204" pitchFamily="34" charset="0"/>
              </a:rPr>
              <a:t>Subdukce tedy probíhá skokově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– epizodický pohyb vyvolává </a:t>
            </a:r>
            <a:r>
              <a:rPr lang="cs-CZ" altLang="cs-CZ" sz="1300" b="1" dirty="0">
                <a:latin typeface="Arial" panose="020B0604020202020204" pitchFamily="34" charset="0"/>
              </a:rPr>
              <a:t>silná zemětřesení</a:t>
            </a:r>
            <a:r>
              <a:rPr lang="cs-CZ" altLang="cs-CZ" sz="13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Usnadnění subdukce: sedimenty na oceánské desce nebo transportované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z kontinentu, desky snadněji kloužou („mazadlo“).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Mělké úseky: </a:t>
            </a:r>
            <a:r>
              <a:rPr lang="cs-CZ" altLang="cs-CZ" sz="1300" b="1" dirty="0">
                <a:latin typeface="Arial" panose="020B0604020202020204" pitchFamily="34" charset="0"/>
              </a:rPr>
              <a:t>vysokotlaká a nízkoteplotní metamorfóza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Hluboké úseky: </a:t>
            </a:r>
            <a:r>
              <a:rPr lang="cs-CZ" altLang="cs-CZ" sz="1300" b="1" dirty="0">
                <a:latin typeface="Arial" panose="020B0604020202020204" pitchFamily="34" charset="0"/>
              </a:rPr>
              <a:t>vysokotlaká a vysokoteplotní metamorfóza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Nejhlouběji – tavení desky i nadložní desky – </a:t>
            </a:r>
            <a:r>
              <a:rPr lang="cs-CZ" altLang="cs-CZ" sz="1300" b="1" dirty="0">
                <a:latin typeface="Arial" panose="020B0604020202020204" pitchFamily="34" charset="0"/>
              </a:rPr>
              <a:t>zánik oceánské litosféry</a:t>
            </a:r>
            <a:r>
              <a:rPr lang="cs-CZ" altLang="cs-CZ" sz="1300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Hlubokomořský příkop – vulkanický oblouk (aktivní ostrovní oblouk) – </a:t>
            </a:r>
            <a:r>
              <a:rPr lang="cs-CZ" altLang="cs-CZ" sz="1300" b="1" dirty="0" err="1">
                <a:latin typeface="Arial" panose="020B0604020202020204" pitchFamily="34" charset="0"/>
              </a:rPr>
              <a:t>zaoblouková</a:t>
            </a:r>
            <a:r>
              <a:rPr lang="cs-CZ" altLang="cs-CZ" sz="1300" b="1" dirty="0">
                <a:latin typeface="Arial" panose="020B0604020202020204" pitchFamily="34" charset="0"/>
              </a:rPr>
              <a:t> pánev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Vulkanický oblouk na oceánské litosféře – řetězec sopečných ostrovů</a:t>
            </a:r>
          </a:p>
          <a:p>
            <a:r>
              <a:rPr lang="cs-CZ" altLang="cs-CZ" sz="1300" dirty="0">
                <a:latin typeface="Arial" panose="020B0604020202020204" pitchFamily="34" charset="0"/>
              </a:rPr>
              <a:t>Vulkanický oblouk na kontinentální kůře – Japonsko, Andy</a:t>
            </a:r>
          </a:p>
          <a:p>
            <a:r>
              <a:rPr lang="cs-CZ" altLang="cs-CZ" sz="1300" b="1" dirty="0">
                <a:latin typeface="Arial" panose="020B0604020202020204" pitchFamily="34" charset="0"/>
              </a:rPr>
              <a:t>Intermediální magmatismus (52-65 % SiO2) – diorit a andezit – </a:t>
            </a:r>
            <a:r>
              <a:rPr lang="cs-CZ" altLang="cs-CZ" sz="1300" b="1" dirty="0" err="1">
                <a:latin typeface="Arial" panose="020B0604020202020204" pitchFamily="34" charset="0"/>
              </a:rPr>
              <a:t>přírustek</a:t>
            </a:r>
            <a:r>
              <a:rPr lang="cs-CZ" altLang="cs-CZ" sz="1300" b="1" dirty="0">
                <a:latin typeface="Arial" panose="020B0604020202020204" pitchFamily="34" charset="0"/>
              </a:rPr>
              <a:t> kontinentální kůry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  <a:p>
            <a:r>
              <a:rPr lang="cs-CZ" altLang="cs-CZ" sz="1400" dirty="0">
                <a:latin typeface="Arial" panose="020B0604020202020204" pitchFamily="34" charset="0"/>
              </a:rPr>
              <a:t> </a:t>
            </a: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23" r="77352" b="45608"/>
          <a:stretch/>
        </p:blipFill>
        <p:spPr>
          <a:xfrm>
            <a:off x="3012681" y="3863552"/>
            <a:ext cx="1516562" cy="2072591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12" y="3863553"/>
            <a:ext cx="2763454" cy="2072591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143214" y="5864444"/>
            <a:ext cx="495770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/>
              <a:t>Intermediální vyvřeliny</a:t>
            </a:r>
          </a:p>
          <a:p>
            <a:r>
              <a:rPr lang="cs-CZ" sz="1400" dirty="0" err="1"/>
              <a:t>Plutonit</a:t>
            </a:r>
            <a:r>
              <a:rPr lang="cs-CZ" sz="1400" dirty="0"/>
              <a:t>: </a:t>
            </a:r>
            <a:r>
              <a:rPr lang="cs-CZ" sz="1400" b="1" dirty="0"/>
              <a:t>diorit </a:t>
            </a:r>
            <a:r>
              <a:rPr lang="cs-CZ" sz="1400" dirty="0"/>
              <a:t>(intermediální plagioklas, křemen, biotit, amfibol)</a:t>
            </a:r>
          </a:p>
          <a:p>
            <a:r>
              <a:rPr lang="cs-CZ" sz="1400" dirty="0"/>
              <a:t>Výlevný ekvivalent: </a:t>
            </a:r>
            <a:r>
              <a:rPr lang="cs-CZ" sz="1400" b="1" dirty="0"/>
              <a:t>andezit.</a:t>
            </a:r>
          </a:p>
        </p:txBody>
      </p:sp>
    </p:spTree>
    <p:extLst>
      <p:ext uri="{BB962C8B-B14F-4D97-AF65-F5344CB8AC3E}">
        <p14:creationId xmlns:p14="http://schemas.microsoft.com/office/powerpoint/2010/main" val="38547709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Martin\Documents\MU\Všeobecná geologie\geotektonika\08_18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0435" y="4013576"/>
            <a:ext cx="3558427" cy="26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Martin\Documents\MU\Všeobecná geologie\geotektonika\08_1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527" y="4013576"/>
            <a:ext cx="5377464" cy="26984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3" name="Text Box 9"/>
          <p:cNvSpPr txBox="1">
            <a:spLocks noChangeArrowheads="1"/>
          </p:cNvSpPr>
          <p:nvPr/>
        </p:nvSpPr>
        <p:spPr bwMode="auto">
          <a:xfrm>
            <a:off x="5766026" y="29324"/>
            <a:ext cx="324319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Divergentní rozhraní - rift</a:t>
            </a:r>
          </a:p>
        </p:txBody>
      </p:sp>
      <p:sp>
        <p:nvSpPr>
          <p:cNvPr id="6154" name="Text Box 10"/>
          <p:cNvSpPr txBox="1">
            <a:spLocks noChangeArrowheads="1"/>
          </p:cNvSpPr>
          <p:nvPr/>
        </p:nvSpPr>
        <p:spPr bwMode="auto">
          <a:xfrm>
            <a:off x="405630" y="429434"/>
            <a:ext cx="8458200" cy="3539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cs-CZ" altLang="cs-CZ" sz="1400" b="1" dirty="0">
                <a:latin typeface="Arial" panose="020B0604020202020204" pitchFamily="34" charset="0"/>
              </a:rPr>
              <a:t>Rifty </a:t>
            </a:r>
            <a:r>
              <a:rPr lang="cs-CZ" altLang="cs-CZ" sz="1400" dirty="0">
                <a:latin typeface="Arial" panose="020B0604020202020204" pitchFamily="34" charset="0"/>
              </a:rPr>
              <a:t>– až tisíce km dlouhé praskliny mezi deskami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Výstupu plášťového magmatu- ultrabazické a bazické vyvřeliny (pod 52 % SiO2)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- peridotit, gabro, bazalt - přirůstání oceánské litosféry.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Starší hornina je odtlačována do stran a v obou směrech se vzdaluje od riftové zóny.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Vznik a rozšiřování oceánů. </a:t>
            </a:r>
          </a:p>
          <a:p>
            <a:r>
              <a:rPr lang="cs-CZ" altLang="cs-CZ" sz="1400" u="sng" dirty="0">
                <a:latin typeface="Arial" panose="020B0604020202020204" pitchFamily="34" charset="0"/>
              </a:rPr>
              <a:t>Tahové napětí.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Oceánské rifty – </a:t>
            </a:r>
            <a:r>
              <a:rPr lang="cs-CZ" altLang="cs-CZ" sz="1400" dirty="0">
                <a:latin typeface="Arial" panose="020B0604020202020204" pitchFamily="34" charset="0"/>
              </a:rPr>
              <a:t>rift v oceánské litosféře. Př. – četné rifty v Tichém oceánu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Kontinentální rifty</a:t>
            </a:r>
            <a:r>
              <a:rPr lang="cs-CZ" altLang="cs-CZ" sz="1400" dirty="0">
                <a:latin typeface="Arial" panose="020B0604020202020204" pitchFamily="34" charset="0"/>
              </a:rPr>
              <a:t> - rozdělení kontinentu a otevření oceánu mezi oddělenými bloky kontinentální litosféry. </a:t>
            </a:r>
            <a:r>
              <a:rPr lang="cs-CZ" altLang="cs-CZ" sz="1400" dirty="0" err="1">
                <a:latin typeface="Arial" panose="020B0604020202020204" pitchFamily="34" charset="0"/>
              </a:rPr>
              <a:t>Př.,rift</a:t>
            </a:r>
            <a:r>
              <a:rPr lang="cs-CZ" altLang="cs-CZ" sz="1400" dirty="0">
                <a:latin typeface="Arial" panose="020B0604020202020204" pitchFamily="34" charset="0"/>
              </a:rPr>
              <a:t> mezi arabskou deskou a africkou deskou – </a:t>
            </a:r>
            <a:r>
              <a:rPr lang="cs-CZ" altLang="cs-CZ" sz="1400" b="1" dirty="0">
                <a:latin typeface="Arial" panose="020B0604020202020204" pitchFamily="34" charset="0"/>
              </a:rPr>
              <a:t>Rudé moře je otevírajícím se oceánem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 mesozoiku rifty mezi Jižní Amerikou a Afrikou a Evropou a Severní Amerikou – </a:t>
            </a:r>
            <a:r>
              <a:rPr lang="cs-CZ" altLang="cs-CZ" sz="1400" b="1" dirty="0">
                <a:latin typeface="Arial" panose="020B0604020202020204" pitchFamily="34" charset="0"/>
              </a:rPr>
              <a:t>počátek Atlantského oceánu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Úzká vazba mezi riftem a subdukcí: Nová litosféra by neměla kam expandovat, kdyby stará litosféra nezanikala v subdukčních zónách. Subdukce vyvolává tahové napětí v ostatních deskách a tím </a:t>
            </a:r>
            <a:r>
              <a:rPr lang="cs-CZ" altLang="cs-CZ" sz="1400" b="1" dirty="0" err="1">
                <a:latin typeface="Arial" panose="020B0604020202020204" pitchFamily="34" charset="0"/>
              </a:rPr>
              <a:t>rifting</a:t>
            </a:r>
            <a:r>
              <a:rPr lang="cs-CZ" altLang="cs-CZ" sz="1400" b="1" dirty="0">
                <a:latin typeface="Arial" panose="020B0604020202020204" pitchFamily="34" charset="0"/>
              </a:rPr>
              <a:t>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Nízkotlaká a nízkoteplotní (hydrotermální) metamorfóza.</a:t>
            </a:r>
          </a:p>
          <a:p>
            <a:endParaRPr lang="cs-CZ" altLang="cs-CZ" sz="1400" b="1" dirty="0">
              <a:latin typeface="Arial" panose="020B0604020202020204" pitchFamily="34" charset="0"/>
            </a:endParaRPr>
          </a:p>
        </p:txBody>
      </p:sp>
      <p:pic>
        <p:nvPicPr>
          <p:cNvPr id="10" name="Obrázek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7012" y="400110"/>
            <a:ext cx="1901850" cy="2033328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4614" y="3046694"/>
            <a:ext cx="2815378" cy="2033328"/>
          </a:xfrm>
          <a:prstGeom prst="rect">
            <a:avLst/>
          </a:prstGeom>
        </p:spPr>
      </p:pic>
      <p:sp>
        <p:nvSpPr>
          <p:cNvPr id="12" name="TextovéPole 11"/>
          <p:cNvSpPr txBox="1"/>
          <p:nvPr/>
        </p:nvSpPr>
        <p:spPr>
          <a:xfrm>
            <a:off x="9407012" y="2478456"/>
            <a:ext cx="14975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bazalt </a:t>
            </a:r>
            <a:r>
              <a:rPr lang="cs-CZ" sz="1400" dirty="0" err="1">
                <a:latin typeface="Arial" panose="020B0604020202020204" pitchFamily="34" charset="0"/>
                <a:cs typeface="Arial" panose="020B0604020202020204" pitchFamily="34" charset="0"/>
              </a:rPr>
              <a:t>středooc</a:t>
            </a:r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hřbetů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11340721" y="5075189"/>
            <a:ext cx="6415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>
                <a:latin typeface="Arial" panose="020B0604020202020204" pitchFamily="34" charset="0"/>
                <a:cs typeface="Arial" panose="020B0604020202020204" pitchFamily="34" charset="0"/>
              </a:rPr>
              <a:t>gabro</a:t>
            </a:r>
          </a:p>
        </p:txBody>
      </p:sp>
    </p:spTree>
    <p:extLst>
      <p:ext uri="{BB962C8B-B14F-4D97-AF65-F5344CB8AC3E}">
        <p14:creationId xmlns:p14="http://schemas.microsoft.com/office/powerpoint/2010/main" val="672182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Martin\Documents\Geologické lokality\Špicberky\Výuka\obrázky pro přednášky\vývoj Země\Svrchní karbon 310 M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04261" y="468227"/>
            <a:ext cx="2088461" cy="220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Martin\Documents\Geologické lokality\Špicberky\Výuka\obrázky pro přednášky\paleozoikum Baltiky\cotinent continent collisio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" r="2362" b="3769"/>
          <a:stretch>
            <a:fillRect/>
          </a:stretch>
        </p:blipFill>
        <p:spPr bwMode="auto">
          <a:xfrm>
            <a:off x="8438117" y="580469"/>
            <a:ext cx="3508489" cy="4441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Martin\Documents\MU\Všeobecná geologie\geotektonika\obj57-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77" r="18373" b="8716"/>
          <a:stretch>
            <a:fillRect/>
          </a:stretch>
        </p:blipFill>
        <p:spPr bwMode="auto">
          <a:xfrm>
            <a:off x="5546082" y="3283468"/>
            <a:ext cx="2597958" cy="18738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76" name="Text Box 8"/>
          <p:cNvSpPr txBox="1">
            <a:spLocks noChangeArrowheads="1"/>
          </p:cNvSpPr>
          <p:nvPr/>
        </p:nvSpPr>
        <p:spPr bwMode="auto">
          <a:xfrm>
            <a:off x="4758840" y="60450"/>
            <a:ext cx="4657044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>
                <a:latin typeface="Arial" panose="020B0604020202020204" pitchFamily="34" charset="0"/>
              </a:rPr>
              <a:t>Konvergentní rozhraní – kolizní zóna</a:t>
            </a:r>
          </a:p>
        </p:txBody>
      </p:sp>
      <p:sp>
        <p:nvSpPr>
          <p:cNvPr id="7177" name="Text Box 9"/>
          <p:cNvSpPr txBox="1">
            <a:spLocks noChangeArrowheads="1"/>
          </p:cNvSpPr>
          <p:nvPr/>
        </p:nvSpPr>
        <p:spPr bwMode="auto">
          <a:xfrm>
            <a:off x="227735" y="460560"/>
            <a:ext cx="5950668" cy="289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dirty="0">
                <a:latin typeface="Arial" panose="020B0604020202020204" pitchFamily="34" charset="0"/>
              </a:rPr>
              <a:t>Zánik oceánů subdukcí jejich litosféry - přiblížení a </a:t>
            </a:r>
            <a:r>
              <a:rPr lang="cs-CZ" altLang="cs-CZ" sz="1400" b="1" dirty="0">
                <a:latin typeface="Arial" panose="020B0604020202020204" pitchFamily="34" charset="0"/>
              </a:rPr>
              <a:t>kolize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dvou bloků kontinentální litosféry.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Kontinentální litosféra nemůže být kvůli své mocnosti a lehkosti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pohlcena do subdukční zóny </a:t>
            </a:r>
            <a:r>
              <a:rPr lang="cs-CZ" altLang="cs-CZ" sz="1400" dirty="0">
                <a:latin typeface="Arial" panose="020B0604020202020204" pitchFamily="34" charset="0"/>
              </a:rPr>
              <a:t>– přetrvání kont. litosféry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 geologickém čase.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Subdukuje</a:t>
            </a:r>
            <a:r>
              <a:rPr lang="cs-CZ" altLang="cs-CZ" sz="1400" dirty="0">
                <a:latin typeface="Arial" panose="020B0604020202020204" pitchFamily="34" charset="0"/>
              </a:rPr>
              <a:t> pouze okraj pevniny na straně </a:t>
            </a:r>
            <a:r>
              <a:rPr lang="cs-CZ" altLang="cs-CZ" sz="1400" dirty="0" err="1">
                <a:latin typeface="Arial" panose="020B0604020202020204" pitchFamily="34" charset="0"/>
              </a:rPr>
              <a:t>subdukované</a:t>
            </a:r>
            <a:r>
              <a:rPr lang="cs-CZ" altLang="cs-CZ" sz="1400" dirty="0">
                <a:latin typeface="Arial" panose="020B0604020202020204" pitchFamily="34" charset="0"/>
              </a:rPr>
              <a:t> desky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naduření a nárůst mocnosti kontinentální litosféry v kolizní zóně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velká mocnost kontinentální litosféry  – </a:t>
            </a:r>
            <a:r>
              <a:rPr lang="cs-CZ" altLang="cs-CZ" sz="1400" b="1" dirty="0">
                <a:latin typeface="Arial" panose="020B0604020202020204" pitchFamily="34" charset="0"/>
              </a:rPr>
              <a:t>pásemné pohoří </a:t>
            </a:r>
            <a:r>
              <a:rPr lang="cs-CZ" altLang="cs-CZ" sz="1400" dirty="0">
                <a:latin typeface="Arial" panose="020B0604020202020204" pitchFamily="34" charset="0"/>
              </a:rPr>
              <a:t>- </a:t>
            </a:r>
            <a:r>
              <a:rPr lang="cs-CZ" altLang="cs-CZ" sz="1400" b="1" dirty="0" err="1">
                <a:latin typeface="Arial" panose="020B0604020202020204" pitchFamily="34" charset="0"/>
              </a:rPr>
              <a:t>orogén</a:t>
            </a:r>
            <a:r>
              <a:rPr lang="cs-CZ" altLang="cs-CZ" sz="1400" b="1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Vrásnění, příkrovy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Střednětlaká a zároveň </a:t>
            </a:r>
            <a:r>
              <a:rPr lang="cs-CZ" altLang="cs-CZ" sz="1400" dirty="0" err="1">
                <a:latin typeface="Arial" panose="020B0604020202020204" pitchFamily="34" charset="0"/>
              </a:rPr>
              <a:t>středněteplotní</a:t>
            </a:r>
            <a:r>
              <a:rPr lang="cs-CZ" altLang="cs-CZ" sz="1400" dirty="0">
                <a:latin typeface="Arial" panose="020B0604020202020204" pitchFamily="34" charset="0"/>
              </a:rPr>
              <a:t> (regionální) metamorfóza hornin.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Tavení kontinentální kůry – </a:t>
            </a:r>
            <a:r>
              <a:rPr lang="cs-CZ" altLang="cs-CZ" sz="1400" b="1" dirty="0">
                <a:latin typeface="Arial" panose="020B0604020202020204" pitchFamily="34" charset="0"/>
              </a:rPr>
              <a:t>kyselý</a:t>
            </a:r>
            <a:r>
              <a:rPr lang="cs-CZ" altLang="cs-CZ" sz="1400" dirty="0">
                <a:latin typeface="Arial" panose="020B0604020202020204" pitchFamily="34" charset="0"/>
              </a:rPr>
              <a:t> </a:t>
            </a:r>
            <a:r>
              <a:rPr lang="cs-CZ" altLang="cs-CZ" sz="1400" b="1" dirty="0" err="1">
                <a:latin typeface="Arial" panose="020B0604020202020204" pitchFamily="34" charset="0"/>
              </a:rPr>
              <a:t>magmatizmus</a:t>
            </a:r>
            <a:r>
              <a:rPr lang="cs-CZ" altLang="cs-CZ" sz="1400" b="1" dirty="0">
                <a:latin typeface="Arial" panose="020B0604020202020204" pitchFamily="34" charset="0"/>
              </a:rPr>
              <a:t> (nad 65 % SiO2)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granitoidy a ryolity – nárůst objemu kontinentální kůry</a:t>
            </a: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Superkontinenty</a:t>
            </a:r>
            <a:r>
              <a:rPr lang="cs-CZ" altLang="cs-CZ" sz="1400" dirty="0">
                <a:latin typeface="Arial" panose="020B0604020202020204" pitchFamily="34" charset="0"/>
              </a:rPr>
              <a:t>.</a:t>
            </a:r>
          </a:p>
        </p:txBody>
      </p:sp>
      <p:sp>
        <p:nvSpPr>
          <p:cNvPr id="7178" name="Text Box 10"/>
          <p:cNvSpPr txBox="1">
            <a:spLocks noChangeArrowheads="1"/>
          </p:cNvSpPr>
          <p:nvPr/>
        </p:nvSpPr>
        <p:spPr bwMode="auto">
          <a:xfrm>
            <a:off x="6096000" y="2627545"/>
            <a:ext cx="167545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 err="1">
                <a:latin typeface="Arial" panose="020B0604020202020204" pitchFamily="34" charset="0"/>
              </a:rPr>
              <a:t>Superkontinent</a:t>
            </a:r>
            <a:r>
              <a:rPr lang="cs-CZ" altLang="cs-CZ" sz="1200" dirty="0">
                <a:latin typeface="Arial" panose="020B0604020202020204" pitchFamily="34" charset="0"/>
              </a:rPr>
              <a:t> </a:t>
            </a:r>
          </a:p>
          <a:p>
            <a:r>
              <a:rPr lang="cs-CZ" altLang="cs-CZ" sz="1200" dirty="0">
                <a:latin typeface="Arial" panose="020B0604020202020204" pitchFamily="34" charset="0"/>
              </a:rPr>
              <a:t>Pangea (karbon-jura).</a:t>
            </a:r>
          </a:p>
        </p:txBody>
      </p:sp>
      <p:sp>
        <p:nvSpPr>
          <p:cNvPr id="7179" name="Text Box 11"/>
          <p:cNvSpPr txBox="1">
            <a:spLocks noChangeArrowheads="1"/>
          </p:cNvSpPr>
          <p:nvPr/>
        </p:nvSpPr>
        <p:spPr bwMode="auto">
          <a:xfrm>
            <a:off x="227735" y="5968671"/>
            <a:ext cx="31591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Zkrácení prostoru – přesouvání šupin kůry –</a:t>
            </a:r>
          </a:p>
          <a:p>
            <a:r>
              <a:rPr lang="cs-CZ" altLang="cs-CZ" sz="1200" dirty="0">
                <a:latin typeface="Arial" panose="020B0604020202020204" pitchFamily="34" charset="0"/>
              </a:rPr>
              <a:t>vznik příkrovů.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b="20986"/>
          <a:stretch/>
        </p:blipFill>
        <p:spPr>
          <a:xfrm>
            <a:off x="307010" y="3357398"/>
            <a:ext cx="5159797" cy="2558421"/>
          </a:xfrm>
          <a:prstGeom prst="rect">
            <a:avLst/>
          </a:prstGeom>
        </p:spPr>
      </p:pic>
      <p:pic>
        <p:nvPicPr>
          <p:cNvPr id="14" name="Obrázek 13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7" t="21883" r="177" b="7668"/>
          <a:stretch/>
        </p:blipFill>
        <p:spPr>
          <a:xfrm>
            <a:off x="8908026" y="5139828"/>
            <a:ext cx="3053764" cy="1613514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55" t="8889" b="10918"/>
          <a:stretch/>
        </p:blipFill>
        <p:spPr>
          <a:xfrm>
            <a:off x="6340728" y="5220353"/>
            <a:ext cx="2243151" cy="1496636"/>
          </a:xfrm>
          <a:prstGeom prst="rect">
            <a:avLst/>
          </a:prstGeom>
        </p:spPr>
      </p:pic>
      <p:sp>
        <p:nvSpPr>
          <p:cNvPr id="18" name="Text Box 11"/>
          <p:cNvSpPr txBox="1">
            <a:spLocks noChangeArrowheads="1"/>
          </p:cNvSpPr>
          <p:nvPr/>
        </p:nvSpPr>
        <p:spPr bwMode="auto">
          <a:xfrm>
            <a:off x="7787677" y="6436450"/>
            <a:ext cx="848309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granitoidy</a:t>
            </a:r>
          </a:p>
        </p:txBody>
      </p:sp>
      <p:sp>
        <p:nvSpPr>
          <p:cNvPr id="19" name="Text Box 11"/>
          <p:cNvSpPr txBox="1">
            <a:spLocks noChangeArrowheads="1"/>
          </p:cNvSpPr>
          <p:nvPr/>
        </p:nvSpPr>
        <p:spPr bwMode="auto">
          <a:xfrm>
            <a:off x="9768206" y="6551286"/>
            <a:ext cx="1702710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200" dirty="0">
                <a:latin typeface="Arial" panose="020B0604020202020204" pitchFamily="34" charset="0"/>
              </a:rPr>
              <a:t>regionální metamorfity</a:t>
            </a:r>
          </a:p>
        </p:txBody>
      </p:sp>
    </p:spTree>
    <p:extLst>
      <p:ext uri="{BB962C8B-B14F-4D97-AF65-F5344CB8AC3E}">
        <p14:creationId xmlns:p14="http://schemas.microsoft.com/office/powerpoint/2010/main" val="30315435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Martin\Documents\Geologické lokality\Kenozoikum\Kvartér ČM\Pevninské zalednění\Kolnovice - Velká pískovna\Kolnovice GVMS\Kvartér 2012\titulní strana 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151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Martin\Documents\MU\Všeobecná geologie\geotektonika\tectonics-sli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073" y="3782959"/>
            <a:ext cx="3759978" cy="2208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98" name="Text Box 6"/>
          <p:cNvSpPr txBox="1">
            <a:spLocks noChangeArrowheads="1"/>
          </p:cNvSpPr>
          <p:nvPr/>
        </p:nvSpPr>
        <p:spPr bwMode="auto">
          <a:xfrm>
            <a:off x="5562629" y="200169"/>
            <a:ext cx="246279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2000" b="1" dirty="0" err="1">
                <a:latin typeface="Arial" panose="020B0604020202020204" pitchFamily="34" charset="0"/>
              </a:rPr>
              <a:t>Transformní</a:t>
            </a:r>
            <a:r>
              <a:rPr lang="cs-CZ" altLang="cs-CZ" sz="2000" b="1" dirty="0">
                <a:latin typeface="Arial" panose="020B0604020202020204" pitchFamily="34" charset="0"/>
              </a:rPr>
              <a:t> zlomy</a:t>
            </a:r>
          </a:p>
        </p:txBody>
      </p:sp>
      <p:sp>
        <p:nvSpPr>
          <p:cNvPr id="8199" name="Text Box 7"/>
          <p:cNvSpPr txBox="1">
            <a:spLocks noChangeArrowheads="1"/>
          </p:cNvSpPr>
          <p:nvPr/>
        </p:nvSpPr>
        <p:spPr bwMode="auto">
          <a:xfrm>
            <a:off x="155953" y="660373"/>
            <a:ext cx="5330049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cs-CZ" altLang="cs-CZ" sz="1400" b="1" dirty="0">
                <a:latin typeface="Arial" panose="020B0604020202020204" pitchFamily="34" charset="0"/>
              </a:rPr>
              <a:t>Desky se posunují laterálně podél kolmého zlomu</a:t>
            </a:r>
            <a:r>
              <a:rPr lang="cs-CZ" altLang="cs-CZ" sz="1400" dirty="0">
                <a:latin typeface="Arial" panose="020B0604020202020204" pitchFamily="34" charset="0"/>
              </a:rPr>
              <a:t>,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nedochází ani k subdukci ani ke kolizi</a:t>
            </a:r>
            <a:r>
              <a:rPr lang="cs-CZ" altLang="cs-CZ" sz="1400" dirty="0">
                <a:latin typeface="Arial" panose="020B0604020202020204" pitchFamily="34" charset="0"/>
              </a:rPr>
              <a:t>. </a:t>
            </a:r>
          </a:p>
          <a:p>
            <a:r>
              <a:rPr lang="cs-CZ" altLang="cs-CZ" sz="1400" b="1" dirty="0" err="1">
                <a:latin typeface="Arial" panose="020B0604020202020204" pitchFamily="34" charset="0"/>
              </a:rPr>
              <a:t>Transformní</a:t>
            </a:r>
            <a:r>
              <a:rPr lang="cs-CZ" altLang="cs-CZ" sz="1400" b="1" dirty="0">
                <a:latin typeface="Arial" panose="020B0604020202020204" pitchFamily="34" charset="0"/>
              </a:rPr>
              <a:t> zlomy vznikají současně se subdukčními </a:t>
            </a:r>
          </a:p>
          <a:p>
            <a:r>
              <a:rPr lang="cs-CZ" altLang="cs-CZ" sz="1400" b="1" dirty="0">
                <a:latin typeface="Arial" panose="020B0604020202020204" pitchFamily="34" charset="0"/>
              </a:rPr>
              <a:t>a riftovými zónami.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Př. Rift mezi Grónskem a Skandinávským poloostrovem (</a:t>
            </a:r>
            <a:r>
              <a:rPr lang="cs-CZ" altLang="cs-CZ" sz="1400" b="1" dirty="0">
                <a:solidFill>
                  <a:srgbClr val="FFFF00"/>
                </a:solidFill>
                <a:latin typeface="Arial" panose="020B0604020202020204" pitchFamily="34" charset="0"/>
              </a:rPr>
              <a:t>R</a:t>
            </a:r>
            <a:r>
              <a:rPr lang="cs-CZ" altLang="cs-CZ" sz="1400" dirty="0">
                <a:latin typeface="Arial" panose="020B0604020202020204" pitchFamily="34" charset="0"/>
              </a:rPr>
              <a:t>)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rozšiřuje oceánskou litosféru severního Atlantiku – vzájemné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vzdalování Severní Ameriky a Eurasie (</a:t>
            </a:r>
            <a:r>
              <a:rPr lang="cs-CZ" altLang="cs-CZ" sz="1400" dirty="0">
                <a:solidFill>
                  <a:srgbClr val="FFFF00"/>
                </a:solidFill>
                <a:latin typeface="Arial" panose="020B0604020202020204" pitchFamily="34" charset="0"/>
              </a:rPr>
              <a:t>žluté šipky</a:t>
            </a:r>
            <a:r>
              <a:rPr lang="cs-CZ" altLang="cs-CZ" sz="1400" dirty="0">
                <a:latin typeface="Arial" panose="020B0604020202020204" pitchFamily="34" charset="0"/>
              </a:rPr>
              <a:t>) – </a:t>
            </a:r>
          </a:p>
          <a:p>
            <a:r>
              <a:rPr lang="cs-CZ" altLang="cs-CZ" sz="1400" dirty="0" err="1">
                <a:latin typeface="Arial" panose="020B0604020202020204" pitchFamily="34" charset="0"/>
              </a:rPr>
              <a:t>jz</a:t>
            </a:r>
            <a:r>
              <a:rPr lang="cs-CZ" altLang="cs-CZ" sz="1400" dirty="0">
                <a:latin typeface="Arial" panose="020B0604020202020204" pitchFamily="34" charset="0"/>
              </a:rPr>
              <a:t>. okraj šelfu </a:t>
            </a:r>
            <a:r>
              <a:rPr lang="cs-CZ" altLang="cs-CZ" sz="1400" dirty="0" err="1">
                <a:latin typeface="Arial" panose="020B0604020202020204" pitchFamily="34" charset="0"/>
              </a:rPr>
              <a:t>Barentsova</a:t>
            </a:r>
            <a:r>
              <a:rPr lang="cs-CZ" altLang="cs-CZ" sz="1400" dirty="0">
                <a:latin typeface="Arial" panose="020B0604020202020204" pitchFamily="34" charset="0"/>
              </a:rPr>
              <a:t> moře oddělen od severního Grónska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– posun Eurasie podél </a:t>
            </a:r>
            <a:r>
              <a:rPr lang="cs-CZ" altLang="cs-CZ" sz="1400" dirty="0" err="1">
                <a:latin typeface="Arial" panose="020B0604020202020204" pitchFamily="34" charset="0"/>
              </a:rPr>
              <a:t>transformního</a:t>
            </a:r>
            <a:r>
              <a:rPr lang="cs-CZ" altLang="cs-CZ" sz="1400" dirty="0">
                <a:latin typeface="Arial" panose="020B0604020202020204" pitchFamily="34" charset="0"/>
              </a:rPr>
              <a:t> zlomu (</a:t>
            </a:r>
            <a:r>
              <a:rPr lang="cs-CZ" altLang="cs-CZ" sz="1400" b="1" dirty="0">
                <a:solidFill>
                  <a:srgbClr val="FF0000"/>
                </a:solidFill>
                <a:latin typeface="Arial" panose="020B0604020202020204" pitchFamily="34" charset="0"/>
              </a:rPr>
              <a:t>T</a:t>
            </a:r>
            <a:r>
              <a:rPr lang="cs-CZ" altLang="cs-CZ" sz="1400" dirty="0">
                <a:latin typeface="Arial" panose="020B0604020202020204" pitchFamily="34" charset="0"/>
              </a:rPr>
              <a:t>) podél severního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okraje Grónska na JV a současný posun Severní Ameriky na SZ </a:t>
            </a:r>
          </a:p>
          <a:p>
            <a:r>
              <a:rPr lang="cs-CZ" altLang="cs-CZ" sz="1400" dirty="0">
                <a:latin typeface="Arial" panose="020B0604020202020204" pitchFamily="34" charset="0"/>
              </a:rPr>
              <a:t>(</a:t>
            </a:r>
            <a:r>
              <a:rPr lang="cs-CZ" altLang="cs-CZ" sz="1400" dirty="0">
                <a:solidFill>
                  <a:srgbClr val="FF0000"/>
                </a:solidFill>
                <a:latin typeface="Arial" panose="020B0604020202020204" pitchFamily="34" charset="0"/>
              </a:rPr>
              <a:t>červené šipky</a:t>
            </a:r>
            <a:r>
              <a:rPr lang="cs-CZ" altLang="cs-CZ" sz="1400" dirty="0">
                <a:latin typeface="Arial" panose="020B0604020202020204" pitchFamily="34" charset="0"/>
              </a:rPr>
              <a:t>). Současné otevírání pánve Arktického oceánu. </a:t>
            </a:r>
          </a:p>
          <a:p>
            <a:endParaRPr lang="cs-CZ" altLang="cs-CZ" sz="1400" dirty="0">
              <a:latin typeface="Arial" panose="020B0604020202020204" pitchFamily="34" charset="0"/>
            </a:endParaRPr>
          </a:p>
        </p:txBody>
      </p:sp>
      <p:grpSp>
        <p:nvGrpSpPr>
          <p:cNvPr id="8207" name="Group 15"/>
          <p:cNvGrpSpPr>
            <a:grpSpLocks/>
          </p:cNvGrpSpPr>
          <p:nvPr/>
        </p:nvGrpSpPr>
        <p:grpSpPr bwMode="auto">
          <a:xfrm>
            <a:off x="5486002" y="674605"/>
            <a:ext cx="4533902" cy="4225817"/>
            <a:chOff x="3168" y="192"/>
            <a:chExt cx="2280" cy="2352"/>
          </a:xfrm>
        </p:grpSpPr>
        <p:pic>
          <p:nvPicPr>
            <p:cNvPr id="8197" name="Picture 5" descr="C:\Users\Martin\Documents\Geologické lokality\Špicberky\Výuka\obrázky pro přednášky\vývoj Země\barrents sea shelf.jp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8" t="6947" r="848" b="772"/>
            <a:stretch>
              <a:fillRect/>
            </a:stretch>
          </p:blipFill>
          <p:spPr bwMode="auto">
            <a:xfrm>
              <a:off x="3168" y="192"/>
              <a:ext cx="2280" cy="235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200" name="Line 8"/>
            <p:cNvSpPr>
              <a:spLocks noChangeShapeType="1"/>
            </p:cNvSpPr>
            <p:nvPr/>
          </p:nvSpPr>
          <p:spPr bwMode="auto">
            <a:xfrm>
              <a:off x="3984" y="1488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1" name="Line 9"/>
            <p:cNvSpPr>
              <a:spLocks noChangeShapeType="1"/>
            </p:cNvSpPr>
            <p:nvPr/>
          </p:nvSpPr>
          <p:spPr bwMode="auto">
            <a:xfrm flipH="1" flipV="1">
              <a:off x="3648" y="1152"/>
              <a:ext cx="192" cy="192"/>
            </a:xfrm>
            <a:prstGeom prst="line">
              <a:avLst/>
            </a:prstGeom>
            <a:noFill/>
            <a:ln w="19050">
              <a:solidFill>
                <a:srgbClr val="FFFF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2" name="Line 10"/>
            <p:cNvSpPr>
              <a:spLocks noChangeShapeType="1"/>
            </p:cNvSpPr>
            <p:nvPr/>
          </p:nvSpPr>
          <p:spPr bwMode="auto">
            <a:xfrm flipH="1" flipV="1">
              <a:off x="3504" y="720"/>
              <a:ext cx="240" cy="144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3" name="Line 11"/>
            <p:cNvSpPr>
              <a:spLocks noChangeShapeType="1"/>
            </p:cNvSpPr>
            <p:nvPr/>
          </p:nvSpPr>
          <p:spPr bwMode="auto">
            <a:xfrm>
              <a:off x="4320" y="1104"/>
              <a:ext cx="192" cy="192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cs-CZ"/>
            </a:p>
          </p:txBody>
        </p:sp>
        <p:sp>
          <p:nvSpPr>
            <p:cNvPr id="8205" name="Rectangle 13"/>
            <p:cNvSpPr>
              <a:spLocks noChangeArrowheads="1"/>
            </p:cNvSpPr>
            <p:nvPr/>
          </p:nvSpPr>
          <p:spPr bwMode="auto">
            <a:xfrm>
              <a:off x="3792" y="1344"/>
              <a:ext cx="18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>
                  <a:solidFill>
                    <a:srgbClr val="FFFF00"/>
                  </a:solidFill>
                  <a:latin typeface="Arial" panose="020B0604020202020204" pitchFamily="34" charset="0"/>
                </a:rPr>
                <a:t>R</a:t>
              </a:r>
            </a:p>
          </p:txBody>
        </p:sp>
        <p:sp>
          <p:nvSpPr>
            <p:cNvPr id="8206" name="Rectangle 14"/>
            <p:cNvSpPr>
              <a:spLocks noChangeArrowheads="1"/>
            </p:cNvSpPr>
            <p:nvPr/>
          </p:nvSpPr>
          <p:spPr bwMode="auto">
            <a:xfrm>
              <a:off x="3840" y="768"/>
              <a:ext cx="17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cs-CZ" altLang="cs-CZ" sz="1200" b="1">
                  <a:solidFill>
                    <a:srgbClr val="FF0000"/>
                  </a:solidFill>
                  <a:latin typeface="Arial" panose="020B0604020202020204" pitchFamily="34" charset="0"/>
                </a:rPr>
                <a:t>T</a:t>
              </a:r>
            </a:p>
          </p:txBody>
        </p:sp>
      </p:grpSp>
      <p:pic>
        <p:nvPicPr>
          <p:cNvPr id="7" name="Obráze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738" y="2313186"/>
            <a:ext cx="3218491" cy="4480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971903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2192</TotalTime>
  <Words>2271</Words>
  <Application>Microsoft Office PowerPoint</Application>
  <PresentationFormat>Širokoúhlá obrazovka</PresentationFormat>
  <Paragraphs>342</Paragraphs>
  <Slides>24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24</vt:i4>
      </vt:variant>
    </vt:vector>
  </HeadingPairs>
  <TitlesOfParts>
    <vt:vector size="29" baseType="lpstr">
      <vt:lpstr>Arial</vt:lpstr>
      <vt:lpstr>Calibri</vt:lpstr>
      <vt:lpstr>Calibri Light</vt:lpstr>
      <vt:lpstr>Times New Roman</vt:lpstr>
      <vt:lpstr>Motiv Office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Prezentace aplikace PowerPoint</dc:title>
  <dc:creator>Martin</dc:creator>
  <cp:lastModifiedBy>Martin</cp:lastModifiedBy>
  <cp:revision>120</cp:revision>
  <dcterms:created xsi:type="dcterms:W3CDTF">2017-02-12T12:56:21Z</dcterms:created>
  <dcterms:modified xsi:type="dcterms:W3CDTF">2021-09-23T07:26:19Z</dcterms:modified>
</cp:coreProperties>
</file>