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6" r:id="rId3"/>
    <p:sldId id="257" r:id="rId4"/>
    <p:sldId id="256" r:id="rId5"/>
    <p:sldId id="268" r:id="rId6"/>
    <p:sldId id="262" r:id="rId7"/>
    <p:sldId id="258" r:id="rId8"/>
    <p:sldId id="289" r:id="rId9"/>
    <p:sldId id="260" r:id="rId10"/>
    <p:sldId id="261" r:id="rId11"/>
    <p:sldId id="266" r:id="rId12"/>
    <p:sldId id="259" r:id="rId13"/>
    <p:sldId id="267" r:id="rId14"/>
    <p:sldId id="263" r:id="rId15"/>
    <p:sldId id="269" r:id="rId16"/>
    <p:sldId id="270" r:id="rId17"/>
    <p:sldId id="271" r:id="rId18"/>
    <p:sldId id="272" r:id="rId19"/>
    <p:sldId id="290" r:id="rId20"/>
    <p:sldId id="274" r:id="rId21"/>
    <p:sldId id="276" r:id="rId22"/>
    <p:sldId id="278" r:id="rId23"/>
    <p:sldId id="280" r:id="rId24"/>
    <p:sldId id="281" r:id="rId25"/>
    <p:sldId id="282" r:id="rId26"/>
    <p:sldId id="283" r:id="rId27"/>
    <p:sldId id="264" r:id="rId28"/>
    <p:sldId id="265" r:id="rId29"/>
    <p:sldId id="285" r:id="rId30"/>
    <p:sldId id="28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03371-3BA7-4E3A-8B65-BAD67619D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CBC701-234D-44AA-B6B3-1CC5E5023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00D66F-864C-4442-80A9-858D28CA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C35082-9AE2-4015-A4DC-ADDFADE7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258C0C-789E-47CE-B7CF-5C85C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817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0DA4E6-F678-4BDA-8A34-79839441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D30DD8-B7DB-45E0-8857-5A8AD9187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4A1D8E-EC29-4EB6-8491-B9657689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06392E-D89B-4C06-BC74-94F32DC8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76AFE8-89DC-43BF-8EBD-6CF899D2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81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873748-1277-4825-98C4-65DC6103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6D6C0C-E49C-4D75-8E54-BDCD9179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6444F9-2F9F-45F8-826C-5A213DA3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C8F388-8194-482D-B8EF-DECE15DB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8D755A-DE56-4F40-A693-C8B09880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83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9B3C7-841E-481D-8FA0-19313A3E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A246B8-5AF6-45AD-B683-4CBA9F6F2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469E07-9832-4043-B6FF-E69ABF89D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CDD320-F4A6-447A-A7E3-30CF3620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D6DF33-D9C1-475D-B39B-F47F5686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0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2FF12-3F88-4198-97BC-C9F6D04B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DCB2E2-9A54-49A0-9C00-11BCA04AA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8B7C89-8C9E-43DB-9946-E935D9A5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B39224-74B7-4D25-AC4F-9B2F653F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7DD186-C6CE-494A-A25D-8E45CD68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40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20BD9-39E4-438B-81A6-A8D9CFAC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8E062C-DD4C-4A8A-BFA8-5130FA745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9AEB6C2-7E00-45A9-B8BA-7FFB661BE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5C734F-8B92-4EE4-8D5F-C2C5198E0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044390-1077-4BF5-A4BD-10697956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848520-391C-433A-A3BE-997BBB46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8D96E-53EE-4F65-8BE5-91E81528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F1CEE27-D078-4F15-A939-70383B4B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2EBBC6-0868-48B2-8AB5-0F5FD1777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F3C63ED-0938-45FE-8EB3-CC2EC6235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BB40E-FFEA-4E2C-A073-1787DF8B4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8D6C99-271F-4470-A741-DC5A1CB9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C8D1B94-078D-4134-9799-A87F7194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8712DB-9805-4818-850B-BAB8B183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02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3E231-D4F5-4C6D-A480-3409AE17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CD80E6-9BED-4A74-9D48-CF0DE74E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A9A77F-6715-4A8B-B86C-6D4720FA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8E2A82-624A-4663-9AA9-C8756835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21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967019C-481A-4984-84E4-14B4D70E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580F5B-7F9C-4992-81F4-E61E7E5C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0C3DB1-6864-4278-8316-760B4B01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95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FCFD3-2BA4-42C6-8C1B-1B70B713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210E06-0E53-4FEA-B722-3C0C8A6B6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BB9E181-9DA5-4A52-A55A-33A8F9E6A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BC5EA0-89A6-47E2-875C-71495043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0AC8CF-A089-4135-AB55-2781EE98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17426A-1EB4-4908-86F9-FB63A50A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3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562A8-A660-4BF6-A32C-E405CFD1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14F0459-436C-4DB3-86F8-008DB09D5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D99607E-8354-49EF-AF8A-363057CA5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F1779F-22BD-48D8-AC8F-F4E771BF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E9AE15-E632-4BCC-8ED5-DB765456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3C943D-7C90-41F4-9B65-263DB5C7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67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8BC80C5-2F9E-4BDE-97E6-2751EF10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663ADC8-81B1-4AAC-9F4F-4251D3F3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70FB2E-2875-4F09-9F9E-0F76F30EA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0C82-4B0C-4A3B-AD38-0EC2B027B340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A06148-7969-4028-BF6A-E5E5BA4F1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05DB6B-92E5-472A-96DE-08C8482B9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6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B61661E-DBBE-4E6A-8ABF-846E4726FBD1}"/>
              </a:ext>
            </a:extLst>
          </p:cNvPr>
          <p:cNvSpPr txBox="1"/>
          <p:nvPr/>
        </p:nvSpPr>
        <p:spPr>
          <a:xfrm>
            <a:off x="4515729" y="2532184"/>
            <a:ext cx="270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Důležité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fosílie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74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Amoniti - výstava\Amoniti - obrázky\Amoniti - obr. 3.emf">
            <a:extLst>
              <a:ext uri="{FF2B5EF4-FFF2-40B4-BE49-F238E27FC236}">
                <a16:creationId xmlns:a16="http://schemas.microsoft.com/office/drawing/2014/main" id="{1A809464-9FDF-40EF-B3E4-946ECB01A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4" r="-7913"/>
          <a:stretch/>
        </p:blipFill>
        <p:spPr bwMode="auto">
          <a:xfrm>
            <a:off x="1035199" y="419945"/>
            <a:ext cx="3565829" cy="34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Amoniti - výstava\ViPa 1 - všeobecná část\Typy vynutí schránek\Dactylioceras, 7,6 cm, toark, Angleterre.jpg">
            <a:extLst>
              <a:ext uri="{FF2B5EF4-FFF2-40B4-BE49-F238E27FC236}">
                <a16:creationId xmlns:a16="http://schemas.microsoft.com/office/drawing/2014/main" id="{37E88DFB-CE51-428B-A591-5B875E10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t="3365" r="10095" b="3365"/>
          <a:stretch>
            <a:fillRect/>
          </a:stretch>
        </p:blipFill>
        <p:spPr bwMode="auto">
          <a:xfrm>
            <a:off x="894470" y="4197684"/>
            <a:ext cx="2667000" cy="23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:\Amoniti - výstava\Spodnokřídové aberantní druhy\Emericiceras thiollierei,vel 11 cm, Drome, barrem.jpg">
            <a:extLst>
              <a:ext uri="{FF2B5EF4-FFF2-40B4-BE49-F238E27FC236}">
                <a16:creationId xmlns:a16="http://schemas.microsoft.com/office/drawing/2014/main" id="{2AE330E5-91E6-4628-8B3A-26EA0C4D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74" y="4339641"/>
            <a:ext cx="2882033" cy="21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Amoniti - výstava\Velcí amoniti\Parapuzosia 2.jpg">
            <a:extLst>
              <a:ext uri="{FF2B5EF4-FFF2-40B4-BE49-F238E27FC236}">
                <a16:creationId xmlns:a16="http://schemas.microsoft.com/office/drawing/2014/main" id="{92803649-8370-42C6-9834-829E02377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31" y="3212494"/>
            <a:ext cx="4841631" cy="32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8FA476D-D407-4F98-AA28-B4F227266B8E}"/>
              </a:ext>
            </a:extLst>
          </p:cNvPr>
          <p:cNvSpPr txBox="1"/>
          <p:nvPr/>
        </p:nvSpPr>
        <p:spPr>
          <a:xfrm>
            <a:off x="4976773" y="445995"/>
            <a:ext cx="65165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Amoniti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způsobem života podobní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loděnkovitým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hlavonožcům,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rozdíl ve tvaru přepážek ve schránce.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Devon-křída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Amoniti s nejvíce zprohýbanými přepážkami a nejkomplikovaněji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zprohýbanými švy pouze v juře a křídě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426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Martin\Documents\MU - výuka\Poznávání fosílií\fotky pro prezentaci\přepážky - loděnka II.jpg">
            <a:extLst>
              <a:ext uri="{FF2B5EF4-FFF2-40B4-BE49-F238E27FC236}">
                <a16:creationId xmlns:a16="http://schemas.microsoft.com/office/drawing/2014/main" id="{F37EE453-559E-464E-8D31-FC7D4BA4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5"/>
          <a:stretch>
            <a:fillRect/>
          </a:stretch>
        </p:blipFill>
        <p:spPr bwMode="auto">
          <a:xfrm>
            <a:off x="2209800" y="3962401"/>
            <a:ext cx="156845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:\Users\Martin\Documents\MU - výuka\Poznávání fosílií\fotky pro prezentaci\komůrka nautiloida.jpg">
            <a:extLst>
              <a:ext uri="{FF2B5EF4-FFF2-40B4-BE49-F238E27FC236}">
                <a16:creationId xmlns:a16="http://schemas.microsoft.com/office/drawing/2014/main" id="{0A85816D-2F19-406D-B036-7DF19CEA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 r="5968"/>
          <a:stretch>
            <a:fillRect/>
          </a:stretch>
        </p:blipFill>
        <p:spPr bwMode="auto">
          <a:xfrm>
            <a:off x="2209800" y="1371601"/>
            <a:ext cx="2590800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Martin\Documents\MU - výuka\Poznávání fosílií\fotky pro prezentaci\septum - amonit.jpg">
            <a:extLst>
              <a:ext uri="{FF2B5EF4-FFF2-40B4-BE49-F238E27FC236}">
                <a16:creationId xmlns:a16="http://schemas.microsoft.com/office/drawing/2014/main" id="{BF763E97-CBF4-4262-A309-D3B829DD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1"/>
          <a:stretch>
            <a:fillRect/>
          </a:stretch>
        </p:blipFill>
        <p:spPr bwMode="auto">
          <a:xfrm>
            <a:off x="8229601" y="1295400"/>
            <a:ext cx="143986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:\Users\Martin\Documents\MU - výuka\Poznávání fosílií\fotky pro prezentaci\sutury - amonit.jpg">
            <a:extLst>
              <a:ext uri="{FF2B5EF4-FFF2-40B4-BE49-F238E27FC236}">
                <a16:creationId xmlns:a16="http://schemas.microsoft.com/office/drawing/2014/main" id="{D0C7A03A-084D-4F65-81DF-0923BDDB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886200"/>
            <a:ext cx="23082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78A9A8DA-25DD-4B18-823D-36AAC82E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228600"/>
            <a:ext cx="410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u="sng"/>
              <a:t>Rozdíl mezi nautiloidy a amonity ve stavbě sept</a:t>
            </a: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90B1F324-E761-4234-A47D-C18105A8C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709613"/>
            <a:ext cx="986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AMONIT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4FAD5228-BB57-4996-8176-B33886BE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758825"/>
            <a:ext cx="1225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NAUTILOID</a:t>
            </a:r>
          </a:p>
        </p:txBody>
      </p:sp>
      <p:sp>
        <p:nvSpPr>
          <p:cNvPr id="68617" name="Text Box 9">
            <a:extLst>
              <a:ext uri="{FF2B5EF4-FFF2-40B4-BE49-F238E27FC236}">
                <a16:creationId xmlns:a16="http://schemas.microsoft.com/office/drawing/2014/main" id="{BD773152-AEE4-47F9-B171-1D7C231BC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1447800"/>
            <a:ext cx="26622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Přepážky (septa) mají tvar </a:t>
            </a:r>
          </a:p>
          <a:p>
            <a:r>
              <a:rPr lang="cs-CZ" altLang="cs-CZ" dirty="0"/>
              <a:t>jednoduše vypouklých </a:t>
            </a:r>
          </a:p>
          <a:p>
            <a:r>
              <a:rPr lang="cs-CZ" altLang="cs-CZ" dirty="0"/>
              <a:t>obloučků.</a:t>
            </a:r>
          </a:p>
        </p:txBody>
      </p:sp>
      <p:sp>
        <p:nvSpPr>
          <p:cNvPr id="68618" name="Line 10">
            <a:extLst>
              <a:ext uri="{FF2B5EF4-FFF2-40B4-BE49-F238E27FC236}">
                <a16:creationId xmlns:a16="http://schemas.microsoft.com/office/drawing/2014/main" id="{39945F3A-E7CD-4425-87F8-0B63FB2470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2057400"/>
            <a:ext cx="6858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9" name="Text Box 11">
            <a:extLst>
              <a:ext uri="{FF2B5EF4-FFF2-40B4-BE49-F238E27FC236}">
                <a16:creationId xmlns:a16="http://schemas.microsoft.com/office/drawing/2014/main" id="{DD3A6FC5-D8A7-41B5-9DC0-FBA528CA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1" y="2667001"/>
            <a:ext cx="2226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/>
              <a:t>Přepážky (septa) jsou </a:t>
            </a:r>
          </a:p>
          <a:p>
            <a:r>
              <a:rPr lang="cs-CZ" altLang="cs-CZ"/>
              <a:t>složitě zprohýbané.</a:t>
            </a:r>
          </a:p>
        </p:txBody>
      </p:sp>
      <p:sp>
        <p:nvSpPr>
          <p:cNvPr id="68620" name="Line 12">
            <a:extLst>
              <a:ext uri="{FF2B5EF4-FFF2-40B4-BE49-F238E27FC236}">
                <a16:creationId xmlns:a16="http://schemas.microsoft.com/office/drawing/2014/main" id="{03E40668-0A91-43A0-94BA-75DEC93A0B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2362200"/>
            <a:ext cx="9144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1" name="Line 13">
            <a:extLst>
              <a:ext uri="{FF2B5EF4-FFF2-40B4-BE49-F238E27FC236}">
                <a16:creationId xmlns:a16="http://schemas.microsoft.com/office/drawing/2014/main" id="{BD858CA5-7F31-44B5-9353-816E4CC1CD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5562600"/>
            <a:ext cx="990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2" name="Line 14">
            <a:extLst>
              <a:ext uri="{FF2B5EF4-FFF2-40B4-BE49-F238E27FC236}">
                <a16:creationId xmlns:a16="http://schemas.microsoft.com/office/drawing/2014/main" id="{D4FA4781-E453-41C4-AF0F-D3A42523F4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4419600"/>
            <a:ext cx="1066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3" name="Text Box 15">
            <a:extLst>
              <a:ext uri="{FF2B5EF4-FFF2-40B4-BE49-F238E27FC236}">
                <a16:creationId xmlns:a16="http://schemas.microsoft.com/office/drawing/2014/main" id="{7049D7DB-DF50-4022-A889-F4A600240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191000"/>
            <a:ext cx="25524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/>
              <a:t>Kvůli jednoduchosti sept </a:t>
            </a:r>
          </a:p>
          <a:p>
            <a:r>
              <a:rPr lang="cs-CZ" altLang="cs-CZ"/>
              <a:t>mají švy (sutury) plynulý, </a:t>
            </a:r>
          </a:p>
          <a:p>
            <a:r>
              <a:rPr lang="cs-CZ" altLang="cs-CZ"/>
              <a:t>téměř rovný průběh.</a:t>
            </a:r>
          </a:p>
        </p:txBody>
      </p:sp>
      <p:sp>
        <p:nvSpPr>
          <p:cNvPr id="68624" name="Text Box 16">
            <a:extLst>
              <a:ext uri="{FF2B5EF4-FFF2-40B4-BE49-F238E27FC236}">
                <a16:creationId xmlns:a16="http://schemas.microsoft.com/office/drawing/2014/main" id="{D28FA2BA-E9E8-4F30-A0DD-FA6DE27E5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86400"/>
            <a:ext cx="25132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/>
              <a:t>Kvůli zprohýbanosti sept </a:t>
            </a:r>
          </a:p>
          <a:p>
            <a:r>
              <a:rPr lang="cs-CZ" altLang="cs-CZ"/>
              <a:t>mají švy (sutury) složitě </a:t>
            </a:r>
          </a:p>
          <a:p>
            <a:r>
              <a:rPr lang="cs-CZ" altLang="cs-CZ"/>
              <a:t>klikatý průběh.</a:t>
            </a:r>
          </a:p>
        </p:txBody>
      </p:sp>
    </p:spTree>
    <p:extLst>
      <p:ext uri="{BB962C8B-B14F-4D97-AF65-F5344CB8AC3E}">
        <p14:creationId xmlns:p14="http://schemas.microsoft.com/office/powerpoint/2010/main" val="424457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Martin\Documents\MU - výuka\Poznávání fosílií\fotky pro prezentaci\orthonychia.jpg">
            <a:extLst>
              <a:ext uri="{FF2B5EF4-FFF2-40B4-BE49-F238E27FC236}">
                <a16:creationId xmlns:a16="http://schemas.microsoft.com/office/drawing/2014/main" id="{859A1B03-AA02-46E3-B5E0-500C22CA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855" y="4382213"/>
            <a:ext cx="2624674" cy="2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artin\Documents\MU - výuka\Poznávání fosílií\fotky pro prezentaci\miocenní gastropodi.jpg">
            <a:extLst>
              <a:ext uri="{FF2B5EF4-FFF2-40B4-BE49-F238E27FC236}">
                <a16:creationId xmlns:a16="http://schemas.microsoft.com/office/drawing/2014/main" id="{E01EF731-02FE-4603-926C-6849F83CD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76" y="4369152"/>
            <a:ext cx="2727199" cy="23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artin\Documents\MU - výuka\Poznávání fosílií\conus.jpg">
            <a:extLst>
              <a:ext uri="{FF2B5EF4-FFF2-40B4-BE49-F238E27FC236}">
                <a16:creationId xmlns:a16="http://schemas.microsoft.com/office/drawing/2014/main" id="{83E0960F-89B8-48FE-88EF-5E3FAC62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9" y="4382213"/>
            <a:ext cx="3443325" cy="22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artin\Documents\MU - výuka\Poznávání fosílií\fotky pro prezentaci\mlž za života.jpg">
            <a:extLst>
              <a:ext uri="{FF2B5EF4-FFF2-40B4-BE49-F238E27FC236}">
                <a16:creationId xmlns:a16="http://schemas.microsoft.com/office/drawing/2014/main" id="{9955B08E-4FF2-40BC-8268-CC6D3354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9" y="712748"/>
            <a:ext cx="2282886" cy="210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artin\Documents\MU - výuka\Poznávání fosílií\fotky pro prezentaci\Congeria - celá schránka.jpg">
            <a:extLst>
              <a:ext uri="{FF2B5EF4-FFF2-40B4-BE49-F238E27FC236}">
                <a16:creationId xmlns:a16="http://schemas.microsoft.com/office/drawing/2014/main" id="{052E4E69-E98B-4EBA-94AF-979C8460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78" y="773409"/>
            <a:ext cx="1844627" cy="210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artin\Documents\MU - výuka\Poznávání fosílií\fotky pro prezentaci\terebratula.jpg">
            <a:extLst>
              <a:ext uri="{FF2B5EF4-FFF2-40B4-BE49-F238E27FC236}">
                <a16:creationId xmlns:a16="http://schemas.microsoft.com/office/drawing/2014/main" id="{0E7F21BB-38D6-4D5A-9DFC-D46E2C12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97" y="773409"/>
            <a:ext cx="1393280" cy="22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rtin\Documents\MU - výuka\Poznávání fosílií\fotky pro prezentaci\Inoceramus labiatus.jpg">
            <a:extLst>
              <a:ext uri="{FF2B5EF4-FFF2-40B4-BE49-F238E27FC236}">
                <a16:creationId xmlns:a16="http://schemas.microsoft.com/office/drawing/2014/main" id="{2644BABE-36F0-4B1B-8C0D-54A7CB74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21" y="773409"/>
            <a:ext cx="1696737" cy="259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17BF095-F97A-445C-9539-1560AD8FE7F6}"/>
              </a:ext>
            </a:extLst>
          </p:cNvPr>
          <p:cNvSpPr txBox="1"/>
          <p:nvPr/>
        </p:nvSpPr>
        <p:spPr>
          <a:xfrm>
            <a:off x="9044002" y="712748"/>
            <a:ext cx="24032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Mlži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Dvě  stejně velké misky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rovina souměrnosti probíhá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miskami – rozdíl oproti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ramenonožcům.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1FFA0F4-7D03-4BCE-8AB0-6C15B5DE7F30}"/>
              </a:ext>
            </a:extLst>
          </p:cNvPr>
          <p:cNvSpPr txBox="1"/>
          <p:nvPr/>
        </p:nvSpPr>
        <p:spPr>
          <a:xfrm>
            <a:off x="9720775" y="4382213"/>
            <a:ext cx="2282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Plži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Jedna schránka nejčastěji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ve tvaru prostorové spirály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F06518-FF88-4A5D-B9EE-8B943B51450F}"/>
              </a:ext>
            </a:extLst>
          </p:cNvPr>
          <p:cNvSpPr txBox="1"/>
          <p:nvPr/>
        </p:nvSpPr>
        <p:spPr>
          <a:xfrm>
            <a:off x="3963134" y="3177391"/>
            <a:ext cx="4184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Plži a mlži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Dominantní složka mezozoických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 kenozoických moří. Maximum diverzity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2F3CA1-8F67-4F99-9AD6-5715402BC15D}"/>
              </a:ext>
            </a:extLst>
          </p:cNvPr>
          <p:cNvSpPr txBox="1"/>
          <p:nvPr/>
        </p:nvSpPr>
        <p:spPr>
          <a:xfrm>
            <a:off x="5284005" y="2052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Měkkýši</a:t>
            </a:r>
          </a:p>
        </p:txBody>
      </p:sp>
    </p:spTree>
    <p:extLst>
      <p:ext uri="{BB962C8B-B14F-4D97-AF65-F5344CB8AC3E}">
        <p14:creationId xmlns:p14="http://schemas.microsoft.com/office/powerpoint/2010/main" val="158079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artin\Documents\MU - výuka\Poznávání fosílií\fotky pro prezentaci\belemnit - schéma schránky.jpg">
            <a:extLst>
              <a:ext uri="{FF2B5EF4-FFF2-40B4-BE49-F238E27FC236}">
                <a16:creationId xmlns:a16="http://schemas.microsoft.com/office/drawing/2014/main" id="{95DED7EA-A891-4A9B-B6BD-FC096D36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6376988" cy="18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Martin\Documents\MU - výuka\Poznávání fosílií\fotky pro prezentaci\belemnit - rekonstr..jpg">
            <a:extLst>
              <a:ext uri="{FF2B5EF4-FFF2-40B4-BE49-F238E27FC236}">
                <a16:creationId xmlns:a16="http://schemas.microsoft.com/office/drawing/2014/main" id="{6BF8FD93-168B-40C5-84B5-D0CCB6222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1371601"/>
            <a:ext cx="100012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Rectangle 6">
            <a:extLst>
              <a:ext uri="{FF2B5EF4-FFF2-40B4-BE49-F238E27FC236}">
                <a16:creationId xmlns:a16="http://schemas.microsoft.com/office/drawing/2014/main" id="{558FB09E-1438-42E3-90E7-3A69EFE20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228601"/>
            <a:ext cx="3113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solidFill>
                  <a:srgbClr val="FF0000"/>
                </a:solidFill>
              </a:rPr>
              <a:t>Belemnitida - belemniti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3EE8BB0D-8859-423A-8EF7-A28C77D87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052513"/>
            <a:ext cx="56721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 err="1"/>
              <a:t>Dvoužábří</a:t>
            </a:r>
            <a:r>
              <a:rPr lang="cs-CZ" altLang="cs-CZ" sz="1600" dirty="0"/>
              <a:t> hlavonožci (devon – křída). Podle otisků měli 10 ramen</a:t>
            </a:r>
          </a:p>
          <a:p>
            <a:r>
              <a:rPr lang="cs-CZ" altLang="cs-CZ" sz="1600" dirty="0"/>
              <a:t>s háčky, velké oči, sépiový vak, ploutve, rohovité čelisti – podobali</a:t>
            </a:r>
          </a:p>
          <a:p>
            <a:r>
              <a:rPr lang="cs-CZ" altLang="cs-CZ" sz="1600" dirty="0"/>
              <a:t>se recentním sépiím.</a:t>
            </a:r>
          </a:p>
          <a:p>
            <a:r>
              <a:rPr lang="cs-CZ" altLang="cs-CZ" sz="1600" dirty="0"/>
              <a:t>Vnitřní schránka má 3 části:</a:t>
            </a:r>
          </a:p>
          <a:p>
            <a:r>
              <a:rPr lang="cs-CZ" altLang="cs-CZ" sz="1600" b="1" dirty="0" err="1"/>
              <a:t>proostrakum</a:t>
            </a:r>
            <a:r>
              <a:rPr lang="cs-CZ" altLang="cs-CZ" sz="1600" dirty="0"/>
              <a:t> (štít) - zachovává se výjimečně.</a:t>
            </a:r>
          </a:p>
          <a:p>
            <a:r>
              <a:rPr lang="cs-CZ" altLang="cs-CZ" sz="1600" b="1" dirty="0" err="1"/>
              <a:t>fragmokon</a:t>
            </a:r>
            <a:r>
              <a:rPr lang="cs-CZ" altLang="cs-CZ" sz="1600" dirty="0"/>
              <a:t> (kužel) - hydrostatické komůrky, </a:t>
            </a:r>
            <a:r>
              <a:rPr lang="cs-CZ" altLang="cs-CZ" sz="1600" dirty="0" err="1"/>
              <a:t>sifonální</a:t>
            </a:r>
            <a:r>
              <a:rPr lang="cs-CZ" altLang="cs-CZ" sz="1600" dirty="0"/>
              <a:t> trubice.</a:t>
            </a:r>
          </a:p>
          <a:p>
            <a:r>
              <a:rPr lang="cs-CZ" altLang="cs-CZ" sz="1600" b="1" dirty="0"/>
              <a:t>rostrum</a:t>
            </a:r>
            <a:r>
              <a:rPr lang="cs-CZ" altLang="cs-CZ" sz="1600" dirty="0"/>
              <a:t> (hrot) - zachovává se nejčastěji.</a:t>
            </a:r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72882D6E-2C39-4B75-B1CA-F6895D92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5664200"/>
            <a:ext cx="214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Převzato z Kvačka et al. (2007).</a:t>
            </a:r>
          </a:p>
        </p:txBody>
      </p:sp>
    </p:spTree>
    <p:extLst>
      <p:ext uri="{BB962C8B-B14F-4D97-AF65-F5344CB8AC3E}">
        <p14:creationId xmlns:p14="http://schemas.microsoft.com/office/powerpoint/2010/main" val="148743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D159EA-F1DD-4D3F-A18C-C6BF3AA0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7" y="203028"/>
            <a:ext cx="2270942" cy="25964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FC7A554-6D2E-4AD3-8514-2945276BF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7" y="3305001"/>
            <a:ext cx="2663652" cy="29970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E9D1E1-7C15-4E86-B1D5-D68DF97B4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7" y="203028"/>
            <a:ext cx="7832187" cy="60990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2DCEE8-0105-4DB5-84C4-8BA08F25820E}"/>
              </a:ext>
            </a:extLst>
          </p:cNvPr>
          <p:cNvSpPr txBox="1"/>
          <p:nvPr/>
        </p:nvSpPr>
        <p:spPr>
          <a:xfrm>
            <a:off x="675249" y="2757268"/>
            <a:ext cx="115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Kambrium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C3E2EF3-74D3-4DC8-AB71-A0C0619432A2}"/>
              </a:ext>
            </a:extLst>
          </p:cNvPr>
          <p:cNvSpPr txBox="1"/>
          <p:nvPr/>
        </p:nvSpPr>
        <p:spPr>
          <a:xfrm>
            <a:off x="342145" y="6371000"/>
            <a:ext cx="149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Ordovik-perm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50E5AE-BA72-487C-86C7-1C80334500D1}"/>
              </a:ext>
            </a:extLst>
          </p:cNvPr>
          <p:cNvSpPr txBox="1"/>
          <p:nvPr/>
        </p:nvSpPr>
        <p:spPr>
          <a:xfrm>
            <a:off x="4151313" y="6302199"/>
            <a:ext cx="20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Mezozoikum-</a:t>
            </a:r>
            <a:r>
              <a:rPr lang="cs-CZ" dirty="0" err="1"/>
              <a:t>recent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273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C814E22-46F7-46FF-822A-818EA3717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A3A61CA3-ED14-450E-B934-10BBB2EC7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03200"/>
            <a:ext cx="374089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CC0000"/>
                </a:solidFill>
                <a:latin typeface="Arial" panose="020B0604020202020204" pitchFamily="34" charset="0"/>
              </a:rPr>
              <a:t>Psilofytní</a:t>
            </a:r>
            <a:r>
              <a:rPr lang="cs-CZ" altLang="cs-CZ" b="1" dirty="0">
                <a:solidFill>
                  <a:srgbClr val="CC0000"/>
                </a:solidFill>
                <a:latin typeface="Arial" panose="020B0604020202020204" pitchFamily="34" charset="0"/>
              </a:rPr>
              <a:t> rostliny</a:t>
            </a:r>
          </a:p>
          <a:p>
            <a:r>
              <a:rPr lang="cs-CZ" altLang="cs-CZ" sz="1600" b="1" dirty="0">
                <a:latin typeface="Arial" panose="020B0604020202020204" pitchFamily="34" charset="0"/>
              </a:rPr>
              <a:t>Typická vymřelá flóra siluru-devonu </a:t>
            </a:r>
          </a:p>
          <a:p>
            <a:r>
              <a:rPr lang="cs-CZ" altLang="cs-CZ" sz="1600" dirty="0">
                <a:latin typeface="Arial" panose="020B0604020202020204" pitchFamily="34" charset="0"/>
              </a:rPr>
              <a:t>Nerozlišeny kořeny, stonek a listy. </a:t>
            </a:r>
          </a:p>
          <a:p>
            <a:r>
              <a:rPr lang="cs-CZ" altLang="cs-CZ" sz="1600" dirty="0">
                <a:latin typeface="Arial" panose="020B0604020202020204" pitchFamily="34" charset="0"/>
              </a:rPr>
              <a:t>Rozdělují se do pěti oddělení.</a:t>
            </a:r>
          </a:p>
          <a:p>
            <a:r>
              <a:rPr lang="cs-CZ" altLang="cs-CZ" sz="1600" dirty="0">
                <a:latin typeface="Arial" panose="020B0604020202020204" pitchFamily="34" charset="0"/>
              </a:rPr>
              <a:t>Svrchní silur – spodní karbon, </a:t>
            </a:r>
          </a:p>
          <a:p>
            <a:r>
              <a:rPr lang="cs-CZ" altLang="cs-CZ" sz="1600" dirty="0">
                <a:latin typeface="Arial" panose="020B0604020202020204" pitchFamily="34" charset="0"/>
              </a:rPr>
              <a:t>maximum rozvoje – spodní devon.</a:t>
            </a:r>
          </a:p>
        </p:txBody>
      </p:sp>
      <p:pic>
        <p:nvPicPr>
          <p:cNvPr id="8203" name="Picture 11" descr="C:\Users\Martin\Documents\MU\Poznávání fosílií\rostliny\psilophyton - rek.png">
            <a:extLst>
              <a:ext uri="{FF2B5EF4-FFF2-40B4-BE49-F238E27FC236}">
                <a16:creationId xmlns:a16="http://schemas.microsoft.com/office/drawing/2014/main" id="{FF4A488D-2ABC-4342-A6BF-A6243D8E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4" t="12404" r="3535"/>
          <a:stretch>
            <a:fillRect/>
          </a:stretch>
        </p:blipFill>
        <p:spPr bwMode="auto">
          <a:xfrm>
            <a:off x="9090026" y="228600"/>
            <a:ext cx="1577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Martin\Documents\MU\Poznávání fosílií\rostliny\kapaď samec (www.garten.cz).jpg">
            <a:extLst>
              <a:ext uri="{FF2B5EF4-FFF2-40B4-BE49-F238E27FC236}">
                <a16:creationId xmlns:a16="http://schemas.microsoft.com/office/drawing/2014/main" id="{9193F3A8-0230-4FE4-A893-0BFFD3C3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4800"/>
            <a:ext cx="17160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9" name="Line 17">
            <a:extLst>
              <a:ext uri="{FF2B5EF4-FFF2-40B4-BE49-F238E27FC236}">
                <a16:creationId xmlns:a16="http://schemas.microsoft.com/office/drawing/2014/main" id="{3FAAC794-4B2F-47D6-94DC-30241C22C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057400"/>
            <a:ext cx="14478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4" name="Text Box 22">
            <a:extLst>
              <a:ext uri="{FF2B5EF4-FFF2-40B4-BE49-F238E27FC236}">
                <a16:creationId xmlns:a16="http://schemas.microsoft.com/office/drawing/2014/main" id="{FE557702-540F-4727-88C7-6C3E62F9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667000"/>
            <a:ext cx="280193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Odd. </a:t>
            </a:r>
            <a:r>
              <a:rPr lang="cs-CZ" altLang="cs-CZ" sz="1400" b="1">
                <a:latin typeface="Arial" panose="020B0604020202020204" pitchFamily="34" charset="0"/>
              </a:rPr>
              <a:t>Trimerophytophyta</a:t>
            </a:r>
            <a:endParaRPr lang="cs-CZ" altLang="cs-CZ" sz="1400">
              <a:latin typeface="Arial" panose="020B0604020202020204" pitchFamily="34" charset="0"/>
            </a:endParaRPr>
          </a:p>
          <a:p>
            <a:r>
              <a:rPr lang="cs-CZ" altLang="cs-CZ" sz="1400">
                <a:latin typeface="Arial" panose="020B0604020202020204" pitchFamily="34" charset="0"/>
              </a:rPr>
              <a:t>Zploštění a srůst telomů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- evoluční základ 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makrofylního olistění kapradin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</a:p>
          <a:p>
            <a:endParaRPr lang="cs-CZ" altLang="cs-CZ"/>
          </a:p>
        </p:txBody>
      </p:sp>
      <p:grpSp>
        <p:nvGrpSpPr>
          <p:cNvPr id="8216" name="Group 24">
            <a:extLst>
              <a:ext uri="{FF2B5EF4-FFF2-40B4-BE49-F238E27FC236}">
                <a16:creationId xmlns:a16="http://schemas.microsoft.com/office/drawing/2014/main" id="{A3A6161D-4720-435D-83CC-0A066A17FF0B}"/>
              </a:ext>
            </a:extLst>
          </p:cNvPr>
          <p:cNvGrpSpPr>
            <a:grpSpLocks/>
          </p:cNvGrpSpPr>
          <p:nvPr/>
        </p:nvGrpSpPr>
        <p:grpSpPr bwMode="auto">
          <a:xfrm>
            <a:off x="3962401" y="2362200"/>
            <a:ext cx="4462463" cy="4267200"/>
            <a:chOff x="2112" y="1440"/>
            <a:chExt cx="2811" cy="2688"/>
          </a:xfrm>
        </p:grpSpPr>
        <p:grpSp>
          <p:nvGrpSpPr>
            <p:cNvPr id="8211" name="Group 19">
              <a:extLst>
                <a:ext uri="{FF2B5EF4-FFF2-40B4-BE49-F238E27FC236}">
                  <a16:creationId xmlns:a16="http://schemas.microsoft.com/office/drawing/2014/main" id="{3EA6390F-1DC1-4A43-AF87-4B4EB04C2E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440"/>
              <a:ext cx="2811" cy="2688"/>
              <a:chOff x="1776" y="1392"/>
              <a:chExt cx="2811" cy="2688"/>
            </a:xfrm>
          </p:grpSpPr>
          <p:pic>
            <p:nvPicPr>
              <p:cNvPr id="8206" name="Picture 14" descr="C:\Users\Martin\Documents\MU\Poznávání fosílií\rostliny\sawdonia-rek.png">
                <a:extLst>
                  <a:ext uri="{FF2B5EF4-FFF2-40B4-BE49-F238E27FC236}">
                    <a16:creationId xmlns:a16="http://schemas.microsoft.com/office/drawing/2014/main" id="{977A6935-6D74-4C39-81FC-9F261778E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19"/>
              <a:stretch>
                <a:fillRect/>
              </a:stretch>
            </p:blipFill>
            <p:spPr bwMode="auto">
              <a:xfrm>
                <a:off x="1776" y="1392"/>
                <a:ext cx="1485" cy="2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8" name="Picture 16" descr="C:\Users\Martin\Documents\MU\Poznávání fosílií\rostliny\Lycophodium clavatum (plavuň vidlačka) foto J. Barvínek.jpg">
                <a:extLst>
                  <a:ext uri="{FF2B5EF4-FFF2-40B4-BE49-F238E27FC236}">
                    <a16:creationId xmlns:a16="http://schemas.microsoft.com/office/drawing/2014/main" id="{F8FF6AF3-0DA8-4002-8BFE-DE1DBAE3E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496"/>
                <a:ext cx="1227" cy="15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10" name="Line 18">
                <a:extLst>
                  <a:ext uri="{FF2B5EF4-FFF2-40B4-BE49-F238E27FC236}">
                    <a16:creationId xmlns:a16="http://schemas.microsoft.com/office/drawing/2014/main" id="{15ABE35A-0F30-4831-88D8-680A01142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3504"/>
                <a:ext cx="912" cy="144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215" name="Rectangle 23">
              <a:extLst>
                <a:ext uri="{FF2B5EF4-FFF2-40B4-BE49-F238E27FC236}">
                  <a16:creationId xmlns:a16="http://schemas.microsoft.com/office/drawing/2014/main" id="{4E77BEAD-02AF-411E-9D24-BC2642173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880"/>
              <a:ext cx="624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13" name="Text Box 21">
            <a:extLst>
              <a:ext uri="{FF2B5EF4-FFF2-40B4-BE49-F238E27FC236}">
                <a16:creationId xmlns:a16="http://schemas.microsoft.com/office/drawing/2014/main" id="{94E2845B-12F1-450F-96B5-234107BB6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5105401"/>
            <a:ext cx="290111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Odd. </a:t>
            </a:r>
            <a:r>
              <a:rPr lang="cs-CZ" altLang="cs-CZ" sz="1400" b="1">
                <a:latin typeface="Arial" panose="020B0604020202020204" pitchFamily="34" charset="0"/>
              </a:rPr>
              <a:t>Zosterophyllophyta</a:t>
            </a:r>
            <a:r>
              <a:rPr lang="cs-CZ" altLang="cs-CZ" sz="140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Telomy pokryté ostnitými výrůstky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- evoluční základ 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mikrofylního olistění plavuní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</a:p>
          <a:p>
            <a:endParaRPr lang="cs-CZ" altLang="cs-CZ" sz="1400">
              <a:latin typeface="Arial" panose="020B0604020202020204" pitchFamily="34" charset="0"/>
            </a:endParaRPr>
          </a:p>
        </p:txBody>
      </p:sp>
      <p:grpSp>
        <p:nvGrpSpPr>
          <p:cNvPr id="8205" name="Group 13">
            <a:extLst>
              <a:ext uri="{FF2B5EF4-FFF2-40B4-BE49-F238E27FC236}">
                <a16:creationId xmlns:a16="http://schemas.microsoft.com/office/drawing/2014/main" id="{75F9D381-825F-4685-8592-942D6F9F8BA1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28800"/>
            <a:ext cx="3581400" cy="2636838"/>
            <a:chOff x="0" y="672"/>
            <a:chExt cx="2256" cy="1661"/>
          </a:xfrm>
        </p:grpSpPr>
        <p:pic>
          <p:nvPicPr>
            <p:cNvPr id="8196" name="Picture 4" descr="C:\Users\Martin\Documents\MU\Poznávání fosílií\rostliny\rhynia.jpg">
              <a:extLst>
                <a:ext uri="{FF2B5EF4-FFF2-40B4-BE49-F238E27FC236}">
                  <a16:creationId xmlns:a16="http://schemas.microsoft.com/office/drawing/2014/main" id="{A3E581BA-B038-4A80-8624-C88EE69FB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3" t="5971" r="49890" b="11444"/>
            <a:stretch>
              <a:fillRect/>
            </a:stretch>
          </p:blipFill>
          <p:spPr bwMode="auto">
            <a:xfrm>
              <a:off x="96" y="672"/>
              <a:ext cx="1000" cy="1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7" name="Text Box 5">
              <a:extLst>
                <a:ext uri="{FF2B5EF4-FFF2-40B4-BE49-F238E27FC236}">
                  <a16:creationId xmlns:a16="http://schemas.microsoft.com/office/drawing/2014/main" id="{DF7FC4D1-9351-4800-8A73-AE052FDC1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60"/>
              <a:ext cx="53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rhizomoid</a:t>
              </a:r>
            </a:p>
          </p:txBody>
        </p:sp>
        <p:sp>
          <p:nvSpPr>
            <p:cNvPr id="8198" name="Text Box 6">
              <a:extLst>
                <a:ext uri="{FF2B5EF4-FFF2-40B4-BE49-F238E27FC236}">
                  <a16:creationId xmlns:a16="http://schemas.microsoft.com/office/drawing/2014/main" id="{790781D3-EFEC-48F5-86E8-91F0BFBBB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1680"/>
              <a:ext cx="43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mezom</a:t>
              </a:r>
            </a:p>
          </p:txBody>
        </p:sp>
        <p:sp>
          <p:nvSpPr>
            <p:cNvPr id="8199" name="Text Box 7">
              <a:extLst>
                <a:ext uri="{FF2B5EF4-FFF2-40B4-BE49-F238E27FC236}">
                  <a16:creationId xmlns:a16="http://schemas.microsoft.com/office/drawing/2014/main" id="{880DFA59-C034-4AEA-9337-55C8D5BB8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1104"/>
              <a:ext cx="120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telomy </a:t>
              </a:r>
            </a:p>
            <a:p>
              <a:r>
                <a:rPr lang="cs-CZ" altLang="cs-CZ" sz="1200">
                  <a:latin typeface="Arial" panose="020B0604020202020204" pitchFamily="34" charset="0"/>
                </a:rPr>
                <a:t>s pokožkou </a:t>
              </a:r>
            </a:p>
            <a:p>
              <a:r>
                <a:rPr lang="cs-CZ" altLang="cs-CZ" sz="1200">
                  <a:latin typeface="Arial" panose="020B0604020202020204" pitchFamily="34" charset="0"/>
                </a:rPr>
                <a:t>a průduchy</a:t>
              </a:r>
            </a:p>
          </p:txBody>
        </p:sp>
        <p:sp>
          <p:nvSpPr>
            <p:cNvPr id="8200" name="Text Box 8">
              <a:extLst>
                <a:ext uri="{FF2B5EF4-FFF2-40B4-BE49-F238E27FC236}">
                  <a16:creationId xmlns:a16="http://schemas.microsoft.com/office/drawing/2014/main" id="{D8988DF9-9732-42BA-AF4E-7070A718F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720"/>
              <a:ext cx="5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výtrusnice</a:t>
              </a:r>
            </a:p>
          </p:txBody>
        </p:sp>
      </p:grpSp>
      <p:sp>
        <p:nvSpPr>
          <p:cNvPr id="8217" name="Text Box 25">
            <a:extLst>
              <a:ext uri="{FF2B5EF4-FFF2-40B4-BE49-F238E27FC236}">
                <a16:creationId xmlns:a16="http://schemas.microsoft.com/office/drawing/2014/main" id="{BBF6F329-8977-48AE-BD1A-E3C214B28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1" y="6096000"/>
            <a:ext cx="133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Plavuň vidlačka.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Foto J. Barvínek.</a:t>
            </a:r>
          </a:p>
        </p:txBody>
      </p:sp>
      <p:sp>
        <p:nvSpPr>
          <p:cNvPr id="8218" name="Text Box 26">
            <a:extLst>
              <a:ext uri="{FF2B5EF4-FFF2-40B4-BE49-F238E27FC236}">
                <a16:creationId xmlns:a16="http://schemas.microsoft.com/office/drawing/2014/main" id="{D85B1C1E-0BAD-490E-A729-057228845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381000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Kapraď samec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www.garten.cz</a:t>
            </a:r>
          </a:p>
        </p:txBody>
      </p:sp>
    </p:spTree>
    <p:extLst>
      <p:ext uri="{BB962C8B-B14F-4D97-AF65-F5344CB8AC3E}">
        <p14:creationId xmlns:p14="http://schemas.microsoft.com/office/powerpoint/2010/main" val="401278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5DC9CF0-B20D-4763-A10E-101CB775D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BEA0FDC2-4E27-4222-AF8C-2B8688D5F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6" y="1219200"/>
            <a:ext cx="90138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Pteridofytní rostliny – kapraďorosty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Redukovaný gametofyt, </a:t>
            </a:r>
            <a:r>
              <a:rPr lang="cs-CZ" altLang="cs-CZ" sz="1600" b="1">
                <a:latin typeface="Arial" panose="020B0604020202020204" pitchFamily="34" charset="0"/>
              </a:rPr>
              <a:t>sporofyt již má rozlišeny kořeny, stonek, listy</a:t>
            </a:r>
            <a:r>
              <a:rPr lang="cs-CZ" altLang="cs-CZ" sz="1600">
                <a:latin typeface="Arial" panose="020B0604020202020204" pitchFamily="34" charset="0"/>
              </a:rPr>
              <a:t> a výtrusnice se sporami.</a:t>
            </a:r>
          </a:p>
          <a:p>
            <a:r>
              <a:rPr lang="cs-CZ" altLang="cs-CZ" sz="1600" b="1">
                <a:latin typeface="Arial" panose="020B0604020202020204" pitchFamily="34" charset="0"/>
              </a:rPr>
              <a:t>Dnes převážně bylinné formy, ve svrchním paleozoiku a triasu hojné stromovité formy.</a:t>
            </a:r>
            <a:r>
              <a:rPr lang="cs-CZ" altLang="cs-CZ" sz="160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Dnes mají stromovitý charakter jen některé tropické kapradiny.</a:t>
            </a:r>
          </a:p>
          <a:p>
            <a:endParaRPr lang="cs-CZ" altLang="cs-CZ" sz="1600">
              <a:latin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</a:rPr>
              <a:t>Rozdělení: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Lycopodiophyta (Lycophyta) – </a:t>
            </a:r>
            <a:r>
              <a:rPr lang="cs-CZ" altLang="cs-CZ" sz="1600" b="1">
                <a:latin typeface="Arial" panose="020B0604020202020204" pitchFamily="34" charset="0"/>
              </a:rPr>
              <a:t>plavuně</a:t>
            </a:r>
            <a:r>
              <a:rPr lang="cs-CZ" altLang="cs-CZ" sz="1600">
                <a:latin typeface="Arial" panose="020B0604020202020204" pitchFamily="34" charset="0"/>
              </a:rPr>
              <a:t> (spodní devon – recent)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Polypodiophyta (Pterophyta) – </a:t>
            </a:r>
            <a:r>
              <a:rPr lang="cs-CZ" altLang="cs-CZ" sz="1600" b="1">
                <a:latin typeface="Arial" panose="020B0604020202020204" pitchFamily="34" charset="0"/>
              </a:rPr>
              <a:t>kapradiny</a:t>
            </a:r>
            <a:r>
              <a:rPr lang="cs-CZ" altLang="cs-CZ" sz="1600">
                <a:latin typeface="Arial" panose="020B0604020202020204" pitchFamily="34" charset="0"/>
              </a:rPr>
              <a:t> (střední devon – recent)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Equisetophyta (Sphenophyta) – </a:t>
            </a:r>
            <a:r>
              <a:rPr lang="cs-CZ" altLang="cs-CZ" sz="1600" b="1">
                <a:latin typeface="Arial" panose="020B0604020202020204" pitchFamily="34" charset="0"/>
              </a:rPr>
              <a:t>přesličky</a:t>
            </a:r>
            <a:r>
              <a:rPr lang="cs-CZ" altLang="cs-CZ" sz="1600">
                <a:latin typeface="Arial" panose="020B0604020202020204" pitchFamily="34" charset="0"/>
              </a:rPr>
              <a:t> (svrchní devon – recent)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Progymnospermophyta – </a:t>
            </a:r>
            <a:r>
              <a:rPr lang="cs-CZ" altLang="cs-CZ" sz="1600" b="1">
                <a:latin typeface="Arial" panose="020B0604020202020204" pitchFamily="34" charset="0"/>
              </a:rPr>
              <a:t>prvosemenné rostliny</a:t>
            </a:r>
            <a:r>
              <a:rPr lang="cs-CZ" altLang="cs-CZ" sz="1600">
                <a:latin typeface="Arial" panose="020B0604020202020204" pitchFamily="34" charset="0"/>
              </a:rPr>
              <a:t> (střední devon – svrchní karbon)</a:t>
            </a:r>
          </a:p>
        </p:txBody>
      </p:sp>
    </p:spTree>
    <p:extLst>
      <p:ext uri="{BB962C8B-B14F-4D97-AF65-F5344CB8AC3E}">
        <p14:creationId xmlns:p14="http://schemas.microsoft.com/office/powerpoint/2010/main" val="3562698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E7CCF66-6A57-4B5A-9653-F6EDBCFC6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B85C3F11-0A73-4805-B354-7FB13C69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52401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Stromovité plavuně</a:t>
            </a:r>
          </a:p>
        </p:txBody>
      </p:sp>
      <p:pic>
        <p:nvPicPr>
          <p:cNvPr id="12293" name="Picture 5" descr="C:\Users\Martin\Documents\MU\Poznávání fosílií\rostliny\Lepidodendron.png">
            <a:extLst>
              <a:ext uri="{FF2B5EF4-FFF2-40B4-BE49-F238E27FC236}">
                <a16:creationId xmlns:a16="http://schemas.microsoft.com/office/drawing/2014/main" id="{B0AF9B4B-F713-4A4F-B297-B6C51129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8713" r="50603" b="23300"/>
          <a:stretch>
            <a:fillRect/>
          </a:stretch>
        </p:blipFill>
        <p:spPr bwMode="auto">
          <a:xfrm>
            <a:off x="1524001" y="152400"/>
            <a:ext cx="22256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6" name="Group 8">
            <a:extLst>
              <a:ext uri="{FF2B5EF4-FFF2-40B4-BE49-F238E27FC236}">
                <a16:creationId xmlns:a16="http://schemas.microsoft.com/office/drawing/2014/main" id="{F3BDF326-CF49-44F7-81AF-83D2354F1B8F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304800"/>
            <a:ext cx="2286000" cy="4419600"/>
            <a:chOff x="3840" y="384"/>
            <a:chExt cx="1248" cy="2544"/>
          </a:xfrm>
        </p:grpSpPr>
        <p:pic>
          <p:nvPicPr>
            <p:cNvPr id="12292" name="Picture 4" descr="C:\Users\Martin\Documents\MU\Poznávání fosílií\rostliny\Sigillaria.bmp">
              <a:extLst>
                <a:ext uri="{FF2B5EF4-FFF2-40B4-BE49-F238E27FC236}">
                  <a16:creationId xmlns:a16="http://schemas.microsoft.com/office/drawing/2014/main" id="{4B2EDA59-4CE0-4AEC-B06A-876F5A396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" t="26692" r="58231" b="12300"/>
            <a:stretch>
              <a:fillRect/>
            </a:stretch>
          </p:blipFill>
          <p:spPr bwMode="auto">
            <a:xfrm>
              <a:off x="3840" y="384"/>
              <a:ext cx="1186" cy="2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4" name="Rectangle 6">
              <a:extLst>
                <a:ext uri="{FF2B5EF4-FFF2-40B4-BE49-F238E27FC236}">
                  <a16:creationId xmlns:a16="http://schemas.microsoft.com/office/drawing/2014/main" id="{0B0F6E52-C844-4155-8A45-6B3B1CCA2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384"/>
              <a:ext cx="288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5" name="Rectangle 7">
              <a:extLst>
                <a:ext uri="{FF2B5EF4-FFF2-40B4-BE49-F238E27FC236}">
                  <a16:creationId xmlns:a16="http://schemas.microsoft.com/office/drawing/2014/main" id="{A45FCA09-AE36-4E16-AFEE-84BAD4EC1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392"/>
              <a:ext cx="528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302" name="Picture 14" descr="C:\Users\Martin\Documents\MU\Poznávání fosílií\rostliny\Lepidodendron.png">
            <a:extLst>
              <a:ext uri="{FF2B5EF4-FFF2-40B4-BE49-F238E27FC236}">
                <a16:creationId xmlns:a16="http://schemas.microsoft.com/office/drawing/2014/main" id="{7B21F975-C575-4832-8A99-477B7629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75980" r="50296"/>
          <a:stretch>
            <a:fillRect/>
          </a:stretch>
        </p:blipFill>
        <p:spPr bwMode="auto">
          <a:xfrm>
            <a:off x="7086601" y="3886200"/>
            <a:ext cx="1223963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:\Users\Martin\Documents\MU\Poznávání fosílií\rostliny\upravené obrázky\zmenšené pro prezentaci\DSC01540.jpg">
            <a:extLst>
              <a:ext uri="{FF2B5EF4-FFF2-40B4-BE49-F238E27FC236}">
                <a16:creationId xmlns:a16="http://schemas.microsoft.com/office/drawing/2014/main" id="{E232946E-1D58-40EC-A37F-1582D341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5800"/>
            <a:ext cx="2159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Users\Martin\Documents\MU\Poznávání fosílií\rostliny\upravené obrázky\zmenšené pro prezentaci\Sigillaria, karbon, Nýřany.jpg">
            <a:extLst>
              <a:ext uri="{FF2B5EF4-FFF2-40B4-BE49-F238E27FC236}">
                <a16:creationId xmlns:a16="http://schemas.microsoft.com/office/drawing/2014/main" id="{1A82C4C6-4769-4E97-AD47-0BEB4D88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85801"/>
            <a:ext cx="254635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C:\Users\Martin\Documents\MU\Poznávání fosílií\rostliny\upravené obrázky\zmenšené pro prezentaci\Stigmaria, karbon, Sviersza a Trzelinia, Polsko.jpg">
            <a:extLst>
              <a:ext uri="{FF2B5EF4-FFF2-40B4-BE49-F238E27FC236}">
                <a16:creationId xmlns:a16="http://schemas.microsoft.com/office/drawing/2014/main" id="{4A9CB78F-86EB-46BE-A303-4ADA8892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05400"/>
            <a:ext cx="3124200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C:\Users\Martin\Documents\MU\Poznávání fosílií\rostliny\upravené obrázky\zmenšené pro prezentaci\DSC01607.jpg">
            <a:extLst>
              <a:ext uri="{FF2B5EF4-FFF2-40B4-BE49-F238E27FC236}">
                <a16:creationId xmlns:a16="http://schemas.microsoft.com/office/drawing/2014/main" id="{CE373E7D-1869-485B-9269-3F448C1D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t="63391" r="29901" b="14951"/>
          <a:stretch>
            <a:fillRect/>
          </a:stretch>
        </p:blipFill>
        <p:spPr bwMode="auto">
          <a:xfrm>
            <a:off x="3581400" y="3962400"/>
            <a:ext cx="22860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9" name="Line 21">
            <a:extLst>
              <a:ext uri="{FF2B5EF4-FFF2-40B4-BE49-F238E27FC236}">
                <a16:creationId xmlns:a16="http://schemas.microsoft.com/office/drawing/2014/main" id="{BF1E9B21-845B-4937-B7D3-BB5B13FCDB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752600"/>
            <a:ext cx="381000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0" name="Line 22">
            <a:extLst>
              <a:ext uri="{FF2B5EF4-FFF2-40B4-BE49-F238E27FC236}">
                <a16:creationId xmlns:a16="http://schemas.microsoft.com/office/drawing/2014/main" id="{104210BC-E3EE-4FB7-B412-4E1E6D0015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1981200"/>
            <a:ext cx="12954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1" name="Line 23">
            <a:extLst>
              <a:ext uri="{FF2B5EF4-FFF2-40B4-BE49-F238E27FC236}">
                <a16:creationId xmlns:a16="http://schemas.microsoft.com/office/drawing/2014/main" id="{BF16F4C9-4F5B-4058-898D-B60F5ECB71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91600" y="1600200"/>
            <a:ext cx="381000" cy="838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2" name="Line 24">
            <a:extLst>
              <a:ext uri="{FF2B5EF4-FFF2-40B4-BE49-F238E27FC236}">
                <a16:creationId xmlns:a16="http://schemas.microsoft.com/office/drawing/2014/main" id="{CB567113-8D02-48DE-82BF-D75D8A927B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43800" y="1828800"/>
            <a:ext cx="10668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3" name="Line 25">
            <a:extLst>
              <a:ext uri="{FF2B5EF4-FFF2-40B4-BE49-F238E27FC236}">
                <a16:creationId xmlns:a16="http://schemas.microsoft.com/office/drawing/2014/main" id="{C13F8696-63CA-4128-AE6F-95814CB0AD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7200" y="39624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4" name="Line 26">
            <a:extLst>
              <a:ext uri="{FF2B5EF4-FFF2-40B4-BE49-F238E27FC236}">
                <a16:creationId xmlns:a16="http://schemas.microsoft.com/office/drawing/2014/main" id="{324C9276-3DF0-4F4E-910E-0B5BF447D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4648200"/>
            <a:ext cx="304800" cy="914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5" name="Text Box 27">
            <a:extLst>
              <a:ext uri="{FF2B5EF4-FFF2-40B4-BE49-F238E27FC236}">
                <a16:creationId xmlns:a16="http://schemas.microsoft.com/office/drawing/2014/main" id="{77D7EF64-EB8E-4DA7-A005-86DC70493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4800600"/>
            <a:ext cx="1471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>
                <a:latin typeface="Arial" panose="020B0604020202020204" pitchFamily="34" charset="0"/>
              </a:rPr>
              <a:t>Lepidodendron</a:t>
            </a:r>
          </a:p>
        </p:txBody>
      </p:sp>
      <p:sp>
        <p:nvSpPr>
          <p:cNvPr id="12316" name="Text Box 28">
            <a:extLst>
              <a:ext uri="{FF2B5EF4-FFF2-40B4-BE49-F238E27FC236}">
                <a16:creationId xmlns:a16="http://schemas.microsoft.com/office/drawing/2014/main" id="{9C73C664-0C2C-40CC-8507-8EFD111F1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1" y="3379788"/>
            <a:ext cx="923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>
                <a:latin typeface="Arial" panose="020B0604020202020204" pitchFamily="34" charset="0"/>
              </a:rPr>
              <a:t>Sigillaria</a:t>
            </a:r>
          </a:p>
        </p:txBody>
      </p:sp>
      <p:sp>
        <p:nvSpPr>
          <p:cNvPr id="12317" name="Text Box 29">
            <a:extLst>
              <a:ext uri="{FF2B5EF4-FFF2-40B4-BE49-F238E27FC236}">
                <a16:creationId xmlns:a16="http://schemas.microsoft.com/office/drawing/2014/main" id="{7B1193BD-1AD0-4D80-93E7-2194AB1E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029200"/>
            <a:ext cx="973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stigmarie</a:t>
            </a:r>
          </a:p>
        </p:txBody>
      </p:sp>
      <p:sp>
        <p:nvSpPr>
          <p:cNvPr id="12319" name="Text Box 31">
            <a:extLst>
              <a:ext uri="{FF2B5EF4-FFF2-40B4-BE49-F238E27FC236}">
                <a16:creationId xmlns:a16="http://schemas.microsoft.com/office/drawing/2014/main" id="{FDB02A08-B435-444D-A3C8-97D8A1CAA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5181600"/>
            <a:ext cx="478663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Stromovité plavuně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Kmeny – 85 % kůra, výška až 30 m.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Horní část kmene – asimilační listy – </a:t>
            </a:r>
            <a:r>
              <a:rPr lang="cs-CZ" altLang="cs-CZ" sz="1400" b="1">
                <a:latin typeface="Arial" panose="020B0604020202020204" pitchFamily="34" charset="0"/>
              </a:rPr>
              <a:t>listové polštářky.</a:t>
            </a:r>
          </a:p>
          <a:p>
            <a:r>
              <a:rPr lang="cs-CZ" altLang="cs-CZ" sz="1400" b="1" i="1">
                <a:latin typeface="Arial" panose="020B0604020202020204" pitchFamily="34" charset="0"/>
              </a:rPr>
              <a:t>Lepidodendron</a:t>
            </a:r>
            <a:r>
              <a:rPr lang="cs-CZ" altLang="cs-CZ" sz="1400">
                <a:latin typeface="Arial" panose="020B0604020202020204" pitchFamily="34" charset="0"/>
              </a:rPr>
              <a:t> – spirálovité uspořádání, vřetenovitý tvar.</a:t>
            </a:r>
          </a:p>
          <a:p>
            <a:r>
              <a:rPr lang="cs-CZ" altLang="cs-CZ" sz="1400" b="1" i="1">
                <a:latin typeface="Arial" panose="020B0604020202020204" pitchFamily="34" charset="0"/>
              </a:rPr>
              <a:t>Sigillaria</a:t>
            </a:r>
            <a:r>
              <a:rPr lang="cs-CZ" altLang="cs-CZ" sz="1400" b="1">
                <a:latin typeface="Arial" panose="020B0604020202020204" pitchFamily="34" charset="0"/>
              </a:rPr>
              <a:t> </a:t>
            </a:r>
            <a:r>
              <a:rPr lang="cs-CZ" altLang="cs-CZ" sz="1400">
                <a:latin typeface="Arial" panose="020B0604020202020204" pitchFamily="34" charset="0"/>
              </a:rPr>
              <a:t>– svislé řady, 6-ti boký tvar.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Odpladlé kusy kůry – </a:t>
            </a:r>
            <a:r>
              <a:rPr lang="cs-CZ" altLang="cs-CZ" sz="1400" b="1">
                <a:latin typeface="Arial" panose="020B0604020202020204" pitchFamily="34" charset="0"/>
              </a:rPr>
              <a:t>dekortikáty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Kořenový systém –</a:t>
            </a:r>
            <a:r>
              <a:rPr lang="cs-CZ" altLang="cs-CZ" sz="1400" b="1">
                <a:latin typeface="Arial" panose="020B0604020202020204" pitchFamily="34" charset="0"/>
              </a:rPr>
              <a:t>stigmarie</a:t>
            </a:r>
            <a:r>
              <a:rPr lang="cs-CZ" altLang="cs-CZ" sz="1400">
                <a:latin typeface="Arial" panose="020B0604020202020204" pitchFamily="34" charset="0"/>
              </a:rPr>
              <a:t> s kořeny (</a:t>
            </a:r>
            <a:r>
              <a:rPr lang="cs-CZ" altLang="cs-CZ" sz="1400" b="1">
                <a:latin typeface="Arial" panose="020B0604020202020204" pitchFamily="34" charset="0"/>
              </a:rPr>
              <a:t>apendices</a:t>
            </a:r>
            <a:r>
              <a:rPr lang="cs-CZ" altLang="cs-CZ" sz="1400"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12322" name="Line 34">
            <a:extLst>
              <a:ext uri="{FF2B5EF4-FFF2-40B4-BE49-F238E27FC236}">
                <a16:creationId xmlns:a16="http://schemas.microsoft.com/office/drawing/2014/main" id="{1C9D42D0-0ED4-47AF-A85D-44302B929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276600"/>
            <a:ext cx="381000" cy="1143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3" name="Text Box 35">
            <a:extLst>
              <a:ext uri="{FF2B5EF4-FFF2-40B4-BE49-F238E27FC236}">
                <a16:creationId xmlns:a16="http://schemas.microsoft.com/office/drawing/2014/main" id="{759FDC6D-9DAC-4E06-AAC5-209FB382C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4495800"/>
            <a:ext cx="639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kořeny</a:t>
            </a:r>
          </a:p>
        </p:txBody>
      </p:sp>
      <p:sp>
        <p:nvSpPr>
          <p:cNvPr id="12324" name="Line 36">
            <a:extLst>
              <a:ext uri="{FF2B5EF4-FFF2-40B4-BE49-F238E27FC236}">
                <a16:creationId xmlns:a16="http://schemas.microsoft.com/office/drawing/2014/main" id="{65BB23BE-6F7D-4348-85DF-3D4A27F22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724400"/>
            <a:ext cx="3048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5" name="Text Box 37">
            <a:extLst>
              <a:ext uri="{FF2B5EF4-FFF2-40B4-BE49-F238E27FC236}">
                <a16:creationId xmlns:a16="http://schemas.microsoft.com/office/drawing/2014/main" id="{CB7F4794-42FD-4E7E-ABDE-9208AD722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6" y="2728914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listové polštářky</a:t>
            </a:r>
          </a:p>
          <a:p>
            <a:r>
              <a:rPr lang="cs-CZ" altLang="cs-CZ" sz="1600"/>
              <a:t>- jizvy po odpadlých listech</a:t>
            </a:r>
          </a:p>
        </p:txBody>
      </p:sp>
      <p:sp>
        <p:nvSpPr>
          <p:cNvPr id="12326" name="Text Box 38">
            <a:extLst>
              <a:ext uri="{FF2B5EF4-FFF2-40B4-BE49-F238E27FC236}">
                <a16:creationId xmlns:a16="http://schemas.microsoft.com/office/drawing/2014/main" id="{9D349CAA-D6FB-4A0E-BE10-2C30B78EE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4648200"/>
            <a:ext cx="1330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Kvaček et al. 2007</a:t>
            </a:r>
          </a:p>
        </p:txBody>
      </p:sp>
      <p:sp>
        <p:nvSpPr>
          <p:cNvPr id="12327" name="Text Box 39">
            <a:extLst>
              <a:ext uri="{FF2B5EF4-FFF2-40B4-BE49-F238E27FC236}">
                <a16:creationId xmlns:a16="http://schemas.microsoft.com/office/drawing/2014/main" id="{0074BDDD-7FED-449A-B1BF-254B0EDD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257800"/>
            <a:ext cx="1419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Cleal, Thomas 2009</a:t>
            </a:r>
          </a:p>
        </p:txBody>
      </p:sp>
    </p:spTree>
    <p:extLst>
      <p:ext uri="{BB962C8B-B14F-4D97-AF65-F5344CB8AC3E}">
        <p14:creationId xmlns:p14="http://schemas.microsoft.com/office/powerpoint/2010/main" val="381330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1286DCE-ACE7-48CB-8D1F-9F09AFA5B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pic>
        <p:nvPicPr>
          <p:cNvPr id="10247" name="Picture 7" descr="C:\Users\Martin\Documents\MU\Poznávání fosílií\rostliny\Equisetum telmateia - přeslička největší, foto P. Vobořil.jpg">
            <a:extLst>
              <a:ext uri="{FF2B5EF4-FFF2-40B4-BE49-F238E27FC236}">
                <a16:creationId xmlns:a16="http://schemas.microsoft.com/office/drawing/2014/main" id="{0D592430-E22D-4C4F-A3E4-85C38313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Martin\Documents\MU\Poznávání fosílií\rostliny\upravené obrázky\zmenšené pro prezentaci\Stuttgart, Würtembreg.jpg">
            <a:extLst>
              <a:ext uri="{FF2B5EF4-FFF2-40B4-BE49-F238E27FC236}">
                <a16:creationId xmlns:a16="http://schemas.microsoft.com/office/drawing/2014/main" id="{1B10F87A-1B81-477D-A238-D9AA8BAC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86200"/>
            <a:ext cx="19478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Line 9">
            <a:extLst>
              <a:ext uri="{FF2B5EF4-FFF2-40B4-BE49-F238E27FC236}">
                <a16:creationId xmlns:a16="http://schemas.microsoft.com/office/drawing/2014/main" id="{DE3B85C8-2241-4646-8396-2BC9E3D664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124200"/>
            <a:ext cx="0" cy="1295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52" name="Picture 12" descr="C:\Users\Martin\Documents\MU\Poznávání fosílií\rostliny\upravené obrázky\zmenšené pro prezentaci\Anularia, Oslavany.jpg">
            <a:extLst>
              <a:ext uri="{FF2B5EF4-FFF2-40B4-BE49-F238E27FC236}">
                <a16:creationId xmlns:a16="http://schemas.microsoft.com/office/drawing/2014/main" id="{E9D3E0D2-14F9-4D10-A3DC-D5D34FA4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91000"/>
            <a:ext cx="32766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>
            <a:extLst>
              <a:ext uri="{FF2B5EF4-FFF2-40B4-BE49-F238E27FC236}">
                <a16:creationId xmlns:a16="http://schemas.microsoft.com/office/drawing/2014/main" id="{CA3A4B67-FEF8-4043-BE84-287336BF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6" y="4984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grpSp>
        <p:nvGrpSpPr>
          <p:cNvPr id="10258" name="Group 18">
            <a:extLst>
              <a:ext uri="{FF2B5EF4-FFF2-40B4-BE49-F238E27FC236}">
                <a16:creationId xmlns:a16="http://schemas.microsoft.com/office/drawing/2014/main" id="{71B9446D-86D1-4E18-8107-ADD97A3DCC2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81000"/>
            <a:ext cx="4419600" cy="3429000"/>
            <a:chOff x="96" y="192"/>
            <a:chExt cx="2832" cy="2208"/>
          </a:xfrm>
        </p:grpSpPr>
        <p:grpSp>
          <p:nvGrpSpPr>
            <p:cNvPr id="10256" name="Group 16">
              <a:extLst>
                <a:ext uri="{FF2B5EF4-FFF2-40B4-BE49-F238E27FC236}">
                  <a16:creationId xmlns:a16="http://schemas.microsoft.com/office/drawing/2014/main" id="{1762FF29-0857-48E5-9C83-F51F0D64E8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192"/>
              <a:ext cx="2784" cy="2203"/>
              <a:chOff x="96" y="192"/>
              <a:chExt cx="2784" cy="2203"/>
            </a:xfrm>
          </p:grpSpPr>
          <p:pic>
            <p:nvPicPr>
              <p:cNvPr id="10245" name="Picture 5" descr="C:\Users\Martin\Documents\MU\Poznávání fosílií\rostliny\calamites-h.png">
                <a:extLst>
                  <a:ext uri="{FF2B5EF4-FFF2-40B4-BE49-F238E27FC236}">
                    <a16:creationId xmlns:a16="http://schemas.microsoft.com/office/drawing/2014/main" id="{D887CC7C-2ABF-4779-A3A1-5DD1EFDC0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86"/>
              <a:stretch>
                <a:fillRect/>
              </a:stretch>
            </p:blipFill>
            <p:spPr bwMode="auto">
              <a:xfrm>
                <a:off x="96" y="192"/>
                <a:ext cx="2784" cy="2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55" name="Rectangle 15">
                <a:extLst>
                  <a:ext uri="{FF2B5EF4-FFF2-40B4-BE49-F238E27FC236}">
                    <a16:creationId xmlns:a16="http://schemas.microsoft.com/office/drawing/2014/main" id="{F0765E45-6534-4C52-9E03-70280822F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528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257" name="Rectangle 17">
              <a:extLst>
                <a:ext uri="{FF2B5EF4-FFF2-40B4-BE49-F238E27FC236}">
                  <a16:creationId xmlns:a16="http://schemas.microsoft.com/office/drawing/2014/main" id="{14C73E92-9762-449B-AB4C-4FF410CA1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200"/>
              <a:ext cx="912" cy="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Text Box 3">
            <a:extLst>
              <a:ext uri="{FF2B5EF4-FFF2-40B4-BE49-F238E27FC236}">
                <a16:creationId xmlns:a16="http://schemas.microsoft.com/office/drawing/2014/main" id="{9ECDC723-635E-4C36-B1F7-5CBA8D71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8601"/>
            <a:ext cx="243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Stromovité přesličky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E6713BF9-75B4-4C6C-9AAE-B4AB035AD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762000"/>
            <a:ext cx="381226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Výška až 20 m.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Podzemní oddenky a nadzemní kmeny.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Kmeny článkované</a:t>
            </a:r>
            <a:r>
              <a:rPr lang="cs-CZ" altLang="cs-CZ" sz="1400" dirty="0">
                <a:latin typeface="Arial" panose="020B0604020202020204" pitchFamily="34" charset="0"/>
              </a:rPr>
              <a:t> – články (internodia)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a uzly (nody).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Kalamity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b="1" dirty="0">
                <a:latin typeface="Arial" panose="020B0604020202020204" pitchFamily="34" charset="0"/>
              </a:rPr>
              <a:t>výplně dřeňových dutin kmenů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Dřeňovou dutinu obklopovalo druhotné dřevo,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narozdíl od bylinných přesliček.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Větve vyrůstaly přeslenitě z nodů.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Samotné větve porostlé přesleny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jednožilných</a:t>
            </a:r>
            <a:r>
              <a:rPr lang="cs-CZ" altLang="cs-CZ" sz="1400" dirty="0">
                <a:latin typeface="Arial" panose="020B0604020202020204" pitchFamily="34" charset="0"/>
              </a:rPr>
              <a:t> listů – např. </a:t>
            </a:r>
            <a:r>
              <a:rPr lang="cs-CZ" altLang="cs-CZ" sz="1400" i="1" dirty="0" err="1">
                <a:latin typeface="Arial" panose="020B0604020202020204" pitchFamily="34" charset="0"/>
              </a:rPr>
              <a:t>Annularia</a:t>
            </a:r>
            <a:r>
              <a:rPr lang="cs-CZ" altLang="cs-CZ" sz="1400" i="1" dirty="0">
                <a:latin typeface="Arial" panose="020B0604020202020204" pitchFamily="34" charset="0"/>
              </a:rPr>
              <a:t> 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50E85EF3-8E84-4416-B776-3295C12CB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340475"/>
            <a:ext cx="35573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>
                <a:latin typeface="Arial" panose="020B0604020202020204" pitchFamily="34" charset="0"/>
              </a:rPr>
              <a:t>Annularia</a:t>
            </a:r>
            <a:r>
              <a:rPr lang="cs-CZ" altLang="cs-CZ" sz="1400">
                <a:latin typeface="Arial" panose="020B0604020202020204" pitchFamily="34" charset="0"/>
              </a:rPr>
              <a:t> – límečkovitě srostlé přeslenité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listy na větvích přesliček</a:t>
            </a: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0F53627A-C744-493E-BF46-BD7AA68DB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6553200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kalamit</a:t>
            </a:r>
          </a:p>
        </p:txBody>
      </p:sp>
      <p:sp>
        <p:nvSpPr>
          <p:cNvPr id="10261" name="Text Box 21">
            <a:extLst>
              <a:ext uri="{FF2B5EF4-FFF2-40B4-BE49-F238E27FC236}">
                <a16:creationId xmlns:a16="http://schemas.microsoft.com/office/drawing/2014/main" id="{4702540C-8ABE-471F-B34E-F8ED8A533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248400"/>
            <a:ext cx="2560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Průřez stonkem recentní přesličky.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Foto: J. Kameníček</a:t>
            </a:r>
          </a:p>
        </p:txBody>
      </p:sp>
      <p:pic>
        <p:nvPicPr>
          <p:cNvPr id="10246" name="Picture 6" descr="C:\Users\Martin\Documents\MU\Poznávání fosílií\rostliny\Equisetum fluviatile - přeslička poříční, foto J. Kameníček.jpg">
            <a:extLst>
              <a:ext uri="{FF2B5EF4-FFF2-40B4-BE49-F238E27FC236}">
                <a16:creationId xmlns:a16="http://schemas.microsoft.com/office/drawing/2014/main" id="{C63D2457-5787-46AE-AC34-CF8390B7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5" t="15132" r="14278"/>
          <a:stretch>
            <a:fillRect/>
          </a:stretch>
        </p:blipFill>
        <p:spPr bwMode="auto">
          <a:xfrm>
            <a:off x="3962401" y="3657600"/>
            <a:ext cx="21240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Line 11">
            <a:extLst>
              <a:ext uri="{FF2B5EF4-FFF2-40B4-BE49-F238E27FC236}">
                <a16:creationId xmlns:a16="http://schemas.microsoft.com/office/drawing/2014/main" id="{CDC9533F-37ED-4AB5-B7C6-13DFB21EBA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304714"/>
            <a:ext cx="1109659" cy="11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E87B5271-A588-44D1-82E4-6DC255365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3810000"/>
            <a:ext cx="2544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Přeslička největší. Foto: P. Vobořil.</a:t>
            </a:r>
          </a:p>
        </p:txBody>
      </p:sp>
      <p:pic>
        <p:nvPicPr>
          <p:cNvPr id="10263" name="Picture 23" descr="C:\Users\Martin\Documents\MU\Poznávání fosílií\rostliny\upravené obrázky\zmenšené pro prezentaci\annularia - rek.jpg">
            <a:extLst>
              <a:ext uri="{FF2B5EF4-FFF2-40B4-BE49-F238E27FC236}">
                <a16:creationId xmlns:a16="http://schemas.microsoft.com/office/drawing/2014/main" id="{B45EE33E-33A8-4956-B913-B273100E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810001"/>
            <a:ext cx="1198563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678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5DC9CF0-B20D-4763-A10E-101CB775D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69B373-9054-4A10-8027-C6E016AE4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00" y="4164039"/>
            <a:ext cx="2673875" cy="25110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5923EE-2E2F-4B8C-B767-5FF82268C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1" y="598221"/>
            <a:ext cx="2123084" cy="28307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FBF1F7-E6DC-41BC-A638-656FA50AB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79" y="531285"/>
            <a:ext cx="5588521" cy="40231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049C24-FA4F-4812-904E-D1851B826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1" y="531285"/>
            <a:ext cx="3041472" cy="436752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306B89-E496-4478-84EA-E5B5D9D592AF}"/>
              </a:ext>
            </a:extLst>
          </p:cNvPr>
          <p:cNvSpPr txBox="1"/>
          <p:nvPr/>
        </p:nvSpPr>
        <p:spPr>
          <a:xfrm>
            <a:off x="22098" y="4898810"/>
            <a:ext cx="24693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Kůra stromovité plavuně rodu</a:t>
            </a:r>
          </a:p>
          <a:p>
            <a:r>
              <a:rPr lang="cs-CZ" sz="1400" b="1" i="1" dirty="0" err="1"/>
              <a:t>Lepidodendron</a:t>
            </a:r>
            <a:r>
              <a:rPr lang="cs-CZ" sz="1400" b="1" dirty="0"/>
              <a:t> </a:t>
            </a:r>
            <a:r>
              <a:rPr lang="cs-CZ" sz="1400" dirty="0"/>
              <a:t>s vřetenovitými</a:t>
            </a:r>
          </a:p>
          <a:p>
            <a:r>
              <a:rPr lang="cs-CZ" sz="1400" dirty="0"/>
              <a:t>listovými polštářky.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A843CEE-B309-456E-BFD5-B8CF5F0C2C74}"/>
              </a:ext>
            </a:extLst>
          </p:cNvPr>
          <p:cNvSpPr txBox="1"/>
          <p:nvPr/>
        </p:nvSpPr>
        <p:spPr>
          <a:xfrm>
            <a:off x="4067831" y="3463800"/>
            <a:ext cx="1760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Stigmarie</a:t>
            </a:r>
            <a:r>
              <a:rPr lang="cs-CZ" sz="1400" dirty="0"/>
              <a:t> s jizvami po</a:t>
            </a:r>
          </a:p>
          <a:p>
            <a:r>
              <a:rPr lang="cs-CZ" sz="1400" dirty="0"/>
              <a:t>odtržených kořenech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FDD8ACD-BADF-4DED-94D8-31954A2C32DC}"/>
              </a:ext>
            </a:extLst>
          </p:cNvPr>
          <p:cNvSpPr txBox="1"/>
          <p:nvPr/>
        </p:nvSpPr>
        <p:spPr>
          <a:xfrm>
            <a:off x="6603478" y="4554415"/>
            <a:ext cx="5283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Otisky </a:t>
            </a:r>
            <a:r>
              <a:rPr lang="cs-CZ" sz="1400" dirty="0" err="1"/>
              <a:t>kalamitů</a:t>
            </a:r>
            <a:r>
              <a:rPr lang="cs-CZ" sz="1400" dirty="0"/>
              <a:t>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4C89054-F9E8-47CD-92B3-188EFF5B741C}"/>
              </a:ext>
            </a:extLst>
          </p:cNvPr>
          <p:cNvSpPr txBox="1"/>
          <p:nvPr/>
        </p:nvSpPr>
        <p:spPr>
          <a:xfrm>
            <a:off x="6140849" y="5957383"/>
            <a:ext cx="2061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Karbonský pískovec </a:t>
            </a:r>
          </a:p>
          <a:p>
            <a:r>
              <a:rPr lang="cs-CZ" sz="1400" dirty="0"/>
              <a:t>záplavové plošiny s útržky</a:t>
            </a:r>
          </a:p>
          <a:p>
            <a:r>
              <a:rPr lang="cs-CZ" sz="1400" dirty="0"/>
              <a:t>flóry kapraďorostů.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623EE9D-423D-405B-8FC8-4431489C1C76}"/>
              </a:ext>
            </a:extLst>
          </p:cNvPr>
          <p:cNvSpPr txBox="1"/>
          <p:nvPr/>
        </p:nvSpPr>
        <p:spPr>
          <a:xfrm>
            <a:off x="3594382" y="30647"/>
            <a:ext cx="4607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Karbonské kapraďorosty – výuková sbírka</a:t>
            </a:r>
          </a:p>
        </p:txBody>
      </p:sp>
    </p:spTree>
    <p:extLst>
      <p:ext uri="{BB962C8B-B14F-4D97-AF65-F5344CB8AC3E}">
        <p14:creationId xmlns:p14="http://schemas.microsoft.com/office/powerpoint/2010/main" val="1472975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C70C931-5B23-4A19-BB2A-8A495DB55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8" y="570634"/>
            <a:ext cx="8932984" cy="603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27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37F8DB2-AB93-4F7F-AAF3-055420AFC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grpSp>
        <p:nvGrpSpPr>
          <p:cNvPr id="13320" name="Group 8">
            <a:extLst>
              <a:ext uri="{FF2B5EF4-FFF2-40B4-BE49-F238E27FC236}">
                <a16:creationId xmlns:a16="http://schemas.microsoft.com/office/drawing/2014/main" id="{C88AA9B9-2E51-4B3C-B76A-DA4A532D94E2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685801"/>
            <a:ext cx="4800600" cy="5840413"/>
            <a:chOff x="2592" y="336"/>
            <a:chExt cx="3024" cy="3679"/>
          </a:xfrm>
        </p:grpSpPr>
        <p:pic>
          <p:nvPicPr>
            <p:cNvPr id="13315" name="Picture 3" descr="C:\Users\Martin\Documents\MU\Poznávání fosílií\rostliny\upravené obrázky\zmenšené pro prezentaci\Psaronius - rekonstr.jpg">
              <a:extLst>
                <a:ext uri="{FF2B5EF4-FFF2-40B4-BE49-F238E27FC236}">
                  <a16:creationId xmlns:a16="http://schemas.microsoft.com/office/drawing/2014/main" id="{01BA8A15-61E5-409D-A226-112E4B3AEF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" t="18546" r="9065" b="4327"/>
            <a:stretch>
              <a:fillRect/>
            </a:stretch>
          </p:blipFill>
          <p:spPr bwMode="auto">
            <a:xfrm>
              <a:off x="2592" y="1392"/>
              <a:ext cx="2164" cy="2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C:\Users\Martin\Documents\MU\Poznávání fosílií\rostliny\upravené obrázky\zmenšené pro prezentaci\Pecopteris arborescens, karbon.jpg">
              <a:extLst>
                <a:ext uri="{FF2B5EF4-FFF2-40B4-BE49-F238E27FC236}">
                  <a16:creationId xmlns:a16="http://schemas.microsoft.com/office/drawing/2014/main" id="{0C70F2F0-C3A5-4737-9153-FE3ADF02C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6"/>
              <a:ext cx="1488" cy="1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5" descr="C:\Users\Martin\Documents\MU\Poznávání fosílií\rostliny\upravené obrázky\zmenšené pro prezentaci\Psaronius, perm,  Duryňsko.jpg">
              <a:extLst>
                <a:ext uri="{FF2B5EF4-FFF2-40B4-BE49-F238E27FC236}">
                  <a16:creationId xmlns:a16="http://schemas.microsoft.com/office/drawing/2014/main" id="{34FA53F6-5824-49FA-9BEF-A3E04B9C2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688"/>
              <a:ext cx="1488" cy="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9" name="Picture 7" descr="C:\Users\Martin\Documents\MU\Poznávání fosílií\rostliny\stromovitá kapradina - Cyathea spinulosa, Jáva, foto V. Patrovská-Vernerová (II).jpg">
            <a:extLst>
              <a:ext uri="{FF2B5EF4-FFF2-40B4-BE49-F238E27FC236}">
                <a16:creationId xmlns:a16="http://schemas.microsoft.com/office/drawing/2014/main" id="{DC0BE729-ED2C-4AA9-88FD-3CD7498E4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85801"/>
            <a:ext cx="3546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id="{3B053EF9-3430-4DBA-B304-B4B5D32B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2860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Stromovité kapradiny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9B1730F8-2E0D-4A26-8B80-DA4BD9856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762001"/>
            <a:ext cx="19656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Výška až 10 m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Mineralizované kmeny</a:t>
            </a:r>
          </a:p>
          <a:p>
            <a:pPr>
              <a:buFontTx/>
              <a:buChar char="-"/>
            </a:pPr>
            <a:r>
              <a:rPr lang="cs-CZ" altLang="cs-CZ" sz="1400" b="1" i="1">
                <a:latin typeface="Arial" panose="020B0604020202020204" pitchFamily="34" charset="0"/>
              </a:rPr>
              <a:t> Psaronius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Listy - </a:t>
            </a:r>
            <a:r>
              <a:rPr lang="cs-CZ" altLang="cs-CZ" sz="1400" b="1" i="1">
                <a:latin typeface="Arial" panose="020B0604020202020204" pitchFamily="34" charset="0"/>
              </a:rPr>
              <a:t>Pecopteris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EF656D44-A2BF-4CD9-95EF-A32CD94E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257800"/>
            <a:ext cx="31160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Recentní stromovité kapradiny, Jáva.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Foto V. Patrovská-Vernerová</a:t>
            </a:r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21DC28B0-E480-4EC0-B169-FB08C556A2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0400" y="4800600"/>
            <a:ext cx="12192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4AFD7648-B12A-47B1-A721-969B8F3504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2590800"/>
            <a:ext cx="685800" cy="685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754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F7648DD-DABF-45BC-A4C4-100FC13CC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6001C678-D6F9-407D-8754-CB53CCAAE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1"/>
            <a:ext cx="81769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Tropická až subtropická bioprovincie, Brandovská pánev (reliktní výskyt karbonu a permu v Krušných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horách</a:t>
            </a:r>
            <a:r>
              <a:rPr lang="cs-CZ" altLang="cs-CZ" sz="1300">
                <a:latin typeface="Arial" panose="020B0604020202020204" pitchFamily="34" charset="0"/>
              </a:rPr>
              <a:t>).</a:t>
            </a:r>
            <a:r>
              <a:rPr lang="cs-CZ" altLang="cs-CZ" sz="1400">
                <a:latin typeface="Arial" panose="020B0604020202020204" pitchFamily="34" charset="0"/>
              </a:rPr>
              <a:t> Rekonstrukce Jiřího Svobody a Stanislava Opluštila.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L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Lepidodendron</a:t>
            </a:r>
            <a:r>
              <a:rPr lang="cs-CZ" altLang="cs-CZ" sz="1400">
                <a:latin typeface="Arial" panose="020B0604020202020204" pitchFamily="34" charset="0"/>
              </a:rPr>
              <a:t>, </a:t>
            </a:r>
            <a:r>
              <a:rPr lang="cs-CZ" altLang="cs-CZ" sz="1400" b="1">
                <a:latin typeface="Arial" panose="020B0604020202020204" pitchFamily="34" charset="0"/>
              </a:rPr>
              <a:t>S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Sigillaria</a:t>
            </a:r>
            <a:r>
              <a:rPr lang="cs-CZ" altLang="cs-CZ" sz="1400">
                <a:latin typeface="Arial" panose="020B0604020202020204" pitchFamily="34" charset="0"/>
              </a:rPr>
              <a:t>, </a:t>
            </a:r>
            <a:r>
              <a:rPr lang="cs-CZ" altLang="cs-CZ" sz="1400" b="1">
                <a:latin typeface="Arial" panose="020B0604020202020204" pitchFamily="34" charset="0"/>
              </a:rPr>
              <a:t>C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Calamites</a:t>
            </a:r>
            <a:r>
              <a:rPr lang="cs-CZ" altLang="cs-CZ" sz="1400">
                <a:latin typeface="Arial" panose="020B0604020202020204" pitchFamily="34" charset="0"/>
              </a:rPr>
              <a:t>, </a:t>
            </a:r>
            <a:r>
              <a:rPr lang="cs-CZ" altLang="cs-CZ" sz="1400" b="1">
                <a:latin typeface="Arial" panose="020B0604020202020204" pitchFamily="34" charset="0"/>
              </a:rPr>
              <a:t>sk</a:t>
            </a:r>
            <a:r>
              <a:rPr lang="cs-CZ" altLang="cs-CZ" sz="1400">
                <a:latin typeface="Arial" panose="020B0604020202020204" pitchFamily="34" charset="0"/>
              </a:rPr>
              <a:t> – stromovité kapradiny, 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Co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Cordaites</a:t>
            </a:r>
            <a:r>
              <a:rPr lang="cs-CZ" altLang="cs-CZ" sz="1400">
                <a:latin typeface="Arial" panose="020B0604020202020204" pitchFamily="34" charset="0"/>
              </a:rPr>
              <a:t> (nahosemenná rostlina)</a:t>
            </a:r>
          </a:p>
        </p:txBody>
      </p:sp>
      <p:pic>
        <p:nvPicPr>
          <p:cNvPr id="11269" name="Picture 5" descr="C:\Users\Martin\Documents\MU\Poznávání fosílií\rostliny\WestfalDBrandov J. Svoboda.jpg">
            <a:extLst>
              <a:ext uri="{FF2B5EF4-FFF2-40B4-BE49-F238E27FC236}">
                <a16:creationId xmlns:a16="http://schemas.microsoft.com/office/drawing/2014/main" id="{836D5964-EA70-4303-A0DE-6878094B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7772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Rectangle 7">
            <a:extLst>
              <a:ext uri="{FF2B5EF4-FFF2-40B4-BE49-F238E27FC236}">
                <a16:creationId xmlns:a16="http://schemas.microsoft.com/office/drawing/2014/main" id="{B43A29BB-BAC1-4AF4-A9D8-69D55DCC6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9" y="1044575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D3023B23-87B0-4B4F-9B96-9F09849F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2824163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id="{FC82BD7D-685A-4169-B3E8-A4EA1BC3E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1" y="11922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1274" name="Rectangle 10">
            <a:extLst>
              <a:ext uri="{FF2B5EF4-FFF2-40B4-BE49-F238E27FC236}">
                <a16:creationId xmlns:a16="http://schemas.microsoft.com/office/drawing/2014/main" id="{8AC521AE-4744-4038-8FD4-A9E864195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39" y="2452688"/>
            <a:ext cx="454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Co</a:t>
            </a:r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41A85132-5F2B-43E8-A3FC-D504D63C6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32004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sk</a:t>
            </a:r>
          </a:p>
        </p:txBody>
      </p:sp>
    </p:spTree>
    <p:extLst>
      <p:ext uri="{BB962C8B-B14F-4D97-AF65-F5344CB8AC3E}">
        <p14:creationId xmlns:p14="http://schemas.microsoft.com/office/powerpoint/2010/main" val="1158972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EC4489A5-E927-4A2E-953A-FF4839546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19201"/>
            <a:ext cx="8720138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Gymnospermické (nahosemenné) rostliny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Vajíčko je opyleno pylovou láčkou. </a:t>
            </a:r>
            <a:r>
              <a:rPr lang="cs-CZ" altLang="cs-CZ" sz="1600" b="1">
                <a:latin typeface="Arial" panose="020B0604020202020204" pitchFamily="34" charset="0"/>
              </a:rPr>
              <a:t>Vajíčka nejsou skryta v semeníku, </a:t>
            </a:r>
          </a:p>
          <a:p>
            <a:r>
              <a:rPr lang="cs-CZ" altLang="cs-CZ" sz="1600" b="1">
                <a:latin typeface="Arial" panose="020B0604020202020204" pitchFamily="34" charset="0"/>
              </a:rPr>
              <a:t>ale jsou</a:t>
            </a:r>
            <a:r>
              <a:rPr lang="cs-CZ" altLang="cs-CZ" sz="1600">
                <a:latin typeface="Arial" panose="020B0604020202020204" pitchFamily="34" charset="0"/>
              </a:rPr>
              <a:t> </a:t>
            </a:r>
            <a:r>
              <a:rPr lang="cs-CZ" altLang="cs-CZ" sz="1600" b="1">
                <a:latin typeface="Arial" panose="020B0604020202020204" pitchFamily="34" charset="0"/>
              </a:rPr>
              <a:t>volně přístupná</a:t>
            </a:r>
            <a:r>
              <a:rPr lang="cs-CZ" altLang="cs-CZ" sz="1600">
                <a:latin typeface="Arial" panose="020B0604020202020204" pitchFamily="34" charset="0"/>
              </a:rPr>
              <a:t> jednotlivě na listech nebo na stopkách.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Částečně mohou být skryta v šišticích. Po oplození vajíčka vzniká </a:t>
            </a:r>
            <a:r>
              <a:rPr lang="cs-CZ" altLang="cs-CZ" sz="1600" b="1">
                <a:latin typeface="Arial" panose="020B0604020202020204" pitchFamily="34" charset="0"/>
              </a:rPr>
              <a:t>semeno</a:t>
            </a:r>
            <a:r>
              <a:rPr lang="cs-CZ" altLang="cs-CZ" sz="1600">
                <a:latin typeface="Arial" panose="020B0604020202020204" pitchFamily="34" charset="0"/>
              </a:rPr>
              <a:t>.</a:t>
            </a:r>
          </a:p>
          <a:p>
            <a:endParaRPr lang="cs-CZ" altLang="cs-CZ" sz="1600">
              <a:latin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</a:rPr>
              <a:t>Rozdělení: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Lyginodendrophyta (Pteridospermophyta) – </a:t>
            </a:r>
            <a:r>
              <a:rPr lang="cs-CZ" altLang="cs-CZ" sz="1600" b="1">
                <a:latin typeface="Arial" panose="020B0604020202020204" pitchFamily="34" charset="0"/>
              </a:rPr>
              <a:t>kaparďosemenné</a:t>
            </a:r>
            <a:r>
              <a:rPr lang="cs-CZ" altLang="cs-CZ" sz="1600">
                <a:latin typeface="Arial" panose="020B0604020202020204" pitchFamily="34" charset="0"/>
              </a:rPr>
              <a:t> (svrchní devon – křída)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Cycadophyta  – </a:t>
            </a:r>
            <a:r>
              <a:rPr lang="cs-CZ" altLang="cs-CZ" sz="1600" b="1">
                <a:latin typeface="Arial" panose="020B0604020202020204" pitchFamily="34" charset="0"/>
              </a:rPr>
              <a:t>cykasovité</a:t>
            </a:r>
            <a:r>
              <a:rPr lang="cs-CZ" altLang="cs-CZ" sz="1600">
                <a:latin typeface="Arial" panose="020B0604020202020204" pitchFamily="34" charset="0"/>
              </a:rPr>
              <a:t> (vlastní cykasovité: svrchní karbon – recent, benetity: trias – křída)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Ginkgophyta – </a:t>
            </a:r>
            <a:r>
              <a:rPr lang="cs-CZ" altLang="cs-CZ" sz="1600" b="1">
                <a:latin typeface="Arial" panose="020B0604020202020204" pitchFamily="34" charset="0"/>
              </a:rPr>
              <a:t>jinanovité</a:t>
            </a:r>
            <a:r>
              <a:rPr lang="cs-CZ" altLang="cs-CZ" sz="1600">
                <a:latin typeface="Arial" panose="020B0604020202020204" pitchFamily="34" charset="0"/>
              </a:rPr>
              <a:t> (perm – recent, maximum v mesozoiku)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Pinophyta – </a:t>
            </a:r>
            <a:r>
              <a:rPr lang="cs-CZ" altLang="cs-CZ" sz="1600" b="1">
                <a:latin typeface="Arial" panose="020B0604020202020204" pitchFamily="34" charset="0"/>
              </a:rPr>
              <a:t>jehličnaté</a:t>
            </a:r>
            <a:r>
              <a:rPr lang="cs-CZ" altLang="cs-CZ" sz="1600">
                <a:latin typeface="Arial" panose="020B0604020202020204" pitchFamily="34" charset="0"/>
              </a:rPr>
              <a:t> (karbon – recent, v jejich rámci třída Pinopsida – jehličnany)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Gnetophyta  - </a:t>
            </a:r>
            <a:r>
              <a:rPr lang="cs-CZ" altLang="cs-CZ" sz="1600" b="1">
                <a:latin typeface="Arial" panose="020B0604020202020204" pitchFamily="34" charset="0"/>
              </a:rPr>
              <a:t>gnetovité</a:t>
            </a:r>
            <a:r>
              <a:rPr lang="cs-CZ" altLang="cs-CZ" sz="1600">
                <a:latin typeface="Arial" panose="020B0604020202020204" pitchFamily="34" charset="0"/>
              </a:rPr>
              <a:t> (hlavně v mesozoiku)</a:t>
            </a:r>
          </a:p>
        </p:txBody>
      </p:sp>
    </p:spTree>
    <p:extLst>
      <p:ext uri="{BB962C8B-B14F-4D97-AF65-F5344CB8AC3E}">
        <p14:creationId xmlns:p14="http://schemas.microsoft.com/office/powerpoint/2010/main" val="2205229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C0C41C6-AE4D-45FA-B2EC-03AF9A74B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9B5FD6C9-4711-4FC8-A501-4BDA74AC7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28601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Pinopsida – jehličnany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8DFCCBD0-6EB8-46C4-8BD8-45176FEED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913" y="4813517"/>
            <a:ext cx="438132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Walchia</a:t>
            </a:r>
            <a:endParaRPr lang="cs-CZ" altLang="cs-CZ" sz="1400" b="1" i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Dříve označována i rodovým názvem </a:t>
            </a:r>
            <a:r>
              <a:rPr lang="cs-CZ" altLang="cs-CZ" sz="1400" i="1" dirty="0" err="1">
                <a:solidFill>
                  <a:schemeClr val="tx2"/>
                </a:solidFill>
                <a:latin typeface="Arial" panose="020B0604020202020204" pitchFamily="34" charset="0"/>
              </a:rPr>
              <a:t>Lebachia</a:t>
            </a:r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Menší stromy, větvení v plochých přeslenech. </a:t>
            </a:r>
          </a:p>
          <a:p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Větve porůstají šroubovitě uspořádané, </a:t>
            </a:r>
          </a:p>
          <a:p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slabě odstávající jehlice.</a:t>
            </a:r>
          </a:p>
          <a:p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Větvičky </a:t>
            </a:r>
            <a:r>
              <a:rPr lang="cs-CZ" altLang="cs-CZ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walchií</a:t>
            </a:r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 – hojné </a:t>
            </a:r>
            <a:r>
              <a:rPr lang="cs-CZ" altLang="cs-CZ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fosílie</a:t>
            </a:r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 v permských</a:t>
            </a:r>
          </a:p>
          <a:p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prachovcích – </a:t>
            </a:r>
            <a:r>
              <a:rPr lang="cs-CZ" altLang="cs-CZ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walchiové</a:t>
            </a:r>
            <a:r>
              <a:rPr lang="cs-CZ" altLang="cs-CZ" sz="1400" b="1" dirty="0">
                <a:solidFill>
                  <a:schemeClr val="tx2"/>
                </a:solidFill>
                <a:latin typeface="Arial" panose="020B0604020202020204" pitchFamily="34" charset="0"/>
              </a:rPr>
              <a:t> lupky</a:t>
            </a:r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 (Boskovická brázda,</a:t>
            </a:r>
          </a:p>
          <a:p>
            <a:r>
              <a:rPr lang="cs-CZ" altLang="cs-CZ" sz="1400" dirty="0" err="1">
                <a:solidFill>
                  <a:schemeClr val="tx2"/>
                </a:solidFill>
                <a:latin typeface="Arial" panose="020B0604020202020204" pitchFamily="34" charset="0"/>
              </a:rPr>
              <a:t>vnitrosudetská</a:t>
            </a:r>
            <a:r>
              <a:rPr lang="cs-CZ" altLang="cs-CZ" sz="1400" dirty="0">
                <a:solidFill>
                  <a:schemeClr val="tx2"/>
                </a:solidFill>
                <a:latin typeface="Arial" panose="020B0604020202020204" pitchFamily="34" charset="0"/>
              </a:rPr>
              <a:t> a podkrkonošská pánev aj.)</a:t>
            </a:r>
          </a:p>
        </p:txBody>
      </p:sp>
      <p:pic>
        <p:nvPicPr>
          <p:cNvPr id="20485" name="Picture 5" descr="C:\Users\Martin\Documents\MU\Poznávání fosílií\rostliny\upravené obrázky\zmenšené pro prezentaci\Walchia.jpg">
            <a:extLst>
              <a:ext uri="{FF2B5EF4-FFF2-40B4-BE49-F238E27FC236}">
                <a16:creationId xmlns:a16="http://schemas.microsoft.com/office/drawing/2014/main" id="{AFB7ED7F-EEF0-4958-B0C9-C0C5F9D42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33525"/>
            <a:ext cx="301954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Martin\Documents\MU\Poznávání fosílií\rostliny\Walchia, rekonstr..png">
            <a:extLst>
              <a:ext uri="{FF2B5EF4-FFF2-40B4-BE49-F238E27FC236}">
                <a16:creationId xmlns:a16="http://schemas.microsoft.com/office/drawing/2014/main" id="{DC77F9E3-E28D-46EA-9F83-EE83C146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r="7300"/>
          <a:stretch>
            <a:fillRect/>
          </a:stretch>
        </p:blipFill>
        <p:spPr bwMode="auto">
          <a:xfrm>
            <a:off x="300111" y="1533524"/>
            <a:ext cx="4953000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Martin\Documents\MU\Poznávání fosílií\rostliny\walchie, Z. Burian.jpg">
            <a:extLst>
              <a:ext uri="{FF2B5EF4-FFF2-40B4-BE49-F238E27FC236}">
                <a16:creationId xmlns:a16="http://schemas.microsoft.com/office/drawing/2014/main" id="{B8D41E23-A9AC-4478-A560-DBD07863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1" y="3468687"/>
            <a:ext cx="42545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53E17E0E-7FEC-47EF-BF73-9CABC5BD2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09600"/>
            <a:ext cx="89079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Velikostní redukce původně megafylních listů do podoby </a:t>
            </a:r>
            <a:r>
              <a:rPr lang="cs-CZ" altLang="cs-CZ" sz="1400" b="1">
                <a:latin typeface="Arial" panose="020B0604020202020204" pitchFamily="34" charset="0"/>
              </a:rPr>
              <a:t>jehlic</a:t>
            </a:r>
            <a:r>
              <a:rPr lang="cs-CZ" altLang="cs-CZ" sz="1400">
                <a:latin typeface="Arial" panose="020B0604020202020204" pitchFamily="34" charset="0"/>
              </a:rPr>
              <a:t> – adaptace na ardidizaci klimatu během permu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(zvětšování plochy souší po konsolidaci Pangei). Konec </a:t>
            </a:r>
            <a:r>
              <a:rPr lang="cs-CZ" altLang="cs-CZ" sz="1400" b="1">
                <a:latin typeface="Arial" panose="020B0604020202020204" pitchFamily="34" charset="0"/>
              </a:rPr>
              <a:t>paleofytika</a:t>
            </a:r>
            <a:r>
              <a:rPr lang="cs-CZ" altLang="cs-CZ" sz="1400">
                <a:latin typeface="Arial" panose="020B0604020202020204" pitchFamily="34" charset="0"/>
              </a:rPr>
              <a:t> (dominance psilofyt a kapraďorostů)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a počátek </a:t>
            </a:r>
            <a:r>
              <a:rPr lang="cs-CZ" altLang="cs-CZ" sz="1400" b="1">
                <a:latin typeface="Arial" panose="020B0604020202020204" pitchFamily="34" charset="0"/>
              </a:rPr>
              <a:t>mezofytika</a:t>
            </a:r>
            <a:r>
              <a:rPr lang="cs-CZ" altLang="cs-CZ" sz="1400">
                <a:latin typeface="Arial" panose="020B0604020202020204" pitchFamily="34" charset="0"/>
              </a:rPr>
              <a:t> (dominance nahosemenných méně závislých na vodním prostředí).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22BEFC13-2148-4801-B103-1EAB5067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12" y="6451600"/>
            <a:ext cx="313531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i="1">
                <a:latin typeface="Arial" panose="020B0604020202020204" pitchFamily="34" charset="0"/>
              </a:rPr>
              <a:t>Walchia</a:t>
            </a:r>
            <a:r>
              <a:rPr lang="cs-CZ" altLang="cs-CZ" sz="1300">
                <a:latin typeface="Arial" panose="020B0604020202020204" pitchFamily="34" charset="0"/>
              </a:rPr>
              <a:t>. Rekonstrukce Zdeňka Buriana.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E2C5E3-A141-4CA7-AC77-20FE42889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35"/>
          <a:stretch/>
        </p:blipFill>
        <p:spPr>
          <a:xfrm>
            <a:off x="8718778" y="1440596"/>
            <a:ext cx="2991702" cy="344590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5211D47-CA9D-42F1-A6BF-523C5AD417E0}"/>
              </a:ext>
            </a:extLst>
          </p:cNvPr>
          <p:cNvSpPr txBox="1"/>
          <p:nvPr/>
        </p:nvSpPr>
        <p:spPr>
          <a:xfrm>
            <a:off x="9621331" y="4899402"/>
            <a:ext cx="2125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Větvička </a:t>
            </a:r>
            <a:r>
              <a:rPr lang="cs-CZ" sz="1400" dirty="0" err="1"/>
              <a:t>walchie</a:t>
            </a:r>
            <a:r>
              <a:rPr lang="cs-CZ" sz="1400" dirty="0"/>
              <a:t>. Výuk. sb.</a:t>
            </a:r>
          </a:p>
        </p:txBody>
      </p:sp>
    </p:spTree>
    <p:extLst>
      <p:ext uri="{BB962C8B-B14F-4D97-AF65-F5344CB8AC3E}">
        <p14:creationId xmlns:p14="http://schemas.microsoft.com/office/powerpoint/2010/main" val="329911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4A9218A-8097-4BE9-B4A2-6F3833C1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9486B793-7A3D-422A-81D6-7198FE365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25414"/>
            <a:ext cx="59485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Miocenní úhlotvorné jehličnany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Mělké pánve zatopené jezery. Zarůstání jezer vegetací – vznik rašelinišť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– sloje </a:t>
            </a:r>
            <a:r>
              <a:rPr lang="cs-CZ" altLang="cs-CZ" sz="1400" b="1">
                <a:latin typeface="Arial" panose="020B0604020202020204" pitchFamily="34" charset="0"/>
              </a:rPr>
              <a:t>hnědého uhlí</a:t>
            </a:r>
            <a:r>
              <a:rPr lang="cs-CZ" altLang="cs-CZ" sz="1400">
                <a:latin typeface="Arial" panose="020B0604020202020204" pitchFamily="34" charset="0"/>
              </a:rPr>
              <a:t>. Hlavní rostliny: tisovce, patisovce a pasekvoje.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Např. severočeské pánve oherského riftu, hlavně </a:t>
            </a:r>
            <a:r>
              <a:rPr lang="cs-CZ" altLang="cs-CZ" sz="1400" b="1">
                <a:latin typeface="Arial" panose="020B0604020202020204" pitchFamily="34" charset="0"/>
              </a:rPr>
              <a:t>mostecká pánev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  <a:endParaRPr lang="cs-CZ" altLang="cs-CZ" sz="1400" b="1">
              <a:latin typeface="Arial" panose="020B0604020202020204" pitchFamily="34" charset="0"/>
            </a:endParaRPr>
          </a:p>
          <a:p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29707" name="Picture 11" descr="C:\Users\Martin\Documents\MU\Poznávání fosílií\rostliny\upravené obrázky\zmenšené pro prezentaci\taxodium rec.jpg">
            <a:extLst>
              <a:ext uri="{FF2B5EF4-FFF2-40B4-BE49-F238E27FC236}">
                <a16:creationId xmlns:a16="http://schemas.microsoft.com/office/drawing/2014/main" id="{DD9F4019-E857-4820-8337-E64613F73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1422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C:\Users\Martin\Documents\MU\Poznávání fosílií\rostliny\upravené obrázky\zmenšené pro prezentaci\Taxodium distichum, miocén, Bílina.jpg">
            <a:extLst>
              <a:ext uri="{FF2B5EF4-FFF2-40B4-BE49-F238E27FC236}">
                <a16:creationId xmlns:a16="http://schemas.microsoft.com/office/drawing/2014/main" id="{6C33AE85-AFB2-4DC7-9A5E-153F0A73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884238" cy="21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C:\Users\Martin\Documents\MU\Poznávání fosílií\rostliny\upravené obrázky\zmenšené pro prezentaci\everglades.jpg">
            <a:extLst>
              <a:ext uri="{FF2B5EF4-FFF2-40B4-BE49-F238E27FC236}">
                <a16:creationId xmlns:a16="http://schemas.microsoft.com/office/drawing/2014/main" id="{AC9A6861-AFE7-418B-B820-BC3C846B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C:\Users\Martin\Documents\MU\Poznávání fosílií\rostliny\1.jpg">
            <a:extLst>
              <a:ext uri="{FF2B5EF4-FFF2-40B4-BE49-F238E27FC236}">
                <a16:creationId xmlns:a16="http://schemas.microsoft.com/office/drawing/2014/main" id="{1231DE9F-119D-4A15-BB05-A6BE8C334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5720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1" name="Text Box 15">
            <a:extLst>
              <a:ext uri="{FF2B5EF4-FFF2-40B4-BE49-F238E27FC236}">
                <a16:creationId xmlns:a16="http://schemas.microsoft.com/office/drawing/2014/main" id="{8764E7ED-1697-4E32-AFDE-78F8E783D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667000"/>
            <a:ext cx="24721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Pasekvoj Couttsiové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(</a:t>
            </a:r>
            <a:r>
              <a:rPr lang="cs-CZ" altLang="cs-CZ" sz="1400" i="1">
                <a:latin typeface="Arial" panose="020B0604020202020204" pitchFamily="34" charset="0"/>
              </a:rPr>
              <a:t>Quasisequoia couttsiae</a:t>
            </a:r>
            <a:r>
              <a:rPr lang="cs-CZ" altLang="cs-CZ" sz="1400">
                <a:latin typeface="Arial" panose="020B0604020202020204" pitchFamily="34" charset="0"/>
              </a:rPr>
              <a:t>)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Kmeny s průměrem až v 2 m</a:t>
            </a:r>
          </a:p>
        </p:txBody>
      </p:sp>
      <p:sp>
        <p:nvSpPr>
          <p:cNvPr id="29712" name="Text Box 16">
            <a:extLst>
              <a:ext uri="{FF2B5EF4-FFF2-40B4-BE49-F238E27FC236}">
                <a16:creationId xmlns:a16="http://schemas.microsoft.com/office/drawing/2014/main" id="{C9F2FE4A-3E24-428F-96E7-BB18F74B4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143001"/>
            <a:ext cx="22942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Tisovec pochybný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(Taxodium dubium)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Koncové větve s dvouřadě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sestavenými jehlicemi.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Dýchací kořeny k přijímání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vzdušného kyslíku</a:t>
            </a:r>
          </a:p>
        </p:txBody>
      </p:sp>
      <p:grpSp>
        <p:nvGrpSpPr>
          <p:cNvPr id="29715" name="Group 19">
            <a:extLst>
              <a:ext uri="{FF2B5EF4-FFF2-40B4-BE49-F238E27FC236}">
                <a16:creationId xmlns:a16="http://schemas.microsoft.com/office/drawing/2014/main" id="{F40B9D6F-8D92-4805-B20C-7AA82EAC0B1A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52400"/>
            <a:ext cx="2592388" cy="3352800"/>
            <a:chOff x="3984" y="240"/>
            <a:chExt cx="1633" cy="2112"/>
          </a:xfrm>
        </p:grpSpPr>
        <p:pic>
          <p:nvPicPr>
            <p:cNvPr id="29705" name="Picture 9" descr="C:\Users\Martin\Documents\MU\Poznávání fosílií\rostliny\upravené obrázky\zmenšené pro prezentaci\Quasisequoia couttsiae, oligocén Duchcov.jpg">
              <a:extLst>
                <a:ext uri="{FF2B5EF4-FFF2-40B4-BE49-F238E27FC236}">
                  <a16:creationId xmlns:a16="http://schemas.microsoft.com/office/drawing/2014/main" id="{B9226ECD-1D49-47F2-9878-602BA533A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40"/>
              <a:ext cx="1633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3" name="Text Box 17">
              <a:extLst>
                <a:ext uri="{FF2B5EF4-FFF2-40B4-BE49-F238E27FC236}">
                  <a16:creationId xmlns:a16="http://schemas.microsoft.com/office/drawing/2014/main" id="{4061F977-8B9E-4B6E-A2B9-C58E87AD7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88"/>
              <a:ext cx="8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solidFill>
                    <a:srgbClr val="FF9900"/>
                  </a:solidFill>
                  <a:latin typeface="Arial" panose="020B0604020202020204" pitchFamily="34" charset="0"/>
                </a:rPr>
                <a:t>semenná šištice</a:t>
              </a:r>
            </a:p>
          </p:txBody>
        </p:sp>
      </p:grpSp>
      <p:sp>
        <p:nvSpPr>
          <p:cNvPr id="29714" name="Text Box 18">
            <a:extLst>
              <a:ext uri="{FF2B5EF4-FFF2-40B4-BE49-F238E27FC236}">
                <a16:creationId xmlns:a16="http://schemas.microsoft.com/office/drawing/2014/main" id="{602921E4-D870-4EE1-86A2-43C6D4A1B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477001"/>
            <a:ext cx="50212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>
                <a:latin typeface="Arial" panose="020B0604020202020204" pitchFamily="34" charset="0"/>
              </a:rPr>
              <a:t>Hnědouhelný močál mostecké pánve. Rekonstrukce Karla Macha.</a:t>
            </a:r>
          </a:p>
        </p:txBody>
      </p:sp>
      <p:sp>
        <p:nvSpPr>
          <p:cNvPr id="29716" name="Text Box 20">
            <a:extLst>
              <a:ext uri="{FF2B5EF4-FFF2-40B4-BE49-F238E27FC236}">
                <a16:creationId xmlns:a16="http://schemas.microsoft.com/office/drawing/2014/main" id="{0B3A3815-346D-4DD0-BE76-3953C0F0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324601"/>
            <a:ext cx="38608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>
                <a:latin typeface="Arial" panose="020B0604020202020204" pitchFamily="34" charset="0"/>
              </a:rPr>
              <a:t>Recentní močál s tisovci. Foto: Steven J. Baskauf.</a:t>
            </a:r>
          </a:p>
        </p:txBody>
      </p:sp>
    </p:spTree>
    <p:extLst>
      <p:ext uri="{BB962C8B-B14F-4D97-AF65-F5344CB8AC3E}">
        <p14:creationId xmlns:p14="http://schemas.microsoft.com/office/powerpoint/2010/main" val="3917931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4207BEF-024D-4438-B6A1-117B23B4C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1BB85E62-E917-4504-BD2C-A2B4590AB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8601"/>
            <a:ext cx="299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Cycadophyta - cykasovité</a:t>
            </a:r>
          </a:p>
        </p:txBody>
      </p:sp>
      <p:pic>
        <p:nvPicPr>
          <p:cNvPr id="34822" name="Picture 6" descr="C:\Users\Martin\Documents\MU\Poznávání fosílií\rostliny\upravené obrázky\zmenšené pro prezentaci\Pterophyllum, Lunz.jpg">
            <a:extLst>
              <a:ext uri="{FF2B5EF4-FFF2-40B4-BE49-F238E27FC236}">
                <a16:creationId xmlns:a16="http://schemas.microsoft.com/office/drawing/2014/main" id="{3CC40E6B-BDC2-4B22-BD10-E4BDFACA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81000"/>
            <a:ext cx="262572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C:\Users\Martin\Documents\MU\Poznávání fosílií\rostliny\williamsonia-recon-h.png">
            <a:extLst>
              <a:ext uri="{FF2B5EF4-FFF2-40B4-BE49-F238E27FC236}">
                <a16:creationId xmlns:a16="http://schemas.microsoft.com/office/drawing/2014/main" id="{4D1DE889-234D-42AA-A2D2-E01280BD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>
            <a:fillRect/>
          </a:stretch>
        </p:blipFill>
        <p:spPr bwMode="auto">
          <a:xfrm>
            <a:off x="7315201" y="3124200"/>
            <a:ext cx="1941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C:\Users\Martin\Documents\MU\Poznávání fosílií\rostliny\cykas indický (Cycas circinalis), Havaj, foto F .a K. Starr.jpg">
            <a:extLst>
              <a:ext uri="{FF2B5EF4-FFF2-40B4-BE49-F238E27FC236}">
                <a16:creationId xmlns:a16="http://schemas.microsoft.com/office/drawing/2014/main" id="{B5525900-19C8-49BB-B30D-894EAF09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04800"/>
            <a:ext cx="20859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7" name="Text Box 11">
            <a:extLst>
              <a:ext uri="{FF2B5EF4-FFF2-40B4-BE49-F238E27FC236}">
                <a16:creationId xmlns:a16="http://schemas.microsoft.com/office/drawing/2014/main" id="{34FC437F-1C98-4FE6-807F-C0A34B17C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85800"/>
            <a:ext cx="37719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Málo rozvětvené i nevětvené, s nevysokými,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někdy až soudečkovitými kmeny s chocholem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zpeřených listů podobných listům palem.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Cykasy</a:t>
            </a:r>
            <a:r>
              <a:rPr lang="cs-CZ" altLang="cs-CZ" sz="1400">
                <a:latin typeface="Arial" panose="020B0604020202020204" pitchFamily="34" charset="0"/>
              </a:rPr>
              <a:t> (sv. karbon – recent, maximum trias,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jura).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Benetity</a:t>
            </a:r>
            <a:r>
              <a:rPr lang="cs-CZ" altLang="cs-CZ" sz="1400">
                <a:latin typeface="Arial" panose="020B0604020202020204" pitchFamily="34" charset="0"/>
              </a:rPr>
              <a:t> (trias – křída)</a:t>
            </a:r>
          </a:p>
          <a:p>
            <a:endParaRPr lang="cs-CZ" altLang="cs-CZ" sz="1400">
              <a:latin typeface="Arial" panose="020B0604020202020204" pitchFamily="34" charset="0"/>
            </a:endParaRP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6B355B33-9308-43BF-8EA6-48DBDEB68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819400"/>
            <a:ext cx="2519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Listy benetitů - </a:t>
            </a:r>
            <a:r>
              <a:rPr lang="cs-CZ" altLang="cs-CZ" sz="1400" b="1" i="1">
                <a:latin typeface="Arial" panose="020B0604020202020204" pitchFamily="34" charset="0"/>
              </a:rPr>
              <a:t>Pterophyllum</a:t>
            </a:r>
          </a:p>
        </p:txBody>
      </p:sp>
      <p:pic>
        <p:nvPicPr>
          <p:cNvPr id="34829" name="Picture 13" descr="C:\Users\Martin\Documents\MU\Poznávání fosílií\rostliny\williamsonia-šištice.png">
            <a:extLst>
              <a:ext uri="{FF2B5EF4-FFF2-40B4-BE49-F238E27FC236}">
                <a16:creationId xmlns:a16="http://schemas.microsoft.com/office/drawing/2014/main" id="{4E98EEAA-20CC-4ADB-8987-B69BDE6B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4610" r="57758" b="418"/>
          <a:stretch>
            <a:fillRect/>
          </a:stretch>
        </p:blipFill>
        <p:spPr bwMode="auto">
          <a:xfrm>
            <a:off x="9144001" y="3581400"/>
            <a:ext cx="1343025" cy="2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0" name="Text Box 14">
            <a:extLst>
              <a:ext uri="{FF2B5EF4-FFF2-40B4-BE49-F238E27FC236}">
                <a16:creationId xmlns:a16="http://schemas.microsoft.com/office/drawing/2014/main" id="{227A24EF-DC7A-4AAC-BF01-1D13BEB2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172200"/>
            <a:ext cx="2601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Bentity – rekonstrukce stromu,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šištice připomínající květy</a:t>
            </a:r>
            <a:endParaRPr lang="cs-CZ" altLang="cs-CZ" sz="1400" b="1" i="1">
              <a:latin typeface="Arial" panose="020B0604020202020204" pitchFamily="34" charset="0"/>
            </a:endParaRPr>
          </a:p>
        </p:txBody>
      </p:sp>
      <p:sp>
        <p:nvSpPr>
          <p:cNvPr id="34831" name="Text Box 15">
            <a:extLst>
              <a:ext uri="{FF2B5EF4-FFF2-40B4-BE49-F238E27FC236}">
                <a16:creationId xmlns:a16="http://schemas.microsoft.com/office/drawing/2014/main" id="{B07484AF-EF21-4B7C-8149-8496F16DE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1" y="2514600"/>
            <a:ext cx="18485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cykas indický, Havaj,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Foto: F. a K. Starr</a:t>
            </a:r>
            <a:endParaRPr lang="cs-CZ" altLang="cs-CZ" sz="1400" b="1" i="1">
              <a:latin typeface="Arial" panose="020B0604020202020204" pitchFamily="34" charset="0"/>
            </a:endParaRPr>
          </a:p>
        </p:txBody>
      </p:sp>
      <p:sp>
        <p:nvSpPr>
          <p:cNvPr id="34832" name="Text Box 16">
            <a:extLst>
              <a:ext uri="{FF2B5EF4-FFF2-40B4-BE49-F238E27FC236}">
                <a16:creationId xmlns:a16="http://schemas.microsoft.com/office/drawing/2014/main" id="{A5D8EAAB-9904-41A2-AE17-D4DA40C2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259513"/>
            <a:ext cx="5778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>
                <a:latin typeface="Arial" panose="020B0604020202020204" pitchFamily="34" charset="0"/>
              </a:rPr>
              <a:t>Cykasovité + jehličnaté araukárie – typická flóra mesozoika, především</a:t>
            </a:r>
          </a:p>
          <a:p>
            <a:r>
              <a:rPr lang="cs-CZ" altLang="cs-CZ" sz="1300">
                <a:latin typeface="Arial" panose="020B0604020202020204" pitchFamily="34" charset="0"/>
              </a:rPr>
              <a:t>triasu a jury. Mezofytikum (sp. perm – křída). Rekonstrukce Zdeňka Buriana.</a:t>
            </a:r>
            <a:endParaRPr lang="cs-CZ" altLang="cs-CZ" sz="1300" b="1" i="1">
              <a:latin typeface="Arial" panose="020B0604020202020204" pitchFamily="34" charset="0"/>
            </a:endParaRPr>
          </a:p>
        </p:txBody>
      </p:sp>
      <p:pic>
        <p:nvPicPr>
          <p:cNvPr id="34833" name="Picture 17" descr="C:\Users\Martin\Documents\MU\Poznávání fosílií\rostliny\triasová krajina.jpg">
            <a:extLst>
              <a:ext uri="{FF2B5EF4-FFF2-40B4-BE49-F238E27FC236}">
                <a16:creationId xmlns:a16="http://schemas.microsoft.com/office/drawing/2014/main" id="{9D749B76-ABD0-4FC6-B2B1-7EE6EC18D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24200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184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E82028F3-7BF5-407E-9989-A08E7FE74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76200"/>
            <a:ext cx="8607425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                                Angiosperimické (krytosemenné) rostliny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Vajíčko je ukryto v </a:t>
            </a:r>
            <a:r>
              <a:rPr lang="cs-CZ" altLang="cs-CZ" sz="1600" b="1">
                <a:latin typeface="Arial" panose="020B0604020202020204" pitchFamily="34" charset="0"/>
              </a:rPr>
              <a:t>semeníku</a:t>
            </a:r>
            <a:r>
              <a:rPr lang="cs-CZ" altLang="cs-CZ" sz="1600">
                <a:latin typeface="Arial" panose="020B0604020202020204" pitchFamily="34" charset="0"/>
              </a:rPr>
              <a:t> – spodní části pestíku. Oplození prostřednictvím pylové láčky. 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Objevují se ve svrchní juře a od svrchní křídy se začínají značně rozvíjet (</a:t>
            </a:r>
            <a:r>
              <a:rPr lang="cs-CZ" altLang="cs-CZ" sz="1600" b="1">
                <a:latin typeface="Arial" panose="020B0604020202020204" pitchFamily="34" charset="0"/>
              </a:rPr>
              <a:t>neofytikum</a:t>
            </a:r>
            <a:r>
              <a:rPr lang="cs-CZ" altLang="cs-CZ" sz="1600">
                <a:latin typeface="Arial" panose="020B0604020202020204" pitchFamily="34" charset="0"/>
              </a:rPr>
              <a:t>). Tento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vývoj pokračuje do recentu.</a:t>
            </a:r>
          </a:p>
        </p:txBody>
      </p:sp>
      <p:pic>
        <p:nvPicPr>
          <p:cNvPr id="38915" name="Picture 3" descr="C:\Users\Martin\Documents\MU\Poznávání fosílií\rostliny\upravené obrázky\zmenšené pro prezentaci\Alnus julianiformis.jpg">
            <a:extLst>
              <a:ext uri="{FF2B5EF4-FFF2-40B4-BE49-F238E27FC236}">
                <a16:creationId xmlns:a16="http://schemas.microsoft.com/office/drawing/2014/main" id="{9DADA6F3-57CF-4F43-B33D-1181ADAE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066800"/>
            <a:ext cx="183673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Martin\Documents\MU\Poznávání fosílií\rostliny\upravené obrázky\zmenšené pro prezentaci\DSC01558.jpg">
            <a:extLst>
              <a:ext uri="{FF2B5EF4-FFF2-40B4-BE49-F238E27FC236}">
                <a16:creationId xmlns:a16="http://schemas.microsoft.com/office/drawing/2014/main" id="{23F52271-088F-4437-9EE5-EAFCE70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2025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Martin\Documents\MU\Poznávání fosílií\rostliny\upravené obrázky\zmenšené pro prezentaci\Magnolia, Maletín.jpg">
            <a:extLst>
              <a:ext uri="{FF2B5EF4-FFF2-40B4-BE49-F238E27FC236}">
                <a16:creationId xmlns:a16="http://schemas.microsoft.com/office/drawing/2014/main" id="{E55334E4-319A-45DE-865E-0FC18987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066800"/>
            <a:ext cx="3700463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C:\Users\Martin\Documents\MU\Poznávání fosílií\rostliny\upravené obrázky\zmenšené pro prezentaci\Myrica ceriferiformis.jpg">
            <a:extLst>
              <a:ext uri="{FF2B5EF4-FFF2-40B4-BE49-F238E27FC236}">
                <a16:creationId xmlns:a16="http://schemas.microsoft.com/office/drawing/2014/main" id="{D6040094-6A8C-42A1-8A56-820F4F26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810000"/>
            <a:ext cx="1558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C:\Users\Martin\Documents\MU\Poznávání fosílií\rostliny\upravené obrázky\zmenšené pro prezentaci\DSC01552a.jpg">
            <a:extLst>
              <a:ext uri="{FF2B5EF4-FFF2-40B4-BE49-F238E27FC236}">
                <a16:creationId xmlns:a16="http://schemas.microsoft.com/office/drawing/2014/main" id="{193412B7-DAA4-4961-993B-5DBB236C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193833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6EF97C07-18BE-4611-B3E4-D9EF2D300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3429000"/>
            <a:ext cx="3592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>
                <a:latin typeface="Arial" panose="020B0604020202020204" pitchFamily="34" charset="0"/>
              </a:rPr>
              <a:t>Magnolia</a:t>
            </a:r>
            <a:r>
              <a:rPr lang="cs-CZ" altLang="cs-CZ" sz="1400">
                <a:latin typeface="Arial" panose="020B0604020202020204" pitchFamily="34" charset="0"/>
              </a:rPr>
              <a:t>, sv. křída, perucké vrstvy, Maletín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114458F4-E031-49C1-94F9-9AD7436C4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1" y="3581400"/>
            <a:ext cx="2164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Olše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Alnus julianiformis,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miocén, mostecká pánev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A5AD50E1-3809-4BE6-9A91-44C19E0A4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019800"/>
            <a:ext cx="2164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Skořicovník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Daphnogene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miocén, mostecká pánev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ADF2B59D-327F-4980-9C1E-F74494031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1" y="5943600"/>
            <a:ext cx="2164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Vřesna voskonosnovitá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Myrica ceriferiformis,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miocén, mostecká pánev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3A7FD5EA-79BE-4B0D-88A2-E288C81E2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657601"/>
            <a:ext cx="17956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>
                <a:latin typeface="Arial" panose="020B0604020202020204" pitchFamily="34" charset="0"/>
              </a:rPr>
              <a:t>Credneria bohemica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svrchní křída,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perucké vrstvy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Kunštát</a:t>
            </a:r>
          </a:p>
        </p:txBody>
      </p:sp>
    </p:spTree>
    <p:extLst>
      <p:ext uri="{BB962C8B-B14F-4D97-AF65-F5344CB8AC3E}">
        <p14:creationId xmlns:p14="http://schemas.microsoft.com/office/powerpoint/2010/main" val="1380622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3DA5D7-834D-41FD-83F3-E33F65870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29" y="1349562"/>
            <a:ext cx="7011226" cy="481437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5611BE1-29C6-4F7C-9672-DA3C4B874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5" y="0"/>
            <a:ext cx="5390322" cy="269516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30CC2A0-5677-4E10-A108-81DCD3BA4B52}"/>
              </a:ext>
            </a:extLst>
          </p:cNvPr>
          <p:cNvSpPr txBox="1"/>
          <p:nvPr/>
        </p:nvSpPr>
        <p:spPr>
          <a:xfrm>
            <a:off x="152745" y="3218141"/>
            <a:ext cx="41072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Paleofytikum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Psilofytová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flóra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Brakické a sladkovodní prostředí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Laurussie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dalších rovníkových pevnin.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B4BF3C-E9F2-48E5-B67D-8B7F92EBE1FE}"/>
              </a:ext>
            </a:extLst>
          </p:cNvPr>
          <p:cNvSpPr txBox="1"/>
          <p:nvPr/>
        </p:nvSpPr>
        <p:spPr>
          <a:xfrm>
            <a:off x="2058030" y="15188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Laurussia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A0391A-FB57-4432-B9E8-64F661808B28}"/>
              </a:ext>
            </a:extLst>
          </p:cNvPr>
          <p:cNvSpPr txBox="1"/>
          <p:nvPr/>
        </p:nvSpPr>
        <p:spPr>
          <a:xfrm>
            <a:off x="10346216" y="6163937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Orig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Zdeněk Burian</a:t>
            </a:r>
          </a:p>
        </p:txBody>
      </p:sp>
    </p:spTree>
    <p:extLst>
      <p:ext uri="{BB962C8B-B14F-4D97-AF65-F5344CB8AC3E}">
        <p14:creationId xmlns:p14="http://schemas.microsoft.com/office/powerpoint/2010/main" val="18190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1DCA4D5-CDCF-481B-A3D6-2B3399216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1" y="242866"/>
            <a:ext cx="4888482" cy="28842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E3E6694-DFDF-4B2C-8A1E-6312DB7E2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1" y="3789847"/>
            <a:ext cx="5650573" cy="28252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FD6AF4-A1D8-47D1-B78E-927B4466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88" y="3507790"/>
            <a:ext cx="5001023" cy="30306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1720-9C83-4208-92BA-49BF121AE390}"/>
              </a:ext>
            </a:extLst>
          </p:cNvPr>
          <p:cNvSpPr txBox="1"/>
          <p:nvPr/>
        </p:nvSpPr>
        <p:spPr>
          <a:xfrm>
            <a:off x="6710288" y="3033278"/>
            <a:ext cx="16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Karbonská flóra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2047AB-05AE-4AB6-8B1C-CCBE8EDA3D1C}"/>
              </a:ext>
            </a:extLst>
          </p:cNvPr>
          <p:cNvSpPr txBox="1"/>
          <p:nvPr/>
        </p:nvSpPr>
        <p:spPr>
          <a:xfrm>
            <a:off x="6560065" y="6430468"/>
            <a:ext cx="146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Permská flóra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DFBF689-A75F-46BB-B913-E4606D9564EF}"/>
              </a:ext>
            </a:extLst>
          </p:cNvPr>
          <p:cNvSpPr txBox="1"/>
          <p:nvPr/>
        </p:nvSpPr>
        <p:spPr>
          <a:xfrm>
            <a:off x="9959294" y="3196321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Orig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Zdeněk Burian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62F099A-77CF-4142-9D06-A47F20E61B29}"/>
              </a:ext>
            </a:extLst>
          </p:cNvPr>
          <p:cNvSpPr txBox="1"/>
          <p:nvPr/>
        </p:nvSpPr>
        <p:spPr>
          <a:xfrm>
            <a:off x="220881" y="2836822"/>
            <a:ext cx="5990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Paleofytikum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Karbon – v tropech pralesy stromových kapraďorostů,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mírných šířkách nahosemenné rostliny. Během permu zvětšení rozlohy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Pangei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aridizace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začátek dominance nahosemenných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mezofytikum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14B6200-B707-4738-9BB3-BD4FE670F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1" y="195153"/>
            <a:ext cx="5039282" cy="25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60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47A73B-7426-4519-ADEC-6E33A14F2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9" y="379829"/>
            <a:ext cx="5357786" cy="26788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BC105BD-F303-4A42-85A4-53D35829F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01" y="1504884"/>
            <a:ext cx="6586412" cy="458879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3BCE361-221E-484B-BBBF-6244CE1F79EC}"/>
              </a:ext>
            </a:extLst>
          </p:cNvPr>
          <p:cNvSpPr txBox="1"/>
          <p:nvPr/>
        </p:nvSpPr>
        <p:spPr>
          <a:xfrm>
            <a:off x="5809956" y="379829"/>
            <a:ext cx="17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Mezozoická flóra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7AB458-CE4A-4B48-B55B-520A0139D000}"/>
              </a:ext>
            </a:extLst>
          </p:cNvPr>
          <p:cNvSpPr txBox="1"/>
          <p:nvPr/>
        </p:nvSpPr>
        <p:spPr>
          <a:xfrm>
            <a:off x="9895582" y="6093674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Orig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Zdeněk Burian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731E9D0-D013-45E6-B1F3-0CECA56A4442}"/>
              </a:ext>
            </a:extLst>
          </p:cNvPr>
          <p:cNvSpPr txBox="1"/>
          <p:nvPr/>
        </p:nvSpPr>
        <p:spPr>
          <a:xfrm>
            <a:off x="105770" y="3468202"/>
            <a:ext cx="4747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Perm – křída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mezofytikum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jehličnany, cykasy,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benetity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jinany aj.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 křídě vznik krytosemenných rostlin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trvá dodnes.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852C3B-B465-4533-B88B-6252DB98BEDC}"/>
              </a:ext>
            </a:extLst>
          </p:cNvPr>
          <p:cNvSpPr txBox="1"/>
          <p:nvPr/>
        </p:nvSpPr>
        <p:spPr>
          <a:xfrm>
            <a:off x="5050301" y="6093674"/>
            <a:ext cx="2495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Triasový prales,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mezofytikum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4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89BA44-24C6-4E73-B478-6DC47AC7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0" y="344514"/>
            <a:ext cx="4015532" cy="57536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2FFE9E-2508-49F3-ABB2-ACFCEF11B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1" y="3806296"/>
            <a:ext cx="2816703" cy="20155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FEAECC-1F7F-4E83-BAFA-2633AFF73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70" y="3617648"/>
            <a:ext cx="3190434" cy="239282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56754B5-516B-4EC0-AA49-07D04ADDAE5F}"/>
              </a:ext>
            </a:extLst>
          </p:cNvPr>
          <p:cNvSpPr txBox="1"/>
          <p:nvPr/>
        </p:nvSpPr>
        <p:spPr>
          <a:xfrm>
            <a:off x="424294" y="794720"/>
            <a:ext cx="72507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Dírkovci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Foraminifera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Prvoci s vnější schránkou různých tvarů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Většinou mikroskopická velikost a planktonní způsob života.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některých případech (karbonské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fussuliny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paleogenní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nummuliti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 makroskopická velikost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bentózní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způsob života.</a:t>
            </a:r>
          </a:p>
        </p:txBody>
      </p:sp>
    </p:spTree>
    <p:extLst>
      <p:ext uri="{BB962C8B-B14F-4D97-AF65-F5344CB8AC3E}">
        <p14:creationId xmlns:p14="http://schemas.microsoft.com/office/powerpoint/2010/main" val="283054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FB3736-33BD-4744-9870-68A8EF78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46" y="357673"/>
            <a:ext cx="7655078" cy="453084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C87FA0-F1C6-44B5-BF38-0E299B4E5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" y="3601330"/>
            <a:ext cx="5797996" cy="28989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4B44CAB-7CEE-4C6F-953F-A1F37EA98D09}"/>
              </a:ext>
            </a:extLst>
          </p:cNvPr>
          <p:cNvSpPr txBox="1"/>
          <p:nvPr/>
        </p:nvSpPr>
        <p:spPr>
          <a:xfrm>
            <a:off x="246276" y="357672"/>
            <a:ext cx="171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Kenozoická flóra</a:t>
            </a:r>
          </a:p>
          <a:p>
            <a:r>
              <a:rPr lang="cs-CZ" dirty="0"/>
              <a:t>(</a:t>
            </a:r>
            <a:r>
              <a:rPr lang="cs-CZ" dirty="0" err="1"/>
              <a:t>neofytikum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663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0A65E5-67EF-4E99-B58C-B19B8F1FE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6" y="1691639"/>
            <a:ext cx="2226158" cy="2627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4B0F73-EB28-42A3-95A2-E03D856B3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42" y="1690183"/>
            <a:ext cx="2855859" cy="43016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C50614-62CD-4364-A780-639E964AA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72" y="1690182"/>
            <a:ext cx="4187835" cy="478809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D8B094-61FD-4A6B-ADE6-213B94C070DD}"/>
              </a:ext>
            </a:extLst>
          </p:cNvPr>
          <p:cNvSpPr txBox="1"/>
          <p:nvPr/>
        </p:nvSpPr>
        <p:spPr>
          <a:xfrm>
            <a:off x="438145" y="378999"/>
            <a:ext cx="11110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Trilobiti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Kambrium-perm – vůdčí (indexová) mořská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fosílie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paleozoika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Členovci, vnější krunýř rozdělen na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hlavový štít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cephalon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trupový štít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thorax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ocasní štít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(pygidium).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Pohyblivý bentos (život na dně, ovšem nepřisedle),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filtrátoři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dravci.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5927B0-4B38-444C-B957-3DFA66465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" y="4627211"/>
            <a:ext cx="3216612" cy="20609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C4CAD06-3800-4625-8827-21D43C9524F0}"/>
              </a:ext>
            </a:extLst>
          </p:cNvPr>
          <p:cNvSpPr txBox="1"/>
          <p:nvPr/>
        </p:nvSpPr>
        <p:spPr>
          <a:xfrm>
            <a:off x="3654757" y="6478273"/>
            <a:ext cx="24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Trupový štít trilobita. Výuk. sb.</a:t>
            </a:r>
          </a:p>
        </p:txBody>
      </p:sp>
    </p:spTree>
    <p:extLst>
      <p:ext uri="{BB962C8B-B14F-4D97-AF65-F5344CB8AC3E}">
        <p14:creationId xmlns:p14="http://schemas.microsoft.com/office/powerpoint/2010/main" val="299712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B93D8F-4710-4694-9FF0-5AE8F0210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5" y="4811151"/>
            <a:ext cx="2348133" cy="17611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C8B137-9E76-4FD1-8C33-745C0713B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36" y="510382"/>
            <a:ext cx="3626534" cy="25748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19F4FA-9403-4B2E-B6F2-071A1C94B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426425"/>
            <a:ext cx="3762375" cy="34575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793551-89B8-4882-9C93-B27A7D07A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4" y="4094082"/>
            <a:ext cx="3531797" cy="250762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D3EF688-C496-46BA-B322-F778DD6B20A3}"/>
              </a:ext>
            </a:extLst>
          </p:cNvPr>
          <p:cNvSpPr txBox="1"/>
          <p:nvPr/>
        </p:nvSpPr>
        <p:spPr>
          <a:xfrm>
            <a:off x="7474843" y="426425"/>
            <a:ext cx="42562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Ramenonožci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Brachiopoda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Kambrium -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Bezobratlí se schránkou tvořenou dvěma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nestejnými miskami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Rovina souměrnosti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schránky probíhá podélně napříč miskami.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Přisedlý bentos, upevňování ke dnu stvolem,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Uvnitř spirálně stočená ramena s brvami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 filtrování potravy.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476FD73-F178-4081-A243-BBD5A23AF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58" y="3286826"/>
            <a:ext cx="4487185" cy="33416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557A46A-3DBF-4DDE-A051-E68C9560C496}"/>
              </a:ext>
            </a:extLst>
          </p:cNvPr>
          <p:cNvSpPr txBox="1"/>
          <p:nvPr/>
        </p:nvSpPr>
        <p:spPr>
          <a:xfrm>
            <a:off x="7474843" y="3275111"/>
            <a:ext cx="179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Brachiopodi</a:t>
            </a:r>
            <a:r>
              <a:rPr lang="cs-CZ" sz="1400" dirty="0"/>
              <a:t>. Výuk. sb.</a:t>
            </a:r>
          </a:p>
        </p:txBody>
      </p:sp>
    </p:spTree>
    <p:extLst>
      <p:ext uri="{BB962C8B-B14F-4D97-AF65-F5344CB8AC3E}">
        <p14:creationId xmlns:p14="http://schemas.microsoft.com/office/powerpoint/2010/main" val="79054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BC130A9-4D92-4B26-A264-7E56116A8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" b="11430"/>
          <a:stretch/>
        </p:blipFill>
        <p:spPr>
          <a:xfrm>
            <a:off x="3086132" y="246324"/>
            <a:ext cx="4770799" cy="3483916"/>
          </a:xfrm>
          <a:prstGeom prst="rect">
            <a:avLst/>
          </a:prstGeom>
        </p:spPr>
      </p:pic>
      <p:pic>
        <p:nvPicPr>
          <p:cNvPr id="2" name="Picture 17" descr="C:\Users\Martin\Documents\MU - výuka\Poznávání fosílií\fotky pro prezentaci\tentakuliti.jpg">
            <a:extLst>
              <a:ext uri="{FF2B5EF4-FFF2-40B4-BE49-F238E27FC236}">
                <a16:creationId xmlns:a16="http://schemas.microsoft.com/office/drawing/2014/main" id="{1CF1FA5B-2002-4793-9377-96A66BBA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45" y="3289241"/>
            <a:ext cx="3380383" cy="312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C:\Users\Martin\Documents\MU - výuka\Poznávání fosílií\fotky pro prezentaci\tentakulit I.tif">
            <a:extLst>
              <a:ext uri="{FF2B5EF4-FFF2-40B4-BE49-F238E27FC236}">
                <a16:creationId xmlns:a16="http://schemas.microsoft.com/office/drawing/2014/main" id="{4FA1D397-DFA9-4AE2-B1E1-C86DE719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31" y="3967089"/>
            <a:ext cx="438801" cy="23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799196-BE1D-4FA3-B46F-7CA78236A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63" y="3731147"/>
            <a:ext cx="1992078" cy="29732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F972A8-0598-4467-8878-86C38B4658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/>
          <a:stretch/>
        </p:blipFill>
        <p:spPr>
          <a:xfrm>
            <a:off x="207831" y="2125331"/>
            <a:ext cx="2730688" cy="34902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63E3CC-A136-48A6-9ED7-4A79CE6FC3E9}"/>
              </a:ext>
            </a:extLst>
          </p:cNvPr>
          <p:cNvSpPr txBox="1"/>
          <p:nvPr/>
        </p:nvSpPr>
        <p:spPr>
          <a:xfrm>
            <a:off x="24964" y="274024"/>
            <a:ext cx="31620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Graptoliti</a:t>
            </a:r>
            <a:endParaRPr lang="cs-CZ" sz="1400" b="1" dirty="0"/>
          </a:p>
          <a:p>
            <a:r>
              <a:rPr lang="cs-CZ" sz="1400" dirty="0"/>
              <a:t>Koloniální </a:t>
            </a:r>
            <a:r>
              <a:rPr lang="cs-CZ" sz="1400" dirty="0" err="1"/>
              <a:t>polostrunatci</a:t>
            </a:r>
            <a:r>
              <a:rPr lang="cs-CZ" sz="1400" dirty="0"/>
              <a:t>. Vnější schránka </a:t>
            </a:r>
          </a:p>
          <a:p>
            <a:r>
              <a:rPr lang="cs-CZ" sz="1400" dirty="0"/>
              <a:t>složena z dílčích větví s komůrkami.</a:t>
            </a:r>
          </a:p>
          <a:p>
            <a:r>
              <a:rPr lang="cs-CZ" sz="1400" dirty="0"/>
              <a:t>V každé komůrce jeden živočich.</a:t>
            </a:r>
          </a:p>
          <a:p>
            <a:r>
              <a:rPr lang="cs-CZ" sz="1400" dirty="0"/>
              <a:t>Kambrium-karbon, </a:t>
            </a:r>
            <a:r>
              <a:rPr lang="cs-CZ" sz="1400" b="1" dirty="0"/>
              <a:t>silur – významná </a:t>
            </a:r>
          </a:p>
          <a:p>
            <a:r>
              <a:rPr lang="cs-CZ" sz="1400" b="1" dirty="0"/>
              <a:t>složka planktonu</a:t>
            </a:r>
            <a:r>
              <a:rPr lang="cs-CZ" sz="1400" dirty="0"/>
              <a:t> (graptolitové břidlice).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51947A6-20AE-4312-B366-5438DC752956}"/>
              </a:ext>
            </a:extLst>
          </p:cNvPr>
          <p:cNvSpPr txBox="1"/>
          <p:nvPr/>
        </p:nvSpPr>
        <p:spPr>
          <a:xfrm>
            <a:off x="8171080" y="401135"/>
            <a:ext cx="3433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Tentakuliti</a:t>
            </a:r>
            <a:endParaRPr lang="cs-CZ" sz="1600" b="1" dirty="0"/>
          </a:p>
          <a:p>
            <a:r>
              <a:rPr lang="cs-CZ" sz="1600" dirty="0"/>
              <a:t>Měkkýši s jehlicovitou schránkou.</a:t>
            </a:r>
          </a:p>
          <a:p>
            <a:r>
              <a:rPr lang="cs-CZ" sz="1600" dirty="0"/>
              <a:t>Ordovik-devon</a:t>
            </a:r>
          </a:p>
          <a:p>
            <a:r>
              <a:rPr lang="cs-CZ" sz="1600" b="1" dirty="0"/>
              <a:t>V devonu významná složka planktonu</a:t>
            </a:r>
            <a:r>
              <a:rPr lang="cs-CZ" sz="1600" dirty="0"/>
              <a:t> 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tentakulitové</a:t>
            </a:r>
            <a:r>
              <a:rPr lang="cs-CZ" sz="1600" dirty="0"/>
              <a:t> břidlice.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94D6E3-3962-4243-9269-B9A4A3B52B2E}"/>
              </a:ext>
            </a:extLst>
          </p:cNvPr>
          <p:cNvSpPr txBox="1"/>
          <p:nvPr/>
        </p:nvSpPr>
        <p:spPr>
          <a:xfrm>
            <a:off x="5632200" y="3716564"/>
            <a:ext cx="2270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Graptoliti</a:t>
            </a:r>
            <a:r>
              <a:rPr lang="cs-CZ" sz="1400" dirty="0"/>
              <a:t> v břidlici. Výuk. sb.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96690D-8F50-4F4D-8BCE-ED5B228DB97F}"/>
              </a:ext>
            </a:extLst>
          </p:cNvPr>
          <p:cNvSpPr txBox="1"/>
          <p:nvPr/>
        </p:nvSpPr>
        <p:spPr>
          <a:xfrm>
            <a:off x="9950679" y="6396621"/>
            <a:ext cx="1801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Tentakuliti</a:t>
            </a:r>
            <a:r>
              <a:rPr lang="cs-CZ" sz="1400" dirty="0"/>
              <a:t> ve vápenci.</a:t>
            </a:r>
          </a:p>
        </p:txBody>
      </p:sp>
    </p:spTree>
    <p:extLst>
      <p:ext uri="{BB962C8B-B14F-4D97-AF65-F5344CB8AC3E}">
        <p14:creationId xmlns:p14="http://schemas.microsoft.com/office/powerpoint/2010/main" val="209102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A14077-270E-4145-97C5-CDE1C1E2A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25" y="691934"/>
            <a:ext cx="5160474" cy="58064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B5C648-5179-43B8-9946-BE0F7731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1" y="156280"/>
            <a:ext cx="3428708" cy="20739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FD3D8C-2D2E-4F6D-AD7B-0AE007998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04" y="291844"/>
            <a:ext cx="2293033" cy="19383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7C96FAA-1CE3-4011-880F-45565E9B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148"/>
            <a:ext cx="2888098" cy="35138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FA7D01-D837-4174-B4E6-85BE327E9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42" y="4763364"/>
            <a:ext cx="2907534" cy="193835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7A5CCFD-5F48-4BFA-96E0-37CE3B69177E}"/>
              </a:ext>
            </a:extLst>
          </p:cNvPr>
          <p:cNvSpPr txBox="1"/>
          <p:nvPr/>
        </p:nvSpPr>
        <p:spPr>
          <a:xfrm>
            <a:off x="386708" y="2153965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Drsnatí koráli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Rugosa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Kambrium-perm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7243F1-3EDA-48E0-BF87-DCE667CEAEAD}"/>
              </a:ext>
            </a:extLst>
          </p:cNvPr>
          <p:cNvSpPr txBox="1"/>
          <p:nvPr/>
        </p:nvSpPr>
        <p:spPr>
          <a:xfrm>
            <a:off x="4076726" y="2216824"/>
            <a:ext cx="2192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Deskatí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koráli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Tabulata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Kambrium-perm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8117F8-A818-4039-A10E-F7D47F0ECFFB}"/>
              </a:ext>
            </a:extLst>
          </p:cNvPr>
          <p:cNvSpPr txBox="1"/>
          <p:nvPr/>
        </p:nvSpPr>
        <p:spPr>
          <a:xfrm>
            <a:off x="1929201" y="3249889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Ostnokožci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Echinodertmata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D6298FF-E513-4214-B519-3CB7D8848932}"/>
              </a:ext>
            </a:extLst>
          </p:cNvPr>
          <p:cNvSpPr txBox="1"/>
          <p:nvPr/>
        </p:nvSpPr>
        <p:spPr>
          <a:xfrm>
            <a:off x="2798702" y="3650110"/>
            <a:ext cx="34008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Lilijice (ordovik-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kořeny, stonky,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koruna s rameny. Přisedlý bentos i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plankton. Stonky s kruhovitých článků.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C2FBCF-133A-43CE-BC3E-D0EA0D10764B}"/>
              </a:ext>
            </a:extLst>
          </p:cNvPr>
          <p:cNvSpPr txBox="1"/>
          <p:nvPr/>
        </p:nvSpPr>
        <p:spPr>
          <a:xfrm>
            <a:off x="4001866" y="4455587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Ježovky (kambrium-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810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9DAD6F2A-7AC9-4512-AD25-D2FDA5A8A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02" y="4669467"/>
            <a:ext cx="1681788" cy="18649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009235E-6EB9-4286-BC83-298D06003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8" y="924951"/>
            <a:ext cx="2808819" cy="426165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1871E0D-B63E-4366-A343-8E05B7C27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26" y="924951"/>
            <a:ext cx="3181057" cy="424140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1F3C889-D5B9-4B96-83BB-E3000FE31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71" y="689068"/>
            <a:ext cx="3347107" cy="2998929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D0934ADC-2274-43E2-9EC7-4928FA835AB0}"/>
              </a:ext>
            </a:extLst>
          </p:cNvPr>
          <p:cNvSpPr txBox="1"/>
          <p:nvPr/>
        </p:nvSpPr>
        <p:spPr>
          <a:xfrm>
            <a:off x="257938" y="5166360"/>
            <a:ext cx="266310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Kolonie drsnatých korálů. Příčné</a:t>
            </a:r>
          </a:p>
          <a:p>
            <a:r>
              <a:rPr lang="cs-CZ" sz="1400" dirty="0"/>
              <a:t>průřezy korality, které stojí jeden</a:t>
            </a:r>
          </a:p>
          <a:p>
            <a:r>
              <a:rPr lang="cs-CZ" sz="1400" dirty="0"/>
              <a:t>vedle druhého. Koralit je označení</a:t>
            </a:r>
          </a:p>
          <a:p>
            <a:r>
              <a:rPr lang="cs-CZ" sz="1400" dirty="0"/>
              <a:t>vnější kostry („příbytku“) každého</a:t>
            </a:r>
          </a:p>
          <a:p>
            <a:r>
              <a:rPr lang="cs-CZ" sz="1400" dirty="0"/>
              <a:t>individua.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A80D53C-0017-4D3B-A18A-33D2FAAAD910}"/>
              </a:ext>
            </a:extLst>
          </p:cNvPr>
          <p:cNvSpPr txBox="1"/>
          <p:nvPr/>
        </p:nvSpPr>
        <p:spPr>
          <a:xfrm>
            <a:off x="3303026" y="5166360"/>
            <a:ext cx="2511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Příčný řez koralitem samostatně</a:t>
            </a:r>
          </a:p>
          <a:p>
            <a:r>
              <a:rPr lang="cs-CZ" sz="1400" dirty="0"/>
              <a:t>žijícího drsnatého korálu.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E12EC34-5AFE-4830-A385-71250DE70399}"/>
              </a:ext>
            </a:extLst>
          </p:cNvPr>
          <p:cNvSpPr txBox="1"/>
          <p:nvPr/>
        </p:nvSpPr>
        <p:spPr>
          <a:xfrm>
            <a:off x="7415771" y="3687997"/>
            <a:ext cx="1870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Rozpadlý stonek lilijice.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BBC8618-AC6B-4B5D-AC7A-D85CCA42DEF8}"/>
              </a:ext>
            </a:extLst>
          </p:cNvPr>
          <p:cNvSpPr txBox="1"/>
          <p:nvPr/>
        </p:nvSpPr>
        <p:spPr>
          <a:xfrm>
            <a:off x="9286668" y="6274318"/>
            <a:ext cx="78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Ježovka.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93925A1-ED94-4A6E-9368-2B928576415D}"/>
              </a:ext>
            </a:extLst>
          </p:cNvPr>
          <p:cNvSpPr txBox="1"/>
          <p:nvPr/>
        </p:nvSpPr>
        <p:spPr>
          <a:xfrm>
            <a:off x="3594382" y="30647"/>
            <a:ext cx="3940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Koráli, ostnokožci – výuková sbírka</a:t>
            </a:r>
          </a:p>
        </p:txBody>
      </p:sp>
    </p:spTree>
    <p:extLst>
      <p:ext uri="{BB962C8B-B14F-4D97-AF65-F5344CB8AC3E}">
        <p14:creationId xmlns:p14="http://schemas.microsoft.com/office/powerpoint/2010/main" val="368072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rtin\Documents\MU - výuka\Poznávání fosílií\fotky pro prezentaci\loděnka, schéma.jpg">
            <a:extLst>
              <a:ext uri="{FF2B5EF4-FFF2-40B4-BE49-F238E27FC236}">
                <a16:creationId xmlns:a16="http://schemas.microsoft.com/office/drawing/2014/main" id="{3C940EE3-B7F2-48ED-9213-98F83E1E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9"/>
          <a:stretch>
            <a:fillRect/>
          </a:stretch>
        </p:blipFill>
        <p:spPr bwMode="auto">
          <a:xfrm>
            <a:off x="268458" y="489827"/>
            <a:ext cx="3583215" cy="293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utilus">
            <a:extLst>
              <a:ext uri="{FF2B5EF4-FFF2-40B4-BE49-F238E27FC236}">
                <a16:creationId xmlns:a16="http://schemas.microsoft.com/office/drawing/2014/main" id="{EF55953C-3D76-47C5-A11E-B951F49C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7" y="3677527"/>
            <a:ext cx="2654105" cy="26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artin\Documents\MU - výuka\Poznávání fosílií\fotky pro prezentaci\loděnka - schránka.jpg">
            <a:extLst>
              <a:ext uri="{FF2B5EF4-FFF2-40B4-BE49-F238E27FC236}">
                <a16:creationId xmlns:a16="http://schemas.microsoft.com/office/drawing/2014/main" id="{22EEBFA6-CA7E-4EE0-B0E9-E19FAB3F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98" y="3703124"/>
            <a:ext cx="2936631" cy="26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tin\Documents\Geologické lokality\Paleozoikum ČM\Barrandien\Silur\Muzeum Českého krasu v Berouně-Geopark. Ortocerový váp. kopaninského s., 2009.jpg">
            <a:extLst>
              <a:ext uri="{FF2B5EF4-FFF2-40B4-BE49-F238E27FC236}">
                <a16:creationId xmlns:a16="http://schemas.microsoft.com/office/drawing/2014/main" id="{094B1E59-450F-49E1-8E1A-850D303E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73" y="526368"/>
            <a:ext cx="3524818" cy="264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9">
            <a:extLst>
              <a:ext uri="{FF2B5EF4-FFF2-40B4-BE49-F238E27FC236}">
                <a16:creationId xmlns:a16="http://schemas.microsoft.com/office/drawing/2014/main" id="{934BCD09-3A7C-42D1-81D1-CF53ACB4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6274" r="39822" b="46136"/>
          <a:stretch>
            <a:fillRect/>
          </a:stretch>
        </p:blipFill>
        <p:spPr bwMode="auto">
          <a:xfrm>
            <a:off x="8161068" y="2588455"/>
            <a:ext cx="3524818" cy="40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696193A-4C01-4696-9AC2-6E1A87426A8D}"/>
              </a:ext>
            </a:extLst>
          </p:cNvPr>
          <p:cNvSpPr txBox="1"/>
          <p:nvPr/>
        </p:nvSpPr>
        <p:spPr>
          <a:xfrm>
            <a:off x="7996688" y="489827"/>
            <a:ext cx="34964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Loděnkovití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hlavonožci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Nautiloidea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Kambrium-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(dnes loděnka-Nautilus)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Draví měkkýši,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nektonní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způsob života.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Vnější schránka různého tvaru.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Uvnitř schránka rozdělena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přepážkami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(septy) na komůrky obsahující  plyn.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Ordovik, silur – důležití mořští predátoři –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hlavonožcové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ortocerové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vápence.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ACC1A9-1026-4F38-AB81-592F6DCC4B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87" y="3206522"/>
            <a:ext cx="1026422" cy="31548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1689429-39F6-4897-ACF0-9A3AFCB23CB4}"/>
              </a:ext>
            </a:extLst>
          </p:cNvPr>
          <p:cNvSpPr txBox="1"/>
          <p:nvPr/>
        </p:nvSpPr>
        <p:spPr>
          <a:xfrm>
            <a:off x="6436869" y="6331632"/>
            <a:ext cx="163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Nautiloid</a:t>
            </a:r>
            <a:r>
              <a:rPr lang="cs-CZ" sz="1400" dirty="0"/>
              <a:t>, schránka.</a:t>
            </a:r>
          </a:p>
          <a:p>
            <a:r>
              <a:rPr lang="cs-CZ" sz="1400" dirty="0"/>
              <a:t> Výuk. sb.</a:t>
            </a:r>
          </a:p>
        </p:txBody>
      </p:sp>
    </p:spTree>
    <p:extLst>
      <p:ext uri="{BB962C8B-B14F-4D97-AF65-F5344CB8AC3E}">
        <p14:creationId xmlns:p14="http://schemas.microsoft.com/office/powerpoint/2010/main" val="18445489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1575</Words>
  <Application>Microsoft Office PowerPoint</Application>
  <PresentationFormat>Širokoúhlá obrazovka</PresentationFormat>
  <Paragraphs>292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Martin</cp:lastModifiedBy>
  <cp:revision>28</cp:revision>
  <dcterms:created xsi:type="dcterms:W3CDTF">2018-03-26T05:32:56Z</dcterms:created>
  <dcterms:modified xsi:type="dcterms:W3CDTF">2021-10-14T10:33:51Z</dcterms:modified>
</cp:coreProperties>
</file>