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418" r:id="rId2"/>
    <p:sldId id="653" r:id="rId3"/>
    <p:sldId id="654" r:id="rId4"/>
    <p:sldId id="655" r:id="rId5"/>
    <p:sldId id="656" r:id="rId6"/>
    <p:sldId id="657" r:id="rId7"/>
    <p:sldId id="658" r:id="rId8"/>
    <p:sldId id="659" r:id="rId9"/>
    <p:sldId id="660" r:id="rId10"/>
    <p:sldId id="661" r:id="rId11"/>
    <p:sldId id="662" r:id="rId12"/>
    <p:sldId id="663" r:id="rId13"/>
    <p:sldId id="664" r:id="rId14"/>
    <p:sldId id="665" r:id="rId15"/>
    <p:sldId id="666" r:id="rId16"/>
    <p:sldId id="667" r:id="rId17"/>
    <p:sldId id="668" r:id="rId18"/>
    <p:sldId id="669" r:id="rId19"/>
    <p:sldId id="670" r:id="rId20"/>
    <p:sldId id="671" r:id="rId21"/>
    <p:sldId id="672" r:id="rId22"/>
    <p:sldId id="673" r:id="rId23"/>
  </p:sldIdLst>
  <p:sldSz cx="9144000" cy="6858000" type="screen4x3"/>
  <p:notesSz cx="6858000" cy="9144000"/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3399"/>
    <a:srgbClr val="008000"/>
    <a:srgbClr val="00FF00"/>
    <a:srgbClr val="F9F3B7"/>
    <a:srgbClr val="F8F9C3"/>
    <a:srgbClr val="FAF7C2"/>
    <a:srgbClr val="F9F9D3"/>
    <a:srgbClr val="F1F5D7"/>
    <a:srgbClr val="F3FFCD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209" autoAdjust="0"/>
    <p:restoredTop sz="91623" autoAdjust="0"/>
  </p:normalViewPr>
  <p:slideViewPr>
    <p:cSldViewPr>
      <p:cViewPr varScale="1">
        <p:scale>
          <a:sx n="63" d="100"/>
          <a:sy n="63" d="100"/>
        </p:scale>
        <p:origin x="1548" y="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644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758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758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758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D2CD729F-5C06-4D34-8E1F-1AB8437361E3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33869487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656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noProof="0" smtClean="0"/>
              <a:t>Klepnutím lze upravit styly předlohy textu.</a:t>
            </a:r>
          </a:p>
          <a:p>
            <a:pPr lvl="1"/>
            <a:r>
              <a:rPr lang="cs-CZ" altLang="cs-CZ" noProof="0" smtClean="0"/>
              <a:t>Druhá úroveň</a:t>
            </a:r>
          </a:p>
          <a:p>
            <a:pPr lvl="2"/>
            <a:r>
              <a:rPr lang="cs-CZ" altLang="cs-CZ" noProof="0" smtClean="0"/>
              <a:t>Třetí úroveň</a:t>
            </a:r>
          </a:p>
          <a:p>
            <a:pPr lvl="3"/>
            <a:r>
              <a:rPr lang="cs-CZ" altLang="cs-CZ" noProof="0" smtClean="0"/>
              <a:t>Čtvrtá úroveň</a:t>
            </a:r>
          </a:p>
          <a:p>
            <a:pPr lvl="4"/>
            <a:r>
              <a:rPr lang="cs-CZ" altLang="cs-CZ" noProof="0" smtClean="0"/>
              <a:t>Pátá úroveň</a:t>
            </a:r>
          </a:p>
        </p:txBody>
      </p:sp>
      <p:sp>
        <p:nvSpPr>
          <p:cNvPr id="6656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656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B8231041-9011-4937-8B30-C0487A19539A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97756761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9DB8BCB-6C1D-4DD2-BAE2-5AD3A43EFE08}" type="slidenum">
              <a:rPr lang="cs-CZ" altLang="cs-CZ"/>
              <a:pPr/>
              <a:t>14</a:t>
            </a:fld>
            <a:endParaRPr lang="cs-CZ" altLang="cs-CZ"/>
          </a:p>
        </p:txBody>
      </p:sp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altLang="cs-CZ"/>
              <a:t>Doplnit názvy severoamerických glaciálů.</a:t>
            </a:r>
          </a:p>
        </p:txBody>
      </p:sp>
    </p:spTree>
    <p:extLst>
      <p:ext uri="{BB962C8B-B14F-4D97-AF65-F5344CB8AC3E}">
        <p14:creationId xmlns:p14="http://schemas.microsoft.com/office/powerpoint/2010/main" val="25034928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7111865-A8E9-4112-A7E7-EC0B57C5902F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4068494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8336CA1-2BEE-470B-A713-98D094A634EF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5746863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58A360F-C316-4D91-80C3-E6A9DA76725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3655246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cs-CZ" alt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cs-CZ" altLang="en-US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6183816C-2B67-4A5C-B1AF-6AC82FBFD8AF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11979525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>
  <p:cSld name="Nadpis a text nad obsah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8229600" cy="2189163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3941763"/>
            <a:ext cx="8229600" cy="2189162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cs-CZ" alt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cs-CZ" altLang="en-US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8B715881-450F-41D6-B83C-E2E3FE47A935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28160051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Nadpis, 1 velký a 2 malé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datum 5"/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cs-CZ" altLang="en-US"/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cs-CZ" altLang="en-US"/>
          </a:p>
        </p:txBody>
      </p:sp>
      <p:sp>
        <p:nvSpPr>
          <p:cNvPr id="8" name="Zástupný symbol pro číslo snímku 7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BAA868B5-DB15-43BF-B93B-FAE8A187C866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13545486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>
  <p:cSld name="Nadpis a 2 obsahy nad text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9163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half" idx="3"/>
          </p:nvPr>
        </p:nvSpPr>
        <p:spPr>
          <a:xfrm>
            <a:off x="457200" y="3941763"/>
            <a:ext cx="8229600" cy="2189162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datum 5"/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cs-CZ" altLang="en-US"/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cs-CZ" altLang="en-US"/>
          </a:p>
        </p:txBody>
      </p:sp>
      <p:sp>
        <p:nvSpPr>
          <p:cNvPr id="8" name="Zástupný symbol pro číslo snímku 7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41A08EA7-0283-4864-8457-A14C2B718458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32567827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Nadpis, text a 2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datum 5"/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cs-CZ" altLang="en-US"/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cs-CZ" altLang="en-US"/>
          </a:p>
        </p:txBody>
      </p:sp>
      <p:sp>
        <p:nvSpPr>
          <p:cNvPr id="8" name="Zástupný symbol pro číslo snímku 7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AA60E692-AC4F-4EFC-87A1-B6C48228DBA4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10592493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424BB04-FA1E-4ABE-91B8-C2EF3ACAF243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2045522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6A4635-C24F-4027-97D9-28C944A47E8C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0786708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BDCCC01-7AF7-462E-9D6B-D8B55E9E5433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0287453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6447335-C43C-4C1D-9D2C-3F538E71FF5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7177705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EF9F35A-455A-4502-8CFD-0C52ACDE60E0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2786212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A3A9DFD-5964-46F6-B3DC-DD00E6E5A6B2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703617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9A22612-6820-4FB4-868D-93A31FA6055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4519650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D7570F2-7202-42BE-AC5F-27541B025B47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18830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styly předlohy textu</a:t>
            </a:r>
          </a:p>
          <a:p>
            <a:pPr lvl="1"/>
            <a:r>
              <a:rPr lang="cs-CZ" altLang="cs-CZ" smtClean="0"/>
              <a:t>Druhá úroveň</a:t>
            </a:r>
          </a:p>
          <a:p>
            <a:pPr lvl="2"/>
            <a:r>
              <a:rPr lang="cs-CZ" altLang="cs-CZ" smtClean="0"/>
              <a:t>Třetí úroveň</a:t>
            </a:r>
          </a:p>
          <a:p>
            <a:pPr lvl="3"/>
            <a:r>
              <a:rPr lang="cs-CZ" altLang="cs-CZ" smtClean="0"/>
              <a:t>Čtvrtá úroveň</a:t>
            </a:r>
          </a:p>
          <a:p>
            <a:pPr lvl="4"/>
            <a:r>
              <a:rPr lang="cs-CZ" altLang="cs-CZ" smtClean="0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0371AE89-9238-47BF-96FF-57C3720DDF8C}" type="slidenum">
              <a:rPr lang="cs-CZ" altLang="cs-CZ"/>
              <a:pPr/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  <p:sldLayoutId id="2147483688" r:id="rId14"/>
    <p:sldLayoutId id="2147483689" r:id="rId15"/>
    <p:sldLayoutId id="2147483690" r:id="rId16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45.png"/><Relationship Id="rId4" Type="http://schemas.openxmlformats.org/officeDocument/2006/relationships/image" Target="../media/image4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8.w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66864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cs-CZ" b="1" dirty="0">
                <a:solidFill>
                  <a:srgbClr val="CC0099"/>
                </a:solidFill>
                <a:latin typeface="Arial" charset="0"/>
              </a:rPr>
              <a:t>Základy geologie pro geografy                         </a:t>
            </a:r>
            <a:r>
              <a:rPr lang="cs-CZ" altLang="cs-CZ" b="1" dirty="0" smtClean="0">
                <a:solidFill>
                  <a:srgbClr val="CC0099"/>
                </a:solidFill>
                <a:latin typeface="Arial" charset="0"/>
              </a:rPr>
              <a:t>(podzimní </a:t>
            </a:r>
            <a:r>
              <a:rPr lang="cs-CZ" altLang="cs-CZ" b="1">
                <a:solidFill>
                  <a:srgbClr val="CC0099"/>
                </a:solidFill>
                <a:latin typeface="Arial" charset="0"/>
              </a:rPr>
              <a:t>semestr </a:t>
            </a:r>
            <a:r>
              <a:rPr lang="cs-CZ" altLang="cs-CZ" b="1" smtClean="0">
                <a:solidFill>
                  <a:srgbClr val="CC0099"/>
                </a:solidFill>
                <a:latin typeface="Arial" charset="0"/>
              </a:rPr>
              <a:t>2021)</a:t>
            </a:r>
            <a:endParaRPr lang="cs-CZ" altLang="cs-CZ" b="1" dirty="0">
              <a:solidFill>
                <a:srgbClr val="CC0099"/>
              </a:solidFill>
              <a:latin typeface="Arial" charset="0"/>
            </a:endParaRPr>
          </a:p>
          <a:p>
            <a:pPr algn="ctr" eaLnBrk="1" hangingPunct="1">
              <a:spcBef>
                <a:spcPct val="50000"/>
              </a:spcBef>
              <a:buFontTx/>
              <a:buNone/>
            </a:pPr>
            <a:endParaRPr lang="cs-CZ" altLang="cs-CZ" sz="2000" b="1" dirty="0">
              <a:solidFill>
                <a:srgbClr val="CC0099"/>
              </a:solidFill>
              <a:latin typeface="Arial" charset="0"/>
            </a:endParaRP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cs-CZ" b="1" dirty="0" smtClean="0">
                <a:solidFill>
                  <a:schemeClr val="accent2"/>
                </a:solidFill>
                <a:latin typeface="Arial" charset="0"/>
              </a:rPr>
              <a:t>Ledovce a doby ledové</a:t>
            </a:r>
            <a:endParaRPr lang="cs-CZ" altLang="cs-CZ" b="1" dirty="0">
              <a:solidFill>
                <a:schemeClr val="accent2"/>
              </a:solidFill>
              <a:latin typeface="Arial" charset="0"/>
            </a:endParaRPr>
          </a:p>
          <a:p>
            <a:pPr algn="ctr" eaLnBrk="1" hangingPunct="1">
              <a:spcBef>
                <a:spcPct val="50000"/>
              </a:spcBef>
              <a:buFontTx/>
              <a:buNone/>
            </a:pPr>
            <a:endParaRPr lang="cs-CZ" altLang="cs-CZ" sz="2800" dirty="0" smtClean="0">
              <a:latin typeface="Arial" charset="0"/>
            </a:endParaRPr>
          </a:p>
          <a:p>
            <a:pPr algn="ctr" eaLnBrk="1" hangingPunct="1">
              <a:spcBef>
                <a:spcPct val="50000"/>
              </a:spcBef>
              <a:buFontTx/>
              <a:buNone/>
            </a:pPr>
            <a:endParaRPr lang="cs-CZ" altLang="cs-CZ" sz="2800" dirty="0">
              <a:latin typeface="Arial" charset="0"/>
            </a:endParaRPr>
          </a:p>
          <a:p>
            <a:pPr algn="ctr" eaLnBrk="1" hangingPunct="1">
              <a:spcBef>
                <a:spcPct val="50000"/>
              </a:spcBef>
              <a:buFontTx/>
              <a:buNone/>
            </a:pPr>
            <a:endParaRPr lang="cs-CZ" altLang="cs-CZ" sz="2800" dirty="0">
              <a:latin typeface="Arial" charset="0"/>
            </a:endParaRPr>
          </a:p>
          <a:p>
            <a:pPr algn="ctr" eaLnBrk="1" hangingPunct="1">
              <a:spcBef>
                <a:spcPct val="50000"/>
              </a:spcBef>
              <a:buFontTx/>
              <a:buNone/>
            </a:pPr>
            <a:endParaRPr lang="cs-CZ" altLang="cs-CZ" sz="2800" dirty="0">
              <a:latin typeface="Arial" charset="0"/>
            </a:endParaRPr>
          </a:p>
          <a:p>
            <a:pPr algn="ctr" eaLnBrk="1" hangingPunct="1">
              <a:spcBef>
                <a:spcPct val="50000"/>
              </a:spcBef>
              <a:buFontTx/>
              <a:buNone/>
            </a:pPr>
            <a:endParaRPr lang="cs-CZ" altLang="cs-CZ" sz="2000" dirty="0">
              <a:latin typeface="Arial" charset="0"/>
            </a:endParaRPr>
          </a:p>
          <a:p>
            <a:pPr algn="ctr" eaLnBrk="1" hangingPunct="1">
              <a:spcBef>
                <a:spcPct val="50000"/>
              </a:spcBef>
              <a:buFontTx/>
              <a:buNone/>
            </a:pPr>
            <a:endParaRPr lang="cs-CZ" altLang="cs-CZ" sz="2000" dirty="0">
              <a:solidFill>
                <a:srgbClr val="CC0099"/>
              </a:solidFill>
              <a:latin typeface="Arial" charset="0"/>
            </a:endParaRPr>
          </a:p>
          <a:p>
            <a:pPr algn="ctr" eaLnBrk="1" hangingPunct="1">
              <a:spcBef>
                <a:spcPct val="50000"/>
              </a:spcBef>
              <a:buFontTx/>
              <a:buNone/>
            </a:pPr>
            <a:endParaRPr lang="cs-CZ" altLang="cs-CZ" sz="2000" dirty="0">
              <a:solidFill>
                <a:srgbClr val="CC0099"/>
              </a:solidFill>
              <a:latin typeface="Arial" charset="0"/>
            </a:endParaRP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cs-CZ" sz="1900" b="1" i="1" dirty="0">
                <a:solidFill>
                  <a:srgbClr val="CC0099"/>
                </a:solidFill>
                <a:latin typeface="Arial" charset="0"/>
              </a:rPr>
              <a:t>Daniel Nývlt</a:t>
            </a:r>
            <a:r>
              <a:rPr lang="cs-CZ" altLang="cs-CZ" sz="1900" i="1" dirty="0">
                <a:solidFill>
                  <a:srgbClr val="CC0099"/>
                </a:solidFill>
                <a:latin typeface="Arial" charset="0"/>
              </a:rPr>
              <a:t> (</a:t>
            </a:r>
            <a:r>
              <a:rPr lang="cs-CZ" altLang="cs-CZ" sz="1900" i="1" dirty="0" err="1">
                <a:solidFill>
                  <a:srgbClr val="CC0099"/>
                </a:solidFill>
                <a:latin typeface="Arial" charset="0"/>
              </a:rPr>
              <a:t>daniel.nyvlt</a:t>
            </a:r>
            <a:r>
              <a:rPr lang="en-US" altLang="cs-CZ" sz="1900" i="1" dirty="0">
                <a:solidFill>
                  <a:srgbClr val="CC0099"/>
                </a:solidFill>
                <a:latin typeface="Arial" charset="0"/>
              </a:rPr>
              <a:t>@</a:t>
            </a:r>
            <a:r>
              <a:rPr lang="cs-CZ" altLang="cs-CZ" sz="1900" i="1" dirty="0" smtClean="0">
                <a:solidFill>
                  <a:srgbClr val="CC0099"/>
                </a:solidFill>
                <a:latin typeface="Arial" charset="0"/>
              </a:rPr>
              <a:t>sci.muni.cz</a:t>
            </a:r>
            <a:r>
              <a:rPr lang="cs-CZ" altLang="cs-CZ" sz="1900" i="1" dirty="0">
                <a:solidFill>
                  <a:srgbClr val="CC0099"/>
                </a:solidFill>
                <a:latin typeface="Arial" charset="0"/>
              </a:rPr>
              <a:t>)</a:t>
            </a:r>
          </a:p>
        </p:txBody>
      </p:sp>
      <p:pic>
        <p:nvPicPr>
          <p:cNvPr id="4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9038" y="3357563"/>
            <a:ext cx="4273550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ChangeArrowheads="1"/>
          </p:cNvSpPr>
          <p:nvPr/>
        </p:nvSpPr>
        <p:spPr bwMode="auto">
          <a:xfrm>
            <a:off x="381000" y="228600"/>
            <a:ext cx="46482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sz="3200" dirty="0">
                <a:solidFill>
                  <a:schemeClr val="accent6"/>
                </a:solidFill>
              </a:rPr>
              <a:t>Typy morén</a:t>
            </a:r>
          </a:p>
        </p:txBody>
      </p:sp>
      <p:pic>
        <p:nvPicPr>
          <p:cNvPr id="54277" name="Picture 5" descr="C:\Documents and Settings\daniel.nyvlt\Plocha\New\SGV_2012\Prednaska\Triangular_2010_02_19_l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304800"/>
            <a:ext cx="6324600" cy="2043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278" name="Picture 6" descr="C:\Documents and Settings\nyvlt\Dokumenty\Prednasky\Glacial\331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2438400"/>
            <a:ext cx="3228975" cy="3551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279" name="Text Box 7"/>
          <p:cNvSpPr txBox="1">
            <a:spLocks noChangeArrowheads="1"/>
          </p:cNvSpPr>
          <p:nvPr/>
        </p:nvSpPr>
        <p:spPr bwMode="auto">
          <a:xfrm>
            <a:off x="2819400" y="304800"/>
            <a:ext cx="9144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čelní moréna</a:t>
            </a:r>
            <a:endParaRPr lang="en-GB" altLang="cs-CZ" sz="1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280" name="Text Box 8"/>
          <p:cNvSpPr txBox="1">
            <a:spLocks noChangeArrowheads="1"/>
          </p:cNvSpPr>
          <p:nvPr/>
        </p:nvSpPr>
        <p:spPr bwMode="auto">
          <a:xfrm>
            <a:off x="8001000" y="2438400"/>
            <a:ext cx="9906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cs-CZ" altLang="cs-CZ" sz="1000">
                <a:latin typeface="Arial" panose="020B0604020202020204" pitchFamily="34" charset="0"/>
                <a:cs typeface="Arial" panose="020B0604020202020204" pitchFamily="34" charset="0"/>
              </a:rPr>
              <a:t>boční moréna</a:t>
            </a:r>
            <a:endParaRPr lang="en-GB" altLang="cs-CZ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4282" name="Picture 10" descr="C:\Documents and Settings\nyvlt\Dokumenty\Prednasky\Glacial\07000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438400"/>
            <a:ext cx="5257800" cy="3551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283" name="Text Box 11"/>
          <p:cNvSpPr txBox="1">
            <a:spLocks noChangeArrowheads="1"/>
          </p:cNvSpPr>
          <p:nvPr/>
        </p:nvSpPr>
        <p:spPr bwMode="auto">
          <a:xfrm>
            <a:off x="4648200" y="2438400"/>
            <a:ext cx="10668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cs-CZ" altLang="cs-CZ" sz="1000">
                <a:latin typeface="Arial" panose="020B0604020202020204" pitchFamily="34" charset="0"/>
                <a:cs typeface="Arial" panose="020B0604020202020204" pitchFamily="34" charset="0"/>
              </a:rPr>
              <a:t>střední moréna</a:t>
            </a:r>
            <a:endParaRPr lang="en-GB" altLang="cs-CZ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548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Rectangle 4"/>
          <p:cNvSpPr>
            <a:spLocks noGrp="1" noChangeArrowheads="1"/>
          </p:cNvSpPr>
          <p:nvPr>
            <p:ph type="title"/>
          </p:nvPr>
        </p:nvSpPr>
        <p:spPr>
          <a:xfrm>
            <a:off x="179512" y="-99392"/>
            <a:ext cx="8229600" cy="1139825"/>
          </a:xfrm>
        </p:spPr>
        <p:txBody>
          <a:bodyPr/>
          <a:lstStyle/>
          <a:p>
            <a:pPr algn="l"/>
            <a:r>
              <a:rPr lang="cs-CZ" altLang="cs-CZ" sz="2800" b="1" dirty="0">
                <a:solidFill>
                  <a:srgbClr val="CC3399"/>
                </a:solidFill>
                <a:latin typeface="Arial" panose="020B0604020202020204" pitchFamily="34" charset="0"/>
              </a:rPr>
              <a:t>Ledovcové sedimenty</a:t>
            </a:r>
          </a:p>
        </p:txBody>
      </p:sp>
      <p:sp>
        <p:nvSpPr>
          <p:cNvPr id="13327" name="Rectangle 15"/>
          <p:cNvSpPr>
            <a:spLocks noChangeArrowheads="1"/>
          </p:cNvSpPr>
          <p:nvPr/>
        </p:nvSpPr>
        <p:spPr bwMode="auto">
          <a:xfrm>
            <a:off x="381000" y="914400"/>
            <a:ext cx="4114800" cy="2189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69925" indent="-3254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22350" indent="-3508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39850" indent="-3159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681163" indent="-3397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138363" indent="-3397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595563" indent="-3397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052763" indent="-3397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509963" indent="-3397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</a:pPr>
            <a:r>
              <a:rPr lang="cs-CZ" altLang="cs-CZ" sz="2600"/>
              <a:t>glacigenní (tilly)</a:t>
            </a:r>
          </a:p>
          <a:p>
            <a:pPr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</a:pPr>
            <a:r>
              <a:rPr lang="cs-CZ" altLang="cs-CZ" sz="2600"/>
              <a:t>glacifluviální</a:t>
            </a:r>
          </a:p>
          <a:p>
            <a:pPr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</a:pPr>
            <a:r>
              <a:rPr lang="cs-CZ" altLang="cs-CZ" sz="2600"/>
              <a:t>glacilakustrinní</a:t>
            </a:r>
          </a:p>
          <a:p>
            <a:pPr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None/>
            </a:pPr>
            <a:endParaRPr lang="cs-CZ" altLang="cs-CZ" sz="2600"/>
          </a:p>
        </p:txBody>
      </p:sp>
      <p:pic>
        <p:nvPicPr>
          <p:cNvPr id="13331" name="Picture 19" descr="C:\Documents and Settings\nyvlt\Dokumenty\Prednasky\Glacial\PICT0017b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438400"/>
            <a:ext cx="2895600" cy="1987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33" name="Picture 21" descr="C:\Documents and Settings\nyvlt\Dokumenty\Prednasky\Glacial\lodgement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304800"/>
            <a:ext cx="2895600" cy="1928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35" name="Picture 23" descr="C:\Dokumenty\Miriam\Prednaska\Paleoekologie\Geologie\glacifluv_sed_korytovite_zvrstveni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495800"/>
            <a:ext cx="2895600" cy="217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37" name="Picture 25" descr="C:\Documents and Settings\Daniel.Nyvlt\Dokumenty\Prednasky\Kvarter\Kvarter08\DSC_001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7313" y="2362200"/>
            <a:ext cx="2173287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38" name="Picture 26" descr="C:\Documents and Settings\nyvlt\Dokumenty\Prednasky\Glacial\lakustr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4413" y="3505200"/>
            <a:ext cx="2185987" cy="327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39" name="Picture 27" descr="C:\Documents and Settings\nyvlt\Dokumenty\Prednasky\Glacial\Fukov1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9163" y="914400"/>
            <a:ext cx="2184400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2545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86816" y="-171400"/>
            <a:ext cx="8229600" cy="1139825"/>
          </a:xfrm>
        </p:spPr>
        <p:txBody>
          <a:bodyPr/>
          <a:lstStyle/>
          <a:p>
            <a:pPr algn="l"/>
            <a:r>
              <a:rPr lang="cs-CZ" altLang="cs-CZ" sz="2800" b="1" dirty="0" smtClean="0">
                <a:solidFill>
                  <a:srgbClr val="CC3399"/>
                </a:solidFill>
                <a:latin typeface="Arial" panose="020B0604020202020204" pitchFamily="34" charset="0"/>
              </a:rPr>
              <a:t>Plošné </a:t>
            </a:r>
            <a:r>
              <a:rPr lang="cs-CZ" altLang="cs-CZ" sz="2800" b="1" dirty="0">
                <a:solidFill>
                  <a:srgbClr val="CC3399"/>
                </a:solidFill>
                <a:latin typeface="Arial" panose="020B0604020202020204" pitchFamily="34" charset="0"/>
              </a:rPr>
              <a:t>typy ledovců</a:t>
            </a:r>
          </a:p>
        </p:txBody>
      </p:sp>
      <p:sp>
        <p:nvSpPr>
          <p:cNvPr id="17414" name="Rectangle 6"/>
          <p:cNvSpPr>
            <a:spLocks noGrp="1" noChangeArrowheads="1"/>
          </p:cNvSpPr>
          <p:nvPr>
            <p:ph type="body" sz="half" idx="3"/>
          </p:nvPr>
        </p:nvSpPr>
        <p:spPr>
          <a:xfrm>
            <a:off x="228600" y="5526484"/>
            <a:ext cx="8534400" cy="1358900"/>
          </a:xfrm>
        </p:spPr>
        <p:txBody>
          <a:bodyPr/>
          <a:lstStyle/>
          <a:p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Současné ledovcové štíty:</a:t>
            </a:r>
          </a:p>
          <a:p>
            <a:pPr lvl="1"/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Antarktický (25,4·10</a:t>
            </a:r>
            <a:r>
              <a:rPr lang="cs-CZ" altLang="cs-CZ" sz="1800" baseline="300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km</a:t>
            </a:r>
            <a:r>
              <a:rPr lang="cs-CZ" altLang="cs-CZ" sz="1800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; 13,8 mil. km</a:t>
            </a:r>
            <a:r>
              <a:rPr lang="cs-CZ" altLang="cs-CZ" sz="18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, max. 4776 m, Ø 1829 m)</a:t>
            </a:r>
          </a:p>
          <a:p>
            <a:pPr lvl="1"/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Grónský (2,96·10</a:t>
            </a:r>
            <a:r>
              <a:rPr lang="cs-CZ" altLang="cs-CZ" sz="1800" baseline="300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km</a:t>
            </a:r>
            <a:r>
              <a:rPr lang="cs-CZ" altLang="cs-CZ" sz="1800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; 1,8 mil. km</a:t>
            </a:r>
            <a:r>
              <a:rPr lang="cs-CZ" altLang="cs-CZ" sz="18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, max. 3367 m, Ø 1673 m)</a:t>
            </a:r>
          </a:p>
        </p:txBody>
      </p:sp>
      <p:pic>
        <p:nvPicPr>
          <p:cNvPr id="17420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2688" y="836712"/>
            <a:ext cx="4557464" cy="4557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22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304800"/>
            <a:ext cx="2654300" cy="510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17247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228600"/>
            <a:ext cx="8229600" cy="685800"/>
          </a:xfrm>
        </p:spPr>
        <p:txBody>
          <a:bodyPr/>
          <a:lstStyle/>
          <a:p>
            <a:pPr algn="l"/>
            <a:r>
              <a:rPr lang="cs-CZ" altLang="cs-CZ" sz="2800" b="1" dirty="0" smtClean="0">
                <a:solidFill>
                  <a:srgbClr val="CC3399"/>
                </a:solidFill>
                <a:latin typeface="Arial" panose="020B0604020202020204" pitchFamily="34" charset="0"/>
              </a:rPr>
              <a:t>Mořský led (není to ledovec!)</a:t>
            </a:r>
            <a:endParaRPr lang="cs-CZ" altLang="cs-CZ" sz="2800" b="1" dirty="0">
              <a:solidFill>
                <a:srgbClr val="CC3399"/>
              </a:solidFill>
              <a:latin typeface="Arial" panose="020B0604020202020204" pitchFamily="34" charset="0"/>
            </a:endParaRPr>
          </a:p>
        </p:txBody>
      </p:sp>
      <p:pic>
        <p:nvPicPr>
          <p:cNvPr id="20494" name="Picture 14" descr="C:\Documents and Settings\Daniel.Nyvlt\Dokumenty\Fakulta\Polarní oblasti\Prednaska\Obrazky podklady\DSC_002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4191000"/>
            <a:ext cx="2817813" cy="188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5" name="Picture 15" descr="C:\Documents and Settings\Daniel.Nyvlt\Dokumenty\Fakulta\Polarní oblasti\Prednaska\Obrazky podklady\7860-16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409825"/>
            <a:ext cx="2819400" cy="1704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497" name="Rectangle 17"/>
          <p:cNvSpPr>
            <a:spLocks noChangeArrowheads="1"/>
          </p:cNvSpPr>
          <p:nvPr/>
        </p:nvSpPr>
        <p:spPr bwMode="auto">
          <a:xfrm>
            <a:off x="381000" y="858838"/>
            <a:ext cx="5791200" cy="2493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69925" indent="-3254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22350" indent="-3508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39850" indent="-3159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681163" indent="-3397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138363" indent="-3397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595563" indent="-3397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052763" indent="-3397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509963" indent="-3397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</a:pPr>
            <a:r>
              <a:rPr lang="cs-CZ" altLang="cs-CZ" sz="2600"/>
              <a:t>nový (palačinkový) led </a:t>
            </a:r>
          </a:p>
          <a:p>
            <a:pPr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</a:pPr>
            <a:r>
              <a:rPr lang="cs-CZ" altLang="cs-CZ" sz="2600"/>
              <a:t>jednoletý mořský led (zámrz)</a:t>
            </a:r>
          </a:p>
          <a:p>
            <a:pPr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</a:pPr>
            <a:r>
              <a:rPr lang="cs-CZ" altLang="cs-CZ" sz="2600"/>
              <a:t>víceletý mořský led (ledové návrše)</a:t>
            </a:r>
          </a:p>
          <a:p>
            <a:pPr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</a:pPr>
            <a:r>
              <a:rPr lang="cs-CZ" altLang="cs-CZ" sz="2600"/>
              <a:t>ledové kry</a:t>
            </a:r>
          </a:p>
        </p:txBody>
      </p:sp>
      <p:pic>
        <p:nvPicPr>
          <p:cNvPr id="20498" name="Picture 18" descr="C:\Documents and Settings\daniel.nyvlt\Plocha\New\Fakulta-Brno\Geografie_vyuka\Fyzicka geografie\Pfannkucheneis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304800"/>
            <a:ext cx="2819400" cy="203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0" name="Picture 20" descr="C:\Documents and Settings\Daniel.Nyvlt\Dokumenty\Fakulta\Polarní oblasti\Prednaska\Obrazky podklady\7860001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2819400"/>
            <a:ext cx="2819400" cy="1881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2" name="Picture 22" descr="C:\Documents and Settings\Daniel.Nyvlt\Dokumenty\Fakulta\Polarní oblasti\Prednaska\Obrazky podklady\Iceberg in Brandy Bay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4800600"/>
            <a:ext cx="2819400" cy="1681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3" name="Picture 23" descr="C:\Documents and Settings\Daniel.Nyvlt\Dokumenty\Fakulta\Polarní oblasti\Prednaska\Obrazky podklady\Trocha barvy v šedém podvečeru u ústí Brandy Bay. Foto F Holub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533900"/>
            <a:ext cx="2819400" cy="2116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4" name="Picture 24" descr="C:\Documents and Settings\daniel.nyvlt\Plocha\New\Fakulta-Brno\Geografie_vyuka\Fyzicka geografie\multiyear ice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819400"/>
            <a:ext cx="2819400" cy="1639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5930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179512" y="-27384"/>
            <a:ext cx="8229600" cy="1139825"/>
          </a:xfrm>
        </p:spPr>
        <p:txBody>
          <a:bodyPr/>
          <a:lstStyle/>
          <a:p>
            <a:pPr algn="l"/>
            <a:r>
              <a:rPr lang="cs-CZ" altLang="cs-CZ" sz="2800" b="1" dirty="0" smtClean="0">
                <a:solidFill>
                  <a:srgbClr val="CC3399"/>
                </a:solidFill>
                <a:latin typeface="Arial" panose="020B0604020202020204" pitchFamily="34" charset="0"/>
              </a:rPr>
              <a:t>Kvartérní </a:t>
            </a:r>
            <a:r>
              <a:rPr lang="cs-CZ" altLang="cs-CZ" sz="2800" b="1" dirty="0">
                <a:solidFill>
                  <a:srgbClr val="CC3399"/>
                </a:solidFill>
                <a:latin typeface="Arial" panose="020B0604020202020204" pitchFamily="34" charset="0"/>
              </a:rPr>
              <a:t>doby ledové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066800"/>
            <a:ext cx="5791200" cy="4530725"/>
          </a:xfrm>
        </p:spPr>
        <p:txBody>
          <a:bodyPr/>
          <a:lstStyle/>
          <a:p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kvartér: dělíme na pleistocén a holocén, počátek před 2,6 mil. let</a:t>
            </a:r>
          </a:p>
          <a:p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pleistocén – glaciály/interglaciály,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stadiály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/interstadiály</a:t>
            </a:r>
          </a:p>
          <a:p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holocén – současný interglaciál, posledních 11.700 let</a:t>
            </a:r>
          </a:p>
        </p:txBody>
      </p:sp>
      <p:pic>
        <p:nvPicPr>
          <p:cNvPr id="24580" name="Picture 4" descr="C:\Documents and Settings\daniel.nyvlt\Dokumenty\Fakulta\Paleogeografie kvarteru\Podklady\More\Marine_record_Q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0"/>
            <a:ext cx="46418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9667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129480" y="-159097"/>
            <a:ext cx="8763000" cy="1139825"/>
          </a:xfrm>
        </p:spPr>
        <p:txBody>
          <a:bodyPr/>
          <a:lstStyle/>
          <a:p>
            <a:pPr algn="l"/>
            <a:r>
              <a:rPr lang="cs-CZ" altLang="cs-CZ" sz="2800" b="1" dirty="0">
                <a:solidFill>
                  <a:srgbClr val="CC3399"/>
                </a:solidFill>
                <a:latin typeface="Arial" panose="020B0604020202020204" pitchFamily="34" charset="0"/>
              </a:rPr>
              <a:t>Rozsah severoevropských ledovcových štítů</a:t>
            </a:r>
          </a:p>
        </p:txBody>
      </p:sp>
      <p:pic>
        <p:nvPicPr>
          <p:cNvPr id="23559" name="Picture 7" descr="C:\Documents and Settings\daniel.nyvlt\Dokumenty\Prednasky\Cambridge_2010\Glaciati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530" y="914400"/>
            <a:ext cx="7197670" cy="5394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560" name="Text Box 8"/>
          <p:cNvSpPr txBox="1">
            <a:spLocks noChangeArrowheads="1"/>
          </p:cNvSpPr>
          <p:nvPr/>
        </p:nvSpPr>
        <p:spPr bwMode="auto">
          <a:xfrm>
            <a:off x="7315200" y="838200"/>
            <a:ext cx="1828800" cy="3970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b="1" dirty="0">
                <a:solidFill>
                  <a:srgbClr val="66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donský glaciál</a:t>
            </a:r>
          </a:p>
          <a:p>
            <a:pPr>
              <a:spcBef>
                <a:spcPct val="50000"/>
              </a:spcBef>
            </a:pPr>
            <a:r>
              <a:rPr lang="cs-CZ" altLang="cs-CZ" sz="1200" dirty="0">
                <a:latin typeface="Arial" panose="020B0604020202020204" pitchFamily="34" charset="0"/>
                <a:cs typeface="Arial" panose="020B0604020202020204" pitchFamily="34" charset="0"/>
              </a:rPr>
              <a:t>(před 630 tisíci let)</a:t>
            </a:r>
          </a:p>
          <a:p>
            <a:pPr>
              <a:spcBef>
                <a:spcPct val="50000"/>
              </a:spcBef>
            </a:pPr>
            <a:r>
              <a:rPr lang="cs-CZ" altLang="cs-CZ" b="1" dirty="0" err="1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elsterský</a:t>
            </a:r>
            <a:r>
              <a:rPr lang="cs-CZ" altLang="cs-CZ" b="1" dirty="0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b="1" dirty="0" err="1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</a:t>
            </a:r>
            <a:r>
              <a:rPr lang="cs-CZ" altLang="cs-CZ" b="1" dirty="0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spcBef>
                <a:spcPct val="50000"/>
              </a:spcBef>
            </a:pPr>
            <a:r>
              <a:rPr lang="cs-CZ" altLang="cs-CZ" sz="1200" dirty="0">
                <a:latin typeface="Arial" panose="020B0604020202020204" pitchFamily="34" charset="0"/>
                <a:cs typeface="Arial" panose="020B0604020202020204" pitchFamily="34" charset="0"/>
              </a:rPr>
              <a:t>(před 435 tisíci let)</a:t>
            </a:r>
            <a:endParaRPr lang="cs-CZ" altLang="cs-CZ" sz="2000" b="1" dirty="0">
              <a:solidFill>
                <a:srgbClr val="808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50000"/>
              </a:spcBef>
            </a:pPr>
            <a:r>
              <a:rPr lang="cs-CZ" altLang="cs-CZ" b="1" dirty="0">
                <a:solidFill>
                  <a:srgbClr val="CC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sálský </a:t>
            </a:r>
            <a:r>
              <a:rPr lang="cs-CZ" altLang="cs-CZ" b="1" dirty="0" err="1">
                <a:solidFill>
                  <a:srgbClr val="CC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</a:t>
            </a:r>
            <a:r>
              <a:rPr lang="cs-CZ" altLang="cs-CZ" b="1" dirty="0">
                <a:solidFill>
                  <a:srgbClr val="CC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spcBef>
                <a:spcPct val="50000"/>
              </a:spcBef>
            </a:pPr>
            <a:r>
              <a:rPr lang="cs-CZ" altLang="cs-CZ" sz="1200" dirty="0">
                <a:latin typeface="Arial" panose="020B0604020202020204" pitchFamily="34" charset="0"/>
                <a:cs typeface="Arial" panose="020B0604020202020204" pitchFamily="34" charset="0"/>
              </a:rPr>
              <a:t>(před 170 tisíci let)</a:t>
            </a:r>
            <a:endParaRPr lang="cs-CZ" altLang="cs-CZ" sz="2000" b="1" dirty="0">
              <a:solidFill>
                <a:srgbClr val="CC99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50000"/>
              </a:spcBef>
            </a:pPr>
            <a:r>
              <a:rPr lang="cs-CZ" altLang="cs-CZ" b="1" dirty="0">
                <a:solidFill>
                  <a:srgbClr val="66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viselský </a:t>
            </a:r>
            <a:r>
              <a:rPr lang="cs-CZ" altLang="cs-CZ" b="1" dirty="0" err="1">
                <a:solidFill>
                  <a:srgbClr val="66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</a:t>
            </a:r>
            <a:r>
              <a:rPr lang="cs-CZ" altLang="cs-CZ" b="1" dirty="0">
                <a:solidFill>
                  <a:srgbClr val="66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spcBef>
                <a:spcPct val="50000"/>
              </a:spcBef>
            </a:pPr>
            <a:r>
              <a:rPr lang="cs-CZ" altLang="cs-CZ" sz="1200" dirty="0">
                <a:latin typeface="Arial" panose="020B0604020202020204" pitchFamily="34" charset="0"/>
                <a:cs typeface="Arial" panose="020B0604020202020204" pitchFamily="34" charset="0"/>
              </a:rPr>
              <a:t>(před 20 tisíci let)</a:t>
            </a:r>
            <a:endParaRPr lang="en-GB" altLang="cs-CZ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9416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179512" y="2704"/>
            <a:ext cx="8229600" cy="762000"/>
          </a:xfrm>
        </p:spPr>
        <p:txBody>
          <a:bodyPr/>
          <a:lstStyle/>
          <a:p>
            <a:pPr algn="l"/>
            <a:r>
              <a:rPr lang="cs-CZ" altLang="cs-CZ" sz="2800" dirty="0">
                <a:solidFill>
                  <a:schemeClr val="accent6"/>
                </a:solidFill>
                <a:latin typeface="Arial" panose="020B0604020202020204" pitchFamily="34" charset="0"/>
              </a:rPr>
              <a:t>Tvary reliéfu vytvořené pevninskými ledovci</a:t>
            </a:r>
          </a:p>
        </p:txBody>
      </p:sp>
      <p:pic>
        <p:nvPicPr>
          <p:cNvPr id="28678" name="Picture 6" descr="A glacially abraded rock kno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160838" y="1046163"/>
            <a:ext cx="4830762" cy="184943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8680" name="Picture 8" descr="000086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1000" y="2819400"/>
            <a:ext cx="2819400" cy="1905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8681" name="Picture 9" descr="C:\Dokumenty\Miriam\Prednaska\Paleoekologie\Geologie\STRI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3657600"/>
            <a:ext cx="3200400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83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4859338"/>
            <a:ext cx="4038600" cy="1922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684" name="Rectangle 12"/>
          <p:cNvSpPr>
            <a:spLocks noChangeArrowheads="1"/>
          </p:cNvSpPr>
          <p:nvPr/>
        </p:nvSpPr>
        <p:spPr bwMode="auto">
          <a:xfrm>
            <a:off x="381000" y="774700"/>
            <a:ext cx="4343400" cy="196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69925" indent="-3254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22350" indent="-3508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39850" indent="-3159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681163" indent="-3397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138363" indent="-3397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595563" indent="-3397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052763" indent="-3397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509963" indent="-3397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</a:pPr>
            <a:r>
              <a:rPr lang="cs-CZ" altLang="cs-CZ" sz="2400"/>
              <a:t>Erozní tvary</a:t>
            </a:r>
          </a:p>
          <a:p>
            <a:pPr lvl="1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</a:pPr>
            <a:r>
              <a:rPr lang="cs-CZ" altLang="cs-CZ" sz="2200"/>
              <a:t>ledovcové ohlazy</a:t>
            </a:r>
          </a:p>
          <a:p>
            <a:pPr lvl="1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</a:pPr>
            <a:r>
              <a:rPr lang="cs-CZ" altLang="cs-CZ" sz="2200"/>
              <a:t>ledovcové rýhování</a:t>
            </a:r>
          </a:p>
          <a:p>
            <a:pPr lvl="1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</a:pPr>
            <a:r>
              <a:rPr lang="cs-CZ" altLang="cs-CZ" sz="2200"/>
              <a:t>oblíky</a:t>
            </a:r>
          </a:p>
          <a:p>
            <a:pPr lvl="1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</a:pPr>
            <a:r>
              <a:rPr lang="cs-CZ" altLang="cs-CZ" sz="2000"/>
              <a:t>prstovitá ledovcová jezera</a:t>
            </a:r>
          </a:p>
        </p:txBody>
      </p:sp>
    </p:spTree>
    <p:extLst>
      <p:ext uri="{BB962C8B-B14F-4D97-AF65-F5344CB8AC3E}">
        <p14:creationId xmlns:p14="http://schemas.microsoft.com/office/powerpoint/2010/main" val="1351325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107504" y="-87089"/>
            <a:ext cx="8229600" cy="1139825"/>
          </a:xfrm>
        </p:spPr>
        <p:txBody>
          <a:bodyPr/>
          <a:lstStyle/>
          <a:p>
            <a:pPr algn="l"/>
            <a:r>
              <a:rPr lang="cs-CZ" altLang="cs-CZ" sz="2800" dirty="0">
                <a:solidFill>
                  <a:schemeClr val="accent6"/>
                </a:solidFill>
                <a:latin typeface="Arial" panose="020B0604020202020204" pitchFamily="34" charset="0"/>
              </a:rPr>
              <a:t>Prstovitá ledovcová jezera</a:t>
            </a:r>
          </a:p>
        </p:txBody>
      </p:sp>
      <p:pic>
        <p:nvPicPr>
          <p:cNvPr id="31753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787325"/>
            <a:ext cx="5105400" cy="3433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757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328099"/>
            <a:ext cx="5184576" cy="34023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23682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107504" y="78904"/>
            <a:ext cx="8229600" cy="685800"/>
          </a:xfrm>
        </p:spPr>
        <p:txBody>
          <a:bodyPr/>
          <a:lstStyle/>
          <a:p>
            <a:pPr algn="l"/>
            <a:r>
              <a:rPr lang="cs-CZ" altLang="cs-CZ" sz="2800" dirty="0" err="1">
                <a:solidFill>
                  <a:schemeClr val="accent6"/>
                </a:solidFill>
                <a:latin typeface="Arial" panose="020B0604020202020204" pitchFamily="34" charset="0"/>
              </a:rPr>
              <a:t>Tillová</a:t>
            </a:r>
            <a:r>
              <a:rPr lang="cs-CZ" altLang="cs-CZ" sz="2800" dirty="0">
                <a:solidFill>
                  <a:schemeClr val="accent6"/>
                </a:solidFill>
                <a:latin typeface="Arial" panose="020B0604020202020204" pitchFamily="34" charset="0"/>
              </a:rPr>
              <a:t> plošina, drumlin</a:t>
            </a:r>
          </a:p>
        </p:txBody>
      </p:sp>
      <p:pic>
        <p:nvPicPr>
          <p:cNvPr id="41992" name="Picture 8" descr="C:\Documents and Settings\nyvlt\Dokumenty\Prednasky\Glacial\Menzies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914400"/>
            <a:ext cx="7924800" cy="511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993" name="Line 9"/>
          <p:cNvSpPr>
            <a:spLocks noChangeShapeType="1"/>
          </p:cNvSpPr>
          <p:nvPr/>
        </p:nvSpPr>
        <p:spPr bwMode="auto">
          <a:xfrm flipV="1">
            <a:off x="3962400" y="3576638"/>
            <a:ext cx="2641600" cy="1512887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994" name="Text Box 10"/>
          <p:cNvSpPr txBox="1">
            <a:spLocks noChangeArrowheads="1"/>
          </p:cNvSpPr>
          <p:nvPr/>
        </p:nvSpPr>
        <p:spPr bwMode="auto">
          <a:xfrm>
            <a:off x="5715000" y="3886200"/>
            <a:ext cx="10668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cs-CZ" altLang="cs-CZ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směr postupu ledovce</a:t>
            </a:r>
            <a:endParaRPr lang="cs-CZ" altLang="cs-CZ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995" name="Rectangle 11"/>
          <p:cNvSpPr>
            <a:spLocks noChangeArrowheads="1"/>
          </p:cNvSpPr>
          <p:nvPr/>
        </p:nvSpPr>
        <p:spPr bwMode="auto">
          <a:xfrm>
            <a:off x="381000" y="850900"/>
            <a:ext cx="4419600" cy="1739900"/>
          </a:xfrm>
          <a:prstGeom prst="rect">
            <a:avLst/>
          </a:prstGeom>
          <a:solidFill>
            <a:srgbClr val="99CCFF"/>
          </a:solidFill>
          <a:ln>
            <a:noFill/>
          </a:ln>
          <a:effectLst/>
          <a:extLst/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69925" indent="-3254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22350" indent="-3508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39850" indent="-3159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681163" indent="-3397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138363" indent="-3397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595563" indent="-3397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052763" indent="-3397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509963" indent="-3397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</a:pPr>
            <a:r>
              <a:rPr lang="cs-CZ" altLang="cs-CZ" sz="2400" dirty="0"/>
              <a:t>Akumulační tvary</a:t>
            </a:r>
          </a:p>
          <a:p>
            <a:pPr lvl="1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</a:pPr>
            <a:r>
              <a:rPr lang="cs-CZ" altLang="cs-CZ" sz="2200" dirty="0" err="1"/>
              <a:t>tillová</a:t>
            </a:r>
            <a:r>
              <a:rPr lang="cs-CZ" altLang="cs-CZ" sz="2200" dirty="0"/>
              <a:t> plošina</a:t>
            </a:r>
          </a:p>
          <a:p>
            <a:pPr lvl="1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</a:pPr>
            <a:r>
              <a:rPr lang="cs-CZ" altLang="cs-CZ" sz="2200" dirty="0"/>
              <a:t>drumlin</a:t>
            </a:r>
          </a:p>
          <a:p>
            <a:pPr lvl="1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</a:pPr>
            <a:r>
              <a:rPr lang="cs-CZ" altLang="cs-CZ" sz="2200" dirty="0" err="1"/>
              <a:t>esker</a:t>
            </a:r>
            <a:endParaRPr lang="cs-CZ" altLang="cs-CZ" sz="2200" dirty="0"/>
          </a:p>
        </p:txBody>
      </p:sp>
      <p:sp>
        <p:nvSpPr>
          <p:cNvPr id="41996" name="Rectangle 12"/>
          <p:cNvSpPr>
            <a:spLocks noChangeArrowheads="1"/>
          </p:cNvSpPr>
          <p:nvPr/>
        </p:nvSpPr>
        <p:spPr bwMode="auto">
          <a:xfrm>
            <a:off x="3962400" y="850900"/>
            <a:ext cx="4724400" cy="1739900"/>
          </a:xfrm>
          <a:prstGeom prst="rect">
            <a:avLst/>
          </a:prstGeom>
          <a:solidFill>
            <a:srgbClr val="99CCFF"/>
          </a:solidFill>
          <a:ln>
            <a:noFill/>
          </a:ln>
          <a:effectLst/>
          <a:extLst/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69925" indent="-3254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22350" indent="-3508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39850" indent="-3159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681163" indent="-3397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138363" indent="-3397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595563" indent="-3397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052763" indent="-3397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509963" indent="-3397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1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</a:pPr>
            <a:r>
              <a:rPr lang="cs-CZ" altLang="cs-CZ" sz="2200" dirty="0"/>
              <a:t>moréna (koncová, ústupová)</a:t>
            </a:r>
          </a:p>
          <a:p>
            <a:pPr lvl="1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</a:pPr>
            <a:r>
              <a:rPr lang="cs-CZ" altLang="cs-CZ" sz="2200" dirty="0"/>
              <a:t>výplavová plošina</a:t>
            </a:r>
          </a:p>
          <a:p>
            <a:pPr lvl="1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</a:pPr>
            <a:r>
              <a:rPr lang="cs-CZ" altLang="cs-CZ" sz="2200" dirty="0" err="1"/>
              <a:t>proglaciální</a:t>
            </a:r>
            <a:r>
              <a:rPr lang="cs-CZ" altLang="cs-CZ" sz="2200" dirty="0"/>
              <a:t> jezera</a:t>
            </a:r>
          </a:p>
        </p:txBody>
      </p:sp>
    </p:spTree>
    <p:extLst>
      <p:ext uri="{BB962C8B-B14F-4D97-AF65-F5344CB8AC3E}">
        <p14:creationId xmlns:p14="http://schemas.microsoft.com/office/powerpoint/2010/main" val="3722459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86816" y="-99392"/>
            <a:ext cx="8229600" cy="1139825"/>
          </a:xfrm>
        </p:spPr>
        <p:txBody>
          <a:bodyPr/>
          <a:lstStyle/>
          <a:p>
            <a:pPr algn="l"/>
            <a:r>
              <a:rPr lang="cs-CZ" altLang="cs-CZ" sz="2800" dirty="0">
                <a:solidFill>
                  <a:schemeClr val="accent6"/>
                </a:solidFill>
                <a:latin typeface="Arial" panose="020B0604020202020204" pitchFamily="34" charset="0"/>
              </a:rPr>
              <a:t>Čelní morény (koncové a ústupy)</a:t>
            </a:r>
          </a:p>
        </p:txBody>
      </p:sp>
      <p:pic>
        <p:nvPicPr>
          <p:cNvPr id="33799" name="Picture 7" descr="Moraine belts of the north-c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24128" y="827584"/>
            <a:ext cx="3324746" cy="44424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380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3" t="2977"/>
          <a:stretch>
            <a:fillRect/>
          </a:stretch>
        </p:blipFill>
        <p:spPr bwMode="auto">
          <a:xfrm>
            <a:off x="467544" y="836712"/>
            <a:ext cx="3754760" cy="3169779"/>
          </a:xfrm>
          <a:prstGeom prst="rect">
            <a:avLst/>
          </a:prstGeom>
          <a:noFill/>
          <a:ln w="3810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8100" dir="2700000" algn="ctr" rotWithShape="0">
                    <a:srgbClr val="000000">
                      <a:alpha val="40999"/>
                    </a:srgbClr>
                  </a:outerShdw>
                </a:effectLst>
              </a14:hiddenEffects>
            </a:ext>
          </a:extLst>
        </p:spPr>
      </p:pic>
      <p:pic>
        <p:nvPicPr>
          <p:cNvPr id="33804" name="Picture 12" descr="C:\Documents and Settings\Daniel.Nyvlt\Dokumenty\Fakulta\Paleogeografie kvarteru\Podklady\Zaledneni\Weichselian_limits_Poland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2966" y="3694113"/>
            <a:ext cx="4610634" cy="2759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50493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35496" y="44624"/>
            <a:ext cx="8229600" cy="1139825"/>
          </a:xfrm>
        </p:spPr>
        <p:txBody>
          <a:bodyPr/>
          <a:lstStyle/>
          <a:p>
            <a:pPr algn="l"/>
            <a:r>
              <a:rPr lang="cs-CZ" altLang="cs-CZ" sz="2800" b="1" dirty="0" smtClean="0">
                <a:solidFill>
                  <a:srgbClr val="CC3399"/>
                </a:solidFill>
                <a:latin typeface="Arial" panose="020B0604020202020204" pitchFamily="34" charset="0"/>
              </a:rPr>
              <a:t>Co je to ledovec?</a:t>
            </a:r>
            <a:endParaRPr lang="cs-CZ" altLang="cs-CZ" sz="2800" b="1" dirty="0">
              <a:solidFill>
                <a:srgbClr val="CC3399"/>
              </a:solidFill>
              <a:latin typeface="Arial" panose="020B0604020202020204" pitchFamily="34" charset="0"/>
            </a:endParaRPr>
          </a:p>
        </p:txBody>
      </p:sp>
      <p:sp>
        <p:nvSpPr>
          <p:cNvPr id="8196" name="Rectangle 4"/>
          <p:cNvSpPr>
            <a:spLocks noChangeArrowheads="1"/>
          </p:cNvSpPr>
          <p:nvPr/>
        </p:nvSpPr>
        <p:spPr bwMode="auto">
          <a:xfrm>
            <a:off x="0" y="1179513"/>
            <a:ext cx="3203848" cy="4911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69925" indent="-3254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22350" indent="-3508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39850" indent="-3159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681163" indent="-3397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138363" indent="-3397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595563" indent="-3397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052763" indent="-3397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509963" indent="-3397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</a:pPr>
            <a:r>
              <a:rPr lang="cs-CZ" altLang="cs-CZ" sz="2000" dirty="0"/>
              <a:t>Přírodní těleso tvořené </a:t>
            </a:r>
            <a:r>
              <a:rPr lang="cs-CZ" altLang="cs-CZ" sz="2000" b="1" dirty="0">
                <a:solidFill>
                  <a:schemeClr val="tx2"/>
                </a:solidFill>
              </a:rPr>
              <a:t>ledovcovým ledem</a:t>
            </a:r>
          </a:p>
          <a:p>
            <a:pPr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</a:pPr>
            <a:r>
              <a:rPr lang="cs-CZ" altLang="cs-CZ" sz="2000" dirty="0"/>
              <a:t>Vzniká nahromaděním sněhu a jeho tlakovou a teplotní přeměnou (</a:t>
            </a:r>
            <a:r>
              <a:rPr lang="cs-CZ" altLang="cs-CZ" sz="2000" dirty="0" err="1"/>
              <a:t>regelací</a:t>
            </a:r>
            <a:r>
              <a:rPr lang="cs-CZ" altLang="cs-CZ" sz="2000" dirty="0"/>
              <a:t>) přes firn na ledovcový led</a:t>
            </a:r>
          </a:p>
          <a:p>
            <a:pPr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</a:pPr>
            <a:r>
              <a:rPr lang="cs-CZ" altLang="cs-CZ" sz="2000" dirty="0"/>
              <a:t>Díky dominantně tlakové přeměně sněhu v led je ledovcový led </a:t>
            </a:r>
            <a:r>
              <a:rPr lang="cs-CZ" altLang="cs-CZ" sz="2000" b="1" dirty="0">
                <a:solidFill>
                  <a:schemeClr val="tx2"/>
                </a:solidFill>
              </a:rPr>
              <a:t>plastický </a:t>
            </a:r>
            <a:r>
              <a:rPr lang="cs-CZ" altLang="cs-CZ" sz="2000" dirty="0"/>
              <a:t>a může tak téci a modelovat povrch Země. </a:t>
            </a:r>
          </a:p>
        </p:txBody>
      </p:sp>
      <p:pic>
        <p:nvPicPr>
          <p:cNvPr id="8198" name="Picture 6" descr="C:\Documents and Settings\Daniel.Nyvlt\Dokumenty\Prednasky\Kvarter\Kvarter08\DSC_004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8011" y="1179513"/>
            <a:ext cx="6051837" cy="4049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9" name="Text Box 7"/>
          <p:cNvSpPr txBox="1">
            <a:spLocks noChangeArrowheads="1"/>
          </p:cNvSpPr>
          <p:nvPr/>
        </p:nvSpPr>
        <p:spPr bwMode="auto">
          <a:xfrm>
            <a:off x="7086600" y="1219200"/>
            <a:ext cx="210026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/>
            <a:r>
              <a:rPr lang="cs-CZ" altLang="cs-CZ" sz="1000" dirty="0">
                <a:latin typeface="Arial" panose="020B0604020202020204" pitchFamily="34" charset="0"/>
                <a:cs typeface="Arial" panose="020B0604020202020204" pitchFamily="34" charset="0"/>
              </a:rPr>
              <a:t>ledovec </a:t>
            </a:r>
            <a:r>
              <a:rPr lang="cs-CZ" altLang="cs-CZ" sz="1000" dirty="0" err="1">
                <a:latin typeface="Arial" panose="020B0604020202020204" pitchFamily="34" charset="0"/>
                <a:cs typeface="Arial" panose="020B0604020202020204" pitchFamily="34" charset="0"/>
              </a:rPr>
              <a:t>Perrito</a:t>
            </a:r>
            <a:r>
              <a:rPr lang="cs-CZ" altLang="cs-CZ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000" dirty="0" err="1">
                <a:latin typeface="Arial" panose="020B0604020202020204" pitchFamily="34" charset="0"/>
                <a:cs typeface="Arial" panose="020B0604020202020204" pitchFamily="34" charset="0"/>
              </a:rPr>
              <a:t>Moreno</a:t>
            </a:r>
            <a:r>
              <a:rPr lang="cs-CZ" altLang="cs-CZ" sz="1000" dirty="0">
                <a:latin typeface="Arial" panose="020B0604020202020204" pitchFamily="34" charset="0"/>
                <a:cs typeface="Arial" panose="020B0604020202020204" pitchFamily="34" charset="0"/>
              </a:rPr>
              <a:t>, Argentina</a:t>
            </a:r>
            <a:endParaRPr lang="en-GB" altLang="cs-CZ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4757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5" name="Rectangle 7"/>
          <p:cNvSpPr>
            <a:spLocks noGrp="1" noChangeArrowheads="1"/>
          </p:cNvSpPr>
          <p:nvPr>
            <p:ph type="title"/>
          </p:nvPr>
        </p:nvSpPr>
        <p:spPr>
          <a:xfrm>
            <a:off x="107504" y="-27384"/>
            <a:ext cx="8229600" cy="1139825"/>
          </a:xfrm>
        </p:spPr>
        <p:txBody>
          <a:bodyPr/>
          <a:lstStyle/>
          <a:p>
            <a:pPr algn="l"/>
            <a:r>
              <a:rPr lang="cs-CZ" altLang="cs-CZ" sz="2800" dirty="0">
                <a:solidFill>
                  <a:schemeClr val="accent6"/>
                </a:solidFill>
                <a:latin typeface="Arial" panose="020B0604020202020204" pitchFamily="34" charset="0"/>
              </a:rPr>
              <a:t>Výplavová plošina, </a:t>
            </a:r>
            <a:r>
              <a:rPr lang="cs-CZ" altLang="cs-CZ" sz="2800" dirty="0" err="1">
                <a:solidFill>
                  <a:schemeClr val="accent6"/>
                </a:solidFill>
                <a:latin typeface="Arial" panose="020B0604020202020204" pitchFamily="34" charset="0"/>
              </a:rPr>
              <a:t>esker</a:t>
            </a:r>
            <a:endParaRPr lang="cs-CZ" altLang="cs-CZ" sz="2800" dirty="0">
              <a:solidFill>
                <a:schemeClr val="accent6"/>
              </a:solidFill>
              <a:latin typeface="Arial" panose="020B0604020202020204" pitchFamily="34" charset="0"/>
            </a:endParaRPr>
          </a:p>
        </p:txBody>
      </p:sp>
      <p:pic>
        <p:nvPicPr>
          <p:cNvPr id="37898" name="Picture 10" descr="000027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05400" y="244908"/>
            <a:ext cx="3926160" cy="265069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7900" name="Picture 12" descr="C:\Documents and Settings\nyvlt\Dokumenty\Prednasky\Glacial\2150001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2971800"/>
            <a:ext cx="3926160" cy="2617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902" name="Picture 14" descr="C:\Documents and Settings\daniel.nyvlt\Plocha\New\Fakulta-Brno\Geografie_vyuka\Fyzicka geografie\esker_with_permissio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4345908"/>
            <a:ext cx="3481536" cy="2339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904" name="Picture 16" descr="Marginal landforms of contin"/>
          <p:cNvPicPr>
            <a:picLocks noGrp="1" noChangeAspect="1" noChangeArrowheads="1"/>
          </p:cNvPicPr>
          <p:nvPr>
            <p:ph sz="half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1000" y="1074738"/>
            <a:ext cx="4038600" cy="34972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831362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107504" y="-171400"/>
            <a:ext cx="8229600" cy="1139825"/>
          </a:xfrm>
        </p:spPr>
        <p:txBody>
          <a:bodyPr/>
          <a:lstStyle/>
          <a:p>
            <a:pPr algn="l"/>
            <a:r>
              <a:rPr lang="cs-CZ" altLang="cs-CZ" sz="2800" dirty="0" err="1">
                <a:solidFill>
                  <a:schemeClr val="accent6"/>
                </a:solidFill>
                <a:latin typeface="Arial" panose="020B0604020202020204" pitchFamily="34" charset="0"/>
              </a:rPr>
              <a:t>Proglaciální</a:t>
            </a:r>
            <a:r>
              <a:rPr lang="cs-CZ" altLang="cs-CZ" sz="2800" dirty="0">
                <a:solidFill>
                  <a:schemeClr val="accent6"/>
                </a:solidFill>
                <a:latin typeface="Arial" panose="020B0604020202020204" pitchFamily="34" charset="0"/>
              </a:rPr>
              <a:t> jezera</a:t>
            </a:r>
          </a:p>
        </p:txBody>
      </p:sp>
      <p:pic>
        <p:nvPicPr>
          <p:cNvPr id="45061" name="Picture 5" descr="000066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21696" y="116632"/>
            <a:ext cx="4114800" cy="2778784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5062" name="Picture 6" descr="C:\Documents and Settings\Daniel.Nyvlt\Dokumenty\Fakulta\Paleogeografie kvarteru\Podklady\Zaledneni\Lake Agassiz_outbursts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0382" y="2911290"/>
            <a:ext cx="4106114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64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914400"/>
            <a:ext cx="4680520" cy="54945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98623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107504" y="44624"/>
            <a:ext cx="8229600" cy="1139825"/>
          </a:xfrm>
        </p:spPr>
        <p:txBody>
          <a:bodyPr/>
          <a:lstStyle/>
          <a:p>
            <a:pPr algn="l"/>
            <a:r>
              <a:rPr lang="cs-CZ" altLang="cs-CZ" sz="3600" b="1" dirty="0" smtClean="0">
                <a:solidFill>
                  <a:srgbClr val="CC3399"/>
                </a:solidFill>
                <a:latin typeface="Arial" panose="020B0604020202020204" pitchFamily="34" charset="0"/>
              </a:rPr>
              <a:t>Příčiny </a:t>
            </a:r>
            <a:r>
              <a:rPr lang="cs-CZ" altLang="cs-CZ" sz="3600" b="1" dirty="0">
                <a:solidFill>
                  <a:srgbClr val="CC3399"/>
                </a:solidFill>
                <a:latin typeface="Arial" panose="020B0604020202020204" pitchFamily="34" charset="0"/>
              </a:rPr>
              <a:t>dob ledových</a:t>
            </a:r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512" y="1219200"/>
            <a:ext cx="8659688" cy="4530725"/>
          </a:xfrm>
        </p:spPr>
        <p:txBody>
          <a:bodyPr/>
          <a:lstStyle/>
          <a:p>
            <a:pPr marL="0" indent="0">
              <a:buNone/>
            </a:pPr>
            <a:r>
              <a:rPr lang="cs-CZ" altLang="cs-CZ" sz="2800" dirty="0">
                <a:latin typeface="Arial" panose="020B0604020202020204" pitchFamily="34" charset="0"/>
                <a:cs typeface="Arial" panose="020B0604020202020204" pitchFamily="34" charset="0"/>
              </a:rPr>
              <a:t>Hlavní příčiny </a:t>
            </a:r>
            <a:r>
              <a:rPr lang="cs-CZ" altLang="cs-CZ" sz="2800" dirty="0" err="1">
                <a:latin typeface="Arial" panose="020B0604020202020204" pitchFamily="34" charset="0"/>
                <a:cs typeface="Arial" panose="020B0604020202020204" pitchFamily="34" charset="0"/>
              </a:rPr>
              <a:t>mladokenozoického</a:t>
            </a:r>
            <a:r>
              <a:rPr lang="cs-CZ" altLang="cs-CZ" sz="2800" dirty="0">
                <a:latin typeface="Arial" panose="020B0604020202020204" pitchFamily="34" charset="0"/>
                <a:cs typeface="Arial" panose="020B0604020202020204" pitchFamily="34" charset="0"/>
              </a:rPr>
              <a:t> ochlazení klimatu vedoucího ke kvartérním dobám ledovým: </a:t>
            </a:r>
          </a:p>
          <a:p>
            <a:pPr lvl="1"/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změna uspořádání kontinentů (Panamská šíje, Tibetská náhorní plošina,…) a s tím spojená změna oceánické a atmosférické cirkulace</a:t>
            </a:r>
          </a:p>
          <a:p>
            <a:pPr lvl="1"/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periodické změny v dopadajícím slunečním záření ve vysokých zeměpisných šířkách (</a:t>
            </a:r>
            <a:r>
              <a:rPr lang="cs-CZ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Milankovičovy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 cykly)</a:t>
            </a:r>
          </a:p>
        </p:txBody>
      </p:sp>
    </p:spTree>
    <p:extLst>
      <p:ext uri="{BB962C8B-B14F-4D97-AF65-F5344CB8AC3E}">
        <p14:creationId xmlns:p14="http://schemas.microsoft.com/office/powerpoint/2010/main" val="1950230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ext Box 1026"/>
          <p:cNvSpPr txBox="1">
            <a:spLocks noChangeArrowheads="1"/>
          </p:cNvSpPr>
          <p:nvPr/>
        </p:nvSpPr>
        <p:spPr bwMode="auto">
          <a:xfrm>
            <a:off x="107504" y="620688"/>
            <a:ext cx="5683696" cy="64017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Klasifikace podle velikosti, tvaru a vztahu k okolní topografii:</a:t>
            </a:r>
          </a:p>
          <a:p>
            <a:pPr eaLnBrk="0" hangingPunct="0">
              <a:spcBef>
                <a:spcPct val="50000"/>
              </a:spcBef>
            </a:pPr>
            <a:r>
              <a:rPr lang="cs-CZ" altLang="cs-CZ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HORSKÉ TYPY LEDOVCŮ:</a:t>
            </a:r>
          </a:p>
          <a:p>
            <a:pPr eaLnBrk="0" hangingPunct="0">
              <a:spcBef>
                <a:spcPct val="50000"/>
              </a:spcBef>
            </a:pPr>
            <a:endParaRPr lang="cs-CZ" altLang="cs-CZ" sz="4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0" hangingPunct="0">
              <a:spcBef>
                <a:spcPct val="50000"/>
              </a:spcBef>
            </a:pPr>
            <a:r>
              <a:rPr lang="cs-CZ" altLang="cs-CZ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Visutý ledovec</a:t>
            </a:r>
            <a:r>
              <a:rPr lang="cs-CZ" altLang="cs-CZ" sz="2000" dirty="0">
                <a:solidFill>
                  <a:srgbClr val="CC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cs-CZ" altLang="cs-CZ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nejmenší formy ledovců vznikající na příkrých svazích a tvořící iniciální ledovcové akumulace pro další níže uvedené typy ledovců.</a:t>
            </a:r>
          </a:p>
          <a:p>
            <a:pPr eaLnBrk="0" hangingPunct="0">
              <a:spcBef>
                <a:spcPct val="50000"/>
              </a:spcBef>
            </a:pPr>
            <a:r>
              <a:rPr lang="cs-CZ" altLang="cs-CZ" sz="2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Karový </a:t>
            </a:r>
            <a:r>
              <a:rPr lang="cs-CZ" altLang="cs-CZ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ledovec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– vzniká často jako visutý ledovec a dalším rozvojem modeluje své podloží.</a:t>
            </a:r>
          </a:p>
          <a:p>
            <a:pPr eaLnBrk="0" hangingPunct="0">
              <a:spcBef>
                <a:spcPct val="50000"/>
              </a:spcBef>
            </a:pPr>
            <a:r>
              <a:rPr lang="cs-CZ" altLang="cs-CZ" sz="2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Údolní </a:t>
            </a:r>
            <a:r>
              <a:rPr lang="cs-CZ" altLang="cs-CZ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ledovec</a:t>
            </a:r>
            <a:r>
              <a:rPr lang="cs-CZ" altLang="cs-CZ" sz="2000" dirty="0">
                <a:solidFill>
                  <a:srgbClr val="CC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– je sevřený horskými údolími, obvykle vytéká z karového ledovce jako ledovcový splaz.</a:t>
            </a:r>
          </a:p>
          <a:p>
            <a:pPr eaLnBrk="0" hangingPunct="0">
              <a:spcBef>
                <a:spcPct val="50000"/>
              </a:spcBef>
            </a:pPr>
            <a:r>
              <a:rPr lang="cs-CZ" altLang="cs-CZ" sz="20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Piedmontní</a:t>
            </a:r>
            <a:r>
              <a:rPr lang="cs-CZ" altLang="cs-CZ" sz="2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ledovec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– vzniká pod úpatím hřbetů spojením několika ledovcových splazů vytékajících z různých karů a lemují potom celé úpatí.</a:t>
            </a:r>
          </a:p>
        </p:txBody>
      </p:sp>
      <p:pic>
        <p:nvPicPr>
          <p:cNvPr id="50179" name="Picture 1027" descr="C:\Documents and Settings\Daniel.Nyvlt\Dokumenty\Fakulta\Polarní oblasti\Prednaska\Klima_zaledneni\visuty ledovec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0"/>
            <a:ext cx="3352800" cy="223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180" name="Text Box 1028"/>
          <p:cNvSpPr txBox="1">
            <a:spLocks noChangeArrowheads="1"/>
          </p:cNvSpPr>
          <p:nvPr/>
        </p:nvSpPr>
        <p:spPr bwMode="auto">
          <a:xfrm>
            <a:off x="5900738" y="41275"/>
            <a:ext cx="23622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000" dirty="0">
                <a:latin typeface="Arial" panose="020B0604020202020204" pitchFamily="34" charset="0"/>
                <a:cs typeface="Arial" panose="020B0604020202020204" pitchFamily="34" charset="0"/>
              </a:rPr>
              <a:t>Lachman </a:t>
            </a:r>
            <a:r>
              <a:rPr lang="cs-CZ" altLang="cs-CZ" sz="1000" dirty="0" err="1">
                <a:latin typeface="Arial" panose="020B0604020202020204" pitchFamily="34" charset="0"/>
                <a:cs typeface="Arial" panose="020B0604020202020204" pitchFamily="34" charset="0"/>
              </a:rPr>
              <a:t>Crags</a:t>
            </a:r>
            <a:r>
              <a:rPr lang="cs-CZ" altLang="cs-CZ" sz="1000" dirty="0">
                <a:latin typeface="Arial" panose="020B0604020202020204" pitchFamily="34" charset="0"/>
                <a:cs typeface="Arial" panose="020B0604020202020204" pitchFamily="34" charset="0"/>
              </a:rPr>
              <a:t>, ostrov Jamese </a:t>
            </a:r>
            <a:r>
              <a:rPr lang="cs-CZ" altLang="cs-CZ" sz="1000" dirty="0" err="1">
                <a:latin typeface="Arial" panose="020B0604020202020204" pitchFamily="34" charset="0"/>
                <a:cs typeface="Arial" panose="020B0604020202020204" pitchFamily="34" charset="0"/>
              </a:rPr>
              <a:t>Rosse</a:t>
            </a:r>
            <a:endParaRPr lang="en-GB" altLang="cs-CZ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0181" name="Picture 1029" descr="C:\Documents and Settings\Daniel.Nyvlt\Dokumenty\Fakulta\Polarní oblasti\Prednaska\Klima_zaledneni\karovy ledovec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1739900"/>
            <a:ext cx="3352800" cy="176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182" name="Text Box 1030"/>
          <p:cNvSpPr txBox="1">
            <a:spLocks noChangeArrowheads="1"/>
          </p:cNvSpPr>
          <p:nvPr/>
        </p:nvSpPr>
        <p:spPr bwMode="auto">
          <a:xfrm>
            <a:off x="6897688" y="1712913"/>
            <a:ext cx="2290762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/>
            <a:r>
              <a:rPr lang="cs-CZ" altLang="cs-CZ" sz="1000">
                <a:latin typeface="Arial" panose="020B0604020202020204" pitchFamily="34" charset="0"/>
                <a:cs typeface="Arial" panose="020B0604020202020204" pitchFamily="34" charset="0"/>
              </a:rPr>
              <a:t>Johnson Mesa, ostrov Jamese Rosse</a:t>
            </a:r>
            <a:endParaRPr lang="en-GB" altLang="cs-CZ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0183" name="Picture 1031" descr="C:\Documents and Settings\Daniel.Nyvlt\Dokumenty\Fakulta\Polarní oblasti\Prednaska\Klima_zaledneni\Whisky glacier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3481388"/>
            <a:ext cx="3200400" cy="1852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184" name="Text Box 1032"/>
          <p:cNvSpPr txBox="1">
            <a:spLocks noChangeArrowheads="1"/>
          </p:cNvSpPr>
          <p:nvPr/>
        </p:nvSpPr>
        <p:spPr bwMode="auto">
          <a:xfrm>
            <a:off x="5900738" y="3433763"/>
            <a:ext cx="2316162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000">
                <a:latin typeface="Arial" panose="020B0604020202020204" pitchFamily="34" charset="0"/>
                <a:cs typeface="Arial" panose="020B0604020202020204" pitchFamily="34" charset="0"/>
              </a:rPr>
              <a:t>Whisky Glacier, ostrov Jamese Rosse</a:t>
            </a:r>
            <a:endParaRPr lang="en-GB" altLang="cs-CZ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0185" name="Picture 1033" descr="C:\Documents and Settings\Daniel.Nyvlt\Dokumenty\Fakulta\Polarní oblasti\Prednaska\Klima_zaledneni\piedmontni ledovec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5311775"/>
            <a:ext cx="3352800" cy="1622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186" name="Text Box 1034"/>
          <p:cNvSpPr txBox="1">
            <a:spLocks noChangeArrowheads="1"/>
          </p:cNvSpPr>
          <p:nvPr/>
        </p:nvSpPr>
        <p:spPr bwMode="auto">
          <a:xfrm>
            <a:off x="6970713" y="5286375"/>
            <a:ext cx="22288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cs-CZ" altLang="cs-CZ" sz="1000">
                <a:latin typeface="Arial" panose="020B0604020202020204" pitchFamily="34" charset="0"/>
                <a:cs typeface="Arial" panose="020B0604020202020204" pitchFamily="34" charset="0"/>
              </a:rPr>
              <a:t>Alpha Glacier, ostrov Jamese Rosse</a:t>
            </a:r>
            <a:endParaRPr lang="en-GB" altLang="cs-CZ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187" name="Text Box 1035"/>
          <p:cNvSpPr txBox="1">
            <a:spLocks noChangeArrowheads="1"/>
          </p:cNvSpPr>
          <p:nvPr/>
        </p:nvSpPr>
        <p:spPr bwMode="auto">
          <a:xfrm>
            <a:off x="31304" y="44624"/>
            <a:ext cx="591229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cs-CZ" altLang="cs-CZ" sz="2800" b="1" dirty="0" smtClean="0">
                <a:solidFill>
                  <a:srgbClr val="CC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Typy </a:t>
            </a:r>
            <a:r>
              <a:rPr lang="cs-CZ" altLang="cs-CZ" sz="2800" b="1" dirty="0">
                <a:solidFill>
                  <a:srgbClr val="CC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ledovců a jejich klasifikace</a:t>
            </a:r>
            <a:endParaRPr lang="en-GB" altLang="cs-CZ" sz="2800" b="1" dirty="0">
              <a:solidFill>
                <a:srgbClr val="CC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3643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1026"/>
          <p:cNvSpPr>
            <a:spLocks noChangeArrowheads="1"/>
          </p:cNvSpPr>
          <p:nvPr/>
        </p:nvSpPr>
        <p:spPr bwMode="auto">
          <a:xfrm>
            <a:off x="107504" y="44624"/>
            <a:ext cx="4921696" cy="6001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cs-CZ" altLang="cs-CZ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PLOŠNÉ TYPY LEDOVCŮ:</a:t>
            </a:r>
          </a:p>
          <a:p>
            <a:pPr eaLnBrk="0" hangingPunct="0">
              <a:spcBef>
                <a:spcPct val="50000"/>
              </a:spcBef>
            </a:pPr>
            <a:r>
              <a:rPr lang="cs-CZ" altLang="cs-CZ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Náhorní ledovec (dómový ledovec)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–vzniká na vyvýšených plošinách, z okrajů jeho náhorní části mohou stékat jednotlivé splazy. Pohybuje se obvykle velmi pomalu. Má rozměry do prvních tisíců km</a:t>
            </a:r>
            <a:r>
              <a:rPr lang="cs-CZ" altLang="cs-CZ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eaLnBrk="0" hangingPunct="0">
              <a:spcBef>
                <a:spcPct val="50000"/>
              </a:spcBef>
            </a:pPr>
            <a:endParaRPr lang="cs-CZ" altLang="cs-CZ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0" hangingPunct="0">
              <a:spcBef>
                <a:spcPct val="50000"/>
              </a:spcBef>
            </a:pPr>
            <a:r>
              <a:rPr lang="cs-CZ" altLang="cs-CZ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Ledovcová čapka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– tvořena rozsáhlou masou ledu pokrývající horu nebo celé pohoří do rozlohy </a:t>
            </a:r>
            <a:r>
              <a:rPr lang="en-US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~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50 000 km</a:t>
            </a:r>
            <a:r>
              <a:rPr lang="cs-CZ" altLang="cs-CZ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. Na okrajích stékají jednotlivé splazy a mohou se telit až do moře. </a:t>
            </a:r>
          </a:p>
          <a:p>
            <a:pPr eaLnBrk="0" hangingPunct="0">
              <a:spcBef>
                <a:spcPct val="50000"/>
              </a:spcBef>
            </a:pPr>
            <a:endParaRPr lang="cs-CZ" altLang="cs-CZ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0" hangingPunct="0">
              <a:spcBef>
                <a:spcPct val="50000"/>
              </a:spcBef>
            </a:pPr>
            <a:r>
              <a:rPr lang="cs-CZ" altLang="cs-CZ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Ledovcový štít (kontinentální ledovec)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–Nejrozsáhlejší ledovce, které dnes pokrývají pouze Antarktidu a Grónsko s plochou větší než </a:t>
            </a:r>
            <a:r>
              <a:rPr lang="en-US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~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50 000 km</a:t>
            </a:r>
            <a:r>
              <a:rPr lang="cs-CZ" altLang="cs-CZ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51203" name="Picture 1027" descr="C:\Documents and Settings\nyvlt\Dokumenty\Prednasky\Glacial\Espanol\29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0"/>
            <a:ext cx="4343400" cy="1604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04" name="Text Box 1028"/>
          <p:cNvSpPr txBox="1">
            <a:spLocks noChangeArrowheads="1"/>
          </p:cNvSpPr>
          <p:nvPr/>
        </p:nvSpPr>
        <p:spPr bwMode="auto">
          <a:xfrm>
            <a:off x="6934200" y="0"/>
            <a:ext cx="2230438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cs-CZ" altLang="cs-CZ" sz="1000">
                <a:latin typeface="Arial" panose="020B0604020202020204" pitchFamily="34" charset="0"/>
                <a:cs typeface="Arial" panose="020B0604020202020204" pitchFamily="34" charset="0"/>
              </a:rPr>
              <a:t>Davies Dome, ostrov Jamese Rosse</a:t>
            </a:r>
            <a:endParaRPr lang="en-GB" altLang="cs-CZ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05" name="Picture 1029" descr="C:\Documents and Settings\Daniel.Nyvlt\Dokumenty\Fakulta\Paleogeografie kvarteru\Podklady\Zaledneni\Vatnajökul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308100"/>
            <a:ext cx="4038600" cy="311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06" name="Text Box 1030"/>
          <p:cNvSpPr txBox="1">
            <a:spLocks noChangeArrowheads="1"/>
          </p:cNvSpPr>
          <p:nvPr/>
        </p:nvSpPr>
        <p:spPr bwMode="auto">
          <a:xfrm>
            <a:off x="8001000" y="3886200"/>
            <a:ext cx="1208088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/>
            <a:r>
              <a:rPr lang="cs-CZ" altLang="cs-CZ"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Vatnajökull, Island</a:t>
            </a:r>
            <a:endParaRPr lang="en-GB" altLang="cs-CZ" sz="10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07" name="Picture 1031" descr="C:\Documents and Settings\nyvlt\Dokumenty\Prednasky\Glacial\Espanol\P224213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4176713"/>
            <a:ext cx="4191000" cy="2681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08" name="Text Box 1032"/>
          <p:cNvSpPr txBox="1">
            <a:spLocks noChangeArrowheads="1"/>
          </p:cNvSpPr>
          <p:nvPr/>
        </p:nvSpPr>
        <p:spPr bwMode="auto">
          <a:xfrm>
            <a:off x="7772400" y="6613525"/>
            <a:ext cx="142081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/>
            <a:r>
              <a:rPr lang="cs-CZ" altLang="cs-CZ" sz="1000" dirty="0">
                <a:latin typeface="Arial" panose="020B0604020202020204" pitchFamily="34" charset="0"/>
                <a:cs typeface="Arial" panose="020B0604020202020204" pitchFamily="34" charset="0"/>
              </a:rPr>
              <a:t>Antarktický poloostrov</a:t>
            </a:r>
            <a:endParaRPr lang="en-GB" altLang="cs-CZ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6888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1026"/>
          <p:cNvSpPr>
            <a:spLocks noChangeArrowheads="1"/>
          </p:cNvSpPr>
          <p:nvPr/>
        </p:nvSpPr>
        <p:spPr bwMode="auto">
          <a:xfrm>
            <a:off x="107504" y="185727"/>
            <a:ext cx="5302696" cy="6093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cs-CZ" altLang="cs-CZ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Ledovcový splaz a proud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– ledovcové čapky a štíty tvoří na svých okrajích splazy. Ty, které díky podložní morfologii postupují mnohem rychleji, než ostatní části ledovce, označujeme za ledovcové proudy. Dosahují až k okrajům pevniny nebo mohou živit šelfové ledovce. </a:t>
            </a:r>
          </a:p>
          <a:p>
            <a:pPr eaLnBrk="0" hangingPunct="0">
              <a:spcBef>
                <a:spcPct val="50000"/>
              </a:spcBef>
            </a:pPr>
            <a:endParaRPr lang="cs-CZ" altLang="cs-CZ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0" hangingPunct="0">
              <a:spcBef>
                <a:spcPct val="50000"/>
              </a:spcBef>
            </a:pPr>
            <a:r>
              <a:rPr lang="cs-CZ" altLang="cs-CZ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Šelfový ledovec</a:t>
            </a:r>
            <a:r>
              <a:rPr lang="cs-CZ" altLang="cs-CZ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– začíná v místě, kde stékající ledovec začne plout po mořské hladině (bazální linie). Na jeho bázi vzniká namrzáním podmořský led. Od čela se odlamují ledovcové kry.</a:t>
            </a:r>
          </a:p>
          <a:p>
            <a:pPr eaLnBrk="0" hangingPunct="0">
              <a:spcBef>
                <a:spcPct val="50000"/>
              </a:spcBef>
            </a:pPr>
            <a:endParaRPr lang="cs-CZ" altLang="cs-CZ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0" hangingPunct="0">
              <a:spcBef>
                <a:spcPct val="50000"/>
              </a:spcBef>
            </a:pPr>
            <a:r>
              <a:rPr lang="cs-CZ" altLang="cs-CZ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Ledovcový výšvih (</a:t>
            </a:r>
            <a:r>
              <a:rPr lang="cs-CZ" altLang="cs-CZ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ice</a:t>
            </a:r>
            <a:r>
              <a:rPr lang="cs-CZ" altLang="cs-CZ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rise</a:t>
            </a:r>
            <a:r>
              <a:rPr lang="cs-CZ" altLang="cs-CZ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cs-CZ" altLang="cs-CZ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– vzniká v místech, kde postupující šelfový ledovec překračuje vyvýšené podloží (ostrov). Na naprosto plochém povrchu tak vznikají kopulovité vyvýšeniny.</a:t>
            </a:r>
          </a:p>
        </p:txBody>
      </p:sp>
      <p:pic>
        <p:nvPicPr>
          <p:cNvPr id="52227" name="Picture 1027" descr="C:\Documents and Settings\Daniel.Nyvlt\Dokumenty\Fakulta\Polarní oblasti\Prednaska\Mapy_snimky\Byrd_glacier_landsa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-762000"/>
            <a:ext cx="3733800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228" name="Text Box 1028"/>
          <p:cNvSpPr txBox="1">
            <a:spLocks noChangeArrowheads="1"/>
          </p:cNvSpPr>
          <p:nvPr/>
        </p:nvSpPr>
        <p:spPr bwMode="auto">
          <a:xfrm>
            <a:off x="5410200" y="0"/>
            <a:ext cx="12604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000" dirty="0" err="1">
                <a:latin typeface="Arial" panose="020B0604020202020204" pitchFamily="34" charset="0"/>
                <a:cs typeface="Arial" panose="020B0604020202020204" pitchFamily="34" charset="0"/>
              </a:rPr>
              <a:t>Byrdův</a:t>
            </a:r>
            <a:r>
              <a:rPr lang="cs-CZ" altLang="cs-CZ" sz="1000" dirty="0">
                <a:latin typeface="Arial" panose="020B0604020202020204" pitchFamily="34" charset="0"/>
                <a:cs typeface="Arial" panose="020B0604020202020204" pitchFamily="34" charset="0"/>
              </a:rPr>
              <a:t> ledovec,</a:t>
            </a:r>
          </a:p>
          <a:p>
            <a:r>
              <a:rPr lang="cs-CZ" altLang="cs-CZ" sz="1000" dirty="0" err="1">
                <a:latin typeface="Arial" panose="020B0604020202020204" pitchFamily="34" charset="0"/>
                <a:cs typeface="Arial" panose="020B0604020202020204" pitchFamily="34" charset="0"/>
              </a:rPr>
              <a:t>Transantarctic</a:t>
            </a:r>
            <a:r>
              <a:rPr lang="cs-CZ" altLang="cs-CZ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000" dirty="0" err="1">
                <a:latin typeface="Arial" panose="020B0604020202020204" pitchFamily="34" charset="0"/>
                <a:cs typeface="Arial" panose="020B0604020202020204" pitchFamily="34" charset="0"/>
              </a:rPr>
              <a:t>Mts</a:t>
            </a:r>
            <a:r>
              <a:rPr lang="cs-CZ" altLang="cs-CZ" sz="1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GB" altLang="cs-CZ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2229" name="Picture 1029" descr="C:\Documents and Settings\Daniel.Nyvlt\Dokumenty\Fakulta\Polarní oblasti\Prednaska\Klima_zaledneni\ice%20shelf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2389188"/>
            <a:ext cx="3733800" cy="2487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230" name="Picture 1030" descr="C:\Documents and Settings\Daniel.Nyvlt\Dokumenty\Fakulta\Polarní oblasti\Prednaska\Klima_zaledneni\Antarctic_shelf_ice_hg2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4548188"/>
            <a:ext cx="3733800" cy="2305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231" name="Text Box 1031"/>
          <p:cNvSpPr txBox="1">
            <a:spLocks noChangeArrowheads="1"/>
          </p:cNvSpPr>
          <p:nvPr/>
        </p:nvSpPr>
        <p:spPr bwMode="auto">
          <a:xfrm>
            <a:off x="5427663" y="2422525"/>
            <a:ext cx="1735137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000">
                <a:latin typeface="Arial" panose="020B0604020202020204" pitchFamily="34" charset="0"/>
                <a:cs typeface="Arial" panose="020B0604020202020204" pitchFamily="34" charset="0"/>
              </a:rPr>
              <a:t>Rossův šelfový ledovec</a:t>
            </a:r>
            <a:endParaRPr lang="en-GB" altLang="cs-CZ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6341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107504" y="228600"/>
            <a:ext cx="8503096" cy="1139825"/>
          </a:xfrm>
        </p:spPr>
        <p:txBody>
          <a:bodyPr/>
          <a:lstStyle/>
          <a:p>
            <a:pPr algn="l"/>
            <a:r>
              <a:rPr lang="cs-CZ" altLang="cs-CZ" sz="2800" b="1" dirty="0" smtClean="0">
                <a:solidFill>
                  <a:srgbClr val="CC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Horské </a:t>
            </a:r>
            <a:r>
              <a:rPr lang="cs-CZ" altLang="cs-CZ" sz="2800" b="1" dirty="0">
                <a:solidFill>
                  <a:srgbClr val="CC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typy ledovců</a:t>
            </a:r>
          </a:p>
        </p:txBody>
      </p:sp>
      <p:sp>
        <p:nvSpPr>
          <p:cNvPr id="9224" name="Text Box 8"/>
          <p:cNvSpPr txBox="1">
            <a:spLocks noChangeArrowheads="1"/>
          </p:cNvSpPr>
          <p:nvPr/>
        </p:nvSpPr>
        <p:spPr bwMode="auto">
          <a:xfrm>
            <a:off x="323528" y="1484313"/>
            <a:ext cx="3816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Podélný řez horským ledovcem</a:t>
            </a:r>
          </a:p>
        </p:txBody>
      </p:sp>
      <p:sp>
        <p:nvSpPr>
          <p:cNvPr id="9225" name="Text Box 9"/>
          <p:cNvSpPr txBox="1">
            <a:spLocks noChangeArrowheads="1"/>
          </p:cNvSpPr>
          <p:nvPr/>
        </p:nvSpPr>
        <p:spPr bwMode="auto">
          <a:xfrm>
            <a:off x="4572000" y="1484313"/>
            <a:ext cx="396081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altLang="cs-CZ" sz="2000">
                <a:latin typeface="Arial" panose="020B0604020202020204" pitchFamily="34" charset="0"/>
                <a:cs typeface="Arial" panose="020B0604020202020204" pitchFamily="34" charset="0"/>
              </a:rPr>
              <a:t>Rychlost toku ledovcového ledu</a:t>
            </a:r>
          </a:p>
        </p:txBody>
      </p:sp>
      <p:pic>
        <p:nvPicPr>
          <p:cNvPr id="8" name="Picture 7" descr="Motion of Glacial Ic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8839" y="1997077"/>
            <a:ext cx="4945161" cy="3868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" name="Picture 6" descr="Cross-Section of an Alpine 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512" y="2003425"/>
            <a:ext cx="4191000" cy="38623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8334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107504" y="-15081"/>
            <a:ext cx="8229600" cy="1139825"/>
          </a:xfrm>
        </p:spPr>
        <p:txBody>
          <a:bodyPr/>
          <a:lstStyle/>
          <a:p>
            <a:pPr algn="l"/>
            <a:r>
              <a:rPr lang="cs-CZ" altLang="cs-CZ" sz="2800" b="1" dirty="0">
                <a:solidFill>
                  <a:srgbClr val="CC3399"/>
                </a:solidFill>
                <a:latin typeface="Arial" panose="020B0604020202020204" pitchFamily="34" charset="0"/>
              </a:rPr>
              <a:t>Reliéf modelovaný horskými ledovci</a:t>
            </a:r>
          </a:p>
        </p:txBody>
      </p:sp>
      <p:sp>
        <p:nvSpPr>
          <p:cNvPr id="11268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381000" y="1031875"/>
            <a:ext cx="5257800" cy="4911725"/>
          </a:xfrm>
          <a:effectLst/>
        </p:spPr>
        <p:txBody>
          <a:bodyPr/>
          <a:lstStyle/>
          <a:p>
            <a:pPr algn="just"/>
            <a:r>
              <a:rPr lang="cs-CZ" altLang="cs-CZ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Typy ledovcové eroze:</a:t>
            </a:r>
          </a:p>
          <a:p>
            <a:pPr lvl="1" algn="just"/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brázdění</a:t>
            </a:r>
            <a:r>
              <a:rPr lang="cs-CZ" alt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 (exarace)</a:t>
            </a:r>
            <a:endParaRPr lang="cs-CZ" alt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just"/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obrušování a ohlazování (</a:t>
            </a:r>
            <a:r>
              <a:rPr lang="cs-CZ" altLang="cs-CZ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deterze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lvl="1" algn="just"/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odlamování</a:t>
            </a:r>
            <a:r>
              <a:rPr lang="cs-CZ" alt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cs-CZ" altLang="cs-CZ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detrakce</a:t>
            </a:r>
            <a:r>
              <a:rPr lang="cs-CZ" alt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algn="just"/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Erozní ledovcové tvary:</a:t>
            </a:r>
          </a:p>
          <a:p>
            <a:pPr lvl="1"/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hřbet se strmými svahy (</a:t>
            </a:r>
            <a:r>
              <a:rPr lang="cs-CZ" altLang="cs-CZ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areta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lvl="1"/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ostrý vrchol (</a:t>
            </a:r>
            <a:r>
              <a:rPr lang="cs-CZ" altLang="cs-CZ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horn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altLang="cs-CZ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karling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lvl="1"/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kar</a:t>
            </a:r>
          </a:p>
          <a:p>
            <a:pPr lvl="1"/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trog</a:t>
            </a:r>
            <a:endParaRPr lang="cs-CZ" alt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visuté údolí</a:t>
            </a:r>
          </a:p>
          <a:p>
            <a:r>
              <a:rPr lang="cs-CZ" altLang="cs-CZ" sz="2200" dirty="0">
                <a:latin typeface="Arial" panose="020B0604020202020204" pitchFamily="34" charset="0"/>
                <a:cs typeface="Arial" panose="020B0604020202020204" pitchFamily="34" charset="0"/>
              </a:rPr>
              <a:t>Akumulační ledovcové tvary:</a:t>
            </a:r>
          </a:p>
          <a:p>
            <a:pPr lvl="1"/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moréna (</a:t>
            </a:r>
            <a:r>
              <a:rPr lang="cs-CZ" alt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boční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alt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střední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alt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čelní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alt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koncová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alt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ústupová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11270" name="Picture 6" descr="Landforms Produced by Alpine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602288" y="844550"/>
            <a:ext cx="3355975" cy="52514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7521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4" name="Rectangle 4"/>
          <p:cNvSpPr>
            <a:spLocks noGrp="1" noChangeArrowheads="1"/>
          </p:cNvSpPr>
          <p:nvPr>
            <p:ph type="title"/>
          </p:nvPr>
        </p:nvSpPr>
        <p:spPr>
          <a:xfrm>
            <a:off x="381000" y="228600"/>
            <a:ext cx="4648200" cy="533400"/>
          </a:xfrm>
        </p:spPr>
        <p:txBody>
          <a:bodyPr/>
          <a:lstStyle/>
          <a:p>
            <a:r>
              <a:rPr lang="cs-CZ" altLang="cs-CZ" sz="3200" dirty="0">
                <a:solidFill>
                  <a:schemeClr val="accent6"/>
                </a:solidFill>
                <a:latin typeface="Arial" panose="020B0604020202020204" pitchFamily="34" charset="0"/>
              </a:rPr>
              <a:t>Ledovcová údolí (</a:t>
            </a:r>
            <a:r>
              <a:rPr lang="cs-CZ" altLang="cs-CZ" sz="3200" dirty="0" err="1">
                <a:solidFill>
                  <a:schemeClr val="accent6"/>
                </a:solidFill>
                <a:latin typeface="Arial" panose="020B0604020202020204" pitchFamily="34" charset="0"/>
              </a:rPr>
              <a:t>trogy</a:t>
            </a:r>
            <a:r>
              <a:rPr lang="cs-CZ" altLang="cs-CZ" sz="3200" dirty="0">
                <a:solidFill>
                  <a:schemeClr val="accent6"/>
                </a:solidFill>
                <a:latin typeface="Arial" panose="020B0604020202020204" pitchFamily="34" charset="0"/>
              </a:rPr>
              <a:t>)</a:t>
            </a:r>
          </a:p>
        </p:txBody>
      </p:sp>
      <p:sp>
        <p:nvSpPr>
          <p:cNvPr id="15365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381000" y="914400"/>
            <a:ext cx="2674938" cy="2189163"/>
          </a:xfrm>
        </p:spPr>
        <p:txBody>
          <a:bodyPr/>
          <a:lstStyle/>
          <a:p>
            <a:r>
              <a:rPr lang="cs-CZ" altLang="cs-CZ" sz="2600" dirty="0" err="1">
                <a:latin typeface="Arial" panose="020B0604020202020204" pitchFamily="34" charset="0"/>
                <a:cs typeface="Arial" panose="020B0604020202020204" pitchFamily="34" charset="0"/>
              </a:rPr>
              <a:t>Trog</a:t>
            </a:r>
            <a:endParaRPr lang="cs-CZ" altLang="cs-CZ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altLang="cs-CZ" sz="2600" dirty="0">
                <a:latin typeface="Arial" panose="020B0604020202020204" pitchFamily="34" charset="0"/>
                <a:cs typeface="Arial" panose="020B0604020202020204" pitchFamily="34" charset="0"/>
              </a:rPr>
              <a:t>Visuté údolí</a:t>
            </a:r>
          </a:p>
          <a:p>
            <a:r>
              <a:rPr lang="cs-CZ" altLang="cs-CZ" sz="2600" dirty="0">
                <a:latin typeface="Arial" panose="020B0604020202020204" pitchFamily="34" charset="0"/>
                <a:cs typeface="Arial" panose="020B0604020202020204" pitchFamily="34" charset="0"/>
              </a:rPr>
              <a:t>Pleso</a:t>
            </a:r>
          </a:p>
          <a:p>
            <a:r>
              <a:rPr lang="cs-CZ" altLang="cs-CZ" sz="2600" dirty="0">
                <a:latin typeface="Arial" panose="020B0604020202020204" pitchFamily="34" charset="0"/>
                <a:cs typeface="Arial" panose="020B0604020202020204" pitchFamily="34" charset="0"/>
              </a:rPr>
              <a:t>Fjord</a:t>
            </a:r>
          </a:p>
        </p:txBody>
      </p:sp>
      <p:pic>
        <p:nvPicPr>
          <p:cNvPr id="15371" name="Picture 11" descr="C:\Documents and Settings\nyvlt\Dokumenty\Prednasky\Glacial\Espanol\46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2971800"/>
            <a:ext cx="4114800" cy="308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2" name="Picture 12" descr="C:\Documents and Settings\daniel.nyvlt\Plocha\New\Fakulta-Brno\Geografie_vyuka\Fyzicka geografie\Beagl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048000"/>
            <a:ext cx="4495800" cy="3008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73" name="Text Box 13"/>
          <p:cNvSpPr txBox="1">
            <a:spLocks noChangeArrowheads="1"/>
          </p:cNvSpPr>
          <p:nvPr/>
        </p:nvSpPr>
        <p:spPr bwMode="auto">
          <a:xfrm>
            <a:off x="474663" y="5791200"/>
            <a:ext cx="1735137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Beagle </a:t>
            </a:r>
            <a:r>
              <a:rPr lang="cs-CZ" altLang="cs-CZ" sz="1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Channel</a:t>
            </a:r>
            <a:r>
              <a:rPr lang="cs-CZ" altLang="cs-CZ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Patagonie</a:t>
            </a:r>
            <a:endParaRPr lang="en-GB" altLang="cs-CZ" sz="1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374" name="Text Box 14"/>
          <p:cNvSpPr txBox="1">
            <a:spLocks noChangeArrowheads="1"/>
          </p:cNvSpPr>
          <p:nvPr/>
        </p:nvSpPr>
        <p:spPr bwMode="auto">
          <a:xfrm>
            <a:off x="5029200" y="3048000"/>
            <a:ext cx="1735138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000" dirty="0">
                <a:latin typeface="Arial" panose="020B0604020202020204" pitchFamily="34" charset="0"/>
                <a:cs typeface="Arial" panose="020B0604020202020204" pitchFamily="34" charset="0"/>
              </a:rPr>
              <a:t>Laguna </a:t>
            </a:r>
            <a:r>
              <a:rPr lang="cs-CZ" altLang="cs-CZ" sz="1000" dirty="0" err="1">
                <a:latin typeface="Arial" panose="020B0604020202020204" pitchFamily="34" charset="0"/>
                <a:cs typeface="Arial" panose="020B0604020202020204" pitchFamily="34" charset="0"/>
              </a:rPr>
              <a:t>Shimbe</a:t>
            </a:r>
            <a:r>
              <a:rPr lang="cs-CZ" altLang="cs-CZ" sz="1000" dirty="0">
                <a:latin typeface="Arial" panose="020B0604020202020204" pitchFamily="34" charset="0"/>
                <a:cs typeface="Arial" panose="020B0604020202020204" pitchFamily="34" charset="0"/>
              </a:rPr>
              <a:t>, s. Peru</a:t>
            </a:r>
            <a:endParaRPr lang="en-GB" altLang="cs-CZ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376" name="Picture 16" descr="C:\Dokumenty\Miriam\Prednaska\Paleoekologie\Geologie\vysute_udoli_ryhovani_obliky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293688"/>
            <a:ext cx="4114800" cy="2754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77" name="Text Box 17"/>
          <p:cNvSpPr txBox="1">
            <a:spLocks noChangeArrowheads="1"/>
          </p:cNvSpPr>
          <p:nvPr/>
        </p:nvSpPr>
        <p:spPr bwMode="auto">
          <a:xfrm>
            <a:off x="7239000" y="304800"/>
            <a:ext cx="19050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cs-CZ" altLang="cs-CZ" sz="1000" dirty="0">
                <a:latin typeface="Arial" panose="020B0604020202020204" pitchFamily="34" charset="0"/>
                <a:cs typeface="Arial" panose="020B0604020202020204" pitchFamily="34" charset="0"/>
              </a:rPr>
              <a:t>masiv </a:t>
            </a:r>
            <a:r>
              <a:rPr lang="cs-CZ" altLang="cs-CZ" sz="1000" dirty="0" err="1">
                <a:latin typeface="Arial" panose="020B0604020202020204" pitchFamily="34" charset="0"/>
                <a:cs typeface="Arial" panose="020B0604020202020204" pitchFamily="34" charset="0"/>
              </a:rPr>
              <a:t>Belugy</a:t>
            </a:r>
            <a:r>
              <a:rPr lang="cs-CZ" altLang="cs-CZ" sz="1000" dirty="0">
                <a:latin typeface="Arial" panose="020B0604020202020204" pitchFamily="34" charset="0"/>
                <a:cs typeface="Arial" panose="020B0604020202020204" pitchFamily="34" charset="0"/>
              </a:rPr>
              <a:t>, centrální Altaj</a:t>
            </a:r>
            <a:endParaRPr lang="en-GB" altLang="cs-CZ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5580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C:\Dokumenty\Miriam\Prednaska\Paleoekologie\Geologie\KA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304800"/>
            <a:ext cx="4038600" cy="269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251" name="Rectangle 3"/>
          <p:cNvSpPr>
            <a:spLocks noChangeArrowheads="1"/>
          </p:cNvSpPr>
          <p:nvPr/>
        </p:nvSpPr>
        <p:spPr bwMode="auto">
          <a:xfrm>
            <a:off x="381000" y="228600"/>
            <a:ext cx="46482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sz="3200" dirty="0">
                <a:solidFill>
                  <a:schemeClr val="accent6"/>
                </a:solidFill>
              </a:rPr>
              <a:t>Kary a karové uzávěry</a:t>
            </a:r>
          </a:p>
        </p:txBody>
      </p:sp>
      <p:pic>
        <p:nvPicPr>
          <p:cNvPr id="53253" name="Picture 5" descr="C:\Documents and Settings\daniel.nyvlt\Dokumenty\Fakulta\Polarní oblasti\Prednaska\Obrazky podklady\DSC_012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67225"/>
            <a:ext cx="9144000" cy="1857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254" name="Text Box 6"/>
          <p:cNvSpPr txBox="1">
            <a:spLocks noChangeArrowheads="1"/>
          </p:cNvSpPr>
          <p:nvPr/>
        </p:nvSpPr>
        <p:spPr bwMode="auto">
          <a:xfrm>
            <a:off x="6934200" y="4495800"/>
            <a:ext cx="22098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 eaLnBrk="0" hangingPunct="0"/>
            <a:r>
              <a:rPr lang="cs-CZ" altLang="cs-CZ" sz="1000" u="sng" dirty="0" err="1">
                <a:latin typeface="Arial" panose="020B0604020202020204" pitchFamily="34" charset="0"/>
                <a:cs typeface="Arial" panose="020B0604020202020204" pitchFamily="34" charset="0"/>
              </a:rPr>
              <a:t>Virgin</a:t>
            </a:r>
            <a:r>
              <a:rPr lang="cs-CZ" altLang="cs-CZ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000" dirty="0" err="1">
                <a:latin typeface="Arial" panose="020B0604020202020204" pitchFamily="34" charset="0"/>
                <a:cs typeface="Arial" panose="020B0604020202020204" pitchFamily="34" charset="0"/>
              </a:rPr>
              <a:t>Hill</a:t>
            </a:r>
            <a:r>
              <a:rPr lang="cs-CZ" altLang="cs-CZ" sz="1000" dirty="0">
                <a:latin typeface="Arial" panose="020B0604020202020204" pitchFamily="34" charset="0"/>
                <a:cs typeface="Arial" panose="020B0604020202020204" pitchFamily="34" charset="0"/>
              </a:rPr>
              <a:t>, James </a:t>
            </a:r>
            <a:r>
              <a:rPr lang="cs-CZ" altLang="cs-CZ" sz="1000" dirty="0" err="1">
                <a:latin typeface="Arial" panose="020B0604020202020204" pitchFamily="34" charset="0"/>
                <a:cs typeface="Arial" panose="020B0604020202020204" pitchFamily="34" charset="0"/>
              </a:rPr>
              <a:t>Ross</a:t>
            </a:r>
            <a:r>
              <a:rPr lang="cs-CZ" altLang="cs-CZ" sz="1000" dirty="0">
                <a:latin typeface="Arial" panose="020B0604020202020204" pitchFamily="34" charset="0"/>
                <a:cs typeface="Arial" panose="020B0604020202020204" pitchFamily="34" charset="0"/>
              </a:rPr>
              <a:t> Island</a:t>
            </a:r>
          </a:p>
        </p:txBody>
      </p:sp>
      <p:pic>
        <p:nvPicPr>
          <p:cNvPr id="53255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" y="1066800"/>
            <a:ext cx="4457700" cy="300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3256" name="Text Box 8"/>
          <p:cNvSpPr txBox="1">
            <a:spLocks noChangeArrowheads="1"/>
          </p:cNvSpPr>
          <p:nvPr/>
        </p:nvSpPr>
        <p:spPr bwMode="auto">
          <a:xfrm>
            <a:off x="1981200" y="3810000"/>
            <a:ext cx="28956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cs-CZ" altLang="cs-CZ"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Levassor Nunatak, Antarktický poloostrov</a:t>
            </a:r>
            <a:endParaRPr lang="en-GB" altLang="cs-CZ" sz="10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257" name="Text Box 9"/>
          <p:cNvSpPr txBox="1">
            <a:spLocks noChangeArrowheads="1"/>
          </p:cNvSpPr>
          <p:nvPr/>
        </p:nvSpPr>
        <p:spPr bwMode="auto">
          <a:xfrm>
            <a:off x="6019800" y="304800"/>
            <a:ext cx="31242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cs-CZ" altLang="cs-CZ" sz="1000" dirty="0">
                <a:latin typeface="Arial" panose="020B0604020202020204" pitchFamily="34" charset="0"/>
                <a:cs typeface="Arial" panose="020B0604020202020204" pitchFamily="34" charset="0"/>
              </a:rPr>
              <a:t>kar na svahu Johnson </a:t>
            </a:r>
            <a:r>
              <a:rPr lang="cs-CZ" altLang="cs-CZ" sz="1000" dirty="0" err="1">
                <a:latin typeface="Arial" panose="020B0604020202020204" pitchFamily="34" charset="0"/>
                <a:cs typeface="Arial" panose="020B0604020202020204" pitchFamily="34" charset="0"/>
              </a:rPr>
              <a:t>Mesa</a:t>
            </a:r>
            <a:r>
              <a:rPr lang="cs-CZ" altLang="cs-CZ" sz="1000" dirty="0">
                <a:latin typeface="Arial" panose="020B0604020202020204" pitchFamily="34" charset="0"/>
                <a:cs typeface="Arial" panose="020B0604020202020204" pitchFamily="34" charset="0"/>
              </a:rPr>
              <a:t>, ostrov Jamese </a:t>
            </a:r>
            <a:r>
              <a:rPr lang="cs-CZ" altLang="cs-CZ" sz="1000" dirty="0" err="1">
                <a:latin typeface="Arial" panose="020B0604020202020204" pitchFamily="34" charset="0"/>
                <a:cs typeface="Arial" panose="020B0604020202020204" pitchFamily="34" charset="0"/>
              </a:rPr>
              <a:t>Rosse</a:t>
            </a:r>
            <a:endParaRPr lang="en-GB" altLang="cs-CZ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596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11501</TotalTime>
  <Words>803</Words>
  <Application>Microsoft Office PowerPoint</Application>
  <PresentationFormat>Předvádění na obrazovce (4:3)</PresentationFormat>
  <Paragraphs>128</Paragraphs>
  <Slides>22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22</vt:i4>
      </vt:variant>
    </vt:vector>
  </HeadingPairs>
  <TitlesOfParts>
    <vt:vector size="26" baseType="lpstr">
      <vt:lpstr>Arial</vt:lpstr>
      <vt:lpstr>Times New Roman</vt:lpstr>
      <vt:lpstr>Wingdings</vt:lpstr>
      <vt:lpstr>Default Design</vt:lpstr>
      <vt:lpstr>Prezentace aplikace PowerPoint</vt:lpstr>
      <vt:lpstr>Co je to ledovec?</vt:lpstr>
      <vt:lpstr>Prezentace aplikace PowerPoint</vt:lpstr>
      <vt:lpstr>Prezentace aplikace PowerPoint</vt:lpstr>
      <vt:lpstr>Prezentace aplikace PowerPoint</vt:lpstr>
      <vt:lpstr>Horské typy ledovců</vt:lpstr>
      <vt:lpstr>Reliéf modelovaný horskými ledovci</vt:lpstr>
      <vt:lpstr>Ledovcová údolí (trogy)</vt:lpstr>
      <vt:lpstr>Prezentace aplikace PowerPoint</vt:lpstr>
      <vt:lpstr>Prezentace aplikace PowerPoint</vt:lpstr>
      <vt:lpstr>Ledovcové sedimenty</vt:lpstr>
      <vt:lpstr>Plošné typy ledovců</vt:lpstr>
      <vt:lpstr>Mořský led (není to ledovec!)</vt:lpstr>
      <vt:lpstr>Kvartérní doby ledové</vt:lpstr>
      <vt:lpstr>Rozsah severoevropských ledovcových štítů</vt:lpstr>
      <vt:lpstr>Tvary reliéfu vytvořené pevninskými ledovci</vt:lpstr>
      <vt:lpstr>Prstovitá ledovcová jezera</vt:lpstr>
      <vt:lpstr>Tillová plošina, drumlin</vt:lpstr>
      <vt:lpstr>Čelní morény (koncové a ústupy)</vt:lpstr>
      <vt:lpstr>Výplavová plošina, esker</vt:lpstr>
      <vt:lpstr>Proglaciální jezera</vt:lpstr>
      <vt:lpstr>Příčiny dob ledových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Bez nadpisu</dc:title>
  <dc:creator>Daniel Nývlt</dc:creator>
  <cp:lastModifiedBy>Daniel Nývlt</cp:lastModifiedBy>
  <cp:revision>1093</cp:revision>
  <dcterms:created xsi:type="dcterms:W3CDTF">2004-03-22T16:04:08Z</dcterms:created>
  <dcterms:modified xsi:type="dcterms:W3CDTF">2021-11-17T15:17:47Z</dcterms:modified>
</cp:coreProperties>
</file>