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356" r:id="rId3"/>
    <p:sldId id="361" r:id="rId4"/>
    <p:sldId id="360" r:id="rId5"/>
    <p:sldId id="355" r:id="rId6"/>
    <p:sldId id="367" r:id="rId7"/>
    <p:sldId id="362" r:id="rId8"/>
    <p:sldId id="366" r:id="rId9"/>
    <p:sldId id="363" r:id="rId10"/>
    <p:sldId id="364" r:id="rId11"/>
    <p:sldId id="365" r:id="rId12"/>
    <p:sldId id="341" r:id="rId13"/>
    <p:sldId id="342" r:id="rId14"/>
    <p:sldId id="343" r:id="rId15"/>
    <p:sldId id="344" r:id="rId16"/>
    <p:sldId id="357" r:id="rId17"/>
    <p:sldId id="345" r:id="rId18"/>
    <p:sldId id="346" r:id="rId19"/>
    <p:sldId id="347" r:id="rId20"/>
    <p:sldId id="348" r:id="rId21"/>
    <p:sldId id="349" r:id="rId22"/>
    <p:sldId id="350" r:id="rId23"/>
    <p:sldId id="351" r:id="rId24"/>
    <p:sldId id="358" r:id="rId25"/>
    <p:sldId id="353" r:id="rId26"/>
    <p:sldId id="354" r:id="rId27"/>
    <p:sldId id="359" r:id="rId28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Výchozí oddíl" id="{56D7CE9A-32C0-4E9B-A11A-8552D5322A17}">
          <p14:sldIdLst>
            <p14:sldId id="256"/>
            <p14:sldId id="356"/>
            <p14:sldId id="361"/>
            <p14:sldId id="360"/>
            <p14:sldId id="355"/>
            <p14:sldId id="367"/>
            <p14:sldId id="362"/>
            <p14:sldId id="366"/>
            <p14:sldId id="363"/>
            <p14:sldId id="364"/>
            <p14:sldId id="365"/>
            <p14:sldId id="341"/>
            <p14:sldId id="342"/>
            <p14:sldId id="343"/>
            <p14:sldId id="344"/>
            <p14:sldId id="357"/>
            <p14:sldId id="345"/>
            <p14:sldId id="346"/>
            <p14:sldId id="347"/>
            <p14:sldId id="348"/>
            <p14:sldId id="349"/>
            <p14:sldId id="350"/>
            <p14:sldId id="351"/>
            <p14:sldId id="358"/>
            <p14:sldId id="353"/>
            <p14:sldId id="354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2C16"/>
    <a:srgbClr val="0C788E"/>
    <a:srgbClr val="006666"/>
    <a:srgbClr val="0099CC"/>
    <a:srgbClr val="660066"/>
    <a:srgbClr val="333300"/>
    <a:srgbClr val="33CCCC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99" autoAdjust="0"/>
    <p:restoredTop sz="94693" autoAdjust="0"/>
  </p:normalViewPr>
  <p:slideViewPr>
    <p:cSldViewPr>
      <p:cViewPr varScale="1">
        <p:scale>
          <a:sx n="123" d="100"/>
          <a:sy n="123" d="100"/>
        </p:scale>
        <p:origin x="11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760C2-BDD5-4232-BEF4-F4ECC66A6F1E}" type="datetimeFigureOut">
              <a:rPr lang="cs-CZ" smtClean="0"/>
              <a:t>20.09.2022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15202-07A1-4616-97C7-9B672CC8C7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01368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B15202-07A1-4616-97C7-9B672CC8C764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5803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9AD9E-E94A-4137-96E2-F72F0B52B1B1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2890172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23AD3-072A-47FB-9620-FD49174CF110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2528370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6044E-2931-47D5-98C5-7C19AB0B4F8C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3643985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0D7881-E9E2-4698-BF2C-A1AC6EA382FF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4127597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11FFB-485E-4CCC-80ED-4193EB1E08F3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4282323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C1D9D-543B-48BA-B570-E9A170660A78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245432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892AD-24A4-4C41-963E-EB1841BEABE8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663324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C7575-E9AE-4976-B75D-9AF7B4F0228E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146844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5C426-5124-4095-9C6A-E3420B1A1B77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4227477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3A2ACF-7C06-478F-BF11-8362FBA46821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2348199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CD8A0-B4BF-4CDD-AE71-03324FA5E650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  <p:extLst>
      <p:ext uri="{BB962C8B-B14F-4D97-AF65-F5344CB8AC3E}">
        <p14:creationId xmlns:p14="http://schemas.microsoft.com/office/powerpoint/2010/main" val="2017798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s-CZ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cs-CZ"/>
              <a:t>Haga clic para modificar el estilo de texto del patrón</a:t>
            </a:r>
          </a:p>
          <a:p>
            <a:pPr lvl="1"/>
            <a:r>
              <a:rPr lang="es-ES" altLang="cs-CZ"/>
              <a:t>Segundo nivel</a:t>
            </a:r>
          </a:p>
          <a:p>
            <a:pPr lvl="2"/>
            <a:r>
              <a:rPr lang="es-ES" altLang="cs-CZ"/>
              <a:t>Tercer nivel</a:t>
            </a:r>
          </a:p>
          <a:p>
            <a:pPr lvl="3"/>
            <a:r>
              <a:rPr lang="es-ES" altLang="cs-CZ"/>
              <a:t>Cuarto nivel</a:t>
            </a:r>
          </a:p>
          <a:p>
            <a:pPr lvl="4"/>
            <a:r>
              <a:rPr lang="es-ES" altLang="cs-CZ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 alt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4B3D546-3DD4-4A76-AF22-6A12F1A23903}" type="slidenum">
              <a:rPr lang="es-ES" altLang="cs-CZ"/>
              <a:pPr>
                <a:defRPr/>
              </a:pPr>
              <a:t>‹#›</a:t>
            </a:fld>
            <a:endParaRPr lang="es-E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smarda@sci.muni.cz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50"/>
          <p:cNvSpPr>
            <a:spLocks noGrp="1" noChangeArrowheads="1"/>
          </p:cNvSpPr>
          <p:nvPr>
            <p:ph type="ctrTitle"/>
          </p:nvPr>
        </p:nvSpPr>
        <p:spPr>
          <a:xfrm>
            <a:off x="1907704" y="44624"/>
            <a:ext cx="6570634" cy="2520280"/>
          </a:xfrm>
        </p:spPr>
        <p:txBody>
          <a:bodyPr/>
          <a:lstStyle/>
          <a:p>
            <a:pPr algn="l" eaLnBrk="1" hangingPunct="1"/>
            <a:r>
              <a:rPr lang="cs-CZ" altLang="cs-CZ" sz="4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Příběhy vědy: gen</a:t>
            </a:r>
            <a:br>
              <a:rPr lang="cs-CZ" altLang="cs-CZ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s-ES" altLang="cs-CZ" sz="32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52" name="Rectangle 165"/>
          <p:cNvSpPr>
            <a:spLocks noChangeArrowheads="1"/>
          </p:cNvSpPr>
          <p:nvPr/>
        </p:nvSpPr>
        <p:spPr bwMode="auto">
          <a:xfrm>
            <a:off x="323528" y="5229200"/>
            <a:ext cx="4176464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 Šmarda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Ústav experimentální biologie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Přírodovědecká fakulta MU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988840"/>
            <a:ext cx="2152650" cy="214312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764704"/>
            <a:ext cx="6696744" cy="1210618"/>
          </a:xfrm>
        </p:spPr>
        <p:txBody>
          <a:bodyPr/>
          <a:lstStyle/>
          <a:p>
            <a:pPr algn="l" eaLnBrk="1" hangingPunct="1"/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 znamená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Mukherjee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1D306D-F15D-4DB5-99A2-71BB1AD683D4}"/>
              </a:ext>
            </a:extLst>
          </p:cNvPr>
          <p:cNvSpPr txBox="1"/>
          <p:nvPr/>
        </p:nvSpPr>
        <p:spPr>
          <a:xfrm>
            <a:off x="755576" y="2492896"/>
            <a:ext cx="77768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indické jméno odvozené z </a:t>
            </a:r>
            <a:r>
              <a:rPr lang="cs-CZ" dirty="0" err="1"/>
              <a:t>Mukhyopadyaya</a:t>
            </a:r>
            <a:r>
              <a:rPr lang="cs-CZ" dirty="0"/>
              <a:t> (sanskrt)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složenina ze slov „</a:t>
            </a:r>
            <a:r>
              <a:rPr lang="cs-CZ" dirty="0" err="1"/>
              <a:t>mukhya</a:t>
            </a:r>
            <a:r>
              <a:rPr lang="cs-CZ" dirty="0"/>
              <a:t>“ – šéf, vedoucí – a „</a:t>
            </a:r>
            <a:r>
              <a:rPr lang="cs-CZ" dirty="0" err="1"/>
              <a:t>upadhyaya</a:t>
            </a:r>
            <a:r>
              <a:rPr lang="cs-CZ" dirty="0"/>
              <a:t>“ - učitel</a:t>
            </a:r>
          </a:p>
        </p:txBody>
      </p:sp>
    </p:spTree>
    <p:extLst>
      <p:ext uri="{BB962C8B-B14F-4D97-AF65-F5344CB8AC3E}">
        <p14:creationId xmlns:p14="http://schemas.microsoft.com/office/powerpoint/2010/main" val="61633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764704"/>
            <a:ext cx="6696744" cy="1210618"/>
          </a:xfrm>
        </p:spPr>
        <p:txBody>
          <a:bodyPr/>
          <a:lstStyle/>
          <a:p>
            <a:pPr algn="l" eaLnBrk="1" hangingPunct="1"/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 píše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Mukherjee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1D306D-F15D-4DB5-99A2-71BB1AD683D4}"/>
              </a:ext>
            </a:extLst>
          </p:cNvPr>
          <p:cNvSpPr txBox="1"/>
          <p:nvPr/>
        </p:nvSpPr>
        <p:spPr>
          <a:xfrm>
            <a:off x="755576" y="2204864"/>
            <a:ext cx="7488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vědecké články v oblasti výzkumu rakoviny (</a:t>
            </a:r>
            <a:r>
              <a:rPr lang="cs-CZ" i="1" dirty="0" err="1"/>
              <a:t>Nature</a:t>
            </a:r>
            <a:r>
              <a:rPr lang="cs-CZ" dirty="0"/>
              <a:t>, </a:t>
            </a:r>
            <a:r>
              <a:rPr lang="cs-CZ" i="1" dirty="0"/>
              <a:t>Cell</a:t>
            </a:r>
            <a:r>
              <a:rPr lang="cs-CZ" dirty="0"/>
              <a:t>, atd.)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populárně naučné knihy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nejslavnější: </a:t>
            </a:r>
            <a:r>
              <a:rPr lang="cs-CZ" b="1" dirty="0" err="1">
                <a:solidFill>
                  <a:schemeClr val="accent2"/>
                </a:solidFill>
              </a:rPr>
              <a:t>The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 err="1">
                <a:solidFill>
                  <a:schemeClr val="accent2"/>
                </a:solidFill>
              </a:rPr>
              <a:t>Emperor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 err="1">
                <a:solidFill>
                  <a:schemeClr val="accent2"/>
                </a:solidFill>
              </a:rPr>
              <a:t>of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 err="1">
                <a:solidFill>
                  <a:schemeClr val="accent2"/>
                </a:solidFill>
              </a:rPr>
              <a:t>All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 err="1">
                <a:solidFill>
                  <a:schemeClr val="accent2"/>
                </a:solidFill>
              </a:rPr>
              <a:t>Maladies</a:t>
            </a:r>
            <a:r>
              <a:rPr lang="cs-CZ" b="1" dirty="0">
                <a:solidFill>
                  <a:schemeClr val="accent2"/>
                </a:solidFill>
              </a:rPr>
              <a:t> - </a:t>
            </a:r>
            <a:r>
              <a:rPr lang="cs-CZ" b="1" dirty="0" err="1">
                <a:solidFill>
                  <a:schemeClr val="accent2"/>
                </a:solidFill>
              </a:rPr>
              <a:t>Biography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 err="1">
                <a:solidFill>
                  <a:schemeClr val="accent2"/>
                </a:solidFill>
              </a:rPr>
              <a:t>of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 err="1">
                <a:solidFill>
                  <a:schemeClr val="accent2"/>
                </a:solidFill>
              </a:rPr>
              <a:t>Cancer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dirty="0"/>
              <a:t>(</a:t>
            </a:r>
            <a:r>
              <a:rPr lang="cs-CZ" dirty="0" err="1"/>
              <a:t>Pulitzerova</a:t>
            </a:r>
            <a:r>
              <a:rPr lang="cs-CZ" dirty="0"/>
              <a:t> cena 2011) 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český překlad: Vládkyně všech nemocí – Příběh rakoviny                     (MUNI </a:t>
            </a:r>
            <a:r>
              <a:rPr lang="cs-CZ" dirty="0" err="1"/>
              <a:t>Press</a:t>
            </a:r>
            <a:r>
              <a:rPr lang="cs-CZ" dirty="0"/>
              <a:t>, 2015)</a:t>
            </a:r>
          </a:p>
          <a:p>
            <a:pPr>
              <a:buClr>
                <a:schemeClr val="accent2"/>
              </a:buClr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E760C9-FDB0-40D5-83B2-F99BEB049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296" y="4509120"/>
            <a:ext cx="1426468" cy="210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080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734" y="2598610"/>
            <a:ext cx="5458036" cy="3631851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980728"/>
            <a:ext cx="2184824" cy="321297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755576" y="908720"/>
            <a:ext cx="4896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solidFill>
                  <a:schemeClr val="accent2"/>
                </a:solidFill>
              </a:rPr>
              <a:t>The</a:t>
            </a:r>
            <a:r>
              <a:rPr lang="cs-CZ" sz="2400" b="1" dirty="0">
                <a:solidFill>
                  <a:schemeClr val="accent2"/>
                </a:solidFill>
              </a:rPr>
              <a:t> Gene, </a:t>
            </a:r>
            <a:r>
              <a:rPr lang="cs-CZ" sz="2400" b="1" dirty="0" err="1">
                <a:solidFill>
                  <a:schemeClr val="accent2"/>
                </a:solidFill>
              </a:rPr>
              <a:t>An</a:t>
            </a:r>
            <a:r>
              <a:rPr lang="cs-CZ" sz="2400" b="1" dirty="0">
                <a:solidFill>
                  <a:schemeClr val="accent2"/>
                </a:solidFill>
              </a:rPr>
              <a:t> </a:t>
            </a:r>
            <a:r>
              <a:rPr lang="cs-CZ" sz="2400" b="1" dirty="0" err="1">
                <a:solidFill>
                  <a:schemeClr val="accent2"/>
                </a:solidFill>
              </a:rPr>
              <a:t>intimate</a:t>
            </a:r>
            <a:r>
              <a:rPr lang="cs-CZ" sz="2400" b="1" dirty="0">
                <a:solidFill>
                  <a:schemeClr val="accent2"/>
                </a:solidFill>
              </a:rPr>
              <a:t> </a:t>
            </a:r>
            <a:r>
              <a:rPr lang="cs-CZ" sz="2400" b="1" dirty="0" err="1">
                <a:solidFill>
                  <a:schemeClr val="accent2"/>
                </a:solidFill>
              </a:rPr>
              <a:t>history</a:t>
            </a:r>
            <a:endParaRPr lang="cs-CZ" sz="2400" b="1" dirty="0">
              <a:solidFill>
                <a:schemeClr val="accent2"/>
              </a:solidFill>
            </a:endParaRPr>
          </a:p>
          <a:p>
            <a:r>
              <a:rPr lang="cs-CZ" sz="2400" b="1" dirty="0" err="1">
                <a:solidFill>
                  <a:schemeClr val="accent2"/>
                </a:solidFill>
              </a:rPr>
              <a:t>Scribner</a:t>
            </a:r>
            <a:r>
              <a:rPr lang="cs-CZ" sz="2400" b="1" dirty="0">
                <a:solidFill>
                  <a:schemeClr val="accent2"/>
                </a:solidFill>
              </a:rPr>
              <a:t>, USA, 2016</a:t>
            </a:r>
          </a:p>
        </p:txBody>
      </p:sp>
    </p:spTree>
    <p:extLst>
      <p:ext uri="{BB962C8B-B14F-4D97-AF65-F5344CB8AC3E}">
        <p14:creationId xmlns:p14="http://schemas.microsoft.com/office/powerpoint/2010/main" val="2543376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84784"/>
            <a:ext cx="8028384" cy="451596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315226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800708"/>
            <a:ext cx="5760640" cy="2088232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Doporučená literatura: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Gen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 dědičnosti v našich osudech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2000" b="1" dirty="0" err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MUNI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b="1" dirty="0" err="1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Press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2019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44824"/>
            <a:ext cx="3096344" cy="464451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524400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2564904"/>
            <a:ext cx="3816424" cy="1210618"/>
          </a:xfrm>
        </p:spPr>
        <p:txBody>
          <a:bodyPr/>
          <a:lstStyle/>
          <a:p>
            <a:pPr algn="l" eaLnBrk="1" hangingPunct="1"/>
            <a:r>
              <a:rPr lang="cs-CZ" altLang="cs-CZ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Obsah kurzu</a:t>
            </a:r>
          </a:p>
        </p:txBody>
      </p:sp>
    </p:spTree>
    <p:extLst>
      <p:ext uri="{BB962C8B-B14F-4D97-AF65-F5344CB8AC3E}">
        <p14:creationId xmlns:p14="http://schemas.microsoft.com/office/powerpoint/2010/main" val="3673724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692696"/>
            <a:ext cx="7272808" cy="3240360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první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zrození genetiky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Darwinův koncept evoluce a dědičnosti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životní příběh Mendela a jeho objevů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znovuobjevení Mendela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zrod genetiky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908B71C-6C3B-4653-A85D-23D150BE6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3356992"/>
            <a:ext cx="4890120" cy="3117452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346145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692696"/>
            <a:ext cx="6624736" cy="4608512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druhý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eugenice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Galtonovo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opojení rodokmeny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eugenika jako aplikovaná forma genetiky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genetika a politika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čištění rasy v USA a nacistickém Německu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příběh rodiny Buckových v USA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program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Lebensborn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v Německu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genetické konečné řešení v Německu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deformace genetiky v Sovětském svazu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0491427-A56F-4DA7-8C02-CB695585A0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220901"/>
            <a:ext cx="2813298" cy="2160613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2032746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576" y="404664"/>
            <a:ext cx="7992888" cy="3289902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třetí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struktuře genu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Griffithova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transformace bakterií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Mullerův příspěvek genetice a jeho osud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Averyho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důkaz, že nositelkou genů je DNA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příběh hledání struktury molekuly DNA (Wilkins, Franklinová, Watson, Crick)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EEFE58B9-A30C-4360-A3B3-3C6B46CB4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3694566"/>
            <a:ext cx="3456384" cy="2785846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9521A030-23E0-48E6-91F8-5D8425F7E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3933056"/>
            <a:ext cx="2144713" cy="2144713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888914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620688"/>
            <a:ext cx="8496944" cy="4824536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čtvrtý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 spojení genů a znaků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jeden gen - jeden znak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Beadle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Tatum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exprese genů se účastní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RNA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Brenner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Jacob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Gilbert)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geny kódují proteiny pomocí specifického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kódu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srpkovitá anémie, první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nemoc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prokazatelně spjatá s vadným genem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objev regulace genové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exprese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Jacob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Monod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geny a regulace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embryonálního vývoje 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Nüsslein-Volhardová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Wieschaus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sledování osudu buněk během vývoje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Brenner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Horvitz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Sulston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geny a smrt buněk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1C9995D0-F709-482E-B00B-A0A6E0241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5086390"/>
            <a:ext cx="2619375" cy="174307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7605411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1580" y="1772816"/>
            <a:ext cx="7560840" cy="2664296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Dva kódy = 1 kurz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Bi0002 - tradiční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CORE001 – nově vytvořený pro „společný univerzitní základ“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oba kódy platné pro stejný kurz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Příběhy vědy: gen</a:t>
            </a:r>
          </a:p>
        </p:txBody>
      </p:sp>
    </p:spTree>
    <p:extLst>
      <p:ext uri="{BB962C8B-B14F-4D97-AF65-F5344CB8AC3E}">
        <p14:creationId xmlns:p14="http://schemas.microsoft.com/office/powerpoint/2010/main" val="4246900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1759" y="836712"/>
            <a:ext cx="7632848" cy="4392488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pátý                                   o klonování a </a:t>
            </a:r>
            <a:r>
              <a:rPr lang="cs-CZ" altLang="cs-CZ" b="1" dirty="0" err="1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sekvenování</a:t>
            </a: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genů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cesta k rekombinantní DNA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Berg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nápad klonovat DNA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Cohen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Boyer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etické souvislosti, biohazard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konference v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Asilomaru</a:t>
            </a:r>
            <a:endParaRPr lang="cs-CZ" altLang="cs-CZ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jak číst v genech?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Sangerův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přístup k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sekvenování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DNA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počátek genetických manipulací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3F2E782-0D68-4657-9335-7360AB37F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4128" y="2852936"/>
            <a:ext cx="2912129" cy="360740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880925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764704"/>
            <a:ext cx="7704856" cy="4608512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šestý                                    o využití genů v biotechnologiích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zrození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Genentechu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Swanson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Boyer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příběh objevu a přípravy inzulinu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Banting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Best)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struktura inzulinu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Sanger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Boyerův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plán syntézy inzulinu v bakteriích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závody o syntézu inzulinu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hledání léku na hemofilii, souvislost s AIDS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klonování faktoru VIII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Ptashne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Maniatis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první klinické využití rekombinantního faktoru VIII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D456332-6446-43E2-9FBC-533985F65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941168"/>
            <a:ext cx="2392385" cy="1708847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804351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5951" y="548680"/>
            <a:ext cx="8216530" cy="5616624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sedmý                                    o využití genů v medicíně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katalog genetických syndromů člověka (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McKusick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obavy z mutantů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první rozhodnutí o potratu na základě genetické analýzy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kdo má právo rozhodnout o ukončení těhotenství?                          (případ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Roeová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versus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Wade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dítě má právo se narodit bez genetických anomálií                           (případ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Hetty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Parkové)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eugenika se vrací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mapování genů souvisejících s nemocemi (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Skolnick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Botstein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příběh mapování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huntingtinu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(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Wexlerová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příběh mapování genu pro cystickou fibrózu (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Collins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Tsiu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000" dirty="0" err="1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Riordan</a:t>
            </a:r>
            <a:r>
              <a:rPr lang="cs-CZ" altLang="cs-CZ" sz="2000" dirty="0"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499D5B4-253D-4DE0-80BE-87102C480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332656"/>
            <a:ext cx="1689918" cy="1689918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7939936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60648"/>
            <a:ext cx="7848872" cy="6048672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osmý                                   o genech a identitě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20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molekulární hodiny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původ a putování člověka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rasy a geny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je inteligence dědičná?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co je normální?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geny a gender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teorie určení pohlaví (Stevensová,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Boveri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pátrání po genu určujícím pohlaví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Goodfellow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Swyerův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syndrom, změna pohlaví - příběh Davida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Reimera</a:t>
            </a:r>
            <a:endParaRPr lang="cs-CZ" altLang="cs-CZ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hledání gay genu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i="1" dirty="0" err="1">
                <a:ea typeface="Tahoma" panose="020B0604030504040204" pitchFamily="34" charset="0"/>
                <a:cs typeface="Tahoma" panose="020B0604030504040204" pitchFamily="34" charset="0"/>
              </a:rPr>
              <a:t>nature</a:t>
            </a:r>
            <a:r>
              <a:rPr lang="cs-CZ" altLang="cs-CZ" sz="2000" i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i="1" dirty="0" err="1"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cs-CZ" altLang="cs-CZ" sz="2000" i="1" dirty="0"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i="1" dirty="0" err="1">
                <a:ea typeface="Tahoma" panose="020B0604030504040204" pitchFamily="34" charset="0"/>
                <a:cs typeface="Tahoma" panose="020B0604030504040204" pitchFamily="34" charset="0"/>
              </a:rPr>
              <a:t>nurture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? (příběhy dvojčat)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genetika a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epigenetika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(hladová zima)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6676464A-D996-4509-ABBA-B0327B0F4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758" y="908720"/>
            <a:ext cx="3175682" cy="2651694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328128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548680"/>
            <a:ext cx="6912768" cy="4536504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devátý                              o Projektu lidského genomu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geny a schizofrenie (případ Jamese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Hubertyho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Projekt lidského genomu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předpoklady pro zahájení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sekvenace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genomu                          (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Mullis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Hood, Watson)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nastupuje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Craig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Venter</a:t>
            </a:r>
            <a:endParaRPr lang="cs-CZ" altLang="cs-CZ" sz="20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závody a spory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Venter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x Watson x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Collins</a:t>
            </a:r>
            <a:endParaRPr lang="cs-CZ" altLang="cs-CZ" sz="20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politické ukončení sporů, dohodnuta remíza (Clinton)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význam Projektu lidského genomu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0B4676D-ED84-4277-9B7C-2DBC99409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4509120"/>
            <a:ext cx="3017912" cy="2270979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325866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764704"/>
            <a:ext cx="7416824" cy="5184576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desátý                                      o genové terapii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jak zasáhnout do genomu vajíček a spermií?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na scénu přicházejí embryonální kmenové buňky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genová terapie somatických buněk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transplantace kostní dřeně                                                       při léčbě imunodeficience (případ Davida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Vettera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terapie nedostatečnosti ADA (případ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Ashanti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Silva)                    – první pokus o genovou terapii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neúspěšný pokus o genovou terapii nedostatečnosti OTC (případ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Jesseho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Gelsingera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důsledky případu </a:t>
            </a:r>
            <a:r>
              <a:rPr lang="cs-CZ" altLang="cs-CZ" sz="20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Gelsingera</a:t>
            </a: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pro další rozvoj genové terapie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9492D81-3FB1-4EE6-A72E-A9988E5EF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331579"/>
            <a:ext cx="2304946" cy="305693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79226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467" y="404664"/>
            <a:ext cx="8496944" cy="5400600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Příběh jedenáctý                                    o genomové terapii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dirty="0"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pokroky genomové diagnostiky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případ genu </a:t>
            </a:r>
            <a:r>
              <a:rPr lang="cs-CZ" altLang="cs-CZ" sz="2000" i="1" dirty="0">
                <a:ea typeface="Tahoma" panose="020B0604030504040204" pitchFamily="34" charset="0"/>
                <a:cs typeface="Tahoma" panose="020B0604030504040204" pitchFamily="34" charset="0"/>
              </a:rPr>
              <a:t>BRCA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(Kingová)                                                                       u rakoviny prsu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háčky genomové diagnostiky                                                                         (příběh Lilly)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preimplantační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genetická diagnostika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návrat genové terapie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zásahy do embryonálních kmenových buněk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systém CRISPR/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Cas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Charpentierová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cs-CZ" altLang="cs-CZ" sz="2000" dirty="0" err="1">
                <a:ea typeface="Tahoma" panose="020B0604030504040204" pitchFamily="34" charset="0"/>
                <a:cs typeface="Tahoma" panose="020B0604030504040204" pitchFamily="34" charset="0"/>
              </a:rPr>
              <a:t>Doudna</a:t>
            </a: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ea typeface="Tahoma" panose="020B0604030504040204" pitchFamily="34" charset="0"/>
                <a:cs typeface="Tahoma" panose="020B0604030504040204" pitchFamily="34" charset="0"/>
              </a:rPr>
              <a:t>modifikované ES buňky a vznik embrya, legislativní a etické problémy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9353411D-2CF0-43A5-A3F3-D49879844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2494" y="1052736"/>
            <a:ext cx="3828642" cy="2680049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440727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624" y="1700808"/>
            <a:ext cx="6984776" cy="720080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b="1" dirty="0">
                <a:solidFill>
                  <a:schemeClr val="accent2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14.12. 2022: Zápočtový týden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29386E-8096-4605-AA2E-954E80778B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68960"/>
            <a:ext cx="2287141" cy="2287141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3210982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908720"/>
            <a:ext cx="7704856" cy="4680520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Cíle kurzu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příběhovou formou poskytnout základní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informace o genetice v širších souvislostech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přiblížit kontext a důsledky stěžejních objevů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popsat osudy vybraných protagonistů výzkumu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geny a politika / ekonomika / práva / medicína / etika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genová terapie z pohledu lékařů a pacientů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náměty k přemýšlení </a:t>
            </a:r>
          </a:p>
        </p:txBody>
      </p:sp>
    </p:spTree>
    <p:extLst>
      <p:ext uri="{BB962C8B-B14F-4D97-AF65-F5344CB8AC3E}">
        <p14:creationId xmlns:p14="http://schemas.microsoft.com/office/powerpoint/2010/main" val="2625659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980728"/>
            <a:ext cx="8208912" cy="4536504"/>
          </a:xfrm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4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 kurzu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b="1" dirty="0">
              <a:solidFill>
                <a:schemeClr val="accent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altLang="cs-CZ" sz="2000" dirty="0">
              <a:solidFill>
                <a:schemeClr val="tx2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prezenční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přednášky odlehčenou populární – </a:t>
            </a: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příběhovou formou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poučení skryté v zábavě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kdykoliv vítané dotazy a komentáře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není třeba si pamatovat odpřednášená fakta                               </a:t>
            </a: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(„nepište si poznámky, ale poslouchejte a přemýšlejte“!)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dirty="0">
                <a:solidFill>
                  <a:schemeClr val="tx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audio-video záznamy přednášek k dispozici jen pro vlastní potřebu</a:t>
            </a:r>
          </a:p>
          <a:p>
            <a:pPr eaLnBrk="1" hangingPunct="1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altLang="cs-CZ" sz="2000" b="1" dirty="0">
                <a:solidFill>
                  <a:schemeClr val="accent2"/>
                </a:solidFill>
                <a:ea typeface="Tahoma" panose="020B0604030504040204" pitchFamily="34" charset="0"/>
                <a:cs typeface="Tahoma" panose="020B0604030504040204" pitchFamily="34" charset="0"/>
              </a:rPr>
              <a:t>šíření záznamů není povoleno!</a:t>
            </a:r>
          </a:p>
        </p:txBody>
      </p:sp>
    </p:spTree>
    <p:extLst>
      <p:ext uri="{BB962C8B-B14F-4D97-AF65-F5344CB8AC3E}">
        <p14:creationId xmlns:p14="http://schemas.microsoft.com/office/powerpoint/2010/main" val="983873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24744"/>
            <a:ext cx="8352928" cy="4608512"/>
          </a:xfrm>
          <a:ln>
            <a:noFill/>
          </a:ln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Zakončení kurzu – písemná esej </a:t>
            </a:r>
          </a:p>
          <a:p>
            <a:pPr marL="0" indent="0" eaLnBrk="1" hangingPunct="1">
              <a:buClr>
                <a:schemeClr val="accent2"/>
              </a:buClr>
              <a:buNone/>
            </a:pPr>
            <a:endParaRPr lang="cs-CZ" altLang="cs-CZ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endParaRPr lang="cs-CZ" altLang="cs-CZ" sz="20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úvaha na téma související s genetikou, reakce na myšlenky,             které zazněly na přednášce, v doporučené či jiné literatuře,        osobní zkušenosti, apod.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bez referencí, </a:t>
            </a:r>
            <a:r>
              <a:rPr lang="cs-CZ" altLang="cs-CZ" sz="20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žádná literární rešerše!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požadovány</a:t>
            </a:r>
            <a:r>
              <a:rPr lang="cs-CZ" altLang="cs-CZ" sz="20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vlastní postoje a názory 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rozsah – dle hutnosti myšlenek, cca 1 strana A4</a:t>
            </a: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odeslat e-mailem na adresu: </a:t>
            </a:r>
            <a:r>
              <a:rPr lang="cs-CZ" altLang="cs-CZ" sz="20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smarda@sci.muni.cz</a:t>
            </a:r>
            <a:endParaRPr lang="cs-CZ" altLang="cs-CZ" sz="2000" b="1" dirty="0">
              <a:solidFill>
                <a:schemeClr val="accent2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buClr>
                <a:schemeClr val="accent2"/>
              </a:buClr>
            </a:pPr>
            <a:r>
              <a:rPr lang="cs-CZ" altLang="cs-CZ" sz="20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termín odeslání: kdykoliv v průběhu semestru nebo zkouškového období</a:t>
            </a:r>
          </a:p>
        </p:txBody>
      </p:sp>
    </p:spTree>
    <p:extLst>
      <p:ext uri="{BB962C8B-B14F-4D97-AF65-F5344CB8AC3E}">
        <p14:creationId xmlns:p14="http://schemas.microsoft.com/office/powerpoint/2010/main" val="2825671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2672916"/>
            <a:ext cx="7344816" cy="1512168"/>
          </a:xfrm>
          <a:ln>
            <a:noFill/>
          </a:ln>
        </p:spPr>
        <p:txBody>
          <a:bodyPr/>
          <a:lstStyle/>
          <a:p>
            <a:pPr marL="0" indent="0" eaLnBrk="1" hangingPunct="1">
              <a:buClr>
                <a:schemeClr val="accent2"/>
              </a:buClr>
              <a:buNone/>
            </a:pPr>
            <a:r>
              <a:rPr lang="cs-CZ" altLang="cs-CZ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Tento kurz má na svědomí </a:t>
            </a:r>
            <a:r>
              <a:rPr lang="cs-CZ" altLang="cs-CZ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Siddhartha</a:t>
            </a:r>
            <a:r>
              <a:rPr lang="cs-CZ" altLang="cs-CZ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36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Mukherjee</a:t>
            </a:r>
            <a:r>
              <a:rPr lang="cs-CZ" altLang="cs-CZ" sz="3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!!</a:t>
            </a:r>
            <a:endParaRPr lang="cs-CZ" altLang="cs-CZ" sz="20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7662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485" y="836712"/>
            <a:ext cx="8255030" cy="1210618"/>
          </a:xfrm>
        </p:spPr>
        <p:txBody>
          <a:bodyPr/>
          <a:lstStyle/>
          <a:p>
            <a:pPr algn="l" eaLnBrk="1" hangingPunct="1"/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Kdo je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Siddhartha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Mukherjee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1D306D-F15D-4DB5-99A2-71BB1AD683D4}"/>
              </a:ext>
            </a:extLst>
          </p:cNvPr>
          <p:cNvSpPr txBox="1"/>
          <p:nvPr/>
        </p:nvSpPr>
        <p:spPr>
          <a:xfrm>
            <a:off x="827584" y="2492896"/>
            <a:ext cx="31248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hematolog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onkolog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vědec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spisovatel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>
              <a:buClr>
                <a:schemeClr val="accent2"/>
              </a:buClr>
            </a:pPr>
            <a:r>
              <a:rPr lang="cs-CZ" dirty="0"/>
              <a:t>stav: 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věk: 52 let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ženatý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manželka </a:t>
            </a:r>
            <a:r>
              <a:rPr lang="cs-CZ" dirty="0">
                <a:solidFill>
                  <a:schemeClr val="accent2"/>
                </a:solidFill>
              </a:rPr>
              <a:t>Sarah </a:t>
            </a:r>
            <a:r>
              <a:rPr lang="cs-CZ" dirty="0" err="1">
                <a:solidFill>
                  <a:schemeClr val="accent2"/>
                </a:solidFill>
              </a:rPr>
              <a:t>Sze</a:t>
            </a:r>
            <a:endParaRPr lang="cs-CZ" dirty="0">
              <a:solidFill>
                <a:schemeClr val="accent2"/>
              </a:solidFill>
            </a:endParaRP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2 dcery (</a:t>
            </a:r>
            <a:r>
              <a:rPr lang="cs-CZ" dirty="0" err="1">
                <a:solidFill>
                  <a:schemeClr val="accent2"/>
                </a:solidFill>
              </a:rPr>
              <a:t>Aria</a:t>
            </a:r>
            <a:r>
              <a:rPr lang="cs-CZ" dirty="0">
                <a:solidFill>
                  <a:schemeClr val="accent2"/>
                </a:solidFill>
              </a:rPr>
              <a:t>, </a:t>
            </a:r>
            <a:r>
              <a:rPr lang="cs-CZ" dirty="0" err="1">
                <a:solidFill>
                  <a:schemeClr val="accent2"/>
                </a:solidFill>
              </a:rPr>
              <a:t>Leela</a:t>
            </a:r>
            <a:r>
              <a:rPr lang="cs-CZ" dirty="0"/>
              <a:t>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A317B12-DD84-45DB-B6E4-35EAA2861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9912" y="2276872"/>
            <a:ext cx="4031677" cy="3623134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2222690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4485" y="980728"/>
            <a:ext cx="8255030" cy="1210618"/>
          </a:xfrm>
        </p:spPr>
        <p:txBody>
          <a:bodyPr/>
          <a:lstStyle/>
          <a:p>
            <a:pPr algn="l" eaLnBrk="1" hangingPunct="1"/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Kdo je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Siddhartha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Mukherjee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1D306D-F15D-4DB5-99A2-71BB1AD683D4}"/>
              </a:ext>
            </a:extLst>
          </p:cNvPr>
          <p:cNvSpPr txBox="1"/>
          <p:nvPr/>
        </p:nvSpPr>
        <p:spPr>
          <a:xfrm>
            <a:off x="611560" y="2449205"/>
            <a:ext cx="5472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člověk, který místo sledování televize čte                                 (rodina nevlastní TV, všichni jsou čtenáři)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introvert, který nevyhledává sociální kontakty/sítě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každý den alespoň dvě hodiny píše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má rád klid a soukromí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milovník čaje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4E27467-9C6B-4F4C-99B0-D0C469D237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627" y="4123854"/>
            <a:ext cx="3563888" cy="2375345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40951578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836712"/>
            <a:ext cx="8255030" cy="1210618"/>
          </a:xfrm>
        </p:spPr>
        <p:txBody>
          <a:bodyPr/>
          <a:lstStyle/>
          <a:p>
            <a:pPr algn="l" eaLnBrk="1" hangingPunct="1"/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Kdo je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Siddhartha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altLang="cs-CZ" sz="4000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Mukherjee</a:t>
            </a:r>
            <a:r>
              <a:rPr lang="cs-CZ" altLang="cs-CZ" sz="4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111D306D-F15D-4DB5-99A2-71BB1AD683D4}"/>
              </a:ext>
            </a:extLst>
          </p:cNvPr>
          <p:cNvSpPr txBox="1"/>
          <p:nvPr/>
        </p:nvSpPr>
        <p:spPr>
          <a:xfrm>
            <a:off x="1331640" y="2420888"/>
            <a:ext cx="59766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nar. 21.7. 1970 v Dillí (Indie)</a:t>
            </a:r>
          </a:p>
          <a:p>
            <a:pPr>
              <a:buClr>
                <a:schemeClr val="accent2"/>
              </a:buClr>
            </a:pPr>
            <a:endParaRPr lang="cs-CZ" dirty="0"/>
          </a:p>
          <a:p>
            <a:pPr>
              <a:buClr>
                <a:schemeClr val="accent2"/>
              </a:buClr>
            </a:pPr>
            <a:r>
              <a:rPr lang="cs-CZ" dirty="0"/>
              <a:t>studium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Biologie (Stanford University)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Imunologie - Ph.D. (Oxford University)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M.D. – Harvard </a:t>
            </a:r>
            <a:r>
              <a:rPr lang="cs-CZ" dirty="0" err="1"/>
              <a:t>Medical</a:t>
            </a:r>
            <a:r>
              <a:rPr lang="cs-CZ" dirty="0"/>
              <a:t> </a:t>
            </a:r>
            <a:r>
              <a:rPr lang="cs-CZ" dirty="0" err="1"/>
              <a:t>School</a:t>
            </a: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pracuje jako lékař – onkolog, vědec                                   a odborný asistent na Columbia University v USA</a:t>
            </a:r>
          </a:p>
          <a:p>
            <a:pPr marL="285750" indent="-285750"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cs-CZ" dirty="0"/>
              <a:t>žije na Manhattanu v New Yorku</a:t>
            </a:r>
          </a:p>
        </p:txBody>
      </p:sp>
    </p:spTree>
    <p:extLst>
      <p:ext uri="{BB962C8B-B14F-4D97-AF65-F5344CB8AC3E}">
        <p14:creationId xmlns:p14="http://schemas.microsoft.com/office/powerpoint/2010/main" val="1070227609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6526</TotalTime>
  <Words>1071</Words>
  <Application>Microsoft Office PowerPoint</Application>
  <PresentationFormat>Předvádění na obrazovce (4:3)</PresentationFormat>
  <Paragraphs>200</Paragraphs>
  <Slides>27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Arial Black</vt:lpstr>
      <vt:lpstr>Calibri</vt:lpstr>
      <vt:lpstr>Tahoma</vt:lpstr>
      <vt:lpstr>Diseño predeterminado</vt:lpstr>
      <vt:lpstr>Příběhy vědy: gen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Kdo je Siddhartha Mukherjee?</vt:lpstr>
      <vt:lpstr>Kdo je Siddhartha Mukherjee?</vt:lpstr>
      <vt:lpstr>Kdo je Siddhartha Mukherjee?</vt:lpstr>
      <vt:lpstr>Co znamená Mukherjee?</vt:lpstr>
      <vt:lpstr>Co píše Mukherjee?</vt:lpstr>
      <vt:lpstr>Prezentace aplikace PowerPoint</vt:lpstr>
      <vt:lpstr>Prezentace aplikace PowerPoint</vt:lpstr>
      <vt:lpstr>Prezentace aplikace PowerPoint</vt:lpstr>
      <vt:lpstr>Obsah kurzu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Jan Šmarda</cp:lastModifiedBy>
  <cp:revision>814</cp:revision>
  <dcterms:created xsi:type="dcterms:W3CDTF">2010-05-23T14:28:12Z</dcterms:created>
  <dcterms:modified xsi:type="dcterms:W3CDTF">2022-09-20T08:23:51Z</dcterms:modified>
</cp:coreProperties>
</file>