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webp"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67" r:id="rId2"/>
    <p:sldMasterId id="2147483794" r:id="rId3"/>
    <p:sldMasterId id="2147483806" r:id="rId4"/>
    <p:sldMasterId id="2147483820" r:id="rId5"/>
    <p:sldMasterId id="2147483834" r:id="rId6"/>
    <p:sldMasterId id="2147483848" r:id="rId7"/>
    <p:sldMasterId id="2147483862" r:id="rId8"/>
    <p:sldMasterId id="2147483876" r:id="rId9"/>
    <p:sldMasterId id="2147483890" r:id="rId10"/>
    <p:sldMasterId id="2147483904" r:id="rId11"/>
    <p:sldMasterId id="2147483918" r:id="rId12"/>
    <p:sldMasterId id="2147483932" r:id="rId13"/>
    <p:sldMasterId id="2147483946" r:id="rId14"/>
    <p:sldMasterId id="2147483960" r:id="rId15"/>
    <p:sldMasterId id="2147483974" r:id="rId16"/>
  </p:sldMasterIdLst>
  <p:notesMasterIdLst>
    <p:notesMasterId r:id="rId137"/>
  </p:notesMasterIdLst>
  <p:sldIdLst>
    <p:sldId id="433" r:id="rId17"/>
    <p:sldId id="434" r:id="rId18"/>
    <p:sldId id="308" r:id="rId19"/>
    <p:sldId id="371" r:id="rId20"/>
    <p:sldId id="372" r:id="rId21"/>
    <p:sldId id="373" r:id="rId22"/>
    <p:sldId id="374" r:id="rId23"/>
    <p:sldId id="376" r:id="rId24"/>
    <p:sldId id="357" r:id="rId25"/>
    <p:sldId id="359" r:id="rId26"/>
    <p:sldId id="375" r:id="rId27"/>
    <p:sldId id="377" r:id="rId28"/>
    <p:sldId id="378" r:id="rId29"/>
    <p:sldId id="380" r:id="rId30"/>
    <p:sldId id="379" r:id="rId31"/>
    <p:sldId id="381" r:id="rId32"/>
    <p:sldId id="383" r:id="rId33"/>
    <p:sldId id="410" r:id="rId34"/>
    <p:sldId id="385" r:id="rId35"/>
    <p:sldId id="310" r:id="rId36"/>
    <p:sldId id="309" r:id="rId37"/>
    <p:sldId id="290" r:id="rId38"/>
    <p:sldId id="291" r:id="rId39"/>
    <p:sldId id="412" r:id="rId40"/>
    <p:sldId id="413" r:id="rId41"/>
    <p:sldId id="293" r:id="rId42"/>
    <p:sldId id="294" r:id="rId43"/>
    <p:sldId id="295" r:id="rId44"/>
    <p:sldId id="360" r:id="rId45"/>
    <p:sldId id="361" r:id="rId46"/>
    <p:sldId id="297" r:id="rId47"/>
    <p:sldId id="414" r:id="rId48"/>
    <p:sldId id="415" r:id="rId49"/>
    <p:sldId id="416" r:id="rId50"/>
    <p:sldId id="417" r:id="rId51"/>
    <p:sldId id="418" r:id="rId52"/>
    <p:sldId id="419" r:id="rId53"/>
    <p:sldId id="420" r:id="rId54"/>
    <p:sldId id="389" r:id="rId55"/>
    <p:sldId id="421" r:id="rId56"/>
    <p:sldId id="391" r:id="rId57"/>
    <p:sldId id="403" r:id="rId58"/>
    <p:sldId id="402" r:id="rId59"/>
    <p:sldId id="300" r:id="rId60"/>
    <p:sldId id="404" r:id="rId61"/>
    <p:sldId id="405" r:id="rId62"/>
    <p:sldId id="406" r:id="rId63"/>
    <p:sldId id="407" r:id="rId64"/>
    <p:sldId id="408" r:id="rId65"/>
    <p:sldId id="409" r:id="rId66"/>
    <p:sldId id="388" r:id="rId67"/>
    <p:sldId id="387" r:id="rId68"/>
    <p:sldId id="422" r:id="rId69"/>
    <p:sldId id="423" r:id="rId70"/>
    <p:sldId id="424" r:id="rId71"/>
    <p:sldId id="425" r:id="rId72"/>
    <p:sldId id="426" r:id="rId73"/>
    <p:sldId id="427" r:id="rId74"/>
    <p:sldId id="431" r:id="rId75"/>
    <p:sldId id="432" r:id="rId76"/>
    <p:sldId id="313" r:id="rId77"/>
    <p:sldId id="314" r:id="rId78"/>
    <p:sldId id="315" r:id="rId79"/>
    <p:sldId id="362" r:id="rId80"/>
    <p:sldId id="363" r:id="rId81"/>
    <p:sldId id="364" r:id="rId82"/>
    <p:sldId id="367" r:id="rId83"/>
    <p:sldId id="368" r:id="rId84"/>
    <p:sldId id="369" r:id="rId85"/>
    <p:sldId id="370" r:id="rId86"/>
    <p:sldId id="316" r:id="rId87"/>
    <p:sldId id="317" r:id="rId88"/>
    <p:sldId id="318" r:id="rId89"/>
    <p:sldId id="320" r:id="rId90"/>
    <p:sldId id="321" r:id="rId91"/>
    <p:sldId id="324" r:id="rId92"/>
    <p:sldId id="322" r:id="rId93"/>
    <p:sldId id="323" r:id="rId94"/>
    <p:sldId id="392" r:id="rId95"/>
    <p:sldId id="439" r:id="rId96"/>
    <p:sldId id="394" r:id="rId97"/>
    <p:sldId id="393" r:id="rId98"/>
    <p:sldId id="395" r:id="rId99"/>
    <p:sldId id="401" r:id="rId100"/>
    <p:sldId id="343" r:id="rId101"/>
    <p:sldId id="396" r:id="rId102"/>
    <p:sldId id="350" r:id="rId103"/>
    <p:sldId id="351" r:id="rId104"/>
    <p:sldId id="329" r:id="rId105"/>
    <p:sldId id="330" r:id="rId106"/>
    <p:sldId id="331" r:id="rId107"/>
    <p:sldId id="338" r:id="rId108"/>
    <p:sldId id="339" r:id="rId109"/>
    <p:sldId id="340" r:id="rId110"/>
    <p:sldId id="344" r:id="rId111"/>
    <p:sldId id="346" r:id="rId112"/>
    <p:sldId id="348" r:id="rId113"/>
    <p:sldId id="398" r:id="rId114"/>
    <p:sldId id="399" r:id="rId115"/>
    <p:sldId id="397" r:id="rId116"/>
    <p:sldId id="347" r:id="rId117"/>
    <p:sldId id="435" r:id="rId118"/>
    <p:sldId id="436" r:id="rId119"/>
    <p:sldId id="437" r:id="rId120"/>
    <p:sldId id="438" r:id="rId121"/>
    <p:sldId id="341" r:id="rId122"/>
    <p:sldId id="327" r:id="rId123"/>
    <p:sldId id="285" r:id="rId124"/>
    <p:sldId id="264" r:id="rId125"/>
    <p:sldId id="272" r:id="rId126"/>
    <p:sldId id="273" r:id="rId127"/>
    <p:sldId id="275" r:id="rId128"/>
    <p:sldId id="274" r:id="rId129"/>
    <p:sldId id="276" r:id="rId130"/>
    <p:sldId id="278" r:id="rId131"/>
    <p:sldId id="279" r:id="rId132"/>
    <p:sldId id="280" r:id="rId133"/>
    <p:sldId id="286" r:id="rId134"/>
    <p:sldId id="400" r:id="rId135"/>
    <p:sldId id="287" r:id="rId1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A9D18E"/>
    <a:srgbClr val="00FFFF"/>
    <a:srgbClr val="1F4E79"/>
    <a:srgbClr val="00B0F0"/>
    <a:srgbClr val="FFFF00"/>
    <a:srgbClr val="00B050"/>
    <a:srgbClr val="FF0000"/>
    <a:srgbClr val="333F5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541" autoAdjust="0"/>
  </p:normalViewPr>
  <p:slideViewPr>
    <p:cSldViewPr>
      <p:cViewPr varScale="1">
        <p:scale>
          <a:sx n="86" d="100"/>
          <a:sy n="86" d="100"/>
        </p:scale>
        <p:origin x="138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124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7AD372-D1F0-4398-A2B2-20DDD5BDD176}" type="datetimeFigureOut">
              <a:rPr lang="en-US" smtClean="0"/>
              <a:t>10/5/2022</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42CBA-C184-4540-91E7-2E392AB4D5DE}" type="slidenum">
              <a:rPr lang="en-US" smtClean="0"/>
              <a:t>‹#›</a:t>
            </a:fld>
            <a:endParaRPr lang="en-US"/>
          </a:p>
        </p:txBody>
      </p:sp>
    </p:spTree>
    <p:extLst>
      <p:ext uri="{BB962C8B-B14F-4D97-AF65-F5344CB8AC3E}">
        <p14:creationId xmlns:p14="http://schemas.microsoft.com/office/powerpoint/2010/main" val="319210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4</a:t>
            </a:fld>
            <a:endParaRPr lang="en-US"/>
          </a:p>
        </p:txBody>
      </p:sp>
    </p:spTree>
    <p:extLst>
      <p:ext uri="{BB962C8B-B14F-4D97-AF65-F5344CB8AC3E}">
        <p14:creationId xmlns:p14="http://schemas.microsoft.com/office/powerpoint/2010/main" val="194782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When we colour the entire figure, we can see two important things:</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 First we see that in the course of time allele frequencies will change within one species, and that in some cases alleles will be lost alltogether. For example in this case the yellow allele was initially dominant and was gradually lost in time and replaced by the blue allele.</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 Secondly, when new species are formed, newly formed species will largely contain ancestral alleles. As a result identical alleles are shared between different species, known as </a:t>
            </a:r>
            <a:r>
              <a:rPr lang="nl-BE" u="sng" baseline="0" dirty="0"/>
              <a:t>t</a:t>
            </a:r>
            <a:r>
              <a:rPr lang="nl-BE" u="sng" dirty="0"/>
              <a:t>rans-species polymorphism</a:t>
            </a:r>
            <a:r>
              <a:rPr lang="nl-BE" u="none" baseline="0" dirty="0"/>
              <a:t>. For example, initially all three newly formed species contained the dominant blue allele. In present time</a:t>
            </a:r>
            <a:r>
              <a:rPr lang="nl-BE" baseline="0" dirty="0"/>
              <a:t>, the “green” alleles are shared between species A&amp;B, and the “blue” alleles between species B&amp;C.</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67</a:t>
            </a:fld>
            <a:endParaRPr lang="nl-BE">
              <a:solidFill>
                <a:prstClr val="black"/>
              </a:solidFill>
            </a:endParaRPr>
          </a:p>
        </p:txBody>
      </p:sp>
    </p:spTree>
    <p:extLst>
      <p:ext uri="{BB962C8B-B14F-4D97-AF65-F5344CB8AC3E}">
        <p14:creationId xmlns:p14="http://schemas.microsoft.com/office/powerpoint/2010/main" val="258063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u="sng" baseline="0" dirty="0"/>
              <a:t>When we would construct a gene tree at this stage</a:t>
            </a:r>
            <a:r>
              <a:rPr lang="nl-BE" baseline="0" dirty="0"/>
              <a:t>, we would find that early diverging species are not necessarily monophyletic in their alleles at a studied locus.</a:t>
            </a:r>
          </a:p>
          <a:p>
            <a:endParaRPr lang="nl-BE" baseline="0" dirty="0"/>
          </a:p>
          <a:p>
            <a:pPr>
              <a:buFontTx/>
              <a:buChar char="-"/>
            </a:pPr>
            <a:r>
              <a:rPr lang="nl-BE" baseline="0" dirty="0"/>
              <a:t> In this case species </a:t>
            </a:r>
            <a:r>
              <a:rPr lang="en-GB" sz="1200" kern="1200" baseline="0" dirty="0">
                <a:solidFill>
                  <a:schemeClr val="tx1"/>
                </a:solidFill>
                <a:latin typeface="+mn-lt"/>
                <a:ea typeface="+mn-ea"/>
                <a:cs typeface="+mn-cs"/>
              </a:rPr>
              <a:t>C is paraphyletic because it includes all descendant alleles from this common ancestor here, except for this blue one here.</a:t>
            </a:r>
          </a:p>
          <a:p>
            <a:pPr>
              <a:buFontTx/>
              <a:buChar char="-"/>
            </a:pPr>
            <a:r>
              <a:rPr lang="en-GB" sz="1200" kern="1200" baseline="0" dirty="0">
                <a:solidFill>
                  <a:schemeClr val="tx1"/>
                </a:solidFill>
                <a:latin typeface="+mn-lt"/>
                <a:ea typeface="+mn-ea"/>
                <a:cs typeface="+mn-cs"/>
              </a:rPr>
              <a:t> Species B is polyphyletic because for one set of alleles it shares a common ancestor with species A, while the other alleles are more closely related to species C.</a:t>
            </a:r>
          </a:p>
          <a:p>
            <a:r>
              <a:rPr lang="en-GB" sz="1200" kern="1200" baseline="0" dirty="0">
                <a:solidFill>
                  <a:schemeClr val="tx1"/>
                </a:solidFill>
                <a:latin typeface="+mn-lt"/>
                <a:ea typeface="+mn-ea"/>
                <a:cs typeface="+mn-cs"/>
              </a:rPr>
              <a:t>- Species A is in principle monophyletic because </a:t>
            </a:r>
            <a:r>
              <a:rPr lang="en-US" sz="1200" kern="1200" baseline="0" dirty="0">
                <a:solidFill>
                  <a:schemeClr val="tx1"/>
                </a:solidFill>
                <a:latin typeface="+mn-lt"/>
                <a:ea typeface="+mn-ea"/>
                <a:cs typeface="+mn-cs"/>
              </a:rPr>
              <a:t>it contains all the descendant alleles of a common ancestral allele from the same species. However, in </a:t>
            </a:r>
            <a:r>
              <a:rPr lang="en-GB" sz="1200" kern="1200" baseline="0" dirty="0">
                <a:solidFill>
                  <a:schemeClr val="tx1"/>
                </a:solidFill>
                <a:latin typeface="+mn-lt"/>
                <a:ea typeface="+mn-ea"/>
                <a:cs typeface="+mn-cs"/>
              </a:rPr>
              <a:t>practice, a phylogenetic analysis might not recover species A as monophyletic as it shares the green alleles with species B.</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68</a:t>
            </a:fld>
            <a:endParaRPr lang="nl-BE">
              <a:solidFill>
                <a:prstClr val="black"/>
              </a:solidFill>
            </a:endParaRPr>
          </a:p>
        </p:txBody>
      </p:sp>
    </p:spTree>
    <p:extLst>
      <p:ext uri="{BB962C8B-B14F-4D97-AF65-F5344CB8AC3E}">
        <p14:creationId xmlns:p14="http://schemas.microsoft.com/office/powerpoint/2010/main" val="224213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a:t>As time goes</a:t>
            </a:r>
            <a:r>
              <a:rPr lang="en-US" baseline="0" noProof="0" dirty="0"/>
              <a:t> by, </a:t>
            </a:r>
            <a:r>
              <a:rPr lang="en-US" noProof="0" dirty="0"/>
              <a:t>alleles will</a:t>
            </a:r>
            <a:r>
              <a:rPr lang="en-US" baseline="0" noProof="0" dirty="0"/>
              <a:t> become fixed in the species, which </a:t>
            </a:r>
            <a:r>
              <a:rPr lang="en-US" noProof="0" dirty="0"/>
              <a:t>will result in reciprocal monophyly. </a:t>
            </a:r>
            <a:r>
              <a:rPr lang="en-US" baseline="0" noProof="0" dirty="0"/>
              <a:t>The relationships between the alleles of a studies locus will correspond to the species.</a:t>
            </a:r>
          </a:p>
          <a:p>
            <a:r>
              <a:rPr lang="en-US" baseline="0" noProof="0" dirty="0"/>
              <a:t>So in this example, species A, B and C are monophyletic because in each species the alleles share a single common ancestor, which </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69</a:t>
            </a:fld>
            <a:endParaRPr lang="nl-BE">
              <a:solidFill>
                <a:prstClr val="black"/>
              </a:solidFill>
            </a:endParaRPr>
          </a:p>
        </p:txBody>
      </p:sp>
    </p:spTree>
    <p:extLst>
      <p:ext uri="{BB962C8B-B14F-4D97-AF65-F5344CB8AC3E}">
        <p14:creationId xmlns:p14="http://schemas.microsoft.com/office/powerpoint/2010/main" val="101073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noProof="0" dirty="0"/>
              <a:t>Now what t</a:t>
            </a:r>
            <a:r>
              <a:rPr lang="en-US" noProof="0" dirty="0"/>
              <a:t>his figure shows is that although gene genealogies below and </a:t>
            </a:r>
            <a:r>
              <a:rPr lang="en-US" baseline="0" noProof="0" dirty="0"/>
              <a:t>above the species level are different in nature, young lineages reside within a zone where both processes meet. </a:t>
            </a:r>
          </a:p>
          <a:p>
            <a:endParaRPr lang="en-US" u="sng" baseline="0" noProof="0" dirty="0"/>
          </a:p>
          <a:p>
            <a:r>
              <a:rPr lang="en-US" u="sng" baseline="0" noProof="0" dirty="0"/>
              <a:t>Therefore species delimitation should incorporate aspects of both population genetics and phylogenetics.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70</a:t>
            </a:fld>
            <a:endParaRPr lang="nl-BE">
              <a:solidFill>
                <a:prstClr val="black"/>
              </a:solidFill>
            </a:endParaRPr>
          </a:p>
        </p:txBody>
      </p:sp>
    </p:spTree>
    <p:extLst>
      <p:ext uri="{BB962C8B-B14F-4D97-AF65-F5344CB8AC3E}">
        <p14:creationId xmlns:p14="http://schemas.microsoft.com/office/powerpoint/2010/main" val="295951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44AF-5E6C-43A0-9454-4CE399FA7AFD}"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32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noProof="0" dirty="0"/>
              <a:t>Now what t</a:t>
            </a:r>
            <a:r>
              <a:rPr lang="en-US" noProof="0" dirty="0"/>
              <a:t>his figure shows is that although gene genealogies below and </a:t>
            </a:r>
            <a:r>
              <a:rPr lang="en-US" baseline="0" noProof="0" dirty="0"/>
              <a:t>above the species level are different in nature, young lineages reside within a zone where both processes meet. </a:t>
            </a:r>
          </a:p>
          <a:p>
            <a:endParaRPr lang="en-US" u="sng" baseline="0" noProof="0" dirty="0"/>
          </a:p>
          <a:p>
            <a:r>
              <a:rPr lang="en-US" u="sng" baseline="0" noProof="0" dirty="0"/>
              <a:t>Therefore species delimitation should incorporate aspects of both population genetics and phylogenetics.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80</a:t>
            </a:fld>
            <a:endParaRPr lang="nl-BE">
              <a:solidFill>
                <a:prstClr val="black"/>
              </a:solidFill>
            </a:endParaRPr>
          </a:p>
        </p:txBody>
      </p:sp>
    </p:spTree>
    <p:extLst>
      <p:ext uri="{BB962C8B-B14F-4D97-AF65-F5344CB8AC3E}">
        <p14:creationId xmlns:p14="http://schemas.microsoft.com/office/powerpoint/2010/main" val="41148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86</a:t>
            </a:fld>
            <a:endParaRPr lang="en-US"/>
          </a:p>
        </p:txBody>
      </p:sp>
    </p:spTree>
    <p:extLst>
      <p:ext uri="{BB962C8B-B14F-4D97-AF65-F5344CB8AC3E}">
        <p14:creationId xmlns:p14="http://schemas.microsoft.com/office/powerpoint/2010/main" val="3267746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42CBA-C184-4540-91E7-2E392AB4D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81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99</a:t>
            </a:fld>
            <a:endParaRPr lang="en-US"/>
          </a:p>
        </p:txBody>
      </p:sp>
    </p:spTree>
    <p:extLst>
      <p:ext uri="{BB962C8B-B14F-4D97-AF65-F5344CB8AC3E}">
        <p14:creationId xmlns:p14="http://schemas.microsoft.com/office/powerpoint/2010/main" val="363908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109</a:t>
            </a:fld>
            <a:endParaRPr lang="en-US"/>
          </a:p>
        </p:txBody>
      </p:sp>
    </p:spTree>
    <p:extLst>
      <p:ext uri="{BB962C8B-B14F-4D97-AF65-F5344CB8AC3E}">
        <p14:creationId xmlns:p14="http://schemas.microsoft.com/office/powerpoint/2010/main" val="19477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5</a:t>
            </a:fld>
            <a:endParaRPr lang="en-US"/>
          </a:p>
        </p:txBody>
      </p:sp>
    </p:spTree>
    <p:extLst>
      <p:ext uri="{BB962C8B-B14F-4D97-AF65-F5344CB8AC3E}">
        <p14:creationId xmlns:p14="http://schemas.microsoft.com/office/powerpoint/2010/main" val="59491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114</a:t>
            </a:fld>
            <a:endParaRPr lang="en-US"/>
          </a:p>
        </p:txBody>
      </p:sp>
    </p:spTree>
    <p:extLst>
      <p:ext uri="{BB962C8B-B14F-4D97-AF65-F5344CB8AC3E}">
        <p14:creationId xmlns:p14="http://schemas.microsoft.com/office/powerpoint/2010/main" val="1537082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115</a:t>
            </a:fld>
            <a:endParaRPr lang="en-US"/>
          </a:p>
        </p:txBody>
      </p:sp>
    </p:spTree>
    <p:extLst>
      <p:ext uri="{BB962C8B-B14F-4D97-AF65-F5344CB8AC3E}">
        <p14:creationId xmlns:p14="http://schemas.microsoft.com/office/powerpoint/2010/main" val="2332308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120</a:t>
            </a:fld>
            <a:endParaRPr lang="en-US"/>
          </a:p>
        </p:txBody>
      </p:sp>
    </p:spTree>
    <p:extLst>
      <p:ext uri="{BB962C8B-B14F-4D97-AF65-F5344CB8AC3E}">
        <p14:creationId xmlns:p14="http://schemas.microsoft.com/office/powerpoint/2010/main" val="103955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19</a:t>
            </a:fld>
            <a:endParaRPr lang="en-US"/>
          </a:p>
        </p:txBody>
      </p:sp>
    </p:spTree>
    <p:extLst>
      <p:ext uri="{BB962C8B-B14F-4D97-AF65-F5344CB8AC3E}">
        <p14:creationId xmlns:p14="http://schemas.microsoft.com/office/powerpoint/2010/main" val="200472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A015F2-3F4B-46C8-A3C8-E334F44657DF}" type="slidenum">
              <a:rPr lang="en-US" altLang="en-US" smtClean="0"/>
              <a:pPr>
                <a:defRPr/>
              </a:pPr>
              <a:t>30</a:t>
            </a:fld>
            <a:endParaRPr lang="en-US" altLang="en-US"/>
          </a:p>
        </p:txBody>
      </p:sp>
    </p:spTree>
    <p:extLst>
      <p:ext uri="{BB962C8B-B14F-4D97-AF65-F5344CB8AC3E}">
        <p14:creationId xmlns:p14="http://schemas.microsoft.com/office/powerpoint/2010/main" val="200871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62</a:t>
            </a:fld>
            <a:endParaRPr lang="en-US"/>
          </a:p>
        </p:txBody>
      </p:sp>
    </p:spTree>
    <p:extLst>
      <p:ext uri="{BB962C8B-B14F-4D97-AF65-F5344CB8AC3E}">
        <p14:creationId xmlns:p14="http://schemas.microsoft.com/office/powerpoint/2010/main" val="193242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63</a:t>
            </a:fld>
            <a:endParaRPr lang="en-US"/>
          </a:p>
        </p:txBody>
      </p:sp>
    </p:spTree>
    <p:extLst>
      <p:ext uri="{BB962C8B-B14F-4D97-AF65-F5344CB8AC3E}">
        <p14:creationId xmlns:p14="http://schemas.microsoft.com/office/powerpoint/2010/main" val="75711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idea that species are metapopulation lineages has </a:t>
            </a:r>
            <a:r>
              <a:rPr lang="en-GB" sz="1200" kern="1200" baseline="0" dirty="0">
                <a:solidFill>
                  <a:schemeClr val="tx1"/>
                </a:solidFill>
                <a:latin typeface="+mn-lt"/>
                <a:ea typeface="+mn-ea"/>
                <a:cs typeface="+mn-cs"/>
              </a:rPr>
              <a:t>led to the development of new DNA-base species delimitation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latin typeface="+mn-lt"/>
                <a:ea typeface="+mn-ea"/>
                <a:cs typeface="+mn-cs"/>
              </a:rPr>
              <a:t>Genes </a:t>
            </a:r>
            <a:r>
              <a:rPr lang="en-GB" sz="1200" kern="1200" dirty="0">
                <a:solidFill>
                  <a:schemeClr val="tx1"/>
                </a:solidFill>
                <a:latin typeface="+mn-lt"/>
                <a:ea typeface="+mn-ea"/>
                <a:cs typeface="+mn-cs"/>
              </a:rPr>
              <a:t>that show variation </a:t>
            </a:r>
            <a:r>
              <a:rPr lang="en-GB" sz="1200" kern="1200" baseline="0" dirty="0">
                <a:solidFill>
                  <a:schemeClr val="tx1"/>
                </a:solidFill>
                <a:latin typeface="+mn-lt"/>
                <a:ea typeface="+mn-ea"/>
                <a:cs typeface="+mn-cs"/>
              </a:rPr>
              <a:t>within species will be </a:t>
            </a:r>
            <a:r>
              <a:rPr lang="en-GB" sz="1200" kern="1200" baseline="0" dirty="0" err="1">
                <a:solidFill>
                  <a:schemeClr val="tx1"/>
                </a:solidFill>
                <a:latin typeface="+mn-lt"/>
                <a:ea typeface="+mn-ea"/>
                <a:cs typeface="+mn-cs"/>
              </a:rPr>
              <a:t>phylogenetically</a:t>
            </a:r>
            <a:r>
              <a:rPr lang="en-GB" sz="1200" kern="1200" baseline="0" dirty="0">
                <a:solidFill>
                  <a:schemeClr val="tx1"/>
                </a:solidFill>
                <a:latin typeface="+mn-lt"/>
                <a:ea typeface="+mn-ea"/>
                <a:cs typeface="+mn-cs"/>
              </a:rPr>
              <a:t> </a:t>
            </a:r>
            <a:r>
              <a:rPr lang="en-GB" sz="1200" kern="1200" dirty="0">
                <a:solidFill>
                  <a:schemeClr val="tx1"/>
                </a:solidFill>
                <a:latin typeface="+mn-lt"/>
                <a:ea typeface="+mn-ea"/>
                <a:cs typeface="+mn-cs"/>
              </a:rPr>
              <a:t>informative below </a:t>
            </a:r>
            <a:r>
              <a:rPr lang="en-GB" sz="1200" kern="1200" baseline="0" dirty="0">
                <a:solidFill>
                  <a:schemeClr val="tx1"/>
                </a:solidFill>
                <a:latin typeface="+mn-lt"/>
                <a:ea typeface="+mn-ea"/>
                <a:cs typeface="+mn-cs"/>
              </a:rPr>
              <a:t>and above the species level.</a:t>
            </a:r>
            <a:endParaRPr lang="en-GB" sz="1200" u="sng"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latin typeface="+mn-lt"/>
                <a:ea typeface="+mn-ea"/>
                <a:cs typeface="+mn-cs"/>
              </a:rPr>
              <a:t>Gene trees</a:t>
            </a:r>
            <a:r>
              <a:rPr lang="en-GB" sz="1200" kern="1200" dirty="0">
                <a:solidFill>
                  <a:schemeClr val="tx1"/>
                </a:solidFill>
                <a:latin typeface="+mn-lt"/>
                <a:ea typeface="+mn-ea"/>
                <a:cs typeface="+mn-cs"/>
              </a:rPr>
              <a:t> are vital to understanding the process of speciation because they span intraspecific and </a:t>
            </a:r>
            <a:r>
              <a:rPr lang="en-GB" sz="1200" kern="1200" dirty="0" err="1">
                <a:solidFill>
                  <a:schemeClr val="tx1"/>
                </a:solidFill>
                <a:latin typeface="+mn-lt"/>
                <a:ea typeface="+mn-ea"/>
                <a:cs typeface="+mn-cs"/>
              </a:rPr>
              <a:t>interspecific</a:t>
            </a:r>
            <a:r>
              <a:rPr lang="en-GB" sz="1200" kern="1200" dirty="0">
                <a:solidFill>
                  <a:schemeClr val="tx1"/>
                </a:solidFill>
                <a:latin typeface="+mn-lt"/>
                <a:ea typeface="+mn-ea"/>
                <a:cs typeface="+mn-cs"/>
              </a:rPr>
              <a:t> evolution.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a:buFontTx/>
              <a:buNone/>
            </a:pPr>
            <a:r>
              <a:rPr lang="en-GB" sz="1200" kern="1200" dirty="0">
                <a:solidFill>
                  <a:schemeClr val="tx1"/>
                </a:solidFill>
                <a:latin typeface="+mn-lt"/>
                <a:ea typeface="+mn-ea"/>
                <a:cs typeface="+mn-cs"/>
              </a:rPr>
              <a:t>When we think about a phylogeny, we typically think about species relationships in a tree. </a:t>
            </a:r>
            <a:r>
              <a:rPr lang="en-GB" sz="1200" kern="1200" baseline="0" dirty="0">
                <a:solidFill>
                  <a:schemeClr val="tx1"/>
                </a:solidFill>
                <a:latin typeface="+mn-lt"/>
                <a:ea typeface="+mn-ea"/>
                <a:cs typeface="+mn-cs"/>
              </a:rPr>
              <a:t>But within </a:t>
            </a:r>
            <a:r>
              <a:rPr lang="en-US" dirty="0"/>
              <a:t>the branches of this tree</a:t>
            </a:r>
            <a:r>
              <a:rPr lang="en-GB" sz="1200" kern="1200" baseline="0" dirty="0">
                <a:solidFill>
                  <a:schemeClr val="tx1"/>
                </a:solidFill>
                <a:latin typeface="+mn-lt"/>
                <a:ea typeface="+mn-ea"/>
                <a:cs typeface="+mn-cs"/>
              </a:rPr>
              <a:t> t</a:t>
            </a:r>
            <a:r>
              <a:rPr lang="en-US" dirty="0"/>
              <a:t>here is </a:t>
            </a:r>
            <a:r>
              <a:rPr lang="en-US" b="1" dirty="0"/>
              <a:t>population genetics </a:t>
            </a:r>
            <a:r>
              <a:rPr lang="en-US" dirty="0"/>
              <a:t>going on, which can be modeled as a </a:t>
            </a:r>
            <a:r>
              <a:rPr lang="en-US" b="1" dirty="0"/>
              <a:t>coalescence process</a:t>
            </a:r>
            <a:r>
              <a:rPr lang="en-US" dirty="0"/>
              <a:t>.</a:t>
            </a:r>
            <a:endParaRPr lang="nl-BE"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64</a:t>
            </a:fld>
            <a:endParaRPr lang="nl-BE">
              <a:solidFill>
                <a:prstClr val="black"/>
              </a:solidFill>
            </a:endParaRPr>
          </a:p>
        </p:txBody>
      </p:sp>
    </p:spTree>
    <p:extLst>
      <p:ext uri="{BB962C8B-B14F-4D97-AF65-F5344CB8AC3E}">
        <p14:creationId xmlns:p14="http://schemas.microsoft.com/office/powerpoint/2010/main" val="375011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This is how the</a:t>
            </a:r>
            <a:r>
              <a:rPr lang="en-US" baseline="0" dirty="0"/>
              <a:t> process runs: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t>Each circle may represent an individual organism, but in this case it represents an allele copy of a specific gene.</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You start out with a set of allele copies in the first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1" i="1"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Then you create the next generation by selecting </a:t>
            </a:r>
            <a:r>
              <a:rPr lang="en-US" baseline="0" dirty="0"/>
              <a:t>copies </a:t>
            </a:r>
            <a:r>
              <a:rPr lang="en-US" dirty="0"/>
              <a:t>from the first generation at random</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For the next generation you do the same, but this time you sample from the second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 and so on. This is how the process runs within a population or species.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When populations become separated by a barrier to gene flow, you can sample allele copies only from individuals within the same population, ...</a:t>
            </a:r>
            <a:endParaRPr lang="en-US" u="sng"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65</a:t>
            </a:fld>
            <a:endParaRPr lang="nl-BE">
              <a:solidFill>
                <a:prstClr val="black"/>
              </a:solidFill>
            </a:endParaRPr>
          </a:p>
        </p:txBody>
      </p:sp>
    </p:spTree>
    <p:extLst>
      <p:ext uri="{BB962C8B-B14F-4D97-AF65-F5344CB8AC3E}">
        <p14:creationId xmlns:p14="http://schemas.microsoft.com/office/powerpoint/2010/main" val="344769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a:t>... </a:t>
            </a:r>
            <a:r>
              <a:rPr lang="en-US" dirty="0"/>
              <a:t>and</a:t>
            </a:r>
            <a:r>
              <a:rPr lang="en-US" baseline="0" dirty="0"/>
              <a:t> this well eventually result in </a:t>
            </a:r>
            <a:r>
              <a:rPr lang="en-US" u="sng" baseline="0" dirty="0"/>
              <a:t>separately evolving metapopulation lineages</a:t>
            </a:r>
            <a:endParaRPr lang="nl-BE" u="sng" dirty="0"/>
          </a:p>
          <a:p>
            <a:endParaRPr lang="nl-BE" dirty="0"/>
          </a:p>
          <a:p>
            <a:r>
              <a:rPr lang="nl-BE" dirty="0"/>
              <a:t>So this figure illustrates two speciation events at time</a:t>
            </a:r>
            <a:r>
              <a:rPr lang="nl-BE" baseline="0" dirty="0"/>
              <a:t> T1 and T2.</a:t>
            </a:r>
          </a:p>
          <a:p>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This process, running inside the species tree, has two consequences</a:t>
            </a:r>
            <a:r>
              <a:rPr lang="en-US" dirty="0"/>
              <a:t>: …</a:t>
            </a:r>
          </a:p>
          <a:p>
            <a:endParaRPr lang="nl-BE"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66</a:t>
            </a:fld>
            <a:endParaRPr lang="nl-BE">
              <a:solidFill>
                <a:prstClr val="black"/>
              </a:solidFill>
            </a:endParaRPr>
          </a:p>
        </p:txBody>
      </p:sp>
    </p:spTree>
    <p:extLst>
      <p:ext uri="{BB962C8B-B14F-4D97-AF65-F5344CB8AC3E}">
        <p14:creationId xmlns:p14="http://schemas.microsoft.com/office/powerpoint/2010/main" val="89505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05.10.2022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198905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05.10.2022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489997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22996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22740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831376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26773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43272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941752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112303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846957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99893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4914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05.10.2022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709499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332190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81542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72423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054959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181292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333790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738530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72815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960947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7033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91717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95222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149597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237081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297654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97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427913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59368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29456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386149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6792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6579881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602335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02504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49360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335414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592695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8690574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3512751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77742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47662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9645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902472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776700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26124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77535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111226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43188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65981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25525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90666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472656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72070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961609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107161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070716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781922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82817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99890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43673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19674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996765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3977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44670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4794180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64435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364907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1622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347840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296144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020779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14173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31050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10184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14944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158157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558322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903183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618101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051553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051984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116902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652092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749C7D-C8EF-4D79-88B3-A5561E6D36D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683742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ED6535-9A7A-4B53-B15A-07F5C22C3C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356197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DD7200-A222-4A07-9ABA-D3A8160AC7A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82232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532641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95CAF-EC51-4F9C-BCB2-8CFE8A18A8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60268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BCEEE0-875D-4EEC-998F-38F285867E7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144193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FAD2F4-6EF5-4C71-85DA-EA70ACBF593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39336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7FACF-AD14-4C87-9E35-BDF107DDFE5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973912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298B7-9710-4375-82E8-9DD804B4BA3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619909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F23930-1291-406F-804D-ECCEFA208F6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951315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E6B20-132F-4D7E-A7BA-FB33AD61F7E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003066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E816B2-6797-4BC3-9CDF-39F75E7BEBD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131851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B485500-016D-440C-9EA8-78AA8C502D0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240133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28DE48-62A4-4C49-9A8B-FB8361D236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91084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646796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1EF05-BF7D-496A-A5FE-99843096FCF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263789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F90A5D-51C1-4845-A94A-7CBAB02C0AA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015274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D9105-34E4-4BF0-BF94-671688B2998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30339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8AF7EF-BD40-4CF2-88B6-6CC1E13209B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0662194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6EF98-CD12-4957-AC5B-8D9AA74B566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336614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7499CF-82D7-4C75-98D5-2627FE69475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078783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5F9285-FFE9-4C12-A8C3-23DB6AD3E0C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017778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E0EFA7-6F2A-4BFB-87EE-62E381E92B0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609712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0AC1A-F568-4AB6-8D02-FD4FCD61775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757810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CF53C4-A0E8-4F02-B031-A4030698308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6977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05.10.2022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932083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720661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69EE29-59D2-48BC-B013-00F79CA7B25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2468193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D814E40-960B-4572-95A9-0515AB5CA50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70201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57B91D-630F-4537-9596-75EDFC40E68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33097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5286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13911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6C7B5846-98E4-4231-97C4-90FB06DF2CC9}" type="datetimeFigureOut">
              <a:rPr lang="cs-CZ" smtClean="0"/>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62272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C7B5846-98E4-4231-97C4-90FB06DF2CC9}" type="datetimeFigureOut">
              <a:rPr lang="cs-CZ" smtClean="0"/>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75151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6C7B5846-98E4-4231-97C4-90FB06DF2CC9}" type="datetimeFigureOut">
              <a:rPr lang="cs-CZ" smtClean="0"/>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4065064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6C7B5846-98E4-4231-97C4-90FB06DF2CC9}" type="datetimeFigureOut">
              <a:rPr lang="cs-CZ" smtClean="0"/>
              <a:t>05.10.2022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086492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6C7B5846-98E4-4231-97C4-90FB06DF2CC9}" type="datetimeFigureOut">
              <a:rPr lang="cs-CZ" smtClean="0"/>
              <a:t>05.10.2022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005806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6C7B5846-98E4-4231-97C4-90FB06DF2CC9}" type="datetimeFigureOut">
              <a:rPr lang="cs-CZ" smtClean="0"/>
              <a:t>05.10.2022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919602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C7B5846-98E4-4231-97C4-90FB06DF2CC9}" type="datetimeFigureOut">
              <a:rPr lang="cs-CZ" smtClean="0"/>
              <a:t>05.10.2022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81777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55D23EEB-B7C8-4D61-B974-C6C60C027675}" type="datetimeFigureOut">
              <a:rPr lang="cs-CZ" smtClean="0"/>
              <a:t>05.10.2022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911334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6C7B5846-98E4-4231-97C4-90FB06DF2CC9}" type="datetimeFigureOut">
              <a:rPr lang="cs-CZ" smtClean="0"/>
              <a:t>05.10.2022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287854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6C7B5846-98E4-4231-97C4-90FB06DF2CC9}" type="datetimeFigureOut">
              <a:rPr lang="cs-CZ" smtClean="0"/>
              <a:t>05.10.2022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900907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C7B5846-98E4-4231-97C4-90FB06DF2CC9}" type="datetimeFigureOut">
              <a:rPr lang="cs-CZ" smtClean="0"/>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251832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C7B5846-98E4-4231-97C4-90FB06DF2CC9}" type="datetimeFigureOut">
              <a:rPr lang="cs-CZ" smtClean="0"/>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266703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44253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19650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8892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96912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39628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0140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5D23EEB-B7C8-4D61-B974-C6C60C027675}" type="datetimeFigureOut">
              <a:rPr lang="cs-CZ" smtClean="0"/>
              <a:t>05.10.2022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63731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20984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81426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98764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91868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4242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86507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197417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22185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922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12218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5D23EEB-B7C8-4D61-B974-C6C60C027675}" type="datetimeFigureOut">
              <a:rPr lang="cs-CZ" smtClean="0"/>
              <a:t>05.10.2022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966596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66133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27877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66974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95308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53988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23101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43916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02383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18100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8651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5D23EEB-B7C8-4D61-B974-C6C60C027675}" type="datetimeFigureOut">
              <a:rPr lang="cs-CZ" smtClean="0"/>
              <a:t>05.10.2022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572194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83694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2359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39899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3632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18849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31821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297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26236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40317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7584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23EEB-B7C8-4D61-B974-C6C60C027675}" type="datetimeFigureOut">
              <a:rPr lang="cs-CZ" smtClean="0"/>
              <a:t>05.10.2022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3916235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35482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59107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63006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72795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025781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865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50820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3233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38842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50777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55D23EEB-B7C8-4D61-B974-C6C60C027675}" type="datetimeFigureOut">
              <a:rPr lang="cs-CZ" smtClean="0"/>
              <a:t>05.10.2022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4096091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3595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205446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25104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809490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62486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38361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407217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30995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97314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6601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55D23EEB-B7C8-4D61-B974-C6C60C027675}" type="datetimeFigureOut">
              <a:rPr lang="cs-CZ" smtClean="0"/>
              <a:t>05.10.2022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094869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86843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62017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75725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6696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50338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28443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86067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41420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310515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92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23EEB-B7C8-4D61-B974-C6C60C027675}" type="datetimeFigureOut">
              <a:rPr lang="cs-CZ" smtClean="0"/>
              <a:t>05.10.2022</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F5260-A636-4B14-BDB8-3E3251EAB31A}" type="slidenum">
              <a:rPr lang="cs-CZ" smtClean="0"/>
              <a:t>‹#›</a:t>
            </a:fld>
            <a:endParaRPr lang="cs-CZ"/>
          </a:p>
        </p:txBody>
      </p:sp>
    </p:spTree>
    <p:extLst>
      <p:ext uri="{BB962C8B-B14F-4D97-AF65-F5344CB8AC3E}">
        <p14:creationId xmlns:p14="http://schemas.microsoft.com/office/powerpoint/2010/main" val="42606600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7588373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047339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299226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81433010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57944642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5CD7771-CEE3-4A77-9EC8-BCC8F9414F9E}"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76792625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1D4907D-1816-4D2F-B716-8FAC954C065A}"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6739959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D23EEB-B7C8-4D61-B974-C6C60C027675}" type="datetimeFigureOut">
              <a:rPr lang="cs-CZ" smtClean="0"/>
              <a:t>05.10.2022</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5F5260-A636-4B14-BDB8-3E3251EAB31A}" type="slidenum">
              <a:rPr lang="cs-CZ" smtClean="0"/>
              <a:t>‹#›</a:t>
            </a:fld>
            <a:endParaRPr lang="cs-CZ"/>
          </a:p>
        </p:txBody>
      </p:sp>
    </p:spTree>
    <p:extLst>
      <p:ext uri="{BB962C8B-B14F-4D97-AF65-F5344CB8AC3E}">
        <p14:creationId xmlns:p14="http://schemas.microsoft.com/office/powerpoint/2010/main" val="7814567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B5846-98E4-4231-97C4-90FB06DF2CC9}" type="datetimeFigureOut">
              <a:rPr lang="cs-CZ" smtClean="0"/>
              <a:t>05.10.2022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9F071-911A-4724-8CAE-56D90C099C96}" type="slidenum">
              <a:rPr lang="cs-CZ" smtClean="0"/>
              <a:t>‹#›</a:t>
            </a:fld>
            <a:endParaRPr lang="cs-CZ"/>
          </a:p>
        </p:txBody>
      </p:sp>
    </p:spTree>
    <p:extLst>
      <p:ext uri="{BB962C8B-B14F-4D97-AF65-F5344CB8AC3E}">
        <p14:creationId xmlns:p14="http://schemas.microsoft.com/office/powerpoint/2010/main" val="28768894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76116336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0503717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1237796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84634277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45576145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022907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165.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9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5.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191.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48.emf"/><Relationship Id="rId1" Type="http://schemas.openxmlformats.org/officeDocument/2006/relationships/slideLayout" Target="../slideLayouts/slideLayout15.xml"/><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48.emf"/><Relationship Id="rId1" Type="http://schemas.openxmlformats.org/officeDocument/2006/relationships/slideLayout" Target="../slideLayouts/slideLayout4.xml"/><Relationship Id="rId4" Type="http://schemas.openxmlformats.org/officeDocument/2006/relationships/image" Target="../media/image143.png"/></Relationships>
</file>

<file path=ppt/slides/_rels/slide10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image" Target="../media/image1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1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3.png"/><Relationship Id="rId1" Type="http://schemas.openxmlformats.org/officeDocument/2006/relationships/slideLayout" Target="../slideLayouts/slideLayout13.xml"/><Relationship Id="rId5" Type="http://schemas.openxmlformats.org/officeDocument/2006/relationships/image" Target="../media/image175.png"/><Relationship Id="rId4" Type="http://schemas.openxmlformats.org/officeDocument/2006/relationships/image" Target="../media/image174.png"/></Relationships>
</file>

<file path=ppt/slides/_rels/slide1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Layout" Target="../slideLayouts/slideLayout13.xml"/><Relationship Id="rId4" Type="http://schemas.openxmlformats.org/officeDocument/2006/relationships/image" Target="../media/image177.jpeg"/></Relationships>
</file>

<file path=ppt/slides/_rels/slide11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81.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81.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ebp"/><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13.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0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f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8.xml"/><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17.xml"/><Relationship Id="rId4" Type="http://schemas.openxmlformats.org/officeDocument/2006/relationships/image" Target="../media/image73.wmf"/></Relationships>
</file>

<file path=ppt/slides/_rels/slide43.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0.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9.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139.xml"/><Relationship Id="rId4" Type="http://schemas.openxmlformats.org/officeDocument/2006/relationships/image" Target="../media/image89.emf"/></Relationships>
</file>

<file path=ppt/slides/_rels/slide5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39.xml"/><Relationship Id="rId5" Type="http://schemas.openxmlformats.org/officeDocument/2006/relationships/image" Target="../media/image93.emf"/><Relationship Id="rId4" Type="http://schemas.openxmlformats.org/officeDocument/2006/relationships/image" Target="../media/image92.emf"/></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5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05.jpeg"/></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14.wmf"/></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04.jpe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em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e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22.emf"/></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emf"/><Relationship Id="rId1" Type="http://schemas.openxmlformats.org/officeDocument/2006/relationships/slideLayout" Target="../slideLayouts/slideLayout17.xml"/><Relationship Id="rId5" Type="http://schemas.openxmlformats.org/officeDocument/2006/relationships/image" Target="../media/image126.png"/><Relationship Id="rId4" Type="http://schemas.openxmlformats.org/officeDocument/2006/relationships/image" Target="../media/image125.emf"/></Relationships>
</file>

<file path=ppt/slides/_rels/slide8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8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emf"/><Relationship Id="rId4" Type="http://schemas.openxmlformats.org/officeDocument/2006/relationships/image" Target="../media/image140.emf"/></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jpeg"/><Relationship Id="rId3" Type="http://schemas.openxmlformats.org/officeDocument/2006/relationships/image" Target="../media/image150.jpe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image" Target="../media/image149.jpeg"/><Relationship Id="rId1" Type="http://schemas.openxmlformats.org/officeDocument/2006/relationships/slideLayout" Target="../slideLayouts/slideLayout15.xml"/><Relationship Id="rId6" Type="http://schemas.openxmlformats.org/officeDocument/2006/relationships/image" Target="../media/image153.jpeg"/><Relationship Id="rId11" Type="http://schemas.openxmlformats.org/officeDocument/2006/relationships/image" Target="../media/image158.jpe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288" y="414338"/>
            <a:ext cx="8229600" cy="1143000"/>
          </a:xfrm>
        </p:spPr>
        <p:txBody>
          <a:bodyPr/>
          <a:lstStyle/>
          <a:p>
            <a:pPr eaLnBrk="1" hangingPunct="1"/>
            <a:r>
              <a:rPr lang="cs-CZ" altLang="cs-CZ" sz="4000">
                <a:solidFill>
                  <a:srgbClr val="CC3300"/>
                </a:solidFill>
              </a:rPr>
              <a:t>Molecular identification</a:t>
            </a:r>
            <a:br>
              <a:rPr lang="cs-CZ" altLang="cs-CZ" sz="4000"/>
            </a:br>
            <a:endParaRPr lang="cs-CZ" altLang="cs-CZ" sz="4000">
              <a:solidFill>
                <a:schemeClr val="accent2"/>
              </a:solidFill>
            </a:endParaRPr>
          </a:p>
        </p:txBody>
      </p:sp>
      <p:sp>
        <p:nvSpPr>
          <p:cNvPr id="3075" name="Rectangle 3"/>
          <p:cNvSpPr>
            <a:spLocks noGrp="1" noChangeArrowheads="1"/>
          </p:cNvSpPr>
          <p:nvPr>
            <p:ph type="body" idx="1"/>
          </p:nvPr>
        </p:nvSpPr>
        <p:spPr>
          <a:xfrm>
            <a:off x="539750" y="1196975"/>
            <a:ext cx="8229600" cy="1008063"/>
          </a:xfrm>
        </p:spPr>
        <p:txBody>
          <a:bodyPr/>
          <a:lstStyle/>
          <a:p>
            <a:pPr algn="ctr" eaLnBrk="1" hangingPunct="1">
              <a:buFontTx/>
              <a:buNone/>
            </a:pPr>
            <a:r>
              <a:rPr lang="cs-CZ" altLang="cs-CZ">
                <a:solidFill>
                  <a:schemeClr val="accent2"/>
                </a:solidFill>
              </a:rPr>
              <a:t>Species, individual, sex</a:t>
            </a:r>
          </a:p>
        </p:txBody>
      </p:sp>
      <p:graphicFrame>
        <p:nvGraphicFramePr>
          <p:cNvPr id="3076" name="Object 4"/>
          <p:cNvGraphicFramePr>
            <a:graphicFrameLocks noChangeAspect="1"/>
          </p:cNvGraphicFramePr>
          <p:nvPr/>
        </p:nvGraphicFramePr>
        <p:xfrm>
          <a:off x="4140200" y="2781300"/>
          <a:ext cx="3689350" cy="2376488"/>
        </p:xfrm>
        <a:graphic>
          <a:graphicData uri="http://schemas.openxmlformats.org/presentationml/2006/ole">
            <mc:AlternateContent xmlns:mc="http://schemas.openxmlformats.org/markup-compatibility/2006">
              <mc:Choice xmlns:v="urn:schemas-microsoft-com:vml" Requires="v">
                <p:oleObj spid="_x0000_s7190" name="CorelDRAW" r:id="rId3" imgW="3934663" imgH="2535326" progId="CorelDraw.Graphic.9">
                  <p:embed/>
                </p:oleObj>
              </mc:Choice>
              <mc:Fallback>
                <p:oleObj name="CorelDRAW" r:id="rId3" imgW="3934663" imgH="2535326" progId="CorelDraw.Graphic.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781300"/>
                        <a:ext cx="368935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11" descr="http://upload.wikimedia.org/wikipedia/commons/thumb/2/23/Female.svg/120px-Femal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363" y="2420938"/>
            <a:ext cx="2349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420938"/>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http://upload.wikimedia.org/wikipedia/commons/thumb/2/23/Female.svg/120px-Femal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688" y="2420938"/>
            <a:ext cx="2349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2420938"/>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2420938"/>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7" descr="http://www.nhbs.com/images/jackets_resizer_xlarge/19/196496_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1916113"/>
            <a:ext cx="2763837"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5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6"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7"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10248" name="Picture 9" descr="greatd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2073275"/>
            <a:ext cx="51149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cs-CZ" dirty="0"/>
              <a:t>Complications: Physical constraints</a:t>
            </a:r>
            <a:endParaRPr lang="en-US" dirty="0"/>
          </a:p>
        </p:txBody>
      </p:sp>
    </p:spTree>
    <p:extLst>
      <p:ext uri="{BB962C8B-B14F-4D97-AF65-F5344CB8AC3E}">
        <p14:creationId xmlns:p14="http://schemas.microsoft.com/office/powerpoint/2010/main" val="314924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Mitonuclear compatibility species complex</a:t>
            </a:r>
            <a:endParaRPr lang="en-US" dirty="0"/>
          </a:p>
        </p:txBody>
      </p:sp>
      <p:sp>
        <p:nvSpPr>
          <p:cNvPr id="3" name="Content Placeholder 2"/>
          <p:cNvSpPr>
            <a:spLocks noGrp="1"/>
          </p:cNvSpPr>
          <p:nvPr>
            <p:ph idx="1"/>
          </p:nvPr>
        </p:nvSpPr>
        <p:spPr/>
        <p:txBody>
          <a:bodyPr>
            <a:normAutofit/>
          </a:bodyPr>
          <a:lstStyle/>
          <a:p>
            <a:r>
              <a:rPr lang="cs-CZ" sz="2400" dirty="0"/>
              <a:t>= </a:t>
            </a:r>
            <a:r>
              <a:rPr lang="cs-CZ" sz="2400" b="1" dirty="0"/>
              <a:t>a species is a population that is genetically isolated from other populations by incompatibilities in uniquely coadapted mt and N-mt genes</a:t>
            </a:r>
          </a:p>
          <a:p>
            <a:r>
              <a:rPr lang="cs-CZ" sz="2400" dirty="0"/>
              <a:t>the need of mitonuclear coadaptation is </a:t>
            </a:r>
            <a:r>
              <a:rPr lang="cs-CZ" sz="2400" b="1" dirty="0"/>
              <a:t>universal</a:t>
            </a:r>
            <a:r>
              <a:rPr lang="cs-CZ" sz="2400" dirty="0"/>
              <a:t> among eukaryotes</a:t>
            </a:r>
          </a:p>
          <a:p>
            <a:r>
              <a:rPr lang="cs-CZ" sz="2400" dirty="0"/>
              <a:t>species boundaries become objective and defensible</a:t>
            </a:r>
          </a:p>
          <a:p>
            <a:r>
              <a:rPr lang="cs-CZ" sz="2400" dirty="0"/>
              <a:t>determining species boundaries would no longer be an esoteric intellectual exercise</a:t>
            </a:r>
          </a:p>
          <a:p>
            <a:r>
              <a:rPr lang="cs-CZ" sz="2400" b="1" dirty="0"/>
              <a:t>„species“ is exclusively a eukaryotic concept</a:t>
            </a:r>
            <a:endParaRPr lang="en-US" sz="2400" b="1" dirty="0"/>
          </a:p>
        </p:txBody>
      </p:sp>
      <p:sp>
        <p:nvSpPr>
          <p:cNvPr id="4" name="TextovéPole 7"/>
          <p:cNvSpPr txBox="1">
            <a:spLocks noChangeArrowheads="1"/>
          </p:cNvSpPr>
          <p:nvPr/>
        </p:nvSpPr>
        <p:spPr bwMode="auto">
          <a:xfrm>
            <a:off x="6369655" y="6512021"/>
            <a:ext cx="2744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a:ln>
                  <a:noFill/>
                </a:ln>
                <a:solidFill>
                  <a:srgbClr val="000000"/>
                </a:solidFill>
                <a:effectLst/>
                <a:uLnTx/>
                <a:uFillTx/>
                <a:latin typeface="+mn-lt"/>
                <a:ea typeface="+mn-ea"/>
                <a:cs typeface="+mn-cs"/>
              </a:rPr>
              <a:t>Hill 2016, 2017, 2018, 2019</a:t>
            </a:r>
          </a:p>
        </p:txBody>
      </p:sp>
    </p:spTree>
    <p:extLst>
      <p:ext uri="{BB962C8B-B14F-4D97-AF65-F5344CB8AC3E}">
        <p14:creationId xmlns:p14="http://schemas.microsoft.com/office/powerpoint/2010/main" val="306079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25"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ovéPole 5"/>
          <p:cNvSpPr txBox="1">
            <a:spLocks noChangeArrowheads="1"/>
          </p:cNvSpPr>
          <p:nvPr/>
        </p:nvSpPr>
        <p:spPr bwMode="auto">
          <a:xfrm>
            <a:off x="0" y="1700213"/>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first idea in 2003</a:t>
            </a:r>
          </a:p>
        </p:txBody>
      </p:sp>
      <p:pic>
        <p:nvPicPr>
          <p:cNvPr id="7173" name="Picture 5" descr="C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0"/>
            <a:ext cx="2592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7"/>
          <p:cNvSpPr txBox="1">
            <a:spLocks noChangeArrowheads="1"/>
          </p:cNvSpPr>
          <p:nvPr/>
        </p:nvSpPr>
        <p:spPr bwMode="auto">
          <a:xfrm>
            <a:off x="7740650" y="549275"/>
            <a:ext cx="114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CBOL in 2005</a:t>
            </a:r>
          </a:p>
        </p:txBody>
      </p:sp>
      <p:pic>
        <p:nvPicPr>
          <p:cNvPr id="7175" name="Picture 7" descr="i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765175"/>
            <a:ext cx="984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ovéPole 9"/>
          <p:cNvSpPr txBox="1">
            <a:spLocks noChangeArrowheads="1"/>
          </p:cNvSpPr>
          <p:nvPr/>
        </p:nvSpPr>
        <p:spPr bwMode="auto">
          <a:xfrm>
            <a:off x="7524750" y="1412875"/>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iBOL 2010-2015</a:t>
            </a:r>
          </a:p>
        </p:txBody>
      </p:sp>
      <p:sp>
        <p:nvSpPr>
          <p:cNvPr id="7177" name="TextovéPole 1"/>
          <p:cNvSpPr txBox="1">
            <a:spLocks noChangeArrowheads="1"/>
          </p:cNvSpPr>
          <p:nvPr/>
        </p:nvSpPr>
        <p:spPr bwMode="auto">
          <a:xfrm>
            <a:off x="7356475" y="17922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500 000 species barcoded in 2015</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92611"/>
            <a:ext cx="6440816" cy="37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p:cNvGraphicFramePr>
            <a:graphicFrameLocks noChangeAspect="1"/>
          </p:cNvGraphicFramePr>
          <p:nvPr>
            <p:extLst/>
          </p:nvPr>
        </p:nvGraphicFramePr>
        <p:xfrm>
          <a:off x="179512" y="2996952"/>
          <a:ext cx="2230179" cy="2312380"/>
        </p:xfrm>
        <a:graphic>
          <a:graphicData uri="http://schemas.openxmlformats.org/presentationml/2006/ole">
            <mc:AlternateContent xmlns:mc="http://schemas.openxmlformats.org/markup-compatibility/2006">
              <mc:Choice xmlns:v="urn:schemas-microsoft-com:vml" Requires="v">
                <p:oleObj spid="_x0000_s6262" name="Photo Editor Photo" r:id="rId7" imgW="12069860" imgH="12514286" progId="MSPhotoEd.3">
                  <p:embed/>
                </p:oleObj>
              </mc:Choice>
              <mc:Fallback>
                <p:oleObj name="Photo Editor Photo" r:id="rId7" imgW="12069860" imgH="12514286" progId="MSPhotoEd.3">
                  <p:embed/>
                  <p:pic>
                    <p:nvPicPr>
                      <p:cNvPr id="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96952"/>
                        <a:ext cx="2230179" cy="2312380"/>
                      </a:xfrm>
                      <a:prstGeom prst="rect">
                        <a:avLst/>
                      </a:prstGeom>
                      <a:noFill/>
                      <a:ln>
                        <a:noFill/>
                      </a:ln>
                    </p:spPr>
                  </p:pic>
                </p:oleObj>
              </mc:Fallback>
            </mc:AlternateContent>
          </a:graphicData>
        </a:graphic>
      </p:graphicFrame>
      <p:sp>
        <p:nvSpPr>
          <p:cNvPr id="2" name="TextovéPole 1"/>
          <p:cNvSpPr txBox="1"/>
          <p:nvPr/>
        </p:nvSpPr>
        <p:spPr>
          <a:xfrm>
            <a:off x="1598366" y="6351065"/>
            <a:ext cx="5763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Arial"/>
                <a:ea typeface="+mn-ea"/>
                <a:cs typeface="+mn-cs"/>
              </a:rPr>
              <a:t>„DNA </a:t>
            </a:r>
            <a:r>
              <a:rPr kumimoji="0" lang="cs-CZ" sz="1800" b="0" i="0" u="none" strike="noStrike" kern="1200" cap="none" spc="0" normalizeH="0" baseline="0" noProof="0" dirty="0" err="1">
                <a:ln>
                  <a:noFill/>
                </a:ln>
                <a:solidFill>
                  <a:srgbClr val="000000"/>
                </a:solidFill>
                <a:effectLst/>
                <a:uLnTx/>
                <a:uFillTx/>
                <a:latin typeface="Arial"/>
                <a:ea typeface="+mn-ea"/>
                <a:cs typeface="+mn-cs"/>
              </a:rPr>
              <a:t>barcode</a:t>
            </a:r>
            <a:r>
              <a:rPr kumimoji="0" lang="cs-CZ" sz="1800" b="0" i="0" u="none" strike="noStrike" kern="1200" cap="none" spc="0" normalizeH="0" baseline="0" noProof="0" dirty="0">
                <a:ln>
                  <a:noFill/>
                </a:ln>
                <a:solidFill>
                  <a:srgbClr val="000000"/>
                </a:solidFill>
                <a:effectLst/>
                <a:uLnTx/>
                <a:uFillTx/>
                <a:latin typeface="Arial"/>
                <a:ea typeface="+mn-ea"/>
                <a:cs typeface="+mn-cs"/>
              </a:rPr>
              <a:t>“ – </a:t>
            </a:r>
            <a:r>
              <a:rPr kumimoji="0" lang="cs-CZ" sz="1800" b="0" i="0" u="none" strike="noStrike" kern="1200" cap="none" spc="0" normalizeH="0" baseline="0" noProof="0" dirty="0" err="1">
                <a:ln>
                  <a:noFill/>
                </a:ln>
                <a:solidFill>
                  <a:srgbClr val="000000"/>
                </a:solidFill>
                <a:effectLst/>
                <a:uLnTx/>
                <a:uFillTx/>
                <a:latin typeface="Arial"/>
                <a:ea typeface="+mn-ea"/>
                <a:cs typeface="+mn-cs"/>
              </a:rPr>
              <a:t>short</a:t>
            </a:r>
            <a:r>
              <a:rPr kumimoji="0" lang="cs-CZ" sz="1800" b="0" i="0" u="none" strike="noStrike" kern="1200" cap="none" spc="0" normalizeH="0" baseline="0" noProof="0" dirty="0">
                <a:ln>
                  <a:noFill/>
                </a:ln>
                <a:solidFill>
                  <a:srgbClr val="000000"/>
                </a:solidFill>
                <a:effectLst/>
                <a:uLnTx/>
                <a:uFillTx/>
                <a:latin typeface="Arial"/>
                <a:ea typeface="+mn-ea"/>
                <a:cs typeface="+mn-cs"/>
              </a:rPr>
              <a:t> fragment </a:t>
            </a:r>
            <a:r>
              <a:rPr kumimoji="0" lang="cs-CZ" sz="1800" b="0" i="0" u="none" strike="noStrike" kern="1200" cap="none" spc="0" normalizeH="0" baseline="0" noProof="0" dirty="0" err="1">
                <a:ln>
                  <a:noFill/>
                </a:ln>
                <a:solidFill>
                  <a:srgbClr val="000000"/>
                </a:solidFill>
                <a:effectLst/>
                <a:uLnTx/>
                <a:uFillTx/>
                <a:latin typeface="Arial"/>
                <a:ea typeface="+mn-ea"/>
                <a:cs typeface="+mn-cs"/>
              </a:rPr>
              <a:t>of</a:t>
            </a:r>
            <a:r>
              <a:rPr kumimoji="0" lang="cs-CZ" sz="1800" b="0" i="0" u="none" strike="noStrike" kern="1200" cap="none" spc="0" normalizeH="0" baseline="0" noProof="0" dirty="0">
                <a:ln>
                  <a:noFill/>
                </a:ln>
                <a:solidFill>
                  <a:srgbClr val="000000"/>
                </a:solidFill>
                <a:effectLst/>
                <a:uLnTx/>
                <a:uFillTx/>
                <a:latin typeface="Arial"/>
                <a:ea typeface="+mn-ea"/>
                <a:cs typeface="+mn-cs"/>
              </a:rPr>
              <a:t> </a:t>
            </a:r>
            <a:r>
              <a:rPr kumimoji="0" lang="cs-CZ" sz="1800" b="0" i="0" u="none" strike="noStrike" kern="1200" cap="none" spc="0" normalizeH="0" baseline="0" noProof="0" dirty="0" err="1">
                <a:ln>
                  <a:noFill/>
                </a:ln>
                <a:solidFill>
                  <a:srgbClr val="000000"/>
                </a:solidFill>
                <a:effectLst/>
                <a:uLnTx/>
                <a:uFillTx/>
                <a:latin typeface="Arial"/>
                <a:ea typeface="+mn-ea"/>
                <a:cs typeface="+mn-cs"/>
              </a:rPr>
              <a:t>mitochondrial</a:t>
            </a:r>
            <a:r>
              <a:rPr kumimoji="0" lang="cs-CZ" sz="1800" b="0" i="0" u="none" strike="noStrike" kern="1200" cap="none" spc="0" normalizeH="0" baseline="0" noProof="0" dirty="0">
                <a:ln>
                  <a:noFill/>
                </a:ln>
                <a:solidFill>
                  <a:srgbClr val="000000"/>
                </a:solidFill>
                <a:effectLst/>
                <a:uLnTx/>
                <a:uFillTx/>
                <a:latin typeface="Arial"/>
                <a:ea typeface="+mn-ea"/>
                <a:cs typeface="+mn-cs"/>
              </a:rPr>
              <a:t> DNA</a:t>
            </a:r>
          </a:p>
        </p:txBody>
      </p:sp>
    </p:spTree>
    <p:extLst>
      <p:ext uri="{BB962C8B-B14F-4D97-AF65-F5344CB8AC3E}">
        <p14:creationId xmlns:p14="http://schemas.microsoft.com/office/powerpoint/2010/main" val="322989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pPr>
              <a:defRPr/>
            </a:pPr>
            <a:r>
              <a:rPr lang="cs-CZ" sz="2800" kern="1200" dirty="0">
                <a:solidFill>
                  <a:schemeClr val="tx1"/>
                </a:solidFill>
              </a:rPr>
              <a:t>Introgression/</a:t>
            </a:r>
            <a:r>
              <a:rPr lang="cs-CZ" sz="2800" kern="1200" dirty="0" err="1">
                <a:solidFill>
                  <a:schemeClr val="tx1"/>
                </a:solidFill>
              </a:rPr>
              <a:t>replacement</a:t>
            </a:r>
            <a:r>
              <a:rPr lang="cs-CZ" sz="2800" kern="1200" dirty="0">
                <a:solidFill>
                  <a:schemeClr val="tx1"/>
                </a:solidFill>
              </a:rPr>
              <a:t> </a:t>
            </a:r>
            <a:r>
              <a:rPr lang="cs-CZ" sz="2800" kern="1200" dirty="0" err="1">
                <a:solidFill>
                  <a:schemeClr val="tx1"/>
                </a:solidFill>
              </a:rPr>
              <a:t>of</a:t>
            </a:r>
            <a:r>
              <a:rPr lang="cs-CZ" sz="2800" kern="1200" dirty="0">
                <a:solidFill>
                  <a:schemeClr val="tx1"/>
                </a:solidFill>
              </a:rPr>
              <a:t> mtDNA in </a:t>
            </a:r>
            <a:r>
              <a:rPr lang="cs-CZ" sz="2800" i="1" kern="1200" dirty="0" err="1">
                <a:solidFill>
                  <a:schemeClr val="tx1"/>
                </a:solidFill>
              </a:rPr>
              <a:t>Myotis</a:t>
            </a:r>
            <a:endParaRPr lang="cs-CZ" sz="2800" i="1" kern="1200" dirty="0">
              <a:solidFill>
                <a:schemeClr val="tx1"/>
              </a:solidFill>
            </a:endParaRPr>
          </a:p>
        </p:txBody>
      </p:sp>
      <p:sp>
        <p:nvSpPr>
          <p:cNvPr id="41987" name="TextovéPole 3"/>
          <p:cNvSpPr txBox="1">
            <a:spLocks noChangeArrowheads="1"/>
          </p:cNvSpPr>
          <p:nvPr/>
        </p:nvSpPr>
        <p:spPr bwMode="auto">
          <a:xfrm>
            <a:off x="7189788" y="6488113"/>
            <a:ext cx="1919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i="1">
                <a:solidFill>
                  <a:srgbClr val="000000"/>
                </a:solidFill>
              </a:rPr>
              <a:t>Berthier et al. 2006</a:t>
            </a:r>
          </a:p>
        </p:txBody>
      </p:sp>
      <p:sp>
        <p:nvSpPr>
          <p:cNvPr id="5" name="Stužka zahnutá dolů 4"/>
          <p:cNvSpPr/>
          <p:nvPr/>
        </p:nvSpPr>
        <p:spPr>
          <a:xfrm>
            <a:off x="1374775" y="1633538"/>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803400" y="18478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2374900" y="2419350"/>
            <a:ext cx="1214438"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803525" y="2633663"/>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874713" y="284797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1303338" y="306228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2017713" y="33480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2446338" y="35623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5375275" y="1633538"/>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803900" y="1847850"/>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804025" y="2276475"/>
            <a:ext cx="1214438"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7232650" y="249078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7" name="Stužka zahnutá dolů 16"/>
          <p:cNvSpPr/>
          <p:nvPr/>
        </p:nvSpPr>
        <p:spPr>
          <a:xfrm>
            <a:off x="5303838" y="2776538"/>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8" name="Šestnácticípá hvězda 17"/>
          <p:cNvSpPr/>
          <p:nvPr/>
        </p:nvSpPr>
        <p:spPr>
          <a:xfrm>
            <a:off x="5732463" y="2990850"/>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875463" y="341947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7304088" y="363378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2004" name="TextovéPole 20"/>
          <p:cNvSpPr txBox="1">
            <a:spLocks noChangeArrowheads="1"/>
          </p:cNvSpPr>
          <p:nvPr/>
        </p:nvSpPr>
        <p:spPr bwMode="auto">
          <a:xfrm>
            <a:off x="323850" y="4219575"/>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Myotis myotis </a:t>
            </a:r>
            <a:r>
              <a:rPr lang="cs-CZ" altLang="cs-CZ" sz="1800">
                <a:solidFill>
                  <a:srgbClr val="000000"/>
                </a:solidFill>
              </a:rPr>
              <a:t>- Europe</a:t>
            </a:r>
          </a:p>
        </p:txBody>
      </p:sp>
      <p:sp>
        <p:nvSpPr>
          <p:cNvPr id="42005" name="TextovéPole 21"/>
          <p:cNvSpPr txBox="1">
            <a:spLocks noChangeArrowheads="1"/>
          </p:cNvSpPr>
          <p:nvPr/>
        </p:nvSpPr>
        <p:spPr bwMode="auto">
          <a:xfrm>
            <a:off x="4643438" y="40767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Myotis blythii </a:t>
            </a:r>
            <a:r>
              <a:rPr lang="cs-CZ" altLang="cs-CZ" sz="1800">
                <a:solidFill>
                  <a:srgbClr val="000000"/>
                </a:solidFill>
              </a:rPr>
              <a:t>- Asia</a:t>
            </a:r>
          </a:p>
        </p:txBody>
      </p:sp>
      <p:pic>
        <p:nvPicPr>
          <p:cNvPr id="42006" name="Picture 23" descr="http://www.naturfoto.cz/fotografie/andera/netopyr-velky-xxx4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724400"/>
            <a:ext cx="16954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25" descr="http://zmmu.msu.ru/bats/rusbats/pictures/mblyth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4508500"/>
            <a:ext cx="17668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2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pPr eaLnBrk="1" hangingPunct="1"/>
            <a:r>
              <a:rPr lang="cs-CZ" altLang="cs-CZ" sz="2800" i="1" dirty="0" err="1"/>
              <a:t>Myotis</a:t>
            </a:r>
            <a:r>
              <a:rPr lang="cs-CZ" altLang="cs-CZ" sz="2800" i="1" dirty="0"/>
              <a:t> </a:t>
            </a:r>
            <a:r>
              <a:rPr lang="cs-CZ" altLang="cs-CZ" sz="2800" i="1" dirty="0" err="1"/>
              <a:t>blythii</a:t>
            </a:r>
            <a:r>
              <a:rPr lang="cs-CZ" altLang="cs-CZ" sz="2800" i="1" dirty="0"/>
              <a:t> </a:t>
            </a:r>
            <a:r>
              <a:rPr lang="cs-CZ" altLang="cs-CZ" sz="2800" dirty="0"/>
              <a:t>vs. </a:t>
            </a:r>
            <a:r>
              <a:rPr lang="cs-CZ" altLang="cs-CZ" sz="2800" i="1" dirty="0" err="1"/>
              <a:t>Myotis</a:t>
            </a:r>
            <a:r>
              <a:rPr lang="cs-CZ" altLang="cs-CZ" sz="2800" i="1" dirty="0"/>
              <a:t> </a:t>
            </a:r>
            <a:r>
              <a:rPr lang="cs-CZ" altLang="cs-CZ" sz="2800" i="1" dirty="0" err="1"/>
              <a:t>myotis</a:t>
            </a:r>
            <a:br>
              <a:rPr lang="cs-CZ" altLang="cs-CZ" sz="2800" i="1" dirty="0"/>
            </a:br>
            <a:r>
              <a:rPr lang="cs-CZ" altLang="cs-CZ" sz="2800" i="1" dirty="0"/>
              <a:t>- </a:t>
            </a:r>
            <a:r>
              <a:rPr lang="cs-CZ" altLang="cs-CZ" sz="2800" dirty="0"/>
              <a:t>mtDNA </a:t>
            </a:r>
            <a:r>
              <a:rPr lang="cs-CZ" altLang="cs-CZ" sz="2800" dirty="0" err="1"/>
              <a:t>replacement</a:t>
            </a:r>
            <a:endParaRPr lang="cs-CZ" altLang="cs-CZ" sz="2800" dirty="0"/>
          </a:p>
        </p:txBody>
      </p:sp>
      <p:sp>
        <p:nvSpPr>
          <p:cNvPr id="5" name="Stužka zahnutá dolů 4"/>
          <p:cNvSpPr/>
          <p:nvPr/>
        </p:nvSpPr>
        <p:spPr>
          <a:xfrm>
            <a:off x="928688" y="214312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357313" y="2357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1928813" y="29289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357438" y="31432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428625" y="3357563"/>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857250" y="3571875"/>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1571625" y="3857625"/>
            <a:ext cx="1214438"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2000250" y="40719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4929188" y="2143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357813" y="2357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357938" y="2786063"/>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6786563" y="3000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7" name="Stužka zahnutá dolů 16"/>
          <p:cNvSpPr/>
          <p:nvPr/>
        </p:nvSpPr>
        <p:spPr>
          <a:xfrm>
            <a:off x="4857750" y="3286125"/>
            <a:ext cx="1214438"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8" name="Šestnácticípá hvězda 17"/>
          <p:cNvSpPr/>
          <p:nvPr/>
        </p:nvSpPr>
        <p:spPr>
          <a:xfrm>
            <a:off x="5286375" y="3500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429375" y="3929063"/>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6858000" y="4143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3027" name="TextovéPole 20"/>
          <p:cNvSpPr txBox="1">
            <a:spLocks noChangeArrowheads="1"/>
          </p:cNvSpPr>
          <p:nvPr/>
        </p:nvSpPr>
        <p:spPr bwMode="auto">
          <a:xfrm>
            <a:off x="1214438" y="521493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 myotis </a:t>
            </a:r>
            <a:r>
              <a:rPr lang="cs-CZ" altLang="cs-CZ" sz="1800">
                <a:solidFill>
                  <a:srgbClr val="000000"/>
                </a:solidFill>
              </a:rPr>
              <a:t>- Europe</a:t>
            </a:r>
          </a:p>
        </p:txBody>
      </p:sp>
      <p:sp>
        <p:nvSpPr>
          <p:cNvPr id="43028" name="TextovéPole 21"/>
          <p:cNvSpPr txBox="1">
            <a:spLocks noChangeArrowheads="1"/>
          </p:cNvSpPr>
          <p:nvPr/>
        </p:nvSpPr>
        <p:spPr bwMode="auto">
          <a:xfrm>
            <a:off x="5429250" y="53578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 blythii </a:t>
            </a:r>
            <a:r>
              <a:rPr lang="cs-CZ" altLang="cs-CZ" sz="1800">
                <a:solidFill>
                  <a:srgbClr val="000000"/>
                </a:solidFill>
              </a:rPr>
              <a:t>- Asia</a:t>
            </a:r>
          </a:p>
        </p:txBody>
      </p:sp>
      <p:cxnSp>
        <p:nvCxnSpPr>
          <p:cNvPr id="24" name="Přímá spojovací šipka 23"/>
          <p:cNvCxnSpPr/>
          <p:nvPr/>
        </p:nvCxnSpPr>
        <p:spPr>
          <a:xfrm rot="10800000" flipV="1">
            <a:off x="3000375" y="3929063"/>
            <a:ext cx="1857375" cy="21431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030" name="TextovéPole 24"/>
          <p:cNvSpPr txBox="1">
            <a:spLocks noChangeArrowheads="1"/>
          </p:cNvSpPr>
          <p:nvPr/>
        </p:nvSpPr>
        <p:spPr bwMode="auto">
          <a:xfrm>
            <a:off x="4929188" y="4000500"/>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male</a:t>
            </a:r>
          </a:p>
        </p:txBody>
      </p:sp>
    </p:spTree>
    <p:extLst>
      <p:ext uri="{BB962C8B-B14F-4D97-AF65-F5344CB8AC3E}">
        <p14:creationId xmlns:p14="http://schemas.microsoft.com/office/powerpoint/2010/main" val="316500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p:txBody>
          <a:bodyPr/>
          <a:lstStyle/>
          <a:p>
            <a:pPr eaLnBrk="1" hangingPunct="1"/>
            <a:r>
              <a:rPr lang="cs-CZ" altLang="cs-CZ" sz="2800" i="1" dirty="0" err="1"/>
              <a:t>Myotis</a:t>
            </a:r>
            <a:r>
              <a:rPr lang="cs-CZ" altLang="cs-CZ" sz="2800" i="1" dirty="0"/>
              <a:t> </a:t>
            </a:r>
            <a:r>
              <a:rPr lang="cs-CZ" altLang="cs-CZ" sz="2800" i="1" dirty="0" err="1"/>
              <a:t>blythii</a:t>
            </a:r>
            <a:r>
              <a:rPr lang="cs-CZ" altLang="cs-CZ" sz="2800" i="1" dirty="0"/>
              <a:t> </a:t>
            </a:r>
            <a:r>
              <a:rPr lang="cs-CZ" altLang="cs-CZ" sz="2800" dirty="0"/>
              <a:t>vs. </a:t>
            </a:r>
            <a:r>
              <a:rPr lang="cs-CZ" altLang="cs-CZ" sz="2800" i="1" dirty="0" err="1"/>
              <a:t>Myotis</a:t>
            </a:r>
            <a:r>
              <a:rPr lang="cs-CZ" altLang="cs-CZ" sz="2800" i="1" dirty="0"/>
              <a:t> </a:t>
            </a:r>
            <a:r>
              <a:rPr lang="cs-CZ" altLang="cs-CZ" sz="2800" i="1" dirty="0" err="1"/>
              <a:t>myotis</a:t>
            </a:r>
            <a:br>
              <a:rPr lang="cs-CZ" altLang="cs-CZ" sz="2800" i="1" dirty="0"/>
            </a:br>
            <a:r>
              <a:rPr lang="cs-CZ" altLang="cs-CZ" sz="2800" i="1" dirty="0"/>
              <a:t>- </a:t>
            </a:r>
            <a:r>
              <a:rPr lang="cs-CZ" altLang="cs-CZ" sz="2800" dirty="0"/>
              <a:t>mtDNA </a:t>
            </a:r>
            <a:r>
              <a:rPr lang="cs-CZ" altLang="cs-CZ" sz="2800" dirty="0" err="1"/>
              <a:t>replacement</a:t>
            </a:r>
            <a:endParaRPr lang="cs-CZ" altLang="cs-CZ" sz="2800" dirty="0"/>
          </a:p>
        </p:txBody>
      </p:sp>
      <p:sp>
        <p:nvSpPr>
          <p:cNvPr id="5" name="Stužka zahnutá dolů 4"/>
          <p:cNvSpPr/>
          <p:nvPr/>
        </p:nvSpPr>
        <p:spPr>
          <a:xfrm>
            <a:off x="928688" y="214312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357313" y="2357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1928813" y="29289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357438" y="31432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428625" y="3357563"/>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857250" y="3571875"/>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2786063" y="4000500"/>
            <a:ext cx="1214437" cy="642938"/>
          </a:xfrm>
          <a:prstGeom prst="ellipseRibb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3214688" y="4214813"/>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4929188" y="2143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357813" y="2357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357938" y="2786063"/>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6786563" y="3000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429375" y="3929063"/>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6858000" y="4143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4049" name="TextovéPole 20"/>
          <p:cNvSpPr txBox="1">
            <a:spLocks noChangeArrowheads="1"/>
          </p:cNvSpPr>
          <p:nvPr/>
        </p:nvSpPr>
        <p:spPr bwMode="auto">
          <a:xfrm>
            <a:off x="642938" y="492918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 myotis </a:t>
            </a:r>
            <a:r>
              <a:rPr lang="cs-CZ" altLang="cs-CZ" sz="1800">
                <a:solidFill>
                  <a:srgbClr val="000000"/>
                </a:solidFill>
              </a:rPr>
              <a:t>- Europe</a:t>
            </a:r>
          </a:p>
        </p:txBody>
      </p:sp>
      <p:sp>
        <p:nvSpPr>
          <p:cNvPr id="44050" name="TextovéPole 21"/>
          <p:cNvSpPr txBox="1">
            <a:spLocks noChangeArrowheads="1"/>
          </p:cNvSpPr>
          <p:nvPr/>
        </p:nvSpPr>
        <p:spPr bwMode="auto">
          <a:xfrm>
            <a:off x="7072313" y="47863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 blythii </a:t>
            </a:r>
            <a:r>
              <a:rPr lang="cs-CZ" altLang="cs-CZ" sz="1800">
                <a:solidFill>
                  <a:srgbClr val="000000"/>
                </a:solidFill>
              </a:rPr>
              <a:t>- Asia</a:t>
            </a:r>
          </a:p>
        </p:txBody>
      </p:sp>
      <p:cxnSp>
        <p:nvCxnSpPr>
          <p:cNvPr id="27" name="Přímá spojovací šipka 26"/>
          <p:cNvCxnSpPr/>
          <p:nvPr/>
        </p:nvCxnSpPr>
        <p:spPr>
          <a:xfrm rot="5400000">
            <a:off x="3036094" y="5107782"/>
            <a:ext cx="642937" cy="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9" name="Stužka zahnutá dolů 28"/>
          <p:cNvSpPr/>
          <p:nvPr/>
        </p:nvSpPr>
        <p:spPr>
          <a:xfrm>
            <a:off x="2786063" y="5572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30" name="Šestnácticípá hvězda 29"/>
          <p:cNvSpPr/>
          <p:nvPr/>
        </p:nvSpPr>
        <p:spPr>
          <a:xfrm>
            <a:off x="3214688" y="5786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31" name="TextovéPole 30"/>
          <p:cNvSpPr txBox="1">
            <a:spLocks noChangeArrowheads="1"/>
          </p:cNvSpPr>
          <p:nvPr/>
        </p:nvSpPr>
        <p:spPr bwMode="auto">
          <a:xfrm>
            <a:off x="4213225" y="5249863"/>
            <a:ext cx="395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Tendency to back-crosses with males of </a:t>
            </a:r>
            <a:r>
              <a:rPr lang="cs-CZ" altLang="cs-CZ" sz="1800" i="1">
                <a:solidFill>
                  <a:srgbClr val="000000"/>
                </a:solidFill>
              </a:rPr>
              <a:t>M. blythii </a:t>
            </a:r>
            <a:r>
              <a:rPr lang="cs-CZ" altLang="cs-CZ" sz="1800">
                <a:solidFill>
                  <a:srgbClr val="000000"/>
                </a:solidFill>
              </a:rPr>
              <a:t>led to increase of proportion of </a:t>
            </a:r>
            <a:r>
              <a:rPr lang="cs-CZ" altLang="cs-CZ" sz="1800" i="1">
                <a:solidFill>
                  <a:srgbClr val="000000"/>
                </a:solidFill>
              </a:rPr>
              <a:t>M. blythii </a:t>
            </a:r>
            <a:r>
              <a:rPr lang="cs-CZ" altLang="cs-CZ" sz="1800">
                <a:solidFill>
                  <a:srgbClr val="000000"/>
                </a:solidFill>
              </a:rPr>
              <a:t>in Europe</a:t>
            </a:r>
          </a:p>
        </p:txBody>
      </p:sp>
      <p:sp>
        <p:nvSpPr>
          <p:cNvPr id="44055" name="TextovéPole 23"/>
          <p:cNvSpPr txBox="1">
            <a:spLocks noChangeArrowheads="1"/>
          </p:cNvSpPr>
          <p:nvPr/>
        </p:nvSpPr>
        <p:spPr bwMode="auto">
          <a:xfrm>
            <a:off x="323850" y="6372225"/>
            <a:ext cx="8648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FF0000"/>
                </a:solidFill>
              </a:rPr>
              <a:t>Colonizing (invasive) species often adopt mtDNA of original speices </a:t>
            </a:r>
            <a:r>
              <a:rPr lang="cs-CZ" altLang="cs-CZ" sz="1200" i="1">
                <a:solidFill>
                  <a:srgbClr val="FF0000"/>
                </a:solidFill>
              </a:rPr>
              <a:t>(Currat et al. 2008)</a:t>
            </a:r>
          </a:p>
        </p:txBody>
      </p:sp>
      <p:cxnSp>
        <p:nvCxnSpPr>
          <p:cNvPr id="24" name="Přímá spojovací šipka 23"/>
          <p:cNvCxnSpPr/>
          <p:nvPr/>
        </p:nvCxnSpPr>
        <p:spPr>
          <a:xfrm flipH="1">
            <a:off x="4211638" y="3141663"/>
            <a:ext cx="1008062" cy="100647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TextovéPole 24"/>
          <p:cNvSpPr txBox="1">
            <a:spLocks noChangeArrowheads="1"/>
          </p:cNvSpPr>
          <p:nvPr/>
        </p:nvSpPr>
        <p:spPr bwMode="auto">
          <a:xfrm>
            <a:off x="5076825" y="27813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male</a:t>
            </a:r>
          </a:p>
        </p:txBody>
      </p:sp>
    </p:spTree>
    <p:extLst>
      <p:ext uri="{BB962C8B-B14F-4D97-AF65-F5344CB8AC3E}">
        <p14:creationId xmlns:p14="http://schemas.microsoft.com/office/powerpoint/2010/main" val="375958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linds(horizontal)">
                                      <p:cBhvr>
                                        <p:cTn id="18" dur="500"/>
                                        <p:tgtEl>
                                          <p:spTgt spid="2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linds(horizontal)">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2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ltLang="cs-CZ"/>
          </a:p>
        </p:txBody>
      </p:sp>
      <p:pic>
        <p:nvPicPr>
          <p:cNvPr id="450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3" y="98425"/>
            <a:ext cx="8909050" cy="6680200"/>
          </a:xfrm>
        </p:spPr>
      </p:pic>
      <p:sp>
        <p:nvSpPr>
          <p:cNvPr id="4" name="Content Placeholder 2"/>
          <p:cNvSpPr txBox="1">
            <a:spLocks/>
          </p:cNvSpPr>
          <p:nvPr/>
        </p:nvSpPr>
        <p:spPr bwMode="auto">
          <a:xfrm>
            <a:off x="251520" y="3861048"/>
            <a:ext cx="6048672" cy="2520280"/>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cs-CZ" sz="1800" kern="0" dirty="0" err="1"/>
              <a:t>three</a:t>
            </a:r>
            <a:r>
              <a:rPr lang="cs-CZ" sz="1800" kern="0" dirty="0"/>
              <a:t> species </a:t>
            </a:r>
            <a:r>
              <a:rPr lang="cs-CZ" sz="1800" kern="0" dirty="0" err="1"/>
              <a:t>of</a:t>
            </a:r>
            <a:r>
              <a:rPr lang="cs-CZ" sz="1800" kern="0" dirty="0"/>
              <a:t> </a:t>
            </a:r>
            <a:r>
              <a:rPr lang="cs-CZ" sz="1800" i="1" kern="0" dirty="0" err="1"/>
              <a:t>Lepus</a:t>
            </a:r>
            <a:r>
              <a:rPr lang="cs-CZ" sz="1800" kern="0" dirty="0"/>
              <a:t> in </a:t>
            </a:r>
            <a:r>
              <a:rPr lang="cs-CZ" sz="1800" kern="0" dirty="0" err="1"/>
              <a:t>Iberia</a:t>
            </a:r>
            <a:r>
              <a:rPr lang="cs-CZ" sz="1800" kern="0" dirty="0"/>
              <a:t> </a:t>
            </a:r>
            <a:r>
              <a:rPr lang="cs-CZ" sz="1800" kern="0" dirty="0" err="1"/>
              <a:t>have</a:t>
            </a:r>
            <a:r>
              <a:rPr lang="cs-CZ" sz="1800" kern="0" dirty="0"/>
              <a:t> </a:t>
            </a:r>
            <a:r>
              <a:rPr lang="cs-CZ" sz="1800" kern="0" dirty="0" err="1"/>
              <a:t>often</a:t>
            </a:r>
            <a:r>
              <a:rPr lang="cs-CZ" sz="1800" kern="0" dirty="0"/>
              <a:t> mtDNA </a:t>
            </a:r>
            <a:r>
              <a:rPr lang="cs-CZ" sz="1800" kern="0" dirty="0" err="1"/>
              <a:t>of</a:t>
            </a:r>
            <a:r>
              <a:rPr lang="cs-CZ" sz="1800" kern="0" dirty="0"/>
              <a:t> </a:t>
            </a:r>
            <a:r>
              <a:rPr lang="cs-CZ" sz="1800" i="1" kern="0" dirty="0"/>
              <a:t>L. </a:t>
            </a:r>
            <a:r>
              <a:rPr lang="cs-CZ" sz="1800" i="1" kern="0" dirty="0" err="1"/>
              <a:t>timidus</a:t>
            </a:r>
            <a:endParaRPr lang="cs-CZ" sz="1800" i="1" kern="0" dirty="0"/>
          </a:p>
          <a:p>
            <a:r>
              <a:rPr lang="cs-CZ" sz="1800" kern="0" dirty="0"/>
              <a:t>but </a:t>
            </a:r>
            <a:r>
              <a:rPr lang="cs-CZ" sz="1800" i="1" kern="0" dirty="0"/>
              <a:t>L. </a:t>
            </a:r>
            <a:r>
              <a:rPr lang="cs-CZ" sz="1800" i="1" kern="0" dirty="0" err="1"/>
              <a:t>timidus</a:t>
            </a:r>
            <a:r>
              <a:rPr lang="cs-CZ" sz="1800" i="1" kern="0" dirty="0"/>
              <a:t> </a:t>
            </a:r>
            <a:r>
              <a:rPr lang="cs-CZ" sz="1800" kern="0" dirty="0" err="1"/>
              <a:t>dissappeared</a:t>
            </a:r>
            <a:r>
              <a:rPr lang="cs-CZ" sz="1800" kern="0" dirty="0"/>
              <a:t> </a:t>
            </a:r>
            <a:r>
              <a:rPr lang="cs-CZ" sz="1800" kern="0" dirty="0" err="1"/>
              <a:t>from</a:t>
            </a:r>
            <a:r>
              <a:rPr lang="cs-CZ" sz="1800" kern="0" dirty="0"/>
              <a:t> </a:t>
            </a:r>
            <a:r>
              <a:rPr lang="cs-CZ" sz="1800" kern="0" dirty="0" err="1"/>
              <a:t>Iberia</a:t>
            </a:r>
            <a:r>
              <a:rPr lang="cs-CZ" sz="1800" kern="0" dirty="0"/>
              <a:t> </a:t>
            </a:r>
            <a:r>
              <a:rPr lang="cs-CZ" sz="1800" kern="0" dirty="0" err="1"/>
              <a:t>at</a:t>
            </a:r>
            <a:r>
              <a:rPr lang="cs-CZ" sz="1800" kern="0" dirty="0"/>
              <a:t> the end </a:t>
            </a:r>
            <a:r>
              <a:rPr lang="cs-CZ" sz="1800" kern="0" dirty="0" err="1"/>
              <a:t>of</a:t>
            </a:r>
            <a:r>
              <a:rPr lang="cs-CZ" sz="1800" kern="0" dirty="0"/>
              <a:t> last </a:t>
            </a:r>
            <a:r>
              <a:rPr lang="cs-CZ" sz="1800" kern="0" dirty="0" err="1"/>
              <a:t>glacial</a:t>
            </a:r>
            <a:r>
              <a:rPr lang="cs-CZ" sz="1800" kern="0" dirty="0"/>
              <a:t> period</a:t>
            </a:r>
          </a:p>
          <a:p>
            <a:r>
              <a:rPr lang="cs-CZ" sz="1800" kern="0" dirty="0" err="1"/>
              <a:t>neutral</a:t>
            </a:r>
            <a:r>
              <a:rPr lang="cs-CZ" sz="1800" kern="0" dirty="0"/>
              <a:t> </a:t>
            </a:r>
            <a:r>
              <a:rPr lang="cs-CZ" sz="1800" kern="0" dirty="0" err="1"/>
              <a:t>process</a:t>
            </a:r>
            <a:r>
              <a:rPr lang="cs-CZ" sz="1800" kern="0" dirty="0"/>
              <a:t> – </a:t>
            </a:r>
            <a:r>
              <a:rPr lang="cs-CZ" sz="1800" kern="0" dirty="0" err="1"/>
              <a:t>consequence</a:t>
            </a:r>
            <a:r>
              <a:rPr lang="cs-CZ" sz="1800" kern="0" dirty="0"/>
              <a:t> </a:t>
            </a:r>
            <a:r>
              <a:rPr lang="cs-CZ" sz="1800" kern="0" dirty="0" err="1"/>
              <a:t>of</a:t>
            </a:r>
            <a:r>
              <a:rPr lang="cs-CZ" sz="1800" kern="0" dirty="0"/>
              <a:t> </a:t>
            </a:r>
            <a:r>
              <a:rPr lang="cs-CZ" sz="1800" kern="0" dirty="0" err="1"/>
              <a:t>spatial</a:t>
            </a:r>
            <a:r>
              <a:rPr lang="cs-CZ" sz="1800" kern="0" dirty="0"/>
              <a:t> </a:t>
            </a:r>
            <a:r>
              <a:rPr lang="cs-CZ" sz="1800" kern="0" dirty="0" err="1"/>
              <a:t>expansion</a:t>
            </a:r>
            <a:endParaRPr lang="en-US" sz="1800" kern="0" dirty="0"/>
          </a:p>
        </p:txBody>
      </p:sp>
      <p:sp>
        <p:nvSpPr>
          <p:cNvPr id="2" name="Obdélník 1"/>
          <p:cNvSpPr/>
          <p:nvPr/>
        </p:nvSpPr>
        <p:spPr>
          <a:xfrm>
            <a:off x="179512" y="188640"/>
            <a:ext cx="532859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err="1">
                <a:solidFill>
                  <a:schemeClr val="tx1"/>
                </a:solidFill>
              </a:rPr>
              <a:t>Hares</a:t>
            </a:r>
            <a:r>
              <a:rPr lang="cs-CZ" sz="2400" b="1" dirty="0">
                <a:solidFill>
                  <a:schemeClr val="tx1"/>
                </a:solidFill>
              </a:rPr>
              <a:t> in </a:t>
            </a:r>
            <a:r>
              <a:rPr lang="cs-CZ" sz="2400" b="1" dirty="0" err="1">
                <a:solidFill>
                  <a:schemeClr val="tx1"/>
                </a:solidFill>
              </a:rPr>
              <a:t>Spain</a:t>
            </a:r>
            <a:r>
              <a:rPr lang="cs-CZ" sz="2400" b="1" dirty="0">
                <a:solidFill>
                  <a:schemeClr val="tx1"/>
                </a:solidFill>
              </a:rPr>
              <a:t> and Portugal</a:t>
            </a:r>
          </a:p>
        </p:txBody>
      </p:sp>
    </p:spTree>
    <p:extLst>
      <p:ext uri="{BB962C8B-B14F-4D97-AF65-F5344CB8AC3E}">
        <p14:creationId xmlns:p14="http://schemas.microsoft.com/office/powerpoint/2010/main" val="32526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763" y="69562"/>
            <a:ext cx="7886700" cy="1325563"/>
          </a:xfrm>
        </p:spPr>
        <p:txBody>
          <a:bodyPr>
            <a:noAutofit/>
          </a:bodyPr>
          <a:lstStyle/>
          <a:p>
            <a:pPr algn="ctr"/>
            <a:r>
              <a:rPr lang="cs-CZ" sz="2800" dirty="0"/>
              <a:t>Interspecific mtDNA introgressions in </a:t>
            </a:r>
            <a:r>
              <a:rPr lang="cs-CZ" sz="2800" i="1" dirty="0" err="1"/>
              <a:t>Lophuromys</a:t>
            </a:r>
            <a:endParaRPr lang="cs-CZ" sz="2800" i="1" dirty="0"/>
          </a:p>
        </p:txBody>
      </p:sp>
      <p:pic>
        <p:nvPicPr>
          <p:cNvPr id="9" name="Zástupný symbol pro obsah 8"/>
          <p:cNvPicPr>
            <a:picLocks noGrp="1" noChangeAspect="1"/>
          </p:cNvPicPr>
          <p:nvPr>
            <p:ph sz="half" idx="2"/>
          </p:nvPr>
        </p:nvPicPr>
        <p:blipFill>
          <a:blip r:embed="rId2"/>
          <a:stretch>
            <a:fillRect/>
          </a:stretch>
        </p:blipFill>
        <p:spPr>
          <a:xfrm>
            <a:off x="40188" y="1847926"/>
            <a:ext cx="3522270" cy="4158343"/>
          </a:xfrm>
          <a:prstGeom prst="rect">
            <a:avLst/>
          </a:prstGeom>
        </p:spPr>
      </p:pic>
      <p:sp>
        <p:nvSpPr>
          <p:cNvPr id="11" name="TextovéPole 10"/>
          <p:cNvSpPr txBox="1"/>
          <p:nvPr/>
        </p:nvSpPr>
        <p:spPr>
          <a:xfrm>
            <a:off x="46045" y="1420131"/>
            <a:ext cx="1176925" cy="369332"/>
          </a:xfrm>
          <a:prstGeom prst="rect">
            <a:avLst/>
          </a:prstGeom>
          <a:noFill/>
        </p:spPr>
        <p:txBody>
          <a:bodyPr wrap="none" rtlCol="0">
            <a:spAutoFit/>
          </a:bodyPr>
          <a:lstStyle/>
          <a:p>
            <a:r>
              <a:rPr lang="cs-CZ" b="1" dirty="0" err="1"/>
              <a:t>ddRADseq</a:t>
            </a:r>
            <a:endParaRPr lang="cs-CZ" b="1" dirty="0"/>
          </a:p>
        </p:txBody>
      </p:sp>
      <p:sp>
        <p:nvSpPr>
          <p:cNvPr id="12" name="TextovéPole 11"/>
          <p:cNvSpPr txBox="1"/>
          <p:nvPr/>
        </p:nvSpPr>
        <p:spPr>
          <a:xfrm>
            <a:off x="189252" y="6064732"/>
            <a:ext cx="2334935" cy="369332"/>
          </a:xfrm>
          <a:prstGeom prst="rect">
            <a:avLst/>
          </a:prstGeom>
          <a:noFill/>
        </p:spPr>
        <p:txBody>
          <a:bodyPr wrap="none" rtlCol="0">
            <a:spAutoFit/>
          </a:bodyPr>
          <a:lstStyle/>
          <a:p>
            <a:pPr algn="ctr"/>
            <a:r>
              <a:rPr lang="cs-CZ" dirty="0"/>
              <a:t>15 623 </a:t>
            </a:r>
            <a:r>
              <a:rPr lang="cs-CZ" dirty="0" err="1"/>
              <a:t>informative</a:t>
            </a:r>
            <a:r>
              <a:rPr lang="cs-CZ" dirty="0"/>
              <a:t> loci</a:t>
            </a:r>
          </a:p>
        </p:txBody>
      </p:sp>
      <p:sp>
        <p:nvSpPr>
          <p:cNvPr id="13" name="TextovéPole 12"/>
          <p:cNvSpPr txBox="1"/>
          <p:nvPr/>
        </p:nvSpPr>
        <p:spPr>
          <a:xfrm>
            <a:off x="1533078" y="1891471"/>
            <a:ext cx="401072" cy="261610"/>
          </a:xfrm>
          <a:prstGeom prst="rect">
            <a:avLst/>
          </a:prstGeom>
          <a:noFill/>
        </p:spPr>
        <p:txBody>
          <a:bodyPr wrap="none" rtlCol="0">
            <a:spAutoFit/>
          </a:bodyPr>
          <a:lstStyle/>
          <a:p>
            <a:r>
              <a:rPr lang="cs-CZ" sz="1050" dirty="0"/>
              <a:t>100</a:t>
            </a:r>
          </a:p>
        </p:txBody>
      </p:sp>
      <p:sp>
        <p:nvSpPr>
          <p:cNvPr id="14" name="TextovéPole 13"/>
          <p:cNvSpPr txBox="1"/>
          <p:nvPr/>
        </p:nvSpPr>
        <p:spPr>
          <a:xfrm>
            <a:off x="1542843" y="3665487"/>
            <a:ext cx="401072" cy="261610"/>
          </a:xfrm>
          <a:prstGeom prst="rect">
            <a:avLst/>
          </a:prstGeom>
          <a:noFill/>
        </p:spPr>
        <p:txBody>
          <a:bodyPr wrap="none" rtlCol="0">
            <a:spAutoFit/>
          </a:bodyPr>
          <a:lstStyle/>
          <a:p>
            <a:r>
              <a:rPr lang="cs-CZ" sz="1050" dirty="0"/>
              <a:t>100</a:t>
            </a:r>
          </a:p>
        </p:txBody>
      </p:sp>
      <p:sp>
        <p:nvSpPr>
          <p:cNvPr id="15" name="TextovéPole 14"/>
          <p:cNvSpPr txBox="1"/>
          <p:nvPr/>
        </p:nvSpPr>
        <p:spPr>
          <a:xfrm>
            <a:off x="1284406" y="4116365"/>
            <a:ext cx="401072" cy="261610"/>
          </a:xfrm>
          <a:prstGeom prst="rect">
            <a:avLst/>
          </a:prstGeom>
          <a:noFill/>
        </p:spPr>
        <p:txBody>
          <a:bodyPr wrap="none" rtlCol="0">
            <a:spAutoFit/>
          </a:bodyPr>
          <a:lstStyle/>
          <a:p>
            <a:r>
              <a:rPr lang="cs-CZ" sz="1050" dirty="0"/>
              <a:t>100</a:t>
            </a:r>
          </a:p>
        </p:txBody>
      </p:sp>
      <p:sp>
        <p:nvSpPr>
          <p:cNvPr id="16" name="TextovéPole 15"/>
          <p:cNvSpPr txBox="1"/>
          <p:nvPr/>
        </p:nvSpPr>
        <p:spPr>
          <a:xfrm>
            <a:off x="1433310" y="4541374"/>
            <a:ext cx="401072" cy="261610"/>
          </a:xfrm>
          <a:prstGeom prst="rect">
            <a:avLst/>
          </a:prstGeom>
          <a:noFill/>
        </p:spPr>
        <p:txBody>
          <a:bodyPr wrap="none" rtlCol="0">
            <a:spAutoFit/>
          </a:bodyPr>
          <a:lstStyle/>
          <a:p>
            <a:r>
              <a:rPr lang="cs-CZ" sz="1050" dirty="0"/>
              <a:t>100</a:t>
            </a:r>
          </a:p>
        </p:txBody>
      </p:sp>
      <p:sp>
        <p:nvSpPr>
          <p:cNvPr id="17" name="TextovéPole 16"/>
          <p:cNvSpPr txBox="1"/>
          <p:nvPr/>
        </p:nvSpPr>
        <p:spPr>
          <a:xfrm>
            <a:off x="1509120" y="4976979"/>
            <a:ext cx="401072" cy="261610"/>
          </a:xfrm>
          <a:prstGeom prst="rect">
            <a:avLst/>
          </a:prstGeom>
          <a:noFill/>
        </p:spPr>
        <p:txBody>
          <a:bodyPr wrap="none" rtlCol="0">
            <a:spAutoFit/>
          </a:bodyPr>
          <a:lstStyle/>
          <a:p>
            <a:r>
              <a:rPr lang="cs-CZ" sz="1050" dirty="0"/>
              <a:t>100</a:t>
            </a:r>
          </a:p>
        </p:txBody>
      </p:sp>
      <p:sp>
        <p:nvSpPr>
          <p:cNvPr id="18" name="TextovéPole 17"/>
          <p:cNvSpPr txBox="1"/>
          <p:nvPr/>
        </p:nvSpPr>
        <p:spPr>
          <a:xfrm>
            <a:off x="570170" y="3438331"/>
            <a:ext cx="401072" cy="261610"/>
          </a:xfrm>
          <a:prstGeom prst="rect">
            <a:avLst/>
          </a:prstGeom>
          <a:noFill/>
        </p:spPr>
        <p:txBody>
          <a:bodyPr wrap="none" rtlCol="0">
            <a:spAutoFit/>
          </a:bodyPr>
          <a:lstStyle/>
          <a:p>
            <a:r>
              <a:rPr lang="cs-CZ" sz="1050" dirty="0"/>
              <a:t>100</a:t>
            </a:r>
          </a:p>
        </p:txBody>
      </p:sp>
      <p:sp>
        <p:nvSpPr>
          <p:cNvPr id="19" name="TextovéPole 18"/>
          <p:cNvSpPr txBox="1"/>
          <p:nvPr/>
        </p:nvSpPr>
        <p:spPr>
          <a:xfrm>
            <a:off x="301564" y="4219162"/>
            <a:ext cx="322524" cy="253916"/>
          </a:xfrm>
          <a:prstGeom prst="rect">
            <a:avLst/>
          </a:prstGeom>
          <a:noFill/>
        </p:spPr>
        <p:txBody>
          <a:bodyPr wrap="none" rtlCol="0">
            <a:spAutoFit/>
          </a:bodyPr>
          <a:lstStyle/>
          <a:p>
            <a:r>
              <a:rPr lang="cs-CZ" sz="1050" dirty="0"/>
              <a:t>99</a:t>
            </a:r>
          </a:p>
        </p:txBody>
      </p:sp>
      <p:sp>
        <p:nvSpPr>
          <p:cNvPr id="20" name="TextovéPole 19"/>
          <p:cNvSpPr txBox="1"/>
          <p:nvPr/>
        </p:nvSpPr>
        <p:spPr>
          <a:xfrm>
            <a:off x="169098" y="4825171"/>
            <a:ext cx="401072" cy="261610"/>
          </a:xfrm>
          <a:prstGeom prst="rect">
            <a:avLst/>
          </a:prstGeom>
          <a:noFill/>
        </p:spPr>
        <p:txBody>
          <a:bodyPr wrap="none" rtlCol="0">
            <a:spAutoFit/>
          </a:bodyPr>
          <a:lstStyle/>
          <a:p>
            <a:r>
              <a:rPr lang="cs-CZ" sz="1050" dirty="0"/>
              <a:t>100</a:t>
            </a:r>
          </a:p>
        </p:txBody>
      </p:sp>
      <p:sp>
        <p:nvSpPr>
          <p:cNvPr id="21" name="TextovéPole 20"/>
          <p:cNvSpPr txBox="1"/>
          <p:nvPr/>
        </p:nvSpPr>
        <p:spPr>
          <a:xfrm>
            <a:off x="1400251" y="5411911"/>
            <a:ext cx="401072" cy="261610"/>
          </a:xfrm>
          <a:prstGeom prst="rect">
            <a:avLst/>
          </a:prstGeom>
          <a:noFill/>
        </p:spPr>
        <p:txBody>
          <a:bodyPr wrap="none" rtlCol="0">
            <a:spAutoFit/>
          </a:bodyPr>
          <a:lstStyle/>
          <a:p>
            <a:r>
              <a:rPr lang="cs-CZ" sz="1050" dirty="0"/>
              <a:t>100</a:t>
            </a:r>
          </a:p>
        </p:txBody>
      </p:sp>
      <p:sp>
        <p:nvSpPr>
          <p:cNvPr id="22" name="TextovéPole 21"/>
          <p:cNvSpPr txBox="1"/>
          <p:nvPr/>
        </p:nvSpPr>
        <p:spPr>
          <a:xfrm>
            <a:off x="1108048" y="2239461"/>
            <a:ext cx="401072" cy="261610"/>
          </a:xfrm>
          <a:prstGeom prst="rect">
            <a:avLst/>
          </a:prstGeom>
          <a:noFill/>
        </p:spPr>
        <p:txBody>
          <a:bodyPr wrap="none" rtlCol="0">
            <a:spAutoFit/>
          </a:bodyPr>
          <a:lstStyle/>
          <a:p>
            <a:r>
              <a:rPr lang="cs-CZ" sz="1050" dirty="0"/>
              <a:t>100</a:t>
            </a:r>
          </a:p>
        </p:txBody>
      </p:sp>
      <p:sp>
        <p:nvSpPr>
          <p:cNvPr id="23" name="TextovéPole 22"/>
          <p:cNvSpPr txBox="1"/>
          <p:nvPr/>
        </p:nvSpPr>
        <p:spPr>
          <a:xfrm>
            <a:off x="907997" y="4205903"/>
            <a:ext cx="401072" cy="261610"/>
          </a:xfrm>
          <a:prstGeom prst="rect">
            <a:avLst/>
          </a:prstGeom>
          <a:noFill/>
        </p:spPr>
        <p:txBody>
          <a:bodyPr wrap="none" rtlCol="0">
            <a:spAutoFit/>
          </a:bodyPr>
          <a:lstStyle/>
          <a:p>
            <a:r>
              <a:rPr lang="cs-CZ" sz="1050" dirty="0"/>
              <a:t>100</a:t>
            </a:r>
          </a:p>
        </p:txBody>
      </p:sp>
      <p:sp>
        <p:nvSpPr>
          <p:cNvPr id="24" name="TextovéPole 23"/>
          <p:cNvSpPr txBox="1"/>
          <p:nvPr/>
        </p:nvSpPr>
        <p:spPr>
          <a:xfrm>
            <a:off x="955648" y="3885830"/>
            <a:ext cx="401072" cy="261610"/>
          </a:xfrm>
          <a:prstGeom prst="rect">
            <a:avLst/>
          </a:prstGeom>
          <a:noFill/>
        </p:spPr>
        <p:txBody>
          <a:bodyPr wrap="none" rtlCol="0">
            <a:spAutoFit/>
          </a:bodyPr>
          <a:lstStyle/>
          <a:p>
            <a:r>
              <a:rPr lang="cs-CZ" sz="1050" dirty="0"/>
              <a:t>100</a:t>
            </a:r>
          </a:p>
        </p:txBody>
      </p:sp>
      <p:sp>
        <p:nvSpPr>
          <p:cNvPr id="25" name="TextovéPole 24"/>
          <p:cNvSpPr txBox="1"/>
          <p:nvPr/>
        </p:nvSpPr>
        <p:spPr>
          <a:xfrm>
            <a:off x="1443075" y="3227544"/>
            <a:ext cx="401072" cy="261610"/>
          </a:xfrm>
          <a:prstGeom prst="rect">
            <a:avLst/>
          </a:prstGeom>
          <a:noFill/>
        </p:spPr>
        <p:txBody>
          <a:bodyPr wrap="none" rtlCol="0">
            <a:spAutoFit/>
          </a:bodyPr>
          <a:lstStyle/>
          <a:p>
            <a:r>
              <a:rPr lang="cs-CZ" sz="1050" dirty="0"/>
              <a:t>100</a:t>
            </a:r>
          </a:p>
        </p:txBody>
      </p:sp>
      <p:sp>
        <p:nvSpPr>
          <p:cNvPr id="26" name="TextovéPole 25"/>
          <p:cNvSpPr txBox="1"/>
          <p:nvPr/>
        </p:nvSpPr>
        <p:spPr>
          <a:xfrm>
            <a:off x="1692726" y="2774265"/>
            <a:ext cx="401072" cy="261610"/>
          </a:xfrm>
          <a:prstGeom prst="rect">
            <a:avLst/>
          </a:prstGeom>
          <a:noFill/>
        </p:spPr>
        <p:txBody>
          <a:bodyPr wrap="none" rtlCol="0">
            <a:spAutoFit/>
          </a:bodyPr>
          <a:lstStyle/>
          <a:p>
            <a:r>
              <a:rPr lang="cs-CZ" sz="1050" dirty="0"/>
              <a:t>100</a:t>
            </a:r>
          </a:p>
        </p:txBody>
      </p:sp>
      <p:sp>
        <p:nvSpPr>
          <p:cNvPr id="27" name="TextovéPole 26"/>
          <p:cNvSpPr txBox="1"/>
          <p:nvPr/>
        </p:nvSpPr>
        <p:spPr>
          <a:xfrm>
            <a:off x="1433310" y="2579054"/>
            <a:ext cx="401072" cy="261610"/>
          </a:xfrm>
          <a:prstGeom prst="rect">
            <a:avLst/>
          </a:prstGeom>
          <a:noFill/>
        </p:spPr>
        <p:txBody>
          <a:bodyPr wrap="none" rtlCol="0">
            <a:spAutoFit/>
          </a:bodyPr>
          <a:lstStyle/>
          <a:p>
            <a:r>
              <a:rPr lang="cs-CZ" sz="1050" dirty="0"/>
              <a:t>100</a:t>
            </a:r>
          </a:p>
        </p:txBody>
      </p:sp>
      <p:sp>
        <p:nvSpPr>
          <p:cNvPr id="28" name="TextovéPole 27"/>
          <p:cNvSpPr txBox="1"/>
          <p:nvPr/>
        </p:nvSpPr>
        <p:spPr>
          <a:xfrm>
            <a:off x="1767683" y="2340563"/>
            <a:ext cx="401072" cy="261610"/>
          </a:xfrm>
          <a:prstGeom prst="rect">
            <a:avLst/>
          </a:prstGeom>
          <a:noFill/>
        </p:spPr>
        <p:txBody>
          <a:bodyPr wrap="none" rtlCol="0">
            <a:spAutoFit/>
          </a:bodyPr>
          <a:lstStyle/>
          <a:p>
            <a:r>
              <a:rPr lang="cs-CZ" sz="1050" dirty="0"/>
              <a:t>100</a:t>
            </a:r>
          </a:p>
        </p:txBody>
      </p:sp>
      <p:sp>
        <p:nvSpPr>
          <p:cNvPr id="45" name="TextBox 30"/>
          <p:cNvSpPr txBox="1"/>
          <p:nvPr/>
        </p:nvSpPr>
        <p:spPr>
          <a:xfrm>
            <a:off x="3497896" y="4637631"/>
            <a:ext cx="1213557" cy="292388"/>
          </a:xfrm>
          <a:prstGeom prst="rect">
            <a:avLst/>
          </a:prstGeom>
          <a:noFill/>
          <a:ln w="38100" cmpd="sng">
            <a:solidFill>
              <a:srgbClr val="0092FC"/>
            </a:solidFill>
          </a:ln>
        </p:spPr>
        <p:txBody>
          <a:bodyPr wrap="square" rtlCol="0" anchor="ctr">
            <a:spAutoFit/>
          </a:bodyPr>
          <a:lstStyle/>
          <a:p>
            <a:pPr algn="ctr"/>
            <a:r>
              <a:rPr lang="en-US" sz="1300" i="1" dirty="0" err="1"/>
              <a:t>brevicaudus</a:t>
            </a:r>
            <a:endParaRPr lang="en-US" sz="1300" i="1" dirty="0"/>
          </a:p>
        </p:txBody>
      </p:sp>
      <p:sp>
        <p:nvSpPr>
          <p:cNvPr id="46" name="TextBox 31"/>
          <p:cNvSpPr txBox="1"/>
          <p:nvPr/>
        </p:nvSpPr>
        <p:spPr>
          <a:xfrm>
            <a:off x="3483508" y="3734603"/>
            <a:ext cx="1213557" cy="292388"/>
          </a:xfrm>
          <a:prstGeom prst="rect">
            <a:avLst/>
          </a:prstGeom>
          <a:noFill/>
          <a:ln w="38100" cmpd="sng">
            <a:solidFill>
              <a:srgbClr val="0092FC"/>
            </a:solidFill>
          </a:ln>
        </p:spPr>
        <p:txBody>
          <a:bodyPr wrap="square" rtlCol="0" anchor="ctr">
            <a:spAutoFit/>
          </a:bodyPr>
          <a:lstStyle/>
          <a:p>
            <a:pPr algn="ctr"/>
            <a:r>
              <a:rPr lang="en-US" sz="1300" i="1" dirty="0" err="1"/>
              <a:t>flavopunctatus</a:t>
            </a:r>
            <a:endParaRPr lang="en-US" sz="1300" i="1" dirty="0"/>
          </a:p>
        </p:txBody>
      </p:sp>
      <p:sp>
        <p:nvSpPr>
          <p:cNvPr id="47" name="TextBox 32"/>
          <p:cNvSpPr txBox="1"/>
          <p:nvPr/>
        </p:nvSpPr>
        <p:spPr>
          <a:xfrm>
            <a:off x="3487038" y="4186117"/>
            <a:ext cx="1213558" cy="292388"/>
          </a:xfrm>
          <a:prstGeom prst="rect">
            <a:avLst/>
          </a:prstGeom>
          <a:noFill/>
          <a:ln w="38100" cmpd="sng">
            <a:solidFill>
              <a:srgbClr val="0092FC"/>
            </a:solidFill>
          </a:ln>
        </p:spPr>
        <p:txBody>
          <a:bodyPr wrap="square" rtlCol="0" anchor="ctr">
            <a:spAutoFit/>
          </a:bodyPr>
          <a:lstStyle/>
          <a:p>
            <a:pPr algn="ctr"/>
            <a:r>
              <a:rPr lang="en-US" sz="1300" i="1" dirty="0" err="1"/>
              <a:t>brunneus</a:t>
            </a:r>
            <a:endParaRPr lang="en-US" sz="1300" i="1" dirty="0"/>
          </a:p>
        </p:txBody>
      </p:sp>
      <p:sp>
        <p:nvSpPr>
          <p:cNvPr id="49" name="TextBox 28"/>
          <p:cNvSpPr txBox="1"/>
          <p:nvPr/>
        </p:nvSpPr>
        <p:spPr>
          <a:xfrm>
            <a:off x="3507079" y="5089145"/>
            <a:ext cx="1213557" cy="292388"/>
          </a:xfrm>
          <a:prstGeom prst="rect">
            <a:avLst/>
          </a:prstGeom>
          <a:noFill/>
          <a:ln w="38100" cmpd="sng">
            <a:solidFill>
              <a:srgbClr val="660066"/>
            </a:solidFill>
          </a:ln>
        </p:spPr>
        <p:txBody>
          <a:bodyPr wrap="square" rtlCol="0" anchor="ctr">
            <a:spAutoFit/>
          </a:bodyPr>
          <a:lstStyle/>
          <a:p>
            <a:pPr algn="ctr"/>
            <a:r>
              <a:rPr lang="en-US" sz="1300" i="1" dirty="0" err="1"/>
              <a:t>melanonyx</a:t>
            </a:r>
            <a:endParaRPr lang="en-US" sz="1300" i="1" dirty="0"/>
          </a:p>
        </p:txBody>
      </p:sp>
      <p:sp>
        <p:nvSpPr>
          <p:cNvPr id="50" name="TextBox 29"/>
          <p:cNvSpPr txBox="1"/>
          <p:nvPr/>
        </p:nvSpPr>
        <p:spPr>
          <a:xfrm>
            <a:off x="3497650" y="5540657"/>
            <a:ext cx="1213557" cy="292388"/>
          </a:xfrm>
          <a:prstGeom prst="rect">
            <a:avLst/>
          </a:prstGeom>
          <a:noFill/>
          <a:ln w="38100" cmpd="sng">
            <a:solidFill>
              <a:srgbClr val="F9A100"/>
            </a:solidFill>
          </a:ln>
        </p:spPr>
        <p:txBody>
          <a:bodyPr wrap="square" rtlCol="0" anchor="ctr">
            <a:spAutoFit/>
          </a:bodyPr>
          <a:lstStyle/>
          <a:p>
            <a:pPr algn="ctr"/>
            <a:r>
              <a:rPr lang="en-US" sz="1300" i="1" dirty="0" err="1"/>
              <a:t>chrysopus</a:t>
            </a:r>
            <a:endParaRPr lang="en-US" sz="1300" i="1" dirty="0"/>
          </a:p>
        </p:txBody>
      </p:sp>
      <p:sp>
        <p:nvSpPr>
          <p:cNvPr id="51" name="TextBox 33"/>
          <p:cNvSpPr txBox="1"/>
          <p:nvPr/>
        </p:nvSpPr>
        <p:spPr>
          <a:xfrm>
            <a:off x="3464255" y="1928547"/>
            <a:ext cx="1213557" cy="292388"/>
          </a:xfrm>
          <a:prstGeom prst="rect">
            <a:avLst/>
          </a:prstGeom>
          <a:noFill/>
          <a:ln w="38100" cmpd="sng">
            <a:solidFill>
              <a:srgbClr val="008000"/>
            </a:solidFill>
          </a:ln>
        </p:spPr>
        <p:txBody>
          <a:bodyPr wrap="square" rtlCol="0" anchor="ctr">
            <a:spAutoFit/>
          </a:bodyPr>
          <a:lstStyle/>
          <a:p>
            <a:pPr algn="ctr"/>
            <a:r>
              <a:rPr lang="en-US" sz="1300" i="1" dirty="0" err="1"/>
              <a:t>menangeshae</a:t>
            </a:r>
            <a:endParaRPr lang="en-US" sz="1300" i="1" dirty="0"/>
          </a:p>
        </p:txBody>
      </p:sp>
      <p:sp>
        <p:nvSpPr>
          <p:cNvPr id="52" name="TextBox 34"/>
          <p:cNvSpPr txBox="1"/>
          <p:nvPr/>
        </p:nvSpPr>
        <p:spPr>
          <a:xfrm>
            <a:off x="3483508" y="2831575"/>
            <a:ext cx="1213556" cy="292388"/>
          </a:xfrm>
          <a:prstGeom prst="rect">
            <a:avLst/>
          </a:prstGeom>
          <a:noFill/>
          <a:ln w="38100" cmpd="sng">
            <a:solidFill>
              <a:srgbClr val="008000"/>
            </a:solidFill>
          </a:ln>
        </p:spPr>
        <p:txBody>
          <a:bodyPr wrap="square" rtlCol="0" anchor="ctr">
            <a:spAutoFit/>
          </a:bodyPr>
          <a:lstStyle/>
          <a:p>
            <a:pPr algn="ctr"/>
            <a:r>
              <a:rPr lang="en-US" sz="1300" i="1" dirty="0" err="1"/>
              <a:t>pseudosikapusi</a:t>
            </a:r>
            <a:endParaRPr lang="en-US" sz="1300" i="1" dirty="0"/>
          </a:p>
        </p:txBody>
      </p:sp>
      <p:sp>
        <p:nvSpPr>
          <p:cNvPr id="53" name="TextBox 35"/>
          <p:cNvSpPr txBox="1"/>
          <p:nvPr/>
        </p:nvSpPr>
        <p:spPr>
          <a:xfrm>
            <a:off x="3464785" y="2380061"/>
            <a:ext cx="1213556" cy="292388"/>
          </a:xfrm>
          <a:prstGeom prst="rect">
            <a:avLst/>
          </a:prstGeom>
          <a:noFill/>
          <a:ln w="38100" cmpd="sng">
            <a:solidFill>
              <a:srgbClr val="008000"/>
            </a:solidFill>
          </a:ln>
        </p:spPr>
        <p:txBody>
          <a:bodyPr wrap="square" rtlCol="0" anchor="ctr">
            <a:spAutoFit/>
          </a:bodyPr>
          <a:lstStyle/>
          <a:p>
            <a:pPr algn="ctr"/>
            <a:r>
              <a:rPr lang="en-US" sz="1300" i="1" dirty="0" err="1"/>
              <a:t>chercherensis</a:t>
            </a:r>
            <a:endParaRPr lang="en-US" sz="1300" i="1" dirty="0"/>
          </a:p>
        </p:txBody>
      </p:sp>
      <p:sp>
        <p:nvSpPr>
          <p:cNvPr id="55" name="TextBox 35"/>
          <p:cNvSpPr txBox="1"/>
          <p:nvPr/>
        </p:nvSpPr>
        <p:spPr>
          <a:xfrm>
            <a:off x="3480988" y="3283089"/>
            <a:ext cx="1213556" cy="292388"/>
          </a:xfrm>
          <a:prstGeom prst="rect">
            <a:avLst/>
          </a:prstGeom>
          <a:noFill/>
          <a:ln w="38100" cmpd="sng">
            <a:solidFill>
              <a:srgbClr val="008000"/>
            </a:solidFill>
          </a:ln>
        </p:spPr>
        <p:txBody>
          <a:bodyPr wrap="square" rtlCol="0" anchor="ctr">
            <a:spAutoFit/>
          </a:bodyPr>
          <a:lstStyle/>
          <a:p>
            <a:pPr algn="ctr"/>
            <a:r>
              <a:rPr lang="cs-CZ" sz="1300" i="1" dirty="0" err="1"/>
              <a:t>simensis</a:t>
            </a:r>
            <a:endParaRPr lang="en-US" sz="1300" i="1" dirty="0"/>
          </a:p>
        </p:txBody>
      </p:sp>
      <p:pic>
        <p:nvPicPr>
          <p:cNvPr id="4" name="Obrázek 3"/>
          <p:cNvPicPr>
            <a:picLocks noChangeAspect="1"/>
          </p:cNvPicPr>
          <p:nvPr/>
        </p:nvPicPr>
        <p:blipFill>
          <a:blip r:embed="rId3"/>
          <a:stretch>
            <a:fillRect/>
          </a:stretch>
        </p:blipFill>
        <p:spPr>
          <a:xfrm>
            <a:off x="5121954" y="1748305"/>
            <a:ext cx="3659576" cy="4095974"/>
          </a:xfrm>
          <a:prstGeom prst="rect">
            <a:avLst/>
          </a:prstGeom>
        </p:spPr>
      </p:pic>
      <p:sp>
        <p:nvSpPr>
          <p:cNvPr id="58" name="TextovéPole 57"/>
          <p:cNvSpPr txBox="1"/>
          <p:nvPr/>
        </p:nvSpPr>
        <p:spPr>
          <a:xfrm>
            <a:off x="7260906" y="1723382"/>
            <a:ext cx="401072" cy="261610"/>
          </a:xfrm>
          <a:prstGeom prst="rect">
            <a:avLst/>
          </a:prstGeom>
          <a:noFill/>
        </p:spPr>
        <p:txBody>
          <a:bodyPr wrap="none" rtlCol="0">
            <a:spAutoFit/>
          </a:bodyPr>
          <a:lstStyle/>
          <a:p>
            <a:r>
              <a:rPr lang="cs-CZ" sz="1050" dirty="0"/>
              <a:t>100</a:t>
            </a:r>
          </a:p>
        </p:txBody>
      </p:sp>
      <p:sp>
        <p:nvSpPr>
          <p:cNvPr id="59" name="TextovéPole 58"/>
          <p:cNvSpPr txBox="1"/>
          <p:nvPr/>
        </p:nvSpPr>
        <p:spPr>
          <a:xfrm>
            <a:off x="7157933" y="2084306"/>
            <a:ext cx="401072" cy="261610"/>
          </a:xfrm>
          <a:prstGeom prst="rect">
            <a:avLst/>
          </a:prstGeom>
          <a:noFill/>
        </p:spPr>
        <p:txBody>
          <a:bodyPr wrap="none" rtlCol="0">
            <a:spAutoFit/>
          </a:bodyPr>
          <a:lstStyle/>
          <a:p>
            <a:r>
              <a:rPr lang="cs-CZ" sz="1050" dirty="0"/>
              <a:t>100</a:t>
            </a:r>
          </a:p>
        </p:txBody>
      </p:sp>
      <p:sp>
        <p:nvSpPr>
          <p:cNvPr id="60" name="TextovéPole 59"/>
          <p:cNvSpPr txBox="1"/>
          <p:nvPr/>
        </p:nvSpPr>
        <p:spPr>
          <a:xfrm>
            <a:off x="7260906" y="2448249"/>
            <a:ext cx="322524" cy="253916"/>
          </a:xfrm>
          <a:prstGeom prst="rect">
            <a:avLst/>
          </a:prstGeom>
          <a:noFill/>
        </p:spPr>
        <p:txBody>
          <a:bodyPr wrap="none" rtlCol="0">
            <a:spAutoFit/>
          </a:bodyPr>
          <a:lstStyle/>
          <a:p>
            <a:r>
              <a:rPr lang="cs-CZ" sz="1050" dirty="0"/>
              <a:t>96</a:t>
            </a:r>
          </a:p>
        </p:txBody>
      </p:sp>
      <p:sp>
        <p:nvSpPr>
          <p:cNvPr id="61" name="TextovéPole 60"/>
          <p:cNvSpPr txBox="1"/>
          <p:nvPr/>
        </p:nvSpPr>
        <p:spPr>
          <a:xfrm>
            <a:off x="7212268" y="2774265"/>
            <a:ext cx="322524" cy="253916"/>
          </a:xfrm>
          <a:prstGeom prst="rect">
            <a:avLst/>
          </a:prstGeom>
          <a:noFill/>
        </p:spPr>
        <p:txBody>
          <a:bodyPr wrap="none" rtlCol="0">
            <a:spAutoFit/>
          </a:bodyPr>
          <a:lstStyle/>
          <a:p>
            <a:r>
              <a:rPr lang="cs-CZ" sz="1050" dirty="0"/>
              <a:t>93</a:t>
            </a:r>
          </a:p>
        </p:txBody>
      </p:sp>
      <p:sp>
        <p:nvSpPr>
          <p:cNvPr id="62" name="TextovéPole 61"/>
          <p:cNvSpPr txBox="1"/>
          <p:nvPr/>
        </p:nvSpPr>
        <p:spPr>
          <a:xfrm>
            <a:off x="7204290" y="3159787"/>
            <a:ext cx="322524" cy="253916"/>
          </a:xfrm>
          <a:prstGeom prst="rect">
            <a:avLst/>
          </a:prstGeom>
          <a:noFill/>
        </p:spPr>
        <p:txBody>
          <a:bodyPr wrap="none" rtlCol="0">
            <a:spAutoFit/>
          </a:bodyPr>
          <a:lstStyle/>
          <a:p>
            <a:r>
              <a:rPr lang="cs-CZ" sz="1050" dirty="0"/>
              <a:t>96</a:t>
            </a:r>
          </a:p>
        </p:txBody>
      </p:sp>
      <p:sp>
        <p:nvSpPr>
          <p:cNvPr id="63" name="TextovéPole 62"/>
          <p:cNvSpPr txBox="1"/>
          <p:nvPr/>
        </p:nvSpPr>
        <p:spPr>
          <a:xfrm>
            <a:off x="6798027" y="2631217"/>
            <a:ext cx="322524" cy="253916"/>
          </a:xfrm>
          <a:prstGeom prst="rect">
            <a:avLst/>
          </a:prstGeom>
          <a:noFill/>
        </p:spPr>
        <p:txBody>
          <a:bodyPr wrap="none" rtlCol="0">
            <a:spAutoFit/>
          </a:bodyPr>
          <a:lstStyle/>
          <a:p>
            <a:r>
              <a:rPr lang="cs-CZ" sz="1050" dirty="0"/>
              <a:t>97</a:t>
            </a:r>
          </a:p>
        </p:txBody>
      </p:sp>
      <p:sp>
        <p:nvSpPr>
          <p:cNvPr id="64" name="TextovéPole 63"/>
          <p:cNvSpPr txBox="1"/>
          <p:nvPr/>
        </p:nvSpPr>
        <p:spPr>
          <a:xfrm>
            <a:off x="6735326" y="2141474"/>
            <a:ext cx="322524" cy="253916"/>
          </a:xfrm>
          <a:prstGeom prst="rect">
            <a:avLst/>
          </a:prstGeom>
          <a:noFill/>
        </p:spPr>
        <p:txBody>
          <a:bodyPr wrap="none" rtlCol="0">
            <a:spAutoFit/>
          </a:bodyPr>
          <a:lstStyle/>
          <a:p>
            <a:r>
              <a:rPr lang="cs-CZ" sz="1050" dirty="0"/>
              <a:t>96</a:t>
            </a:r>
          </a:p>
        </p:txBody>
      </p:sp>
      <p:sp>
        <p:nvSpPr>
          <p:cNvPr id="65" name="TextovéPole 64"/>
          <p:cNvSpPr txBox="1"/>
          <p:nvPr/>
        </p:nvSpPr>
        <p:spPr>
          <a:xfrm>
            <a:off x="6987807" y="3565767"/>
            <a:ext cx="401072" cy="261610"/>
          </a:xfrm>
          <a:prstGeom prst="rect">
            <a:avLst/>
          </a:prstGeom>
          <a:noFill/>
        </p:spPr>
        <p:txBody>
          <a:bodyPr wrap="none" rtlCol="0">
            <a:spAutoFit/>
          </a:bodyPr>
          <a:lstStyle/>
          <a:p>
            <a:r>
              <a:rPr lang="cs-CZ" sz="1050" dirty="0"/>
              <a:t>100</a:t>
            </a:r>
          </a:p>
        </p:txBody>
      </p:sp>
      <p:sp>
        <p:nvSpPr>
          <p:cNvPr id="66" name="TextovéPole 65"/>
          <p:cNvSpPr txBox="1"/>
          <p:nvPr/>
        </p:nvSpPr>
        <p:spPr>
          <a:xfrm>
            <a:off x="6534790" y="2855981"/>
            <a:ext cx="322524" cy="253916"/>
          </a:xfrm>
          <a:prstGeom prst="rect">
            <a:avLst/>
          </a:prstGeom>
          <a:noFill/>
        </p:spPr>
        <p:txBody>
          <a:bodyPr wrap="none" rtlCol="0">
            <a:spAutoFit/>
          </a:bodyPr>
          <a:lstStyle/>
          <a:p>
            <a:r>
              <a:rPr lang="cs-CZ" sz="1050" dirty="0"/>
              <a:t>82</a:t>
            </a:r>
          </a:p>
        </p:txBody>
      </p:sp>
      <p:sp>
        <p:nvSpPr>
          <p:cNvPr id="67" name="TextovéPole 66"/>
          <p:cNvSpPr txBox="1"/>
          <p:nvPr/>
        </p:nvSpPr>
        <p:spPr>
          <a:xfrm>
            <a:off x="6436529" y="3379955"/>
            <a:ext cx="322524" cy="253916"/>
          </a:xfrm>
          <a:prstGeom prst="rect">
            <a:avLst/>
          </a:prstGeom>
          <a:noFill/>
        </p:spPr>
        <p:txBody>
          <a:bodyPr wrap="none" rtlCol="0">
            <a:spAutoFit/>
          </a:bodyPr>
          <a:lstStyle/>
          <a:p>
            <a:r>
              <a:rPr lang="cs-CZ" sz="1050" dirty="0"/>
              <a:t>89</a:t>
            </a:r>
          </a:p>
        </p:txBody>
      </p:sp>
      <p:sp>
        <p:nvSpPr>
          <p:cNvPr id="69" name="TextovéPole 68"/>
          <p:cNvSpPr txBox="1"/>
          <p:nvPr/>
        </p:nvSpPr>
        <p:spPr>
          <a:xfrm>
            <a:off x="6224872" y="4224030"/>
            <a:ext cx="322524" cy="253916"/>
          </a:xfrm>
          <a:prstGeom prst="rect">
            <a:avLst/>
          </a:prstGeom>
          <a:noFill/>
        </p:spPr>
        <p:txBody>
          <a:bodyPr wrap="none" rtlCol="0">
            <a:spAutoFit/>
          </a:bodyPr>
          <a:lstStyle/>
          <a:p>
            <a:r>
              <a:rPr lang="cs-CZ" sz="1050" dirty="0"/>
              <a:t>88</a:t>
            </a:r>
          </a:p>
        </p:txBody>
      </p:sp>
      <p:sp>
        <p:nvSpPr>
          <p:cNvPr id="70" name="TextovéPole 69"/>
          <p:cNvSpPr txBox="1"/>
          <p:nvPr/>
        </p:nvSpPr>
        <p:spPr>
          <a:xfrm>
            <a:off x="6837601" y="3936617"/>
            <a:ext cx="401072" cy="261610"/>
          </a:xfrm>
          <a:prstGeom prst="rect">
            <a:avLst/>
          </a:prstGeom>
          <a:noFill/>
        </p:spPr>
        <p:txBody>
          <a:bodyPr wrap="none" rtlCol="0">
            <a:spAutoFit/>
          </a:bodyPr>
          <a:lstStyle/>
          <a:p>
            <a:r>
              <a:rPr lang="cs-CZ" sz="1050" dirty="0"/>
              <a:t>100</a:t>
            </a:r>
          </a:p>
        </p:txBody>
      </p:sp>
      <p:sp>
        <p:nvSpPr>
          <p:cNvPr id="71" name="TextovéPole 70"/>
          <p:cNvSpPr txBox="1"/>
          <p:nvPr/>
        </p:nvSpPr>
        <p:spPr>
          <a:xfrm>
            <a:off x="7227128" y="4299043"/>
            <a:ext cx="401072" cy="261610"/>
          </a:xfrm>
          <a:prstGeom prst="rect">
            <a:avLst/>
          </a:prstGeom>
          <a:noFill/>
        </p:spPr>
        <p:txBody>
          <a:bodyPr wrap="none" rtlCol="0">
            <a:spAutoFit/>
          </a:bodyPr>
          <a:lstStyle/>
          <a:p>
            <a:r>
              <a:rPr lang="cs-CZ" sz="1050" dirty="0"/>
              <a:t>100</a:t>
            </a:r>
          </a:p>
        </p:txBody>
      </p:sp>
      <p:sp>
        <p:nvSpPr>
          <p:cNvPr id="72" name="TextovéPole 71"/>
          <p:cNvSpPr txBox="1"/>
          <p:nvPr/>
        </p:nvSpPr>
        <p:spPr>
          <a:xfrm>
            <a:off x="6868937" y="4652223"/>
            <a:ext cx="401072" cy="261610"/>
          </a:xfrm>
          <a:prstGeom prst="rect">
            <a:avLst/>
          </a:prstGeom>
          <a:noFill/>
        </p:spPr>
        <p:txBody>
          <a:bodyPr wrap="none" rtlCol="0">
            <a:spAutoFit/>
          </a:bodyPr>
          <a:lstStyle/>
          <a:p>
            <a:r>
              <a:rPr lang="cs-CZ" sz="1050" dirty="0"/>
              <a:t>100</a:t>
            </a:r>
          </a:p>
        </p:txBody>
      </p:sp>
      <p:sp>
        <p:nvSpPr>
          <p:cNvPr id="73" name="TextovéPole 72"/>
          <p:cNvSpPr txBox="1"/>
          <p:nvPr/>
        </p:nvSpPr>
        <p:spPr>
          <a:xfrm>
            <a:off x="6396955" y="5011605"/>
            <a:ext cx="401072" cy="261610"/>
          </a:xfrm>
          <a:prstGeom prst="rect">
            <a:avLst/>
          </a:prstGeom>
          <a:noFill/>
        </p:spPr>
        <p:txBody>
          <a:bodyPr wrap="none" rtlCol="0">
            <a:spAutoFit/>
          </a:bodyPr>
          <a:lstStyle/>
          <a:p>
            <a:r>
              <a:rPr lang="cs-CZ" sz="1050" dirty="0"/>
              <a:t>100</a:t>
            </a:r>
          </a:p>
        </p:txBody>
      </p:sp>
      <p:sp>
        <p:nvSpPr>
          <p:cNvPr id="74" name="TextovéPole 73"/>
          <p:cNvSpPr txBox="1"/>
          <p:nvPr/>
        </p:nvSpPr>
        <p:spPr>
          <a:xfrm>
            <a:off x="5869877" y="4614448"/>
            <a:ext cx="401072" cy="261610"/>
          </a:xfrm>
          <a:prstGeom prst="rect">
            <a:avLst/>
          </a:prstGeom>
          <a:noFill/>
        </p:spPr>
        <p:txBody>
          <a:bodyPr wrap="none" rtlCol="0">
            <a:spAutoFit/>
          </a:bodyPr>
          <a:lstStyle/>
          <a:p>
            <a:r>
              <a:rPr lang="cs-CZ" sz="1050" dirty="0"/>
              <a:t>100</a:t>
            </a:r>
          </a:p>
        </p:txBody>
      </p:sp>
      <p:sp>
        <p:nvSpPr>
          <p:cNvPr id="75" name="TextovéPole 74"/>
          <p:cNvSpPr txBox="1"/>
          <p:nvPr/>
        </p:nvSpPr>
        <p:spPr>
          <a:xfrm>
            <a:off x="5143658" y="5011605"/>
            <a:ext cx="401072" cy="261610"/>
          </a:xfrm>
          <a:prstGeom prst="rect">
            <a:avLst/>
          </a:prstGeom>
          <a:noFill/>
        </p:spPr>
        <p:txBody>
          <a:bodyPr wrap="none" rtlCol="0">
            <a:spAutoFit/>
          </a:bodyPr>
          <a:lstStyle/>
          <a:p>
            <a:r>
              <a:rPr lang="cs-CZ" sz="1050" dirty="0"/>
              <a:t>100</a:t>
            </a:r>
          </a:p>
        </p:txBody>
      </p:sp>
      <p:sp>
        <p:nvSpPr>
          <p:cNvPr id="76" name="TextovéPole 75"/>
          <p:cNvSpPr txBox="1"/>
          <p:nvPr/>
        </p:nvSpPr>
        <p:spPr>
          <a:xfrm>
            <a:off x="5700307" y="5378335"/>
            <a:ext cx="322524" cy="253916"/>
          </a:xfrm>
          <a:prstGeom prst="rect">
            <a:avLst/>
          </a:prstGeom>
          <a:noFill/>
        </p:spPr>
        <p:txBody>
          <a:bodyPr wrap="none" rtlCol="0">
            <a:spAutoFit/>
          </a:bodyPr>
          <a:lstStyle/>
          <a:p>
            <a:r>
              <a:rPr lang="cs-CZ" sz="1050" dirty="0"/>
              <a:t>97</a:t>
            </a:r>
          </a:p>
        </p:txBody>
      </p:sp>
      <p:sp>
        <p:nvSpPr>
          <p:cNvPr id="77" name="TextovéPole 76"/>
          <p:cNvSpPr txBox="1"/>
          <p:nvPr/>
        </p:nvSpPr>
        <p:spPr>
          <a:xfrm>
            <a:off x="5882809" y="1487524"/>
            <a:ext cx="887872" cy="369332"/>
          </a:xfrm>
          <a:prstGeom prst="rect">
            <a:avLst/>
          </a:prstGeom>
          <a:noFill/>
        </p:spPr>
        <p:txBody>
          <a:bodyPr wrap="none" rtlCol="0">
            <a:spAutoFit/>
          </a:bodyPr>
          <a:lstStyle/>
          <a:p>
            <a:r>
              <a:rPr lang="cs-CZ" b="1" dirty="0"/>
              <a:t>mtDNA</a:t>
            </a:r>
          </a:p>
        </p:txBody>
      </p:sp>
      <p:sp>
        <p:nvSpPr>
          <p:cNvPr id="78" name="TextovéPole 77"/>
          <p:cNvSpPr txBox="1"/>
          <p:nvPr/>
        </p:nvSpPr>
        <p:spPr>
          <a:xfrm>
            <a:off x="5780926" y="5996083"/>
            <a:ext cx="2435283" cy="369332"/>
          </a:xfrm>
          <a:prstGeom prst="rect">
            <a:avLst/>
          </a:prstGeom>
          <a:noFill/>
        </p:spPr>
        <p:txBody>
          <a:bodyPr wrap="none" rtlCol="0">
            <a:spAutoFit/>
          </a:bodyPr>
          <a:lstStyle/>
          <a:p>
            <a:pPr algn="ctr"/>
            <a:r>
              <a:rPr lang="cs-CZ" dirty="0"/>
              <a:t>cytochrome </a:t>
            </a:r>
            <a:r>
              <a:rPr lang="cs-CZ" i="1" dirty="0"/>
              <a:t>b</a:t>
            </a:r>
            <a:r>
              <a:rPr lang="cs-CZ" dirty="0"/>
              <a:t> (1140 </a:t>
            </a:r>
            <a:r>
              <a:rPr lang="cs-CZ" dirty="0" err="1"/>
              <a:t>bp</a:t>
            </a:r>
            <a:r>
              <a:rPr lang="cs-CZ" dirty="0"/>
              <a:t>)</a:t>
            </a:r>
          </a:p>
        </p:txBody>
      </p:sp>
      <p:sp>
        <p:nvSpPr>
          <p:cNvPr id="79" name="TextBox 37"/>
          <p:cNvSpPr txBox="1"/>
          <p:nvPr/>
        </p:nvSpPr>
        <p:spPr>
          <a:xfrm>
            <a:off x="4646083" y="3974282"/>
            <a:ext cx="985177" cy="369332"/>
          </a:xfrm>
          <a:prstGeom prst="rect">
            <a:avLst/>
          </a:prstGeom>
          <a:noFill/>
        </p:spPr>
        <p:txBody>
          <a:bodyPr wrap="square" rtlCol="0">
            <a:spAutoFit/>
          </a:bodyPr>
          <a:lstStyle/>
          <a:p>
            <a:pPr algn="ctr"/>
            <a:r>
              <a:rPr lang="en-US" b="1" dirty="0">
                <a:solidFill>
                  <a:srgbClr val="0092FC"/>
                </a:solidFill>
              </a:rPr>
              <a:t>2n = 68</a:t>
            </a:r>
          </a:p>
        </p:txBody>
      </p:sp>
      <p:sp>
        <p:nvSpPr>
          <p:cNvPr id="80" name="TextBox 38"/>
          <p:cNvSpPr txBox="1"/>
          <p:nvPr/>
        </p:nvSpPr>
        <p:spPr>
          <a:xfrm>
            <a:off x="4642294" y="2093642"/>
            <a:ext cx="985177" cy="369332"/>
          </a:xfrm>
          <a:prstGeom prst="rect">
            <a:avLst/>
          </a:prstGeom>
          <a:noFill/>
        </p:spPr>
        <p:txBody>
          <a:bodyPr wrap="square" rtlCol="0">
            <a:spAutoFit/>
          </a:bodyPr>
          <a:lstStyle/>
          <a:p>
            <a:pPr algn="ctr"/>
            <a:r>
              <a:rPr lang="en-US" b="1" dirty="0">
                <a:solidFill>
                  <a:srgbClr val="008000"/>
                </a:solidFill>
              </a:rPr>
              <a:t>2n = 70</a:t>
            </a:r>
          </a:p>
        </p:txBody>
      </p:sp>
      <p:sp>
        <p:nvSpPr>
          <p:cNvPr id="81" name="TextBox 37"/>
          <p:cNvSpPr txBox="1"/>
          <p:nvPr/>
        </p:nvSpPr>
        <p:spPr>
          <a:xfrm>
            <a:off x="4616025" y="5136209"/>
            <a:ext cx="985177" cy="369332"/>
          </a:xfrm>
          <a:prstGeom prst="rect">
            <a:avLst/>
          </a:prstGeom>
          <a:noFill/>
        </p:spPr>
        <p:txBody>
          <a:bodyPr wrap="square" rtlCol="0">
            <a:spAutoFit/>
          </a:bodyPr>
          <a:lstStyle/>
          <a:p>
            <a:pPr algn="ctr"/>
            <a:r>
              <a:rPr lang="en-US" b="1" dirty="0">
                <a:solidFill>
                  <a:srgbClr val="660066"/>
                </a:solidFill>
              </a:rPr>
              <a:t>2n = 6</a:t>
            </a:r>
            <a:r>
              <a:rPr lang="cs-CZ" b="1" dirty="0">
                <a:solidFill>
                  <a:srgbClr val="660066"/>
                </a:solidFill>
              </a:rPr>
              <a:t>0</a:t>
            </a:r>
            <a:endParaRPr lang="en-US" b="1" dirty="0">
              <a:solidFill>
                <a:srgbClr val="660066"/>
              </a:solidFill>
            </a:endParaRPr>
          </a:p>
        </p:txBody>
      </p:sp>
      <p:sp>
        <p:nvSpPr>
          <p:cNvPr id="82" name="TextBox 37"/>
          <p:cNvSpPr txBox="1"/>
          <p:nvPr/>
        </p:nvSpPr>
        <p:spPr>
          <a:xfrm>
            <a:off x="4616024" y="5499866"/>
            <a:ext cx="985177" cy="369332"/>
          </a:xfrm>
          <a:prstGeom prst="rect">
            <a:avLst/>
          </a:prstGeom>
          <a:noFill/>
        </p:spPr>
        <p:txBody>
          <a:bodyPr wrap="square" rtlCol="0">
            <a:spAutoFit/>
          </a:bodyPr>
          <a:lstStyle/>
          <a:p>
            <a:pPr algn="ctr"/>
            <a:r>
              <a:rPr lang="en-US" b="1" dirty="0">
                <a:solidFill>
                  <a:srgbClr val="F9A100"/>
                </a:solidFill>
              </a:rPr>
              <a:t>2n = </a:t>
            </a:r>
            <a:r>
              <a:rPr lang="cs-CZ" b="1" dirty="0">
                <a:solidFill>
                  <a:srgbClr val="F9A100"/>
                </a:solidFill>
              </a:rPr>
              <a:t>54</a:t>
            </a:r>
            <a:endParaRPr lang="en-US" b="1" dirty="0">
              <a:solidFill>
                <a:srgbClr val="F9A100"/>
              </a:solidFill>
            </a:endParaRPr>
          </a:p>
        </p:txBody>
      </p:sp>
      <p:sp>
        <p:nvSpPr>
          <p:cNvPr id="5" name="Obdélník 4"/>
          <p:cNvSpPr/>
          <p:nvPr/>
        </p:nvSpPr>
        <p:spPr>
          <a:xfrm>
            <a:off x="7889284" y="1782062"/>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4" name="Obdélník 83"/>
          <p:cNvSpPr/>
          <p:nvPr/>
        </p:nvSpPr>
        <p:spPr>
          <a:xfrm>
            <a:off x="7889284" y="2124153"/>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5" name="Obdélník 84"/>
          <p:cNvSpPr/>
          <p:nvPr/>
        </p:nvSpPr>
        <p:spPr>
          <a:xfrm>
            <a:off x="7661978" y="2891596"/>
            <a:ext cx="995990"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Obdélník 85"/>
          <p:cNvSpPr/>
          <p:nvPr/>
        </p:nvSpPr>
        <p:spPr>
          <a:xfrm>
            <a:off x="7729872" y="3244776"/>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7" name="Obdélník 86"/>
          <p:cNvSpPr/>
          <p:nvPr/>
        </p:nvSpPr>
        <p:spPr>
          <a:xfrm>
            <a:off x="7422168" y="5085914"/>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9" name="Obdélník 88"/>
          <p:cNvSpPr/>
          <p:nvPr/>
        </p:nvSpPr>
        <p:spPr>
          <a:xfrm>
            <a:off x="7590913" y="3605262"/>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0" name="Obdélník 89"/>
          <p:cNvSpPr/>
          <p:nvPr/>
        </p:nvSpPr>
        <p:spPr>
          <a:xfrm>
            <a:off x="7649174" y="3972086"/>
            <a:ext cx="113235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Obdélník 90"/>
          <p:cNvSpPr/>
          <p:nvPr/>
        </p:nvSpPr>
        <p:spPr>
          <a:xfrm>
            <a:off x="7994978" y="4350397"/>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Obdélník 91"/>
          <p:cNvSpPr/>
          <p:nvPr/>
        </p:nvSpPr>
        <p:spPr>
          <a:xfrm>
            <a:off x="7993931" y="2514806"/>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Obdélník 92"/>
          <p:cNvSpPr/>
          <p:nvPr/>
        </p:nvSpPr>
        <p:spPr>
          <a:xfrm>
            <a:off x="7463290" y="4701752"/>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bdélník 93"/>
          <p:cNvSpPr/>
          <p:nvPr/>
        </p:nvSpPr>
        <p:spPr>
          <a:xfrm>
            <a:off x="6796872" y="5441450"/>
            <a:ext cx="625296" cy="288558"/>
          </a:xfrm>
          <a:prstGeom prst="rect">
            <a:avLst/>
          </a:prstGeom>
          <a:noFill/>
          <a:ln w="38100">
            <a:solidFill>
              <a:srgbClr val="F9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8" name="Obrázek 3"/>
          <p:cNvPicPr>
            <a:picLocks noChangeAspect="1"/>
          </p:cNvPicPr>
          <p:nvPr/>
        </p:nvPicPr>
        <p:blipFill>
          <a:blip r:embed="rId4"/>
          <a:stretch>
            <a:fillRect/>
          </a:stretch>
        </p:blipFill>
        <p:spPr>
          <a:xfrm>
            <a:off x="3431343" y="5938419"/>
            <a:ext cx="1411225" cy="881232"/>
          </a:xfrm>
          <a:prstGeom prst="rect">
            <a:avLst/>
          </a:prstGeom>
        </p:spPr>
      </p:pic>
      <p:sp>
        <p:nvSpPr>
          <p:cNvPr id="83" name="TextBox 14"/>
          <p:cNvSpPr txBox="1"/>
          <p:nvPr/>
        </p:nvSpPr>
        <p:spPr>
          <a:xfrm>
            <a:off x="5544730" y="6583900"/>
            <a:ext cx="3674207" cy="276999"/>
          </a:xfrm>
          <a:prstGeom prst="rect">
            <a:avLst/>
          </a:prstGeom>
          <a:noFill/>
        </p:spPr>
        <p:txBody>
          <a:bodyPr wrap="square" rtlCol="0">
            <a:spAutoFit/>
          </a:bodyPr>
          <a:lstStyle/>
          <a:p>
            <a:r>
              <a:rPr lang="cs-CZ" sz="1200" i="1" dirty="0" err="1"/>
              <a:t>Komarova</a:t>
            </a:r>
            <a:r>
              <a:rPr lang="cs-CZ" sz="1200" i="1" dirty="0"/>
              <a:t>, </a:t>
            </a:r>
            <a:r>
              <a:rPr lang="cs-CZ" sz="1200" i="1" dirty="0" err="1"/>
              <a:t>Kostin</a:t>
            </a:r>
            <a:r>
              <a:rPr lang="cs-CZ" sz="1200" i="1" dirty="0"/>
              <a:t>, </a:t>
            </a:r>
            <a:r>
              <a:rPr lang="cs-CZ" sz="1200" i="1" dirty="0" err="1"/>
              <a:t>Bryja</a:t>
            </a:r>
            <a:r>
              <a:rPr lang="cs-CZ" sz="1200" i="1" dirty="0"/>
              <a:t> et al., Mol. </a:t>
            </a:r>
            <a:r>
              <a:rPr lang="cs-CZ" sz="1200" i="1" dirty="0" err="1"/>
              <a:t>Ecol</a:t>
            </a:r>
            <a:r>
              <a:rPr lang="cs-CZ" sz="1200" i="1" dirty="0"/>
              <a:t>., 2020</a:t>
            </a:r>
            <a:endParaRPr lang="en-US" sz="1200" i="1" dirty="0"/>
          </a:p>
        </p:txBody>
      </p:sp>
    </p:spTree>
    <p:extLst>
      <p:ext uri="{BB962C8B-B14F-4D97-AF65-F5344CB8AC3E}">
        <p14:creationId xmlns:p14="http://schemas.microsoft.com/office/powerpoint/2010/main" val="109449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500"/>
                                        <p:tgtEl>
                                          <p:spTgt spid="7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fade">
                                      <p:cBhvr>
                                        <p:cTn id="85" dur="500"/>
                                        <p:tgtEl>
                                          <p:spTgt spid="8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fade">
                                      <p:cBhvr>
                                        <p:cTn id="91" dur="500"/>
                                        <p:tgtEl>
                                          <p:spTgt spid="9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500"/>
                                        <p:tgtEl>
                                          <p:spTgt spid="9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500"/>
                                        <p:tgtEl>
                                          <p:spTgt spid="9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fade">
                                      <p:cBhvr>
                                        <p:cTn id="10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9" grpId="0"/>
      <p:bldP spid="70" grpId="0"/>
      <p:bldP spid="71" grpId="0"/>
      <p:bldP spid="72" grpId="0"/>
      <p:bldP spid="73" grpId="0"/>
      <p:bldP spid="74" grpId="0"/>
      <p:bldP spid="75" grpId="0"/>
      <p:bldP spid="76" grpId="0"/>
      <p:bldP spid="77" grpId="0"/>
      <p:bldP spid="78" grpId="0"/>
      <p:bldP spid="5" grpId="0" animBg="1"/>
      <p:bldP spid="84" grpId="0" animBg="1"/>
      <p:bldP spid="85" grpId="0" animBg="1"/>
      <p:bldP spid="86" grpId="0" animBg="1"/>
      <p:bldP spid="87" grpId="0" animBg="1"/>
      <p:bldP spid="89" grpId="0" animBg="1"/>
      <p:bldP spid="90" grpId="0" animBg="1"/>
      <p:bldP spid="91" grpId="0" animBg="1"/>
      <p:bldP spid="92" grpId="0" animBg="1"/>
      <p:bldP spid="93" grpId="0" animBg="1"/>
      <p:bldP spid="9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p:cNvPicPr>
            <a:picLocks noGrp="1" noChangeAspect="1"/>
          </p:cNvPicPr>
          <p:nvPr>
            <p:ph sz="half" idx="2"/>
          </p:nvPr>
        </p:nvPicPr>
        <p:blipFill>
          <a:blip r:embed="rId2"/>
          <a:stretch>
            <a:fillRect/>
          </a:stretch>
        </p:blipFill>
        <p:spPr>
          <a:xfrm>
            <a:off x="40188" y="1847926"/>
            <a:ext cx="3522270" cy="4158343"/>
          </a:xfrm>
          <a:prstGeom prst="rect">
            <a:avLst/>
          </a:prstGeom>
        </p:spPr>
      </p:pic>
      <p:sp>
        <p:nvSpPr>
          <p:cNvPr id="11" name="TextovéPole 10"/>
          <p:cNvSpPr txBox="1"/>
          <p:nvPr/>
        </p:nvSpPr>
        <p:spPr>
          <a:xfrm>
            <a:off x="46045" y="1420131"/>
            <a:ext cx="1176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prstClr val="black"/>
                </a:solidFill>
                <a:effectLst/>
                <a:uLnTx/>
                <a:uFillTx/>
                <a:latin typeface="Calibri" panose="020F0502020204030204"/>
                <a:ea typeface="+mn-ea"/>
                <a:cs typeface="+mn-cs"/>
              </a:rPr>
              <a:t>ddRADseq</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ovéPole 11"/>
          <p:cNvSpPr txBox="1"/>
          <p:nvPr/>
        </p:nvSpPr>
        <p:spPr>
          <a:xfrm>
            <a:off x="189252" y="6064732"/>
            <a:ext cx="233493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15 623 </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informative</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loci</a:t>
            </a:r>
          </a:p>
        </p:txBody>
      </p:sp>
      <p:sp>
        <p:nvSpPr>
          <p:cNvPr id="13" name="TextovéPole 12"/>
          <p:cNvSpPr txBox="1"/>
          <p:nvPr/>
        </p:nvSpPr>
        <p:spPr>
          <a:xfrm>
            <a:off x="1533078" y="189147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4" name="TextovéPole 13"/>
          <p:cNvSpPr txBox="1"/>
          <p:nvPr/>
        </p:nvSpPr>
        <p:spPr>
          <a:xfrm>
            <a:off x="1542843" y="366548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5" name="TextovéPole 14"/>
          <p:cNvSpPr txBox="1"/>
          <p:nvPr/>
        </p:nvSpPr>
        <p:spPr>
          <a:xfrm>
            <a:off x="1284406" y="411636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6" name="TextovéPole 15"/>
          <p:cNvSpPr txBox="1"/>
          <p:nvPr/>
        </p:nvSpPr>
        <p:spPr>
          <a:xfrm>
            <a:off x="1433310" y="454137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7" name="TextovéPole 16"/>
          <p:cNvSpPr txBox="1"/>
          <p:nvPr/>
        </p:nvSpPr>
        <p:spPr>
          <a:xfrm>
            <a:off x="1509120" y="4976979"/>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8" name="TextovéPole 17"/>
          <p:cNvSpPr txBox="1"/>
          <p:nvPr/>
        </p:nvSpPr>
        <p:spPr>
          <a:xfrm>
            <a:off x="570170" y="343833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9" name="TextovéPole 18"/>
          <p:cNvSpPr txBox="1"/>
          <p:nvPr/>
        </p:nvSpPr>
        <p:spPr>
          <a:xfrm>
            <a:off x="301564" y="4219162"/>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99</a:t>
            </a:r>
          </a:p>
        </p:txBody>
      </p:sp>
      <p:sp>
        <p:nvSpPr>
          <p:cNvPr id="20" name="TextovéPole 19"/>
          <p:cNvSpPr txBox="1"/>
          <p:nvPr/>
        </p:nvSpPr>
        <p:spPr>
          <a:xfrm>
            <a:off x="169098" y="482517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1" name="TextovéPole 20"/>
          <p:cNvSpPr txBox="1"/>
          <p:nvPr/>
        </p:nvSpPr>
        <p:spPr>
          <a:xfrm>
            <a:off x="1400251" y="541191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2" name="TextovéPole 21"/>
          <p:cNvSpPr txBox="1"/>
          <p:nvPr/>
        </p:nvSpPr>
        <p:spPr>
          <a:xfrm>
            <a:off x="1108048" y="223946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3" name="TextovéPole 22"/>
          <p:cNvSpPr txBox="1"/>
          <p:nvPr/>
        </p:nvSpPr>
        <p:spPr>
          <a:xfrm>
            <a:off x="907997" y="420590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4" name="TextovéPole 23"/>
          <p:cNvSpPr txBox="1"/>
          <p:nvPr/>
        </p:nvSpPr>
        <p:spPr>
          <a:xfrm>
            <a:off x="955648" y="3885830"/>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5" name="TextovéPole 24"/>
          <p:cNvSpPr txBox="1"/>
          <p:nvPr/>
        </p:nvSpPr>
        <p:spPr>
          <a:xfrm>
            <a:off x="1443075" y="322754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6" name="TextovéPole 25"/>
          <p:cNvSpPr txBox="1"/>
          <p:nvPr/>
        </p:nvSpPr>
        <p:spPr>
          <a:xfrm>
            <a:off x="1692726" y="277426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7" name="TextovéPole 26"/>
          <p:cNvSpPr txBox="1"/>
          <p:nvPr/>
        </p:nvSpPr>
        <p:spPr>
          <a:xfrm>
            <a:off x="1433310" y="257905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8" name="TextovéPole 27"/>
          <p:cNvSpPr txBox="1"/>
          <p:nvPr/>
        </p:nvSpPr>
        <p:spPr>
          <a:xfrm>
            <a:off x="1767683" y="234056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5" name="TextBox 30"/>
          <p:cNvSpPr txBox="1"/>
          <p:nvPr/>
        </p:nvSpPr>
        <p:spPr>
          <a:xfrm>
            <a:off x="3497896" y="4637631"/>
            <a:ext cx="1213557"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brevicaudus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31"/>
          <p:cNvSpPr txBox="1"/>
          <p:nvPr/>
        </p:nvSpPr>
        <p:spPr>
          <a:xfrm>
            <a:off x="3483508" y="3734603"/>
            <a:ext cx="1213557"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flavopunctatus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32"/>
          <p:cNvSpPr txBox="1"/>
          <p:nvPr/>
        </p:nvSpPr>
        <p:spPr>
          <a:xfrm>
            <a:off x="3487038" y="4186117"/>
            <a:ext cx="1213558"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brunneus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28"/>
          <p:cNvSpPr txBox="1"/>
          <p:nvPr/>
        </p:nvSpPr>
        <p:spPr>
          <a:xfrm>
            <a:off x="3507079" y="5089145"/>
            <a:ext cx="1213557" cy="292388"/>
          </a:xfrm>
          <a:prstGeom prst="rect">
            <a:avLst/>
          </a:prstGeom>
          <a:noFill/>
          <a:ln w="38100" cmpd="sng">
            <a:solidFill>
              <a:srgbClr val="66006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melanonyx</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29"/>
          <p:cNvSpPr txBox="1"/>
          <p:nvPr/>
        </p:nvSpPr>
        <p:spPr>
          <a:xfrm>
            <a:off x="3497650" y="5540657"/>
            <a:ext cx="1213557" cy="292388"/>
          </a:xfrm>
          <a:prstGeom prst="rect">
            <a:avLst/>
          </a:prstGeom>
          <a:noFill/>
          <a:ln w="38100" cmpd="sng">
            <a:solidFill>
              <a:srgbClr val="F9A1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chrysopus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33"/>
          <p:cNvSpPr txBox="1"/>
          <p:nvPr/>
        </p:nvSpPr>
        <p:spPr>
          <a:xfrm>
            <a:off x="3464255" y="1928547"/>
            <a:ext cx="1213557"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menangeshae</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34"/>
          <p:cNvSpPr txBox="1"/>
          <p:nvPr/>
        </p:nvSpPr>
        <p:spPr>
          <a:xfrm>
            <a:off x="3483508" y="2831575"/>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pseudosikapusi</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35"/>
          <p:cNvSpPr txBox="1"/>
          <p:nvPr/>
        </p:nvSpPr>
        <p:spPr>
          <a:xfrm>
            <a:off x="3464785" y="2380061"/>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chercherensis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35"/>
          <p:cNvSpPr txBox="1"/>
          <p:nvPr/>
        </p:nvSpPr>
        <p:spPr>
          <a:xfrm>
            <a:off x="3480988" y="3283089"/>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300" b="0" i="1" u="none" strike="noStrike" kern="1200" cap="none" spc="0" normalizeH="0" baseline="0" noProof="0" dirty="0" err="1">
                <a:ln>
                  <a:noFill/>
                </a:ln>
                <a:solidFill>
                  <a:prstClr val="black"/>
                </a:solidFill>
                <a:effectLst/>
                <a:uLnTx/>
                <a:uFillTx/>
                <a:latin typeface="Calibri" panose="020F0502020204030204"/>
                <a:ea typeface="+mn-ea"/>
                <a:cs typeface="+mn-cs"/>
              </a:rPr>
              <a:t>simensis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3"/>
          <a:stretch>
            <a:fillRect/>
          </a:stretch>
        </p:blipFill>
        <p:spPr>
          <a:xfrm>
            <a:off x="5121954" y="1748305"/>
            <a:ext cx="3659576" cy="4095974"/>
          </a:xfrm>
          <a:prstGeom prst="rect">
            <a:avLst/>
          </a:prstGeom>
        </p:spPr>
      </p:pic>
      <p:sp>
        <p:nvSpPr>
          <p:cNvPr id="58" name="TextovéPole 57"/>
          <p:cNvSpPr txBox="1"/>
          <p:nvPr/>
        </p:nvSpPr>
        <p:spPr>
          <a:xfrm>
            <a:off x="7260906" y="1723382"/>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59" name="TextovéPole 58"/>
          <p:cNvSpPr txBox="1"/>
          <p:nvPr/>
        </p:nvSpPr>
        <p:spPr>
          <a:xfrm>
            <a:off x="7157933" y="2084306"/>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60" name="TextovéPole 59"/>
          <p:cNvSpPr txBox="1"/>
          <p:nvPr/>
        </p:nvSpPr>
        <p:spPr>
          <a:xfrm>
            <a:off x="7260906" y="2448249"/>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96</a:t>
            </a:r>
          </a:p>
        </p:txBody>
      </p:sp>
      <p:sp>
        <p:nvSpPr>
          <p:cNvPr id="61" name="TextovéPole 60"/>
          <p:cNvSpPr txBox="1"/>
          <p:nvPr/>
        </p:nvSpPr>
        <p:spPr>
          <a:xfrm>
            <a:off x="7212268" y="277426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93</a:t>
            </a:r>
          </a:p>
        </p:txBody>
      </p:sp>
      <p:sp>
        <p:nvSpPr>
          <p:cNvPr id="62" name="TextovéPole 61"/>
          <p:cNvSpPr txBox="1"/>
          <p:nvPr/>
        </p:nvSpPr>
        <p:spPr>
          <a:xfrm>
            <a:off x="7204290" y="315978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96</a:t>
            </a:r>
          </a:p>
        </p:txBody>
      </p:sp>
      <p:sp>
        <p:nvSpPr>
          <p:cNvPr id="63" name="TextovéPole 62"/>
          <p:cNvSpPr txBox="1"/>
          <p:nvPr/>
        </p:nvSpPr>
        <p:spPr>
          <a:xfrm>
            <a:off x="6798027" y="263121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97</a:t>
            </a:r>
          </a:p>
        </p:txBody>
      </p:sp>
      <p:sp>
        <p:nvSpPr>
          <p:cNvPr id="64" name="TextovéPole 63"/>
          <p:cNvSpPr txBox="1"/>
          <p:nvPr/>
        </p:nvSpPr>
        <p:spPr>
          <a:xfrm>
            <a:off x="6735326" y="2141474"/>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96</a:t>
            </a:r>
          </a:p>
        </p:txBody>
      </p:sp>
      <p:sp>
        <p:nvSpPr>
          <p:cNvPr id="65" name="TextovéPole 64"/>
          <p:cNvSpPr txBox="1"/>
          <p:nvPr/>
        </p:nvSpPr>
        <p:spPr>
          <a:xfrm>
            <a:off x="6987807" y="356576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66" name="TextovéPole 65"/>
          <p:cNvSpPr txBox="1"/>
          <p:nvPr/>
        </p:nvSpPr>
        <p:spPr>
          <a:xfrm>
            <a:off x="6534790" y="2855981"/>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82</a:t>
            </a:r>
          </a:p>
        </p:txBody>
      </p:sp>
      <p:sp>
        <p:nvSpPr>
          <p:cNvPr id="67" name="TextovéPole 66"/>
          <p:cNvSpPr txBox="1"/>
          <p:nvPr/>
        </p:nvSpPr>
        <p:spPr>
          <a:xfrm>
            <a:off x="6436529" y="337995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89</a:t>
            </a:r>
          </a:p>
        </p:txBody>
      </p:sp>
      <p:sp>
        <p:nvSpPr>
          <p:cNvPr id="69" name="TextovéPole 68"/>
          <p:cNvSpPr txBox="1"/>
          <p:nvPr/>
        </p:nvSpPr>
        <p:spPr>
          <a:xfrm>
            <a:off x="6224872" y="4224030"/>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88</a:t>
            </a:r>
          </a:p>
        </p:txBody>
      </p:sp>
      <p:sp>
        <p:nvSpPr>
          <p:cNvPr id="70" name="TextovéPole 69"/>
          <p:cNvSpPr txBox="1"/>
          <p:nvPr/>
        </p:nvSpPr>
        <p:spPr>
          <a:xfrm>
            <a:off x="6837601" y="393661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1" name="TextovéPole 70"/>
          <p:cNvSpPr txBox="1"/>
          <p:nvPr/>
        </p:nvSpPr>
        <p:spPr>
          <a:xfrm>
            <a:off x="7227128" y="429904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2" name="TextovéPole 71"/>
          <p:cNvSpPr txBox="1"/>
          <p:nvPr/>
        </p:nvSpPr>
        <p:spPr>
          <a:xfrm>
            <a:off x="6868937" y="465222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3" name="TextovéPole 72"/>
          <p:cNvSpPr txBox="1"/>
          <p:nvPr/>
        </p:nvSpPr>
        <p:spPr>
          <a:xfrm>
            <a:off x="6396955" y="501160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4" name="TextovéPole 73"/>
          <p:cNvSpPr txBox="1"/>
          <p:nvPr/>
        </p:nvSpPr>
        <p:spPr>
          <a:xfrm>
            <a:off x="5869877" y="4614448"/>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5" name="TextovéPole 74"/>
          <p:cNvSpPr txBox="1"/>
          <p:nvPr/>
        </p:nvSpPr>
        <p:spPr>
          <a:xfrm>
            <a:off x="5143658" y="501160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6" name="TextovéPole 75"/>
          <p:cNvSpPr txBox="1"/>
          <p:nvPr/>
        </p:nvSpPr>
        <p:spPr>
          <a:xfrm>
            <a:off x="5700307" y="537833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97</a:t>
            </a:r>
          </a:p>
        </p:txBody>
      </p:sp>
      <p:sp>
        <p:nvSpPr>
          <p:cNvPr id="77" name="TextovéPole 76"/>
          <p:cNvSpPr txBox="1"/>
          <p:nvPr/>
        </p:nvSpPr>
        <p:spPr>
          <a:xfrm>
            <a:off x="5882809" y="1487524"/>
            <a:ext cx="8878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mtDNA</a:t>
            </a:r>
          </a:p>
        </p:txBody>
      </p:sp>
      <p:sp>
        <p:nvSpPr>
          <p:cNvPr id="78" name="TextovéPole 77"/>
          <p:cNvSpPr txBox="1"/>
          <p:nvPr/>
        </p:nvSpPr>
        <p:spPr>
          <a:xfrm>
            <a:off x="5780926" y="5996083"/>
            <a:ext cx="243528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cytochrome </a:t>
            </a:r>
            <a:r>
              <a:rPr kumimoji="0" lang="cs-CZ" sz="1800" b="0" i="1"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(1140 </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bp</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Obdélník 4"/>
          <p:cNvSpPr/>
          <p:nvPr/>
        </p:nvSpPr>
        <p:spPr>
          <a:xfrm>
            <a:off x="7889284" y="1782062"/>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bdélník 83"/>
          <p:cNvSpPr/>
          <p:nvPr/>
        </p:nvSpPr>
        <p:spPr>
          <a:xfrm>
            <a:off x="7889284" y="2124153"/>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bdélník 84"/>
          <p:cNvSpPr/>
          <p:nvPr/>
        </p:nvSpPr>
        <p:spPr>
          <a:xfrm>
            <a:off x="7661978" y="2891596"/>
            <a:ext cx="995990"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bdélník 85"/>
          <p:cNvSpPr/>
          <p:nvPr/>
        </p:nvSpPr>
        <p:spPr>
          <a:xfrm>
            <a:off x="7729872" y="3244776"/>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bdélník 86"/>
          <p:cNvSpPr/>
          <p:nvPr/>
        </p:nvSpPr>
        <p:spPr>
          <a:xfrm>
            <a:off x="7422168" y="5085914"/>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bdélník 88"/>
          <p:cNvSpPr/>
          <p:nvPr/>
        </p:nvSpPr>
        <p:spPr>
          <a:xfrm>
            <a:off x="7590913" y="3605262"/>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délník 89"/>
          <p:cNvSpPr/>
          <p:nvPr/>
        </p:nvSpPr>
        <p:spPr>
          <a:xfrm>
            <a:off x="7649174" y="3972086"/>
            <a:ext cx="113235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bdélník 90"/>
          <p:cNvSpPr/>
          <p:nvPr/>
        </p:nvSpPr>
        <p:spPr>
          <a:xfrm>
            <a:off x="7994978" y="4350397"/>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bdélník 91"/>
          <p:cNvSpPr/>
          <p:nvPr/>
        </p:nvSpPr>
        <p:spPr>
          <a:xfrm>
            <a:off x="7993931" y="2514806"/>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bdélník 92"/>
          <p:cNvSpPr/>
          <p:nvPr/>
        </p:nvSpPr>
        <p:spPr>
          <a:xfrm>
            <a:off x="7463290" y="4701752"/>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bdélník 93"/>
          <p:cNvSpPr/>
          <p:nvPr/>
        </p:nvSpPr>
        <p:spPr>
          <a:xfrm>
            <a:off x="6796872" y="5441450"/>
            <a:ext cx="625296" cy="288558"/>
          </a:xfrm>
          <a:prstGeom prst="rect">
            <a:avLst/>
          </a:prstGeom>
          <a:noFill/>
          <a:ln w="38100">
            <a:solidFill>
              <a:srgbClr val="F9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Přímá spojnice se šipkou 5"/>
          <p:cNvCxnSpPr/>
          <p:nvPr/>
        </p:nvCxnSpPr>
        <p:spPr>
          <a:xfrm flipV="1">
            <a:off x="4820626" y="2631218"/>
            <a:ext cx="3082935" cy="2567390"/>
          </a:xfrm>
          <a:prstGeom prst="straightConnector1">
            <a:avLst/>
          </a:prstGeom>
          <a:ln w="381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Přímá spojnice se šipkou 82"/>
          <p:cNvCxnSpPr/>
          <p:nvPr/>
        </p:nvCxnSpPr>
        <p:spPr>
          <a:xfrm flipV="1">
            <a:off x="4836717" y="4913833"/>
            <a:ext cx="2461889" cy="370320"/>
          </a:xfrm>
          <a:prstGeom prst="straightConnector1">
            <a:avLst/>
          </a:prstGeom>
          <a:ln w="381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V="1">
            <a:off x="4761230" y="3772017"/>
            <a:ext cx="2706696" cy="557094"/>
          </a:xfrm>
          <a:prstGeom prst="straightConnector1">
            <a:avLst/>
          </a:prstGeom>
          <a:ln w="38100">
            <a:solidFill>
              <a:srgbClr val="0092FC"/>
            </a:solidFill>
            <a:tailEnd type="triangle"/>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V="1">
            <a:off x="4756487" y="4147239"/>
            <a:ext cx="2811429" cy="252819"/>
          </a:xfrm>
          <a:prstGeom prst="straightConnector1">
            <a:avLst/>
          </a:prstGeom>
          <a:ln w="38100">
            <a:solidFill>
              <a:srgbClr val="0092FC"/>
            </a:solidFill>
            <a:tailEnd type="triangle"/>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p:nvPr/>
        </p:nvCxnSpPr>
        <p:spPr>
          <a:xfrm flipV="1">
            <a:off x="4794534" y="3098861"/>
            <a:ext cx="2833666" cy="280867"/>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p:nvPr/>
        </p:nvCxnSpPr>
        <p:spPr>
          <a:xfrm>
            <a:off x="4822130" y="3440473"/>
            <a:ext cx="2863819" cy="8431"/>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Přímá spojnice se šipkou 97"/>
          <p:cNvCxnSpPr/>
          <p:nvPr/>
        </p:nvCxnSpPr>
        <p:spPr>
          <a:xfrm>
            <a:off x="4811466" y="3503270"/>
            <a:ext cx="2577413" cy="1769301"/>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79" name="Obrázek 3"/>
          <p:cNvPicPr>
            <a:picLocks noChangeAspect="1"/>
          </p:cNvPicPr>
          <p:nvPr/>
        </p:nvPicPr>
        <p:blipFill>
          <a:blip r:embed="rId4"/>
          <a:stretch>
            <a:fillRect/>
          </a:stretch>
        </p:blipFill>
        <p:spPr>
          <a:xfrm>
            <a:off x="3431343" y="5938419"/>
            <a:ext cx="1411225" cy="881232"/>
          </a:xfrm>
          <a:prstGeom prst="rect">
            <a:avLst/>
          </a:prstGeom>
        </p:spPr>
      </p:pic>
      <p:sp>
        <p:nvSpPr>
          <p:cNvPr id="80" name="Nadpis 1"/>
          <p:cNvSpPr txBox="1">
            <a:spLocks/>
          </p:cNvSpPr>
          <p:nvPr/>
        </p:nvSpPr>
        <p:spPr>
          <a:xfrm>
            <a:off x="694763" y="6956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800"/>
              <a:t>Interspecific mtDNA introgressions in </a:t>
            </a:r>
            <a:r>
              <a:rPr lang="cs-CZ" sz="2800" i="1"/>
              <a:t>Lophuromys</a:t>
            </a:r>
            <a:endParaRPr lang="cs-CZ" sz="2800" i="1" dirty="0"/>
          </a:p>
        </p:txBody>
      </p:sp>
    </p:spTree>
    <p:extLst>
      <p:ext uri="{BB962C8B-B14F-4D97-AF65-F5344CB8AC3E}">
        <p14:creationId xmlns:p14="http://schemas.microsoft.com/office/powerpoint/2010/main" val="17011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2137"/>
            <a:ext cx="9217024" cy="6912768"/>
          </a:xfrm>
        </p:spPr>
      </p:pic>
      <p:sp>
        <p:nvSpPr>
          <p:cNvPr id="5" name="TextovéPole 4"/>
          <p:cNvSpPr txBox="1"/>
          <p:nvPr/>
        </p:nvSpPr>
        <p:spPr>
          <a:xfrm>
            <a:off x="7164288" y="6554542"/>
            <a:ext cx="1930144" cy="338554"/>
          </a:xfrm>
          <a:prstGeom prst="rect">
            <a:avLst/>
          </a:prstGeom>
          <a:noFill/>
        </p:spPr>
        <p:txBody>
          <a:bodyPr wrap="none" rtlCol="0">
            <a:spAutoFit/>
          </a:bodyPr>
          <a:lstStyle/>
          <a:p>
            <a:r>
              <a:rPr lang="cs-CZ" sz="1600" i="1" dirty="0">
                <a:solidFill>
                  <a:schemeClr val="bg1"/>
                </a:solidFill>
              </a:rPr>
              <a:t>Photo: D. </a:t>
            </a:r>
            <a:r>
              <a:rPr lang="cs-CZ" sz="1600" i="1" dirty="0" err="1">
                <a:solidFill>
                  <a:schemeClr val="bg1"/>
                </a:solidFill>
              </a:rPr>
              <a:t>Mizerovská</a:t>
            </a:r>
            <a:endParaRPr lang="cs-CZ" sz="1600" i="1" dirty="0">
              <a:solidFill>
                <a:schemeClr val="bg1"/>
              </a:solidFill>
            </a:endParaRPr>
          </a:p>
        </p:txBody>
      </p:sp>
      <p:sp>
        <p:nvSpPr>
          <p:cNvPr id="9" name="Nadpis 1"/>
          <p:cNvSpPr txBox="1">
            <a:spLocks/>
          </p:cNvSpPr>
          <p:nvPr/>
        </p:nvSpPr>
        <p:spPr>
          <a:xfrm>
            <a:off x="2411760" y="260648"/>
            <a:ext cx="6624736"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cs-CZ" sz="3600" dirty="0"/>
              <a:t>Interspecific mtDNA introgressions can be surprisingly frequent</a:t>
            </a:r>
          </a:p>
        </p:txBody>
      </p:sp>
      <p:sp>
        <p:nvSpPr>
          <p:cNvPr id="6" name="TextBox 5"/>
          <p:cNvSpPr txBox="1"/>
          <p:nvPr/>
        </p:nvSpPr>
        <p:spPr>
          <a:xfrm>
            <a:off x="6228184" y="3006235"/>
            <a:ext cx="2808312" cy="646331"/>
          </a:xfrm>
          <a:prstGeom prst="rect">
            <a:avLst/>
          </a:prstGeom>
          <a:noFill/>
        </p:spPr>
        <p:txBody>
          <a:bodyPr wrap="square" rtlCol="0">
            <a:spAutoFit/>
          </a:bodyPr>
          <a:lstStyle/>
          <a:p>
            <a:pPr algn="ctr"/>
            <a:r>
              <a:rPr lang="cs-CZ" dirty="0"/>
              <a:t>Borena Saynt National Park (central Ethiopia)</a:t>
            </a:r>
            <a:endParaRPr lang="en-US" dirty="0"/>
          </a:p>
        </p:txBody>
      </p:sp>
    </p:spTree>
    <p:extLst>
      <p:ext uri="{BB962C8B-B14F-4D97-AF65-F5344CB8AC3E}">
        <p14:creationId xmlns:p14="http://schemas.microsoft.com/office/powerpoint/2010/main" val="8819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Nadpis 1"/>
          <p:cNvSpPr>
            <a:spLocks noGrp="1"/>
          </p:cNvSpPr>
          <p:nvPr>
            <p:ph type="title"/>
          </p:nvPr>
        </p:nvSpPr>
        <p:spPr/>
        <p:txBody>
          <a:bodyPr/>
          <a:lstStyle/>
          <a:p>
            <a:endParaRPr lang="en-US" altLang="en-US"/>
          </a:p>
        </p:txBody>
      </p:sp>
      <p:pic>
        <p:nvPicPr>
          <p:cNvPr id="7173" name="Obrázok 6" descr="prezentacia_uvodnyobrazok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6401454" y="6587479"/>
            <a:ext cx="2742546" cy="307777"/>
          </a:xfrm>
          <a:prstGeom prst="rect">
            <a:avLst/>
          </a:prstGeom>
          <a:noFill/>
        </p:spPr>
        <p:txBody>
          <a:bodyPr wrap="none" rtlCol="0">
            <a:spAutoFit/>
          </a:bodyPr>
          <a:lstStyle/>
          <a:p>
            <a:r>
              <a:rPr lang="cs-CZ" sz="1400" i="1" dirty="0"/>
              <a:t>Mizerovská et al. 2020, J. </a:t>
            </a:r>
            <a:r>
              <a:rPr lang="cs-CZ" sz="1400" i="1" dirty="0" err="1"/>
              <a:t>Vert</a:t>
            </a:r>
            <a:r>
              <a:rPr lang="cs-CZ" sz="1400" i="1" dirty="0"/>
              <a:t>. </a:t>
            </a:r>
            <a:r>
              <a:rPr lang="cs-CZ" sz="1400" i="1" dirty="0" err="1"/>
              <a:t>Biol</a:t>
            </a:r>
            <a:r>
              <a:rPr lang="cs-CZ" sz="1400" i="1" dirty="0"/>
              <a:t>.</a:t>
            </a:r>
          </a:p>
        </p:txBody>
      </p:sp>
      <p:sp>
        <p:nvSpPr>
          <p:cNvPr id="5" name="TextBox 4"/>
          <p:cNvSpPr txBox="1"/>
          <p:nvPr/>
        </p:nvSpPr>
        <p:spPr>
          <a:xfrm>
            <a:off x="6143309" y="69880"/>
            <a:ext cx="2881238" cy="830997"/>
          </a:xfrm>
          <a:prstGeom prst="rect">
            <a:avLst/>
          </a:prstGeom>
          <a:solidFill>
            <a:srgbClr val="77933C">
              <a:alpha val="50196"/>
            </a:srgbClr>
          </a:solidFill>
        </p:spPr>
        <p:txBody>
          <a:bodyPr wrap="none" rtlCol="0">
            <a:spAutoFit/>
          </a:bodyPr>
          <a:lstStyle/>
          <a:p>
            <a:pPr algn="ctr"/>
            <a:r>
              <a:rPr lang="cs-CZ" sz="2400" b="1" i="1" dirty="0">
                <a:solidFill>
                  <a:srgbClr val="FFFF00"/>
                </a:solidFill>
              </a:rPr>
              <a:t>Stenocephalemys</a:t>
            </a:r>
          </a:p>
          <a:p>
            <a:pPr algn="ctr"/>
            <a:r>
              <a:rPr lang="cs-CZ" sz="2400" b="1" dirty="0">
                <a:solidFill>
                  <a:srgbClr val="FFFF00"/>
                </a:solidFill>
              </a:rPr>
              <a:t>(Ethiopian endemics)</a:t>
            </a:r>
            <a:endParaRPr lang="en-US" sz="2400" b="1" dirty="0">
              <a:solidFill>
                <a:srgbClr val="FFFF00"/>
              </a:solidFill>
            </a:endParaRPr>
          </a:p>
        </p:txBody>
      </p:sp>
      <p:sp>
        <p:nvSpPr>
          <p:cNvPr id="45" name="TextovéPole 1"/>
          <p:cNvSpPr txBox="1"/>
          <p:nvPr/>
        </p:nvSpPr>
        <p:spPr>
          <a:xfrm>
            <a:off x="4647609" y="6136399"/>
            <a:ext cx="2726837" cy="369332"/>
          </a:xfrm>
          <a:prstGeom prst="rect">
            <a:avLst/>
          </a:prstGeom>
          <a:noFill/>
        </p:spPr>
        <p:txBody>
          <a:bodyPr wrap="none" rtlCol="0">
            <a:spAutoFit/>
          </a:bodyPr>
          <a:lstStyle/>
          <a:p>
            <a:r>
              <a:rPr lang="cs-CZ" dirty="0"/>
              <a:t>(B) </a:t>
            </a:r>
            <a:r>
              <a:rPr lang="cs-CZ" dirty="0" err="1"/>
              <a:t>complete</a:t>
            </a:r>
            <a:r>
              <a:rPr lang="cs-CZ" dirty="0"/>
              <a:t> mitogenomes</a:t>
            </a:r>
          </a:p>
        </p:txBody>
      </p:sp>
      <p:sp>
        <p:nvSpPr>
          <p:cNvPr id="46" name="TextovéPole 70"/>
          <p:cNvSpPr txBox="1"/>
          <p:nvPr/>
        </p:nvSpPr>
        <p:spPr>
          <a:xfrm>
            <a:off x="549478" y="6095037"/>
            <a:ext cx="3065042" cy="646331"/>
          </a:xfrm>
          <a:prstGeom prst="rect">
            <a:avLst/>
          </a:prstGeom>
          <a:noFill/>
        </p:spPr>
        <p:txBody>
          <a:bodyPr wrap="square" rtlCol="0">
            <a:spAutoFit/>
          </a:bodyPr>
          <a:lstStyle/>
          <a:p>
            <a:r>
              <a:rPr lang="cs-CZ" dirty="0"/>
              <a:t>(A) </a:t>
            </a:r>
            <a:r>
              <a:rPr lang="en-US" dirty="0"/>
              <a:t>anchored </a:t>
            </a:r>
            <a:r>
              <a:rPr lang="en-US" dirty="0" err="1"/>
              <a:t>phylogenomics</a:t>
            </a:r>
            <a:r>
              <a:rPr lang="cs-CZ" dirty="0"/>
              <a:t> </a:t>
            </a:r>
          </a:p>
          <a:p>
            <a:r>
              <a:rPr lang="cs-CZ" dirty="0"/>
              <a:t>       (388 </a:t>
            </a:r>
            <a:r>
              <a:rPr lang="cs-CZ" dirty="0" err="1"/>
              <a:t>nuclear</a:t>
            </a:r>
            <a:r>
              <a:rPr lang="cs-CZ" dirty="0"/>
              <a:t> loci)</a:t>
            </a:r>
            <a:endParaRPr lang="en-US" dirty="0"/>
          </a:p>
        </p:txBody>
      </p:sp>
      <p:pic>
        <p:nvPicPr>
          <p:cNvPr id="47"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2203481"/>
            <a:ext cx="4573578" cy="3616106"/>
          </a:xfrm>
          <a:prstGeom prst="rect">
            <a:avLst/>
          </a:prstGeom>
        </p:spPr>
      </p:pic>
      <p:pic>
        <p:nvPicPr>
          <p:cNvPr id="48"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2204695"/>
            <a:ext cx="4200847" cy="3614892"/>
          </a:xfrm>
          <a:prstGeom prst="rect">
            <a:avLst/>
          </a:prstGeom>
        </p:spPr>
      </p:pic>
      <p:cxnSp>
        <p:nvCxnSpPr>
          <p:cNvPr id="9" name="Straight Connector 8"/>
          <p:cNvCxnSpPr/>
          <p:nvPr/>
        </p:nvCxnSpPr>
        <p:spPr>
          <a:xfrm>
            <a:off x="4308351" y="3645024"/>
            <a:ext cx="3066095" cy="72008"/>
          </a:xfrm>
          <a:prstGeom prst="line">
            <a:avLst/>
          </a:prstGeom>
          <a:ln w="38100">
            <a:solidFill>
              <a:srgbClr val="00FFF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08351" y="3645024"/>
            <a:ext cx="3215977" cy="576064"/>
          </a:xfrm>
          <a:prstGeom prst="line">
            <a:avLst/>
          </a:prstGeom>
          <a:ln w="38100">
            <a:solidFill>
              <a:srgbClr val="00FFF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4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Phylogenetic species concept (Diagnosability Version)</a:t>
            </a:r>
            <a:endParaRPr lang="en-US" dirty="0"/>
          </a:p>
        </p:txBody>
      </p:sp>
      <p:sp>
        <p:nvSpPr>
          <p:cNvPr id="3" name="Content Placeholder 2"/>
          <p:cNvSpPr>
            <a:spLocks noGrp="1"/>
          </p:cNvSpPr>
          <p:nvPr>
            <p:ph idx="1"/>
          </p:nvPr>
        </p:nvSpPr>
        <p:spPr/>
        <p:txBody>
          <a:bodyPr/>
          <a:lstStyle/>
          <a:p>
            <a:r>
              <a:rPr lang="cs-CZ" dirty="0"/>
              <a:t>= the smallest population or group of populations, within which there is a </a:t>
            </a:r>
            <a:r>
              <a:rPr lang="cs-CZ" b="1" dirty="0"/>
              <a:t>parental pattern of ancestry and descent</a:t>
            </a:r>
          </a:p>
          <a:p>
            <a:r>
              <a:rPr lang="cs-CZ" dirty="0"/>
              <a:t>two populations are considered species if they are </a:t>
            </a:r>
            <a:r>
              <a:rPr lang="cs-CZ" b="1" dirty="0"/>
              <a:t>100% diagnostic </a:t>
            </a:r>
            <a:r>
              <a:rPr lang="cs-CZ" dirty="0"/>
              <a:t>(e.g. discriminant analysis of morphometric data or allele frequency data)</a:t>
            </a:r>
          </a:p>
          <a:p>
            <a:r>
              <a:rPr lang="cs-CZ" dirty="0" err="1"/>
              <a:t>recent</a:t>
            </a:r>
            <a:r>
              <a:rPr lang="cs-CZ" dirty="0"/>
              <a:t> </a:t>
            </a:r>
            <a:r>
              <a:rPr lang="cs-CZ" b="1" dirty="0"/>
              <a:t>paradigmatic shift from the Biological Species Concept to Phylogenetic Species </a:t>
            </a:r>
            <a:r>
              <a:rPr lang="cs-CZ" b="1" dirty="0" err="1"/>
              <a:t>Concept</a:t>
            </a:r>
            <a:endParaRPr lang="cs-CZ" b="1" dirty="0"/>
          </a:p>
          <a:p>
            <a:r>
              <a:rPr lang="cs-CZ" dirty="0" err="1"/>
              <a:t>extreme</a:t>
            </a:r>
            <a:r>
              <a:rPr lang="cs-CZ" dirty="0"/>
              <a:t> </a:t>
            </a:r>
            <a:r>
              <a:rPr lang="cs-CZ" dirty="0" err="1"/>
              <a:t>cases</a:t>
            </a:r>
            <a:r>
              <a:rPr lang="cs-CZ" dirty="0"/>
              <a:t>: </a:t>
            </a:r>
            <a:r>
              <a:rPr lang="cs-CZ" dirty="0" err="1"/>
              <a:t>descendants</a:t>
            </a:r>
            <a:r>
              <a:rPr lang="cs-CZ" dirty="0"/>
              <a:t> </a:t>
            </a:r>
            <a:r>
              <a:rPr lang="cs-CZ" dirty="0" err="1"/>
              <a:t>of</a:t>
            </a:r>
            <a:r>
              <a:rPr lang="cs-CZ" dirty="0"/>
              <a:t> a single </a:t>
            </a:r>
            <a:r>
              <a:rPr lang="cs-CZ" dirty="0" err="1"/>
              <a:t>mother</a:t>
            </a:r>
            <a:r>
              <a:rPr lang="cs-CZ" dirty="0"/>
              <a:t> </a:t>
            </a:r>
            <a:r>
              <a:rPr lang="cs-CZ" dirty="0" err="1"/>
              <a:t>with</a:t>
            </a:r>
            <a:r>
              <a:rPr lang="cs-CZ" dirty="0"/>
              <a:t> a </a:t>
            </a:r>
            <a:r>
              <a:rPr lang="cs-CZ" dirty="0" err="1"/>
              <a:t>mutation</a:t>
            </a:r>
            <a:r>
              <a:rPr lang="cs-CZ" dirty="0"/>
              <a:t> </a:t>
            </a:r>
            <a:r>
              <a:rPr lang="cs-CZ" dirty="0" err="1"/>
              <a:t>at</a:t>
            </a:r>
            <a:r>
              <a:rPr lang="cs-CZ" dirty="0"/>
              <a:t> mtDNA </a:t>
            </a:r>
            <a:r>
              <a:rPr lang="cs-CZ" dirty="0" err="1"/>
              <a:t>can</a:t>
            </a:r>
            <a:r>
              <a:rPr lang="cs-CZ" dirty="0"/>
              <a:t> </a:t>
            </a:r>
            <a:r>
              <a:rPr lang="cs-CZ" dirty="0" err="1"/>
              <a:t>be</a:t>
            </a:r>
            <a:r>
              <a:rPr lang="cs-CZ" dirty="0"/>
              <a:t> 100% </a:t>
            </a:r>
            <a:r>
              <a:rPr lang="cs-CZ" dirty="0" err="1"/>
              <a:t>diagnosed</a:t>
            </a:r>
            <a:r>
              <a:rPr lang="cs-CZ" dirty="0"/>
              <a:t> (</a:t>
            </a:r>
            <a:r>
              <a:rPr lang="cs-CZ" dirty="0" err="1"/>
              <a:t>i.e</a:t>
            </a:r>
            <a:r>
              <a:rPr lang="cs-CZ" dirty="0"/>
              <a:t>. </a:t>
            </a:r>
            <a:r>
              <a:rPr lang="cs-CZ" dirty="0" err="1"/>
              <a:t>should</a:t>
            </a:r>
            <a:r>
              <a:rPr lang="cs-CZ" dirty="0"/>
              <a:t> </a:t>
            </a:r>
            <a:r>
              <a:rPr lang="cs-CZ" dirty="0" err="1"/>
              <a:t>be</a:t>
            </a:r>
            <a:r>
              <a:rPr lang="cs-CZ" dirty="0"/>
              <a:t> </a:t>
            </a:r>
            <a:r>
              <a:rPr lang="cs-CZ" dirty="0" err="1"/>
              <a:t>considered</a:t>
            </a:r>
            <a:r>
              <a:rPr lang="cs-CZ" dirty="0"/>
              <a:t> species)</a:t>
            </a:r>
          </a:p>
          <a:p>
            <a:endParaRPr lang="en-US" dirty="0"/>
          </a:p>
        </p:txBody>
      </p:sp>
      <p:sp>
        <p:nvSpPr>
          <p:cNvPr id="4" name="TextBox 3"/>
          <p:cNvSpPr txBox="1"/>
          <p:nvPr/>
        </p:nvSpPr>
        <p:spPr>
          <a:xfrm>
            <a:off x="6156176" y="6488668"/>
            <a:ext cx="2906630" cy="369332"/>
          </a:xfrm>
          <a:prstGeom prst="rect">
            <a:avLst/>
          </a:prstGeom>
          <a:noFill/>
        </p:spPr>
        <p:txBody>
          <a:bodyPr wrap="none" rtlCol="0">
            <a:spAutoFit/>
          </a:bodyPr>
          <a:lstStyle/>
          <a:p>
            <a:r>
              <a:rPr lang="cs-CZ" i="1" dirty="0"/>
              <a:t>Cracraft, 1983, Cracraft 1997</a:t>
            </a:r>
            <a:endParaRPr lang="en-US" i="1" dirty="0"/>
          </a:p>
        </p:txBody>
      </p:sp>
    </p:spTree>
    <p:extLst>
      <p:ext uri="{BB962C8B-B14F-4D97-AF65-F5344CB8AC3E}">
        <p14:creationId xmlns:p14="http://schemas.microsoft.com/office/powerpoint/2010/main" val="20097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Borena</a:t>
            </a:r>
            <a:r>
              <a:rPr lang="cs-CZ" dirty="0"/>
              <a:t> </a:t>
            </a:r>
            <a:r>
              <a:rPr lang="cs-CZ" dirty="0" err="1"/>
              <a:t>Saynt</a:t>
            </a:r>
            <a:r>
              <a:rPr lang="cs-CZ" dirty="0"/>
              <a:t> NP</a:t>
            </a:r>
          </a:p>
        </p:txBody>
      </p:sp>
      <p:pic>
        <p:nvPicPr>
          <p:cNvPr id="6" name="Zástupný symbol pro obsah 5"/>
          <p:cNvPicPr>
            <a:picLocks noGrp="1" noChangeAspect="1"/>
          </p:cNvPicPr>
          <p:nvPr>
            <p:ph idx="1"/>
          </p:nvPr>
        </p:nvPicPr>
        <p:blipFill rotWithShape="1">
          <a:blip r:embed="rId2"/>
          <a:srcRect l="28522" t="10179" r="7043" b="5499"/>
          <a:stretch/>
        </p:blipFill>
        <p:spPr>
          <a:xfrm>
            <a:off x="611560" y="1610484"/>
            <a:ext cx="3168352" cy="2332259"/>
          </a:xfrm>
          <a:prstGeom prst="rect">
            <a:avLst/>
          </a:prstGeom>
        </p:spPr>
      </p:pic>
      <p:pic>
        <p:nvPicPr>
          <p:cNvPr id="7" name="Obrázek 6"/>
          <p:cNvPicPr>
            <a:picLocks noChangeAspect="1"/>
          </p:cNvPicPr>
          <p:nvPr/>
        </p:nvPicPr>
        <p:blipFill rotWithShape="1">
          <a:blip r:embed="rId3"/>
          <a:srcRect l="23225" t="19201" r="40550" b="16400"/>
          <a:stretch/>
        </p:blipFill>
        <p:spPr>
          <a:xfrm>
            <a:off x="4067944" y="1610484"/>
            <a:ext cx="4464496" cy="4464496"/>
          </a:xfrm>
          <a:prstGeom prst="rect">
            <a:avLst/>
          </a:prstGeom>
        </p:spPr>
      </p:pic>
      <p:cxnSp>
        <p:nvCxnSpPr>
          <p:cNvPr id="10" name="Přímá spojnice se šipkou 9"/>
          <p:cNvCxnSpPr/>
          <p:nvPr/>
        </p:nvCxnSpPr>
        <p:spPr>
          <a:xfrm flipH="1">
            <a:off x="6300192" y="3212976"/>
            <a:ext cx="72008" cy="288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4644008" y="6294872"/>
            <a:ext cx="144016" cy="144016"/>
          </a:xfrm>
          <a:prstGeom prst="ellipse">
            <a:avLst/>
          </a:prstGeom>
          <a:solidFill>
            <a:srgbClr val="2E48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182214"/>
            <a:ext cx="3600400" cy="369332"/>
          </a:xfrm>
          <a:prstGeom prst="rect">
            <a:avLst/>
          </a:prstGeom>
          <a:noFill/>
        </p:spPr>
        <p:txBody>
          <a:bodyPr wrap="square" rtlCol="0">
            <a:spAutoFit/>
          </a:bodyPr>
          <a:lstStyle/>
          <a:p>
            <a:r>
              <a:rPr lang="cs-CZ" dirty="0"/>
              <a:t>Distribution of </a:t>
            </a:r>
            <a:r>
              <a:rPr lang="cs-CZ" i="1" dirty="0"/>
              <a:t>S. sokolovi </a:t>
            </a:r>
            <a:r>
              <a:rPr lang="cs-CZ" dirty="0"/>
              <a:t>sp. nov.</a:t>
            </a:r>
            <a:endParaRPr lang="cs-CZ" i="1"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005064"/>
            <a:ext cx="25934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5925312" y="2907792"/>
            <a:ext cx="841248" cy="566928"/>
          </a:xfrm>
          <a:custGeom>
            <a:avLst/>
            <a:gdLst>
              <a:gd name="connsiteX0" fmla="*/ 0 w 841248"/>
              <a:gd name="connsiteY0" fmla="*/ 566928 h 566928"/>
              <a:gd name="connsiteX1" fmla="*/ 18288 w 841248"/>
              <a:gd name="connsiteY1" fmla="*/ 521208 h 566928"/>
              <a:gd name="connsiteX2" fmla="*/ 100584 w 841248"/>
              <a:gd name="connsiteY2" fmla="*/ 475488 h 566928"/>
              <a:gd name="connsiteX3" fmla="*/ 146304 w 841248"/>
              <a:gd name="connsiteY3" fmla="*/ 420624 h 566928"/>
              <a:gd name="connsiteX4" fmla="*/ 182880 w 841248"/>
              <a:gd name="connsiteY4" fmla="*/ 320040 h 566928"/>
              <a:gd name="connsiteX5" fmla="*/ 210312 w 841248"/>
              <a:gd name="connsiteY5" fmla="*/ 301752 h 566928"/>
              <a:gd name="connsiteX6" fmla="*/ 228600 w 841248"/>
              <a:gd name="connsiteY6" fmla="*/ 274320 h 566928"/>
              <a:gd name="connsiteX7" fmla="*/ 237744 w 841248"/>
              <a:gd name="connsiteY7" fmla="*/ 246888 h 566928"/>
              <a:gd name="connsiteX8" fmla="*/ 292608 w 841248"/>
              <a:gd name="connsiteY8" fmla="*/ 201168 h 566928"/>
              <a:gd name="connsiteX9" fmla="*/ 301752 w 841248"/>
              <a:gd name="connsiteY9" fmla="*/ 173736 h 566928"/>
              <a:gd name="connsiteX10" fmla="*/ 356616 w 841248"/>
              <a:gd name="connsiteY10" fmla="*/ 155448 h 566928"/>
              <a:gd name="connsiteX11" fmla="*/ 475488 w 841248"/>
              <a:gd name="connsiteY11" fmla="*/ 164592 h 566928"/>
              <a:gd name="connsiteX12" fmla="*/ 530352 w 841248"/>
              <a:gd name="connsiteY12" fmla="*/ 182880 h 566928"/>
              <a:gd name="connsiteX13" fmla="*/ 658368 w 841248"/>
              <a:gd name="connsiteY13" fmla="*/ 173736 h 566928"/>
              <a:gd name="connsiteX14" fmla="*/ 685800 w 841248"/>
              <a:gd name="connsiteY14" fmla="*/ 164592 h 566928"/>
              <a:gd name="connsiteX15" fmla="*/ 740664 w 841248"/>
              <a:gd name="connsiteY15" fmla="*/ 128016 h 566928"/>
              <a:gd name="connsiteX16" fmla="*/ 786384 w 841248"/>
              <a:gd name="connsiteY16" fmla="*/ 73152 h 566928"/>
              <a:gd name="connsiteX17" fmla="*/ 804672 w 841248"/>
              <a:gd name="connsiteY17" fmla="*/ 45720 h 566928"/>
              <a:gd name="connsiteX18" fmla="*/ 832104 w 841248"/>
              <a:gd name="connsiteY18" fmla="*/ 36576 h 566928"/>
              <a:gd name="connsiteX19" fmla="*/ 841248 w 841248"/>
              <a:gd name="connsiteY19"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248" h="566928">
                <a:moveTo>
                  <a:pt x="0" y="566928"/>
                </a:moveTo>
                <a:cubicBezTo>
                  <a:pt x="6096" y="551688"/>
                  <a:pt x="7383" y="533476"/>
                  <a:pt x="18288" y="521208"/>
                </a:cubicBezTo>
                <a:cubicBezTo>
                  <a:pt x="44765" y="491421"/>
                  <a:pt x="68266" y="486261"/>
                  <a:pt x="100584" y="475488"/>
                </a:cubicBezTo>
                <a:cubicBezTo>
                  <a:pt x="114387" y="461685"/>
                  <a:pt x="139029" y="440629"/>
                  <a:pt x="146304" y="420624"/>
                </a:cubicBezTo>
                <a:cubicBezTo>
                  <a:pt x="161163" y="379761"/>
                  <a:pt x="153315" y="349605"/>
                  <a:pt x="182880" y="320040"/>
                </a:cubicBezTo>
                <a:cubicBezTo>
                  <a:pt x="190651" y="312269"/>
                  <a:pt x="201168" y="307848"/>
                  <a:pt x="210312" y="301752"/>
                </a:cubicBezTo>
                <a:cubicBezTo>
                  <a:pt x="216408" y="292608"/>
                  <a:pt x="223685" y="284150"/>
                  <a:pt x="228600" y="274320"/>
                </a:cubicBezTo>
                <a:cubicBezTo>
                  <a:pt x="232911" y="265699"/>
                  <a:pt x="232397" y="254908"/>
                  <a:pt x="237744" y="246888"/>
                </a:cubicBezTo>
                <a:cubicBezTo>
                  <a:pt x="251825" y="225766"/>
                  <a:pt x="272366" y="214662"/>
                  <a:pt x="292608" y="201168"/>
                </a:cubicBezTo>
                <a:cubicBezTo>
                  <a:pt x="295656" y="192024"/>
                  <a:pt x="293909" y="179338"/>
                  <a:pt x="301752" y="173736"/>
                </a:cubicBezTo>
                <a:cubicBezTo>
                  <a:pt x="317439" y="162531"/>
                  <a:pt x="356616" y="155448"/>
                  <a:pt x="356616" y="155448"/>
                </a:cubicBezTo>
                <a:cubicBezTo>
                  <a:pt x="396240" y="158496"/>
                  <a:pt x="436233" y="158394"/>
                  <a:pt x="475488" y="164592"/>
                </a:cubicBezTo>
                <a:cubicBezTo>
                  <a:pt x="494529" y="167599"/>
                  <a:pt x="530352" y="182880"/>
                  <a:pt x="530352" y="182880"/>
                </a:cubicBezTo>
                <a:cubicBezTo>
                  <a:pt x="573024" y="179832"/>
                  <a:pt x="615880" y="178735"/>
                  <a:pt x="658368" y="173736"/>
                </a:cubicBezTo>
                <a:cubicBezTo>
                  <a:pt x="667941" y="172610"/>
                  <a:pt x="677374" y="169273"/>
                  <a:pt x="685800" y="164592"/>
                </a:cubicBezTo>
                <a:cubicBezTo>
                  <a:pt x="705013" y="153918"/>
                  <a:pt x="740664" y="128016"/>
                  <a:pt x="740664" y="128016"/>
                </a:cubicBezTo>
                <a:cubicBezTo>
                  <a:pt x="786070" y="59908"/>
                  <a:pt x="727712" y="143558"/>
                  <a:pt x="786384" y="73152"/>
                </a:cubicBezTo>
                <a:cubicBezTo>
                  <a:pt x="793419" y="64709"/>
                  <a:pt x="796090" y="52585"/>
                  <a:pt x="804672" y="45720"/>
                </a:cubicBezTo>
                <a:cubicBezTo>
                  <a:pt x="812198" y="39699"/>
                  <a:pt x="822960" y="39624"/>
                  <a:pt x="832104" y="36576"/>
                </a:cubicBezTo>
                <a:lnTo>
                  <a:pt x="841248" y="0"/>
                </a:ln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879592" y="3730147"/>
            <a:ext cx="1115568" cy="631541"/>
          </a:xfrm>
          <a:custGeom>
            <a:avLst/>
            <a:gdLst>
              <a:gd name="connsiteX0" fmla="*/ 0 w 1115568"/>
              <a:gd name="connsiteY0" fmla="*/ 567533 h 631541"/>
              <a:gd name="connsiteX1" fmla="*/ 36576 w 1115568"/>
              <a:gd name="connsiteY1" fmla="*/ 613253 h 631541"/>
              <a:gd name="connsiteX2" fmla="*/ 64008 w 1115568"/>
              <a:gd name="connsiteY2" fmla="*/ 622397 h 631541"/>
              <a:gd name="connsiteX3" fmla="*/ 182880 w 1115568"/>
              <a:gd name="connsiteY3" fmla="*/ 631541 h 631541"/>
              <a:gd name="connsiteX4" fmla="*/ 237744 w 1115568"/>
              <a:gd name="connsiteY4" fmla="*/ 622397 h 631541"/>
              <a:gd name="connsiteX5" fmla="*/ 374904 w 1115568"/>
              <a:gd name="connsiteY5" fmla="*/ 594965 h 631541"/>
              <a:gd name="connsiteX6" fmla="*/ 448056 w 1115568"/>
              <a:gd name="connsiteY6" fmla="*/ 530957 h 631541"/>
              <a:gd name="connsiteX7" fmla="*/ 475488 w 1115568"/>
              <a:gd name="connsiteY7" fmla="*/ 512669 h 631541"/>
              <a:gd name="connsiteX8" fmla="*/ 502920 w 1115568"/>
              <a:gd name="connsiteY8" fmla="*/ 494381 h 631541"/>
              <a:gd name="connsiteX9" fmla="*/ 685800 w 1115568"/>
              <a:gd name="connsiteY9" fmla="*/ 503525 h 631541"/>
              <a:gd name="connsiteX10" fmla="*/ 740664 w 1115568"/>
              <a:gd name="connsiteY10" fmla="*/ 521813 h 631541"/>
              <a:gd name="connsiteX11" fmla="*/ 768096 w 1115568"/>
              <a:gd name="connsiteY11" fmla="*/ 530957 h 631541"/>
              <a:gd name="connsiteX12" fmla="*/ 813816 w 1115568"/>
              <a:gd name="connsiteY12" fmla="*/ 485237 h 631541"/>
              <a:gd name="connsiteX13" fmla="*/ 822960 w 1115568"/>
              <a:gd name="connsiteY13" fmla="*/ 457805 h 631541"/>
              <a:gd name="connsiteX14" fmla="*/ 877824 w 1115568"/>
              <a:gd name="connsiteY14" fmla="*/ 421229 h 631541"/>
              <a:gd name="connsiteX15" fmla="*/ 905256 w 1115568"/>
              <a:gd name="connsiteY15" fmla="*/ 402941 h 631541"/>
              <a:gd name="connsiteX16" fmla="*/ 932688 w 1115568"/>
              <a:gd name="connsiteY16" fmla="*/ 384653 h 631541"/>
              <a:gd name="connsiteX17" fmla="*/ 969264 w 1115568"/>
              <a:gd name="connsiteY17" fmla="*/ 329789 h 631541"/>
              <a:gd name="connsiteX18" fmla="*/ 987552 w 1115568"/>
              <a:gd name="connsiteY18" fmla="*/ 302357 h 631541"/>
              <a:gd name="connsiteX19" fmla="*/ 996696 w 1115568"/>
              <a:gd name="connsiteY19" fmla="*/ 274925 h 631541"/>
              <a:gd name="connsiteX20" fmla="*/ 1014984 w 1115568"/>
              <a:gd name="connsiteY20" fmla="*/ 119477 h 631541"/>
              <a:gd name="connsiteX21" fmla="*/ 1033272 w 1115568"/>
              <a:gd name="connsiteY21" fmla="*/ 64613 h 631541"/>
              <a:gd name="connsiteX22" fmla="*/ 1060704 w 1115568"/>
              <a:gd name="connsiteY22" fmla="*/ 46325 h 631541"/>
              <a:gd name="connsiteX23" fmla="*/ 1106424 w 1115568"/>
              <a:gd name="connsiteY23" fmla="*/ 605 h 631541"/>
              <a:gd name="connsiteX24" fmla="*/ 1115568 w 1115568"/>
              <a:gd name="connsiteY24" fmla="*/ 605 h 6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5568" h="631541">
                <a:moveTo>
                  <a:pt x="0" y="567533"/>
                </a:moveTo>
                <a:cubicBezTo>
                  <a:pt x="12192" y="582773"/>
                  <a:pt x="21758" y="600552"/>
                  <a:pt x="36576" y="613253"/>
                </a:cubicBezTo>
                <a:cubicBezTo>
                  <a:pt x="43894" y="619526"/>
                  <a:pt x="54444" y="621201"/>
                  <a:pt x="64008" y="622397"/>
                </a:cubicBezTo>
                <a:cubicBezTo>
                  <a:pt x="103442" y="627326"/>
                  <a:pt x="143256" y="628493"/>
                  <a:pt x="182880" y="631541"/>
                </a:cubicBezTo>
                <a:cubicBezTo>
                  <a:pt x="201168" y="628493"/>
                  <a:pt x="219317" y="624444"/>
                  <a:pt x="237744" y="622397"/>
                </a:cubicBezTo>
                <a:cubicBezTo>
                  <a:pt x="364458" y="608318"/>
                  <a:pt x="315127" y="634817"/>
                  <a:pt x="374904" y="594965"/>
                </a:cubicBezTo>
                <a:cubicBezTo>
                  <a:pt x="405384" y="549245"/>
                  <a:pt x="384048" y="573629"/>
                  <a:pt x="448056" y="530957"/>
                </a:cubicBezTo>
                <a:lnTo>
                  <a:pt x="475488" y="512669"/>
                </a:lnTo>
                <a:lnTo>
                  <a:pt x="502920" y="494381"/>
                </a:lnTo>
                <a:cubicBezTo>
                  <a:pt x="563880" y="497429"/>
                  <a:pt x="625166" y="496529"/>
                  <a:pt x="685800" y="503525"/>
                </a:cubicBezTo>
                <a:cubicBezTo>
                  <a:pt x="704950" y="505735"/>
                  <a:pt x="722376" y="515717"/>
                  <a:pt x="740664" y="521813"/>
                </a:cubicBezTo>
                <a:lnTo>
                  <a:pt x="768096" y="530957"/>
                </a:lnTo>
                <a:cubicBezTo>
                  <a:pt x="795528" y="512669"/>
                  <a:pt x="798576" y="515717"/>
                  <a:pt x="813816" y="485237"/>
                </a:cubicBezTo>
                <a:cubicBezTo>
                  <a:pt x="818127" y="476616"/>
                  <a:pt x="816144" y="464621"/>
                  <a:pt x="822960" y="457805"/>
                </a:cubicBezTo>
                <a:cubicBezTo>
                  <a:pt x="838502" y="442263"/>
                  <a:pt x="859536" y="433421"/>
                  <a:pt x="877824" y="421229"/>
                </a:cubicBezTo>
                <a:lnTo>
                  <a:pt x="905256" y="402941"/>
                </a:lnTo>
                <a:lnTo>
                  <a:pt x="932688" y="384653"/>
                </a:lnTo>
                <a:lnTo>
                  <a:pt x="969264" y="329789"/>
                </a:lnTo>
                <a:cubicBezTo>
                  <a:pt x="975360" y="320645"/>
                  <a:pt x="984077" y="312783"/>
                  <a:pt x="987552" y="302357"/>
                </a:cubicBezTo>
                <a:lnTo>
                  <a:pt x="996696" y="274925"/>
                </a:lnTo>
                <a:cubicBezTo>
                  <a:pt x="1002708" y="196774"/>
                  <a:pt x="997497" y="177768"/>
                  <a:pt x="1014984" y="119477"/>
                </a:cubicBezTo>
                <a:cubicBezTo>
                  <a:pt x="1020523" y="101013"/>
                  <a:pt x="1017232" y="75306"/>
                  <a:pt x="1033272" y="64613"/>
                </a:cubicBezTo>
                <a:lnTo>
                  <a:pt x="1060704" y="46325"/>
                </a:lnTo>
                <a:cubicBezTo>
                  <a:pt x="1078992" y="18893"/>
                  <a:pt x="1075944" y="15845"/>
                  <a:pt x="1106424" y="605"/>
                </a:cubicBezTo>
                <a:cubicBezTo>
                  <a:pt x="1109150" y="-758"/>
                  <a:pt x="1112520" y="605"/>
                  <a:pt x="1115568" y="605"/>
                </a:cubicBez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5508104" y="2852936"/>
            <a:ext cx="1742978" cy="369332"/>
          </a:xfrm>
          <a:prstGeom prst="rect">
            <a:avLst/>
          </a:prstGeom>
          <a:noFill/>
        </p:spPr>
        <p:txBody>
          <a:bodyPr wrap="none" rtlCol="0">
            <a:spAutoFit/>
          </a:bodyPr>
          <a:lstStyle/>
          <a:p>
            <a:r>
              <a:rPr lang="cs-CZ" dirty="0" err="1">
                <a:solidFill>
                  <a:srgbClr val="FFFF00"/>
                </a:solidFill>
              </a:rPr>
              <a:t>Borena</a:t>
            </a:r>
            <a:r>
              <a:rPr lang="cs-CZ" dirty="0">
                <a:solidFill>
                  <a:srgbClr val="FFFF00"/>
                </a:solidFill>
              </a:rPr>
              <a:t> </a:t>
            </a:r>
            <a:r>
              <a:rPr lang="cs-CZ" dirty="0" err="1">
                <a:solidFill>
                  <a:srgbClr val="FFFF00"/>
                </a:solidFill>
              </a:rPr>
              <a:t>Saynt</a:t>
            </a:r>
            <a:r>
              <a:rPr lang="cs-CZ" dirty="0">
                <a:solidFill>
                  <a:srgbClr val="FFFF00"/>
                </a:solidFill>
              </a:rPr>
              <a:t> NP</a:t>
            </a:r>
          </a:p>
        </p:txBody>
      </p:sp>
      <p:sp>
        <p:nvSpPr>
          <p:cNvPr id="16" name="TextovéPole 15"/>
          <p:cNvSpPr txBox="1"/>
          <p:nvPr/>
        </p:nvSpPr>
        <p:spPr>
          <a:xfrm>
            <a:off x="4616568" y="2329716"/>
            <a:ext cx="735324" cy="523220"/>
          </a:xfrm>
          <a:prstGeom prst="rect">
            <a:avLst/>
          </a:prstGeom>
          <a:noFill/>
        </p:spPr>
        <p:txBody>
          <a:bodyPr wrap="square" rtlCol="0">
            <a:spAutoFit/>
          </a:bodyPr>
          <a:lstStyle/>
          <a:p>
            <a:r>
              <a:rPr lang="cs-CZ" sz="1400" dirty="0" err="1"/>
              <a:t>Lake</a:t>
            </a:r>
            <a:r>
              <a:rPr lang="cs-CZ" sz="1400" dirty="0"/>
              <a:t> Tana</a:t>
            </a:r>
          </a:p>
        </p:txBody>
      </p:sp>
      <p:sp>
        <p:nvSpPr>
          <p:cNvPr id="17" name="TextovéPole 16"/>
          <p:cNvSpPr txBox="1"/>
          <p:nvPr/>
        </p:nvSpPr>
        <p:spPr>
          <a:xfrm rot="2331212">
            <a:off x="4738187" y="3334691"/>
            <a:ext cx="1436990" cy="307777"/>
          </a:xfrm>
          <a:prstGeom prst="rect">
            <a:avLst/>
          </a:prstGeom>
          <a:noFill/>
        </p:spPr>
        <p:txBody>
          <a:bodyPr wrap="square" rtlCol="0">
            <a:spAutoFit/>
          </a:bodyPr>
          <a:lstStyle/>
          <a:p>
            <a:r>
              <a:rPr lang="cs-CZ" sz="1400" dirty="0"/>
              <a:t>Blue Nile</a:t>
            </a:r>
          </a:p>
        </p:txBody>
      </p:sp>
      <p:sp>
        <p:nvSpPr>
          <p:cNvPr id="18" name="TextovéPole 17"/>
          <p:cNvSpPr txBox="1"/>
          <p:nvPr/>
        </p:nvSpPr>
        <p:spPr>
          <a:xfrm>
            <a:off x="1115616" y="6074980"/>
            <a:ext cx="1831655" cy="369332"/>
          </a:xfrm>
          <a:prstGeom prst="rect">
            <a:avLst/>
          </a:prstGeom>
          <a:noFill/>
        </p:spPr>
        <p:txBody>
          <a:bodyPr wrap="none" rtlCol="0">
            <a:spAutoFit/>
          </a:bodyPr>
          <a:lstStyle/>
          <a:p>
            <a:r>
              <a:rPr lang="cs-CZ" i="1" dirty="0"/>
              <a:t>Stenocephalemys</a:t>
            </a:r>
          </a:p>
        </p:txBody>
      </p:sp>
      <p:sp>
        <p:nvSpPr>
          <p:cNvPr id="19" name="TextovéPole 16"/>
          <p:cNvSpPr txBox="1"/>
          <p:nvPr/>
        </p:nvSpPr>
        <p:spPr>
          <a:xfrm rot="18004339">
            <a:off x="7059302" y="4387737"/>
            <a:ext cx="1436990" cy="307777"/>
          </a:xfrm>
          <a:prstGeom prst="rect">
            <a:avLst/>
          </a:prstGeom>
          <a:noFill/>
        </p:spPr>
        <p:txBody>
          <a:bodyPr wrap="square" rtlCol="0">
            <a:spAutoFit/>
          </a:bodyPr>
          <a:lstStyle/>
          <a:p>
            <a:r>
              <a:rPr lang="cs-CZ" sz="1400" dirty="0"/>
              <a:t>Awash</a:t>
            </a:r>
          </a:p>
        </p:txBody>
      </p:sp>
    </p:spTree>
    <p:extLst>
      <p:ext uri="{BB962C8B-B14F-4D97-AF65-F5344CB8AC3E}">
        <p14:creationId xmlns:p14="http://schemas.microsoft.com/office/powerpoint/2010/main" val="1383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22914" t="17101" r="40074" b="16400"/>
          <a:stretch/>
        </p:blipFill>
        <p:spPr>
          <a:xfrm>
            <a:off x="4103947" y="1580318"/>
            <a:ext cx="4392489" cy="4439216"/>
          </a:xfrm>
          <a:prstGeom prst="rect">
            <a:avLst/>
          </a:prstGeom>
        </p:spPr>
      </p:pic>
      <p:sp>
        <p:nvSpPr>
          <p:cNvPr id="2" name="Nadpis 1"/>
          <p:cNvSpPr>
            <a:spLocks noGrp="1"/>
          </p:cNvSpPr>
          <p:nvPr>
            <p:ph type="title"/>
          </p:nvPr>
        </p:nvSpPr>
        <p:spPr/>
        <p:txBody>
          <a:bodyPr/>
          <a:lstStyle/>
          <a:p>
            <a:r>
              <a:rPr lang="cs-CZ" dirty="0" err="1"/>
              <a:t>Borena</a:t>
            </a:r>
            <a:r>
              <a:rPr lang="cs-CZ" dirty="0"/>
              <a:t> </a:t>
            </a:r>
            <a:r>
              <a:rPr lang="cs-CZ" dirty="0" err="1"/>
              <a:t>Saynt</a:t>
            </a:r>
            <a:r>
              <a:rPr lang="cs-CZ" dirty="0"/>
              <a:t> NP</a:t>
            </a:r>
          </a:p>
        </p:txBody>
      </p:sp>
      <p:cxnSp>
        <p:nvCxnSpPr>
          <p:cNvPr id="10" name="Přímá spojnice se šipkou 9"/>
          <p:cNvCxnSpPr/>
          <p:nvPr/>
        </p:nvCxnSpPr>
        <p:spPr>
          <a:xfrm flipH="1">
            <a:off x="6300192" y="3212976"/>
            <a:ext cx="72008" cy="288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4644008" y="6294872"/>
            <a:ext cx="144016" cy="144016"/>
          </a:xfrm>
          <a:prstGeom prst="ellipse">
            <a:avLst/>
          </a:prstGeom>
          <a:solidFill>
            <a:srgbClr val="2E48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182214"/>
            <a:ext cx="3727326" cy="369332"/>
          </a:xfrm>
          <a:prstGeom prst="rect">
            <a:avLst/>
          </a:prstGeom>
          <a:noFill/>
        </p:spPr>
        <p:txBody>
          <a:bodyPr wrap="square" rtlCol="0">
            <a:spAutoFit/>
          </a:bodyPr>
          <a:lstStyle/>
          <a:p>
            <a:r>
              <a:rPr lang="cs-CZ" dirty="0"/>
              <a:t>Distribution of </a:t>
            </a:r>
            <a:r>
              <a:rPr lang="cs-CZ" i="1" dirty="0"/>
              <a:t>S. sokolovi </a:t>
            </a:r>
            <a:r>
              <a:rPr lang="cs-CZ" dirty="0"/>
              <a:t>sp. nov. </a:t>
            </a:r>
            <a:endParaRPr lang="cs-CZ" i="1"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41" y="5200592"/>
            <a:ext cx="1750245" cy="11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5925312" y="2907792"/>
            <a:ext cx="841248" cy="566928"/>
          </a:xfrm>
          <a:custGeom>
            <a:avLst/>
            <a:gdLst>
              <a:gd name="connsiteX0" fmla="*/ 0 w 841248"/>
              <a:gd name="connsiteY0" fmla="*/ 566928 h 566928"/>
              <a:gd name="connsiteX1" fmla="*/ 18288 w 841248"/>
              <a:gd name="connsiteY1" fmla="*/ 521208 h 566928"/>
              <a:gd name="connsiteX2" fmla="*/ 100584 w 841248"/>
              <a:gd name="connsiteY2" fmla="*/ 475488 h 566928"/>
              <a:gd name="connsiteX3" fmla="*/ 146304 w 841248"/>
              <a:gd name="connsiteY3" fmla="*/ 420624 h 566928"/>
              <a:gd name="connsiteX4" fmla="*/ 182880 w 841248"/>
              <a:gd name="connsiteY4" fmla="*/ 320040 h 566928"/>
              <a:gd name="connsiteX5" fmla="*/ 210312 w 841248"/>
              <a:gd name="connsiteY5" fmla="*/ 301752 h 566928"/>
              <a:gd name="connsiteX6" fmla="*/ 228600 w 841248"/>
              <a:gd name="connsiteY6" fmla="*/ 274320 h 566928"/>
              <a:gd name="connsiteX7" fmla="*/ 237744 w 841248"/>
              <a:gd name="connsiteY7" fmla="*/ 246888 h 566928"/>
              <a:gd name="connsiteX8" fmla="*/ 292608 w 841248"/>
              <a:gd name="connsiteY8" fmla="*/ 201168 h 566928"/>
              <a:gd name="connsiteX9" fmla="*/ 301752 w 841248"/>
              <a:gd name="connsiteY9" fmla="*/ 173736 h 566928"/>
              <a:gd name="connsiteX10" fmla="*/ 356616 w 841248"/>
              <a:gd name="connsiteY10" fmla="*/ 155448 h 566928"/>
              <a:gd name="connsiteX11" fmla="*/ 475488 w 841248"/>
              <a:gd name="connsiteY11" fmla="*/ 164592 h 566928"/>
              <a:gd name="connsiteX12" fmla="*/ 530352 w 841248"/>
              <a:gd name="connsiteY12" fmla="*/ 182880 h 566928"/>
              <a:gd name="connsiteX13" fmla="*/ 658368 w 841248"/>
              <a:gd name="connsiteY13" fmla="*/ 173736 h 566928"/>
              <a:gd name="connsiteX14" fmla="*/ 685800 w 841248"/>
              <a:gd name="connsiteY14" fmla="*/ 164592 h 566928"/>
              <a:gd name="connsiteX15" fmla="*/ 740664 w 841248"/>
              <a:gd name="connsiteY15" fmla="*/ 128016 h 566928"/>
              <a:gd name="connsiteX16" fmla="*/ 786384 w 841248"/>
              <a:gd name="connsiteY16" fmla="*/ 73152 h 566928"/>
              <a:gd name="connsiteX17" fmla="*/ 804672 w 841248"/>
              <a:gd name="connsiteY17" fmla="*/ 45720 h 566928"/>
              <a:gd name="connsiteX18" fmla="*/ 832104 w 841248"/>
              <a:gd name="connsiteY18" fmla="*/ 36576 h 566928"/>
              <a:gd name="connsiteX19" fmla="*/ 841248 w 841248"/>
              <a:gd name="connsiteY19"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248" h="566928">
                <a:moveTo>
                  <a:pt x="0" y="566928"/>
                </a:moveTo>
                <a:cubicBezTo>
                  <a:pt x="6096" y="551688"/>
                  <a:pt x="7383" y="533476"/>
                  <a:pt x="18288" y="521208"/>
                </a:cubicBezTo>
                <a:cubicBezTo>
                  <a:pt x="44765" y="491421"/>
                  <a:pt x="68266" y="486261"/>
                  <a:pt x="100584" y="475488"/>
                </a:cubicBezTo>
                <a:cubicBezTo>
                  <a:pt x="114387" y="461685"/>
                  <a:pt x="139029" y="440629"/>
                  <a:pt x="146304" y="420624"/>
                </a:cubicBezTo>
                <a:cubicBezTo>
                  <a:pt x="161163" y="379761"/>
                  <a:pt x="153315" y="349605"/>
                  <a:pt x="182880" y="320040"/>
                </a:cubicBezTo>
                <a:cubicBezTo>
                  <a:pt x="190651" y="312269"/>
                  <a:pt x="201168" y="307848"/>
                  <a:pt x="210312" y="301752"/>
                </a:cubicBezTo>
                <a:cubicBezTo>
                  <a:pt x="216408" y="292608"/>
                  <a:pt x="223685" y="284150"/>
                  <a:pt x="228600" y="274320"/>
                </a:cubicBezTo>
                <a:cubicBezTo>
                  <a:pt x="232911" y="265699"/>
                  <a:pt x="232397" y="254908"/>
                  <a:pt x="237744" y="246888"/>
                </a:cubicBezTo>
                <a:cubicBezTo>
                  <a:pt x="251825" y="225766"/>
                  <a:pt x="272366" y="214662"/>
                  <a:pt x="292608" y="201168"/>
                </a:cubicBezTo>
                <a:cubicBezTo>
                  <a:pt x="295656" y="192024"/>
                  <a:pt x="293909" y="179338"/>
                  <a:pt x="301752" y="173736"/>
                </a:cubicBezTo>
                <a:cubicBezTo>
                  <a:pt x="317439" y="162531"/>
                  <a:pt x="356616" y="155448"/>
                  <a:pt x="356616" y="155448"/>
                </a:cubicBezTo>
                <a:cubicBezTo>
                  <a:pt x="396240" y="158496"/>
                  <a:pt x="436233" y="158394"/>
                  <a:pt x="475488" y="164592"/>
                </a:cubicBezTo>
                <a:cubicBezTo>
                  <a:pt x="494529" y="167599"/>
                  <a:pt x="530352" y="182880"/>
                  <a:pt x="530352" y="182880"/>
                </a:cubicBezTo>
                <a:cubicBezTo>
                  <a:pt x="573024" y="179832"/>
                  <a:pt x="615880" y="178735"/>
                  <a:pt x="658368" y="173736"/>
                </a:cubicBezTo>
                <a:cubicBezTo>
                  <a:pt x="667941" y="172610"/>
                  <a:pt x="677374" y="169273"/>
                  <a:pt x="685800" y="164592"/>
                </a:cubicBezTo>
                <a:cubicBezTo>
                  <a:pt x="705013" y="153918"/>
                  <a:pt x="740664" y="128016"/>
                  <a:pt x="740664" y="128016"/>
                </a:cubicBezTo>
                <a:cubicBezTo>
                  <a:pt x="786070" y="59908"/>
                  <a:pt x="727712" y="143558"/>
                  <a:pt x="786384" y="73152"/>
                </a:cubicBezTo>
                <a:cubicBezTo>
                  <a:pt x="793419" y="64709"/>
                  <a:pt x="796090" y="52585"/>
                  <a:pt x="804672" y="45720"/>
                </a:cubicBezTo>
                <a:cubicBezTo>
                  <a:pt x="812198" y="39699"/>
                  <a:pt x="822960" y="39624"/>
                  <a:pt x="832104" y="36576"/>
                </a:cubicBezTo>
                <a:lnTo>
                  <a:pt x="841248" y="0"/>
                </a:ln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879592" y="3730147"/>
            <a:ext cx="1115568" cy="631541"/>
          </a:xfrm>
          <a:custGeom>
            <a:avLst/>
            <a:gdLst>
              <a:gd name="connsiteX0" fmla="*/ 0 w 1115568"/>
              <a:gd name="connsiteY0" fmla="*/ 567533 h 631541"/>
              <a:gd name="connsiteX1" fmla="*/ 36576 w 1115568"/>
              <a:gd name="connsiteY1" fmla="*/ 613253 h 631541"/>
              <a:gd name="connsiteX2" fmla="*/ 64008 w 1115568"/>
              <a:gd name="connsiteY2" fmla="*/ 622397 h 631541"/>
              <a:gd name="connsiteX3" fmla="*/ 182880 w 1115568"/>
              <a:gd name="connsiteY3" fmla="*/ 631541 h 631541"/>
              <a:gd name="connsiteX4" fmla="*/ 237744 w 1115568"/>
              <a:gd name="connsiteY4" fmla="*/ 622397 h 631541"/>
              <a:gd name="connsiteX5" fmla="*/ 374904 w 1115568"/>
              <a:gd name="connsiteY5" fmla="*/ 594965 h 631541"/>
              <a:gd name="connsiteX6" fmla="*/ 448056 w 1115568"/>
              <a:gd name="connsiteY6" fmla="*/ 530957 h 631541"/>
              <a:gd name="connsiteX7" fmla="*/ 475488 w 1115568"/>
              <a:gd name="connsiteY7" fmla="*/ 512669 h 631541"/>
              <a:gd name="connsiteX8" fmla="*/ 502920 w 1115568"/>
              <a:gd name="connsiteY8" fmla="*/ 494381 h 631541"/>
              <a:gd name="connsiteX9" fmla="*/ 685800 w 1115568"/>
              <a:gd name="connsiteY9" fmla="*/ 503525 h 631541"/>
              <a:gd name="connsiteX10" fmla="*/ 740664 w 1115568"/>
              <a:gd name="connsiteY10" fmla="*/ 521813 h 631541"/>
              <a:gd name="connsiteX11" fmla="*/ 768096 w 1115568"/>
              <a:gd name="connsiteY11" fmla="*/ 530957 h 631541"/>
              <a:gd name="connsiteX12" fmla="*/ 813816 w 1115568"/>
              <a:gd name="connsiteY12" fmla="*/ 485237 h 631541"/>
              <a:gd name="connsiteX13" fmla="*/ 822960 w 1115568"/>
              <a:gd name="connsiteY13" fmla="*/ 457805 h 631541"/>
              <a:gd name="connsiteX14" fmla="*/ 877824 w 1115568"/>
              <a:gd name="connsiteY14" fmla="*/ 421229 h 631541"/>
              <a:gd name="connsiteX15" fmla="*/ 905256 w 1115568"/>
              <a:gd name="connsiteY15" fmla="*/ 402941 h 631541"/>
              <a:gd name="connsiteX16" fmla="*/ 932688 w 1115568"/>
              <a:gd name="connsiteY16" fmla="*/ 384653 h 631541"/>
              <a:gd name="connsiteX17" fmla="*/ 969264 w 1115568"/>
              <a:gd name="connsiteY17" fmla="*/ 329789 h 631541"/>
              <a:gd name="connsiteX18" fmla="*/ 987552 w 1115568"/>
              <a:gd name="connsiteY18" fmla="*/ 302357 h 631541"/>
              <a:gd name="connsiteX19" fmla="*/ 996696 w 1115568"/>
              <a:gd name="connsiteY19" fmla="*/ 274925 h 631541"/>
              <a:gd name="connsiteX20" fmla="*/ 1014984 w 1115568"/>
              <a:gd name="connsiteY20" fmla="*/ 119477 h 631541"/>
              <a:gd name="connsiteX21" fmla="*/ 1033272 w 1115568"/>
              <a:gd name="connsiteY21" fmla="*/ 64613 h 631541"/>
              <a:gd name="connsiteX22" fmla="*/ 1060704 w 1115568"/>
              <a:gd name="connsiteY22" fmla="*/ 46325 h 631541"/>
              <a:gd name="connsiteX23" fmla="*/ 1106424 w 1115568"/>
              <a:gd name="connsiteY23" fmla="*/ 605 h 631541"/>
              <a:gd name="connsiteX24" fmla="*/ 1115568 w 1115568"/>
              <a:gd name="connsiteY24" fmla="*/ 605 h 6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5568" h="631541">
                <a:moveTo>
                  <a:pt x="0" y="567533"/>
                </a:moveTo>
                <a:cubicBezTo>
                  <a:pt x="12192" y="582773"/>
                  <a:pt x="21758" y="600552"/>
                  <a:pt x="36576" y="613253"/>
                </a:cubicBezTo>
                <a:cubicBezTo>
                  <a:pt x="43894" y="619526"/>
                  <a:pt x="54444" y="621201"/>
                  <a:pt x="64008" y="622397"/>
                </a:cubicBezTo>
                <a:cubicBezTo>
                  <a:pt x="103442" y="627326"/>
                  <a:pt x="143256" y="628493"/>
                  <a:pt x="182880" y="631541"/>
                </a:cubicBezTo>
                <a:cubicBezTo>
                  <a:pt x="201168" y="628493"/>
                  <a:pt x="219317" y="624444"/>
                  <a:pt x="237744" y="622397"/>
                </a:cubicBezTo>
                <a:cubicBezTo>
                  <a:pt x="364458" y="608318"/>
                  <a:pt x="315127" y="634817"/>
                  <a:pt x="374904" y="594965"/>
                </a:cubicBezTo>
                <a:cubicBezTo>
                  <a:pt x="405384" y="549245"/>
                  <a:pt x="384048" y="573629"/>
                  <a:pt x="448056" y="530957"/>
                </a:cubicBezTo>
                <a:lnTo>
                  <a:pt x="475488" y="512669"/>
                </a:lnTo>
                <a:lnTo>
                  <a:pt x="502920" y="494381"/>
                </a:lnTo>
                <a:cubicBezTo>
                  <a:pt x="563880" y="497429"/>
                  <a:pt x="625166" y="496529"/>
                  <a:pt x="685800" y="503525"/>
                </a:cubicBezTo>
                <a:cubicBezTo>
                  <a:pt x="704950" y="505735"/>
                  <a:pt x="722376" y="515717"/>
                  <a:pt x="740664" y="521813"/>
                </a:cubicBezTo>
                <a:lnTo>
                  <a:pt x="768096" y="530957"/>
                </a:lnTo>
                <a:cubicBezTo>
                  <a:pt x="795528" y="512669"/>
                  <a:pt x="798576" y="515717"/>
                  <a:pt x="813816" y="485237"/>
                </a:cubicBezTo>
                <a:cubicBezTo>
                  <a:pt x="818127" y="476616"/>
                  <a:pt x="816144" y="464621"/>
                  <a:pt x="822960" y="457805"/>
                </a:cubicBezTo>
                <a:cubicBezTo>
                  <a:pt x="838502" y="442263"/>
                  <a:pt x="859536" y="433421"/>
                  <a:pt x="877824" y="421229"/>
                </a:cubicBezTo>
                <a:lnTo>
                  <a:pt x="905256" y="402941"/>
                </a:lnTo>
                <a:lnTo>
                  <a:pt x="932688" y="384653"/>
                </a:lnTo>
                <a:lnTo>
                  <a:pt x="969264" y="329789"/>
                </a:lnTo>
                <a:cubicBezTo>
                  <a:pt x="975360" y="320645"/>
                  <a:pt x="984077" y="312783"/>
                  <a:pt x="987552" y="302357"/>
                </a:cubicBezTo>
                <a:lnTo>
                  <a:pt x="996696" y="274925"/>
                </a:lnTo>
                <a:cubicBezTo>
                  <a:pt x="1002708" y="196774"/>
                  <a:pt x="997497" y="177768"/>
                  <a:pt x="1014984" y="119477"/>
                </a:cubicBezTo>
                <a:cubicBezTo>
                  <a:pt x="1020523" y="101013"/>
                  <a:pt x="1017232" y="75306"/>
                  <a:pt x="1033272" y="64613"/>
                </a:cubicBezTo>
                <a:lnTo>
                  <a:pt x="1060704" y="46325"/>
                </a:lnTo>
                <a:cubicBezTo>
                  <a:pt x="1078992" y="18893"/>
                  <a:pt x="1075944" y="15845"/>
                  <a:pt x="1106424" y="605"/>
                </a:cubicBezTo>
                <a:cubicBezTo>
                  <a:pt x="1109150" y="-758"/>
                  <a:pt x="1112520" y="605"/>
                  <a:pt x="1115568" y="605"/>
                </a:cubicBez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5508104" y="2852936"/>
            <a:ext cx="1742978" cy="369332"/>
          </a:xfrm>
          <a:prstGeom prst="rect">
            <a:avLst/>
          </a:prstGeom>
          <a:noFill/>
        </p:spPr>
        <p:txBody>
          <a:bodyPr wrap="none" rtlCol="0">
            <a:spAutoFit/>
          </a:bodyPr>
          <a:lstStyle/>
          <a:p>
            <a:r>
              <a:rPr lang="cs-CZ" dirty="0" err="1">
                <a:solidFill>
                  <a:srgbClr val="FFFF00"/>
                </a:solidFill>
              </a:rPr>
              <a:t>Borena</a:t>
            </a:r>
            <a:r>
              <a:rPr lang="cs-CZ" dirty="0">
                <a:solidFill>
                  <a:srgbClr val="FFFF00"/>
                </a:solidFill>
              </a:rPr>
              <a:t> </a:t>
            </a:r>
            <a:r>
              <a:rPr lang="cs-CZ" dirty="0" err="1">
                <a:solidFill>
                  <a:srgbClr val="FFFF00"/>
                </a:solidFill>
              </a:rPr>
              <a:t>Saynt</a:t>
            </a:r>
            <a:r>
              <a:rPr lang="cs-CZ" dirty="0">
                <a:solidFill>
                  <a:srgbClr val="FFFF00"/>
                </a:solidFill>
              </a:rPr>
              <a:t> NP</a:t>
            </a:r>
          </a:p>
        </p:txBody>
      </p:sp>
      <p:sp>
        <p:nvSpPr>
          <p:cNvPr id="16" name="TextovéPole 15"/>
          <p:cNvSpPr txBox="1"/>
          <p:nvPr/>
        </p:nvSpPr>
        <p:spPr>
          <a:xfrm>
            <a:off x="4616568" y="2329716"/>
            <a:ext cx="735324" cy="523220"/>
          </a:xfrm>
          <a:prstGeom prst="rect">
            <a:avLst/>
          </a:prstGeom>
          <a:noFill/>
        </p:spPr>
        <p:txBody>
          <a:bodyPr wrap="square" rtlCol="0">
            <a:spAutoFit/>
          </a:bodyPr>
          <a:lstStyle/>
          <a:p>
            <a:r>
              <a:rPr lang="cs-CZ" sz="1400" dirty="0" err="1"/>
              <a:t>Lake</a:t>
            </a:r>
            <a:r>
              <a:rPr lang="cs-CZ" sz="1400" dirty="0"/>
              <a:t> Tana</a:t>
            </a:r>
          </a:p>
        </p:txBody>
      </p:sp>
      <p:sp>
        <p:nvSpPr>
          <p:cNvPr id="17" name="TextovéPole 16"/>
          <p:cNvSpPr txBox="1"/>
          <p:nvPr/>
        </p:nvSpPr>
        <p:spPr>
          <a:xfrm rot="2331212">
            <a:off x="4738187" y="3334691"/>
            <a:ext cx="1436990" cy="307777"/>
          </a:xfrm>
          <a:prstGeom prst="rect">
            <a:avLst/>
          </a:prstGeom>
          <a:noFill/>
        </p:spPr>
        <p:txBody>
          <a:bodyPr wrap="square" rtlCol="0">
            <a:spAutoFit/>
          </a:bodyPr>
          <a:lstStyle/>
          <a:p>
            <a:r>
              <a:rPr lang="cs-CZ" sz="1400" dirty="0"/>
              <a:t>Blue Nile</a:t>
            </a:r>
          </a:p>
        </p:txBody>
      </p:sp>
      <p:sp>
        <p:nvSpPr>
          <p:cNvPr id="18" name="Ovál 17"/>
          <p:cNvSpPr/>
          <p:nvPr/>
        </p:nvSpPr>
        <p:spPr>
          <a:xfrm>
            <a:off x="4644008" y="6579201"/>
            <a:ext cx="144016" cy="144016"/>
          </a:xfrm>
          <a:prstGeom prst="ellipse">
            <a:avLst/>
          </a:prstGeom>
          <a:solidFill>
            <a:srgbClr val="E31A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4788024" y="6466543"/>
            <a:ext cx="3240360" cy="369332"/>
          </a:xfrm>
          <a:prstGeom prst="rect">
            <a:avLst/>
          </a:prstGeom>
          <a:noFill/>
        </p:spPr>
        <p:txBody>
          <a:bodyPr wrap="square" rtlCol="0">
            <a:spAutoFit/>
          </a:bodyPr>
          <a:lstStyle/>
          <a:p>
            <a:r>
              <a:rPr lang="cs-CZ" dirty="0" err="1"/>
              <a:t>Distribution</a:t>
            </a:r>
            <a:r>
              <a:rPr lang="cs-CZ" dirty="0"/>
              <a:t> </a:t>
            </a:r>
            <a:r>
              <a:rPr lang="cs-CZ" dirty="0" err="1"/>
              <a:t>of</a:t>
            </a:r>
            <a:r>
              <a:rPr lang="cs-CZ" dirty="0"/>
              <a:t> </a:t>
            </a:r>
            <a:r>
              <a:rPr lang="cs-CZ" i="1" dirty="0"/>
              <a:t>S. </a:t>
            </a:r>
            <a:r>
              <a:rPr lang="cs-CZ" i="1" dirty="0" err="1"/>
              <a:t>albipes</a:t>
            </a:r>
            <a:endParaRPr lang="cs-CZ" i="1" dirty="0"/>
          </a:p>
        </p:txBody>
      </p:sp>
      <p:sp>
        <p:nvSpPr>
          <p:cNvPr id="20" name="Freeform 4"/>
          <p:cNvSpPr/>
          <p:nvPr/>
        </p:nvSpPr>
        <p:spPr>
          <a:xfrm>
            <a:off x="281115" y="2148703"/>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p:cNvSpPr/>
          <p:nvPr/>
        </p:nvSpPr>
        <p:spPr>
          <a:xfrm>
            <a:off x="641155" y="4020911"/>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a:t>albipes</a:t>
            </a:r>
            <a:endParaRPr lang="en-US" dirty="0"/>
          </a:p>
        </p:txBody>
      </p:sp>
      <p:sp>
        <p:nvSpPr>
          <p:cNvPr id="22" name="Oval 8"/>
          <p:cNvSpPr/>
          <p:nvPr/>
        </p:nvSpPr>
        <p:spPr>
          <a:xfrm>
            <a:off x="2081315" y="4200931"/>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12"/>
          <p:cNvSpPr/>
          <p:nvPr/>
        </p:nvSpPr>
        <p:spPr>
          <a:xfrm>
            <a:off x="677159" y="1892094"/>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sokolovi</a:t>
            </a:r>
            <a:endParaRPr lang="en-US" dirty="0"/>
          </a:p>
        </p:txBody>
      </p:sp>
      <p:sp>
        <p:nvSpPr>
          <p:cNvPr id="24" name="Oval 13"/>
          <p:cNvSpPr/>
          <p:nvPr/>
        </p:nvSpPr>
        <p:spPr>
          <a:xfrm>
            <a:off x="2058473" y="207211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Obrázek 4"/>
          <p:cNvPicPr>
            <a:picLocks noChangeAspect="1"/>
          </p:cNvPicPr>
          <p:nvPr/>
        </p:nvPicPr>
        <p:blipFill>
          <a:blip r:embed="rId4"/>
          <a:stretch>
            <a:fillRect/>
          </a:stretch>
        </p:blipFill>
        <p:spPr>
          <a:xfrm>
            <a:off x="2564798" y="3826896"/>
            <a:ext cx="1424301" cy="1069583"/>
          </a:xfrm>
          <a:prstGeom prst="rect">
            <a:avLst/>
          </a:prstGeom>
        </p:spPr>
      </p:pic>
      <p:pic>
        <p:nvPicPr>
          <p:cNvPr id="9" name="Obrázek 8"/>
          <p:cNvPicPr>
            <a:picLocks noChangeAspect="1"/>
          </p:cNvPicPr>
          <p:nvPr/>
        </p:nvPicPr>
        <p:blipFill>
          <a:blip r:embed="rId5"/>
          <a:stretch>
            <a:fillRect/>
          </a:stretch>
        </p:blipFill>
        <p:spPr>
          <a:xfrm>
            <a:off x="2607261" y="1585716"/>
            <a:ext cx="1323420" cy="993826"/>
          </a:xfrm>
          <a:prstGeom prst="rect">
            <a:avLst/>
          </a:prstGeom>
        </p:spPr>
      </p:pic>
      <p:sp>
        <p:nvSpPr>
          <p:cNvPr id="28" name="TextovéPole 27"/>
          <p:cNvSpPr txBox="1"/>
          <p:nvPr/>
        </p:nvSpPr>
        <p:spPr>
          <a:xfrm>
            <a:off x="107504" y="4646155"/>
            <a:ext cx="1369286" cy="369332"/>
          </a:xfrm>
          <a:prstGeom prst="rect">
            <a:avLst/>
          </a:prstGeom>
          <a:noFill/>
        </p:spPr>
        <p:txBody>
          <a:bodyPr wrap="none" rtlCol="0">
            <a:spAutoFit/>
          </a:bodyPr>
          <a:lstStyle/>
          <a:p>
            <a:r>
              <a:rPr lang="cs-CZ" dirty="0"/>
              <a:t>2800 m </a:t>
            </a:r>
            <a:r>
              <a:rPr lang="cs-CZ" dirty="0" err="1"/>
              <a:t>a.s.l</a:t>
            </a:r>
            <a:r>
              <a:rPr lang="cs-CZ" dirty="0"/>
              <a:t>.</a:t>
            </a:r>
          </a:p>
        </p:txBody>
      </p:sp>
      <p:sp>
        <p:nvSpPr>
          <p:cNvPr id="29" name="TextovéPole 28"/>
          <p:cNvSpPr txBox="1"/>
          <p:nvPr/>
        </p:nvSpPr>
        <p:spPr>
          <a:xfrm>
            <a:off x="261731" y="1556411"/>
            <a:ext cx="1369286" cy="369332"/>
          </a:xfrm>
          <a:prstGeom prst="rect">
            <a:avLst/>
          </a:prstGeom>
          <a:noFill/>
        </p:spPr>
        <p:txBody>
          <a:bodyPr wrap="none" rtlCol="0">
            <a:spAutoFit/>
          </a:bodyPr>
          <a:lstStyle/>
          <a:p>
            <a:r>
              <a:rPr lang="cs-CZ" dirty="0"/>
              <a:t>3500 m </a:t>
            </a:r>
            <a:r>
              <a:rPr lang="cs-CZ" dirty="0" err="1"/>
              <a:t>a.s.l</a:t>
            </a:r>
            <a:r>
              <a:rPr lang="cs-CZ" dirty="0"/>
              <a:t>.</a:t>
            </a:r>
          </a:p>
        </p:txBody>
      </p:sp>
      <p:sp>
        <p:nvSpPr>
          <p:cNvPr id="30" name="TextovéPole 29"/>
          <p:cNvSpPr txBox="1"/>
          <p:nvPr/>
        </p:nvSpPr>
        <p:spPr>
          <a:xfrm>
            <a:off x="697435" y="6394535"/>
            <a:ext cx="1831655" cy="369332"/>
          </a:xfrm>
          <a:prstGeom prst="rect">
            <a:avLst/>
          </a:prstGeom>
          <a:noFill/>
        </p:spPr>
        <p:txBody>
          <a:bodyPr wrap="none" rtlCol="0">
            <a:spAutoFit/>
          </a:bodyPr>
          <a:lstStyle/>
          <a:p>
            <a:r>
              <a:rPr lang="cs-CZ" i="1" dirty="0"/>
              <a:t>Stenocephalemys</a:t>
            </a:r>
          </a:p>
        </p:txBody>
      </p:sp>
    </p:spTree>
    <p:extLst>
      <p:ext uri="{BB962C8B-B14F-4D97-AF65-F5344CB8AC3E}">
        <p14:creationId xmlns:p14="http://schemas.microsoft.com/office/powerpoint/2010/main" val="327852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Borena</a:t>
            </a:r>
            <a:r>
              <a:rPr lang="cs-CZ" dirty="0"/>
              <a:t> </a:t>
            </a:r>
            <a:r>
              <a:rPr lang="cs-CZ" dirty="0" err="1"/>
              <a:t>Saynt</a:t>
            </a:r>
            <a:r>
              <a:rPr lang="cs-CZ" dirty="0"/>
              <a:t> NP</a:t>
            </a: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41" y="4946035"/>
            <a:ext cx="1750245" cy="11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reeform 4"/>
          <p:cNvSpPr/>
          <p:nvPr/>
        </p:nvSpPr>
        <p:spPr>
          <a:xfrm>
            <a:off x="281115" y="2148703"/>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p:cNvSpPr/>
          <p:nvPr/>
        </p:nvSpPr>
        <p:spPr>
          <a:xfrm>
            <a:off x="641155" y="4020911"/>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i="1" dirty="0"/>
              <a:t>albipes</a:t>
            </a:r>
            <a:endParaRPr lang="en-US" i="1" dirty="0"/>
          </a:p>
        </p:txBody>
      </p:sp>
      <p:sp>
        <p:nvSpPr>
          <p:cNvPr id="22" name="Oval 8"/>
          <p:cNvSpPr/>
          <p:nvPr/>
        </p:nvSpPr>
        <p:spPr>
          <a:xfrm>
            <a:off x="2081315" y="4200931"/>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12"/>
          <p:cNvSpPr/>
          <p:nvPr/>
        </p:nvSpPr>
        <p:spPr>
          <a:xfrm>
            <a:off x="677159" y="1892094"/>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a:t>sokolovi</a:t>
            </a:r>
            <a:endParaRPr lang="en-US" i="1" dirty="0"/>
          </a:p>
        </p:txBody>
      </p:sp>
      <p:sp>
        <p:nvSpPr>
          <p:cNvPr id="24" name="Oval 13"/>
          <p:cNvSpPr/>
          <p:nvPr/>
        </p:nvSpPr>
        <p:spPr>
          <a:xfrm>
            <a:off x="2058473" y="207211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TextovéPole 29"/>
          <p:cNvSpPr txBox="1"/>
          <p:nvPr/>
        </p:nvSpPr>
        <p:spPr>
          <a:xfrm>
            <a:off x="616535" y="6139978"/>
            <a:ext cx="1831655" cy="369332"/>
          </a:xfrm>
          <a:prstGeom prst="rect">
            <a:avLst/>
          </a:prstGeom>
          <a:noFill/>
        </p:spPr>
        <p:txBody>
          <a:bodyPr wrap="none" rtlCol="0">
            <a:spAutoFit/>
          </a:bodyPr>
          <a:lstStyle/>
          <a:p>
            <a:r>
              <a:rPr lang="cs-CZ" i="1" dirty="0"/>
              <a:t>Stenocephalemys</a:t>
            </a:r>
          </a:p>
        </p:txBody>
      </p:sp>
      <p:sp>
        <p:nvSpPr>
          <p:cNvPr id="26" name="Freeform 4"/>
          <p:cNvSpPr/>
          <p:nvPr/>
        </p:nvSpPr>
        <p:spPr>
          <a:xfrm>
            <a:off x="3151046" y="218119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6"/>
          <p:cNvSpPr/>
          <p:nvPr/>
        </p:nvSpPr>
        <p:spPr>
          <a:xfrm>
            <a:off x="3511086" y="405339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600" i="1" dirty="0" err="1"/>
              <a:t>menageshae</a:t>
            </a:r>
            <a:endParaRPr lang="en-US" sz="1600" i="1" dirty="0"/>
          </a:p>
        </p:txBody>
      </p:sp>
      <p:sp>
        <p:nvSpPr>
          <p:cNvPr id="32" name="Oval 8"/>
          <p:cNvSpPr/>
          <p:nvPr/>
        </p:nvSpPr>
        <p:spPr>
          <a:xfrm>
            <a:off x="5004048" y="423341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12"/>
          <p:cNvSpPr/>
          <p:nvPr/>
        </p:nvSpPr>
        <p:spPr>
          <a:xfrm>
            <a:off x="3547090" y="1924582"/>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err="1"/>
              <a:t>simensis</a:t>
            </a:r>
            <a:endParaRPr lang="en-US" i="1" dirty="0"/>
          </a:p>
        </p:txBody>
      </p:sp>
      <p:sp>
        <p:nvSpPr>
          <p:cNvPr id="34" name="Oval 13"/>
          <p:cNvSpPr/>
          <p:nvPr/>
        </p:nvSpPr>
        <p:spPr>
          <a:xfrm>
            <a:off x="4928404" y="210460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Freeform 4"/>
          <p:cNvSpPr/>
          <p:nvPr/>
        </p:nvSpPr>
        <p:spPr>
          <a:xfrm>
            <a:off x="6012160" y="2204864"/>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6"/>
          <p:cNvSpPr/>
          <p:nvPr/>
        </p:nvSpPr>
        <p:spPr>
          <a:xfrm>
            <a:off x="6372200" y="4077072"/>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i="1" dirty="0" err="1"/>
              <a:t>yaldeni</a:t>
            </a:r>
            <a:endParaRPr lang="en-US" i="1" dirty="0"/>
          </a:p>
        </p:txBody>
      </p:sp>
      <p:sp>
        <p:nvSpPr>
          <p:cNvPr id="39" name="Oval 8"/>
          <p:cNvSpPr/>
          <p:nvPr/>
        </p:nvSpPr>
        <p:spPr>
          <a:xfrm>
            <a:off x="7812360" y="42570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Oval 12"/>
          <p:cNvSpPr/>
          <p:nvPr/>
        </p:nvSpPr>
        <p:spPr>
          <a:xfrm>
            <a:off x="6408204" y="1948255"/>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a:t>thalia</a:t>
            </a:r>
            <a:endParaRPr lang="en-US" i="1" dirty="0"/>
          </a:p>
        </p:txBody>
      </p:sp>
      <p:sp>
        <p:nvSpPr>
          <p:cNvPr id="41" name="Oval 13"/>
          <p:cNvSpPr/>
          <p:nvPr/>
        </p:nvSpPr>
        <p:spPr>
          <a:xfrm>
            <a:off x="7789518" y="2128275"/>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Obrázek 3"/>
          <p:cNvPicPr>
            <a:picLocks noChangeAspect="1"/>
          </p:cNvPicPr>
          <p:nvPr/>
        </p:nvPicPr>
        <p:blipFill>
          <a:blip r:embed="rId3"/>
          <a:stretch>
            <a:fillRect/>
          </a:stretch>
        </p:blipFill>
        <p:spPr>
          <a:xfrm>
            <a:off x="3462824" y="4917732"/>
            <a:ext cx="1892372" cy="1178414"/>
          </a:xfrm>
          <a:prstGeom prst="rect">
            <a:avLst/>
          </a:prstGeom>
        </p:spPr>
      </p:pic>
      <p:sp>
        <p:nvSpPr>
          <p:cNvPr id="42" name="TextovéPole 41"/>
          <p:cNvSpPr txBox="1"/>
          <p:nvPr/>
        </p:nvSpPr>
        <p:spPr>
          <a:xfrm>
            <a:off x="3713517" y="6122209"/>
            <a:ext cx="1325043" cy="369332"/>
          </a:xfrm>
          <a:prstGeom prst="rect">
            <a:avLst/>
          </a:prstGeom>
          <a:noFill/>
        </p:spPr>
        <p:txBody>
          <a:bodyPr wrap="none" rtlCol="0">
            <a:spAutoFit/>
          </a:bodyPr>
          <a:lstStyle/>
          <a:p>
            <a:r>
              <a:rPr lang="cs-CZ" i="1" dirty="0" err="1"/>
              <a:t>Lophuromys</a:t>
            </a:r>
            <a:endParaRPr lang="cs-CZ" i="1" dirty="0"/>
          </a:p>
        </p:txBody>
      </p:sp>
      <p:sp>
        <p:nvSpPr>
          <p:cNvPr id="6" name="TextovéPole 5"/>
          <p:cNvSpPr txBox="1"/>
          <p:nvPr/>
        </p:nvSpPr>
        <p:spPr>
          <a:xfrm>
            <a:off x="3887758" y="1486444"/>
            <a:ext cx="1156086" cy="369332"/>
          </a:xfrm>
          <a:prstGeom prst="rect">
            <a:avLst/>
          </a:prstGeom>
          <a:noFill/>
        </p:spPr>
        <p:txBody>
          <a:bodyPr wrap="none" rtlCol="0">
            <a:spAutoFit/>
          </a:bodyPr>
          <a:lstStyle/>
          <a:p>
            <a:r>
              <a:rPr lang="cs-CZ" dirty="0" err="1"/>
              <a:t>ddRADseq</a:t>
            </a:r>
            <a:endParaRPr lang="cs-CZ" dirty="0"/>
          </a:p>
        </p:txBody>
      </p:sp>
      <p:sp>
        <p:nvSpPr>
          <p:cNvPr id="43" name="TextovéPole 42"/>
          <p:cNvSpPr txBox="1"/>
          <p:nvPr/>
        </p:nvSpPr>
        <p:spPr>
          <a:xfrm>
            <a:off x="6633931" y="1465900"/>
            <a:ext cx="1324402" cy="369332"/>
          </a:xfrm>
          <a:prstGeom prst="rect">
            <a:avLst/>
          </a:prstGeom>
          <a:noFill/>
        </p:spPr>
        <p:txBody>
          <a:bodyPr wrap="none" rtlCol="0">
            <a:spAutoFit/>
          </a:bodyPr>
          <a:lstStyle/>
          <a:p>
            <a:r>
              <a:rPr lang="cs-CZ"/>
              <a:t>morphology</a:t>
            </a:r>
            <a:endParaRPr lang="cs-CZ" dirty="0"/>
          </a:p>
        </p:txBody>
      </p:sp>
      <p:sp>
        <p:nvSpPr>
          <p:cNvPr id="44" name="TextovéPole 43"/>
          <p:cNvSpPr txBox="1"/>
          <p:nvPr/>
        </p:nvSpPr>
        <p:spPr>
          <a:xfrm>
            <a:off x="403637" y="1478923"/>
            <a:ext cx="2445285" cy="369332"/>
          </a:xfrm>
          <a:prstGeom prst="rect">
            <a:avLst/>
          </a:prstGeom>
          <a:noFill/>
        </p:spPr>
        <p:txBody>
          <a:bodyPr wrap="none" rtlCol="0">
            <a:spAutoFit/>
          </a:bodyPr>
          <a:lstStyle/>
          <a:p>
            <a:r>
              <a:rPr lang="cs-CZ" dirty="0" err="1"/>
              <a:t>anchored</a:t>
            </a:r>
            <a:r>
              <a:rPr lang="cs-CZ" dirty="0"/>
              <a:t> </a:t>
            </a:r>
            <a:r>
              <a:rPr lang="cs-CZ" dirty="0" err="1"/>
              <a:t>phylogenomic</a:t>
            </a:r>
            <a:endParaRPr lang="cs-CZ" dirty="0"/>
          </a:p>
        </p:txBody>
      </p:sp>
      <p:sp>
        <p:nvSpPr>
          <p:cNvPr id="45" name="TextovéPole 44"/>
          <p:cNvSpPr txBox="1"/>
          <p:nvPr/>
        </p:nvSpPr>
        <p:spPr>
          <a:xfrm>
            <a:off x="6789922" y="6139914"/>
            <a:ext cx="1085554" cy="369332"/>
          </a:xfrm>
          <a:prstGeom prst="rect">
            <a:avLst/>
          </a:prstGeom>
          <a:noFill/>
        </p:spPr>
        <p:txBody>
          <a:bodyPr wrap="none" rtlCol="0">
            <a:spAutoFit/>
          </a:bodyPr>
          <a:lstStyle/>
          <a:p>
            <a:r>
              <a:rPr lang="cs-CZ" i="1" dirty="0" err="1"/>
              <a:t>Crocidura</a:t>
            </a:r>
            <a:endParaRPr lang="cs-CZ" i="1" dirty="0"/>
          </a:p>
        </p:txBody>
      </p:sp>
      <p:pic>
        <p:nvPicPr>
          <p:cNvPr id="3" name="Obrázek 2"/>
          <p:cNvPicPr>
            <a:picLocks noChangeAspect="1"/>
          </p:cNvPicPr>
          <p:nvPr/>
        </p:nvPicPr>
        <p:blipFill rotWithShape="1">
          <a:blip r:embed="rId4" cstate="print">
            <a:extLst>
              <a:ext uri="{28A0092B-C50C-407E-A947-70E740481C1C}">
                <a14:useLocalDpi xmlns:a14="http://schemas.microsoft.com/office/drawing/2010/main" val="0"/>
              </a:ext>
            </a:extLst>
          </a:blip>
          <a:srcRect l="-1" t="13777" r="8150" b="21523"/>
          <a:stretch/>
        </p:blipFill>
        <p:spPr>
          <a:xfrm>
            <a:off x="6147284" y="4882268"/>
            <a:ext cx="2297696" cy="1213878"/>
          </a:xfrm>
          <a:prstGeom prst="rect">
            <a:avLst/>
          </a:prstGeom>
        </p:spPr>
      </p:pic>
      <p:sp>
        <p:nvSpPr>
          <p:cNvPr id="27" name="TextovéPole 26"/>
          <p:cNvSpPr txBox="1"/>
          <p:nvPr/>
        </p:nvSpPr>
        <p:spPr>
          <a:xfrm>
            <a:off x="468829" y="6407663"/>
            <a:ext cx="1922706" cy="307777"/>
          </a:xfrm>
          <a:prstGeom prst="rect">
            <a:avLst/>
          </a:prstGeom>
          <a:noFill/>
        </p:spPr>
        <p:txBody>
          <a:bodyPr wrap="none" rtlCol="0">
            <a:spAutoFit/>
          </a:bodyPr>
          <a:lstStyle/>
          <a:p>
            <a:r>
              <a:rPr lang="cs-CZ" sz="1400" i="1" dirty="0"/>
              <a:t>(Mizerovská et al. 2020)</a:t>
            </a:r>
          </a:p>
        </p:txBody>
      </p:sp>
      <p:sp>
        <p:nvSpPr>
          <p:cNvPr id="28" name="TextovéPole 27"/>
          <p:cNvSpPr txBox="1"/>
          <p:nvPr/>
        </p:nvSpPr>
        <p:spPr>
          <a:xfrm>
            <a:off x="3296960" y="6407662"/>
            <a:ext cx="1844929" cy="307777"/>
          </a:xfrm>
          <a:prstGeom prst="rect">
            <a:avLst/>
          </a:prstGeom>
          <a:noFill/>
        </p:spPr>
        <p:txBody>
          <a:bodyPr wrap="none" rtlCol="0">
            <a:spAutoFit/>
          </a:bodyPr>
          <a:lstStyle/>
          <a:p>
            <a:r>
              <a:rPr lang="cs-CZ" sz="1400" i="1" dirty="0"/>
              <a:t>(Komarova et al. 2021)</a:t>
            </a:r>
          </a:p>
        </p:txBody>
      </p:sp>
      <p:sp>
        <p:nvSpPr>
          <p:cNvPr id="29" name="TextovéPole 28"/>
          <p:cNvSpPr txBox="1"/>
          <p:nvPr/>
        </p:nvSpPr>
        <p:spPr>
          <a:xfrm>
            <a:off x="6291442" y="6406667"/>
            <a:ext cx="1707775" cy="307777"/>
          </a:xfrm>
          <a:prstGeom prst="rect">
            <a:avLst/>
          </a:prstGeom>
          <a:noFill/>
        </p:spPr>
        <p:txBody>
          <a:bodyPr wrap="none" rtlCol="0">
            <a:spAutoFit/>
          </a:bodyPr>
          <a:lstStyle/>
          <a:p>
            <a:r>
              <a:rPr lang="cs-CZ" sz="1400" i="1" dirty="0"/>
              <a:t>(Konečný et al. 2020)</a:t>
            </a:r>
          </a:p>
        </p:txBody>
      </p:sp>
    </p:spTree>
    <p:extLst>
      <p:ext uri="{BB962C8B-B14F-4D97-AF65-F5344CB8AC3E}">
        <p14:creationId xmlns:p14="http://schemas.microsoft.com/office/powerpoint/2010/main" val="412569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p:bldP spid="6" grpId="0"/>
      <p:bldP spid="43" grpId="0"/>
      <p:bldP spid="45" grpId="0"/>
      <p:bldP spid="28" grpId="0"/>
      <p:bldP spid="2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383"/>
            <a:ext cx="9180512" cy="6885384"/>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a:t>Borena Saynt NP, 3700 m </a:t>
            </a:r>
            <a:r>
              <a:rPr lang="cs-CZ" dirty="0" err="1"/>
              <a:t>a.s.l</a:t>
            </a:r>
            <a:r>
              <a:rPr lang="cs-CZ" dirty="0"/>
              <a:t>.</a:t>
            </a:r>
            <a:endParaRPr lang="en-US" dirty="0"/>
          </a:p>
        </p:txBody>
      </p:sp>
      <p:sp>
        <p:nvSpPr>
          <p:cNvPr id="3" name="TextovéPole 2"/>
          <p:cNvSpPr txBox="1"/>
          <p:nvPr/>
        </p:nvSpPr>
        <p:spPr>
          <a:xfrm>
            <a:off x="2267744" y="1440920"/>
            <a:ext cx="6754991" cy="584775"/>
          </a:xfrm>
          <a:prstGeom prst="rect">
            <a:avLst/>
          </a:prstGeom>
          <a:noFill/>
        </p:spPr>
        <p:txBody>
          <a:bodyPr wrap="none" rtlCol="0">
            <a:spAutoFit/>
          </a:bodyPr>
          <a:lstStyle/>
          <a:p>
            <a:r>
              <a:rPr lang="cs-CZ" sz="3200" dirty="0" err="1">
                <a:solidFill>
                  <a:schemeClr val="bg1"/>
                </a:solidFill>
              </a:rPr>
              <a:t>Is</a:t>
            </a:r>
            <a:r>
              <a:rPr lang="cs-CZ" sz="3200" dirty="0">
                <a:solidFill>
                  <a:schemeClr val="bg1"/>
                </a:solidFill>
              </a:rPr>
              <a:t> </a:t>
            </a:r>
            <a:r>
              <a:rPr lang="cs-CZ" sz="3200" dirty="0" err="1">
                <a:solidFill>
                  <a:schemeClr val="bg1"/>
                </a:solidFill>
              </a:rPr>
              <a:t>there</a:t>
            </a:r>
            <a:r>
              <a:rPr lang="cs-CZ" sz="3200" dirty="0">
                <a:solidFill>
                  <a:schemeClr val="bg1"/>
                </a:solidFill>
              </a:rPr>
              <a:t> </a:t>
            </a:r>
            <a:r>
              <a:rPr lang="cs-CZ" sz="3200" dirty="0" err="1">
                <a:solidFill>
                  <a:schemeClr val="bg1"/>
                </a:solidFill>
              </a:rPr>
              <a:t>somebody</a:t>
            </a:r>
            <a:r>
              <a:rPr lang="cs-CZ" sz="3200" dirty="0">
                <a:solidFill>
                  <a:schemeClr val="bg1"/>
                </a:solidFill>
              </a:rPr>
              <a:t> </a:t>
            </a:r>
            <a:r>
              <a:rPr lang="cs-CZ" sz="3200" dirty="0" err="1">
                <a:solidFill>
                  <a:schemeClr val="bg1"/>
                </a:solidFill>
              </a:rPr>
              <a:t>with</a:t>
            </a:r>
            <a:r>
              <a:rPr lang="cs-CZ" sz="3200" dirty="0">
                <a:solidFill>
                  <a:schemeClr val="bg1"/>
                </a:solidFill>
              </a:rPr>
              <a:t> „</a:t>
            </a:r>
            <a:r>
              <a:rPr lang="cs-CZ" sz="3200" dirty="0" err="1">
                <a:solidFill>
                  <a:schemeClr val="bg1"/>
                </a:solidFill>
              </a:rPr>
              <a:t>own</a:t>
            </a:r>
            <a:r>
              <a:rPr lang="cs-CZ" sz="3200" dirty="0">
                <a:solidFill>
                  <a:schemeClr val="bg1"/>
                </a:solidFill>
              </a:rPr>
              <a:t>“ mtDNA?</a:t>
            </a:r>
          </a:p>
        </p:txBody>
      </p:sp>
    </p:spTree>
    <p:extLst>
      <p:ext uri="{BB962C8B-B14F-4D97-AF65-F5344CB8AC3E}">
        <p14:creationId xmlns:p14="http://schemas.microsoft.com/office/powerpoint/2010/main" val="145840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a:t>Borena Saynt NP, 3700 m </a:t>
            </a:r>
            <a:r>
              <a:rPr lang="cs-CZ" dirty="0" err="1"/>
              <a:t>a.s.l</a:t>
            </a:r>
            <a:r>
              <a:rPr lang="cs-CZ" dirty="0"/>
              <a:t>.</a:t>
            </a:r>
            <a:endParaRPr lang="en-US" dirty="0"/>
          </a:p>
        </p:txBody>
      </p:sp>
      <p:sp>
        <p:nvSpPr>
          <p:cNvPr id="3" name="TextovéPole 2"/>
          <p:cNvSpPr txBox="1"/>
          <p:nvPr/>
        </p:nvSpPr>
        <p:spPr>
          <a:xfrm>
            <a:off x="2116441" y="1914285"/>
            <a:ext cx="1972271" cy="707886"/>
          </a:xfrm>
          <a:prstGeom prst="rect">
            <a:avLst/>
          </a:prstGeom>
          <a:noFill/>
        </p:spPr>
        <p:txBody>
          <a:bodyPr wrap="none" rtlCol="0">
            <a:spAutoFit/>
          </a:bodyPr>
          <a:lstStyle/>
          <a:p>
            <a:pPr algn="ctr"/>
            <a:r>
              <a:rPr lang="cs-CZ" sz="2000" i="1" dirty="0" err="1">
                <a:solidFill>
                  <a:schemeClr val="bg1"/>
                </a:solidFill>
              </a:rPr>
              <a:t>Otomys</a:t>
            </a:r>
            <a:r>
              <a:rPr lang="cs-CZ" sz="2000" i="1" dirty="0">
                <a:solidFill>
                  <a:schemeClr val="bg1"/>
                </a:solidFill>
              </a:rPr>
              <a:t> </a:t>
            </a:r>
            <a:r>
              <a:rPr lang="cs-CZ" sz="2000" i="1" dirty="0" err="1">
                <a:solidFill>
                  <a:schemeClr val="bg1"/>
                </a:solidFill>
              </a:rPr>
              <a:t>simiensis</a:t>
            </a:r>
            <a:endParaRPr lang="cs-CZ" sz="2000" i="1" dirty="0">
              <a:solidFill>
                <a:schemeClr val="bg1"/>
              </a:solidFill>
            </a:endParaRPr>
          </a:p>
          <a:p>
            <a:pPr algn="ctr"/>
            <a:r>
              <a:rPr lang="cs-CZ" sz="2000" i="1" dirty="0" err="1">
                <a:solidFill>
                  <a:schemeClr val="bg1"/>
                </a:solidFill>
              </a:rPr>
              <a:t>Otomys</a:t>
            </a:r>
            <a:r>
              <a:rPr lang="cs-CZ" sz="2000" i="1" dirty="0">
                <a:solidFill>
                  <a:schemeClr val="bg1"/>
                </a:solidFill>
              </a:rPr>
              <a:t> </a:t>
            </a:r>
            <a:r>
              <a:rPr lang="cs-CZ" sz="2000" i="1" dirty="0" err="1">
                <a:solidFill>
                  <a:schemeClr val="bg1"/>
                </a:solidFill>
              </a:rPr>
              <a:t>typus</a:t>
            </a:r>
            <a:endParaRPr lang="cs-CZ" sz="2000" i="1" dirty="0">
              <a:solidFill>
                <a:schemeClr val="bg1"/>
              </a:solidFill>
            </a:endParaRPr>
          </a:p>
        </p:txBody>
      </p:sp>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5069" t="14752" r="16157" b="20524"/>
          <a:stretch/>
        </p:blipFill>
        <p:spPr>
          <a:xfrm>
            <a:off x="2318502" y="886095"/>
            <a:ext cx="1645104" cy="1028190"/>
          </a:xfrm>
          <a:prstGeom prst="rect">
            <a:avLst/>
          </a:prstGeom>
        </p:spPr>
      </p:pic>
      <p:pic>
        <p:nvPicPr>
          <p:cNvPr id="7" name="Zástupný symbol pro obsah 7"/>
          <p:cNvPicPr>
            <a:picLocks noChangeAspect="1"/>
          </p:cNvPicPr>
          <p:nvPr/>
        </p:nvPicPr>
        <p:blipFill rotWithShape="1">
          <a:blip r:embed="rId5"/>
          <a:srcRect l="4244" t="20665" r="20657" b="6040"/>
          <a:stretch/>
        </p:blipFill>
        <p:spPr>
          <a:xfrm flipH="1">
            <a:off x="4136368" y="886095"/>
            <a:ext cx="1563923" cy="1016549"/>
          </a:xfrm>
          <a:prstGeom prst="rect">
            <a:avLst/>
          </a:prstGeom>
        </p:spPr>
      </p:pic>
      <p:sp>
        <p:nvSpPr>
          <p:cNvPr id="8" name="TextovéPole 7"/>
          <p:cNvSpPr txBox="1"/>
          <p:nvPr/>
        </p:nvSpPr>
        <p:spPr>
          <a:xfrm>
            <a:off x="3897813" y="1902644"/>
            <a:ext cx="2108569" cy="707886"/>
          </a:xfrm>
          <a:prstGeom prst="rect">
            <a:avLst/>
          </a:prstGeom>
          <a:noFill/>
        </p:spPr>
        <p:txBody>
          <a:bodyPr wrap="square" rtlCol="0">
            <a:spAutoFit/>
          </a:bodyPr>
          <a:lstStyle/>
          <a:p>
            <a:pPr algn="ctr"/>
            <a:r>
              <a:rPr lang="cs-CZ" sz="2000" i="1" dirty="0" err="1">
                <a:solidFill>
                  <a:schemeClr val="bg1"/>
                </a:solidFill>
              </a:rPr>
              <a:t>Arvicanthis</a:t>
            </a:r>
            <a:r>
              <a:rPr lang="cs-CZ" sz="2000" i="1" dirty="0">
                <a:solidFill>
                  <a:schemeClr val="bg1"/>
                </a:solidFill>
              </a:rPr>
              <a:t> </a:t>
            </a:r>
            <a:r>
              <a:rPr lang="cs-CZ" sz="2000" i="1" dirty="0" err="1">
                <a:solidFill>
                  <a:schemeClr val="bg1"/>
                </a:solidFill>
              </a:rPr>
              <a:t>abyssinicus</a:t>
            </a:r>
            <a:endParaRPr lang="cs-CZ" sz="2000" i="1" dirty="0">
              <a:solidFill>
                <a:schemeClr val="bg1"/>
              </a:solidFill>
            </a:endParaRPr>
          </a:p>
        </p:txBody>
      </p:sp>
      <p:sp>
        <p:nvSpPr>
          <p:cNvPr id="9" name="TextovéPole 8"/>
          <p:cNvSpPr txBox="1"/>
          <p:nvPr/>
        </p:nvSpPr>
        <p:spPr>
          <a:xfrm>
            <a:off x="5750756" y="1914977"/>
            <a:ext cx="1562736" cy="707886"/>
          </a:xfrm>
          <a:prstGeom prst="rect">
            <a:avLst/>
          </a:prstGeom>
          <a:noFill/>
        </p:spPr>
        <p:txBody>
          <a:bodyPr wrap="square" rtlCol="0">
            <a:spAutoFit/>
          </a:bodyPr>
          <a:lstStyle/>
          <a:p>
            <a:pPr algn="ctr"/>
            <a:r>
              <a:rPr lang="cs-CZ" sz="2000" i="1" dirty="0" err="1">
                <a:solidFill>
                  <a:schemeClr val="bg1"/>
                </a:solidFill>
              </a:rPr>
              <a:t>Dendromus</a:t>
            </a:r>
            <a:endParaRPr lang="cs-CZ" sz="2000" i="1" dirty="0">
              <a:solidFill>
                <a:schemeClr val="bg1"/>
              </a:solidFill>
            </a:endParaRPr>
          </a:p>
          <a:p>
            <a:pPr algn="ctr"/>
            <a:r>
              <a:rPr lang="cs-CZ" sz="2000" dirty="0" err="1">
                <a:solidFill>
                  <a:schemeClr val="bg1"/>
                </a:solidFill>
              </a:rPr>
              <a:t>sp</a:t>
            </a:r>
            <a:r>
              <a:rPr lang="cs-CZ" sz="2000" dirty="0">
                <a:solidFill>
                  <a:schemeClr val="bg1"/>
                </a:solidFill>
              </a:rPr>
              <a:t>. n. 1</a:t>
            </a:r>
          </a:p>
        </p:txBody>
      </p:sp>
      <p:sp>
        <p:nvSpPr>
          <p:cNvPr id="10" name="TextovéPole 9"/>
          <p:cNvSpPr txBox="1"/>
          <p:nvPr/>
        </p:nvSpPr>
        <p:spPr>
          <a:xfrm>
            <a:off x="7313492" y="1914285"/>
            <a:ext cx="1562736" cy="707886"/>
          </a:xfrm>
          <a:prstGeom prst="rect">
            <a:avLst/>
          </a:prstGeom>
          <a:noFill/>
        </p:spPr>
        <p:txBody>
          <a:bodyPr wrap="square" rtlCol="0">
            <a:spAutoFit/>
          </a:bodyPr>
          <a:lstStyle/>
          <a:p>
            <a:pPr algn="ctr"/>
            <a:r>
              <a:rPr lang="cs-CZ" sz="2000" i="1" dirty="0" err="1">
                <a:solidFill>
                  <a:schemeClr val="bg1"/>
                </a:solidFill>
              </a:rPr>
              <a:t>Crocidura</a:t>
            </a:r>
            <a:endParaRPr lang="cs-CZ" sz="2000" i="1" dirty="0">
              <a:solidFill>
                <a:schemeClr val="bg1"/>
              </a:solidFill>
            </a:endParaRPr>
          </a:p>
          <a:p>
            <a:pPr algn="ctr"/>
            <a:r>
              <a:rPr lang="cs-CZ" sz="2000" i="1" dirty="0" err="1">
                <a:solidFill>
                  <a:schemeClr val="bg1"/>
                </a:solidFill>
              </a:rPr>
              <a:t>makeda</a:t>
            </a:r>
            <a:r>
              <a:rPr lang="cs-CZ" sz="2000" dirty="0">
                <a:solidFill>
                  <a:schemeClr val="bg1"/>
                </a:solidFill>
              </a:rPr>
              <a:t> </a:t>
            </a:r>
            <a:r>
              <a:rPr lang="cs-CZ" sz="2000" dirty="0" err="1">
                <a:solidFill>
                  <a:schemeClr val="bg1"/>
                </a:solidFill>
              </a:rPr>
              <a:t>n.sp</a:t>
            </a:r>
            <a:r>
              <a:rPr lang="cs-CZ" sz="2000" dirty="0">
                <a:solidFill>
                  <a:schemeClr val="bg1"/>
                </a:solidFill>
              </a:rPr>
              <a:t>.</a:t>
            </a: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22002" t="9168" r="5052" b="25990"/>
          <a:stretch/>
        </p:blipFill>
        <p:spPr>
          <a:xfrm>
            <a:off x="5824908" y="887215"/>
            <a:ext cx="1404157" cy="936105"/>
          </a:xfrm>
          <a:prstGeom prst="rect">
            <a:avLst/>
          </a:prstGeom>
        </p:spPr>
      </p:pic>
      <p:pic>
        <p:nvPicPr>
          <p:cNvPr id="14" name="Obrázek 13"/>
          <p:cNvPicPr>
            <a:picLocks noChangeAspect="1"/>
          </p:cNvPicPr>
          <p:nvPr/>
        </p:nvPicPr>
        <p:blipFill rotWithShape="1">
          <a:blip r:embed="rId7" cstate="print">
            <a:extLst>
              <a:ext uri="{28A0092B-C50C-407E-A947-70E740481C1C}">
                <a14:useLocalDpi xmlns:a14="http://schemas.microsoft.com/office/drawing/2010/main" val="0"/>
              </a:ext>
            </a:extLst>
          </a:blip>
          <a:srcRect t="9051" r="6688" b="17450"/>
          <a:stretch/>
        </p:blipFill>
        <p:spPr>
          <a:xfrm>
            <a:off x="7279278" y="886095"/>
            <a:ext cx="1580284" cy="933557"/>
          </a:xfrm>
          <a:prstGeom prst="rect">
            <a:avLst/>
          </a:prstGeom>
        </p:spPr>
      </p:pic>
    </p:spTree>
    <p:extLst>
      <p:ext uri="{BB962C8B-B14F-4D97-AF65-F5344CB8AC3E}">
        <p14:creationId xmlns:p14="http://schemas.microsoft.com/office/powerpoint/2010/main" val="212889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247"/>
            <a:ext cx="9110337" cy="6832753"/>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a:t>Borena Saynt NP, 3700 m </a:t>
            </a:r>
            <a:r>
              <a:rPr lang="cs-CZ" dirty="0" err="1"/>
              <a:t>a.s.l</a:t>
            </a:r>
            <a:r>
              <a:rPr lang="cs-CZ" dirty="0"/>
              <a:t>.</a:t>
            </a:r>
            <a:endParaRPr lang="en-US" dirty="0"/>
          </a:p>
        </p:txBody>
      </p:sp>
      <p:sp>
        <p:nvSpPr>
          <p:cNvPr id="3" name="TextovéPole 2"/>
          <p:cNvSpPr txBox="1"/>
          <p:nvPr/>
        </p:nvSpPr>
        <p:spPr>
          <a:xfrm>
            <a:off x="2094320" y="1914285"/>
            <a:ext cx="2016514" cy="400110"/>
          </a:xfrm>
          <a:prstGeom prst="rect">
            <a:avLst/>
          </a:prstGeom>
          <a:solidFill>
            <a:srgbClr val="92D050"/>
          </a:solidFill>
        </p:spPr>
        <p:txBody>
          <a:bodyPr wrap="none" rtlCol="0">
            <a:spAutoFit/>
          </a:bodyPr>
          <a:lstStyle/>
          <a:p>
            <a:pPr algn="ctr"/>
            <a:r>
              <a:rPr lang="cs-CZ" sz="2000" b="1" i="1" dirty="0" err="1"/>
              <a:t>Otomys</a:t>
            </a:r>
            <a:r>
              <a:rPr lang="cs-CZ" sz="2000" b="1" i="1" dirty="0"/>
              <a:t> </a:t>
            </a:r>
            <a:r>
              <a:rPr lang="cs-CZ" sz="2000" b="1" i="1" dirty="0" err="1"/>
              <a:t>simiensis</a:t>
            </a:r>
            <a:endParaRPr lang="cs-CZ" sz="2000" b="1" i="1" dirty="0"/>
          </a:p>
        </p:txBody>
      </p:sp>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5069" t="14752" r="16157" b="20524"/>
          <a:stretch/>
        </p:blipFill>
        <p:spPr>
          <a:xfrm>
            <a:off x="2318502" y="886095"/>
            <a:ext cx="1645104" cy="1028190"/>
          </a:xfrm>
          <a:prstGeom prst="rect">
            <a:avLst/>
          </a:prstGeom>
        </p:spPr>
      </p:pic>
      <p:pic>
        <p:nvPicPr>
          <p:cNvPr id="7" name="Zástupný symbol pro obsah 7"/>
          <p:cNvPicPr>
            <a:picLocks noChangeAspect="1"/>
          </p:cNvPicPr>
          <p:nvPr/>
        </p:nvPicPr>
        <p:blipFill rotWithShape="1">
          <a:blip r:embed="rId5"/>
          <a:srcRect l="4244" t="20665" r="20657" b="6040"/>
          <a:stretch/>
        </p:blipFill>
        <p:spPr>
          <a:xfrm flipH="1">
            <a:off x="4136368" y="886095"/>
            <a:ext cx="1563923" cy="1016549"/>
          </a:xfrm>
          <a:prstGeom prst="rect">
            <a:avLst/>
          </a:prstGeom>
        </p:spPr>
      </p:pic>
      <p:sp>
        <p:nvSpPr>
          <p:cNvPr id="8" name="TextovéPole 7"/>
          <p:cNvSpPr txBox="1"/>
          <p:nvPr/>
        </p:nvSpPr>
        <p:spPr>
          <a:xfrm>
            <a:off x="4136368" y="1914285"/>
            <a:ext cx="1563923" cy="984885"/>
          </a:xfrm>
          <a:prstGeom prst="rect">
            <a:avLst/>
          </a:prstGeom>
          <a:solidFill>
            <a:srgbClr val="92D050"/>
          </a:solidFill>
        </p:spPr>
        <p:txBody>
          <a:bodyPr wrap="square" rtlCol="0">
            <a:spAutoFit/>
          </a:bodyPr>
          <a:lstStyle/>
          <a:p>
            <a:pPr algn="ctr"/>
            <a:r>
              <a:rPr lang="cs-CZ" sz="2000" b="1" i="1" dirty="0" err="1"/>
              <a:t>Arvicanthis</a:t>
            </a:r>
            <a:r>
              <a:rPr lang="cs-CZ" sz="2000" b="1" i="1" dirty="0"/>
              <a:t> </a:t>
            </a:r>
            <a:r>
              <a:rPr lang="cs-CZ" sz="2000" b="1" i="1" dirty="0" err="1"/>
              <a:t>abyssinicus</a:t>
            </a:r>
            <a:endParaRPr lang="cs-CZ" sz="2000" b="1" i="1" dirty="0"/>
          </a:p>
          <a:p>
            <a:pPr algn="ctr"/>
            <a:r>
              <a:rPr lang="cs-CZ" dirty="0"/>
              <a:t>(</a:t>
            </a:r>
            <a:r>
              <a:rPr lang="cs-CZ" dirty="0" err="1"/>
              <a:t>ddRADseq</a:t>
            </a:r>
            <a:r>
              <a:rPr lang="cs-CZ" dirty="0"/>
              <a:t>)</a:t>
            </a:r>
          </a:p>
        </p:txBody>
      </p:sp>
      <p:sp>
        <p:nvSpPr>
          <p:cNvPr id="9" name="TextovéPole 8"/>
          <p:cNvSpPr txBox="1"/>
          <p:nvPr/>
        </p:nvSpPr>
        <p:spPr>
          <a:xfrm>
            <a:off x="5824908" y="1914977"/>
            <a:ext cx="1404157" cy="707886"/>
          </a:xfrm>
          <a:prstGeom prst="rect">
            <a:avLst/>
          </a:prstGeom>
          <a:solidFill>
            <a:srgbClr val="FFC000"/>
          </a:solidFill>
        </p:spPr>
        <p:txBody>
          <a:bodyPr wrap="none" rtlCol="0">
            <a:spAutoFit/>
          </a:bodyPr>
          <a:lstStyle>
            <a:defPPr>
              <a:defRPr lang="en-US"/>
            </a:defPPr>
            <a:lvl1pPr algn="ctr">
              <a:defRPr sz="2000" i="1"/>
            </a:lvl1pPr>
          </a:lstStyle>
          <a:p>
            <a:r>
              <a:rPr lang="cs-CZ" dirty="0" err="1"/>
              <a:t>Dendromus</a:t>
            </a:r>
            <a:endParaRPr lang="cs-CZ" dirty="0"/>
          </a:p>
          <a:p>
            <a:r>
              <a:rPr lang="cs-CZ" i="0" dirty="0" err="1"/>
              <a:t>sp</a:t>
            </a:r>
            <a:r>
              <a:rPr lang="cs-CZ" i="0" dirty="0"/>
              <a:t>. n. 1</a:t>
            </a:r>
          </a:p>
        </p:txBody>
      </p:sp>
      <p:sp>
        <p:nvSpPr>
          <p:cNvPr id="10" name="TextovéPole 9"/>
          <p:cNvSpPr txBox="1"/>
          <p:nvPr/>
        </p:nvSpPr>
        <p:spPr>
          <a:xfrm>
            <a:off x="7313492" y="1914285"/>
            <a:ext cx="1578988" cy="707886"/>
          </a:xfrm>
          <a:prstGeom prst="rect">
            <a:avLst/>
          </a:prstGeom>
          <a:solidFill>
            <a:srgbClr val="FFC000"/>
          </a:solidFill>
        </p:spPr>
        <p:txBody>
          <a:bodyPr wrap="none" rtlCol="0">
            <a:spAutoFit/>
          </a:bodyPr>
          <a:lstStyle>
            <a:defPPr>
              <a:defRPr lang="en-US"/>
            </a:defPPr>
            <a:lvl1pPr algn="ctr">
              <a:defRPr sz="2000" i="1"/>
            </a:lvl1pPr>
          </a:lstStyle>
          <a:p>
            <a:r>
              <a:rPr lang="cs-CZ" dirty="0" err="1"/>
              <a:t>Crocidura</a:t>
            </a:r>
            <a:endParaRPr lang="cs-CZ" dirty="0"/>
          </a:p>
          <a:p>
            <a:r>
              <a:rPr lang="cs-CZ" dirty="0" err="1"/>
              <a:t>makeda</a:t>
            </a:r>
            <a:r>
              <a:rPr lang="cs-CZ" dirty="0"/>
              <a:t> </a:t>
            </a:r>
            <a:r>
              <a:rPr lang="cs-CZ" i="0" dirty="0" err="1"/>
              <a:t>n.sp</a:t>
            </a:r>
            <a:r>
              <a:rPr lang="cs-CZ" i="0" dirty="0"/>
              <a:t>.</a:t>
            </a: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22002" t="9168" r="5052" b="25990"/>
          <a:stretch/>
        </p:blipFill>
        <p:spPr>
          <a:xfrm>
            <a:off x="5824908" y="887215"/>
            <a:ext cx="1404157" cy="936105"/>
          </a:xfrm>
          <a:prstGeom prst="rect">
            <a:avLst/>
          </a:prstGeom>
        </p:spPr>
      </p:pic>
      <p:sp>
        <p:nvSpPr>
          <p:cNvPr id="15" name="TextovéPole 14"/>
          <p:cNvSpPr txBox="1"/>
          <p:nvPr/>
        </p:nvSpPr>
        <p:spPr>
          <a:xfrm>
            <a:off x="2300787" y="2314395"/>
            <a:ext cx="1603580" cy="677108"/>
          </a:xfrm>
          <a:prstGeom prst="rect">
            <a:avLst/>
          </a:prstGeom>
          <a:solidFill>
            <a:srgbClr val="FFC000"/>
          </a:solidFill>
        </p:spPr>
        <p:txBody>
          <a:bodyPr wrap="none" rtlCol="0">
            <a:spAutoFit/>
          </a:bodyPr>
          <a:lstStyle/>
          <a:p>
            <a:pPr algn="ctr"/>
            <a:r>
              <a:rPr lang="cs-CZ" sz="2000" i="1" dirty="0" err="1"/>
              <a:t>Otomys</a:t>
            </a:r>
            <a:r>
              <a:rPr lang="cs-CZ" sz="2000" i="1" dirty="0"/>
              <a:t> </a:t>
            </a:r>
            <a:r>
              <a:rPr lang="cs-CZ" sz="2000" i="1" dirty="0" err="1"/>
              <a:t>typus</a:t>
            </a:r>
            <a:endParaRPr lang="cs-CZ" sz="2000" i="1" dirty="0"/>
          </a:p>
          <a:p>
            <a:pPr algn="ctr"/>
            <a:r>
              <a:rPr lang="cs-CZ" dirty="0"/>
              <a:t>(</a:t>
            </a:r>
            <a:r>
              <a:rPr lang="cs-CZ" dirty="0" err="1"/>
              <a:t>ddRADseq</a:t>
            </a:r>
            <a:r>
              <a:rPr lang="cs-CZ" dirty="0"/>
              <a:t>)</a:t>
            </a:r>
          </a:p>
        </p:txBody>
      </p:sp>
      <p:pic>
        <p:nvPicPr>
          <p:cNvPr id="16" name="Obrázek 15"/>
          <p:cNvPicPr>
            <a:picLocks noChangeAspect="1"/>
          </p:cNvPicPr>
          <p:nvPr/>
        </p:nvPicPr>
        <p:blipFill rotWithShape="1">
          <a:blip r:embed="rId7" cstate="print">
            <a:extLst>
              <a:ext uri="{28A0092B-C50C-407E-A947-70E740481C1C}">
                <a14:useLocalDpi xmlns:a14="http://schemas.microsoft.com/office/drawing/2010/main" val="0"/>
              </a:ext>
            </a:extLst>
          </a:blip>
          <a:srcRect t="9051" r="6688" b="17450"/>
          <a:stretch/>
        </p:blipFill>
        <p:spPr>
          <a:xfrm>
            <a:off x="7279278" y="886095"/>
            <a:ext cx="1580284" cy="933557"/>
          </a:xfrm>
          <a:prstGeom prst="rect">
            <a:avLst/>
          </a:prstGeom>
        </p:spPr>
      </p:pic>
    </p:spTree>
    <p:extLst>
      <p:ext uri="{BB962C8B-B14F-4D97-AF65-F5344CB8AC3E}">
        <p14:creationId xmlns:p14="http://schemas.microsoft.com/office/powerpoint/2010/main" val="83921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74320" y="1494227"/>
            <a:ext cx="8229600" cy="1512053"/>
          </a:xfrm>
        </p:spPr>
        <p:txBody>
          <a:bodyPr>
            <a:normAutofit fontScale="92500" lnSpcReduction="10000"/>
          </a:bodyPr>
          <a:lstStyle/>
          <a:p>
            <a:pPr marL="0" indent="0">
              <a:buNone/>
            </a:pPr>
            <a:r>
              <a:rPr lang="cs-CZ" b="1" dirty="0"/>
              <a:t>Non-</a:t>
            </a:r>
            <a:r>
              <a:rPr lang="cs-CZ" b="1" dirty="0" err="1"/>
              <a:t>adaptive</a:t>
            </a:r>
            <a:r>
              <a:rPr lang="cs-CZ" b="1" dirty="0"/>
              <a:t> </a:t>
            </a:r>
            <a:r>
              <a:rPr lang="cs-CZ" b="1" dirty="0" err="1"/>
              <a:t>explanation</a:t>
            </a:r>
            <a:endParaRPr lang="cs-CZ" b="1" dirty="0"/>
          </a:p>
          <a:p>
            <a:r>
              <a:rPr lang="cs-CZ" dirty="0" err="1"/>
              <a:t>rodents</a:t>
            </a:r>
            <a:r>
              <a:rPr lang="cs-CZ" dirty="0"/>
              <a:t> </a:t>
            </a:r>
            <a:r>
              <a:rPr lang="cs-CZ" dirty="0" err="1"/>
              <a:t>have</a:t>
            </a:r>
            <a:r>
              <a:rPr lang="cs-CZ" dirty="0"/>
              <a:t> male-</a:t>
            </a:r>
            <a:r>
              <a:rPr lang="cs-CZ" dirty="0" err="1"/>
              <a:t>biased</a:t>
            </a:r>
            <a:r>
              <a:rPr lang="cs-CZ" dirty="0"/>
              <a:t> </a:t>
            </a:r>
            <a:r>
              <a:rPr lang="cs-CZ" dirty="0" err="1"/>
              <a:t>dispersal</a:t>
            </a:r>
            <a:r>
              <a:rPr lang="cs-CZ" dirty="0"/>
              <a:t> – </a:t>
            </a:r>
            <a:r>
              <a:rPr lang="cs-CZ" dirty="0" err="1"/>
              <a:t>expanding</a:t>
            </a:r>
            <a:r>
              <a:rPr lang="cs-CZ" dirty="0"/>
              <a:t> </a:t>
            </a:r>
            <a:r>
              <a:rPr lang="cs-CZ" dirty="0" err="1"/>
              <a:t>males</a:t>
            </a:r>
            <a:r>
              <a:rPr lang="cs-CZ" dirty="0"/>
              <a:t> </a:t>
            </a:r>
            <a:r>
              <a:rPr lang="cs-CZ" dirty="0" err="1"/>
              <a:t>captures</a:t>
            </a:r>
            <a:r>
              <a:rPr lang="cs-CZ" dirty="0"/>
              <a:t> mtDNA </a:t>
            </a:r>
            <a:r>
              <a:rPr lang="cs-CZ" dirty="0" err="1"/>
              <a:t>of</a:t>
            </a:r>
            <a:r>
              <a:rPr lang="cs-CZ" dirty="0"/>
              <a:t> </a:t>
            </a:r>
            <a:r>
              <a:rPr lang="cs-CZ" dirty="0" err="1"/>
              <a:t>local</a:t>
            </a:r>
            <a:r>
              <a:rPr lang="cs-CZ" dirty="0"/>
              <a:t> species (</a:t>
            </a:r>
            <a:r>
              <a:rPr lang="cs-CZ" dirty="0" err="1"/>
              <a:t>see</a:t>
            </a:r>
            <a:r>
              <a:rPr lang="cs-CZ" dirty="0"/>
              <a:t> </a:t>
            </a:r>
            <a:r>
              <a:rPr lang="cs-CZ" dirty="0" err="1"/>
              <a:t>example</a:t>
            </a:r>
            <a:r>
              <a:rPr lang="cs-CZ" dirty="0"/>
              <a:t> </a:t>
            </a:r>
            <a:r>
              <a:rPr lang="cs-CZ" dirty="0" err="1"/>
              <a:t>with</a:t>
            </a:r>
            <a:r>
              <a:rPr lang="cs-CZ" dirty="0"/>
              <a:t> </a:t>
            </a:r>
            <a:r>
              <a:rPr lang="cs-CZ" dirty="0" err="1"/>
              <a:t>hares</a:t>
            </a:r>
            <a:r>
              <a:rPr lang="cs-CZ" dirty="0"/>
              <a:t>)</a:t>
            </a:r>
          </a:p>
          <a:p>
            <a:r>
              <a:rPr lang="cs-CZ" dirty="0" err="1"/>
              <a:t>expansion</a:t>
            </a:r>
            <a:r>
              <a:rPr lang="cs-CZ" dirty="0"/>
              <a:t> </a:t>
            </a:r>
            <a:r>
              <a:rPr lang="cs-CZ" dirty="0" err="1"/>
              <a:t>due</a:t>
            </a:r>
            <a:r>
              <a:rPr lang="cs-CZ" dirty="0"/>
              <a:t> to </a:t>
            </a:r>
            <a:r>
              <a:rPr lang="cs-CZ" dirty="0" err="1"/>
              <a:t>climate</a:t>
            </a:r>
            <a:r>
              <a:rPr lang="cs-CZ" dirty="0"/>
              <a:t> </a:t>
            </a:r>
            <a:r>
              <a:rPr lang="cs-CZ" dirty="0" err="1"/>
              <a:t>change</a:t>
            </a:r>
            <a:r>
              <a:rPr lang="cs-CZ" dirty="0"/>
              <a:t> → </a:t>
            </a:r>
            <a:r>
              <a:rPr lang="cs-CZ" dirty="0" err="1"/>
              <a:t>low-elevation</a:t>
            </a:r>
            <a:r>
              <a:rPr lang="cs-CZ" dirty="0"/>
              <a:t> species </a:t>
            </a:r>
            <a:r>
              <a:rPr lang="cs-CZ" dirty="0" err="1"/>
              <a:t>should</a:t>
            </a:r>
            <a:r>
              <a:rPr lang="cs-CZ" dirty="0"/>
              <a:t> </a:t>
            </a:r>
            <a:r>
              <a:rPr lang="cs-CZ" dirty="0" err="1"/>
              <a:t>move</a:t>
            </a:r>
            <a:r>
              <a:rPr lang="cs-CZ" dirty="0"/>
              <a:t> up and </a:t>
            </a:r>
            <a:r>
              <a:rPr lang="cs-CZ" dirty="0" err="1"/>
              <a:t>capture</a:t>
            </a:r>
            <a:r>
              <a:rPr lang="cs-CZ" dirty="0"/>
              <a:t> </a:t>
            </a:r>
            <a:r>
              <a:rPr lang="cs-CZ" dirty="0" err="1"/>
              <a:t>high-elevation</a:t>
            </a:r>
            <a:r>
              <a:rPr lang="cs-CZ" dirty="0"/>
              <a:t> mtDNA</a:t>
            </a:r>
          </a:p>
        </p:txBody>
      </p:sp>
      <p:sp>
        <p:nvSpPr>
          <p:cNvPr id="4" name="Freeform 4"/>
          <p:cNvSpPr/>
          <p:nvPr/>
        </p:nvSpPr>
        <p:spPr>
          <a:xfrm>
            <a:off x="529208" y="3562500"/>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89248" y="5434708"/>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329408" y="5614728"/>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925252" y="3305891"/>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306566" y="3485911"/>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reeform 4"/>
          <p:cNvSpPr/>
          <p:nvPr/>
        </p:nvSpPr>
        <p:spPr>
          <a:xfrm>
            <a:off x="5508104" y="3573016"/>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p:cNvSpPr/>
          <p:nvPr/>
        </p:nvSpPr>
        <p:spPr>
          <a:xfrm>
            <a:off x="5868144" y="5445224"/>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Oval 8"/>
          <p:cNvSpPr/>
          <p:nvPr/>
        </p:nvSpPr>
        <p:spPr>
          <a:xfrm>
            <a:off x="7308304" y="562524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2"/>
          <p:cNvSpPr/>
          <p:nvPr/>
        </p:nvSpPr>
        <p:spPr>
          <a:xfrm>
            <a:off x="5904148" y="3316407"/>
            <a:ext cx="1872208" cy="648072"/>
          </a:xfrm>
          <a:prstGeom prst="ellipse">
            <a:avLst/>
          </a:prstGeom>
          <a:solidFill>
            <a:srgbClr val="E31A1C"/>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3"/>
          <p:cNvSpPr/>
          <p:nvPr/>
        </p:nvSpPr>
        <p:spPr>
          <a:xfrm>
            <a:off x="7285462" y="3496427"/>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Šipka doprava 14"/>
          <p:cNvSpPr/>
          <p:nvPr/>
        </p:nvSpPr>
        <p:spPr>
          <a:xfrm>
            <a:off x="3563888" y="5084119"/>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TextovéPole 16"/>
          <p:cNvSpPr txBox="1"/>
          <p:nvPr/>
        </p:nvSpPr>
        <p:spPr>
          <a:xfrm>
            <a:off x="1547664" y="4869160"/>
            <a:ext cx="576064" cy="523220"/>
          </a:xfrm>
          <a:prstGeom prst="rect">
            <a:avLst/>
          </a:prstGeom>
          <a:noFill/>
        </p:spPr>
        <p:txBody>
          <a:bodyPr wrap="square" rtlCol="0">
            <a:spAutoFit/>
          </a:bodyPr>
          <a:lstStyle/>
          <a:p>
            <a:pPr algn="ctr"/>
            <a:r>
              <a:rPr lang="cs-CZ" sz="2800" b="1" dirty="0">
                <a:solidFill>
                  <a:srgbClr val="FF0000"/>
                </a:solidFill>
                <a:latin typeface="Times New Roman" panose="02020603050405020304" pitchFamily="18" charset="0"/>
                <a:cs typeface="Times New Roman" panose="02020603050405020304" pitchFamily="18" charset="0"/>
              </a:rPr>
              <a:t>♂</a:t>
            </a:r>
            <a:endParaRPr lang="cs-CZ" sz="2800" b="1" dirty="0">
              <a:solidFill>
                <a:srgbClr val="FF0000"/>
              </a:solidFill>
            </a:endParaRPr>
          </a:p>
        </p:txBody>
      </p:sp>
      <p:sp>
        <p:nvSpPr>
          <p:cNvPr id="18" name="Šipka doprava 17"/>
          <p:cNvSpPr/>
          <p:nvPr/>
        </p:nvSpPr>
        <p:spPr>
          <a:xfrm rot="16200000">
            <a:off x="1952788" y="4998188"/>
            <a:ext cx="442392" cy="2651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cxnSp>
        <p:nvCxnSpPr>
          <p:cNvPr id="20" name="Přímá spojnice 19"/>
          <p:cNvCxnSpPr/>
          <p:nvPr/>
        </p:nvCxnSpPr>
        <p:spPr>
          <a:xfrm>
            <a:off x="529208" y="3006280"/>
            <a:ext cx="8219256" cy="35910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V="1">
            <a:off x="395536" y="3140968"/>
            <a:ext cx="7992888" cy="325029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52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57200" y="1600202"/>
            <a:ext cx="8229600" cy="1119564"/>
          </a:xfrm>
        </p:spPr>
        <p:txBody>
          <a:bodyPr>
            <a:normAutofit lnSpcReduction="10000"/>
          </a:bodyPr>
          <a:lstStyle/>
          <a:p>
            <a:pPr marL="0" indent="0">
              <a:buNone/>
            </a:pPr>
            <a:r>
              <a:rPr lang="cs-CZ" b="1" dirty="0" err="1"/>
              <a:t>Adaptive</a:t>
            </a:r>
            <a:r>
              <a:rPr lang="cs-CZ" b="1" dirty="0"/>
              <a:t> </a:t>
            </a:r>
            <a:r>
              <a:rPr lang="cs-CZ" b="1" dirty="0" err="1"/>
              <a:t>explanation</a:t>
            </a:r>
            <a:r>
              <a:rPr lang="cs-CZ" b="1" dirty="0"/>
              <a:t> no. 1</a:t>
            </a:r>
          </a:p>
          <a:p>
            <a:r>
              <a:rPr lang="cs-CZ" dirty="0"/>
              <a:t>advantageous OXPHOS genes of low-elevation taxon </a:t>
            </a:r>
          </a:p>
          <a:p>
            <a:r>
              <a:rPr lang="cs-CZ" dirty="0"/>
              <a:t>→ studies of energetic metabolism and co-introgression are required</a:t>
            </a:r>
          </a:p>
        </p:txBody>
      </p:sp>
      <p:sp>
        <p:nvSpPr>
          <p:cNvPr id="4" name="Freeform 4"/>
          <p:cNvSpPr/>
          <p:nvPr/>
        </p:nvSpPr>
        <p:spPr>
          <a:xfrm>
            <a:off x="457200" y="3563565"/>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17240" y="5435773"/>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257400" y="5615793"/>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853244" y="3306956"/>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234558" y="3486976"/>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reeform 4"/>
          <p:cNvSpPr/>
          <p:nvPr/>
        </p:nvSpPr>
        <p:spPr>
          <a:xfrm>
            <a:off x="5436096" y="357408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p:cNvSpPr/>
          <p:nvPr/>
        </p:nvSpPr>
        <p:spPr>
          <a:xfrm>
            <a:off x="5796136" y="544628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Oval 8"/>
          <p:cNvSpPr/>
          <p:nvPr/>
        </p:nvSpPr>
        <p:spPr>
          <a:xfrm>
            <a:off x="7236296" y="562630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2"/>
          <p:cNvSpPr/>
          <p:nvPr/>
        </p:nvSpPr>
        <p:spPr>
          <a:xfrm>
            <a:off x="5832140" y="3317472"/>
            <a:ext cx="1872208" cy="648072"/>
          </a:xfrm>
          <a:prstGeom prst="ellipse">
            <a:avLst/>
          </a:prstGeom>
          <a:pattFill prst="openDmnd">
            <a:fgClr>
              <a:srgbClr val="FF0000"/>
            </a:fgClr>
            <a:bgClr>
              <a:srgbClr val="2E48C9"/>
            </a:bgClr>
          </a:patt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3"/>
          <p:cNvSpPr/>
          <p:nvPr/>
        </p:nvSpPr>
        <p:spPr>
          <a:xfrm>
            <a:off x="7213454" y="34974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ovéPole 14"/>
          <p:cNvSpPr txBox="1"/>
          <p:nvPr/>
        </p:nvSpPr>
        <p:spPr>
          <a:xfrm>
            <a:off x="2891188" y="3486976"/>
            <a:ext cx="2386609" cy="83099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a:t>climate</a:t>
            </a:r>
            <a:r>
              <a:rPr lang="cs-CZ" sz="1600" dirty="0"/>
              <a:t> </a:t>
            </a:r>
            <a:r>
              <a:rPr lang="cs-CZ" sz="1600" dirty="0" err="1"/>
              <a:t>change</a:t>
            </a:r>
            <a:r>
              <a:rPr lang="cs-CZ" sz="1600" dirty="0"/>
              <a:t> → </a:t>
            </a:r>
            <a:r>
              <a:rPr lang="cs-CZ" sz="1600" dirty="0" err="1"/>
              <a:t>increase</a:t>
            </a:r>
            <a:r>
              <a:rPr lang="cs-CZ" sz="1600" dirty="0"/>
              <a:t> </a:t>
            </a:r>
            <a:r>
              <a:rPr lang="cs-CZ" sz="1600" dirty="0" err="1"/>
              <a:t>of</a:t>
            </a:r>
            <a:r>
              <a:rPr lang="cs-CZ" sz="1600" dirty="0"/>
              <a:t> </a:t>
            </a:r>
            <a:r>
              <a:rPr lang="cs-CZ" sz="1600" dirty="0" err="1"/>
              <a:t>temperature</a:t>
            </a:r>
            <a:endParaRPr lang="cs-CZ" dirty="0"/>
          </a:p>
        </p:txBody>
      </p:sp>
      <p:sp>
        <p:nvSpPr>
          <p:cNvPr id="16" name="Šipka doprava 15"/>
          <p:cNvSpPr/>
          <p:nvPr/>
        </p:nvSpPr>
        <p:spPr>
          <a:xfrm>
            <a:off x="3491880" y="5085184"/>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TextovéPole 16"/>
          <p:cNvSpPr txBox="1"/>
          <p:nvPr/>
        </p:nvSpPr>
        <p:spPr>
          <a:xfrm>
            <a:off x="7442507" y="2777947"/>
            <a:ext cx="1656185" cy="584775"/>
          </a:xfrm>
          <a:prstGeom prst="rect">
            <a:avLst/>
          </a:prstGeom>
          <a:noFill/>
        </p:spPr>
        <p:txBody>
          <a:bodyPr wrap="square" rtlCol="0">
            <a:spAutoFit/>
          </a:bodyPr>
          <a:lstStyle/>
          <a:p>
            <a:pPr algn="ctr">
              <a:spcBef>
                <a:spcPts val="600"/>
              </a:spcBef>
            </a:pPr>
            <a:r>
              <a:rPr lang="cs-CZ" sz="1600" dirty="0"/>
              <a:t>co-introgression of N-mt genes (?)</a:t>
            </a:r>
            <a:endParaRPr lang="cs-CZ" dirty="0"/>
          </a:p>
        </p:txBody>
      </p:sp>
      <p:sp>
        <p:nvSpPr>
          <p:cNvPr id="14" name="Šipka dolů 13"/>
          <p:cNvSpPr/>
          <p:nvPr/>
        </p:nvSpPr>
        <p:spPr>
          <a:xfrm>
            <a:off x="8172400" y="3394061"/>
            <a:ext cx="144016" cy="36910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7526739" y="3827929"/>
            <a:ext cx="1656185" cy="584775"/>
          </a:xfrm>
          <a:prstGeom prst="rect">
            <a:avLst/>
          </a:prstGeom>
          <a:noFill/>
        </p:spPr>
        <p:txBody>
          <a:bodyPr wrap="square" rtlCol="0">
            <a:spAutoFit/>
          </a:bodyPr>
          <a:lstStyle/>
          <a:p>
            <a:pPr algn="ctr">
              <a:spcBef>
                <a:spcPts val="600"/>
              </a:spcBef>
            </a:pPr>
            <a:r>
              <a:rPr lang="cs-CZ" sz="1600" dirty="0"/>
              <a:t>„</a:t>
            </a:r>
            <a:r>
              <a:rPr lang="cs-CZ" sz="1600" dirty="0" err="1"/>
              <a:t>speciation</a:t>
            </a:r>
            <a:r>
              <a:rPr lang="cs-CZ" sz="1600" dirty="0"/>
              <a:t> in reverse“</a:t>
            </a:r>
            <a:endParaRPr lang="cs-CZ" dirty="0"/>
          </a:p>
        </p:txBody>
      </p:sp>
    </p:spTree>
    <p:extLst>
      <p:ext uri="{BB962C8B-B14F-4D97-AF65-F5344CB8AC3E}">
        <p14:creationId xmlns:p14="http://schemas.microsoft.com/office/powerpoint/2010/main" val="305501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p:bldP spid="16" grpId="0" animBg="1"/>
      <p:bldP spid="17" grpId="0"/>
      <p:bldP spid="14" grpId="0" animBg="1"/>
      <p:bldP spid="1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57200" y="1600201"/>
            <a:ext cx="7427168" cy="1298182"/>
          </a:xfrm>
        </p:spPr>
        <p:txBody>
          <a:bodyPr>
            <a:normAutofit fontScale="92500"/>
          </a:bodyPr>
          <a:lstStyle/>
          <a:p>
            <a:pPr marL="0" indent="0">
              <a:buNone/>
            </a:pPr>
            <a:r>
              <a:rPr lang="cs-CZ" b="1" dirty="0" err="1"/>
              <a:t>Adaptive</a:t>
            </a:r>
            <a:r>
              <a:rPr lang="cs-CZ" b="1" dirty="0"/>
              <a:t> </a:t>
            </a:r>
            <a:r>
              <a:rPr lang="cs-CZ" b="1" dirty="0" err="1"/>
              <a:t>explanation</a:t>
            </a:r>
            <a:r>
              <a:rPr lang="cs-CZ" b="1" dirty="0"/>
              <a:t> no. 2</a:t>
            </a:r>
          </a:p>
          <a:p>
            <a:r>
              <a:rPr lang="cs-CZ" dirty="0"/>
              <a:t>„</a:t>
            </a:r>
            <a:r>
              <a:rPr lang="cs-CZ" dirty="0" err="1"/>
              <a:t>mutational</a:t>
            </a:r>
            <a:r>
              <a:rPr lang="cs-CZ" dirty="0"/>
              <a:t> </a:t>
            </a:r>
            <a:r>
              <a:rPr lang="cs-CZ" dirty="0" err="1"/>
              <a:t>erosion</a:t>
            </a:r>
            <a:r>
              <a:rPr lang="cs-CZ" dirty="0"/>
              <a:t>“ - </a:t>
            </a:r>
            <a:r>
              <a:rPr lang="cs-CZ" dirty="0" err="1"/>
              <a:t>replacement</a:t>
            </a:r>
            <a:r>
              <a:rPr lang="cs-CZ" dirty="0"/>
              <a:t> </a:t>
            </a:r>
            <a:r>
              <a:rPr lang="cs-CZ" dirty="0" err="1"/>
              <a:t>of</a:t>
            </a:r>
            <a:r>
              <a:rPr lang="cs-CZ" dirty="0"/>
              <a:t> non-</a:t>
            </a:r>
            <a:r>
              <a:rPr lang="cs-CZ" dirty="0" err="1"/>
              <a:t>functional</a:t>
            </a:r>
            <a:r>
              <a:rPr lang="cs-CZ" dirty="0"/>
              <a:t> </a:t>
            </a:r>
            <a:r>
              <a:rPr lang="cs-CZ" dirty="0" err="1"/>
              <a:t>high-elevation</a:t>
            </a:r>
            <a:r>
              <a:rPr lang="cs-CZ" dirty="0"/>
              <a:t> mtDNA (</a:t>
            </a:r>
            <a:r>
              <a:rPr lang="cs-CZ" dirty="0" err="1"/>
              <a:t>accumulation</a:t>
            </a:r>
            <a:r>
              <a:rPr lang="cs-CZ" dirty="0"/>
              <a:t> </a:t>
            </a:r>
            <a:r>
              <a:rPr lang="cs-CZ" dirty="0" err="1"/>
              <a:t>of</a:t>
            </a:r>
            <a:r>
              <a:rPr lang="cs-CZ" dirty="0"/>
              <a:t> </a:t>
            </a:r>
            <a:r>
              <a:rPr lang="cs-CZ" dirty="0" err="1"/>
              <a:t>mutations</a:t>
            </a:r>
            <a:r>
              <a:rPr lang="cs-CZ" dirty="0"/>
              <a:t> in </a:t>
            </a:r>
            <a:r>
              <a:rPr lang="cs-CZ" dirty="0" err="1"/>
              <a:t>small</a:t>
            </a:r>
            <a:r>
              <a:rPr lang="cs-CZ" dirty="0"/>
              <a:t> </a:t>
            </a:r>
            <a:r>
              <a:rPr lang="cs-CZ" dirty="0" err="1"/>
              <a:t>populations</a:t>
            </a:r>
            <a:r>
              <a:rPr lang="cs-CZ" dirty="0"/>
              <a:t> in </a:t>
            </a:r>
            <a:r>
              <a:rPr lang="cs-CZ" dirty="0" err="1"/>
              <a:t>fragmented</a:t>
            </a:r>
            <a:r>
              <a:rPr lang="cs-CZ" dirty="0"/>
              <a:t> Afroalpine </a:t>
            </a:r>
            <a:r>
              <a:rPr lang="cs-CZ" dirty="0" err="1"/>
              <a:t>habitats</a:t>
            </a:r>
            <a:r>
              <a:rPr lang="cs-CZ" dirty="0"/>
              <a:t>) – „</a:t>
            </a:r>
            <a:r>
              <a:rPr lang="cs-CZ" dirty="0" err="1"/>
              <a:t>best</a:t>
            </a:r>
            <a:r>
              <a:rPr lang="cs-CZ" dirty="0"/>
              <a:t> </a:t>
            </a:r>
            <a:r>
              <a:rPr lang="cs-CZ" dirty="0" err="1"/>
              <a:t>of</a:t>
            </a:r>
            <a:r>
              <a:rPr lang="cs-CZ" dirty="0"/>
              <a:t> </a:t>
            </a:r>
            <a:r>
              <a:rPr lang="cs-CZ" dirty="0" err="1"/>
              <a:t>bad</a:t>
            </a:r>
            <a:r>
              <a:rPr lang="cs-CZ" dirty="0"/>
              <a:t> </a:t>
            </a:r>
            <a:r>
              <a:rPr lang="cs-CZ" dirty="0" err="1"/>
              <a:t>options</a:t>
            </a:r>
            <a:r>
              <a:rPr lang="cs-CZ" dirty="0"/>
              <a:t>“</a:t>
            </a:r>
          </a:p>
        </p:txBody>
      </p:sp>
      <p:sp>
        <p:nvSpPr>
          <p:cNvPr id="4" name="Freeform 4"/>
          <p:cNvSpPr/>
          <p:nvPr/>
        </p:nvSpPr>
        <p:spPr>
          <a:xfrm>
            <a:off x="457200" y="3563565"/>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17240" y="5435773"/>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257400" y="5615793"/>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853244" y="3306956"/>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234558" y="3486976"/>
            <a:ext cx="288032" cy="288032"/>
          </a:xfrm>
          <a:prstGeom prst="ellipse">
            <a:avLst/>
          </a:prstGeom>
          <a:pattFill prst="wdUpDiag">
            <a:fgClr>
              <a:srgbClr val="2E48C9"/>
            </a:fgClr>
            <a:bgClr>
              <a:schemeClr val="bg1"/>
            </a:bgClr>
          </a:patt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Freeform 4"/>
          <p:cNvSpPr/>
          <p:nvPr/>
        </p:nvSpPr>
        <p:spPr>
          <a:xfrm>
            <a:off x="5436096" y="357408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6"/>
          <p:cNvSpPr/>
          <p:nvPr/>
        </p:nvSpPr>
        <p:spPr>
          <a:xfrm>
            <a:off x="5796136" y="544628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Oval 8"/>
          <p:cNvSpPr/>
          <p:nvPr/>
        </p:nvSpPr>
        <p:spPr>
          <a:xfrm>
            <a:off x="7236296" y="562630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2"/>
          <p:cNvSpPr/>
          <p:nvPr/>
        </p:nvSpPr>
        <p:spPr>
          <a:xfrm>
            <a:off x="5832140" y="3317472"/>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Oval 13"/>
          <p:cNvSpPr/>
          <p:nvPr/>
        </p:nvSpPr>
        <p:spPr>
          <a:xfrm>
            <a:off x="7213454" y="34974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Blesk 15"/>
          <p:cNvSpPr/>
          <p:nvPr/>
        </p:nvSpPr>
        <p:spPr>
          <a:xfrm flipH="1">
            <a:off x="2761456" y="3072930"/>
            <a:ext cx="360040" cy="46805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2702576" y="3641508"/>
            <a:ext cx="2715817" cy="90794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a:t>higher</a:t>
            </a:r>
            <a:r>
              <a:rPr lang="cs-CZ" sz="1600" dirty="0"/>
              <a:t> </a:t>
            </a:r>
            <a:r>
              <a:rPr lang="cs-CZ" sz="1600" dirty="0" err="1"/>
              <a:t>mutation</a:t>
            </a:r>
            <a:r>
              <a:rPr lang="cs-CZ" sz="1600" dirty="0"/>
              <a:t> </a:t>
            </a:r>
            <a:r>
              <a:rPr lang="cs-CZ" sz="1600" dirty="0" err="1"/>
              <a:t>rate</a:t>
            </a:r>
            <a:r>
              <a:rPr lang="cs-CZ" sz="1600" dirty="0"/>
              <a:t> (UV?)</a:t>
            </a:r>
          </a:p>
          <a:p>
            <a:pPr marL="285750" indent="-285750">
              <a:spcBef>
                <a:spcPts val="600"/>
              </a:spcBef>
              <a:buFont typeface="Arial" panose="020B0604020202020204" pitchFamily="34" charset="0"/>
              <a:buChar char="•"/>
            </a:pPr>
            <a:r>
              <a:rPr lang="cs-CZ" sz="1600" dirty="0" err="1"/>
              <a:t>lower</a:t>
            </a:r>
            <a:r>
              <a:rPr lang="cs-CZ" sz="1600" dirty="0"/>
              <a:t> N</a:t>
            </a:r>
            <a:r>
              <a:rPr lang="cs-CZ" sz="1600" baseline="-25000" dirty="0"/>
              <a:t>e</a:t>
            </a:r>
            <a:r>
              <a:rPr lang="cs-CZ" sz="1600" dirty="0"/>
              <a:t> – </a:t>
            </a:r>
            <a:r>
              <a:rPr lang="cs-CZ" sz="1600" dirty="0" err="1"/>
              <a:t>higher</a:t>
            </a:r>
            <a:r>
              <a:rPr lang="cs-CZ" sz="1600" dirty="0"/>
              <a:t> </a:t>
            </a:r>
            <a:r>
              <a:rPr lang="cs-CZ" sz="1600" dirty="0" err="1"/>
              <a:t>fixation</a:t>
            </a:r>
            <a:r>
              <a:rPr lang="cs-CZ" sz="1600" dirty="0"/>
              <a:t> </a:t>
            </a:r>
            <a:r>
              <a:rPr lang="cs-CZ" sz="1600" dirty="0" err="1"/>
              <a:t>rate</a:t>
            </a:r>
            <a:endParaRPr lang="cs-CZ" dirty="0"/>
          </a:p>
        </p:txBody>
      </p:sp>
      <p:sp>
        <p:nvSpPr>
          <p:cNvPr id="18" name="Šipka doprava 17"/>
          <p:cNvSpPr/>
          <p:nvPr/>
        </p:nvSpPr>
        <p:spPr>
          <a:xfrm>
            <a:off x="3314408" y="4717451"/>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9" name="TextovéPole 18"/>
          <p:cNvSpPr txBox="1"/>
          <p:nvPr/>
        </p:nvSpPr>
        <p:spPr>
          <a:xfrm>
            <a:off x="2545432" y="5980154"/>
            <a:ext cx="2715817" cy="66172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a:t>lower</a:t>
            </a:r>
            <a:r>
              <a:rPr lang="cs-CZ" sz="1600" dirty="0"/>
              <a:t> </a:t>
            </a:r>
            <a:r>
              <a:rPr lang="cs-CZ" sz="1600" dirty="0" err="1"/>
              <a:t>mutation</a:t>
            </a:r>
            <a:r>
              <a:rPr lang="cs-CZ" sz="1600" dirty="0"/>
              <a:t> </a:t>
            </a:r>
            <a:r>
              <a:rPr lang="cs-CZ" sz="1600" dirty="0" err="1"/>
              <a:t>rate</a:t>
            </a:r>
            <a:endParaRPr lang="cs-CZ" sz="1600" dirty="0"/>
          </a:p>
          <a:p>
            <a:pPr marL="285750" indent="-285750">
              <a:spcBef>
                <a:spcPts val="600"/>
              </a:spcBef>
              <a:buFont typeface="Arial" panose="020B0604020202020204" pitchFamily="34" charset="0"/>
              <a:buChar char="•"/>
            </a:pPr>
            <a:r>
              <a:rPr lang="cs-CZ" sz="1600" dirty="0" err="1"/>
              <a:t>higher</a:t>
            </a:r>
            <a:r>
              <a:rPr lang="cs-CZ" sz="1600" dirty="0"/>
              <a:t> N</a:t>
            </a:r>
            <a:r>
              <a:rPr lang="cs-CZ" sz="1600" baseline="-25000" dirty="0"/>
              <a:t>e</a:t>
            </a:r>
            <a:endParaRPr lang="cs-CZ" baseline="-25000" dirty="0"/>
          </a:p>
        </p:txBody>
      </p:sp>
    </p:spTree>
    <p:extLst>
      <p:ext uri="{BB962C8B-B14F-4D97-AF65-F5344CB8AC3E}">
        <p14:creationId xmlns:p14="http://schemas.microsoft.com/office/powerpoint/2010/main" val="28960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CONCLUSIONS</a:t>
            </a:r>
          </a:p>
        </p:txBody>
      </p:sp>
    </p:spTree>
    <p:extLst>
      <p:ext uri="{BB962C8B-B14F-4D97-AF65-F5344CB8AC3E}">
        <p14:creationId xmlns:p14="http://schemas.microsoft.com/office/powerpoint/2010/main" val="314826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Example: Taxonomy of ungulates</a:t>
            </a:r>
            <a:endParaRPr lang="en-US" dirty="0"/>
          </a:p>
        </p:txBody>
      </p:sp>
      <p:sp>
        <p:nvSpPr>
          <p:cNvPr id="3" name="Content Placeholder 2"/>
          <p:cNvSpPr>
            <a:spLocks noGrp="1"/>
          </p:cNvSpPr>
          <p:nvPr>
            <p:ph idx="1"/>
          </p:nvPr>
        </p:nvSpPr>
        <p:spPr/>
        <p:txBody>
          <a:bodyPr/>
          <a:lstStyle/>
          <a:p>
            <a:r>
              <a:rPr lang="cs-CZ" dirty="0"/>
              <a:t>increase from 143 (Grubb 2005) to 279 (Groves and Leslie 2011 -Handbook of the Mammals of the World) species of bovid ungulates</a:t>
            </a:r>
            <a:endParaRPr lang="en-US" dirty="0"/>
          </a:p>
        </p:txBody>
      </p:sp>
      <p:sp>
        <p:nvSpPr>
          <p:cNvPr id="6" name="Rectangle 5"/>
          <p:cNvSpPr/>
          <p:nvPr/>
        </p:nvSpPr>
        <p:spPr>
          <a:xfrm>
            <a:off x="6948264" y="3068960"/>
            <a:ext cx="1804923" cy="2880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klipspringers </a:t>
            </a:r>
            <a:r>
              <a:rPr lang="cs-CZ" i="1" dirty="0">
                <a:solidFill>
                  <a:schemeClr val="tx1"/>
                </a:solidFill>
              </a:rPr>
              <a:t>Oreotragus</a:t>
            </a:r>
            <a:r>
              <a:rPr lang="cs-CZ" dirty="0">
                <a:solidFill>
                  <a:schemeClr val="tx1"/>
                </a:solidFill>
              </a:rPr>
              <a:t> – from one to 11 species</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708920"/>
            <a:ext cx="2952328" cy="38557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3" y="2708920"/>
            <a:ext cx="2570474" cy="3855710"/>
          </a:xfrm>
          <a:prstGeom prst="rect">
            <a:avLst/>
          </a:prstGeom>
        </p:spPr>
      </p:pic>
    </p:spTree>
    <p:extLst>
      <p:ext uri="{BB962C8B-B14F-4D97-AF65-F5344CB8AC3E}">
        <p14:creationId xmlns:p14="http://schemas.microsoft.com/office/powerpoint/2010/main" val="395014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Conclusions</a:t>
            </a:r>
            <a:endParaRPr lang="cs-CZ" dirty="0"/>
          </a:p>
        </p:txBody>
      </p:sp>
      <p:sp>
        <p:nvSpPr>
          <p:cNvPr id="3" name="Zástupný symbol pro obsah 2"/>
          <p:cNvSpPr>
            <a:spLocks noGrp="1"/>
          </p:cNvSpPr>
          <p:nvPr>
            <p:ph idx="1"/>
          </p:nvPr>
        </p:nvSpPr>
        <p:spPr/>
        <p:txBody>
          <a:bodyPr/>
          <a:lstStyle/>
          <a:p>
            <a:pPr>
              <a:spcAft>
                <a:spcPts val="1200"/>
              </a:spcAft>
            </a:pPr>
            <a:r>
              <a:rPr lang="cs-CZ" dirty="0"/>
              <a:t>species concepts and species delimitations are </a:t>
            </a:r>
            <a:r>
              <a:rPr lang="cs-CZ" b="1" dirty="0"/>
              <a:t>crucial parts of biodiversity studies</a:t>
            </a:r>
            <a:r>
              <a:rPr lang="cs-CZ" dirty="0"/>
              <a:t> </a:t>
            </a:r>
          </a:p>
          <a:p>
            <a:pPr>
              <a:spcAft>
                <a:spcPts val="1200"/>
              </a:spcAft>
            </a:pPr>
            <a:r>
              <a:rPr lang="cs-CZ" dirty="0"/>
              <a:t>enormous value in applied </a:t>
            </a:r>
            <a:r>
              <a:rPr lang="cs-CZ" b="1" dirty="0"/>
              <a:t>conservation biology</a:t>
            </a:r>
          </a:p>
          <a:p>
            <a:pPr>
              <a:spcAft>
                <a:spcPts val="1200"/>
              </a:spcAft>
            </a:pPr>
            <a:r>
              <a:rPr lang="cs-CZ" b="1" dirty="0"/>
              <a:t>genomics can be useful </a:t>
            </a:r>
            <a:r>
              <a:rPr lang="cs-CZ" dirty="0"/>
              <a:t>tool for species delimitation (analytical approaches still in development) – once they will be able to discriminate between population- and species-level structuring</a:t>
            </a:r>
          </a:p>
          <a:p>
            <a:pPr>
              <a:spcAft>
                <a:spcPts val="1200"/>
              </a:spcAft>
            </a:pPr>
            <a:r>
              <a:rPr lang="cs-CZ" dirty="0"/>
              <a:t>mitonuclear </a:t>
            </a:r>
            <a:r>
              <a:rPr lang="cs-CZ" dirty="0" err="1"/>
              <a:t>compatitibility</a:t>
            </a:r>
            <a:r>
              <a:rPr lang="cs-CZ" dirty="0"/>
              <a:t> species </a:t>
            </a:r>
            <a:r>
              <a:rPr lang="cs-CZ" dirty="0" err="1"/>
              <a:t>concept</a:t>
            </a:r>
            <a:r>
              <a:rPr lang="cs-CZ" dirty="0"/>
              <a:t> is a good candidate for </a:t>
            </a:r>
            <a:r>
              <a:rPr lang="cs-CZ" b="1" dirty="0"/>
              <a:t>a unifying species </a:t>
            </a:r>
            <a:r>
              <a:rPr lang="cs-CZ" b="1" dirty="0" err="1"/>
              <a:t>concept</a:t>
            </a:r>
            <a:endParaRPr lang="cs-CZ" b="1" dirty="0"/>
          </a:p>
        </p:txBody>
      </p:sp>
    </p:spTree>
    <p:extLst>
      <p:ext uri="{BB962C8B-B14F-4D97-AF65-F5344CB8AC3E}">
        <p14:creationId xmlns:p14="http://schemas.microsoft.com/office/powerpoint/2010/main" val="175531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9618"/>
          </a:xfrm>
        </p:spPr>
        <p:txBody>
          <a:bodyPr/>
          <a:lstStyle/>
          <a:p>
            <a:r>
              <a:rPr lang="cs-CZ" dirty="0"/>
              <a:t>Consequences intensively debated</a:t>
            </a:r>
            <a:endParaRPr lang="en-US" dirty="0"/>
          </a:p>
        </p:txBody>
      </p:sp>
      <p:sp>
        <p:nvSpPr>
          <p:cNvPr id="3" name="Content Placeholder 2"/>
          <p:cNvSpPr>
            <a:spLocks noGrp="1"/>
          </p:cNvSpPr>
          <p:nvPr>
            <p:ph idx="1"/>
          </p:nvPr>
        </p:nvSpPr>
        <p:spPr>
          <a:xfrm>
            <a:off x="645624" y="1159470"/>
            <a:ext cx="3223270" cy="502565"/>
          </a:xfrm>
        </p:spPr>
        <p:txBody>
          <a:bodyPr/>
          <a:lstStyle/>
          <a:p>
            <a:r>
              <a:rPr lang="cs-CZ" dirty="0"/>
              <a:t>„</a:t>
            </a:r>
            <a:r>
              <a:rPr lang="cs-CZ" dirty="0" err="1"/>
              <a:t>pros“papers</a:t>
            </a:r>
            <a:endParaRPr lang="cs-CZ" dirty="0"/>
          </a:p>
        </p:txBody>
      </p:sp>
      <p:pic>
        <p:nvPicPr>
          <p:cNvPr id="4" name="Obrázek 3"/>
          <p:cNvPicPr>
            <a:picLocks noChangeAspect="1"/>
          </p:cNvPicPr>
          <p:nvPr/>
        </p:nvPicPr>
        <p:blipFill>
          <a:blip r:embed="rId2"/>
          <a:stretch>
            <a:fillRect/>
          </a:stretch>
        </p:blipFill>
        <p:spPr>
          <a:xfrm>
            <a:off x="4835112" y="2365153"/>
            <a:ext cx="2880320" cy="1234159"/>
          </a:xfrm>
          <a:prstGeom prst="rect">
            <a:avLst/>
          </a:prstGeom>
          <a:ln>
            <a:solidFill>
              <a:schemeClr val="tx1"/>
            </a:solidFill>
          </a:ln>
        </p:spPr>
      </p:pic>
      <p:pic>
        <p:nvPicPr>
          <p:cNvPr id="5" name="Obrázek 4"/>
          <p:cNvPicPr>
            <a:picLocks noChangeAspect="1"/>
          </p:cNvPicPr>
          <p:nvPr/>
        </p:nvPicPr>
        <p:blipFill>
          <a:blip r:embed="rId3"/>
          <a:stretch>
            <a:fillRect/>
          </a:stretch>
        </p:blipFill>
        <p:spPr>
          <a:xfrm>
            <a:off x="4835112" y="1611560"/>
            <a:ext cx="2664296" cy="699468"/>
          </a:xfrm>
          <a:prstGeom prst="rect">
            <a:avLst/>
          </a:prstGeom>
          <a:ln>
            <a:solidFill>
              <a:schemeClr val="tx1"/>
            </a:solidFill>
          </a:ln>
        </p:spPr>
      </p:pic>
      <p:pic>
        <p:nvPicPr>
          <p:cNvPr id="6" name="Obrázek 5"/>
          <p:cNvPicPr>
            <a:picLocks noChangeAspect="1"/>
          </p:cNvPicPr>
          <p:nvPr/>
        </p:nvPicPr>
        <p:blipFill>
          <a:blip r:embed="rId4"/>
          <a:stretch>
            <a:fillRect/>
          </a:stretch>
        </p:blipFill>
        <p:spPr>
          <a:xfrm>
            <a:off x="385051" y="1623282"/>
            <a:ext cx="3744416" cy="804125"/>
          </a:xfrm>
          <a:prstGeom prst="rect">
            <a:avLst/>
          </a:prstGeom>
          <a:ln>
            <a:solidFill>
              <a:schemeClr val="tx1"/>
            </a:solidFill>
          </a:ln>
        </p:spPr>
      </p:pic>
      <p:sp>
        <p:nvSpPr>
          <p:cNvPr id="7" name="Content Placeholder 2"/>
          <p:cNvSpPr txBox="1">
            <a:spLocks/>
          </p:cNvSpPr>
          <p:nvPr/>
        </p:nvSpPr>
        <p:spPr>
          <a:xfrm>
            <a:off x="4788024" y="1157845"/>
            <a:ext cx="3223270" cy="50256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dirty="0"/>
              <a:t>„</a:t>
            </a:r>
            <a:r>
              <a:rPr lang="cs-CZ" dirty="0" err="1"/>
              <a:t>cons</a:t>
            </a:r>
            <a:r>
              <a:rPr lang="cs-CZ" dirty="0"/>
              <a:t>“ </a:t>
            </a:r>
            <a:r>
              <a:rPr lang="cs-CZ" dirty="0" err="1"/>
              <a:t>papers</a:t>
            </a:r>
            <a:endParaRPr lang="cs-CZ" dirty="0"/>
          </a:p>
        </p:txBody>
      </p:sp>
      <p:pic>
        <p:nvPicPr>
          <p:cNvPr id="8" name="Obrázek 7"/>
          <p:cNvPicPr>
            <a:picLocks noChangeAspect="1"/>
          </p:cNvPicPr>
          <p:nvPr/>
        </p:nvPicPr>
        <p:blipFill>
          <a:blip r:embed="rId5"/>
          <a:stretch>
            <a:fillRect/>
          </a:stretch>
        </p:blipFill>
        <p:spPr>
          <a:xfrm>
            <a:off x="467544" y="2512759"/>
            <a:ext cx="2864288" cy="1052315"/>
          </a:xfrm>
          <a:prstGeom prst="rect">
            <a:avLst/>
          </a:prstGeom>
          <a:ln>
            <a:solidFill>
              <a:schemeClr val="tx1"/>
            </a:solidFill>
          </a:ln>
        </p:spPr>
      </p:pic>
      <p:pic>
        <p:nvPicPr>
          <p:cNvPr id="9" name="Obrázek 8"/>
          <p:cNvPicPr>
            <a:picLocks noChangeAspect="1"/>
          </p:cNvPicPr>
          <p:nvPr/>
        </p:nvPicPr>
        <p:blipFill>
          <a:blip r:embed="rId6"/>
          <a:stretch>
            <a:fillRect/>
          </a:stretch>
        </p:blipFill>
        <p:spPr>
          <a:xfrm>
            <a:off x="244742" y="3619103"/>
            <a:ext cx="3616529" cy="1194605"/>
          </a:xfrm>
          <a:prstGeom prst="rect">
            <a:avLst/>
          </a:prstGeom>
          <a:ln>
            <a:solidFill>
              <a:schemeClr val="tx1"/>
            </a:solidFill>
          </a:ln>
        </p:spPr>
      </p:pic>
      <p:pic>
        <p:nvPicPr>
          <p:cNvPr id="10" name="Obrázek 9"/>
          <p:cNvPicPr>
            <a:picLocks noChangeAspect="1"/>
          </p:cNvPicPr>
          <p:nvPr/>
        </p:nvPicPr>
        <p:blipFill>
          <a:blip r:embed="rId7"/>
          <a:stretch>
            <a:fillRect/>
          </a:stretch>
        </p:blipFill>
        <p:spPr>
          <a:xfrm>
            <a:off x="244742" y="4999072"/>
            <a:ext cx="4427984" cy="886308"/>
          </a:xfrm>
          <a:prstGeom prst="rect">
            <a:avLst/>
          </a:prstGeom>
          <a:ln>
            <a:solidFill>
              <a:schemeClr val="tx1"/>
            </a:solidFill>
          </a:ln>
        </p:spPr>
      </p:pic>
      <p:pic>
        <p:nvPicPr>
          <p:cNvPr id="11" name="Obrázek 10"/>
          <p:cNvPicPr>
            <a:picLocks noChangeAspect="1"/>
          </p:cNvPicPr>
          <p:nvPr/>
        </p:nvPicPr>
        <p:blipFill>
          <a:blip r:embed="rId8"/>
          <a:stretch>
            <a:fillRect/>
          </a:stretch>
        </p:blipFill>
        <p:spPr>
          <a:xfrm>
            <a:off x="262861" y="6005404"/>
            <a:ext cx="4493002" cy="591901"/>
          </a:xfrm>
          <a:prstGeom prst="rect">
            <a:avLst/>
          </a:prstGeom>
          <a:ln>
            <a:solidFill>
              <a:schemeClr val="tx1"/>
            </a:solidFill>
          </a:ln>
        </p:spPr>
      </p:pic>
      <p:pic>
        <p:nvPicPr>
          <p:cNvPr id="12" name="Obrázek 11"/>
          <p:cNvPicPr>
            <a:picLocks noChangeAspect="1"/>
          </p:cNvPicPr>
          <p:nvPr/>
        </p:nvPicPr>
        <p:blipFill>
          <a:blip r:embed="rId9"/>
          <a:stretch>
            <a:fillRect/>
          </a:stretch>
        </p:blipFill>
        <p:spPr>
          <a:xfrm>
            <a:off x="4807974" y="3726056"/>
            <a:ext cx="3650412" cy="701852"/>
          </a:xfrm>
          <a:prstGeom prst="rect">
            <a:avLst/>
          </a:prstGeom>
          <a:ln>
            <a:solidFill>
              <a:schemeClr val="tx1"/>
            </a:solidFill>
          </a:ln>
        </p:spPr>
      </p:pic>
      <p:pic>
        <p:nvPicPr>
          <p:cNvPr id="13" name="Obrázek 12"/>
          <p:cNvPicPr>
            <a:picLocks noChangeAspect="1"/>
          </p:cNvPicPr>
          <p:nvPr/>
        </p:nvPicPr>
        <p:blipFill>
          <a:blip r:embed="rId10"/>
          <a:stretch>
            <a:fillRect/>
          </a:stretch>
        </p:blipFill>
        <p:spPr>
          <a:xfrm>
            <a:off x="4835112" y="4554652"/>
            <a:ext cx="3460528" cy="1025955"/>
          </a:xfrm>
          <a:prstGeom prst="rect">
            <a:avLst/>
          </a:prstGeom>
          <a:ln>
            <a:solidFill>
              <a:schemeClr val="tx1"/>
            </a:solidFill>
          </a:ln>
        </p:spPr>
      </p:pic>
      <p:pic>
        <p:nvPicPr>
          <p:cNvPr id="14" name="Obrázek 13"/>
          <p:cNvPicPr>
            <a:picLocks noChangeAspect="1"/>
          </p:cNvPicPr>
          <p:nvPr/>
        </p:nvPicPr>
        <p:blipFill>
          <a:blip r:embed="rId11"/>
          <a:stretch>
            <a:fillRect/>
          </a:stretch>
        </p:blipFill>
        <p:spPr>
          <a:xfrm>
            <a:off x="4943418" y="5686968"/>
            <a:ext cx="2912481" cy="963572"/>
          </a:xfrm>
          <a:prstGeom prst="rect">
            <a:avLst/>
          </a:prstGeom>
          <a:ln>
            <a:solidFill>
              <a:schemeClr val="tx1"/>
            </a:solidFill>
          </a:ln>
        </p:spPr>
      </p:pic>
    </p:spTree>
    <p:extLst>
      <p:ext uri="{BB962C8B-B14F-4D97-AF65-F5344CB8AC3E}">
        <p14:creationId xmlns:p14="http://schemas.microsoft.com/office/powerpoint/2010/main" val="379344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Why does it matter? The power of names!</a:t>
            </a:r>
            <a:endParaRPr lang="en-US" dirty="0"/>
          </a:p>
        </p:txBody>
      </p:sp>
      <p:sp>
        <p:nvSpPr>
          <p:cNvPr id="3" name="Content Placeholder 2"/>
          <p:cNvSpPr>
            <a:spLocks noGrp="1"/>
          </p:cNvSpPr>
          <p:nvPr>
            <p:ph idx="1"/>
          </p:nvPr>
        </p:nvSpPr>
        <p:spPr>
          <a:xfrm>
            <a:off x="628650" y="1711444"/>
            <a:ext cx="3871342" cy="2611487"/>
          </a:xfrm>
        </p:spPr>
        <p:txBody>
          <a:bodyPr/>
          <a:lstStyle/>
          <a:p>
            <a:r>
              <a:rPr lang="cs-CZ" dirty="0"/>
              <a:t>description of </a:t>
            </a:r>
            <a:r>
              <a:rPr lang="cs-CZ" i="1" dirty="0"/>
              <a:t>Nessiteras rhombopteryx </a:t>
            </a:r>
            <a:r>
              <a:rPr lang="cs-CZ" dirty="0"/>
              <a:t>in Nature</a:t>
            </a:r>
          </a:p>
          <a:p>
            <a:r>
              <a:rPr lang="cs-CZ" dirty="0"/>
              <a:t>„the Loch Ness monster“ – if indeed it does exist, it exists in small numbers and deserves protection</a:t>
            </a:r>
          </a:p>
          <a:p>
            <a:r>
              <a:rPr lang="cs-CZ" dirty="0"/>
              <a:t>to be protected </a:t>
            </a:r>
            <a:r>
              <a:rPr lang="cs-CZ" b="1" dirty="0"/>
              <a:t>it must have a taxonomic name</a:t>
            </a:r>
            <a:endParaRPr lang="en-US" b="1" dirty="0"/>
          </a:p>
        </p:txBody>
      </p:sp>
      <p:sp>
        <p:nvSpPr>
          <p:cNvPr id="6" name="TextBox 5"/>
          <p:cNvSpPr txBox="1"/>
          <p:nvPr/>
        </p:nvSpPr>
        <p:spPr>
          <a:xfrm>
            <a:off x="5868144" y="6488668"/>
            <a:ext cx="3168352" cy="369332"/>
          </a:xfrm>
          <a:prstGeom prst="rect">
            <a:avLst/>
          </a:prstGeom>
          <a:noFill/>
        </p:spPr>
        <p:txBody>
          <a:bodyPr wrap="square" rtlCol="0">
            <a:spAutoFit/>
          </a:bodyPr>
          <a:lstStyle/>
          <a:p>
            <a:r>
              <a:rPr lang="cs-CZ" i="1" dirty="0"/>
              <a:t>Rinnes and Scott 1975, Nature</a:t>
            </a:r>
            <a:endParaRPr lang="en-US" i="1" dirty="0"/>
          </a:p>
        </p:txBody>
      </p:sp>
      <p:pic>
        <p:nvPicPr>
          <p:cNvPr id="7" name="Picture 6"/>
          <p:cNvPicPr>
            <a:picLocks noChangeAspect="1"/>
          </p:cNvPicPr>
          <p:nvPr/>
        </p:nvPicPr>
        <p:blipFill>
          <a:blip r:embed="rId2"/>
          <a:stretch>
            <a:fillRect/>
          </a:stretch>
        </p:blipFill>
        <p:spPr>
          <a:xfrm>
            <a:off x="5166703" y="1412776"/>
            <a:ext cx="3348647" cy="4817762"/>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628650" y="4538248"/>
            <a:ext cx="4014391" cy="1950420"/>
          </a:xfrm>
          <a:prstGeom prst="rect">
            <a:avLst/>
          </a:prstGeom>
        </p:spPr>
      </p:pic>
    </p:spTree>
    <p:extLst>
      <p:ext uri="{BB962C8B-B14F-4D97-AF65-F5344CB8AC3E}">
        <p14:creationId xmlns:p14="http://schemas.microsoft.com/office/powerpoint/2010/main" val="244893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Why does it matter? Taxonomic inflation.</a:t>
            </a:r>
            <a:endParaRPr lang="en-US" dirty="0"/>
          </a:p>
        </p:txBody>
      </p:sp>
      <p:sp>
        <p:nvSpPr>
          <p:cNvPr id="3" name="Content Placeholder 2"/>
          <p:cNvSpPr>
            <a:spLocks noGrp="1"/>
          </p:cNvSpPr>
          <p:nvPr>
            <p:ph idx="1"/>
          </p:nvPr>
        </p:nvSpPr>
        <p:spPr/>
        <p:txBody>
          <a:bodyPr/>
          <a:lstStyle/>
          <a:p>
            <a:r>
              <a:rPr lang="cs-CZ" b="1" dirty="0"/>
              <a:t>inflation leads to devaluation</a:t>
            </a:r>
          </a:p>
          <a:p>
            <a:r>
              <a:rPr lang="cs-CZ" dirty="0"/>
              <a:t>tigers (</a:t>
            </a:r>
            <a:r>
              <a:rPr lang="cs-CZ" i="1" dirty="0"/>
              <a:t>Panthera tigris</a:t>
            </a:r>
            <a:r>
              <a:rPr lang="cs-CZ" dirty="0"/>
              <a:t>) have been split into two species based on 3 diagnostic bp in the mitochondrial cytochrome </a:t>
            </a:r>
            <a:r>
              <a:rPr lang="cs-CZ" i="1" dirty="0"/>
              <a:t>b</a:t>
            </a:r>
            <a:r>
              <a:rPr lang="cs-CZ" dirty="0"/>
              <a:t> (</a:t>
            </a:r>
            <a:r>
              <a:rPr lang="cs-CZ" i="1" dirty="0"/>
              <a:t>P. tigris </a:t>
            </a:r>
            <a:r>
              <a:rPr lang="cs-CZ" dirty="0"/>
              <a:t>and </a:t>
            </a:r>
            <a:r>
              <a:rPr lang="cs-CZ" i="1" dirty="0"/>
              <a:t>P. sumatrae</a:t>
            </a:r>
            <a:r>
              <a:rPr lang="cs-CZ" dirty="0"/>
              <a:t>) (Cracraft et al. 1998)</a:t>
            </a:r>
          </a:p>
          <a:p>
            <a:r>
              <a:rPr lang="cs-CZ" dirty="0"/>
              <a:t>genetic drift of some other populations in India has already led to the fixation of unique haplotypes</a:t>
            </a:r>
          </a:p>
          <a:p>
            <a:r>
              <a:rPr lang="cs-CZ" i="1" dirty="0"/>
              <a:t>„The fact that tigers are dwindling towards extinction will thus cause a multitude of new tiger „species“ – before they all vanish“ </a:t>
            </a:r>
            <a:r>
              <a:rPr lang="cs-CZ" dirty="0"/>
              <a:t>(Zachos 2016)</a:t>
            </a:r>
          </a:p>
          <a:p>
            <a:r>
              <a:rPr lang="cs-CZ" dirty="0"/>
              <a:t>PSC → increase of threatened species – many species will have </a:t>
            </a:r>
            <a:r>
              <a:rPr lang="cs-CZ" b="1" dirty="0"/>
              <a:t>low population sizes and distribution ranges (IUCN RED List criteria)</a:t>
            </a:r>
            <a:r>
              <a:rPr lang="cs-CZ" dirty="0"/>
              <a:t> – e.g. US Endangered Species Act – increase from US</a:t>
            </a:r>
            <a:r>
              <a:rPr lang="en-US" dirty="0"/>
              <a:t>$</a:t>
            </a:r>
            <a:r>
              <a:rPr lang="cs-CZ" dirty="0"/>
              <a:t>4.6 billion to US</a:t>
            </a:r>
            <a:r>
              <a:rPr lang="en-US" dirty="0"/>
              <a:t>$</a:t>
            </a:r>
            <a:r>
              <a:rPr lang="cs-CZ" dirty="0"/>
              <a:t>7.6 billion for full recovery of all species</a:t>
            </a:r>
          </a:p>
          <a:p>
            <a:endParaRPr lang="en-US" dirty="0"/>
          </a:p>
        </p:txBody>
      </p:sp>
    </p:spTree>
    <p:extLst>
      <p:ext uri="{BB962C8B-B14F-4D97-AF65-F5344CB8AC3E}">
        <p14:creationId xmlns:p14="http://schemas.microsoft.com/office/powerpoint/2010/main" val="13104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Why does it matter? Biodiversity research.</a:t>
            </a:r>
            <a:endParaRPr lang="en-US" dirty="0"/>
          </a:p>
        </p:txBody>
      </p:sp>
      <p:sp>
        <p:nvSpPr>
          <p:cNvPr id="3" name="Content Placeholder 2"/>
          <p:cNvSpPr>
            <a:spLocks noGrp="1"/>
          </p:cNvSpPr>
          <p:nvPr>
            <p:ph idx="1"/>
          </p:nvPr>
        </p:nvSpPr>
        <p:spPr>
          <a:xfrm>
            <a:off x="628650" y="1825625"/>
            <a:ext cx="3943350" cy="4351338"/>
          </a:xfrm>
        </p:spPr>
        <p:txBody>
          <a:bodyPr/>
          <a:lstStyle/>
          <a:p>
            <a:r>
              <a:rPr lang="cs-CZ" b="1" dirty="0"/>
              <a:t>species richness is a function of the underlying species concept</a:t>
            </a:r>
          </a:p>
          <a:p>
            <a:r>
              <a:rPr lang="cs-CZ" dirty="0"/>
              <a:t>often comparing „apples and oranges“</a:t>
            </a:r>
          </a:p>
          <a:p>
            <a:r>
              <a:rPr lang="cs-CZ" dirty="0"/>
              <a:t>36 biodiversity hotspots (at least 1500 endemic vascular plants species and 70% of primary vegetation has been destroyed)</a:t>
            </a:r>
          </a:p>
          <a:p>
            <a:r>
              <a:rPr lang="cs-CZ" dirty="0"/>
              <a:t>more than US</a:t>
            </a:r>
            <a:r>
              <a:rPr lang="en-US" dirty="0"/>
              <a:t>$</a:t>
            </a:r>
            <a:r>
              <a:rPr lang="cs-CZ" dirty="0"/>
              <a:t>1 billion for conservation in biodiversity hotspots</a:t>
            </a:r>
            <a:endParaRPr lang="en-US" dirty="0"/>
          </a:p>
        </p:txBody>
      </p:sp>
      <p:sp>
        <p:nvSpPr>
          <p:cNvPr id="5" name="TextBox 4"/>
          <p:cNvSpPr txBox="1"/>
          <p:nvPr/>
        </p:nvSpPr>
        <p:spPr>
          <a:xfrm>
            <a:off x="6660232" y="6502293"/>
            <a:ext cx="2365776" cy="369332"/>
          </a:xfrm>
          <a:prstGeom prst="rect">
            <a:avLst/>
          </a:prstGeom>
          <a:noFill/>
        </p:spPr>
        <p:txBody>
          <a:bodyPr wrap="none" rtlCol="0">
            <a:spAutoFit/>
          </a:bodyPr>
          <a:lstStyle/>
          <a:p>
            <a:r>
              <a:rPr lang="cs-CZ" i="1" dirty="0"/>
              <a:t>Mittermeier et al. 2011</a:t>
            </a:r>
            <a:endParaRPr lang="en-US"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212" y="1565360"/>
            <a:ext cx="3072040" cy="4602708"/>
          </a:xfrm>
          <a:prstGeom prst="rect">
            <a:avLst/>
          </a:prstGeom>
        </p:spPr>
      </p:pic>
    </p:spTree>
    <p:extLst>
      <p:ext uri="{BB962C8B-B14F-4D97-AF65-F5344CB8AC3E}">
        <p14:creationId xmlns:p14="http://schemas.microsoft.com/office/powerpoint/2010/main" val="428233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60648"/>
            <a:ext cx="3898776" cy="2866330"/>
          </a:xfrm>
        </p:spPr>
        <p:txBody>
          <a:bodyPr vert="horz" lIns="91440" tIns="45720" rIns="91440" bIns="45720" rtlCol="0" anchor="ctr">
            <a:normAutofit/>
          </a:bodyPr>
          <a:lstStyle/>
          <a:p>
            <a:pPr algn="l" defTabSz="685800">
              <a:lnSpc>
                <a:spcPct val="90000"/>
              </a:lnSpc>
            </a:pPr>
            <a:r>
              <a:rPr lang="cs-CZ" sz="3300" dirty="0"/>
              <a:t>Eastern Afromontane Biodiversity Hotspot (EABH)</a:t>
            </a:r>
          </a:p>
        </p:txBody>
      </p:sp>
      <p:pic>
        <p:nvPicPr>
          <p:cNvPr id="4" name="Zástupný symbol pro obsah 3"/>
          <p:cNvPicPr>
            <a:picLocks noGrp="1" noChangeAspect="1"/>
          </p:cNvPicPr>
          <p:nvPr>
            <p:ph idx="1"/>
          </p:nvPr>
        </p:nvPicPr>
        <p:blipFill rotWithShape="1">
          <a:blip r:embed="rId2"/>
          <a:srcRect l="19572" r="50895"/>
          <a:stretch/>
        </p:blipFill>
        <p:spPr>
          <a:xfrm>
            <a:off x="683568" y="0"/>
            <a:ext cx="3600400" cy="6857520"/>
          </a:xfrm>
          <a:prstGeom prst="rect">
            <a:avLst/>
          </a:prstGeom>
        </p:spPr>
      </p:pic>
      <p:sp>
        <p:nvSpPr>
          <p:cNvPr id="5" name="Obdélník 4"/>
          <p:cNvSpPr/>
          <p:nvPr/>
        </p:nvSpPr>
        <p:spPr>
          <a:xfrm>
            <a:off x="4560154" y="2826514"/>
            <a:ext cx="4121722" cy="2185214"/>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Albertine Rift </a:t>
            </a:r>
            <a:r>
              <a:rPr kumimoji="0" lang="cs-CZ"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cs-CZ"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considered as the most diverse</a:t>
            </a:r>
            <a:r>
              <a:rPr kumimoji="0" lang="cs-CZ" sz="1800" b="0" i="0" u="none" strike="noStrike" kern="1200" cap="none" spc="0" normalizeH="0" noProof="0" dirty="0">
                <a:ln>
                  <a:noFill/>
                </a:ln>
                <a:solidFill>
                  <a:prstClr val="black"/>
                </a:solidFill>
                <a:effectLst/>
                <a:uLnTx/>
                <a:uFillTx/>
                <a:latin typeface="Calibri"/>
                <a:ea typeface="Calibri" panose="020F0502020204030204" pitchFamily="34" charset="0"/>
                <a:cs typeface="+mn-cs"/>
              </a:rPr>
              <a:t> part of EABH</a:t>
            </a:r>
            <a:endParaRPr kumimoji="0" lang="cs-CZ"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Ethiopian Highlands – the most neglected part of EABH despite</a:t>
            </a:r>
            <a:r>
              <a:rPr kumimoji="0" lang="cs-CZ" sz="1800" b="0" i="0" u="none" strike="noStrike" kern="1200" cap="none" spc="0" normalizeH="0" noProof="0" dirty="0">
                <a:ln>
                  <a:noFill/>
                </a:ln>
                <a:solidFill>
                  <a:prstClr val="black"/>
                </a:solidFill>
                <a:effectLst/>
                <a:uLnTx/>
                <a:uFillTx/>
                <a:latin typeface="Calibri"/>
                <a:ea typeface="Calibri" panose="020F0502020204030204" pitchFamily="34" charset="0"/>
                <a:cs typeface="+mn-cs"/>
              </a:rPr>
              <a:t> the large area and geomorphological diversity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s-CZ" baseline="0" dirty="0">
                <a:solidFill>
                  <a:prstClr val="black"/>
                </a:solidFill>
                <a:latin typeface="Calibri"/>
              </a:rPr>
              <a:t>examples from</a:t>
            </a:r>
            <a:r>
              <a:rPr lang="cs-CZ" dirty="0">
                <a:solidFill>
                  <a:prstClr val="black"/>
                </a:solidFill>
                <a:latin typeface="Calibri"/>
              </a:rPr>
              <a:t> rodents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ovéPole 5"/>
          <p:cNvSpPr txBox="1"/>
          <p:nvPr/>
        </p:nvSpPr>
        <p:spPr>
          <a:xfrm>
            <a:off x="1295635" y="1740497"/>
            <a:ext cx="1034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NUBIAN PLATE</a:t>
            </a:r>
          </a:p>
        </p:txBody>
      </p:sp>
      <p:cxnSp>
        <p:nvCxnSpPr>
          <p:cNvPr id="8" name="Přímá spojnice se šipkou 7"/>
          <p:cNvCxnSpPr/>
          <p:nvPr/>
        </p:nvCxnSpPr>
        <p:spPr>
          <a:xfrm flipH="1" flipV="1">
            <a:off x="971599" y="1058085"/>
            <a:ext cx="648072" cy="64807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76599" y="2564904"/>
            <a:ext cx="1194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SOMALIAN PLATE</a:t>
            </a:r>
          </a:p>
        </p:txBody>
      </p:sp>
      <p:cxnSp>
        <p:nvCxnSpPr>
          <p:cNvPr id="10" name="Přímá spojnice se šipkou 9"/>
          <p:cNvCxnSpPr/>
          <p:nvPr/>
        </p:nvCxnSpPr>
        <p:spPr>
          <a:xfrm>
            <a:off x="3393727" y="2826514"/>
            <a:ext cx="517129" cy="74650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419872" y="152487"/>
            <a:ext cx="7425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ARABIAN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PLATE</a:t>
            </a:r>
          </a:p>
        </p:txBody>
      </p:sp>
      <p:sp>
        <p:nvSpPr>
          <p:cNvPr id="3" name="Rectangle 2"/>
          <p:cNvSpPr/>
          <p:nvPr/>
        </p:nvSpPr>
        <p:spPr>
          <a:xfrm>
            <a:off x="827584" y="2348880"/>
            <a:ext cx="1224136" cy="2664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22629" y="152487"/>
            <a:ext cx="1939753" cy="21963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3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60648"/>
            <a:ext cx="3898776" cy="797437"/>
          </a:xfrm>
        </p:spPr>
        <p:txBody>
          <a:bodyPr vert="horz" lIns="91440" tIns="45720" rIns="91440" bIns="45720" rtlCol="0" anchor="ctr">
            <a:normAutofit/>
          </a:bodyPr>
          <a:lstStyle/>
          <a:p>
            <a:pPr algn="l" defTabSz="685800">
              <a:lnSpc>
                <a:spcPct val="90000"/>
              </a:lnSpc>
            </a:pPr>
            <a:r>
              <a:rPr lang="cs-CZ" sz="3300" dirty="0"/>
              <a:t>„Ethiopian craddle“</a:t>
            </a:r>
          </a:p>
        </p:txBody>
      </p:sp>
      <p:pic>
        <p:nvPicPr>
          <p:cNvPr id="4" name="Zástupný symbol pro obsah 3"/>
          <p:cNvPicPr>
            <a:picLocks noGrp="1" noChangeAspect="1"/>
          </p:cNvPicPr>
          <p:nvPr>
            <p:ph idx="1"/>
          </p:nvPr>
        </p:nvPicPr>
        <p:blipFill rotWithShape="1">
          <a:blip r:embed="rId2"/>
          <a:srcRect l="19572" r="50895"/>
          <a:stretch/>
        </p:blipFill>
        <p:spPr>
          <a:xfrm>
            <a:off x="683568" y="0"/>
            <a:ext cx="3600400" cy="6857520"/>
          </a:xfrm>
          <a:prstGeom prst="rect">
            <a:avLst/>
          </a:prstGeom>
        </p:spPr>
      </p:pic>
      <p:sp>
        <p:nvSpPr>
          <p:cNvPr id="6" name="TextovéPole 5"/>
          <p:cNvSpPr txBox="1"/>
          <p:nvPr/>
        </p:nvSpPr>
        <p:spPr>
          <a:xfrm>
            <a:off x="1295635" y="1740497"/>
            <a:ext cx="1034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NUBIAN PLATE</a:t>
            </a:r>
          </a:p>
        </p:txBody>
      </p:sp>
      <p:cxnSp>
        <p:nvCxnSpPr>
          <p:cNvPr id="8" name="Přímá spojnice se šipkou 7"/>
          <p:cNvCxnSpPr/>
          <p:nvPr/>
        </p:nvCxnSpPr>
        <p:spPr>
          <a:xfrm flipH="1" flipV="1">
            <a:off x="971599" y="1058085"/>
            <a:ext cx="648072" cy="64807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76599" y="2564904"/>
            <a:ext cx="1194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SOMALIAN PLATE</a:t>
            </a:r>
          </a:p>
        </p:txBody>
      </p:sp>
      <p:cxnSp>
        <p:nvCxnSpPr>
          <p:cNvPr id="10" name="Přímá spojnice se šipkou 9"/>
          <p:cNvCxnSpPr/>
          <p:nvPr/>
        </p:nvCxnSpPr>
        <p:spPr>
          <a:xfrm>
            <a:off x="3393727" y="2826514"/>
            <a:ext cx="517129" cy="74650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419872" y="152487"/>
            <a:ext cx="7425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ARABIAN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PLATE</a:t>
            </a:r>
          </a:p>
        </p:txBody>
      </p:sp>
      <p:sp>
        <p:nvSpPr>
          <p:cNvPr id="13" name="Výbuch 1 14"/>
          <p:cNvSpPr/>
          <p:nvPr/>
        </p:nvSpPr>
        <p:spPr>
          <a:xfrm>
            <a:off x="2656985" y="1251071"/>
            <a:ext cx="851670" cy="654702"/>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Šipka doprava se zářezem 15"/>
          <p:cNvSpPr/>
          <p:nvPr/>
        </p:nvSpPr>
        <p:spPr>
          <a:xfrm rot="7903603">
            <a:off x="1591841" y="2145540"/>
            <a:ext cx="1226447" cy="257013"/>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5" name="Šipka doprava se zářezem 18"/>
          <p:cNvSpPr/>
          <p:nvPr/>
        </p:nvSpPr>
        <p:spPr>
          <a:xfrm rot="6528973">
            <a:off x="2260025" y="2418341"/>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6" name="Šipka doprava se zářezem 18"/>
          <p:cNvSpPr/>
          <p:nvPr/>
        </p:nvSpPr>
        <p:spPr>
          <a:xfrm rot="4195057">
            <a:off x="2286619" y="3447204"/>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7" name="Šipka doprava se zářezem 18"/>
          <p:cNvSpPr/>
          <p:nvPr/>
        </p:nvSpPr>
        <p:spPr>
          <a:xfrm rot="7304425">
            <a:off x="2204385" y="4421439"/>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8" name="Šipka doprava se zářezem 18"/>
          <p:cNvSpPr/>
          <p:nvPr/>
        </p:nvSpPr>
        <p:spPr>
          <a:xfrm rot="7220891">
            <a:off x="911735" y="3220138"/>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9" name="Šipka doprava se zářezem 18"/>
          <p:cNvSpPr/>
          <p:nvPr/>
        </p:nvSpPr>
        <p:spPr>
          <a:xfrm rot="4787583">
            <a:off x="2009037" y="558925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20" name="Šipka doprava se zářezem 18"/>
          <p:cNvSpPr/>
          <p:nvPr/>
        </p:nvSpPr>
        <p:spPr>
          <a:xfrm rot="4384098">
            <a:off x="882561" y="429094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a:off x="4516996" y="3514505"/>
            <a:ext cx="2265622" cy="1414005"/>
          </a:xfrm>
          <a:prstGeom prst="rect">
            <a:avLst/>
          </a:prstGeom>
        </p:spPr>
      </p:pic>
      <p:pic>
        <p:nvPicPr>
          <p:cNvPr id="23" name="Picture 22"/>
          <p:cNvPicPr>
            <a:picLocks noChangeAspect="1"/>
          </p:cNvPicPr>
          <p:nvPr/>
        </p:nvPicPr>
        <p:blipFill>
          <a:blip r:embed="rId4"/>
          <a:stretch>
            <a:fillRect/>
          </a:stretch>
        </p:blipFill>
        <p:spPr>
          <a:xfrm>
            <a:off x="6471457" y="1931790"/>
            <a:ext cx="2298035" cy="1527838"/>
          </a:xfrm>
          <a:prstGeom prst="rect">
            <a:avLst/>
          </a:prstGeom>
        </p:spPr>
      </p:pic>
      <p:sp>
        <p:nvSpPr>
          <p:cNvPr id="24" name="TextBox 23"/>
          <p:cNvSpPr txBox="1"/>
          <p:nvPr/>
        </p:nvSpPr>
        <p:spPr>
          <a:xfrm>
            <a:off x="6255217" y="6541319"/>
            <a:ext cx="2848857" cy="307777"/>
          </a:xfrm>
          <a:prstGeom prst="rect">
            <a:avLst/>
          </a:prstGeom>
          <a:noFill/>
        </p:spPr>
        <p:txBody>
          <a:bodyPr wrap="none" rtlCol="0">
            <a:spAutoFit/>
          </a:bodyPr>
          <a:lstStyle/>
          <a:p>
            <a:r>
              <a:rPr lang="cs-CZ" sz="1400" i="1" dirty="0"/>
              <a:t>e.g. Bryja et al. 2019, Folia Zoologica</a:t>
            </a:r>
            <a:endParaRPr lang="en-US" sz="1400" i="1" dirty="0"/>
          </a:p>
        </p:txBody>
      </p:sp>
      <p:sp>
        <p:nvSpPr>
          <p:cNvPr id="25" name="TextBox 24"/>
          <p:cNvSpPr txBox="1"/>
          <p:nvPr/>
        </p:nvSpPr>
        <p:spPr>
          <a:xfrm>
            <a:off x="6372200" y="1209090"/>
            <a:ext cx="1781257" cy="369332"/>
          </a:xfrm>
          <a:prstGeom prst="rect">
            <a:avLst/>
          </a:prstGeom>
          <a:noFill/>
        </p:spPr>
        <p:txBody>
          <a:bodyPr wrap="none" rtlCol="0">
            <a:spAutoFit/>
          </a:bodyPr>
          <a:lstStyle/>
          <a:p>
            <a:r>
              <a:rPr lang="cs-CZ" i="1" dirty="0"/>
              <a:t>Mus </a:t>
            </a:r>
            <a:r>
              <a:rPr lang="cs-CZ" dirty="0"/>
              <a:t>(</a:t>
            </a:r>
            <a:r>
              <a:rPr lang="cs-CZ" i="1" dirty="0"/>
              <a:t>Nannomys</a:t>
            </a:r>
            <a:r>
              <a:rPr lang="cs-CZ" dirty="0"/>
              <a:t>)</a:t>
            </a:r>
            <a:endParaRPr lang="en-US" i="1" dirty="0"/>
          </a:p>
        </p:txBody>
      </p:sp>
      <p:sp>
        <p:nvSpPr>
          <p:cNvPr id="26" name="TextBox 25"/>
          <p:cNvSpPr txBox="1"/>
          <p:nvPr/>
        </p:nvSpPr>
        <p:spPr>
          <a:xfrm>
            <a:off x="4860332" y="2581702"/>
            <a:ext cx="1495313" cy="646331"/>
          </a:xfrm>
          <a:prstGeom prst="rect">
            <a:avLst/>
          </a:prstGeom>
          <a:noFill/>
        </p:spPr>
        <p:txBody>
          <a:bodyPr wrap="square" rtlCol="0">
            <a:spAutoFit/>
          </a:bodyPr>
          <a:lstStyle/>
          <a:p>
            <a:pPr algn="ctr"/>
            <a:r>
              <a:rPr lang="cs-CZ" i="1" dirty="0"/>
              <a:t>Otomys typus </a:t>
            </a:r>
            <a:r>
              <a:rPr lang="cs-CZ" dirty="0"/>
              <a:t>group</a:t>
            </a:r>
            <a:endParaRPr lang="en-US" dirty="0"/>
          </a:p>
        </p:txBody>
      </p:sp>
      <p:sp>
        <p:nvSpPr>
          <p:cNvPr id="27" name="TextBox 26"/>
          <p:cNvSpPr txBox="1"/>
          <p:nvPr/>
        </p:nvSpPr>
        <p:spPr>
          <a:xfrm>
            <a:off x="6624713" y="3804367"/>
            <a:ext cx="2034916" cy="923330"/>
          </a:xfrm>
          <a:prstGeom prst="rect">
            <a:avLst/>
          </a:prstGeom>
          <a:noFill/>
        </p:spPr>
        <p:txBody>
          <a:bodyPr wrap="square" rtlCol="0">
            <a:spAutoFit/>
          </a:bodyPr>
          <a:lstStyle/>
          <a:p>
            <a:pPr algn="ctr"/>
            <a:r>
              <a:rPr lang="cs-CZ" i="1" dirty="0"/>
              <a:t>Lophuromys flavopunctatus</a:t>
            </a:r>
            <a:r>
              <a:rPr lang="cs-CZ" dirty="0"/>
              <a:t> group</a:t>
            </a:r>
            <a:endParaRPr lang="en-US" dirty="0"/>
          </a:p>
        </p:txBody>
      </p:sp>
      <p:pic>
        <p:nvPicPr>
          <p:cNvPr id="28" name="Picture 2" descr="600_3187"/>
          <p:cNvPicPr>
            <a:picLocks noChangeAspect="1" noChangeArrowheads="1"/>
          </p:cNvPicPr>
          <p:nvPr/>
        </p:nvPicPr>
        <p:blipFill>
          <a:blip r:embed="rId5" cstate="print"/>
          <a:srcRect/>
          <a:stretch>
            <a:fillRect/>
          </a:stretch>
        </p:blipFill>
        <p:spPr bwMode="auto">
          <a:xfrm>
            <a:off x="4572479" y="987472"/>
            <a:ext cx="1718491" cy="1281151"/>
          </a:xfrm>
          <a:prstGeom prst="rect">
            <a:avLst/>
          </a:prstGeom>
          <a:noFill/>
          <a:ln w="9525">
            <a:noFill/>
            <a:miter lim="800000"/>
            <a:headEnd/>
            <a:tailEnd/>
          </a:ln>
        </p:spPr>
      </p:pic>
      <p:sp>
        <p:nvSpPr>
          <p:cNvPr id="29" name="TextBox 28"/>
          <p:cNvSpPr txBox="1"/>
          <p:nvPr/>
        </p:nvSpPr>
        <p:spPr>
          <a:xfrm>
            <a:off x="4684067" y="5699387"/>
            <a:ext cx="1495313" cy="369332"/>
          </a:xfrm>
          <a:prstGeom prst="rect">
            <a:avLst/>
          </a:prstGeom>
          <a:noFill/>
        </p:spPr>
        <p:txBody>
          <a:bodyPr wrap="square" rtlCol="0">
            <a:spAutoFit/>
          </a:bodyPr>
          <a:lstStyle/>
          <a:p>
            <a:pPr algn="ctr"/>
            <a:r>
              <a:rPr lang="cs-CZ" i="1" dirty="0"/>
              <a:t>Tachyoryctes</a:t>
            </a:r>
            <a:endParaRPr lang="en-US" dirty="0"/>
          </a:p>
        </p:txBody>
      </p:sp>
      <p:pic>
        <p:nvPicPr>
          <p:cNvPr id="7" name="Picture 6"/>
          <p:cNvPicPr>
            <a:picLocks noChangeAspect="1"/>
          </p:cNvPicPr>
          <p:nvPr/>
        </p:nvPicPr>
        <p:blipFill>
          <a:blip r:embed="rId6"/>
          <a:stretch>
            <a:fillRect/>
          </a:stretch>
        </p:blipFill>
        <p:spPr>
          <a:xfrm>
            <a:off x="6372200" y="4983387"/>
            <a:ext cx="2287429" cy="1523497"/>
          </a:xfrm>
          <a:prstGeom prst="rect">
            <a:avLst/>
          </a:prstGeom>
        </p:spPr>
      </p:pic>
    </p:spTree>
    <p:extLst>
      <p:ext uri="{BB962C8B-B14F-4D97-AF65-F5344CB8AC3E}">
        <p14:creationId xmlns:p14="http://schemas.microsoft.com/office/powerpoint/2010/main" val="159268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l" defTabSz="685800">
              <a:lnSpc>
                <a:spcPct val="90000"/>
              </a:lnSpc>
            </a:pPr>
            <a:r>
              <a:rPr lang="cs-CZ" sz="3300" dirty="0"/>
              <a:t>„out of Ethiopia“</a:t>
            </a:r>
          </a:p>
        </p:txBody>
      </p:sp>
      <p:pic>
        <p:nvPicPr>
          <p:cNvPr id="4" name="Zástupný symbol pro obsah 3"/>
          <p:cNvPicPr>
            <a:picLocks noGrp="1" noChangeAspect="1"/>
          </p:cNvPicPr>
          <p:nvPr>
            <p:ph idx="1"/>
          </p:nvPr>
        </p:nvPicPr>
        <p:blipFill>
          <a:blip r:embed="rId3"/>
          <a:stretch>
            <a:fillRect/>
          </a:stretch>
        </p:blipFill>
        <p:spPr>
          <a:xfrm>
            <a:off x="268751" y="1628800"/>
            <a:ext cx="8606498" cy="3729381"/>
          </a:xfrm>
          <a:prstGeom prst="rect">
            <a:avLst/>
          </a:prstGeom>
        </p:spPr>
      </p:pic>
      <p:sp>
        <p:nvSpPr>
          <p:cNvPr id="5" name="TextovéPole 4"/>
          <p:cNvSpPr txBox="1"/>
          <p:nvPr/>
        </p:nvSpPr>
        <p:spPr>
          <a:xfrm>
            <a:off x="6092300" y="6550223"/>
            <a:ext cx="30644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1" u="none" strike="noStrike" kern="1200" cap="none" spc="0" normalizeH="0" baseline="0" noProof="0" dirty="0">
                <a:ln>
                  <a:noFill/>
                </a:ln>
                <a:solidFill>
                  <a:prstClr val="black"/>
                </a:solidFill>
                <a:effectLst/>
                <a:uLnTx/>
                <a:uFillTx/>
                <a:latin typeface="Calibri"/>
                <a:ea typeface="+mn-ea"/>
                <a:cs typeface="+mn-cs"/>
              </a:rPr>
              <a:t>Šumbera, ..., Bryja 2018, Mol Phyl Evol</a:t>
            </a:r>
          </a:p>
        </p:txBody>
      </p:sp>
      <p:sp>
        <p:nvSpPr>
          <p:cNvPr id="6" name="Zástupný symbol pro obsah 2"/>
          <p:cNvSpPr txBox="1">
            <a:spLocks/>
          </p:cNvSpPr>
          <p:nvPr/>
        </p:nvSpPr>
        <p:spPr>
          <a:xfrm>
            <a:off x="457200" y="5661249"/>
            <a:ext cx="8280920" cy="8889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u="none" strike="noStrike" kern="1200" cap="none" spc="0" normalizeH="0" baseline="0" noProof="0" dirty="0">
                <a:ln>
                  <a:noFill/>
                </a:ln>
                <a:solidFill>
                  <a:prstClr val="black"/>
                </a:solidFill>
                <a:effectLst/>
                <a:uLnTx/>
                <a:uFillTx/>
                <a:latin typeface="Calibri"/>
                <a:ea typeface="+mn-ea"/>
                <a:cs typeface="+mn-cs"/>
              </a:rPr>
              <a:t>the </a:t>
            </a:r>
            <a:r>
              <a:rPr kumimoji="0" lang="cs-CZ" sz="2000" b="0" u="none" strike="noStrike" kern="1200" cap="none" spc="0" normalizeH="0" baseline="0" noProof="0" dirty="0" err="1">
                <a:ln>
                  <a:noFill/>
                </a:ln>
                <a:solidFill>
                  <a:prstClr val="black"/>
                </a:solidFill>
                <a:effectLst/>
                <a:uLnTx/>
                <a:uFillTx/>
                <a:latin typeface="Calibri"/>
                <a:ea typeface="+mn-ea"/>
                <a:cs typeface="+mn-cs"/>
              </a:rPr>
              <a:t>highest</a:t>
            </a:r>
            <a:r>
              <a:rPr kumimoji="0" lang="cs-CZ" sz="2000" b="0" u="none" strike="noStrike" kern="1200" cap="none" spc="0" normalizeH="0" baseline="0" noProof="0" dirty="0">
                <a:ln>
                  <a:noFill/>
                </a:ln>
                <a:solidFill>
                  <a:prstClr val="black"/>
                </a:solidFill>
                <a:effectLst/>
                <a:uLnTx/>
                <a:uFillTx/>
                <a:latin typeface="Calibri"/>
                <a:ea typeface="+mn-ea"/>
                <a:cs typeface="+mn-cs"/>
              </a:rPr>
              <a:t> </a:t>
            </a:r>
            <a:r>
              <a:rPr kumimoji="0" lang="cs-CZ" sz="2000" b="0" u="none" strike="noStrike" kern="1200" cap="none" spc="0" normalizeH="0" baseline="0" noProof="0" dirty="0" err="1">
                <a:ln>
                  <a:noFill/>
                </a:ln>
                <a:solidFill>
                  <a:prstClr val="black"/>
                </a:solidFill>
                <a:effectLst/>
                <a:uLnTx/>
                <a:uFillTx/>
                <a:latin typeface="Calibri"/>
                <a:ea typeface="+mn-ea"/>
                <a:cs typeface="+mn-cs"/>
              </a:rPr>
              <a:t>evolutionary</a:t>
            </a:r>
            <a:r>
              <a:rPr kumimoji="0" lang="cs-CZ" sz="2000" b="0" u="none" strike="noStrike" kern="1200" cap="none" spc="0" normalizeH="0" baseline="0" noProof="0" dirty="0">
                <a:ln>
                  <a:noFill/>
                </a:ln>
                <a:solidFill>
                  <a:prstClr val="black"/>
                </a:solidFill>
                <a:effectLst/>
                <a:uLnTx/>
                <a:uFillTx/>
                <a:latin typeface="Calibri"/>
                <a:ea typeface="+mn-ea"/>
                <a:cs typeface="+mn-cs"/>
              </a:rPr>
              <a:t> diversity in Ethiopia (5</a:t>
            </a:r>
            <a:r>
              <a:rPr kumimoji="0" lang="cs-CZ" sz="2000" b="0" u="none" strike="noStrike" kern="1200" cap="none" spc="0" normalizeH="0" noProof="0" dirty="0">
                <a:ln>
                  <a:noFill/>
                </a:ln>
                <a:solidFill>
                  <a:prstClr val="black"/>
                </a:solidFill>
                <a:effectLst/>
                <a:uLnTx/>
                <a:uFillTx/>
                <a:latin typeface="Calibri"/>
                <a:ea typeface="+mn-ea"/>
                <a:cs typeface="+mn-cs"/>
              </a:rPr>
              <a:t> species using PSC)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2000" baseline="0" dirty="0">
                <a:solidFill>
                  <a:prstClr val="black"/>
                </a:solidFill>
                <a:latin typeface="Calibri"/>
              </a:rPr>
              <a:t>a</a:t>
            </a:r>
            <a:r>
              <a:rPr lang="cs-CZ" sz="2000" dirty="0">
                <a:solidFill>
                  <a:prstClr val="black"/>
                </a:solidFill>
                <a:latin typeface="Calibri"/>
              </a:rPr>
              <a:t> single colonization of Kenyan Highlands and Albertine Rift Mts.</a:t>
            </a:r>
            <a:endParaRPr kumimoji="0" lang="cs-CZ" sz="2000" b="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3629408" y="1711928"/>
            <a:ext cx="5527385" cy="3528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754" y="1272455"/>
            <a:ext cx="2382575" cy="369332"/>
          </a:xfrm>
          <a:prstGeom prst="rect">
            <a:avLst/>
          </a:prstGeom>
          <a:noFill/>
        </p:spPr>
        <p:txBody>
          <a:bodyPr wrap="none" rtlCol="0">
            <a:spAutoFit/>
          </a:bodyPr>
          <a:lstStyle/>
          <a:p>
            <a:r>
              <a:rPr lang="cs-CZ" dirty="0"/>
              <a:t>root rats (</a:t>
            </a:r>
            <a:r>
              <a:rPr lang="cs-CZ" i="1" dirty="0"/>
              <a:t>Tachyoryctes</a:t>
            </a:r>
            <a:r>
              <a:rPr lang="cs-CZ" dirty="0"/>
              <a:t>)</a:t>
            </a:r>
            <a:endParaRPr lang="en-US" dirty="0"/>
          </a:p>
        </p:txBody>
      </p:sp>
      <p:sp>
        <p:nvSpPr>
          <p:cNvPr id="8" name="TextBox 7"/>
          <p:cNvSpPr txBox="1"/>
          <p:nvPr/>
        </p:nvSpPr>
        <p:spPr>
          <a:xfrm>
            <a:off x="479754" y="1944855"/>
            <a:ext cx="2370201" cy="369332"/>
          </a:xfrm>
          <a:prstGeom prst="rect">
            <a:avLst/>
          </a:prstGeom>
          <a:noFill/>
        </p:spPr>
        <p:txBody>
          <a:bodyPr wrap="none" rtlCol="0">
            <a:spAutoFit/>
          </a:bodyPr>
          <a:lstStyle/>
          <a:p>
            <a:r>
              <a:rPr lang="cs-CZ" i="1" dirty="0"/>
              <a:t>T. macrocephalus </a:t>
            </a:r>
            <a:r>
              <a:rPr lang="cs-CZ" dirty="0"/>
              <a:t>(ETH)</a:t>
            </a:r>
            <a:endParaRPr lang="en-US" dirty="0"/>
          </a:p>
        </p:txBody>
      </p:sp>
      <p:sp>
        <p:nvSpPr>
          <p:cNvPr id="9" name="TextBox 8"/>
          <p:cNvSpPr txBox="1"/>
          <p:nvPr/>
        </p:nvSpPr>
        <p:spPr>
          <a:xfrm>
            <a:off x="281577" y="4986189"/>
            <a:ext cx="6476709" cy="369332"/>
          </a:xfrm>
          <a:prstGeom prst="rect">
            <a:avLst/>
          </a:prstGeom>
          <a:noFill/>
        </p:spPr>
        <p:txBody>
          <a:bodyPr wrap="none" rtlCol="0">
            <a:spAutoFit/>
          </a:bodyPr>
          <a:lstStyle/>
          <a:p>
            <a:r>
              <a:rPr lang="cs-CZ" i="1" dirty="0"/>
              <a:t>T. „splendens“ </a:t>
            </a:r>
            <a:r>
              <a:rPr lang="cs-CZ" dirty="0"/>
              <a:t>(1 sp. in </a:t>
            </a:r>
            <a:r>
              <a:rPr lang="cs-CZ" dirty="0" err="1"/>
              <a:t>Ethiopia</a:t>
            </a:r>
            <a:r>
              <a:rPr lang="cs-CZ" dirty="0"/>
              <a:t>, 12 spp. in </a:t>
            </a:r>
            <a:r>
              <a:rPr lang="cs-CZ" dirty="0" err="1"/>
              <a:t>Kenya</a:t>
            </a:r>
            <a:r>
              <a:rPr lang="cs-CZ" dirty="0"/>
              <a:t> and </a:t>
            </a:r>
            <a:r>
              <a:rPr lang="cs-CZ" dirty="0" err="1"/>
              <a:t>Albertine</a:t>
            </a:r>
            <a:r>
              <a:rPr lang="cs-CZ" dirty="0"/>
              <a:t> rift )</a:t>
            </a:r>
            <a:endParaRPr lang="en-US" dirty="0"/>
          </a:p>
        </p:txBody>
      </p:sp>
    </p:spTree>
    <p:extLst>
      <p:ext uri="{BB962C8B-B14F-4D97-AF65-F5344CB8AC3E}">
        <p14:creationId xmlns:p14="http://schemas.microsoft.com/office/powerpoint/2010/main" val="38838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98" name="Nadpis 1"/>
          <p:cNvSpPr>
            <a:spLocks noGrp="1"/>
          </p:cNvSpPr>
          <p:nvPr>
            <p:ph type="ctrTitle"/>
          </p:nvPr>
        </p:nvSpPr>
        <p:spPr/>
        <p:txBody>
          <a:bodyPr/>
          <a:lstStyle/>
          <a:p>
            <a:r>
              <a:rPr lang="cs-CZ" altLang="cs-CZ" dirty="0" err="1"/>
              <a:t>Identification</a:t>
            </a:r>
            <a:r>
              <a:rPr lang="cs-CZ" altLang="cs-CZ" dirty="0"/>
              <a:t> </a:t>
            </a:r>
            <a:r>
              <a:rPr lang="cs-CZ" altLang="cs-CZ" dirty="0" err="1"/>
              <a:t>of</a:t>
            </a:r>
            <a:r>
              <a:rPr lang="cs-CZ" altLang="cs-CZ" dirty="0"/>
              <a:t> species</a:t>
            </a:r>
          </a:p>
        </p:txBody>
      </p:sp>
      <p:sp>
        <p:nvSpPr>
          <p:cNvPr id="4099" name="Podnadpis 2"/>
          <p:cNvSpPr>
            <a:spLocks noGrp="1"/>
          </p:cNvSpPr>
          <p:nvPr>
            <p:ph type="subTitle" idx="1"/>
          </p:nvPr>
        </p:nvSpPr>
        <p:spPr/>
        <p:txBody>
          <a:bodyPr/>
          <a:lstStyle/>
          <a:p>
            <a:r>
              <a:rPr lang="cs-CZ" altLang="cs-CZ" dirty="0"/>
              <a:t>DNA </a:t>
            </a:r>
            <a:r>
              <a:rPr lang="cs-CZ" altLang="cs-CZ" dirty="0" err="1"/>
              <a:t>barcoding</a:t>
            </a:r>
            <a:endParaRPr lang="cs-CZ" altLang="cs-CZ" dirty="0"/>
          </a:p>
          <a:p>
            <a:endParaRPr lang="cs-CZ" altLang="cs-CZ" dirty="0"/>
          </a:p>
        </p:txBody>
      </p:sp>
    </p:spTree>
    <p:extLst>
      <p:ext uri="{BB962C8B-B14F-4D97-AF65-F5344CB8AC3E}">
        <p14:creationId xmlns:p14="http://schemas.microsoft.com/office/powerpoint/2010/main" val="65376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HOW CAN GENETICS BE HELPFUL IN SPECIES IDENTIFICATION?</a:t>
            </a:r>
          </a:p>
        </p:txBody>
      </p:sp>
    </p:spTree>
    <p:extLst>
      <p:ext uri="{BB962C8B-B14F-4D97-AF65-F5344CB8AC3E}">
        <p14:creationId xmlns:p14="http://schemas.microsoft.com/office/powerpoint/2010/main" val="18933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25"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ovéPole 5"/>
          <p:cNvSpPr txBox="1">
            <a:spLocks noChangeArrowheads="1"/>
          </p:cNvSpPr>
          <p:nvPr/>
        </p:nvSpPr>
        <p:spPr bwMode="auto">
          <a:xfrm>
            <a:off x="0" y="1700213"/>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first idea in 2003</a:t>
            </a:r>
          </a:p>
        </p:txBody>
      </p:sp>
      <p:pic>
        <p:nvPicPr>
          <p:cNvPr id="7173" name="Picture 5" descr="C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0"/>
            <a:ext cx="2592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7"/>
          <p:cNvSpPr txBox="1">
            <a:spLocks noChangeArrowheads="1"/>
          </p:cNvSpPr>
          <p:nvPr/>
        </p:nvSpPr>
        <p:spPr bwMode="auto">
          <a:xfrm>
            <a:off x="7740650" y="549275"/>
            <a:ext cx="114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i="1">
                <a:solidFill>
                  <a:srgbClr val="000000"/>
                </a:solidFill>
              </a:rPr>
              <a:t>CBOL in 2005</a:t>
            </a:r>
          </a:p>
        </p:txBody>
      </p:sp>
      <p:pic>
        <p:nvPicPr>
          <p:cNvPr id="7175" name="Picture 7" descr="i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765175"/>
            <a:ext cx="984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ovéPole 9"/>
          <p:cNvSpPr txBox="1">
            <a:spLocks noChangeArrowheads="1"/>
          </p:cNvSpPr>
          <p:nvPr/>
        </p:nvSpPr>
        <p:spPr bwMode="auto">
          <a:xfrm>
            <a:off x="7524750" y="1412875"/>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i="1">
                <a:solidFill>
                  <a:srgbClr val="000000"/>
                </a:solidFill>
              </a:rPr>
              <a:t>iBOL 2010-2015</a:t>
            </a:r>
          </a:p>
        </p:txBody>
      </p:sp>
      <p:sp>
        <p:nvSpPr>
          <p:cNvPr id="7177" name="TextovéPole 1"/>
          <p:cNvSpPr txBox="1">
            <a:spLocks noChangeArrowheads="1"/>
          </p:cNvSpPr>
          <p:nvPr/>
        </p:nvSpPr>
        <p:spPr bwMode="auto">
          <a:xfrm>
            <a:off x="7356475" y="17922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400">
                <a:solidFill>
                  <a:srgbClr val="000000"/>
                </a:solidFill>
              </a:rPr>
              <a:t>500 000 species barcoded in 2015</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92611"/>
            <a:ext cx="6440816" cy="37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p:cNvGraphicFramePr>
            <a:graphicFrameLocks noChangeAspect="1"/>
          </p:cNvGraphicFramePr>
          <p:nvPr>
            <p:extLst/>
          </p:nvPr>
        </p:nvGraphicFramePr>
        <p:xfrm>
          <a:off x="179512" y="2996952"/>
          <a:ext cx="2230179" cy="2312380"/>
        </p:xfrm>
        <a:graphic>
          <a:graphicData uri="http://schemas.openxmlformats.org/presentationml/2006/ole">
            <mc:AlternateContent xmlns:mc="http://schemas.openxmlformats.org/markup-compatibility/2006">
              <mc:Choice xmlns:v="urn:schemas-microsoft-com:vml" Requires="v">
                <p:oleObj spid="_x0000_s4233" name="Photo Editor Photo" r:id="rId7" imgW="12069860" imgH="12514286" progId="MSPhotoEd.3">
                  <p:embed/>
                </p:oleObj>
              </mc:Choice>
              <mc:Fallback>
                <p:oleObj name="Photo Editor Photo" r:id="rId7" imgW="12069860" imgH="12514286" progId="MSPhotoEd.3">
                  <p:embed/>
                  <p:pic>
                    <p:nvPicPr>
                      <p:cNvPr id="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96952"/>
                        <a:ext cx="2230179" cy="2312380"/>
                      </a:xfrm>
                      <a:prstGeom prst="rect">
                        <a:avLst/>
                      </a:prstGeom>
                      <a:noFill/>
                      <a:ln>
                        <a:noFill/>
                      </a:ln>
                    </p:spPr>
                  </p:pic>
                </p:oleObj>
              </mc:Fallback>
            </mc:AlternateContent>
          </a:graphicData>
        </a:graphic>
      </p:graphicFrame>
      <p:sp>
        <p:nvSpPr>
          <p:cNvPr id="2" name="TextovéPole 1"/>
          <p:cNvSpPr txBox="1"/>
          <p:nvPr/>
        </p:nvSpPr>
        <p:spPr>
          <a:xfrm>
            <a:off x="1598366" y="6351065"/>
            <a:ext cx="5763181" cy="369332"/>
          </a:xfrm>
          <a:prstGeom prst="rect">
            <a:avLst/>
          </a:prstGeom>
          <a:noFill/>
        </p:spPr>
        <p:txBody>
          <a:bodyPr wrap="none" rtlCol="0">
            <a:spAutoFit/>
          </a:bodyPr>
          <a:lstStyle/>
          <a:p>
            <a:r>
              <a:rPr lang="cs-CZ" dirty="0"/>
              <a:t>„DNA </a:t>
            </a:r>
            <a:r>
              <a:rPr lang="cs-CZ" dirty="0" err="1"/>
              <a:t>barcode</a:t>
            </a:r>
            <a:r>
              <a:rPr lang="cs-CZ" dirty="0"/>
              <a:t>“ – </a:t>
            </a:r>
            <a:r>
              <a:rPr lang="cs-CZ" dirty="0" err="1"/>
              <a:t>short</a:t>
            </a:r>
            <a:r>
              <a:rPr lang="cs-CZ" dirty="0"/>
              <a:t> fragment </a:t>
            </a:r>
            <a:r>
              <a:rPr lang="cs-CZ" dirty="0" err="1"/>
              <a:t>of</a:t>
            </a:r>
            <a:r>
              <a:rPr lang="cs-CZ" dirty="0"/>
              <a:t> </a:t>
            </a:r>
            <a:r>
              <a:rPr lang="cs-CZ" dirty="0" err="1"/>
              <a:t>mitochondrial</a:t>
            </a:r>
            <a:r>
              <a:rPr lang="cs-CZ" dirty="0"/>
              <a:t> DNA</a:t>
            </a:r>
          </a:p>
        </p:txBody>
      </p:sp>
    </p:spTree>
    <p:extLst>
      <p:ext uri="{BB962C8B-B14F-4D97-AF65-F5344CB8AC3E}">
        <p14:creationId xmlns:p14="http://schemas.microsoft.com/office/powerpoint/2010/main" val="182583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world species known and unknown 26dec200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15616" y="1628800"/>
            <a:ext cx="6858000" cy="4089400"/>
          </a:xfrm>
        </p:spPr>
      </p:pic>
      <p:sp>
        <p:nvSpPr>
          <p:cNvPr id="10243" name="Text Box 7"/>
          <p:cNvSpPr txBox="1">
            <a:spLocks noChangeArrowheads="1"/>
          </p:cNvSpPr>
          <p:nvPr/>
        </p:nvSpPr>
        <p:spPr bwMode="auto">
          <a:xfrm>
            <a:off x="1043608" y="476672"/>
            <a:ext cx="7344816" cy="769938"/>
          </a:xfrm>
          <a:prstGeom prst="rect">
            <a:avLst/>
          </a:prstGeom>
        </p:spPr>
        <p:txBody>
          <a:bodyPr vert="horz" lIns="91440" tIns="45720" rIns="91440" bIns="45720" rtlCol="0" anchor="ctr">
            <a:normAutofit/>
          </a:bodyPr>
          <a:lstStyle>
            <a:lvl1pPr defTabSz="685800">
              <a:lnSpc>
                <a:spcPct val="90000"/>
              </a:lnSpc>
              <a:spcBef>
                <a:spcPct val="0"/>
              </a:spcBef>
              <a:buNone/>
              <a:defRPr sz="3300">
                <a:latin typeface="+mj-lt"/>
                <a:ea typeface="+mj-ea"/>
                <a:cs typeface="+mj-cs"/>
              </a:defRPr>
            </a:lvl1pPr>
          </a:lstStyle>
          <a:p>
            <a:r>
              <a:rPr lang="en-US" dirty="0"/>
              <a:t>Why barcode animal and plant species? </a:t>
            </a:r>
          </a:p>
        </p:txBody>
      </p:sp>
    </p:spTree>
    <p:extLst>
      <p:ext uri="{BB962C8B-B14F-4D97-AF65-F5344CB8AC3E}">
        <p14:creationId xmlns:p14="http://schemas.microsoft.com/office/powerpoint/2010/main" val="288129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a:xfrm>
            <a:off x="250825" y="115888"/>
            <a:ext cx="8569325" cy="1143000"/>
          </a:xfrm>
        </p:spPr>
        <p:txBody>
          <a:bodyPr vert="horz" lIns="91440" tIns="45720" rIns="91440" bIns="45720" rtlCol="0" anchor="ctr">
            <a:normAutofit/>
          </a:bodyPr>
          <a:lstStyle/>
          <a:p>
            <a:r>
              <a:rPr lang="cs-CZ" dirty="0" err="1"/>
              <a:t>Crisis</a:t>
            </a:r>
            <a:r>
              <a:rPr lang="cs-CZ" dirty="0"/>
              <a:t> </a:t>
            </a:r>
            <a:r>
              <a:rPr lang="cs-CZ" dirty="0" err="1"/>
              <a:t>of</a:t>
            </a:r>
            <a:r>
              <a:rPr lang="cs-CZ" dirty="0"/>
              <a:t> </a:t>
            </a:r>
            <a:r>
              <a:rPr lang="cs-CZ" dirty="0" err="1"/>
              <a:t>biodiversity</a:t>
            </a:r>
            <a:r>
              <a:rPr lang="cs-CZ" dirty="0"/>
              <a:t> </a:t>
            </a:r>
            <a:r>
              <a:rPr lang="cs-CZ" dirty="0" err="1"/>
              <a:t>and</a:t>
            </a:r>
            <a:r>
              <a:rPr lang="cs-CZ" dirty="0"/>
              <a:t> </a:t>
            </a:r>
            <a:r>
              <a:rPr lang="cs-CZ" dirty="0" err="1"/>
              <a:t>classical</a:t>
            </a:r>
            <a:r>
              <a:rPr lang="cs-CZ" dirty="0"/>
              <a:t> </a:t>
            </a:r>
            <a:r>
              <a:rPr lang="cs-CZ" dirty="0" err="1"/>
              <a:t>taxonomy</a:t>
            </a:r>
            <a:endParaRPr lang="cs-CZ" dirty="0"/>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41438"/>
            <a:ext cx="4716463" cy="3341687"/>
          </a:xfrm>
          <a:noFill/>
        </p:spPr>
      </p:pic>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268413"/>
            <a:ext cx="4276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122738"/>
            <a:ext cx="38163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ovéPole 5"/>
          <p:cNvSpPr txBox="1">
            <a:spLocks noChangeArrowheads="1"/>
          </p:cNvSpPr>
          <p:nvPr/>
        </p:nvSpPr>
        <p:spPr bwMode="auto">
          <a:xfrm>
            <a:off x="6372225" y="4652963"/>
            <a:ext cx="2663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DNA barcoding is important part of „</a:t>
            </a:r>
            <a:r>
              <a:rPr lang="cs-CZ" altLang="cs-CZ" sz="1800" b="1"/>
              <a:t>integrative taxonomy</a:t>
            </a:r>
            <a:r>
              <a:rPr lang="cs-CZ" altLang="cs-CZ" sz="1800"/>
              <a:t>“</a:t>
            </a:r>
          </a:p>
        </p:txBody>
      </p:sp>
    </p:spTree>
    <p:extLst>
      <p:ext uri="{BB962C8B-B14F-4D97-AF65-F5344CB8AC3E}">
        <p14:creationId xmlns:p14="http://schemas.microsoft.com/office/powerpoint/2010/main" val="133752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457200" y="-26988"/>
            <a:ext cx="8229600" cy="1143001"/>
          </a:xfrm>
        </p:spPr>
        <p:txBody>
          <a:bodyPr/>
          <a:lstStyle/>
          <a:p>
            <a:pPr>
              <a:defRPr/>
            </a:pPr>
            <a:r>
              <a:rPr lang="cs-CZ" kern="1200">
                <a:solidFill>
                  <a:srgbClr val="FF3300"/>
                </a:solidFill>
              </a:rPr>
              <a:t>Integrative taxonomy</a:t>
            </a: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3716338"/>
            <a:ext cx="8229600" cy="2808287"/>
          </a:xfrm>
          <a:noFill/>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125538"/>
            <a:ext cx="2736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42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8600" y="533400"/>
            <a:ext cx="8610600" cy="715963"/>
          </a:xfrm>
        </p:spPr>
        <p:txBody>
          <a:bodyPr/>
          <a:lstStyle/>
          <a:p>
            <a:pPr>
              <a:defRPr/>
            </a:pPr>
            <a:r>
              <a:rPr lang="en-US" sz="3600" kern="1200">
                <a:solidFill>
                  <a:srgbClr val="FF3300"/>
                </a:solidFill>
              </a:rPr>
              <a:t>What are the benefits of standardization? </a:t>
            </a:r>
          </a:p>
        </p:txBody>
      </p:sp>
      <p:pic>
        <p:nvPicPr>
          <p:cNvPr id="11267" name="Picture 4" descr="why barcode standard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8580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ovéPole 3"/>
          <p:cNvSpPr txBox="1">
            <a:spLocks noChangeArrowheads="1"/>
          </p:cNvSpPr>
          <p:nvPr/>
        </p:nvSpPr>
        <p:spPr bwMode="auto">
          <a:xfrm>
            <a:off x="468313" y="5732463"/>
            <a:ext cx="47291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000">
                <a:solidFill>
                  <a:srgbClr val="FF0000"/>
                </a:solidFill>
              </a:rPr>
              <a:t>Suitable standard for animals → mtDNA</a:t>
            </a:r>
          </a:p>
        </p:txBody>
      </p:sp>
    </p:spTree>
    <p:extLst>
      <p:ext uri="{BB962C8B-B14F-4D97-AF65-F5344CB8AC3E}">
        <p14:creationId xmlns:p14="http://schemas.microsoft.com/office/powerpoint/2010/main" val="15655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457200"/>
            <a:ext cx="8458200" cy="1143000"/>
          </a:xfrm>
        </p:spPr>
        <p:txBody>
          <a:bodyPr vert="horz" lIns="91440" tIns="45720" rIns="91440" bIns="45720" rtlCol="0" anchor="ctr">
            <a:normAutofit/>
          </a:bodyPr>
          <a:lstStyle/>
          <a:p>
            <a:r>
              <a:rPr lang="en-US" dirty="0"/>
              <a:t>Why barcode animals with mitochondrial</a:t>
            </a:r>
            <a:r>
              <a:rPr lang="cs-CZ" dirty="0"/>
              <a:t> </a:t>
            </a:r>
            <a:r>
              <a:rPr lang="en-US" dirty="0"/>
              <a:t>DNA? </a:t>
            </a:r>
          </a:p>
        </p:txBody>
      </p:sp>
      <p:sp>
        <p:nvSpPr>
          <p:cNvPr id="14339" name="Rectangle 3"/>
          <p:cNvSpPr>
            <a:spLocks noGrp="1" noChangeArrowheads="1"/>
          </p:cNvSpPr>
          <p:nvPr>
            <p:ph idx="1"/>
          </p:nvPr>
        </p:nvSpPr>
        <p:spPr>
          <a:xfrm>
            <a:off x="457200" y="1905000"/>
            <a:ext cx="3827463" cy="4525963"/>
          </a:xfrm>
        </p:spPr>
        <p:txBody>
          <a:bodyPr/>
          <a:lstStyle/>
          <a:p>
            <a:pPr eaLnBrk="1" hangingPunct="1">
              <a:buFontTx/>
              <a:buNone/>
            </a:pPr>
            <a:r>
              <a:rPr lang="en-US" altLang="cs-CZ" sz="2400">
                <a:cs typeface="Arial" panose="020B0604020202020204" pitchFamily="34" charset="0"/>
              </a:rPr>
              <a:t>Four properties make mitochondrial genomes especially suitable for identifying species</a:t>
            </a:r>
          </a:p>
        </p:txBody>
      </p:sp>
      <p:graphicFrame>
        <p:nvGraphicFramePr>
          <p:cNvPr id="14340" name="Object 3"/>
          <p:cNvGraphicFramePr>
            <a:graphicFrameLocks noChangeAspect="1"/>
          </p:cNvGraphicFramePr>
          <p:nvPr/>
        </p:nvGraphicFramePr>
        <p:xfrm>
          <a:off x="4427538" y="1700213"/>
          <a:ext cx="4275137" cy="4432300"/>
        </p:xfrm>
        <a:graphic>
          <a:graphicData uri="http://schemas.openxmlformats.org/presentationml/2006/ole">
            <mc:AlternateContent xmlns:mc="http://schemas.openxmlformats.org/markup-compatibility/2006">
              <mc:Choice xmlns:v="urn:schemas-microsoft-com:vml" Requires="v">
                <p:oleObj spid="_x0000_s3210" name="Photo Editor Photo" r:id="rId3" imgW="12069860" imgH="12514286" progId="MSPhotoEd.3">
                  <p:embed/>
                </p:oleObj>
              </mc:Choice>
              <mc:Fallback>
                <p:oleObj name="Photo Editor Photo" r:id="rId3" imgW="12069860" imgH="12514286" progId="MSPhotoEd.3">
                  <p:embed/>
                  <p:pic>
                    <p:nvPicPr>
                      <p:cNvPr id="1434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700213"/>
                        <a:ext cx="42751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6928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why mitochond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5700"/>
            <a:ext cx="76962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2574925" y="-15557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solidFill>
                <a:srgbClr val="0066FF"/>
              </a:solidFill>
            </a:endParaRPr>
          </a:p>
        </p:txBody>
      </p:sp>
      <p:sp>
        <p:nvSpPr>
          <p:cNvPr id="15364" name="Rectangle 6"/>
          <p:cNvSpPr>
            <a:spLocks noChangeArrowheads="1"/>
          </p:cNvSpPr>
          <p:nvPr/>
        </p:nvSpPr>
        <p:spPr bwMode="auto">
          <a:xfrm>
            <a:off x="304800" y="274638"/>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4000">
              <a:latin typeface="Californian FB" panose="0207040306080B030204" pitchFamily="18" charset="0"/>
            </a:endParaRPr>
          </a:p>
        </p:txBody>
      </p:sp>
      <p:sp>
        <p:nvSpPr>
          <p:cNvPr id="15365" name="Text Box 9"/>
          <p:cNvSpPr txBox="1">
            <a:spLocks noChangeArrowheads="1"/>
          </p:cNvSpPr>
          <p:nvPr/>
        </p:nvSpPr>
        <p:spPr bwMode="auto">
          <a:xfrm>
            <a:off x="381000" y="225425"/>
            <a:ext cx="830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rgbClr val="FF0000"/>
                </a:solidFill>
              </a:rPr>
              <a:t>1. </a:t>
            </a:r>
            <a:r>
              <a:rPr lang="en-US" altLang="cs-CZ" sz="2400">
                <a:solidFill>
                  <a:srgbClr val="FF0000"/>
                </a:solidFill>
              </a:rPr>
              <a:t>Greater differences among species</a:t>
            </a:r>
            <a:r>
              <a:rPr lang="en-US" altLang="cs-CZ" sz="2400"/>
              <a:t>, on average 5- to 10-fold higher in mitochondrial than in nuclear genes</a:t>
            </a:r>
            <a:r>
              <a:rPr lang="cs-CZ" altLang="cs-CZ" sz="2400"/>
              <a:t> (lower N</a:t>
            </a:r>
            <a:r>
              <a:rPr lang="cs-CZ" altLang="cs-CZ" sz="2400" baseline="-25000"/>
              <a:t>e</a:t>
            </a:r>
            <a:r>
              <a:rPr lang="cs-CZ" altLang="cs-CZ" sz="2400"/>
              <a:t> for mtDNA)</a:t>
            </a:r>
            <a:r>
              <a:rPr lang="en-US" altLang="cs-CZ" sz="2400"/>
              <a:t>. Thus shorter segments distinguish among species, and because shorter, less expensively.</a:t>
            </a:r>
          </a:p>
        </p:txBody>
      </p:sp>
    </p:spTree>
    <p:extLst>
      <p:ext uri="{BB962C8B-B14F-4D97-AF65-F5344CB8AC3E}">
        <p14:creationId xmlns:p14="http://schemas.microsoft.com/office/powerpoint/2010/main" val="317826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457200" y="381000"/>
            <a:ext cx="8229600" cy="6172200"/>
          </a:xfrm>
        </p:spPr>
        <p:txBody>
          <a:bodyPr/>
          <a:lstStyle/>
          <a:p>
            <a:pPr marL="0" indent="0">
              <a:buSzPct val="50000"/>
              <a:buNone/>
            </a:pPr>
            <a:r>
              <a:rPr lang="cs-CZ" altLang="cs-CZ" sz="2400" dirty="0">
                <a:solidFill>
                  <a:srgbClr val="FF0000"/>
                </a:solidFill>
                <a:cs typeface="Arial" panose="020B0604020202020204" pitchFamily="34" charset="0"/>
              </a:rPr>
              <a:t>2. </a:t>
            </a:r>
            <a:r>
              <a:rPr lang="en-US" altLang="cs-CZ" sz="2400" dirty="0">
                <a:solidFill>
                  <a:srgbClr val="FF0000"/>
                </a:solidFill>
                <a:cs typeface="Arial" panose="020B0604020202020204" pitchFamily="34" charset="0"/>
              </a:rPr>
              <a:t>Relatively few differences within species</a:t>
            </a:r>
            <a:r>
              <a:rPr lang="en-US" altLang="cs-CZ" sz="2400" dirty="0">
                <a:cs typeface="Arial" panose="020B0604020202020204" pitchFamily="34" charset="0"/>
              </a:rPr>
              <a:t> in most cases. Small intraspecific and large interspecific differences signal distinct genetic boundaries between most species, enabling precise identification with a barcode. </a:t>
            </a:r>
            <a:endParaRPr lang="cs-CZ" altLang="cs-CZ" sz="2400" dirty="0">
              <a:cs typeface="Arial" panose="020B0604020202020204" pitchFamily="34" charset="0"/>
            </a:endParaRPr>
          </a:p>
          <a:p>
            <a:pPr marL="0" indent="0">
              <a:buSzPct val="50000"/>
              <a:buNone/>
            </a:pPr>
            <a:endParaRPr lang="en-US" altLang="cs-CZ" sz="2400" dirty="0">
              <a:cs typeface="Arial" panose="020B0604020202020204" pitchFamily="34" charset="0"/>
            </a:endParaRPr>
          </a:p>
          <a:p>
            <a:pPr marL="0" indent="0" eaLnBrk="1" hangingPunct="1">
              <a:lnSpc>
                <a:spcPct val="90000"/>
              </a:lnSpc>
              <a:buSzPct val="50000"/>
              <a:buNone/>
            </a:pPr>
            <a:r>
              <a:rPr lang="cs-CZ" altLang="cs-CZ" sz="2400" dirty="0">
                <a:solidFill>
                  <a:srgbClr val="FF0000"/>
                </a:solidFill>
                <a:cs typeface="Arial" panose="020B0604020202020204" pitchFamily="34" charset="0"/>
              </a:rPr>
              <a:t>3. </a:t>
            </a:r>
            <a:r>
              <a:rPr lang="en-US" altLang="cs-CZ" sz="2400" dirty="0">
                <a:solidFill>
                  <a:srgbClr val="FF0000"/>
                </a:solidFill>
                <a:cs typeface="Arial" panose="020B0604020202020204" pitchFamily="34" charset="0"/>
              </a:rPr>
              <a:t>Copy number</a:t>
            </a:r>
            <a:r>
              <a:rPr lang="en-US" altLang="cs-CZ" sz="2400" dirty="0">
                <a:cs typeface="Arial" panose="020B0604020202020204" pitchFamily="34" charset="0"/>
              </a:rPr>
              <a:t> There are 100-10,000 more copies of mitochondrial than nuclear DNA per cell, making recovery, especially from small or partially degraded samples, easier and cheaper. </a:t>
            </a:r>
            <a:endParaRPr lang="cs-CZ" altLang="cs-CZ" sz="2400" dirty="0">
              <a:cs typeface="Arial" panose="020B0604020202020204" pitchFamily="34" charset="0"/>
            </a:endParaRPr>
          </a:p>
          <a:p>
            <a:pPr marL="0" indent="0" eaLnBrk="1" hangingPunct="1">
              <a:lnSpc>
                <a:spcPct val="90000"/>
              </a:lnSpc>
              <a:buSzPct val="50000"/>
              <a:buNone/>
            </a:pPr>
            <a:endParaRPr lang="en-US" altLang="cs-CZ" sz="2400" dirty="0">
              <a:cs typeface="Arial" panose="020B0604020202020204" pitchFamily="34" charset="0"/>
            </a:endParaRPr>
          </a:p>
          <a:p>
            <a:pPr marL="0" indent="0" eaLnBrk="1" hangingPunct="1">
              <a:lnSpc>
                <a:spcPct val="90000"/>
              </a:lnSpc>
              <a:buSzPct val="50000"/>
              <a:buNone/>
            </a:pPr>
            <a:r>
              <a:rPr lang="cs-CZ" altLang="cs-CZ" sz="2400" dirty="0">
                <a:solidFill>
                  <a:srgbClr val="FF0000"/>
                </a:solidFill>
                <a:cs typeface="Arial" panose="020B0604020202020204" pitchFamily="34" charset="0"/>
              </a:rPr>
              <a:t>4. </a:t>
            </a:r>
            <a:r>
              <a:rPr lang="en-US" altLang="cs-CZ" sz="2400" dirty="0">
                <a:solidFill>
                  <a:srgbClr val="FF0000"/>
                </a:solidFill>
                <a:cs typeface="Arial" panose="020B0604020202020204" pitchFamily="34" charset="0"/>
              </a:rPr>
              <a:t>Introns, which are non-coding regions interspersed between coding regions of a gene, are absent from mitochondrial DNA</a:t>
            </a:r>
            <a:r>
              <a:rPr lang="en-US" altLang="cs-CZ" sz="2400" dirty="0">
                <a:cs typeface="Arial" panose="020B0604020202020204" pitchFamily="34" charset="0"/>
              </a:rPr>
              <a:t> of most animal species, making  amplification straightforward. Nuclear genes are often interrupted by introns, making amplification difficult or unpredictable. </a:t>
            </a:r>
          </a:p>
        </p:txBody>
      </p:sp>
    </p:spTree>
    <p:extLst>
      <p:ext uri="{BB962C8B-B14F-4D97-AF65-F5344CB8AC3E}">
        <p14:creationId xmlns:p14="http://schemas.microsoft.com/office/powerpoint/2010/main" val="11068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2" end="2"/>
                                            </p:txEl>
                                          </p:spTgt>
                                        </p:tgtEl>
                                        <p:attrNameLst>
                                          <p:attrName>style.visibility</p:attrName>
                                        </p:attrNameLst>
                                      </p:cBhvr>
                                      <p:to>
                                        <p:strVal val="visible"/>
                                      </p:to>
                                    </p:set>
                                    <p:animEffect transition="in" filter="fade">
                                      <p:cBhvr>
                                        <p:cTn id="7" dur="500"/>
                                        <p:tgtEl>
                                          <p:spTgt spid="1638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xEl>
                                              <p:pRg st="4" end="4"/>
                                            </p:txEl>
                                          </p:spTgt>
                                        </p:tgtEl>
                                        <p:attrNameLst>
                                          <p:attrName>style.visibility</p:attrName>
                                        </p:attrNameLst>
                                      </p:cBhvr>
                                      <p:to>
                                        <p:strVal val="visible"/>
                                      </p:to>
                                    </p:set>
                                    <p:animEffect transition="in" filter="fade">
                                      <p:cBhvr>
                                        <p:cTn id="10" dur="500"/>
                                        <p:tgtEl>
                                          <p:spTgt spid="163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6714058" cy="375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Grp="1" noChangeArrowheads="1"/>
          </p:cNvSpPr>
          <p:nvPr>
            <p:ph type="body" idx="1"/>
          </p:nvPr>
        </p:nvSpPr>
        <p:spPr>
          <a:xfrm>
            <a:off x="611560" y="229994"/>
            <a:ext cx="8532440" cy="700087"/>
          </a:xfrm>
          <a:extLst/>
        </p:spPr>
        <p:txBody>
          <a:bodyPr vert="horz" lIns="91440" tIns="45720" rIns="91440" bIns="45720" rtlCol="0" anchor="ctr">
            <a:normAutofit/>
          </a:bodyPr>
          <a:lstStyle/>
          <a:p>
            <a:pPr>
              <a:spcBef>
                <a:spcPct val="0"/>
              </a:spcBef>
              <a:buNone/>
            </a:pPr>
            <a:r>
              <a:rPr lang="nl-BE" altLang="en-US" sz="3300" dirty="0">
                <a:latin typeface="+mj-lt"/>
                <a:ea typeface="+mj-ea"/>
                <a:cs typeface="+mj-cs"/>
              </a:rPr>
              <a:t>Barcoding </a:t>
            </a:r>
            <a:r>
              <a:rPr lang="cs-CZ" altLang="en-US" sz="3300" dirty="0">
                <a:latin typeface="+mj-lt"/>
                <a:ea typeface="+mj-ea"/>
                <a:cs typeface="+mj-cs"/>
              </a:rPr>
              <a:t>principle</a:t>
            </a:r>
            <a:endParaRPr lang="nl-NL" altLang="en-US" sz="3300" dirty="0">
              <a:latin typeface="+mj-lt"/>
              <a:ea typeface="+mj-ea"/>
              <a:cs typeface="+mj-cs"/>
            </a:endParaRPr>
          </a:p>
        </p:txBody>
      </p:sp>
    </p:spTree>
    <p:extLst>
      <p:ext uri="{BB962C8B-B14F-4D97-AF65-F5344CB8AC3E}">
        <p14:creationId xmlns:p14="http://schemas.microsoft.com/office/powerpoint/2010/main" val="3340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WHAT THE SPECIES IS AND DO WE NEED THEM?</a:t>
            </a:r>
          </a:p>
        </p:txBody>
      </p:sp>
    </p:spTree>
    <p:extLst>
      <p:ext uri="{BB962C8B-B14F-4D97-AF65-F5344CB8AC3E}">
        <p14:creationId xmlns:p14="http://schemas.microsoft.com/office/powerpoint/2010/main" val="389584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0" y="2347524"/>
            <a:ext cx="4718374" cy="26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9" name="Group 16398"/>
          <p:cNvGrpSpPr/>
          <p:nvPr/>
        </p:nvGrpSpPr>
        <p:grpSpPr>
          <a:xfrm>
            <a:off x="6588224" y="2559120"/>
            <a:ext cx="1603320" cy="2053165"/>
            <a:chOff x="4893733" y="1972735"/>
            <a:chExt cx="3359148" cy="2053165"/>
          </a:xfrm>
        </p:grpSpPr>
        <p:cxnSp>
          <p:nvCxnSpPr>
            <p:cNvPr id="4" name="Straight Connector 3"/>
            <p:cNvCxnSpPr/>
            <p:nvPr/>
          </p:nvCxnSpPr>
          <p:spPr>
            <a:xfrm flipH="1">
              <a:off x="5863167" y="3196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63167" y="33443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63167" y="34967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477000" y="3725334"/>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77000" y="3873500"/>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77000" y="4025900"/>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61101" y="19896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61101" y="21378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61101" y="22902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63215" y="2434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01515" y="2870199"/>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01515" y="3064932"/>
              <a:ext cx="1756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261101" y="1972735"/>
              <a:ext cx="0" cy="61383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44166" y="2586568"/>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916336" y="2857501"/>
              <a:ext cx="0" cy="224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63167" y="3183471"/>
              <a:ext cx="0" cy="3132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496052" y="3712635"/>
              <a:ext cx="0" cy="3132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240867" y="2967568"/>
              <a:ext cx="2650067" cy="211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36633" y="2288668"/>
              <a:ext cx="1007533"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87951" y="3877734"/>
              <a:ext cx="129857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187951" y="3348979"/>
              <a:ext cx="65828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93733" y="2650479"/>
              <a:ext cx="3471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93733" y="3607212"/>
              <a:ext cx="2836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93733" y="2642013"/>
              <a:ext cx="0" cy="96519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236633" y="2288669"/>
              <a:ext cx="0" cy="71110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177367" y="3330071"/>
              <a:ext cx="0" cy="5476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4" name="Rectangle 8"/>
          <p:cNvSpPr txBox="1">
            <a:spLocks noChangeArrowheads="1"/>
          </p:cNvSpPr>
          <p:nvPr/>
        </p:nvSpPr>
        <p:spPr>
          <a:xfrm>
            <a:off x="611560" y="229994"/>
            <a:ext cx="8532440" cy="700087"/>
          </a:xfrm>
          <a:prstGeom prst="rect">
            <a:avLst/>
          </a:prstGeom>
          <a:extLst/>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nl-BE" altLang="en-US" sz="3300" dirty="0">
                <a:latin typeface="+mj-lt"/>
                <a:ea typeface="+mj-ea"/>
                <a:cs typeface="+mj-cs"/>
              </a:rPr>
              <a:t>Barcoding </a:t>
            </a:r>
            <a:r>
              <a:rPr lang="cs-CZ" altLang="en-US" sz="3300" dirty="0">
                <a:latin typeface="+mj-lt"/>
                <a:ea typeface="+mj-ea"/>
                <a:cs typeface="+mj-cs"/>
              </a:rPr>
              <a:t>principle</a:t>
            </a:r>
            <a:endParaRPr lang="nl-NL" altLang="en-US" sz="3300" dirty="0">
              <a:latin typeface="+mj-lt"/>
              <a:ea typeface="+mj-ea"/>
              <a:cs typeface="+mj-cs"/>
            </a:endParaRPr>
          </a:p>
        </p:txBody>
      </p:sp>
    </p:spTree>
    <p:extLst>
      <p:ext uri="{BB962C8B-B14F-4D97-AF65-F5344CB8AC3E}">
        <p14:creationId xmlns:p14="http://schemas.microsoft.com/office/powerpoint/2010/main" val="9484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arcoding Hominida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14400"/>
            <a:ext cx="3838575"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Grp="1" noChangeArrowheads="1"/>
          </p:cNvSpPr>
          <p:nvPr>
            <p:ph type="title" idx="4294967295"/>
          </p:nvPr>
        </p:nvSpPr>
        <p:spPr>
          <a:xfrm>
            <a:off x="428588" y="3572917"/>
            <a:ext cx="4038600" cy="2915072"/>
          </a:xfrm>
        </p:spPr>
        <p:txBody>
          <a:bodyPr/>
          <a:lstStyle/>
          <a:p>
            <a:pPr algn="l" eaLnBrk="1" hangingPunct="1"/>
            <a:r>
              <a:rPr lang="en-US" altLang="cs-CZ" sz="2000" dirty="0">
                <a:solidFill>
                  <a:srgbClr val="FF0000"/>
                </a:solidFill>
                <a:latin typeface="+mn-lt"/>
              </a:rPr>
              <a:t>Barcodes affirm the unity of the species </a:t>
            </a:r>
            <a:r>
              <a:rPr lang="en-US" altLang="cs-CZ" sz="2000" i="1" dirty="0">
                <a:solidFill>
                  <a:srgbClr val="FF0000"/>
                </a:solidFill>
                <a:latin typeface="+mn-lt"/>
              </a:rPr>
              <a:t>Homo sapiens</a:t>
            </a:r>
            <a:br>
              <a:rPr lang="cs-CZ" altLang="cs-CZ" sz="2000" dirty="0">
                <a:latin typeface="+mn-lt"/>
              </a:rPr>
            </a:br>
            <a:br>
              <a:rPr lang="cs-CZ" altLang="cs-CZ" sz="2000" dirty="0">
                <a:latin typeface="+mn-lt"/>
              </a:rPr>
            </a:br>
            <a:r>
              <a:rPr lang="en-US" altLang="cs-CZ" sz="2000" dirty="0">
                <a:latin typeface="+mn-lt"/>
              </a:rPr>
              <a:t>Comparisons show we differ from one another by only 1 or 2 nucleotides out of 648, while we differ from chimpanzees at 60 locations and gorillas at 70 locations. </a:t>
            </a:r>
            <a:endParaRPr lang="en-US" altLang="cs-CZ" sz="2000" i="1" dirty="0">
              <a:latin typeface="+mn-lt"/>
            </a:endParaRPr>
          </a:p>
        </p:txBody>
      </p:sp>
      <p:sp>
        <p:nvSpPr>
          <p:cNvPr id="4" name="Rectangle 3"/>
          <p:cNvSpPr txBox="1">
            <a:spLocks noChangeArrowheads="1"/>
          </p:cNvSpPr>
          <p:nvPr/>
        </p:nvSpPr>
        <p:spPr>
          <a:xfrm>
            <a:off x="395536" y="692696"/>
            <a:ext cx="4104704" cy="288022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200"/>
              </a:spcAft>
              <a:buSzPct val="50000"/>
              <a:buNone/>
            </a:pPr>
            <a:r>
              <a:rPr lang="en-US" altLang="cs-CZ" sz="2000" dirty="0">
                <a:solidFill>
                  <a:srgbClr val="FF0000"/>
                </a:solidFill>
                <a:cs typeface="Arial" panose="020B0604020202020204" pitchFamily="34" charset="0"/>
              </a:rPr>
              <a:t>For animals</a:t>
            </a:r>
            <a:r>
              <a:rPr lang="en-US" altLang="cs-CZ" sz="2000" dirty="0">
                <a:solidFill>
                  <a:srgbClr val="000000"/>
                </a:solidFill>
                <a:cs typeface="Arial" panose="020B0604020202020204" pitchFamily="34" charset="0"/>
              </a:rPr>
              <a:t>, a 658 base-pair fragment of the mitochondrial gene, </a:t>
            </a:r>
            <a:r>
              <a:rPr lang="en-US" altLang="cs-CZ" sz="2000" b="1" dirty="0">
                <a:solidFill>
                  <a:srgbClr val="000000"/>
                </a:solidFill>
                <a:cs typeface="Arial" panose="020B0604020202020204" pitchFamily="34" charset="0"/>
              </a:rPr>
              <a:t>cytochrome oxidase subunit I </a:t>
            </a:r>
            <a:r>
              <a:rPr lang="en-US" altLang="cs-CZ" sz="2000" dirty="0">
                <a:solidFill>
                  <a:srgbClr val="000000"/>
                </a:solidFill>
                <a:cs typeface="Arial" panose="020B0604020202020204" pitchFamily="34" charset="0"/>
              </a:rPr>
              <a:t>(</a:t>
            </a:r>
            <a:r>
              <a:rPr lang="en-US" altLang="cs-CZ" sz="2000" dirty="0" err="1">
                <a:solidFill>
                  <a:srgbClr val="000000"/>
                </a:solidFill>
                <a:cs typeface="Arial" panose="020B0604020202020204" pitchFamily="34" charset="0"/>
              </a:rPr>
              <a:t>mtCOI</a:t>
            </a:r>
            <a:r>
              <a:rPr lang="en-US" altLang="cs-CZ" sz="2000" dirty="0">
                <a:solidFill>
                  <a:srgbClr val="000000"/>
                </a:solidFill>
                <a:cs typeface="Arial" panose="020B0604020202020204" pitchFamily="34" charset="0"/>
              </a:rPr>
              <a:t>)</a:t>
            </a:r>
            <a:r>
              <a:rPr lang="cs-CZ" altLang="cs-CZ" sz="2000" dirty="0">
                <a:solidFill>
                  <a:srgbClr val="000000"/>
                </a:solidFill>
                <a:cs typeface="Arial" panose="020B0604020202020204" pitchFamily="34" charset="0"/>
              </a:rPr>
              <a:t> – consensus for iBOL consortium</a:t>
            </a:r>
          </a:p>
          <a:p>
            <a:pPr>
              <a:spcAft>
                <a:spcPts val="1200"/>
              </a:spcAft>
              <a:buSzPct val="100000"/>
            </a:pPr>
            <a:r>
              <a:rPr lang="cs-CZ" altLang="cs-CZ" sz="2000" dirty="0">
                <a:solidFill>
                  <a:srgbClr val="000000"/>
                </a:solidFill>
                <a:cs typeface="Arial" panose="020B0604020202020204" pitchFamily="34" charset="0"/>
              </a:rPr>
              <a:t>for particular taxonomic groups, also other barcodes are widely used - </a:t>
            </a:r>
            <a:r>
              <a:rPr lang="cs-CZ" altLang="cs-CZ" sz="2000" dirty="0">
                <a:cs typeface="Arial" panose="020B0604020202020204" pitchFamily="34" charset="0"/>
              </a:rPr>
              <a:t>e.g. cytochrome </a:t>
            </a:r>
            <a:r>
              <a:rPr lang="cs-CZ" altLang="cs-CZ" sz="2000" i="1" dirty="0">
                <a:cs typeface="Arial" panose="020B0604020202020204" pitchFamily="34" charset="0"/>
              </a:rPr>
              <a:t>b</a:t>
            </a:r>
            <a:r>
              <a:rPr lang="cs-CZ" altLang="cs-CZ" sz="2000" dirty="0">
                <a:cs typeface="Arial" panose="020B0604020202020204" pitchFamily="34" charset="0"/>
              </a:rPr>
              <a:t> for mammals</a:t>
            </a:r>
            <a:endParaRPr lang="en-US" altLang="cs-CZ" sz="2000" dirty="0">
              <a:cs typeface="Arial" panose="020B0604020202020204" pitchFamily="34" charset="0"/>
            </a:endParaRPr>
          </a:p>
        </p:txBody>
      </p:sp>
    </p:spTree>
    <p:extLst>
      <p:ext uri="{BB962C8B-B14F-4D97-AF65-F5344CB8AC3E}">
        <p14:creationId xmlns:p14="http://schemas.microsoft.com/office/powerpoint/2010/main" val="10675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uman chimp anopheles pip 26dec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67056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04800" y="381000"/>
            <a:ext cx="861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sz="2400">
                <a:solidFill>
                  <a:srgbClr val="FF0000"/>
                </a:solidFill>
                <a:cs typeface="Arial" panose="020B0604020202020204" pitchFamily="34" charset="0"/>
              </a:rPr>
              <a:t>Cytochrome </a:t>
            </a:r>
            <a:r>
              <a:rPr lang="en-US" altLang="cs-CZ" sz="2400" i="1">
                <a:solidFill>
                  <a:srgbClr val="FF0000"/>
                </a:solidFill>
                <a:cs typeface="Arial" panose="020B0604020202020204" pitchFamily="34" charset="0"/>
              </a:rPr>
              <a:t>c</a:t>
            </a:r>
            <a:r>
              <a:rPr lang="en-US" altLang="cs-CZ" sz="2400">
                <a:solidFill>
                  <a:srgbClr val="FF0000"/>
                </a:solidFill>
                <a:cs typeface="Arial" panose="020B0604020202020204" pitchFamily="34" charset="0"/>
              </a:rPr>
              <a:t> oxidase I (COI</a:t>
            </a:r>
            <a:r>
              <a:rPr lang="cs-CZ" altLang="cs-CZ" sz="2400">
                <a:solidFill>
                  <a:srgbClr val="FF0000"/>
                </a:solidFill>
                <a:cs typeface="Arial" panose="020B0604020202020204" pitchFamily="34" charset="0"/>
              </a:rPr>
              <a:t> or CoxI</a:t>
            </a:r>
            <a:r>
              <a:rPr lang="en-US" altLang="cs-CZ" sz="2400">
                <a:solidFill>
                  <a:srgbClr val="FF0000"/>
                </a:solidFill>
                <a:cs typeface="Arial" panose="020B0604020202020204" pitchFamily="34" charset="0"/>
              </a:rPr>
              <a:t>) contains differences representative of those in other protein-coding genes</a:t>
            </a:r>
            <a:endParaRPr lang="cs-CZ" altLang="cs-CZ" sz="2400">
              <a:solidFill>
                <a:srgbClr val="000000"/>
              </a:solidFill>
              <a:cs typeface="Arial" panose="020B0604020202020204" pitchFamily="34" charset="0"/>
            </a:endParaRPr>
          </a:p>
          <a:p>
            <a:pPr fontAlgn="base">
              <a:spcBef>
                <a:spcPct val="0"/>
              </a:spcBef>
              <a:spcAft>
                <a:spcPct val="0"/>
              </a:spcAft>
              <a:buFontTx/>
              <a:buNone/>
            </a:pPr>
            <a:endParaRPr lang="cs-CZ" altLang="cs-CZ" sz="2400">
              <a:solidFill>
                <a:srgbClr val="000000"/>
              </a:solidFill>
              <a:cs typeface="Arial" panose="020B0604020202020204" pitchFamily="34" charset="0"/>
            </a:endParaRPr>
          </a:p>
          <a:p>
            <a:pPr fontAlgn="base">
              <a:spcBef>
                <a:spcPct val="0"/>
              </a:spcBef>
              <a:spcAft>
                <a:spcPct val="0"/>
              </a:spcAft>
              <a:buFontTx/>
              <a:buNone/>
            </a:pPr>
            <a:r>
              <a:rPr lang="en-US" altLang="cs-CZ" sz="1800">
                <a:solidFill>
                  <a:srgbClr val="000000"/>
                </a:solidFill>
                <a:cs typeface="Arial" panose="020B0604020202020204" pitchFamily="34" charset="0"/>
              </a:rPr>
              <a:t>Possible gains in accuracy or cost using a different protein-coding gene would likely be small.</a:t>
            </a:r>
            <a:r>
              <a:rPr lang="en-US" altLang="cs-CZ" sz="1200">
                <a:solidFill>
                  <a:srgbClr val="000000"/>
                </a:solidFill>
                <a:cs typeface="Arial" panose="020B0604020202020204" pitchFamily="34" charset="0"/>
              </a:rPr>
              <a:t> </a:t>
            </a:r>
            <a:endParaRPr lang="en-US" altLang="cs-CZ" sz="1400">
              <a:solidFill>
                <a:srgbClr val="000000"/>
              </a:solidFill>
              <a:cs typeface="Arial" panose="020B0604020202020204" pitchFamily="34" charset="0"/>
            </a:endParaRPr>
          </a:p>
        </p:txBody>
      </p:sp>
    </p:spTree>
    <p:extLst>
      <p:ext uri="{BB962C8B-B14F-4D97-AF65-F5344CB8AC3E}">
        <p14:creationId xmlns:p14="http://schemas.microsoft.com/office/powerpoint/2010/main" val="127181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95288" y="1412875"/>
            <a:ext cx="8297862" cy="4176713"/>
          </a:xfrm>
        </p:spPr>
        <p:txBody>
          <a:bodyPr/>
          <a:lstStyle/>
          <a:p>
            <a:pPr marL="609600" indent="-609600" eaLnBrk="1" hangingPunct="1">
              <a:spcAft>
                <a:spcPts val="1200"/>
              </a:spcAft>
              <a:buSzPct val="50000"/>
            </a:pPr>
            <a:r>
              <a:rPr lang="en-US" altLang="cs-CZ" sz="2000" dirty="0">
                <a:solidFill>
                  <a:srgbClr val="FF0000"/>
                </a:solidFill>
                <a:cs typeface="Arial" panose="020B0604020202020204" pitchFamily="34" charset="0"/>
              </a:rPr>
              <a:t>For animals</a:t>
            </a:r>
            <a:r>
              <a:rPr lang="en-US" altLang="cs-CZ" sz="2000" dirty="0">
                <a:solidFill>
                  <a:srgbClr val="000000"/>
                </a:solidFill>
                <a:cs typeface="Arial" panose="020B0604020202020204" pitchFamily="34" charset="0"/>
              </a:rPr>
              <a:t>, a 658 base-pair fragment of the mitochondrial gene, </a:t>
            </a:r>
            <a:r>
              <a:rPr lang="en-US" altLang="cs-CZ" sz="2000" b="1" dirty="0">
                <a:solidFill>
                  <a:srgbClr val="000000"/>
                </a:solidFill>
                <a:cs typeface="Arial" panose="020B0604020202020204" pitchFamily="34" charset="0"/>
              </a:rPr>
              <a:t>cytochrome oxidase subunit I </a:t>
            </a:r>
            <a:r>
              <a:rPr lang="en-US" altLang="cs-CZ" sz="2000" dirty="0">
                <a:solidFill>
                  <a:srgbClr val="000000"/>
                </a:solidFill>
                <a:cs typeface="Arial" panose="020B0604020202020204" pitchFamily="34" charset="0"/>
              </a:rPr>
              <a:t>(</a:t>
            </a:r>
            <a:r>
              <a:rPr lang="en-US" altLang="cs-CZ" sz="2000" dirty="0" err="1">
                <a:solidFill>
                  <a:srgbClr val="000000"/>
                </a:solidFill>
                <a:cs typeface="Arial" panose="020B0604020202020204" pitchFamily="34" charset="0"/>
              </a:rPr>
              <a:t>mtCOI</a:t>
            </a:r>
            <a:r>
              <a:rPr lang="en-US" altLang="cs-CZ" sz="2000" dirty="0">
                <a:solidFill>
                  <a:srgbClr val="000000"/>
                </a:solidFill>
                <a:cs typeface="Arial" panose="020B0604020202020204" pitchFamily="34" charset="0"/>
              </a:rPr>
              <a:t>)</a:t>
            </a:r>
            <a:r>
              <a:rPr lang="cs-CZ" altLang="cs-CZ" sz="2000" dirty="0">
                <a:solidFill>
                  <a:srgbClr val="000000"/>
                </a:solidFill>
                <a:cs typeface="Arial" panose="020B0604020202020204" pitchFamily="34" charset="0"/>
              </a:rPr>
              <a:t> – </a:t>
            </a:r>
            <a:r>
              <a:rPr lang="cs-CZ" altLang="cs-CZ" sz="2000" dirty="0" err="1">
                <a:solidFill>
                  <a:srgbClr val="000000"/>
                </a:solidFill>
                <a:cs typeface="Arial" panose="020B0604020202020204" pitchFamily="34" charset="0"/>
              </a:rPr>
              <a:t>consensus</a:t>
            </a:r>
            <a:r>
              <a:rPr lang="cs-CZ" altLang="cs-CZ" sz="2000" dirty="0">
                <a:solidFill>
                  <a:srgbClr val="000000"/>
                </a:solidFill>
                <a:cs typeface="Arial" panose="020B0604020202020204" pitchFamily="34" charset="0"/>
              </a:rPr>
              <a:t> </a:t>
            </a:r>
            <a:r>
              <a:rPr lang="cs-CZ" altLang="cs-CZ" sz="2000" dirty="0" err="1">
                <a:solidFill>
                  <a:srgbClr val="000000"/>
                </a:solidFill>
                <a:cs typeface="Arial" panose="020B0604020202020204" pitchFamily="34" charset="0"/>
              </a:rPr>
              <a:t>for</a:t>
            </a:r>
            <a:r>
              <a:rPr lang="cs-CZ" altLang="cs-CZ" sz="2000" dirty="0">
                <a:solidFill>
                  <a:srgbClr val="000000"/>
                </a:solidFill>
                <a:cs typeface="Arial" panose="020B0604020202020204" pitchFamily="34" charset="0"/>
              </a:rPr>
              <a:t> </a:t>
            </a:r>
            <a:r>
              <a:rPr lang="cs-CZ" altLang="cs-CZ" sz="2000" dirty="0" err="1">
                <a:solidFill>
                  <a:srgbClr val="000000"/>
                </a:solidFill>
                <a:cs typeface="Arial" panose="020B0604020202020204" pitchFamily="34" charset="0"/>
              </a:rPr>
              <a:t>iBOL</a:t>
            </a:r>
            <a:r>
              <a:rPr lang="cs-CZ" altLang="cs-CZ" sz="2000" dirty="0">
                <a:solidFill>
                  <a:srgbClr val="000000"/>
                </a:solidFill>
                <a:cs typeface="Arial" panose="020B0604020202020204" pitchFamily="34" charset="0"/>
              </a:rPr>
              <a:t> </a:t>
            </a:r>
            <a:r>
              <a:rPr lang="cs-CZ" altLang="cs-CZ" sz="2000" dirty="0" err="1">
                <a:solidFill>
                  <a:srgbClr val="000000"/>
                </a:solidFill>
                <a:cs typeface="Arial" panose="020B0604020202020204" pitchFamily="34" charset="0"/>
              </a:rPr>
              <a:t>consortium</a:t>
            </a:r>
            <a:endParaRPr lang="en-US" altLang="cs-CZ" sz="2000" dirty="0">
              <a:solidFill>
                <a:srgbClr val="000000"/>
              </a:solidFill>
              <a:cs typeface="Arial" panose="020B0604020202020204" pitchFamily="34" charset="0"/>
            </a:endParaRPr>
          </a:p>
          <a:p>
            <a:pPr marL="609600" indent="-609600" eaLnBrk="1" hangingPunct="1">
              <a:spcAft>
                <a:spcPts val="1200"/>
              </a:spcAft>
              <a:buSzPct val="50000"/>
            </a:pPr>
            <a:r>
              <a:rPr lang="en-US" altLang="cs-CZ" sz="2000" dirty="0">
                <a:solidFill>
                  <a:srgbClr val="FF0000"/>
                </a:solidFill>
                <a:cs typeface="Arial" panose="020B0604020202020204" pitchFamily="34" charset="0"/>
              </a:rPr>
              <a:t>For plants</a:t>
            </a:r>
            <a:r>
              <a:rPr lang="en-US" altLang="cs-CZ" sz="2000" dirty="0">
                <a:cs typeface="Arial" panose="020B0604020202020204" pitchFamily="34" charset="0"/>
              </a:rPr>
              <a:t>, mitochondrial genes do not differ sufficiently to distinguish among closely related species. Promising </a:t>
            </a:r>
            <a:r>
              <a:rPr lang="cs-CZ" altLang="cs-CZ" sz="2000" dirty="0" err="1">
                <a:cs typeface="Arial" panose="020B0604020202020204" pitchFamily="34" charset="0"/>
              </a:rPr>
              <a:t>markers</a:t>
            </a:r>
            <a:r>
              <a:rPr lang="cs-CZ" altLang="cs-CZ" sz="2000" dirty="0">
                <a:cs typeface="Arial" panose="020B0604020202020204" pitchFamily="34" charset="0"/>
              </a:rPr>
              <a:t> are </a:t>
            </a:r>
            <a:r>
              <a:rPr lang="cs-CZ" altLang="cs-CZ" sz="2000" dirty="0" err="1">
                <a:cs typeface="Arial" panose="020B0604020202020204" pitchFamily="34" charset="0"/>
              </a:rPr>
              <a:t>genes</a:t>
            </a:r>
            <a:r>
              <a:rPr lang="cs-CZ" altLang="cs-CZ" sz="2000" dirty="0">
                <a:cs typeface="Arial" panose="020B0604020202020204" pitchFamily="34" charset="0"/>
              </a:rPr>
              <a:t> on </a:t>
            </a:r>
            <a:r>
              <a:rPr lang="cs-CZ" altLang="cs-CZ" sz="2000" dirty="0" err="1">
                <a:cs typeface="Arial" panose="020B0604020202020204" pitchFamily="34" charset="0"/>
              </a:rPr>
              <a:t>cpDNA</a:t>
            </a:r>
            <a:r>
              <a:rPr lang="cs-CZ" altLang="cs-CZ" sz="2000" dirty="0">
                <a:cs typeface="Arial" panose="020B0604020202020204" pitchFamily="34" charset="0"/>
              </a:rPr>
              <a:t>: </a:t>
            </a:r>
            <a:r>
              <a:rPr lang="cs-CZ" altLang="cs-CZ" sz="2000" dirty="0" err="1"/>
              <a:t>matK</a:t>
            </a:r>
            <a:r>
              <a:rPr lang="cs-CZ" altLang="cs-CZ" sz="2000" dirty="0"/>
              <a:t> and </a:t>
            </a:r>
            <a:r>
              <a:rPr lang="cs-CZ" altLang="cs-CZ" sz="2000" dirty="0" err="1"/>
              <a:t>rbcL</a:t>
            </a:r>
            <a:endParaRPr lang="cs-CZ" altLang="cs-CZ" sz="2000" dirty="0">
              <a:cs typeface="Arial" panose="020B0604020202020204" pitchFamily="34" charset="0"/>
            </a:endParaRPr>
          </a:p>
          <a:p>
            <a:pPr marL="609600" indent="-609600" eaLnBrk="1" hangingPunct="1">
              <a:spcAft>
                <a:spcPts val="1200"/>
              </a:spcAft>
              <a:buSzPct val="50000"/>
            </a:pPr>
            <a:r>
              <a:rPr lang="cs-CZ" altLang="cs-CZ" sz="2000" dirty="0" err="1">
                <a:solidFill>
                  <a:srgbClr val="FF0000"/>
                </a:solidFill>
                <a:cs typeface="Arial" panose="020B0604020202020204" pitchFamily="34" charset="0"/>
              </a:rPr>
              <a:t>For</a:t>
            </a:r>
            <a:r>
              <a:rPr lang="cs-CZ" altLang="cs-CZ" sz="2000" dirty="0">
                <a:solidFill>
                  <a:srgbClr val="FF0000"/>
                </a:solidFill>
                <a:cs typeface="Arial" panose="020B0604020202020204" pitchFamily="34" charset="0"/>
              </a:rPr>
              <a:t> </a:t>
            </a:r>
            <a:r>
              <a:rPr lang="cs-CZ" altLang="cs-CZ" sz="2000" dirty="0" err="1">
                <a:solidFill>
                  <a:srgbClr val="FF0000"/>
                </a:solidFill>
                <a:cs typeface="Arial" panose="020B0604020202020204" pitchFamily="34" charset="0"/>
              </a:rPr>
              <a:t>bacteria</a:t>
            </a:r>
            <a:r>
              <a:rPr lang="cs-CZ" altLang="cs-CZ" sz="2000" dirty="0">
                <a:cs typeface="Arial" panose="020B0604020202020204" pitchFamily="34" charset="0"/>
              </a:rPr>
              <a:t>, a 16S-rDNA </a:t>
            </a:r>
            <a:r>
              <a:rPr lang="cs-CZ" altLang="cs-CZ" sz="2000" dirty="0" err="1">
                <a:cs typeface="Arial" panose="020B0604020202020204" pitchFamily="34" charset="0"/>
              </a:rPr>
              <a:t>emerges</a:t>
            </a:r>
            <a:r>
              <a:rPr lang="cs-CZ" altLang="cs-CZ" sz="2000" dirty="0">
                <a:cs typeface="Arial" panose="020B0604020202020204" pitchFamily="34" charset="0"/>
              </a:rPr>
              <a:t> as very </a:t>
            </a:r>
            <a:r>
              <a:rPr lang="cs-CZ" altLang="cs-CZ" sz="2000" dirty="0" err="1">
                <a:cs typeface="Arial" panose="020B0604020202020204" pitchFamily="34" charset="0"/>
              </a:rPr>
              <a:t>useful</a:t>
            </a:r>
            <a:r>
              <a:rPr lang="cs-CZ" altLang="cs-CZ" sz="2000" dirty="0">
                <a:cs typeface="Arial" panose="020B0604020202020204" pitchFamily="34" charset="0"/>
              </a:rPr>
              <a:t> </a:t>
            </a:r>
            <a:r>
              <a:rPr lang="cs-CZ" altLang="cs-CZ" sz="2000" dirty="0" err="1">
                <a:cs typeface="Arial" panose="020B0604020202020204" pitchFamily="34" charset="0"/>
              </a:rPr>
              <a:t>marker</a:t>
            </a:r>
            <a:r>
              <a:rPr lang="cs-CZ" altLang="cs-CZ" sz="2000" dirty="0">
                <a:cs typeface="Arial" panose="020B0604020202020204" pitchFamily="34" charset="0"/>
              </a:rPr>
              <a:t> (</a:t>
            </a:r>
            <a:r>
              <a:rPr lang="cs-CZ" altLang="cs-CZ" sz="2000" dirty="0" err="1">
                <a:cs typeface="Arial" panose="020B0604020202020204" pitchFamily="34" charset="0"/>
              </a:rPr>
              <a:t>especially</a:t>
            </a:r>
            <a:r>
              <a:rPr lang="cs-CZ" altLang="cs-CZ" sz="2000" dirty="0">
                <a:cs typeface="Arial" panose="020B0604020202020204" pitchFamily="34" charset="0"/>
              </a:rPr>
              <a:t> </a:t>
            </a:r>
            <a:r>
              <a:rPr lang="cs-CZ" altLang="cs-CZ" sz="2000" dirty="0" err="1">
                <a:cs typeface="Arial" panose="020B0604020202020204" pitchFamily="34" charset="0"/>
              </a:rPr>
              <a:t>when</a:t>
            </a:r>
            <a:r>
              <a:rPr lang="cs-CZ" altLang="cs-CZ" sz="2000" dirty="0">
                <a:cs typeface="Arial" panose="020B0604020202020204" pitchFamily="34" charset="0"/>
              </a:rPr>
              <a:t> </a:t>
            </a:r>
            <a:r>
              <a:rPr lang="cs-CZ" altLang="cs-CZ" sz="2000" dirty="0" err="1">
                <a:cs typeface="Arial" panose="020B0604020202020204" pitchFamily="34" charset="0"/>
              </a:rPr>
              <a:t>using</a:t>
            </a:r>
            <a:r>
              <a:rPr lang="cs-CZ" altLang="cs-CZ" sz="2000" dirty="0">
                <a:cs typeface="Arial" panose="020B0604020202020204" pitchFamily="34" charset="0"/>
              </a:rPr>
              <a:t> </a:t>
            </a:r>
            <a:r>
              <a:rPr lang="cs-CZ" altLang="cs-CZ" sz="2000" dirty="0" err="1">
                <a:cs typeface="Arial" panose="020B0604020202020204" pitchFamily="34" charset="0"/>
              </a:rPr>
              <a:t>next-generation</a:t>
            </a:r>
            <a:r>
              <a:rPr lang="cs-CZ" altLang="cs-CZ" sz="2000" dirty="0">
                <a:cs typeface="Arial" panose="020B0604020202020204" pitchFamily="34" charset="0"/>
              </a:rPr>
              <a:t> </a:t>
            </a:r>
            <a:r>
              <a:rPr lang="cs-CZ" altLang="cs-CZ" sz="2000" dirty="0" err="1">
                <a:cs typeface="Arial" panose="020B0604020202020204" pitchFamily="34" charset="0"/>
              </a:rPr>
              <a:t>sequencing</a:t>
            </a:r>
            <a:r>
              <a:rPr lang="cs-CZ" altLang="cs-CZ" sz="2000" dirty="0">
                <a:cs typeface="Arial" panose="020B0604020202020204" pitchFamily="34" charset="0"/>
              </a:rPr>
              <a:t>)</a:t>
            </a:r>
          </a:p>
          <a:p>
            <a:pPr marL="609600" indent="-609600" eaLnBrk="1" hangingPunct="1">
              <a:spcAft>
                <a:spcPts val="1200"/>
              </a:spcAft>
              <a:buSzPct val="50000"/>
            </a:pPr>
            <a:endParaRPr lang="cs-CZ" altLang="cs-CZ" sz="2000" dirty="0">
              <a:cs typeface="Arial" panose="020B0604020202020204" pitchFamily="34" charset="0"/>
            </a:endParaRPr>
          </a:p>
        </p:txBody>
      </p:sp>
      <p:sp>
        <p:nvSpPr>
          <p:cNvPr id="3" name="Rectangle 2"/>
          <p:cNvSpPr>
            <a:spLocks noGrp="1" noChangeArrowheads="1"/>
          </p:cNvSpPr>
          <p:nvPr>
            <p:ph type="title"/>
          </p:nvPr>
        </p:nvSpPr>
        <p:spPr/>
        <p:txBody>
          <a:bodyPr/>
          <a:lstStyle/>
          <a:p>
            <a:pPr>
              <a:defRPr/>
            </a:pPr>
            <a:r>
              <a:rPr lang="cs-CZ" sz="3600" kern="1200" dirty="0" err="1">
                <a:solidFill>
                  <a:srgbClr val="FF3300"/>
                </a:solidFill>
              </a:rPr>
              <a:t>Focus</a:t>
            </a:r>
            <a:r>
              <a:rPr lang="cs-CZ" sz="3600" kern="1200" dirty="0">
                <a:solidFill>
                  <a:srgbClr val="FF3300"/>
                </a:solidFill>
              </a:rPr>
              <a:t> to </a:t>
            </a:r>
            <a:r>
              <a:rPr lang="cs-CZ" sz="3600" kern="1200" dirty="0" err="1">
                <a:solidFill>
                  <a:srgbClr val="FF3300"/>
                </a:solidFill>
              </a:rPr>
              <a:t>date</a:t>
            </a:r>
            <a:endParaRPr lang="en-US" sz="3600" kern="1200" dirty="0">
              <a:solidFill>
                <a:srgbClr val="FF3300"/>
              </a:solidFill>
            </a:endParaRPr>
          </a:p>
        </p:txBody>
      </p:sp>
    </p:spTree>
    <p:extLst>
      <p:ext uri="{BB962C8B-B14F-4D97-AF65-F5344CB8AC3E}">
        <p14:creationId xmlns:p14="http://schemas.microsoft.com/office/powerpoint/2010/main" val="328930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sz="2800" kern="1200" dirty="0">
                <a:solidFill>
                  <a:srgbClr val="FF3300"/>
                </a:solidFill>
              </a:rPr>
              <a:t>What do barcode differences among and within animal species studied so far suggest? </a:t>
            </a:r>
          </a:p>
        </p:txBody>
      </p:sp>
      <p:sp>
        <p:nvSpPr>
          <p:cNvPr id="20483" name="Rectangle 3"/>
          <p:cNvSpPr>
            <a:spLocks noGrp="1" noChangeArrowheads="1"/>
          </p:cNvSpPr>
          <p:nvPr>
            <p:ph type="body" idx="1"/>
          </p:nvPr>
        </p:nvSpPr>
        <p:spPr>
          <a:xfrm>
            <a:off x="457200" y="1916113"/>
            <a:ext cx="8147050" cy="4637087"/>
          </a:xfrm>
        </p:spPr>
        <p:txBody>
          <a:bodyPr/>
          <a:lstStyle/>
          <a:p>
            <a:pPr eaLnBrk="1" hangingPunct="1">
              <a:spcAft>
                <a:spcPts val="1200"/>
              </a:spcAft>
              <a:buSzPct val="50000"/>
            </a:pPr>
            <a:r>
              <a:rPr lang="cs-CZ" altLang="cs-CZ" sz="2400">
                <a:cs typeface="Arial" panose="020B0604020202020204" pitchFamily="34" charset="0"/>
              </a:rPr>
              <a:t>b</a:t>
            </a:r>
            <a:r>
              <a:rPr lang="en-US" altLang="cs-CZ" sz="2400">
                <a:cs typeface="Arial" panose="020B0604020202020204" pitchFamily="34" charset="0"/>
              </a:rPr>
              <a:t>arcodes identify most animal species unambiguously</a:t>
            </a:r>
          </a:p>
          <a:p>
            <a:pPr eaLnBrk="1" hangingPunct="1">
              <a:spcAft>
                <a:spcPts val="1200"/>
              </a:spcAft>
              <a:buSzPct val="50000"/>
            </a:pPr>
            <a:r>
              <a:rPr lang="cs-CZ" altLang="cs-CZ" sz="2400">
                <a:cs typeface="Arial" panose="020B0604020202020204" pitchFamily="34" charset="0"/>
              </a:rPr>
              <a:t>a</a:t>
            </a:r>
            <a:r>
              <a:rPr lang="en-US" altLang="cs-CZ" sz="2400">
                <a:cs typeface="Arial" panose="020B0604020202020204" pitchFamily="34" charset="0"/>
              </a:rPr>
              <a:t>pproximately 2-5% of recognized species have shared barcodes with closely-related species</a:t>
            </a:r>
            <a:r>
              <a:rPr lang="cs-CZ" altLang="cs-CZ" sz="2400">
                <a:cs typeface="Arial" panose="020B0604020202020204" pitchFamily="34" charset="0"/>
              </a:rPr>
              <a:t> -</a:t>
            </a:r>
            <a:r>
              <a:rPr lang="en-US" altLang="cs-CZ" sz="2400">
                <a:cs typeface="Arial" panose="020B0604020202020204" pitchFamily="34" charset="0"/>
              </a:rPr>
              <a:t> </a:t>
            </a:r>
            <a:r>
              <a:rPr lang="cs-CZ" altLang="cs-CZ" sz="2400">
                <a:cs typeface="Arial" panose="020B0604020202020204" pitchFamily="34" charset="0"/>
              </a:rPr>
              <a:t>m</a:t>
            </a:r>
            <a:r>
              <a:rPr lang="en-US" altLang="cs-CZ" sz="2400">
                <a:cs typeface="Arial" panose="020B0604020202020204" pitchFamily="34" charset="0"/>
              </a:rPr>
              <a:t>any of the</a:t>
            </a:r>
            <a:r>
              <a:rPr lang="cs-CZ" altLang="cs-CZ" sz="2400">
                <a:cs typeface="Arial" panose="020B0604020202020204" pitchFamily="34" charset="0"/>
              </a:rPr>
              <a:t>m</a:t>
            </a:r>
            <a:r>
              <a:rPr lang="en-US" altLang="cs-CZ" sz="2400">
                <a:cs typeface="Arial" panose="020B0604020202020204" pitchFamily="34" charset="0"/>
              </a:rPr>
              <a:t> hybridize regularly</a:t>
            </a:r>
          </a:p>
          <a:p>
            <a:pPr eaLnBrk="1" hangingPunct="1">
              <a:spcAft>
                <a:spcPts val="1200"/>
              </a:spcAft>
              <a:buSzPct val="50000"/>
            </a:pPr>
            <a:r>
              <a:rPr lang="cs-CZ" altLang="cs-CZ" sz="2400">
                <a:cs typeface="Arial" panose="020B0604020202020204" pitchFamily="34" charset="0"/>
              </a:rPr>
              <a:t>i</a:t>
            </a:r>
            <a:r>
              <a:rPr lang="en-US" altLang="cs-CZ" sz="2400">
                <a:cs typeface="Arial" panose="020B0604020202020204" pitchFamily="34" charset="0"/>
              </a:rPr>
              <a:t>n all groups studied so far, distinct barcode clusters with biologic</a:t>
            </a:r>
            <a:r>
              <a:rPr lang="cs-CZ" altLang="cs-CZ" sz="2400">
                <a:cs typeface="Arial" panose="020B0604020202020204" pitchFamily="34" charset="0"/>
              </a:rPr>
              <a:t>al</a:t>
            </a:r>
            <a:r>
              <a:rPr lang="en-US" altLang="cs-CZ" sz="2400">
                <a:cs typeface="Arial" panose="020B0604020202020204" pitchFamily="34" charset="0"/>
              </a:rPr>
              <a:t> co-variation suggest cryptic species</a:t>
            </a:r>
          </a:p>
        </p:txBody>
      </p:sp>
    </p:spTree>
    <p:extLst>
      <p:ext uri="{BB962C8B-B14F-4D97-AF65-F5344CB8AC3E}">
        <p14:creationId xmlns:p14="http://schemas.microsoft.com/office/powerpoint/2010/main" val="73547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ntra inter 28dec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57200"/>
            <a:ext cx="5129213"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ChangeArrowheads="1"/>
          </p:cNvSpPr>
          <p:nvPr/>
        </p:nvSpPr>
        <p:spPr bwMode="auto">
          <a:xfrm>
            <a:off x="457200" y="457200"/>
            <a:ext cx="3200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a:solidFill>
                  <a:srgbClr val="FF0000"/>
                </a:solidFill>
                <a:cs typeface="Arial" panose="020B0604020202020204" pitchFamily="34" charset="0"/>
              </a:rPr>
              <a:t>Barcoding North American birds</a:t>
            </a:r>
            <a:endParaRPr lang="en-US" altLang="cs-CZ" sz="2400" i="1">
              <a:solidFill>
                <a:srgbClr val="FF0000"/>
              </a:solidFill>
              <a:cs typeface="Arial" panose="020B0604020202020204" pitchFamily="34" charset="0"/>
            </a:endParaRPr>
          </a:p>
        </p:txBody>
      </p:sp>
      <p:sp>
        <p:nvSpPr>
          <p:cNvPr id="5" name="Zaoblený obdélník 4"/>
          <p:cNvSpPr/>
          <p:nvPr/>
        </p:nvSpPr>
        <p:spPr>
          <a:xfrm>
            <a:off x="5580063" y="1268413"/>
            <a:ext cx="1944687" cy="2665412"/>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Zaoblený obdélník 5"/>
          <p:cNvSpPr/>
          <p:nvPr/>
        </p:nvSpPr>
        <p:spPr>
          <a:xfrm>
            <a:off x="4572000" y="4194175"/>
            <a:ext cx="576263" cy="530225"/>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Tree>
    <p:extLst>
      <p:ext uri="{BB962C8B-B14F-4D97-AF65-F5344CB8AC3E}">
        <p14:creationId xmlns:p14="http://schemas.microsoft.com/office/powerpoint/2010/main" val="2082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54175"/>
            <a:ext cx="40386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868863"/>
            <a:ext cx="36576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ovéPole 3"/>
          <p:cNvSpPr txBox="1">
            <a:spLocks noChangeArrowheads="1"/>
          </p:cNvSpPr>
          <p:nvPr/>
        </p:nvSpPr>
        <p:spPr bwMode="auto">
          <a:xfrm>
            <a:off x="3643313" y="50006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A barcoder?</a:t>
            </a:r>
          </a:p>
        </p:txBody>
      </p:sp>
    </p:spTree>
    <p:extLst>
      <p:ext uri="{BB962C8B-B14F-4D97-AF65-F5344CB8AC3E}">
        <p14:creationId xmlns:p14="http://schemas.microsoft.com/office/powerpoint/2010/main" val="121474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b="52414"/>
          <a:stretch>
            <a:fillRect/>
          </a:stretch>
        </p:blipFill>
        <p:spPr bwMode="auto">
          <a:xfrm>
            <a:off x="323850" y="4365625"/>
            <a:ext cx="63547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p:cNvSpPr txBox="1">
            <a:spLocks noChangeArrowheads="1"/>
          </p:cNvSpPr>
          <p:nvPr/>
        </p:nvSpPr>
        <p:spPr bwMode="auto">
          <a:xfrm>
            <a:off x="323850" y="1125538"/>
            <a:ext cx="42656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AutoNum type="arabicPeriod"/>
            </a:pPr>
            <a:r>
              <a:rPr lang="cs-CZ" altLang="cs-CZ" sz="1600">
                <a:solidFill>
                  <a:srgbClr val="008000"/>
                </a:solidFill>
                <a:latin typeface="Comic Sans MS" panose="030F0702030302020204" pitchFamily="66" charset="0"/>
              </a:rPr>
              <a:t>Metagenomics</a:t>
            </a:r>
          </a:p>
          <a:p>
            <a:pPr fontAlgn="base">
              <a:spcBef>
                <a:spcPct val="30000"/>
              </a:spcBef>
              <a:spcAft>
                <a:spcPct val="0"/>
              </a:spcAft>
              <a:buFontTx/>
              <a:buChar char="-"/>
            </a:pPr>
            <a:r>
              <a:rPr lang="cs-CZ" altLang="cs-CZ" sz="1800">
                <a:solidFill>
                  <a:srgbClr val="000000"/>
                </a:solidFill>
                <a:latin typeface="Comic Sans MS" panose="030F0702030302020204" pitchFamily="66" charset="0"/>
              </a:rPr>
              <a:t>community of microorganisms</a:t>
            </a:r>
          </a:p>
          <a:p>
            <a:pPr fontAlgn="base">
              <a:spcBef>
                <a:spcPct val="30000"/>
              </a:spcBef>
              <a:spcAft>
                <a:spcPct val="0"/>
              </a:spcAft>
              <a:buFontTx/>
              <a:buChar char="-"/>
            </a:pPr>
            <a:r>
              <a:rPr lang="cs-CZ" altLang="cs-CZ" sz="1800">
                <a:solidFill>
                  <a:srgbClr val="000000"/>
                </a:solidFill>
                <a:latin typeface="Comic Sans MS" panose="030F0702030302020204" pitchFamily="66" charset="0"/>
              </a:rPr>
              <a:t>PCR of 16S (18S) rRNA</a:t>
            </a:r>
          </a:p>
          <a:p>
            <a:pPr fontAlgn="base">
              <a:spcBef>
                <a:spcPct val="30000"/>
              </a:spcBef>
              <a:spcAft>
                <a:spcPct val="0"/>
              </a:spcAft>
              <a:buFontTx/>
              <a:buChar char="-"/>
            </a:pPr>
            <a:r>
              <a:rPr lang="cs-CZ" altLang="cs-CZ" sz="1800">
                <a:solidFill>
                  <a:srgbClr val="000000"/>
                </a:solidFill>
                <a:latin typeface="Comic Sans MS" panose="030F0702030302020204" pitchFamily="66" charset="0"/>
              </a:rPr>
              <a:t>it is also possible to quantify (to some extent)</a:t>
            </a:r>
          </a:p>
        </p:txBody>
      </p:sp>
      <p:sp>
        <p:nvSpPr>
          <p:cNvPr id="4" name="Text Box 16"/>
          <p:cNvSpPr txBox="1">
            <a:spLocks noChangeArrowheads="1"/>
          </p:cNvSpPr>
          <p:nvPr/>
        </p:nvSpPr>
        <p:spPr bwMode="auto">
          <a:xfrm>
            <a:off x="250825" y="2997200"/>
            <a:ext cx="4338638" cy="1347788"/>
          </a:xfrm>
          <a:prstGeom prst="rect">
            <a:avLst/>
          </a:prstGeom>
          <a:noFill/>
          <a:ln w="9525">
            <a:noFill/>
            <a:miter lim="800000"/>
            <a:headEnd/>
            <a:tailEnd/>
          </a:ln>
        </p:spPr>
        <p:txBody>
          <a:bodyPr>
            <a:spAutoFit/>
          </a:bodyPr>
          <a:lstStyle/>
          <a:p>
            <a:pPr fontAlgn="base">
              <a:spcBef>
                <a:spcPct val="50000"/>
              </a:spcBef>
              <a:spcAft>
                <a:spcPct val="0"/>
              </a:spcAft>
              <a:defRPr/>
            </a:pPr>
            <a:r>
              <a:rPr lang="cs-CZ" sz="1600" dirty="0">
                <a:solidFill>
                  <a:srgbClr val="008000"/>
                </a:solidFill>
                <a:latin typeface="Comic Sans MS" pitchFamily="66" charset="0"/>
              </a:rPr>
              <a:t>2. Diet composition</a:t>
            </a:r>
          </a:p>
          <a:p>
            <a:pPr marL="265113" indent="-265113" fontAlgn="base">
              <a:spcBef>
                <a:spcPct val="30000"/>
              </a:spcBef>
              <a:spcAft>
                <a:spcPct val="0"/>
              </a:spcAft>
              <a:buFontTx/>
              <a:buChar char="-"/>
              <a:defRPr/>
            </a:pPr>
            <a:r>
              <a:rPr lang="cs-CZ" sz="1600" dirty="0">
                <a:solidFill>
                  <a:srgbClr val="000000"/>
                </a:solidFill>
                <a:latin typeface="Comic Sans MS" pitchFamily="66" charset="0"/>
              </a:rPr>
              <a:t>COI barcoding (carnivores)</a:t>
            </a:r>
          </a:p>
          <a:p>
            <a:pPr marL="265113" indent="-265113" fontAlgn="base">
              <a:spcBef>
                <a:spcPct val="30000"/>
              </a:spcBef>
              <a:spcAft>
                <a:spcPct val="0"/>
              </a:spcAft>
              <a:buFontTx/>
              <a:buChar char="-"/>
              <a:defRPr/>
            </a:pPr>
            <a:r>
              <a:rPr lang="cs-CZ" sz="1600" dirty="0">
                <a:solidFill>
                  <a:srgbClr val="000000"/>
                </a:solidFill>
                <a:latin typeface="Comic Sans MS" pitchFamily="66" charset="0"/>
              </a:rPr>
              <a:t>chloroplast (cp)DNA (herbivores)</a:t>
            </a:r>
          </a:p>
          <a:p>
            <a:pPr fontAlgn="base">
              <a:spcBef>
                <a:spcPct val="50000"/>
              </a:spcBef>
              <a:spcAft>
                <a:spcPct val="0"/>
              </a:spcAft>
              <a:defRPr/>
            </a:pPr>
            <a:endParaRPr lang="cs-CZ" sz="1600" dirty="0">
              <a:solidFill>
                <a:srgbClr val="000000"/>
              </a:solidFill>
              <a:latin typeface="Comic Sans MS" pitchFamily="66" charset="0"/>
            </a:endParaRPr>
          </a:p>
        </p:txBody>
      </p:sp>
      <p:sp>
        <p:nvSpPr>
          <p:cNvPr id="24581" name="Nadpis 4"/>
          <p:cNvSpPr>
            <a:spLocks noGrp="1"/>
          </p:cNvSpPr>
          <p:nvPr>
            <p:ph type="title"/>
          </p:nvPr>
        </p:nvSpPr>
        <p:spPr>
          <a:xfrm>
            <a:off x="457200" y="274638"/>
            <a:ext cx="8229600" cy="850900"/>
          </a:xfrm>
        </p:spPr>
        <p:txBody>
          <a:bodyPr/>
          <a:lstStyle/>
          <a:p>
            <a:pPr>
              <a:defRPr/>
            </a:pPr>
            <a:r>
              <a:rPr lang="cs-CZ" sz="2800" kern="1200">
                <a:solidFill>
                  <a:srgbClr val="FF3300"/>
                </a:solidFill>
              </a:rPr>
              <a:t>Next generation sequencing of amplicons</a:t>
            </a:r>
          </a:p>
        </p:txBody>
      </p:sp>
      <p:sp>
        <p:nvSpPr>
          <p:cNvPr id="24582" name="AutoShape 2"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sp>
        <p:nvSpPr>
          <p:cNvPr id="24583" name="AutoShape 4"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pic>
        <p:nvPicPr>
          <p:cNvPr id="24584" name="Picture 6" descr="http://www.massgenomics.org/wp-content/uploads/2010/03/ion-torrent-sequencer-300x2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941888"/>
            <a:ext cx="20161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484313"/>
            <a:ext cx="34559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2420938"/>
            <a:ext cx="30241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4643438" y="1125538"/>
            <a:ext cx="4338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1600">
                <a:solidFill>
                  <a:srgbClr val="008000"/>
                </a:solidFill>
                <a:latin typeface="Comic Sans MS" panose="030F0702030302020204" pitchFamily="66" charset="0"/>
              </a:rPr>
              <a:t>3. Analysis of contaminated samples</a:t>
            </a:r>
          </a:p>
        </p:txBody>
      </p:sp>
      <p:pic>
        <p:nvPicPr>
          <p:cNvPr id="24588" name="Picture 2"/>
          <p:cNvPicPr>
            <a:picLocks noChangeAspect="1" noChangeArrowheads="1"/>
          </p:cNvPicPr>
          <p:nvPr/>
        </p:nvPicPr>
        <p:blipFill>
          <a:blip r:embed="rId6">
            <a:extLst>
              <a:ext uri="{28A0092B-C50C-407E-A947-70E740481C1C}">
                <a14:useLocalDpi xmlns:a14="http://schemas.microsoft.com/office/drawing/2010/main" val="0"/>
              </a:ext>
            </a:extLst>
          </a:blip>
          <a:srcRect l="43039" t="40407" r="25140" b="46864"/>
          <a:stretch>
            <a:fillRect/>
          </a:stretch>
        </p:blipFill>
        <p:spPr bwMode="auto">
          <a:xfrm>
            <a:off x="5003800" y="3860800"/>
            <a:ext cx="2808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71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500"/>
                                        <p:tgtEl>
                                          <p:spTgt spid="24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nodeType="withEffect">
                                  <p:stCondLst>
                                    <p:cond delay="0"/>
                                  </p:stCondLst>
                                  <p:childTnLst>
                                    <p:set>
                                      <p:cBhvr>
                                        <p:cTn id="19" dur="1" fill="hold">
                                          <p:stCondLst>
                                            <p:cond delay="0"/>
                                          </p:stCondLst>
                                        </p:cTn>
                                        <p:tgtEl>
                                          <p:spTgt spid="24586"/>
                                        </p:tgtEl>
                                        <p:attrNameLst>
                                          <p:attrName>style.visibility</p:attrName>
                                        </p:attrNameLst>
                                      </p:cBhvr>
                                      <p:to>
                                        <p:strVal val="visible"/>
                                      </p:to>
                                    </p:set>
                                    <p:animEffect transition="in" filter="blinds(horizontal)">
                                      <p:cBhvr>
                                        <p:cTn id="20" dur="500"/>
                                        <p:tgtEl>
                                          <p:spTgt spid="24586"/>
                                        </p:tgtEl>
                                      </p:cBhvr>
                                    </p:animEffect>
                                  </p:childTnLst>
                                </p:cTn>
                              </p:par>
                              <p:par>
                                <p:cTn id="21" presetID="3" presetClass="entr" presetSubtype="10" fill="hold" nodeType="withEffect">
                                  <p:stCondLst>
                                    <p:cond delay="0"/>
                                  </p:stCondLst>
                                  <p:childTnLst>
                                    <p:set>
                                      <p:cBhvr>
                                        <p:cTn id="22" dur="1" fill="hold">
                                          <p:stCondLst>
                                            <p:cond delay="0"/>
                                          </p:stCondLst>
                                        </p:cTn>
                                        <p:tgtEl>
                                          <p:spTgt spid="24585"/>
                                        </p:tgtEl>
                                        <p:attrNameLst>
                                          <p:attrName>style.visibility</p:attrName>
                                        </p:attrNameLst>
                                      </p:cBhvr>
                                      <p:to>
                                        <p:strVal val="visible"/>
                                      </p:to>
                                    </p:set>
                                    <p:animEffect transition="in" filter="blinds(horizontal)">
                                      <p:cBhvr>
                                        <p:cTn id="23" dur="500"/>
                                        <p:tgtEl>
                                          <p:spTgt spid="24585"/>
                                        </p:tgtEl>
                                      </p:cBhvr>
                                    </p:animEffect>
                                  </p:childTnLst>
                                </p:cTn>
                              </p:par>
                              <p:par>
                                <p:cTn id="24" presetID="3" presetClass="entr" presetSubtype="10" fill="hold" nodeType="withEffect">
                                  <p:stCondLst>
                                    <p:cond delay="0"/>
                                  </p:stCondLst>
                                  <p:childTnLst>
                                    <p:set>
                                      <p:cBhvr>
                                        <p:cTn id="25" dur="1" fill="hold">
                                          <p:stCondLst>
                                            <p:cond delay="0"/>
                                          </p:stCondLst>
                                        </p:cTn>
                                        <p:tgtEl>
                                          <p:spTgt spid="24588"/>
                                        </p:tgtEl>
                                        <p:attrNameLst>
                                          <p:attrName>style.visibility</p:attrName>
                                        </p:attrNameLst>
                                      </p:cBhvr>
                                      <p:to>
                                        <p:strVal val="visible"/>
                                      </p:to>
                                    </p:set>
                                    <p:animEffect transition="in" filter="blinds(horizontal)">
                                      <p:cBhvr>
                                        <p:cTn id="26"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4"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484313"/>
            <a:ext cx="4167187"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797425"/>
            <a:ext cx="3657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ovéPole 3"/>
          <p:cNvSpPr txBox="1">
            <a:spLocks noChangeArrowheads="1"/>
          </p:cNvSpPr>
          <p:nvPr/>
        </p:nvSpPr>
        <p:spPr bwMode="auto">
          <a:xfrm>
            <a:off x="2843213" y="476250"/>
            <a:ext cx="350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A barcoder? ... COMING SOON</a:t>
            </a:r>
          </a:p>
        </p:txBody>
      </p:sp>
    </p:spTree>
    <p:extLst>
      <p:ext uri="{BB962C8B-B14F-4D97-AF65-F5344CB8AC3E}">
        <p14:creationId xmlns:p14="http://schemas.microsoft.com/office/powerpoint/2010/main" val="273227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Metabarcoding/eDNA</a:t>
            </a:r>
            <a:endParaRPr lang="en-US" dirty="0"/>
          </a:p>
        </p:txBody>
      </p:sp>
      <p:sp>
        <p:nvSpPr>
          <p:cNvPr id="8" name="Content Placeholder 7"/>
          <p:cNvSpPr>
            <a:spLocks noGrp="1"/>
          </p:cNvSpPr>
          <p:nvPr>
            <p:ph idx="1"/>
          </p:nvPr>
        </p:nvSpPr>
        <p:spPr>
          <a:xfrm>
            <a:off x="628650" y="1825625"/>
            <a:ext cx="7886700" cy="3874317"/>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078" y="260648"/>
            <a:ext cx="1820112" cy="2366145"/>
          </a:xfrm>
          <a:prstGeom prst="rect">
            <a:avLst/>
          </a:prstGeom>
        </p:spPr>
      </p:pic>
      <p:pic>
        <p:nvPicPr>
          <p:cNvPr id="3" name="Picture 2"/>
          <p:cNvPicPr>
            <a:picLocks noChangeAspect="1"/>
          </p:cNvPicPr>
          <p:nvPr/>
        </p:nvPicPr>
        <p:blipFill rotWithShape="1">
          <a:blip r:embed="rId3"/>
          <a:srcRect b="38945"/>
          <a:stretch/>
        </p:blipFill>
        <p:spPr>
          <a:xfrm>
            <a:off x="641523" y="1876066"/>
            <a:ext cx="6153564" cy="2417030"/>
          </a:xfrm>
          <a:prstGeom prst="rect">
            <a:avLst/>
          </a:prstGeom>
        </p:spPr>
      </p:pic>
      <p:sp>
        <p:nvSpPr>
          <p:cNvPr id="4" name="Rectangle 3"/>
          <p:cNvSpPr/>
          <p:nvPr/>
        </p:nvSpPr>
        <p:spPr>
          <a:xfrm>
            <a:off x="559081" y="4499613"/>
            <a:ext cx="6318448" cy="1200329"/>
          </a:xfrm>
          <a:prstGeom prst="rect">
            <a:avLst/>
          </a:prstGeom>
        </p:spPr>
        <p:txBody>
          <a:bodyPr wrap="square">
            <a:spAutoFit/>
          </a:bodyPr>
          <a:lstStyle/>
          <a:p>
            <a:r>
              <a:rPr lang="cs-CZ" b="1" dirty="0"/>
              <a:t>Bold black line </a:t>
            </a:r>
            <a:r>
              <a:rPr lang="cs-CZ" dirty="0"/>
              <a:t>= </a:t>
            </a:r>
            <a:r>
              <a:rPr lang="en-US" dirty="0"/>
              <a:t>Total number of studies per year</a:t>
            </a:r>
            <a:r>
              <a:rPr lang="cs-CZ" dirty="0"/>
              <a:t>; </a:t>
            </a:r>
            <a:r>
              <a:rPr lang="en-US" i="1" dirty="0"/>
              <a:t>thin straight lines</a:t>
            </a:r>
            <a:r>
              <a:rPr lang="en-US" dirty="0"/>
              <a:t>: high‐throughput next‐generation sequencing techniques; </a:t>
            </a:r>
            <a:r>
              <a:rPr lang="en-US" i="1" dirty="0"/>
              <a:t>thin dashed lines</a:t>
            </a:r>
            <a:r>
              <a:rPr lang="en-US" dirty="0"/>
              <a:t>: Sanger sequencing method or other traditional molecular technique, e.g., </a:t>
            </a:r>
            <a:r>
              <a:rPr lang="en-US" dirty="0" err="1"/>
              <a:t>RFLP</a:t>
            </a:r>
            <a:r>
              <a:rPr lang="en-US" dirty="0"/>
              <a:t>)</a:t>
            </a:r>
          </a:p>
        </p:txBody>
      </p:sp>
      <p:sp>
        <p:nvSpPr>
          <p:cNvPr id="6" name="TextBox 5"/>
          <p:cNvSpPr txBox="1"/>
          <p:nvPr/>
        </p:nvSpPr>
        <p:spPr>
          <a:xfrm>
            <a:off x="837985" y="1835532"/>
            <a:ext cx="2880320" cy="369332"/>
          </a:xfrm>
          <a:prstGeom prst="rect">
            <a:avLst/>
          </a:prstGeom>
          <a:solidFill>
            <a:schemeClr val="bg1"/>
          </a:solidFill>
        </p:spPr>
        <p:txBody>
          <a:bodyPr wrap="square" rtlCol="0">
            <a:spAutoFit/>
          </a:bodyPr>
          <a:lstStyle/>
          <a:p>
            <a:r>
              <a:rPr lang="cs-CZ" dirty="0"/>
              <a:t>Diet analysis</a:t>
            </a:r>
            <a:endParaRPr lang="en-US" dirty="0"/>
          </a:p>
        </p:txBody>
      </p:sp>
      <p:sp>
        <p:nvSpPr>
          <p:cNvPr id="7" name="Rectangle 6"/>
          <p:cNvSpPr/>
          <p:nvPr/>
        </p:nvSpPr>
        <p:spPr>
          <a:xfrm>
            <a:off x="4427984" y="2132856"/>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ástupný symbol pro obsah 2"/>
          <p:cNvSpPr txBox="1">
            <a:spLocks/>
          </p:cNvSpPr>
          <p:nvPr/>
        </p:nvSpPr>
        <p:spPr>
          <a:xfrm>
            <a:off x="529208" y="5834878"/>
            <a:ext cx="7986142" cy="8889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u="none" strike="noStrike" kern="1200" cap="none" spc="0" normalizeH="0" baseline="0" noProof="0" dirty="0">
                <a:ln>
                  <a:noFill/>
                </a:ln>
                <a:solidFill>
                  <a:prstClr val="black"/>
                </a:solidFill>
                <a:effectLst/>
                <a:uLnTx/>
                <a:uFillTx/>
                <a:latin typeface="Calibri"/>
              </a:rPr>
              <a:t>identification of </a:t>
            </a:r>
            <a:r>
              <a:rPr kumimoji="0" lang="cs-CZ" sz="2000" b="1" u="none" strike="noStrike" kern="1200" cap="none" spc="0" normalizeH="0" baseline="0" noProof="0" dirty="0">
                <a:ln>
                  <a:noFill/>
                </a:ln>
                <a:solidFill>
                  <a:prstClr val="black"/>
                </a:solidFill>
                <a:effectLst/>
                <a:uLnTx/>
                <a:uFillTx/>
                <a:latin typeface="Calibri"/>
              </a:rPr>
              <a:t>MOTU</a:t>
            </a:r>
            <a:r>
              <a:rPr lang="cs-CZ" sz="2000" b="1" dirty="0">
                <a:solidFill>
                  <a:prstClr val="black"/>
                </a:solidFill>
                <a:latin typeface="Calibri"/>
              </a:rPr>
              <a:t>s</a:t>
            </a:r>
            <a:r>
              <a:rPr lang="cs-CZ" sz="2000" dirty="0">
                <a:solidFill>
                  <a:prstClr val="black"/>
                </a:solidFill>
                <a:latin typeface="Calibri"/>
              </a:rPr>
              <a:t> („molecular operational taxonomic units“)</a:t>
            </a:r>
            <a:endParaRPr kumimoji="0" lang="cs-CZ" sz="2000" b="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80791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73394" t="38274" r="1"/>
          <a:stretch/>
        </p:blipFill>
        <p:spPr bwMode="auto">
          <a:xfrm>
            <a:off x="6372200" y="1124744"/>
            <a:ext cx="2375372" cy="418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79512" y="2996952"/>
            <a:ext cx="6048672" cy="3456384"/>
          </a:xfrm>
          <a:prstGeom prst="wedgeEllipseCallout">
            <a:avLst>
              <a:gd name="adj1" fmla="val 58953"/>
              <a:gd name="adj2" fmla="val -516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sz="2000" dirty="0"/>
              <a:t>It is really laughable to see what different ideas are prominent in various naturalists minds, when they speak of „species“; ... It all comes, I believe, from trying to define the indefinable.</a:t>
            </a:r>
          </a:p>
          <a:p>
            <a:pPr algn="r"/>
            <a:endParaRPr lang="cs-CZ" sz="2000" i="1" dirty="0"/>
          </a:p>
          <a:p>
            <a:pPr algn="r"/>
            <a:r>
              <a:rPr lang="cs-CZ" sz="2000" i="1" dirty="0"/>
              <a:t>C. Darwin, 24 Dec 1856</a:t>
            </a:r>
          </a:p>
          <a:p>
            <a:pPr algn="r"/>
            <a:r>
              <a:rPr lang="cs-CZ" sz="2000" i="1" dirty="0"/>
              <a:t>(</a:t>
            </a:r>
            <a:r>
              <a:rPr lang="cs-CZ" sz="2000" i="1" dirty="0" err="1"/>
              <a:t>Letter</a:t>
            </a:r>
            <a:r>
              <a:rPr lang="cs-CZ" sz="2000" i="1" dirty="0"/>
              <a:t> to J.D. </a:t>
            </a:r>
            <a:r>
              <a:rPr lang="cs-CZ" sz="2000" i="1" dirty="0" err="1"/>
              <a:t>Hooker</a:t>
            </a:r>
            <a:r>
              <a:rPr lang="cs-CZ" sz="2000" i="1" dirty="0"/>
              <a:t>) </a:t>
            </a:r>
            <a:endParaRPr lang="en-US" sz="2000" i="1" dirty="0"/>
          </a:p>
        </p:txBody>
      </p:sp>
      <p:sp>
        <p:nvSpPr>
          <p:cNvPr id="2" name="Title 1"/>
          <p:cNvSpPr>
            <a:spLocks noGrp="1"/>
          </p:cNvSpPr>
          <p:nvPr>
            <p:ph type="title"/>
          </p:nvPr>
        </p:nvSpPr>
        <p:spPr/>
        <p:txBody>
          <a:bodyPr>
            <a:normAutofit/>
          </a:bodyPr>
          <a:lstStyle/>
          <a:p>
            <a:r>
              <a:rPr lang="cs-CZ" sz="4000" dirty="0"/>
              <a:t>Is it possible to define a species? </a:t>
            </a:r>
            <a:endParaRPr lang="en-US" sz="4000" dirty="0"/>
          </a:p>
        </p:txBody>
      </p:sp>
      <p:pic>
        <p:nvPicPr>
          <p:cNvPr id="5" name="Picture 4"/>
          <p:cNvPicPr>
            <a:picLocks noChangeAspect="1"/>
          </p:cNvPicPr>
          <p:nvPr/>
        </p:nvPicPr>
        <p:blipFill>
          <a:blip r:embed="rId4"/>
          <a:stretch>
            <a:fillRect/>
          </a:stretch>
        </p:blipFill>
        <p:spPr>
          <a:xfrm>
            <a:off x="5868144" y="4221088"/>
            <a:ext cx="3119047" cy="2491772"/>
          </a:xfrm>
          <a:prstGeom prst="rect">
            <a:avLst/>
          </a:prstGeom>
        </p:spPr>
      </p:pic>
    </p:spTree>
    <p:extLst>
      <p:ext uri="{BB962C8B-B14F-4D97-AF65-F5344CB8AC3E}">
        <p14:creationId xmlns:p14="http://schemas.microsoft.com/office/powerpoint/2010/main" val="13053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323850" y="26035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cs-CZ" sz="2800">
                <a:solidFill>
                  <a:srgbClr val="FF0000"/>
                </a:solidFill>
                <a:latin typeface="Calibri" panose="020F0502020204030204" pitchFamily="34" charset="0"/>
              </a:rPr>
              <a:t>What </a:t>
            </a:r>
            <a:r>
              <a:rPr lang="en-US" altLang="cs-CZ" sz="2800" i="1">
                <a:solidFill>
                  <a:srgbClr val="FF0000"/>
                </a:solidFill>
                <a:latin typeface="Calibri" panose="020F0502020204030204" pitchFamily="34" charset="0"/>
              </a:rPr>
              <a:t>isn’t</a:t>
            </a:r>
            <a:r>
              <a:rPr lang="en-US" altLang="cs-CZ" sz="2800">
                <a:solidFill>
                  <a:srgbClr val="FF0000"/>
                </a:solidFill>
                <a:latin typeface="Calibri" panose="020F0502020204030204" pitchFamily="34" charset="0"/>
              </a:rPr>
              <a:t> DNA Barcoding?</a:t>
            </a:r>
          </a:p>
        </p:txBody>
      </p:sp>
      <p:sp>
        <p:nvSpPr>
          <p:cNvPr id="26628" name="Rectangle 4"/>
          <p:cNvSpPr>
            <a:spLocks noChangeArrowheads="1"/>
          </p:cNvSpPr>
          <p:nvPr/>
        </p:nvSpPr>
        <p:spPr bwMode="auto">
          <a:xfrm>
            <a:off x="717550" y="3068638"/>
            <a:ext cx="7969250" cy="3408362"/>
          </a:xfrm>
          <a:prstGeom prst="rect">
            <a:avLst/>
          </a:prstGeom>
          <a:noFill/>
          <a:ln w="9525">
            <a:noFill/>
            <a:miter lim="800000"/>
            <a:headEnd/>
            <a:tailEnd/>
          </a:ln>
        </p:spPr>
        <p:txBody>
          <a:bodyPr/>
          <a:lstStyle/>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intended to, in any way, supplant or invalidate existing taxonomic practice</a:t>
            </a:r>
          </a:p>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DNA taxonomy; it does not equate species identity, formally or informally, with a particular DNA sequence</a:t>
            </a:r>
          </a:p>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intended to duplicate or compete with efforts to resolve deep phylogeny (e.g., Assembling the Tree of Life, </a:t>
            </a:r>
            <a:r>
              <a:rPr lang="en-US" sz="2000" dirty="0" err="1">
                <a:solidFill>
                  <a:srgbClr val="000000"/>
                </a:solidFill>
                <a:cs typeface="Arial" charset="0"/>
              </a:rPr>
              <a:t>ATOL</a:t>
            </a:r>
            <a:r>
              <a:rPr lang="en-US" sz="2000" dirty="0">
                <a:solidFill>
                  <a:srgbClr val="000000"/>
                </a:solidFill>
                <a:cs typeface="Arial" charset="0"/>
              </a:rPr>
              <a:t>)</a:t>
            </a:r>
          </a:p>
        </p:txBody>
      </p:sp>
      <p:pic>
        <p:nvPicPr>
          <p:cNvPr id="2" name="Picture 5" descr="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Didemn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descr="Xmas_wor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620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descr="Fish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71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DO WE REALLY BARCODE SPECIES? </a:t>
            </a:r>
          </a:p>
        </p:txBody>
      </p:sp>
    </p:spTree>
    <p:extLst>
      <p:ext uri="{BB962C8B-B14F-4D97-AF65-F5344CB8AC3E}">
        <p14:creationId xmlns:p14="http://schemas.microsoft.com/office/powerpoint/2010/main" val="10461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4545" y="188640"/>
            <a:ext cx="3147381" cy="6120680"/>
          </a:xfrm>
          <a:prstGeom prst="rect">
            <a:avLst/>
          </a:prstGeom>
        </p:spPr>
      </p:pic>
      <p:pic>
        <p:nvPicPr>
          <p:cNvPr id="3" name="Picture 9" descr="DSC_5869"/>
          <p:cNvPicPr>
            <a:picLocks noChangeAspect="1" noChangeArrowheads="1"/>
          </p:cNvPicPr>
          <p:nvPr/>
        </p:nvPicPr>
        <p:blipFill>
          <a:blip r:embed="rId3">
            <a:extLst>
              <a:ext uri="{28A0092B-C50C-407E-A947-70E740481C1C}">
                <a14:useLocalDpi xmlns:a14="http://schemas.microsoft.com/office/drawing/2010/main" val="0"/>
              </a:ext>
            </a:extLst>
          </a:blip>
          <a:srcRect r="22728" b="925"/>
          <a:stretch>
            <a:fillRect/>
          </a:stretch>
        </p:blipFill>
        <p:spPr bwMode="auto">
          <a:xfrm>
            <a:off x="331787" y="4041205"/>
            <a:ext cx="2274767" cy="19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472332" y="3084573"/>
            <a:ext cx="327437" cy="282779"/>
          </a:xfrm>
          <a:prstGeom prst="rect">
            <a:avLst/>
          </a:prstGeom>
          <a:noFill/>
        </p:spPr>
      </p:pic>
      <p:pic>
        <p:nvPicPr>
          <p:cNvPr id="6" name="Picture 2" descr="C:\Documents and Settings\Pepa Bryja\Local Settings\Temporary Internet Files\Content.IE5\1VH7BA5N\MCAN0431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861" y="3445109"/>
            <a:ext cx="3286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34"/>
          <p:cNvSpPr txBox="1">
            <a:spLocks noChangeArrowheads="1"/>
          </p:cNvSpPr>
          <p:nvPr/>
        </p:nvSpPr>
        <p:spPr bwMode="auto">
          <a:xfrm>
            <a:off x="832223" y="3084747"/>
            <a:ext cx="159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daltoni</a:t>
            </a:r>
            <a:r>
              <a:rPr kumimoji="0" lang="cs-CZ"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 paraphyletic</a:t>
            </a:r>
          </a:p>
        </p:txBody>
      </p:sp>
      <p:sp>
        <p:nvSpPr>
          <p:cNvPr id="8" name="TextovéPole 35"/>
          <p:cNvSpPr txBox="1">
            <a:spLocks noChangeArrowheads="1"/>
          </p:cNvSpPr>
          <p:nvPr/>
        </p:nvSpPr>
        <p:spPr bwMode="auto">
          <a:xfrm>
            <a:off x="832223" y="3445109"/>
            <a:ext cx="1531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derooi - </a:t>
            </a:r>
            <a:r>
              <a:rPr kumimoji="0" lang="cs-CZ"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commensal</a:t>
            </a:r>
          </a:p>
        </p:txBody>
      </p:sp>
      <p:pic>
        <p:nvPicPr>
          <p:cNvPr id="9" name="Picture 2" descr="C:\Documents and Settings\Pepa Bryja\Local Settings\Temporary Internet Files\Content.IE5\1VH7BA5N\MCAN0431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4614" y="3036552"/>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860444" y="18039"/>
            <a:ext cx="577577" cy="498803"/>
          </a:xfrm>
          <a:prstGeom prst="rect">
            <a:avLst/>
          </a:prstGeom>
          <a:noFill/>
        </p:spPr>
      </p:pic>
      <p:pic>
        <p:nvPicPr>
          <p:cNvPr id="11"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4614" y="450087"/>
            <a:ext cx="577577" cy="498803"/>
          </a:xfrm>
          <a:prstGeom prst="rect">
            <a:avLst/>
          </a:prstGeom>
          <a:noFill/>
        </p:spPr>
      </p:pic>
      <p:pic>
        <p:nvPicPr>
          <p:cNvPr id="12"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4614" y="1602215"/>
            <a:ext cx="577577" cy="498803"/>
          </a:xfrm>
          <a:prstGeom prst="rect">
            <a:avLst/>
          </a:prstGeom>
          <a:noFill/>
        </p:spPr>
      </p:pic>
      <p:pic>
        <p:nvPicPr>
          <p:cNvPr id="13"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75109" y="3834463"/>
            <a:ext cx="577577" cy="498803"/>
          </a:xfrm>
          <a:prstGeom prst="rect">
            <a:avLst/>
          </a:prstGeom>
          <a:noFill/>
        </p:spPr>
      </p:pic>
      <p:pic>
        <p:nvPicPr>
          <p:cNvPr id="14"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3101" y="5130607"/>
            <a:ext cx="577577" cy="498803"/>
          </a:xfrm>
          <a:prstGeom prst="rect">
            <a:avLst/>
          </a:prstGeom>
          <a:noFill/>
        </p:spPr>
      </p:pic>
      <p:sp>
        <p:nvSpPr>
          <p:cNvPr id="15" name="TextBox 14"/>
          <p:cNvSpPr txBox="1"/>
          <p:nvPr/>
        </p:nvSpPr>
        <p:spPr>
          <a:xfrm>
            <a:off x="331787" y="6030038"/>
            <a:ext cx="3133804" cy="369332"/>
          </a:xfrm>
          <a:prstGeom prst="rect">
            <a:avLst/>
          </a:prstGeom>
          <a:noFill/>
        </p:spPr>
        <p:txBody>
          <a:bodyPr wrap="square" rtlCol="0">
            <a:spAutoFit/>
          </a:bodyPr>
          <a:lstStyle/>
          <a:p>
            <a:r>
              <a:rPr lang="cs-CZ" i="1" dirty="0"/>
              <a:t>Praomys daltoni </a:t>
            </a:r>
            <a:r>
              <a:rPr lang="cs-CZ" dirty="0"/>
              <a:t>complex</a:t>
            </a:r>
            <a:endParaRPr lang="en-US" dirty="0"/>
          </a:p>
        </p:txBody>
      </p:sp>
      <p:sp>
        <p:nvSpPr>
          <p:cNvPr id="16" name="TextovéPole 25"/>
          <p:cNvSpPr txBox="1">
            <a:spLocks noChangeArrowheads="1"/>
          </p:cNvSpPr>
          <p:nvPr/>
        </p:nvSpPr>
        <p:spPr bwMode="auto">
          <a:xfrm>
            <a:off x="6804248" y="1781319"/>
            <a:ext cx="20882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mn-lt"/>
                <a:ea typeface="+mn-ea"/>
                <a:cs typeface="+mn-cs"/>
              </a:rPr>
              <a:t>Five species based on mtDNA barcoding – min. 7% divergence (cyt 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mn-lt"/>
                <a:ea typeface="+mn-ea"/>
                <a:cs typeface="+mn-cs"/>
              </a:rPr>
              <a:t>Two species based on phenotype?</a:t>
            </a:r>
          </a:p>
        </p:txBody>
      </p:sp>
      <p:sp>
        <p:nvSpPr>
          <p:cNvPr id="17" name="TextBox 16"/>
          <p:cNvSpPr txBox="1"/>
          <p:nvPr/>
        </p:nvSpPr>
        <p:spPr>
          <a:xfrm>
            <a:off x="3059832" y="6479625"/>
            <a:ext cx="6120680" cy="369332"/>
          </a:xfrm>
          <a:prstGeom prst="rect">
            <a:avLst/>
          </a:prstGeom>
          <a:noFill/>
        </p:spPr>
        <p:txBody>
          <a:bodyPr wrap="square" rtlCol="0">
            <a:spAutoFit/>
          </a:bodyPr>
          <a:lstStyle/>
          <a:p>
            <a:r>
              <a:rPr lang="cs-CZ" i="1" dirty="0"/>
              <a:t>Bryja et al. 2010 Mol Ecol</a:t>
            </a:r>
            <a:r>
              <a:rPr lang="cs-CZ" i="1"/>
              <a:t>; Mikula, ..., Bryja 2020 </a:t>
            </a:r>
            <a:r>
              <a:rPr lang="cs-CZ" i="1" dirty="0"/>
              <a:t>Biol J Linn Soc</a:t>
            </a:r>
            <a:endParaRPr lang="en-US" i="1" dirty="0"/>
          </a:p>
        </p:txBody>
      </p:sp>
      <p:sp>
        <p:nvSpPr>
          <p:cNvPr id="20" name="Title 19"/>
          <p:cNvSpPr>
            <a:spLocks noGrp="1"/>
          </p:cNvSpPr>
          <p:nvPr>
            <p:ph type="title"/>
          </p:nvPr>
        </p:nvSpPr>
        <p:spPr>
          <a:xfrm>
            <a:off x="6588224" y="188640"/>
            <a:ext cx="2592288" cy="1325563"/>
          </a:xfrm>
        </p:spPr>
        <p:txBody>
          <a:bodyPr/>
          <a:lstStyle/>
          <a:p>
            <a:r>
              <a:rPr lang="cs-CZ" dirty="0"/>
              <a:t>What is </a:t>
            </a:r>
            <a:br>
              <a:rPr lang="cs-CZ" dirty="0"/>
            </a:br>
            <a:r>
              <a:rPr lang="cs-CZ" dirty="0"/>
              <a:t>a species?</a:t>
            </a:r>
            <a:endParaRPr lang="en-US" dirty="0"/>
          </a:p>
        </p:txBody>
      </p:sp>
      <p:sp>
        <p:nvSpPr>
          <p:cNvPr id="21" name="Rectangle 20"/>
          <p:cNvSpPr/>
          <p:nvPr/>
        </p:nvSpPr>
        <p:spPr>
          <a:xfrm>
            <a:off x="4932040" y="2924944"/>
            <a:ext cx="459886" cy="158417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42353" y="197143"/>
            <a:ext cx="459886" cy="25294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40477" y="476221"/>
            <a:ext cx="459886" cy="36049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938203" y="895427"/>
            <a:ext cx="459886" cy="19117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40477" y="4567247"/>
            <a:ext cx="459886" cy="15841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6100" y="376322"/>
            <a:ext cx="1958476" cy="646331"/>
          </a:xfrm>
          <a:prstGeom prst="rect">
            <a:avLst/>
          </a:prstGeom>
          <a:noFill/>
        </p:spPr>
        <p:txBody>
          <a:bodyPr wrap="square" rtlCol="0">
            <a:spAutoFit/>
          </a:bodyPr>
          <a:lstStyle/>
          <a:p>
            <a:r>
              <a:rPr lang="cs-CZ" dirty="0"/>
              <a:t>mtDNA tree</a:t>
            </a:r>
          </a:p>
          <a:p>
            <a:r>
              <a:rPr lang="cs-CZ" dirty="0"/>
              <a:t>(=DNA barcoding)</a:t>
            </a:r>
            <a:endParaRPr lang="en-US" dirty="0"/>
          </a:p>
        </p:txBody>
      </p:sp>
    </p:spTree>
    <p:extLst>
      <p:ext uri="{BB962C8B-B14F-4D97-AF65-F5344CB8AC3E}">
        <p14:creationId xmlns:p14="http://schemas.microsoft.com/office/powerpoint/2010/main" val="280679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xEl>
                                              <p:pRg st="3" end="3"/>
                                            </p:txEl>
                                          </p:spTgt>
                                        </p:tgtEl>
                                        <p:attrNameLst>
                                          <p:attrName>style.visibility</p:attrName>
                                        </p:attrNameLst>
                                      </p:cBhvr>
                                      <p:to>
                                        <p:strVal val="visible"/>
                                      </p:to>
                                    </p:set>
                                    <p:animEffect transition="in" filter="fade">
                                      <p:cBhvr>
                                        <p:cTn id="45" dur="500"/>
                                        <p:tgtEl>
                                          <p:spTgt spid="16">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1" grpId="0" animBg="1"/>
      <p:bldP spid="22" grpId="0" animBg="1"/>
      <p:bldP spid="23" grpId="0" animBg="1"/>
      <p:bldP spid="24"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Phylogeographic </a:t>
            </a:r>
            <a:r>
              <a:rPr lang="cs-CZ" dirty="0" err="1"/>
              <a:t>structure</a:t>
            </a:r>
            <a:r>
              <a:rPr lang="cs-CZ" dirty="0"/>
              <a:t> </a:t>
            </a:r>
            <a:r>
              <a:rPr lang="cs-CZ" dirty="0" err="1"/>
              <a:t>at</a:t>
            </a:r>
            <a:r>
              <a:rPr lang="cs-CZ" dirty="0"/>
              <a:t> mtDNA</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sp>
        <p:nvSpPr>
          <p:cNvPr id="17" name="Zaoblený obdélník 129"/>
          <p:cNvSpPr/>
          <p:nvPr/>
        </p:nvSpPr>
        <p:spPr>
          <a:xfrm>
            <a:off x="4293586" y="3140968"/>
            <a:ext cx="689371" cy="12981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3941943" y="4585944"/>
            <a:ext cx="1496243" cy="369332"/>
          </a:xfrm>
          <a:prstGeom prst="rect">
            <a:avLst/>
          </a:prstGeom>
          <a:noFill/>
        </p:spPr>
        <p:txBody>
          <a:bodyPr wrap="none" rtlCol="0">
            <a:spAutoFit/>
          </a:bodyPr>
          <a:lstStyle/>
          <a:p>
            <a:r>
              <a:rPr lang="cs-CZ" b="1" dirty="0">
                <a:solidFill>
                  <a:srgbClr val="FF0000"/>
                </a:solidFill>
              </a:rPr>
              <a:t>Dahomey gap</a:t>
            </a:r>
            <a:endParaRPr lang="en-US" b="1" dirty="0">
              <a:solidFill>
                <a:srgbClr val="FF000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19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631"/>
          <a:stretch/>
        </p:blipFill>
        <p:spPr bwMode="auto">
          <a:xfrm>
            <a:off x="567709" y="1125538"/>
            <a:ext cx="7533304" cy="48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Nadpis 2"/>
          <p:cNvSpPr>
            <a:spLocks noGrp="1"/>
          </p:cNvSpPr>
          <p:nvPr>
            <p:ph type="title"/>
          </p:nvPr>
        </p:nvSpPr>
        <p:spPr>
          <a:xfrm>
            <a:off x="250825" y="274638"/>
            <a:ext cx="8569325" cy="777875"/>
          </a:xfrm>
        </p:spPr>
        <p:txBody>
          <a:bodyPr/>
          <a:lstStyle/>
          <a:p>
            <a:r>
              <a:rPr lang="cs-CZ" altLang="cs-CZ" sz="3200" dirty="0"/>
              <a:t>Partial mtDNA introgression in Dahomey gap</a:t>
            </a:r>
          </a:p>
        </p:txBody>
      </p:sp>
      <p:sp>
        <p:nvSpPr>
          <p:cNvPr id="2" name="Rectangle 1"/>
          <p:cNvSpPr/>
          <p:nvPr/>
        </p:nvSpPr>
        <p:spPr>
          <a:xfrm>
            <a:off x="5220072" y="1052513"/>
            <a:ext cx="3240360" cy="2736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flipH="1">
            <a:off x="2075959" y="1268760"/>
            <a:ext cx="3089716" cy="461665"/>
          </a:xfrm>
          <a:prstGeom prst="rect">
            <a:avLst/>
          </a:prstGeom>
          <a:noFill/>
        </p:spPr>
        <p:txBody>
          <a:bodyPr wrap="square" rtlCol="0">
            <a:spAutoFit/>
          </a:bodyPr>
          <a:lstStyle/>
          <a:p>
            <a:r>
              <a:rPr lang="cs-CZ" sz="2400" dirty="0"/>
              <a:t>nuclear microsatellites</a:t>
            </a:r>
            <a:endParaRPr lang="en-US" sz="2400" dirty="0"/>
          </a:p>
        </p:txBody>
      </p:sp>
      <p:sp>
        <p:nvSpPr>
          <p:cNvPr id="4" name="Rectangle 3"/>
          <p:cNvSpPr/>
          <p:nvPr/>
        </p:nvSpPr>
        <p:spPr>
          <a:xfrm>
            <a:off x="5370715" y="2276872"/>
            <a:ext cx="209397"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5370715" y="2708920"/>
            <a:ext cx="281405"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2120" y="2200218"/>
            <a:ext cx="3384376" cy="369332"/>
          </a:xfrm>
          <a:prstGeom prst="rect">
            <a:avLst/>
          </a:prstGeom>
          <a:noFill/>
        </p:spPr>
        <p:txBody>
          <a:bodyPr wrap="square" rtlCol="0">
            <a:spAutoFit/>
          </a:bodyPr>
          <a:lstStyle/>
          <a:p>
            <a:r>
              <a:rPr lang="cs-CZ" dirty="0"/>
              <a:t>mtDNA of Clade A („</a:t>
            </a:r>
            <a:r>
              <a:rPr lang="cs-CZ" i="1" dirty="0"/>
              <a:t>daltoni</a:t>
            </a:r>
            <a:r>
              <a:rPr lang="cs-CZ" dirty="0"/>
              <a:t>“)</a:t>
            </a:r>
            <a:endParaRPr lang="en-US" dirty="0"/>
          </a:p>
        </p:txBody>
      </p:sp>
      <p:sp>
        <p:nvSpPr>
          <p:cNvPr id="9" name="TextBox 8"/>
          <p:cNvSpPr txBox="1"/>
          <p:nvPr/>
        </p:nvSpPr>
        <p:spPr>
          <a:xfrm>
            <a:off x="5652120" y="2699628"/>
            <a:ext cx="3384376" cy="369332"/>
          </a:xfrm>
          <a:prstGeom prst="rect">
            <a:avLst/>
          </a:prstGeom>
          <a:noFill/>
        </p:spPr>
        <p:txBody>
          <a:bodyPr wrap="square" rtlCol="0">
            <a:spAutoFit/>
          </a:bodyPr>
          <a:lstStyle/>
          <a:p>
            <a:r>
              <a:rPr lang="cs-CZ" dirty="0"/>
              <a:t>mtDNA of Clade C2 („</a:t>
            </a:r>
            <a:r>
              <a:rPr lang="cs-CZ" i="1" dirty="0"/>
              <a:t>derooi</a:t>
            </a:r>
            <a:r>
              <a:rPr lang="cs-CZ" dirty="0"/>
              <a:t>“)</a:t>
            </a:r>
            <a:endParaRPr lang="en-US" dirty="0"/>
          </a:p>
        </p:txBody>
      </p:sp>
      <p:sp>
        <p:nvSpPr>
          <p:cNvPr id="7" name="TextBox 6"/>
          <p:cNvSpPr txBox="1"/>
          <p:nvPr/>
        </p:nvSpPr>
        <p:spPr>
          <a:xfrm>
            <a:off x="3491880" y="5724980"/>
            <a:ext cx="1269855" cy="369332"/>
          </a:xfrm>
          <a:prstGeom prst="rect">
            <a:avLst/>
          </a:prstGeom>
          <a:noFill/>
        </p:spPr>
        <p:txBody>
          <a:bodyPr wrap="square" rtlCol="0">
            <a:spAutoFit/>
          </a:bodyPr>
          <a:lstStyle/>
          <a:p>
            <a:r>
              <a:rPr lang="cs-CZ" dirty="0"/>
              <a:t>mtDNA</a:t>
            </a:r>
            <a:endParaRPr lang="en-US" dirty="0"/>
          </a:p>
        </p:txBody>
      </p:sp>
      <p:cxnSp>
        <p:nvCxnSpPr>
          <p:cNvPr id="10" name="Straight Connector 9"/>
          <p:cNvCxnSpPr>
            <a:endCxn id="7" idx="1"/>
          </p:cNvCxnSpPr>
          <p:nvPr/>
        </p:nvCxnSpPr>
        <p:spPr>
          <a:xfrm>
            <a:off x="2915816" y="5857455"/>
            <a:ext cx="576064" cy="52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68427" y="5857456"/>
            <a:ext cx="1142990" cy="52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44208" y="6479625"/>
            <a:ext cx="2736304" cy="369332"/>
          </a:xfrm>
          <a:prstGeom prst="rect">
            <a:avLst/>
          </a:prstGeom>
          <a:noFill/>
        </p:spPr>
        <p:txBody>
          <a:bodyPr wrap="square" rtlCol="0">
            <a:spAutoFit/>
          </a:bodyPr>
          <a:lstStyle/>
          <a:p>
            <a:r>
              <a:rPr lang="cs-CZ" i="1" dirty="0"/>
              <a:t>Bryja et al. 2010 Mol Ecol</a:t>
            </a:r>
            <a:endParaRPr lang="en-US" i="1" dirty="0"/>
          </a:p>
        </p:txBody>
      </p:sp>
    </p:spTree>
    <p:extLst>
      <p:ext uri="{BB962C8B-B14F-4D97-AF65-F5344CB8AC3E}">
        <p14:creationId xmlns:p14="http://schemas.microsoft.com/office/powerpoint/2010/main" val="186923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Morphological differentiation</a:t>
            </a:r>
            <a:endParaRPr lang="en-US" dirty="0"/>
          </a:p>
        </p:txBody>
      </p:sp>
      <p:pic>
        <p:nvPicPr>
          <p:cNvPr id="3" name="Picture 2"/>
          <p:cNvPicPr>
            <a:picLocks noChangeAspect="1"/>
          </p:cNvPicPr>
          <p:nvPr/>
        </p:nvPicPr>
        <p:blipFill>
          <a:blip r:embed="rId2"/>
          <a:stretch>
            <a:fillRect/>
          </a:stretch>
        </p:blipFill>
        <p:spPr>
          <a:xfrm>
            <a:off x="539552" y="1916832"/>
            <a:ext cx="3760773" cy="3674242"/>
          </a:xfrm>
          <a:prstGeom prst="rect">
            <a:avLst/>
          </a:prstGeom>
        </p:spPr>
      </p:pic>
      <p:sp>
        <p:nvSpPr>
          <p:cNvPr id="4" name="TextBox 3"/>
          <p:cNvSpPr txBox="1"/>
          <p:nvPr/>
        </p:nvSpPr>
        <p:spPr>
          <a:xfrm>
            <a:off x="1907704" y="5793831"/>
            <a:ext cx="1152128" cy="369332"/>
          </a:xfrm>
          <a:prstGeom prst="rect">
            <a:avLst/>
          </a:prstGeom>
          <a:noFill/>
        </p:spPr>
        <p:txBody>
          <a:bodyPr wrap="square" rtlCol="0">
            <a:spAutoFit/>
          </a:bodyPr>
          <a:lstStyle/>
          <a:p>
            <a:r>
              <a:rPr lang="cs-CZ" dirty="0"/>
              <a:t>Skull size</a:t>
            </a:r>
            <a:endParaRPr lang="en-US" dirty="0"/>
          </a:p>
        </p:txBody>
      </p:sp>
      <p:pic>
        <p:nvPicPr>
          <p:cNvPr id="5" name="Picture 4"/>
          <p:cNvPicPr>
            <a:picLocks noChangeAspect="1"/>
          </p:cNvPicPr>
          <p:nvPr/>
        </p:nvPicPr>
        <p:blipFill>
          <a:blip r:embed="rId3"/>
          <a:stretch>
            <a:fillRect/>
          </a:stretch>
        </p:blipFill>
        <p:spPr>
          <a:xfrm>
            <a:off x="4300324" y="1772815"/>
            <a:ext cx="4016092" cy="4070923"/>
          </a:xfrm>
          <a:prstGeom prst="rect">
            <a:avLst/>
          </a:prstGeom>
        </p:spPr>
      </p:pic>
      <p:sp>
        <p:nvSpPr>
          <p:cNvPr id="6" name="TextBox 5"/>
          <p:cNvSpPr txBox="1"/>
          <p:nvPr/>
        </p:nvSpPr>
        <p:spPr>
          <a:xfrm>
            <a:off x="5436096" y="6479625"/>
            <a:ext cx="3744416" cy="369332"/>
          </a:xfrm>
          <a:prstGeom prst="rect">
            <a:avLst/>
          </a:prstGeom>
          <a:noFill/>
        </p:spPr>
        <p:txBody>
          <a:bodyPr wrap="square" rtlCol="0">
            <a:spAutoFit/>
          </a:bodyPr>
          <a:lstStyle/>
          <a:p>
            <a:r>
              <a:rPr lang="cs-CZ" i="1" dirty="0"/>
              <a:t>Mikula, ..., Bryja 2020 Biol J Linn Soc</a:t>
            </a:r>
            <a:endParaRPr lang="en-US" i="1" dirty="0"/>
          </a:p>
        </p:txBody>
      </p:sp>
      <p:sp>
        <p:nvSpPr>
          <p:cNvPr id="7" name="TextBox 6"/>
          <p:cNvSpPr txBox="1"/>
          <p:nvPr/>
        </p:nvSpPr>
        <p:spPr>
          <a:xfrm>
            <a:off x="6084168" y="5780172"/>
            <a:ext cx="1368152" cy="369332"/>
          </a:xfrm>
          <a:prstGeom prst="rect">
            <a:avLst/>
          </a:prstGeom>
          <a:noFill/>
        </p:spPr>
        <p:txBody>
          <a:bodyPr wrap="square" rtlCol="0">
            <a:spAutoFit/>
          </a:bodyPr>
          <a:lstStyle/>
          <a:p>
            <a:r>
              <a:rPr lang="cs-CZ" dirty="0"/>
              <a:t>Skull shape</a:t>
            </a:r>
            <a:endParaRPr lang="en-US" dirty="0"/>
          </a:p>
        </p:txBody>
      </p:sp>
    </p:spTree>
    <p:extLst>
      <p:ext uri="{BB962C8B-B14F-4D97-AF65-F5344CB8AC3E}">
        <p14:creationId xmlns:p14="http://schemas.microsoft.com/office/powerpoint/2010/main" val="341152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What is a species?</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2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Morphology and ecology</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2"/>
          <p:cNvSpPr txBox="1">
            <a:spLocks noChangeArrowheads="1"/>
          </p:cNvSpPr>
          <p:nvPr/>
        </p:nvSpPr>
        <p:spPr bwMode="auto">
          <a:xfrm>
            <a:off x="4630080" y="1769541"/>
            <a:ext cx="3329777" cy="923330"/>
          </a:xfrm>
          <a:prstGeom prst="rect">
            <a:avLst/>
          </a:prstGeom>
          <a:solidFill>
            <a:schemeClr val="bg1">
              <a:alpha val="63921"/>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solidFill>
                    <a:srgbClr val="FF0000"/>
                  </a:solidFill>
                </a:ln>
                <a:solidFill>
                  <a:srgbClr val="FF0000"/>
                </a:solidFill>
                <a:effectLst/>
                <a:uLnTx/>
                <a:uFillTx/>
                <a:latin typeface="Arial" charset="0"/>
                <a:ea typeface="+mn-ea"/>
                <a:cs typeface="+mn-cs"/>
              </a:rPr>
              <a:t>Remaining clades = </a:t>
            </a:r>
            <a:r>
              <a:rPr kumimoji="0" lang="cs-CZ" sz="1800" b="0" i="1" u="none" strike="noStrike" kern="1200" cap="none" spc="0" normalizeH="0" baseline="0" noProof="0" dirty="0">
                <a:ln>
                  <a:solidFill>
                    <a:srgbClr val="FF0000"/>
                  </a:solidFill>
                </a:ln>
                <a:solidFill>
                  <a:srgbClr val="FF0000"/>
                </a:solidFill>
                <a:effectLst/>
                <a:uLnTx/>
                <a:uFillTx/>
                <a:latin typeface="Arial" charset="0"/>
                <a:ea typeface="+mn-ea"/>
                <a:cs typeface="+mn-cs"/>
              </a:rPr>
              <a:t>P. daltoni </a:t>
            </a:r>
            <a:r>
              <a:rPr kumimoji="0" lang="cs-CZ" sz="1800" b="0" i="0" u="none" strike="noStrike" kern="1200" cap="none" spc="0" normalizeH="0" baseline="0" noProof="0" dirty="0">
                <a:ln>
                  <a:solidFill>
                    <a:srgbClr val="FF0000"/>
                  </a:solidFill>
                </a:ln>
                <a:solidFill>
                  <a:srgbClr val="FF0000"/>
                </a:solidFill>
                <a:effectLst/>
                <a:uLnTx/>
                <a:uFillTx/>
                <a:latin typeface="Arial" charset="0"/>
                <a:ea typeface="+mn-ea"/>
                <a:cs typeface="+mn-cs"/>
              </a:rPr>
              <a:t>(paraphyletic; mostly non-commensal)</a:t>
            </a:r>
            <a:endParaRPr kumimoji="0" lang="cs-CZ" sz="1800" b="0" i="1" u="none" strike="noStrike" kern="1200" cap="none" spc="0" normalizeH="0" baseline="0" noProof="0" dirty="0">
              <a:ln>
                <a:solidFill>
                  <a:srgbClr val="FF0000"/>
                </a:solidFill>
              </a:ln>
              <a:solidFill>
                <a:srgbClr val="FF0000"/>
              </a:solidFill>
              <a:effectLst/>
              <a:uLnTx/>
              <a:uFillTx/>
              <a:latin typeface="Arial" charset="0"/>
              <a:ea typeface="+mn-ea"/>
              <a:cs typeface="+mn-cs"/>
            </a:endParaRPr>
          </a:p>
        </p:txBody>
      </p:sp>
      <p:sp>
        <p:nvSpPr>
          <p:cNvPr id="26" name="Text Box 12"/>
          <p:cNvSpPr txBox="1">
            <a:spLocks noChangeArrowheads="1"/>
          </p:cNvSpPr>
          <p:nvPr/>
        </p:nvSpPr>
        <p:spPr bwMode="auto">
          <a:xfrm>
            <a:off x="3492230" y="4786313"/>
            <a:ext cx="2959993" cy="646331"/>
          </a:xfrm>
          <a:prstGeom prst="rect">
            <a:avLst/>
          </a:prstGeom>
          <a:solidFill>
            <a:schemeClr val="bg1">
              <a:alpha val="63921"/>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solidFill>
                    <a:srgbClr val="FFC000"/>
                  </a:solidFill>
                </a:ln>
                <a:solidFill>
                  <a:srgbClr val="FFC000"/>
                </a:solidFill>
                <a:effectLst/>
                <a:uLnTx/>
                <a:uFillTx/>
                <a:latin typeface="Arial" charset="0"/>
                <a:ea typeface="+mn-ea"/>
                <a:cs typeface="+mn-cs"/>
              </a:rPr>
              <a:t>Clade C2 = </a:t>
            </a:r>
            <a:r>
              <a:rPr kumimoji="0" lang="cs-CZ" sz="1800" b="0" i="1" u="none" strike="noStrike" kern="1200" cap="none" spc="0" normalizeH="0" baseline="0" noProof="0" dirty="0">
                <a:ln>
                  <a:solidFill>
                    <a:srgbClr val="FFC000"/>
                  </a:solidFill>
                </a:ln>
                <a:solidFill>
                  <a:srgbClr val="FFC000"/>
                </a:solidFill>
                <a:effectLst/>
                <a:uLnTx/>
                <a:uFillTx/>
                <a:latin typeface="Arial" charset="0"/>
                <a:ea typeface="+mn-ea"/>
                <a:cs typeface="+mn-cs"/>
              </a:rPr>
              <a:t>P. derooi</a:t>
            </a:r>
          </a:p>
          <a:p>
            <a:pPr marL="0" marR="0" lvl="0" indent="0" algn="l" defTabSz="914400" rtl="0" eaLnBrk="1" fontAlgn="base" latinLnBrk="0" hangingPunct="1">
              <a:lnSpc>
                <a:spcPct val="100000"/>
              </a:lnSpc>
              <a:spcBef>
                <a:spcPct val="0"/>
              </a:spcBef>
              <a:spcAft>
                <a:spcPct val="0"/>
              </a:spcAft>
              <a:buClrTx/>
              <a:buSzTx/>
              <a:buFontTx/>
              <a:buNone/>
              <a:tabLst/>
              <a:defRPr/>
            </a:pPr>
            <a:r>
              <a:rPr lang="cs-CZ" dirty="0">
                <a:ln>
                  <a:solidFill>
                    <a:srgbClr val="FFC000"/>
                  </a:solidFill>
                </a:ln>
                <a:solidFill>
                  <a:srgbClr val="FFC000"/>
                </a:solidFill>
                <a:latin typeface="Arial" charset="0"/>
              </a:rPr>
              <a:t>(exclusively commensal)</a:t>
            </a:r>
            <a:endParaRPr kumimoji="0" lang="cs-CZ" sz="1800" b="0" u="none" strike="noStrike" kern="1200" cap="none" spc="0" normalizeH="0" baseline="0" noProof="0" dirty="0">
              <a:ln>
                <a:solidFill>
                  <a:srgbClr val="FFC000"/>
                </a:solidFill>
              </a:ln>
              <a:solidFill>
                <a:srgbClr val="FFC000"/>
              </a:solidFill>
              <a:effectLst/>
              <a:uLnTx/>
              <a:uFillTx/>
              <a:latin typeface="Arial" charset="0"/>
            </a:endParaRPr>
          </a:p>
        </p:txBody>
      </p:sp>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sp>
        <p:nvSpPr>
          <p:cNvPr id="17" name="TextBox 16"/>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2 species</a:t>
            </a:r>
            <a:endParaRPr lang="en-US" sz="3200" b="1" dirty="0"/>
          </a:p>
        </p:txBody>
      </p:sp>
    </p:spTree>
    <p:extLst>
      <p:ext uri="{BB962C8B-B14F-4D97-AF65-F5344CB8AC3E}">
        <p14:creationId xmlns:p14="http://schemas.microsoft.com/office/powerpoint/2010/main" val="96608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Karyotypes</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2 species</a:t>
            </a:r>
            <a:endParaRPr lang="en-US" sz="3200" b="1" dirty="0"/>
          </a:p>
        </p:txBody>
      </p:sp>
    </p:spTree>
    <p:extLst>
      <p:ext uri="{BB962C8B-B14F-4D97-AF65-F5344CB8AC3E}">
        <p14:creationId xmlns:p14="http://schemas.microsoft.com/office/powerpoint/2010/main" val="21173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MtDNA phylogeny + microsatellites + karyotypes</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4 species</a:t>
            </a:r>
            <a:endParaRPr lang="en-US" sz="3200" b="1" dirty="0"/>
          </a:p>
        </p:txBody>
      </p:sp>
    </p:spTree>
    <p:extLst>
      <p:ext uri="{BB962C8B-B14F-4D97-AF65-F5344CB8AC3E}">
        <p14:creationId xmlns:p14="http://schemas.microsoft.com/office/powerpoint/2010/main" val="259078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4400" dirty="0"/>
              <a:t>Species concepts in biology</a:t>
            </a:r>
            <a:endParaRPr lang="en-US" sz="4400" dirty="0"/>
          </a:p>
        </p:txBody>
      </p:sp>
      <p:sp>
        <p:nvSpPr>
          <p:cNvPr id="4" name="Content Placeholder 3"/>
          <p:cNvSpPr>
            <a:spLocks noGrp="1"/>
          </p:cNvSpPr>
          <p:nvPr>
            <p:ph sz="half" idx="1"/>
          </p:nvPr>
        </p:nvSpPr>
        <p:spPr>
          <a:xfrm>
            <a:off x="628650" y="1825625"/>
            <a:ext cx="2503190" cy="4351338"/>
          </a:xfrm>
        </p:spPr>
        <p:txBody>
          <a:bodyPr>
            <a:normAutofit fontScale="70000" lnSpcReduction="20000"/>
          </a:bodyPr>
          <a:lstStyle/>
          <a:p>
            <a:r>
              <a:rPr lang="cs-CZ" dirty="0"/>
              <a:t>Agamospecies</a:t>
            </a:r>
          </a:p>
          <a:p>
            <a:r>
              <a:rPr lang="cs-CZ" dirty="0"/>
              <a:t>Biological</a:t>
            </a:r>
          </a:p>
          <a:p>
            <a:r>
              <a:rPr lang="cs-CZ" dirty="0"/>
              <a:t>Biosimilarity </a:t>
            </a:r>
          </a:p>
          <a:p>
            <a:r>
              <a:rPr lang="cs-CZ" dirty="0"/>
              <a:t>Cladistic</a:t>
            </a:r>
          </a:p>
          <a:p>
            <a:r>
              <a:rPr lang="cs-CZ" dirty="0"/>
              <a:t>Cohesion</a:t>
            </a:r>
          </a:p>
          <a:p>
            <a:r>
              <a:rPr lang="cs-CZ" dirty="0"/>
              <a:t>Compilospecies</a:t>
            </a:r>
          </a:p>
          <a:p>
            <a:r>
              <a:rPr lang="cs-CZ" dirty="0"/>
              <a:t>Differential Fitness</a:t>
            </a:r>
          </a:p>
          <a:p>
            <a:r>
              <a:rPr lang="cs-CZ" dirty="0"/>
              <a:t>Ecological</a:t>
            </a:r>
          </a:p>
          <a:p>
            <a:r>
              <a:rPr lang="cs-CZ" dirty="0"/>
              <a:t>Evolutionarily Significant Unit</a:t>
            </a:r>
          </a:p>
          <a:p>
            <a:r>
              <a:rPr lang="cs-CZ" dirty="0"/>
              <a:t>Evolutionary</a:t>
            </a:r>
          </a:p>
          <a:p>
            <a:r>
              <a:rPr lang="cs-CZ" dirty="0"/>
              <a:t>Genealogical</a:t>
            </a:r>
          </a:p>
          <a:p>
            <a:r>
              <a:rPr lang="cs-CZ" dirty="0"/>
              <a:t>Genealogical Concordance</a:t>
            </a:r>
          </a:p>
          <a:p>
            <a:r>
              <a:rPr lang="cs-CZ" dirty="0"/>
              <a:t>General Lineage</a:t>
            </a:r>
          </a:p>
          <a:p>
            <a:r>
              <a:rPr lang="cs-CZ" dirty="0"/>
              <a:t>Genetic</a:t>
            </a:r>
          </a:p>
          <a:p>
            <a:r>
              <a:rPr lang="cs-CZ" dirty="0"/>
              <a:t>Genic</a:t>
            </a:r>
          </a:p>
          <a:p>
            <a:r>
              <a:rPr lang="cs-CZ" dirty="0"/>
              <a:t>Genoypic cluster</a:t>
            </a:r>
          </a:p>
        </p:txBody>
      </p:sp>
      <p:sp>
        <p:nvSpPr>
          <p:cNvPr id="5" name="Content Placeholder 4"/>
          <p:cNvSpPr>
            <a:spLocks noGrp="1"/>
          </p:cNvSpPr>
          <p:nvPr>
            <p:ph sz="half" idx="2"/>
          </p:nvPr>
        </p:nvSpPr>
        <p:spPr>
          <a:xfrm>
            <a:off x="3131840" y="1825624"/>
            <a:ext cx="2691755" cy="4699719"/>
          </a:xfrm>
        </p:spPr>
        <p:txBody>
          <a:bodyPr>
            <a:normAutofit fontScale="70000" lnSpcReduction="20000"/>
          </a:bodyPr>
          <a:lstStyle/>
          <a:p>
            <a:r>
              <a:rPr lang="cs-CZ" dirty="0"/>
              <a:t>Hennigian</a:t>
            </a:r>
          </a:p>
          <a:p>
            <a:r>
              <a:rPr lang="cs-CZ" dirty="0"/>
              <a:t>Internodal</a:t>
            </a:r>
          </a:p>
          <a:p>
            <a:r>
              <a:rPr lang="cs-CZ" dirty="0"/>
              <a:t>Least Inclusive Taxonomic Unit</a:t>
            </a:r>
          </a:p>
          <a:p>
            <a:r>
              <a:rPr lang="cs-CZ" dirty="0"/>
              <a:t>Morphological</a:t>
            </a:r>
          </a:p>
          <a:p>
            <a:r>
              <a:rPr lang="cs-CZ" dirty="0"/>
              <a:t>Non-dimensional</a:t>
            </a:r>
          </a:p>
          <a:p>
            <a:r>
              <a:rPr lang="cs-CZ" dirty="0"/>
              <a:t>Nothospecies</a:t>
            </a:r>
          </a:p>
          <a:p>
            <a:r>
              <a:rPr lang="cs-CZ" dirty="0"/>
              <a:t>Phenetic</a:t>
            </a:r>
          </a:p>
          <a:p>
            <a:r>
              <a:rPr lang="cs-CZ" dirty="0"/>
              <a:t>Phylogenetic (Diagnosability Version)</a:t>
            </a:r>
          </a:p>
          <a:p>
            <a:r>
              <a:rPr lang="cs-CZ" dirty="0"/>
              <a:t>Phylogenetic (Monophyly Version)</a:t>
            </a:r>
          </a:p>
          <a:p>
            <a:r>
              <a:rPr lang="cs-CZ" dirty="0"/>
              <a:t>Phylo-Phenetic</a:t>
            </a:r>
          </a:p>
          <a:p>
            <a:r>
              <a:rPr lang="cs-CZ" dirty="0"/>
              <a:t>Pragmatic</a:t>
            </a:r>
          </a:p>
          <a:p>
            <a:r>
              <a:rPr lang="cs-CZ" dirty="0"/>
              <a:t>Recognition</a:t>
            </a:r>
          </a:p>
          <a:p>
            <a:r>
              <a:rPr lang="cs-CZ" dirty="0"/>
              <a:t>Reproductive Competition</a:t>
            </a:r>
          </a:p>
          <a:p>
            <a:r>
              <a:rPr lang="cs-CZ" dirty="0"/>
              <a:t>Successional</a:t>
            </a:r>
          </a:p>
          <a:p>
            <a:r>
              <a:rPr lang="cs-CZ" dirty="0"/>
              <a:t>Taxonomic</a:t>
            </a:r>
          </a:p>
          <a:p>
            <a:r>
              <a:rPr lang="cs-CZ" dirty="0"/>
              <a:t>Unified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595" y="1690689"/>
            <a:ext cx="3000375" cy="4752975"/>
          </a:xfrm>
          <a:prstGeom prst="rect">
            <a:avLst/>
          </a:prstGeom>
        </p:spPr>
      </p:pic>
    </p:spTree>
    <p:extLst>
      <p:ext uri="{BB962C8B-B14F-4D97-AF65-F5344CB8AC3E}">
        <p14:creationId xmlns:p14="http://schemas.microsoft.com/office/powerpoint/2010/main" val="22772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fontScale="92500"/>
          </a:bodyPr>
          <a:lstStyle>
            <a:lvl1pPr defTabSz="685800">
              <a:lnSpc>
                <a:spcPct val="90000"/>
              </a:lnSpc>
              <a:spcBef>
                <a:spcPct val="0"/>
              </a:spcBef>
              <a:buNone/>
              <a:defRPr sz="3200">
                <a:latin typeface="+mj-lt"/>
                <a:ea typeface="+mj-ea"/>
                <a:cs typeface="+mj-cs"/>
              </a:defRPr>
            </a:lvl1pPr>
          </a:lstStyle>
          <a:p>
            <a:r>
              <a:rPr lang="cs-CZ" dirty="0"/>
              <a:t>Phylogenetic species concept – splitting approach</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6 species</a:t>
            </a:r>
            <a:endParaRPr lang="en-US" sz="3200" b="1" dirty="0"/>
          </a:p>
        </p:txBody>
      </p:sp>
    </p:spTree>
    <p:extLst>
      <p:ext uri="{BB962C8B-B14F-4D97-AF65-F5344CB8AC3E}">
        <p14:creationId xmlns:p14="http://schemas.microsoft.com/office/powerpoint/2010/main" val="246035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What is a species?</a:t>
            </a:r>
            <a:endParaRPr lang="en-US" dirty="0"/>
          </a:p>
        </p:txBody>
      </p:sp>
      <p:sp>
        <p:nvSpPr>
          <p:cNvPr id="3" name="Content Placeholder 2"/>
          <p:cNvSpPr>
            <a:spLocks noGrp="1"/>
          </p:cNvSpPr>
          <p:nvPr>
            <p:ph idx="1"/>
          </p:nvPr>
        </p:nvSpPr>
        <p:spPr>
          <a:xfrm>
            <a:off x="659834" y="3789039"/>
            <a:ext cx="8047806" cy="2758079"/>
          </a:xfrm>
        </p:spPr>
        <p:txBody>
          <a:bodyPr>
            <a:normAutofit/>
          </a:bodyPr>
          <a:lstStyle/>
          <a:p>
            <a:pPr marL="0" indent="0">
              <a:lnSpc>
                <a:spcPct val="110000"/>
              </a:lnSpc>
              <a:buNone/>
            </a:pPr>
            <a:r>
              <a:rPr lang="cs-CZ" sz="2000" dirty="0"/>
              <a:t>„</a:t>
            </a:r>
            <a:r>
              <a:rPr lang="cs-CZ" sz="2000" i="1" dirty="0"/>
              <a:t>A fundamental difficulty facing biologists interested in genetic delimitation of species is that in order to delimit species </a:t>
            </a:r>
            <a:r>
              <a:rPr lang="cs-CZ" sz="2000" b="1" i="1" dirty="0"/>
              <a:t>they must first be defined</a:t>
            </a:r>
            <a:r>
              <a:rPr lang="cs-CZ" sz="2000" i="1" dirty="0"/>
              <a:t>. Species definitions intermingle with species concepts and the </a:t>
            </a:r>
            <a:r>
              <a:rPr lang="cs-CZ" sz="2000" b="1" i="1" dirty="0"/>
              <a:t>lack of consensus in this field poses a serious dilemma </a:t>
            </a:r>
            <a:r>
              <a:rPr lang="cs-CZ" sz="2000" i="1" dirty="0"/>
              <a:t>for the „delimiters“. </a:t>
            </a:r>
            <a:r>
              <a:rPr lang="cs-CZ" sz="2000" b="1" i="1" dirty="0">
                <a:solidFill>
                  <a:srgbClr val="FF0000"/>
                </a:solidFill>
              </a:rPr>
              <a:t>If systematists cannot agree on what defines a species, how can </a:t>
            </a:r>
            <a:r>
              <a:rPr lang="cs-CZ" sz="2000" b="1" i="1" dirty="0" err="1">
                <a:solidFill>
                  <a:srgbClr val="FF0000"/>
                </a:solidFill>
              </a:rPr>
              <a:t>geneticists</a:t>
            </a:r>
            <a:r>
              <a:rPr lang="cs-CZ" sz="2000" b="1" i="1" dirty="0">
                <a:solidFill>
                  <a:srgbClr val="FF0000"/>
                </a:solidFill>
              </a:rPr>
              <a:t> </a:t>
            </a:r>
            <a:r>
              <a:rPr lang="cs-CZ" sz="2000" b="1" i="1" dirty="0" err="1">
                <a:solidFill>
                  <a:srgbClr val="FF0000"/>
                </a:solidFill>
              </a:rPr>
              <a:t>possibly</a:t>
            </a:r>
            <a:r>
              <a:rPr lang="cs-CZ" sz="2000" b="1" i="1" dirty="0">
                <a:solidFill>
                  <a:srgbClr val="FF0000"/>
                </a:solidFill>
              </a:rPr>
              <a:t> develop objective methods to identify one?</a:t>
            </a:r>
            <a:r>
              <a:rPr lang="cs-CZ" sz="2000" dirty="0"/>
              <a:t>“ </a:t>
            </a:r>
          </a:p>
          <a:p>
            <a:pPr marL="0" indent="0">
              <a:lnSpc>
                <a:spcPct val="110000"/>
              </a:lnSpc>
              <a:buNone/>
            </a:pPr>
            <a:r>
              <a:rPr lang="cs-CZ" sz="2000" dirty="0"/>
              <a:t>				Bruce Rannala, Current Zoology 2015</a:t>
            </a:r>
            <a:endParaRPr lang="en-US" sz="2000" dirty="0"/>
          </a:p>
        </p:txBody>
      </p:sp>
      <p:pic>
        <p:nvPicPr>
          <p:cNvPr id="4" name="Picture 3"/>
          <p:cNvPicPr>
            <a:picLocks noChangeAspect="1"/>
          </p:cNvPicPr>
          <p:nvPr/>
        </p:nvPicPr>
        <p:blipFill rotWithShape="1">
          <a:blip r:embed="rId2"/>
          <a:srcRect l="13794" t="20062" r="14733" b="4144"/>
          <a:stretch/>
        </p:blipFill>
        <p:spPr>
          <a:xfrm>
            <a:off x="3982623" y="466552"/>
            <a:ext cx="4725017" cy="2818431"/>
          </a:xfrm>
          <a:prstGeom prst="rect">
            <a:avLst/>
          </a:prstGeom>
        </p:spPr>
      </p:pic>
    </p:spTree>
    <p:extLst>
      <p:ext uri="{BB962C8B-B14F-4D97-AF65-F5344CB8AC3E}">
        <p14:creationId xmlns:p14="http://schemas.microsoft.com/office/powerpoint/2010/main" val="5261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en-US" dirty="0"/>
              <a:t>What are the main limits to barcoding encountered so far? </a:t>
            </a:r>
            <a:endParaRPr lang="cs-CZ" dirty="0"/>
          </a:p>
        </p:txBody>
      </p:sp>
    </p:spTree>
    <p:extLst>
      <p:ext uri="{BB962C8B-B14F-4D97-AF65-F5344CB8AC3E}">
        <p14:creationId xmlns:p14="http://schemas.microsoft.com/office/powerpoint/2010/main" val="26591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1249362"/>
          </a:xfrm>
        </p:spPr>
        <p:txBody>
          <a:bodyPr/>
          <a:lstStyle/>
          <a:p>
            <a:pPr>
              <a:defRPr/>
            </a:pPr>
            <a:r>
              <a:rPr lang="en-US" sz="2800" kern="1200" dirty="0">
                <a:solidFill>
                  <a:srgbClr val="FF3300"/>
                </a:solidFill>
              </a:rPr>
              <a:t>What are the main limits to </a:t>
            </a:r>
            <a:r>
              <a:rPr lang="en-US" sz="2800" kern="1200" dirty="0" err="1">
                <a:solidFill>
                  <a:srgbClr val="FF3300"/>
                </a:solidFill>
              </a:rPr>
              <a:t>barcoding</a:t>
            </a:r>
            <a:r>
              <a:rPr lang="en-US" sz="2800" kern="1200" dirty="0">
                <a:solidFill>
                  <a:srgbClr val="FF3300"/>
                </a:solidFill>
              </a:rPr>
              <a:t> encountered so far? </a:t>
            </a:r>
          </a:p>
        </p:txBody>
      </p:sp>
      <p:sp>
        <p:nvSpPr>
          <p:cNvPr id="27651" name="Rectangle 3"/>
          <p:cNvSpPr>
            <a:spLocks noGrp="1" noChangeArrowheads="1"/>
          </p:cNvSpPr>
          <p:nvPr>
            <p:ph type="body" idx="1"/>
          </p:nvPr>
        </p:nvSpPr>
        <p:spPr>
          <a:xfrm>
            <a:off x="457200" y="1981200"/>
            <a:ext cx="8229600" cy="4525963"/>
          </a:xfrm>
        </p:spPr>
        <p:txBody>
          <a:bodyPr/>
          <a:lstStyle/>
          <a:p>
            <a:pPr marL="514350" indent="-514350" eaLnBrk="1" hangingPunct="1">
              <a:spcAft>
                <a:spcPts val="1200"/>
              </a:spcAft>
              <a:buSzPct val="50000"/>
              <a:buFont typeface="+mj-lt"/>
              <a:buAutoNum type="arabicParenR"/>
            </a:pPr>
            <a:r>
              <a:rPr lang="cs-CZ" altLang="cs-CZ" sz="2800" dirty="0" err="1">
                <a:latin typeface="+mj-lt"/>
                <a:cs typeface="Arial" panose="020B0604020202020204" pitchFamily="34" charset="0"/>
              </a:rPr>
              <a:t>horizontal</a:t>
            </a:r>
            <a:r>
              <a:rPr lang="cs-CZ" altLang="cs-CZ" sz="2800" dirty="0">
                <a:latin typeface="+mj-lt"/>
                <a:cs typeface="Arial" panose="020B0604020202020204" pitchFamily="34" charset="0"/>
              </a:rPr>
              <a:t> gene transfer</a:t>
            </a:r>
          </a:p>
          <a:p>
            <a:pPr marL="514350" indent="-514350" eaLnBrk="1" hangingPunct="1">
              <a:spcAft>
                <a:spcPts val="1200"/>
              </a:spcAft>
              <a:buSzPct val="50000"/>
              <a:buFont typeface="+mj-lt"/>
              <a:buAutoNum type="arabicParenR"/>
            </a:pPr>
            <a:r>
              <a:rPr lang="cs-CZ" altLang="cs-CZ" sz="2800" dirty="0">
                <a:latin typeface="+mj-lt"/>
                <a:cs typeface="Arial" panose="020B0604020202020204" pitchFamily="34" charset="0"/>
              </a:rPr>
              <a:t>n</a:t>
            </a:r>
            <a:r>
              <a:rPr lang="en-US" altLang="cs-CZ" sz="2800" dirty="0" err="1">
                <a:latin typeface="+mj-lt"/>
                <a:cs typeface="Arial" panose="020B0604020202020204" pitchFamily="34" charset="0"/>
              </a:rPr>
              <a:t>uclear</a:t>
            </a:r>
            <a:r>
              <a:rPr lang="en-US" altLang="cs-CZ" sz="2800" dirty="0">
                <a:latin typeface="+mj-lt"/>
                <a:cs typeface="Arial" panose="020B0604020202020204" pitchFamily="34" charset="0"/>
              </a:rPr>
              <a:t> pseudogenes</a:t>
            </a:r>
            <a:endParaRPr lang="cs-CZ" altLang="cs-CZ" sz="2800" dirty="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err="1">
                <a:latin typeface="+mj-lt"/>
                <a:cs typeface="Arial" panose="020B0604020202020204" pitchFamily="34" charset="0"/>
              </a:rPr>
              <a:t>heteroplasmy</a:t>
            </a:r>
            <a:r>
              <a:rPr lang="cs-CZ" altLang="cs-CZ" sz="2800" dirty="0">
                <a:latin typeface="+mj-lt"/>
                <a:cs typeface="Arial" panose="020B0604020202020204" pitchFamily="34" charset="0"/>
              </a:rPr>
              <a:t> (</a:t>
            </a:r>
            <a:r>
              <a:rPr lang="cs-CZ" altLang="cs-CZ" sz="2800" dirty="0" err="1">
                <a:latin typeface="+mj-lt"/>
                <a:cs typeface="Arial" panose="020B0604020202020204" pitchFamily="34" charset="0"/>
              </a:rPr>
              <a:t>paternal</a:t>
            </a:r>
            <a:r>
              <a:rPr lang="cs-CZ" altLang="cs-CZ" sz="2800" dirty="0">
                <a:latin typeface="+mj-lt"/>
                <a:cs typeface="Arial" panose="020B0604020202020204" pitchFamily="34" charset="0"/>
              </a:rPr>
              <a:t> </a:t>
            </a:r>
            <a:r>
              <a:rPr lang="cs-CZ" altLang="cs-CZ" sz="2800" dirty="0" err="1">
                <a:latin typeface="+mj-lt"/>
                <a:cs typeface="Arial" panose="020B0604020202020204" pitchFamily="34" charset="0"/>
              </a:rPr>
              <a:t>leakage</a:t>
            </a:r>
            <a:r>
              <a:rPr lang="cs-CZ" altLang="cs-CZ" sz="2800" dirty="0">
                <a:latin typeface="+mj-lt"/>
                <a:cs typeface="Arial" panose="020B0604020202020204" pitchFamily="34" charset="0"/>
              </a:rPr>
              <a:t>)</a:t>
            </a:r>
            <a:r>
              <a:rPr lang="en-US" altLang="cs-CZ" sz="2800" dirty="0">
                <a:latin typeface="+mj-lt"/>
                <a:cs typeface="Arial" panose="020B0604020202020204" pitchFamily="34" charset="0"/>
              </a:rPr>
              <a:t> </a:t>
            </a:r>
            <a:endParaRPr lang="cs-CZ" altLang="cs-CZ" sz="2800" dirty="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a:latin typeface="+mj-lt"/>
                <a:cs typeface="Arial" panose="020B0604020202020204" pitchFamily="34" charset="0"/>
              </a:rPr>
              <a:t>gene </a:t>
            </a:r>
            <a:r>
              <a:rPr lang="cs-CZ" altLang="cs-CZ" sz="2800" dirty="0" err="1">
                <a:latin typeface="+mj-lt"/>
                <a:cs typeface="Arial" panose="020B0604020202020204" pitchFamily="34" charset="0"/>
              </a:rPr>
              <a:t>tree</a:t>
            </a:r>
            <a:r>
              <a:rPr lang="cs-CZ" altLang="cs-CZ" sz="2800" dirty="0">
                <a:latin typeface="+mj-lt"/>
                <a:cs typeface="Arial" panose="020B0604020202020204" pitchFamily="34" charset="0"/>
              </a:rPr>
              <a:t> vs. species </a:t>
            </a:r>
            <a:r>
              <a:rPr lang="cs-CZ" altLang="cs-CZ" sz="2800" dirty="0" err="1">
                <a:latin typeface="+mj-lt"/>
                <a:cs typeface="Arial" panose="020B0604020202020204" pitchFamily="34" charset="0"/>
              </a:rPr>
              <a:t>tree</a:t>
            </a:r>
            <a:endParaRPr lang="en-US" altLang="cs-CZ" sz="2800" dirty="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a:latin typeface="+mj-lt"/>
                <a:cs typeface="Arial" panose="020B0604020202020204" pitchFamily="34" charset="0"/>
              </a:rPr>
              <a:t>h</a:t>
            </a:r>
            <a:r>
              <a:rPr lang="en-US" altLang="cs-CZ" sz="2800" dirty="0" err="1">
                <a:latin typeface="+mj-lt"/>
                <a:cs typeface="Arial" panose="020B0604020202020204" pitchFamily="34" charset="0"/>
              </a:rPr>
              <a:t>ybrids</a:t>
            </a:r>
            <a:r>
              <a:rPr lang="cs-CZ" altLang="cs-CZ" sz="2800" dirty="0">
                <a:latin typeface="+mj-lt"/>
                <a:cs typeface="Arial" panose="020B0604020202020204" pitchFamily="34" charset="0"/>
              </a:rPr>
              <a:t> – mtDNA introgression</a:t>
            </a:r>
            <a:endParaRPr lang="en-US" altLang="cs-CZ" sz="2800" dirty="0">
              <a:latin typeface="+mj-lt"/>
              <a:cs typeface="Arial" panose="020B0604020202020204" pitchFamily="34" charset="0"/>
            </a:endParaRPr>
          </a:p>
        </p:txBody>
      </p:sp>
    </p:spTree>
    <p:extLst>
      <p:ext uri="{BB962C8B-B14F-4D97-AF65-F5344CB8AC3E}">
        <p14:creationId xmlns:p14="http://schemas.microsoft.com/office/powerpoint/2010/main" val="267749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6"/>
          <p:cNvSpPr>
            <a:spLocks noGrp="1"/>
          </p:cNvSpPr>
          <p:nvPr>
            <p:ph type="title"/>
          </p:nvPr>
        </p:nvSpPr>
        <p:spPr/>
        <p:txBody>
          <a:bodyPr/>
          <a:lstStyle/>
          <a:p>
            <a:pPr>
              <a:defRPr/>
            </a:pPr>
            <a:r>
              <a:rPr lang="cs-CZ" sz="4000" kern="1200">
                <a:solidFill>
                  <a:srgbClr val="FF3300"/>
                </a:solidFill>
              </a:rPr>
              <a:t>1. Horizontal gene transfer</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74650" y="1628775"/>
            <a:ext cx="8229600" cy="1398588"/>
          </a:xfrm>
          <a:noFill/>
        </p:spPr>
      </p:pic>
      <p:pic>
        <p:nvPicPr>
          <p:cNvPr id="28676" name="Picture 4" descr="File:Wolbach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573463"/>
            <a:ext cx="40195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ovéPole 5"/>
          <p:cNvSpPr txBox="1">
            <a:spLocks noChangeArrowheads="1"/>
          </p:cNvSpPr>
          <p:nvPr/>
        </p:nvSpPr>
        <p:spPr bwMode="auto">
          <a:xfrm>
            <a:off x="755650" y="5949950"/>
            <a:ext cx="337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Wolbachia</a:t>
            </a:r>
            <a:r>
              <a:rPr lang="cs-CZ" altLang="cs-CZ" sz="1800">
                <a:solidFill>
                  <a:srgbClr val="000000"/>
                </a:solidFill>
              </a:rPr>
              <a:t> within an insect cell</a:t>
            </a:r>
          </a:p>
          <a:p>
            <a:pPr fontAlgn="base">
              <a:spcBef>
                <a:spcPct val="0"/>
              </a:spcBef>
              <a:spcAft>
                <a:spcPct val="0"/>
              </a:spcAft>
              <a:buFontTx/>
              <a:buNone/>
            </a:pPr>
            <a:r>
              <a:rPr lang="cs-CZ" altLang="cs-CZ" sz="1800">
                <a:solidFill>
                  <a:srgbClr val="000000"/>
                </a:solidFill>
              </a:rPr>
              <a:t>(25-70% species of insects)</a:t>
            </a:r>
          </a:p>
        </p:txBody>
      </p:sp>
      <p:pic>
        <p:nvPicPr>
          <p:cNvPr id="28678" name="Picture 6" descr="http://upload.wikimedia.org/wikipedia/commons/f/fa/Protocalliphora.azurea.-.linds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500438"/>
            <a:ext cx="33845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33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r>
              <a:rPr lang="cs-CZ" altLang="cs-CZ" sz="3200"/>
              <a:t>Results of nuclear and mitochondrial DNA do not match</a:t>
            </a:r>
          </a:p>
        </p:txBody>
      </p:sp>
      <p:pic>
        <p:nvPicPr>
          <p:cNvPr id="296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3810000" cy="4525963"/>
          </a:xfrm>
          <a:noFill/>
        </p:spPr>
      </p:pic>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628775"/>
            <a:ext cx="3841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ovéPole 8"/>
          <p:cNvSpPr txBox="1">
            <a:spLocks noChangeArrowheads="1"/>
          </p:cNvSpPr>
          <p:nvPr/>
        </p:nvSpPr>
        <p:spPr bwMode="auto">
          <a:xfrm>
            <a:off x="4356100" y="5013325"/>
            <a:ext cx="4608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Horizontal transfer of mtDNA through </a:t>
            </a:r>
            <a:r>
              <a:rPr lang="cs-CZ" altLang="cs-CZ" sz="1800" i="1">
                <a:solidFill>
                  <a:srgbClr val="000000"/>
                </a:solidFill>
              </a:rPr>
              <a:t>Wolbachia</a:t>
            </a:r>
          </a:p>
          <a:p>
            <a:pPr fontAlgn="base">
              <a:spcBef>
                <a:spcPct val="0"/>
              </a:spcBef>
              <a:spcAft>
                <a:spcPct val="0"/>
              </a:spcAft>
              <a:buFontTx/>
              <a:buNone/>
            </a:pPr>
            <a:r>
              <a:rPr lang="cs-CZ" altLang="cs-CZ" sz="1800">
                <a:solidFill>
                  <a:srgbClr val="000000"/>
                </a:solidFill>
              </a:rPr>
              <a:t>(among closely related species, at the level of genera the barcoding is OK)</a:t>
            </a:r>
          </a:p>
        </p:txBody>
      </p:sp>
      <p:sp>
        <p:nvSpPr>
          <p:cNvPr id="29702" name="TextovéPole 9"/>
          <p:cNvSpPr txBox="1">
            <a:spLocks noChangeArrowheads="1"/>
          </p:cNvSpPr>
          <p:nvPr/>
        </p:nvSpPr>
        <p:spPr bwMode="auto">
          <a:xfrm>
            <a:off x="827088" y="162877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AFLP</a:t>
            </a:r>
          </a:p>
        </p:txBody>
      </p:sp>
      <p:sp>
        <p:nvSpPr>
          <p:cNvPr id="29703" name="TextovéPole 10"/>
          <p:cNvSpPr txBox="1">
            <a:spLocks noChangeArrowheads="1"/>
          </p:cNvSpPr>
          <p:nvPr/>
        </p:nvSpPr>
        <p:spPr bwMode="auto">
          <a:xfrm>
            <a:off x="4787900" y="1916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mtDNA</a:t>
            </a:r>
          </a:p>
        </p:txBody>
      </p:sp>
      <p:sp>
        <p:nvSpPr>
          <p:cNvPr id="29704" name="TextovéPole 11"/>
          <p:cNvSpPr txBox="1">
            <a:spLocks noChangeArrowheads="1"/>
          </p:cNvSpPr>
          <p:nvPr/>
        </p:nvSpPr>
        <p:spPr bwMode="auto">
          <a:xfrm>
            <a:off x="7380288" y="3357563"/>
            <a:ext cx="1763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a:solidFill>
                  <a:srgbClr val="000000"/>
                </a:solidFill>
              </a:rPr>
              <a:t>Ellipses =  candidates for horizontal gene transfer</a:t>
            </a:r>
          </a:p>
        </p:txBody>
      </p:sp>
      <p:sp>
        <p:nvSpPr>
          <p:cNvPr id="29705" name="TextovéPole 12"/>
          <p:cNvSpPr txBox="1">
            <a:spLocks noChangeArrowheads="1"/>
          </p:cNvSpPr>
          <p:nvPr/>
        </p:nvSpPr>
        <p:spPr bwMode="auto">
          <a:xfrm>
            <a:off x="468313" y="6237288"/>
            <a:ext cx="3887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cs-CZ" altLang="cs-CZ" sz="1200">
                <a:solidFill>
                  <a:srgbClr val="000000"/>
                </a:solidFill>
              </a:rPr>
              <a:t>Symbols correspond to the type of </a:t>
            </a:r>
            <a:r>
              <a:rPr lang="cs-CZ" altLang="cs-CZ" sz="1200" i="1">
                <a:solidFill>
                  <a:srgbClr val="000000"/>
                </a:solidFill>
              </a:rPr>
              <a:t>Wolbachia</a:t>
            </a:r>
            <a:r>
              <a:rPr lang="cs-CZ" altLang="cs-CZ" sz="1200">
                <a:solidFill>
                  <a:srgbClr val="000000"/>
                </a:solidFill>
              </a:rPr>
              <a:t> infection</a:t>
            </a:r>
          </a:p>
        </p:txBody>
      </p:sp>
    </p:spTree>
    <p:extLst>
      <p:ext uri="{BB962C8B-B14F-4D97-AF65-F5344CB8AC3E}">
        <p14:creationId xmlns:p14="http://schemas.microsoft.com/office/powerpoint/2010/main" val="300787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7"/>
          <p:cNvSpPr>
            <a:spLocks noGrp="1"/>
          </p:cNvSpPr>
          <p:nvPr>
            <p:ph type="title"/>
          </p:nvPr>
        </p:nvSpPr>
        <p:spPr>
          <a:xfrm>
            <a:off x="34925" y="0"/>
            <a:ext cx="4752975" cy="1143000"/>
          </a:xfrm>
        </p:spPr>
        <p:txBody>
          <a:bodyPr/>
          <a:lstStyle/>
          <a:p>
            <a:pPr>
              <a:defRPr/>
            </a:pPr>
            <a:r>
              <a:rPr lang="cs-CZ" sz="4000" kern="1200" dirty="0">
                <a:solidFill>
                  <a:srgbClr val="FF3300"/>
                </a:solidFill>
              </a:rPr>
              <a:t>2. </a:t>
            </a:r>
            <a:r>
              <a:rPr lang="cs-CZ" sz="4000" kern="1200" dirty="0" err="1">
                <a:solidFill>
                  <a:srgbClr val="FF3300"/>
                </a:solidFill>
              </a:rPr>
              <a:t>Pseudogenes</a:t>
            </a:r>
            <a:endParaRPr lang="cs-CZ" sz="4000" kern="1200" dirty="0">
              <a:solidFill>
                <a:srgbClr val="FF3300"/>
              </a:solidFill>
            </a:endParaRPr>
          </a:p>
        </p:txBody>
      </p:sp>
      <p:pic>
        <p:nvPicPr>
          <p:cNvPr id="368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268413"/>
            <a:ext cx="3756025" cy="1222375"/>
          </a:xfrm>
          <a:noFill/>
        </p:spPr>
      </p:pic>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588963"/>
            <a:ext cx="467995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636838"/>
            <a:ext cx="44196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ovéPole 10"/>
          <p:cNvSpPr txBox="1">
            <a:spLocks noChangeArrowheads="1"/>
          </p:cNvSpPr>
          <p:nvPr/>
        </p:nvSpPr>
        <p:spPr bwMode="auto">
          <a:xfrm>
            <a:off x="250825" y="4652963"/>
            <a:ext cx="36734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Heterozygotes in mtDNA → be careful!</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FF0000"/>
                </a:solidFill>
              </a:rPr>
              <a:t>NUMTS</a:t>
            </a:r>
            <a:r>
              <a:rPr lang="cs-CZ" altLang="cs-CZ" sz="1800">
                <a:solidFill>
                  <a:srgbClr val="000000"/>
                </a:solidFill>
              </a:rPr>
              <a:t> = „</a:t>
            </a:r>
            <a:r>
              <a:rPr lang="cs-CZ" altLang="cs-CZ" sz="1800" b="1">
                <a:solidFill>
                  <a:srgbClr val="FF0000"/>
                </a:solidFill>
              </a:rPr>
              <a:t>nu</a:t>
            </a:r>
            <a:r>
              <a:rPr lang="cs-CZ" altLang="cs-CZ" sz="1800">
                <a:solidFill>
                  <a:srgbClr val="000000"/>
                </a:solidFill>
              </a:rPr>
              <a:t>clear copy of </a:t>
            </a:r>
            <a:r>
              <a:rPr lang="cs-CZ" altLang="cs-CZ" sz="1800" b="1">
                <a:solidFill>
                  <a:srgbClr val="FF0000"/>
                </a:solidFill>
              </a:rPr>
              <a:t>mt</a:t>
            </a:r>
            <a:r>
              <a:rPr lang="cs-CZ" altLang="cs-CZ" sz="1800">
                <a:solidFill>
                  <a:srgbClr val="000000"/>
                </a:solidFill>
              </a:rPr>
              <a:t>DNA </a:t>
            </a:r>
            <a:r>
              <a:rPr lang="cs-CZ" altLang="cs-CZ" sz="1800" b="1">
                <a:solidFill>
                  <a:srgbClr val="FF0000"/>
                </a:solidFill>
              </a:rPr>
              <a:t>s</a:t>
            </a:r>
            <a:r>
              <a:rPr lang="cs-CZ" altLang="cs-CZ" sz="1800">
                <a:solidFill>
                  <a:srgbClr val="000000"/>
                </a:solidFill>
              </a:rPr>
              <a:t>equences</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Relatively often for cytochrome </a:t>
            </a:r>
            <a:r>
              <a:rPr lang="cs-CZ" altLang="cs-CZ" sz="1800" i="1">
                <a:solidFill>
                  <a:srgbClr val="000000"/>
                </a:solidFill>
              </a:rPr>
              <a:t>b</a:t>
            </a:r>
          </a:p>
        </p:txBody>
      </p:sp>
      <p:sp>
        <p:nvSpPr>
          <p:cNvPr id="12" name="Obdélník 11"/>
          <p:cNvSpPr/>
          <p:nvPr/>
        </p:nvSpPr>
        <p:spPr>
          <a:xfrm>
            <a:off x="5795963" y="2205038"/>
            <a:ext cx="3024187" cy="28733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Obdélník 12"/>
          <p:cNvSpPr/>
          <p:nvPr/>
        </p:nvSpPr>
        <p:spPr>
          <a:xfrm>
            <a:off x="5508625" y="549275"/>
            <a:ext cx="3455988" cy="158432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Tree>
    <p:extLst>
      <p:ext uri="{BB962C8B-B14F-4D97-AF65-F5344CB8AC3E}">
        <p14:creationId xmlns:p14="http://schemas.microsoft.com/office/powerpoint/2010/main" val="242527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linds(horizontal)">
                                      <p:cBhvr>
                                        <p:cTn id="7" dur="500"/>
                                        <p:tgtEl>
                                          <p:spTgt spid="3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42925" y="271463"/>
            <a:ext cx="44608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spcBef>
                <a:spcPct val="20000"/>
              </a:spcBef>
              <a:buChar char="•"/>
              <a:defRPr sz="3200">
                <a:solidFill>
                  <a:schemeClr val="tx1"/>
                </a:solidFill>
                <a:latin typeface="Arial" panose="020B0604020202020204" pitchFamily="34" charset="0"/>
              </a:defRPr>
            </a:lvl1pPr>
            <a:lvl2pPr marL="742950" indent="-285750" defTabSz="358775">
              <a:spcBef>
                <a:spcPct val="20000"/>
              </a:spcBef>
              <a:buChar char="–"/>
              <a:defRPr sz="2800">
                <a:solidFill>
                  <a:schemeClr val="tx1"/>
                </a:solidFill>
                <a:latin typeface="Arial" panose="020B0604020202020204" pitchFamily="34" charset="0"/>
              </a:defRPr>
            </a:lvl2pPr>
            <a:lvl3pPr marL="1143000" indent="-228600" defTabSz="358775">
              <a:spcBef>
                <a:spcPct val="20000"/>
              </a:spcBef>
              <a:buChar char="•"/>
              <a:defRPr sz="2400">
                <a:solidFill>
                  <a:schemeClr val="tx1"/>
                </a:solidFill>
                <a:latin typeface="Arial" panose="020B0604020202020204" pitchFamily="34" charset="0"/>
              </a:defRPr>
            </a:lvl3pPr>
            <a:lvl4pPr marL="1600200" indent="-228600" defTabSz="358775">
              <a:spcBef>
                <a:spcPct val="20000"/>
              </a:spcBef>
              <a:buChar char="–"/>
              <a:defRPr sz="2000">
                <a:solidFill>
                  <a:schemeClr val="tx1"/>
                </a:solidFill>
                <a:latin typeface="Arial" panose="020B0604020202020204" pitchFamily="34" charset="0"/>
              </a:defRPr>
            </a:lvl4pPr>
            <a:lvl5pPr marL="2057400" indent="-228600" defTabSz="358775">
              <a:spcBef>
                <a:spcPct val="20000"/>
              </a:spcBef>
              <a:buChar char="»"/>
              <a:defRPr sz="2000">
                <a:solidFill>
                  <a:schemeClr val="tx1"/>
                </a:solidFill>
                <a:latin typeface="Arial" panose="020B0604020202020204" pitchFamily="34" charset="0"/>
              </a:defRPr>
            </a:lvl5pPr>
            <a:lvl6pPr marL="25146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sym typeface="Symbol" panose="05050102010706020507" pitchFamily="18" charset="2"/>
              </a:rPr>
              <a:t>How to recognize </a:t>
            </a:r>
            <a:r>
              <a:rPr lang="cs-CZ" altLang="cs-CZ" sz="1800">
                <a:solidFill>
                  <a:srgbClr val="FF0000"/>
                </a:solidFill>
                <a:sym typeface="Symbol" panose="05050102010706020507" pitchFamily="18" charset="2"/>
              </a:rPr>
              <a:t>numt</a:t>
            </a:r>
            <a:r>
              <a:rPr lang="cs-CZ" altLang="cs-CZ" sz="1800">
                <a:solidFill>
                  <a:srgbClr val="000000"/>
                </a:solidFill>
                <a:sym typeface="Symbol" panose="05050102010706020507" pitchFamily="18" charset="2"/>
              </a:rPr>
              <a:t>?</a:t>
            </a:r>
          </a:p>
          <a:p>
            <a:pPr eaLnBrk="0" fontAlgn="base" hangingPunct="0">
              <a:spcBef>
                <a:spcPct val="0"/>
              </a:spcBef>
              <a:spcAft>
                <a:spcPct val="0"/>
              </a:spcAft>
              <a:buFontTx/>
              <a:buNone/>
            </a:pP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ultracentrifugation (fresh samples required)</a:t>
            </a:r>
            <a:br>
              <a:rPr lang="cs-CZ" altLang="cs-CZ" sz="1400">
                <a:solidFill>
                  <a:srgbClr val="000000"/>
                </a:solidFill>
                <a:sym typeface="Symbol" panose="05050102010706020507" pitchFamily="18" charset="2"/>
              </a:rPr>
            </a:b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the use of tissues with high proportion of mitochondria (e.g. muscles) </a:t>
            </a:r>
            <a:br>
              <a:rPr lang="cs-CZ" altLang="cs-CZ" sz="1400">
                <a:solidFill>
                  <a:srgbClr val="000000"/>
                </a:solidFill>
                <a:sym typeface="Symbol" panose="05050102010706020507" pitchFamily="18" charset="2"/>
              </a:rPr>
            </a:b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i="1">
                <a:solidFill>
                  <a:srgbClr val="000000"/>
                </a:solidFill>
                <a:sym typeface="Symbol" panose="05050102010706020507" pitchFamily="18" charset="2"/>
              </a:rPr>
              <a:t>- long-range PCR </a:t>
            </a:r>
            <a:r>
              <a:rPr lang="cs-CZ" altLang="cs-CZ" sz="1400">
                <a:solidFill>
                  <a:srgbClr val="000000"/>
                </a:solidFill>
                <a:sym typeface="Symbol" panose="05050102010706020507" pitchFamily="18" charset="2"/>
              </a:rPr>
              <a:t>(or sequence complete mtDNA)</a:t>
            </a:r>
            <a:br>
              <a:rPr lang="cs-CZ" altLang="cs-CZ" sz="1400">
                <a:solidFill>
                  <a:srgbClr val="000000"/>
                </a:solidFill>
                <a:sym typeface="Symbol" panose="05050102010706020507" pitchFamily="18" charset="2"/>
              </a:rPr>
            </a:b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RT-PCR (pseudogenes are not transcribed)</a:t>
            </a:r>
            <a:br>
              <a:rPr lang="cs-CZ" altLang="cs-CZ" sz="1400">
                <a:solidFill>
                  <a:srgbClr val="000000"/>
                </a:solidFill>
                <a:sym typeface="Symbol" panose="05050102010706020507" pitchFamily="18" charset="2"/>
              </a:rPr>
            </a:b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indels, stop codons</a:t>
            </a:r>
          </a:p>
          <a:p>
            <a:pPr eaLnBrk="0" fontAlgn="base" hangingPunct="0">
              <a:spcBef>
                <a:spcPct val="0"/>
              </a:spcBef>
              <a:spcAft>
                <a:spcPct val="0"/>
              </a:spcAft>
              <a:buFontTx/>
              <a:buNone/>
            </a:pP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cloning</a:t>
            </a:r>
          </a:p>
        </p:txBody>
      </p:sp>
      <p:pic>
        <p:nvPicPr>
          <p:cNvPr id="37891"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713163"/>
            <a:ext cx="446405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63" y="4343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Přímá spojnice se šipkou 5"/>
          <p:cNvCxnSpPr/>
          <p:nvPr/>
        </p:nvCxnSpPr>
        <p:spPr>
          <a:xfrm flipH="1" flipV="1">
            <a:off x="5003800" y="5876925"/>
            <a:ext cx="647700" cy="647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894" name="TextovéPole 6"/>
          <p:cNvSpPr txBox="1">
            <a:spLocks noChangeArrowheads="1"/>
          </p:cNvSpPr>
          <p:nvPr/>
        </p:nvSpPr>
        <p:spPr bwMode="auto">
          <a:xfrm>
            <a:off x="5435600" y="6469063"/>
            <a:ext cx="154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cryptic numts</a:t>
            </a:r>
          </a:p>
        </p:txBody>
      </p:sp>
      <p:pic>
        <p:nvPicPr>
          <p:cNvPr id="37895" name="Obráze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14288"/>
            <a:ext cx="29559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60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5900" y="1600200"/>
            <a:ext cx="6172200" cy="4525963"/>
          </a:xfrm>
        </p:spPr>
      </p:pic>
      <p:pic>
        <p:nvPicPr>
          <p:cNvPr id="38915"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616075"/>
            <a:ext cx="1041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600200"/>
            <a:ext cx="19653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ovéPole 6"/>
          <p:cNvSpPr txBox="1">
            <a:spLocks noChangeArrowheads="1"/>
          </p:cNvSpPr>
          <p:nvPr/>
        </p:nvSpPr>
        <p:spPr bwMode="auto">
          <a:xfrm>
            <a:off x="395288" y="6126163"/>
            <a:ext cx="866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600">
                <a:solidFill>
                  <a:srgbClr val="000000"/>
                </a:solidFill>
              </a:rPr>
              <a:t>number of suggested barcoded taxa based on 3% divergence on COI with/without numts (identified by stop-codons and indels)</a:t>
            </a:r>
          </a:p>
        </p:txBody>
      </p:sp>
      <p:pic>
        <p:nvPicPr>
          <p:cNvPr id="38918" name="Obrázek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150" y="131763"/>
            <a:ext cx="53213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4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mitochondrialncg.nhs.uk/images/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073150"/>
            <a:ext cx="6769100" cy="5057775"/>
          </a:xfrm>
          <a:noFill/>
        </p:spPr>
      </p:pic>
      <p:sp>
        <p:nvSpPr>
          <p:cNvPr id="39939" name="TextovéPole 3"/>
          <p:cNvSpPr txBox="1">
            <a:spLocks noChangeArrowheads="1"/>
          </p:cNvSpPr>
          <p:nvPr/>
        </p:nvSpPr>
        <p:spPr bwMode="auto">
          <a:xfrm>
            <a:off x="115888" y="5934075"/>
            <a:ext cx="9047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Char char="-"/>
            </a:pPr>
            <a:r>
              <a:rPr lang="cs-CZ" altLang="cs-CZ" sz="1800">
                <a:solidFill>
                  <a:srgbClr val="000000"/>
                </a:solidFill>
              </a:rPr>
              <a:t>well studied mitochondrial disorders in human</a:t>
            </a:r>
          </a:p>
          <a:p>
            <a:pPr eaLnBrk="0" fontAlgn="base" hangingPunct="0">
              <a:spcBef>
                <a:spcPct val="0"/>
              </a:spcBef>
              <a:spcAft>
                <a:spcPct val="0"/>
              </a:spcAft>
              <a:buFontTx/>
              <a:buChar char="-"/>
            </a:pPr>
            <a:r>
              <a:rPr lang="cs-CZ" altLang="cs-CZ" sz="1800">
                <a:solidFill>
                  <a:srgbClr val="000000"/>
                </a:solidFill>
              </a:rPr>
              <a:t>low N</a:t>
            </a:r>
            <a:r>
              <a:rPr lang="cs-CZ" altLang="cs-CZ" sz="1800" baseline="-25000">
                <a:solidFill>
                  <a:srgbClr val="000000"/>
                </a:solidFill>
              </a:rPr>
              <a:t>e</a:t>
            </a:r>
            <a:r>
              <a:rPr lang="cs-CZ" altLang="cs-CZ" sz="1800">
                <a:solidFill>
                  <a:srgbClr val="000000"/>
                </a:solidFill>
              </a:rPr>
              <a:t> of mtDNA → usually fast fixation of new mutations – mitochondrial bottleneck</a:t>
            </a:r>
          </a:p>
          <a:p>
            <a:pPr eaLnBrk="0" fontAlgn="base" hangingPunct="0">
              <a:spcBef>
                <a:spcPct val="0"/>
              </a:spcBef>
              <a:spcAft>
                <a:spcPct val="0"/>
              </a:spcAft>
              <a:buFontTx/>
              <a:buChar char="-"/>
            </a:pPr>
            <a:endParaRPr lang="cs-CZ" altLang="cs-CZ" sz="1800">
              <a:solidFill>
                <a:srgbClr val="000000"/>
              </a:solidFill>
            </a:endParaRPr>
          </a:p>
        </p:txBody>
      </p:sp>
      <p:sp>
        <p:nvSpPr>
          <p:cNvPr id="5" name="Obdélník 4"/>
          <p:cNvSpPr/>
          <p:nvPr/>
        </p:nvSpPr>
        <p:spPr>
          <a:xfrm>
            <a:off x="3708400" y="3860800"/>
            <a:ext cx="2592388" cy="576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6" name="Šipka dolů 5"/>
          <p:cNvSpPr/>
          <p:nvPr/>
        </p:nvSpPr>
        <p:spPr>
          <a:xfrm rot="2805285">
            <a:off x="3843338" y="4229100"/>
            <a:ext cx="287338" cy="9350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7" name="TextovéPole 6"/>
          <p:cNvSpPr txBox="1">
            <a:spLocks noChangeArrowheads="1"/>
          </p:cNvSpPr>
          <p:nvPr/>
        </p:nvSpPr>
        <p:spPr bwMode="auto">
          <a:xfrm>
            <a:off x="2339975" y="49657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paternal leakage</a:t>
            </a:r>
          </a:p>
        </p:txBody>
      </p:sp>
      <p:sp>
        <p:nvSpPr>
          <p:cNvPr id="39943" name="Nadpis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cs-CZ" altLang="cs-CZ" sz="4000" kern="1200" dirty="0">
                <a:solidFill>
                  <a:srgbClr val="FF3300"/>
                </a:solidFill>
              </a:rPr>
              <a:t>3. </a:t>
            </a:r>
            <a:r>
              <a:rPr lang="cs-CZ" altLang="cs-CZ" sz="4000" kern="1200" dirty="0" err="1">
                <a:solidFill>
                  <a:srgbClr val="FF3300"/>
                </a:solidFill>
              </a:rPr>
              <a:t>Heteroplasmy</a:t>
            </a:r>
            <a:endParaRPr lang="cs-CZ" altLang="cs-CZ" sz="4000" kern="1200" dirty="0">
              <a:solidFill>
                <a:srgbClr val="FF3300"/>
              </a:solidFill>
            </a:endParaRPr>
          </a:p>
        </p:txBody>
      </p:sp>
    </p:spTree>
    <p:extLst>
      <p:ext uri="{BB962C8B-B14F-4D97-AF65-F5344CB8AC3E}">
        <p14:creationId xmlns:p14="http://schemas.microsoft.com/office/powerpoint/2010/main" val="203091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dirty="0"/>
              <a:t>Morphological Species Concept</a:t>
            </a:r>
            <a:endParaRPr lang="en-US" dirty="0"/>
          </a:p>
        </p:txBody>
      </p:sp>
      <p:sp>
        <p:nvSpPr>
          <p:cNvPr id="6" name="Content Placeholder 5"/>
          <p:cNvSpPr>
            <a:spLocks noGrp="1"/>
          </p:cNvSpPr>
          <p:nvPr>
            <p:ph idx="1"/>
          </p:nvPr>
        </p:nvSpPr>
        <p:spPr/>
        <p:txBody>
          <a:bodyPr/>
          <a:lstStyle/>
          <a:p>
            <a:r>
              <a:rPr lang="cs-CZ" dirty="0"/>
              <a:t>= the smallest groups that are consistently and </a:t>
            </a:r>
            <a:r>
              <a:rPr lang="cs-CZ" b="1" dirty="0"/>
              <a:t>persistently distinct, and distinguishable by ordinary means</a:t>
            </a:r>
          </a:p>
          <a:p>
            <a:r>
              <a:rPr lang="cs-CZ" dirty="0"/>
              <a:t>Aristoteles → Linnaeus → rules of zoological nomenclature</a:t>
            </a:r>
          </a:p>
          <a:p>
            <a:r>
              <a:rPr lang="cs-CZ" dirty="0"/>
              <a:t>does not take evolution into account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449739"/>
            <a:ext cx="1866448" cy="2592288"/>
          </a:xfrm>
          <a:prstGeom prst="rect">
            <a:avLst/>
          </a:prstGeom>
        </p:spPr>
      </p:pic>
      <p:sp>
        <p:nvSpPr>
          <p:cNvPr id="3" name="Rectangle 2"/>
          <p:cNvSpPr/>
          <p:nvPr/>
        </p:nvSpPr>
        <p:spPr>
          <a:xfrm>
            <a:off x="1010510" y="6176963"/>
            <a:ext cx="3130472" cy="369332"/>
          </a:xfrm>
          <a:prstGeom prst="rect">
            <a:avLst/>
          </a:prstGeom>
        </p:spPr>
        <p:txBody>
          <a:bodyPr wrap="none">
            <a:spAutoFit/>
          </a:bodyPr>
          <a:lstStyle/>
          <a:p>
            <a:r>
              <a:rPr lang="en-US" dirty="0"/>
              <a:t>Linnaeus, Carolus (1707 - 1778)</a:t>
            </a:r>
          </a:p>
        </p:txBody>
      </p:sp>
      <p:pic>
        <p:nvPicPr>
          <p:cNvPr id="4" name="Picture 3"/>
          <p:cNvPicPr>
            <a:picLocks noChangeAspect="1"/>
          </p:cNvPicPr>
          <p:nvPr/>
        </p:nvPicPr>
        <p:blipFill>
          <a:blip r:embed="rId3"/>
          <a:stretch>
            <a:fillRect/>
          </a:stretch>
        </p:blipFill>
        <p:spPr>
          <a:xfrm>
            <a:off x="2361742" y="3506064"/>
            <a:ext cx="3305944" cy="260343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068" y="3140967"/>
            <a:ext cx="2742396" cy="3442339"/>
          </a:xfrm>
          <a:prstGeom prst="rect">
            <a:avLst/>
          </a:prstGeom>
        </p:spPr>
      </p:pic>
    </p:spTree>
    <p:extLst>
      <p:ext uri="{BB962C8B-B14F-4D97-AF65-F5344CB8AC3E}">
        <p14:creationId xmlns:p14="http://schemas.microsoft.com/office/powerpoint/2010/main" val="108526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cs-CZ" altLang="cs-CZ" sz="3600" dirty="0" err="1"/>
              <a:t>Paternal</a:t>
            </a:r>
            <a:r>
              <a:rPr lang="cs-CZ" altLang="cs-CZ" sz="3600" dirty="0"/>
              <a:t> </a:t>
            </a:r>
            <a:r>
              <a:rPr lang="cs-CZ" altLang="cs-CZ" sz="3600" dirty="0" err="1"/>
              <a:t>leakage</a:t>
            </a:r>
            <a:endParaRPr lang="cs-CZ" altLang="cs-CZ" sz="3600" dirty="0"/>
          </a:p>
        </p:txBody>
      </p:sp>
      <p:sp>
        <p:nvSpPr>
          <p:cNvPr id="40963" name="Zástupný symbol pro obsah 2"/>
          <p:cNvSpPr>
            <a:spLocks noGrp="1"/>
          </p:cNvSpPr>
          <p:nvPr>
            <p:ph idx="1"/>
          </p:nvPr>
        </p:nvSpPr>
        <p:spPr>
          <a:xfrm>
            <a:off x="457200" y="3089275"/>
            <a:ext cx="8229600" cy="3036888"/>
          </a:xfrm>
        </p:spPr>
        <p:txBody>
          <a:bodyPr/>
          <a:lstStyle/>
          <a:p>
            <a:r>
              <a:rPr lang="cs-CZ" altLang="cs-CZ" sz="2400" dirty="0" err="1"/>
              <a:t>allele-specific</a:t>
            </a:r>
            <a:r>
              <a:rPr lang="cs-CZ" altLang="cs-CZ" sz="2400" dirty="0"/>
              <a:t> </a:t>
            </a:r>
            <a:r>
              <a:rPr lang="cs-CZ" altLang="cs-CZ" sz="2400" dirty="0" err="1"/>
              <a:t>real-time</a:t>
            </a:r>
            <a:r>
              <a:rPr lang="cs-CZ" altLang="cs-CZ" sz="2400" dirty="0"/>
              <a:t> </a:t>
            </a:r>
            <a:r>
              <a:rPr lang="cs-CZ" altLang="cs-CZ" sz="2400" dirty="0" err="1"/>
              <a:t>quantitative</a:t>
            </a:r>
            <a:r>
              <a:rPr lang="cs-CZ" altLang="cs-CZ" sz="2400" dirty="0"/>
              <a:t> PCR (RT-</a:t>
            </a:r>
            <a:r>
              <a:rPr lang="cs-CZ" altLang="cs-CZ" sz="2400" dirty="0" err="1"/>
              <a:t>qPCR</a:t>
            </a:r>
            <a:r>
              <a:rPr lang="cs-CZ" altLang="cs-CZ" sz="2400" dirty="0"/>
              <a:t>) → </a:t>
            </a:r>
            <a:r>
              <a:rPr lang="cs-CZ" altLang="cs-CZ" sz="2400" dirty="0" err="1"/>
              <a:t>heteroplasmie</a:t>
            </a:r>
            <a:r>
              <a:rPr lang="cs-CZ" altLang="cs-CZ" sz="2400" dirty="0"/>
              <a:t> je asi častý jev</a:t>
            </a:r>
          </a:p>
          <a:p>
            <a:r>
              <a:rPr lang="cs-CZ" altLang="cs-CZ" sz="2400" dirty="0"/>
              <a:t>14 % jedinců, ale velmi nízká frekvence druhého </a:t>
            </a:r>
            <a:r>
              <a:rPr lang="cs-CZ" altLang="cs-CZ" sz="2400" dirty="0" err="1"/>
              <a:t>haplotypu</a:t>
            </a:r>
            <a:endParaRPr lang="cs-CZ" altLang="cs-CZ" sz="2400" dirty="0"/>
          </a:p>
          <a:p>
            <a:r>
              <a:rPr lang="cs-CZ" altLang="cs-CZ" sz="2400" dirty="0" err="1"/>
              <a:t>paternal</a:t>
            </a:r>
            <a:r>
              <a:rPr lang="cs-CZ" altLang="cs-CZ" sz="2400" dirty="0"/>
              <a:t> </a:t>
            </a:r>
            <a:r>
              <a:rPr lang="cs-CZ" altLang="cs-CZ" sz="2400" dirty="0" err="1"/>
              <a:t>leakage</a:t>
            </a:r>
            <a:r>
              <a:rPr lang="cs-CZ" altLang="cs-CZ" sz="2400" dirty="0"/>
              <a:t> 6 %</a:t>
            </a:r>
          </a:p>
        </p:txBody>
      </p:sp>
      <p:pic>
        <p:nvPicPr>
          <p:cNvPr id="4096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58384"/>
            <a:ext cx="4967833" cy="115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560888"/>
            <a:ext cx="26971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10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fontScale="90000"/>
          </a:bodyPr>
          <a:lstStyle/>
          <a:p>
            <a:r>
              <a:rPr lang="cs-CZ" b="1" dirty="0">
                <a:solidFill>
                  <a:srgbClr val="FF0000"/>
                </a:solidFill>
              </a:rPr>
              <a:t>4. GENE TREES VS. SPECIES TREES</a:t>
            </a:r>
            <a:br>
              <a:rPr lang="cs-CZ" dirty="0"/>
            </a:br>
            <a:br>
              <a:rPr lang="cs-CZ" dirty="0"/>
            </a:br>
            <a:r>
              <a:rPr lang="cs-CZ" dirty="0"/>
              <a:t>STATISTICAL MULTI-LOCUS SPECIES DELIMITATION</a:t>
            </a:r>
          </a:p>
        </p:txBody>
      </p:sp>
    </p:spTree>
    <p:extLst>
      <p:ext uri="{BB962C8B-B14F-4D97-AF65-F5344CB8AC3E}">
        <p14:creationId xmlns:p14="http://schemas.microsoft.com/office/powerpoint/2010/main" val="39607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0122"/>
            <a:ext cx="8229600" cy="1143000"/>
          </a:xfrm>
        </p:spPr>
        <p:txBody>
          <a:bodyPr/>
          <a:lstStyle/>
          <a:p>
            <a:r>
              <a:rPr lang="cs-CZ" dirty="0"/>
              <a:t>Allopatric speciation model</a:t>
            </a:r>
            <a:endParaRPr lang="en-US" dirty="0"/>
          </a:p>
        </p:txBody>
      </p:sp>
      <p:sp>
        <p:nvSpPr>
          <p:cNvPr id="3" name="TextBox 2"/>
          <p:cNvSpPr txBox="1"/>
          <p:nvPr/>
        </p:nvSpPr>
        <p:spPr>
          <a:xfrm>
            <a:off x="7524328" y="6468330"/>
            <a:ext cx="1481499" cy="369332"/>
          </a:xfrm>
          <a:prstGeom prst="rect">
            <a:avLst/>
          </a:prstGeom>
          <a:noFill/>
        </p:spPr>
        <p:txBody>
          <a:bodyPr wrap="square" rtlCol="0">
            <a:spAutoFit/>
          </a:bodyPr>
          <a:lstStyle/>
          <a:p>
            <a:r>
              <a:rPr lang="cs-CZ" i="1" dirty="0"/>
              <a:t>Mayr 1942</a:t>
            </a:r>
            <a:endParaRPr lang="en-US" i="1" dirty="0"/>
          </a:p>
        </p:txBody>
      </p:sp>
      <p:sp>
        <p:nvSpPr>
          <p:cNvPr id="5" name="Freeform 4"/>
          <p:cNvSpPr/>
          <p:nvPr/>
        </p:nvSpPr>
        <p:spPr>
          <a:xfrm>
            <a:off x="2334413" y="1417638"/>
            <a:ext cx="4102260" cy="946890"/>
          </a:xfrm>
          <a:custGeom>
            <a:avLst/>
            <a:gdLst>
              <a:gd name="connsiteX0" fmla="*/ 475743 w 4585132"/>
              <a:gd name="connsiteY0" fmla="*/ 166862 h 1238679"/>
              <a:gd name="connsiteX1" fmla="*/ 18543 w 4585132"/>
              <a:gd name="connsiteY1" fmla="*/ 711611 h 1238679"/>
              <a:gd name="connsiteX2" fmla="*/ 1108041 w 4585132"/>
              <a:gd name="connsiteY2" fmla="*/ 1236904 h 1238679"/>
              <a:gd name="connsiteX3" fmla="*/ 3014662 w 4585132"/>
              <a:gd name="connsiteY3" fmla="*/ 526785 h 1238679"/>
              <a:gd name="connsiteX4" fmla="*/ 4425173 w 4585132"/>
              <a:gd name="connsiteY4" fmla="*/ 983985 h 1238679"/>
              <a:gd name="connsiteX5" fmla="*/ 4386262 w 4585132"/>
              <a:gd name="connsiteY5" fmla="*/ 30675 h 1238679"/>
              <a:gd name="connsiteX6" fmla="*/ 2936841 w 4585132"/>
              <a:gd name="connsiteY6" fmla="*/ 215500 h 1238679"/>
              <a:gd name="connsiteX7" fmla="*/ 1176134 w 4585132"/>
              <a:gd name="connsiteY7" fmla="*/ 20947 h 1238679"/>
              <a:gd name="connsiteX8" fmla="*/ 475743 w 4585132"/>
              <a:gd name="connsiteY8" fmla="*/ 166862 h 123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132" h="1238679">
                <a:moveTo>
                  <a:pt x="475743" y="166862"/>
                </a:moveTo>
                <a:cubicBezTo>
                  <a:pt x="282811" y="281973"/>
                  <a:pt x="-86840" y="533271"/>
                  <a:pt x="18543" y="711611"/>
                </a:cubicBezTo>
                <a:cubicBezTo>
                  <a:pt x="123926" y="889951"/>
                  <a:pt x="608688" y="1267708"/>
                  <a:pt x="1108041" y="1236904"/>
                </a:cubicBezTo>
                <a:cubicBezTo>
                  <a:pt x="1607394" y="1206100"/>
                  <a:pt x="2461807" y="568938"/>
                  <a:pt x="3014662" y="526785"/>
                </a:cubicBezTo>
                <a:cubicBezTo>
                  <a:pt x="3567517" y="484632"/>
                  <a:pt x="4196573" y="1066670"/>
                  <a:pt x="4425173" y="983985"/>
                </a:cubicBezTo>
                <a:cubicBezTo>
                  <a:pt x="4653773" y="901300"/>
                  <a:pt x="4634317" y="158756"/>
                  <a:pt x="4386262" y="30675"/>
                </a:cubicBezTo>
                <a:cubicBezTo>
                  <a:pt x="4138207" y="-97406"/>
                  <a:pt x="3471862" y="217121"/>
                  <a:pt x="2936841" y="215500"/>
                </a:cubicBezTo>
                <a:cubicBezTo>
                  <a:pt x="2401820" y="213879"/>
                  <a:pt x="1586317" y="24189"/>
                  <a:pt x="1176134" y="20947"/>
                </a:cubicBezTo>
                <a:cubicBezTo>
                  <a:pt x="765951" y="17705"/>
                  <a:pt x="668675" y="51751"/>
                  <a:pt x="475743" y="16686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05834" y="261318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5288" y="2635803"/>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053251" y="514475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024580" y="5161691"/>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205834" y="372984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25288" y="375246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7173" y="515719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gradFill flip="none" rotWithShape="1">
            <a:gsLst>
              <a:gs pos="54000">
                <a:schemeClr val="tx2">
                  <a:lumMod val="75000"/>
                </a:schemeClr>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268502" y="5174126"/>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gradFill>
            <a:gsLst>
              <a:gs pos="2000">
                <a:srgbClr val="7030A0"/>
              </a:gs>
              <a:gs pos="33000">
                <a:srgbClr val="FF0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1053251" y="1417638"/>
            <a:ext cx="62365" cy="337951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500845" y="2753755"/>
            <a:ext cx="614271" cy="369332"/>
          </a:xfrm>
          <a:prstGeom prst="rect">
            <a:avLst/>
          </a:prstGeom>
          <a:noFill/>
        </p:spPr>
        <p:txBody>
          <a:bodyPr wrap="none" rtlCol="0">
            <a:spAutoFit/>
          </a:bodyPr>
          <a:lstStyle/>
          <a:p>
            <a:r>
              <a:rPr lang="cs-CZ" dirty="0"/>
              <a:t>time</a:t>
            </a:r>
            <a:endParaRPr lang="en-US" dirty="0"/>
          </a:p>
        </p:txBody>
      </p:sp>
    </p:spTree>
    <p:extLst>
      <p:ext uri="{BB962C8B-B14F-4D97-AF65-F5344CB8AC3E}">
        <p14:creationId xmlns:p14="http://schemas.microsoft.com/office/powerpoint/2010/main" val="118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Dobzhansky-Muller incompatibility</a:t>
            </a:r>
            <a:endParaRPr lang="en-US" dirty="0"/>
          </a:p>
        </p:txBody>
      </p:sp>
      <p:sp>
        <p:nvSpPr>
          <p:cNvPr id="3" name="TextBox 2"/>
          <p:cNvSpPr txBox="1"/>
          <p:nvPr/>
        </p:nvSpPr>
        <p:spPr>
          <a:xfrm>
            <a:off x="6022696" y="6381328"/>
            <a:ext cx="3121304" cy="369332"/>
          </a:xfrm>
          <a:prstGeom prst="rect">
            <a:avLst/>
          </a:prstGeom>
          <a:noFill/>
        </p:spPr>
        <p:txBody>
          <a:bodyPr wrap="none" rtlCol="0">
            <a:spAutoFit/>
          </a:bodyPr>
          <a:lstStyle/>
          <a:p>
            <a:r>
              <a:rPr lang="cs-CZ" i="1" dirty="0"/>
              <a:t>Dobzhansky 1936, Muller 1942</a:t>
            </a:r>
            <a:endParaRPr lang="en-US" i="1" dirty="0"/>
          </a:p>
        </p:txBody>
      </p:sp>
      <p:sp>
        <p:nvSpPr>
          <p:cNvPr id="4" name="Rectangle 3"/>
          <p:cNvSpPr/>
          <p:nvPr/>
        </p:nvSpPr>
        <p:spPr>
          <a:xfrm>
            <a:off x="323528" y="34290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9552" y="34290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15616" y="34290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3528" y="378904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39552" y="37890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15616" y="37890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0694" y="3063364"/>
            <a:ext cx="317716" cy="369332"/>
          </a:xfrm>
          <a:prstGeom prst="rect">
            <a:avLst/>
          </a:prstGeom>
          <a:noFill/>
        </p:spPr>
        <p:txBody>
          <a:bodyPr wrap="none" rtlCol="0">
            <a:spAutoFit/>
          </a:bodyPr>
          <a:lstStyle/>
          <a:p>
            <a:r>
              <a:rPr lang="cs-CZ" dirty="0"/>
              <a:t>A</a:t>
            </a:r>
            <a:endParaRPr lang="en-US" dirty="0"/>
          </a:p>
        </p:txBody>
      </p:sp>
      <p:sp>
        <p:nvSpPr>
          <p:cNvPr id="12" name="TextBox 11"/>
          <p:cNvSpPr txBox="1"/>
          <p:nvPr/>
        </p:nvSpPr>
        <p:spPr>
          <a:xfrm>
            <a:off x="395536" y="4077072"/>
            <a:ext cx="317716" cy="369332"/>
          </a:xfrm>
          <a:prstGeom prst="rect">
            <a:avLst/>
          </a:prstGeom>
          <a:noFill/>
        </p:spPr>
        <p:txBody>
          <a:bodyPr wrap="none" rtlCol="0">
            <a:spAutoFit/>
          </a:bodyPr>
          <a:lstStyle/>
          <a:p>
            <a:r>
              <a:rPr lang="cs-CZ" dirty="0"/>
              <a:t>A</a:t>
            </a:r>
            <a:endParaRPr lang="en-US" dirty="0"/>
          </a:p>
        </p:txBody>
      </p:sp>
      <p:sp>
        <p:nvSpPr>
          <p:cNvPr id="13" name="TextBox 12"/>
          <p:cNvSpPr txBox="1"/>
          <p:nvPr/>
        </p:nvSpPr>
        <p:spPr>
          <a:xfrm>
            <a:off x="964179" y="3050376"/>
            <a:ext cx="317716" cy="369332"/>
          </a:xfrm>
          <a:prstGeom prst="rect">
            <a:avLst/>
          </a:prstGeom>
          <a:noFill/>
        </p:spPr>
        <p:txBody>
          <a:bodyPr wrap="none" rtlCol="0">
            <a:spAutoFit/>
          </a:bodyPr>
          <a:lstStyle/>
          <a:p>
            <a:r>
              <a:rPr lang="cs-CZ" dirty="0"/>
              <a:t>B</a:t>
            </a:r>
            <a:endParaRPr lang="en-US" dirty="0"/>
          </a:p>
        </p:txBody>
      </p:sp>
      <p:sp>
        <p:nvSpPr>
          <p:cNvPr id="14" name="TextBox 13"/>
          <p:cNvSpPr txBox="1"/>
          <p:nvPr/>
        </p:nvSpPr>
        <p:spPr>
          <a:xfrm>
            <a:off x="971600" y="4075692"/>
            <a:ext cx="317716" cy="369332"/>
          </a:xfrm>
          <a:prstGeom prst="rect">
            <a:avLst/>
          </a:prstGeom>
          <a:noFill/>
        </p:spPr>
        <p:txBody>
          <a:bodyPr wrap="none" rtlCol="0">
            <a:spAutoFit/>
          </a:bodyPr>
          <a:lstStyle/>
          <a:p>
            <a:r>
              <a:rPr lang="cs-CZ" dirty="0"/>
              <a:t>B</a:t>
            </a:r>
            <a:endParaRPr lang="en-US" dirty="0"/>
          </a:p>
        </p:txBody>
      </p:sp>
      <p:sp>
        <p:nvSpPr>
          <p:cNvPr id="15" name="Rectangle 14"/>
          <p:cNvSpPr/>
          <p:nvPr/>
        </p:nvSpPr>
        <p:spPr>
          <a:xfrm>
            <a:off x="2051720" y="248360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267744" y="248360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43808" y="248360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051720" y="284364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267744" y="284364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3808" y="284364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08886" y="2117968"/>
            <a:ext cx="295274" cy="369332"/>
          </a:xfrm>
          <a:prstGeom prst="rect">
            <a:avLst/>
          </a:prstGeom>
          <a:noFill/>
        </p:spPr>
        <p:txBody>
          <a:bodyPr wrap="none" rtlCol="0">
            <a:spAutoFit/>
          </a:bodyPr>
          <a:lstStyle/>
          <a:p>
            <a:r>
              <a:rPr lang="cs-CZ" dirty="0"/>
              <a:t>a</a:t>
            </a:r>
            <a:endParaRPr lang="en-US" dirty="0"/>
          </a:p>
        </p:txBody>
      </p:sp>
      <p:sp>
        <p:nvSpPr>
          <p:cNvPr id="22" name="TextBox 21"/>
          <p:cNvSpPr txBox="1"/>
          <p:nvPr/>
        </p:nvSpPr>
        <p:spPr>
          <a:xfrm>
            <a:off x="2123728" y="3131676"/>
            <a:ext cx="317716" cy="369332"/>
          </a:xfrm>
          <a:prstGeom prst="rect">
            <a:avLst/>
          </a:prstGeom>
          <a:noFill/>
        </p:spPr>
        <p:txBody>
          <a:bodyPr wrap="none" rtlCol="0">
            <a:spAutoFit/>
          </a:bodyPr>
          <a:lstStyle/>
          <a:p>
            <a:r>
              <a:rPr lang="cs-CZ" dirty="0"/>
              <a:t>A</a:t>
            </a:r>
            <a:endParaRPr lang="en-US" dirty="0"/>
          </a:p>
        </p:txBody>
      </p:sp>
      <p:sp>
        <p:nvSpPr>
          <p:cNvPr id="23" name="TextBox 22"/>
          <p:cNvSpPr txBox="1"/>
          <p:nvPr/>
        </p:nvSpPr>
        <p:spPr>
          <a:xfrm>
            <a:off x="2692371" y="2104980"/>
            <a:ext cx="317716" cy="369332"/>
          </a:xfrm>
          <a:prstGeom prst="rect">
            <a:avLst/>
          </a:prstGeom>
          <a:noFill/>
        </p:spPr>
        <p:txBody>
          <a:bodyPr wrap="none" rtlCol="0">
            <a:spAutoFit/>
          </a:bodyPr>
          <a:lstStyle/>
          <a:p>
            <a:r>
              <a:rPr lang="cs-CZ" dirty="0"/>
              <a:t>B</a:t>
            </a:r>
            <a:endParaRPr lang="en-US" dirty="0"/>
          </a:p>
        </p:txBody>
      </p:sp>
      <p:sp>
        <p:nvSpPr>
          <p:cNvPr id="24" name="TextBox 23"/>
          <p:cNvSpPr txBox="1"/>
          <p:nvPr/>
        </p:nvSpPr>
        <p:spPr>
          <a:xfrm>
            <a:off x="2699792" y="3130296"/>
            <a:ext cx="317716" cy="369332"/>
          </a:xfrm>
          <a:prstGeom prst="rect">
            <a:avLst/>
          </a:prstGeom>
          <a:noFill/>
        </p:spPr>
        <p:txBody>
          <a:bodyPr wrap="none" rtlCol="0">
            <a:spAutoFit/>
          </a:bodyPr>
          <a:lstStyle/>
          <a:p>
            <a:r>
              <a:rPr lang="cs-CZ" dirty="0"/>
              <a:t>B</a:t>
            </a:r>
            <a:endParaRPr lang="en-US" dirty="0"/>
          </a:p>
        </p:txBody>
      </p:sp>
      <p:sp>
        <p:nvSpPr>
          <p:cNvPr id="25" name="Rectangle 24"/>
          <p:cNvSpPr/>
          <p:nvPr/>
        </p:nvSpPr>
        <p:spPr>
          <a:xfrm>
            <a:off x="2051720" y="413978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2267744" y="413978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43808" y="413978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51720" y="449982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267744" y="449982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43808" y="449982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08886" y="3774152"/>
            <a:ext cx="317716" cy="369332"/>
          </a:xfrm>
          <a:prstGeom prst="rect">
            <a:avLst/>
          </a:prstGeom>
          <a:noFill/>
        </p:spPr>
        <p:txBody>
          <a:bodyPr wrap="none" rtlCol="0">
            <a:spAutoFit/>
          </a:bodyPr>
          <a:lstStyle/>
          <a:p>
            <a:r>
              <a:rPr lang="cs-CZ" dirty="0"/>
              <a:t>A</a:t>
            </a:r>
            <a:endParaRPr lang="en-US" dirty="0"/>
          </a:p>
        </p:txBody>
      </p:sp>
      <p:sp>
        <p:nvSpPr>
          <p:cNvPr id="32" name="TextBox 31"/>
          <p:cNvSpPr txBox="1"/>
          <p:nvPr/>
        </p:nvSpPr>
        <p:spPr>
          <a:xfrm>
            <a:off x="2123728" y="4787860"/>
            <a:ext cx="317716" cy="369332"/>
          </a:xfrm>
          <a:prstGeom prst="rect">
            <a:avLst/>
          </a:prstGeom>
          <a:noFill/>
        </p:spPr>
        <p:txBody>
          <a:bodyPr wrap="none" rtlCol="0">
            <a:spAutoFit/>
          </a:bodyPr>
          <a:lstStyle/>
          <a:p>
            <a:r>
              <a:rPr lang="cs-CZ" dirty="0"/>
              <a:t>A</a:t>
            </a:r>
            <a:endParaRPr lang="en-US" dirty="0"/>
          </a:p>
        </p:txBody>
      </p:sp>
      <p:sp>
        <p:nvSpPr>
          <p:cNvPr id="33" name="TextBox 32"/>
          <p:cNvSpPr txBox="1"/>
          <p:nvPr/>
        </p:nvSpPr>
        <p:spPr>
          <a:xfrm>
            <a:off x="2692371" y="3761164"/>
            <a:ext cx="317716" cy="369332"/>
          </a:xfrm>
          <a:prstGeom prst="rect">
            <a:avLst/>
          </a:prstGeom>
          <a:noFill/>
        </p:spPr>
        <p:txBody>
          <a:bodyPr wrap="none" rtlCol="0">
            <a:spAutoFit/>
          </a:bodyPr>
          <a:lstStyle/>
          <a:p>
            <a:r>
              <a:rPr lang="cs-CZ" dirty="0"/>
              <a:t>b</a:t>
            </a:r>
            <a:endParaRPr lang="en-US" dirty="0"/>
          </a:p>
        </p:txBody>
      </p:sp>
      <p:sp>
        <p:nvSpPr>
          <p:cNvPr id="34" name="TextBox 33"/>
          <p:cNvSpPr txBox="1"/>
          <p:nvPr/>
        </p:nvSpPr>
        <p:spPr>
          <a:xfrm>
            <a:off x="2699792" y="4786480"/>
            <a:ext cx="317716" cy="369332"/>
          </a:xfrm>
          <a:prstGeom prst="rect">
            <a:avLst/>
          </a:prstGeom>
          <a:noFill/>
        </p:spPr>
        <p:txBody>
          <a:bodyPr wrap="none" rtlCol="0">
            <a:spAutoFit/>
          </a:bodyPr>
          <a:lstStyle/>
          <a:p>
            <a:r>
              <a:rPr lang="cs-CZ" dirty="0"/>
              <a:t>B</a:t>
            </a:r>
            <a:endParaRPr lang="en-US" dirty="0"/>
          </a:p>
        </p:txBody>
      </p:sp>
      <p:sp>
        <p:nvSpPr>
          <p:cNvPr id="35" name="Rectangle 34"/>
          <p:cNvSpPr/>
          <p:nvPr/>
        </p:nvSpPr>
        <p:spPr>
          <a:xfrm>
            <a:off x="3923928" y="478786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4139952" y="478786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16016" y="478786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923928" y="51479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4139952" y="51479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16016" y="514790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981094" y="4422224"/>
            <a:ext cx="317716" cy="369332"/>
          </a:xfrm>
          <a:prstGeom prst="rect">
            <a:avLst/>
          </a:prstGeom>
          <a:noFill/>
        </p:spPr>
        <p:txBody>
          <a:bodyPr wrap="none" rtlCol="0">
            <a:spAutoFit/>
          </a:bodyPr>
          <a:lstStyle/>
          <a:p>
            <a:r>
              <a:rPr lang="cs-CZ" dirty="0"/>
              <a:t>A</a:t>
            </a:r>
            <a:endParaRPr lang="en-US" dirty="0"/>
          </a:p>
        </p:txBody>
      </p:sp>
      <p:sp>
        <p:nvSpPr>
          <p:cNvPr id="42" name="TextBox 41"/>
          <p:cNvSpPr txBox="1"/>
          <p:nvPr/>
        </p:nvSpPr>
        <p:spPr>
          <a:xfrm>
            <a:off x="3995936" y="5435932"/>
            <a:ext cx="317716" cy="369332"/>
          </a:xfrm>
          <a:prstGeom prst="rect">
            <a:avLst/>
          </a:prstGeom>
          <a:noFill/>
        </p:spPr>
        <p:txBody>
          <a:bodyPr wrap="none" rtlCol="0">
            <a:spAutoFit/>
          </a:bodyPr>
          <a:lstStyle/>
          <a:p>
            <a:r>
              <a:rPr lang="cs-CZ" dirty="0"/>
              <a:t>A</a:t>
            </a:r>
            <a:endParaRPr lang="en-US" dirty="0"/>
          </a:p>
        </p:txBody>
      </p:sp>
      <p:sp>
        <p:nvSpPr>
          <p:cNvPr id="43" name="TextBox 42"/>
          <p:cNvSpPr txBox="1"/>
          <p:nvPr/>
        </p:nvSpPr>
        <p:spPr>
          <a:xfrm>
            <a:off x="4564579" y="4409236"/>
            <a:ext cx="317716" cy="369332"/>
          </a:xfrm>
          <a:prstGeom prst="rect">
            <a:avLst/>
          </a:prstGeom>
          <a:noFill/>
        </p:spPr>
        <p:txBody>
          <a:bodyPr wrap="none" rtlCol="0">
            <a:spAutoFit/>
          </a:bodyPr>
          <a:lstStyle/>
          <a:p>
            <a:r>
              <a:rPr lang="cs-CZ" dirty="0"/>
              <a:t>b</a:t>
            </a:r>
            <a:endParaRPr lang="en-US" dirty="0"/>
          </a:p>
        </p:txBody>
      </p:sp>
      <p:sp>
        <p:nvSpPr>
          <p:cNvPr id="44" name="TextBox 43"/>
          <p:cNvSpPr txBox="1"/>
          <p:nvPr/>
        </p:nvSpPr>
        <p:spPr>
          <a:xfrm>
            <a:off x="4572000" y="5434552"/>
            <a:ext cx="317716" cy="369332"/>
          </a:xfrm>
          <a:prstGeom prst="rect">
            <a:avLst/>
          </a:prstGeom>
          <a:noFill/>
        </p:spPr>
        <p:txBody>
          <a:bodyPr wrap="none" rtlCol="0">
            <a:spAutoFit/>
          </a:bodyPr>
          <a:lstStyle/>
          <a:p>
            <a:r>
              <a:rPr lang="cs-CZ" dirty="0"/>
              <a:t>b</a:t>
            </a:r>
            <a:endParaRPr lang="en-US" dirty="0"/>
          </a:p>
        </p:txBody>
      </p:sp>
      <p:sp>
        <p:nvSpPr>
          <p:cNvPr id="45" name="Rectangle 44"/>
          <p:cNvSpPr/>
          <p:nvPr/>
        </p:nvSpPr>
        <p:spPr>
          <a:xfrm>
            <a:off x="3923928" y="171939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4139952" y="171939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716016" y="171939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923928" y="207943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4139952" y="207943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716016" y="207943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981094" y="1353756"/>
            <a:ext cx="295274" cy="369332"/>
          </a:xfrm>
          <a:prstGeom prst="rect">
            <a:avLst/>
          </a:prstGeom>
          <a:noFill/>
        </p:spPr>
        <p:txBody>
          <a:bodyPr wrap="none" rtlCol="0">
            <a:spAutoFit/>
          </a:bodyPr>
          <a:lstStyle/>
          <a:p>
            <a:r>
              <a:rPr lang="cs-CZ" dirty="0"/>
              <a:t>a</a:t>
            </a:r>
            <a:endParaRPr lang="en-US" dirty="0"/>
          </a:p>
        </p:txBody>
      </p:sp>
      <p:sp>
        <p:nvSpPr>
          <p:cNvPr id="52" name="TextBox 51"/>
          <p:cNvSpPr txBox="1"/>
          <p:nvPr/>
        </p:nvSpPr>
        <p:spPr>
          <a:xfrm>
            <a:off x="3995936" y="2367464"/>
            <a:ext cx="295274" cy="369332"/>
          </a:xfrm>
          <a:prstGeom prst="rect">
            <a:avLst/>
          </a:prstGeom>
          <a:noFill/>
        </p:spPr>
        <p:txBody>
          <a:bodyPr wrap="none" rtlCol="0">
            <a:spAutoFit/>
          </a:bodyPr>
          <a:lstStyle/>
          <a:p>
            <a:r>
              <a:rPr lang="cs-CZ" dirty="0"/>
              <a:t>a</a:t>
            </a:r>
            <a:endParaRPr lang="en-US" dirty="0"/>
          </a:p>
        </p:txBody>
      </p:sp>
      <p:sp>
        <p:nvSpPr>
          <p:cNvPr id="53" name="TextBox 52"/>
          <p:cNvSpPr txBox="1"/>
          <p:nvPr/>
        </p:nvSpPr>
        <p:spPr>
          <a:xfrm>
            <a:off x="4564579" y="1340768"/>
            <a:ext cx="317716" cy="369332"/>
          </a:xfrm>
          <a:prstGeom prst="rect">
            <a:avLst/>
          </a:prstGeom>
          <a:noFill/>
        </p:spPr>
        <p:txBody>
          <a:bodyPr wrap="none" rtlCol="0">
            <a:spAutoFit/>
          </a:bodyPr>
          <a:lstStyle/>
          <a:p>
            <a:r>
              <a:rPr lang="cs-CZ" dirty="0"/>
              <a:t>B</a:t>
            </a:r>
            <a:endParaRPr lang="en-US" dirty="0"/>
          </a:p>
        </p:txBody>
      </p:sp>
      <p:sp>
        <p:nvSpPr>
          <p:cNvPr id="54" name="TextBox 53"/>
          <p:cNvSpPr txBox="1"/>
          <p:nvPr/>
        </p:nvSpPr>
        <p:spPr>
          <a:xfrm>
            <a:off x="4572000" y="2366084"/>
            <a:ext cx="317716" cy="369332"/>
          </a:xfrm>
          <a:prstGeom prst="rect">
            <a:avLst/>
          </a:prstGeom>
          <a:noFill/>
        </p:spPr>
        <p:txBody>
          <a:bodyPr wrap="none" rtlCol="0">
            <a:spAutoFit/>
          </a:bodyPr>
          <a:lstStyle/>
          <a:p>
            <a:r>
              <a:rPr lang="cs-CZ" dirty="0"/>
              <a:t>B</a:t>
            </a:r>
            <a:endParaRPr lang="en-US" dirty="0"/>
          </a:p>
        </p:txBody>
      </p:sp>
      <p:sp>
        <p:nvSpPr>
          <p:cNvPr id="55" name="Rectangle 54"/>
          <p:cNvSpPr/>
          <p:nvPr/>
        </p:nvSpPr>
        <p:spPr>
          <a:xfrm>
            <a:off x="6660232" y="33477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6876256" y="334770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452320" y="33477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660232" y="370774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6876256" y="37077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52320" y="370774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717398" y="2982064"/>
            <a:ext cx="295274" cy="369332"/>
          </a:xfrm>
          <a:prstGeom prst="rect">
            <a:avLst/>
          </a:prstGeom>
          <a:noFill/>
        </p:spPr>
        <p:txBody>
          <a:bodyPr wrap="none" rtlCol="0">
            <a:spAutoFit/>
          </a:bodyPr>
          <a:lstStyle/>
          <a:p>
            <a:r>
              <a:rPr lang="cs-CZ" dirty="0"/>
              <a:t>a</a:t>
            </a:r>
            <a:endParaRPr lang="en-US" dirty="0"/>
          </a:p>
        </p:txBody>
      </p:sp>
      <p:sp>
        <p:nvSpPr>
          <p:cNvPr id="62" name="TextBox 61"/>
          <p:cNvSpPr txBox="1"/>
          <p:nvPr/>
        </p:nvSpPr>
        <p:spPr>
          <a:xfrm>
            <a:off x="6732240" y="3995772"/>
            <a:ext cx="317716" cy="369332"/>
          </a:xfrm>
          <a:prstGeom prst="rect">
            <a:avLst/>
          </a:prstGeom>
          <a:noFill/>
        </p:spPr>
        <p:txBody>
          <a:bodyPr wrap="none" rtlCol="0">
            <a:spAutoFit/>
          </a:bodyPr>
          <a:lstStyle/>
          <a:p>
            <a:r>
              <a:rPr lang="cs-CZ" dirty="0"/>
              <a:t>A</a:t>
            </a:r>
            <a:endParaRPr lang="en-US" dirty="0"/>
          </a:p>
        </p:txBody>
      </p:sp>
      <p:sp>
        <p:nvSpPr>
          <p:cNvPr id="63" name="TextBox 62"/>
          <p:cNvSpPr txBox="1"/>
          <p:nvPr/>
        </p:nvSpPr>
        <p:spPr>
          <a:xfrm>
            <a:off x="7300883" y="2969076"/>
            <a:ext cx="317716" cy="369332"/>
          </a:xfrm>
          <a:prstGeom prst="rect">
            <a:avLst/>
          </a:prstGeom>
          <a:noFill/>
        </p:spPr>
        <p:txBody>
          <a:bodyPr wrap="none" rtlCol="0">
            <a:spAutoFit/>
          </a:bodyPr>
          <a:lstStyle/>
          <a:p>
            <a:r>
              <a:rPr lang="cs-CZ" dirty="0"/>
              <a:t>B</a:t>
            </a:r>
            <a:endParaRPr lang="en-US" dirty="0"/>
          </a:p>
        </p:txBody>
      </p:sp>
      <p:sp>
        <p:nvSpPr>
          <p:cNvPr id="64" name="TextBox 63"/>
          <p:cNvSpPr txBox="1"/>
          <p:nvPr/>
        </p:nvSpPr>
        <p:spPr>
          <a:xfrm>
            <a:off x="7308304" y="3994392"/>
            <a:ext cx="317716" cy="369332"/>
          </a:xfrm>
          <a:prstGeom prst="rect">
            <a:avLst/>
          </a:prstGeom>
          <a:noFill/>
        </p:spPr>
        <p:txBody>
          <a:bodyPr wrap="none" rtlCol="0">
            <a:spAutoFit/>
          </a:bodyPr>
          <a:lstStyle/>
          <a:p>
            <a:r>
              <a:rPr lang="cs-CZ" dirty="0"/>
              <a:t>b</a:t>
            </a:r>
            <a:endParaRPr lang="en-US" dirty="0"/>
          </a:p>
        </p:txBody>
      </p:sp>
      <p:cxnSp>
        <p:nvCxnSpPr>
          <p:cNvPr id="66" name="Straight Connector 65"/>
          <p:cNvCxnSpPr/>
          <p:nvPr/>
        </p:nvCxnSpPr>
        <p:spPr>
          <a:xfrm>
            <a:off x="6944464" y="3499628"/>
            <a:ext cx="363840" cy="28941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134605" y="3645024"/>
            <a:ext cx="0" cy="1080120"/>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724127" y="4752726"/>
            <a:ext cx="3036537" cy="646331"/>
          </a:xfrm>
          <a:prstGeom prst="rect">
            <a:avLst/>
          </a:prstGeom>
          <a:noFill/>
        </p:spPr>
        <p:txBody>
          <a:bodyPr wrap="none" rtlCol="0">
            <a:spAutoFit/>
          </a:bodyPr>
          <a:lstStyle/>
          <a:p>
            <a:pPr algn="ctr"/>
            <a:r>
              <a:rPr lang="cs-CZ" dirty="0"/>
              <a:t>genetic incompatibility</a:t>
            </a:r>
          </a:p>
          <a:p>
            <a:pPr algn="ctr"/>
            <a:r>
              <a:rPr lang="cs-CZ" dirty="0"/>
              <a:t>(negative epistatic interaction)</a:t>
            </a:r>
            <a:endParaRPr lang="en-US" dirty="0"/>
          </a:p>
        </p:txBody>
      </p:sp>
      <p:sp>
        <p:nvSpPr>
          <p:cNvPr id="73" name="Right Arrow 72"/>
          <p:cNvSpPr/>
          <p:nvPr/>
        </p:nvSpPr>
        <p:spPr>
          <a:xfrm rot="19499568">
            <a:off x="1547664" y="2982064"/>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rot="19499568">
            <a:off x="3357815" y="199591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rot="1805641">
            <a:off x="1485865" y="4340632"/>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p:cNvSpPr/>
          <p:nvPr/>
        </p:nvSpPr>
        <p:spPr>
          <a:xfrm rot="1805641">
            <a:off x="3349809" y="5081696"/>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p:cNvSpPr/>
          <p:nvPr/>
        </p:nvSpPr>
        <p:spPr>
          <a:xfrm rot="1805641">
            <a:off x="5746372" y="266369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p:cNvSpPr/>
          <p:nvPr/>
        </p:nvSpPr>
        <p:spPr>
          <a:xfrm rot="19499568">
            <a:off x="5778856" y="4512089"/>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7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pic>
        <p:nvPicPr>
          <p:cNvPr id="46082" name="Picture 2" descr="D:\Fleliaer\My Documents\Congressen\2011_5thEPC_Rodos\allelic genealogies.jpg"/>
          <p:cNvPicPr>
            <a:picLocks noChangeAspect="1" noChangeArrowheads="1"/>
          </p:cNvPicPr>
          <p:nvPr/>
        </p:nvPicPr>
        <p:blipFill>
          <a:blip r:embed="rId3" cstate="print"/>
          <a:srcRect t="39807" r="61645" b="14399"/>
          <a:stretch>
            <a:fillRect/>
          </a:stretch>
        </p:blipFill>
        <p:spPr bwMode="auto">
          <a:xfrm>
            <a:off x="1064712" y="3240205"/>
            <a:ext cx="3446205" cy="2846324"/>
          </a:xfrm>
          <a:prstGeom prst="rect">
            <a:avLst/>
          </a:prstGeom>
          <a:noFill/>
        </p:spPr>
      </p:pic>
      <p:pic>
        <p:nvPicPr>
          <p:cNvPr id="4" name="Picture 2" descr="D:\Fleliaer\My Documents\Congressen\2011_5thEPC_Rodos\allelic genealogies.jpg"/>
          <p:cNvPicPr>
            <a:picLocks noChangeAspect="1" noChangeArrowheads="1"/>
          </p:cNvPicPr>
          <p:nvPr/>
        </p:nvPicPr>
        <p:blipFill>
          <a:blip r:embed="rId3" cstate="print"/>
          <a:srcRect l="37510" t="6362"/>
          <a:stretch>
            <a:fillRect/>
          </a:stretch>
        </p:blipFill>
        <p:spPr bwMode="auto">
          <a:xfrm>
            <a:off x="5218029" y="3227721"/>
            <a:ext cx="2710946" cy="2810051"/>
          </a:xfrm>
          <a:prstGeom prst="rect">
            <a:avLst/>
          </a:prstGeom>
          <a:noFill/>
        </p:spPr>
      </p:pic>
      <p:sp>
        <p:nvSpPr>
          <p:cNvPr id="6" name="TextBox 5"/>
          <p:cNvSpPr txBox="1"/>
          <p:nvPr/>
        </p:nvSpPr>
        <p:spPr>
          <a:xfrm>
            <a:off x="4309655" y="4793433"/>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7" name="TextBox 6"/>
          <p:cNvSpPr txBox="1"/>
          <p:nvPr/>
        </p:nvSpPr>
        <p:spPr>
          <a:xfrm>
            <a:off x="1603332" y="6033121"/>
            <a:ext cx="1898981"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Species phylogeny</a:t>
            </a:r>
          </a:p>
        </p:txBody>
      </p:sp>
      <p:sp>
        <p:nvSpPr>
          <p:cNvPr id="8" name="TextBox 7"/>
          <p:cNvSpPr txBox="1"/>
          <p:nvPr/>
        </p:nvSpPr>
        <p:spPr>
          <a:xfrm>
            <a:off x="5700559" y="6101814"/>
            <a:ext cx="2143279" cy="646331"/>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Population genetics: </a:t>
            </a:r>
          </a:p>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9" name="TextBox 8"/>
          <p:cNvSpPr txBox="1"/>
          <p:nvPr/>
        </p:nvSpPr>
        <p:spPr>
          <a:xfrm>
            <a:off x="996103"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2542785"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3670127"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2" name="TextBox 11"/>
          <p:cNvSpPr txBox="1"/>
          <p:nvPr/>
        </p:nvSpPr>
        <p:spPr>
          <a:xfrm>
            <a:off x="5551117"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3" name="TextBox 12"/>
          <p:cNvSpPr txBox="1"/>
          <p:nvPr/>
        </p:nvSpPr>
        <p:spPr>
          <a:xfrm>
            <a:off x="6713951"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4" name="TextBox 13"/>
          <p:cNvSpPr txBox="1"/>
          <p:nvPr/>
        </p:nvSpPr>
        <p:spPr>
          <a:xfrm>
            <a:off x="7525833"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5" name="Rectangle 14"/>
          <p:cNvSpPr/>
          <p:nvPr/>
        </p:nvSpPr>
        <p:spPr>
          <a:xfrm>
            <a:off x="311150" y="918742"/>
            <a:ext cx="8591549" cy="1585049"/>
          </a:xfrm>
          <a:prstGeom prst="rect">
            <a:avLst/>
          </a:prstGeom>
        </p:spPr>
        <p:txBody>
          <a:bodyPr wrap="square">
            <a:spAutoFit/>
          </a:bodyPr>
          <a:lstStyle/>
          <a:p>
            <a:pPr eaLnBrk="1" fontAlgn="auto" hangingPunct="1">
              <a:spcBef>
                <a:spcPts val="0"/>
              </a:spcBef>
              <a:spcAft>
                <a:spcPts val="1800"/>
              </a:spcAft>
            </a:pPr>
            <a:r>
              <a:rPr lang="en-GB" b="1" dirty="0">
                <a:solidFill>
                  <a:prstClr val="black"/>
                </a:solidFill>
                <a:latin typeface="Calibri"/>
              </a:rPr>
              <a:t>Species are metapopulation lineages &gt; new methods for DNA-based species delimitation</a:t>
            </a:r>
          </a:p>
          <a:p>
            <a:pPr eaLnBrk="1" fontAlgn="auto" hangingPunct="1">
              <a:spcBef>
                <a:spcPts val="0"/>
              </a:spcBef>
              <a:spcAft>
                <a:spcPts val="600"/>
              </a:spcAft>
            </a:pPr>
            <a:r>
              <a:rPr lang="en-GB" b="1" dirty="0">
                <a:solidFill>
                  <a:srgbClr val="FF0000"/>
                </a:solidFill>
                <a:latin typeface="Calibri"/>
              </a:rPr>
              <a:t>Gene trees</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Vital to understanding the process of speciation </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Span </a:t>
            </a:r>
            <a:r>
              <a:rPr lang="en-GB" b="1" dirty="0">
                <a:solidFill>
                  <a:prstClr val="black"/>
                </a:solidFill>
                <a:latin typeface="Calibri"/>
              </a:rPr>
              <a:t>intraspecific</a:t>
            </a:r>
            <a:r>
              <a:rPr lang="en-GB" dirty="0">
                <a:solidFill>
                  <a:prstClr val="black"/>
                </a:solidFill>
                <a:latin typeface="Calibri"/>
              </a:rPr>
              <a:t> and </a:t>
            </a:r>
            <a:r>
              <a:rPr lang="en-GB" b="1" dirty="0" err="1">
                <a:solidFill>
                  <a:prstClr val="black"/>
                </a:solidFill>
                <a:latin typeface="Calibri"/>
              </a:rPr>
              <a:t>interspecific</a:t>
            </a:r>
            <a:r>
              <a:rPr lang="en-GB" dirty="0">
                <a:solidFill>
                  <a:prstClr val="black"/>
                </a:solidFill>
                <a:latin typeface="Calibri"/>
              </a:rPr>
              <a:t> evolution</a:t>
            </a:r>
          </a:p>
        </p:txBody>
      </p:sp>
      <p:sp>
        <p:nvSpPr>
          <p:cNvPr id="16" name="Rectangle 15"/>
          <p:cNvSpPr/>
          <p:nvPr/>
        </p:nvSpPr>
        <p:spPr>
          <a:xfrm>
            <a:off x="7527226" y="5569722"/>
            <a:ext cx="1348549" cy="523220"/>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(Wright-Fisher process)</a:t>
            </a:r>
          </a:p>
        </p:txBody>
      </p:sp>
    </p:spTree>
    <p:extLst>
      <p:ext uri="{BB962C8B-B14F-4D97-AF65-F5344CB8AC3E}">
        <p14:creationId xmlns:p14="http://schemas.microsoft.com/office/powerpoint/2010/main" val="378646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Fleliaer\My Documents\Congressen\2011_5thEPC_Rodos\allelic genealogies_1.jpg"/>
          <p:cNvPicPr>
            <a:picLocks noChangeAspect="1" noChangeArrowheads="1"/>
          </p:cNvPicPr>
          <p:nvPr/>
        </p:nvPicPr>
        <p:blipFill>
          <a:blip r:embed="rId3" cstate="print"/>
          <a:srcRect/>
          <a:stretch>
            <a:fillRect/>
          </a:stretch>
        </p:blipFill>
        <p:spPr bwMode="auto">
          <a:xfrm>
            <a:off x="3627437" y="6043613"/>
            <a:ext cx="1889125" cy="122237"/>
          </a:xfrm>
          <a:prstGeom prst="rect">
            <a:avLst/>
          </a:prstGeom>
          <a:noFill/>
        </p:spPr>
      </p:pic>
      <p:pic>
        <p:nvPicPr>
          <p:cNvPr id="7" name="Picture 2" descr="D:\Fleliaer\My Documents\Congressen\2011_5thEPC_Rodos\allelic genealogies_2.jpg"/>
          <p:cNvPicPr>
            <a:picLocks noChangeAspect="1" noChangeArrowheads="1"/>
          </p:cNvPicPr>
          <p:nvPr/>
        </p:nvPicPr>
        <p:blipFill>
          <a:blip r:embed="rId4" cstate="print"/>
          <a:srcRect/>
          <a:stretch>
            <a:fillRect/>
          </a:stretch>
        </p:blipFill>
        <p:spPr bwMode="auto">
          <a:xfrm>
            <a:off x="3621607" y="5805488"/>
            <a:ext cx="1951037" cy="360362"/>
          </a:xfrm>
          <a:prstGeom prst="rect">
            <a:avLst/>
          </a:prstGeom>
          <a:noFill/>
        </p:spPr>
      </p:pic>
      <p:pic>
        <p:nvPicPr>
          <p:cNvPr id="8" name="Picture 4" descr="D:\Fleliaer\My Documents\Congressen\2011_5thEPC_Rodos\allelic genealogies_3.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21882" y="5577681"/>
            <a:ext cx="1951038" cy="590550"/>
          </a:xfrm>
          <a:prstGeom prst="rect">
            <a:avLst/>
          </a:prstGeom>
          <a:noFill/>
        </p:spPr>
      </p:pic>
      <p:pic>
        <p:nvPicPr>
          <p:cNvPr id="9" name="Picture 2" descr="D:\Fleliaer\My Documents\Congressen\2011_5thEPC_Rodos\allelic genealogies_4.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9795" y="3955256"/>
            <a:ext cx="2146300" cy="2212975"/>
          </a:xfrm>
          <a:prstGeom prst="rect">
            <a:avLst/>
          </a:prstGeom>
          <a:noFill/>
        </p:spPr>
      </p:pic>
      <p:pic>
        <p:nvPicPr>
          <p:cNvPr id="18433" name="Picture 1" descr="D:\Fleliaer\My Documents\Congressen\2011_5thEPC_Rodos\allelic genealogies_5.jpg"/>
          <p:cNvPicPr>
            <a:picLocks noChangeAspect="1" noChangeArrowheads="1"/>
          </p:cNvPicPr>
          <p:nvPr/>
        </p:nvPicPr>
        <p:blipFill>
          <a:blip r:embed="rId7" cstate="print">
            <a:clrChange>
              <a:clrFrom>
                <a:srgbClr val="FFFFFF"/>
              </a:clrFrom>
              <a:clrTo>
                <a:srgbClr val="FFFFFF">
                  <a:alpha val="0"/>
                </a:srgbClr>
              </a:clrTo>
            </a:clrChange>
            <a:duotone>
              <a:prstClr val="black"/>
              <a:schemeClr val="bg1">
                <a:tint val="45000"/>
                <a:satMod val="400000"/>
              </a:schemeClr>
            </a:duotone>
          </a:blip>
          <a:srcRect/>
          <a:stretch>
            <a:fillRect/>
          </a:stretch>
        </p:blipFill>
        <p:spPr bwMode="auto">
          <a:xfrm>
            <a:off x="3036888" y="3090861"/>
            <a:ext cx="2876550" cy="3078163"/>
          </a:xfrm>
          <a:prstGeom prst="rect">
            <a:avLst/>
          </a:prstGeom>
          <a:noFill/>
        </p:spPr>
      </p:pic>
      <p:sp>
        <p:nvSpPr>
          <p:cNvPr id="12" name="TextBox 11"/>
          <p:cNvSpPr txBox="1"/>
          <p:nvPr/>
        </p:nvSpPr>
        <p:spPr>
          <a:xfrm>
            <a:off x="3518223" y="2639746"/>
            <a:ext cx="2139304"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Barriers to gene flow</a:t>
            </a:r>
          </a:p>
        </p:txBody>
      </p:sp>
      <p:sp>
        <p:nvSpPr>
          <p:cNvPr id="14" name="Isosceles Triangle 13"/>
          <p:cNvSpPr/>
          <p:nvPr/>
        </p:nvSpPr>
        <p:spPr>
          <a:xfrm rot="10800000">
            <a:off x="3874700" y="3102795"/>
            <a:ext cx="350664" cy="607191"/>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6" name="Isosceles Triangle 15"/>
          <p:cNvSpPr/>
          <p:nvPr/>
        </p:nvSpPr>
        <p:spPr>
          <a:xfrm rot="10800000">
            <a:off x="5098925" y="3082247"/>
            <a:ext cx="192265" cy="16347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8"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1" name="Rectangle 10"/>
          <p:cNvSpPr/>
          <p:nvPr/>
        </p:nvSpPr>
        <p:spPr>
          <a:xfrm>
            <a:off x="3534449" y="6243566"/>
            <a:ext cx="2099486" cy="369332"/>
          </a:xfrm>
          <a:prstGeom prst="rect">
            <a:avLst/>
          </a:prstGeom>
        </p:spPr>
        <p:txBody>
          <a:bodyPr wrap="none">
            <a:spAutoFit/>
          </a:bodyPr>
          <a:lstStyle/>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13" name="Oval 12"/>
          <p:cNvSpPr/>
          <p:nvPr/>
        </p:nvSpPr>
        <p:spPr>
          <a:xfrm>
            <a:off x="6002338" y="6388100"/>
            <a:ext cx="120650" cy="120650"/>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5" name="TextBox 14"/>
          <p:cNvSpPr txBox="1"/>
          <p:nvPr/>
        </p:nvSpPr>
        <p:spPr>
          <a:xfrm>
            <a:off x="6053138" y="6283325"/>
            <a:ext cx="26932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prstClr val="black"/>
                </a:solidFill>
                <a:latin typeface="Calibri"/>
              </a:rPr>
              <a:t>: individual organisms / allele copy</a:t>
            </a:r>
          </a:p>
        </p:txBody>
      </p:sp>
    </p:spTree>
    <p:extLst>
      <p:ext uri="{BB962C8B-B14F-4D97-AF65-F5344CB8AC3E}">
        <p14:creationId xmlns:p14="http://schemas.microsoft.com/office/powerpoint/2010/main" val="36457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5.jpg"/>
          <p:cNvPicPr>
            <a:picLocks noChangeAspect="1" noChangeArrowheads="1"/>
          </p:cNvPicPr>
          <p:nvPr/>
        </p:nvPicPr>
        <p:blipFill>
          <a:blip r:embed="rId3" cstate="print"/>
          <a:srcRect/>
          <a:stretch>
            <a:fillRect/>
          </a:stretch>
        </p:blipFill>
        <p:spPr bwMode="auto">
          <a:xfrm>
            <a:off x="2771775" y="2352675"/>
            <a:ext cx="3486150" cy="3822700"/>
          </a:xfrm>
          <a:prstGeom prst="rect">
            <a:avLst/>
          </a:prstGeom>
          <a:noFill/>
        </p:spPr>
      </p:pic>
      <p:sp>
        <p:nvSpPr>
          <p:cNvPr id="5" name="Isosceles Triangle 4"/>
          <p:cNvSpPr/>
          <p:nvPr/>
        </p:nvSpPr>
        <p:spPr>
          <a:xfrm rot="10800000">
            <a:off x="3874700" y="2377332"/>
            <a:ext cx="350664" cy="1332655"/>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6" name="Isosceles Triangle 5"/>
          <p:cNvSpPr/>
          <p:nvPr/>
        </p:nvSpPr>
        <p:spPr>
          <a:xfrm rot="10800000">
            <a:off x="5253036" y="2371723"/>
            <a:ext cx="200025" cy="70961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7" name="TextBox 6"/>
          <p:cNvSpPr txBox="1"/>
          <p:nvPr/>
        </p:nvSpPr>
        <p:spPr>
          <a:xfrm>
            <a:off x="3125124" y="195739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8" name="TextBox 7"/>
          <p:cNvSpPr txBox="1"/>
          <p:nvPr/>
        </p:nvSpPr>
        <p:spPr>
          <a:xfrm>
            <a:off x="4591974" y="196430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9" name="TextBox 8"/>
          <p:cNvSpPr txBox="1"/>
          <p:nvPr/>
        </p:nvSpPr>
        <p:spPr>
          <a:xfrm>
            <a:off x="5782599" y="196430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11" name="Straight Connector 10"/>
          <p:cNvCxnSpPr/>
          <p:nvPr/>
        </p:nvCxnSpPr>
        <p:spPr>
          <a:xfrm>
            <a:off x="5113020" y="3238500"/>
            <a:ext cx="134969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62713" y="307086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T2</a:t>
            </a:r>
          </a:p>
        </p:txBody>
      </p:sp>
      <p:cxnSp>
        <p:nvCxnSpPr>
          <p:cNvPr id="13" name="Straight Connector 12"/>
          <p:cNvCxnSpPr/>
          <p:nvPr/>
        </p:nvCxnSpPr>
        <p:spPr>
          <a:xfrm>
            <a:off x="4366260" y="4030980"/>
            <a:ext cx="209645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62713" y="386334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T1</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cxnSp>
        <p:nvCxnSpPr>
          <p:cNvPr id="15" name="Straight Arrow Connector 14"/>
          <p:cNvCxnSpPr/>
          <p:nvPr/>
        </p:nvCxnSpPr>
        <p:spPr>
          <a:xfrm rot="16200000" flipV="1">
            <a:off x="5069772"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077818" y="2341534"/>
            <a:ext cx="546945" cy="307777"/>
          </a:xfrm>
          <a:prstGeom prst="rect">
            <a:avLst/>
          </a:prstGeom>
          <a:noFill/>
        </p:spPr>
        <p:txBody>
          <a:bodyPr wrap="none" rtlCol="0">
            <a:spAutoFit/>
          </a:bodyPr>
          <a:lstStyle/>
          <a:p>
            <a:pPr eaLnBrk="1" fontAlgn="auto" hangingPunct="1">
              <a:spcBef>
                <a:spcPts val="0"/>
              </a:spcBef>
              <a:spcAft>
                <a:spcPts val="0"/>
              </a:spcAft>
            </a:pPr>
            <a:r>
              <a:rPr lang="nl-BE" sz="1400" dirty="0">
                <a:solidFill>
                  <a:prstClr val="black"/>
                </a:solidFill>
                <a:latin typeface="Calibri"/>
              </a:rPr>
              <a:t>Time</a:t>
            </a:r>
          </a:p>
        </p:txBody>
      </p:sp>
      <p:sp>
        <p:nvSpPr>
          <p:cNvPr id="18" name="Rectangle 17"/>
          <p:cNvSpPr/>
          <p:nvPr/>
        </p:nvSpPr>
        <p:spPr>
          <a:xfrm>
            <a:off x="2394065" y="1098034"/>
            <a:ext cx="4362220" cy="369332"/>
          </a:xfrm>
          <a:prstGeom prst="rect">
            <a:avLst/>
          </a:prstGeom>
        </p:spPr>
        <p:txBody>
          <a:bodyPr wrap="none">
            <a:spAutoFit/>
          </a:bodyPr>
          <a:lstStyle/>
          <a:p>
            <a:pPr eaLnBrk="1" fontAlgn="auto" hangingPunct="1">
              <a:spcBef>
                <a:spcPts val="0"/>
              </a:spcBef>
              <a:spcAft>
                <a:spcPts val="0"/>
              </a:spcAft>
            </a:pPr>
            <a:r>
              <a:rPr lang="en-US" dirty="0">
                <a:solidFill>
                  <a:prstClr val="black"/>
                </a:solidFill>
                <a:latin typeface="Calibri"/>
              </a:rPr>
              <a:t>separately evolving metapopulation lineages</a:t>
            </a:r>
          </a:p>
        </p:txBody>
      </p:sp>
      <p:cxnSp>
        <p:nvCxnSpPr>
          <p:cNvPr id="20" name="Straight Arrow Connector 19"/>
          <p:cNvCxnSpPr>
            <a:stCxn id="18" idx="2"/>
            <a:endCxn id="7" idx="0"/>
          </p:cNvCxnSpPr>
          <p:nvPr/>
        </p:nvCxnSpPr>
        <p:spPr>
          <a:xfrm flipH="1">
            <a:off x="3306424" y="1467366"/>
            <a:ext cx="1268751" cy="490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2"/>
            <a:endCxn id="8" idx="0"/>
          </p:cNvCxnSpPr>
          <p:nvPr/>
        </p:nvCxnSpPr>
        <p:spPr>
          <a:xfrm>
            <a:off x="4575175" y="1467366"/>
            <a:ext cx="192488" cy="496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a:off x="4575175" y="1467366"/>
            <a:ext cx="1228725" cy="513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2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spTree>
    <p:extLst>
      <p:ext uri="{BB962C8B-B14F-4D97-AF65-F5344CB8AC3E}">
        <p14:creationId xmlns:p14="http://schemas.microsoft.com/office/powerpoint/2010/main" val="3317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pic>
        <p:nvPicPr>
          <p:cNvPr id="56322" name="Picture 2" descr="D:\Fleliaer\My Documents\Congressen\2011_5thEPC_Rodos\allelic genealogies_mutations_2_cladogram.jpg"/>
          <p:cNvPicPr>
            <a:picLocks noChangeAspect="1" noChangeArrowheads="1"/>
          </p:cNvPicPr>
          <p:nvPr/>
        </p:nvPicPr>
        <p:blipFill>
          <a:blip r:embed="rId4" cstate="print"/>
          <a:srcRect/>
          <a:stretch>
            <a:fillRect/>
          </a:stretch>
        </p:blipFill>
        <p:spPr bwMode="auto">
          <a:xfrm>
            <a:off x="6548553" y="2027564"/>
            <a:ext cx="2084388" cy="1103312"/>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7" name="TextBox 16"/>
          <p:cNvSpPr txBox="1"/>
          <p:nvPr/>
        </p:nvSpPr>
        <p:spPr>
          <a:xfrm>
            <a:off x="6002338" y="2954704"/>
            <a:ext cx="3056324"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Not reciprocally monophyletic</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861818" y="2176787"/>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grpSp>
        <p:nvGrpSpPr>
          <p:cNvPr id="38" name="Group 37"/>
          <p:cNvGrpSpPr/>
          <p:nvPr/>
        </p:nvGrpSpPr>
        <p:grpSpPr>
          <a:xfrm>
            <a:off x="7799386" y="2362200"/>
            <a:ext cx="569121" cy="640555"/>
            <a:chOff x="7799386" y="2362200"/>
            <a:chExt cx="569121" cy="640555"/>
          </a:xfrm>
        </p:grpSpPr>
        <p:sp>
          <p:nvSpPr>
            <p:cNvPr id="34" name="Oval 33"/>
            <p:cNvSpPr/>
            <p:nvPr/>
          </p:nvSpPr>
          <p:spPr>
            <a:xfrm>
              <a:off x="7799386" y="23622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7" name="Oval 36"/>
            <p:cNvSpPr/>
            <p:nvPr/>
          </p:nvSpPr>
          <p:spPr>
            <a:xfrm>
              <a:off x="8261352" y="2895600"/>
              <a:ext cx="107155" cy="1071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50" name="Group 49"/>
          <p:cNvGrpSpPr/>
          <p:nvPr/>
        </p:nvGrpSpPr>
        <p:grpSpPr>
          <a:xfrm>
            <a:off x="4471989" y="2358232"/>
            <a:ext cx="4159249" cy="1340640"/>
            <a:chOff x="4471989" y="2358232"/>
            <a:chExt cx="4159249" cy="1340640"/>
          </a:xfrm>
        </p:grpSpPr>
        <p:grpSp>
          <p:nvGrpSpPr>
            <p:cNvPr id="27" name="Group 26"/>
            <p:cNvGrpSpPr/>
            <p:nvPr/>
          </p:nvGrpSpPr>
          <p:grpSpPr>
            <a:xfrm>
              <a:off x="4471989" y="2358232"/>
              <a:ext cx="4159249" cy="1340640"/>
              <a:chOff x="4471989" y="2358232"/>
              <a:chExt cx="4159249" cy="1340640"/>
            </a:xfrm>
          </p:grpSpPr>
          <p:sp>
            <p:nvSpPr>
              <p:cNvPr id="12" name="Oval 11"/>
              <p:cNvSpPr/>
              <p:nvPr/>
            </p:nvSpPr>
            <p:spPr>
              <a:xfrm>
                <a:off x="4471989" y="3492500"/>
                <a:ext cx="206372" cy="206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4" name="Oval 13"/>
              <p:cNvSpPr/>
              <p:nvPr/>
            </p:nvSpPr>
            <p:spPr>
              <a:xfrm>
                <a:off x="4478735" y="2369343"/>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9" name="Oval 18"/>
              <p:cNvSpPr/>
              <p:nvPr/>
            </p:nvSpPr>
            <p:spPr>
              <a:xfrm>
                <a:off x="5067301"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Oval 19"/>
              <p:cNvSpPr/>
              <p:nvPr/>
            </p:nvSpPr>
            <p:spPr>
              <a:xfrm>
                <a:off x="5264945" y="236934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1" name="Oval 20"/>
              <p:cNvSpPr/>
              <p:nvPr/>
            </p:nvSpPr>
            <p:spPr>
              <a:xfrm>
                <a:off x="5460207"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8457407"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8243094" y="236299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8028782"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6" name="Oval 25"/>
              <p:cNvSpPr/>
              <p:nvPr/>
            </p:nvSpPr>
            <p:spPr>
              <a:xfrm>
                <a:off x="7814470" y="2362995"/>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9" name="Oval 48"/>
            <p:cNvSpPr/>
            <p:nvPr/>
          </p:nvSpPr>
          <p:spPr>
            <a:xfrm>
              <a:off x="8261350" y="2882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4110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Fleliaer\My Documents\Congressen\2011_5thEPC_Rodos\allelic genealogies_mutations_3_cladogram.jpg"/>
          <p:cNvPicPr>
            <a:picLocks noChangeAspect="1" noChangeArrowheads="1"/>
          </p:cNvPicPr>
          <p:nvPr/>
        </p:nvPicPr>
        <p:blipFill>
          <a:blip r:embed="rId3" cstate="print"/>
          <a:srcRect/>
          <a:stretch>
            <a:fillRect/>
          </a:stretch>
        </p:blipFill>
        <p:spPr bwMode="auto">
          <a:xfrm>
            <a:off x="6478759" y="1421316"/>
            <a:ext cx="2498725" cy="1200150"/>
          </a:xfrm>
          <a:prstGeom prst="rect">
            <a:avLst/>
          </a:prstGeom>
          <a:noFill/>
        </p:spPr>
      </p:pic>
      <p:pic>
        <p:nvPicPr>
          <p:cNvPr id="57347" name="Picture 3" descr="D:\Fleliaer\My Documents\Congressen\2011_5thEPC_Rodos\allelic genealogies_mutations_3.jpg"/>
          <p:cNvPicPr>
            <a:picLocks noChangeAspect="1" noChangeArrowheads="1"/>
          </p:cNvPicPr>
          <p:nvPr/>
        </p:nvPicPr>
        <p:blipFill>
          <a:blip r:embed="rId4" cstate="print"/>
          <a:srcRect/>
          <a:stretch>
            <a:fillRect/>
          </a:stretch>
        </p:blipFill>
        <p:spPr bwMode="auto">
          <a:xfrm>
            <a:off x="2278062" y="1751013"/>
            <a:ext cx="3633788" cy="4419600"/>
          </a:xfrm>
          <a:prstGeom prst="rect">
            <a:avLst/>
          </a:prstGeom>
          <a:noFill/>
        </p:spPr>
      </p:pic>
      <p:cxnSp>
        <p:nvCxnSpPr>
          <p:cNvPr id="8" name="Straight Arrow Connector 7"/>
          <p:cNvCxnSpPr/>
          <p:nvPr/>
        </p:nvCxnSpPr>
        <p:spPr>
          <a:xfrm rot="5400000" flipH="1" flipV="1">
            <a:off x="-234478" y="3952833"/>
            <a:ext cx="4448261" cy="1588"/>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11150" y="2287072"/>
            <a:ext cx="1624932" cy="338554"/>
          </a:xfrm>
          <a:prstGeom prst="rect">
            <a:avLst/>
          </a:prstGeom>
          <a:noFill/>
        </p:spPr>
        <p:txBody>
          <a:bodyPr wrap="none" rtlCol="0">
            <a:spAutoFit/>
          </a:bodyPr>
          <a:lstStyle/>
          <a:p>
            <a:pPr eaLnBrk="1" fontAlgn="auto" hangingPunct="1">
              <a:spcBef>
                <a:spcPts val="0"/>
              </a:spcBef>
              <a:spcAft>
                <a:spcPts val="0"/>
              </a:spcAft>
            </a:pPr>
            <a:r>
              <a:rPr lang="nl-BE" sz="1600" dirty="0">
                <a:solidFill>
                  <a:prstClr val="black"/>
                </a:solidFill>
                <a:latin typeface="Calibri"/>
              </a:rPr>
              <a:t>Fixation of alleles</a:t>
            </a:r>
          </a:p>
        </p:txBody>
      </p:sp>
      <p:sp>
        <p:nvSpPr>
          <p:cNvPr id="11" name="TextBox 10"/>
          <p:cNvSpPr txBox="1"/>
          <p:nvPr/>
        </p:nvSpPr>
        <p:spPr>
          <a:xfrm>
            <a:off x="311150" y="1583321"/>
            <a:ext cx="1531937"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Reciprocal monophyly</a:t>
            </a:r>
          </a:p>
        </p:txBody>
      </p:sp>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5" name="TextBox 14"/>
          <p:cNvSpPr txBox="1"/>
          <p:nvPr/>
        </p:nvSpPr>
        <p:spPr>
          <a:xfrm>
            <a:off x="26352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41021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52927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8" name="TextBox 17"/>
          <p:cNvSpPr txBox="1"/>
          <p:nvPr/>
        </p:nvSpPr>
        <p:spPr>
          <a:xfrm>
            <a:off x="6002339" y="2492375"/>
            <a:ext cx="2995686"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Reciprocally monophyletic</a:t>
            </a:r>
          </a:p>
        </p:txBody>
      </p:sp>
      <p:sp>
        <p:nvSpPr>
          <p:cNvPr id="20" name="TextBox 19"/>
          <p:cNvSpPr txBox="1"/>
          <p:nvPr/>
        </p:nvSpPr>
        <p:spPr>
          <a:xfrm>
            <a:off x="5899918" y="1557662"/>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grpSp>
        <p:nvGrpSpPr>
          <p:cNvPr id="45" name="Group 44"/>
          <p:cNvGrpSpPr/>
          <p:nvPr/>
        </p:nvGrpSpPr>
        <p:grpSpPr>
          <a:xfrm>
            <a:off x="2303780" y="1741805"/>
            <a:ext cx="5135245" cy="808038"/>
            <a:chOff x="2303780" y="1741805"/>
            <a:chExt cx="5135245" cy="808038"/>
          </a:xfrm>
        </p:grpSpPr>
        <p:grpSp>
          <p:nvGrpSpPr>
            <p:cNvPr id="31" name="Group 30"/>
            <p:cNvGrpSpPr/>
            <p:nvPr/>
          </p:nvGrpSpPr>
          <p:grpSpPr>
            <a:xfrm>
              <a:off x="6464300" y="1749425"/>
              <a:ext cx="974725" cy="184150"/>
              <a:chOff x="6464300" y="1749425"/>
              <a:chExt cx="974725" cy="184150"/>
            </a:xfrm>
          </p:grpSpPr>
          <p:sp>
            <p:nvSpPr>
              <p:cNvPr id="21" name="Oval 20"/>
              <p:cNvSpPr/>
              <p:nvPr/>
            </p:nvSpPr>
            <p:spPr>
              <a:xfrm>
                <a:off x="6464300" y="17526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Oval 21"/>
              <p:cNvSpPr/>
              <p:nvPr/>
            </p:nvSpPr>
            <p:spPr>
              <a:xfrm>
                <a:off x="665797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68516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705802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72580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43" name="Group 42"/>
            <p:cNvGrpSpPr/>
            <p:nvPr/>
          </p:nvGrpSpPr>
          <p:grpSpPr>
            <a:xfrm>
              <a:off x="2303780" y="1741805"/>
              <a:ext cx="974725" cy="808038"/>
              <a:chOff x="2303780" y="1741805"/>
              <a:chExt cx="974725" cy="808038"/>
            </a:xfrm>
          </p:grpSpPr>
          <p:sp>
            <p:nvSpPr>
              <p:cNvPr id="37" name="Oval 36"/>
              <p:cNvSpPr/>
              <p:nvPr/>
            </p:nvSpPr>
            <p:spPr>
              <a:xfrm>
                <a:off x="2303780" y="174498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8" name="Oval 37"/>
              <p:cNvSpPr/>
              <p:nvPr/>
            </p:nvSpPr>
            <p:spPr>
              <a:xfrm>
                <a:off x="249745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9" name="Oval 38"/>
              <p:cNvSpPr/>
              <p:nvPr/>
            </p:nvSpPr>
            <p:spPr>
              <a:xfrm>
                <a:off x="26911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0" name="Oval 39"/>
              <p:cNvSpPr/>
              <p:nvPr/>
            </p:nvSpPr>
            <p:spPr>
              <a:xfrm>
                <a:off x="289750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1" name="Oval 40"/>
              <p:cNvSpPr/>
              <p:nvPr/>
            </p:nvSpPr>
            <p:spPr>
              <a:xfrm>
                <a:off x="30975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2" name="Oval 41"/>
              <p:cNvSpPr/>
              <p:nvPr/>
            </p:nvSpPr>
            <p:spPr>
              <a:xfrm>
                <a:off x="2503805" y="2368868"/>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4" name="Oval 43"/>
            <p:cNvSpPr/>
            <p:nvPr/>
          </p:nvSpPr>
          <p:spPr>
            <a:xfrm>
              <a:off x="6712268" y="2275206"/>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2" name="Group 61"/>
          <p:cNvGrpSpPr/>
          <p:nvPr/>
        </p:nvGrpSpPr>
        <p:grpSpPr>
          <a:xfrm>
            <a:off x="3886199" y="1746250"/>
            <a:ext cx="4332288" cy="1036638"/>
            <a:chOff x="3886199" y="1746250"/>
            <a:chExt cx="4332288" cy="1036638"/>
          </a:xfrm>
        </p:grpSpPr>
        <p:grpSp>
          <p:nvGrpSpPr>
            <p:cNvPr id="60" name="Group 59"/>
            <p:cNvGrpSpPr/>
            <p:nvPr/>
          </p:nvGrpSpPr>
          <p:grpSpPr>
            <a:xfrm>
              <a:off x="3886199" y="1746250"/>
              <a:ext cx="4332288" cy="663577"/>
              <a:chOff x="3886199" y="1746250"/>
              <a:chExt cx="4332288" cy="663577"/>
            </a:xfrm>
          </p:grpSpPr>
          <p:sp>
            <p:nvSpPr>
              <p:cNvPr id="46" name="Oval 45"/>
              <p:cNvSpPr/>
              <p:nvPr/>
            </p:nvSpPr>
            <p:spPr>
              <a:xfrm>
                <a:off x="7836218" y="227996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7" name="Oval 46"/>
              <p:cNvSpPr/>
              <p:nvPr/>
            </p:nvSpPr>
            <p:spPr>
              <a:xfrm>
                <a:off x="3886199" y="17541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8" name="Oval 47"/>
              <p:cNvSpPr/>
              <p:nvPr/>
            </p:nvSpPr>
            <p:spPr>
              <a:xfrm>
                <a:off x="4079874"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9" name="Oval 48"/>
              <p:cNvSpPr/>
              <p:nvPr/>
            </p:nvSpPr>
            <p:spPr>
              <a:xfrm>
                <a:off x="4273549"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0" name="Oval 49"/>
              <p:cNvSpPr/>
              <p:nvPr/>
            </p:nvSpPr>
            <p:spPr>
              <a:xfrm>
                <a:off x="4465635"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6" name="Oval 55"/>
              <p:cNvSpPr/>
              <p:nvPr/>
            </p:nvSpPr>
            <p:spPr>
              <a:xfrm>
                <a:off x="7443787"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7" name="Oval 56"/>
              <p:cNvSpPr/>
              <p:nvPr/>
            </p:nvSpPr>
            <p:spPr>
              <a:xfrm>
                <a:off x="763746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8" name="Oval 57"/>
              <p:cNvSpPr/>
              <p:nvPr/>
            </p:nvSpPr>
            <p:spPr>
              <a:xfrm>
                <a:off x="7831137"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9" name="Oval 58"/>
              <p:cNvSpPr/>
              <p:nvPr/>
            </p:nvSpPr>
            <p:spPr>
              <a:xfrm>
                <a:off x="803751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1" name="Oval 60"/>
            <p:cNvSpPr/>
            <p:nvPr/>
          </p:nvSpPr>
          <p:spPr>
            <a:xfrm>
              <a:off x="4271962" y="2601913"/>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71" name="Group 70"/>
          <p:cNvGrpSpPr/>
          <p:nvPr/>
        </p:nvGrpSpPr>
        <p:grpSpPr>
          <a:xfrm>
            <a:off x="5057775" y="1741487"/>
            <a:ext cx="3951287" cy="809625"/>
            <a:chOff x="5057775" y="1741487"/>
            <a:chExt cx="3951287" cy="809625"/>
          </a:xfrm>
        </p:grpSpPr>
        <p:grpSp>
          <p:nvGrpSpPr>
            <p:cNvPr id="63" name="Group 62"/>
            <p:cNvGrpSpPr/>
            <p:nvPr/>
          </p:nvGrpSpPr>
          <p:grpSpPr>
            <a:xfrm>
              <a:off x="8234362" y="1741487"/>
              <a:ext cx="774700" cy="184150"/>
              <a:chOff x="8234362" y="1741487"/>
              <a:chExt cx="774700" cy="184150"/>
            </a:xfrm>
          </p:grpSpPr>
          <p:sp>
            <p:nvSpPr>
              <p:cNvPr id="26" name="Oval 25"/>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7" name="Oval 26"/>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8" name="Oval 27"/>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9" name="Oval 28"/>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4" name="Group 63"/>
            <p:cNvGrpSpPr/>
            <p:nvPr/>
          </p:nvGrpSpPr>
          <p:grpSpPr>
            <a:xfrm>
              <a:off x="5057775" y="1741487"/>
              <a:ext cx="774700" cy="184150"/>
              <a:chOff x="8234362" y="1741487"/>
              <a:chExt cx="774700" cy="184150"/>
            </a:xfrm>
          </p:grpSpPr>
          <p:sp>
            <p:nvSpPr>
              <p:cNvPr id="65" name="Oval 64"/>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6" name="Oval 65"/>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7" name="Oval 66"/>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8" name="Oval 67"/>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9" name="Oval 68"/>
            <p:cNvSpPr/>
            <p:nvPr/>
          </p:nvSpPr>
          <p:spPr>
            <a:xfrm>
              <a:off x="5451475" y="237013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0" name="Oval 69"/>
            <p:cNvSpPr/>
            <p:nvPr/>
          </p:nvSpPr>
          <p:spPr>
            <a:xfrm>
              <a:off x="8660130" y="214661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85024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Biological Species Concept</a:t>
            </a:r>
            <a:endParaRPr lang="en-US" dirty="0"/>
          </a:p>
        </p:txBody>
      </p:sp>
      <p:sp>
        <p:nvSpPr>
          <p:cNvPr id="3" name="Content Placeholder 2"/>
          <p:cNvSpPr>
            <a:spLocks noGrp="1"/>
          </p:cNvSpPr>
          <p:nvPr>
            <p:ph idx="1"/>
          </p:nvPr>
        </p:nvSpPr>
        <p:spPr/>
        <p:txBody>
          <a:bodyPr/>
          <a:lstStyle/>
          <a:p>
            <a:r>
              <a:rPr lang="cs-CZ" dirty="0"/>
              <a:t>= </a:t>
            </a:r>
            <a:r>
              <a:rPr lang="cs-CZ" b="1" dirty="0"/>
              <a:t>interbreeding natural populations reproductively isolated from other such group</a:t>
            </a:r>
          </a:p>
          <a:p>
            <a:r>
              <a:rPr lang="cs-CZ" altLang="cs-CZ" dirty="0"/>
              <a:t>reproductive isolation mechanisms (RIM) = post- or prezygotic barriers of reproduction</a:t>
            </a:r>
          </a:p>
          <a:p>
            <a:r>
              <a:rPr lang="cs-CZ" altLang="cs-CZ" b="1" dirty="0"/>
              <a:t>most popular </a:t>
            </a:r>
            <a:r>
              <a:rPr lang="cs-CZ" altLang="cs-CZ" dirty="0"/>
              <a:t>– it is intuitive and it was promoted most successfully (e.g. by influential evolutionary biologists of the 20th century as main concept of Modern Synthesis)</a:t>
            </a:r>
          </a:p>
          <a:p>
            <a:endParaRPr lang="cs-CZ" altLang="cs-CZ" dirty="0"/>
          </a:p>
          <a:p>
            <a:r>
              <a:rPr lang="cs-CZ" altLang="cs-CZ" dirty="0"/>
              <a:t>problems: allopatric and allochronic populations/species, ...</a:t>
            </a:r>
          </a:p>
          <a:p>
            <a:endParaRPr lang="en-US" dirty="0"/>
          </a:p>
        </p:txBody>
      </p:sp>
      <p:sp>
        <p:nvSpPr>
          <p:cNvPr id="5" name="TextBox 4"/>
          <p:cNvSpPr txBox="1"/>
          <p:nvPr/>
        </p:nvSpPr>
        <p:spPr>
          <a:xfrm>
            <a:off x="7668344" y="6453336"/>
            <a:ext cx="1231363" cy="369332"/>
          </a:xfrm>
          <a:prstGeom prst="rect">
            <a:avLst/>
          </a:prstGeom>
          <a:noFill/>
        </p:spPr>
        <p:txBody>
          <a:bodyPr wrap="none" rtlCol="0">
            <a:spAutoFit/>
          </a:bodyPr>
          <a:lstStyle/>
          <a:p>
            <a:r>
              <a:rPr lang="cs-CZ" i="1" dirty="0"/>
              <a:t>Mayr, 1942</a:t>
            </a:r>
            <a:endParaRPr lang="en-US" i="1" dirty="0"/>
          </a:p>
        </p:txBody>
      </p:sp>
    </p:spTree>
    <p:extLst>
      <p:ext uri="{BB962C8B-B14F-4D97-AF65-F5344CB8AC3E}">
        <p14:creationId xmlns:p14="http://schemas.microsoft.com/office/powerpoint/2010/main" val="38001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D:\Fleliaer\My Documents\Congressen\2011_5thEPC_Rodos\allelic genealogies_mutations_3.jpg"/>
          <p:cNvPicPr>
            <a:picLocks noChangeAspect="1" noChangeArrowheads="1"/>
          </p:cNvPicPr>
          <p:nvPr/>
        </p:nvPicPr>
        <p:blipFill>
          <a:blip r:embed="rId3" cstate="print"/>
          <a:srcRect/>
          <a:stretch>
            <a:fillRect/>
          </a:stretch>
        </p:blipFill>
        <p:spPr bwMode="auto">
          <a:xfrm>
            <a:off x="411162" y="1751013"/>
            <a:ext cx="3633788" cy="4419600"/>
          </a:xfrm>
          <a:prstGeom prst="rect">
            <a:avLst/>
          </a:prstGeom>
          <a:noFill/>
        </p:spPr>
      </p:pic>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5" name="TextBox 14"/>
          <p:cNvSpPr txBox="1"/>
          <p:nvPr/>
        </p:nvSpPr>
        <p:spPr>
          <a:xfrm>
            <a:off x="7683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22352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34258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3" name="Rectangle 12"/>
          <p:cNvSpPr/>
          <p:nvPr/>
        </p:nvSpPr>
        <p:spPr>
          <a:xfrm>
            <a:off x="4137026" y="1767007"/>
            <a:ext cx="5006974" cy="34009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eaLnBrk="1" fontAlgn="auto" hangingPunct="1">
              <a:spcBef>
                <a:spcPts val="0"/>
              </a:spcBef>
              <a:spcAft>
                <a:spcPts val="600"/>
              </a:spcAft>
              <a:buFont typeface="Arial" pitchFamily="34" charset="0"/>
              <a:buChar char="•"/>
            </a:pPr>
            <a:r>
              <a:rPr lang="en-US" sz="2000" dirty="0">
                <a:solidFill>
                  <a:prstClr val="black"/>
                </a:solidFill>
              </a:rPr>
              <a:t>Gene genealogies below and above the species level are different in nature</a:t>
            </a:r>
          </a:p>
          <a:p>
            <a:pPr eaLnBrk="1" fontAlgn="auto" hangingPunct="1">
              <a:spcBef>
                <a:spcPts val="0"/>
              </a:spcBef>
              <a:spcAft>
                <a:spcPts val="600"/>
              </a:spcAft>
            </a:pPr>
            <a:endParaRPr lang="cs-CZ" sz="2000" u="sng" dirty="0">
              <a:solidFill>
                <a:prstClr val="black"/>
              </a:solidFill>
            </a:endParaRPr>
          </a:p>
          <a:p>
            <a:pPr eaLnBrk="1" fontAlgn="auto" hangingPunct="1">
              <a:spcBef>
                <a:spcPts val="0"/>
              </a:spcBef>
              <a:spcAft>
                <a:spcPts val="600"/>
              </a:spcAft>
            </a:pPr>
            <a:endParaRPr lang="en-US" sz="2000" u="sng"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r>
              <a:rPr lang="en-US" sz="2000" b="1" dirty="0">
                <a:solidFill>
                  <a:prstClr val="black"/>
                </a:solidFill>
              </a:rPr>
              <a:t>species delimitation</a:t>
            </a:r>
          </a:p>
          <a:p>
            <a:pPr marL="355600" indent="-355600" eaLnBrk="1" fontAlgn="auto" hangingPunct="1">
              <a:spcBef>
                <a:spcPts val="0"/>
              </a:spcBef>
              <a:spcAft>
                <a:spcPts val="600"/>
              </a:spcAft>
              <a:buFont typeface="Arial" pitchFamily="34" charset="0"/>
              <a:buChar char="•"/>
            </a:pPr>
            <a:r>
              <a:rPr lang="en-US" sz="2000" dirty="0">
                <a:solidFill>
                  <a:prstClr val="black"/>
                </a:solidFill>
              </a:rPr>
              <a:t>population genetics</a:t>
            </a:r>
          </a:p>
          <a:p>
            <a:pPr marL="355600" indent="-355600" eaLnBrk="1" fontAlgn="auto" hangingPunct="1">
              <a:spcBef>
                <a:spcPts val="0"/>
              </a:spcBef>
              <a:spcAft>
                <a:spcPts val="600"/>
              </a:spcAft>
              <a:buFont typeface="Arial" pitchFamily="34" charset="0"/>
              <a:buChar char="•"/>
            </a:pPr>
            <a:r>
              <a:rPr lang="en-US" sz="2000" dirty="0">
                <a:solidFill>
                  <a:prstClr val="black"/>
                </a:solidFill>
              </a:rPr>
              <a:t>phylogenetics</a:t>
            </a:r>
          </a:p>
        </p:txBody>
      </p:sp>
      <p:sp>
        <p:nvSpPr>
          <p:cNvPr id="3" name="Down Arrow 2"/>
          <p:cNvSpPr/>
          <p:nvPr/>
        </p:nvSpPr>
        <p:spPr>
          <a:xfrm>
            <a:off x="5076056" y="2636912"/>
            <a:ext cx="360040" cy="12241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Single-locus delimitation methods</a:t>
            </a:r>
            <a:endParaRPr lang="en-US" dirty="0"/>
          </a:p>
        </p:txBody>
      </p:sp>
      <p:sp>
        <p:nvSpPr>
          <p:cNvPr id="3" name="Content Placeholder 2"/>
          <p:cNvSpPr>
            <a:spLocks noGrp="1"/>
          </p:cNvSpPr>
          <p:nvPr>
            <p:ph idx="1"/>
          </p:nvPr>
        </p:nvSpPr>
        <p:spPr/>
        <p:txBody>
          <a:bodyPr/>
          <a:lstStyle/>
          <a:p>
            <a:r>
              <a:rPr lang="cs-CZ" dirty="0"/>
              <a:t>gene tree lineages that are found in different species cannot coalesce to a common ancestor („no interspecific gene flow“)</a:t>
            </a:r>
          </a:p>
          <a:p>
            <a:r>
              <a:rPr lang="cs-CZ" b="1" dirty="0"/>
              <a:t>general mixed Yule coalescent model </a:t>
            </a:r>
            <a:r>
              <a:rPr lang="cs-CZ" dirty="0"/>
              <a:t>(</a:t>
            </a:r>
            <a:r>
              <a:rPr lang="cs-CZ" b="1" dirty="0"/>
              <a:t>GMYC</a:t>
            </a:r>
            <a:r>
              <a:rPr lang="cs-CZ" dirty="0"/>
              <a:t>) – model the transition point between cladogenesis and allele coalescence</a:t>
            </a:r>
          </a:p>
          <a:p>
            <a:r>
              <a:rPr lang="cs-CZ" dirty="0"/>
              <a:t>prone to </a:t>
            </a:r>
            <a:r>
              <a:rPr lang="cs-CZ" dirty="0" err="1"/>
              <a:t>over-delimitation</a:t>
            </a:r>
            <a:endParaRPr lang="cs-CZ" dirty="0"/>
          </a:p>
          <a:p>
            <a:endParaRPr lang="cs-CZ" dirty="0"/>
          </a:p>
          <a:p>
            <a:r>
              <a:rPr lang="cs-CZ" dirty="0" err="1"/>
              <a:t>similar</a:t>
            </a:r>
            <a:r>
              <a:rPr lang="cs-CZ" dirty="0"/>
              <a:t> </a:t>
            </a:r>
            <a:r>
              <a:rPr lang="cs-CZ" dirty="0" err="1"/>
              <a:t>appraches</a:t>
            </a:r>
            <a:r>
              <a:rPr lang="cs-CZ" dirty="0"/>
              <a:t>: </a:t>
            </a:r>
            <a:r>
              <a:rPr lang="cs-CZ" b="1" dirty="0" err="1"/>
              <a:t>mPTP</a:t>
            </a:r>
            <a:r>
              <a:rPr lang="cs-CZ" dirty="0"/>
              <a:t>, </a:t>
            </a:r>
            <a:r>
              <a:rPr lang="cs-CZ" b="1" dirty="0"/>
              <a:t>ABGD </a:t>
            </a:r>
            <a:r>
              <a:rPr lang="cs-CZ" dirty="0"/>
              <a:t>(„</a:t>
            </a:r>
            <a:r>
              <a:rPr lang="cs-CZ" dirty="0" err="1"/>
              <a:t>automated</a:t>
            </a:r>
            <a:r>
              <a:rPr lang="cs-CZ" dirty="0"/>
              <a:t> </a:t>
            </a:r>
            <a:r>
              <a:rPr lang="cs-CZ" dirty="0" err="1"/>
              <a:t>barcoding</a:t>
            </a:r>
            <a:r>
              <a:rPr lang="cs-CZ" dirty="0"/>
              <a:t> gap </a:t>
            </a:r>
            <a:r>
              <a:rPr lang="cs-CZ" dirty="0" err="1"/>
              <a:t>detection</a:t>
            </a:r>
            <a:r>
              <a:rPr lang="cs-CZ" dirty="0"/>
              <a:t>“)</a:t>
            </a:r>
          </a:p>
          <a:p>
            <a:endParaRPr lang="cs-CZ" dirty="0"/>
          </a:p>
          <a:p>
            <a:r>
              <a:rPr lang="cs-CZ" dirty="0"/>
              <a:t>should be combined with other approaches</a:t>
            </a:r>
          </a:p>
          <a:p>
            <a:endParaRPr lang="cs-CZ" dirty="0"/>
          </a:p>
          <a:p>
            <a:endParaRPr lang="en-US" dirty="0"/>
          </a:p>
        </p:txBody>
      </p:sp>
    </p:spTree>
    <p:extLst>
      <p:ext uri="{BB962C8B-B14F-4D97-AF65-F5344CB8AC3E}">
        <p14:creationId xmlns:p14="http://schemas.microsoft.com/office/powerpoint/2010/main" val="166776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t="7998" r="49101" b="9941"/>
          <a:stretch>
            <a:fillRect/>
          </a:stretch>
        </p:blipFill>
        <p:spPr bwMode="auto">
          <a:xfrm>
            <a:off x="0" y="0"/>
            <a:ext cx="7527307" cy="6858000"/>
          </a:xfrm>
          <a:prstGeom prst="rect">
            <a:avLst/>
          </a:prstGeom>
          <a:noFill/>
          <a:ln w="9525">
            <a:noFill/>
            <a:miter lim="800000"/>
            <a:headEnd/>
            <a:tailEnd/>
          </a:ln>
        </p:spPr>
      </p:pic>
      <p:sp>
        <p:nvSpPr>
          <p:cNvPr id="7" name="TextovéPole 6"/>
          <p:cNvSpPr txBox="1"/>
          <p:nvPr/>
        </p:nvSpPr>
        <p:spPr>
          <a:xfrm>
            <a:off x="7092280" y="404664"/>
            <a:ext cx="2051720" cy="861774"/>
          </a:xfrm>
          <a:prstGeom prst="rect">
            <a:avLst/>
          </a:prstGeom>
          <a:noFill/>
        </p:spPr>
        <p:txBody>
          <a:bodyPr wrap="square" rtlCol="0">
            <a:spAutoFit/>
          </a:bodyPr>
          <a:lstStyle/>
          <a:p>
            <a:r>
              <a:rPr lang="cs-CZ" sz="1600" dirty="0" err="1"/>
              <a:t>Generalized</a:t>
            </a:r>
            <a:r>
              <a:rPr lang="cs-CZ" sz="1600" dirty="0"/>
              <a:t> </a:t>
            </a:r>
            <a:r>
              <a:rPr lang="cs-CZ" sz="1600" dirty="0" err="1"/>
              <a:t>mixed</a:t>
            </a:r>
            <a:r>
              <a:rPr lang="cs-CZ" sz="1600" dirty="0"/>
              <a:t> </a:t>
            </a:r>
            <a:r>
              <a:rPr lang="cs-CZ" sz="1600" dirty="0" err="1"/>
              <a:t>Yule</a:t>
            </a:r>
            <a:r>
              <a:rPr lang="cs-CZ" sz="1600" dirty="0"/>
              <a:t>-</a:t>
            </a:r>
            <a:r>
              <a:rPr lang="cs-CZ" sz="1600" dirty="0" err="1"/>
              <a:t>coalescent</a:t>
            </a:r>
            <a:r>
              <a:rPr lang="cs-CZ" sz="1600" dirty="0"/>
              <a:t> model (</a:t>
            </a:r>
            <a:r>
              <a:rPr lang="cs-CZ" sz="1600" dirty="0" err="1"/>
              <a:t>GMYC</a:t>
            </a:r>
            <a:r>
              <a:rPr lang="cs-CZ" sz="1600" dirty="0"/>
              <a:t>; </a:t>
            </a:r>
            <a:r>
              <a:rPr lang="cs-CZ" sz="1200" dirty="0" err="1"/>
              <a:t>Pons</a:t>
            </a:r>
            <a:r>
              <a:rPr lang="cs-CZ" sz="1200" dirty="0"/>
              <a:t> </a:t>
            </a:r>
            <a:r>
              <a:rPr lang="cs-CZ" sz="1200" dirty="0" err="1"/>
              <a:t>et</a:t>
            </a:r>
            <a:r>
              <a:rPr lang="cs-CZ" sz="1200" dirty="0"/>
              <a:t> </a:t>
            </a:r>
            <a:r>
              <a:rPr lang="cs-CZ" sz="1200" dirty="0" err="1"/>
              <a:t>al</a:t>
            </a:r>
            <a:r>
              <a:rPr lang="cs-CZ" sz="1200" dirty="0"/>
              <a:t>. 2006</a:t>
            </a:r>
            <a:r>
              <a:rPr lang="cs-CZ" sz="1600" dirty="0"/>
              <a:t>)</a:t>
            </a:r>
          </a:p>
        </p:txBody>
      </p:sp>
      <p:sp>
        <p:nvSpPr>
          <p:cNvPr id="8" name="TextovéPole 7"/>
          <p:cNvSpPr txBox="1"/>
          <p:nvPr/>
        </p:nvSpPr>
        <p:spPr>
          <a:xfrm>
            <a:off x="7236296" y="1412776"/>
            <a:ext cx="1763688" cy="3077766"/>
          </a:xfrm>
          <a:prstGeom prst="rect">
            <a:avLst/>
          </a:prstGeom>
          <a:noFill/>
        </p:spPr>
        <p:txBody>
          <a:bodyPr wrap="square" rtlCol="0">
            <a:spAutoFit/>
          </a:bodyPr>
          <a:lstStyle/>
          <a:p>
            <a:r>
              <a:rPr lang="cs-CZ" b="1" dirty="0" err="1">
                <a:solidFill>
                  <a:srgbClr val="FF0000"/>
                </a:solidFill>
              </a:rPr>
              <a:t>red</a:t>
            </a:r>
            <a:r>
              <a:rPr lang="cs-CZ" dirty="0"/>
              <a:t> = intraspecific </a:t>
            </a:r>
            <a:r>
              <a:rPr lang="cs-CZ" dirty="0" err="1"/>
              <a:t>branching</a:t>
            </a:r>
            <a:r>
              <a:rPr lang="cs-CZ" dirty="0"/>
              <a:t> (</a:t>
            </a:r>
            <a:r>
              <a:rPr lang="cs-CZ" sz="1400" dirty="0" err="1">
                <a:solidFill>
                  <a:srgbClr val="FF0000"/>
                </a:solidFill>
              </a:rPr>
              <a:t>coalescent</a:t>
            </a:r>
            <a:r>
              <a:rPr lang="cs-CZ" sz="1400" dirty="0">
                <a:solidFill>
                  <a:srgbClr val="FF0000"/>
                </a:solidFill>
              </a:rPr>
              <a:t> </a:t>
            </a:r>
            <a:r>
              <a:rPr lang="cs-CZ" sz="1400" dirty="0" err="1">
                <a:solidFill>
                  <a:srgbClr val="FF0000"/>
                </a:solidFill>
              </a:rPr>
              <a:t>process</a:t>
            </a:r>
            <a:r>
              <a:rPr lang="cs-CZ" dirty="0"/>
              <a:t>)</a:t>
            </a:r>
          </a:p>
          <a:p>
            <a:endParaRPr lang="cs-CZ" dirty="0"/>
          </a:p>
          <a:p>
            <a:r>
              <a:rPr lang="cs-CZ" b="1" dirty="0" err="1"/>
              <a:t>black</a:t>
            </a:r>
            <a:r>
              <a:rPr lang="cs-CZ" b="1" dirty="0"/>
              <a:t> </a:t>
            </a:r>
            <a:r>
              <a:rPr lang="cs-CZ" dirty="0"/>
              <a:t>= </a:t>
            </a:r>
            <a:r>
              <a:rPr lang="cs-CZ" dirty="0" err="1"/>
              <a:t>branching</a:t>
            </a:r>
            <a:r>
              <a:rPr lang="cs-CZ" dirty="0"/>
              <a:t> </a:t>
            </a:r>
            <a:r>
              <a:rPr lang="cs-CZ" dirty="0" err="1"/>
              <a:t>between</a:t>
            </a:r>
            <a:r>
              <a:rPr lang="cs-CZ" dirty="0"/>
              <a:t> species (</a:t>
            </a:r>
            <a:r>
              <a:rPr lang="cs-CZ" sz="1400" b="1" dirty="0" err="1"/>
              <a:t>Yule</a:t>
            </a:r>
            <a:r>
              <a:rPr lang="cs-CZ" sz="1400" b="1" dirty="0"/>
              <a:t> model </a:t>
            </a:r>
            <a:r>
              <a:rPr lang="cs-CZ" sz="1400" b="1" dirty="0" err="1"/>
              <a:t>including</a:t>
            </a:r>
            <a:r>
              <a:rPr lang="cs-CZ" sz="1400" b="1" dirty="0"/>
              <a:t> </a:t>
            </a:r>
            <a:r>
              <a:rPr lang="cs-CZ" sz="1400" b="1" dirty="0" err="1"/>
              <a:t>speciation</a:t>
            </a:r>
            <a:r>
              <a:rPr lang="cs-CZ" sz="1400" b="1" dirty="0"/>
              <a:t> </a:t>
            </a:r>
            <a:r>
              <a:rPr lang="cs-CZ" sz="1400" b="1" dirty="0" err="1"/>
              <a:t>and</a:t>
            </a:r>
            <a:r>
              <a:rPr lang="cs-CZ" sz="1400" b="1" dirty="0"/>
              <a:t> </a:t>
            </a:r>
            <a:r>
              <a:rPr lang="cs-CZ" sz="1400" b="1" dirty="0" err="1"/>
              <a:t>extinction</a:t>
            </a:r>
            <a:r>
              <a:rPr lang="cs-CZ" sz="1400" b="1" dirty="0"/>
              <a:t> </a:t>
            </a:r>
            <a:r>
              <a:rPr lang="cs-CZ" sz="1400" b="1" dirty="0" err="1"/>
              <a:t>rates</a:t>
            </a:r>
            <a:r>
              <a:rPr lang="cs-CZ" dirty="0"/>
              <a:t>)</a:t>
            </a:r>
          </a:p>
        </p:txBody>
      </p:sp>
      <p:sp>
        <p:nvSpPr>
          <p:cNvPr id="9" name="Obdélník 8"/>
          <p:cNvSpPr/>
          <p:nvPr/>
        </p:nvSpPr>
        <p:spPr>
          <a:xfrm>
            <a:off x="399969" y="5517232"/>
            <a:ext cx="2448272" cy="646331"/>
          </a:xfrm>
          <a:prstGeom prst="rect">
            <a:avLst/>
          </a:prstGeom>
        </p:spPr>
        <p:txBody>
          <a:bodyPr wrap="square">
            <a:spAutoFit/>
          </a:bodyPr>
          <a:lstStyle/>
          <a:p>
            <a:pPr>
              <a:spcAft>
                <a:spcPts val="600"/>
              </a:spcAft>
            </a:pPr>
            <a:r>
              <a:rPr lang="en-GB" dirty="0"/>
              <a:t>→ splitting of species („taxonomic inflation“)</a:t>
            </a:r>
          </a:p>
        </p:txBody>
      </p:sp>
      <p:pic>
        <p:nvPicPr>
          <p:cNvPr id="3" name="Picture 2"/>
          <p:cNvPicPr>
            <a:picLocks noChangeAspect="1"/>
          </p:cNvPicPr>
          <p:nvPr/>
        </p:nvPicPr>
        <p:blipFill>
          <a:blip r:embed="rId3"/>
          <a:stretch>
            <a:fillRect/>
          </a:stretch>
        </p:blipFill>
        <p:spPr>
          <a:xfrm>
            <a:off x="179512" y="188640"/>
            <a:ext cx="2520280" cy="1440160"/>
          </a:xfrm>
          <a:prstGeom prst="rect">
            <a:avLst/>
          </a:prstGeom>
        </p:spPr>
      </p:pic>
      <p:sp>
        <p:nvSpPr>
          <p:cNvPr id="10" name="TextovéPole 7"/>
          <p:cNvSpPr txBox="1"/>
          <p:nvPr/>
        </p:nvSpPr>
        <p:spPr>
          <a:xfrm>
            <a:off x="107504" y="1628056"/>
            <a:ext cx="1454244" cy="446276"/>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rtlCol="0">
            <a:spAutoFit/>
          </a:bodyPr>
          <a:lstStyle/>
          <a:p>
            <a:r>
              <a:rPr lang="cs-CZ" sz="900" i="1" dirty="0" err="1"/>
              <a:t>Mus</a:t>
            </a:r>
            <a:r>
              <a:rPr lang="cs-CZ" sz="900" dirty="0"/>
              <a:t> (</a:t>
            </a:r>
            <a:r>
              <a:rPr lang="cs-CZ" sz="900" i="1" dirty="0" err="1"/>
              <a:t>Nannomys</a:t>
            </a:r>
            <a:r>
              <a:rPr lang="cs-CZ" sz="900" dirty="0"/>
              <a:t>) </a:t>
            </a:r>
            <a:r>
              <a:rPr lang="cs-CZ" sz="900" i="1" dirty="0" err="1"/>
              <a:t>mattheyi</a:t>
            </a:r>
            <a:r>
              <a:rPr lang="cs-CZ" sz="900" i="1" dirty="0"/>
              <a:t> </a:t>
            </a:r>
          </a:p>
          <a:p>
            <a:r>
              <a:rPr lang="cs-CZ" sz="700" dirty="0"/>
              <a:t>Senegal, Dar </a:t>
            </a:r>
            <a:r>
              <a:rPr lang="cs-CZ" sz="700" dirty="0" err="1"/>
              <a:t>Salam</a:t>
            </a:r>
            <a:r>
              <a:rPr lang="cs-CZ" sz="700" dirty="0"/>
              <a:t>, 2006</a:t>
            </a:r>
          </a:p>
          <a:p>
            <a:r>
              <a:rPr lang="cs-CZ" sz="700" dirty="0" err="1"/>
              <a:t>Photo</a:t>
            </a:r>
            <a:r>
              <a:rPr lang="cs-CZ" sz="700" dirty="0"/>
              <a:t> by J. Červený</a:t>
            </a:r>
          </a:p>
        </p:txBody>
      </p:sp>
      <p:sp>
        <p:nvSpPr>
          <p:cNvPr id="4" name="TextBox 3"/>
          <p:cNvSpPr txBox="1"/>
          <p:nvPr/>
        </p:nvSpPr>
        <p:spPr>
          <a:xfrm>
            <a:off x="107504" y="6488668"/>
            <a:ext cx="2775953" cy="338554"/>
          </a:xfrm>
          <a:prstGeom prst="rect">
            <a:avLst/>
          </a:prstGeom>
          <a:noFill/>
        </p:spPr>
        <p:txBody>
          <a:bodyPr wrap="none" rtlCol="0">
            <a:spAutoFit/>
          </a:bodyPr>
          <a:lstStyle/>
          <a:p>
            <a:r>
              <a:rPr lang="cs-CZ" sz="1600" i="1" dirty="0"/>
              <a:t>Bryja et al. 2014, BMC Evol Biol</a:t>
            </a:r>
            <a:endParaRPr lang="en-US" sz="1600" i="1" dirty="0"/>
          </a:p>
        </p:txBody>
      </p:sp>
    </p:spTree>
    <p:extLst>
      <p:ext uri="{BB962C8B-B14F-4D97-AF65-F5344CB8AC3E}">
        <p14:creationId xmlns:p14="http://schemas.microsoft.com/office/powerpoint/2010/main" val="42135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755576" y="116631"/>
            <a:ext cx="6264696" cy="6585809"/>
          </a:xfrm>
          <a:prstGeom prst="rect">
            <a:avLst/>
          </a:prstGeom>
          <a:noFill/>
          <a:ln w="9525">
            <a:noFill/>
            <a:miter lim="800000"/>
            <a:headEnd/>
            <a:tailEnd/>
          </a:ln>
        </p:spPr>
      </p:pic>
      <p:sp>
        <p:nvSpPr>
          <p:cNvPr id="8" name="Obdélník 7"/>
          <p:cNvSpPr/>
          <p:nvPr/>
        </p:nvSpPr>
        <p:spPr>
          <a:xfrm>
            <a:off x="4355976" y="1196752"/>
            <a:ext cx="2736304" cy="1656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ovéPole 4"/>
          <p:cNvSpPr txBox="1"/>
          <p:nvPr/>
        </p:nvSpPr>
        <p:spPr>
          <a:xfrm>
            <a:off x="7164288" y="1844824"/>
            <a:ext cx="173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1" u="none" strike="noStrike" kern="1200" cap="none" spc="0" normalizeH="0" baseline="0" noProof="0" dirty="0" err="1">
                <a:ln>
                  <a:noFill/>
                </a:ln>
                <a:solidFill>
                  <a:srgbClr val="FF0000"/>
                </a:solidFill>
                <a:effectLst/>
                <a:uLnTx/>
                <a:uFillTx/>
                <a:latin typeface="Calibri"/>
                <a:ea typeface="+mn-ea"/>
                <a:cs typeface="+mn-cs"/>
              </a:rPr>
              <a:t>Mus</a:t>
            </a:r>
            <a:r>
              <a:rPr kumimoji="0" lang="cs-CZ" sz="1800" b="1" i="1" u="none" strike="noStrike" kern="1200" cap="none" spc="0" normalizeH="0" baseline="0" noProof="0" dirty="0">
                <a:ln>
                  <a:noFill/>
                </a:ln>
                <a:solidFill>
                  <a:srgbClr val="FF0000"/>
                </a:solidFill>
                <a:effectLst/>
                <a:uLnTx/>
                <a:uFillTx/>
                <a:latin typeface="Calibri"/>
                <a:ea typeface="+mn-ea"/>
                <a:cs typeface="+mn-cs"/>
              </a:rPr>
              <a:t> </a:t>
            </a:r>
            <a:r>
              <a:rPr kumimoji="0" lang="cs-CZ" sz="1800" b="1" i="1" u="none" strike="noStrike" kern="1200" cap="none" spc="0" normalizeH="0" baseline="0" noProof="0" dirty="0" err="1">
                <a:ln>
                  <a:noFill/>
                </a:ln>
                <a:solidFill>
                  <a:srgbClr val="FF0000"/>
                </a:solidFill>
                <a:effectLst/>
                <a:uLnTx/>
                <a:uFillTx/>
                <a:latin typeface="Calibri"/>
                <a:ea typeface="+mn-ea"/>
                <a:cs typeface="+mn-cs"/>
              </a:rPr>
              <a:t>minutoides</a:t>
            </a:r>
            <a:endParaRPr kumimoji="0" lang="cs-CZ"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07504" y="6488668"/>
            <a:ext cx="3033203" cy="338554"/>
          </a:xfrm>
          <a:prstGeom prst="rect">
            <a:avLst/>
          </a:prstGeom>
          <a:noFill/>
        </p:spPr>
        <p:txBody>
          <a:bodyPr wrap="none" rtlCol="0">
            <a:spAutoFit/>
          </a:bodyPr>
          <a:lstStyle/>
          <a:p>
            <a:r>
              <a:rPr lang="cs-CZ" sz="1600" i="1" dirty="0"/>
              <a:t>Bryja et al. 2014 BMC Evol Biol</a:t>
            </a:r>
            <a:endParaRPr lang="en-US" sz="1600" i="1" dirty="0"/>
          </a:p>
        </p:txBody>
      </p:sp>
    </p:spTree>
    <p:extLst>
      <p:ext uri="{BB962C8B-B14F-4D97-AF65-F5344CB8AC3E}">
        <p14:creationId xmlns:p14="http://schemas.microsoft.com/office/powerpoint/2010/main" val="322596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4248" y="260648"/>
            <a:ext cx="1728192" cy="1138138"/>
          </a:xfrm>
        </p:spPr>
        <p:txBody>
          <a:bodyPr>
            <a:normAutofit/>
          </a:bodyPr>
          <a:lstStyle/>
          <a:p>
            <a:r>
              <a:rPr lang="cs-CZ" sz="1800" b="1" i="1" err="1"/>
              <a:t>Mus</a:t>
            </a:r>
            <a:r>
              <a:rPr lang="cs-CZ" sz="1800" b="1" i="1"/>
              <a:t> minutoides</a:t>
            </a:r>
            <a:endParaRPr lang="cs-CZ" sz="1800" b="1" dirty="0"/>
          </a:p>
        </p:txBody>
      </p:sp>
      <p:pic>
        <p:nvPicPr>
          <p:cNvPr id="11" name="Picture 2"/>
          <p:cNvPicPr>
            <a:picLocks noGrp="1" noChangeArrowheads="1"/>
          </p:cNvPicPr>
          <p:nvPr>
            <p:ph idx="1"/>
          </p:nvPr>
        </p:nvPicPr>
        <p:blipFill>
          <a:blip r:embed="rId3" cstate="print"/>
          <a:srcRect l="4958"/>
          <a:stretch>
            <a:fillRect/>
          </a:stretch>
        </p:blipFill>
        <p:spPr bwMode="auto">
          <a:xfrm>
            <a:off x="323529" y="476671"/>
            <a:ext cx="6408712" cy="5985957"/>
          </a:xfrm>
          <a:prstGeom prst="rect">
            <a:avLst/>
          </a:prstGeom>
          <a:noFill/>
          <a:ln w="9525">
            <a:noFill/>
            <a:miter lim="800000"/>
            <a:headEnd/>
            <a:tailEnd/>
          </a:ln>
        </p:spPr>
      </p:pic>
      <p:sp>
        <p:nvSpPr>
          <p:cNvPr id="6" name="Zástupný symbol pro obsah 2"/>
          <p:cNvSpPr txBox="1">
            <a:spLocks/>
          </p:cNvSpPr>
          <p:nvPr/>
        </p:nvSpPr>
        <p:spPr>
          <a:xfrm>
            <a:off x="6732240" y="1268760"/>
            <a:ext cx="2339751" cy="5112568"/>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err="1">
                <a:ln>
                  <a:noFill/>
                </a:ln>
                <a:solidFill>
                  <a:prstClr val="black"/>
                </a:solidFill>
                <a:effectLst/>
                <a:uLnTx/>
                <a:uFillTx/>
                <a:latin typeface="Calibri"/>
                <a:ea typeface="+mn-ea"/>
                <a:cs typeface="+mn-cs"/>
              </a:rPr>
              <a:t>monophyletic</a:t>
            </a:r>
            <a:r>
              <a:rPr kumimoji="0" lang="cs-CZ" sz="3200" b="0" i="0" u="none" strike="noStrike" kern="1200" cap="none" spc="0" normalizeH="0" baseline="0" noProof="0" dirty="0">
                <a:ln>
                  <a:noFill/>
                </a:ln>
                <a:solidFill>
                  <a:prstClr val="black"/>
                </a:solidFill>
                <a:effectLst/>
                <a:uLnTx/>
                <a:uFillTx/>
                <a:latin typeface="Calibri"/>
                <a:ea typeface="+mn-ea"/>
                <a:cs typeface="+mn-cs"/>
              </a:rPr>
              <a:t> clade </a:t>
            </a:r>
            <a:r>
              <a:rPr kumimoji="0" lang="cs-CZ" sz="3200" b="0" i="1" u="none" strike="noStrike" kern="1200" cap="none" spc="0" normalizeH="0" baseline="0" noProof="0" dirty="0">
                <a:ln>
                  <a:noFill/>
                </a:ln>
                <a:solidFill>
                  <a:prstClr val="black"/>
                </a:solidFill>
                <a:effectLst/>
                <a:uLnTx/>
                <a:uFillTx/>
                <a:latin typeface="Calibri"/>
                <a:ea typeface="+mn-ea"/>
                <a:cs typeface="+mn-cs"/>
              </a:rPr>
              <a:t>M. </a:t>
            </a:r>
            <a:r>
              <a:rPr kumimoji="0" lang="cs-CZ" sz="3200" b="0" i="1" u="none" strike="noStrike" kern="1200" cap="none" spc="0" normalizeH="0" baseline="0" noProof="0" dirty="0" err="1">
                <a:ln>
                  <a:noFill/>
                </a:ln>
                <a:solidFill>
                  <a:prstClr val="black"/>
                </a:solidFill>
                <a:effectLst/>
                <a:uLnTx/>
                <a:uFillTx/>
                <a:latin typeface="Calibri"/>
                <a:ea typeface="+mn-ea"/>
                <a:cs typeface="+mn-cs"/>
              </a:rPr>
              <a:t>minutoides</a:t>
            </a:r>
            <a:endParaRPr kumimoji="0" lang="cs-CZ" sz="3200" b="0" i="1"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1" i="0" u="none" strike="noStrike" kern="1200" cap="none" spc="0" normalizeH="0" baseline="0" noProof="0" dirty="0">
                <a:ln>
                  <a:noFill/>
                </a:ln>
                <a:solidFill>
                  <a:prstClr val="black"/>
                </a:solidFill>
                <a:effectLst/>
                <a:uLnTx/>
                <a:uFillTx/>
                <a:latin typeface="Calibri"/>
                <a:ea typeface="+mn-ea"/>
                <a:cs typeface="+mn-cs"/>
              </a:rPr>
              <a:t>12 „species“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identified</a:t>
            </a:r>
            <a:r>
              <a:rPr kumimoji="0" lang="cs-CZ" sz="3200" b="0" i="0" u="none" strike="noStrike" kern="1200" cap="none" spc="0" normalizeH="0" baseline="0" noProof="0" dirty="0">
                <a:ln>
                  <a:noFill/>
                </a:ln>
                <a:solidFill>
                  <a:prstClr val="black"/>
                </a:solidFill>
                <a:effectLst/>
                <a:uLnTx/>
                <a:uFillTx/>
                <a:latin typeface="Calibri"/>
                <a:ea typeface="+mn-ea"/>
                <a:cs typeface="+mn-cs"/>
              </a:rPr>
              <a:t> by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GMYC</a:t>
            </a:r>
            <a:r>
              <a:rPr kumimoji="0" lang="cs-CZ" sz="3200" b="0" i="0" u="none" strike="noStrike" kern="1200" cap="none" spc="0" normalizeH="0" baseline="0" noProof="0" dirty="0">
                <a:ln>
                  <a:noFill/>
                </a:ln>
                <a:solidFill>
                  <a:prstClr val="black"/>
                </a:solidFill>
                <a:effectLst/>
                <a:uLnTx/>
                <a:uFillTx/>
                <a:latin typeface="Calibri"/>
                <a:ea typeface="+mn-ea"/>
                <a:cs typeface="+mn-cs"/>
              </a:rPr>
              <a:t>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approach</a:t>
            </a:r>
            <a:r>
              <a:rPr kumimoji="0" lang="cs-CZ" sz="3200" b="0" i="0" u="none" strike="noStrike" kern="1200" cap="none" spc="0" normalizeH="0" baseline="0" noProof="0" dirty="0">
                <a:ln>
                  <a:noFill/>
                </a:ln>
                <a:solidFill>
                  <a:prstClr val="black"/>
                </a:solidFill>
                <a:effectLst/>
                <a:uLnTx/>
                <a:uFillTx/>
                <a:latin typeface="Calibri"/>
                <a:ea typeface="+mn-ea"/>
                <a:cs typeface="+mn-cs"/>
              </a:rPr>
              <a:t> (</a:t>
            </a:r>
            <a:r>
              <a:rPr kumimoji="0" lang="cs-CZ" sz="3200" b="1" i="0" u="none" strike="noStrike" kern="1200" cap="none" spc="0" normalizeH="0" baseline="0" noProof="0" dirty="0">
                <a:ln>
                  <a:noFill/>
                </a:ln>
                <a:solidFill>
                  <a:prstClr val="black"/>
                </a:solidFill>
                <a:effectLst/>
                <a:uLnTx/>
                <a:uFillTx/>
                <a:latin typeface="Calibri"/>
                <a:ea typeface="+mn-ea"/>
                <a:cs typeface="+mn-cs"/>
              </a:rPr>
              <a:t>3.27-6.96%  </a:t>
            </a:r>
            <a:r>
              <a:rPr kumimoji="0" lang="cs-CZ" sz="3200" b="1" i="0" u="none" strike="noStrike" kern="1200" cap="none" spc="0" normalizeH="0" baseline="0" noProof="0" dirty="0" err="1">
                <a:ln>
                  <a:noFill/>
                </a:ln>
                <a:solidFill>
                  <a:prstClr val="black"/>
                </a:solidFill>
                <a:effectLst/>
                <a:uLnTx/>
                <a:uFillTx/>
                <a:latin typeface="Calibri"/>
                <a:ea typeface="+mn-ea"/>
                <a:cs typeface="+mn-cs"/>
              </a:rPr>
              <a:t>K2P</a:t>
            </a:r>
            <a:r>
              <a:rPr kumimoji="0" lang="cs-CZ" sz="3200" b="1" i="0" u="none" strike="noStrike" kern="1200" cap="none" spc="0" normalizeH="0" baseline="0" noProof="0" dirty="0">
                <a:ln>
                  <a:noFill/>
                </a:ln>
                <a:solidFill>
                  <a:prstClr val="black"/>
                </a:solidFill>
                <a:effectLst/>
                <a:uLnTx/>
                <a:uFillTx/>
                <a:latin typeface="Calibri"/>
                <a:ea typeface="+mn-ea"/>
                <a:cs typeface="+mn-cs"/>
              </a:rPr>
              <a:t>-distance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among</a:t>
            </a:r>
            <a:r>
              <a:rPr kumimoji="0" lang="cs-CZ" sz="3200" b="0" i="0" u="none" strike="noStrike" kern="1200" cap="none" spc="0" normalizeH="0" baseline="0" noProof="0" dirty="0">
                <a:ln>
                  <a:noFill/>
                </a:ln>
                <a:solidFill>
                  <a:prstClr val="black"/>
                </a:solidFill>
                <a:effectLst/>
                <a:uLnTx/>
                <a:uFillTx/>
                <a:latin typeface="Calibri"/>
                <a:ea typeface="+mn-ea"/>
                <a:cs typeface="+mn-cs"/>
              </a:rPr>
              <a:t>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lineages</a:t>
            </a:r>
            <a:r>
              <a:rPr kumimoji="0" lang="cs-CZ" sz="32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a:ln>
                  <a:noFill/>
                </a:ln>
                <a:solidFill>
                  <a:prstClr val="black"/>
                </a:solidFill>
                <a:effectLst/>
                <a:uLnTx/>
                <a:uFillTx/>
                <a:latin typeface="Calibri"/>
                <a:ea typeface="+mn-ea"/>
                <a:cs typeface="+mn-cs"/>
              </a:rPr>
              <a:t>mostly parapatric distribution</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a:ln>
                  <a:noFill/>
                </a:ln>
                <a:solidFill>
                  <a:prstClr val="black"/>
                </a:solidFill>
                <a:effectLst/>
                <a:uLnTx/>
                <a:uFillTx/>
                <a:latin typeface="Calibri"/>
                <a:ea typeface="+mn-ea"/>
                <a:cs typeface="+mn-cs"/>
              </a:rPr>
              <a:t>spatial genetic structure is similar to other widely distributed savanna species </a:t>
            </a:r>
            <a:r>
              <a:rPr kumimoji="0" lang="cs-CZ" sz="3200" b="1" i="0" u="none" strike="noStrike" kern="1200" cap="none" spc="0" normalizeH="0" baseline="0" noProof="0" dirty="0">
                <a:ln>
                  <a:noFill/>
                </a:ln>
                <a:solidFill>
                  <a:prstClr val="black"/>
                </a:solidFill>
                <a:effectLst/>
                <a:uLnTx/>
                <a:uFillTx/>
                <a:latin typeface="Calibri"/>
                <a:ea typeface="+mn-ea"/>
                <a:cs typeface="+mn-cs"/>
              </a:rPr>
              <a:t>= intraspecific phylogeographic structure</a:t>
            </a:r>
            <a:endParaRPr kumimoji="0" lang="cs-CZ"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1048746" y="2204864"/>
            <a:ext cx="1526407" cy="16201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9553" y="4221088"/>
            <a:ext cx="2681486" cy="1364265"/>
          </a:xfrm>
          <a:prstGeom prst="rect">
            <a:avLst/>
          </a:prstGeom>
          <a:noFill/>
          <a:ln w="9525">
            <a:noFill/>
            <a:miter lim="800000"/>
            <a:headEnd/>
            <a:tailEnd/>
          </a:ln>
        </p:spPr>
      </p:pic>
      <p:cxnSp>
        <p:nvCxnSpPr>
          <p:cNvPr id="12" name="Přímá spojovací šipka 11"/>
          <p:cNvCxnSpPr>
            <a:stCxn id="11" idx="2"/>
          </p:cNvCxnSpPr>
          <p:nvPr/>
        </p:nvCxnSpPr>
        <p:spPr>
          <a:xfrm flipV="1">
            <a:off x="3527885" y="6012735"/>
            <a:ext cx="288031" cy="449893"/>
          </a:xfrm>
          <a:prstGeom prst="straightConnector1">
            <a:avLst/>
          </a:prstGeom>
          <a:ln w="38100">
            <a:solidFill>
              <a:srgbClr val="4F81BD"/>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2922334" y="6451885"/>
            <a:ext cx="1355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4F81BD"/>
                </a:solidFill>
                <a:effectLst/>
                <a:uLnTx/>
                <a:uFillTx/>
                <a:latin typeface="Calibri"/>
                <a:ea typeface="+mn-ea"/>
                <a:cs typeface="+mn-cs"/>
              </a:rPr>
              <a:t>type </a:t>
            </a:r>
            <a:r>
              <a:rPr kumimoji="0" lang="cs-CZ" sz="1800" b="1" i="0" u="none" strike="noStrike" kern="1200" cap="none" spc="0" normalizeH="0" baseline="0" noProof="0" dirty="0" err="1">
                <a:ln>
                  <a:noFill/>
                </a:ln>
                <a:solidFill>
                  <a:srgbClr val="4F81BD"/>
                </a:solidFill>
                <a:effectLst/>
                <a:uLnTx/>
                <a:uFillTx/>
                <a:latin typeface="Calibri"/>
                <a:ea typeface="+mn-ea"/>
                <a:cs typeface="+mn-cs"/>
              </a:rPr>
              <a:t>locality</a:t>
            </a:r>
            <a:endParaRPr kumimoji="0" lang="cs-CZ" sz="1800" b="1" i="0" u="none" strike="noStrike" kern="1200" cap="none" spc="0" normalizeH="0" baseline="0" noProof="0" dirty="0">
              <a:ln>
                <a:noFill/>
              </a:ln>
              <a:solidFill>
                <a:srgbClr val="4F81BD"/>
              </a:solidFill>
              <a:effectLst/>
              <a:uLnTx/>
              <a:uFillTx/>
              <a:latin typeface="Calibri"/>
              <a:ea typeface="+mn-ea"/>
              <a:cs typeface="+mn-cs"/>
            </a:endParaRPr>
          </a:p>
        </p:txBody>
      </p:sp>
      <p:sp>
        <p:nvSpPr>
          <p:cNvPr id="13" name="TextBox 12"/>
          <p:cNvSpPr txBox="1"/>
          <p:nvPr/>
        </p:nvSpPr>
        <p:spPr>
          <a:xfrm>
            <a:off x="107504" y="6488668"/>
            <a:ext cx="3033203" cy="338554"/>
          </a:xfrm>
          <a:prstGeom prst="rect">
            <a:avLst/>
          </a:prstGeom>
          <a:noFill/>
        </p:spPr>
        <p:txBody>
          <a:bodyPr wrap="none" rtlCol="0">
            <a:spAutoFit/>
          </a:bodyPr>
          <a:lstStyle/>
          <a:p>
            <a:r>
              <a:rPr lang="cs-CZ" sz="1600" i="1" dirty="0"/>
              <a:t>Bryja et al. 2014 BMC Evol Biol</a:t>
            </a:r>
            <a:endParaRPr lang="en-US" sz="1600" i="1" dirty="0"/>
          </a:p>
        </p:txBody>
      </p:sp>
    </p:spTree>
    <p:extLst>
      <p:ext uri="{BB962C8B-B14F-4D97-AF65-F5344CB8AC3E}">
        <p14:creationId xmlns:p14="http://schemas.microsoft.com/office/powerpoint/2010/main" val="78420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 </a:t>
            </a:r>
            <a:r>
              <a:rPr lang="cs-CZ" sz="3600" dirty="0" err="1"/>
              <a:t>Correction</a:t>
            </a:r>
            <a:r>
              <a:rPr lang="cs-CZ" sz="3600" dirty="0"/>
              <a:t> </a:t>
            </a:r>
            <a:r>
              <a:rPr lang="cs-CZ" sz="3600" dirty="0" err="1"/>
              <a:t>of</a:t>
            </a:r>
            <a:r>
              <a:rPr lang="cs-CZ" sz="3600" dirty="0"/>
              <a:t> </a:t>
            </a:r>
            <a:r>
              <a:rPr lang="cs-CZ" sz="3600" dirty="0" err="1"/>
              <a:t>number</a:t>
            </a:r>
            <a:r>
              <a:rPr lang="cs-CZ" sz="3600" dirty="0"/>
              <a:t> </a:t>
            </a:r>
            <a:r>
              <a:rPr lang="cs-CZ" sz="3600" dirty="0" err="1"/>
              <a:t>of</a:t>
            </a:r>
            <a:r>
              <a:rPr lang="cs-CZ" sz="3600" dirty="0"/>
              <a:t> </a:t>
            </a:r>
            <a:r>
              <a:rPr lang="cs-CZ" sz="3600" dirty="0" err="1"/>
              <a:t>possible</a:t>
            </a:r>
            <a:r>
              <a:rPr lang="cs-CZ" sz="3600" dirty="0"/>
              <a:t> taxa</a:t>
            </a:r>
          </a:p>
        </p:txBody>
      </p:sp>
      <p:sp>
        <p:nvSpPr>
          <p:cNvPr id="3" name="Zástupný symbol pro obsah 2"/>
          <p:cNvSpPr>
            <a:spLocks noGrp="1"/>
          </p:cNvSpPr>
          <p:nvPr>
            <p:ph idx="1"/>
          </p:nvPr>
        </p:nvSpPr>
        <p:spPr/>
        <p:txBody>
          <a:bodyPr/>
          <a:lstStyle/>
          <a:p>
            <a:r>
              <a:rPr lang="cs-CZ" dirty="0"/>
              <a:t>„GMYC identified species“ collapsed to </a:t>
            </a:r>
            <a:r>
              <a:rPr lang="cs-CZ" b="1" dirty="0"/>
              <a:t>MOTUs </a:t>
            </a:r>
            <a:r>
              <a:rPr lang="cs-CZ" dirty="0"/>
              <a:t>(= putative species) if:</a:t>
            </a:r>
          </a:p>
          <a:p>
            <a:endParaRPr lang="cs-CZ" dirty="0"/>
          </a:p>
          <a:p>
            <a:pPr algn="ctr">
              <a:buNone/>
            </a:pPr>
            <a:r>
              <a:rPr lang="cs-CZ" dirty="0"/>
              <a:t>(1) parapatric </a:t>
            </a:r>
            <a:r>
              <a:rPr lang="cs-CZ" dirty="0" err="1"/>
              <a:t>distribution</a:t>
            </a:r>
            <a:r>
              <a:rPr lang="cs-CZ" dirty="0"/>
              <a:t> </a:t>
            </a:r>
            <a:r>
              <a:rPr lang="cs-CZ" dirty="0" err="1"/>
              <a:t>of</a:t>
            </a:r>
            <a:r>
              <a:rPr lang="cs-CZ" dirty="0"/>
              <a:t> sister </a:t>
            </a:r>
            <a:r>
              <a:rPr lang="cs-CZ" dirty="0" err="1"/>
              <a:t>lineages</a:t>
            </a:r>
            <a:endParaRPr lang="cs-CZ" dirty="0"/>
          </a:p>
          <a:p>
            <a:pPr algn="ctr">
              <a:buNone/>
            </a:pPr>
            <a:r>
              <a:rPr lang="cs-CZ" dirty="0"/>
              <a:t>AND</a:t>
            </a:r>
          </a:p>
          <a:p>
            <a:pPr algn="ctr">
              <a:buNone/>
            </a:pPr>
            <a:r>
              <a:rPr lang="cs-CZ" dirty="0"/>
              <a:t>(2) </a:t>
            </a:r>
            <a:r>
              <a:rPr lang="cs-CZ" dirty="0" err="1"/>
              <a:t>genetic</a:t>
            </a:r>
            <a:r>
              <a:rPr lang="cs-CZ" dirty="0"/>
              <a:t> </a:t>
            </a:r>
            <a:r>
              <a:rPr lang="cs-CZ" dirty="0" err="1"/>
              <a:t>distances</a:t>
            </a:r>
            <a:r>
              <a:rPr lang="cs-CZ" dirty="0"/>
              <a:t> </a:t>
            </a:r>
            <a:r>
              <a:rPr lang="cs-CZ" dirty="0" err="1"/>
              <a:t>among</a:t>
            </a:r>
            <a:r>
              <a:rPr lang="cs-CZ" dirty="0"/>
              <a:t> </a:t>
            </a:r>
            <a:r>
              <a:rPr lang="cs-CZ" dirty="0" err="1"/>
              <a:t>sister</a:t>
            </a:r>
            <a:r>
              <a:rPr lang="cs-CZ" dirty="0"/>
              <a:t> </a:t>
            </a:r>
            <a:r>
              <a:rPr lang="cs-CZ" dirty="0" err="1"/>
              <a:t>lineages</a:t>
            </a:r>
            <a:r>
              <a:rPr lang="cs-CZ" dirty="0"/>
              <a:t> </a:t>
            </a:r>
            <a:r>
              <a:rPr lang="cs-CZ" dirty="0" err="1"/>
              <a:t>lower</a:t>
            </a:r>
            <a:r>
              <a:rPr lang="cs-CZ" dirty="0"/>
              <a:t> </a:t>
            </a:r>
            <a:r>
              <a:rPr lang="cs-CZ" dirty="0" err="1"/>
              <a:t>than</a:t>
            </a:r>
            <a:r>
              <a:rPr lang="cs-CZ" dirty="0"/>
              <a:t> 7% (</a:t>
            </a:r>
            <a:r>
              <a:rPr lang="cs-CZ" dirty="0" err="1"/>
              <a:t>treshold</a:t>
            </a:r>
            <a:r>
              <a:rPr lang="cs-CZ" dirty="0"/>
              <a:t> </a:t>
            </a:r>
            <a:r>
              <a:rPr lang="cs-CZ" dirty="0" err="1"/>
              <a:t>based</a:t>
            </a:r>
            <a:r>
              <a:rPr lang="cs-CZ" dirty="0"/>
              <a:t> on </a:t>
            </a:r>
            <a:r>
              <a:rPr lang="cs-CZ" i="1" dirty="0"/>
              <a:t>M. </a:t>
            </a:r>
            <a:r>
              <a:rPr lang="cs-CZ" i="1" dirty="0" err="1"/>
              <a:t>minutoides</a:t>
            </a:r>
            <a:r>
              <a:rPr lang="cs-CZ" dirty="0"/>
              <a:t>)</a:t>
            </a:r>
          </a:p>
        </p:txBody>
      </p:sp>
    </p:spTree>
    <p:extLst>
      <p:ext uri="{BB962C8B-B14F-4D97-AF65-F5344CB8AC3E}">
        <p14:creationId xmlns:p14="http://schemas.microsoft.com/office/powerpoint/2010/main" val="117749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9" name="Object 3"/>
          <p:cNvGraphicFramePr>
            <a:graphicFrameLocks noChangeAspect="1"/>
          </p:cNvGraphicFramePr>
          <p:nvPr/>
        </p:nvGraphicFramePr>
        <p:xfrm>
          <a:off x="1475656" y="1628800"/>
          <a:ext cx="5943600" cy="4457700"/>
        </p:xfrm>
        <a:graphic>
          <a:graphicData uri="http://schemas.openxmlformats.org/presentationml/2006/ole">
            <mc:AlternateContent xmlns:mc="http://schemas.openxmlformats.org/markup-compatibility/2006">
              <mc:Choice xmlns:v="urn:schemas-microsoft-com:vml" Requires="v">
                <p:oleObj spid="_x0000_s5255" name="Graph" r:id="rId3" imgW="5943600" imgH="4457880" progId="STATISTICA.Graph">
                  <p:embed/>
                </p:oleObj>
              </mc:Choice>
              <mc:Fallback>
                <p:oleObj name="Graph" r:id="rId3" imgW="5943600" imgH="4457880" progId="STATISTICA.Graph">
                  <p:embed/>
                  <p:pic>
                    <p:nvPicPr>
                      <p:cNvPr id="2969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628800"/>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Nadpis 1"/>
          <p:cNvSpPr>
            <a:spLocks noGrp="1"/>
          </p:cNvSpPr>
          <p:nvPr>
            <p:ph type="title"/>
          </p:nvPr>
        </p:nvSpPr>
        <p:spPr/>
        <p:txBody>
          <a:bodyPr>
            <a:noAutofit/>
          </a:bodyPr>
          <a:lstStyle/>
          <a:p>
            <a:r>
              <a:rPr lang="cs-CZ" sz="3600" dirty="0" err="1"/>
              <a:t>MOTUs</a:t>
            </a:r>
            <a:r>
              <a:rPr lang="cs-CZ" sz="3600" dirty="0"/>
              <a:t> vs. </a:t>
            </a:r>
            <a:r>
              <a:rPr lang="cs-CZ" sz="3600" dirty="0" err="1"/>
              <a:t>genetic</a:t>
            </a:r>
            <a:r>
              <a:rPr lang="cs-CZ" sz="3600" dirty="0"/>
              <a:t> </a:t>
            </a:r>
            <a:r>
              <a:rPr lang="cs-CZ" sz="3600" dirty="0" err="1"/>
              <a:t>distances</a:t>
            </a:r>
            <a:r>
              <a:rPr lang="cs-CZ" sz="3600" dirty="0"/>
              <a:t> </a:t>
            </a:r>
          </a:p>
        </p:txBody>
      </p:sp>
      <p:cxnSp>
        <p:nvCxnSpPr>
          <p:cNvPr id="6" name="Přímá spojovací čára 5"/>
          <p:cNvCxnSpPr/>
          <p:nvPr/>
        </p:nvCxnSpPr>
        <p:spPr>
          <a:xfrm>
            <a:off x="2267744" y="4653136"/>
            <a:ext cx="396044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275856" y="5877272"/>
            <a:ext cx="1016560"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a:ea typeface="+mn-ea"/>
                <a:cs typeface="+mn-cs"/>
              </a:rPr>
              <a:t>Between</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species</a:t>
            </a:r>
          </a:p>
        </p:txBody>
      </p:sp>
      <p:sp>
        <p:nvSpPr>
          <p:cNvPr id="10" name="TextovéPole 9"/>
          <p:cNvSpPr txBox="1"/>
          <p:nvPr/>
        </p:nvSpPr>
        <p:spPr>
          <a:xfrm>
            <a:off x="4427984" y="5877272"/>
            <a:ext cx="867545"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a:ea typeface="+mn-ea"/>
                <a:cs typeface="+mn-cs"/>
              </a:rPr>
              <a:t>Within</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species</a:t>
            </a:r>
          </a:p>
        </p:txBody>
      </p:sp>
      <p:sp>
        <p:nvSpPr>
          <p:cNvPr id="11" name="TextovéPole 10"/>
          <p:cNvSpPr txBox="1"/>
          <p:nvPr/>
        </p:nvSpPr>
        <p:spPr>
          <a:xfrm>
            <a:off x="6660232" y="4149080"/>
            <a:ext cx="248376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7% on cytochrome </a:t>
            </a:r>
            <a:r>
              <a:rPr kumimoji="0" lang="cs-CZ" sz="1800" b="1" i="1" u="none" strike="noStrike" kern="1200" cap="none" spc="0" normalizeH="0" baseline="0" noProof="0" dirty="0">
                <a:ln>
                  <a:noFill/>
                </a:ln>
                <a:solidFill>
                  <a:prstClr val="black"/>
                </a:solidFill>
                <a:effectLst/>
                <a:uLnTx/>
                <a:uFillTx/>
                <a:latin typeface="Calibri"/>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a:t>
            </a:r>
            <a:r>
              <a:rPr kumimoji="0" lang="cs-CZ" sz="1400" b="0" i="0" u="none" strike="noStrike" kern="1200" cap="none" spc="0" normalizeH="0" baseline="0" noProof="0" dirty="0" err="1">
                <a:ln>
                  <a:noFill/>
                </a:ln>
                <a:solidFill>
                  <a:prstClr val="black"/>
                </a:solidFill>
                <a:effectLst/>
                <a:uLnTx/>
                <a:uFillTx/>
                <a:latin typeface="Calibri"/>
                <a:ea typeface="+mn-ea"/>
                <a:cs typeface="+mn-cs"/>
              </a:rPr>
              <a:t>suggested</a:t>
            </a:r>
            <a:r>
              <a:rPr kumimoji="0" lang="cs-CZ" sz="1400" b="0" i="0" u="none" strike="noStrike" kern="1200" cap="none" spc="0" normalizeH="0" baseline="0" noProof="0" dirty="0">
                <a:ln>
                  <a:noFill/>
                </a:ln>
                <a:solidFill>
                  <a:prstClr val="black"/>
                </a:solidFill>
                <a:effectLst/>
                <a:uLnTx/>
                <a:uFillTx/>
                <a:latin typeface="Calibri"/>
                <a:ea typeface="+mn-ea"/>
                <a:cs typeface="+mn-cs"/>
              </a:rPr>
              <a:t> as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the</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arbitrary</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treshold</a:t>
            </a:r>
            <a:r>
              <a:rPr kumimoji="0" lang="cs-CZ" sz="1400" b="0" i="0" u="none" strike="noStrike" kern="1200" cap="none" spc="0" normalizeH="0" baseline="0" noProof="0" dirty="0">
                <a:ln>
                  <a:noFill/>
                </a:ln>
                <a:solidFill>
                  <a:prstClr val="black"/>
                </a:solidFill>
                <a:effectLst/>
                <a:uLnTx/>
                <a:uFillTx/>
                <a:latin typeface="Calibri"/>
                <a:ea typeface="+mn-ea"/>
                <a:cs typeface="+mn-cs"/>
              </a:rPr>
              <a:t> by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the</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genetic</a:t>
            </a:r>
            <a:r>
              <a:rPr kumimoji="0" lang="cs-CZ" sz="1400" b="0" i="0" u="none" strike="noStrike" kern="1200" cap="none" spc="0" normalizeH="0" baseline="0" noProof="0" dirty="0">
                <a:ln>
                  <a:noFill/>
                </a:ln>
                <a:solidFill>
                  <a:prstClr val="black"/>
                </a:solidFill>
                <a:effectLst/>
                <a:uLnTx/>
                <a:uFillTx/>
                <a:latin typeface="Calibri"/>
                <a:ea typeface="+mn-ea"/>
                <a:cs typeface="+mn-cs"/>
              </a:rPr>
              <a:t> species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concept</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for</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mammals</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Baker</a:t>
            </a:r>
            <a:r>
              <a:rPr kumimoji="0" lang="cs-CZ" sz="1400" b="0" i="0" u="none" strike="noStrike" kern="1200" cap="none" spc="0" normalizeH="0" baseline="0" noProof="0" dirty="0">
                <a:ln>
                  <a:noFill/>
                </a:ln>
                <a:solidFill>
                  <a:prstClr val="black"/>
                </a:solidFill>
                <a:effectLst/>
                <a:uLnTx/>
                <a:uFillTx/>
                <a:latin typeface="Calibri"/>
                <a:ea typeface="+mn-ea"/>
                <a:cs typeface="+mn-cs"/>
              </a:rPr>
              <a:t> and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Bradley</a:t>
            </a:r>
            <a:r>
              <a:rPr kumimoji="0" lang="cs-CZ" sz="1400" b="0" i="0" u="none" strike="noStrike" kern="1200" cap="none" spc="0" normalizeH="0" baseline="0" noProof="0" dirty="0">
                <a:ln>
                  <a:noFill/>
                </a:ln>
                <a:solidFill>
                  <a:prstClr val="black"/>
                </a:solidFill>
                <a:effectLst/>
                <a:uLnTx/>
                <a:uFillTx/>
                <a:latin typeface="Calibri"/>
                <a:ea typeface="+mn-ea"/>
                <a:cs typeface="+mn-cs"/>
              </a:rPr>
              <a:t>, 2006)</a:t>
            </a:r>
          </a:p>
        </p:txBody>
      </p:sp>
      <p:cxnSp>
        <p:nvCxnSpPr>
          <p:cNvPr id="17" name="Přímá spojovací šipka 16"/>
          <p:cNvCxnSpPr/>
          <p:nvPr/>
        </p:nvCxnSpPr>
        <p:spPr>
          <a:xfrm flipH="1">
            <a:off x="6300192" y="4437112"/>
            <a:ext cx="360040"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2123728" y="4653136"/>
            <a:ext cx="4104456" cy="288032"/>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ovéPole 13"/>
          <p:cNvSpPr txBox="1"/>
          <p:nvPr/>
        </p:nvSpPr>
        <p:spPr>
          <a:xfrm>
            <a:off x="7020272" y="1772816"/>
            <a:ext cx="1944216"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Calibri"/>
                <a:ea typeface="+mn-ea"/>
                <a:cs typeface="+mn-cs"/>
              </a:rPr>
              <a:t>27 </a:t>
            </a:r>
            <a:r>
              <a:rPr kumimoji="0" lang="cs-CZ" sz="2400" b="1" i="0" u="none" strike="noStrike" kern="1200" cap="none" spc="0" normalizeH="0" baseline="0" noProof="0" dirty="0" err="1">
                <a:ln>
                  <a:noFill/>
                </a:ln>
                <a:solidFill>
                  <a:prstClr val="black"/>
                </a:solidFill>
                <a:effectLst/>
                <a:uLnTx/>
                <a:uFillTx/>
                <a:latin typeface="Calibri"/>
                <a:ea typeface="+mn-ea"/>
                <a:cs typeface="+mn-cs"/>
              </a:rPr>
              <a:t>MOTUs</a:t>
            </a:r>
            <a:endParaRPr kumimoji="0" lang="cs-CZ"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t>
            </a:r>
            <a:r>
              <a:rPr kumimoji="0" lang="cs-CZ" sz="1800" b="0" i="0" u="none" strike="noStrike" kern="1200" cap="none" spc="0" normalizeH="0" baseline="0" noProof="0" dirty="0" err="1">
                <a:ln>
                  <a:noFill/>
                </a:ln>
                <a:solidFill>
                  <a:prstClr val="black"/>
                </a:solidFill>
                <a:effectLst/>
                <a:uLnTx/>
                <a:uFillTx/>
                <a:latin typeface="Calibri"/>
                <a:ea typeface="+mn-ea"/>
                <a:cs typeface="+mn-cs"/>
              </a:rPr>
              <a:t>collapsed</a:t>
            </a:r>
            <a:r>
              <a:rPr kumimoji="0" lang="cs-CZ" sz="1800" b="0" i="0" u="none" strike="noStrike" kern="1200" cap="none" spc="0" normalizeH="0" baseline="0" noProof="0" dirty="0">
                <a:ln>
                  <a:noFill/>
                </a:ln>
                <a:solidFill>
                  <a:prstClr val="black"/>
                </a:solidFill>
                <a:effectLst/>
                <a:uLnTx/>
                <a:uFillTx/>
                <a:latin typeface="Calibri"/>
                <a:ea typeface="+mn-ea"/>
                <a:cs typeface="+mn-cs"/>
              </a:rPr>
              <a:t>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from</a:t>
            </a:r>
            <a:r>
              <a:rPr kumimoji="0" lang="cs-CZ" sz="1800" b="0" i="0" u="none" strike="noStrike" kern="1200" cap="none" spc="0" normalizeH="0" baseline="0" noProof="0" dirty="0">
                <a:ln>
                  <a:noFill/>
                </a:ln>
                <a:solidFill>
                  <a:prstClr val="black"/>
                </a:solidFill>
                <a:effectLst/>
                <a:uLnTx/>
                <a:uFillTx/>
                <a:latin typeface="Calibri"/>
                <a:ea typeface="+mn-ea"/>
                <a:cs typeface="+mn-cs"/>
              </a:rPr>
              <a:t> 49 species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identified</a:t>
            </a:r>
            <a:r>
              <a:rPr kumimoji="0" lang="cs-CZ" sz="1800" b="0" i="0" u="none" strike="noStrike" kern="1200" cap="none" spc="0" normalizeH="0" baseline="0" noProof="0" dirty="0">
                <a:ln>
                  <a:noFill/>
                </a:ln>
                <a:solidFill>
                  <a:prstClr val="black"/>
                </a:solidFill>
                <a:effectLst/>
                <a:uLnTx/>
                <a:uFillTx/>
                <a:latin typeface="Calibri"/>
                <a:ea typeface="+mn-ea"/>
                <a:cs typeface="+mn-cs"/>
              </a:rPr>
              <a:t> by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GMYC</a:t>
            </a:r>
            <a:r>
              <a:rPr kumimoji="0" lang="cs-CZ" sz="18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13" name="Přímá spojovací šipka 12"/>
          <p:cNvCxnSpPr>
            <a:endCxn id="12" idx="1"/>
          </p:cNvCxnSpPr>
          <p:nvPr/>
        </p:nvCxnSpPr>
        <p:spPr>
          <a:xfrm>
            <a:off x="1547664" y="4797152"/>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179512" y="4581128"/>
            <a:ext cx="12661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t>
            </a:r>
            <a:r>
              <a:rPr kumimoji="0" lang="cs-CZ" sz="1800" b="0" i="0" u="none" strike="noStrike" kern="1200" cap="none" spc="0" normalizeH="0" baseline="0" noProof="0" dirty="0" err="1">
                <a:ln>
                  <a:noFill/>
                </a:ln>
                <a:solidFill>
                  <a:prstClr val="black"/>
                </a:solidFill>
                <a:effectLst/>
                <a:uLnTx/>
                <a:uFillTx/>
                <a:latin typeface="Calibri"/>
                <a:ea typeface="+mn-ea"/>
                <a:cs typeface="+mn-cs"/>
              </a:rPr>
              <a:t>barcoding</a:t>
            </a:r>
            <a:r>
              <a:rPr kumimoji="0" lang="cs-CZ"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gap“</a:t>
            </a:r>
          </a:p>
        </p:txBody>
      </p:sp>
    </p:spTree>
    <p:extLst>
      <p:ext uri="{BB962C8B-B14F-4D97-AF65-F5344CB8AC3E}">
        <p14:creationId xmlns:p14="http://schemas.microsoft.com/office/powerpoint/2010/main" val="351982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23528" y="188640"/>
            <a:ext cx="8712968" cy="590931"/>
          </a:xfrm>
          <a:prstGeom prst="rect">
            <a:avLst/>
          </a:prstGeom>
        </p:spPr>
        <p:txBody>
          <a:bodyPr vert="horz" lIns="91440" tIns="45720" rIns="91440" bIns="45720" rtlCol="0" anchor="ctr">
            <a:noAutofit/>
          </a:bodyPr>
          <a:lstStyle>
            <a:lvl1pPr defTabSz="685800">
              <a:lnSpc>
                <a:spcPct val="90000"/>
              </a:lnSpc>
              <a:spcBef>
                <a:spcPct val="0"/>
              </a:spcBef>
              <a:buNone/>
              <a:defRPr sz="3600">
                <a:latin typeface="+mj-lt"/>
                <a:ea typeface="+mj-ea"/>
                <a:cs typeface="+mj-cs"/>
              </a:defRPr>
            </a:lvl1pPr>
          </a:lstStyle>
          <a:p>
            <a:r>
              <a:rPr lang="cs-CZ" sz="3200" dirty="0"/>
              <a:t>27 MOTUs after correction of GMYC delimitations</a:t>
            </a:r>
          </a:p>
        </p:txBody>
      </p:sp>
      <p:pic>
        <p:nvPicPr>
          <p:cNvPr id="2051" name="Picture 3"/>
          <p:cNvPicPr>
            <a:picLocks noGrp="1" noChangeAspect="1" noChangeArrowheads="1"/>
          </p:cNvPicPr>
          <p:nvPr>
            <p:ph idx="1"/>
          </p:nvPr>
        </p:nvPicPr>
        <p:blipFill>
          <a:blip r:embed="rId2" cstate="print"/>
          <a:srcRect/>
          <a:stretch>
            <a:fillRect/>
          </a:stretch>
        </p:blipFill>
        <p:spPr bwMode="auto">
          <a:xfrm>
            <a:off x="251520" y="980728"/>
            <a:ext cx="6336703" cy="5445224"/>
          </a:xfrm>
          <a:prstGeom prst="rect">
            <a:avLst/>
          </a:prstGeom>
          <a:noFill/>
          <a:ln w="9525">
            <a:noFill/>
            <a:miter lim="800000"/>
            <a:headEnd/>
            <a:tailEnd/>
          </a:ln>
        </p:spPr>
      </p:pic>
      <p:sp>
        <p:nvSpPr>
          <p:cNvPr id="8" name="Zástupný symbol pro obsah 2"/>
          <p:cNvSpPr txBox="1">
            <a:spLocks/>
          </p:cNvSpPr>
          <p:nvPr/>
        </p:nvSpPr>
        <p:spPr>
          <a:xfrm>
            <a:off x="6732240" y="1268760"/>
            <a:ext cx="2304256" cy="460851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27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MOTUs</a:t>
            </a:r>
            <a:r>
              <a:rPr kumimoji="0" lang="cs-CZ" sz="1800" b="0" i="0" u="none" strike="noStrike" kern="1200" cap="none" spc="0" normalizeH="0" baseline="0" noProof="0" dirty="0">
                <a:ln>
                  <a:noFill/>
                </a:ln>
                <a:solidFill>
                  <a:prstClr val="black"/>
                </a:solidFill>
                <a:effectLst/>
                <a:uLnTx/>
                <a:uFillTx/>
                <a:latin typeface="Calibri"/>
                <a:ea typeface="+mn-ea"/>
                <a:cs typeface="+mn-cs"/>
              </a:rPr>
              <a:t> (</a:t>
            </a:r>
            <a:r>
              <a:rPr kumimoji="0" lang="cs-CZ" sz="1800" b="1" i="0" u="none" strike="noStrike" kern="1200" cap="none" spc="0" normalizeH="0" baseline="0" noProof="0" dirty="0">
                <a:ln>
                  <a:noFill/>
                </a:ln>
                <a:solidFill>
                  <a:prstClr val="black"/>
                </a:solidFill>
                <a:effectLst/>
                <a:uLnTx/>
                <a:uFillTx/>
                <a:latin typeface="Calibri"/>
                <a:ea typeface="+mn-ea"/>
                <a:cs typeface="+mn-cs"/>
              </a:rPr>
              <a:t>7.2-19.2% distance</a:t>
            </a:r>
            <a:r>
              <a:rPr kumimoji="0" lang="cs-CZ" sz="18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Pravá složená závorka 6"/>
          <p:cNvSpPr/>
          <p:nvPr/>
        </p:nvSpPr>
        <p:spPr>
          <a:xfrm>
            <a:off x="6372200" y="1916832"/>
            <a:ext cx="1008112" cy="1296144"/>
          </a:xfrm>
          <a:prstGeom prst="rightBrace">
            <a:avLst>
              <a:gd name="adj1" fmla="val 9870"/>
              <a:gd name="adj2" fmla="val 48804"/>
            </a:avLst>
          </a:prstGeom>
          <a:ln w="38100">
            <a:solidFill>
              <a:srgbClr val="E91DA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ovéPole 10"/>
          <p:cNvSpPr txBox="1"/>
          <p:nvPr/>
        </p:nvSpPr>
        <p:spPr>
          <a:xfrm>
            <a:off x="7411474" y="2348880"/>
            <a:ext cx="173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1" u="none" strike="noStrike" kern="1200" cap="none" spc="0" normalizeH="0" baseline="0" noProof="0" dirty="0" err="1">
                <a:ln>
                  <a:noFill/>
                </a:ln>
                <a:solidFill>
                  <a:srgbClr val="E91DAF"/>
                </a:solidFill>
                <a:effectLst/>
                <a:uLnTx/>
                <a:uFillTx/>
                <a:latin typeface="Calibri"/>
                <a:ea typeface="+mn-ea"/>
                <a:cs typeface="+mn-cs"/>
              </a:rPr>
              <a:t>Mus</a:t>
            </a:r>
            <a:r>
              <a:rPr kumimoji="0" lang="cs-CZ" sz="1800" b="1" i="1" u="none" strike="noStrike" kern="1200" cap="none" spc="0" normalizeH="0" baseline="0" noProof="0" dirty="0">
                <a:ln>
                  <a:noFill/>
                </a:ln>
                <a:solidFill>
                  <a:srgbClr val="E91DAF"/>
                </a:solidFill>
                <a:effectLst/>
                <a:uLnTx/>
                <a:uFillTx/>
                <a:latin typeface="Calibri"/>
                <a:ea typeface="+mn-ea"/>
                <a:cs typeface="+mn-cs"/>
              </a:rPr>
              <a:t> </a:t>
            </a:r>
            <a:r>
              <a:rPr kumimoji="0" lang="cs-CZ" sz="1800" b="1" i="1" u="none" strike="noStrike" kern="1200" cap="none" spc="0" normalizeH="0" baseline="0" noProof="0" dirty="0" err="1">
                <a:ln>
                  <a:noFill/>
                </a:ln>
                <a:solidFill>
                  <a:srgbClr val="E91DAF"/>
                </a:solidFill>
                <a:effectLst/>
                <a:uLnTx/>
                <a:uFillTx/>
                <a:latin typeface="Calibri"/>
                <a:ea typeface="+mn-ea"/>
                <a:cs typeface="+mn-cs"/>
              </a:rPr>
              <a:t>minutoides</a:t>
            </a:r>
            <a:endParaRPr kumimoji="0" lang="cs-CZ" sz="1800" b="1" i="1" u="none" strike="noStrike" kern="1200" cap="none" spc="0" normalizeH="0" baseline="0" noProof="0" dirty="0">
              <a:ln>
                <a:noFill/>
              </a:ln>
              <a:solidFill>
                <a:srgbClr val="E91DAF"/>
              </a:solidFill>
              <a:effectLst/>
              <a:uLnTx/>
              <a:uFillTx/>
              <a:latin typeface="Calibri"/>
              <a:ea typeface="+mn-ea"/>
              <a:cs typeface="+mn-cs"/>
            </a:endParaRPr>
          </a:p>
        </p:txBody>
      </p:sp>
    </p:spTree>
    <p:extLst>
      <p:ext uri="{BB962C8B-B14F-4D97-AF65-F5344CB8AC3E}">
        <p14:creationId xmlns:p14="http://schemas.microsoft.com/office/powerpoint/2010/main" val="252671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20080"/>
          </a:xfrm>
        </p:spPr>
        <p:txBody>
          <a:bodyPr>
            <a:normAutofit/>
          </a:bodyPr>
          <a:lstStyle/>
          <a:p>
            <a:r>
              <a:rPr lang="cs-CZ" sz="3200" dirty="0" err="1"/>
              <a:t>How</a:t>
            </a:r>
            <a:r>
              <a:rPr lang="cs-CZ" sz="3200" dirty="0"/>
              <a:t> many species </a:t>
            </a:r>
            <a:r>
              <a:rPr lang="cs-CZ" sz="3200" dirty="0" err="1"/>
              <a:t>of</a:t>
            </a:r>
            <a:r>
              <a:rPr lang="cs-CZ" sz="3200" dirty="0"/>
              <a:t> </a:t>
            </a:r>
            <a:r>
              <a:rPr lang="cs-CZ" sz="3200" i="1" dirty="0" err="1"/>
              <a:t>Nannomys</a:t>
            </a:r>
            <a:r>
              <a:rPr lang="cs-CZ" sz="3200" dirty="0"/>
              <a:t>?</a:t>
            </a:r>
          </a:p>
        </p:txBody>
      </p:sp>
      <p:pic>
        <p:nvPicPr>
          <p:cNvPr id="6" name="Picture 3"/>
          <p:cNvPicPr>
            <a:picLocks noGrp="1" noChangeAspect="1" noChangeArrowheads="1"/>
          </p:cNvPicPr>
          <p:nvPr>
            <p:ph idx="1"/>
          </p:nvPr>
        </p:nvPicPr>
        <p:blipFill>
          <a:blip r:embed="rId2" cstate="print"/>
          <a:srcRect/>
          <a:stretch>
            <a:fillRect/>
          </a:stretch>
        </p:blipFill>
        <p:spPr bwMode="auto">
          <a:xfrm>
            <a:off x="323528" y="980728"/>
            <a:ext cx="6452367" cy="5544616"/>
          </a:xfrm>
          <a:prstGeom prst="rect">
            <a:avLst/>
          </a:prstGeom>
          <a:noFill/>
          <a:ln w="9525">
            <a:noFill/>
            <a:miter lim="800000"/>
            <a:headEnd/>
            <a:tailEnd/>
          </a:ln>
        </p:spPr>
      </p:pic>
      <p:sp>
        <p:nvSpPr>
          <p:cNvPr id="7" name="TextovéPole 6"/>
          <p:cNvSpPr txBox="1"/>
          <p:nvPr/>
        </p:nvSpPr>
        <p:spPr>
          <a:xfrm>
            <a:off x="6847719" y="908720"/>
            <a:ext cx="644728" cy="276999"/>
          </a:xfrm>
          <a:prstGeom prst="rect">
            <a:avLst/>
          </a:prstGeom>
          <a:noFill/>
        </p:spPr>
        <p:txBody>
          <a:bodyPr wrap="none" rtlCol="0">
            <a:spAutoFit/>
          </a:bodyPr>
          <a:lstStyle/>
          <a:p>
            <a:r>
              <a:rPr lang="cs-CZ" sz="1200" i="1" dirty="0" err="1"/>
              <a:t>indutus</a:t>
            </a:r>
            <a:endParaRPr lang="cs-CZ" sz="1200" i="1" dirty="0"/>
          </a:p>
        </p:txBody>
      </p:sp>
      <p:sp>
        <p:nvSpPr>
          <p:cNvPr id="8" name="TextovéPole 7"/>
          <p:cNvSpPr txBox="1"/>
          <p:nvPr/>
        </p:nvSpPr>
        <p:spPr>
          <a:xfrm>
            <a:off x="6861345" y="3645024"/>
            <a:ext cx="617477" cy="276999"/>
          </a:xfrm>
          <a:prstGeom prst="rect">
            <a:avLst/>
          </a:prstGeom>
          <a:noFill/>
        </p:spPr>
        <p:txBody>
          <a:bodyPr wrap="none" rtlCol="0">
            <a:spAutoFit/>
          </a:bodyPr>
          <a:lstStyle/>
          <a:p>
            <a:r>
              <a:rPr lang="cs-CZ" sz="1200" i="1" dirty="0"/>
              <a:t>haussa</a:t>
            </a:r>
          </a:p>
        </p:txBody>
      </p:sp>
      <p:sp>
        <p:nvSpPr>
          <p:cNvPr id="9" name="TextovéPole 8"/>
          <p:cNvSpPr txBox="1"/>
          <p:nvPr/>
        </p:nvSpPr>
        <p:spPr>
          <a:xfrm>
            <a:off x="6848521" y="3789040"/>
            <a:ext cx="643125" cy="276999"/>
          </a:xfrm>
          <a:prstGeom prst="rect">
            <a:avLst/>
          </a:prstGeom>
          <a:noFill/>
        </p:spPr>
        <p:txBody>
          <a:bodyPr wrap="none" rtlCol="0">
            <a:spAutoFit/>
          </a:bodyPr>
          <a:lstStyle/>
          <a:p>
            <a:r>
              <a:rPr lang="cs-CZ" sz="1200" i="1" dirty="0" err="1"/>
              <a:t>baoulei</a:t>
            </a:r>
            <a:endParaRPr lang="cs-CZ" sz="1200" i="1" dirty="0"/>
          </a:p>
        </p:txBody>
      </p:sp>
      <p:sp>
        <p:nvSpPr>
          <p:cNvPr id="10" name="TextovéPole 9"/>
          <p:cNvSpPr txBox="1"/>
          <p:nvPr/>
        </p:nvSpPr>
        <p:spPr>
          <a:xfrm>
            <a:off x="6873367" y="3933056"/>
            <a:ext cx="593432" cy="276999"/>
          </a:xfrm>
          <a:prstGeom prst="rect">
            <a:avLst/>
          </a:prstGeom>
          <a:noFill/>
        </p:spPr>
        <p:txBody>
          <a:bodyPr wrap="none" rtlCol="0">
            <a:spAutoFit/>
          </a:bodyPr>
          <a:lstStyle/>
          <a:p>
            <a:r>
              <a:rPr lang="cs-CZ" sz="1200" i="1" dirty="0" err="1"/>
              <a:t>neavei</a:t>
            </a:r>
            <a:endParaRPr lang="cs-CZ" sz="1200" i="1" dirty="0"/>
          </a:p>
        </p:txBody>
      </p:sp>
      <p:sp>
        <p:nvSpPr>
          <p:cNvPr id="11" name="TextovéPole 10"/>
          <p:cNvSpPr txBox="1"/>
          <p:nvPr/>
        </p:nvSpPr>
        <p:spPr>
          <a:xfrm>
            <a:off x="6804259" y="4869160"/>
            <a:ext cx="720069" cy="276999"/>
          </a:xfrm>
          <a:prstGeom prst="rect">
            <a:avLst/>
          </a:prstGeom>
          <a:noFill/>
        </p:spPr>
        <p:txBody>
          <a:bodyPr wrap="none" rtlCol="0">
            <a:spAutoFit/>
          </a:bodyPr>
          <a:lstStyle/>
          <a:p>
            <a:r>
              <a:rPr lang="cs-CZ" sz="1200" i="1"/>
              <a:t>imberbis</a:t>
            </a:r>
            <a:endParaRPr lang="cs-CZ" sz="1200" i="1" dirty="0"/>
          </a:p>
        </p:txBody>
      </p:sp>
      <p:sp>
        <p:nvSpPr>
          <p:cNvPr id="12" name="TextovéPole 11"/>
          <p:cNvSpPr txBox="1"/>
          <p:nvPr/>
        </p:nvSpPr>
        <p:spPr>
          <a:xfrm>
            <a:off x="6904754" y="4437112"/>
            <a:ext cx="530658" cy="276999"/>
          </a:xfrm>
          <a:prstGeom prst="rect">
            <a:avLst/>
          </a:prstGeom>
          <a:noFill/>
        </p:spPr>
        <p:txBody>
          <a:bodyPr wrap="none" rtlCol="0">
            <a:spAutoFit/>
          </a:bodyPr>
          <a:lstStyle/>
          <a:p>
            <a:r>
              <a:rPr lang="cs-CZ" sz="1200" i="1" dirty="0"/>
              <a:t>triton</a:t>
            </a:r>
          </a:p>
        </p:txBody>
      </p:sp>
      <p:sp>
        <p:nvSpPr>
          <p:cNvPr id="13" name="TextovéPole 12"/>
          <p:cNvSpPr txBox="1"/>
          <p:nvPr/>
        </p:nvSpPr>
        <p:spPr>
          <a:xfrm>
            <a:off x="6791229" y="5445224"/>
            <a:ext cx="757708" cy="276999"/>
          </a:xfrm>
          <a:prstGeom prst="rect">
            <a:avLst/>
          </a:prstGeom>
          <a:noFill/>
        </p:spPr>
        <p:txBody>
          <a:bodyPr wrap="none" rtlCol="0">
            <a:spAutoFit/>
          </a:bodyPr>
          <a:lstStyle/>
          <a:p>
            <a:r>
              <a:rPr lang="cs-CZ" sz="1200" i="1" dirty="0" err="1"/>
              <a:t>setulosus</a:t>
            </a:r>
            <a:endParaRPr lang="cs-CZ" sz="1200" i="1" dirty="0"/>
          </a:p>
        </p:txBody>
      </p:sp>
      <p:sp>
        <p:nvSpPr>
          <p:cNvPr id="14" name="TextovéPole 13"/>
          <p:cNvSpPr txBox="1"/>
          <p:nvPr/>
        </p:nvSpPr>
        <p:spPr>
          <a:xfrm>
            <a:off x="6776001" y="5949280"/>
            <a:ext cx="788164" cy="276999"/>
          </a:xfrm>
          <a:prstGeom prst="rect">
            <a:avLst/>
          </a:prstGeom>
          <a:noFill/>
        </p:spPr>
        <p:txBody>
          <a:bodyPr wrap="none" rtlCol="0">
            <a:spAutoFit/>
          </a:bodyPr>
          <a:lstStyle/>
          <a:p>
            <a:r>
              <a:rPr lang="cs-CZ" sz="1200" i="1" dirty="0" err="1"/>
              <a:t>mahomet</a:t>
            </a:r>
            <a:endParaRPr lang="cs-CZ" sz="1200" i="1" dirty="0"/>
          </a:p>
        </p:txBody>
      </p:sp>
      <p:sp>
        <p:nvSpPr>
          <p:cNvPr id="15" name="TextovéPole 14"/>
          <p:cNvSpPr txBox="1"/>
          <p:nvPr/>
        </p:nvSpPr>
        <p:spPr>
          <a:xfrm>
            <a:off x="6799148" y="3429000"/>
            <a:ext cx="741870" cy="276999"/>
          </a:xfrm>
          <a:prstGeom prst="rect">
            <a:avLst/>
          </a:prstGeom>
          <a:noFill/>
        </p:spPr>
        <p:txBody>
          <a:bodyPr wrap="none" rtlCol="0">
            <a:spAutoFit/>
          </a:bodyPr>
          <a:lstStyle/>
          <a:p>
            <a:r>
              <a:rPr lang="cs-CZ" sz="1200" i="1" dirty="0" err="1"/>
              <a:t>mattheyi</a:t>
            </a:r>
            <a:endParaRPr lang="cs-CZ" sz="1200" i="1" dirty="0"/>
          </a:p>
        </p:txBody>
      </p:sp>
      <p:sp>
        <p:nvSpPr>
          <p:cNvPr id="16" name="TextovéPole 15"/>
          <p:cNvSpPr txBox="1"/>
          <p:nvPr/>
        </p:nvSpPr>
        <p:spPr>
          <a:xfrm>
            <a:off x="6696236" y="3212976"/>
            <a:ext cx="947695" cy="276999"/>
          </a:xfrm>
          <a:prstGeom prst="rect">
            <a:avLst/>
          </a:prstGeom>
          <a:noFill/>
        </p:spPr>
        <p:txBody>
          <a:bodyPr wrap="none" rtlCol="0">
            <a:spAutoFit/>
          </a:bodyPr>
          <a:lstStyle/>
          <a:p>
            <a:r>
              <a:rPr lang="cs-CZ" sz="1200" i="1" dirty="0" err="1"/>
              <a:t>musculoides</a:t>
            </a:r>
            <a:endParaRPr lang="cs-CZ" sz="1200" i="1" dirty="0"/>
          </a:p>
        </p:txBody>
      </p:sp>
      <p:sp>
        <p:nvSpPr>
          <p:cNvPr id="17" name="TextovéPole 16"/>
          <p:cNvSpPr txBox="1"/>
          <p:nvPr/>
        </p:nvSpPr>
        <p:spPr>
          <a:xfrm>
            <a:off x="6733233" y="2420888"/>
            <a:ext cx="873701" cy="276999"/>
          </a:xfrm>
          <a:prstGeom prst="rect">
            <a:avLst/>
          </a:prstGeom>
          <a:noFill/>
        </p:spPr>
        <p:txBody>
          <a:bodyPr wrap="none" rtlCol="0">
            <a:spAutoFit/>
          </a:bodyPr>
          <a:lstStyle/>
          <a:p>
            <a:r>
              <a:rPr lang="cs-CZ" sz="1200" i="1" dirty="0" err="1"/>
              <a:t>minutoides</a:t>
            </a:r>
            <a:endParaRPr lang="cs-CZ" sz="1200" i="1" dirty="0"/>
          </a:p>
        </p:txBody>
      </p:sp>
      <p:sp>
        <p:nvSpPr>
          <p:cNvPr id="19" name="TextovéPole 18"/>
          <p:cNvSpPr txBox="1"/>
          <p:nvPr/>
        </p:nvSpPr>
        <p:spPr>
          <a:xfrm>
            <a:off x="7596336" y="1196752"/>
            <a:ext cx="1082348" cy="276999"/>
          </a:xfrm>
          <a:prstGeom prst="rect">
            <a:avLst/>
          </a:prstGeom>
          <a:noFill/>
        </p:spPr>
        <p:txBody>
          <a:bodyPr wrap="none" rtlCol="0">
            <a:spAutoFit/>
          </a:bodyPr>
          <a:lstStyle/>
          <a:p>
            <a:r>
              <a:rPr lang="cs-CZ" sz="1200" dirty="0" err="1"/>
              <a:t>Sp</a:t>
            </a:r>
            <a:r>
              <a:rPr lang="cs-CZ" sz="1200" dirty="0"/>
              <a:t>. 1 </a:t>
            </a:r>
            <a:r>
              <a:rPr lang="cs-CZ" sz="1200" i="1" dirty="0"/>
              <a:t>(</a:t>
            </a:r>
            <a:r>
              <a:rPr lang="cs-CZ" sz="1200" i="1" dirty="0" err="1"/>
              <a:t>gratus</a:t>
            </a:r>
            <a:r>
              <a:rPr lang="cs-CZ" sz="1200" i="1" dirty="0"/>
              <a:t>?)</a:t>
            </a:r>
          </a:p>
        </p:txBody>
      </p:sp>
      <p:sp>
        <p:nvSpPr>
          <p:cNvPr id="20" name="TextovéPole 19"/>
          <p:cNvSpPr txBox="1"/>
          <p:nvPr/>
        </p:nvSpPr>
        <p:spPr>
          <a:xfrm>
            <a:off x="7524328" y="1556792"/>
            <a:ext cx="1210588" cy="276999"/>
          </a:xfrm>
          <a:prstGeom prst="rect">
            <a:avLst/>
          </a:prstGeom>
          <a:noFill/>
        </p:spPr>
        <p:txBody>
          <a:bodyPr wrap="none" rtlCol="0">
            <a:spAutoFit/>
          </a:bodyPr>
          <a:lstStyle/>
          <a:p>
            <a:r>
              <a:rPr lang="cs-CZ" sz="1200" dirty="0" err="1"/>
              <a:t>Sp</a:t>
            </a:r>
            <a:r>
              <a:rPr lang="cs-CZ" sz="1200" dirty="0"/>
              <a:t>. 2 </a:t>
            </a:r>
            <a:r>
              <a:rPr lang="cs-CZ" sz="1200" i="1" dirty="0"/>
              <a:t>(</a:t>
            </a:r>
            <a:r>
              <a:rPr lang="cs-CZ" sz="1200" i="1" dirty="0" err="1"/>
              <a:t>gerbillus</a:t>
            </a:r>
            <a:r>
              <a:rPr lang="cs-CZ" sz="1200" i="1" dirty="0"/>
              <a:t>?)</a:t>
            </a:r>
          </a:p>
        </p:txBody>
      </p:sp>
      <p:sp>
        <p:nvSpPr>
          <p:cNvPr id="21" name="TextovéPole 20"/>
          <p:cNvSpPr txBox="1"/>
          <p:nvPr/>
        </p:nvSpPr>
        <p:spPr>
          <a:xfrm>
            <a:off x="7668344" y="3356992"/>
            <a:ext cx="1202445" cy="276999"/>
          </a:xfrm>
          <a:prstGeom prst="rect">
            <a:avLst/>
          </a:prstGeom>
          <a:noFill/>
        </p:spPr>
        <p:txBody>
          <a:bodyPr wrap="none" rtlCol="0">
            <a:spAutoFit/>
          </a:bodyPr>
          <a:lstStyle/>
          <a:p>
            <a:r>
              <a:rPr lang="cs-CZ" sz="1200" dirty="0" err="1"/>
              <a:t>Sp</a:t>
            </a:r>
            <a:r>
              <a:rPr lang="cs-CZ" sz="1200" dirty="0"/>
              <a:t>. 3 </a:t>
            </a:r>
            <a:r>
              <a:rPr lang="cs-CZ" sz="1200" i="1" dirty="0"/>
              <a:t>(</a:t>
            </a:r>
            <a:r>
              <a:rPr lang="cs-CZ" sz="1200" i="1" dirty="0" err="1"/>
              <a:t>kasaicus</a:t>
            </a:r>
            <a:r>
              <a:rPr lang="cs-CZ" sz="1200" i="1" dirty="0"/>
              <a:t>?)</a:t>
            </a:r>
          </a:p>
        </p:txBody>
      </p:sp>
      <p:sp>
        <p:nvSpPr>
          <p:cNvPr id="22" name="TextovéPole 21"/>
          <p:cNvSpPr txBox="1"/>
          <p:nvPr/>
        </p:nvSpPr>
        <p:spPr>
          <a:xfrm>
            <a:off x="7668344" y="3645024"/>
            <a:ext cx="975203" cy="276999"/>
          </a:xfrm>
          <a:prstGeom prst="rect">
            <a:avLst/>
          </a:prstGeom>
          <a:noFill/>
        </p:spPr>
        <p:txBody>
          <a:bodyPr wrap="none" rtlCol="0">
            <a:spAutoFit/>
          </a:bodyPr>
          <a:lstStyle/>
          <a:p>
            <a:r>
              <a:rPr lang="cs-CZ" sz="1200" dirty="0" err="1"/>
              <a:t>Sp</a:t>
            </a:r>
            <a:r>
              <a:rPr lang="cs-CZ" sz="1200" dirty="0"/>
              <a:t>. 4 </a:t>
            </a:r>
            <a:r>
              <a:rPr lang="cs-CZ" sz="1200" i="1" dirty="0"/>
              <a:t>(</a:t>
            </a:r>
            <a:r>
              <a:rPr lang="cs-CZ" sz="1200" dirty="0" err="1"/>
              <a:t>Tchad</a:t>
            </a:r>
            <a:r>
              <a:rPr lang="cs-CZ" sz="1200" i="1" dirty="0"/>
              <a:t>)</a:t>
            </a:r>
          </a:p>
        </p:txBody>
      </p:sp>
      <p:sp>
        <p:nvSpPr>
          <p:cNvPr id="23" name="TextovéPole 22"/>
          <p:cNvSpPr txBox="1"/>
          <p:nvPr/>
        </p:nvSpPr>
        <p:spPr>
          <a:xfrm>
            <a:off x="7668344" y="3861048"/>
            <a:ext cx="1318181" cy="276999"/>
          </a:xfrm>
          <a:prstGeom prst="rect">
            <a:avLst/>
          </a:prstGeom>
          <a:noFill/>
        </p:spPr>
        <p:txBody>
          <a:bodyPr wrap="none" rtlCol="0">
            <a:spAutoFit/>
          </a:bodyPr>
          <a:lstStyle/>
          <a:p>
            <a:r>
              <a:rPr lang="cs-CZ" sz="1200" dirty="0" err="1"/>
              <a:t>Sp</a:t>
            </a:r>
            <a:r>
              <a:rPr lang="cs-CZ" sz="1200" dirty="0"/>
              <a:t>. 5 </a:t>
            </a:r>
            <a:r>
              <a:rPr lang="cs-CZ" sz="1200" i="1" dirty="0"/>
              <a:t>(</a:t>
            </a:r>
            <a:r>
              <a:rPr lang="cs-CZ" sz="1200" i="1" dirty="0" err="1"/>
              <a:t>cf</a:t>
            </a:r>
            <a:r>
              <a:rPr lang="cs-CZ" sz="1200" i="1" dirty="0"/>
              <a:t>. </a:t>
            </a:r>
            <a:r>
              <a:rPr lang="cs-CZ" sz="1200" i="1" dirty="0" err="1"/>
              <a:t>baoulei</a:t>
            </a:r>
            <a:r>
              <a:rPr lang="cs-CZ" sz="1200" i="1" dirty="0"/>
              <a:t>?)</a:t>
            </a:r>
          </a:p>
        </p:txBody>
      </p:sp>
      <p:sp>
        <p:nvSpPr>
          <p:cNvPr id="24" name="TextovéPole 23"/>
          <p:cNvSpPr txBox="1"/>
          <p:nvPr/>
        </p:nvSpPr>
        <p:spPr>
          <a:xfrm>
            <a:off x="7668344" y="4221088"/>
            <a:ext cx="1067472" cy="276999"/>
          </a:xfrm>
          <a:prstGeom prst="rect">
            <a:avLst/>
          </a:prstGeom>
          <a:noFill/>
        </p:spPr>
        <p:txBody>
          <a:bodyPr wrap="none" rtlCol="0">
            <a:spAutoFit/>
          </a:bodyPr>
          <a:lstStyle/>
          <a:p>
            <a:r>
              <a:rPr lang="cs-CZ" sz="1200" dirty="0" err="1"/>
              <a:t>Sp</a:t>
            </a:r>
            <a:r>
              <a:rPr lang="cs-CZ" sz="1200" dirty="0"/>
              <a:t>. 7 </a:t>
            </a:r>
            <a:r>
              <a:rPr lang="cs-CZ" sz="1200" i="1" dirty="0"/>
              <a:t>(</a:t>
            </a:r>
            <a:r>
              <a:rPr lang="cs-CZ" sz="1200" dirty="0" err="1"/>
              <a:t>Harena</a:t>
            </a:r>
            <a:r>
              <a:rPr lang="cs-CZ" sz="1200" i="1" dirty="0"/>
              <a:t>)</a:t>
            </a:r>
          </a:p>
        </p:txBody>
      </p:sp>
      <p:sp>
        <p:nvSpPr>
          <p:cNvPr id="25" name="TextovéPole 24"/>
          <p:cNvSpPr txBox="1"/>
          <p:nvPr/>
        </p:nvSpPr>
        <p:spPr>
          <a:xfrm>
            <a:off x="6876000" y="4149080"/>
            <a:ext cx="598241" cy="276999"/>
          </a:xfrm>
          <a:prstGeom prst="rect">
            <a:avLst/>
          </a:prstGeom>
          <a:noFill/>
        </p:spPr>
        <p:txBody>
          <a:bodyPr wrap="none" rtlCol="0">
            <a:spAutoFit/>
          </a:bodyPr>
          <a:lstStyle/>
          <a:p>
            <a:r>
              <a:rPr lang="cs-CZ" sz="1200" i="1" dirty="0" err="1"/>
              <a:t>sorella</a:t>
            </a:r>
            <a:endParaRPr lang="cs-CZ" sz="1200" i="1" dirty="0"/>
          </a:p>
        </p:txBody>
      </p:sp>
      <p:sp>
        <p:nvSpPr>
          <p:cNvPr id="27" name="TextovéPole 26"/>
          <p:cNvSpPr txBox="1"/>
          <p:nvPr/>
        </p:nvSpPr>
        <p:spPr>
          <a:xfrm>
            <a:off x="7668344" y="4653136"/>
            <a:ext cx="998991" cy="276999"/>
          </a:xfrm>
          <a:prstGeom prst="rect">
            <a:avLst/>
          </a:prstGeom>
          <a:noFill/>
        </p:spPr>
        <p:txBody>
          <a:bodyPr wrap="none" rtlCol="0">
            <a:spAutoFit/>
          </a:bodyPr>
          <a:lstStyle/>
          <a:p>
            <a:r>
              <a:rPr lang="cs-CZ" sz="1200" dirty="0" err="1"/>
              <a:t>Sp</a:t>
            </a:r>
            <a:r>
              <a:rPr lang="cs-CZ" sz="1200" dirty="0"/>
              <a:t>. 8 </a:t>
            </a:r>
            <a:r>
              <a:rPr lang="cs-CZ" sz="1200" i="1" dirty="0"/>
              <a:t>(</a:t>
            </a:r>
            <a:r>
              <a:rPr lang="cs-CZ" sz="1200" dirty="0" err="1"/>
              <a:t>Kikwit</a:t>
            </a:r>
            <a:r>
              <a:rPr lang="cs-CZ" sz="1200" i="1" dirty="0"/>
              <a:t>)</a:t>
            </a:r>
          </a:p>
        </p:txBody>
      </p:sp>
      <p:sp>
        <p:nvSpPr>
          <p:cNvPr id="28" name="TextovéPole 27"/>
          <p:cNvSpPr txBox="1"/>
          <p:nvPr/>
        </p:nvSpPr>
        <p:spPr>
          <a:xfrm>
            <a:off x="7812360" y="4797152"/>
            <a:ext cx="987835" cy="276999"/>
          </a:xfrm>
          <a:prstGeom prst="rect">
            <a:avLst/>
          </a:prstGeom>
          <a:noFill/>
        </p:spPr>
        <p:txBody>
          <a:bodyPr wrap="none" rtlCol="0">
            <a:spAutoFit/>
          </a:bodyPr>
          <a:lstStyle/>
          <a:p>
            <a:r>
              <a:rPr lang="cs-CZ" sz="1200" dirty="0" err="1"/>
              <a:t>Sp</a:t>
            </a:r>
            <a:r>
              <a:rPr lang="cs-CZ" sz="1200" dirty="0"/>
              <a:t>. 9 </a:t>
            </a:r>
            <a:r>
              <a:rPr lang="cs-CZ" sz="1200" i="1" dirty="0"/>
              <a:t>(</a:t>
            </a:r>
            <a:r>
              <a:rPr lang="cs-CZ" sz="1200" dirty="0" err="1"/>
              <a:t>Kenya</a:t>
            </a:r>
            <a:r>
              <a:rPr lang="cs-CZ" sz="1200" i="1" dirty="0"/>
              <a:t>)</a:t>
            </a:r>
          </a:p>
        </p:txBody>
      </p:sp>
      <p:sp>
        <p:nvSpPr>
          <p:cNvPr id="29" name="TextovéPole 28"/>
          <p:cNvSpPr txBox="1"/>
          <p:nvPr/>
        </p:nvSpPr>
        <p:spPr>
          <a:xfrm>
            <a:off x="7634933" y="5013176"/>
            <a:ext cx="1509067" cy="276999"/>
          </a:xfrm>
          <a:prstGeom prst="rect">
            <a:avLst/>
          </a:prstGeom>
          <a:noFill/>
        </p:spPr>
        <p:txBody>
          <a:bodyPr wrap="none" rtlCol="0">
            <a:spAutoFit/>
          </a:bodyPr>
          <a:lstStyle/>
          <a:p>
            <a:r>
              <a:rPr lang="cs-CZ" sz="1200" dirty="0" err="1"/>
              <a:t>Sp</a:t>
            </a:r>
            <a:r>
              <a:rPr lang="cs-CZ" sz="1200" dirty="0"/>
              <a:t>. 10 </a:t>
            </a:r>
            <a:r>
              <a:rPr lang="cs-CZ" sz="1200" i="1" dirty="0"/>
              <a:t>(</a:t>
            </a:r>
            <a:r>
              <a:rPr lang="cs-CZ" sz="1200" i="1" dirty="0" err="1"/>
              <a:t>proconodon</a:t>
            </a:r>
            <a:r>
              <a:rPr lang="cs-CZ" sz="1200" i="1" dirty="0"/>
              <a:t>?)</a:t>
            </a:r>
          </a:p>
        </p:txBody>
      </p:sp>
      <p:sp>
        <p:nvSpPr>
          <p:cNvPr id="30" name="TextovéPole 29"/>
          <p:cNvSpPr txBox="1"/>
          <p:nvPr/>
        </p:nvSpPr>
        <p:spPr>
          <a:xfrm>
            <a:off x="7629483" y="5229200"/>
            <a:ext cx="1514517" cy="276999"/>
          </a:xfrm>
          <a:prstGeom prst="rect">
            <a:avLst/>
          </a:prstGeom>
          <a:noFill/>
        </p:spPr>
        <p:txBody>
          <a:bodyPr wrap="none" rtlCol="0">
            <a:spAutoFit/>
          </a:bodyPr>
          <a:lstStyle/>
          <a:p>
            <a:r>
              <a:rPr lang="cs-CZ" sz="1200" dirty="0" err="1"/>
              <a:t>Sp</a:t>
            </a:r>
            <a:r>
              <a:rPr lang="cs-CZ" sz="1200" dirty="0"/>
              <a:t>. 11 </a:t>
            </a:r>
            <a:r>
              <a:rPr lang="cs-CZ" sz="1200" i="1" dirty="0"/>
              <a:t>(</a:t>
            </a:r>
            <a:r>
              <a:rPr lang="cs-CZ" sz="1200" i="1" dirty="0" err="1"/>
              <a:t>cf</a:t>
            </a:r>
            <a:r>
              <a:rPr lang="cs-CZ" sz="1200" i="1" dirty="0"/>
              <a:t>. </a:t>
            </a:r>
            <a:r>
              <a:rPr lang="cs-CZ" sz="1200" i="1" dirty="0" err="1"/>
              <a:t>setulosus</a:t>
            </a:r>
            <a:r>
              <a:rPr lang="cs-CZ" sz="1200" i="1" dirty="0"/>
              <a:t>?)</a:t>
            </a:r>
          </a:p>
        </p:txBody>
      </p:sp>
      <p:sp>
        <p:nvSpPr>
          <p:cNvPr id="31" name="TextovéPole 30"/>
          <p:cNvSpPr txBox="1"/>
          <p:nvPr/>
        </p:nvSpPr>
        <p:spPr>
          <a:xfrm>
            <a:off x="6937616" y="5661248"/>
            <a:ext cx="464935" cy="276999"/>
          </a:xfrm>
          <a:prstGeom prst="rect">
            <a:avLst/>
          </a:prstGeom>
          <a:noFill/>
        </p:spPr>
        <p:txBody>
          <a:bodyPr wrap="none" rtlCol="0">
            <a:spAutoFit/>
          </a:bodyPr>
          <a:lstStyle/>
          <a:p>
            <a:r>
              <a:rPr lang="cs-CZ" sz="1200" i="1" dirty="0"/>
              <a:t>bufo</a:t>
            </a:r>
          </a:p>
        </p:txBody>
      </p:sp>
      <p:sp>
        <p:nvSpPr>
          <p:cNvPr id="32" name="TextovéPole 31"/>
          <p:cNvSpPr txBox="1"/>
          <p:nvPr/>
        </p:nvSpPr>
        <p:spPr>
          <a:xfrm>
            <a:off x="6444208" y="6334780"/>
            <a:ext cx="1296144" cy="523220"/>
          </a:xfrm>
          <a:prstGeom prst="rect">
            <a:avLst/>
          </a:prstGeom>
          <a:solidFill>
            <a:srgbClr val="92D050"/>
          </a:solidFill>
        </p:spPr>
        <p:txBody>
          <a:bodyPr wrap="square" rtlCol="0">
            <a:spAutoFit/>
          </a:bodyPr>
          <a:lstStyle/>
          <a:p>
            <a:pPr algn="ctr"/>
            <a:r>
              <a:rPr lang="cs-CZ" sz="1400" dirty="0" err="1"/>
              <a:t>VALID</a:t>
            </a:r>
            <a:r>
              <a:rPr lang="cs-CZ" sz="1400" dirty="0"/>
              <a:t> </a:t>
            </a:r>
            <a:r>
              <a:rPr lang="cs-CZ" sz="1400" dirty="0" err="1"/>
              <a:t>NAMES</a:t>
            </a:r>
            <a:r>
              <a:rPr lang="cs-CZ" sz="1400" dirty="0"/>
              <a:t> (14-15)</a:t>
            </a:r>
          </a:p>
        </p:txBody>
      </p:sp>
      <p:sp>
        <p:nvSpPr>
          <p:cNvPr id="33" name="TextovéPole 32"/>
          <p:cNvSpPr txBox="1"/>
          <p:nvPr/>
        </p:nvSpPr>
        <p:spPr>
          <a:xfrm>
            <a:off x="7812360" y="6334780"/>
            <a:ext cx="1152128" cy="523220"/>
          </a:xfrm>
          <a:prstGeom prst="rect">
            <a:avLst/>
          </a:prstGeom>
          <a:solidFill>
            <a:srgbClr val="FFFF00"/>
          </a:solidFill>
        </p:spPr>
        <p:txBody>
          <a:bodyPr wrap="square" rtlCol="0">
            <a:spAutoFit/>
          </a:bodyPr>
          <a:lstStyle/>
          <a:p>
            <a:pPr algn="ctr"/>
            <a:r>
              <a:rPr lang="cs-CZ" sz="1400" dirty="0"/>
              <a:t>NEW SPECIES (11-12)</a:t>
            </a:r>
          </a:p>
        </p:txBody>
      </p:sp>
      <p:sp>
        <p:nvSpPr>
          <p:cNvPr id="36" name="TextovéPole 35"/>
          <p:cNvSpPr txBox="1"/>
          <p:nvPr/>
        </p:nvSpPr>
        <p:spPr>
          <a:xfrm>
            <a:off x="467544" y="980728"/>
            <a:ext cx="1296144" cy="523220"/>
          </a:xfrm>
          <a:prstGeom prst="rect">
            <a:avLst/>
          </a:prstGeom>
          <a:solidFill>
            <a:srgbClr val="FFFF00"/>
          </a:solidFill>
        </p:spPr>
        <p:txBody>
          <a:bodyPr wrap="square" rtlCol="0">
            <a:spAutoFit/>
          </a:bodyPr>
          <a:lstStyle/>
          <a:p>
            <a:pPr algn="ctr"/>
            <a:r>
              <a:rPr lang="cs-CZ" sz="1400" dirty="0"/>
              <a:t>NOT </a:t>
            </a:r>
            <a:r>
              <a:rPr lang="cs-CZ" sz="1400" dirty="0" err="1"/>
              <a:t>INCLUDED</a:t>
            </a:r>
            <a:r>
              <a:rPr lang="cs-CZ" sz="1400" dirty="0"/>
              <a:t> (4)</a:t>
            </a:r>
          </a:p>
        </p:txBody>
      </p:sp>
      <p:sp>
        <p:nvSpPr>
          <p:cNvPr id="37" name="TextovéPole 36"/>
          <p:cNvSpPr txBox="1"/>
          <p:nvPr/>
        </p:nvSpPr>
        <p:spPr>
          <a:xfrm>
            <a:off x="717103" y="1484784"/>
            <a:ext cx="805028" cy="646331"/>
          </a:xfrm>
          <a:prstGeom prst="rect">
            <a:avLst/>
          </a:prstGeom>
          <a:noFill/>
        </p:spPr>
        <p:txBody>
          <a:bodyPr wrap="none" rtlCol="0">
            <a:spAutoFit/>
          </a:bodyPr>
          <a:lstStyle/>
          <a:p>
            <a:pPr algn="ctr"/>
            <a:r>
              <a:rPr lang="cs-CZ" sz="1200" i="1" dirty="0"/>
              <a:t>oubanguii</a:t>
            </a:r>
          </a:p>
          <a:p>
            <a:pPr algn="ctr"/>
            <a:r>
              <a:rPr lang="cs-CZ" sz="1200" i="1" dirty="0"/>
              <a:t>orangiae</a:t>
            </a:r>
          </a:p>
          <a:p>
            <a:pPr algn="ctr"/>
            <a:r>
              <a:rPr lang="cs-CZ" sz="1200" i="1" dirty="0" err="1"/>
              <a:t>setzeri</a:t>
            </a:r>
            <a:endParaRPr lang="cs-CZ" sz="1200" i="1" dirty="0"/>
          </a:p>
        </p:txBody>
      </p:sp>
      <p:sp>
        <p:nvSpPr>
          <p:cNvPr id="40" name="TextovéPole 39"/>
          <p:cNvSpPr txBox="1"/>
          <p:nvPr/>
        </p:nvSpPr>
        <p:spPr>
          <a:xfrm>
            <a:off x="7668344" y="4032000"/>
            <a:ext cx="1107419" cy="276999"/>
          </a:xfrm>
          <a:prstGeom prst="rect">
            <a:avLst/>
          </a:prstGeom>
          <a:noFill/>
        </p:spPr>
        <p:txBody>
          <a:bodyPr wrap="none" rtlCol="0">
            <a:spAutoFit/>
          </a:bodyPr>
          <a:lstStyle/>
          <a:p>
            <a:r>
              <a:rPr lang="cs-CZ" sz="1200" dirty="0" err="1"/>
              <a:t>Sp</a:t>
            </a:r>
            <a:r>
              <a:rPr lang="cs-CZ" sz="1200" dirty="0"/>
              <a:t>. 6 </a:t>
            </a:r>
            <a:r>
              <a:rPr lang="cs-CZ" sz="1200" i="1" dirty="0"/>
              <a:t>(</a:t>
            </a:r>
            <a:r>
              <a:rPr lang="cs-CZ" sz="1200" dirty="0" err="1"/>
              <a:t>Dakawa</a:t>
            </a:r>
            <a:r>
              <a:rPr lang="cs-CZ" sz="1200" i="1" dirty="0"/>
              <a:t>)</a:t>
            </a:r>
          </a:p>
        </p:txBody>
      </p:sp>
      <p:sp>
        <p:nvSpPr>
          <p:cNvPr id="41" name="TextovéPole 40"/>
          <p:cNvSpPr txBox="1"/>
          <p:nvPr/>
        </p:nvSpPr>
        <p:spPr>
          <a:xfrm>
            <a:off x="6732240" y="1423809"/>
            <a:ext cx="739241" cy="276999"/>
          </a:xfrm>
          <a:prstGeom prst="rect">
            <a:avLst/>
          </a:prstGeom>
          <a:noFill/>
        </p:spPr>
        <p:txBody>
          <a:bodyPr wrap="none" rtlCol="0">
            <a:spAutoFit/>
          </a:bodyPr>
          <a:lstStyle/>
          <a:p>
            <a:r>
              <a:rPr lang="cs-CZ" sz="1200" i="1" dirty="0" err="1"/>
              <a:t>tenellus</a:t>
            </a:r>
            <a:r>
              <a:rPr lang="cs-CZ" sz="1200" i="1" dirty="0"/>
              <a:t>?</a:t>
            </a:r>
          </a:p>
        </p:txBody>
      </p:sp>
      <p:sp>
        <p:nvSpPr>
          <p:cNvPr id="34" name="TextBox 33"/>
          <p:cNvSpPr txBox="1"/>
          <p:nvPr/>
        </p:nvSpPr>
        <p:spPr>
          <a:xfrm>
            <a:off x="107504" y="6488668"/>
            <a:ext cx="3033203" cy="338554"/>
          </a:xfrm>
          <a:prstGeom prst="rect">
            <a:avLst/>
          </a:prstGeom>
          <a:noFill/>
        </p:spPr>
        <p:txBody>
          <a:bodyPr wrap="none" rtlCol="0">
            <a:spAutoFit/>
          </a:bodyPr>
          <a:lstStyle/>
          <a:p>
            <a:r>
              <a:rPr lang="cs-CZ" sz="1600" i="1" dirty="0"/>
              <a:t>Bryja et al. 2014 BMC Evol Biol</a:t>
            </a:r>
            <a:endParaRPr lang="en-US" sz="1600" i="1" dirty="0"/>
          </a:p>
        </p:txBody>
      </p:sp>
      <p:pic>
        <p:nvPicPr>
          <p:cNvPr id="3" name="Picture 2"/>
          <p:cNvPicPr>
            <a:picLocks noChangeAspect="1"/>
          </p:cNvPicPr>
          <p:nvPr/>
        </p:nvPicPr>
        <p:blipFill>
          <a:blip r:embed="rId3"/>
          <a:stretch>
            <a:fillRect/>
          </a:stretch>
        </p:blipFill>
        <p:spPr>
          <a:xfrm>
            <a:off x="52165" y="858086"/>
            <a:ext cx="3942268" cy="1774136"/>
          </a:xfrm>
          <a:prstGeom prst="rect">
            <a:avLst/>
          </a:prstGeom>
          <a:ln>
            <a:solidFill>
              <a:schemeClr val="tx1"/>
            </a:solidFill>
          </a:ln>
        </p:spPr>
      </p:pic>
    </p:spTree>
    <p:extLst>
      <p:ext uri="{BB962C8B-B14F-4D97-AF65-F5344CB8AC3E}">
        <p14:creationId xmlns:p14="http://schemas.microsoft.com/office/powerpoint/2010/main" val="370425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a:t>Multi-species coalescence for species delimitation</a:t>
            </a:r>
            <a:endParaRPr lang="en-US" dirty="0"/>
          </a:p>
        </p:txBody>
      </p:sp>
      <p:sp>
        <p:nvSpPr>
          <p:cNvPr id="3" name="Content Placeholder 2"/>
          <p:cNvSpPr>
            <a:spLocks noGrp="1"/>
          </p:cNvSpPr>
          <p:nvPr>
            <p:ph idx="1"/>
          </p:nvPr>
        </p:nvSpPr>
        <p:spPr/>
        <p:txBody>
          <a:bodyPr>
            <a:normAutofit/>
          </a:bodyPr>
          <a:lstStyle/>
          <a:p>
            <a:r>
              <a:rPr lang="cs-CZ" sz="3200" b="1" dirty="0"/>
              <a:t>multi-locus data</a:t>
            </a:r>
          </a:p>
          <a:p>
            <a:r>
              <a:rPr lang="cs-CZ" sz="3200" b="1" dirty="0"/>
              <a:t>BPP</a:t>
            </a:r>
            <a:r>
              <a:rPr lang="cs-CZ" sz="3200" dirty="0"/>
              <a:t> (joint estimates </a:t>
            </a:r>
            <a:r>
              <a:rPr lang="cs-CZ" sz="3200" dirty="0" err="1"/>
              <a:t>of</a:t>
            </a:r>
            <a:r>
              <a:rPr lang="cs-CZ" sz="3200" dirty="0"/>
              <a:t> species </a:t>
            </a:r>
            <a:r>
              <a:rPr lang="cs-CZ" sz="3200" dirty="0" err="1"/>
              <a:t>delimitation</a:t>
            </a:r>
            <a:r>
              <a:rPr lang="cs-CZ" sz="3200" dirty="0"/>
              <a:t> and species </a:t>
            </a:r>
            <a:r>
              <a:rPr lang="cs-CZ" sz="3200" dirty="0" err="1"/>
              <a:t>tree</a:t>
            </a:r>
            <a:r>
              <a:rPr lang="cs-CZ" sz="3200" dirty="0"/>
              <a:t>)</a:t>
            </a:r>
          </a:p>
          <a:p>
            <a:r>
              <a:rPr lang="cs-CZ" sz="3200" dirty="0"/>
              <a:t>spedeSTEM</a:t>
            </a:r>
          </a:p>
          <a:p>
            <a:r>
              <a:rPr lang="cs-CZ" sz="3200" dirty="0"/>
              <a:t>STACEY </a:t>
            </a:r>
          </a:p>
          <a:p>
            <a:r>
              <a:rPr lang="cs-CZ" sz="3200" dirty="0"/>
              <a:t>and others</a:t>
            </a:r>
            <a:endParaRPr lang="en-US" sz="3200" dirty="0"/>
          </a:p>
        </p:txBody>
      </p:sp>
    </p:spTree>
    <p:extLst>
      <p:ext uri="{BB962C8B-B14F-4D97-AF65-F5344CB8AC3E}">
        <p14:creationId xmlns:p14="http://schemas.microsoft.com/office/powerpoint/2010/main" val="24816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lstStyle/>
          <a:p>
            <a:r>
              <a:rPr lang="cs-CZ" dirty="0"/>
              <a:t>Complications: Parapatric contact zones</a:t>
            </a:r>
            <a:endParaRPr lang="en-US" dirty="0"/>
          </a:p>
        </p:txBody>
      </p:sp>
      <p:sp>
        <p:nvSpPr>
          <p:cNvPr id="3" name="Content Placeholder 2"/>
          <p:cNvSpPr>
            <a:spLocks noGrp="1"/>
          </p:cNvSpPr>
          <p:nvPr>
            <p:ph idx="1"/>
          </p:nvPr>
        </p:nvSpPr>
        <p:spPr>
          <a:xfrm>
            <a:off x="539552" y="1556792"/>
            <a:ext cx="2461793" cy="4411687"/>
          </a:xfrm>
        </p:spPr>
        <p:txBody>
          <a:bodyPr>
            <a:normAutofit lnSpcReduction="10000"/>
          </a:bodyPr>
          <a:lstStyle/>
          <a:p>
            <a:r>
              <a:rPr lang="cs-CZ" i="1" dirty="0"/>
              <a:t>Erinaceus</a:t>
            </a:r>
            <a:r>
              <a:rPr lang="cs-CZ" dirty="0"/>
              <a:t> – distinct species (minimal hybridization)</a:t>
            </a:r>
          </a:p>
          <a:p>
            <a:endParaRPr lang="cs-CZ" dirty="0"/>
          </a:p>
          <a:p>
            <a:endParaRPr lang="cs-CZ" dirty="0"/>
          </a:p>
          <a:p>
            <a:endParaRPr lang="cs-CZ" dirty="0"/>
          </a:p>
          <a:p>
            <a:endParaRPr lang="cs-CZ" dirty="0"/>
          </a:p>
          <a:p>
            <a:endParaRPr lang="cs-CZ" dirty="0"/>
          </a:p>
          <a:p>
            <a:endParaRPr lang="cs-CZ" dirty="0"/>
          </a:p>
          <a:p>
            <a:r>
              <a:rPr lang="cs-CZ" dirty="0"/>
              <a:t>house mice – distinct subspecies (substantial hybridization)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422748"/>
            <a:ext cx="3888432" cy="2461149"/>
          </a:xfrm>
          <a:prstGeom prst="rect">
            <a:avLst/>
          </a:prstGeom>
        </p:spPr>
      </p:pic>
      <p:sp>
        <p:nvSpPr>
          <p:cNvPr id="7" name="TextBox 6"/>
          <p:cNvSpPr txBox="1"/>
          <p:nvPr/>
        </p:nvSpPr>
        <p:spPr>
          <a:xfrm>
            <a:off x="6615684" y="3608746"/>
            <a:ext cx="2290339" cy="307777"/>
          </a:xfrm>
          <a:prstGeom prst="rect">
            <a:avLst/>
          </a:prstGeom>
          <a:noFill/>
        </p:spPr>
        <p:txBody>
          <a:bodyPr wrap="square" rtlCol="0">
            <a:spAutoFit/>
          </a:bodyPr>
          <a:lstStyle/>
          <a:p>
            <a:r>
              <a:rPr lang="cs-CZ" sz="1400" i="1" dirty="0"/>
              <a:t>Bolfiková and Hulva 2012 </a:t>
            </a:r>
            <a:endParaRPr lang="en-US" sz="1400" i="1" dirty="0"/>
          </a:p>
        </p:txBody>
      </p:sp>
      <p:pic>
        <p:nvPicPr>
          <p:cNvPr id="9" name="Picture 8"/>
          <p:cNvPicPr>
            <a:picLocks noChangeAspect="1"/>
          </p:cNvPicPr>
          <p:nvPr/>
        </p:nvPicPr>
        <p:blipFill>
          <a:blip r:embed="rId3"/>
          <a:stretch>
            <a:fillRect/>
          </a:stretch>
        </p:blipFill>
        <p:spPr>
          <a:xfrm>
            <a:off x="7380312" y="1693629"/>
            <a:ext cx="1525711" cy="1015291"/>
          </a:xfrm>
          <a:prstGeom prst="rect">
            <a:avLst/>
          </a:prstGeom>
        </p:spPr>
      </p:pic>
      <p:pic>
        <p:nvPicPr>
          <p:cNvPr id="10" name="Picture 9"/>
          <p:cNvPicPr>
            <a:picLocks noChangeAspect="1"/>
          </p:cNvPicPr>
          <p:nvPr/>
        </p:nvPicPr>
        <p:blipFill rotWithShape="1">
          <a:blip r:embed="rId4"/>
          <a:srcRect l="3604"/>
          <a:stretch/>
        </p:blipFill>
        <p:spPr>
          <a:xfrm>
            <a:off x="3275856" y="4293096"/>
            <a:ext cx="3852107" cy="2198487"/>
          </a:xfrm>
          <a:prstGeom prst="rect">
            <a:avLst/>
          </a:prstGeom>
        </p:spPr>
      </p:pic>
      <p:sp>
        <p:nvSpPr>
          <p:cNvPr id="11" name="TextBox 10"/>
          <p:cNvSpPr txBox="1"/>
          <p:nvPr/>
        </p:nvSpPr>
        <p:spPr>
          <a:xfrm>
            <a:off x="6588224" y="6577607"/>
            <a:ext cx="2808312" cy="307777"/>
          </a:xfrm>
          <a:prstGeom prst="rect">
            <a:avLst/>
          </a:prstGeom>
          <a:noFill/>
        </p:spPr>
        <p:txBody>
          <a:bodyPr wrap="square" rtlCol="0">
            <a:spAutoFit/>
          </a:bodyPr>
          <a:lstStyle/>
          <a:p>
            <a:r>
              <a:rPr lang="cs-CZ" sz="1400" i="1" dirty="0"/>
              <a:t>Macholán et al. 2008</a:t>
            </a:r>
            <a:endParaRPr lang="en-US" sz="1400" i="1"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342072"/>
            <a:ext cx="1691059" cy="1103152"/>
          </a:xfrm>
          <a:prstGeom prst="rect">
            <a:avLst/>
          </a:prstGeom>
        </p:spPr>
      </p:pic>
      <p:sp>
        <p:nvSpPr>
          <p:cNvPr id="13" name="TextBox 12"/>
          <p:cNvSpPr txBox="1"/>
          <p:nvPr/>
        </p:nvSpPr>
        <p:spPr>
          <a:xfrm>
            <a:off x="2300127" y="2924944"/>
            <a:ext cx="1402435" cy="369332"/>
          </a:xfrm>
          <a:prstGeom prst="rect">
            <a:avLst/>
          </a:prstGeom>
          <a:noFill/>
        </p:spPr>
        <p:txBody>
          <a:bodyPr wrap="none" rtlCol="0">
            <a:spAutoFit/>
          </a:bodyPr>
          <a:lstStyle/>
          <a:p>
            <a:r>
              <a:rPr lang="cs-CZ" i="1" dirty="0"/>
              <a:t>E. europaeus</a:t>
            </a:r>
            <a:endParaRPr lang="en-US" i="1" dirty="0"/>
          </a:p>
        </p:txBody>
      </p:sp>
      <p:sp>
        <p:nvSpPr>
          <p:cNvPr id="14" name="TextBox 13"/>
          <p:cNvSpPr txBox="1"/>
          <p:nvPr/>
        </p:nvSpPr>
        <p:spPr>
          <a:xfrm>
            <a:off x="5117434" y="2488557"/>
            <a:ext cx="1500732" cy="369332"/>
          </a:xfrm>
          <a:prstGeom prst="rect">
            <a:avLst/>
          </a:prstGeom>
          <a:noFill/>
        </p:spPr>
        <p:txBody>
          <a:bodyPr wrap="none" rtlCol="0">
            <a:spAutoFit/>
          </a:bodyPr>
          <a:lstStyle/>
          <a:p>
            <a:r>
              <a:rPr lang="cs-CZ" i="1" dirty="0"/>
              <a:t>E. roumanicus</a:t>
            </a:r>
            <a:endParaRPr lang="en-US" i="1" dirty="0"/>
          </a:p>
        </p:txBody>
      </p:sp>
    </p:spTree>
    <p:extLst>
      <p:ext uri="{BB962C8B-B14F-4D97-AF65-F5344CB8AC3E}">
        <p14:creationId xmlns:p14="http://schemas.microsoft.com/office/powerpoint/2010/main" val="60751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D:\Fleliaer\My Documents\Congressen\2011_5thEPC_Rodos\allelic genealogies_mutations_3.jpg"/>
          <p:cNvPicPr>
            <a:picLocks noChangeAspect="1" noChangeArrowheads="1"/>
          </p:cNvPicPr>
          <p:nvPr/>
        </p:nvPicPr>
        <p:blipFill>
          <a:blip r:embed="rId3" cstate="print"/>
          <a:srcRect/>
          <a:stretch>
            <a:fillRect/>
          </a:stretch>
        </p:blipFill>
        <p:spPr bwMode="auto">
          <a:xfrm>
            <a:off x="411162" y="1751013"/>
            <a:ext cx="3633788" cy="4419600"/>
          </a:xfrm>
          <a:prstGeom prst="rect">
            <a:avLst/>
          </a:prstGeom>
          <a:noFill/>
        </p:spPr>
      </p:pic>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cs-CZ" dirty="0" err="1"/>
              <a:t>Multilocus</a:t>
            </a:r>
            <a:r>
              <a:rPr lang="cs-CZ" dirty="0"/>
              <a:t> data, </a:t>
            </a:r>
            <a:r>
              <a:rPr lang="cs-CZ" dirty="0" err="1"/>
              <a:t>multi</a:t>
            </a:r>
            <a:r>
              <a:rPr lang="cs-CZ" dirty="0"/>
              <a:t>-species </a:t>
            </a:r>
            <a:r>
              <a:rPr lang="cs-CZ" dirty="0" err="1"/>
              <a:t>coalescence</a:t>
            </a:r>
            <a:endParaRPr lang="nl-BE" dirty="0"/>
          </a:p>
        </p:txBody>
      </p:sp>
      <p:sp>
        <p:nvSpPr>
          <p:cNvPr id="15" name="TextBox 14"/>
          <p:cNvSpPr txBox="1"/>
          <p:nvPr/>
        </p:nvSpPr>
        <p:spPr>
          <a:xfrm>
            <a:off x="7683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22352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34258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pic>
        <p:nvPicPr>
          <p:cNvPr id="9" name="Picture 2" descr="D:\Fleliaer\My Documents\Congressen\2011_5thEPC_Rodos\allelic genealogies_mutations_2.jpg">
            <a:extLst>
              <a:ext uri="{FF2B5EF4-FFF2-40B4-BE49-F238E27FC236}">
                <a16:creationId xmlns:a16="http://schemas.microsoft.com/office/drawing/2014/main" id="{9CB25309-9A98-41B3-937D-A214FA095B64}"/>
              </a:ext>
            </a:extLst>
          </p:cNvPr>
          <p:cNvPicPr>
            <a:picLocks noChangeAspect="1" noChangeArrowheads="1"/>
          </p:cNvPicPr>
          <p:nvPr/>
        </p:nvPicPr>
        <p:blipFill>
          <a:blip r:embed="rId4" cstate="print"/>
          <a:srcRect/>
          <a:stretch>
            <a:fillRect/>
          </a:stretch>
        </p:blipFill>
        <p:spPr bwMode="auto">
          <a:xfrm>
            <a:off x="4974282" y="1752029"/>
            <a:ext cx="3486150" cy="3816350"/>
          </a:xfrm>
          <a:prstGeom prst="rect">
            <a:avLst/>
          </a:prstGeom>
          <a:noFill/>
        </p:spPr>
      </p:pic>
      <p:sp>
        <p:nvSpPr>
          <p:cNvPr id="10" name="TextBox 8">
            <a:extLst>
              <a:ext uri="{FF2B5EF4-FFF2-40B4-BE49-F238E27FC236}">
                <a16:creationId xmlns:a16="http://schemas.microsoft.com/office/drawing/2014/main" id="{72A27349-6185-4032-9195-EBF37C30C7E9}"/>
              </a:ext>
            </a:extLst>
          </p:cNvPr>
          <p:cNvSpPr txBox="1"/>
          <p:nvPr/>
        </p:nvSpPr>
        <p:spPr>
          <a:xfrm>
            <a:off x="5338613" y="1340768"/>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1" name="TextBox 9">
            <a:extLst>
              <a:ext uri="{FF2B5EF4-FFF2-40B4-BE49-F238E27FC236}">
                <a16:creationId xmlns:a16="http://schemas.microsoft.com/office/drawing/2014/main" id="{D7C11366-B55D-459D-8E93-0E60D34B0E5F}"/>
              </a:ext>
            </a:extLst>
          </p:cNvPr>
          <p:cNvSpPr txBox="1"/>
          <p:nvPr/>
        </p:nvSpPr>
        <p:spPr>
          <a:xfrm>
            <a:off x="6805463" y="1347673"/>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4" name="TextBox 10">
            <a:extLst>
              <a:ext uri="{FF2B5EF4-FFF2-40B4-BE49-F238E27FC236}">
                <a16:creationId xmlns:a16="http://schemas.microsoft.com/office/drawing/2014/main" id="{7DC63045-50C2-4CC7-B238-9386F70BFC41}"/>
              </a:ext>
            </a:extLst>
          </p:cNvPr>
          <p:cNvSpPr txBox="1"/>
          <p:nvPr/>
        </p:nvSpPr>
        <p:spPr>
          <a:xfrm>
            <a:off x="7996088" y="1347673"/>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18" name="Straight Arrow Connector 17">
            <a:extLst>
              <a:ext uri="{FF2B5EF4-FFF2-40B4-BE49-F238E27FC236}">
                <a16:creationId xmlns:a16="http://schemas.microsoft.com/office/drawing/2014/main" id="{55FFE330-824E-4C25-ADF3-4281E151ED18}"/>
              </a:ext>
            </a:extLst>
          </p:cNvPr>
          <p:cNvCxnSpPr/>
          <p:nvPr/>
        </p:nvCxnSpPr>
        <p:spPr>
          <a:xfrm rot="16200000" flipV="1">
            <a:off x="2770950" y="3648060"/>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 name="TextovéPole 1">
            <a:extLst>
              <a:ext uri="{FF2B5EF4-FFF2-40B4-BE49-F238E27FC236}">
                <a16:creationId xmlns:a16="http://schemas.microsoft.com/office/drawing/2014/main" id="{A2F054D3-E14A-40D5-9C53-2B84CA504BB9}"/>
              </a:ext>
            </a:extLst>
          </p:cNvPr>
          <p:cNvSpPr txBox="1"/>
          <p:nvPr/>
        </p:nvSpPr>
        <p:spPr>
          <a:xfrm>
            <a:off x="1691680" y="6408670"/>
            <a:ext cx="838691" cy="369332"/>
          </a:xfrm>
          <a:prstGeom prst="rect">
            <a:avLst/>
          </a:prstGeom>
          <a:noFill/>
        </p:spPr>
        <p:txBody>
          <a:bodyPr wrap="none" rtlCol="0">
            <a:spAutoFit/>
          </a:bodyPr>
          <a:lstStyle/>
          <a:p>
            <a:r>
              <a:rPr lang="cs-CZ" dirty="0" err="1"/>
              <a:t>locus</a:t>
            </a:r>
            <a:r>
              <a:rPr lang="cs-CZ" dirty="0"/>
              <a:t> 1</a:t>
            </a:r>
          </a:p>
        </p:txBody>
      </p:sp>
      <p:sp>
        <p:nvSpPr>
          <p:cNvPr id="19" name="TextovéPole 18">
            <a:extLst>
              <a:ext uri="{FF2B5EF4-FFF2-40B4-BE49-F238E27FC236}">
                <a16:creationId xmlns:a16="http://schemas.microsoft.com/office/drawing/2014/main" id="{1AA9079E-C3FA-4333-8DC4-67A7312531AD}"/>
              </a:ext>
            </a:extLst>
          </p:cNvPr>
          <p:cNvSpPr txBox="1"/>
          <p:nvPr/>
        </p:nvSpPr>
        <p:spPr>
          <a:xfrm>
            <a:off x="6561806" y="6408927"/>
            <a:ext cx="838691" cy="369332"/>
          </a:xfrm>
          <a:prstGeom prst="rect">
            <a:avLst/>
          </a:prstGeom>
          <a:noFill/>
        </p:spPr>
        <p:txBody>
          <a:bodyPr wrap="none" rtlCol="0">
            <a:spAutoFit/>
          </a:bodyPr>
          <a:lstStyle/>
          <a:p>
            <a:r>
              <a:rPr lang="cs-CZ" dirty="0" err="1"/>
              <a:t>locus</a:t>
            </a:r>
            <a:r>
              <a:rPr lang="cs-CZ" dirty="0"/>
              <a:t> 2</a:t>
            </a:r>
          </a:p>
        </p:txBody>
      </p:sp>
    </p:spTree>
    <p:extLst>
      <p:ext uri="{BB962C8B-B14F-4D97-AF65-F5344CB8AC3E}">
        <p14:creationId xmlns:p14="http://schemas.microsoft.com/office/powerpoint/2010/main" val="247726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Example: 6 nucler loci in </a:t>
            </a:r>
            <a:r>
              <a:rPr lang="cs-CZ" i="1" dirty="0"/>
              <a:t>Stenocephalemys</a:t>
            </a:r>
            <a:endParaRPr lang="en-US" dirty="0"/>
          </a:p>
        </p:txBody>
      </p:sp>
      <p:pic>
        <p:nvPicPr>
          <p:cNvPr id="4" name="Content Placeholder 3"/>
          <p:cNvPicPr>
            <a:picLocks noGrp="1" noChangeAspect="1"/>
          </p:cNvPicPr>
          <p:nvPr>
            <p:ph idx="1"/>
          </p:nvPr>
        </p:nvPicPr>
        <p:blipFill>
          <a:blip r:embed="rId2"/>
          <a:stretch>
            <a:fillRect/>
          </a:stretch>
        </p:blipFill>
        <p:spPr>
          <a:xfrm>
            <a:off x="467544" y="1979558"/>
            <a:ext cx="8136904" cy="3969722"/>
          </a:xfrm>
          <a:prstGeom prst="rect">
            <a:avLst/>
          </a:prstGeom>
        </p:spPr>
      </p:pic>
      <p:sp>
        <p:nvSpPr>
          <p:cNvPr id="5" name="TextBox 4"/>
          <p:cNvSpPr txBox="1"/>
          <p:nvPr/>
        </p:nvSpPr>
        <p:spPr>
          <a:xfrm>
            <a:off x="6084168" y="6525344"/>
            <a:ext cx="3240360" cy="369332"/>
          </a:xfrm>
          <a:prstGeom prst="rect">
            <a:avLst/>
          </a:prstGeom>
          <a:noFill/>
        </p:spPr>
        <p:txBody>
          <a:bodyPr wrap="square" rtlCol="0">
            <a:spAutoFit/>
          </a:bodyPr>
          <a:lstStyle/>
          <a:p>
            <a:r>
              <a:rPr lang="cs-CZ" i="1" dirty="0"/>
              <a:t>Bryja et al. 2018, Mol Phyl Evol</a:t>
            </a:r>
            <a:endParaRPr lang="en-US" i="1" dirty="0"/>
          </a:p>
        </p:txBody>
      </p:sp>
      <p:sp>
        <p:nvSpPr>
          <p:cNvPr id="6" name="TextBox 5"/>
          <p:cNvSpPr txBox="1"/>
          <p:nvPr/>
        </p:nvSpPr>
        <p:spPr>
          <a:xfrm>
            <a:off x="628650" y="6301577"/>
            <a:ext cx="3511302" cy="369332"/>
          </a:xfrm>
          <a:prstGeom prst="rect">
            <a:avLst/>
          </a:prstGeom>
          <a:noFill/>
        </p:spPr>
        <p:txBody>
          <a:bodyPr wrap="square" rtlCol="0">
            <a:spAutoFit/>
          </a:bodyPr>
          <a:lstStyle/>
          <a:p>
            <a:r>
              <a:rPr lang="cs-CZ" dirty="0"/>
              <a:t>STACEY - species delimitation</a:t>
            </a:r>
            <a:endParaRPr lang="en-US" dirty="0"/>
          </a:p>
        </p:txBody>
      </p:sp>
      <p:pic>
        <p:nvPicPr>
          <p:cNvPr id="7" name="Picture 6">
            <a:extLst>
              <a:ext uri="{FF2B5EF4-FFF2-40B4-BE49-F238E27FC236}">
                <a16:creationId xmlns:a16="http://schemas.microsoft.com/office/drawing/2014/main" id="{451CF4BB-FFEC-461C-94EF-AE7C298B138B}"/>
              </a:ext>
            </a:extLst>
          </p:cNvPr>
          <p:cNvPicPr>
            <a:picLocks noChangeAspect="1"/>
          </p:cNvPicPr>
          <p:nvPr/>
        </p:nvPicPr>
        <p:blipFill>
          <a:blip r:embed="rId3"/>
          <a:stretch>
            <a:fillRect/>
          </a:stretch>
        </p:blipFill>
        <p:spPr>
          <a:xfrm>
            <a:off x="7762769" y="-14363"/>
            <a:ext cx="1381231" cy="923083"/>
          </a:xfrm>
          <a:prstGeom prst="rect">
            <a:avLst/>
          </a:prstGeom>
        </p:spPr>
      </p:pic>
    </p:spTree>
    <p:extLst>
      <p:ext uri="{BB962C8B-B14F-4D97-AF65-F5344CB8AC3E}">
        <p14:creationId xmlns:p14="http://schemas.microsoft.com/office/powerpoint/2010/main" val="9839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Example: 6 nucler loci in </a:t>
            </a:r>
            <a:r>
              <a:rPr lang="cs-CZ" i="1" dirty="0"/>
              <a:t>Stenocephalemys</a:t>
            </a:r>
            <a:endParaRPr lang="en-US" i="1" dirty="0"/>
          </a:p>
        </p:txBody>
      </p:sp>
      <p:pic>
        <p:nvPicPr>
          <p:cNvPr id="4" name="Content Placeholder 3"/>
          <p:cNvPicPr>
            <a:picLocks noGrp="1" noChangeAspect="1"/>
          </p:cNvPicPr>
          <p:nvPr>
            <p:ph idx="1"/>
          </p:nvPr>
        </p:nvPicPr>
        <p:blipFill>
          <a:blip r:embed="rId2"/>
          <a:stretch>
            <a:fillRect/>
          </a:stretch>
        </p:blipFill>
        <p:spPr>
          <a:xfrm>
            <a:off x="628650" y="1502096"/>
            <a:ext cx="7886700" cy="4643314"/>
          </a:xfrm>
          <a:prstGeom prst="rect">
            <a:avLst/>
          </a:prstGeom>
        </p:spPr>
      </p:pic>
      <p:sp>
        <p:nvSpPr>
          <p:cNvPr id="5" name="TextBox 4"/>
          <p:cNvSpPr txBox="1"/>
          <p:nvPr/>
        </p:nvSpPr>
        <p:spPr>
          <a:xfrm>
            <a:off x="6084168" y="6525344"/>
            <a:ext cx="3240360" cy="369332"/>
          </a:xfrm>
          <a:prstGeom prst="rect">
            <a:avLst/>
          </a:prstGeom>
          <a:noFill/>
        </p:spPr>
        <p:txBody>
          <a:bodyPr wrap="square" rtlCol="0">
            <a:spAutoFit/>
          </a:bodyPr>
          <a:lstStyle/>
          <a:p>
            <a:r>
              <a:rPr lang="cs-CZ" i="1" dirty="0"/>
              <a:t>Bryja et al. 2018, Mol Phyl Evol</a:t>
            </a:r>
            <a:endParaRPr lang="en-US" i="1" dirty="0"/>
          </a:p>
        </p:txBody>
      </p:sp>
      <p:sp>
        <p:nvSpPr>
          <p:cNvPr id="6" name="TextBox 5"/>
          <p:cNvSpPr txBox="1"/>
          <p:nvPr/>
        </p:nvSpPr>
        <p:spPr>
          <a:xfrm>
            <a:off x="633997" y="6391583"/>
            <a:ext cx="2935238" cy="369332"/>
          </a:xfrm>
          <a:prstGeom prst="rect">
            <a:avLst/>
          </a:prstGeom>
          <a:noFill/>
        </p:spPr>
        <p:txBody>
          <a:bodyPr wrap="square" rtlCol="0">
            <a:spAutoFit/>
          </a:bodyPr>
          <a:lstStyle/>
          <a:p>
            <a:r>
              <a:rPr lang="cs-CZ" dirty="0"/>
              <a:t>StarBEAST – species tree</a:t>
            </a:r>
            <a:endParaRPr lang="en-US" dirty="0"/>
          </a:p>
        </p:txBody>
      </p:sp>
      <p:pic>
        <p:nvPicPr>
          <p:cNvPr id="7" name="Picture 6"/>
          <p:cNvPicPr>
            <a:picLocks noChangeAspect="1"/>
          </p:cNvPicPr>
          <p:nvPr/>
        </p:nvPicPr>
        <p:blipFill>
          <a:blip r:embed="rId3"/>
          <a:stretch>
            <a:fillRect/>
          </a:stretch>
        </p:blipFill>
        <p:spPr>
          <a:xfrm>
            <a:off x="4545369" y="5837832"/>
            <a:ext cx="1381231" cy="923083"/>
          </a:xfrm>
          <a:prstGeom prst="rect">
            <a:avLst/>
          </a:prstGeom>
        </p:spPr>
      </p:pic>
    </p:spTree>
    <p:extLst>
      <p:ext uri="{BB962C8B-B14F-4D97-AF65-F5344CB8AC3E}">
        <p14:creationId xmlns:p14="http://schemas.microsoft.com/office/powerpoint/2010/main" val="154404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Integrative taxonomy of </a:t>
            </a:r>
            <a:r>
              <a:rPr lang="cs-CZ" i="1" dirty="0"/>
              <a:t>Stenocephalemys</a:t>
            </a:r>
            <a:endParaRPr lang="en-US" i="1" dirty="0"/>
          </a:p>
        </p:txBody>
      </p:sp>
      <p:sp>
        <p:nvSpPr>
          <p:cNvPr id="4" name="TextBox 3"/>
          <p:cNvSpPr txBox="1"/>
          <p:nvPr/>
        </p:nvSpPr>
        <p:spPr>
          <a:xfrm>
            <a:off x="6732240" y="6525344"/>
            <a:ext cx="2592288" cy="369332"/>
          </a:xfrm>
          <a:prstGeom prst="rect">
            <a:avLst/>
          </a:prstGeom>
          <a:noFill/>
        </p:spPr>
        <p:txBody>
          <a:bodyPr wrap="square" rtlCol="0">
            <a:spAutoFit/>
          </a:bodyPr>
          <a:lstStyle/>
          <a:p>
            <a:r>
              <a:rPr lang="cs-CZ" i="1" dirty="0"/>
              <a:t>Mizerovská et al. 2020</a:t>
            </a:r>
            <a:endParaRPr lang="en-US" i="1" dirty="0"/>
          </a:p>
        </p:txBody>
      </p:sp>
      <p:sp>
        <p:nvSpPr>
          <p:cNvPr id="5" name="TextovéPole 70"/>
          <p:cNvSpPr txBox="1"/>
          <p:nvPr/>
        </p:nvSpPr>
        <p:spPr>
          <a:xfrm>
            <a:off x="1331640" y="5661248"/>
            <a:ext cx="2592288" cy="646331"/>
          </a:xfrm>
          <a:prstGeom prst="rect">
            <a:avLst/>
          </a:prstGeom>
          <a:noFill/>
        </p:spPr>
        <p:txBody>
          <a:bodyPr wrap="square" rtlCol="0">
            <a:spAutoFit/>
          </a:bodyPr>
          <a:lstStyle/>
          <a:p>
            <a:pPr algn="ctr"/>
            <a:r>
              <a:rPr lang="en-US" dirty="0"/>
              <a:t>anchored phylogenomics</a:t>
            </a:r>
            <a:r>
              <a:rPr lang="cs-CZ" dirty="0"/>
              <a:t> (388 nuclear loci)</a:t>
            </a:r>
            <a:endParaRPr lang="en-US" dirty="0"/>
          </a:p>
        </p:txBody>
      </p:sp>
      <p:pic>
        <p:nvPicPr>
          <p:cNvPr id="6"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53" y="1772816"/>
            <a:ext cx="4200847" cy="3614892"/>
          </a:xfrm>
          <a:prstGeom prst="rect">
            <a:avLst/>
          </a:prstGeom>
        </p:spPr>
      </p:pic>
      <p:pic>
        <p:nvPicPr>
          <p:cNvPr id="7" name="Zástupný symbol pro obsah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0032" y="4193008"/>
            <a:ext cx="3399534" cy="2260328"/>
          </a:xfrm>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608" r="24130" b="20663"/>
          <a:stretch/>
        </p:blipFill>
        <p:spPr bwMode="auto">
          <a:xfrm>
            <a:off x="4639361" y="1405660"/>
            <a:ext cx="3672408" cy="298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85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cs-CZ" dirty="0"/>
              <a:t>Incongruent results </a:t>
            </a:r>
            <a:r>
              <a:rPr lang="cs-CZ" dirty="0" err="1"/>
              <a:t>from</a:t>
            </a:r>
            <a:r>
              <a:rPr lang="cs-CZ" dirty="0"/>
              <a:t> </a:t>
            </a:r>
            <a:r>
              <a:rPr lang="cs-CZ" dirty="0" err="1"/>
              <a:t>empirical</a:t>
            </a:r>
            <a:r>
              <a:rPr lang="cs-CZ" dirty="0"/>
              <a:t> </a:t>
            </a:r>
            <a:r>
              <a:rPr lang="cs-CZ" dirty="0" err="1"/>
              <a:t>systems</a:t>
            </a:r>
            <a:endParaRPr lang="en-US" dirty="0"/>
          </a:p>
        </p:txBody>
      </p:sp>
      <p:sp>
        <p:nvSpPr>
          <p:cNvPr id="3" name="TextBox 2"/>
          <p:cNvSpPr txBox="1"/>
          <p:nvPr/>
        </p:nvSpPr>
        <p:spPr>
          <a:xfrm>
            <a:off x="107504" y="6483539"/>
            <a:ext cx="1822165" cy="338554"/>
          </a:xfrm>
          <a:prstGeom prst="rect">
            <a:avLst/>
          </a:prstGeom>
          <a:noFill/>
        </p:spPr>
        <p:txBody>
          <a:bodyPr wrap="none" rtlCol="0">
            <a:spAutoFit/>
          </a:bodyPr>
          <a:lstStyle/>
          <a:p>
            <a:r>
              <a:rPr lang="cs-CZ" sz="1600" i="1" dirty="0"/>
              <a:t>Carstens et al. 2013</a:t>
            </a:r>
            <a:endParaRPr lang="en-US" sz="1600" i="1" dirty="0"/>
          </a:p>
        </p:txBody>
      </p:sp>
      <p:pic>
        <p:nvPicPr>
          <p:cNvPr id="4" name="Obrázek 3"/>
          <p:cNvPicPr>
            <a:picLocks noChangeAspect="1"/>
          </p:cNvPicPr>
          <p:nvPr/>
        </p:nvPicPr>
        <p:blipFill>
          <a:blip r:embed="rId2"/>
          <a:stretch>
            <a:fillRect/>
          </a:stretch>
        </p:blipFill>
        <p:spPr>
          <a:xfrm>
            <a:off x="385403" y="2564904"/>
            <a:ext cx="3916489" cy="3240360"/>
          </a:xfrm>
          <a:prstGeom prst="rect">
            <a:avLst/>
          </a:prstGeom>
        </p:spPr>
      </p:pic>
      <p:pic>
        <p:nvPicPr>
          <p:cNvPr id="5" name="Obrázek 4"/>
          <p:cNvPicPr>
            <a:picLocks noChangeAspect="1"/>
          </p:cNvPicPr>
          <p:nvPr/>
        </p:nvPicPr>
        <p:blipFill>
          <a:blip r:embed="rId3"/>
          <a:stretch>
            <a:fillRect/>
          </a:stretch>
        </p:blipFill>
        <p:spPr>
          <a:xfrm>
            <a:off x="827584" y="1396764"/>
            <a:ext cx="1550563" cy="1240148"/>
          </a:xfrm>
          <a:prstGeom prst="rect">
            <a:avLst/>
          </a:prstGeom>
        </p:spPr>
      </p:pic>
      <p:sp>
        <p:nvSpPr>
          <p:cNvPr id="6" name="TextovéPole 5"/>
          <p:cNvSpPr txBox="1"/>
          <p:nvPr/>
        </p:nvSpPr>
        <p:spPr>
          <a:xfrm>
            <a:off x="2343648" y="1832172"/>
            <a:ext cx="1767150" cy="369332"/>
          </a:xfrm>
          <a:prstGeom prst="rect">
            <a:avLst/>
          </a:prstGeom>
          <a:noFill/>
        </p:spPr>
        <p:txBody>
          <a:bodyPr wrap="none" rtlCol="0">
            <a:spAutoFit/>
          </a:bodyPr>
          <a:lstStyle/>
          <a:p>
            <a:r>
              <a:rPr lang="cs-CZ" i="1" dirty="0" err="1"/>
              <a:t>Aliatypus</a:t>
            </a:r>
            <a:r>
              <a:rPr lang="cs-CZ" dirty="0"/>
              <a:t> </a:t>
            </a:r>
            <a:r>
              <a:rPr lang="cs-CZ" dirty="0" err="1"/>
              <a:t>spiders</a:t>
            </a:r>
            <a:endParaRPr lang="cs-CZ" dirty="0"/>
          </a:p>
        </p:txBody>
      </p:sp>
      <p:pic>
        <p:nvPicPr>
          <p:cNvPr id="7" name="Obrázek 6"/>
          <p:cNvPicPr>
            <a:picLocks noChangeAspect="1"/>
          </p:cNvPicPr>
          <p:nvPr/>
        </p:nvPicPr>
        <p:blipFill>
          <a:blip r:embed="rId4"/>
          <a:stretch>
            <a:fillRect/>
          </a:stretch>
        </p:blipFill>
        <p:spPr>
          <a:xfrm>
            <a:off x="4831616" y="1396764"/>
            <a:ext cx="3882667" cy="4897967"/>
          </a:xfrm>
          <a:prstGeom prst="rect">
            <a:avLst/>
          </a:prstGeom>
        </p:spPr>
      </p:pic>
      <p:sp>
        <p:nvSpPr>
          <p:cNvPr id="8" name="TextBox 2"/>
          <p:cNvSpPr txBox="1"/>
          <p:nvPr/>
        </p:nvSpPr>
        <p:spPr>
          <a:xfrm>
            <a:off x="5652120" y="6519446"/>
            <a:ext cx="3295518" cy="338554"/>
          </a:xfrm>
          <a:prstGeom prst="rect">
            <a:avLst/>
          </a:prstGeom>
          <a:noFill/>
        </p:spPr>
        <p:txBody>
          <a:bodyPr wrap="none" rtlCol="0">
            <a:spAutoFit/>
          </a:bodyPr>
          <a:lstStyle/>
          <a:p>
            <a:r>
              <a:rPr lang="cs-CZ" sz="1600" i="1" dirty="0" err="1"/>
              <a:t>Aghová</a:t>
            </a:r>
            <a:r>
              <a:rPr lang="cs-CZ" sz="1600" i="1" dirty="0"/>
              <a:t>, ..., </a:t>
            </a:r>
            <a:r>
              <a:rPr lang="cs-CZ" sz="1600" i="1" dirty="0" err="1"/>
              <a:t>Bryja</a:t>
            </a:r>
            <a:r>
              <a:rPr lang="cs-CZ" sz="1600" i="1" dirty="0"/>
              <a:t> 2019, BMC </a:t>
            </a:r>
            <a:r>
              <a:rPr lang="cs-CZ" sz="1600" i="1" dirty="0" err="1"/>
              <a:t>Evol</a:t>
            </a:r>
            <a:r>
              <a:rPr lang="cs-CZ" sz="1600" i="1" dirty="0"/>
              <a:t> </a:t>
            </a:r>
            <a:r>
              <a:rPr lang="cs-CZ" sz="1600" i="1" dirty="0" err="1"/>
              <a:t>Biol</a:t>
            </a:r>
            <a:endParaRPr lang="en-US" sz="1600" i="1" dirty="0"/>
          </a:p>
        </p:txBody>
      </p:sp>
      <p:sp>
        <p:nvSpPr>
          <p:cNvPr id="9" name="Obdélník 8"/>
          <p:cNvSpPr/>
          <p:nvPr/>
        </p:nvSpPr>
        <p:spPr>
          <a:xfrm>
            <a:off x="4860032" y="4437112"/>
            <a:ext cx="1728192" cy="1857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p:cNvPicPr>
            <a:picLocks noChangeAspect="1"/>
          </p:cNvPicPr>
          <p:nvPr/>
        </p:nvPicPr>
        <p:blipFill>
          <a:blip r:embed="rId5"/>
          <a:stretch>
            <a:fillRect/>
          </a:stretch>
        </p:blipFill>
        <p:spPr>
          <a:xfrm>
            <a:off x="4907449" y="4797152"/>
            <a:ext cx="1680775" cy="1120116"/>
          </a:xfrm>
          <a:prstGeom prst="rect">
            <a:avLst/>
          </a:prstGeom>
        </p:spPr>
      </p:pic>
      <p:sp>
        <p:nvSpPr>
          <p:cNvPr id="11" name="TextovéPole 10"/>
          <p:cNvSpPr txBox="1"/>
          <p:nvPr/>
        </p:nvSpPr>
        <p:spPr>
          <a:xfrm>
            <a:off x="4828955" y="5925475"/>
            <a:ext cx="1943994" cy="369332"/>
          </a:xfrm>
          <a:prstGeom prst="rect">
            <a:avLst/>
          </a:prstGeom>
          <a:noFill/>
        </p:spPr>
        <p:txBody>
          <a:bodyPr wrap="none" rtlCol="0">
            <a:spAutoFit/>
          </a:bodyPr>
          <a:lstStyle/>
          <a:p>
            <a:r>
              <a:rPr lang="cs-CZ" i="1" dirty="0"/>
              <a:t>Acomys </a:t>
            </a:r>
            <a:r>
              <a:rPr lang="cs-CZ" dirty="0"/>
              <a:t>spiny </a:t>
            </a:r>
            <a:r>
              <a:rPr lang="cs-CZ" dirty="0" err="1"/>
              <a:t>mice</a:t>
            </a:r>
            <a:endParaRPr lang="cs-CZ" dirty="0"/>
          </a:p>
        </p:txBody>
      </p:sp>
    </p:spTree>
    <p:extLst>
      <p:ext uri="{BB962C8B-B14F-4D97-AF65-F5344CB8AC3E}">
        <p14:creationId xmlns:p14="http://schemas.microsoft.com/office/powerpoint/2010/main" val="6216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65126"/>
            <a:ext cx="8496944" cy="1325563"/>
          </a:xfrm>
        </p:spPr>
        <p:txBody>
          <a:bodyPr>
            <a:normAutofit/>
          </a:bodyPr>
          <a:lstStyle/>
          <a:p>
            <a:r>
              <a:rPr lang="cs-CZ" dirty="0"/>
              <a:t>MSC identifies population structure, not species</a:t>
            </a:r>
            <a:endParaRPr lang="en-US" dirty="0"/>
          </a:p>
        </p:txBody>
      </p:sp>
      <p:sp>
        <p:nvSpPr>
          <p:cNvPr id="3" name="Content Placeholder 2"/>
          <p:cNvSpPr>
            <a:spLocks noGrp="1"/>
          </p:cNvSpPr>
          <p:nvPr>
            <p:ph idx="1"/>
          </p:nvPr>
        </p:nvSpPr>
        <p:spPr>
          <a:xfrm>
            <a:off x="628650" y="4682127"/>
            <a:ext cx="7886700" cy="1883867"/>
          </a:xfrm>
        </p:spPr>
        <p:txBody>
          <a:bodyPr>
            <a:normAutofit/>
          </a:bodyPr>
          <a:lstStyle/>
          <a:p>
            <a:r>
              <a:rPr lang="cs-CZ" i="1" dirty="0"/>
              <a:t>„until we develop genomic-based species delimitation approaches that are able to discriminate between population- and species-level structuring, it is important not just to recognize, but to treat and report </a:t>
            </a:r>
            <a:r>
              <a:rPr lang="cs-CZ" b="1" i="1" dirty="0"/>
              <a:t>the units delimited under MSC at best as tentative hypotheses of species</a:t>
            </a:r>
            <a:r>
              <a:rPr lang="cs-CZ" dirty="0"/>
              <a:t>“</a:t>
            </a:r>
            <a:endParaRPr lang="en-US" dirty="0"/>
          </a:p>
        </p:txBody>
      </p:sp>
      <p:sp>
        <p:nvSpPr>
          <p:cNvPr id="4" name="TextBox 3"/>
          <p:cNvSpPr txBox="1"/>
          <p:nvPr/>
        </p:nvSpPr>
        <p:spPr>
          <a:xfrm>
            <a:off x="5364088" y="6381328"/>
            <a:ext cx="3779912" cy="369332"/>
          </a:xfrm>
          <a:prstGeom prst="rect">
            <a:avLst/>
          </a:prstGeom>
          <a:noFill/>
        </p:spPr>
        <p:txBody>
          <a:bodyPr wrap="square" rtlCol="0">
            <a:spAutoFit/>
          </a:bodyPr>
          <a:lstStyle/>
          <a:p>
            <a:r>
              <a:rPr lang="cs-CZ" i="1" dirty="0"/>
              <a:t>Sukumaran and Knowles, 2017, PNAS</a:t>
            </a:r>
            <a:endParaRPr lang="en-US" i="1" dirty="0"/>
          </a:p>
        </p:txBody>
      </p:sp>
      <p:pic>
        <p:nvPicPr>
          <p:cNvPr id="6" name="Obrázek 5"/>
          <p:cNvPicPr>
            <a:picLocks noChangeAspect="1"/>
          </p:cNvPicPr>
          <p:nvPr/>
        </p:nvPicPr>
        <p:blipFill>
          <a:blip r:embed="rId2"/>
          <a:stretch>
            <a:fillRect/>
          </a:stretch>
        </p:blipFill>
        <p:spPr>
          <a:xfrm>
            <a:off x="1385900" y="1556792"/>
            <a:ext cx="5868144" cy="3041006"/>
          </a:xfrm>
          <a:prstGeom prst="rect">
            <a:avLst/>
          </a:prstGeom>
        </p:spPr>
      </p:pic>
    </p:spTree>
    <p:extLst>
      <p:ext uri="{BB962C8B-B14F-4D97-AF65-F5344CB8AC3E}">
        <p14:creationId xmlns:p14="http://schemas.microsoft.com/office/powerpoint/2010/main" val="5517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73394" t="38274" r="1"/>
          <a:stretch/>
        </p:blipFill>
        <p:spPr bwMode="auto">
          <a:xfrm>
            <a:off x="6372200" y="1124744"/>
            <a:ext cx="2375372" cy="418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79512" y="2924944"/>
            <a:ext cx="6048672" cy="3528392"/>
          </a:xfrm>
          <a:prstGeom prst="wedgeEllipseCallout">
            <a:avLst>
              <a:gd name="adj1" fmla="val 58953"/>
              <a:gd name="adj2" fmla="val -516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sz="2400" dirty="0"/>
              <a:t>It is really laughable to see what different ideas are prominent in various naturalists minds, when they speak of „species“; ... It all comes, I believe, from trying to define the indefinable.</a:t>
            </a:r>
          </a:p>
          <a:p>
            <a:pPr algn="r"/>
            <a:r>
              <a:rPr lang="cs-CZ" sz="2400" i="1" dirty="0"/>
              <a:t>Darwin 1856</a:t>
            </a:r>
            <a:endParaRPr lang="en-US" sz="2400" i="1" dirty="0"/>
          </a:p>
        </p:txBody>
      </p:sp>
      <p:sp>
        <p:nvSpPr>
          <p:cNvPr id="2" name="Title 1"/>
          <p:cNvSpPr>
            <a:spLocks noGrp="1"/>
          </p:cNvSpPr>
          <p:nvPr>
            <p:ph type="title"/>
          </p:nvPr>
        </p:nvSpPr>
        <p:spPr/>
        <p:txBody>
          <a:bodyPr>
            <a:normAutofit/>
          </a:bodyPr>
          <a:lstStyle/>
          <a:p>
            <a:r>
              <a:rPr lang="cs-CZ" sz="4000" dirty="0"/>
              <a:t>Is it possible to define a species? </a:t>
            </a:r>
            <a:endParaRPr lang="en-US" sz="4000" dirty="0"/>
          </a:p>
        </p:txBody>
      </p:sp>
    </p:spTree>
    <p:extLst>
      <p:ext uri="{BB962C8B-B14F-4D97-AF65-F5344CB8AC3E}">
        <p14:creationId xmlns:p14="http://schemas.microsoft.com/office/powerpoint/2010/main" val="31625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THE RISE OF GENOMICS – CAN IT HELP?</a:t>
            </a:r>
          </a:p>
        </p:txBody>
      </p:sp>
    </p:spTree>
    <p:extLst>
      <p:ext uri="{BB962C8B-B14F-4D97-AF65-F5344CB8AC3E}">
        <p14:creationId xmlns:p14="http://schemas.microsoft.com/office/powerpoint/2010/main" val="219669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a:t>High-throughput sequencing (HTS)</a:t>
            </a:r>
            <a:endParaRPr lang="en-US" dirty="0"/>
          </a:p>
        </p:txBody>
      </p:sp>
      <p:sp>
        <p:nvSpPr>
          <p:cNvPr id="4" name="Content Placeholder 3"/>
          <p:cNvSpPr>
            <a:spLocks noGrp="1"/>
          </p:cNvSpPr>
          <p:nvPr>
            <p:ph idx="1"/>
          </p:nvPr>
        </p:nvSpPr>
        <p:spPr>
          <a:xfrm>
            <a:off x="618689" y="1556792"/>
            <a:ext cx="7886700" cy="1440160"/>
          </a:xfrm>
        </p:spPr>
        <p:txBody>
          <a:bodyPr/>
          <a:lstStyle/>
          <a:p>
            <a:r>
              <a:rPr lang="cs-CZ" dirty="0"/>
              <a:t>unprecedented increase of genetic data</a:t>
            </a:r>
          </a:p>
          <a:p>
            <a:r>
              <a:rPr lang="cs-CZ" dirty="0"/>
              <a:t>„several-loci“ approaches for species delimitation applicable with difficulties – computationally demanding → </a:t>
            </a:r>
            <a:r>
              <a:rPr lang="cs-CZ" b="1" dirty="0"/>
              <a:t>new approaches for HTS data are highly required </a:t>
            </a:r>
            <a:r>
              <a:rPr lang="cs-CZ" dirty="0"/>
              <a:t>(and are intensively developed)</a:t>
            </a:r>
            <a:endParaRPr lang="en-US" dirty="0"/>
          </a:p>
        </p:txBody>
      </p:sp>
      <p:pic>
        <p:nvPicPr>
          <p:cNvPr id="5" name="Obrázek 4"/>
          <p:cNvPicPr>
            <a:picLocks noChangeAspect="1"/>
          </p:cNvPicPr>
          <p:nvPr/>
        </p:nvPicPr>
        <p:blipFill>
          <a:blip r:embed="rId2"/>
          <a:stretch>
            <a:fillRect/>
          </a:stretch>
        </p:blipFill>
        <p:spPr>
          <a:xfrm>
            <a:off x="4572000" y="3573016"/>
            <a:ext cx="3960983" cy="2670169"/>
          </a:xfrm>
          <a:prstGeom prst="rect">
            <a:avLst/>
          </a:prstGeom>
        </p:spPr>
      </p:pic>
      <p:pic>
        <p:nvPicPr>
          <p:cNvPr id="6" name="Obrázek 5"/>
          <p:cNvPicPr>
            <a:picLocks noChangeAspect="1"/>
          </p:cNvPicPr>
          <p:nvPr/>
        </p:nvPicPr>
        <p:blipFill>
          <a:blip r:embed="rId3"/>
          <a:stretch>
            <a:fillRect/>
          </a:stretch>
        </p:blipFill>
        <p:spPr>
          <a:xfrm>
            <a:off x="971600" y="3370385"/>
            <a:ext cx="2736304" cy="1837884"/>
          </a:xfrm>
          <a:prstGeom prst="rect">
            <a:avLst/>
          </a:prstGeom>
        </p:spPr>
      </p:pic>
      <p:pic>
        <p:nvPicPr>
          <p:cNvPr id="7" name="Obrázek 6"/>
          <p:cNvPicPr>
            <a:picLocks noChangeAspect="1"/>
          </p:cNvPicPr>
          <p:nvPr/>
        </p:nvPicPr>
        <p:blipFill>
          <a:blip r:embed="rId4"/>
          <a:stretch>
            <a:fillRect/>
          </a:stretch>
        </p:blipFill>
        <p:spPr>
          <a:xfrm>
            <a:off x="474948" y="5279104"/>
            <a:ext cx="3729608" cy="1243203"/>
          </a:xfrm>
          <a:prstGeom prst="rect">
            <a:avLst/>
          </a:prstGeom>
        </p:spPr>
      </p:pic>
    </p:spTree>
    <p:extLst>
      <p:ext uri="{BB962C8B-B14F-4D97-AF65-F5344CB8AC3E}">
        <p14:creationId xmlns:p14="http://schemas.microsoft.com/office/powerpoint/2010/main" val="37657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cs-CZ" dirty="0"/>
              <a:t>Alternative approaches for species delimitation from genomic data</a:t>
            </a:r>
            <a:endParaRPr lang="en-US" dirty="0"/>
          </a:p>
        </p:txBody>
      </p:sp>
      <p:pic>
        <p:nvPicPr>
          <p:cNvPr id="4" name="Content Placeholder 3"/>
          <p:cNvPicPr>
            <a:picLocks noGrp="1" noChangeAspect="1"/>
          </p:cNvPicPr>
          <p:nvPr>
            <p:ph idx="1"/>
          </p:nvPr>
        </p:nvPicPr>
        <p:blipFill rotWithShape="1">
          <a:blip r:embed="rId2"/>
          <a:srcRect l="18678" t="13360" r="46420" b="8681"/>
          <a:stretch/>
        </p:blipFill>
        <p:spPr>
          <a:xfrm>
            <a:off x="539552" y="1340768"/>
            <a:ext cx="4248472" cy="5337825"/>
          </a:xfrm>
          <a:prstGeom prst="rect">
            <a:avLst/>
          </a:prstGeom>
        </p:spPr>
      </p:pic>
      <p:sp>
        <p:nvSpPr>
          <p:cNvPr id="7" name="Zástupný symbol pro obsah 2"/>
          <p:cNvSpPr txBox="1">
            <a:spLocks/>
          </p:cNvSpPr>
          <p:nvPr/>
        </p:nvSpPr>
        <p:spPr>
          <a:xfrm>
            <a:off x="5040052" y="1340767"/>
            <a:ext cx="3786160" cy="22492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cs-CZ" sz="1800" dirty="0"/>
              <a:t>ancestral </a:t>
            </a:r>
            <a:r>
              <a:rPr lang="cs-CZ" sz="1800" dirty="0" err="1"/>
              <a:t>lineage</a:t>
            </a:r>
            <a:r>
              <a:rPr lang="cs-CZ" sz="1800" dirty="0"/>
              <a:t> in Ethiopian highlands, where diversified and sourced the colonization of other mountains (</a:t>
            </a:r>
            <a:r>
              <a:rPr lang="cs-CZ" sz="1800" b="1" dirty="0"/>
              <a:t>mostly in Pleistocene</a:t>
            </a:r>
            <a:r>
              <a:rPr lang="cs-CZ" sz="1800" dirty="0"/>
              <a:t>)</a:t>
            </a:r>
          </a:p>
          <a:p>
            <a:pPr>
              <a:spcBef>
                <a:spcPts val="0"/>
              </a:spcBef>
              <a:spcAft>
                <a:spcPts val="600"/>
              </a:spcAft>
            </a:pPr>
            <a:r>
              <a:rPr lang="cs-CZ" sz="1800" b="1" i="1" dirty="0" err="1">
                <a:solidFill>
                  <a:srgbClr val="FF0000"/>
                </a:solidFill>
              </a:rPr>
              <a:t>Lophuromys</a:t>
            </a:r>
            <a:r>
              <a:rPr lang="cs-CZ" sz="1800" b="1" i="1" dirty="0">
                <a:solidFill>
                  <a:srgbClr val="FF0000"/>
                </a:solidFill>
              </a:rPr>
              <a:t> </a:t>
            </a:r>
            <a:r>
              <a:rPr lang="cs-CZ" sz="1800" b="1" i="1" dirty="0" err="1">
                <a:solidFill>
                  <a:srgbClr val="FF0000"/>
                </a:solidFill>
              </a:rPr>
              <a:t>flavopunctatus</a:t>
            </a:r>
            <a:r>
              <a:rPr lang="cs-CZ" sz="1800" b="1" i="1" dirty="0">
                <a:solidFill>
                  <a:srgbClr val="FF0000"/>
                </a:solidFill>
              </a:rPr>
              <a:t> </a:t>
            </a:r>
            <a:r>
              <a:rPr lang="cs-CZ" sz="1800" b="1" dirty="0" err="1">
                <a:solidFill>
                  <a:srgbClr val="FF0000"/>
                </a:solidFill>
              </a:rPr>
              <a:t>complex</a:t>
            </a:r>
            <a:endParaRPr lang="cs-CZ" sz="1800" i="1" dirty="0"/>
          </a:p>
          <a:p>
            <a:pPr>
              <a:spcBef>
                <a:spcPts val="0"/>
              </a:spcBef>
              <a:spcAft>
                <a:spcPts val="600"/>
              </a:spcAft>
            </a:pPr>
            <a:endParaRPr lang="cs-CZ" sz="1800" i="1" dirty="0"/>
          </a:p>
          <a:p>
            <a:pPr>
              <a:spcBef>
                <a:spcPts val="0"/>
              </a:spcBef>
              <a:spcAft>
                <a:spcPts val="600"/>
              </a:spcAft>
            </a:pPr>
            <a:endParaRPr lang="cs-CZ" sz="1800" dirty="0"/>
          </a:p>
        </p:txBody>
      </p:sp>
      <p:sp>
        <p:nvSpPr>
          <p:cNvPr id="8" name="Výbuch 1 14"/>
          <p:cNvSpPr/>
          <p:nvPr/>
        </p:nvSpPr>
        <p:spPr>
          <a:xfrm>
            <a:off x="1907704" y="2606092"/>
            <a:ext cx="851670" cy="654702"/>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se zářezem 15"/>
          <p:cNvSpPr/>
          <p:nvPr/>
        </p:nvSpPr>
        <p:spPr>
          <a:xfrm rot="7903603">
            <a:off x="842560" y="3500561"/>
            <a:ext cx="1226447" cy="257013"/>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0" name="Šipka doprava se zářezem 18"/>
          <p:cNvSpPr/>
          <p:nvPr/>
        </p:nvSpPr>
        <p:spPr>
          <a:xfrm rot="5576027">
            <a:off x="1746066" y="370978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1" name="Šipka doprava se zářezem 18"/>
          <p:cNvSpPr/>
          <p:nvPr/>
        </p:nvSpPr>
        <p:spPr>
          <a:xfrm rot="5576027">
            <a:off x="1636373" y="4802462"/>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2" name="Šipka doprava se zářezem 18"/>
          <p:cNvSpPr/>
          <p:nvPr/>
        </p:nvSpPr>
        <p:spPr>
          <a:xfrm rot="7304425">
            <a:off x="1296300" y="5809521"/>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3" name="Šipka doprava se zářezem 18"/>
          <p:cNvSpPr/>
          <p:nvPr/>
        </p:nvSpPr>
        <p:spPr>
          <a:xfrm rot="6150886">
            <a:off x="410096" y="4437852"/>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pic>
        <p:nvPicPr>
          <p:cNvPr id="14" name="Obrázek 13"/>
          <p:cNvPicPr>
            <a:picLocks noChangeAspect="1"/>
          </p:cNvPicPr>
          <p:nvPr/>
        </p:nvPicPr>
        <p:blipFill>
          <a:blip r:embed="rId3"/>
          <a:stretch>
            <a:fillRect/>
          </a:stretch>
        </p:blipFill>
        <p:spPr>
          <a:xfrm>
            <a:off x="5238182" y="3586523"/>
            <a:ext cx="1196012" cy="1196012"/>
          </a:xfrm>
          <a:prstGeom prst="rect">
            <a:avLst/>
          </a:prstGeom>
        </p:spPr>
      </p:pic>
      <p:pic>
        <p:nvPicPr>
          <p:cNvPr id="3" name="Obrázek 2"/>
          <p:cNvPicPr>
            <a:picLocks noChangeAspect="1"/>
          </p:cNvPicPr>
          <p:nvPr/>
        </p:nvPicPr>
        <p:blipFill>
          <a:blip r:embed="rId4"/>
          <a:stretch>
            <a:fillRect/>
          </a:stretch>
        </p:blipFill>
        <p:spPr>
          <a:xfrm>
            <a:off x="5220072" y="5304587"/>
            <a:ext cx="792088" cy="1192485"/>
          </a:xfrm>
          <a:prstGeom prst="rect">
            <a:avLst/>
          </a:prstGeom>
        </p:spPr>
      </p:pic>
      <p:pic>
        <p:nvPicPr>
          <p:cNvPr id="5" name="Obrázek 4"/>
          <p:cNvPicPr>
            <a:picLocks noChangeAspect="1"/>
          </p:cNvPicPr>
          <p:nvPr/>
        </p:nvPicPr>
        <p:blipFill rotWithShape="1">
          <a:blip r:embed="rId5"/>
          <a:srcRect l="10187" t="17437" r="5763" b="17437"/>
          <a:stretch/>
        </p:blipFill>
        <p:spPr>
          <a:xfrm>
            <a:off x="6641319" y="3577949"/>
            <a:ext cx="1027277" cy="1189479"/>
          </a:xfrm>
          <a:prstGeom prst="rect">
            <a:avLst/>
          </a:prstGeom>
        </p:spPr>
      </p:pic>
      <p:pic>
        <p:nvPicPr>
          <p:cNvPr id="6" name="Obrázek 5"/>
          <p:cNvPicPr>
            <a:picLocks noChangeAspect="1"/>
          </p:cNvPicPr>
          <p:nvPr/>
        </p:nvPicPr>
        <p:blipFill rotWithShape="1">
          <a:blip r:embed="rId6"/>
          <a:srcRect l="8957" t="5199" r="8957" b="5199"/>
          <a:stretch/>
        </p:blipFill>
        <p:spPr>
          <a:xfrm>
            <a:off x="7853696" y="3577949"/>
            <a:ext cx="972516" cy="1188631"/>
          </a:xfrm>
          <a:prstGeom prst="rect">
            <a:avLst/>
          </a:prstGeom>
        </p:spPr>
      </p:pic>
      <p:sp>
        <p:nvSpPr>
          <p:cNvPr id="15" name="TextovéPole 14"/>
          <p:cNvSpPr txBox="1"/>
          <p:nvPr/>
        </p:nvSpPr>
        <p:spPr>
          <a:xfrm>
            <a:off x="5148064" y="6497072"/>
            <a:ext cx="734496" cy="261610"/>
          </a:xfrm>
          <a:prstGeom prst="rect">
            <a:avLst/>
          </a:prstGeom>
          <a:noFill/>
        </p:spPr>
        <p:txBody>
          <a:bodyPr wrap="none" rtlCol="0">
            <a:spAutoFit/>
          </a:bodyPr>
          <a:lstStyle/>
          <a:p>
            <a:r>
              <a:rPr lang="cs-CZ" sz="1100" dirty="0"/>
              <a:t>O. Mikula</a:t>
            </a:r>
          </a:p>
        </p:txBody>
      </p:sp>
      <p:pic>
        <p:nvPicPr>
          <p:cNvPr id="16" name="Picture 12" descr="Zobrazit p&amp;uring;vodní obráze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5624" y="5283290"/>
            <a:ext cx="996513" cy="12137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6595324" y="4771303"/>
            <a:ext cx="914033" cy="261610"/>
          </a:xfrm>
          <a:prstGeom prst="rect">
            <a:avLst/>
          </a:prstGeom>
          <a:noFill/>
        </p:spPr>
        <p:txBody>
          <a:bodyPr wrap="none" rtlCol="0">
            <a:spAutoFit/>
          </a:bodyPr>
          <a:lstStyle/>
          <a:p>
            <a:r>
              <a:rPr lang="cs-CZ" sz="1100" dirty="0"/>
              <a:t>V. </a:t>
            </a:r>
            <a:r>
              <a:rPr lang="cs-CZ" sz="1100" dirty="0" err="1"/>
              <a:t>Komarova</a:t>
            </a:r>
            <a:endParaRPr lang="cs-CZ" sz="1100" dirty="0"/>
          </a:p>
        </p:txBody>
      </p:sp>
      <p:sp>
        <p:nvSpPr>
          <p:cNvPr id="18" name="TextovéPole 17"/>
          <p:cNvSpPr txBox="1"/>
          <p:nvPr/>
        </p:nvSpPr>
        <p:spPr>
          <a:xfrm>
            <a:off x="7832639" y="4771303"/>
            <a:ext cx="692818" cy="261610"/>
          </a:xfrm>
          <a:prstGeom prst="rect">
            <a:avLst/>
          </a:prstGeom>
          <a:noFill/>
        </p:spPr>
        <p:txBody>
          <a:bodyPr wrap="none" rtlCol="0">
            <a:spAutoFit/>
          </a:bodyPr>
          <a:lstStyle/>
          <a:p>
            <a:r>
              <a:rPr lang="cs-CZ" sz="1100" dirty="0"/>
              <a:t>D. </a:t>
            </a:r>
            <a:r>
              <a:rPr lang="cs-CZ" sz="1100" dirty="0" err="1"/>
              <a:t>Kostin</a:t>
            </a:r>
            <a:endParaRPr lang="cs-CZ" sz="1100" dirty="0"/>
          </a:p>
        </p:txBody>
      </p:sp>
      <p:sp>
        <p:nvSpPr>
          <p:cNvPr id="19" name="TextovéPole 18"/>
          <p:cNvSpPr txBox="1"/>
          <p:nvPr/>
        </p:nvSpPr>
        <p:spPr>
          <a:xfrm>
            <a:off x="6220582" y="6497072"/>
            <a:ext cx="763351" cy="261610"/>
          </a:xfrm>
          <a:prstGeom prst="rect">
            <a:avLst/>
          </a:prstGeom>
          <a:noFill/>
        </p:spPr>
        <p:txBody>
          <a:bodyPr wrap="none" rtlCol="0">
            <a:spAutoFit/>
          </a:bodyPr>
          <a:lstStyle/>
          <a:p>
            <a:r>
              <a:rPr lang="cs-CZ" sz="1100" dirty="0"/>
              <a:t>A. </a:t>
            </a:r>
            <a:r>
              <a:rPr lang="cs-CZ" sz="1100" dirty="0" err="1"/>
              <a:t>Bryjová</a:t>
            </a:r>
            <a:endParaRPr lang="cs-CZ" sz="1100" dirty="0"/>
          </a:p>
        </p:txBody>
      </p:sp>
      <p:sp>
        <p:nvSpPr>
          <p:cNvPr id="20" name="TextovéPole 19"/>
          <p:cNvSpPr txBox="1"/>
          <p:nvPr/>
        </p:nvSpPr>
        <p:spPr>
          <a:xfrm>
            <a:off x="7678182" y="6485252"/>
            <a:ext cx="771365" cy="261610"/>
          </a:xfrm>
          <a:prstGeom prst="rect">
            <a:avLst/>
          </a:prstGeom>
          <a:noFill/>
        </p:spPr>
        <p:txBody>
          <a:bodyPr wrap="none" rtlCol="0">
            <a:spAutoFit/>
          </a:bodyPr>
          <a:lstStyle/>
          <a:p>
            <a:r>
              <a:rPr lang="cs-CZ" sz="1100" dirty="0"/>
              <a:t>D. Čížková</a:t>
            </a:r>
          </a:p>
        </p:txBody>
      </p:sp>
      <p:pic>
        <p:nvPicPr>
          <p:cNvPr id="21" name="Obrázek 20"/>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14822" r="12123"/>
          <a:stretch/>
        </p:blipFill>
        <p:spPr>
          <a:xfrm>
            <a:off x="7469760" y="5282044"/>
            <a:ext cx="1183500" cy="1215028"/>
          </a:xfrm>
          <a:prstGeom prst="rect">
            <a:avLst/>
          </a:prstGeom>
        </p:spPr>
      </p:pic>
    </p:spTree>
    <p:extLst>
      <p:ext uri="{BB962C8B-B14F-4D97-AF65-F5344CB8AC3E}">
        <p14:creationId xmlns:p14="http://schemas.microsoft.com/office/powerpoint/2010/main" val="41838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a:t>Complications: Ring species</a:t>
            </a:r>
            <a:endParaRPr lang="en-US" dirty="0"/>
          </a:p>
        </p:txBody>
      </p:sp>
      <p:sp>
        <p:nvSpPr>
          <p:cNvPr id="8197"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8"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9"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8200" name="Picture 7" descr="seagu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950" y="222250"/>
            <a:ext cx="33210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495px-Rings_species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88" y="2624138"/>
            <a:ext cx="3313112"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 Box 9"/>
          <p:cNvSpPr txBox="1">
            <a:spLocks noChangeArrowheads="1"/>
          </p:cNvSpPr>
          <p:nvPr/>
        </p:nvSpPr>
        <p:spPr bwMode="auto">
          <a:xfrm>
            <a:off x="762000" y="3130550"/>
            <a:ext cx="563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i="1"/>
              <a:t>Larus</a:t>
            </a:r>
            <a:endParaRPr lang="nl-NL" altLang="en-US" sz="1200" i="1"/>
          </a:p>
        </p:txBody>
      </p:sp>
      <p:pic>
        <p:nvPicPr>
          <p:cNvPr id="8203" name="Picture 10" descr="404px-Ring_species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96" y="1801059"/>
            <a:ext cx="4950899" cy="408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9170" y="109267"/>
            <a:ext cx="8229600" cy="1143000"/>
          </a:xfrm>
        </p:spPr>
        <p:txBody>
          <a:bodyPr/>
          <a:lstStyle/>
          <a:p>
            <a:r>
              <a:rPr lang="cs-CZ" dirty="0"/>
              <a:t>Nine endemic species in Ethiopia</a:t>
            </a:r>
          </a:p>
        </p:txBody>
      </p:sp>
      <p:pic>
        <p:nvPicPr>
          <p:cNvPr id="4" name="Zástupný symbol pro obsah 3"/>
          <p:cNvPicPr>
            <a:picLocks noGrp="1" noChangeAspect="1"/>
          </p:cNvPicPr>
          <p:nvPr>
            <p:ph idx="1"/>
          </p:nvPr>
        </p:nvPicPr>
        <p:blipFill>
          <a:blip r:embed="rId2"/>
          <a:stretch>
            <a:fillRect/>
          </a:stretch>
        </p:blipFill>
        <p:spPr>
          <a:xfrm>
            <a:off x="374822" y="1320611"/>
            <a:ext cx="5119816" cy="2070822"/>
          </a:xfrm>
          <a:prstGeom prst="rect">
            <a:avLst/>
          </a:prstGeom>
          <a:ln>
            <a:solidFill>
              <a:schemeClr val="tx1"/>
            </a:solidFill>
          </a:ln>
        </p:spPr>
      </p:pic>
      <p:pic>
        <p:nvPicPr>
          <p:cNvPr id="5" name="Obrázek 4"/>
          <p:cNvPicPr>
            <a:picLocks noChangeAspect="1"/>
          </p:cNvPicPr>
          <p:nvPr/>
        </p:nvPicPr>
        <p:blipFill>
          <a:blip r:embed="rId3"/>
          <a:stretch>
            <a:fillRect/>
          </a:stretch>
        </p:blipFill>
        <p:spPr>
          <a:xfrm>
            <a:off x="457200" y="3698057"/>
            <a:ext cx="1950267" cy="1030319"/>
          </a:xfrm>
          <a:prstGeom prst="rect">
            <a:avLst/>
          </a:prstGeom>
        </p:spPr>
      </p:pic>
      <p:pic>
        <p:nvPicPr>
          <p:cNvPr id="7" name="Obrázek 6"/>
          <p:cNvPicPr>
            <a:picLocks noChangeAspect="1"/>
          </p:cNvPicPr>
          <p:nvPr/>
        </p:nvPicPr>
        <p:blipFill>
          <a:blip r:embed="rId4"/>
          <a:stretch>
            <a:fillRect/>
          </a:stretch>
        </p:blipFill>
        <p:spPr>
          <a:xfrm>
            <a:off x="6343916" y="1977079"/>
            <a:ext cx="2594764" cy="4135396"/>
          </a:xfrm>
          <a:prstGeom prst="rect">
            <a:avLst/>
          </a:prstGeom>
        </p:spPr>
      </p:pic>
      <p:pic>
        <p:nvPicPr>
          <p:cNvPr id="6" name="Obrázek 5"/>
          <p:cNvPicPr>
            <a:picLocks noChangeAspect="1"/>
          </p:cNvPicPr>
          <p:nvPr/>
        </p:nvPicPr>
        <p:blipFill>
          <a:blip r:embed="rId5"/>
          <a:stretch>
            <a:fillRect/>
          </a:stretch>
        </p:blipFill>
        <p:spPr>
          <a:xfrm>
            <a:off x="2759821" y="3698057"/>
            <a:ext cx="3231740" cy="2653314"/>
          </a:xfrm>
          <a:prstGeom prst="rect">
            <a:avLst/>
          </a:prstGeom>
        </p:spPr>
      </p:pic>
      <p:pic>
        <p:nvPicPr>
          <p:cNvPr id="8" name="Obrázek 7"/>
          <p:cNvPicPr>
            <a:picLocks noChangeAspect="1"/>
          </p:cNvPicPr>
          <p:nvPr/>
        </p:nvPicPr>
        <p:blipFill rotWithShape="1">
          <a:blip r:embed="rId6"/>
          <a:srcRect l="21622" t="19209" r="40811" b="32262"/>
          <a:stretch/>
        </p:blipFill>
        <p:spPr>
          <a:xfrm>
            <a:off x="457200" y="4882486"/>
            <a:ext cx="2193799" cy="1594056"/>
          </a:xfrm>
          <a:prstGeom prst="rect">
            <a:avLst/>
          </a:prstGeom>
        </p:spPr>
      </p:pic>
    </p:spTree>
    <p:extLst>
      <p:ext uri="{BB962C8B-B14F-4D97-AF65-F5344CB8AC3E}">
        <p14:creationId xmlns:p14="http://schemas.microsoft.com/office/powerpoint/2010/main" val="53671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468394"/>
            <a:ext cx="8058150" cy="3037703"/>
          </a:xfrm>
        </p:spPr>
        <p:txBody>
          <a:bodyPr>
            <a:normAutofit/>
          </a:bodyPr>
          <a:lstStyle/>
          <a:p>
            <a:pPr>
              <a:spcAft>
                <a:spcPts val="1200"/>
              </a:spcAft>
            </a:pPr>
            <a:r>
              <a:rPr lang="cs-CZ" dirty="0"/>
              <a:t>Are there really </a:t>
            </a:r>
            <a:r>
              <a:rPr lang="cs-CZ" dirty="0" err="1"/>
              <a:t>nine</a:t>
            </a:r>
            <a:r>
              <a:rPr lang="cs-CZ" dirty="0"/>
              <a:t> </a:t>
            </a:r>
            <a:r>
              <a:rPr lang="cs-CZ" dirty="0" err="1"/>
              <a:t>well-delimited</a:t>
            </a:r>
            <a:r>
              <a:rPr lang="cs-CZ" dirty="0"/>
              <a:t> species? </a:t>
            </a:r>
          </a:p>
          <a:p>
            <a:pPr>
              <a:spcAft>
                <a:spcPts val="1200"/>
              </a:spcAft>
            </a:pPr>
            <a:r>
              <a:rPr lang="cs-CZ" dirty="0" err="1"/>
              <a:t>What</a:t>
            </a:r>
            <a:r>
              <a:rPr lang="cs-CZ" dirty="0"/>
              <a:t> is </a:t>
            </a:r>
            <a:r>
              <a:rPr lang="cs-CZ" dirty="0" err="1"/>
              <a:t>their</a:t>
            </a:r>
            <a:r>
              <a:rPr lang="cs-CZ" dirty="0"/>
              <a:t> </a:t>
            </a:r>
            <a:r>
              <a:rPr lang="en-US" dirty="0"/>
              <a:t>distribution, co-occurrence </a:t>
            </a:r>
            <a:r>
              <a:rPr lang="cs-CZ" dirty="0" err="1"/>
              <a:t>patterns</a:t>
            </a:r>
            <a:r>
              <a:rPr lang="cs-CZ" dirty="0"/>
              <a:t>, ecological requirements? -</a:t>
            </a:r>
            <a:r>
              <a:rPr lang="en-US" dirty="0"/>
              <a:t>&gt;</a:t>
            </a:r>
            <a:r>
              <a:rPr lang="cs-CZ" dirty="0"/>
              <a:t> IUCN </a:t>
            </a:r>
            <a:r>
              <a:rPr lang="en-US" dirty="0"/>
              <a:t>assessment</a:t>
            </a:r>
            <a:r>
              <a:rPr lang="cs-CZ" dirty="0"/>
              <a:t>, </a:t>
            </a:r>
            <a:r>
              <a:rPr lang="cs-CZ" dirty="0" err="1"/>
              <a:t>etc</a:t>
            </a:r>
            <a:r>
              <a:rPr lang="cs-CZ" dirty="0"/>
              <a:t>.</a:t>
            </a:r>
            <a:endParaRPr lang="en-US" dirty="0"/>
          </a:p>
        </p:txBody>
      </p:sp>
      <p:pic>
        <p:nvPicPr>
          <p:cNvPr id="4" name="Obrázek 3"/>
          <p:cNvPicPr>
            <a:picLocks noChangeAspect="1"/>
          </p:cNvPicPr>
          <p:nvPr/>
        </p:nvPicPr>
        <p:blipFill>
          <a:blip r:embed="rId2"/>
          <a:stretch>
            <a:fillRect/>
          </a:stretch>
        </p:blipFill>
        <p:spPr>
          <a:xfrm>
            <a:off x="5544238" y="2629303"/>
            <a:ext cx="2393880" cy="1494845"/>
          </a:xfrm>
          <a:prstGeom prst="rect">
            <a:avLst/>
          </a:prstGeom>
        </p:spPr>
      </p:pic>
      <p:sp>
        <p:nvSpPr>
          <p:cNvPr id="5" name="Zástupný symbol pro obsah 2"/>
          <p:cNvSpPr txBox="1">
            <a:spLocks/>
          </p:cNvSpPr>
          <p:nvPr/>
        </p:nvSpPr>
        <p:spPr>
          <a:xfrm>
            <a:off x="628650" y="3429000"/>
            <a:ext cx="4820142" cy="28083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1200"/>
              </a:spcAft>
            </a:pPr>
            <a:r>
              <a:rPr lang="cs-CZ" sz="1800" dirty="0"/>
              <a:t>cca 500 </a:t>
            </a:r>
            <a:r>
              <a:rPr lang="cs-CZ" sz="1800" dirty="0" err="1"/>
              <a:t>specimens</a:t>
            </a:r>
            <a:r>
              <a:rPr lang="cs-CZ" sz="1800" dirty="0"/>
              <a:t> </a:t>
            </a:r>
            <a:r>
              <a:rPr lang="cs-CZ" sz="1800" dirty="0" err="1"/>
              <a:t>from</a:t>
            </a:r>
            <a:r>
              <a:rPr lang="cs-CZ" sz="1800" dirty="0"/>
              <a:t> </a:t>
            </a:r>
            <a:r>
              <a:rPr lang="cs-CZ" sz="1800" dirty="0" err="1"/>
              <a:t>all</a:t>
            </a:r>
            <a:r>
              <a:rPr lang="cs-CZ" sz="1800" dirty="0"/>
              <a:t> major </a:t>
            </a:r>
            <a:r>
              <a:rPr lang="cs-CZ" sz="1800" dirty="0" err="1"/>
              <a:t>mountain</a:t>
            </a:r>
            <a:r>
              <a:rPr lang="cs-CZ" sz="1800" dirty="0"/>
              <a:t> </a:t>
            </a:r>
            <a:r>
              <a:rPr lang="cs-CZ" sz="1800" dirty="0" err="1"/>
              <a:t>ranges</a:t>
            </a:r>
            <a:r>
              <a:rPr lang="cs-CZ" sz="1800" dirty="0"/>
              <a:t> </a:t>
            </a:r>
            <a:r>
              <a:rPr lang="cs-CZ" sz="1800" dirty="0" err="1"/>
              <a:t>barcoded</a:t>
            </a:r>
            <a:r>
              <a:rPr lang="cs-CZ" sz="1800" dirty="0"/>
              <a:t> </a:t>
            </a:r>
            <a:r>
              <a:rPr lang="cs-CZ" sz="1800" dirty="0" err="1"/>
              <a:t>at</a:t>
            </a:r>
            <a:r>
              <a:rPr lang="cs-CZ" sz="1800" dirty="0"/>
              <a:t> mtDNA</a:t>
            </a:r>
          </a:p>
          <a:p>
            <a:pPr>
              <a:spcAft>
                <a:spcPts val="1200"/>
              </a:spcAft>
            </a:pPr>
            <a:r>
              <a:rPr lang="cs-CZ" sz="1800" dirty="0"/>
              <a:t>4 </a:t>
            </a:r>
            <a:r>
              <a:rPr lang="cs-CZ" sz="1800" dirty="0" err="1"/>
              <a:t>nuclear</a:t>
            </a:r>
            <a:r>
              <a:rPr lang="cs-CZ" sz="1800" dirty="0"/>
              <a:t> </a:t>
            </a:r>
            <a:r>
              <a:rPr lang="cs-CZ" sz="1800" dirty="0" err="1"/>
              <a:t>markers</a:t>
            </a:r>
            <a:r>
              <a:rPr lang="cs-CZ" sz="1800" dirty="0"/>
              <a:t> (</a:t>
            </a:r>
            <a:r>
              <a:rPr lang="cs-CZ" sz="1800" dirty="0" err="1"/>
              <a:t>two</a:t>
            </a:r>
            <a:r>
              <a:rPr lang="cs-CZ" sz="1800" dirty="0"/>
              <a:t> </a:t>
            </a:r>
            <a:r>
              <a:rPr lang="cs-CZ" sz="1800" dirty="0" err="1"/>
              <a:t>introns</a:t>
            </a:r>
            <a:r>
              <a:rPr lang="cs-CZ" sz="1800" dirty="0"/>
              <a:t> + </a:t>
            </a:r>
            <a:r>
              <a:rPr lang="cs-CZ" sz="1800" dirty="0" err="1"/>
              <a:t>two</a:t>
            </a:r>
            <a:r>
              <a:rPr lang="cs-CZ" sz="1800" dirty="0"/>
              <a:t> </a:t>
            </a:r>
            <a:r>
              <a:rPr lang="cs-CZ" sz="1800" dirty="0" err="1"/>
              <a:t>exons</a:t>
            </a:r>
            <a:r>
              <a:rPr lang="cs-CZ" sz="1800" dirty="0"/>
              <a:t>)</a:t>
            </a:r>
          </a:p>
          <a:p>
            <a:pPr>
              <a:spcAft>
                <a:spcPts val="1200"/>
              </a:spcAft>
            </a:pPr>
            <a:r>
              <a:rPr lang="cs-CZ" sz="1800" b="1" dirty="0" err="1">
                <a:solidFill>
                  <a:srgbClr val="FF0000"/>
                </a:solidFill>
              </a:rPr>
              <a:t>genomic</a:t>
            </a:r>
            <a:r>
              <a:rPr lang="cs-CZ" sz="1800" b="1" dirty="0">
                <a:solidFill>
                  <a:srgbClr val="FF0000"/>
                </a:solidFill>
              </a:rPr>
              <a:t> </a:t>
            </a:r>
            <a:r>
              <a:rPr lang="cs-CZ" sz="1800" b="1" dirty="0" err="1">
                <a:solidFill>
                  <a:srgbClr val="FF0000"/>
                </a:solidFill>
              </a:rPr>
              <a:t>approach</a:t>
            </a:r>
            <a:r>
              <a:rPr lang="cs-CZ" sz="1800" b="1" dirty="0">
                <a:solidFill>
                  <a:srgbClr val="FF0000"/>
                </a:solidFill>
              </a:rPr>
              <a:t> (</a:t>
            </a:r>
            <a:r>
              <a:rPr lang="cs-CZ" sz="1800" b="1" dirty="0" err="1">
                <a:solidFill>
                  <a:srgbClr val="FF0000"/>
                </a:solidFill>
              </a:rPr>
              <a:t>ddRAD</a:t>
            </a:r>
            <a:r>
              <a:rPr lang="cs-CZ" sz="1800" b="1" dirty="0">
                <a:solidFill>
                  <a:srgbClr val="FF0000"/>
                </a:solidFill>
              </a:rPr>
              <a:t> </a:t>
            </a:r>
            <a:r>
              <a:rPr lang="cs-CZ" sz="1800" b="1" dirty="0" err="1">
                <a:solidFill>
                  <a:srgbClr val="FF0000"/>
                </a:solidFill>
              </a:rPr>
              <a:t>sequencing</a:t>
            </a:r>
            <a:r>
              <a:rPr lang="cs-CZ" sz="1800" b="1" dirty="0">
                <a:solidFill>
                  <a:srgbClr val="FF0000"/>
                </a:solidFill>
              </a:rPr>
              <a:t>) → </a:t>
            </a:r>
            <a:r>
              <a:rPr lang="cs-CZ" sz="1800" b="1" dirty="0" err="1">
                <a:solidFill>
                  <a:srgbClr val="FF0000"/>
                </a:solidFill>
              </a:rPr>
              <a:t>thousands</a:t>
            </a:r>
            <a:r>
              <a:rPr lang="cs-CZ" sz="1800" b="1" dirty="0">
                <a:solidFill>
                  <a:srgbClr val="FF0000"/>
                </a:solidFill>
              </a:rPr>
              <a:t> </a:t>
            </a:r>
            <a:r>
              <a:rPr lang="cs-CZ" sz="1800" b="1" dirty="0" err="1">
                <a:solidFill>
                  <a:srgbClr val="FF0000"/>
                </a:solidFill>
              </a:rPr>
              <a:t>of</a:t>
            </a:r>
            <a:r>
              <a:rPr lang="cs-CZ" sz="1800" b="1" dirty="0">
                <a:solidFill>
                  <a:srgbClr val="FF0000"/>
                </a:solidFill>
              </a:rPr>
              <a:t> </a:t>
            </a:r>
            <a:r>
              <a:rPr lang="cs-CZ" sz="1800" b="1" dirty="0" err="1">
                <a:solidFill>
                  <a:srgbClr val="FF0000"/>
                </a:solidFill>
              </a:rPr>
              <a:t>SNPs</a:t>
            </a:r>
            <a:r>
              <a:rPr lang="cs-CZ" sz="1800" b="1" dirty="0">
                <a:solidFill>
                  <a:srgbClr val="FF0000"/>
                </a:solidFill>
              </a:rPr>
              <a:t> </a:t>
            </a:r>
            <a:r>
              <a:rPr lang="cs-CZ" sz="1800" b="1" dirty="0" err="1">
                <a:solidFill>
                  <a:srgbClr val="FF0000"/>
                </a:solidFill>
              </a:rPr>
              <a:t>across</a:t>
            </a:r>
            <a:r>
              <a:rPr lang="cs-CZ" sz="1800" b="1" dirty="0">
                <a:solidFill>
                  <a:srgbClr val="FF0000"/>
                </a:solidFill>
              </a:rPr>
              <a:t> the genome</a:t>
            </a:r>
          </a:p>
        </p:txBody>
      </p:sp>
      <p:pic>
        <p:nvPicPr>
          <p:cNvPr id="6" name="Obrázek 5"/>
          <p:cNvPicPr>
            <a:picLocks noChangeAspect="1"/>
          </p:cNvPicPr>
          <p:nvPr/>
        </p:nvPicPr>
        <p:blipFill>
          <a:blip r:embed="rId3"/>
          <a:stretch>
            <a:fillRect/>
          </a:stretch>
        </p:blipFill>
        <p:spPr>
          <a:xfrm>
            <a:off x="5544238" y="4365104"/>
            <a:ext cx="2529768" cy="2308319"/>
          </a:xfrm>
          <a:prstGeom prst="rect">
            <a:avLst/>
          </a:prstGeom>
        </p:spPr>
      </p:pic>
      <p:sp>
        <p:nvSpPr>
          <p:cNvPr id="8" name="Nadpis 1"/>
          <p:cNvSpPr>
            <a:spLocks noGrp="1"/>
          </p:cNvSpPr>
          <p:nvPr>
            <p:ph type="title"/>
          </p:nvPr>
        </p:nvSpPr>
        <p:spPr>
          <a:xfrm>
            <a:off x="628650" y="365126"/>
            <a:ext cx="7886700" cy="1325563"/>
          </a:xfrm>
        </p:spPr>
        <p:txBody>
          <a:bodyPr/>
          <a:lstStyle/>
          <a:p>
            <a:r>
              <a:rPr lang="cs-CZ" i="1" dirty="0"/>
              <a:t>Lophuromys flavopunctatus </a:t>
            </a:r>
            <a:r>
              <a:rPr lang="cs-CZ" dirty="0"/>
              <a:t>group in Ethiopia</a:t>
            </a:r>
          </a:p>
        </p:txBody>
      </p:sp>
      <p:cxnSp>
        <p:nvCxnSpPr>
          <p:cNvPr id="10" name="Přímá spojnice 9"/>
          <p:cNvCxnSpPr>
            <a:stCxn id="3" idx="1"/>
          </p:cNvCxnSpPr>
          <p:nvPr/>
        </p:nvCxnSpPr>
        <p:spPr>
          <a:xfrm flipV="1">
            <a:off x="628650" y="2987245"/>
            <a:ext cx="473543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3600" dirty="0" err="1"/>
              <a:t>ddRADseq</a:t>
            </a:r>
            <a:r>
              <a:rPr lang="cs-CZ" sz="3600" dirty="0"/>
              <a:t>: c</a:t>
            </a:r>
            <a:r>
              <a:rPr lang="en-US" sz="3600" dirty="0"/>
              <a:t>o-ancestry matrix</a:t>
            </a:r>
          </a:p>
        </p:txBody>
      </p:sp>
      <p:pic>
        <p:nvPicPr>
          <p:cNvPr id="3" name="Content Placeholder 2" descr="lophuromys_eth-SimpleCoancestry.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00" r="-1328" b="4853"/>
          <a:stretch/>
        </p:blipFill>
        <p:spPr>
          <a:xfrm>
            <a:off x="1576024" y="1252878"/>
            <a:ext cx="5777761" cy="5289535"/>
          </a:xfrm>
        </p:spPr>
      </p:pic>
      <p:sp>
        <p:nvSpPr>
          <p:cNvPr id="4" name="TextovéPole 3"/>
          <p:cNvSpPr txBox="1"/>
          <p:nvPr/>
        </p:nvSpPr>
        <p:spPr>
          <a:xfrm>
            <a:off x="223969" y="2384210"/>
            <a:ext cx="1390648" cy="1754326"/>
          </a:xfrm>
          <a:prstGeom prst="rect">
            <a:avLst/>
          </a:prstGeom>
          <a:noFill/>
        </p:spPr>
        <p:txBody>
          <a:bodyPr wrap="square" rtlCol="0">
            <a:spAutoFit/>
          </a:bodyPr>
          <a:lstStyle/>
          <a:p>
            <a:pPr algn="ctr"/>
            <a:r>
              <a:rPr lang="cs-CZ" dirty="0"/>
              <a:t>209 </a:t>
            </a:r>
            <a:r>
              <a:rPr lang="cs-CZ" dirty="0" err="1"/>
              <a:t>individuals</a:t>
            </a:r>
            <a:endParaRPr lang="cs-CZ" dirty="0"/>
          </a:p>
          <a:p>
            <a:pPr algn="ctr"/>
            <a:endParaRPr lang="cs-CZ" dirty="0"/>
          </a:p>
          <a:p>
            <a:pPr algn="ctr"/>
            <a:r>
              <a:rPr lang="cs-CZ" dirty="0"/>
              <a:t>15 623 </a:t>
            </a:r>
            <a:r>
              <a:rPr lang="cs-CZ" dirty="0" err="1"/>
              <a:t>informative</a:t>
            </a:r>
            <a:r>
              <a:rPr lang="cs-CZ" dirty="0"/>
              <a:t> loci</a:t>
            </a:r>
          </a:p>
        </p:txBody>
      </p:sp>
      <p:sp>
        <p:nvSpPr>
          <p:cNvPr id="5" name="Ovál 4"/>
          <p:cNvSpPr/>
          <p:nvPr/>
        </p:nvSpPr>
        <p:spPr>
          <a:xfrm>
            <a:off x="6087763" y="2034746"/>
            <a:ext cx="716692" cy="6672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Ovál 5"/>
          <p:cNvSpPr/>
          <p:nvPr/>
        </p:nvSpPr>
        <p:spPr>
          <a:xfrm>
            <a:off x="5538433" y="2512242"/>
            <a:ext cx="716692" cy="6672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Ovál 6"/>
          <p:cNvSpPr/>
          <p:nvPr/>
        </p:nvSpPr>
        <p:spPr>
          <a:xfrm>
            <a:off x="5189838" y="3001797"/>
            <a:ext cx="605482" cy="57342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Ovál 7"/>
          <p:cNvSpPr/>
          <p:nvPr/>
        </p:nvSpPr>
        <p:spPr>
          <a:xfrm>
            <a:off x="5033318" y="3443416"/>
            <a:ext cx="280087" cy="280088"/>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Ovál 8"/>
          <p:cNvSpPr/>
          <p:nvPr/>
        </p:nvSpPr>
        <p:spPr>
          <a:xfrm>
            <a:off x="4489622" y="3583460"/>
            <a:ext cx="691974" cy="58166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0" name="Ovál 9"/>
          <p:cNvSpPr/>
          <p:nvPr/>
        </p:nvSpPr>
        <p:spPr>
          <a:xfrm>
            <a:off x="4209535" y="4061255"/>
            <a:ext cx="411892" cy="420130"/>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1" name="Ovál 10"/>
          <p:cNvSpPr/>
          <p:nvPr/>
        </p:nvSpPr>
        <p:spPr>
          <a:xfrm>
            <a:off x="3904735" y="4423718"/>
            <a:ext cx="304800" cy="28832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2" name="Ovál 11"/>
          <p:cNvSpPr/>
          <p:nvPr/>
        </p:nvSpPr>
        <p:spPr>
          <a:xfrm>
            <a:off x="4135394" y="4357815"/>
            <a:ext cx="172995" cy="18947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Ovál 12"/>
          <p:cNvSpPr/>
          <p:nvPr/>
        </p:nvSpPr>
        <p:spPr>
          <a:xfrm>
            <a:off x="1944130" y="4481385"/>
            <a:ext cx="2364259" cy="196884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4" name="TextovéPole 13"/>
          <p:cNvSpPr txBox="1"/>
          <p:nvPr/>
        </p:nvSpPr>
        <p:spPr>
          <a:xfrm>
            <a:off x="2520778" y="2512242"/>
            <a:ext cx="2219518" cy="646331"/>
          </a:xfrm>
          <a:prstGeom prst="rect">
            <a:avLst/>
          </a:prstGeom>
          <a:noFill/>
        </p:spPr>
        <p:txBody>
          <a:bodyPr wrap="none" rtlCol="0">
            <a:spAutoFit/>
          </a:bodyPr>
          <a:lstStyle/>
          <a:p>
            <a:r>
              <a:rPr lang="cs-CZ" dirty="0"/>
              <a:t>9 „gene </a:t>
            </a:r>
            <a:r>
              <a:rPr lang="cs-CZ" dirty="0" err="1"/>
              <a:t>pools</a:t>
            </a:r>
            <a:r>
              <a:rPr lang="cs-CZ" dirty="0"/>
              <a:t>“</a:t>
            </a:r>
          </a:p>
          <a:p>
            <a:r>
              <a:rPr lang="cs-CZ" dirty="0"/>
              <a:t>by </a:t>
            </a:r>
            <a:r>
              <a:rPr lang="cs-CZ" dirty="0" err="1"/>
              <a:t>InfoMap</a:t>
            </a:r>
            <a:r>
              <a:rPr lang="cs-CZ" dirty="0"/>
              <a:t> </a:t>
            </a:r>
            <a:r>
              <a:rPr lang="cs-CZ" dirty="0" err="1"/>
              <a:t>algorithm</a:t>
            </a:r>
            <a:endParaRPr lang="cs-CZ" dirty="0"/>
          </a:p>
        </p:txBody>
      </p:sp>
      <p:sp>
        <p:nvSpPr>
          <p:cNvPr id="15" name="TextBox 14"/>
          <p:cNvSpPr txBox="1"/>
          <p:nvPr/>
        </p:nvSpPr>
        <p:spPr>
          <a:xfrm>
            <a:off x="6948264" y="6496906"/>
            <a:ext cx="2493991" cy="369332"/>
          </a:xfrm>
          <a:prstGeom prst="rect">
            <a:avLst/>
          </a:prstGeom>
          <a:noFill/>
        </p:spPr>
        <p:txBody>
          <a:bodyPr wrap="square" rtlCol="0">
            <a:spAutoFit/>
          </a:bodyPr>
          <a:lstStyle/>
          <a:p>
            <a:r>
              <a:rPr lang="cs-CZ" i="1" dirty="0"/>
              <a:t>Mikula et al., in prep.</a:t>
            </a:r>
            <a:endParaRPr lang="en-US" i="1" dirty="0"/>
          </a:p>
        </p:txBody>
      </p:sp>
      <p:pic>
        <p:nvPicPr>
          <p:cNvPr id="17" name="Obrázek 16"/>
          <p:cNvPicPr>
            <a:picLocks noChangeAspect="1"/>
          </p:cNvPicPr>
          <p:nvPr/>
        </p:nvPicPr>
        <p:blipFill>
          <a:blip r:embed="rId3"/>
          <a:stretch>
            <a:fillRect/>
          </a:stretch>
        </p:blipFill>
        <p:spPr>
          <a:xfrm>
            <a:off x="7679742" y="700362"/>
            <a:ext cx="1110273" cy="1668016"/>
          </a:xfrm>
          <a:prstGeom prst="rect">
            <a:avLst/>
          </a:prstGeom>
        </p:spPr>
      </p:pic>
    </p:spTree>
    <p:extLst>
      <p:ext uri="{BB962C8B-B14F-4D97-AF65-F5344CB8AC3E}">
        <p14:creationId xmlns:p14="http://schemas.microsoft.com/office/powerpoint/2010/main" val="19314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763" y="69562"/>
            <a:ext cx="7886700" cy="1325563"/>
          </a:xfrm>
        </p:spPr>
        <p:txBody>
          <a:bodyPr>
            <a:noAutofit/>
          </a:bodyPr>
          <a:lstStyle/>
          <a:p>
            <a:pPr algn="ctr"/>
            <a:r>
              <a:rPr lang="cs-CZ" sz="3600" dirty="0"/>
              <a:t>Maximum </a:t>
            </a:r>
            <a:r>
              <a:rPr lang="cs-CZ" sz="3600" dirty="0" err="1"/>
              <a:t>likelihood</a:t>
            </a:r>
            <a:r>
              <a:rPr lang="cs-CZ" sz="3600" dirty="0"/>
              <a:t> </a:t>
            </a:r>
            <a:r>
              <a:rPr lang="cs-CZ" sz="3600" dirty="0" err="1"/>
              <a:t>analysis</a:t>
            </a:r>
            <a:r>
              <a:rPr lang="cs-CZ" sz="3600" dirty="0"/>
              <a:t> </a:t>
            </a:r>
            <a:r>
              <a:rPr lang="cs-CZ" sz="3600" dirty="0" err="1"/>
              <a:t>of</a:t>
            </a:r>
            <a:r>
              <a:rPr lang="cs-CZ" sz="3600" dirty="0"/>
              <a:t> </a:t>
            </a:r>
            <a:r>
              <a:rPr lang="cs-CZ" sz="3600" dirty="0" err="1"/>
              <a:t>concatenated</a:t>
            </a:r>
            <a:r>
              <a:rPr lang="cs-CZ" sz="3600" dirty="0"/>
              <a:t> </a:t>
            </a:r>
            <a:r>
              <a:rPr lang="cs-CZ" sz="3600" dirty="0" err="1"/>
              <a:t>nuclear</a:t>
            </a:r>
            <a:r>
              <a:rPr lang="cs-CZ" sz="3600" dirty="0"/>
              <a:t> </a:t>
            </a:r>
            <a:r>
              <a:rPr lang="cs-CZ" sz="3600" dirty="0" err="1"/>
              <a:t>dataset</a:t>
            </a:r>
            <a:endParaRPr lang="cs-CZ" sz="3600" dirty="0"/>
          </a:p>
        </p:txBody>
      </p:sp>
      <p:pic>
        <p:nvPicPr>
          <p:cNvPr id="7" name="Zástupný symbol pro obsah 6"/>
          <p:cNvPicPr>
            <a:picLocks noGrp="1" noChangeAspect="1"/>
          </p:cNvPicPr>
          <p:nvPr>
            <p:ph sz="half" idx="1"/>
          </p:nvPr>
        </p:nvPicPr>
        <p:blipFill rotWithShape="1">
          <a:blip r:embed="rId2"/>
          <a:srcRect l="3475"/>
          <a:stretch/>
        </p:blipFill>
        <p:spPr>
          <a:xfrm>
            <a:off x="38100" y="1813411"/>
            <a:ext cx="4232366" cy="4099540"/>
          </a:xfrm>
          <a:prstGeom prst="rect">
            <a:avLst/>
          </a:prstGeom>
        </p:spPr>
      </p:pic>
      <p:pic>
        <p:nvPicPr>
          <p:cNvPr id="9" name="Zástupný symbol pro obsah 8"/>
          <p:cNvPicPr>
            <a:picLocks noGrp="1" noChangeAspect="1"/>
          </p:cNvPicPr>
          <p:nvPr>
            <p:ph sz="half" idx="2"/>
          </p:nvPr>
        </p:nvPicPr>
        <p:blipFill>
          <a:blip r:embed="rId3"/>
          <a:stretch>
            <a:fillRect/>
          </a:stretch>
        </p:blipFill>
        <p:spPr>
          <a:xfrm>
            <a:off x="5853472" y="1879462"/>
            <a:ext cx="2967000" cy="4213834"/>
          </a:xfrm>
          <a:prstGeom prst="rect">
            <a:avLst/>
          </a:prstGeom>
        </p:spPr>
      </p:pic>
      <p:sp>
        <p:nvSpPr>
          <p:cNvPr id="8" name="TextovéPole 7"/>
          <p:cNvSpPr txBox="1"/>
          <p:nvPr/>
        </p:nvSpPr>
        <p:spPr>
          <a:xfrm>
            <a:off x="661531" y="6126163"/>
            <a:ext cx="3220753" cy="646331"/>
          </a:xfrm>
          <a:prstGeom prst="rect">
            <a:avLst/>
          </a:prstGeom>
          <a:noFill/>
        </p:spPr>
        <p:txBody>
          <a:bodyPr wrap="none" rtlCol="0">
            <a:spAutoFit/>
          </a:bodyPr>
          <a:lstStyle/>
          <a:p>
            <a:pPr algn="ctr"/>
            <a:r>
              <a:rPr lang="cs-CZ" dirty="0"/>
              <a:t>4 nuclear markers </a:t>
            </a:r>
          </a:p>
          <a:p>
            <a:pPr algn="ctr"/>
            <a:r>
              <a:rPr lang="cs-CZ" dirty="0"/>
              <a:t>(2 604 bp concatenated dataset)</a:t>
            </a:r>
          </a:p>
        </p:txBody>
      </p:sp>
      <p:sp>
        <p:nvSpPr>
          <p:cNvPr id="10" name="TextovéPole 9"/>
          <p:cNvSpPr txBox="1"/>
          <p:nvPr/>
        </p:nvSpPr>
        <p:spPr>
          <a:xfrm>
            <a:off x="186906" y="1365910"/>
            <a:ext cx="1946046" cy="369332"/>
          </a:xfrm>
          <a:prstGeom prst="rect">
            <a:avLst/>
          </a:prstGeom>
          <a:noFill/>
        </p:spPr>
        <p:txBody>
          <a:bodyPr wrap="none" rtlCol="0">
            <a:spAutoFit/>
          </a:bodyPr>
          <a:lstStyle/>
          <a:p>
            <a:r>
              <a:rPr lang="cs-CZ" b="1" dirty="0" err="1"/>
              <a:t>Sanger</a:t>
            </a:r>
            <a:r>
              <a:rPr lang="cs-CZ" b="1" dirty="0"/>
              <a:t> </a:t>
            </a:r>
            <a:r>
              <a:rPr lang="cs-CZ" b="1" dirty="0" err="1"/>
              <a:t>sequencing</a:t>
            </a:r>
            <a:endParaRPr lang="cs-CZ" b="1" dirty="0"/>
          </a:p>
        </p:txBody>
      </p:sp>
      <p:sp>
        <p:nvSpPr>
          <p:cNvPr id="11" name="TextovéPole 10"/>
          <p:cNvSpPr txBox="1"/>
          <p:nvPr/>
        </p:nvSpPr>
        <p:spPr>
          <a:xfrm>
            <a:off x="5614807" y="1420131"/>
            <a:ext cx="1176925" cy="369332"/>
          </a:xfrm>
          <a:prstGeom prst="rect">
            <a:avLst/>
          </a:prstGeom>
          <a:noFill/>
        </p:spPr>
        <p:txBody>
          <a:bodyPr wrap="none" rtlCol="0">
            <a:spAutoFit/>
          </a:bodyPr>
          <a:lstStyle/>
          <a:p>
            <a:r>
              <a:rPr lang="cs-CZ" b="1" dirty="0" err="1"/>
              <a:t>ddRADseq</a:t>
            </a:r>
            <a:endParaRPr lang="cs-CZ" b="1" dirty="0"/>
          </a:p>
        </p:txBody>
      </p:sp>
      <p:sp>
        <p:nvSpPr>
          <p:cNvPr id="12" name="TextovéPole 11"/>
          <p:cNvSpPr txBox="1"/>
          <p:nvPr/>
        </p:nvSpPr>
        <p:spPr>
          <a:xfrm>
            <a:off x="5695963" y="6090972"/>
            <a:ext cx="2334935" cy="369332"/>
          </a:xfrm>
          <a:prstGeom prst="rect">
            <a:avLst/>
          </a:prstGeom>
          <a:noFill/>
        </p:spPr>
        <p:txBody>
          <a:bodyPr wrap="none" rtlCol="0">
            <a:spAutoFit/>
          </a:bodyPr>
          <a:lstStyle/>
          <a:p>
            <a:pPr algn="ctr"/>
            <a:r>
              <a:rPr lang="cs-CZ" dirty="0"/>
              <a:t>15 623 </a:t>
            </a:r>
            <a:r>
              <a:rPr lang="cs-CZ" dirty="0" err="1"/>
              <a:t>informative</a:t>
            </a:r>
            <a:r>
              <a:rPr lang="cs-CZ" dirty="0"/>
              <a:t> loci</a:t>
            </a:r>
          </a:p>
        </p:txBody>
      </p:sp>
      <p:sp>
        <p:nvSpPr>
          <p:cNvPr id="13" name="TextovéPole 12"/>
          <p:cNvSpPr txBox="1"/>
          <p:nvPr/>
        </p:nvSpPr>
        <p:spPr>
          <a:xfrm>
            <a:off x="7101840" y="1891471"/>
            <a:ext cx="401072" cy="261610"/>
          </a:xfrm>
          <a:prstGeom prst="rect">
            <a:avLst/>
          </a:prstGeom>
          <a:noFill/>
        </p:spPr>
        <p:txBody>
          <a:bodyPr wrap="none" rtlCol="0">
            <a:spAutoFit/>
          </a:bodyPr>
          <a:lstStyle/>
          <a:p>
            <a:r>
              <a:rPr lang="cs-CZ" sz="1050" dirty="0"/>
              <a:t>100</a:t>
            </a:r>
          </a:p>
        </p:txBody>
      </p:sp>
      <p:sp>
        <p:nvSpPr>
          <p:cNvPr id="14" name="TextovéPole 13"/>
          <p:cNvSpPr txBox="1"/>
          <p:nvPr/>
        </p:nvSpPr>
        <p:spPr>
          <a:xfrm>
            <a:off x="7111605" y="3665487"/>
            <a:ext cx="401072" cy="261610"/>
          </a:xfrm>
          <a:prstGeom prst="rect">
            <a:avLst/>
          </a:prstGeom>
          <a:noFill/>
        </p:spPr>
        <p:txBody>
          <a:bodyPr wrap="none" rtlCol="0">
            <a:spAutoFit/>
          </a:bodyPr>
          <a:lstStyle/>
          <a:p>
            <a:r>
              <a:rPr lang="cs-CZ" sz="1050" dirty="0"/>
              <a:t>100</a:t>
            </a:r>
          </a:p>
        </p:txBody>
      </p:sp>
      <p:sp>
        <p:nvSpPr>
          <p:cNvPr id="15" name="TextovéPole 14"/>
          <p:cNvSpPr txBox="1"/>
          <p:nvPr/>
        </p:nvSpPr>
        <p:spPr>
          <a:xfrm>
            <a:off x="6853168" y="4116365"/>
            <a:ext cx="401072" cy="261610"/>
          </a:xfrm>
          <a:prstGeom prst="rect">
            <a:avLst/>
          </a:prstGeom>
          <a:noFill/>
        </p:spPr>
        <p:txBody>
          <a:bodyPr wrap="none" rtlCol="0">
            <a:spAutoFit/>
          </a:bodyPr>
          <a:lstStyle/>
          <a:p>
            <a:r>
              <a:rPr lang="cs-CZ" sz="1050" dirty="0"/>
              <a:t>100</a:t>
            </a:r>
          </a:p>
        </p:txBody>
      </p:sp>
      <p:sp>
        <p:nvSpPr>
          <p:cNvPr id="16" name="TextovéPole 15"/>
          <p:cNvSpPr txBox="1"/>
          <p:nvPr/>
        </p:nvSpPr>
        <p:spPr>
          <a:xfrm>
            <a:off x="7002072" y="4541374"/>
            <a:ext cx="401072" cy="261610"/>
          </a:xfrm>
          <a:prstGeom prst="rect">
            <a:avLst/>
          </a:prstGeom>
          <a:noFill/>
        </p:spPr>
        <p:txBody>
          <a:bodyPr wrap="none" rtlCol="0">
            <a:spAutoFit/>
          </a:bodyPr>
          <a:lstStyle/>
          <a:p>
            <a:r>
              <a:rPr lang="cs-CZ" sz="1050" dirty="0"/>
              <a:t>100</a:t>
            </a:r>
          </a:p>
        </p:txBody>
      </p:sp>
      <p:sp>
        <p:nvSpPr>
          <p:cNvPr id="17" name="TextovéPole 16"/>
          <p:cNvSpPr txBox="1"/>
          <p:nvPr/>
        </p:nvSpPr>
        <p:spPr>
          <a:xfrm>
            <a:off x="7077882" y="4976979"/>
            <a:ext cx="401072" cy="261610"/>
          </a:xfrm>
          <a:prstGeom prst="rect">
            <a:avLst/>
          </a:prstGeom>
          <a:noFill/>
        </p:spPr>
        <p:txBody>
          <a:bodyPr wrap="none" rtlCol="0">
            <a:spAutoFit/>
          </a:bodyPr>
          <a:lstStyle/>
          <a:p>
            <a:r>
              <a:rPr lang="cs-CZ" sz="1050" dirty="0"/>
              <a:t>100</a:t>
            </a:r>
          </a:p>
        </p:txBody>
      </p:sp>
      <p:sp>
        <p:nvSpPr>
          <p:cNvPr id="18" name="TextovéPole 17"/>
          <p:cNvSpPr txBox="1"/>
          <p:nvPr/>
        </p:nvSpPr>
        <p:spPr>
          <a:xfrm>
            <a:off x="6138932" y="3438331"/>
            <a:ext cx="401072" cy="261610"/>
          </a:xfrm>
          <a:prstGeom prst="rect">
            <a:avLst/>
          </a:prstGeom>
          <a:noFill/>
        </p:spPr>
        <p:txBody>
          <a:bodyPr wrap="none" rtlCol="0">
            <a:spAutoFit/>
          </a:bodyPr>
          <a:lstStyle/>
          <a:p>
            <a:r>
              <a:rPr lang="cs-CZ" sz="1050" dirty="0"/>
              <a:t>100</a:t>
            </a:r>
          </a:p>
        </p:txBody>
      </p:sp>
      <p:sp>
        <p:nvSpPr>
          <p:cNvPr id="19" name="TextovéPole 18"/>
          <p:cNvSpPr txBox="1"/>
          <p:nvPr/>
        </p:nvSpPr>
        <p:spPr>
          <a:xfrm>
            <a:off x="5870326" y="4219162"/>
            <a:ext cx="322524" cy="253916"/>
          </a:xfrm>
          <a:prstGeom prst="rect">
            <a:avLst/>
          </a:prstGeom>
          <a:noFill/>
        </p:spPr>
        <p:txBody>
          <a:bodyPr wrap="none" rtlCol="0">
            <a:spAutoFit/>
          </a:bodyPr>
          <a:lstStyle/>
          <a:p>
            <a:r>
              <a:rPr lang="cs-CZ" sz="1050" dirty="0"/>
              <a:t>99</a:t>
            </a:r>
          </a:p>
        </p:txBody>
      </p:sp>
      <p:sp>
        <p:nvSpPr>
          <p:cNvPr id="20" name="TextovéPole 19"/>
          <p:cNvSpPr txBox="1"/>
          <p:nvPr/>
        </p:nvSpPr>
        <p:spPr>
          <a:xfrm>
            <a:off x="5737860" y="4825171"/>
            <a:ext cx="401072" cy="261610"/>
          </a:xfrm>
          <a:prstGeom prst="rect">
            <a:avLst/>
          </a:prstGeom>
          <a:noFill/>
        </p:spPr>
        <p:txBody>
          <a:bodyPr wrap="none" rtlCol="0">
            <a:spAutoFit/>
          </a:bodyPr>
          <a:lstStyle/>
          <a:p>
            <a:r>
              <a:rPr lang="cs-CZ" sz="1050" dirty="0"/>
              <a:t>100</a:t>
            </a:r>
          </a:p>
        </p:txBody>
      </p:sp>
      <p:sp>
        <p:nvSpPr>
          <p:cNvPr id="21" name="TextovéPole 20"/>
          <p:cNvSpPr txBox="1"/>
          <p:nvPr/>
        </p:nvSpPr>
        <p:spPr>
          <a:xfrm>
            <a:off x="6969013" y="5411911"/>
            <a:ext cx="401072" cy="261610"/>
          </a:xfrm>
          <a:prstGeom prst="rect">
            <a:avLst/>
          </a:prstGeom>
          <a:noFill/>
        </p:spPr>
        <p:txBody>
          <a:bodyPr wrap="none" rtlCol="0">
            <a:spAutoFit/>
          </a:bodyPr>
          <a:lstStyle/>
          <a:p>
            <a:r>
              <a:rPr lang="cs-CZ" sz="1050" dirty="0"/>
              <a:t>100</a:t>
            </a:r>
          </a:p>
        </p:txBody>
      </p:sp>
      <p:sp>
        <p:nvSpPr>
          <p:cNvPr id="22" name="TextovéPole 21"/>
          <p:cNvSpPr txBox="1"/>
          <p:nvPr/>
        </p:nvSpPr>
        <p:spPr>
          <a:xfrm>
            <a:off x="6676810" y="2239461"/>
            <a:ext cx="401072" cy="261610"/>
          </a:xfrm>
          <a:prstGeom prst="rect">
            <a:avLst/>
          </a:prstGeom>
          <a:noFill/>
        </p:spPr>
        <p:txBody>
          <a:bodyPr wrap="none" rtlCol="0">
            <a:spAutoFit/>
          </a:bodyPr>
          <a:lstStyle/>
          <a:p>
            <a:r>
              <a:rPr lang="cs-CZ" sz="1050" dirty="0"/>
              <a:t>100</a:t>
            </a:r>
          </a:p>
        </p:txBody>
      </p:sp>
      <p:sp>
        <p:nvSpPr>
          <p:cNvPr id="23" name="TextovéPole 22"/>
          <p:cNvSpPr txBox="1"/>
          <p:nvPr/>
        </p:nvSpPr>
        <p:spPr>
          <a:xfrm>
            <a:off x="6476759" y="4205903"/>
            <a:ext cx="401072" cy="261610"/>
          </a:xfrm>
          <a:prstGeom prst="rect">
            <a:avLst/>
          </a:prstGeom>
          <a:noFill/>
        </p:spPr>
        <p:txBody>
          <a:bodyPr wrap="none" rtlCol="0">
            <a:spAutoFit/>
          </a:bodyPr>
          <a:lstStyle/>
          <a:p>
            <a:r>
              <a:rPr lang="cs-CZ" sz="1050" dirty="0"/>
              <a:t>100</a:t>
            </a:r>
          </a:p>
        </p:txBody>
      </p:sp>
      <p:sp>
        <p:nvSpPr>
          <p:cNvPr id="24" name="TextovéPole 23"/>
          <p:cNvSpPr txBox="1"/>
          <p:nvPr/>
        </p:nvSpPr>
        <p:spPr>
          <a:xfrm>
            <a:off x="6524410" y="3885830"/>
            <a:ext cx="401072" cy="261610"/>
          </a:xfrm>
          <a:prstGeom prst="rect">
            <a:avLst/>
          </a:prstGeom>
          <a:noFill/>
        </p:spPr>
        <p:txBody>
          <a:bodyPr wrap="none" rtlCol="0">
            <a:spAutoFit/>
          </a:bodyPr>
          <a:lstStyle/>
          <a:p>
            <a:r>
              <a:rPr lang="cs-CZ" sz="1050" dirty="0"/>
              <a:t>100</a:t>
            </a:r>
          </a:p>
        </p:txBody>
      </p:sp>
      <p:sp>
        <p:nvSpPr>
          <p:cNvPr id="25" name="TextovéPole 24"/>
          <p:cNvSpPr txBox="1"/>
          <p:nvPr/>
        </p:nvSpPr>
        <p:spPr>
          <a:xfrm>
            <a:off x="7011837" y="3227544"/>
            <a:ext cx="401072" cy="261610"/>
          </a:xfrm>
          <a:prstGeom prst="rect">
            <a:avLst/>
          </a:prstGeom>
          <a:noFill/>
        </p:spPr>
        <p:txBody>
          <a:bodyPr wrap="none" rtlCol="0">
            <a:spAutoFit/>
          </a:bodyPr>
          <a:lstStyle/>
          <a:p>
            <a:r>
              <a:rPr lang="cs-CZ" sz="1050" dirty="0"/>
              <a:t>100</a:t>
            </a:r>
          </a:p>
        </p:txBody>
      </p:sp>
      <p:sp>
        <p:nvSpPr>
          <p:cNvPr id="26" name="TextovéPole 25"/>
          <p:cNvSpPr txBox="1"/>
          <p:nvPr/>
        </p:nvSpPr>
        <p:spPr>
          <a:xfrm>
            <a:off x="7261488" y="2774265"/>
            <a:ext cx="401072" cy="261610"/>
          </a:xfrm>
          <a:prstGeom prst="rect">
            <a:avLst/>
          </a:prstGeom>
          <a:noFill/>
        </p:spPr>
        <p:txBody>
          <a:bodyPr wrap="none" rtlCol="0">
            <a:spAutoFit/>
          </a:bodyPr>
          <a:lstStyle/>
          <a:p>
            <a:r>
              <a:rPr lang="cs-CZ" sz="1050" dirty="0"/>
              <a:t>100</a:t>
            </a:r>
          </a:p>
        </p:txBody>
      </p:sp>
      <p:sp>
        <p:nvSpPr>
          <p:cNvPr id="27" name="TextovéPole 26"/>
          <p:cNvSpPr txBox="1"/>
          <p:nvPr/>
        </p:nvSpPr>
        <p:spPr>
          <a:xfrm>
            <a:off x="7002072" y="2579054"/>
            <a:ext cx="401072" cy="261610"/>
          </a:xfrm>
          <a:prstGeom prst="rect">
            <a:avLst/>
          </a:prstGeom>
          <a:noFill/>
        </p:spPr>
        <p:txBody>
          <a:bodyPr wrap="none" rtlCol="0">
            <a:spAutoFit/>
          </a:bodyPr>
          <a:lstStyle/>
          <a:p>
            <a:r>
              <a:rPr lang="cs-CZ" sz="1050" dirty="0"/>
              <a:t>100</a:t>
            </a:r>
          </a:p>
        </p:txBody>
      </p:sp>
      <p:sp>
        <p:nvSpPr>
          <p:cNvPr id="28" name="TextovéPole 27"/>
          <p:cNvSpPr txBox="1"/>
          <p:nvPr/>
        </p:nvSpPr>
        <p:spPr>
          <a:xfrm>
            <a:off x="7336445" y="2340563"/>
            <a:ext cx="401072" cy="261610"/>
          </a:xfrm>
          <a:prstGeom prst="rect">
            <a:avLst/>
          </a:prstGeom>
          <a:noFill/>
        </p:spPr>
        <p:txBody>
          <a:bodyPr wrap="none" rtlCol="0">
            <a:spAutoFit/>
          </a:bodyPr>
          <a:lstStyle/>
          <a:p>
            <a:r>
              <a:rPr lang="cs-CZ" sz="1050" dirty="0"/>
              <a:t>100</a:t>
            </a:r>
          </a:p>
        </p:txBody>
      </p:sp>
      <p:sp>
        <p:nvSpPr>
          <p:cNvPr id="29" name="TextovéPole 28"/>
          <p:cNvSpPr txBox="1"/>
          <p:nvPr/>
        </p:nvSpPr>
        <p:spPr>
          <a:xfrm>
            <a:off x="1374766" y="1861176"/>
            <a:ext cx="322524" cy="253916"/>
          </a:xfrm>
          <a:prstGeom prst="rect">
            <a:avLst/>
          </a:prstGeom>
          <a:noFill/>
        </p:spPr>
        <p:txBody>
          <a:bodyPr wrap="none" rtlCol="0">
            <a:spAutoFit/>
          </a:bodyPr>
          <a:lstStyle/>
          <a:p>
            <a:r>
              <a:rPr lang="cs-CZ" sz="1050" dirty="0"/>
              <a:t>97</a:t>
            </a:r>
          </a:p>
        </p:txBody>
      </p:sp>
      <p:sp>
        <p:nvSpPr>
          <p:cNvPr id="30" name="TextovéPole 29"/>
          <p:cNvSpPr txBox="1"/>
          <p:nvPr/>
        </p:nvSpPr>
        <p:spPr>
          <a:xfrm>
            <a:off x="1350058" y="3616505"/>
            <a:ext cx="322524" cy="253916"/>
          </a:xfrm>
          <a:prstGeom prst="rect">
            <a:avLst/>
          </a:prstGeom>
          <a:noFill/>
        </p:spPr>
        <p:txBody>
          <a:bodyPr wrap="none" rtlCol="0">
            <a:spAutoFit/>
          </a:bodyPr>
          <a:lstStyle/>
          <a:p>
            <a:r>
              <a:rPr lang="cs-CZ" sz="1050" dirty="0"/>
              <a:t>44</a:t>
            </a:r>
          </a:p>
        </p:txBody>
      </p:sp>
      <p:sp>
        <p:nvSpPr>
          <p:cNvPr id="31" name="TextovéPole 30"/>
          <p:cNvSpPr txBox="1"/>
          <p:nvPr/>
        </p:nvSpPr>
        <p:spPr>
          <a:xfrm>
            <a:off x="1149522" y="3864482"/>
            <a:ext cx="322524" cy="253916"/>
          </a:xfrm>
          <a:prstGeom prst="rect">
            <a:avLst/>
          </a:prstGeom>
          <a:noFill/>
        </p:spPr>
        <p:txBody>
          <a:bodyPr wrap="none" rtlCol="0">
            <a:spAutoFit/>
          </a:bodyPr>
          <a:lstStyle/>
          <a:p>
            <a:r>
              <a:rPr lang="cs-CZ" sz="1050" dirty="0"/>
              <a:t>88</a:t>
            </a:r>
          </a:p>
        </p:txBody>
      </p:sp>
      <p:sp>
        <p:nvSpPr>
          <p:cNvPr id="32" name="TextovéPole 31"/>
          <p:cNvSpPr txBox="1"/>
          <p:nvPr/>
        </p:nvSpPr>
        <p:spPr>
          <a:xfrm>
            <a:off x="1591860" y="4536809"/>
            <a:ext cx="401072" cy="261610"/>
          </a:xfrm>
          <a:prstGeom prst="rect">
            <a:avLst/>
          </a:prstGeom>
          <a:noFill/>
        </p:spPr>
        <p:txBody>
          <a:bodyPr wrap="none" rtlCol="0">
            <a:spAutoFit/>
          </a:bodyPr>
          <a:lstStyle/>
          <a:p>
            <a:r>
              <a:rPr lang="cs-CZ" sz="1050" dirty="0"/>
              <a:t>100</a:t>
            </a:r>
          </a:p>
        </p:txBody>
      </p:sp>
      <p:sp>
        <p:nvSpPr>
          <p:cNvPr id="33" name="TextovéPole 32"/>
          <p:cNvSpPr txBox="1"/>
          <p:nvPr/>
        </p:nvSpPr>
        <p:spPr>
          <a:xfrm>
            <a:off x="1026877" y="4940786"/>
            <a:ext cx="401072" cy="261610"/>
          </a:xfrm>
          <a:prstGeom prst="rect">
            <a:avLst/>
          </a:prstGeom>
          <a:noFill/>
        </p:spPr>
        <p:txBody>
          <a:bodyPr wrap="none" rtlCol="0">
            <a:spAutoFit/>
          </a:bodyPr>
          <a:lstStyle/>
          <a:p>
            <a:r>
              <a:rPr lang="cs-CZ" sz="1050" dirty="0"/>
              <a:t>100</a:t>
            </a:r>
          </a:p>
        </p:txBody>
      </p:sp>
      <p:sp>
        <p:nvSpPr>
          <p:cNvPr id="34" name="TextovéPole 33"/>
          <p:cNvSpPr txBox="1"/>
          <p:nvPr/>
        </p:nvSpPr>
        <p:spPr>
          <a:xfrm>
            <a:off x="1622176" y="3178432"/>
            <a:ext cx="322524" cy="253916"/>
          </a:xfrm>
          <a:prstGeom prst="rect">
            <a:avLst/>
          </a:prstGeom>
          <a:noFill/>
        </p:spPr>
        <p:txBody>
          <a:bodyPr wrap="none" rtlCol="0">
            <a:spAutoFit/>
          </a:bodyPr>
          <a:lstStyle/>
          <a:p>
            <a:r>
              <a:rPr lang="cs-CZ" sz="1050" dirty="0"/>
              <a:t>94</a:t>
            </a:r>
          </a:p>
        </p:txBody>
      </p:sp>
      <p:sp>
        <p:nvSpPr>
          <p:cNvPr id="35" name="TextovéPole 34"/>
          <p:cNvSpPr txBox="1"/>
          <p:nvPr/>
        </p:nvSpPr>
        <p:spPr>
          <a:xfrm>
            <a:off x="1085727" y="4191502"/>
            <a:ext cx="322524" cy="253916"/>
          </a:xfrm>
          <a:prstGeom prst="rect">
            <a:avLst/>
          </a:prstGeom>
          <a:noFill/>
        </p:spPr>
        <p:txBody>
          <a:bodyPr wrap="none" rtlCol="0">
            <a:spAutoFit/>
          </a:bodyPr>
          <a:lstStyle/>
          <a:p>
            <a:r>
              <a:rPr lang="cs-CZ" sz="1050" dirty="0"/>
              <a:t>95</a:t>
            </a:r>
          </a:p>
        </p:txBody>
      </p:sp>
      <p:sp>
        <p:nvSpPr>
          <p:cNvPr id="36" name="TextovéPole 35"/>
          <p:cNvSpPr txBox="1"/>
          <p:nvPr/>
        </p:nvSpPr>
        <p:spPr>
          <a:xfrm>
            <a:off x="293691" y="4773411"/>
            <a:ext cx="401072" cy="261610"/>
          </a:xfrm>
          <a:prstGeom prst="rect">
            <a:avLst/>
          </a:prstGeom>
          <a:noFill/>
        </p:spPr>
        <p:txBody>
          <a:bodyPr wrap="none" rtlCol="0">
            <a:spAutoFit/>
          </a:bodyPr>
          <a:lstStyle/>
          <a:p>
            <a:r>
              <a:rPr lang="cs-CZ" sz="1050" dirty="0"/>
              <a:t>100</a:t>
            </a:r>
          </a:p>
        </p:txBody>
      </p:sp>
      <p:sp>
        <p:nvSpPr>
          <p:cNvPr id="37" name="TextovéPole 36"/>
          <p:cNvSpPr txBox="1"/>
          <p:nvPr/>
        </p:nvSpPr>
        <p:spPr>
          <a:xfrm>
            <a:off x="949317" y="5411911"/>
            <a:ext cx="322524" cy="253916"/>
          </a:xfrm>
          <a:prstGeom prst="rect">
            <a:avLst/>
          </a:prstGeom>
          <a:noFill/>
        </p:spPr>
        <p:txBody>
          <a:bodyPr wrap="none" rtlCol="0">
            <a:spAutoFit/>
          </a:bodyPr>
          <a:lstStyle/>
          <a:p>
            <a:r>
              <a:rPr lang="cs-CZ" sz="1050" dirty="0"/>
              <a:t>98</a:t>
            </a:r>
          </a:p>
        </p:txBody>
      </p:sp>
      <p:sp>
        <p:nvSpPr>
          <p:cNvPr id="38" name="TextovéPole 37"/>
          <p:cNvSpPr txBox="1"/>
          <p:nvPr/>
        </p:nvSpPr>
        <p:spPr>
          <a:xfrm>
            <a:off x="1073712" y="2347036"/>
            <a:ext cx="322524" cy="253916"/>
          </a:xfrm>
          <a:prstGeom prst="rect">
            <a:avLst/>
          </a:prstGeom>
          <a:noFill/>
        </p:spPr>
        <p:txBody>
          <a:bodyPr wrap="none" rtlCol="0">
            <a:spAutoFit/>
          </a:bodyPr>
          <a:lstStyle/>
          <a:p>
            <a:r>
              <a:rPr lang="cs-CZ" sz="1050" dirty="0"/>
              <a:t>92</a:t>
            </a:r>
          </a:p>
        </p:txBody>
      </p:sp>
      <p:sp>
        <p:nvSpPr>
          <p:cNvPr id="39" name="TextovéPole 38"/>
          <p:cNvSpPr txBox="1"/>
          <p:nvPr/>
        </p:nvSpPr>
        <p:spPr>
          <a:xfrm>
            <a:off x="569147" y="4116028"/>
            <a:ext cx="322524" cy="253916"/>
          </a:xfrm>
          <a:prstGeom prst="rect">
            <a:avLst/>
          </a:prstGeom>
          <a:noFill/>
        </p:spPr>
        <p:txBody>
          <a:bodyPr wrap="none" rtlCol="0">
            <a:spAutoFit/>
          </a:bodyPr>
          <a:lstStyle/>
          <a:p>
            <a:r>
              <a:rPr lang="cs-CZ" sz="1050" dirty="0"/>
              <a:t>83</a:t>
            </a:r>
          </a:p>
        </p:txBody>
      </p:sp>
      <p:sp>
        <p:nvSpPr>
          <p:cNvPr id="40" name="TextovéPole 39"/>
          <p:cNvSpPr txBox="1"/>
          <p:nvPr/>
        </p:nvSpPr>
        <p:spPr>
          <a:xfrm>
            <a:off x="1427949" y="4061987"/>
            <a:ext cx="322524" cy="253916"/>
          </a:xfrm>
          <a:prstGeom prst="rect">
            <a:avLst/>
          </a:prstGeom>
          <a:noFill/>
        </p:spPr>
        <p:txBody>
          <a:bodyPr wrap="none" rtlCol="0">
            <a:spAutoFit/>
          </a:bodyPr>
          <a:lstStyle/>
          <a:p>
            <a:r>
              <a:rPr lang="cs-CZ" sz="1050" dirty="0"/>
              <a:t>91</a:t>
            </a:r>
          </a:p>
        </p:txBody>
      </p:sp>
      <p:sp>
        <p:nvSpPr>
          <p:cNvPr id="41" name="TextovéPole 40"/>
          <p:cNvSpPr txBox="1"/>
          <p:nvPr/>
        </p:nvSpPr>
        <p:spPr>
          <a:xfrm>
            <a:off x="1350058" y="2839256"/>
            <a:ext cx="322524" cy="253916"/>
          </a:xfrm>
          <a:prstGeom prst="rect">
            <a:avLst/>
          </a:prstGeom>
          <a:noFill/>
        </p:spPr>
        <p:txBody>
          <a:bodyPr wrap="none" rtlCol="0">
            <a:spAutoFit/>
          </a:bodyPr>
          <a:lstStyle/>
          <a:p>
            <a:r>
              <a:rPr lang="cs-CZ" sz="1050" dirty="0"/>
              <a:t>94</a:t>
            </a:r>
          </a:p>
        </p:txBody>
      </p:sp>
      <p:sp>
        <p:nvSpPr>
          <p:cNvPr id="42" name="TextovéPole 41"/>
          <p:cNvSpPr txBox="1"/>
          <p:nvPr/>
        </p:nvSpPr>
        <p:spPr>
          <a:xfrm>
            <a:off x="1668748" y="2714958"/>
            <a:ext cx="322524" cy="253916"/>
          </a:xfrm>
          <a:prstGeom prst="rect">
            <a:avLst/>
          </a:prstGeom>
          <a:noFill/>
        </p:spPr>
        <p:txBody>
          <a:bodyPr wrap="none" rtlCol="0">
            <a:spAutoFit/>
          </a:bodyPr>
          <a:lstStyle/>
          <a:p>
            <a:r>
              <a:rPr lang="cs-CZ" sz="1050" dirty="0"/>
              <a:t>77</a:t>
            </a:r>
          </a:p>
        </p:txBody>
      </p:sp>
      <p:sp>
        <p:nvSpPr>
          <p:cNvPr id="43" name="TextovéPole 42"/>
          <p:cNvSpPr txBox="1"/>
          <p:nvPr/>
        </p:nvSpPr>
        <p:spPr>
          <a:xfrm>
            <a:off x="724272" y="3267120"/>
            <a:ext cx="322524" cy="253916"/>
          </a:xfrm>
          <a:prstGeom prst="rect">
            <a:avLst/>
          </a:prstGeom>
          <a:noFill/>
        </p:spPr>
        <p:txBody>
          <a:bodyPr wrap="none" rtlCol="0">
            <a:spAutoFit/>
          </a:bodyPr>
          <a:lstStyle/>
          <a:p>
            <a:r>
              <a:rPr lang="cs-CZ" sz="1050" dirty="0"/>
              <a:t>86</a:t>
            </a:r>
          </a:p>
        </p:txBody>
      </p:sp>
      <p:sp>
        <p:nvSpPr>
          <p:cNvPr id="44" name="TextovéPole 43"/>
          <p:cNvSpPr txBox="1"/>
          <p:nvPr/>
        </p:nvSpPr>
        <p:spPr>
          <a:xfrm>
            <a:off x="1534811" y="2284885"/>
            <a:ext cx="322524" cy="253916"/>
          </a:xfrm>
          <a:prstGeom prst="rect">
            <a:avLst/>
          </a:prstGeom>
          <a:noFill/>
        </p:spPr>
        <p:txBody>
          <a:bodyPr wrap="none" rtlCol="0">
            <a:spAutoFit/>
          </a:bodyPr>
          <a:lstStyle/>
          <a:p>
            <a:r>
              <a:rPr lang="cs-CZ" sz="1050" dirty="0"/>
              <a:t>77</a:t>
            </a:r>
          </a:p>
        </p:txBody>
      </p:sp>
      <p:sp>
        <p:nvSpPr>
          <p:cNvPr id="45" name="TextBox 30"/>
          <p:cNvSpPr txBox="1"/>
          <p:nvPr/>
        </p:nvSpPr>
        <p:spPr>
          <a:xfrm>
            <a:off x="4123980" y="4637631"/>
            <a:ext cx="1213557" cy="292388"/>
          </a:xfrm>
          <a:prstGeom prst="rect">
            <a:avLst/>
          </a:prstGeom>
          <a:noFill/>
          <a:ln w="38100" cmpd="sng">
            <a:solidFill>
              <a:srgbClr val="0092FC"/>
            </a:solidFill>
          </a:ln>
        </p:spPr>
        <p:txBody>
          <a:bodyPr wrap="square" rtlCol="0" anchor="ctr">
            <a:spAutoFit/>
          </a:bodyPr>
          <a:lstStyle/>
          <a:p>
            <a:pPr algn="ctr"/>
            <a:r>
              <a:rPr lang="en-US" sz="1300" i="1" dirty="0" err="1"/>
              <a:t>brevicaudus</a:t>
            </a:r>
            <a:endParaRPr lang="en-US" sz="1300" i="1" dirty="0"/>
          </a:p>
        </p:txBody>
      </p:sp>
      <p:sp>
        <p:nvSpPr>
          <p:cNvPr id="46" name="TextBox 31"/>
          <p:cNvSpPr txBox="1"/>
          <p:nvPr/>
        </p:nvSpPr>
        <p:spPr>
          <a:xfrm>
            <a:off x="4109592" y="3734603"/>
            <a:ext cx="1213557" cy="292388"/>
          </a:xfrm>
          <a:prstGeom prst="rect">
            <a:avLst/>
          </a:prstGeom>
          <a:noFill/>
          <a:ln w="38100" cmpd="sng">
            <a:solidFill>
              <a:srgbClr val="0092FC"/>
            </a:solidFill>
          </a:ln>
        </p:spPr>
        <p:txBody>
          <a:bodyPr wrap="square" rtlCol="0" anchor="ctr">
            <a:spAutoFit/>
          </a:bodyPr>
          <a:lstStyle/>
          <a:p>
            <a:pPr algn="ctr"/>
            <a:r>
              <a:rPr lang="en-US" sz="1300" i="1" dirty="0" err="1"/>
              <a:t>flavopunctatus</a:t>
            </a:r>
            <a:endParaRPr lang="en-US" sz="1300" i="1" dirty="0"/>
          </a:p>
        </p:txBody>
      </p:sp>
      <p:sp>
        <p:nvSpPr>
          <p:cNvPr id="47" name="TextBox 32"/>
          <p:cNvSpPr txBox="1"/>
          <p:nvPr/>
        </p:nvSpPr>
        <p:spPr>
          <a:xfrm>
            <a:off x="4113122" y="4186117"/>
            <a:ext cx="1213558" cy="292388"/>
          </a:xfrm>
          <a:prstGeom prst="rect">
            <a:avLst/>
          </a:prstGeom>
          <a:noFill/>
          <a:ln w="38100" cmpd="sng">
            <a:solidFill>
              <a:srgbClr val="0092FC"/>
            </a:solidFill>
          </a:ln>
        </p:spPr>
        <p:txBody>
          <a:bodyPr wrap="square" rtlCol="0" anchor="ctr">
            <a:spAutoFit/>
          </a:bodyPr>
          <a:lstStyle/>
          <a:p>
            <a:pPr algn="ctr"/>
            <a:r>
              <a:rPr lang="en-US" sz="1300" i="1" dirty="0" err="1"/>
              <a:t>brunneus</a:t>
            </a:r>
            <a:endParaRPr lang="en-US" sz="1300" i="1" dirty="0"/>
          </a:p>
        </p:txBody>
      </p:sp>
      <p:sp>
        <p:nvSpPr>
          <p:cNvPr id="48" name="TextBox 37"/>
          <p:cNvSpPr txBox="1"/>
          <p:nvPr/>
        </p:nvSpPr>
        <p:spPr>
          <a:xfrm>
            <a:off x="3138557" y="3974282"/>
            <a:ext cx="985177" cy="369332"/>
          </a:xfrm>
          <a:prstGeom prst="rect">
            <a:avLst/>
          </a:prstGeom>
          <a:noFill/>
        </p:spPr>
        <p:txBody>
          <a:bodyPr wrap="square" rtlCol="0">
            <a:spAutoFit/>
          </a:bodyPr>
          <a:lstStyle/>
          <a:p>
            <a:pPr algn="ctr"/>
            <a:r>
              <a:rPr lang="en-US" b="1" dirty="0">
                <a:solidFill>
                  <a:srgbClr val="0092FC"/>
                </a:solidFill>
              </a:rPr>
              <a:t>2n = 68</a:t>
            </a:r>
          </a:p>
        </p:txBody>
      </p:sp>
      <p:sp>
        <p:nvSpPr>
          <p:cNvPr id="49" name="TextBox 28"/>
          <p:cNvSpPr txBox="1"/>
          <p:nvPr/>
        </p:nvSpPr>
        <p:spPr>
          <a:xfrm>
            <a:off x="4133163" y="5089145"/>
            <a:ext cx="1213557" cy="292388"/>
          </a:xfrm>
          <a:prstGeom prst="rect">
            <a:avLst/>
          </a:prstGeom>
          <a:noFill/>
          <a:ln w="38100" cmpd="sng">
            <a:solidFill>
              <a:srgbClr val="660066"/>
            </a:solidFill>
          </a:ln>
        </p:spPr>
        <p:txBody>
          <a:bodyPr wrap="square" rtlCol="0" anchor="ctr">
            <a:spAutoFit/>
          </a:bodyPr>
          <a:lstStyle/>
          <a:p>
            <a:pPr algn="ctr"/>
            <a:r>
              <a:rPr lang="en-US" sz="1300" i="1" dirty="0" err="1"/>
              <a:t>melanonyx</a:t>
            </a:r>
            <a:endParaRPr lang="en-US" sz="1300" i="1" dirty="0"/>
          </a:p>
        </p:txBody>
      </p:sp>
      <p:sp>
        <p:nvSpPr>
          <p:cNvPr id="50" name="TextBox 29"/>
          <p:cNvSpPr txBox="1"/>
          <p:nvPr/>
        </p:nvSpPr>
        <p:spPr>
          <a:xfrm>
            <a:off x="4123734" y="5540657"/>
            <a:ext cx="1213557" cy="292388"/>
          </a:xfrm>
          <a:prstGeom prst="rect">
            <a:avLst/>
          </a:prstGeom>
          <a:noFill/>
          <a:ln w="38100" cmpd="sng">
            <a:solidFill>
              <a:srgbClr val="F9A100"/>
            </a:solidFill>
          </a:ln>
        </p:spPr>
        <p:txBody>
          <a:bodyPr wrap="square" rtlCol="0" anchor="ctr">
            <a:spAutoFit/>
          </a:bodyPr>
          <a:lstStyle/>
          <a:p>
            <a:pPr algn="ctr"/>
            <a:r>
              <a:rPr lang="en-US" sz="1300" i="1" dirty="0" err="1"/>
              <a:t>chrysopus</a:t>
            </a:r>
            <a:endParaRPr lang="en-US" sz="1300" i="1" dirty="0"/>
          </a:p>
        </p:txBody>
      </p:sp>
      <p:sp>
        <p:nvSpPr>
          <p:cNvPr id="51" name="TextBox 33"/>
          <p:cNvSpPr txBox="1"/>
          <p:nvPr/>
        </p:nvSpPr>
        <p:spPr>
          <a:xfrm>
            <a:off x="4090339" y="1928547"/>
            <a:ext cx="1213557" cy="292388"/>
          </a:xfrm>
          <a:prstGeom prst="rect">
            <a:avLst/>
          </a:prstGeom>
          <a:noFill/>
          <a:ln w="38100" cmpd="sng">
            <a:solidFill>
              <a:srgbClr val="008000"/>
            </a:solidFill>
          </a:ln>
        </p:spPr>
        <p:txBody>
          <a:bodyPr wrap="square" rtlCol="0" anchor="ctr">
            <a:spAutoFit/>
          </a:bodyPr>
          <a:lstStyle/>
          <a:p>
            <a:pPr algn="ctr"/>
            <a:r>
              <a:rPr lang="en-US" sz="1300" i="1" dirty="0" err="1"/>
              <a:t>menageshae</a:t>
            </a:r>
            <a:endParaRPr lang="en-US" sz="1300" i="1" dirty="0"/>
          </a:p>
        </p:txBody>
      </p:sp>
      <p:sp>
        <p:nvSpPr>
          <p:cNvPr id="52" name="TextBox 34"/>
          <p:cNvSpPr txBox="1"/>
          <p:nvPr/>
        </p:nvSpPr>
        <p:spPr>
          <a:xfrm>
            <a:off x="4109592" y="2831575"/>
            <a:ext cx="1213556" cy="292388"/>
          </a:xfrm>
          <a:prstGeom prst="rect">
            <a:avLst/>
          </a:prstGeom>
          <a:noFill/>
          <a:ln w="38100" cmpd="sng">
            <a:solidFill>
              <a:srgbClr val="008000"/>
            </a:solidFill>
          </a:ln>
        </p:spPr>
        <p:txBody>
          <a:bodyPr wrap="square" rtlCol="0" anchor="ctr">
            <a:spAutoFit/>
          </a:bodyPr>
          <a:lstStyle/>
          <a:p>
            <a:pPr algn="ctr"/>
            <a:r>
              <a:rPr lang="en-US" sz="1300" i="1" dirty="0" err="1"/>
              <a:t>pseudosikapusi</a:t>
            </a:r>
            <a:endParaRPr lang="en-US" sz="1300" i="1" dirty="0"/>
          </a:p>
        </p:txBody>
      </p:sp>
      <p:sp>
        <p:nvSpPr>
          <p:cNvPr id="53" name="TextBox 35"/>
          <p:cNvSpPr txBox="1"/>
          <p:nvPr/>
        </p:nvSpPr>
        <p:spPr>
          <a:xfrm>
            <a:off x="4090869" y="2380061"/>
            <a:ext cx="1213556" cy="292388"/>
          </a:xfrm>
          <a:prstGeom prst="rect">
            <a:avLst/>
          </a:prstGeom>
          <a:noFill/>
          <a:ln w="38100" cmpd="sng">
            <a:solidFill>
              <a:srgbClr val="008000"/>
            </a:solidFill>
          </a:ln>
        </p:spPr>
        <p:txBody>
          <a:bodyPr wrap="square" rtlCol="0" anchor="ctr">
            <a:spAutoFit/>
          </a:bodyPr>
          <a:lstStyle/>
          <a:p>
            <a:pPr algn="ctr"/>
            <a:r>
              <a:rPr lang="en-US" sz="1300" i="1" dirty="0" err="1"/>
              <a:t>chercherensis</a:t>
            </a:r>
            <a:endParaRPr lang="en-US" sz="1300" i="1" dirty="0"/>
          </a:p>
        </p:txBody>
      </p:sp>
      <p:sp>
        <p:nvSpPr>
          <p:cNvPr id="54" name="TextBox 38"/>
          <p:cNvSpPr txBox="1"/>
          <p:nvPr/>
        </p:nvSpPr>
        <p:spPr>
          <a:xfrm>
            <a:off x="3134768" y="2093642"/>
            <a:ext cx="985177" cy="369332"/>
          </a:xfrm>
          <a:prstGeom prst="rect">
            <a:avLst/>
          </a:prstGeom>
          <a:noFill/>
        </p:spPr>
        <p:txBody>
          <a:bodyPr wrap="square" rtlCol="0">
            <a:spAutoFit/>
          </a:bodyPr>
          <a:lstStyle/>
          <a:p>
            <a:pPr algn="ctr"/>
            <a:r>
              <a:rPr lang="en-US" b="1" dirty="0">
                <a:solidFill>
                  <a:srgbClr val="008000"/>
                </a:solidFill>
              </a:rPr>
              <a:t>2n = 70</a:t>
            </a:r>
          </a:p>
        </p:txBody>
      </p:sp>
      <p:sp>
        <p:nvSpPr>
          <p:cNvPr id="55" name="TextBox 35"/>
          <p:cNvSpPr txBox="1"/>
          <p:nvPr/>
        </p:nvSpPr>
        <p:spPr>
          <a:xfrm>
            <a:off x="4107072" y="3283089"/>
            <a:ext cx="1213556" cy="292388"/>
          </a:xfrm>
          <a:prstGeom prst="rect">
            <a:avLst/>
          </a:prstGeom>
          <a:noFill/>
          <a:ln w="38100" cmpd="sng">
            <a:solidFill>
              <a:srgbClr val="008000"/>
            </a:solidFill>
          </a:ln>
        </p:spPr>
        <p:txBody>
          <a:bodyPr wrap="square" rtlCol="0" anchor="ctr">
            <a:spAutoFit/>
          </a:bodyPr>
          <a:lstStyle/>
          <a:p>
            <a:pPr algn="ctr"/>
            <a:r>
              <a:rPr lang="cs-CZ" sz="1300" i="1" dirty="0" err="1"/>
              <a:t>simensis</a:t>
            </a:r>
            <a:endParaRPr lang="en-US" sz="1300" i="1" dirty="0"/>
          </a:p>
        </p:txBody>
      </p:sp>
      <p:sp>
        <p:nvSpPr>
          <p:cNvPr id="56" name="TextBox 37"/>
          <p:cNvSpPr txBox="1"/>
          <p:nvPr/>
        </p:nvSpPr>
        <p:spPr>
          <a:xfrm>
            <a:off x="3108499" y="5086781"/>
            <a:ext cx="985177" cy="369332"/>
          </a:xfrm>
          <a:prstGeom prst="rect">
            <a:avLst/>
          </a:prstGeom>
          <a:noFill/>
        </p:spPr>
        <p:txBody>
          <a:bodyPr wrap="square" rtlCol="0">
            <a:spAutoFit/>
          </a:bodyPr>
          <a:lstStyle/>
          <a:p>
            <a:pPr algn="ctr"/>
            <a:r>
              <a:rPr lang="en-US" b="1" dirty="0">
                <a:solidFill>
                  <a:srgbClr val="660066"/>
                </a:solidFill>
              </a:rPr>
              <a:t>2n = 6</a:t>
            </a:r>
            <a:r>
              <a:rPr lang="cs-CZ" b="1" dirty="0">
                <a:solidFill>
                  <a:srgbClr val="660066"/>
                </a:solidFill>
              </a:rPr>
              <a:t>0</a:t>
            </a:r>
            <a:endParaRPr lang="en-US" b="1" dirty="0">
              <a:solidFill>
                <a:srgbClr val="660066"/>
              </a:solidFill>
            </a:endParaRPr>
          </a:p>
        </p:txBody>
      </p:sp>
      <p:sp>
        <p:nvSpPr>
          <p:cNvPr id="57" name="TextBox 37"/>
          <p:cNvSpPr txBox="1"/>
          <p:nvPr/>
        </p:nvSpPr>
        <p:spPr>
          <a:xfrm>
            <a:off x="3108498" y="5499866"/>
            <a:ext cx="985177" cy="369332"/>
          </a:xfrm>
          <a:prstGeom prst="rect">
            <a:avLst/>
          </a:prstGeom>
          <a:noFill/>
        </p:spPr>
        <p:txBody>
          <a:bodyPr wrap="square" rtlCol="0">
            <a:spAutoFit/>
          </a:bodyPr>
          <a:lstStyle/>
          <a:p>
            <a:pPr algn="ctr"/>
            <a:r>
              <a:rPr lang="en-US" b="1" dirty="0">
                <a:solidFill>
                  <a:srgbClr val="F9A100"/>
                </a:solidFill>
              </a:rPr>
              <a:t>2n = </a:t>
            </a:r>
            <a:r>
              <a:rPr lang="cs-CZ" b="1" dirty="0">
                <a:solidFill>
                  <a:srgbClr val="F9A100"/>
                </a:solidFill>
              </a:rPr>
              <a:t>54</a:t>
            </a:r>
            <a:endParaRPr lang="en-US" b="1" dirty="0">
              <a:solidFill>
                <a:srgbClr val="F9A100"/>
              </a:solidFill>
            </a:endParaRPr>
          </a:p>
        </p:txBody>
      </p:sp>
      <p:sp>
        <p:nvSpPr>
          <p:cNvPr id="58" name="TextBox 14"/>
          <p:cNvSpPr txBox="1"/>
          <p:nvPr/>
        </p:nvSpPr>
        <p:spPr>
          <a:xfrm>
            <a:off x="4211960" y="6566145"/>
            <a:ext cx="5006977" cy="338554"/>
          </a:xfrm>
          <a:prstGeom prst="rect">
            <a:avLst/>
          </a:prstGeom>
          <a:noFill/>
        </p:spPr>
        <p:txBody>
          <a:bodyPr wrap="square" rtlCol="0">
            <a:spAutoFit/>
          </a:bodyPr>
          <a:lstStyle/>
          <a:p>
            <a:r>
              <a:rPr lang="cs-CZ" sz="1600" i="1" dirty="0" err="1"/>
              <a:t>Komarova</a:t>
            </a:r>
            <a:r>
              <a:rPr lang="cs-CZ" sz="1600" i="1" dirty="0"/>
              <a:t>, </a:t>
            </a:r>
            <a:r>
              <a:rPr lang="cs-CZ" sz="1600" i="1" dirty="0" err="1"/>
              <a:t>Kostin</a:t>
            </a:r>
            <a:r>
              <a:rPr lang="cs-CZ" sz="1600" i="1" dirty="0"/>
              <a:t>, </a:t>
            </a:r>
            <a:r>
              <a:rPr lang="cs-CZ" sz="1600" i="1" dirty="0" err="1"/>
              <a:t>Bryja</a:t>
            </a:r>
            <a:r>
              <a:rPr lang="cs-CZ" sz="1600" i="1" dirty="0"/>
              <a:t> et al., Mol. </a:t>
            </a:r>
            <a:r>
              <a:rPr lang="cs-CZ" sz="1600" i="1" dirty="0" err="1"/>
              <a:t>Ecol</a:t>
            </a:r>
            <a:r>
              <a:rPr lang="cs-CZ" sz="1600" i="1" dirty="0"/>
              <a:t>., 2020</a:t>
            </a:r>
            <a:endParaRPr lang="en-US" sz="1600" i="1" dirty="0"/>
          </a:p>
        </p:txBody>
      </p:sp>
    </p:spTree>
    <p:extLst>
      <p:ext uri="{BB962C8B-B14F-4D97-AF65-F5344CB8AC3E}">
        <p14:creationId xmlns:p14="http://schemas.microsoft.com/office/powerpoint/2010/main" val="243996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8711"/>
            <a:ext cx="2952000" cy="201091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4664" y="4786409"/>
            <a:ext cx="2955175" cy="2015836"/>
          </a:xfr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74" y="4775803"/>
            <a:ext cx="2952000" cy="2010917"/>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97256"/>
            <a:ext cx="2952000" cy="2010920"/>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929" y="2397256"/>
            <a:ext cx="2952000" cy="2010920"/>
          </a:xfrm>
          <a:prstGeom prst="rect">
            <a:avLst/>
          </a:prstGeom>
        </p:spPr>
      </p:pic>
      <p:pic>
        <p:nvPicPr>
          <p:cNvPr id="10" name="Obráze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75803"/>
            <a:ext cx="2952000" cy="2010919"/>
          </a:xfrm>
          <a:prstGeom prst="rect">
            <a:avLst/>
          </a:prstGeom>
        </p:spPr>
      </p:pic>
      <p:pic>
        <p:nvPicPr>
          <p:cNvPr id="11" name="Obráze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4965" y="2397257"/>
            <a:ext cx="2952000" cy="2010920"/>
          </a:xfrm>
          <a:prstGeom prst="rect">
            <a:avLst/>
          </a:prstGeom>
        </p:spPr>
      </p:pic>
      <p:pic>
        <p:nvPicPr>
          <p:cNvPr id="12" name="Obráze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6552" y="18711"/>
            <a:ext cx="2952000" cy="2010918"/>
          </a:xfrm>
          <a:prstGeom prst="rect">
            <a:avLst/>
          </a:prstGeom>
        </p:spPr>
      </p:pic>
      <p:pic>
        <p:nvPicPr>
          <p:cNvPr id="13" name="Obráze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3276" y="18711"/>
            <a:ext cx="2952000" cy="2010919"/>
          </a:xfrm>
          <a:prstGeom prst="rect">
            <a:avLst/>
          </a:prstGeom>
        </p:spPr>
      </p:pic>
      <p:pic>
        <p:nvPicPr>
          <p:cNvPr id="14"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283082" y="269331"/>
            <a:ext cx="2012906" cy="1509679"/>
          </a:xfrm>
          <a:prstGeom prst="rect">
            <a:avLst/>
          </a:prstGeom>
        </p:spPr>
      </p:pic>
      <p:pic>
        <p:nvPicPr>
          <p:cNvPr id="15" name="Рисунок 5" descr="2.JPG"/>
          <p:cNvPicPr>
            <a:picLocks noChangeAspect="1"/>
          </p:cNvPicPr>
          <p:nvPr/>
        </p:nvPicPr>
        <p:blipFill>
          <a:blip r:embed="rId12" cstate="print"/>
          <a:srcRect/>
          <a:stretch>
            <a:fillRect/>
          </a:stretch>
        </p:blipFill>
        <p:spPr bwMode="auto">
          <a:xfrm>
            <a:off x="4709702" y="2380157"/>
            <a:ext cx="1347263" cy="2028019"/>
          </a:xfrm>
          <a:prstGeom prst="rect">
            <a:avLst/>
          </a:prstGeom>
          <a:noFill/>
          <a:ln w="9525">
            <a:solidFill>
              <a:srgbClr val="006600"/>
            </a:solidFill>
            <a:miter lim="800000"/>
            <a:headEnd/>
            <a:tailEnd/>
          </a:ln>
        </p:spPr>
      </p:pic>
      <p:pic>
        <p:nvPicPr>
          <p:cNvPr id="16"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1260894" y="5029101"/>
            <a:ext cx="2012906" cy="1509679"/>
          </a:xfrm>
          <a:prstGeom prst="rect">
            <a:avLst/>
          </a:prstGeom>
        </p:spPr>
      </p:pic>
      <p:pic>
        <p:nvPicPr>
          <p:cNvPr id="17"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295673" y="5009322"/>
            <a:ext cx="2012906" cy="1509679"/>
          </a:xfrm>
          <a:prstGeom prst="rect">
            <a:avLst/>
          </a:prstGeom>
        </p:spPr>
      </p:pic>
      <p:pic>
        <p:nvPicPr>
          <p:cNvPr id="18" name="Рисунок 5" descr="2.JPG"/>
          <p:cNvPicPr>
            <a:picLocks noChangeAspect="1"/>
          </p:cNvPicPr>
          <p:nvPr/>
        </p:nvPicPr>
        <p:blipFill>
          <a:blip r:embed="rId12" cstate="print"/>
          <a:srcRect/>
          <a:stretch>
            <a:fillRect/>
          </a:stretch>
        </p:blipFill>
        <p:spPr bwMode="auto">
          <a:xfrm>
            <a:off x="1567843" y="17717"/>
            <a:ext cx="1347263" cy="2028019"/>
          </a:xfrm>
          <a:prstGeom prst="rect">
            <a:avLst/>
          </a:prstGeom>
          <a:noFill/>
          <a:ln w="9525">
            <a:solidFill>
              <a:srgbClr val="006600"/>
            </a:solidFill>
            <a:miter lim="800000"/>
            <a:headEnd/>
            <a:tailEnd/>
          </a:ln>
        </p:spPr>
      </p:pic>
      <p:pic>
        <p:nvPicPr>
          <p:cNvPr id="19" name="Рисунок 3" descr="3.JPG"/>
          <p:cNvPicPr>
            <a:picLocks noChangeAspect="1"/>
          </p:cNvPicPr>
          <p:nvPr/>
        </p:nvPicPr>
        <p:blipFill>
          <a:blip r:embed="rId13" cstate="print"/>
          <a:srcRect/>
          <a:stretch>
            <a:fillRect/>
          </a:stretch>
        </p:blipFill>
        <p:spPr bwMode="auto">
          <a:xfrm>
            <a:off x="1617707" y="2376045"/>
            <a:ext cx="1349469" cy="2032132"/>
          </a:xfrm>
          <a:prstGeom prst="rect">
            <a:avLst/>
          </a:prstGeom>
          <a:noFill/>
          <a:ln w="9525">
            <a:solidFill>
              <a:srgbClr val="006600"/>
            </a:solidFill>
            <a:miter lim="800000"/>
            <a:headEnd/>
            <a:tailEnd/>
          </a:ln>
        </p:spPr>
      </p:pic>
      <p:pic>
        <p:nvPicPr>
          <p:cNvPr id="20" name="Рисунок 3" descr="3.JPG"/>
          <p:cNvPicPr>
            <a:picLocks noChangeAspect="1"/>
          </p:cNvPicPr>
          <p:nvPr/>
        </p:nvPicPr>
        <p:blipFill>
          <a:blip r:embed="rId13" cstate="print"/>
          <a:srcRect/>
          <a:stretch>
            <a:fillRect/>
          </a:stretch>
        </p:blipFill>
        <p:spPr bwMode="auto">
          <a:xfrm>
            <a:off x="7788763" y="-2503"/>
            <a:ext cx="1349469" cy="2032132"/>
          </a:xfrm>
          <a:prstGeom prst="rect">
            <a:avLst/>
          </a:prstGeom>
          <a:noFill/>
          <a:ln w="9525">
            <a:solidFill>
              <a:srgbClr val="006600"/>
            </a:solidFill>
            <a:miter lim="800000"/>
            <a:headEnd/>
            <a:tailEnd/>
          </a:ln>
        </p:spPr>
      </p:pic>
      <p:pic>
        <p:nvPicPr>
          <p:cNvPr id="21" name="Рисунок 3" descr="3.JPG"/>
          <p:cNvPicPr>
            <a:picLocks noChangeAspect="1"/>
          </p:cNvPicPr>
          <p:nvPr/>
        </p:nvPicPr>
        <p:blipFill>
          <a:blip r:embed="rId13" cstate="print"/>
          <a:srcRect/>
          <a:stretch>
            <a:fillRect/>
          </a:stretch>
        </p:blipFill>
        <p:spPr bwMode="auto">
          <a:xfrm>
            <a:off x="7812460" y="2386650"/>
            <a:ext cx="1349469" cy="2032132"/>
          </a:xfrm>
          <a:prstGeom prst="rect">
            <a:avLst/>
          </a:prstGeom>
          <a:noFill/>
          <a:ln w="9525">
            <a:solidFill>
              <a:srgbClr val="006600"/>
            </a:solidFill>
            <a:miter lim="800000"/>
            <a:headEnd/>
            <a:tailEnd/>
          </a:ln>
        </p:spPr>
      </p:pic>
      <p:pic>
        <p:nvPicPr>
          <p:cNvPr id="22" name="Рисунок 3" descr="3.JPG"/>
          <p:cNvPicPr>
            <a:picLocks noChangeAspect="1"/>
          </p:cNvPicPr>
          <p:nvPr/>
        </p:nvPicPr>
        <p:blipFill>
          <a:blip r:embed="rId13" cstate="print"/>
          <a:srcRect/>
          <a:stretch>
            <a:fillRect/>
          </a:stretch>
        </p:blipFill>
        <p:spPr bwMode="auto">
          <a:xfrm>
            <a:off x="7788762" y="4757708"/>
            <a:ext cx="1349469" cy="2032132"/>
          </a:xfrm>
          <a:prstGeom prst="rect">
            <a:avLst/>
          </a:prstGeom>
          <a:noFill/>
          <a:ln w="9525">
            <a:solidFill>
              <a:srgbClr val="006600"/>
            </a:solidFill>
            <a:miter lim="800000"/>
            <a:headEnd/>
            <a:tailEnd/>
          </a:ln>
        </p:spPr>
      </p:pic>
      <p:sp>
        <p:nvSpPr>
          <p:cNvPr id="3" name="Oval 2"/>
          <p:cNvSpPr/>
          <p:nvPr/>
        </p:nvSpPr>
        <p:spPr>
          <a:xfrm>
            <a:off x="7271657" y="5886994"/>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202146" y="3505199"/>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10263" y="5886993"/>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1439" y="5956663"/>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48539" y="1181737"/>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564191" y="5886992"/>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23118" y="855929"/>
            <a:ext cx="878767" cy="369332"/>
          </a:xfrm>
          <a:prstGeom prst="rect">
            <a:avLst/>
          </a:prstGeom>
          <a:noFill/>
        </p:spPr>
        <p:txBody>
          <a:bodyPr wrap="none" rtlCol="0">
            <a:spAutoFit/>
          </a:bodyPr>
          <a:lstStyle/>
          <a:p>
            <a:r>
              <a:rPr lang="cs-CZ" b="1" dirty="0"/>
              <a:t>2n = 70</a:t>
            </a:r>
            <a:endParaRPr lang="en-US" b="1" dirty="0"/>
          </a:p>
        </p:txBody>
      </p:sp>
      <p:sp>
        <p:nvSpPr>
          <p:cNvPr id="28" name="TextBox 27"/>
          <p:cNvSpPr txBox="1"/>
          <p:nvPr/>
        </p:nvSpPr>
        <p:spPr>
          <a:xfrm>
            <a:off x="3378514" y="5579495"/>
            <a:ext cx="880369" cy="369332"/>
          </a:xfrm>
          <a:prstGeom prst="rect">
            <a:avLst/>
          </a:prstGeom>
          <a:noFill/>
        </p:spPr>
        <p:txBody>
          <a:bodyPr wrap="none" rtlCol="0">
            <a:spAutoFit/>
          </a:bodyPr>
          <a:lstStyle/>
          <a:p>
            <a:r>
              <a:rPr lang="cs-CZ" b="1" dirty="0"/>
              <a:t>2n = 68</a:t>
            </a:r>
            <a:endParaRPr lang="en-US" b="1" dirty="0"/>
          </a:p>
        </p:txBody>
      </p:sp>
      <p:sp>
        <p:nvSpPr>
          <p:cNvPr id="29" name="TextBox 28"/>
          <p:cNvSpPr txBox="1"/>
          <p:nvPr/>
        </p:nvSpPr>
        <p:spPr>
          <a:xfrm>
            <a:off x="156885" y="5620390"/>
            <a:ext cx="880369" cy="369332"/>
          </a:xfrm>
          <a:prstGeom prst="rect">
            <a:avLst/>
          </a:prstGeom>
          <a:noFill/>
        </p:spPr>
        <p:txBody>
          <a:bodyPr wrap="none" rtlCol="0">
            <a:spAutoFit/>
          </a:bodyPr>
          <a:lstStyle/>
          <a:p>
            <a:r>
              <a:rPr lang="cs-CZ" b="1" dirty="0"/>
              <a:t>2n = 54</a:t>
            </a:r>
            <a:endParaRPr lang="en-US" b="1" dirty="0"/>
          </a:p>
        </p:txBody>
      </p:sp>
    </p:spTree>
    <p:extLst>
      <p:ext uri="{BB962C8B-B14F-4D97-AF65-F5344CB8AC3E}">
        <p14:creationId xmlns:p14="http://schemas.microsoft.com/office/powerpoint/2010/main" val="411666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5" grpId="0" animBg="1"/>
      <p:bldP spid="26" grpId="0" animBg="1"/>
      <p:bldP spid="27" grpId="0" animBg="1"/>
      <p:bldP spid="4" grpId="0"/>
      <p:bldP spid="28" grpId="0"/>
      <p:bldP spid="29"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b="1" dirty="0">
                <a:solidFill>
                  <a:srgbClr val="FF0000"/>
                </a:solidFill>
              </a:rPr>
              <a:t>5. MITOCHONDRIAL INTROGRESSION </a:t>
            </a:r>
            <a:r>
              <a:rPr lang="cs-CZ" dirty="0"/>
              <a:t>AND A UNIFYING SPECIES CONCEPT (?)</a:t>
            </a:r>
          </a:p>
        </p:txBody>
      </p:sp>
    </p:spTree>
    <p:extLst>
      <p:ext uri="{BB962C8B-B14F-4D97-AF65-F5344CB8AC3E}">
        <p14:creationId xmlns:p14="http://schemas.microsoft.com/office/powerpoint/2010/main" val="149809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0" y="51804"/>
            <a:ext cx="3063263" cy="1143000"/>
          </a:xfrm>
        </p:spPr>
        <p:txBody>
          <a:bodyPr>
            <a:noAutofit/>
          </a:bodyPr>
          <a:lstStyle/>
          <a:p>
            <a:r>
              <a:rPr lang="cs-CZ" sz="2400" dirty="0"/>
              <a:t>Dobzhansky-Muller incompatibility</a:t>
            </a:r>
            <a:endParaRPr lang="en-US" sz="2400" dirty="0"/>
          </a:p>
        </p:txBody>
      </p:sp>
      <p:sp>
        <p:nvSpPr>
          <p:cNvPr id="4" name="Rectangle 3"/>
          <p:cNvSpPr/>
          <p:nvPr/>
        </p:nvSpPr>
        <p:spPr>
          <a:xfrm>
            <a:off x="755933" y="150049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p:cNvCxnSpPr/>
          <p:nvPr/>
        </p:nvCxnSpPr>
        <p:spPr>
          <a:xfrm>
            <a:off x="971957" y="15004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48021" y="15004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5933" y="186053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a:off x="971957" y="186053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48021" y="186053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13099" y="113486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827941" y="214857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1396584" y="1121875"/>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1404005" y="214719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a:xfrm>
            <a:off x="3520463" y="221342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Connector 35"/>
          <p:cNvCxnSpPr/>
          <p:nvPr/>
        </p:nvCxnSpPr>
        <p:spPr>
          <a:xfrm>
            <a:off x="3736487" y="221342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12551" y="221342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520463" y="257346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p:cNvCxnSpPr/>
          <p:nvPr/>
        </p:nvCxnSpPr>
        <p:spPr>
          <a:xfrm>
            <a:off x="3736487" y="257346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312551" y="257346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577629" y="184778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a:off x="3592471" y="286149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4161114" y="183480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p:cNvSpPr txBox="1"/>
          <p:nvPr/>
        </p:nvSpPr>
        <p:spPr>
          <a:xfrm>
            <a:off x="4168535" y="286011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Rectangle 44"/>
          <p:cNvSpPr/>
          <p:nvPr/>
        </p:nvSpPr>
        <p:spPr>
          <a:xfrm>
            <a:off x="3491880" y="79184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6" name="Straight Connector 45"/>
          <p:cNvCxnSpPr/>
          <p:nvPr/>
        </p:nvCxnSpPr>
        <p:spPr>
          <a:xfrm>
            <a:off x="3707904" y="79184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83968" y="79184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491880" y="115188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Straight Connector 48"/>
          <p:cNvCxnSpPr/>
          <p:nvPr/>
        </p:nvCxnSpPr>
        <p:spPr>
          <a:xfrm>
            <a:off x="3707904" y="115188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83968" y="115188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549046" y="426212"/>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TextBox 51"/>
          <p:cNvSpPr txBox="1"/>
          <p:nvPr/>
        </p:nvSpPr>
        <p:spPr>
          <a:xfrm>
            <a:off x="3563888" y="1439920"/>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4132531" y="41322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TextBox 53"/>
          <p:cNvSpPr txBox="1"/>
          <p:nvPr/>
        </p:nvSpPr>
        <p:spPr>
          <a:xfrm>
            <a:off x="4139952" y="143854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6472791" y="192401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p:nvPr/>
        </p:nvCxnSpPr>
        <p:spPr>
          <a:xfrm>
            <a:off x="6688815" y="192401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64879" y="192401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472791" y="228405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9" name="Straight Connector 58"/>
          <p:cNvCxnSpPr/>
          <p:nvPr/>
        </p:nvCxnSpPr>
        <p:spPr>
          <a:xfrm>
            <a:off x="6688815" y="228405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64879" y="228405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529957" y="1558376"/>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TextBox 61"/>
          <p:cNvSpPr txBox="1"/>
          <p:nvPr/>
        </p:nvSpPr>
        <p:spPr>
          <a:xfrm>
            <a:off x="6544799" y="257208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Box 62"/>
          <p:cNvSpPr txBox="1"/>
          <p:nvPr/>
        </p:nvSpPr>
        <p:spPr>
          <a:xfrm>
            <a:off x="7113442" y="154538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TextBox 63"/>
          <p:cNvSpPr txBox="1"/>
          <p:nvPr/>
        </p:nvSpPr>
        <p:spPr>
          <a:xfrm>
            <a:off x="7120863" y="257070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6" name="Straight Connector 65"/>
          <p:cNvCxnSpPr/>
          <p:nvPr/>
        </p:nvCxnSpPr>
        <p:spPr>
          <a:xfrm>
            <a:off x="6757023" y="2075940"/>
            <a:ext cx="363840" cy="28941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6938943" y="1295904"/>
            <a:ext cx="8221" cy="925432"/>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964023" y="274724"/>
            <a:ext cx="303653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genetic incompatibility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(negative epistatic interaction)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„MAGIC TRAITS“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Right Arrow 73"/>
          <p:cNvSpPr/>
          <p:nvPr/>
        </p:nvSpPr>
        <p:spPr>
          <a:xfrm rot="19499568">
            <a:off x="2925767" y="106836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ight Arrow 75"/>
          <p:cNvSpPr/>
          <p:nvPr/>
        </p:nvSpPr>
        <p:spPr>
          <a:xfrm rot="1805641">
            <a:off x="2946344" y="2507260"/>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ight Arrow 76"/>
          <p:cNvSpPr/>
          <p:nvPr/>
        </p:nvSpPr>
        <p:spPr>
          <a:xfrm rot="1805641">
            <a:off x="5790659" y="1426383"/>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ight Arrow 77"/>
          <p:cNvSpPr/>
          <p:nvPr/>
        </p:nvSpPr>
        <p:spPr>
          <a:xfrm rot="19499568">
            <a:off x="5787577" y="252508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467544" y="112187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362706" y="332656"/>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3341100" y="1860539"/>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366169" y="1594573"/>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55933" y="474085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3" name="Straight Connector 82"/>
          <p:cNvCxnSpPr/>
          <p:nvPr/>
        </p:nvCxnSpPr>
        <p:spPr>
          <a:xfrm>
            <a:off x="971957" y="474085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755933" y="510089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p:cNvCxnSpPr/>
          <p:nvPr/>
        </p:nvCxnSpPr>
        <p:spPr>
          <a:xfrm>
            <a:off x="971957" y="51008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13099" y="437522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TextBox 88"/>
          <p:cNvSpPr txBox="1"/>
          <p:nvPr/>
        </p:nvSpPr>
        <p:spPr>
          <a:xfrm>
            <a:off x="827941" y="538893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a:off x="3520463" y="545378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3" name="Straight Connector 92"/>
          <p:cNvCxnSpPr/>
          <p:nvPr/>
        </p:nvCxnSpPr>
        <p:spPr>
          <a:xfrm>
            <a:off x="3736487" y="545378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3520463" y="581382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6" name="Straight Connector 95"/>
          <p:cNvCxnSpPr/>
          <p:nvPr/>
        </p:nvCxnSpPr>
        <p:spPr>
          <a:xfrm>
            <a:off x="3736487" y="581382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577629" y="508814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TextBox 98"/>
          <p:cNvSpPr txBox="1"/>
          <p:nvPr/>
        </p:nvSpPr>
        <p:spPr>
          <a:xfrm>
            <a:off x="3592471" y="610185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ctangle 101"/>
          <p:cNvSpPr/>
          <p:nvPr/>
        </p:nvSpPr>
        <p:spPr>
          <a:xfrm>
            <a:off x="3491880" y="403220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3" name="Straight Connector 102"/>
          <p:cNvCxnSpPr/>
          <p:nvPr/>
        </p:nvCxnSpPr>
        <p:spPr>
          <a:xfrm>
            <a:off x="3707904" y="403220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3491880" y="439224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6" name="Straight Connector 105"/>
          <p:cNvCxnSpPr/>
          <p:nvPr/>
        </p:nvCxnSpPr>
        <p:spPr>
          <a:xfrm>
            <a:off x="3707904" y="439224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549046" y="3666572"/>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TextBox 108"/>
          <p:cNvSpPr txBox="1"/>
          <p:nvPr/>
        </p:nvSpPr>
        <p:spPr>
          <a:xfrm>
            <a:off x="3563888" y="4680280"/>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Rectangle 111"/>
          <p:cNvSpPr/>
          <p:nvPr/>
        </p:nvSpPr>
        <p:spPr>
          <a:xfrm>
            <a:off x="6475856" y="392457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3" name="Straight Connector 112"/>
          <p:cNvCxnSpPr/>
          <p:nvPr/>
        </p:nvCxnSpPr>
        <p:spPr>
          <a:xfrm>
            <a:off x="6691880" y="392457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6475856" y="428461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6" name="Straight Connector 115"/>
          <p:cNvCxnSpPr/>
          <p:nvPr/>
        </p:nvCxnSpPr>
        <p:spPr>
          <a:xfrm>
            <a:off x="6691880" y="428461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533022" y="3558938"/>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TextBox 118"/>
          <p:cNvSpPr txBox="1"/>
          <p:nvPr/>
        </p:nvSpPr>
        <p:spPr>
          <a:xfrm>
            <a:off x="6547864" y="457264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TextBox 123"/>
          <p:cNvSpPr txBox="1"/>
          <p:nvPr/>
        </p:nvSpPr>
        <p:spPr>
          <a:xfrm>
            <a:off x="6187495" y="6551108"/>
            <a:ext cx="277043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mitonuclear</a:t>
            </a:r>
            <a:r>
              <a:rPr kumimoji="0" lang="cs-CZ" sz="1800" b="0" i="0" u="none" strike="noStrike" kern="1200" cap="none" spc="0" normalizeH="0" baseline="0" noProof="0" dirty="0">
                <a:ln>
                  <a:noFill/>
                </a:ln>
                <a:solidFill>
                  <a:prstClr val="black"/>
                </a:solidFill>
                <a:effectLst/>
                <a:uLnTx/>
                <a:uFillTx/>
                <a:latin typeface="Calibri"/>
                <a:ea typeface="+mn-ea"/>
                <a:cs typeface="+mn-cs"/>
              </a:rPr>
              <a:t> incompatibility</a:t>
            </a:r>
          </a:p>
        </p:txBody>
      </p:sp>
      <p:sp>
        <p:nvSpPr>
          <p:cNvPr id="125" name="Right Arrow 124"/>
          <p:cNvSpPr/>
          <p:nvPr/>
        </p:nvSpPr>
        <p:spPr>
          <a:xfrm rot="19499568">
            <a:off x="2925767" y="430872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ight Arrow 125"/>
          <p:cNvSpPr/>
          <p:nvPr/>
        </p:nvSpPr>
        <p:spPr>
          <a:xfrm rot="1805641">
            <a:off x="2946344" y="5747620"/>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ight Arrow 126"/>
          <p:cNvSpPr/>
          <p:nvPr/>
        </p:nvSpPr>
        <p:spPr>
          <a:xfrm rot="1805641">
            <a:off x="5744636" y="432591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ight Arrow 127"/>
          <p:cNvSpPr/>
          <p:nvPr/>
        </p:nvSpPr>
        <p:spPr>
          <a:xfrm rot="19499568">
            <a:off x="5754708" y="543843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467544" y="436223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3362706" y="3573016"/>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3341100" y="5100899"/>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6369234" y="359513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35496" y="3419708"/>
            <a:ext cx="9063560" cy="9292"/>
          </a:xfrm>
          <a:prstGeom prst="line">
            <a:avLst/>
          </a:prstGeom>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125879" y="4843003"/>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933937" y="5570683"/>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868066" y="4143542"/>
            <a:ext cx="446533" cy="437386"/>
          </a:xfrm>
          <a:prstGeom prst="ellips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2173294" y="4491408"/>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TextBox 136"/>
          <p:cNvSpPr txBox="1"/>
          <p:nvPr/>
        </p:nvSpPr>
        <p:spPr>
          <a:xfrm>
            <a:off x="4897936" y="3767835"/>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0"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TextBox 137"/>
          <p:cNvSpPr txBox="1"/>
          <p:nvPr/>
        </p:nvSpPr>
        <p:spPr>
          <a:xfrm>
            <a:off x="4947489" y="5204912"/>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 name="Rectangle 138"/>
          <p:cNvSpPr/>
          <p:nvPr/>
        </p:nvSpPr>
        <p:spPr>
          <a:xfrm>
            <a:off x="6478822" y="547658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0" name="Straight Connector 139"/>
          <p:cNvCxnSpPr/>
          <p:nvPr/>
        </p:nvCxnSpPr>
        <p:spPr>
          <a:xfrm>
            <a:off x="6694846" y="547658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6478822" y="583662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2" name="Straight Connector 141"/>
          <p:cNvCxnSpPr/>
          <p:nvPr/>
        </p:nvCxnSpPr>
        <p:spPr>
          <a:xfrm>
            <a:off x="6694846" y="583662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6535988" y="5110946"/>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TextBox 143"/>
          <p:cNvSpPr txBox="1"/>
          <p:nvPr/>
        </p:nvSpPr>
        <p:spPr>
          <a:xfrm>
            <a:off x="6550830" y="612465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Rounded Rectangle 144"/>
          <p:cNvSpPr/>
          <p:nvPr/>
        </p:nvSpPr>
        <p:spPr>
          <a:xfrm>
            <a:off x="6372200" y="5147143"/>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941891" y="5594971"/>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7955443" y="5229200"/>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Oval 147"/>
          <p:cNvSpPr/>
          <p:nvPr/>
        </p:nvSpPr>
        <p:spPr>
          <a:xfrm>
            <a:off x="7941891" y="4143742"/>
            <a:ext cx="446533" cy="437386"/>
          </a:xfrm>
          <a:prstGeom prst="ellips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p:cNvSpPr txBox="1"/>
          <p:nvPr/>
        </p:nvSpPr>
        <p:spPr>
          <a:xfrm>
            <a:off x="7971761" y="3768035"/>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0"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2" name="Straight Connector 121"/>
          <p:cNvCxnSpPr>
            <a:endCxn id="146" idx="2"/>
          </p:cNvCxnSpPr>
          <p:nvPr/>
        </p:nvCxnSpPr>
        <p:spPr>
          <a:xfrm>
            <a:off x="6755773" y="5616572"/>
            <a:ext cx="1186118" cy="19709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7279721" y="5695146"/>
            <a:ext cx="0" cy="863578"/>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148" idx="2"/>
          </p:cNvCxnSpPr>
          <p:nvPr/>
        </p:nvCxnSpPr>
        <p:spPr>
          <a:xfrm flipV="1">
            <a:off x="6785643" y="4362435"/>
            <a:ext cx="1156248" cy="4445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7482291" y="4437112"/>
            <a:ext cx="6033" cy="2067972"/>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1034" y="6412686"/>
            <a:ext cx="2205313" cy="369332"/>
          </a:xfrm>
          <a:prstGeom prst="rect">
            <a:avLst/>
          </a:prstGeom>
          <a:noFill/>
        </p:spPr>
        <p:txBody>
          <a:bodyPr wrap="square" rtlCol="0">
            <a:spAutoFit/>
          </a:bodyPr>
          <a:lstStyle/>
          <a:p>
            <a:r>
              <a:rPr lang="cs-CZ" i="1" dirty="0"/>
              <a:t>Hill, 2019</a:t>
            </a:r>
            <a:endParaRPr lang="en-US" i="1" dirty="0"/>
          </a:p>
        </p:txBody>
      </p:sp>
      <p:sp>
        <p:nvSpPr>
          <p:cNvPr id="15" name="TextovéPole 14"/>
          <p:cNvSpPr txBox="1"/>
          <p:nvPr/>
        </p:nvSpPr>
        <p:spPr>
          <a:xfrm>
            <a:off x="5744758" y="4800172"/>
            <a:ext cx="304892" cy="369332"/>
          </a:xfrm>
          <a:prstGeom prst="rect">
            <a:avLst/>
          </a:prstGeom>
          <a:noFill/>
        </p:spPr>
        <p:txBody>
          <a:bodyPr wrap="none" rtlCol="0">
            <a:spAutoFit/>
          </a:bodyPr>
          <a:lstStyle/>
          <a:p>
            <a:r>
              <a:rPr lang="cs-CZ" dirty="0"/>
              <a:t>X</a:t>
            </a:r>
          </a:p>
        </p:txBody>
      </p:sp>
      <p:sp>
        <p:nvSpPr>
          <p:cNvPr id="111" name="TextovéPole 110"/>
          <p:cNvSpPr txBox="1"/>
          <p:nvPr/>
        </p:nvSpPr>
        <p:spPr>
          <a:xfrm>
            <a:off x="5732170" y="1851314"/>
            <a:ext cx="304892" cy="369332"/>
          </a:xfrm>
          <a:prstGeom prst="rect">
            <a:avLst/>
          </a:prstGeom>
          <a:noFill/>
        </p:spPr>
        <p:txBody>
          <a:bodyPr wrap="none" rtlCol="0">
            <a:spAutoFit/>
          </a:bodyPr>
          <a:lstStyle/>
          <a:p>
            <a:r>
              <a:rPr lang="cs-CZ" dirty="0"/>
              <a:t>X</a:t>
            </a:r>
          </a:p>
        </p:txBody>
      </p:sp>
    </p:spTree>
    <p:extLst>
      <p:ext uri="{BB962C8B-B14F-4D97-AF65-F5344CB8AC3E}">
        <p14:creationId xmlns:p14="http://schemas.microsoft.com/office/powerpoint/2010/main" val="169866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par>
                                <p:cTn id="32" presetID="10" presetClass="entr" presetSubtype="0"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500"/>
                                        <p:tgtEl>
                                          <p:spTgt spid="102"/>
                                        </p:tgtEl>
                                      </p:cBhvr>
                                    </p:animEffect>
                                  </p:childTnLst>
                                </p:cTn>
                              </p:par>
                              <p:par>
                                <p:cTn id="44" presetID="10" presetClass="entr" presetSubtype="0" fill="hold"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fade">
                                      <p:cBhvr>
                                        <p:cTn id="46" dur="500"/>
                                        <p:tgtEl>
                                          <p:spTgt spid="10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par>
                                <p:cTn id="50" presetID="10" presetClass="entr" presetSubtype="0" fill="hold"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fade">
                                      <p:cBhvr>
                                        <p:cTn id="52" dur="500"/>
                                        <p:tgtEl>
                                          <p:spTgt spid="10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fade">
                                      <p:cBhvr>
                                        <p:cTn id="61" dur="500"/>
                                        <p:tgtEl>
                                          <p:spTgt spid="112"/>
                                        </p:tgtEl>
                                      </p:cBhvr>
                                    </p:animEffect>
                                  </p:childTnLst>
                                </p:cTn>
                              </p:par>
                              <p:par>
                                <p:cTn id="62" presetID="10" presetClass="entr" presetSubtype="0" fill="hold" nodeType="withEffect">
                                  <p:stCondLst>
                                    <p:cond delay="0"/>
                                  </p:stCondLst>
                                  <p:childTnLst>
                                    <p:set>
                                      <p:cBhvr>
                                        <p:cTn id="63" dur="1" fill="hold">
                                          <p:stCondLst>
                                            <p:cond delay="0"/>
                                          </p:stCondLst>
                                        </p:cTn>
                                        <p:tgtEl>
                                          <p:spTgt spid="113"/>
                                        </p:tgtEl>
                                        <p:attrNameLst>
                                          <p:attrName>style.visibility</p:attrName>
                                        </p:attrNameLst>
                                      </p:cBhvr>
                                      <p:to>
                                        <p:strVal val="visible"/>
                                      </p:to>
                                    </p:set>
                                    <p:animEffect transition="in" filter="fade">
                                      <p:cBhvr>
                                        <p:cTn id="64" dur="500"/>
                                        <p:tgtEl>
                                          <p:spTgt spid="11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fade">
                                      <p:cBhvr>
                                        <p:cTn id="67" dur="500"/>
                                        <p:tgtEl>
                                          <p:spTgt spid="115"/>
                                        </p:tgtEl>
                                      </p:cBhvr>
                                    </p:animEffect>
                                  </p:childTnLst>
                                </p:cTn>
                              </p:par>
                              <p:par>
                                <p:cTn id="68" presetID="10" presetClass="entr" presetSubtype="0" fill="hold" nodeType="withEffect">
                                  <p:stCondLst>
                                    <p:cond delay="0"/>
                                  </p:stCondLst>
                                  <p:childTnLst>
                                    <p:set>
                                      <p:cBhvr>
                                        <p:cTn id="69" dur="1" fill="hold">
                                          <p:stCondLst>
                                            <p:cond delay="0"/>
                                          </p:stCondLst>
                                        </p:cTn>
                                        <p:tgtEl>
                                          <p:spTgt spid="116"/>
                                        </p:tgtEl>
                                        <p:attrNameLst>
                                          <p:attrName>style.visibility</p:attrName>
                                        </p:attrNameLst>
                                      </p:cBhvr>
                                      <p:to>
                                        <p:strVal val="visible"/>
                                      </p:to>
                                    </p:set>
                                    <p:animEffect transition="in" filter="fade">
                                      <p:cBhvr>
                                        <p:cTn id="70" dur="500"/>
                                        <p:tgtEl>
                                          <p:spTgt spid="1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fade">
                                      <p:cBhvr>
                                        <p:cTn id="73" dur="500"/>
                                        <p:tgtEl>
                                          <p:spTgt spid="1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fade">
                                      <p:cBhvr>
                                        <p:cTn id="76" dur="500"/>
                                        <p:tgtEl>
                                          <p:spTgt spid="11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fade">
                                      <p:cBhvr>
                                        <p:cTn id="79" dur="500"/>
                                        <p:tgtEl>
                                          <p:spTgt spid="1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5"/>
                                        </p:tgtEl>
                                        <p:attrNameLst>
                                          <p:attrName>style.visibility</p:attrName>
                                        </p:attrNameLst>
                                      </p:cBhvr>
                                      <p:to>
                                        <p:strVal val="visible"/>
                                      </p:to>
                                    </p:set>
                                    <p:animEffect transition="in" filter="fade">
                                      <p:cBhvr>
                                        <p:cTn id="82" dur="500"/>
                                        <p:tgtEl>
                                          <p:spTgt spid="1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fade">
                                      <p:cBhvr>
                                        <p:cTn id="85" dur="500"/>
                                        <p:tgtEl>
                                          <p:spTgt spid="1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7"/>
                                        </p:tgtEl>
                                        <p:attrNameLst>
                                          <p:attrName>style.visibility</p:attrName>
                                        </p:attrNameLst>
                                      </p:cBhvr>
                                      <p:to>
                                        <p:strVal val="visible"/>
                                      </p:to>
                                    </p:set>
                                    <p:animEffect transition="in" filter="fade">
                                      <p:cBhvr>
                                        <p:cTn id="88" dur="500"/>
                                        <p:tgtEl>
                                          <p:spTgt spid="1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fade">
                                      <p:cBhvr>
                                        <p:cTn id="91" dur="500"/>
                                        <p:tgtEl>
                                          <p:spTgt spid="1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9"/>
                                        </p:tgtEl>
                                        <p:attrNameLst>
                                          <p:attrName>style.visibility</p:attrName>
                                        </p:attrNameLst>
                                      </p:cBhvr>
                                      <p:to>
                                        <p:strVal val="visible"/>
                                      </p:to>
                                    </p:set>
                                    <p:animEffect transition="in" filter="fade">
                                      <p:cBhvr>
                                        <p:cTn id="94" dur="500"/>
                                        <p:tgtEl>
                                          <p:spTgt spid="1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fade">
                                      <p:cBhvr>
                                        <p:cTn id="97" dur="500"/>
                                        <p:tgtEl>
                                          <p:spTgt spid="1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animEffect transition="in" filter="fade">
                                      <p:cBhvr>
                                        <p:cTn id="100" dur="500"/>
                                        <p:tgtEl>
                                          <p:spTgt spid="13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32"/>
                                        </p:tgtEl>
                                        <p:attrNameLst>
                                          <p:attrName>style.visibility</p:attrName>
                                        </p:attrNameLst>
                                      </p:cBhvr>
                                      <p:to>
                                        <p:strVal val="visible"/>
                                      </p:to>
                                    </p:set>
                                    <p:animEffect transition="in" filter="fade">
                                      <p:cBhvr>
                                        <p:cTn id="103" dur="500"/>
                                        <p:tgtEl>
                                          <p:spTgt spid="1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fade">
                                      <p:cBhvr>
                                        <p:cTn id="106" dur="500"/>
                                        <p:tgtEl>
                                          <p:spTgt spid="7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34"/>
                                        </p:tgtEl>
                                        <p:attrNameLst>
                                          <p:attrName>style.visibility</p:attrName>
                                        </p:attrNameLst>
                                      </p:cBhvr>
                                      <p:to>
                                        <p:strVal val="visible"/>
                                      </p:to>
                                    </p:set>
                                    <p:animEffect transition="in" filter="fade">
                                      <p:cBhvr>
                                        <p:cTn id="109" dur="500"/>
                                        <p:tgtEl>
                                          <p:spTgt spid="13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5"/>
                                        </p:tgtEl>
                                        <p:attrNameLst>
                                          <p:attrName>style.visibility</p:attrName>
                                        </p:attrNameLst>
                                      </p:cBhvr>
                                      <p:to>
                                        <p:strVal val="visible"/>
                                      </p:to>
                                    </p:set>
                                    <p:animEffect transition="in" filter="fade">
                                      <p:cBhvr>
                                        <p:cTn id="112" dur="500"/>
                                        <p:tgtEl>
                                          <p:spTgt spid="13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6"/>
                                        </p:tgtEl>
                                        <p:attrNameLst>
                                          <p:attrName>style.visibility</p:attrName>
                                        </p:attrNameLst>
                                      </p:cBhvr>
                                      <p:to>
                                        <p:strVal val="visible"/>
                                      </p:to>
                                    </p:set>
                                    <p:animEffect transition="in" filter="fade">
                                      <p:cBhvr>
                                        <p:cTn id="115" dur="500"/>
                                        <p:tgtEl>
                                          <p:spTgt spid="13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37"/>
                                        </p:tgtEl>
                                        <p:attrNameLst>
                                          <p:attrName>style.visibility</p:attrName>
                                        </p:attrNameLst>
                                      </p:cBhvr>
                                      <p:to>
                                        <p:strVal val="visible"/>
                                      </p:to>
                                    </p:set>
                                    <p:animEffect transition="in" filter="fade">
                                      <p:cBhvr>
                                        <p:cTn id="118" dur="500"/>
                                        <p:tgtEl>
                                          <p:spTgt spid="1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38"/>
                                        </p:tgtEl>
                                        <p:attrNameLst>
                                          <p:attrName>style.visibility</p:attrName>
                                        </p:attrNameLst>
                                      </p:cBhvr>
                                      <p:to>
                                        <p:strVal val="visible"/>
                                      </p:to>
                                    </p:set>
                                    <p:animEffect transition="in" filter="fade">
                                      <p:cBhvr>
                                        <p:cTn id="121" dur="500"/>
                                        <p:tgtEl>
                                          <p:spTgt spid="13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39"/>
                                        </p:tgtEl>
                                        <p:attrNameLst>
                                          <p:attrName>style.visibility</p:attrName>
                                        </p:attrNameLst>
                                      </p:cBhvr>
                                      <p:to>
                                        <p:strVal val="visible"/>
                                      </p:to>
                                    </p:set>
                                    <p:animEffect transition="in" filter="fade">
                                      <p:cBhvr>
                                        <p:cTn id="124" dur="500"/>
                                        <p:tgtEl>
                                          <p:spTgt spid="139"/>
                                        </p:tgtEl>
                                      </p:cBhvr>
                                    </p:animEffect>
                                  </p:childTnLst>
                                </p:cTn>
                              </p:par>
                              <p:par>
                                <p:cTn id="125" presetID="10" presetClass="entr" presetSubtype="0" fill="hold" nodeType="withEffect">
                                  <p:stCondLst>
                                    <p:cond delay="0"/>
                                  </p:stCondLst>
                                  <p:childTnLst>
                                    <p:set>
                                      <p:cBhvr>
                                        <p:cTn id="126" dur="1" fill="hold">
                                          <p:stCondLst>
                                            <p:cond delay="0"/>
                                          </p:stCondLst>
                                        </p:cTn>
                                        <p:tgtEl>
                                          <p:spTgt spid="140"/>
                                        </p:tgtEl>
                                        <p:attrNameLst>
                                          <p:attrName>style.visibility</p:attrName>
                                        </p:attrNameLst>
                                      </p:cBhvr>
                                      <p:to>
                                        <p:strVal val="visible"/>
                                      </p:to>
                                    </p:set>
                                    <p:animEffect transition="in" filter="fade">
                                      <p:cBhvr>
                                        <p:cTn id="127" dur="500"/>
                                        <p:tgtEl>
                                          <p:spTgt spid="14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41"/>
                                        </p:tgtEl>
                                        <p:attrNameLst>
                                          <p:attrName>style.visibility</p:attrName>
                                        </p:attrNameLst>
                                      </p:cBhvr>
                                      <p:to>
                                        <p:strVal val="visible"/>
                                      </p:to>
                                    </p:set>
                                    <p:animEffect transition="in" filter="fade">
                                      <p:cBhvr>
                                        <p:cTn id="130" dur="500"/>
                                        <p:tgtEl>
                                          <p:spTgt spid="141"/>
                                        </p:tgtEl>
                                      </p:cBhvr>
                                    </p:animEffect>
                                  </p:childTnLst>
                                </p:cTn>
                              </p:par>
                              <p:par>
                                <p:cTn id="131" presetID="10" presetClass="entr" presetSubtype="0" fill="hold" nodeType="withEffect">
                                  <p:stCondLst>
                                    <p:cond delay="0"/>
                                  </p:stCondLst>
                                  <p:childTnLst>
                                    <p:set>
                                      <p:cBhvr>
                                        <p:cTn id="132" dur="1" fill="hold">
                                          <p:stCondLst>
                                            <p:cond delay="0"/>
                                          </p:stCondLst>
                                        </p:cTn>
                                        <p:tgtEl>
                                          <p:spTgt spid="142"/>
                                        </p:tgtEl>
                                        <p:attrNameLst>
                                          <p:attrName>style.visibility</p:attrName>
                                        </p:attrNameLst>
                                      </p:cBhvr>
                                      <p:to>
                                        <p:strVal val="visible"/>
                                      </p:to>
                                    </p:set>
                                    <p:animEffect transition="in" filter="fade">
                                      <p:cBhvr>
                                        <p:cTn id="133" dur="500"/>
                                        <p:tgtEl>
                                          <p:spTgt spid="14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43"/>
                                        </p:tgtEl>
                                        <p:attrNameLst>
                                          <p:attrName>style.visibility</p:attrName>
                                        </p:attrNameLst>
                                      </p:cBhvr>
                                      <p:to>
                                        <p:strVal val="visible"/>
                                      </p:to>
                                    </p:set>
                                    <p:animEffect transition="in" filter="fade">
                                      <p:cBhvr>
                                        <p:cTn id="136" dur="500"/>
                                        <p:tgtEl>
                                          <p:spTgt spid="14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44"/>
                                        </p:tgtEl>
                                        <p:attrNameLst>
                                          <p:attrName>style.visibility</p:attrName>
                                        </p:attrNameLst>
                                      </p:cBhvr>
                                      <p:to>
                                        <p:strVal val="visible"/>
                                      </p:to>
                                    </p:set>
                                    <p:animEffect transition="in" filter="fade">
                                      <p:cBhvr>
                                        <p:cTn id="139" dur="500"/>
                                        <p:tgtEl>
                                          <p:spTgt spid="14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45"/>
                                        </p:tgtEl>
                                        <p:attrNameLst>
                                          <p:attrName>style.visibility</p:attrName>
                                        </p:attrNameLst>
                                      </p:cBhvr>
                                      <p:to>
                                        <p:strVal val="visible"/>
                                      </p:to>
                                    </p:set>
                                    <p:animEffect transition="in" filter="fade">
                                      <p:cBhvr>
                                        <p:cTn id="142" dur="500"/>
                                        <p:tgtEl>
                                          <p:spTgt spid="14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46"/>
                                        </p:tgtEl>
                                        <p:attrNameLst>
                                          <p:attrName>style.visibility</p:attrName>
                                        </p:attrNameLst>
                                      </p:cBhvr>
                                      <p:to>
                                        <p:strVal val="visible"/>
                                      </p:to>
                                    </p:set>
                                    <p:animEffect transition="in" filter="fade">
                                      <p:cBhvr>
                                        <p:cTn id="145" dur="500"/>
                                        <p:tgtEl>
                                          <p:spTgt spid="14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47"/>
                                        </p:tgtEl>
                                        <p:attrNameLst>
                                          <p:attrName>style.visibility</p:attrName>
                                        </p:attrNameLst>
                                      </p:cBhvr>
                                      <p:to>
                                        <p:strVal val="visible"/>
                                      </p:to>
                                    </p:set>
                                    <p:animEffect transition="in" filter="fade">
                                      <p:cBhvr>
                                        <p:cTn id="148" dur="500"/>
                                        <p:tgtEl>
                                          <p:spTgt spid="14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49"/>
                                        </p:tgtEl>
                                        <p:attrNameLst>
                                          <p:attrName>style.visibility</p:attrName>
                                        </p:attrNameLst>
                                      </p:cBhvr>
                                      <p:to>
                                        <p:strVal val="visible"/>
                                      </p:to>
                                    </p:set>
                                    <p:animEffect transition="in" filter="fade">
                                      <p:cBhvr>
                                        <p:cTn id="154" dur="500"/>
                                        <p:tgtEl>
                                          <p:spTgt spid="149"/>
                                        </p:tgtEl>
                                      </p:cBhvr>
                                    </p:animEffect>
                                  </p:childTnLst>
                                </p:cTn>
                              </p:par>
                              <p:par>
                                <p:cTn id="155" presetID="10" presetClass="entr" presetSubtype="0" fill="hold" nodeType="withEffect">
                                  <p:stCondLst>
                                    <p:cond delay="0"/>
                                  </p:stCondLst>
                                  <p:childTnLst>
                                    <p:set>
                                      <p:cBhvr>
                                        <p:cTn id="156" dur="1" fill="hold">
                                          <p:stCondLst>
                                            <p:cond delay="0"/>
                                          </p:stCondLst>
                                        </p:cTn>
                                        <p:tgtEl>
                                          <p:spTgt spid="122"/>
                                        </p:tgtEl>
                                        <p:attrNameLst>
                                          <p:attrName>style.visibility</p:attrName>
                                        </p:attrNameLst>
                                      </p:cBhvr>
                                      <p:to>
                                        <p:strVal val="visible"/>
                                      </p:to>
                                    </p:set>
                                    <p:animEffect transition="in" filter="fade">
                                      <p:cBhvr>
                                        <p:cTn id="157" dur="500"/>
                                        <p:tgtEl>
                                          <p:spTgt spid="122"/>
                                        </p:tgtEl>
                                      </p:cBhvr>
                                    </p:animEffect>
                                  </p:childTnLst>
                                </p:cTn>
                              </p:par>
                              <p:par>
                                <p:cTn id="158" presetID="10" presetClass="entr" presetSubtype="0" fill="hold" nodeType="withEffect">
                                  <p:stCondLst>
                                    <p:cond delay="0"/>
                                  </p:stCondLst>
                                  <p:childTnLst>
                                    <p:set>
                                      <p:cBhvr>
                                        <p:cTn id="159" dur="1" fill="hold">
                                          <p:stCondLst>
                                            <p:cond delay="0"/>
                                          </p:stCondLst>
                                        </p:cTn>
                                        <p:tgtEl>
                                          <p:spTgt spid="123"/>
                                        </p:tgtEl>
                                        <p:attrNameLst>
                                          <p:attrName>style.visibility</p:attrName>
                                        </p:attrNameLst>
                                      </p:cBhvr>
                                      <p:to>
                                        <p:strVal val="visible"/>
                                      </p:to>
                                    </p:set>
                                    <p:animEffect transition="in" filter="fade">
                                      <p:cBhvr>
                                        <p:cTn id="160" dur="500"/>
                                        <p:tgtEl>
                                          <p:spTgt spid="123"/>
                                        </p:tgtEl>
                                      </p:cBhvr>
                                    </p:animEffect>
                                  </p:childTnLst>
                                </p:cTn>
                              </p:par>
                              <p:par>
                                <p:cTn id="161" presetID="10" presetClass="entr" presetSubtype="0" fill="hold" nodeType="withEffect">
                                  <p:stCondLst>
                                    <p:cond delay="0"/>
                                  </p:stCondLst>
                                  <p:childTnLst>
                                    <p:set>
                                      <p:cBhvr>
                                        <p:cTn id="162" dur="1" fill="hold">
                                          <p:stCondLst>
                                            <p:cond delay="0"/>
                                          </p:stCondLst>
                                        </p:cTn>
                                        <p:tgtEl>
                                          <p:spTgt spid="155"/>
                                        </p:tgtEl>
                                        <p:attrNameLst>
                                          <p:attrName>style.visibility</p:attrName>
                                        </p:attrNameLst>
                                      </p:cBhvr>
                                      <p:to>
                                        <p:strVal val="visible"/>
                                      </p:to>
                                    </p:set>
                                    <p:animEffect transition="in" filter="fade">
                                      <p:cBhvr>
                                        <p:cTn id="163" dur="500"/>
                                        <p:tgtEl>
                                          <p:spTgt spid="155"/>
                                        </p:tgtEl>
                                      </p:cBhvr>
                                    </p:animEffect>
                                  </p:childTnLst>
                                </p:cTn>
                              </p:par>
                              <p:par>
                                <p:cTn id="164" presetID="10" presetClass="entr" presetSubtype="0" fill="hold" nodeType="withEffect">
                                  <p:stCondLst>
                                    <p:cond delay="0"/>
                                  </p:stCondLst>
                                  <p:childTnLst>
                                    <p:set>
                                      <p:cBhvr>
                                        <p:cTn id="165" dur="1" fill="hold">
                                          <p:stCondLst>
                                            <p:cond delay="0"/>
                                          </p:stCondLst>
                                        </p:cTn>
                                        <p:tgtEl>
                                          <p:spTgt spid="157"/>
                                        </p:tgtEl>
                                        <p:attrNameLst>
                                          <p:attrName>style.visibility</p:attrName>
                                        </p:attrNameLst>
                                      </p:cBhvr>
                                      <p:to>
                                        <p:strVal val="visible"/>
                                      </p:to>
                                    </p:set>
                                    <p:animEffect transition="in" filter="fade">
                                      <p:cBhvr>
                                        <p:cTn id="166" dur="500"/>
                                        <p:tgtEl>
                                          <p:spTgt spid="157"/>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
                                        </p:tgtEl>
                                        <p:attrNameLst>
                                          <p:attrName>style.visibility</p:attrName>
                                        </p:attrNameLst>
                                      </p:cBhvr>
                                      <p:to>
                                        <p:strVal val="visible"/>
                                      </p:to>
                                    </p:set>
                                    <p:animEffect transition="in" filter="fade">
                                      <p:cBhvr>
                                        <p:cTn id="169" dur="500"/>
                                        <p:tgtEl>
                                          <p:spTgt spid="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5"/>
                                        </p:tgtEl>
                                        <p:attrNameLst>
                                          <p:attrName>style.visibility</p:attrName>
                                        </p:attrNameLst>
                                      </p:cBhvr>
                                      <p:to>
                                        <p:strVal val="visible"/>
                                      </p:to>
                                    </p:set>
                                    <p:animEffect transition="in" filter="fade">
                                      <p:cBhvr>
                                        <p:cTn id="1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animBg="1"/>
      <p:bldP spid="88" grpId="0"/>
      <p:bldP spid="89" grpId="0"/>
      <p:bldP spid="92" grpId="0" animBg="1"/>
      <p:bldP spid="95" grpId="0" animBg="1"/>
      <p:bldP spid="98" grpId="0"/>
      <p:bldP spid="99" grpId="0"/>
      <p:bldP spid="102" grpId="0" animBg="1"/>
      <p:bldP spid="105" grpId="0" animBg="1"/>
      <p:bldP spid="108" grpId="0"/>
      <p:bldP spid="109" grpId="0"/>
      <p:bldP spid="112" grpId="0" animBg="1"/>
      <p:bldP spid="115" grpId="0" animBg="1"/>
      <p:bldP spid="118" grpId="0"/>
      <p:bldP spid="119" grpId="0"/>
      <p:bldP spid="124" grpId="0"/>
      <p:bldP spid="125" grpId="0" animBg="1"/>
      <p:bldP spid="126" grpId="0" animBg="1"/>
      <p:bldP spid="127" grpId="0" animBg="1"/>
      <p:bldP spid="128" grpId="0" animBg="1"/>
      <p:bldP spid="129" grpId="0" animBg="1"/>
      <p:bldP spid="130" grpId="0" animBg="1"/>
      <p:bldP spid="131" grpId="0" animBg="1"/>
      <p:bldP spid="132" grpId="0" animBg="1"/>
      <p:bldP spid="71" grpId="0" animBg="1"/>
      <p:bldP spid="134" grpId="0" animBg="1"/>
      <p:bldP spid="135" grpId="0" animBg="1"/>
      <p:bldP spid="136" grpId="0"/>
      <p:bldP spid="137" grpId="0"/>
      <p:bldP spid="138" grpId="0"/>
      <p:bldP spid="139" grpId="0" animBg="1"/>
      <p:bldP spid="141" grpId="0" animBg="1"/>
      <p:bldP spid="143" grpId="0"/>
      <p:bldP spid="144" grpId="0"/>
      <p:bldP spid="145" grpId="0" animBg="1"/>
      <p:bldP spid="146" grpId="0" animBg="1"/>
      <p:bldP spid="147" grpId="0"/>
      <p:bldP spid="148" grpId="0" animBg="1"/>
      <p:bldP spid="149" grpId="0"/>
      <p:bldP spid="3" grpId="0"/>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pPr eaLnBrk="1" hangingPunct="1"/>
            <a:r>
              <a:rPr lang="cs-CZ" sz="3200" kern="1200" dirty="0">
                <a:solidFill>
                  <a:schemeClr val="tx1"/>
                </a:solidFill>
              </a:rPr>
              <a:t>Oxidative phosphorylation (OXPHOS) by electron transport system (ETS)</a:t>
            </a:r>
          </a:p>
        </p:txBody>
      </p:sp>
      <p:pic>
        <p:nvPicPr>
          <p:cNvPr id="13316" name="Obrázek 3"/>
          <p:cNvPicPr>
            <a:picLocks noChangeAspect="1"/>
          </p:cNvPicPr>
          <p:nvPr/>
        </p:nvPicPr>
        <p:blipFill>
          <a:blip r:embed="rId2">
            <a:extLst>
              <a:ext uri="{28A0092B-C50C-407E-A947-70E740481C1C}">
                <a14:useLocalDpi xmlns:a14="http://schemas.microsoft.com/office/drawing/2010/main" val="0"/>
              </a:ext>
            </a:extLst>
          </a:blip>
          <a:srcRect b="5507"/>
          <a:stretch>
            <a:fillRect/>
          </a:stretch>
        </p:blipFill>
        <p:spPr bwMode="auto">
          <a:xfrm>
            <a:off x="1470484" y="1852686"/>
            <a:ext cx="5904554" cy="37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ovéPole 4"/>
          <p:cNvSpPr txBox="1">
            <a:spLocks noChangeArrowheads="1"/>
          </p:cNvSpPr>
          <p:nvPr/>
        </p:nvSpPr>
        <p:spPr bwMode="auto">
          <a:xfrm>
            <a:off x="7380312" y="6496480"/>
            <a:ext cx="1707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a:ln>
                  <a:noFill/>
                </a:ln>
                <a:solidFill>
                  <a:srgbClr val="000000"/>
                </a:solidFill>
                <a:effectLst/>
                <a:uLnTx/>
                <a:uFillTx/>
                <a:latin typeface="+mn-lt"/>
                <a:cs typeface="Arial" panose="020B0604020202020204" pitchFamily="34" charset="0"/>
              </a:rPr>
              <a:t>Rand et al. 2004</a:t>
            </a:r>
          </a:p>
        </p:txBody>
      </p:sp>
      <p:sp>
        <p:nvSpPr>
          <p:cNvPr id="13318" name="TextovéPole 5"/>
          <p:cNvSpPr txBox="1">
            <a:spLocks noChangeArrowheads="1"/>
          </p:cNvSpPr>
          <p:nvPr/>
        </p:nvSpPr>
        <p:spPr bwMode="auto">
          <a:xfrm>
            <a:off x="2483769" y="5509930"/>
            <a:ext cx="3877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red</a:t>
            </a:r>
            <a:r>
              <a:rPr kumimoji="0" lang="cs-CZ"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 </a:t>
            </a:r>
            <a:r>
              <a:rPr kumimoji="0" lang="cs-CZ" altLang="en-US"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mt</a:t>
            </a:r>
            <a:r>
              <a:rPr kumimoji="0" lang="cs-CZ"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genes</a:t>
            </a:r>
            <a:r>
              <a:rPr kumimoji="0" lang="cs-CZ"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blue = N-</a:t>
            </a:r>
            <a:r>
              <a:rPr kumimoji="0" lang="cs-CZ" alt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mt</a:t>
            </a:r>
            <a:r>
              <a:rPr kumimoji="0" lang="cs-CZ"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genes</a:t>
            </a:r>
            <a:endParaRPr kumimoji="0" lang="cs-CZ"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9" name="TextovéPole 5"/>
          <p:cNvSpPr txBox="1">
            <a:spLocks noChangeArrowheads="1"/>
          </p:cNvSpPr>
          <p:nvPr/>
        </p:nvSpPr>
        <p:spPr bwMode="auto">
          <a:xfrm>
            <a:off x="2483768" y="5805264"/>
            <a:ext cx="3175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(mtDNA)	          </a:t>
            </a:r>
            <a:r>
              <a:rPr kumimoji="0" lang="cs-CZ" alt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en-US" sz="1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nDNA</a:t>
            </a:r>
            <a:r>
              <a:rPr kumimoji="0" lang="cs-CZ" alt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3696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6" y="102689"/>
            <a:ext cx="8229600" cy="1143000"/>
          </a:xfrm>
        </p:spPr>
        <p:txBody>
          <a:bodyPr/>
          <a:lstStyle/>
          <a:p>
            <a:r>
              <a:rPr lang="cs-CZ" dirty="0"/>
              <a:t>Co-adaptation of mt and N-mt genes</a:t>
            </a:r>
            <a:endParaRPr lang="en-US" dirty="0"/>
          </a:p>
        </p:txBody>
      </p:sp>
      <p:sp>
        <p:nvSpPr>
          <p:cNvPr id="3" name="TextBox 2"/>
          <p:cNvSpPr txBox="1"/>
          <p:nvPr/>
        </p:nvSpPr>
        <p:spPr>
          <a:xfrm>
            <a:off x="7524328" y="6468330"/>
            <a:ext cx="1481499" cy="369332"/>
          </a:xfrm>
          <a:prstGeom prst="rect">
            <a:avLst/>
          </a:prstGeom>
          <a:noFill/>
        </p:spPr>
        <p:txBody>
          <a:bodyPr wrap="square" rtlCol="0">
            <a:spAutoFit/>
          </a:bodyPr>
          <a:lstStyle/>
          <a:p>
            <a:r>
              <a:rPr lang="cs-CZ" i="1" dirty="0"/>
              <a:t>Hill 2019</a:t>
            </a:r>
            <a:endParaRPr lang="en-US" i="1" dirty="0"/>
          </a:p>
        </p:txBody>
      </p:sp>
      <p:sp>
        <p:nvSpPr>
          <p:cNvPr id="5" name="Freeform 4"/>
          <p:cNvSpPr/>
          <p:nvPr/>
        </p:nvSpPr>
        <p:spPr>
          <a:xfrm>
            <a:off x="2334413" y="1417638"/>
            <a:ext cx="4102260" cy="946890"/>
          </a:xfrm>
          <a:custGeom>
            <a:avLst/>
            <a:gdLst>
              <a:gd name="connsiteX0" fmla="*/ 475743 w 4585132"/>
              <a:gd name="connsiteY0" fmla="*/ 166862 h 1238679"/>
              <a:gd name="connsiteX1" fmla="*/ 18543 w 4585132"/>
              <a:gd name="connsiteY1" fmla="*/ 711611 h 1238679"/>
              <a:gd name="connsiteX2" fmla="*/ 1108041 w 4585132"/>
              <a:gd name="connsiteY2" fmla="*/ 1236904 h 1238679"/>
              <a:gd name="connsiteX3" fmla="*/ 3014662 w 4585132"/>
              <a:gd name="connsiteY3" fmla="*/ 526785 h 1238679"/>
              <a:gd name="connsiteX4" fmla="*/ 4425173 w 4585132"/>
              <a:gd name="connsiteY4" fmla="*/ 983985 h 1238679"/>
              <a:gd name="connsiteX5" fmla="*/ 4386262 w 4585132"/>
              <a:gd name="connsiteY5" fmla="*/ 30675 h 1238679"/>
              <a:gd name="connsiteX6" fmla="*/ 2936841 w 4585132"/>
              <a:gd name="connsiteY6" fmla="*/ 215500 h 1238679"/>
              <a:gd name="connsiteX7" fmla="*/ 1176134 w 4585132"/>
              <a:gd name="connsiteY7" fmla="*/ 20947 h 1238679"/>
              <a:gd name="connsiteX8" fmla="*/ 475743 w 4585132"/>
              <a:gd name="connsiteY8" fmla="*/ 166862 h 123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132" h="1238679">
                <a:moveTo>
                  <a:pt x="475743" y="166862"/>
                </a:moveTo>
                <a:cubicBezTo>
                  <a:pt x="282811" y="281973"/>
                  <a:pt x="-86840" y="533271"/>
                  <a:pt x="18543" y="711611"/>
                </a:cubicBezTo>
                <a:cubicBezTo>
                  <a:pt x="123926" y="889951"/>
                  <a:pt x="608688" y="1267708"/>
                  <a:pt x="1108041" y="1236904"/>
                </a:cubicBezTo>
                <a:cubicBezTo>
                  <a:pt x="1607394" y="1206100"/>
                  <a:pt x="2461807" y="568938"/>
                  <a:pt x="3014662" y="526785"/>
                </a:cubicBezTo>
                <a:cubicBezTo>
                  <a:pt x="3567517" y="484632"/>
                  <a:pt x="4196573" y="1066670"/>
                  <a:pt x="4425173" y="983985"/>
                </a:cubicBezTo>
                <a:cubicBezTo>
                  <a:pt x="4653773" y="901300"/>
                  <a:pt x="4634317" y="158756"/>
                  <a:pt x="4386262" y="30675"/>
                </a:cubicBezTo>
                <a:cubicBezTo>
                  <a:pt x="4138207" y="-97406"/>
                  <a:pt x="3471862" y="217121"/>
                  <a:pt x="2936841" y="215500"/>
                </a:cubicBezTo>
                <a:cubicBezTo>
                  <a:pt x="2401820" y="213879"/>
                  <a:pt x="1586317" y="24189"/>
                  <a:pt x="1176134" y="20947"/>
                </a:cubicBezTo>
                <a:cubicBezTo>
                  <a:pt x="765951" y="17705"/>
                  <a:pt x="668675" y="51751"/>
                  <a:pt x="475743" y="166862"/>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31122" y="261318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5288" y="2635803"/>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60711" y="5284274"/>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32040" y="530120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31122" y="372984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25288" y="375246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6539" y="143383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Connector 17"/>
          <p:cNvCxnSpPr/>
          <p:nvPr/>
        </p:nvCxnSpPr>
        <p:spPr>
          <a:xfrm>
            <a:off x="462563" y="1433833"/>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46539" y="179387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462563" y="1793873"/>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07504" y="1325925"/>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16485" y="1535977"/>
            <a:ext cx="446533" cy="4373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46539" y="2554389"/>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4" name="Straight Connector 53"/>
          <p:cNvCxnSpPr/>
          <p:nvPr/>
        </p:nvCxnSpPr>
        <p:spPr>
          <a:xfrm>
            <a:off x="462563" y="2554389"/>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46539" y="2914429"/>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p:nvPr/>
        </p:nvCxnSpPr>
        <p:spPr>
          <a:xfrm>
            <a:off x="462563" y="2914429"/>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107504" y="2446481"/>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616485" y="2656533"/>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46539" y="3706517"/>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0" name="Straight Connector 59"/>
          <p:cNvCxnSpPr/>
          <p:nvPr/>
        </p:nvCxnSpPr>
        <p:spPr>
          <a:xfrm>
            <a:off x="462563" y="3706517"/>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246539" y="4066557"/>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2" name="Straight Connector 61"/>
          <p:cNvCxnSpPr/>
          <p:nvPr/>
        </p:nvCxnSpPr>
        <p:spPr>
          <a:xfrm>
            <a:off x="462563" y="4066557"/>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07504" y="3598609"/>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616485" y="3808661"/>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27942" y="526510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p:nvPr/>
        </p:nvCxnSpPr>
        <p:spPr>
          <a:xfrm>
            <a:off x="1043966" y="5265100"/>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827942" y="562514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8" name="Straight Connector 67"/>
          <p:cNvCxnSpPr/>
          <p:nvPr/>
        </p:nvCxnSpPr>
        <p:spPr>
          <a:xfrm>
            <a:off x="1043966" y="5625140"/>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688907" y="5157192"/>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197888" y="5367244"/>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804606" y="144867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2" name="Straight Connector 71"/>
          <p:cNvCxnSpPr/>
          <p:nvPr/>
        </p:nvCxnSpPr>
        <p:spPr>
          <a:xfrm>
            <a:off x="7020630" y="1448676"/>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804606" y="180871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4" name="Straight Connector 73"/>
          <p:cNvCxnSpPr/>
          <p:nvPr/>
        </p:nvCxnSpPr>
        <p:spPr>
          <a:xfrm>
            <a:off x="7020630" y="1808716"/>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6665571" y="1340768"/>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174552" y="1550820"/>
            <a:ext cx="446533" cy="4373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804606" y="260080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8" name="Straight Connector 77"/>
          <p:cNvCxnSpPr/>
          <p:nvPr/>
        </p:nvCxnSpPr>
        <p:spPr>
          <a:xfrm>
            <a:off x="7020630" y="2600804"/>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6804606" y="296084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0" name="Straight Connector 79"/>
          <p:cNvCxnSpPr/>
          <p:nvPr/>
        </p:nvCxnSpPr>
        <p:spPr>
          <a:xfrm>
            <a:off x="7020630" y="2960844"/>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6665571" y="2492896"/>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174552" y="2702948"/>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799267" y="385053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4" name="Straight Connector 83"/>
          <p:cNvCxnSpPr/>
          <p:nvPr/>
        </p:nvCxnSpPr>
        <p:spPr>
          <a:xfrm>
            <a:off x="7015291" y="3850533"/>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799267" y="421057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p:cNvCxnSpPr/>
          <p:nvPr/>
        </p:nvCxnSpPr>
        <p:spPr>
          <a:xfrm>
            <a:off x="7015291" y="4210573"/>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Rounded Rectangle 86"/>
          <p:cNvSpPr/>
          <p:nvPr/>
        </p:nvSpPr>
        <p:spPr>
          <a:xfrm>
            <a:off x="6660232" y="3742625"/>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169213" y="3952677"/>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583243" y="533710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0" name="Straight Connector 89"/>
          <p:cNvCxnSpPr/>
          <p:nvPr/>
        </p:nvCxnSpPr>
        <p:spPr>
          <a:xfrm>
            <a:off x="6799267" y="533710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6583243" y="569714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2" name="Straight Connector 91"/>
          <p:cNvCxnSpPr/>
          <p:nvPr/>
        </p:nvCxnSpPr>
        <p:spPr>
          <a:xfrm>
            <a:off x="6799267" y="569714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6444208" y="5229200"/>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953189" y="5439252"/>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931390" y="5472477"/>
            <a:ext cx="350729" cy="354391"/>
          </a:xfrm>
          <a:custGeom>
            <a:avLst/>
            <a:gdLst>
              <a:gd name="connsiteX0" fmla="*/ 272908 w 350729"/>
              <a:gd name="connsiteY0" fmla="*/ 4195 h 354391"/>
              <a:gd name="connsiteX1" fmla="*/ 224270 w 350729"/>
              <a:gd name="connsiteY1" fmla="*/ 13923 h 354391"/>
              <a:gd name="connsiteX2" fmla="*/ 204814 w 350729"/>
              <a:gd name="connsiteY2" fmla="*/ 33378 h 354391"/>
              <a:gd name="connsiteX3" fmla="*/ 136721 w 350729"/>
              <a:gd name="connsiteY3" fmla="*/ 43106 h 354391"/>
              <a:gd name="connsiteX4" fmla="*/ 78355 w 350729"/>
              <a:gd name="connsiteY4" fmla="*/ 62561 h 354391"/>
              <a:gd name="connsiteX5" fmla="*/ 29716 w 350729"/>
              <a:gd name="connsiteY5" fmla="*/ 91744 h 354391"/>
              <a:gd name="connsiteX6" fmla="*/ 10261 w 350729"/>
              <a:gd name="connsiteY6" fmla="*/ 111200 h 354391"/>
              <a:gd name="connsiteX7" fmla="*/ 10261 w 350729"/>
              <a:gd name="connsiteY7" fmla="*/ 189021 h 354391"/>
              <a:gd name="connsiteX8" fmla="*/ 39444 w 350729"/>
              <a:gd name="connsiteY8" fmla="*/ 208476 h 354391"/>
              <a:gd name="connsiteX9" fmla="*/ 58899 w 350729"/>
              <a:gd name="connsiteY9" fmla="*/ 227932 h 354391"/>
              <a:gd name="connsiteX10" fmla="*/ 107538 w 350729"/>
              <a:gd name="connsiteY10" fmla="*/ 237659 h 354391"/>
              <a:gd name="connsiteX11" fmla="*/ 136721 w 350729"/>
              <a:gd name="connsiteY11" fmla="*/ 257114 h 354391"/>
              <a:gd name="connsiteX12" fmla="*/ 156176 w 350729"/>
              <a:gd name="connsiteY12" fmla="*/ 276570 h 354391"/>
              <a:gd name="connsiteX13" fmla="*/ 214542 w 350729"/>
              <a:gd name="connsiteY13" fmla="*/ 296025 h 354391"/>
              <a:gd name="connsiteX14" fmla="*/ 272908 w 350729"/>
              <a:gd name="connsiteY14" fmla="*/ 325208 h 354391"/>
              <a:gd name="connsiteX15" fmla="*/ 302091 w 350729"/>
              <a:gd name="connsiteY15" fmla="*/ 354391 h 354391"/>
              <a:gd name="connsiteX16" fmla="*/ 321546 w 350729"/>
              <a:gd name="connsiteY16" fmla="*/ 325208 h 354391"/>
              <a:gd name="connsiteX17" fmla="*/ 350729 w 350729"/>
              <a:gd name="connsiteY17" fmla="*/ 227932 h 354391"/>
              <a:gd name="connsiteX18" fmla="*/ 341001 w 350729"/>
              <a:gd name="connsiteY18" fmla="*/ 101472 h 354391"/>
              <a:gd name="connsiteX19" fmla="*/ 311819 w 350729"/>
              <a:gd name="connsiteY19" fmla="*/ 82017 h 354391"/>
              <a:gd name="connsiteX20" fmla="*/ 272908 w 350729"/>
              <a:gd name="connsiteY20" fmla="*/ 4195 h 3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729" h="354391">
                <a:moveTo>
                  <a:pt x="272908" y="4195"/>
                </a:moveTo>
                <a:cubicBezTo>
                  <a:pt x="258317" y="-7154"/>
                  <a:pt x="239467" y="7410"/>
                  <a:pt x="224270" y="13923"/>
                </a:cubicBezTo>
                <a:cubicBezTo>
                  <a:pt x="215840" y="17536"/>
                  <a:pt x="213515" y="30478"/>
                  <a:pt x="204814" y="33378"/>
                </a:cubicBezTo>
                <a:cubicBezTo>
                  <a:pt x="183062" y="40629"/>
                  <a:pt x="159419" y="39863"/>
                  <a:pt x="136721" y="43106"/>
                </a:cubicBezTo>
                <a:cubicBezTo>
                  <a:pt x="117266" y="49591"/>
                  <a:pt x="92856" y="48060"/>
                  <a:pt x="78355" y="62561"/>
                </a:cubicBezTo>
                <a:cubicBezTo>
                  <a:pt x="51648" y="89268"/>
                  <a:pt x="67600" y="79117"/>
                  <a:pt x="29716" y="91744"/>
                </a:cubicBezTo>
                <a:cubicBezTo>
                  <a:pt x="23231" y="98229"/>
                  <a:pt x="14980" y="103336"/>
                  <a:pt x="10261" y="111200"/>
                </a:cubicBezTo>
                <a:cubicBezTo>
                  <a:pt x="-3607" y="134314"/>
                  <a:pt x="-3233" y="165406"/>
                  <a:pt x="10261" y="189021"/>
                </a:cubicBezTo>
                <a:cubicBezTo>
                  <a:pt x="16062" y="199172"/>
                  <a:pt x="30315" y="201173"/>
                  <a:pt x="39444" y="208476"/>
                </a:cubicBezTo>
                <a:cubicBezTo>
                  <a:pt x="46606" y="214205"/>
                  <a:pt x="50469" y="224319"/>
                  <a:pt x="58899" y="227932"/>
                </a:cubicBezTo>
                <a:cubicBezTo>
                  <a:pt x="74096" y="234445"/>
                  <a:pt x="91325" y="234417"/>
                  <a:pt x="107538" y="237659"/>
                </a:cubicBezTo>
                <a:cubicBezTo>
                  <a:pt x="117266" y="244144"/>
                  <a:pt x="127592" y="249811"/>
                  <a:pt x="136721" y="257114"/>
                </a:cubicBezTo>
                <a:cubicBezTo>
                  <a:pt x="143883" y="262843"/>
                  <a:pt x="147973" y="272468"/>
                  <a:pt x="156176" y="276570"/>
                </a:cubicBezTo>
                <a:cubicBezTo>
                  <a:pt x="174519" y="285741"/>
                  <a:pt x="197478" y="284650"/>
                  <a:pt x="214542" y="296025"/>
                </a:cubicBezTo>
                <a:cubicBezTo>
                  <a:pt x="252257" y="321168"/>
                  <a:pt x="232634" y="311783"/>
                  <a:pt x="272908" y="325208"/>
                </a:cubicBezTo>
                <a:cubicBezTo>
                  <a:pt x="282636" y="334936"/>
                  <a:pt x="288334" y="354391"/>
                  <a:pt x="302091" y="354391"/>
                </a:cubicBezTo>
                <a:cubicBezTo>
                  <a:pt x="313782" y="354391"/>
                  <a:pt x="316798" y="335892"/>
                  <a:pt x="321546" y="325208"/>
                </a:cubicBezTo>
                <a:cubicBezTo>
                  <a:pt x="335077" y="294762"/>
                  <a:pt x="342645" y="260268"/>
                  <a:pt x="350729" y="227932"/>
                </a:cubicBezTo>
                <a:cubicBezTo>
                  <a:pt x="347486" y="185779"/>
                  <a:pt x="351894" y="142322"/>
                  <a:pt x="341001" y="101472"/>
                </a:cubicBezTo>
                <a:cubicBezTo>
                  <a:pt x="337989" y="90176"/>
                  <a:pt x="320948" y="89320"/>
                  <a:pt x="311819" y="82017"/>
                </a:cubicBezTo>
                <a:cubicBezTo>
                  <a:pt x="291333" y="65628"/>
                  <a:pt x="287499" y="15544"/>
                  <a:pt x="272908" y="4195"/>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628678" y="6178620"/>
            <a:ext cx="1910392" cy="646331"/>
          </a:xfrm>
          <a:prstGeom prst="rect">
            <a:avLst/>
          </a:prstGeom>
          <a:noFill/>
        </p:spPr>
        <p:txBody>
          <a:bodyPr wrap="square" rtlCol="0">
            <a:spAutoFit/>
          </a:bodyPr>
          <a:lstStyle/>
          <a:p>
            <a:r>
              <a:rPr lang="cs-CZ" dirty="0"/>
              <a:t>mitonuclear incompatibility</a:t>
            </a:r>
            <a:endParaRPr lang="en-US" dirty="0"/>
          </a:p>
        </p:txBody>
      </p:sp>
      <p:cxnSp>
        <p:nvCxnSpPr>
          <p:cNvPr id="97" name="Straight Arrow Connector 96"/>
          <p:cNvCxnSpPr/>
          <p:nvPr/>
        </p:nvCxnSpPr>
        <p:spPr>
          <a:xfrm flipH="1" flipV="1">
            <a:off x="5106754" y="5649672"/>
            <a:ext cx="118534" cy="5289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1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pPr eaLnBrk="1" hangingPunct="1"/>
            <a:r>
              <a:rPr lang="cs-CZ" sz="3200" kern="1200" dirty="0">
                <a:solidFill>
                  <a:schemeClr val="tx1"/>
                </a:solidFill>
              </a:rPr>
              <a:t>Mitonuclear coevolution as the genesis of speciation</a:t>
            </a:r>
          </a:p>
        </p:txBody>
      </p:sp>
      <p:pic>
        <p:nvPicPr>
          <p:cNvPr id="13315" name="Zástupný symbol pro obsah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0266" t="14654" r="23670" b="40029"/>
          <a:stretch/>
        </p:blipFill>
        <p:spPr>
          <a:xfrm>
            <a:off x="467544" y="1844823"/>
            <a:ext cx="4371292" cy="4275209"/>
          </a:xfrm>
        </p:spPr>
      </p:pic>
      <p:sp>
        <p:nvSpPr>
          <p:cNvPr id="13319" name="TextovéPole 7"/>
          <p:cNvSpPr txBox="1">
            <a:spLocks noChangeArrowheads="1"/>
          </p:cNvSpPr>
          <p:nvPr/>
        </p:nvSpPr>
        <p:spPr bwMode="auto">
          <a:xfrm>
            <a:off x="6928056" y="6381328"/>
            <a:ext cx="1587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err="1">
                <a:ln>
                  <a:noFill/>
                </a:ln>
                <a:solidFill>
                  <a:srgbClr val="000000"/>
                </a:solidFill>
                <a:effectLst/>
                <a:uLnTx/>
                <a:uFillTx/>
                <a:latin typeface="+mn-lt"/>
                <a:ea typeface="+mn-ea"/>
                <a:cs typeface="+mn-cs"/>
              </a:rPr>
              <a:t>Hill</a:t>
            </a:r>
            <a:r>
              <a:rPr kumimoji="0" lang="cs-CZ" altLang="en-US" sz="1800" b="0" i="1" u="none" strike="noStrike" kern="1200" cap="none" spc="0" normalizeH="0" baseline="0" noProof="0" dirty="0">
                <a:ln>
                  <a:noFill/>
                </a:ln>
                <a:solidFill>
                  <a:srgbClr val="000000"/>
                </a:solidFill>
                <a:effectLst/>
                <a:uLnTx/>
                <a:uFillTx/>
                <a:latin typeface="+mn-lt"/>
                <a:ea typeface="+mn-ea"/>
                <a:cs typeface="+mn-cs"/>
              </a:rPr>
              <a:t> 2016, 2017</a:t>
            </a:r>
          </a:p>
        </p:txBody>
      </p:sp>
      <p:pic>
        <p:nvPicPr>
          <p:cNvPr id="10" name="Zástupný symbol pro obsah 6"/>
          <p:cNvPicPr>
            <a:picLocks noChangeAspect="1"/>
          </p:cNvPicPr>
          <p:nvPr/>
        </p:nvPicPr>
        <p:blipFill rotWithShape="1">
          <a:blip r:embed="rId3" cstate="print">
            <a:extLst>
              <a:ext uri="{28A0092B-C50C-407E-A947-70E740481C1C}">
                <a14:useLocalDpi xmlns:a14="http://schemas.microsoft.com/office/drawing/2010/main" val="0"/>
              </a:ext>
            </a:extLst>
          </a:blip>
          <a:srcRect l="50266" t="58655" r="23670" b="5914"/>
          <a:stretch/>
        </p:blipFill>
        <p:spPr>
          <a:xfrm>
            <a:off x="4499992" y="2408943"/>
            <a:ext cx="4255569" cy="3254130"/>
          </a:xfrm>
          <a:prstGeom prst="rect">
            <a:avLst/>
          </a:prstGeom>
        </p:spPr>
      </p:pic>
    </p:spTree>
    <p:extLst>
      <p:ext uri="{BB962C8B-B14F-4D97-AF65-F5344CB8AC3E}">
        <p14:creationId xmlns:p14="http://schemas.microsoft.com/office/powerpoint/2010/main" val="1692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6505</TotalTime>
  <Words>4993</Words>
  <Application>Microsoft Office PowerPoint</Application>
  <PresentationFormat>Předvádění na obrazovce (4:3)</PresentationFormat>
  <Paragraphs>924</Paragraphs>
  <Slides>120</Slides>
  <Notes>22</Notes>
  <HiddenSlides>0</HiddenSlides>
  <MMClips>0</MMClips>
  <ScaleCrop>false</ScaleCrop>
  <HeadingPairs>
    <vt:vector size="8" baseType="variant">
      <vt:variant>
        <vt:lpstr>Použitá písma</vt:lpstr>
      </vt:variant>
      <vt:variant>
        <vt:i4>7</vt:i4>
      </vt:variant>
      <vt:variant>
        <vt:lpstr>Motiv</vt:lpstr>
      </vt:variant>
      <vt:variant>
        <vt:i4>16</vt:i4>
      </vt:variant>
      <vt:variant>
        <vt:lpstr>Vložené servery OLE</vt:lpstr>
      </vt:variant>
      <vt:variant>
        <vt:i4>3</vt:i4>
      </vt:variant>
      <vt:variant>
        <vt:lpstr>Nadpisy snímků</vt:lpstr>
      </vt:variant>
      <vt:variant>
        <vt:i4>120</vt:i4>
      </vt:variant>
    </vt:vector>
  </HeadingPairs>
  <TitlesOfParts>
    <vt:vector size="146" baseType="lpstr">
      <vt:lpstr>Arial</vt:lpstr>
      <vt:lpstr>Calibri</vt:lpstr>
      <vt:lpstr>Calibri Light</vt:lpstr>
      <vt:lpstr>Californian FB</vt:lpstr>
      <vt:lpstr>Comic Sans MS</vt:lpstr>
      <vt:lpstr>Symbol</vt:lpstr>
      <vt:lpstr>Times New Roman</vt:lpstr>
      <vt:lpstr>Motiv Office</vt:lpstr>
      <vt:lpstr>Office Theme</vt:lpstr>
      <vt:lpstr>Motiv sady Office</vt:lpstr>
      <vt:lpstr>Výchozí návrh</vt:lpstr>
      <vt:lpstr>1_Výchozí návrh</vt:lpstr>
      <vt:lpstr>2_Výchozí návrh</vt:lpstr>
      <vt:lpstr>3_Výchozí návrh</vt:lpstr>
      <vt:lpstr>4_Výchozí návrh</vt:lpstr>
      <vt:lpstr>5_Výchozí návrh</vt:lpstr>
      <vt:lpstr>6_Výchozí návrh</vt:lpstr>
      <vt:lpstr>7_Výchozí návrh</vt:lpstr>
      <vt:lpstr>8_Výchozí návrh</vt:lpstr>
      <vt:lpstr>9_Výchozí návrh</vt:lpstr>
      <vt:lpstr>10_Výchozí návrh</vt:lpstr>
      <vt:lpstr>11_Výchozí návrh</vt:lpstr>
      <vt:lpstr>12_Výchozí návrh</vt:lpstr>
      <vt:lpstr>CorelDRAW</vt:lpstr>
      <vt:lpstr>Photo Editor Photo</vt:lpstr>
      <vt:lpstr>Graph</vt:lpstr>
      <vt:lpstr>Molecular identification </vt:lpstr>
      <vt:lpstr>Identification of species</vt:lpstr>
      <vt:lpstr>WHAT THE SPECIES IS AND DO WE NEED THEM?</vt:lpstr>
      <vt:lpstr>Is it possible to define a species? </vt:lpstr>
      <vt:lpstr>Species concepts in biology</vt:lpstr>
      <vt:lpstr>Morphological Species Concept</vt:lpstr>
      <vt:lpstr>Biological Species Concept</vt:lpstr>
      <vt:lpstr>Complications: Parapatric contact zones</vt:lpstr>
      <vt:lpstr>Complications: Ring species</vt:lpstr>
      <vt:lpstr>Complications: Physical constraints</vt:lpstr>
      <vt:lpstr>Phylogenetic species concept (Diagnosability Version)</vt:lpstr>
      <vt:lpstr>Example: Taxonomy of ungulates</vt:lpstr>
      <vt:lpstr>Consequences intensively debated</vt:lpstr>
      <vt:lpstr>Why does it matter? The power of names!</vt:lpstr>
      <vt:lpstr>Why does it matter? Taxonomic inflation.</vt:lpstr>
      <vt:lpstr>Why does it matter? Biodiversity research.</vt:lpstr>
      <vt:lpstr>Eastern Afromontane Biodiversity Hotspot (EABH)</vt:lpstr>
      <vt:lpstr>„Ethiopian craddle“</vt:lpstr>
      <vt:lpstr>„out of Ethiopia“</vt:lpstr>
      <vt:lpstr>HOW CAN GENETICS BE HELPFUL IN SPECIES IDENTIFICATION?</vt:lpstr>
      <vt:lpstr>Prezentace aplikace PowerPoint</vt:lpstr>
      <vt:lpstr>Prezentace aplikace PowerPoint</vt:lpstr>
      <vt:lpstr>Crisis of biodiversity and classical taxonomy</vt:lpstr>
      <vt:lpstr>Integrative taxonomy</vt:lpstr>
      <vt:lpstr>What are the benefits of standardization? </vt:lpstr>
      <vt:lpstr>Why barcode animals with mitochondrial DNA? </vt:lpstr>
      <vt:lpstr>Prezentace aplikace PowerPoint</vt:lpstr>
      <vt:lpstr>Prezentace aplikace PowerPoint</vt:lpstr>
      <vt:lpstr>Prezentace aplikace PowerPoint</vt:lpstr>
      <vt:lpstr>Prezentace aplikace PowerPoint</vt:lpstr>
      <vt:lpstr>Barcodes affirm the unity of the species Homo sapiens  Comparisons show we differ from one another by only 1 or 2 nucleotides out of 648, while we differ from chimpanzees at 60 locations and gorillas at 70 locations. </vt:lpstr>
      <vt:lpstr>Prezentace aplikace PowerPoint</vt:lpstr>
      <vt:lpstr>Focus to date</vt:lpstr>
      <vt:lpstr>What do barcode differences among and within animal species studied so far suggest? </vt:lpstr>
      <vt:lpstr>Prezentace aplikace PowerPoint</vt:lpstr>
      <vt:lpstr>Prezentace aplikace PowerPoint</vt:lpstr>
      <vt:lpstr>Next generation sequencing of amplicons</vt:lpstr>
      <vt:lpstr>Prezentace aplikace PowerPoint</vt:lpstr>
      <vt:lpstr>Metabarcoding/eDNA</vt:lpstr>
      <vt:lpstr>Prezentace aplikace PowerPoint</vt:lpstr>
      <vt:lpstr>DO WE REALLY BARCODE SPECIES? </vt:lpstr>
      <vt:lpstr>What is  a species?</vt:lpstr>
      <vt:lpstr>Prezentace aplikace PowerPoint</vt:lpstr>
      <vt:lpstr>Partial mtDNA introgression in Dahomey gap</vt:lpstr>
      <vt:lpstr>Morphological differentiation</vt:lpstr>
      <vt:lpstr>Prezentace aplikace PowerPoint</vt:lpstr>
      <vt:lpstr>Prezentace aplikace PowerPoint</vt:lpstr>
      <vt:lpstr>Prezentace aplikace PowerPoint</vt:lpstr>
      <vt:lpstr>Prezentace aplikace PowerPoint</vt:lpstr>
      <vt:lpstr>Prezentace aplikace PowerPoint</vt:lpstr>
      <vt:lpstr>What is a species?</vt:lpstr>
      <vt:lpstr>What are the main limits to barcoding encountered so far? </vt:lpstr>
      <vt:lpstr>What are the main limits to barcoding encountered so far? </vt:lpstr>
      <vt:lpstr>1. Horizontal gene transfer</vt:lpstr>
      <vt:lpstr>Results of nuclear and mitochondrial DNA do not match</vt:lpstr>
      <vt:lpstr>2. Pseudogenes</vt:lpstr>
      <vt:lpstr>Prezentace aplikace PowerPoint</vt:lpstr>
      <vt:lpstr>Prezentace aplikace PowerPoint</vt:lpstr>
      <vt:lpstr>3. Heteroplasmy</vt:lpstr>
      <vt:lpstr>Paternal leakage</vt:lpstr>
      <vt:lpstr>4. GENE TREES VS. SPECIES TREES  STATISTICAL MULTI-LOCUS SPECIES DELIMITATION</vt:lpstr>
      <vt:lpstr>Allopatric speciation model</vt:lpstr>
      <vt:lpstr>Dobzhansky-Muller incompatibility</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Single-locus delimitation methods</vt:lpstr>
      <vt:lpstr>Prezentace aplikace PowerPoint</vt:lpstr>
      <vt:lpstr>Prezentace aplikace PowerPoint</vt:lpstr>
      <vt:lpstr>Mus minutoides</vt:lpstr>
      <vt:lpstr>→ Correction of number of possible taxa</vt:lpstr>
      <vt:lpstr>MOTUs vs. genetic distances </vt:lpstr>
      <vt:lpstr>Prezentace aplikace PowerPoint</vt:lpstr>
      <vt:lpstr>How many species of Nannomys?</vt:lpstr>
      <vt:lpstr>Multi-species coalescence for species delimitation</vt:lpstr>
      <vt:lpstr>Multilocus data, multi-species coalescence</vt:lpstr>
      <vt:lpstr>Example: 6 nucler loci in Stenocephalemys</vt:lpstr>
      <vt:lpstr>Example: 6 nucler loci in Stenocephalemys</vt:lpstr>
      <vt:lpstr>Integrative taxonomy of Stenocephalemys</vt:lpstr>
      <vt:lpstr>Incongruent results from empirical systems</vt:lpstr>
      <vt:lpstr>MSC identifies population structure, not species</vt:lpstr>
      <vt:lpstr>Is it possible to define a species? </vt:lpstr>
      <vt:lpstr>THE RISE OF GENOMICS – CAN IT HELP?</vt:lpstr>
      <vt:lpstr>High-throughput sequencing (HTS)</vt:lpstr>
      <vt:lpstr>Alternative approaches for species delimitation from genomic data</vt:lpstr>
      <vt:lpstr>Nine endemic species in Ethiopia</vt:lpstr>
      <vt:lpstr>Lophuromys flavopunctatus group in Ethiopia</vt:lpstr>
      <vt:lpstr>ddRADseq: co-ancestry matrix</vt:lpstr>
      <vt:lpstr>Maximum likelihood analysis of concatenated nuclear dataset</vt:lpstr>
      <vt:lpstr>Prezentace aplikace PowerPoint</vt:lpstr>
      <vt:lpstr>5. MITOCHONDRIAL INTROGRESSION AND A UNIFYING SPECIES CONCEPT (?)</vt:lpstr>
      <vt:lpstr>Dobzhansky-Muller incompatibility</vt:lpstr>
      <vt:lpstr>Oxidative phosphorylation (OXPHOS) by electron transport system (ETS)</vt:lpstr>
      <vt:lpstr>Co-adaptation of mt and N-mt genes</vt:lpstr>
      <vt:lpstr>Mitonuclear coevolution as the genesis of speciation</vt:lpstr>
      <vt:lpstr>Mitonuclear compatibility species complex</vt:lpstr>
      <vt:lpstr>Prezentace aplikace PowerPoint</vt:lpstr>
      <vt:lpstr>Introgression/replacement of mtDNA in Myotis</vt:lpstr>
      <vt:lpstr>Myotis blythii vs. Myotis myotis - mtDNA replacement</vt:lpstr>
      <vt:lpstr>Myotis blythii vs. Myotis myotis - mtDNA replacement</vt:lpstr>
      <vt:lpstr>Prezentace aplikace PowerPoint</vt:lpstr>
      <vt:lpstr>Interspecific mtDNA introgressions in Lophuromys</vt:lpstr>
      <vt:lpstr>Prezentace aplikace PowerPoint</vt:lpstr>
      <vt:lpstr>Prezentace aplikace PowerPoint</vt:lpstr>
      <vt:lpstr>Prezentace aplikace PowerPoint</vt:lpstr>
      <vt:lpstr>Borena Saynt NP</vt:lpstr>
      <vt:lpstr>Borena Saynt NP</vt:lpstr>
      <vt:lpstr>Borena Saynt NP</vt:lpstr>
      <vt:lpstr>Prezentace aplikace PowerPoint</vt:lpstr>
      <vt:lpstr>Prezentace aplikace PowerPoint</vt:lpstr>
      <vt:lpstr>Prezentace aplikace PowerPoint</vt:lpstr>
      <vt:lpstr>Possible evolutionary explanations</vt:lpstr>
      <vt:lpstr>Possible evolutionary explanations</vt:lpstr>
      <vt:lpstr>Possible evolutionary explanations</vt:lpstr>
      <vt:lpstr>CONCLUSIONS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Danielka</dc:creator>
  <cp:lastModifiedBy>bryja</cp:lastModifiedBy>
  <cp:revision>230</cp:revision>
  <dcterms:created xsi:type="dcterms:W3CDTF">2019-08-13T13:11:07Z</dcterms:created>
  <dcterms:modified xsi:type="dcterms:W3CDTF">2022-10-05T18:55:08Z</dcterms:modified>
</cp:coreProperties>
</file>