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70" r:id="rId5"/>
    <p:sldId id="264" r:id="rId6"/>
    <p:sldId id="269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71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582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486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69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535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19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05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08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238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22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36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69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664042" y="354228"/>
            <a:ext cx="9069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Marchantiophyta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Bryophyta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010031" y="5417613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Marchantiophyta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8880388" y="3563085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8206878" y="5417613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Bryophyta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565754" y="4162640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9" y="2148477"/>
            <a:ext cx="4150663" cy="309703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04" y="1349785"/>
            <a:ext cx="4772025" cy="3895725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C50A9A-986B-42BA-BFE0-0C7D5C008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04900" y="290454"/>
            <a:ext cx="732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Mechorosty – metageneze</a:t>
            </a:r>
            <a:endParaRPr lang="cs-CZ" sz="2800" b="1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5"/>
          <a:stretch/>
        </p:blipFill>
        <p:spPr>
          <a:xfrm>
            <a:off x="3073042" y="1076563"/>
            <a:ext cx="5270294" cy="570025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301383" y="1541008"/>
            <a:ext cx="1662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protonema, G (n)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455175" y="2305146"/>
            <a:ext cx="2150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štět s tobolkou, S (2n)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238865" y="3828369"/>
            <a:ext cx="2202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kauloid s </a:t>
            </a:r>
            <a:r>
              <a:rPr lang="cs-CZ" sz="1600" b="1" dirty="0" err="1"/>
              <a:t>fyloidy</a:t>
            </a:r>
            <a:r>
              <a:rPr lang="cs-CZ" sz="1600" b="1" dirty="0"/>
              <a:t>, G (n)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700322" y="5636728"/>
            <a:ext cx="1439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rhizoidy</a:t>
            </a:r>
            <a:r>
              <a:rPr lang="cs-CZ" sz="1600" b="1" dirty="0"/>
              <a:t>, G (n)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779378" y="4320829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antheridium</a:t>
            </a:r>
          </a:p>
          <a:p>
            <a:pPr algn="ctr"/>
            <a:r>
              <a:rPr lang="cs-CZ" sz="1600" b="1" dirty="0"/>
              <a:t>G (n)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056836" y="5813922"/>
            <a:ext cx="182574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/>
              <a:t>archegonium, G (n)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154592" y="2572899"/>
            <a:ext cx="1982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mechová rostlinka, </a:t>
            </a:r>
            <a:r>
              <a:rPr lang="cs-CZ" sz="1600" b="1" dirty="0" err="1"/>
              <a:t>gametofor</a:t>
            </a:r>
            <a:r>
              <a:rPr lang="cs-CZ" sz="1600" b="1" dirty="0"/>
              <a:t>, G (n)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710549" y="820924"/>
            <a:ext cx="1502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spory, n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179274" y="1438376"/>
            <a:ext cx="782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R!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FF3B1E5-03C2-4688-874D-9F8A5A5CE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3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26890" y="97944"/>
            <a:ext cx="7266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Marchantiophyta</a:t>
            </a:r>
            <a:r>
              <a:rPr lang="cs-CZ" sz="2800" b="1" dirty="0"/>
              <a:t>, </a:t>
            </a:r>
            <a:r>
              <a:rPr lang="cs-CZ" sz="2800" b="1" i="1" dirty="0" err="1"/>
              <a:t>Marchantia</a:t>
            </a:r>
            <a:r>
              <a:rPr lang="cs-CZ" sz="2800" b="1" i="1" dirty="0"/>
              <a:t> </a:t>
            </a:r>
            <a:r>
              <a:rPr lang="cs-CZ" sz="2800" b="1" i="1" dirty="0" err="1"/>
              <a:t>polymorpha</a:t>
            </a:r>
            <a:endParaRPr lang="cs-CZ" sz="2800" b="1" i="1" dirty="0"/>
          </a:p>
          <a:p>
            <a:pPr algn="ctr"/>
            <a:endParaRPr lang="cs-CZ" sz="2800" b="1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95" y="1193647"/>
            <a:ext cx="3759200" cy="28194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0"/>
          <a:stretch/>
        </p:blipFill>
        <p:spPr>
          <a:xfrm>
            <a:off x="566995" y="4154644"/>
            <a:ext cx="3759199" cy="240867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194" y="1052051"/>
            <a:ext cx="3713984" cy="247648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005" y="3655569"/>
            <a:ext cx="3917172" cy="2907747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360605" y="3404014"/>
            <a:ext cx="1799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stélka s </a:t>
            </a:r>
            <a:r>
              <a:rPr lang="cs-CZ" b="1" dirty="0" err="1"/>
              <a:t>archegoniofory</a:t>
            </a:r>
            <a:endParaRPr lang="cs-CZ" b="1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4360604" y="5916985"/>
            <a:ext cx="1799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stélka s </a:t>
            </a:r>
            <a:r>
              <a:rPr lang="cs-CZ" b="1" dirty="0" err="1"/>
              <a:t>antheridiofory</a:t>
            </a:r>
            <a:endParaRPr lang="cs-CZ" b="1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6194318" y="3115186"/>
            <a:ext cx="179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stélka s </a:t>
            </a:r>
            <a:r>
              <a:rPr lang="cs-CZ" b="1" dirty="0" err="1"/>
              <a:t>thalidii</a:t>
            </a:r>
            <a:endParaRPr lang="cs-CZ" b="1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6995653" y="3761246"/>
            <a:ext cx="179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průřez </a:t>
            </a:r>
            <a:r>
              <a:rPr lang="cs-CZ" b="1" dirty="0" err="1"/>
              <a:t>thalidiem</a:t>
            </a:r>
            <a:endParaRPr lang="cs-CZ" b="1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10052500" y="4311091"/>
            <a:ext cx="179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gemy</a:t>
            </a:r>
          </a:p>
        </p:txBody>
      </p:sp>
      <p:cxnSp>
        <p:nvCxnSpPr>
          <p:cNvPr id="18" name="Přímá spojnice se šipkou 17"/>
          <p:cNvCxnSpPr/>
          <p:nvPr/>
        </p:nvCxnSpPr>
        <p:spPr>
          <a:xfrm flipH="1">
            <a:off x="9330814" y="4606372"/>
            <a:ext cx="721686" cy="42972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 flipH="1">
            <a:off x="9775563" y="4680423"/>
            <a:ext cx="351663" cy="39223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5B515B-92CE-491B-B8C6-D02F68942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04900" y="290454"/>
            <a:ext cx="732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Bryophyta</a:t>
            </a:r>
            <a:r>
              <a:rPr lang="cs-CZ" sz="2800" b="1" dirty="0"/>
              <a:t>, </a:t>
            </a:r>
            <a:r>
              <a:rPr lang="cs-CZ" sz="2800" b="1" dirty="0" err="1"/>
              <a:t>Polytrichopsida</a:t>
            </a:r>
            <a:endParaRPr lang="cs-CZ" sz="2800" b="1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704485" y="6167838"/>
            <a:ext cx="234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Polytrichum</a:t>
            </a:r>
            <a:r>
              <a:rPr lang="cs-CZ" b="1" i="1" dirty="0"/>
              <a:t> </a:t>
            </a:r>
            <a:r>
              <a:rPr lang="cs-CZ" b="1" i="1" dirty="0" err="1"/>
              <a:t>commune</a:t>
            </a:r>
            <a:endParaRPr lang="cs-CZ" b="1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7" y="1339612"/>
            <a:ext cx="2817557" cy="470019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4" r="15385"/>
          <a:stretch/>
        </p:blipFill>
        <p:spPr>
          <a:xfrm>
            <a:off x="3959252" y="1222849"/>
            <a:ext cx="3420210" cy="531432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0931" y="1854125"/>
            <a:ext cx="4975764" cy="369354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8967019" y="6209314"/>
            <a:ext cx="2172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protonema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281661" y="4218039"/>
            <a:ext cx="104221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/>
              <a:t>kauloid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2305715" y="3447239"/>
            <a:ext cx="104221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fyloidy</a:t>
            </a:r>
            <a:endParaRPr lang="cs-CZ" sz="1600" b="1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4233364" y="1519086"/>
            <a:ext cx="1042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calyptra</a:t>
            </a:r>
            <a:endParaRPr lang="cs-CZ" sz="1600" b="1" dirty="0"/>
          </a:p>
        </p:txBody>
      </p:sp>
      <p:cxnSp>
        <p:nvCxnSpPr>
          <p:cNvPr id="19" name="Přímá spojnice se šipkou 18"/>
          <p:cNvCxnSpPr/>
          <p:nvPr/>
        </p:nvCxnSpPr>
        <p:spPr>
          <a:xfrm>
            <a:off x="4513006" y="1779639"/>
            <a:ext cx="344129" cy="37362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5980037" y="1215146"/>
            <a:ext cx="1209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sporangium</a:t>
            </a:r>
          </a:p>
        </p:txBody>
      </p:sp>
      <p:cxnSp>
        <p:nvCxnSpPr>
          <p:cNvPr id="33" name="Přímá spojnice se šipkou 32"/>
          <p:cNvCxnSpPr/>
          <p:nvPr/>
        </p:nvCxnSpPr>
        <p:spPr>
          <a:xfrm flipH="1">
            <a:off x="6247441" y="1519086"/>
            <a:ext cx="212353" cy="22315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331819D-573D-470C-8E33-5BBB4B120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4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483077" y="268674"/>
            <a:ext cx="4454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Bryophyta</a:t>
            </a:r>
            <a:r>
              <a:rPr lang="cs-CZ" sz="2800" b="1" dirty="0"/>
              <a:t>, </a:t>
            </a:r>
            <a:r>
              <a:rPr lang="cs-CZ" sz="2800" b="1" dirty="0" err="1"/>
              <a:t>Sphagnopsida</a:t>
            </a:r>
            <a:endParaRPr lang="cs-CZ" sz="2800" b="1" i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857837" y="5275693"/>
            <a:ext cx="24671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lístky rašeliníku jsou tvořeny dvěma typy buněk: zelené drobné buňky (</a:t>
            </a:r>
            <a:r>
              <a:rPr lang="cs-CZ" sz="1400" b="1" dirty="0" err="1"/>
              <a:t>chlorocyty</a:t>
            </a:r>
            <a:r>
              <a:rPr lang="cs-CZ" sz="1400" b="1" dirty="0"/>
              <a:t>) mají asimilační funkci, nezelné velké buňky (</a:t>
            </a:r>
            <a:r>
              <a:rPr lang="cs-CZ" sz="1400" b="1" dirty="0" err="1"/>
              <a:t>hyalocyty</a:t>
            </a:r>
            <a:r>
              <a:rPr lang="cs-CZ" sz="1400" b="1" dirty="0"/>
              <a:t>)</a:t>
            </a:r>
          </a:p>
          <a:p>
            <a:r>
              <a:rPr lang="cs-CZ" sz="1400" b="1" dirty="0"/>
              <a:t>plní funkci cisteren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8427477" y="1032387"/>
            <a:ext cx="1179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hlavička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54" y="932350"/>
            <a:ext cx="4037052" cy="53827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489" y="1092685"/>
            <a:ext cx="3538391" cy="2274680"/>
          </a:xfrm>
          <a:prstGeom prst="rect">
            <a:avLst/>
          </a:prstGeom>
        </p:spPr>
      </p:pic>
      <p:cxnSp>
        <p:nvCxnSpPr>
          <p:cNvPr id="12" name="Přímá spojnice se šipkou 11"/>
          <p:cNvCxnSpPr/>
          <p:nvPr/>
        </p:nvCxnSpPr>
        <p:spPr>
          <a:xfrm flipH="1">
            <a:off x="7787148" y="1340164"/>
            <a:ext cx="953729" cy="48837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1344789" y="6315086"/>
            <a:ext cx="2546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Sphagnum</a:t>
            </a:r>
            <a:r>
              <a:rPr lang="cs-CZ" b="1" dirty="0"/>
              <a:t> </a:t>
            </a:r>
            <a:r>
              <a:rPr lang="cs-CZ" b="1" dirty="0" err="1"/>
              <a:t>sp</a:t>
            </a:r>
            <a:r>
              <a:rPr lang="cs-CZ" b="1" dirty="0"/>
              <a:t>.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65" y="3401519"/>
            <a:ext cx="4579957" cy="3282899"/>
          </a:xfrm>
          <a:prstGeom prst="rect">
            <a:avLst/>
          </a:prstGeom>
        </p:spPr>
      </p:pic>
      <p:cxnSp>
        <p:nvCxnSpPr>
          <p:cNvPr id="19" name="Přímá spojnice se šipkou 18"/>
          <p:cNvCxnSpPr/>
          <p:nvPr/>
        </p:nvCxnSpPr>
        <p:spPr>
          <a:xfrm flipV="1">
            <a:off x="6961240" y="5191432"/>
            <a:ext cx="1131367" cy="669036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6735097" y="6315086"/>
            <a:ext cx="1779638" cy="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863067B-3B0A-4647-BD84-737505C0D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8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59742" y="324464"/>
            <a:ext cx="7767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Bryophyta</a:t>
            </a:r>
            <a:r>
              <a:rPr lang="cs-CZ" sz="2800" b="1" dirty="0"/>
              <a:t>, </a:t>
            </a:r>
            <a:r>
              <a:rPr lang="cs-CZ" sz="2800" b="1" dirty="0" err="1"/>
              <a:t>Bryopsida</a:t>
            </a:r>
            <a:endParaRPr lang="cs-CZ" sz="2800" b="1" i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770375" y="881701"/>
            <a:ext cx="286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lístek měříku je tvořen diferencovanými buňkami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8" y="953729"/>
            <a:ext cx="5115522" cy="515850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95949" y="6136844"/>
            <a:ext cx="197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Mnium</a:t>
            </a:r>
            <a:r>
              <a:rPr lang="cs-CZ" b="1" i="1" dirty="0"/>
              <a:t> </a:t>
            </a:r>
            <a:r>
              <a:rPr lang="cs-CZ" b="1" i="1" dirty="0" err="1"/>
              <a:t>hornum</a:t>
            </a:r>
            <a:endParaRPr lang="cs-CZ" b="1" i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407" y="953729"/>
            <a:ext cx="3342968" cy="250722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t="8266" r="23325" b="2940"/>
          <a:stretch/>
        </p:blipFill>
        <p:spPr>
          <a:xfrm>
            <a:off x="6115129" y="3532983"/>
            <a:ext cx="2655246" cy="323346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407603" y="6321510"/>
            <a:ext cx="1238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antheridium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6" r="34492" b="15385"/>
          <a:stretch/>
        </p:blipFill>
        <p:spPr>
          <a:xfrm>
            <a:off x="8941969" y="2025023"/>
            <a:ext cx="2315966" cy="4713441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0741181" y="5387447"/>
            <a:ext cx="1347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archegonium</a:t>
            </a:r>
          </a:p>
        </p:txBody>
      </p:sp>
      <p:cxnSp>
        <p:nvCxnSpPr>
          <p:cNvPr id="16" name="Přímá spojnice se šipkou 15"/>
          <p:cNvCxnSpPr>
            <a:stCxn id="9" idx="0"/>
          </p:cNvCxnSpPr>
          <p:nvPr/>
        </p:nvCxnSpPr>
        <p:spPr>
          <a:xfrm flipV="1">
            <a:off x="8027035" y="4876800"/>
            <a:ext cx="0" cy="144471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V="1">
            <a:off x="8287590" y="4272117"/>
            <a:ext cx="0" cy="144471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7987705" y="5619578"/>
            <a:ext cx="1862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parafýzy</a:t>
            </a:r>
          </a:p>
        </p:txBody>
      </p:sp>
      <p:cxnSp>
        <p:nvCxnSpPr>
          <p:cNvPr id="22" name="Přímá spojnice se šipkou 21"/>
          <p:cNvCxnSpPr/>
          <p:nvPr/>
        </p:nvCxnSpPr>
        <p:spPr>
          <a:xfrm flipH="1">
            <a:off x="10203393" y="4411239"/>
            <a:ext cx="953434" cy="35740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H="1" flipV="1">
            <a:off x="9826248" y="5556724"/>
            <a:ext cx="964005" cy="2329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11156827" y="4212466"/>
            <a:ext cx="1862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parafýzy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10874478" y="5119216"/>
            <a:ext cx="1347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oosféra</a:t>
            </a:r>
            <a:endParaRPr lang="cs-CZ" sz="1600" b="1" dirty="0"/>
          </a:p>
        </p:txBody>
      </p:sp>
      <p:cxnSp>
        <p:nvCxnSpPr>
          <p:cNvPr id="33" name="Přímá spojnice se šipkou 32"/>
          <p:cNvCxnSpPr/>
          <p:nvPr/>
        </p:nvCxnSpPr>
        <p:spPr>
          <a:xfrm flipH="1" flipV="1">
            <a:off x="9850833" y="5256840"/>
            <a:ext cx="1092003" cy="4104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A81A78-B468-4742-8556-6C5FB784C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782808" y="1443072"/>
            <a:ext cx="1839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izodiametrické</a:t>
            </a:r>
            <a:r>
              <a:rPr lang="cs-CZ" sz="1400" b="1" dirty="0"/>
              <a:t> buňky</a:t>
            </a:r>
          </a:p>
        </p:txBody>
      </p:sp>
      <p:cxnSp>
        <p:nvCxnSpPr>
          <p:cNvPr id="24" name="Přímá spojnice se šipkou 23"/>
          <p:cNvCxnSpPr/>
          <p:nvPr/>
        </p:nvCxnSpPr>
        <p:spPr>
          <a:xfrm flipH="1" flipV="1">
            <a:off x="7516926" y="1615429"/>
            <a:ext cx="1302388" cy="624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V="1">
            <a:off x="7047791" y="2970470"/>
            <a:ext cx="233827" cy="28347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6572394" y="3180978"/>
            <a:ext cx="1839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stereidy</a:t>
            </a:r>
            <a:endParaRPr lang="cs-CZ" sz="1400" b="1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5480982" y="1135295"/>
            <a:ext cx="1839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stereidy</a:t>
            </a:r>
            <a:r>
              <a:rPr lang="cs-CZ" sz="1400" b="1" dirty="0"/>
              <a:t> + </a:t>
            </a:r>
            <a:r>
              <a:rPr lang="cs-CZ" sz="1400" b="1" dirty="0" err="1"/>
              <a:t>hydroidy</a:t>
            </a:r>
            <a:endParaRPr lang="cs-CZ" sz="1400" b="1" dirty="0"/>
          </a:p>
        </p:txBody>
      </p:sp>
      <p:cxnSp>
        <p:nvCxnSpPr>
          <p:cNvPr id="35" name="Přímá spojnice se šipkou 34"/>
          <p:cNvCxnSpPr/>
          <p:nvPr/>
        </p:nvCxnSpPr>
        <p:spPr>
          <a:xfrm>
            <a:off x="6195782" y="1399240"/>
            <a:ext cx="1258483" cy="68036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se šipkou 36"/>
          <p:cNvCxnSpPr/>
          <p:nvPr/>
        </p:nvCxnSpPr>
        <p:spPr>
          <a:xfrm flipH="1">
            <a:off x="10577493" y="4106906"/>
            <a:ext cx="732964" cy="3198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/>
          <p:cNvSpPr txBox="1"/>
          <p:nvPr/>
        </p:nvSpPr>
        <p:spPr>
          <a:xfrm>
            <a:off x="11244151" y="3917087"/>
            <a:ext cx="1862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stylidium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81531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144</Words>
  <Application>Microsoft Office PowerPoint</Application>
  <PresentationFormat>Širokoúhlá obrazovka</PresentationFormat>
  <Paragraphs>44</Paragraphs>
  <Slides>6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Olga Rotreklová</cp:lastModifiedBy>
  <cp:revision>70</cp:revision>
  <dcterms:created xsi:type="dcterms:W3CDTF">2020-10-29T08:58:22Z</dcterms:created>
  <dcterms:modified xsi:type="dcterms:W3CDTF">2022-10-13T08:51:00Z</dcterms:modified>
</cp:coreProperties>
</file>