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377" r:id="rId2"/>
    <p:sldId id="265" r:id="rId3"/>
    <p:sldId id="290" r:id="rId4"/>
    <p:sldId id="379" r:id="rId5"/>
    <p:sldId id="380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76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75" r:id="rId22"/>
    <p:sldId id="369" r:id="rId23"/>
    <p:sldId id="370" r:id="rId24"/>
    <p:sldId id="371" r:id="rId25"/>
    <p:sldId id="372" r:id="rId26"/>
    <p:sldId id="353" r:id="rId27"/>
    <p:sldId id="260" r:id="rId28"/>
    <p:sldId id="274" r:id="rId29"/>
    <p:sldId id="276" r:id="rId30"/>
    <p:sldId id="381" r:id="rId31"/>
    <p:sldId id="266" r:id="rId32"/>
    <p:sldId id="267" r:id="rId33"/>
    <p:sldId id="268" r:id="rId34"/>
    <p:sldId id="279" r:id="rId35"/>
    <p:sldId id="277" r:id="rId36"/>
    <p:sldId id="278" r:id="rId37"/>
    <p:sldId id="282" r:id="rId38"/>
    <p:sldId id="315" r:id="rId39"/>
    <p:sldId id="316" r:id="rId40"/>
    <p:sldId id="317" r:id="rId41"/>
    <p:sldId id="318" r:id="rId42"/>
    <p:sldId id="319" r:id="rId43"/>
    <p:sldId id="320" r:id="rId44"/>
    <p:sldId id="291" r:id="rId45"/>
    <p:sldId id="321" r:id="rId46"/>
    <p:sldId id="322" r:id="rId47"/>
    <p:sldId id="323" r:id="rId48"/>
    <p:sldId id="324" r:id="rId49"/>
    <p:sldId id="264" r:id="rId50"/>
    <p:sldId id="293" r:id="rId51"/>
    <p:sldId id="304" r:id="rId52"/>
    <p:sldId id="312" r:id="rId53"/>
    <p:sldId id="313" r:id="rId54"/>
    <p:sldId id="325" r:id="rId55"/>
    <p:sldId id="337" r:id="rId56"/>
    <p:sldId id="326" r:id="rId57"/>
    <p:sldId id="335" r:id="rId58"/>
    <p:sldId id="327" r:id="rId59"/>
    <p:sldId id="329" r:id="rId60"/>
    <p:sldId id="330" r:id="rId61"/>
    <p:sldId id="331" r:id="rId62"/>
    <p:sldId id="332" r:id="rId63"/>
    <p:sldId id="333" r:id="rId64"/>
    <p:sldId id="382" r:id="rId65"/>
    <p:sldId id="383" r:id="rId66"/>
    <p:sldId id="384" r:id="rId67"/>
    <p:sldId id="373" r:id="rId68"/>
    <p:sldId id="374" r:id="rId69"/>
    <p:sldId id="288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4" autoAdjust="0"/>
    <p:restoredTop sz="62523" autoAdjust="0"/>
  </p:normalViewPr>
  <p:slideViewPr>
    <p:cSldViewPr>
      <p:cViewPr varScale="1">
        <p:scale>
          <a:sx n="64" d="100"/>
          <a:sy n="64" d="100"/>
        </p:scale>
        <p:origin x="126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17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6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24.08.2022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24.08.2022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24.08.2022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24.08.2022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24.08.2022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3.jpeg"/><Relationship Id="rId7" Type="http://schemas.openxmlformats.org/officeDocument/2006/relationships/image" Target="../media/image67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602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a 4. přednáška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TSAR:</a:t>
            </a:r>
            <a:b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Ochrophyta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90" y="4005064"/>
            <a:ext cx="2464478" cy="759668"/>
          </a:xfrm>
        </p:spPr>
        <p:txBody>
          <a:bodyPr>
            <a:normAutofit/>
          </a:bodyPr>
          <a:lstStyle/>
          <a:p>
            <a:pPr algn="l"/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"/>
    </mc:Choice>
    <mc:Fallback xmlns="">
      <p:transition spd="slow" advTm="159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Kinetozomy</a:t>
            </a:r>
            <a:r>
              <a:rPr lang="cs-CZ" altLang="cs-CZ" sz="2400" dirty="0"/>
              <a:t> jsou rovnoběžné, 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c</a:t>
            </a:r>
            <a:r>
              <a:rPr lang="cs-CZ" altLang="cs-CZ" sz="2400" baseline="-25000" dirty="0"/>
              <a:t>2,</a:t>
            </a:r>
            <a:r>
              <a:rPr lang="cs-CZ" altLang="cs-CZ" sz="2400" dirty="0"/>
              <a:t> 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nejsou morfologicky odlišné,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735599" y="4811093"/>
            <a:ext cx="1597865" cy="585904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gametangia- gamety (spermatozoidy a oogonia)-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62077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27681E86-0822-2B05-70B5-E463A70D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450" y="1355332"/>
            <a:ext cx="3329958" cy="46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10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Klidová stádia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1E8E7D5B-6847-49D9-A73D-869BF8FAA3FE}"/>
              </a:ext>
            </a:extLst>
          </p:cNvPr>
          <p:cNvSpPr/>
          <p:nvPr/>
        </p:nvSpPr>
        <p:spPr>
          <a:xfrm>
            <a:off x="4139952" y="3429000"/>
            <a:ext cx="1495181" cy="188133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5"/>
    </mc:Choice>
    <mc:Fallback xmlns="">
      <p:transition spd="slow" advTm="2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/>
              <a:t>Oogamie</a:t>
            </a:r>
          </a:p>
          <a:p>
            <a:pPr>
              <a:lnSpc>
                <a:spcPct val="90000"/>
              </a:lnSpc>
            </a:pPr>
            <a:r>
              <a:rPr lang="cs-CZ" sz="2600"/>
              <a:t>Z jedné buňky vznikne oogonium, v něm </a:t>
            </a:r>
            <a:r>
              <a:rPr lang="cs-CZ" sz="2600" err="1"/>
              <a:t>oosféra</a:t>
            </a:r>
            <a:endParaRPr lang="cs-CZ" sz="2600"/>
          </a:p>
          <a:p>
            <a:pPr>
              <a:lnSpc>
                <a:spcPct val="90000"/>
              </a:lnSpc>
            </a:pPr>
            <a:r>
              <a:rPr lang="cs-CZ" sz="2600"/>
              <a:t>Z druhé antheridium se 4 spermatozoidy</a:t>
            </a:r>
          </a:p>
          <a:p>
            <a:pPr>
              <a:lnSpc>
                <a:spcPct val="90000"/>
              </a:lnSpc>
            </a:pPr>
            <a:r>
              <a:rPr lang="cs-CZ" sz="2600"/>
              <a:t>Spermatozoidy mají bičík!</a:t>
            </a:r>
          </a:p>
          <a:p>
            <a:pPr>
              <a:lnSpc>
                <a:spcPct val="90000"/>
              </a:lnSpc>
            </a:pPr>
            <a:r>
              <a:rPr lang="cs-CZ" sz="2600"/>
              <a:t>Dále proces podobný jako u </a:t>
            </a:r>
            <a:r>
              <a:rPr lang="cs-CZ" sz="2600" err="1"/>
              <a:t>penátních</a:t>
            </a:r>
            <a:r>
              <a:rPr lang="cs-CZ" sz="2600"/>
              <a:t> rozsivek</a:t>
            </a:r>
          </a:p>
          <a:p>
            <a:pPr>
              <a:lnSpc>
                <a:spcPct val="90000"/>
              </a:lnSpc>
            </a:pPr>
            <a:r>
              <a:rPr lang="cs-CZ" sz="2600" err="1"/>
              <a:t>Auxospora</a:t>
            </a:r>
            <a:r>
              <a:rPr lang="cs-CZ" sz="2600"/>
              <a:t> a iniciální buňka vždy nápadně větší než vegetativní buňky</a:t>
            </a:r>
          </a:p>
          <a:p>
            <a:pPr>
              <a:lnSpc>
                <a:spcPct val="90000"/>
              </a:lnSpc>
            </a:pPr>
            <a:endParaRPr lang="cs-CZ" sz="2600"/>
          </a:p>
          <a:p>
            <a:pPr>
              <a:lnSpc>
                <a:spcPct val="90000"/>
              </a:lnSpc>
            </a:pPr>
            <a:endParaRPr lang="cs-CZ" sz="2600"/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340B29ED-DD83-E16F-35DE-236FDD86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r="1737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3953" y="1367737"/>
            <a:ext cx="5915000" cy="27288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Dva nestejně dlouhé bičíky: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(pohybový)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Akronematický</a:t>
            </a:r>
            <a:r>
              <a:rPr lang="cs-CZ" sz="20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Chloroplasty se 4 membránami: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Chlorofyl a, c	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Fukoxantin</a:t>
            </a:r>
            <a:r>
              <a:rPr lang="cs-CZ" sz="2000" dirty="0"/>
              <a:t>, </a:t>
            </a:r>
            <a:r>
              <a:rPr lang="cs-CZ" sz="2000" dirty="0" err="1"/>
              <a:t>vaucheriaxantin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1" name="Obrázek 10" descr="Obsah obrázku bílá&#10;&#10;Popis byl vytvořen automaticky">
            <a:extLst>
              <a:ext uri="{FF2B5EF4-FFF2-40B4-BE49-F238E27FC236}">
                <a16:creationId xmlns:a16="http://schemas.microsoft.com/office/drawing/2014/main" id="{C5B98F91-7106-4BCC-AD29-758028F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853" r="45275" b="50141"/>
          <a:stretch/>
        </p:blipFill>
        <p:spPr>
          <a:xfrm rot="10800000">
            <a:off x="7010399" y="4842272"/>
            <a:ext cx="2133601" cy="2148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39952" y="298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/>
                </a:solidFill>
              </a:rPr>
              <a:t>TSAR</a:t>
            </a:r>
          </a:p>
        </p:txBody>
      </p:sp>
      <p:pic>
        <p:nvPicPr>
          <p:cNvPr id="9" name="Obrázek 8" descr="Obsah obrázku text, bílá, různé, několik&#10;&#10;Popis byl vytvořen automaticky">
            <a:extLst>
              <a:ext uri="{FF2B5EF4-FFF2-40B4-BE49-F238E27FC236}">
                <a16:creationId xmlns:a16="http://schemas.microsoft.com/office/drawing/2014/main" id="{5740348D-F3DD-4EDB-A09B-93869DA05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2133599" cy="2666863"/>
          </a:xfrm>
          <a:prstGeom prst="rect">
            <a:avLst/>
          </a:prstGeom>
        </p:spPr>
      </p:pic>
      <p:pic>
        <p:nvPicPr>
          <p:cNvPr id="13" name="Picture 3" descr="E:\Akvitana\príloha\druhy\2.jpg">
            <a:extLst>
              <a:ext uri="{FF2B5EF4-FFF2-40B4-BE49-F238E27FC236}">
                <a16:creationId xmlns:a16="http://schemas.microsoft.com/office/drawing/2014/main" id="{83A25403-E5B0-4356-A6F9-7A2C3145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7010400" y="2616005"/>
            <a:ext cx="2133600" cy="22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2ACC13-5634-4E41-B4B4-D2961F664E18}"/>
              </a:ext>
            </a:extLst>
          </p:cNvPr>
          <p:cNvSpPr txBox="1"/>
          <p:nvPr/>
        </p:nvSpPr>
        <p:spPr>
          <a:xfrm>
            <a:off x="620255" y="4508245"/>
            <a:ext cx="5338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000" u="sng" dirty="0"/>
              <a:t>Třídy</a:t>
            </a:r>
            <a:r>
              <a:rPr lang="cs-CZ" sz="2000" dirty="0"/>
              <a:t>: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Bacillariophyceae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Synurophyceae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Chrysophyceae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Xanthophyceae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Phaeophyceae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Eustigmatophyceae</a:t>
            </a:r>
            <a:r>
              <a:rPr lang="cs-CZ" sz="1600" dirty="0"/>
              <a:t>                                  </a:t>
            </a:r>
          </a:p>
          <a:p>
            <a:endParaRPr lang="cs-CZ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8D0EE98-92DE-4CCA-9017-6519EC2E44A7}"/>
              </a:ext>
            </a:extLst>
          </p:cNvPr>
          <p:cNvCxnSpPr>
            <a:cxnSpLocks/>
          </p:cNvCxnSpPr>
          <p:nvPr/>
        </p:nvCxnSpPr>
        <p:spPr>
          <a:xfrm flipV="1">
            <a:off x="3289723" y="2276873"/>
            <a:ext cx="3514525" cy="259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2B4180E-9D23-41E8-A9A8-A83C3A2632FD}"/>
              </a:ext>
            </a:extLst>
          </p:cNvPr>
          <p:cNvCxnSpPr>
            <a:cxnSpLocks/>
          </p:cNvCxnSpPr>
          <p:nvPr/>
        </p:nvCxnSpPr>
        <p:spPr>
          <a:xfrm flipV="1">
            <a:off x="3104768" y="3717188"/>
            <a:ext cx="3708475" cy="149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5A384E-C78A-4157-B91C-8C46F5ADC484}"/>
              </a:ext>
            </a:extLst>
          </p:cNvPr>
          <p:cNvCxnSpPr>
            <a:cxnSpLocks/>
          </p:cNvCxnSpPr>
          <p:nvPr/>
        </p:nvCxnSpPr>
        <p:spPr>
          <a:xfrm>
            <a:off x="3109967" y="5462823"/>
            <a:ext cx="3703276" cy="26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511628" y="857257"/>
            <a:ext cx="4060679" cy="51434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3550194" y="857251"/>
            <a:ext cx="5593806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5D9C7C-408A-9D09-17CF-DF20B322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86433" cy="1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Jedna z hlavních akvatických fotosyntetických skupin</a:t>
            </a:r>
          </a:p>
          <a:p>
            <a:r>
              <a:rPr lang="cs-CZ" sz="2400"/>
              <a:t>Důležitá součást globální primární produkce</a:t>
            </a:r>
          </a:p>
          <a:p>
            <a:r>
              <a:rPr lang="cs-CZ" sz="2400"/>
              <a:t>Mořské i sladkovodní </a:t>
            </a:r>
            <a:r>
              <a:rPr lang="cs-CZ" sz="1800"/>
              <a:t>(</a:t>
            </a:r>
            <a:r>
              <a:rPr lang="cs-CZ" sz="1800" i="1"/>
              <a:t>centrické-převážně mořské, ve sladkých vodách planktonní, penátní často sladkovodní a přisedlé</a:t>
            </a:r>
            <a:r>
              <a:rPr lang="cs-CZ" sz="1800"/>
              <a:t>)</a:t>
            </a:r>
          </a:p>
          <a:p>
            <a:r>
              <a:rPr lang="cs-CZ" sz="2400"/>
              <a:t>Plankton</a:t>
            </a:r>
          </a:p>
          <a:p>
            <a:r>
              <a:rPr lang="cs-CZ" sz="2400"/>
              <a:t>Bentos</a:t>
            </a:r>
          </a:p>
          <a:p>
            <a:r>
              <a:rPr lang="cs-CZ" sz="2400"/>
              <a:t>Perifyton</a:t>
            </a:r>
          </a:p>
          <a:p>
            <a:r>
              <a:rPr lang="cs-CZ" sz="2400"/>
              <a:t>Mohou žít epizoicky (velryby) i endozoicky (dírkonoši)</a:t>
            </a:r>
          </a:p>
          <a:p>
            <a:r>
              <a:rPr lang="cs-CZ" sz="2400"/>
              <a:t>Jarní a podzimní vrchol ve sladkých vodách</a:t>
            </a:r>
          </a:p>
          <a:p>
            <a:r>
              <a:rPr lang="cs-CZ" sz="2400"/>
              <a:t>Ekologické nároky mnohdy druhově specifické (biomonitoring)</a:t>
            </a:r>
          </a:p>
          <a:p>
            <a:r>
              <a:rPr lang="cs-CZ" sz="240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 –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r>
              <a:rPr lang="cs-CZ" sz="3200" dirty="0">
                <a:solidFill>
                  <a:schemeClr val="accent1"/>
                </a:solidFill>
              </a:rPr>
              <a:t>, </a:t>
            </a:r>
            <a:r>
              <a:rPr lang="cs-CZ" sz="3200" dirty="0" err="1">
                <a:solidFill>
                  <a:schemeClr val="accent1"/>
                </a:solidFill>
              </a:rPr>
              <a:t>chrysomonády</a:t>
            </a:r>
            <a:endParaRPr lang="cs-CZ" sz="3200" dirty="0">
              <a:solidFill>
                <a:schemeClr val="accent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 – jednotlivě nebo v koloniích</a:t>
            </a:r>
          </a:p>
          <a:p>
            <a:r>
              <a:rPr lang="cs-CZ" altLang="cs-CZ" sz="2400" dirty="0"/>
              <a:t>Nahé buňky</a:t>
            </a:r>
          </a:p>
          <a:p>
            <a:r>
              <a:rPr lang="cs-CZ" altLang="cs-CZ" sz="2400" dirty="0" err="1"/>
              <a:t>Mixotrofní</a:t>
            </a:r>
            <a:r>
              <a:rPr lang="cs-CZ" altLang="cs-CZ" sz="2400" dirty="0"/>
              <a:t> výživa – fotosyntéza, </a:t>
            </a:r>
            <a:r>
              <a:rPr lang="cs-CZ" altLang="cs-CZ" sz="2400" dirty="0" err="1"/>
              <a:t>osmotrofie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fagotrofie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Dva nestejně dlouhé bičíky</a:t>
            </a:r>
          </a:p>
          <a:p>
            <a:r>
              <a:rPr lang="cs-CZ" altLang="cs-CZ" sz="2400" dirty="0"/>
              <a:t>Fotoreceptor </a:t>
            </a:r>
            <a:r>
              <a:rPr lang="cs-CZ" altLang="cs-CZ" sz="2400"/>
              <a:t>- 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Chlorofyly a +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857257"/>
            <a:ext cx="5527543" cy="514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5650992" y="857251"/>
            <a:ext cx="3493008" cy="251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24" y="1083742"/>
            <a:ext cx="4053692" cy="8511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1575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 flipV="1">
            <a:off x="5148064" y="3242730"/>
            <a:ext cx="1512044" cy="582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  <p:pic>
        <p:nvPicPr>
          <p:cNvPr id="4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9542CB4C-90BB-C281-4F18-2AEF495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16" y="4520419"/>
            <a:ext cx="2295219" cy="21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  <p:pic>
        <p:nvPicPr>
          <p:cNvPr id="3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A3030CF3-5520-70B0-AB09-EECA1FF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5326890"/>
            <a:ext cx="2276590" cy="1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/>
              <a:t>Kyselé vody, pH, dystrofie: </a:t>
            </a:r>
            <a:r>
              <a:rPr lang="cs-CZ" altLang="cs-CZ" sz="2400" i="1"/>
              <a:t>Eunotia, Pinnularia</a:t>
            </a:r>
          </a:p>
          <a:p>
            <a:r>
              <a:rPr lang="cs-CZ" altLang="cs-CZ" sz="2400"/>
              <a:t>Acidifikace: </a:t>
            </a:r>
            <a:r>
              <a:rPr lang="cs-CZ" altLang="cs-CZ" sz="2400" i="1"/>
              <a:t>Eunotia</a:t>
            </a:r>
          </a:p>
          <a:p>
            <a:r>
              <a:rPr lang="cs-CZ" altLang="cs-CZ" sz="2400"/>
              <a:t>Oligotrofie: </a:t>
            </a:r>
            <a:r>
              <a:rPr lang="cs-CZ" altLang="cs-CZ" sz="2400" i="1"/>
              <a:t>Aulacoseira</a:t>
            </a:r>
          </a:p>
          <a:p>
            <a:r>
              <a:rPr lang="cs-CZ" altLang="cs-CZ" sz="2400"/>
              <a:t>Mezotrofie: </a:t>
            </a:r>
            <a:r>
              <a:rPr lang="cs-CZ" altLang="cs-CZ" sz="2400" i="1"/>
              <a:t>Asterionella</a:t>
            </a:r>
          </a:p>
          <a:p>
            <a:r>
              <a:rPr lang="cs-CZ" altLang="cs-CZ" sz="2400"/>
              <a:t>Eutrofie: </a:t>
            </a:r>
            <a:r>
              <a:rPr lang="cs-CZ" altLang="cs-CZ" sz="2400" i="1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11D4A4-9320-970F-A6B4-DA4B4D56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68" r="72490"/>
          <a:stretch/>
        </p:blipFill>
        <p:spPr>
          <a:xfrm>
            <a:off x="7876675" y="1"/>
            <a:ext cx="2791327" cy="68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 –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r>
              <a:rPr lang="cs-CZ" sz="3200" dirty="0">
                <a:solidFill>
                  <a:schemeClr val="accent1"/>
                </a:solidFill>
              </a:rPr>
              <a:t>, </a:t>
            </a:r>
            <a:r>
              <a:rPr lang="cs-CZ" sz="3200" dirty="0" err="1">
                <a:solidFill>
                  <a:schemeClr val="accent1"/>
                </a:solidFill>
              </a:rPr>
              <a:t>chrysomonády</a:t>
            </a:r>
            <a:endParaRPr lang="cs-CZ" sz="3200" dirty="0">
              <a:solidFill>
                <a:schemeClr val="accent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Bičíkovci – jednotlivě nebo v koloniích</a:t>
            </a:r>
          </a:p>
          <a:p>
            <a:r>
              <a:rPr lang="cs-CZ" altLang="cs-CZ" sz="2400" dirty="0"/>
              <a:t>Nahé buňky</a:t>
            </a:r>
          </a:p>
          <a:p>
            <a:r>
              <a:rPr lang="cs-CZ" altLang="cs-CZ" sz="2400" dirty="0" err="1"/>
              <a:t>Mixotrofní</a:t>
            </a:r>
            <a:r>
              <a:rPr lang="cs-CZ" altLang="cs-CZ" sz="2400" dirty="0"/>
              <a:t> výživa – fotosyntéza, </a:t>
            </a:r>
            <a:r>
              <a:rPr lang="cs-CZ" altLang="cs-CZ" sz="2400" dirty="0" err="1"/>
              <a:t>osmotrofie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fagotrofie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Dva nestejně dlouhé bičíky</a:t>
            </a:r>
          </a:p>
          <a:p>
            <a:r>
              <a:rPr lang="cs-CZ" altLang="cs-CZ" sz="2400" dirty="0"/>
              <a:t>Fotoreceptor - protein </a:t>
            </a:r>
            <a:r>
              <a:rPr lang="cs-CZ" altLang="cs-CZ" sz="2400" dirty="0" err="1"/>
              <a:t>retinal</a:t>
            </a:r>
            <a:endParaRPr lang="cs-CZ" altLang="cs-CZ" sz="2400" dirty="0"/>
          </a:p>
          <a:p>
            <a:r>
              <a:rPr lang="cs-CZ" altLang="cs-CZ" sz="2400" dirty="0"/>
              <a:t>Stigma v prohlubni pod povrchem chloroplastu</a:t>
            </a:r>
          </a:p>
          <a:p>
            <a:r>
              <a:rPr lang="cs-CZ" altLang="cs-CZ" sz="2400" dirty="0"/>
              <a:t>4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Chlorofyly a +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7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5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68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Chrysophyceae</a:t>
            </a:r>
            <a:r>
              <a:rPr lang="cs-CZ" sz="3200" dirty="0">
                <a:solidFill>
                  <a:schemeClr val="accent1"/>
                </a:solidFill>
              </a:rPr>
              <a:t>- </a:t>
            </a:r>
            <a:r>
              <a:rPr lang="cs-CZ" sz="3200" dirty="0" err="1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1954</Words>
  <Application>Microsoft Office PowerPoint</Application>
  <PresentationFormat>Předvádění na obrazovce (4:3)</PresentationFormat>
  <Paragraphs>479</Paragraphs>
  <Slides>69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Calibri</vt:lpstr>
      <vt:lpstr>trebuchet ms</vt:lpstr>
      <vt:lpstr>Wingdings 2</vt:lpstr>
      <vt:lpstr>Motiv systému Office</vt:lpstr>
      <vt:lpstr>Fylogeneze a diverzita řas a hub: 3. a 4. přednáška TSAR: Stramenopila (Heterokontophyta, Chromophyta, Ochrophyta)</vt:lpstr>
      <vt:lpstr>Systém</vt:lpstr>
      <vt:lpstr>Prezentace aplikace PowerPoint</vt:lpstr>
      <vt:lpstr>Oddělení Heterokontophyta  (Chromophyta, Stramenopila)</vt:lpstr>
      <vt:lpstr>Chrysophyceae – zlativky, chrysomonády</vt:lpstr>
      <vt:lpstr>Chrysophyceae – zlativky, chrysomonády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Prezentace aplikace PowerPoint</vt:lpstr>
      <vt:lpstr>Rodozměna </vt:lpstr>
      <vt:lpstr>Laminaria sp.</vt:lpstr>
      <vt:lpstr>Fucus vesiculosus</vt:lpstr>
      <vt:lpstr>           Sargassum sp.</vt:lpstr>
      <vt:lpstr>Bacillariophyceae - Rozsivky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Prezentace aplikace PowerPoint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barbora.chattova@gmail.com</cp:lastModifiedBy>
  <cp:revision>96</cp:revision>
  <dcterms:created xsi:type="dcterms:W3CDTF">2012-09-10T15:35:35Z</dcterms:created>
  <dcterms:modified xsi:type="dcterms:W3CDTF">2022-08-24T07:58:51Z</dcterms:modified>
</cp:coreProperties>
</file>