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16" r:id="rId3"/>
    <p:sldId id="263" r:id="rId4"/>
    <p:sldId id="309" r:id="rId5"/>
    <p:sldId id="264" r:id="rId6"/>
    <p:sldId id="310" r:id="rId7"/>
    <p:sldId id="328" r:id="rId8"/>
    <p:sldId id="311" r:id="rId9"/>
    <p:sldId id="317" r:id="rId10"/>
    <p:sldId id="270" r:id="rId11"/>
    <p:sldId id="318" r:id="rId12"/>
    <p:sldId id="329" r:id="rId13"/>
    <p:sldId id="330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2DB9F8F-69B4-4EAC-ADF4-D59EA715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01B63B4-DBC5-471B-A3EC-2677FE3A0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EC60014-05D5-4B12-B03A-3FFE2C1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1E36B38-39DE-46B9-9572-D64795F5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527108C-44F9-471A-B5B1-DEB9220B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A17E7-3C03-45D5-8891-A70CACEF7D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801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38406E-D7BD-4D0B-B2D5-8329BAD6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A235A4DB-D1DB-4761-B258-0B91D98B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4AE3957-6B00-4379-A187-36730706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46887F3-E9D4-4E94-A38F-1C7AF212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D701BCE-0106-4260-BD4B-E015F5C3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417F9-AA38-491E-B87A-4F9EBDC021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191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78DBF344-DF7E-4B40-B5C9-4C89A28A4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0093007-7E14-4FA0-BFBE-FDFE66B17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8B06B55-0A18-4E55-8252-4F111D10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EC5E3B5-EE81-427C-AB1C-DA0A42D2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44A3E04-E7FE-4AAE-A0CB-68957B16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73400-B9E0-4910-8EE7-FD40FE4035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98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A74679-EAD5-48F3-BC33-7A9EF884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A648334-D642-4CA7-B35C-3CF32C0F2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FF3EE22-608E-4766-AF35-AB382BB6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CC67CA8-1264-4D3C-9C68-B8E7C024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46EBF7D-854D-4F9F-BA92-32EC1887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504BF-CE01-49B5-A2DB-49552E5139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9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2E0C6F3-B8F0-49C7-B26B-C9F1A0E9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8C574CDC-389A-4E2C-AB52-B24FCAE3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2CF51D5-3E8C-4E9D-9079-FBD16FD0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3760D89-ED64-4200-B358-7FEF3FF1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1C7DAD8-7495-46F1-B43B-48D18AE7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6AE87-616D-4BC7-A879-4F0D8B48A47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54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26F953A-F43B-4DB3-94D1-F7919A60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EC5C61A-D0AB-4F7F-97C0-F17978956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CED40DF1-F593-4ED0-9C64-215F8F6E3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9DC36F70-1FA2-4CFF-8252-45C192EF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7DB1D636-7E56-4DDC-B208-62BA662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DB6D833-D7F9-40E4-94AD-BC65364A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449FB-A676-4609-A893-24FDAF541A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026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9448A3A-0924-44F2-BDA8-837EAA6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8326A975-929E-4905-9B4D-B34AD29C1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C958647A-CA14-469E-B792-0089350DC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398006B1-DCD1-435A-8B0C-D1778392B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3E00C9C2-D7C7-4DB1-809D-00DEC3B7E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B62D2BE-63B5-4001-9AB5-6E852657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F647998-48B1-4383-A8E5-C9377239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95DFE9B3-F67B-42BB-96F8-08B4E25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6E2B4-CBC0-42D5-880D-47FF9E8DA6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73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0A7A06F-095B-4817-A3E8-607E4D04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81451193-61FA-4D62-AFB1-05078F9D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47147F17-B0E9-47B2-8C20-97944CB5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7A774345-6A35-4004-8128-51E85F8C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F8CAF-15EB-432C-8541-95A4E85704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88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77F14A43-BBD0-4CE4-AF6F-1CDDBA80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E73D6F43-611E-4C02-99CC-41FEE698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C5EF7D0-E9F0-40FD-9836-D77E0003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569B-8666-4DD3-9E00-F796772F7D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133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972E7A-8AE7-4A2D-900C-1CF3802B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AD15A1A-0ECC-4699-9FAA-673B4B647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351D2EC-4C92-412D-BD79-81A917C9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1CA26DB1-0B52-4F9D-AD0D-5DD409CA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0EF677F-876E-40E2-84A6-CF2EC2DE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4921466-CF1B-4BAF-9D41-84A37C3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1B2F-8322-49CE-A19D-D18653545B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25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18CB7CE-AB01-4E8D-8186-8B80F51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FE074B23-75FE-42FB-A62C-4AEE5BB42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F8B5AD6F-1D14-4408-AA7B-AB0F20131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FC5C3E2-A62C-44F3-9817-993250E8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F5CBF077-5554-473F-9CD2-BD28FB16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86587865-AECD-4D7F-957C-F23B8B5B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40D69-F9EF-4F23-8F59-5ABC8CC2D5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7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B740DC9C-CA0D-440D-82DC-38BE52964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3E92D154-8DC8-43C6-87CB-41F5445FE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964C73C-8AD0-4B83-B8EC-DF9B67FCA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0753F33-E0C4-44AC-9479-53E34AC55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DC0B623-83F0-4FED-9AF9-ADBA21E049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9D4409-637C-442C-B3BF-84E7565B4A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su.edu/classes/ruch/msa/barr.html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jpeg"/><Relationship Id="rId5" Type="http://schemas.openxmlformats.org/officeDocument/2006/relationships/hyperlink" Target="http://www.uniovi.es/bos/Asignaturas/Botanica/9.htm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aeos.com/Eukarya/Units/StemMetazoa/Microsporidia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hyperlink" Target="http://www.cdfound.to.it/HTML/bie1c.htm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theworldofrogs.weebly.com/chytrid-fungus.html" TargetMode="External"/><Relationship Id="rId5" Type="http://schemas.openxmlformats.org/officeDocument/2006/relationships/hyperlink" Target="http://www.casopis.ochranaprirody.cz/res/data/020/002383.pdf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su.edu/classes/ruch/msa/barr.html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su.edu/classes/ruch/msa/barr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lantbio.uga.edu/zoosporicfungi/monfoamy.htm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Text Box 9">
            <a:extLst>
              <a:ext uri="{FF2B5EF4-FFF2-40B4-BE49-F238E27FC236}">
                <a16:creationId xmlns="" xmlns:a16="http://schemas.microsoft.com/office/drawing/2014/main" id="{33463BC9-8D36-4457-8DAD-E4E6E4257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SAR - </a:t>
            </a:r>
            <a:r>
              <a:rPr lang="cs-CZ" altLang="cs-CZ" dirty="0" err="1">
                <a:solidFill>
                  <a:srgbClr val="000000"/>
                </a:solidFill>
              </a:rPr>
              <a:t>Straminipila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Peronosporomycota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Hyphochytriomyc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Rhizaria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Plasmodiophorida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Excavata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Acrasida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Amoebozoa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Mycetozoa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Opisthokonta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  <a:r>
              <a:rPr lang="cs-CZ" altLang="cs-CZ" sz="12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Fungi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Microsporidiomycota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Chytridiomycota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Blastocladiomycota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7" name="Text Box 15">
            <a:extLst>
              <a:ext uri="{FF2B5EF4-FFF2-40B4-BE49-F238E27FC236}">
                <a16:creationId xmlns="" xmlns:a16="http://schemas.microsoft.com/office/drawing/2014/main" id="{08F91B57-803D-492C-8B56-A32B31CF0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BLASTOCLADIOMYCOTA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BLASTOCLADIOMYCETES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primitivní typy mají nahé stélky bez rhizoidů, odvozenější potom cenocytické stélky, přepážkou oddělené rhizomycelium a reprodukční struktury (gametangia, sporangia)</a:t>
            </a:r>
          </a:p>
        </p:txBody>
      </p:sp>
      <p:pic>
        <p:nvPicPr>
          <p:cNvPr id="18449" name="Picture 17">
            <a:extLst>
              <a:ext uri="{FF2B5EF4-FFF2-40B4-BE49-F238E27FC236}">
                <a16:creationId xmlns="" xmlns:a16="http://schemas.microsoft.com/office/drawing/2014/main" id="{C0EB2089-AAD7-4A1C-B7A9-A9A52223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49438"/>
            <a:ext cx="4991100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="" xmlns:a16="http://schemas.microsoft.com/office/drawing/2014/main" id="{AD557951-A6FA-4299-B861-A7377E4F3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36576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stavba zoospor: chybí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rumposom, ribosomy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nahloučené v "čepičce" na předním konci jádra,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vytvořen tzv. "side-body-complex" (ER+tukové kapky+mitochondrie)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zástupci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jsou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saprofyté,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vzácněji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parazité: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Coelomomyces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parazituje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cs-CZ" altLang="cs-CZ">
                <a:solidFill>
                  <a:srgbClr val="000000"/>
                </a:solidFill>
              </a:rPr>
              <a:t>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elomu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larev komárů (možnost využití pro </a:t>
            </a:r>
            <a:r>
              <a:rPr lang="cs-CZ" altLang="cs-CZ">
                <a:solidFill>
                  <a:srgbClr val="000000"/>
                </a:solidFill>
              </a:rPr>
              <a:t>„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biologický boj</a:t>
            </a:r>
            <a:r>
              <a:rPr lang="cs-CZ" altLang="cs-CZ">
                <a:solidFill>
                  <a:srgbClr val="000000"/>
                </a:solidFill>
              </a:rPr>
              <a:t>“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Physoderma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parazité na plodinách (vojtěška, kukuřice)</a:t>
            </a:r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18451" name="3_blast_19_blastocladiomycota.MP3">
            <a:hlinkClick r:id="" action="ppaction://media"/>
            <a:extLst>
              <a:ext uri="{FF2B5EF4-FFF2-40B4-BE49-F238E27FC236}">
                <a16:creationId xmlns="" xmlns:a16="http://schemas.microsoft.com/office/drawing/2014/main" id="{E7845F5F-9535-431B-95A6-89DA70482EF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0" fill="hold"/>
                                        <p:tgtEl>
                                          <p:spTgt spid="18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="" xmlns:a16="http://schemas.microsoft.com/office/drawing/2014/main" id="{6F1E46EA-7AAF-4A0F-8908-5667A61A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038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izo</a:t>
            </a:r>
            <a:r>
              <a:rPr lang="cs-CZ" altLang="cs-CZ">
                <a:solidFill>
                  <a:srgbClr val="000000"/>
                </a:solidFill>
              </a:rPr>
              <a:t>gamie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anizogamie, poprvé typická rodozměna (sporofyt nese sporangia, gametofyt nese gametangia)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vyskytují se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tři typy životního cyklu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haplo-diplobiotický, diplobiotický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apomiktický (všechny </a:t>
            </a:r>
            <a:r>
              <a:rPr lang="cs-CZ" altLang="cs-CZ">
                <a:solidFill>
                  <a:srgbClr val="000000"/>
                </a:solidFill>
              </a:rPr>
              <a:t>tři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najdeme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tropických půdních druhů rodu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Allomyces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="" xmlns:a16="http://schemas.microsoft.com/office/drawing/2014/main" id="{76211366-D7DD-474F-87F1-17FEDCEF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>
            <a:extLst>
              <a:ext uri="{FF2B5EF4-FFF2-40B4-BE49-F238E27FC236}">
                <a16:creationId xmlns="" xmlns:a16="http://schemas.microsoft.com/office/drawing/2014/main" id="{82643381-6BA8-4D67-9FAA-A226F8CD8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6140450"/>
            <a:ext cx="3984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Tento, jakož i další životní cykly, jsou převzaty z </a:t>
            </a:r>
            <a:r>
              <a:rPr lang="cs-CZ" altLang="cs-CZ" sz="800">
                <a:cs typeface="Times New Roman" panose="02020603050405020304" pitchFamily="18" charset="0"/>
                <a:hlinkClick r:id="rId5"/>
              </a:rPr>
              <a:t>http://www.uniovi.es/bos/Asignaturas/Botanica/9.htm</a:t>
            </a:r>
            <a:r>
              <a:rPr lang="cs-CZ" altLang="cs-CZ" sz="800"/>
              <a:t>   </a:t>
            </a:r>
          </a:p>
        </p:txBody>
      </p:sp>
      <p:pic>
        <p:nvPicPr>
          <p:cNvPr id="81925" name="Picture 5">
            <a:extLst>
              <a:ext uri="{FF2B5EF4-FFF2-40B4-BE49-F238E27FC236}">
                <a16:creationId xmlns="" xmlns:a16="http://schemas.microsoft.com/office/drawing/2014/main" id="{A7DDEFDF-A30D-4FED-AE06-7027A6E5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810000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>
            <a:extLst>
              <a:ext uri="{FF2B5EF4-FFF2-40B4-BE49-F238E27FC236}">
                <a16:creationId xmlns="" xmlns:a16="http://schemas.microsoft.com/office/drawing/2014/main" id="{C33BD4BB-2349-4001-B529-64E071888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524500"/>
            <a:ext cx="3984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Allomyces arbuscula</a:t>
            </a:r>
            <a:r>
              <a:rPr lang="cs-CZ" altLang="cs-CZ" sz="1500"/>
              <a:t>, anteridia a oogonia </a:t>
            </a:r>
          </a:p>
          <a:p>
            <a:endParaRPr lang="cs-CZ" altLang="cs-CZ" sz="200" i="1"/>
          </a:p>
          <a:p>
            <a:r>
              <a:rPr lang="cs-CZ" altLang="cs-CZ" sz="800"/>
              <a:t>Foto Don Barr, </a:t>
            </a:r>
            <a:r>
              <a:rPr lang="cs-CZ" altLang="cs-CZ" sz="800">
                <a:hlinkClick r:id="rId7"/>
              </a:rPr>
              <a:t>http://www.bsu.edu/classes/ruch/msa/barr.html</a:t>
            </a:r>
            <a:endParaRPr lang="cs-CZ" altLang="cs-CZ" sz="800"/>
          </a:p>
        </p:txBody>
      </p:sp>
      <p:pic>
        <p:nvPicPr>
          <p:cNvPr id="81927" name="3_blast_20_allomyces-cyklus.MP3">
            <a:hlinkClick r:id="" action="ppaction://media"/>
            <a:extLst>
              <a:ext uri="{FF2B5EF4-FFF2-40B4-BE49-F238E27FC236}">
                <a16:creationId xmlns="" xmlns:a16="http://schemas.microsoft.com/office/drawing/2014/main" id="{4B91AFDC-7362-42A3-9F0D-8107E9279E7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11" fill="hold"/>
                                        <p:tgtEl>
                                          <p:spTgt spid="81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="" xmlns:a16="http://schemas.microsoft.com/office/drawing/2014/main" id="{6F7380EB-8E08-4923-B746-2E8DC233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267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MICROSPORIDIOMYCOTA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skupina dříve řazená k prvokům, na základě molekulárních analýz (RNA a některých proteinů) připadla k houbám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mají některé zvláštnosti proti běžným eukaryotům: 70S ribosomy (znak shodný s prokaryoty), dikaryotická jádra (po dvojicích, synchronně se dělící), chybí respirační organely (mitochondrie apod.) a centrioly, redukovaný Golgiho aparát</a:t>
            </a:r>
            <a:r>
              <a:rPr lang="cs-CZ" altLang="cs-CZ">
                <a:solidFill>
                  <a:srgbClr val="000000"/>
                </a:solidFill>
              </a:rPr>
              <a:t>; </a:t>
            </a:r>
          </a:p>
        </p:txBody>
      </p:sp>
      <p:pic>
        <p:nvPicPr>
          <p:cNvPr id="82947" name="Picture 3">
            <a:extLst>
              <a:ext uri="{FF2B5EF4-FFF2-40B4-BE49-F238E27FC236}">
                <a16:creationId xmlns="" xmlns:a16="http://schemas.microsoft.com/office/drawing/2014/main" id="{22F9BBD2-06F3-4A38-92E9-3B5CBE49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3550"/>
            <a:ext cx="399732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Text Box 4">
            <a:extLst>
              <a:ext uri="{FF2B5EF4-FFF2-40B4-BE49-F238E27FC236}">
                <a16:creationId xmlns="" xmlns:a16="http://schemas.microsoft.com/office/drawing/2014/main" id="{257DA4BF-1A21-4B3E-9215-1DE09C7C6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52825"/>
            <a:ext cx="5824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>
                <a:hlinkClick r:id="rId3"/>
              </a:rPr>
              <a:t>http://www.palaeos.com/Eukarya/Units/StemMetazoa/Microsporidia.html</a:t>
            </a:r>
            <a:r>
              <a:rPr lang="cs-CZ" altLang="cs-CZ" sz="800"/>
              <a:t> </a:t>
            </a:r>
          </a:p>
          <a:p>
            <a:pPr algn="r"/>
            <a:r>
              <a:rPr lang="cs-CZ" altLang="cs-CZ" sz="800"/>
              <a:t>Obr. nahoře z: ES Didier (1998), </a:t>
            </a:r>
            <a:r>
              <a:rPr lang="cs-CZ" altLang="cs-CZ" sz="800" i="1"/>
              <a:t>Microsporidosis</a:t>
            </a:r>
            <a:r>
              <a:rPr lang="cs-CZ" altLang="cs-CZ" sz="800"/>
              <a:t>.  Clin. Infect. Dis. 27: 1-8.   Foto dole z: W Bohne, DJP Ferguson, K Kohler, &amp; U Gross (2000), </a:t>
            </a:r>
            <a:r>
              <a:rPr lang="cs-CZ" altLang="cs-CZ" sz="800" i="1"/>
              <a:t>Developmental expression of ... pathogen Encephalitozoon cuniculi</a:t>
            </a:r>
            <a:r>
              <a:rPr lang="cs-CZ" altLang="cs-CZ" sz="800"/>
              <a:t>.  Infect. Immun. 68: 2268–2275.</a:t>
            </a:r>
          </a:p>
          <a:p>
            <a:pPr algn="r"/>
            <a:endParaRPr lang="cs-CZ" altLang="cs-CZ" sz="800"/>
          </a:p>
        </p:txBody>
      </p:sp>
      <p:pic>
        <p:nvPicPr>
          <p:cNvPr id="82949" name="Picture 5">
            <a:extLst>
              <a:ext uri="{FF2B5EF4-FFF2-40B4-BE49-F238E27FC236}">
                <a16:creationId xmlns="" xmlns:a16="http://schemas.microsoft.com/office/drawing/2014/main" id="{CB699D93-DF0B-4A62-952C-4ECF3B07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27488"/>
            <a:ext cx="564991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>
            <a:extLst>
              <a:ext uri="{FF2B5EF4-FFF2-40B4-BE49-F238E27FC236}">
                <a16:creationId xmlns="" xmlns:a16="http://schemas.microsoft.com/office/drawing/2014/main" id="{824CBBDE-DB39-4FDB-99DB-5EE760F7F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73463"/>
            <a:ext cx="25908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na přední straně buňky je vymrštitelná pólová trubice</a:t>
            </a:r>
          </a:p>
          <a:p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výlučně intracelulární paraziti (většinou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cytoplazmě, někdy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parazitoforní vakuole) nejvíce u členovců a ryb, ale známi i u savců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98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>
            <a:extLst>
              <a:ext uri="{FF2B5EF4-FFF2-40B4-BE49-F238E27FC236}">
                <a16:creationId xmlns="" xmlns:a16="http://schemas.microsoft.com/office/drawing/2014/main" id="{A2421B42-5E1D-494F-A583-27F929A8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4862513" cy="36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="" xmlns:a16="http://schemas.microsoft.com/office/drawing/2014/main" id="{36D87370-3AF0-4276-8771-B57ECC62F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91000"/>
            <a:ext cx="8382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význam pro člověka mají parazité hospodářsky významných živočichů – včel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Nosema apis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bourců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N. bombycis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naopak jsou činěny i pokusy s využitím mikrosporidií proti hmyzím "škůdcům"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nákaza člověka může přitížit např. pacientům s AIDS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členění na třídy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Microsporea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(kam patří většina zástupců) a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Rudimicrosporea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zjednodušeným vystřelovacím aparátem) je aktuálně nahrazováno klasifikací v třídách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Dihaplophaseomycetes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(v životním cyklu dominuje dikaryotická fáze, sem patří rod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Nosema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a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Haplophaseomycetes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(haplobionti, bez dikaryot</a:t>
            </a:r>
            <a:r>
              <a:rPr lang="cs-CZ" altLang="cs-CZ">
                <a:solidFill>
                  <a:srgbClr val="000000"/>
                </a:solidFill>
              </a:rPr>
              <a:t>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fáze)</a:t>
            </a:r>
          </a:p>
        </p:txBody>
      </p:sp>
      <p:sp>
        <p:nvSpPr>
          <p:cNvPr id="9233" name="Text Box 17">
            <a:extLst>
              <a:ext uri="{FF2B5EF4-FFF2-40B4-BE49-F238E27FC236}">
                <a16:creationId xmlns="" xmlns:a16="http://schemas.microsoft.com/office/drawing/2014/main" id="{198DE8CF-FB3E-4610-9E52-64ED7B53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infekce: hostitel spolkne s potravou i sporu (v bun. stěně hlavně chitin) =&gt; v pohlcené spoře stoupne turgor =&gt; pólová trubice v přední části buňky vystřelena ven (až stovky µm!) =&gt; proniká membránami (dokáže projít i stěnami cyst)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sporoplazma přeteče</a:t>
            </a:r>
            <a:r>
              <a:rPr lang="cs-CZ" altLang="cs-CZ">
                <a:solidFill>
                  <a:srgbClr val="000000"/>
                </a:solidFill>
              </a:rPr>
              <a:t> trubicí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do hostitelské buňky =&gt; </a:t>
            </a:r>
            <a:r>
              <a:rPr lang="cs-CZ" altLang="cs-CZ">
                <a:solidFill>
                  <a:srgbClr val="000000"/>
                </a:solidFill>
              </a:rPr>
              <a:t>zde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pomnožení - dělení buněk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(uzavřená mitóza), sporogonie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spory se z hostitele uvolňují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 defekaci nebo po smrti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rozpadem tkání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="" xmlns:a16="http://schemas.microsoft.com/office/drawing/2014/main" id="{E5E5C42A-0913-4027-8473-CD4FB5100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886200"/>
            <a:ext cx="5105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>
                <a:hlinkClick r:id="rId5"/>
              </a:rPr>
              <a:t>http://www.cdfound.to.it/HTML/bie1c.htm</a:t>
            </a:r>
            <a:r>
              <a:rPr lang="cs-CZ" altLang="cs-CZ" sz="800"/>
              <a:t> </a:t>
            </a:r>
          </a:p>
        </p:txBody>
      </p:sp>
      <p:pic>
        <p:nvPicPr>
          <p:cNvPr id="9235" name="3_micro_10_microsporidiomycota.MP3">
            <a:hlinkClick r:id="" action="ppaction://media"/>
            <a:extLst>
              <a:ext uri="{FF2B5EF4-FFF2-40B4-BE49-F238E27FC236}">
                <a16:creationId xmlns="" xmlns:a16="http://schemas.microsoft.com/office/drawing/2014/main" id="{2E356A05-EA69-45BA-9471-EFD57C263F6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34" fill="hold"/>
                                        <p:tgtEl>
                                          <p:spTgt spid="9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Text Box 7">
            <a:extLst>
              <a:ext uri="{FF2B5EF4-FFF2-40B4-BE49-F238E27FC236}">
                <a16:creationId xmlns="" xmlns:a16="http://schemas.microsoft.com/office/drawing/2014/main" id="{2B8AC0A2-F701-42E4-B615-D5E98E80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8382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zoospory vznikající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zoosporangiích (mono- nebo polycentrické typy)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zpočátku mnohojaderná =&gt; rozdělení na 1-jaderné části =&gt; jednotlivé zoospory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otevírání sporangia: víčkem u operkulátních typů, jinak (obvykle štěrbinou)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inoperkulátních</a:t>
            </a:r>
            <a:r>
              <a:rPr lang="cs-CZ" altLang="cs-CZ">
                <a:solidFill>
                  <a:srgbClr val="000000"/>
                </a:solidFill>
              </a:rPr>
              <a:t> typů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jednobičíkaté, bičík opistokontní (vychází ze zadního konce</a:t>
            </a:r>
            <a:r>
              <a:rPr lang="cs-CZ" altLang="cs-CZ">
                <a:solidFill>
                  <a:srgbClr val="000000"/>
                </a:solidFill>
              </a:rPr>
              <a:t> buňky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není péřitý</a:t>
            </a:r>
          </a:p>
        </p:txBody>
      </p:sp>
      <p:pic>
        <p:nvPicPr>
          <p:cNvPr id="79880" name="Picture 8">
            <a:extLst>
              <a:ext uri="{FF2B5EF4-FFF2-40B4-BE49-F238E27FC236}">
                <a16:creationId xmlns="" xmlns:a16="http://schemas.microsoft.com/office/drawing/2014/main" id="{5FA25841-7B09-4982-91EF-3C5F4D81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47663"/>
            <a:ext cx="2714625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Text Box 9">
            <a:extLst>
              <a:ext uri="{FF2B5EF4-FFF2-40B4-BE49-F238E27FC236}">
                <a16:creationId xmlns="" xmlns:a16="http://schemas.microsoft.com/office/drawing/2014/main" id="{5F6E7363-7803-4360-84F6-EABF4C135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638800" cy="396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CHYTRIDIOMYCOTA </a:t>
            </a:r>
            <a:r>
              <a:rPr lang="cs-CZ" altLang="cs-CZ" b="1" u="sng"/>
              <a:t>- CHYTRIDIE</a:t>
            </a:r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CHYTRIDIOMYCETES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</a:t>
            </a:r>
            <a:r>
              <a:rPr lang="cs-CZ" altLang="cs-CZ" b="1">
                <a:solidFill>
                  <a:srgbClr val="000000"/>
                </a:solidFill>
              </a:rPr>
              <a:t>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stélka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u jednodušších typů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holokarpická </a:t>
            </a:r>
            <a:r>
              <a:rPr lang="cs-CZ" altLang="cs-CZ">
                <a:solidFill>
                  <a:srgbClr val="000000"/>
                </a:solidFill>
              </a:rPr>
              <a:t>(taková je vždy jednobuněčná),</a:t>
            </a:r>
            <a:r>
              <a:rPr lang="cs-CZ" altLang="cs-CZ"/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odvozenějších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eukarpická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vytváří se rhizoidy (mohou/nemusí být odděleny od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stélky přehrádkou), nevětvené nebo větvené =&gt; rhizomycelium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nejodvozenější typy tvoří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cenocytické mycelium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buněčnou stěnou (chitin a polyglukany), rozdělené tzv. pseudosepty (perforované přehrádky z jiných látek než buněčná stěna)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9882" name="3_chytr_11_typy-stelek-chytridii.MP3">
            <a:hlinkClick r:id="" action="ppaction://media"/>
            <a:extLst>
              <a:ext uri="{FF2B5EF4-FFF2-40B4-BE49-F238E27FC236}">
                <a16:creationId xmlns="" xmlns:a16="http://schemas.microsoft.com/office/drawing/2014/main" id="{0E9072C7-4E57-4045-8D20-DD764A1A0A6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55" fill="hold"/>
                                        <p:tgtEl>
                                          <p:spTgt spid="798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="" xmlns:a16="http://schemas.microsoft.com/office/drawing/2014/main" id="{6E05BD68-CB23-42A2-A7E6-44C439DC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izogamie (za urč. podmínek se zoospory chovají jako gamety, dochází ke kopulaci), anizogamie, vzácněji gametangiogamie nebo somatogam</a:t>
            </a:r>
            <a:r>
              <a:rPr lang="cs-CZ" altLang="cs-CZ">
                <a:solidFill>
                  <a:srgbClr val="000000"/>
                </a:solidFill>
              </a:rPr>
              <a:t>ické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splývání rhizomycelia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 je obvykle haplobiotický (ale jsou i případy, kdy zygota neprodělá meiozu a vyroste z ní diploidní stélka nesoucí sporangia)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vodní a půdní organismy, výživa heterotrofní, absorpční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saprofyté i parazité na různých skupinách řas, hub, rostlin i živočichů (zejména bezobratlých, ale objeveni i u obratlovců – rod </a:t>
            </a:r>
            <a:r>
              <a:rPr lang="cs-CZ" altLang="cs-CZ" i="1">
                <a:solidFill>
                  <a:srgbClr val="000000"/>
                </a:solidFill>
              </a:rPr>
              <a:t>Batrachochytrium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založen na ultrastruktuře zoospor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Chytridiales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jednobuněčné stélky, bez rhizoidů a buněčné stěny (vnitrobuněční parazité) nebo s bun. stěnou a jednoduchým systémem rhizoidů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stélky endobiotické (celé uvnitř buněk hostitele) nebo epibiotické (rhizomycelium v buňce, sporangia vně), příp. interbiotické (rhizomycelium zasahuje do více b</a:t>
            </a:r>
            <a:r>
              <a:rPr lang="cs-CZ" altLang="cs-CZ">
                <a:solidFill>
                  <a:srgbClr val="000000"/>
                </a:solidFill>
              </a:rPr>
              <a:t>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stélky mono- i polycentrické, sporangia operkulátní i inoperkulátní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charakteristický znak zoospor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centrálně umístěná "jaderná zóna", kinetosom nespojen s jádrem, jedna velká tuková kapka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 povrchu je organela spojená mikrotubuly s kinetosomem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rumposom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(zřejmě fotoreceptor)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rozmnož</a:t>
            </a:r>
            <a:r>
              <a:rPr lang="cs-CZ" altLang="cs-CZ">
                <a:solidFill>
                  <a:srgbClr val="000000"/>
                </a:solidFill>
              </a:rPr>
              <a:t>ování je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nejčastěji izogamie (i anizo- či somatog</a:t>
            </a:r>
            <a:r>
              <a:rPr lang="cs-CZ" altLang="cs-CZ">
                <a:solidFill>
                  <a:srgbClr val="000000"/>
                </a:solidFill>
              </a:rPr>
              <a:t>amie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obvykle zoospory mohou být gametami</a:t>
            </a:r>
          </a:p>
        </p:txBody>
      </p:sp>
      <p:pic>
        <p:nvPicPr>
          <p:cNvPr id="11276" name="3_chytr_12_zoospory-rumposom.MP3">
            <a:hlinkClick r:id="" action="ppaction://media"/>
            <a:extLst>
              <a:ext uri="{FF2B5EF4-FFF2-40B4-BE49-F238E27FC236}">
                <a16:creationId xmlns="" xmlns:a16="http://schemas.microsoft.com/office/drawing/2014/main" id="{E27ED77F-6DD1-4AA2-ACEF-7B5F67161CC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157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1" fill="hold"/>
                                        <p:tgtEl>
                                          <p:spTgt spid="11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>
            <a:extLst>
              <a:ext uri="{FF2B5EF4-FFF2-40B4-BE49-F238E27FC236}">
                <a16:creationId xmlns="" xmlns:a16="http://schemas.microsoft.com/office/drawing/2014/main" id="{A720A16A-74A7-4B5D-8876-94C2BFCB4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676400"/>
            <a:ext cx="21336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zatáhnou bičík a oblaní se =&gt; průnik do buněk hostitele =&gt; obalí se tlustou stěnou =&gt; vzniká prosorus (letní výtrus); v okolních buňkách současně neorganiz. dělení</a:t>
            </a:r>
          </a:p>
        </p:txBody>
      </p:sp>
      <p:pic>
        <p:nvPicPr>
          <p:cNvPr id="72717" name="Picture 13">
            <a:extLst>
              <a:ext uri="{FF2B5EF4-FFF2-40B4-BE49-F238E27FC236}">
                <a16:creationId xmlns="" xmlns:a16="http://schemas.microsoft.com/office/drawing/2014/main" id="{1E318C99-564F-4FA2-8791-C98F06F7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854200"/>
            <a:ext cx="39973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>
            <a:extLst>
              <a:ext uri="{FF2B5EF4-FFF2-40B4-BE49-F238E27FC236}">
                <a16:creationId xmlns="" xmlns:a16="http://schemas.microsoft.com/office/drawing/2014/main" id="{2D118780-49E4-4266-97C3-B64C2B82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26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9" name="Text Box 15">
            <a:extLst>
              <a:ext uri="{FF2B5EF4-FFF2-40B4-BE49-F238E27FC236}">
                <a16:creationId xmlns="" xmlns:a16="http://schemas.microsoft.com/office/drawing/2014/main" id="{525802B3-F113-484C-AD8C-856703F94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Synchytrium endobioticum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(rakovinec bramborový)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hospodářsky významný parazit, přísně karanténní choroba (klíčivost spor až 20 let)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cyklus: z odpočívajících sporangií vyklíčí na jaře zoospory =&gt; když se dotknou očka nebo lenticely na hlíze, </a:t>
            </a:r>
          </a:p>
        </p:txBody>
      </p:sp>
      <p:sp>
        <p:nvSpPr>
          <p:cNvPr id="72720" name="Text Box 16">
            <a:extLst>
              <a:ext uri="{FF2B5EF4-FFF2-40B4-BE49-F238E27FC236}">
                <a16:creationId xmlns="" xmlns:a16="http://schemas.microsoft.com/office/drawing/2014/main" id="{8ADFF4DA-3341-422B-B144-772E4232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48768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stěna prosoru praskne =&gt; do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vyhřezne protoplast, který se rozdělí =&gt; sorus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sporangií =&gt; 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prasknutí stěny buňky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se uvolní zoospory =&gt; za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optimálního počasí (teplota, vlhkost) další infekce; za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sucha menší zoospory fungují jako izogamety =&gt; kopulace =&gt; zygota infikuje hostitele =&gt; v jeho buňce vzniká odpočívající (trvalé) sporangium =&gt; přečkává zimu</a:t>
            </a:r>
            <a:endParaRPr lang="cs-CZ" altLang="cs-CZ"/>
          </a:p>
        </p:txBody>
      </p:sp>
      <p:pic>
        <p:nvPicPr>
          <p:cNvPr id="72721" name="3_chytr_13_synchytrium-cyklus.MP3">
            <a:hlinkClick r:id="" action="ppaction://media"/>
            <a:extLst>
              <a:ext uri="{FF2B5EF4-FFF2-40B4-BE49-F238E27FC236}">
                <a16:creationId xmlns="" xmlns:a16="http://schemas.microsoft.com/office/drawing/2014/main" id="{A6655805-833D-48CC-A01C-38D5BC36514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04" fill="hold"/>
                                        <p:tgtEl>
                                          <p:spTgt spid="72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4" name="Picture 16">
            <a:extLst>
              <a:ext uri="{FF2B5EF4-FFF2-40B4-BE49-F238E27FC236}">
                <a16:creationId xmlns="" xmlns:a16="http://schemas.microsoft.com/office/drawing/2014/main" id="{44624BEA-743C-4AF2-8FEA-5C12A845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849688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>
            <a:extLst>
              <a:ext uri="{FF2B5EF4-FFF2-40B4-BE49-F238E27FC236}">
                <a16:creationId xmlns="" xmlns:a16="http://schemas.microsoft.com/office/drawing/2014/main" id="{B61F35C2-97FA-4F23-88F6-35934E57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r="4675"/>
          <a:stretch>
            <a:fillRect/>
          </a:stretch>
        </p:blipFill>
        <p:spPr bwMode="auto">
          <a:xfrm>
            <a:off x="457200" y="2895600"/>
            <a:ext cx="19812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>
            <a:extLst>
              <a:ext uri="{FF2B5EF4-FFF2-40B4-BE49-F238E27FC236}">
                <a16:creationId xmlns="" xmlns:a16="http://schemas.microsoft.com/office/drawing/2014/main" id="{A6684748-292C-42CE-AF2F-338D691D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3241675" cy="1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7" name="Text Box 19">
            <a:extLst>
              <a:ext uri="{FF2B5EF4-FFF2-40B4-BE49-F238E27FC236}">
                <a16:creationId xmlns="" xmlns:a16="http://schemas.microsoft.com/office/drawing/2014/main" id="{5F9614DB-B37C-4027-9A24-CDD242829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70200"/>
            <a:ext cx="23495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Synchytrium endobioticum</a:t>
            </a:r>
            <a:r>
              <a:rPr lang="cs-CZ" altLang="cs-CZ" sz="1500"/>
              <a:t> – nahoře symptomy napadení na bramboro-vých hlízách, vlevo odpočívající sporangium</a:t>
            </a:r>
            <a:endParaRPr lang="cs-CZ" altLang="cs-CZ" sz="800"/>
          </a:p>
        </p:txBody>
      </p:sp>
      <p:pic>
        <p:nvPicPr>
          <p:cNvPr id="12308" name="Picture 20">
            <a:extLst>
              <a:ext uri="{FF2B5EF4-FFF2-40B4-BE49-F238E27FC236}">
                <a16:creationId xmlns="" xmlns:a16="http://schemas.microsoft.com/office/drawing/2014/main" id="{FC1CC8E3-532E-48EF-B6EB-D0CE3866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6838"/>
            <a:ext cx="384810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Text Box 21">
            <a:extLst>
              <a:ext uri="{FF2B5EF4-FFF2-40B4-BE49-F238E27FC236}">
                <a16:creationId xmlns="" xmlns:a16="http://schemas.microsoft.com/office/drawing/2014/main" id="{41D66F1A-0EC4-4B6E-8D09-6E43180F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813300"/>
            <a:ext cx="4953000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cs typeface="Arial" panose="020B0604020202020204" pitchFamily="34" charset="0"/>
              </a:rPr>
              <a:t>další </a:t>
            </a:r>
            <a:endParaRPr lang="cs-CZ" altLang="cs-CZ"/>
          </a:p>
          <a:p>
            <a:pPr>
              <a:lnSpc>
                <a:spcPct val="96000"/>
              </a:lnSpc>
            </a:pPr>
            <a:r>
              <a:rPr lang="cs-CZ" altLang="cs-CZ">
                <a:cs typeface="Arial" panose="020B0604020202020204" pitchFamily="34" charset="0"/>
              </a:rPr>
              <a:t>zástupci: </a:t>
            </a:r>
            <a:endParaRPr lang="cs-CZ" altLang="cs-CZ"/>
          </a:p>
          <a:p>
            <a:pPr>
              <a:lnSpc>
                <a:spcPct val="96000"/>
              </a:lnSpc>
            </a:pPr>
            <a:r>
              <a:rPr lang="cs-CZ" altLang="cs-CZ" i="1"/>
              <a:t>&lt;= </a:t>
            </a:r>
            <a:r>
              <a:rPr lang="cs-CZ" altLang="cs-CZ" i="1">
                <a:cs typeface="Arial" panose="020B0604020202020204" pitchFamily="34" charset="0"/>
              </a:rPr>
              <a:t>Rhizophydium</a:t>
            </a:r>
            <a:r>
              <a:rPr lang="cs-CZ" altLang="cs-CZ">
                <a:cs typeface="Arial" panose="020B0604020202020204" pitchFamily="34" charset="0"/>
              </a:rPr>
              <a:t> napadá pylová zrna ve vodě, </a:t>
            </a:r>
            <a:r>
              <a:rPr lang="cs-CZ" altLang="cs-CZ" i="1">
                <a:cs typeface="Arial" panose="020B0604020202020204" pitchFamily="34" charset="0"/>
              </a:rPr>
              <a:t>Polyphagus</a:t>
            </a:r>
            <a:r>
              <a:rPr lang="cs-CZ" altLang="cs-CZ">
                <a:cs typeface="Arial" panose="020B0604020202020204" pitchFamily="34" charset="0"/>
              </a:rPr>
              <a:t> má interbiotické stélky, rhizomyce</a:t>
            </a:r>
            <a:r>
              <a:rPr lang="cs-CZ" altLang="cs-CZ"/>
              <a:t>-</a:t>
            </a:r>
            <a:r>
              <a:rPr lang="cs-CZ" altLang="cs-CZ">
                <a:cs typeface="Arial" panose="020B0604020202020204" pitchFamily="34" charset="0"/>
              </a:rPr>
              <a:t>lium napadá až 50 krásnooček (</a:t>
            </a:r>
            <a:r>
              <a:rPr lang="cs-CZ" altLang="cs-CZ" i="1">
                <a:cs typeface="Arial" panose="020B0604020202020204" pitchFamily="34" charset="0"/>
              </a:rPr>
              <a:t>P. euglenae</a:t>
            </a:r>
            <a:r>
              <a:rPr lang="cs-CZ" altLang="cs-CZ">
                <a:cs typeface="Arial" panose="020B0604020202020204" pitchFamily="34" charset="0"/>
              </a:rPr>
              <a:t>), </a:t>
            </a:r>
            <a:r>
              <a:rPr lang="cs-CZ" altLang="cs-CZ" i="1">
                <a:cs typeface="Arial" panose="020B0604020202020204" pitchFamily="34" charset="0"/>
              </a:rPr>
              <a:t>Chytridium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/>
              <a:t>–</a:t>
            </a:r>
            <a:r>
              <a:rPr lang="cs-CZ" altLang="cs-CZ">
                <a:cs typeface="Arial" panose="020B0604020202020204" pitchFamily="34" charset="0"/>
              </a:rPr>
              <a:t> epibiotický parazit řas a hub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="" xmlns:a16="http://schemas.microsoft.com/office/drawing/2014/main" id="{F431AD42-2ACE-412B-A11B-5F725A912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91025"/>
            <a:ext cx="4572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Rhizophydium pollinis-pini</a:t>
            </a:r>
            <a:r>
              <a:rPr lang="cs-CZ" altLang="cs-CZ" sz="1500"/>
              <a:t> („kuličky“</a:t>
            </a:r>
            <a:r>
              <a:rPr lang="cs-CZ" altLang="cs-CZ" sz="1200"/>
              <a:t> </a:t>
            </a:r>
            <a:r>
              <a:rPr lang="cs-CZ" altLang="cs-CZ" sz="1500"/>
              <a:t>na</a:t>
            </a:r>
            <a:r>
              <a:rPr lang="cs-CZ" altLang="cs-CZ" sz="1400"/>
              <a:t> </a:t>
            </a:r>
            <a:r>
              <a:rPr lang="cs-CZ" altLang="cs-CZ" sz="1500"/>
              <a:t>pyl.</a:t>
            </a:r>
            <a:r>
              <a:rPr lang="cs-CZ" altLang="cs-CZ" sz="1200"/>
              <a:t> </a:t>
            </a:r>
            <a:r>
              <a:rPr lang="cs-CZ" altLang="cs-CZ" sz="1500"/>
              <a:t>zrnech)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6" name="Rectangle 2">
            <a:extLst>
              <a:ext uri="{FF2B5EF4-FFF2-40B4-BE49-F238E27FC236}">
                <a16:creationId xmlns="" xmlns:a16="http://schemas.microsoft.com/office/drawing/2014/main" id="{4647F43E-2B09-4A85-BD20-5261D135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3375"/>
            <a:ext cx="830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aktuálně je ve středu pozornosti</a:t>
            </a:r>
            <a:r>
              <a:rPr lang="cs-CZ" altLang="cs-CZ" sz="1800" i="1"/>
              <a:t> Batrachochytrium dendrobatidis </a:t>
            </a:r>
            <a:r>
              <a:rPr lang="cs-CZ" altLang="cs-CZ" sz="1800"/>
              <a:t>– parazitický druh decimující populace obojživelníků (kožní infekce, omezující funkci kůže, při silné nákaze může vést k úhynu napadených jedinců), který se v poslední době stal celosvětovou hrozbou</a:t>
            </a:r>
          </a:p>
        </p:txBody>
      </p:sp>
      <p:pic>
        <p:nvPicPr>
          <p:cNvPr id="73747" name="Obrázek 1">
            <a:extLst>
              <a:ext uri="{FF2B5EF4-FFF2-40B4-BE49-F238E27FC236}">
                <a16:creationId xmlns="" xmlns:a16="http://schemas.microsoft.com/office/drawing/2014/main" id="{DEA22995-9319-4B8C-875F-F60D472CE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320800"/>
            <a:ext cx="4440237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8" name="Text Box 4">
            <a:extLst>
              <a:ext uri="{FF2B5EF4-FFF2-40B4-BE49-F238E27FC236}">
                <a16:creationId xmlns="" xmlns:a16="http://schemas.microsoft.com/office/drawing/2014/main" id="{216F04E3-6020-4E20-8D05-A4E6F2D4F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754188"/>
            <a:ext cx="3816350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1500"/>
              <a:t>Životní cyklus </a:t>
            </a:r>
            <a:r>
              <a:rPr lang="cs-CZ" altLang="cs-CZ" sz="1500" i="1"/>
              <a:t>Batrachochytrium dendrobatidis</a:t>
            </a:r>
            <a:endParaRPr lang="cs-CZ" altLang="cs-CZ" sz="1500"/>
          </a:p>
          <a:p>
            <a:pPr algn="r"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500"/>
              <a:t>Rozbor problematiky v češtině: </a:t>
            </a:r>
            <a:br>
              <a:rPr lang="cs-CZ" altLang="cs-CZ" sz="1500"/>
            </a:br>
            <a:r>
              <a:rPr lang="cs-CZ" altLang="cs-CZ" sz="1500"/>
              <a:t>Civiš et al., Chytridiomykóza – hrozba pro naše obojživelníky?</a:t>
            </a:r>
            <a:r>
              <a:rPr lang="cs-CZ" altLang="cs-CZ" sz="1400">
                <a:solidFill>
                  <a:srgbClr val="0000FF"/>
                </a:solidFill>
              </a:rPr>
              <a:t> </a:t>
            </a:r>
            <a:r>
              <a:rPr lang="cs-CZ" altLang="cs-CZ" sz="1400">
                <a:solidFill>
                  <a:srgbClr val="0000FF"/>
                </a:solidFill>
                <a:hlinkClick r:id="rId5"/>
              </a:rPr>
              <a:t>http://www.casopis.ochranaprirody.cz/res/data/020/002383.pdf</a:t>
            </a:r>
            <a:r>
              <a:rPr lang="cs-CZ" altLang="cs-CZ" sz="1400">
                <a:solidFill>
                  <a:srgbClr val="0000FF"/>
                </a:solidFill>
              </a:rPr>
              <a:t> </a:t>
            </a:r>
            <a:r>
              <a:rPr lang="cs-CZ" altLang="cs-CZ" sz="120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73749" name="Text Box 4">
            <a:extLst>
              <a:ext uri="{FF2B5EF4-FFF2-40B4-BE49-F238E27FC236}">
                <a16:creationId xmlns="" xmlns:a16="http://schemas.microsoft.com/office/drawing/2014/main" id="{2BC482AF-3B7E-4903-8187-E3D8384C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290763"/>
            <a:ext cx="25923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800"/>
              <a:t>Zdroj: D. Knight, The world of frogs, Chytrid fungus; </a:t>
            </a:r>
            <a:r>
              <a:rPr lang="cs-CZ" altLang="cs-CZ" sz="800">
                <a:hlinkClick r:id="rId6"/>
              </a:rPr>
              <a:t>http://theworldofrogs.weebly.com/chytrid-fungus.html</a:t>
            </a:r>
            <a:r>
              <a:rPr lang="cs-CZ" altLang="cs-CZ" sz="800"/>
              <a:t>  </a:t>
            </a:r>
          </a:p>
        </p:txBody>
      </p:sp>
      <p:pic>
        <p:nvPicPr>
          <p:cNvPr id="73750" name="3_chytr_15_batrachochytrium.MP3">
            <a:hlinkClick r:id="" action="ppaction://media"/>
            <a:extLst>
              <a:ext uri="{FF2B5EF4-FFF2-40B4-BE49-F238E27FC236}">
                <a16:creationId xmlns="" xmlns:a16="http://schemas.microsoft.com/office/drawing/2014/main" id="{77892EDF-944F-4C90-BFDE-04F3990CE2C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60" fill="hold"/>
                                        <p:tgtEl>
                                          <p:spTgt spid="73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="" xmlns:a16="http://schemas.microsoft.com/office/drawing/2014/main" id="{0975273C-A802-44A6-B6BA-F524E6D9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7"/>
          <a:stretch>
            <a:fillRect/>
          </a:stretch>
        </p:blipFill>
        <p:spPr bwMode="auto">
          <a:xfrm>
            <a:off x="3581400" y="4343400"/>
            <a:ext cx="5237163" cy="22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="" xmlns:a16="http://schemas.microsoft.com/office/drawing/2014/main" id="{1F4A8893-2DF9-4135-91CE-A569FA6B5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43538"/>
            <a:ext cx="320040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Text Box 4">
            <a:extLst>
              <a:ext uri="{FF2B5EF4-FFF2-40B4-BE49-F238E27FC236}">
                <a16:creationId xmlns="" xmlns:a16="http://schemas.microsoft.com/office/drawing/2014/main" id="{04DE6FC4-E121-4D7C-9363-E6367DE0B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Spizellomycetales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blízký řádu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Chytridiales </a:t>
            </a:r>
            <a:endParaRPr lang="cs-CZ" altLang="cs-CZ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(jednobuněčná stélka, izogamie), ale odlišná stavba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zoospor: jádro spojeno s kinetosomem, ribosomy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všude v cytoplazmě (nejen "jaderná zóna"), více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tukových kapek i mitochondrií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Olpidium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</a:t>
            </a:r>
            <a:r>
              <a:rPr lang="cs-CZ" altLang="cs-CZ">
                <a:solidFill>
                  <a:srgbClr val="000000"/>
                </a:solidFill>
              </a:rPr>
              <a:t>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řas, hub a rostlin;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O. brassicae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způsobuje nekrózy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klíčních rostlinek brukvovitých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cyklus: zoospora =&gt; po kontaktu s kořenovým vláskem se encystuje =&gt; protoplast parazita proniká do buňky =&gt; zde ve stélce jaderné dělení =&gt; stélka se obalí bun. stěnou =&gt; kulovité sporangium s vyúsťovacími kanálky na povrch buňky hostitele =&gt; uvolňování zoospor;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chovají-li se jako izogamety</a:t>
            </a:r>
            <a:r>
              <a:rPr lang="cs-CZ" altLang="cs-CZ">
                <a:solidFill>
                  <a:srgbClr val="000000"/>
                </a:solidFill>
              </a:rPr>
              <a:t>, dojde ke</a:t>
            </a: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</a:t>
            </a:r>
            <a:r>
              <a:rPr lang="cs-CZ" altLang="cs-CZ">
                <a:solidFill>
                  <a:srgbClr val="000000"/>
                </a:solidFill>
              </a:rPr>
              <a:t>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2-bičíkaté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2-jaderné zygoty napadají hostitele</a:t>
            </a:r>
            <a:r>
              <a:rPr lang="cs-CZ" altLang="cs-CZ">
                <a:solidFill>
                  <a:srgbClr val="000000"/>
                </a:solidFill>
              </a:rPr>
              <a:t> p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odobně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jako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v jeho buňkách vznikají odpočívající sporangia =&gt; přezimují =&gt; teprve před klíčením karyogamie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pak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meioza =&gt; zoospory</a:t>
            </a:r>
          </a:p>
          <a:p>
            <a:endParaRPr lang="cs-CZ" altLang="cs-CZ" sz="4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1600" i="1">
                <a:solidFill>
                  <a:srgbClr val="000000"/>
                </a:solidFill>
                <a:cs typeface="Arial" panose="020B0604020202020204" pitchFamily="34" charset="0"/>
              </a:rPr>
              <a:t>(poznámka: system. pozice rodu</a:t>
            </a:r>
          </a:p>
          <a:p>
            <a:r>
              <a:rPr lang="cs-CZ" altLang="cs-CZ" sz="1600" i="1">
                <a:solidFill>
                  <a:srgbClr val="000000"/>
                </a:solidFill>
                <a:cs typeface="Arial" panose="020B0604020202020204" pitchFamily="34" charset="0"/>
              </a:rPr>
              <a:t>Olpidium je dnes nejistá)</a:t>
            </a:r>
          </a:p>
        </p:txBody>
      </p:sp>
      <p:pic>
        <p:nvPicPr>
          <p:cNvPr id="92165" name="Picture 5">
            <a:extLst>
              <a:ext uri="{FF2B5EF4-FFF2-40B4-BE49-F238E27FC236}">
                <a16:creationId xmlns="" xmlns:a16="http://schemas.microsoft.com/office/drawing/2014/main" id="{B8D0EA1C-AC3F-4784-81F5-5D83256D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2819400" cy="18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="" xmlns:a16="http://schemas.microsoft.com/office/drawing/2014/main" id="{985C5912-860E-4DE3-8EA4-062831F59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713" y="2243138"/>
            <a:ext cx="472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Sporangium s rhizoidy</a:t>
            </a:r>
            <a:r>
              <a:rPr lang="cs-CZ" altLang="cs-CZ" sz="1500" i="1"/>
              <a:t> Spizellomyces punctatus</a:t>
            </a:r>
            <a:endParaRPr lang="cs-CZ" altLang="cs-CZ" sz="600" i="1"/>
          </a:p>
        </p:txBody>
      </p:sp>
      <p:sp>
        <p:nvSpPr>
          <p:cNvPr id="92167" name="Text Box 7">
            <a:extLst>
              <a:ext uri="{FF2B5EF4-FFF2-40B4-BE49-F238E27FC236}">
                <a16:creationId xmlns="" xmlns:a16="http://schemas.microsoft.com/office/drawing/2014/main" id="{0CC6D24C-6F2B-4E46-B3AD-39438141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752600"/>
            <a:ext cx="15240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Foto Don Barr, </a:t>
            </a:r>
          </a:p>
          <a:p>
            <a:pPr algn="r"/>
            <a:r>
              <a:rPr lang="cs-CZ" altLang="cs-CZ" sz="800">
                <a:hlinkClick r:id="rId7"/>
              </a:rPr>
              <a:t>http://www.bsu.edu</a:t>
            </a:r>
          </a:p>
          <a:p>
            <a:pPr algn="r"/>
            <a:r>
              <a:rPr lang="cs-CZ" altLang="cs-CZ" sz="800">
                <a:hlinkClick r:id="rId7"/>
              </a:rPr>
              <a:t>/classes/ruch</a:t>
            </a:r>
          </a:p>
          <a:p>
            <a:pPr algn="r"/>
            <a:r>
              <a:rPr lang="cs-CZ" altLang="cs-CZ" sz="800">
                <a:hlinkClick r:id="rId7"/>
              </a:rPr>
              <a:t>/msa/barr.html</a:t>
            </a:r>
            <a:r>
              <a:rPr lang="cs-CZ" altLang="cs-CZ" sz="800"/>
              <a:t> </a:t>
            </a:r>
          </a:p>
          <a:p>
            <a:pPr algn="r"/>
            <a:endParaRPr lang="cs-CZ" altLang="cs-CZ" sz="600" i="1"/>
          </a:p>
        </p:txBody>
      </p:sp>
      <p:pic>
        <p:nvPicPr>
          <p:cNvPr id="92168" name="3_chytr_16_olpidium.MP3">
            <a:hlinkClick r:id="" action="ppaction://media"/>
            <a:extLst>
              <a:ext uri="{FF2B5EF4-FFF2-40B4-BE49-F238E27FC236}">
                <a16:creationId xmlns="" xmlns:a16="http://schemas.microsoft.com/office/drawing/2014/main" id="{8B7AEAC3-080E-44A0-8581-4CD6AE37BB1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949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58" fill="hold"/>
                                        <p:tgtEl>
                                          <p:spTgt spid="92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Text Box 5">
            <a:extLst>
              <a:ext uri="{FF2B5EF4-FFF2-40B4-BE49-F238E27FC236}">
                <a16:creationId xmlns="" xmlns:a16="http://schemas.microsoft.com/office/drawing/2014/main" id="{39BE72F5-FD92-40D0-A3D3-B53368E50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MONOBLEPHARIDOMYCETES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Monoblepharidales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- zřejmě nejodvozenější, rozvětvené cenocytické mycelium s pseudosepty, pravé přehrádky oddělují jen reprodukční struktury, protoplazma obsahuje hodně vakuol a tuku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zoospory mají jádro obklopené vrstvou ribosomů, od kinetosomu se paprsčitě rozbíhají mikrotubuly směrem k jádru (ale není zde spojení), rumposom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vytvořen, tukové kapky v přední části buňky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pohlavní proces: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oogamie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nestejná gametangia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uspořádána párovitě</a:t>
            </a:r>
            <a:r>
              <a:rPr lang="cs-CZ" altLang="cs-CZ">
                <a:solidFill>
                  <a:srgbClr val="000000"/>
                </a:solidFill>
              </a:rPr>
              <a:t>; 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typ epigynní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oogonium vzniká terminálně a anteridium subterminálně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hypogynní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naopak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oplozená oosféra </a:t>
            </a:r>
            <a:r>
              <a:rPr lang="cs-CZ" altLang="cs-CZ">
                <a:solidFill>
                  <a:srgbClr val="000000"/>
                </a:solidFill>
              </a:rPr>
              <a:t>se mění v oosporu,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obalí </a:t>
            </a:r>
            <a:r>
              <a:rPr lang="cs-CZ" altLang="cs-CZ">
                <a:solidFill>
                  <a:srgbClr val="000000"/>
                </a:solidFill>
              </a:rPr>
              <a:t>se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tlustou stěnou =&gt; po urč</a:t>
            </a:r>
            <a:r>
              <a:rPr lang="cs-CZ" altLang="cs-CZ">
                <a:solidFill>
                  <a:srgbClr val="000000"/>
                </a:solidFill>
              </a:rPr>
              <a:t>ité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době klíčí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4759" name="Picture 7">
            <a:extLst>
              <a:ext uri="{FF2B5EF4-FFF2-40B4-BE49-F238E27FC236}">
                <a16:creationId xmlns="" xmlns:a16="http://schemas.microsoft.com/office/drawing/2014/main" id="{E6E92BA9-63B3-4820-A3BB-D1EA0C01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221163"/>
            <a:ext cx="1666875" cy="20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>
            <a:extLst>
              <a:ext uri="{FF2B5EF4-FFF2-40B4-BE49-F238E27FC236}">
                <a16:creationId xmlns="" xmlns:a16="http://schemas.microsoft.com/office/drawing/2014/main" id="{4778A2D2-2314-4051-9687-92ECA04E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21163"/>
            <a:ext cx="3124200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1" name="Text Box 9">
            <a:extLst>
              <a:ext uri="{FF2B5EF4-FFF2-40B4-BE49-F238E27FC236}">
                <a16:creationId xmlns="" xmlns:a16="http://schemas.microsoft.com/office/drawing/2014/main" id="{1C8185D6-3845-4F7A-BED6-5579B6435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3671888"/>
            <a:ext cx="84042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Monoblepharis</a:t>
            </a:r>
            <a:r>
              <a:rPr lang="cs-CZ" altLang="cs-CZ" sz="1500"/>
              <a:t> sp., vlevo mladé oogonium, </a:t>
            </a:r>
          </a:p>
          <a:p>
            <a:pPr algn="r"/>
            <a:r>
              <a:rPr lang="cs-CZ" altLang="cs-CZ" sz="1500"/>
              <a:t>uprostřed oogonia s anteridii + kulovité oospory, vpravo zralé oospory</a:t>
            </a:r>
            <a:endParaRPr lang="cs-CZ" altLang="cs-CZ" sz="800"/>
          </a:p>
        </p:txBody>
      </p:sp>
      <p:pic>
        <p:nvPicPr>
          <p:cNvPr id="74762" name="Picture 10">
            <a:extLst>
              <a:ext uri="{FF2B5EF4-FFF2-40B4-BE49-F238E27FC236}">
                <a16:creationId xmlns="" xmlns:a16="http://schemas.microsoft.com/office/drawing/2014/main" id="{ECCEF2FF-CBBD-46F2-A534-6BBAF9AC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4221163"/>
            <a:ext cx="3189287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3" name="Text Box 11">
            <a:extLst>
              <a:ext uri="{FF2B5EF4-FFF2-40B4-BE49-F238E27FC236}">
                <a16:creationId xmlns="" xmlns:a16="http://schemas.microsoft.com/office/drawing/2014/main" id="{E8BEC2C5-56FF-4D3A-B910-F8F828FB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223000"/>
            <a:ext cx="8404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altLang="cs-CZ" sz="400" i="1"/>
          </a:p>
          <a:p>
            <a:pPr algn="r"/>
            <a:r>
              <a:rPr lang="cs-CZ" altLang="cs-CZ" sz="800"/>
              <a:t>Foto vevo a vpravo Marilyn Mollicone, </a:t>
            </a:r>
            <a:r>
              <a:rPr lang="cs-CZ" altLang="cs-CZ" sz="800">
                <a:hlinkClick r:id="rId7"/>
              </a:rPr>
              <a:t>http://www.plantbio.uga.edu/zoosporicfungi/monfoamy.htm</a:t>
            </a:r>
            <a:r>
              <a:rPr lang="cs-CZ" altLang="cs-CZ" sz="800"/>
              <a:t>; uprostřed Don Barr, </a:t>
            </a:r>
            <a:r>
              <a:rPr lang="cs-CZ" altLang="cs-CZ" sz="800">
                <a:hlinkClick r:id="rId8"/>
              </a:rPr>
              <a:t>http://www.bsu.edu/classes/ruch/msa/barr.html</a:t>
            </a:r>
            <a:r>
              <a:rPr lang="cs-CZ" altLang="cs-CZ" sz="800"/>
              <a:t>  </a:t>
            </a:r>
          </a:p>
        </p:txBody>
      </p:sp>
      <p:pic>
        <p:nvPicPr>
          <p:cNvPr id="74764" name="3_chytr_17_monoblepharidomycetes.MP3">
            <a:hlinkClick r:id="" action="ppaction://media"/>
            <a:extLst>
              <a:ext uri="{FF2B5EF4-FFF2-40B4-BE49-F238E27FC236}">
                <a16:creationId xmlns="" xmlns:a16="http://schemas.microsoft.com/office/drawing/2014/main" id="{E107D1FE-799C-457D-BCE3-0BE1327491F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18" fill="hold"/>
                                        <p:tgtEl>
                                          <p:spTgt spid="74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6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>
            <a:extLst>
              <a:ext uri="{FF2B5EF4-FFF2-40B4-BE49-F238E27FC236}">
                <a16:creationId xmlns="" xmlns:a16="http://schemas.microsoft.com/office/drawing/2014/main" id="{8380459B-2544-4ECB-9C3A-49CCBB0F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2"/>
          <a:stretch>
            <a:fillRect/>
          </a:stretch>
        </p:blipFill>
        <p:spPr bwMode="auto">
          <a:xfrm>
            <a:off x="3810000" y="2001838"/>
            <a:ext cx="4978400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Text Box 2">
            <a:extLst>
              <a:ext uri="{FF2B5EF4-FFF2-40B4-BE49-F238E27FC236}">
                <a16:creationId xmlns="" xmlns:a16="http://schemas.microsoft.com/office/drawing/2014/main" id="{521A366F-249C-4EA0-AB32-FBCE16D53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4958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cyklus: zoosp</a:t>
            </a:r>
            <a:r>
              <a:rPr lang="cs-CZ" altLang="cs-CZ">
                <a:solidFill>
                  <a:srgbClr val="000000"/>
                </a:solidFill>
              </a:rPr>
              <a:t>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přisednou na substrát a zatáhnou bičík =&gt; vyrůstají rhizoidy a opačným směrem cenocyt</a:t>
            </a:r>
            <a:r>
              <a:rPr lang="cs-CZ" altLang="cs-CZ">
                <a:solidFill>
                  <a:srgbClr val="000000"/>
                </a:solidFill>
              </a:rPr>
              <a:t>ické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mycelium =&gt; na koncích hyf </a:t>
            </a:r>
            <a:r>
              <a:rPr lang="cs-CZ" altLang="cs-CZ">
                <a:solidFill>
                  <a:srgbClr val="000000"/>
                </a:solidFill>
              </a:rPr>
              <a:t>se tvoří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=&gt; několikajaderný protoplast se rozpadá =&gt; z částí vznikají zoospory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se na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koncích hyf objeví gametangia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přenos anterozoidů vodou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 otvoru v oogoniu =&gt;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dikaryot</a:t>
            </a:r>
            <a:r>
              <a:rPr lang="cs-CZ" altLang="cs-CZ">
                <a:solidFill>
                  <a:srgbClr val="000000"/>
                </a:solidFill>
              </a:rPr>
              <a:t>ická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zygota =&gt;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karyogamie před vytvořením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stěny =&gt; meioza před klíčením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hyfou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zástupci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hlavně vodní a půdní </a:t>
            </a:r>
            <a:r>
              <a:rPr lang="cs-CZ" altLang="cs-CZ">
                <a:solidFill>
                  <a:srgbClr val="000000"/>
                </a:solidFill>
              </a:rPr>
              <a:t>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aprofyté v tropech a subtropech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Monoblepharis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80900" name="Picture 4">
            <a:extLst>
              <a:ext uri="{FF2B5EF4-FFF2-40B4-BE49-F238E27FC236}">
                <a16:creationId xmlns="" xmlns:a16="http://schemas.microsoft.com/office/drawing/2014/main" id="{C4827F69-8B98-49EB-8781-BAB294E6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9624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>
            <a:extLst>
              <a:ext uri="{FF2B5EF4-FFF2-40B4-BE49-F238E27FC236}">
                <a16:creationId xmlns="" xmlns:a16="http://schemas.microsoft.com/office/drawing/2014/main" id="{537919A2-F002-4515-BF9A-9D0C33DD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0663"/>
            <a:ext cx="83534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NEOCALLIMASTIGOMYCOTA</a:t>
            </a:r>
            <a:endParaRPr lang="cs-CZ" altLang="cs-CZ" b="1" u="sng"/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řád </a:t>
            </a:r>
            <a:r>
              <a:rPr lang="cs-CZ" altLang="cs-CZ" i="1">
                <a:solidFill>
                  <a:srgbClr val="000000"/>
                </a:solidFill>
              </a:rPr>
              <a:t>Neocallimastigales</a:t>
            </a:r>
            <a:r>
              <a:rPr lang="cs-CZ" altLang="cs-CZ">
                <a:solidFill>
                  <a:srgbClr val="000000"/>
                </a:solidFill>
              </a:rPr>
              <a:t>, rod </a:t>
            </a:r>
            <a:r>
              <a:rPr lang="cs-CZ" altLang="cs-CZ" i="1">
                <a:solidFill>
                  <a:srgbClr val="000000"/>
                </a:solidFill>
              </a:rPr>
              <a:t>Neocallimastix </a:t>
            </a:r>
            <a:r>
              <a:rPr lang="cs-CZ" altLang="cs-CZ">
                <a:solidFill>
                  <a:srgbClr val="000000"/>
                </a:solidFill>
              </a:rPr>
              <a:t>– obligátně anaerobní organismy žijící symbioticky v bachorech přežvýkavců, tvoří vícebičíkaté (!) zoospory</a:t>
            </a:r>
          </a:p>
        </p:txBody>
      </p:sp>
      <p:pic>
        <p:nvPicPr>
          <p:cNvPr id="80902" name="3_neoca_18_neocallimastigomycota.MP3">
            <a:hlinkClick r:id="" action="ppaction://media"/>
            <a:extLst>
              <a:ext uri="{FF2B5EF4-FFF2-40B4-BE49-F238E27FC236}">
                <a16:creationId xmlns="" xmlns:a16="http://schemas.microsoft.com/office/drawing/2014/main" id="{3C398173-49E4-4F59-B796-00DCB9D150E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00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70" fill="hold"/>
                                        <p:tgtEl>
                                          <p:spTgt spid="80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538</Words>
  <Application>Microsoft Office PowerPoint</Application>
  <PresentationFormat>Předvádění na obrazovce (4:3)</PresentationFormat>
  <Paragraphs>100</Paragraphs>
  <Slides>13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161</cp:revision>
  <dcterms:created xsi:type="dcterms:W3CDTF">2005-10-28T15:01:41Z</dcterms:created>
  <dcterms:modified xsi:type="dcterms:W3CDTF">2022-10-24T13:56:17Z</dcterms:modified>
</cp:coreProperties>
</file>