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1" r:id="rId3"/>
    <p:sldId id="276" r:id="rId4"/>
    <p:sldId id="264" r:id="rId5"/>
    <p:sldId id="278" r:id="rId6"/>
    <p:sldId id="279" r:id="rId7"/>
    <p:sldId id="280" r:id="rId8"/>
    <p:sldId id="27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02" y="90"/>
      </p:cViewPr>
      <p:guideLst>
        <p:guide orient="horz" pos="31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492F-4252-44C3-ABEC-0F4820F00FC1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B6988-90A1-4E10-A03D-7BA8A4E532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595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29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20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73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3321-825B-4546-97DB-061BB12337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078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04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09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18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50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1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42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D87-5FFF-4239-8704-B2565C3AFC0C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4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9DD87-5FFF-4239-8704-B2565C3AFC0C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70AC-80E2-4FC0-B28A-88B55239B0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49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9840" y="2573192"/>
            <a:ext cx="8559815" cy="2387600"/>
          </a:xfrm>
        </p:spPr>
        <p:txBody>
          <a:bodyPr>
            <a:normAutofit fontScale="90000"/>
          </a:bodyPr>
          <a:lstStyle/>
          <a:p>
            <a:r>
              <a:rPr lang="cs-CZ" sz="4900" dirty="0">
                <a:solidFill>
                  <a:schemeClr val="accent5"/>
                </a:solidFill>
                <a:latin typeface="+mn-lt"/>
              </a:rPr>
              <a:t>Krásnoočka, obrněnky</a:t>
            </a:r>
            <a:br>
              <a:rPr lang="cs-CZ" dirty="0">
                <a:solidFill>
                  <a:schemeClr val="accent5"/>
                </a:solidFill>
                <a:latin typeface="+mn-lt"/>
              </a:rPr>
            </a:br>
            <a:br>
              <a:rPr lang="cs-CZ" dirty="0">
                <a:solidFill>
                  <a:schemeClr val="accent5"/>
                </a:solidFill>
                <a:latin typeface="+mn-lt"/>
              </a:rPr>
            </a:br>
            <a:r>
              <a:rPr lang="cs-CZ" sz="3600" dirty="0">
                <a:solidFill>
                  <a:schemeClr val="accent5"/>
                </a:solidFill>
                <a:latin typeface="+mn-lt"/>
              </a:rPr>
              <a:t>Třídy: </a:t>
            </a:r>
            <a:r>
              <a:rPr lang="cs-CZ" sz="3600" dirty="0" err="1">
                <a:solidFill>
                  <a:schemeClr val="accent5"/>
                </a:solidFill>
                <a:latin typeface="+mn-lt"/>
              </a:rPr>
              <a:t>Euglenophyceae</a:t>
            </a:r>
            <a:r>
              <a:rPr lang="cs-CZ" sz="3600" dirty="0">
                <a:solidFill>
                  <a:schemeClr val="accent5"/>
                </a:solidFill>
                <a:latin typeface="+mn-lt"/>
              </a:rPr>
              <a:t>, </a:t>
            </a:r>
            <a:r>
              <a:rPr lang="cs-CZ" sz="3600" dirty="0" err="1">
                <a:solidFill>
                  <a:schemeClr val="accent5"/>
                </a:solidFill>
                <a:latin typeface="+mn-lt"/>
              </a:rPr>
              <a:t>Dinophyceae</a:t>
            </a:r>
            <a:r>
              <a:rPr lang="cs-CZ" sz="3600" dirty="0">
                <a:solidFill>
                  <a:schemeClr val="accent5"/>
                </a:solidFill>
                <a:latin typeface="+mn-lt"/>
              </a:rPr>
              <a:t>, </a:t>
            </a:r>
            <a:br>
              <a:rPr lang="cs-CZ" dirty="0">
                <a:solidFill>
                  <a:schemeClr val="accent5"/>
                </a:solidFill>
                <a:latin typeface="+mn-lt"/>
              </a:rPr>
            </a:br>
            <a:endParaRPr lang="cs-CZ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33" y="198538"/>
            <a:ext cx="1354744" cy="135627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89279" y="123880"/>
            <a:ext cx="454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Fylogeneze a diverzita řas a hub-cvičení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307" r="12643"/>
          <a:stretch/>
        </p:blipFill>
        <p:spPr>
          <a:xfrm>
            <a:off x="6575560" y="4793411"/>
            <a:ext cx="1729146" cy="163966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4013"/>
          <a:stretch/>
        </p:blipFill>
        <p:spPr>
          <a:xfrm>
            <a:off x="990216" y="4824999"/>
            <a:ext cx="1681656" cy="164596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0" r="29446" b="59450"/>
          <a:stretch/>
        </p:blipFill>
        <p:spPr>
          <a:xfrm>
            <a:off x="3699186" y="4846813"/>
            <a:ext cx="1849060" cy="170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4013"/>
          <a:stretch/>
        </p:blipFill>
        <p:spPr>
          <a:xfrm>
            <a:off x="7932704" y="68730"/>
            <a:ext cx="1165292" cy="1140561"/>
          </a:xfrm>
          <a:prstGeom prst="rect">
            <a:avLst/>
          </a:prstGeom>
        </p:spPr>
      </p:pic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dirty="0">
                <a:solidFill>
                  <a:schemeClr val="bg1"/>
                </a:solidFill>
              </a:rPr>
              <a:t>Sinice</a:t>
            </a:r>
            <a:endParaRPr lang="fr-CA" altLang="cs-CZ" dirty="0">
              <a:solidFill>
                <a:schemeClr val="bg1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323192" y="983130"/>
            <a:ext cx="8497615" cy="64035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3200" dirty="0">
                <a:solidFill>
                  <a:schemeClr val="tx2"/>
                </a:solidFill>
              </a:rPr>
              <a:t>Oddělení </a:t>
            </a:r>
            <a:r>
              <a:rPr lang="cs-CZ" altLang="cs-CZ" sz="3200" dirty="0" err="1">
                <a:solidFill>
                  <a:schemeClr val="tx2"/>
                </a:solidFill>
              </a:rPr>
              <a:t>Euglenophyta</a:t>
            </a:r>
            <a:r>
              <a:rPr lang="cs-CZ" altLang="cs-CZ" sz="3200" dirty="0">
                <a:solidFill>
                  <a:schemeClr val="tx2"/>
                </a:solidFill>
              </a:rPr>
              <a:t>, třída </a:t>
            </a:r>
            <a:r>
              <a:rPr lang="cs-CZ" altLang="cs-CZ" sz="3200" dirty="0" err="1">
                <a:solidFill>
                  <a:schemeClr val="tx2"/>
                </a:solidFill>
              </a:rPr>
              <a:t>Euglenophyceae</a:t>
            </a:r>
            <a:endParaRPr lang="cs-CZ" altLang="cs-CZ" sz="32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cs-CZ" altLang="cs-CZ" sz="36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cs-CZ" sz="2400" dirty="0"/>
              <a:t>Jednobuněční bičíkovci</a:t>
            </a:r>
          </a:p>
          <a:p>
            <a:pPr>
              <a:spcBef>
                <a:spcPct val="0"/>
              </a:spcBef>
            </a:pPr>
            <a:r>
              <a:rPr lang="cs-CZ" altLang="cs-CZ" sz="2400" dirty="0"/>
              <a:t>Pelikula</a:t>
            </a:r>
          </a:p>
          <a:p>
            <a:pPr>
              <a:spcBef>
                <a:spcPct val="0"/>
              </a:spcBef>
            </a:pPr>
            <a:r>
              <a:rPr lang="cs-CZ" altLang="cs-CZ" sz="2400" dirty="0" err="1"/>
              <a:t>Lorika</a:t>
            </a:r>
            <a:endParaRPr lang="cs-CZ" altLang="cs-CZ" sz="2400" dirty="0"/>
          </a:p>
          <a:p>
            <a:pPr>
              <a:spcBef>
                <a:spcPct val="0"/>
              </a:spcBef>
            </a:pPr>
            <a:r>
              <a:rPr lang="cs-CZ" altLang="cs-CZ" sz="2400" dirty="0"/>
              <a:t>Stigma + </a:t>
            </a:r>
            <a:r>
              <a:rPr lang="cs-CZ" altLang="cs-CZ" sz="2400" dirty="0" err="1"/>
              <a:t>paraflagelární</a:t>
            </a:r>
            <a:r>
              <a:rPr lang="cs-CZ" altLang="cs-CZ" sz="2400" dirty="0"/>
              <a:t> lišta</a:t>
            </a:r>
          </a:p>
          <a:p>
            <a:pPr>
              <a:spcBef>
                <a:spcPct val="0"/>
              </a:spcBef>
            </a:pPr>
            <a:r>
              <a:rPr lang="cs-CZ" altLang="cs-CZ" sz="2400" dirty="0" err="1"/>
              <a:t>Paramylon</a:t>
            </a:r>
            <a:endParaRPr lang="cs-CZ" altLang="cs-CZ" sz="2400" dirty="0"/>
          </a:p>
          <a:p>
            <a:pPr>
              <a:spcBef>
                <a:spcPct val="0"/>
              </a:spcBef>
            </a:pPr>
            <a:r>
              <a:rPr lang="cs-CZ" altLang="cs-CZ" sz="2400" dirty="0"/>
              <a:t>Chlorofyl a, b, </a:t>
            </a:r>
            <a:r>
              <a:rPr lang="cs-CZ" altLang="cs-CZ" sz="2400" dirty="0" err="1"/>
              <a:t>diadinoxantin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neoxantin</a:t>
            </a:r>
            <a:endParaRPr lang="cs-CZ" altLang="cs-CZ" sz="2400" dirty="0"/>
          </a:p>
          <a:p>
            <a:pPr>
              <a:spcBef>
                <a:spcPct val="0"/>
              </a:spcBef>
            </a:pPr>
            <a:r>
              <a:rPr lang="cs-CZ" altLang="cs-CZ" sz="2400" dirty="0"/>
              <a:t>Ampule</a:t>
            </a:r>
          </a:p>
          <a:p>
            <a:pPr>
              <a:spcBef>
                <a:spcPct val="0"/>
              </a:spcBef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pPr>
              <a:spcBef>
                <a:spcPct val="0"/>
              </a:spcBef>
            </a:pPr>
            <a:r>
              <a:rPr lang="cs-CZ" altLang="cs-CZ" sz="2400" dirty="0" err="1"/>
              <a:t>Palmeloidní</a:t>
            </a:r>
            <a:r>
              <a:rPr lang="cs-CZ" altLang="cs-CZ" sz="2400" dirty="0"/>
              <a:t> stádium</a:t>
            </a:r>
          </a:p>
          <a:p>
            <a:pPr>
              <a:spcBef>
                <a:spcPct val="0"/>
              </a:spcBef>
            </a:pPr>
            <a:r>
              <a:rPr lang="cs-CZ" altLang="cs-CZ" sz="2400" dirty="0"/>
              <a:t>Pouze nepohlavní rozmnožování </a:t>
            </a:r>
            <a:r>
              <a:rPr lang="cs-CZ" altLang="cs-CZ" sz="2400" dirty="0" err="1"/>
              <a:t>Schizotomie</a:t>
            </a:r>
            <a:endParaRPr lang="cs-CZ" altLang="cs-CZ" sz="2400" dirty="0"/>
          </a:p>
          <a:p>
            <a:pPr>
              <a:spcBef>
                <a:spcPct val="0"/>
              </a:spcBef>
            </a:pPr>
            <a:r>
              <a:rPr lang="cs-CZ" altLang="cs-CZ" sz="2400" dirty="0"/>
              <a:t>Eutrofní vody</a:t>
            </a:r>
          </a:p>
          <a:p>
            <a:pPr>
              <a:spcBef>
                <a:spcPct val="0"/>
              </a:spcBef>
            </a:pPr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 eaLnBrk="1" hangingPunct="1"/>
            <a:endParaRPr lang="fr-CA" altLang="cs-CZ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5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30" y="1735136"/>
            <a:ext cx="4164067" cy="33968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5949950"/>
            <a:ext cx="6335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7175" name="Picture 13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44" y="1735136"/>
            <a:ext cx="2624956" cy="205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3850" y="319364"/>
            <a:ext cx="63712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/>
              <a:t>Odd.: </a:t>
            </a:r>
            <a:r>
              <a:rPr lang="cs-CZ" altLang="cs-CZ" sz="2000" dirty="0" err="1"/>
              <a:t>Euglenophyta</a:t>
            </a:r>
            <a:r>
              <a:rPr lang="cs-CZ" altLang="cs-CZ" sz="2000" dirty="0"/>
              <a:t>      </a:t>
            </a:r>
            <a:r>
              <a:rPr lang="cs-CZ" altLang="cs-CZ" sz="2000" b="1" u="sng" dirty="0">
                <a:solidFill>
                  <a:srgbClr val="C00000"/>
                </a:solidFill>
              </a:rPr>
              <a:t>Třída: </a:t>
            </a:r>
            <a:r>
              <a:rPr lang="cs-CZ" altLang="cs-CZ" sz="2000" b="1" u="sng" dirty="0" err="1">
                <a:solidFill>
                  <a:srgbClr val="C00000"/>
                </a:solidFill>
              </a:rPr>
              <a:t>Euglenophyceae</a:t>
            </a:r>
            <a:br>
              <a:rPr lang="cs-CZ" altLang="cs-CZ" b="1" u="sng" dirty="0">
                <a:solidFill>
                  <a:srgbClr val="C00000"/>
                </a:solidFill>
              </a:rPr>
            </a:br>
            <a:br>
              <a:rPr lang="cs-CZ" altLang="cs-CZ" b="1" u="sng" dirty="0">
                <a:solidFill>
                  <a:srgbClr val="C00000"/>
                </a:solidFill>
              </a:rPr>
            </a:br>
            <a:r>
              <a:rPr lang="cs-CZ" altLang="cs-CZ" sz="3600" b="1" i="1" dirty="0" err="1">
                <a:solidFill>
                  <a:srgbClr val="0070C0"/>
                </a:solidFill>
              </a:rPr>
              <a:t>Trachelomonas</a:t>
            </a:r>
            <a:r>
              <a:rPr lang="cs-CZ" altLang="cs-CZ" sz="3600" b="1" dirty="0">
                <a:solidFill>
                  <a:srgbClr val="0070C0"/>
                </a:solidFill>
              </a:rPr>
              <a:t> </a:t>
            </a:r>
            <a:r>
              <a:rPr lang="cs-CZ" altLang="cs-CZ" sz="3600" b="1" dirty="0" err="1">
                <a:solidFill>
                  <a:srgbClr val="0070C0"/>
                </a:solidFill>
              </a:rPr>
              <a:t>sp</a:t>
            </a:r>
            <a:r>
              <a:rPr lang="cs-CZ" altLang="cs-CZ" sz="3600" b="1" dirty="0">
                <a:solidFill>
                  <a:srgbClr val="0070C0"/>
                </a:solidFill>
              </a:rPr>
              <a:t>.</a:t>
            </a:r>
            <a:br>
              <a:rPr lang="cs-CZ" altLang="cs-CZ" sz="3200" b="1" dirty="0">
                <a:solidFill>
                  <a:srgbClr val="0070C0"/>
                </a:solidFill>
              </a:rPr>
            </a:br>
            <a:endParaRPr lang="cs-CZ" dirty="0"/>
          </a:p>
        </p:txBody>
      </p:sp>
      <p:pic>
        <p:nvPicPr>
          <p:cNvPr id="1026" name="Picture 2" descr="Trachelomo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44" y="4060824"/>
            <a:ext cx="2624956" cy="242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39464" y="5533141"/>
            <a:ext cx="4973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Může být viditelné stigma (v trvalém preparátu černé) a bičík.</a:t>
            </a:r>
          </a:p>
          <a:p>
            <a:r>
              <a:rPr lang="cs-CZ" i="1" dirty="0"/>
              <a:t>Chloroplasty jsou zelené, zrnka </a:t>
            </a:r>
            <a:r>
              <a:rPr lang="cs-CZ" i="1" dirty="0" err="1"/>
              <a:t>paramylonového</a:t>
            </a:r>
            <a:r>
              <a:rPr lang="cs-CZ" i="1" dirty="0"/>
              <a:t> škrobu jsou bílá.</a:t>
            </a:r>
          </a:p>
        </p:txBody>
      </p:sp>
    </p:spTree>
    <p:extLst>
      <p:ext uri="{BB962C8B-B14F-4D97-AF65-F5344CB8AC3E}">
        <p14:creationId xmlns:p14="http://schemas.microsoft.com/office/powerpoint/2010/main" val="114885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12" y="1987262"/>
            <a:ext cx="6339903" cy="4773574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40809" y="2130425"/>
            <a:ext cx="78867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269359" y="4831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sz="2000" b="1" dirty="0">
                <a:latin typeface="+mn-lt"/>
              </a:rPr>
              <a:t>Odd.: </a:t>
            </a:r>
            <a:r>
              <a:rPr lang="cs-CZ" altLang="cs-CZ" sz="2000" b="1" dirty="0" err="1">
                <a:latin typeface="+mn-lt"/>
              </a:rPr>
              <a:t>Euglenophyta</a:t>
            </a:r>
            <a:r>
              <a:rPr lang="cs-CZ" altLang="cs-CZ" sz="2000" b="1" dirty="0">
                <a:latin typeface="+mn-lt"/>
              </a:rPr>
              <a:t>      </a:t>
            </a:r>
            <a:r>
              <a:rPr lang="cs-CZ" altLang="cs-CZ" sz="2000" b="1" u="sng" dirty="0">
                <a:solidFill>
                  <a:srgbClr val="C00000"/>
                </a:solidFill>
                <a:latin typeface="+mn-lt"/>
              </a:rPr>
              <a:t>Třída: </a:t>
            </a:r>
            <a:r>
              <a:rPr lang="cs-CZ" altLang="cs-CZ" sz="2000" b="1" u="sng" dirty="0" err="1">
                <a:solidFill>
                  <a:srgbClr val="C00000"/>
                </a:solidFill>
                <a:latin typeface="+mn-lt"/>
              </a:rPr>
              <a:t>Euglenophyceae</a:t>
            </a:r>
            <a:br>
              <a:rPr lang="cs-CZ" altLang="cs-CZ" sz="2000" b="1" u="sng" dirty="0">
                <a:solidFill>
                  <a:srgbClr val="C00000"/>
                </a:solidFill>
                <a:latin typeface="+mn-lt"/>
              </a:rPr>
            </a:br>
            <a:br>
              <a:rPr lang="cs-CZ" altLang="cs-CZ" sz="2000" b="1" u="sng" dirty="0">
                <a:solidFill>
                  <a:srgbClr val="C00000"/>
                </a:solidFill>
                <a:latin typeface="+mn-lt"/>
              </a:rPr>
            </a:br>
            <a:r>
              <a:rPr lang="cs-CZ" altLang="cs-CZ" sz="4000" b="1" i="1" dirty="0" err="1">
                <a:solidFill>
                  <a:srgbClr val="0070C0"/>
                </a:solidFill>
                <a:latin typeface="+mn-lt"/>
              </a:rPr>
              <a:t>Trachelomonas</a:t>
            </a:r>
            <a:r>
              <a:rPr lang="cs-CZ" altLang="cs-CZ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altLang="cs-CZ" sz="4000" b="1" dirty="0" err="1">
                <a:solidFill>
                  <a:srgbClr val="0070C0"/>
                </a:solidFill>
                <a:latin typeface="+mn-lt"/>
              </a:rPr>
              <a:t>sp</a:t>
            </a:r>
            <a:r>
              <a:rPr lang="cs-CZ" altLang="cs-CZ" sz="4000" b="1" dirty="0">
                <a:solidFill>
                  <a:srgbClr val="0070C0"/>
                </a:solidFill>
                <a:latin typeface="+mn-lt"/>
              </a:rPr>
              <a:t>.</a:t>
            </a:r>
            <a:br>
              <a:rPr lang="cs-CZ" altLang="cs-CZ" sz="3600" b="1" dirty="0">
                <a:solidFill>
                  <a:srgbClr val="0070C0"/>
                </a:solidFill>
                <a:latin typeface="+mn-lt"/>
              </a:rPr>
            </a:br>
            <a:br>
              <a:rPr lang="cs-CZ" altLang="cs-CZ" sz="2000" b="1" dirty="0">
                <a:latin typeface="+mn-lt"/>
              </a:rPr>
            </a:br>
            <a:r>
              <a:rPr lang="cs-CZ" altLang="cs-CZ" sz="2000" dirty="0">
                <a:latin typeface="+mn-lt"/>
              </a:rPr>
              <a:t>Společný trvalý preparát </a:t>
            </a:r>
            <a:r>
              <a:rPr lang="cs-CZ" altLang="cs-CZ" sz="2000" i="1" dirty="0" err="1">
                <a:latin typeface="+mn-lt"/>
              </a:rPr>
              <a:t>Euglena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sp</a:t>
            </a:r>
            <a:r>
              <a:rPr lang="cs-CZ" altLang="cs-CZ" sz="2000" dirty="0">
                <a:latin typeface="+mn-lt"/>
              </a:rPr>
              <a:t>. a </a:t>
            </a:r>
            <a:r>
              <a:rPr lang="cs-CZ" altLang="cs-CZ" sz="2000" i="1" dirty="0" err="1">
                <a:latin typeface="+mn-lt"/>
              </a:rPr>
              <a:t>Trachelomonas</a:t>
            </a:r>
            <a:r>
              <a:rPr lang="cs-CZ" altLang="cs-CZ" sz="2000" dirty="0">
                <a:latin typeface="+mn-lt"/>
              </a:rPr>
              <a:t> </a:t>
            </a:r>
            <a:r>
              <a:rPr lang="cs-CZ" altLang="cs-CZ" sz="2000" dirty="0" err="1">
                <a:latin typeface="+mn-lt"/>
              </a:rPr>
              <a:t>sp</a:t>
            </a:r>
            <a:r>
              <a:rPr lang="cs-CZ" altLang="cs-CZ" sz="2000" dirty="0">
                <a:latin typeface="+mn-lt"/>
              </a:rPr>
              <a:t>. Z trvalého preparátu kreslíme jen </a:t>
            </a:r>
            <a:r>
              <a:rPr lang="cs-CZ" altLang="cs-CZ" sz="2000" i="1" dirty="0" err="1">
                <a:latin typeface="+mn-lt"/>
              </a:rPr>
              <a:t>Trachelomonas</a:t>
            </a:r>
            <a:r>
              <a:rPr lang="cs-CZ" altLang="cs-CZ" sz="2000" dirty="0">
                <a:latin typeface="+mn-lt"/>
              </a:rPr>
              <a:t>, rod </a:t>
            </a:r>
            <a:r>
              <a:rPr lang="cs-CZ" altLang="cs-CZ" sz="2000" i="1" dirty="0" err="1">
                <a:latin typeface="+mn-lt"/>
              </a:rPr>
              <a:t>Euglena</a:t>
            </a:r>
            <a:r>
              <a:rPr lang="cs-CZ" altLang="cs-CZ" sz="2000" dirty="0">
                <a:latin typeface="+mn-lt"/>
              </a:rPr>
              <a:t> kreslíme z preparátu nativního.</a:t>
            </a:r>
            <a:endParaRPr lang="cs-CZ" altLang="cs-CZ" sz="3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43" name="Picture 1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 descr="E:\cviko sinice\Captured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342860" y="3148512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Euglena</a:t>
            </a:r>
            <a:endParaRPr lang="cs-CZ" altLang="cs-CZ" sz="1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906887" y="2498038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Trachelomonas</a:t>
            </a:r>
            <a:endParaRPr lang="cs-CZ" altLang="cs-CZ" sz="18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rot="5400000">
            <a:off x="6026573" y="3203324"/>
            <a:ext cx="396224" cy="12140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3414508" y="2871944"/>
            <a:ext cx="800344" cy="82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rot="5400000">
            <a:off x="6549529" y="3726282"/>
            <a:ext cx="396223" cy="1681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H="1">
            <a:off x="2932182" y="2884784"/>
            <a:ext cx="482325" cy="21706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94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69358" y="390614"/>
            <a:ext cx="8874641" cy="1235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800" b="1" dirty="0">
                <a:latin typeface="+mn-lt"/>
              </a:rPr>
              <a:t>Odd.: </a:t>
            </a:r>
            <a:r>
              <a:rPr lang="cs-CZ" altLang="cs-CZ" sz="3800" b="1" dirty="0" err="1">
                <a:latin typeface="+mn-lt"/>
              </a:rPr>
              <a:t>Euglenophyta</a:t>
            </a:r>
            <a:r>
              <a:rPr lang="cs-CZ" altLang="cs-CZ" sz="3800" b="1" dirty="0">
                <a:latin typeface="+mn-lt"/>
              </a:rPr>
              <a:t>      </a:t>
            </a:r>
            <a:r>
              <a:rPr lang="cs-CZ" altLang="cs-CZ" sz="3800" b="1" u="sng" dirty="0">
                <a:solidFill>
                  <a:srgbClr val="C00000"/>
                </a:solidFill>
                <a:latin typeface="+mn-lt"/>
              </a:rPr>
              <a:t>Třída: </a:t>
            </a:r>
            <a:r>
              <a:rPr lang="cs-CZ" altLang="cs-CZ" sz="3800" b="1" u="sng" dirty="0" err="1">
                <a:solidFill>
                  <a:srgbClr val="C00000"/>
                </a:solidFill>
                <a:latin typeface="+mn-lt"/>
              </a:rPr>
              <a:t>Euglenophyceae</a:t>
            </a:r>
            <a:br>
              <a:rPr lang="cs-CZ" altLang="cs-CZ" sz="2000" b="1" u="sng" dirty="0">
                <a:solidFill>
                  <a:srgbClr val="C00000"/>
                </a:solidFill>
                <a:latin typeface="+mn-lt"/>
              </a:rPr>
            </a:br>
            <a:br>
              <a:rPr lang="cs-CZ" altLang="cs-CZ" sz="5300" b="1" u="sng" dirty="0">
                <a:solidFill>
                  <a:srgbClr val="C00000"/>
                </a:solidFill>
                <a:latin typeface="+mn-lt"/>
              </a:rPr>
            </a:br>
            <a:r>
              <a:rPr lang="cs-CZ" altLang="cs-CZ" sz="6900" b="1" i="1" dirty="0" err="1">
                <a:solidFill>
                  <a:srgbClr val="0070C0"/>
                </a:solidFill>
                <a:latin typeface="+mn-lt"/>
              </a:rPr>
              <a:t>Euglena</a:t>
            </a:r>
            <a:r>
              <a:rPr lang="cs-CZ" altLang="cs-CZ" sz="6900" b="1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altLang="cs-CZ" sz="6900" b="1" dirty="0" err="1">
                <a:solidFill>
                  <a:srgbClr val="0070C0"/>
                </a:solidFill>
                <a:latin typeface="+mn-lt"/>
              </a:rPr>
              <a:t>sp</a:t>
            </a:r>
            <a:r>
              <a:rPr lang="cs-CZ" altLang="cs-CZ" sz="6900" b="1" dirty="0">
                <a:solidFill>
                  <a:srgbClr val="0070C0"/>
                </a:solidFill>
                <a:latin typeface="+mn-lt"/>
              </a:rPr>
              <a:t>.</a:t>
            </a:r>
            <a:br>
              <a:rPr lang="cs-CZ" altLang="cs-CZ" sz="3600" b="1" dirty="0">
                <a:solidFill>
                  <a:srgbClr val="0070C0"/>
                </a:solidFill>
              </a:rPr>
            </a:br>
            <a:endParaRPr lang="cs-CZ" altLang="cs-CZ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4" y="1767988"/>
            <a:ext cx="6365901" cy="498715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3043678" y="2545834"/>
            <a:ext cx="2259929" cy="105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277164" y="4214648"/>
            <a:ext cx="662698" cy="99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5407130" y="5503621"/>
            <a:ext cx="1858342" cy="1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rot="5400000" flipV="1">
            <a:off x="815343" y="2137463"/>
            <a:ext cx="313725" cy="241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86404" y="2319127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stigma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939862" y="4029982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paramylon</a:t>
            </a:r>
            <a:endParaRPr lang="cs-CZ" altLang="cs-CZ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265472" y="5318955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chloroplast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62307" y="1732137"/>
            <a:ext cx="2466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bičík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4" y="5394660"/>
            <a:ext cx="3319462" cy="136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95" y="1746696"/>
            <a:ext cx="2618029" cy="1144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Euglena gracilis | Blueg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19" y="2904855"/>
            <a:ext cx="2606905" cy="195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58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dirty="0">
                <a:solidFill>
                  <a:schemeClr val="bg1"/>
                </a:solidFill>
              </a:rPr>
              <a:t>Sinice</a:t>
            </a:r>
            <a:endParaRPr lang="fr-CA" altLang="cs-CZ" dirty="0">
              <a:solidFill>
                <a:schemeClr val="bg1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323192" y="983130"/>
            <a:ext cx="8497615" cy="64035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3200" dirty="0">
                <a:solidFill>
                  <a:schemeClr val="tx2"/>
                </a:solidFill>
              </a:rPr>
              <a:t>Oddělení </a:t>
            </a:r>
            <a:r>
              <a:rPr lang="cs-CZ" altLang="cs-CZ" sz="3200" dirty="0" err="1">
                <a:solidFill>
                  <a:schemeClr val="tx2"/>
                </a:solidFill>
              </a:rPr>
              <a:t>Dinophyta</a:t>
            </a:r>
            <a:r>
              <a:rPr lang="cs-CZ" altLang="cs-CZ" sz="3200" dirty="0">
                <a:solidFill>
                  <a:schemeClr val="tx2"/>
                </a:solidFill>
              </a:rPr>
              <a:t>, třída </a:t>
            </a:r>
            <a:r>
              <a:rPr lang="cs-CZ" altLang="cs-CZ" sz="3200" dirty="0" err="1">
                <a:solidFill>
                  <a:schemeClr val="tx2"/>
                </a:solidFill>
              </a:rPr>
              <a:t>Dinophyceae</a:t>
            </a:r>
            <a:endParaRPr lang="cs-CZ" altLang="cs-CZ" sz="3600" dirty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Většinou bičíkovci 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Dinokaryon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Kleptoplastidy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Pulzující vakuoly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Chlorofyl a, c, </a:t>
            </a:r>
            <a:r>
              <a:rPr lang="cs-CZ" sz="2000" dirty="0" err="1"/>
              <a:t>diadinoxantin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Théka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Epikón</a:t>
            </a:r>
            <a:r>
              <a:rPr lang="cs-CZ" sz="2000" dirty="0"/>
              <a:t>, </a:t>
            </a:r>
            <a:r>
              <a:rPr lang="cs-CZ" sz="2000" dirty="0" err="1"/>
              <a:t>hypokón</a:t>
            </a:r>
            <a:r>
              <a:rPr lang="cs-CZ" sz="2000" dirty="0"/>
              <a:t>, cingulum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Mukocysty</a:t>
            </a:r>
            <a:r>
              <a:rPr lang="cs-CZ" sz="2000" dirty="0"/>
              <a:t>, trichocysty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Ocellus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Fagotrofní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Převážně moře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Toxiny</a:t>
            </a:r>
          </a:p>
          <a:p>
            <a:pPr eaLnBrk="1" hangingPunct="1"/>
            <a:endParaRPr lang="fr-CA" altLang="cs-CZ" sz="2000" dirty="0">
              <a:solidFill>
                <a:schemeClr val="tx2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307" r="12643"/>
          <a:stretch/>
        </p:blipFill>
        <p:spPr>
          <a:xfrm>
            <a:off x="7548533" y="143323"/>
            <a:ext cx="1119546" cy="10616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34" y="2308693"/>
            <a:ext cx="18097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7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5949950"/>
            <a:ext cx="6335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3850" y="319364"/>
            <a:ext cx="63712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/>
              <a:t>Odd.: </a:t>
            </a:r>
            <a:r>
              <a:rPr lang="cs-CZ" altLang="cs-CZ" sz="2000" dirty="0" err="1"/>
              <a:t>Dinophyta</a:t>
            </a:r>
            <a:r>
              <a:rPr lang="cs-CZ" altLang="cs-CZ" sz="2000" dirty="0"/>
              <a:t>    </a:t>
            </a:r>
            <a:r>
              <a:rPr lang="cs-CZ" altLang="cs-CZ" sz="2000" b="1" u="sng" dirty="0">
                <a:solidFill>
                  <a:srgbClr val="C00000"/>
                </a:solidFill>
              </a:rPr>
              <a:t>Třída: </a:t>
            </a:r>
            <a:r>
              <a:rPr lang="cs-CZ" altLang="cs-CZ" sz="2000" b="1" u="sng" dirty="0" err="1">
                <a:solidFill>
                  <a:srgbClr val="C00000"/>
                </a:solidFill>
              </a:rPr>
              <a:t>Dinophyceae</a:t>
            </a:r>
            <a:br>
              <a:rPr lang="cs-CZ" altLang="cs-CZ" b="1" u="sng" dirty="0">
                <a:solidFill>
                  <a:srgbClr val="C00000"/>
                </a:solidFill>
              </a:rPr>
            </a:br>
            <a:br>
              <a:rPr lang="cs-CZ" altLang="cs-CZ" b="1" u="sng" dirty="0">
                <a:solidFill>
                  <a:srgbClr val="C00000"/>
                </a:solidFill>
              </a:rPr>
            </a:br>
            <a:r>
              <a:rPr lang="cs-CZ" altLang="cs-CZ" sz="3600" b="1" i="1" dirty="0" err="1">
                <a:solidFill>
                  <a:schemeClr val="accent2">
                    <a:lumMod val="75000"/>
                  </a:schemeClr>
                </a:solidFill>
              </a:rPr>
              <a:t>Ceratium</a:t>
            </a:r>
            <a:r>
              <a:rPr lang="cs-CZ" altLang="cs-CZ" sz="3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altLang="cs-CZ" sz="3600" b="1" i="1" dirty="0" err="1">
                <a:solidFill>
                  <a:schemeClr val="accent2">
                    <a:lumMod val="75000"/>
                  </a:schemeClr>
                </a:solidFill>
              </a:rPr>
              <a:t>hirundinella</a:t>
            </a:r>
            <a:br>
              <a:rPr lang="cs-CZ" altLang="cs-CZ" sz="3200" b="1" dirty="0">
                <a:solidFill>
                  <a:srgbClr val="0070C0"/>
                </a:solidFill>
              </a:rPr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17778" r="12612" b="31648"/>
          <a:stretch/>
        </p:blipFill>
        <p:spPr>
          <a:xfrm>
            <a:off x="103132" y="1719966"/>
            <a:ext cx="6616737" cy="35562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t="35227" r="17032" b="35985"/>
          <a:stretch/>
        </p:blipFill>
        <p:spPr>
          <a:xfrm rot="5400000">
            <a:off x="4718960" y="2700411"/>
            <a:ext cx="6010050" cy="2057790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75463" y="1642803"/>
            <a:ext cx="151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epikón</a:t>
            </a:r>
            <a:endParaRPr lang="cs-CZ" altLang="cs-CZ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695090" y="5193494"/>
            <a:ext cx="151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hypokón</a:t>
            </a:r>
            <a:endParaRPr lang="cs-CZ" altLang="cs-CZ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3584026" y="4333116"/>
            <a:ext cx="433837" cy="4496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843588" y="4741413"/>
            <a:ext cx="1512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solidFill>
                  <a:srgbClr val="000000"/>
                </a:solidFill>
                <a:latin typeface="Arial" panose="020B0604020202020204" pitchFamily="34" charset="0"/>
              </a:rPr>
              <a:t>cingulum</a:t>
            </a:r>
          </a:p>
        </p:txBody>
      </p:sp>
    </p:spTree>
    <p:extLst>
      <p:ext uri="{BB962C8B-B14F-4D97-AF65-F5344CB8AC3E}">
        <p14:creationId xmlns:p14="http://schemas.microsoft.com/office/powerpoint/2010/main" val="258130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95344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4013"/>
          <a:stretch/>
        </p:blipFill>
        <p:spPr>
          <a:xfrm>
            <a:off x="7950864" y="4495837"/>
            <a:ext cx="1097947" cy="1074645"/>
          </a:xfrm>
          <a:prstGeom prst="rect">
            <a:avLst/>
          </a:prstGeom>
        </p:spPr>
      </p:pic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dirty="0"/>
              <a:t>                                         </a:t>
            </a:r>
            <a:r>
              <a:rPr lang="cs-CZ" altLang="cs-CZ" b="1" dirty="0"/>
              <a:t>Objekty</a:t>
            </a:r>
            <a:endParaRPr lang="fr-CA" altLang="cs-CZ" b="1" dirty="0"/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2436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cs-CZ" sz="1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b="1" dirty="0"/>
              <a:t>Dokreslení sinic z minulého cvičení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dirty="0"/>
              <a:t>Třída </a:t>
            </a:r>
            <a:r>
              <a:rPr lang="cs-CZ" sz="2000" dirty="0" err="1"/>
              <a:t>Dinophyceae</a:t>
            </a:r>
            <a:r>
              <a:rPr lang="cs-CZ" sz="2000" dirty="0"/>
              <a:t>: </a:t>
            </a:r>
            <a:r>
              <a:rPr lang="cs-CZ" sz="2000" b="1" i="1" dirty="0" err="1"/>
              <a:t>Ceratium</a:t>
            </a:r>
            <a:r>
              <a:rPr lang="cs-CZ" sz="2000" b="1" i="1" dirty="0"/>
              <a:t> </a:t>
            </a:r>
            <a:r>
              <a:rPr lang="cs-CZ" sz="2000" b="1" dirty="0" err="1"/>
              <a:t>sp</a:t>
            </a:r>
            <a:r>
              <a:rPr lang="cs-CZ" sz="2000" b="1" dirty="0"/>
              <a:t>. </a:t>
            </a:r>
            <a:r>
              <a:rPr lang="cs-CZ" sz="2000" dirty="0"/>
              <a:t>(</a:t>
            </a:r>
            <a:r>
              <a:rPr lang="cs-CZ" sz="2000" dirty="0" err="1"/>
              <a:t>epikón</a:t>
            </a:r>
            <a:r>
              <a:rPr lang="cs-CZ" sz="2000" dirty="0"/>
              <a:t>, </a:t>
            </a:r>
            <a:r>
              <a:rPr lang="cs-CZ" sz="2000" dirty="0" err="1"/>
              <a:t>hypokón</a:t>
            </a:r>
            <a:r>
              <a:rPr lang="cs-CZ" sz="2000" dirty="0"/>
              <a:t>, ekvatoriální rýha)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dirty="0"/>
              <a:t>Třída </a:t>
            </a:r>
            <a:r>
              <a:rPr lang="cs-CZ" sz="2000" dirty="0" err="1"/>
              <a:t>Euglenophyceae</a:t>
            </a:r>
            <a:r>
              <a:rPr lang="cs-CZ" sz="2000" dirty="0"/>
              <a:t>:  </a:t>
            </a:r>
            <a:r>
              <a:rPr lang="cs-CZ" sz="2000" b="1" i="1" dirty="0" err="1"/>
              <a:t>Euglena</a:t>
            </a:r>
            <a:r>
              <a:rPr lang="cs-CZ" sz="2000" b="1" dirty="0"/>
              <a:t> </a:t>
            </a:r>
            <a:r>
              <a:rPr lang="cs-CZ" sz="2000" b="1" dirty="0" err="1"/>
              <a:t>sp</a:t>
            </a:r>
            <a:r>
              <a:rPr lang="cs-CZ" sz="2000" b="1" dirty="0"/>
              <a:t>. </a:t>
            </a:r>
            <a:r>
              <a:rPr lang="cs-CZ" sz="2000" dirty="0"/>
              <a:t>(bičík, stigma, chloroplasty, </a:t>
            </a:r>
            <a:r>
              <a:rPr lang="cs-CZ" sz="2000" dirty="0" err="1"/>
              <a:t>paramylon</a:t>
            </a:r>
            <a:r>
              <a:rPr lang="cs-CZ" sz="2000" dirty="0"/>
              <a:t>- bílá zrnka zásobního škrobu)    </a:t>
            </a:r>
          </a:p>
          <a:p>
            <a:pPr marL="0" indent="0" eaLnBrk="1" hangingPunct="1">
              <a:buNone/>
              <a:defRPr/>
            </a:pPr>
            <a:r>
              <a:rPr lang="cs-CZ" sz="2000" dirty="0"/>
              <a:t>                                   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i="1" dirty="0"/>
              <a:t>                                              </a:t>
            </a:r>
            <a:r>
              <a:rPr lang="cs-CZ" sz="2000" b="1" i="1" dirty="0" err="1"/>
              <a:t>Trachelomonas</a:t>
            </a:r>
            <a:r>
              <a:rPr lang="cs-CZ" sz="2000" b="1" i="1" dirty="0"/>
              <a:t> </a:t>
            </a:r>
            <a:r>
              <a:rPr lang="cs-CZ" sz="2000" b="1" dirty="0" err="1"/>
              <a:t>sp</a:t>
            </a:r>
            <a:r>
              <a:rPr lang="cs-CZ" sz="2000" b="1" dirty="0"/>
              <a:t>.  </a:t>
            </a:r>
            <a:r>
              <a:rPr lang="cs-CZ" sz="2000" dirty="0"/>
              <a:t>(</a:t>
            </a:r>
            <a:r>
              <a:rPr lang="cs-CZ" sz="2000" dirty="0" err="1"/>
              <a:t>lorika</a:t>
            </a:r>
            <a:r>
              <a:rPr lang="cs-CZ" sz="2000" dirty="0"/>
              <a:t>, případně bičík,          chloroplasty a </a:t>
            </a:r>
            <a:r>
              <a:rPr lang="cs-CZ" sz="2000" dirty="0" err="1"/>
              <a:t>paramylon</a:t>
            </a:r>
            <a:r>
              <a:rPr lang="cs-CZ" sz="2000" dirty="0"/>
              <a:t>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307" r="12643"/>
          <a:stretch/>
        </p:blipFill>
        <p:spPr>
          <a:xfrm>
            <a:off x="8024454" y="2852936"/>
            <a:ext cx="1119546" cy="106161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0" r="29446" b="59450"/>
          <a:stretch/>
        </p:blipFill>
        <p:spPr>
          <a:xfrm>
            <a:off x="7344868" y="5673824"/>
            <a:ext cx="1287824" cy="11841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5189" y="6191006"/>
            <a:ext cx="7814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Otázka do závěru: Co mají tito zástupci na povrchu a jaké jsou výhody těchto povrchů?</a:t>
            </a:r>
          </a:p>
        </p:txBody>
      </p:sp>
    </p:spTree>
    <p:extLst>
      <p:ext uri="{BB962C8B-B14F-4D97-AF65-F5344CB8AC3E}">
        <p14:creationId xmlns:p14="http://schemas.microsoft.com/office/powerpoint/2010/main" val="23853992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262</Words>
  <Application>Microsoft Office PowerPoint</Application>
  <PresentationFormat>Předvádění na obrazovce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Krásnoočka, obrněnky  Třídy: Euglenophyceae, Dinophyceae,  </vt:lpstr>
      <vt:lpstr>Sinice</vt:lpstr>
      <vt:lpstr>Prezentace aplikace PowerPoint</vt:lpstr>
      <vt:lpstr>Odd.: Euglenophyta      Třída: Euglenophyceae  Trachelomonas sp.  Společný trvalý preparát Euglena sp. a Trachelomonas sp. Z trvalého preparátu kreslíme jen Trachelomonas, rod Euglena kreslíme z preparátu nativního.</vt:lpstr>
      <vt:lpstr>Prezentace aplikace PowerPoint</vt:lpstr>
      <vt:lpstr>Sinice</vt:lpstr>
      <vt:lpstr>Prezentace aplikace PowerPoint</vt:lpstr>
      <vt:lpstr>                                         Objekty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Sinice</dc:title>
  <dc:creator>bara</dc:creator>
  <cp:lastModifiedBy>Olga Rotreklová</cp:lastModifiedBy>
  <cp:revision>47</cp:revision>
  <dcterms:created xsi:type="dcterms:W3CDTF">2020-09-30T13:13:31Z</dcterms:created>
  <dcterms:modified xsi:type="dcterms:W3CDTF">2022-09-20T05:51:49Z</dcterms:modified>
</cp:coreProperties>
</file>