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0"/>
  </p:notesMasterIdLst>
  <p:sldIdLst>
    <p:sldId id="278" r:id="rId2"/>
    <p:sldId id="279" r:id="rId3"/>
    <p:sldId id="289" r:id="rId4"/>
    <p:sldId id="281" r:id="rId5"/>
    <p:sldId id="290" r:id="rId6"/>
    <p:sldId id="282" r:id="rId7"/>
    <p:sldId id="283" r:id="rId8"/>
    <p:sldId id="284" r:id="rId9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5pPr>
    <a:lvl6pPr marL="2286000" algn="l" defTabSz="914400" rtl="0" eaLnBrk="1" latinLnBrk="0" hangingPunct="1"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6pPr>
    <a:lvl7pPr marL="2743200" algn="l" defTabSz="914400" rtl="0" eaLnBrk="1" latinLnBrk="0" hangingPunct="1"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7pPr>
    <a:lvl8pPr marL="3200400" algn="l" defTabSz="914400" rtl="0" eaLnBrk="1" latinLnBrk="0" hangingPunct="1"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8pPr>
    <a:lvl9pPr marL="3657600" algn="l" defTabSz="914400" rtl="0" eaLnBrk="1" latinLnBrk="0" hangingPunct="1">
      <a:defRPr sz="22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F5F5F"/>
    <a:srgbClr val="333333"/>
    <a:srgbClr val="CCFFCC"/>
    <a:srgbClr val="CCFF99"/>
    <a:srgbClr val="0099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84" autoAdjust="0"/>
    <p:restoredTop sz="90929"/>
  </p:normalViewPr>
  <p:slideViewPr>
    <p:cSldViewPr>
      <p:cViewPr varScale="1">
        <p:scale>
          <a:sx n="86" d="100"/>
          <a:sy n="86" d="100"/>
        </p:scale>
        <p:origin x="1488" y="67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4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B1793C95-863F-4CE5-8933-79BFB414126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FF1626C-F50F-49D6-A539-41FF59D7395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592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altLang="cs-CZ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A27DCCF2-2713-4D47-BA85-56C9CD289DA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635C591A-3719-456B-9D0D-F41862523631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402555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242822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500063"/>
            <a:ext cx="1941513" cy="559435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500063"/>
            <a:ext cx="5676900" cy="559435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153880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60141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124943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709804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28442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8842033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361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748269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102338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1">
            <a:extLst>
              <a:ext uri="{FF2B5EF4-FFF2-40B4-BE49-F238E27FC236}">
                <a16:creationId xmlns:a16="http://schemas.microsoft.com/office/drawing/2014/main" id="{9DE6FE6A-AFBA-436A-97CE-8DFB16126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defRPr/>
            </a:pPr>
            <a:endParaRPr lang="cs-CZ" altLang="cs-CZ"/>
          </a:p>
        </p:txBody>
      </p:sp>
      <p:sp>
        <p:nvSpPr>
          <p:cNvPr id="1027" name="Text Box 2">
            <a:extLst>
              <a:ext uri="{FF2B5EF4-FFF2-40B4-BE49-F238E27FC236}">
                <a16:creationId xmlns:a16="http://schemas.microsoft.com/office/drawing/2014/main" id="{AE8B8521-67A2-4914-8B51-72AB23A55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wrap="none" anchor="ctr"/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defRPr/>
            </a:pPr>
            <a:endParaRPr lang="cs-CZ" altLang="cs-CZ"/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1DD2B320-6B4B-4E53-81E4-71436174ED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0063"/>
            <a:ext cx="7770813" cy="136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titulního textu</a:t>
            </a:r>
          </a:p>
        </p:txBody>
      </p:sp>
      <p:sp>
        <p:nvSpPr>
          <p:cNvPr id="1029" name="Rectangle 4">
            <a:extLst>
              <a:ext uri="{FF2B5EF4-FFF2-40B4-BE49-F238E27FC236}">
                <a16:creationId xmlns:a16="http://schemas.microsoft.com/office/drawing/2014/main" id="{A738A299-E0D3-4401-913D-F4BE5673DC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osnovy</a:t>
            </a:r>
          </a:p>
          <a:p>
            <a:pPr lvl="1"/>
            <a:r>
              <a:rPr lang="en-GB" altLang="cs-CZ"/>
              <a:t>Druhá úroveň osnovy</a:t>
            </a:r>
          </a:p>
          <a:p>
            <a:pPr lvl="2"/>
            <a:r>
              <a:rPr lang="en-GB" altLang="cs-CZ"/>
              <a:t>Třetí úroveň osnovy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 osnovy</a:t>
            </a:r>
          </a:p>
          <a:p>
            <a:pPr lvl="4"/>
            <a:r>
              <a:rPr lang="en-GB" altLang="cs-CZ"/>
              <a:t>Sedmá úroveň osnovy</a:t>
            </a:r>
          </a:p>
          <a:p>
            <a:pPr lvl="4"/>
            <a:r>
              <a:rPr lang="en-GB" altLang="cs-CZ"/>
              <a:t>Osmá úroveň osnovy</a:t>
            </a:r>
          </a:p>
          <a:p>
            <a:pPr lvl="4"/>
            <a:r>
              <a:rPr lang="en-GB" altLang="cs-CZ"/>
              <a:t>Devátá úroveň osnovy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5pPr>
      <a:lvl6pPr marL="4572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6pPr>
      <a:lvl7pPr marL="9144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7pPr>
      <a:lvl8pPr marL="1371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8pPr>
      <a:lvl9pPr marL="18288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9pPr>
    </p:titleStyle>
    <p:bodyStyle>
      <a:lvl1pPr marL="341313" indent="-341313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P3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5.jpeg"/><Relationship Id="rId11" Type="http://schemas.openxmlformats.org/officeDocument/2006/relationships/image" Target="../media/image1.pn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>
            <a:extLst>
              <a:ext uri="{FF2B5EF4-FFF2-40B4-BE49-F238E27FC236}">
                <a16:creationId xmlns:a16="http://schemas.microsoft.com/office/drawing/2014/main" id="{2B3910BD-5033-418D-B3EC-5DFA8E888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458200" cy="603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2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1. ÚVOD, ROSTLINNÉ TĚLO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2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endParaRPr lang="cs-CZ" altLang="cs-CZ" sz="8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2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CO JE TO MORFOLOGIE ROSTLIN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2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disciplína o stavb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rostlinného 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la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2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stojí vedle cytologie a histologie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(anatomie)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jako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organologie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2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zam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ení na popis vn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jší a vnit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ní stavby orgán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 ohledem na ontogenezi 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fylogenezi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2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historie: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ská morfologická škola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L. 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elakovský,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J.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Velenovský) – studium fylogenetického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vodu orgán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ů;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R. Dostál (Brno) – experimentální morfologie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2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vybudování morfologické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terminologie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2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„popisná věda“,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 sou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asnosti se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íliš nevyvíjí, ale je 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itá z hlediska základ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pro další obory (systém a fylogeneze, fyziologie i biochemie)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2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uplatňování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morfologick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ého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ístup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u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 taxonomii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(dnes v menší míře, ale stále má svůj význam)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2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Literatura: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2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2200" b="1">
                <a:solidFill>
                  <a:schemeClr val="tx1"/>
                </a:solidFill>
                <a:latin typeface="Arial" panose="020B0604020202020204" pitchFamily="34" charset="0"/>
              </a:rPr>
              <a:t> 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2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endParaRPr lang="cs-CZ" altLang="cs-CZ" sz="22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2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Internet: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 </a:t>
            </a:r>
            <a:endParaRPr lang="en-GB" altLang="cs-CZ" sz="1800" b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075" name="Text Box 5">
            <a:extLst>
              <a:ext uri="{FF2B5EF4-FFF2-40B4-BE49-F238E27FC236}">
                <a16:creationId xmlns:a16="http://schemas.microsoft.com/office/drawing/2014/main" id="{1E70EC63-D545-41CC-92AB-8AC2D0F5F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695825"/>
            <a:ext cx="7010400" cy="178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ts val="775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Černohorský Z. (1964): Základy rostlinné morfologie (učebnice)</a:t>
            </a:r>
          </a:p>
          <a:p>
            <a:pPr>
              <a:spcBef>
                <a:spcPts val="775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Slavíková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Z. (1984): Morfologie rostlin (skriptum)</a:t>
            </a:r>
          </a:p>
          <a:p>
            <a:pPr>
              <a:spcBef>
                <a:spcPts val="775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Kaplan Z. [ed.] (2019): Klíč ke květeně České republiky (morf. část)</a:t>
            </a:r>
          </a:p>
          <a:p>
            <a:pPr>
              <a:spcBef>
                <a:spcPts val="775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http://botanika.prf.jcu.cz/morfologie/morfologiezacatek.html (asi nejlepší české stránky, kompaktní text, odkazy na obrázky)</a:t>
            </a:r>
          </a:p>
        </p:txBody>
      </p:sp>
      <p:pic>
        <p:nvPicPr>
          <p:cNvPr id="3077" name="1_uvod_1_co-je-morfologie.MP3">
            <a:hlinkClick r:id="" action="ppaction://media"/>
            <a:extLst>
              <a:ext uri="{FF2B5EF4-FFF2-40B4-BE49-F238E27FC236}">
                <a16:creationId xmlns:a16="http://schemas.microsoft.com/office/drawing/2014/main" id="{65FEED24-C06C-48F6-8DB3-2168BDEDCE8E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080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1_uvod_1_literatura.MP3">
            <a:hlinkClick r:id="" action="ppaction://media"/>
            <a:extLst>
              <a:ext uri="{FF2B5EF4-FFF2-40B4-BE49-F238E27FC236}">
                <a16:creationId xmlns:a16="http://schemas.microsoft.com/office/drawing/2014/main" id="{2EEEE92B-2A7A-49DC-BBF7-73853E06A0AF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1577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882" fill="hold"/>
                                        <p:tgtEl>
                                          <p:spTgt spid="30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1928" fill="hold"/>
                                        <p:tgtEl>
                                          <p:spTgt spid="3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30FAB17C-0634-4DB3-9559-3862DFD27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304800"/>
            <a:ext cx="8458200" cy="617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STAVBA ROSTLINNÉHO TĚLA</a:t>
            </a:r>
          </a:p>
          <a:p>
            <a:pPr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Diferenciace pletiv i orgán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je podmín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na ve fylogenezi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echodem z vody na souš</a:t>
            </a:r>
          </a:p>
          <a:p>
            <a:pPr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je patrná nejen na dosp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lých rostlinách, ale ji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 zárodcích v semenech nebo na klí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ních rostlinách</a:t>
            </a:r>
          </a:p>
          <a:p>
            <a:pPr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Rostliny bezcévné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orgány ± nerozlišeny, 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lo tvo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eno ± stejnými nebo málo rozlišenými bu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ň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kami, minimální je i diferenciace pletiv =&gt;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tělo je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stélka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(thallus)</a:t>
            </a:r>
            <a:endParaRPr lang="cs-CZ" altLang="cs-CZ" sz="18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Mechorosty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gametofytní fáze, nejvíce rozlišená stélka: rhizoidy, kauloid, fyloidy</a:t>
            </a:r>
          </a:p>
          <a:p>
            <a:pPr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pletivo parenchymatické, vodivá pletiva nejsou vytvo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ena nebo jsou velmi primitivní (u nejvysp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lejších mechorost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</a:p>
          <a:p>
            <a:pPr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télka se objevuje v ontogenezi i u 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kterých cévnatých rostlin –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říkladem je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prothalium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(prokel) kapraďorostů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U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cévnatých rostlin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je 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lem sporofyt, zatímco gametofyt je siln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potla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zmíněné prothalium kapraďorostů ještě existuje samostatně (byť dočasně), u vývojově odvozenějších skupin je již gametofyt zcela pohlcen sporofytem </a:t>
            </a:r>
          </a:p>
          <a:p>
            <a:pPr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lo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edstavuje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kormus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seskupené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specializované soubory pletiv</a:t>
            </a:r>
          </a:p>
          <a:p>
            <a:pPr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Nejdokonalejší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typ diferencovaného 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la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nalezneme u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krytosemenných rostlin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+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prýt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(stonek, list, kv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C:\user\Houba\Škola-obrázky\morfologie\chara_fragilis.jpg">
            <a:extLst>
              <a:ext uri="{FF2B5EF4-FFF2-40B4-BE49-F238E27FC236}">
                <a16:creationId xmlns:a16="http://schemas.microsoft.com/office/drawing/2014/main" id="{B3883479-6382-4E8B-973C-3DDB6CC0E48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2344738" cy="3411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5" descr="C:\user\Houba\Škola-obrázky\morfologie\mech_gametofyt+sporofyt.jpg">
            <a:extLst>
              <a:ext uri="{FF2B5EF4-FFF2-40B4-BE49-F238E27FC236}">
                <a16:creationId xmlns:a16="http://schemas.microsoft.com/office/drawing/2014/main" id="{4BC66047-376A-4FC1-ACEB-46C296509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438400"/>
            <a:ext cx="2282825" cy="334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2" descr="C:\user\Houba\Škola-obrázky\morfologie\physcomitrella_rhizoidy.jpg">
            <a:extLst>
              <a:ext uri="{FF2B5EF4-FFF2-40B4-BE49-F238E27FC236}">
                <a16:creationId xmlns:a16="http://schemas.microsoft.com/office/drawing/2014/main" id="{31B4BFFA-D242-4E0B-8D4E-8740A213B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04800"/>
            <a:ext cx="309721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6">
            <a:extLst>
              <a:ext uri="{FF2B5EF4-FFF2-40B4-BE49-F238E27FC236}">
                <a16:creationId xmlns:a16="http://schemas.microsoft.com/office/drawing/2014/main" id="{33075C18-708F-4BA9-AA31-48203FAE7F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5599113"/>
            <a:ext cx="10668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rgbClr val="5F5F5F"/>
                </a:solidFill>
                <a:latin typeface="Arial" panose="020B0604020202020204" pitchFamily="34" charset="0"/>
              </a:rPr>
              <a:t>http://mech.navajo.cz/</a:t>
            </a:r>
          </a:p>
        </p:txBody>
      </p:sp>
      <p:sp>
        <p:nvSpPr>
          <p:cNvPr id="6150" name="Text Box 7">
            <a:extLst>
              <a:ext uri="{FF2B5EF4-FFF2-40B4-BE49-F238E27FC236}">
                <a16:creationId xmlns:a16="http://schemas.microsoft.com/office/drawing/2014/main" id="{C95FBEBE-EF28-4B79-8851-6A19C82F3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540125"/>
            <a:ext cx="23622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http://en.wikipedia.org/wiki/Image:CharaFragilis.jpg</a:t>
            </a:r>
          </a:p>
        </p:txBody>
      </p:sp>
      <p:sp>
        <p:nvSpPr>
          <p:cNvPr id="6151" name="Text Box 8">
            <a:extLst>
              <a:ext uri="{FF2B5EF4-FFF2-40B4-BE49-F238E27FC236}">
                <a16:creationId xmlns:a16="http://schemas.microsoft.com/office/drawing/2014/main" id="{F90AE8F4-33DE-49D4-9886-6EA6D3664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3540125"/>
            <a:ext cx="26670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http://www.palaeos.com/Plants/Bryophyta/Bryophyta.html</a:t>
            </a:r>
          </a:p>
        </p:txBody>
      </p:sp>
      <p:pic>
        <p:nvPicPr>
          <p:cNvPr id="6152" name="Picture 9" descr="C:\user\Houba\Škola-obrázky\morfologie\fern_prothallium.jpg">
            <a:extLst>
              <a:ext uri="{FF2B5EF4-FFF2-40B4-BE49-F238E27FC236}">
                <a16:creationId xmlns:a16="http://schemas.microsoft.com/office/drawing/2014/main" id="{7936C752-CED2-4690-B3CD-EAB3F2432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0"/>
            <a:ext cx="35814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 Box 10">
            <a:extLst>
              <a:ext uri="{FF2B5EF4-FFF2-40B4-BE49-F238E27FC236}">
                <a16:creationId xmlns:a16="http://schemas.microsoft.com/office/drawing/2014/main" id="{FB43254E-5334-478C-AB55-4C8A6FE4FD27}"/>
              </a:ext>
            </a:extLst>
          </p:cNvPr>
          <p:cNvSpPr txBox="1">
            <a:spLocks noChangeArrowheads="1"/>
          </p:cNvSpPr>
          <p:nvPr/>
        </p:nvSpPr>
        <p:spPr bwMode="auto">
          <a:xfrm rot="10800000">
            <a:off x="304800" y="4038600"/>
            <a:ext cx="290513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http://flickr.com/photos/9725464@N03/1535389070</a:t>
            </a:r>
          </a:p>
        </p:txBody>
      </p:sp>
      <p:sp>
        <p:nvSpPr>
          <p:cNvPr id="6154" name="Text Box 11">
            <a:extLst>
              <a:ext uri="{FF2B5EF4-FFF2-40B4-BE49-F238E27FC236}">
                <a16:creationId xmlns:a16="http://schemas.microsoft.com/office/drawing/2014/main" id="{34AAECE5-32C0-4FF9-830E-D2F1B7A91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228600"/>
            <a:ext cx="274320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Vlevo nahoře: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stélka parožnatky (</a:t>
            </a:r>
            <a:r>
              <a:rPr lang="cs-CZ" altLang="cs-CZ" sz="1600" i="1">
                <a:solidFill>
                  <a:schemeClr val="tx1"/>
                </a:solidFill>
                <a:latin typeface="Arial" panose="020B0604020202020204" pitchFamily="34" charset="0"/>
              </a:rPr>
              <a:t>Chara fragilis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) – kauloid + fyloidy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Vpravo: stélky mechorostů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– gametofyt (rhizoidy, lodyžka a lístky) a sporofyt (štět s tobolkou) </a:t>
            </a:r>
          </a:p>
        </p:txBody>
      </p:sp>
      <p:sp>
        <p:nvSpPr>
          <p:cNvPr id="6155" name="Text Box 12">
            <a:extLst>
              <a:ext uri="{FF2B5EF4-FFF2-40B4-BE49-F238E27FC236}">
                <a16:creationId xmlns:a16="http://schemas.microsoft.com/office/drawing/2014/main" id="{A0C7DA89-D374-4075-88C4-6925277EDA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6248400"/>
            <a:ext cx="4876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Vlevo dole: prothalium = prokel, gametofyt kapradin</a:t>
            </a:r>
          </a:p>
        </p:txBody>
      </p:sp>
      <p:pic>
        <p:nvPicPr>
          <p:cNvPr id="6157" name="1_uvod_3_stavba-stelky.MP3">
            <a:hlinkClick r:id="" action="ppaction://media"/>
            <a:extLst>
              <a:ext uri="{FF2B5EF4-FFF2-40B4-BE49-F238E27FC236}">
                <a16:creationId xmlns:a16="http://schemas.microsoft.com/office/drawing/2014/main" id="{EEE9BFA0-2574-4093-8AB9-50DF6960213F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38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77" fill="hold"/>
                                        <p:tgtEl>
                                          <p:spTgt spid="6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5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6956330-9CEB-46C4-AA32-B8A277C091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505200"/>
            <a:ext cx="8534400" cy="279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u některých dřevin prochází kmen celou korunou až do vrcholu (typicky jehličnany) u jiných se v koruně dělí na jednotlivé silné větve (většina listnatých stromů)</a:t>
            </a:r>
          </a:p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ke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(a): od stromů se liší větvením hned nad zemí, netvoří kmen</a:t>
            </a:r>
          </a:p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jemnější klasifikace odlišuje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keříky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nízké poléhavé keře (vřesovec, vřes, šicha)</a:t>
            </a:r>
          </a:p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poloke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: spodní část stonku dřevnatá a vytrvalá, horní část bylinná a jednoletá (každou sezónu vyroste a odumře – příklady: levandule, šalvěj, routa, pivoňka)</a:t>
            </a:r>
          </a:p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specifickou formou jsou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dřevité liány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(b): mají dřevnatý stonek, ale nerostou do výše bez opory, pnou se po stěnách či jiných rostlinách (břečťan, plamének plotní)</a:t>
            </a:r>
          </a:p>
        </p:txBody>
      </p:sp>
      <p:pic>
        <p:nvPicPr>
          <p:cNvPr id="7171" name="Picture 6" descr="C:\user\Houba\Škola-obrázky\morfologie\rustove_typy_drevin.jpg">
            <a:extLst>
              <a:ext uri="{FF2B5EF4-FFF2-40B4-BE49-F238E27FC236}">
                <a16:creationId xmlns:a16="http://schemas.microsoft.com/office/drawing/2014/main" id="{818DF168-1EBC-40CD-9321-80034AFB0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81000"/>
            <a:ext cx="4651375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8">
            <a:extLst>
              <a:ext uri="{FF2B5EF4-FFF2-40B4-BE49-F238E27FC236}">
                <a16:creationId xmlns:a16="http://schemas.microsoft.com/office/drawing/2014/main" id="{B7408A9F-DDCC-43BD-9832-4BDDE906F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447800"/>
            <a:ext cx="3581400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None/>
            </a:pPr>
            <a:r>
              <a:rPr lang="cs-CZ" altLang="cs-CZ" sz="1800" u="sng">
                <a:solidFill>
                  <a:schemeClr val="tx1"/>
                </a:solidFill>
                <a:latin typeface="Arial" panose="020B0604020202020204" pitchFamily="34" charset="0"/>
              </a:rPr>
              <a:t>Rů</a:t>
            </a:r>
            <a:r>
              <a:rPr lang="cs-CZ" altLang="cs-CZ" sz="1800" u="sng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zné typy 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růstových forem</a:t>
            </a:r>
            <a:endParaRPr lang="cs-CZ" altLang="cs-CZ" sz="1800" u="sng">
              <a:solidFill>
                <a:schemeClr val="tx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• dřeviny</a:t>
            </a:r>
          </a:p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stromy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(c)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vytrvalé rostliny s dřevnatými kořeny i stonkem, větvícím se alespoň 50 cm nad zemí =&gt; členění na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kmen + 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tve</a:t>
            </a: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7173" name="Text Box 9">
            <a:extLst>
              <a:ext uri="{FF2B5EF4-FFF2-40B4-BE49-F238E27FC236}">
                <a16:creationId xmlns:a16="http://schemas.microsoft.com/office/drawing/2014/main" id="{FBAEA904-C368-4D13-B04A-C7E107FD0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57200"/>
            <a:ext cx="33528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http://druidova.mysteria.cz/STROMY/STROMY_KROVINY_LESY.htm</a:t>
            </a:r>
          </a:p>
        </p:txBody>
      </p:sp>
      <p:pic>
        <p:nvPicPr>
          <p:cNvPr id="7175" name="1_uvod_4_stromy-kere.MP3">
            <a:hlinkClick r:id="" action="ppaction://media"/>
            <a:extLst>
              <a:ext uri="{FF2B5EF4-FFF2-40B4-BE49-F238E27FC236}">
                <a16:creationId xmlns:a16="http://schemas.microsoft.com/office/drawing/2014/main" id="{C6245A13-5CED-4C26-962A-777D6EBAD82E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844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34" fill="hold"/>
                                        <p:tgtEl>
                                          <p:spTgt spid="71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\Houba\Škola-obrázky\morfologie\calluna_vulgaris.jpg">
            <a:extLst>
              <a:ext uri="{FF2B5EF4-FFF2-40B4-BE49-F238E27FC236}">
                <a16:creationId xmlns:a16="http://schemas.microsoft.com/office/drawing/2014/main" id="{C3B50577-541A-49DD-84D6-0D7402DD5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23431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3">
            <a:extLst>
              <a:ext uri="{FF2B5EF4-FFF2-40B4-BE49-F238E27FC236}">
                <a16:creationId xmlns:a16="http://schemas.microsoft.com/office/drawing/2014/main" id="{D8CE9E13-8B18-4D3D-BC45-C0E68CA70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200400"/>
            <a:ext cx="11430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/kytky/foto.php?268</a:t>
            </a:r>
          </a:p>
        </p:txBody>
      </p:sp>
      <p:pic>
        <p:nvPicPr>
          <p:cNvPr id="8196" name="Picture 4" descr="C:\user\Houba\Škola-obrázky\morfologie\empetrum_nigrum.jpg">
            <a:extLst>
              <a:ext uri="{FF2B5EF4-FFF2-40B4-BE49-F238E27FC236}">
                <a16:creationId xmlns:a16="http://schemas.microsoft.com/office/drawing/2014/main" id="{C6953B3F-8514-4E21-8063-57D63AC3D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05200"/>
            <a:ext cx="20764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 Box 5">
            <a:extLst>
              <a:ext uri="{FF2B5EF4-FFF2-40B4-BE49-F238E27FC236}">
                <a16:creationId xmlns:a16="http://schemas.microsoft.com/office/drawing/2014/main" id="{E94B9B95-1EE8-49F9-AD68-627406C5C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-34925"/>
            <a:ext cx="1920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ACE23F4D-F910-4D8E-857B-03B078079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28600"/>
            <a:ext cx="137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Calluna vulgaris</a:t>
            </a: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  – vřes obecný</a:t>
            </a:r>
          </a:p>
        </p:txBody>
      </p:sp>
      <p:sp>
        <p:nvSpPr>
          <p:cNvPr id="8199" name="Text Box 7">
            <a:extLst>
              <a:ext uri="{FF2B5EF4-FFF2-40B4-BE49-F238E27FC236}">
                <a16:creationId xmlns:a16="http://schemas.microsoft.com/office/drawing/2014/main" id="{E30AFEBC-A0B6-4AE1-9282-C7B038883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324600"/>
            <a:ext cx="2286000" cy="35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http://www.naturephoto-cz.com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/black-crowberry:empetrum-nigrum-photo-4862.html</a:t>
            </a:r>
          </a:p>
        </p:txBody>
      </p:sp>
      <p:sp>
        <p:nvSpPr>
          <p:cNvPr id="8200" name="Text Box 8">
            <a:extLst>
              <a:ext uri="{FF2B5EF4-FFF2-40B4-BE49-F238E27FC236}">
                <a16:creationId xmlns:a16="http://schemas.microsoft.com/office/drawing/2014/main" id="{44D78AB1-9DB9-4702-BDB9-A1C489A3E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50520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Empetrum nigrum</a:t>
            </a: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 – šicha černá</a:t>
            </a:r>
          </a:p>
        </p:txBody>
      </p:sp>
      <p:pic>
        <p:nvPicPr>
          <p:cNvPr id="8201" name="Picture 9" descr="C:\user\Houba\Škola-obrázky\morfologie\paeonia_suffruticosa.jpg">
            <a:extLst>
              <a:ext uri="{FF2B5EF4-FFF2-40B4-BE49-F238E27FC236}">
                <a16:creationId xmlns:a16="http://schemas.microsoft.com/office/drawing/2014/main" id="{044108AE-37FC-4054-9C43-4E0CFB27C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505200"/>
            <a:ext cx="234315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2" name="Text Box 10">
            <a:extLst>
              <a:ext uri="{FF2B5EF4-FFF2-40B4-BE49-F238E27FC236}">
                <a16:creationId xmlns:a16="http://schemas.microsoft.com/office/drawing/2014/main" id="{21B493F8-1BD5-4935-BFEF-FFEBC2365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8088" y="6357938"/>
            <a:ext cx="25733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cs.wikipedia.org/wiki/Soubor:Paeonia_suffruticosa12.jpg</a:t>
            </a:r>
          </a:p>
        </p:txBody>
      </p:sp>
      <p:sp>
        <p:nvSpPr>
          <p:cNvPr id="8203" name="Text Box 11">
            <a:extLst>
              <a:ext uri="{FF2B5EF4-FFF2-40B4-BE49-F238E27FC236}">
                <a16:creationId xmlns:a16="http://schemas.microsoft.com/office/drawing/2014/main" id="{25BC84C8-59C1-4EDD-9BBF-FE74A181E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505200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Paeonia suffruticosa</a:t>
            </a: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 – pivoňka křovitá</a:t>
            </a:r>
          </a:p>
        </p:txBody>
      </p:sp>
      <p:pic>
        <p:nvPicPr>
          <p:cNvPr id="8204" name="Picture 12" descr="C:\user\Houba\Škola-obrázky\morfologie\salvia_officinalis.jpg">
            <a:extLst>
              <a:ext uri="{FF2B5EF4-FFF2-40B4-BE49-F238E27FC236}">
                <a16:creationId xmlns:a16="http://schemas.microsoft.com/office/drawing/2014/main" id="{0FBC4BCC-D5DF-4DFC-B332-4F0F1AF30B60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0"/>
            <a:ext cx="2286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5" name="Text Box 13">
            <a:extLst>
              <a:ext uri="{FF2B5EF4-FFF2-40B4-BE49-F238E27FC236}">
                <a16:creationId xmlns:a16="http://schemas.microsoft.com/office/drawing/2014/main" id="{A842964C-2AFD-4E84-9B2E-790787DE0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082925"/>
            <a:ext cx="2438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http://www.portableherbarium.com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/Images/catalog/Salvia-officinalis-pink.jpg</a:t>
            </a:r>
          </a:p>
        </p:txBody>
      </p:sp>
      <p:pic>
        <p:nvPicPr>
          <p:cNvPr id="8206" name="Picture 14" descr="C:\user\Houba\Škola-obrázky\morfologie\hedera_helix.jpg">
            <a:extLst>
              <a:ext uri="{FF2B5EF4-FFF2-40B4-BE49-F238E27FC236}">
                <a16:creationId xmlns:a16="http://schemas.microsoft.com/office/drawing/2014/main" id="{61560832-4C15-4B3F-B543-41DC4C0D5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28600"/>
            <a:ext cx="2362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Text Box 15">
            <a:extLst>
              <a:ext uri="{FF2B5EF4-FFF2-40B4-BE49-F238E27FC236}">
                <a16:creationId xmlns:a16="http://schemas.microsoft.com/office/drawing/2014/main" id="{9E274C08-FB22-495F-B422-B2C658DCDA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3200400"/>
            <a:ext cx="12192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/kytky/foto.php?489:4</a:t>
            </a:r>
          </a:p>
        </p:txBody>
      </p:sp>
      <p:pic>
        <p:nvPicPr>
          <p:cNvPr id="8208" name="Picture 16" descr="C:\user\Houba\Škola-obrázky\morfologie\clematis_vitalba.jpg">
            <a:extLst>
              <a:ext uri="{FF2B5EF4-FFF2-40B4-BE49-F238E27FC236}">
                <a16:creationId xmlns:a16="http://schemas.microsoft.com/office/drawing/2014/main" id="{EDE6629E-F851-4A34-A2A9-8E897FBA77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505200"/>
            <a:ext cx="25908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9" name="Text Box 17">
            <a:extLst>
              <a:ext uri="{FF2B5EF4-FFF2-40B4-BE49-F238E27FC236}">
                <a16:creationId xmlns:a16="http://schemas.microsoft.com/office/drawing/2014/main" id="{4F35A055-5A5E-4951-811F-5D287B506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48006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plamének plotní</a:t>
            </a:r>
          </a:p>
        </p:txBody>
      </p:sp>
      <p:sp>
        <p:nvSpPr>
          <p:cNvPr id="8210" name="Text Box 18">
            <a:extLst>
              <a:ext uri="{FF2B5EF4-FFF2-40B4-BE49-F238E27FC236}">
                <a16:creationId xmlns:a16="http://schemas.microsoft.com/office/drawing/2014/main" id="{EA181BA5-963A-4AB1-A460-9BD8D0F84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3429000"/>
            <a:ext cx="1371600" cy="327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Vlevo: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keříky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(vřes, šicha)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Uprostřed: polokeře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(šalvěj, pivoňka)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16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Vpravo: dřevité liány (břečťan, plamének)</a:t>
            </a:r>
          </a:p>
        </p:txBody>
      </p:sp>
      <p:sp>
        <p:nvSpPr>
          <p:cNvPr id="8211" name="Text Box 19">
            <a:extLst>
              <a:ext uri="{FF2B5EF4-FFF2-40B4-BE49-F238E27FC236}">
                <a16:creationId xmlns:a16="http://schemas.microsoft.com/office/drawing/2014/main" id="{49B2EC91-A6B7-4462-9553-536FF6202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6357938"/>
            <a:ext cx="1981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http://pharm1.pharmazie.uni-greifswald.de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/systematik/7_bilder/liebermn/lb-00087.jpg</a:t>
            </a:r>
          </a:p>
        </p:txBody>
      </p:sp>
      <p:sp>
        <p:nvSpPr>
          <p:cNvPr id="8212" name="Text Box 20">
            <a:extLst>
              <a:ext uri="{FF2B5EF4-FFF2-40B4-BE49-F238E27FC236}">
                <a16:creationId xmlns:a16="http://schemas.microsoft.com/office/drawing/2014/main" id="{337BAE91-0C7E-4348-A35A-C3D2328F92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228600"/>
            <a:ext cx="2514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Hedera helix</a:t>
            </a: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 – břečťan popínavý</a:t>
            </a:r>
          </a:p>
        </p:txBody>
      </p:sp>
      <p:sp>
        <p:nvSpPr>
          <p:cNvPr id="8213" name="Text Box 21">
            <a:extLst>
              <a:ext uri="{FF2B5EF4-FFF2-40B4-BE49-F238E27FC236}">
                <a16:creationId xmlns:a16="http://schemas.microsoft.com/office/drawing/2014/main" id="{2FFEF150-CDC4-4923-86C3-E1CF007D95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2949575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šalvěj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lékařská</a:t>
            </a:r>
          </a:p>
        </p:txBody>
      </p:sp>
      <p:pic>
        <p:nvPicPr>
          <p:cNvPr id="8215" name="1_uvod_5_keriky-liany.MP3">
            <a:hlinkClick r:id="" action="ppaction://media"/>
            <a:extLst>
              <a:ext uri="{FF2B5EF4-FFF2-40B4-BE49-F238E27FC236}">
                <a16:creationId xmlns:a16="http://schemas.microsoft.com/office/drawing/2014/main" id="{B2700C91-3FB5-4E93-B240-C4110B5D1382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2997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24" fill="hold"/>
                                        <p:tgtEl>
                                          <p:spTgt spid="82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1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1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A3B584B7-1826-40E1-805A-C7CE0FF02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04800"/>
            <a:ext cx="8534400" cy="613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byliny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monokarpi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cké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: kvetou a plodí jednou za život, po vytvoření plodů odumírají</a:t>
            </a:r>
          </a:p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jednoletky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(letničky, annuely) – 1-letý životní cyklus</a:t>
            </a:r>
          </a:p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jarní efemery (osívka) rostou jen pár týdnů, zbytek života v semenech</a:t>
            </a:r>
          </a:p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ozimé rostliny (pšenice, žito, řepka) vyklíčí na podzim, přezimují ve vegetativním stavu, na jaře pokračují v růstu, vykvetou a odplodí</a:t>
            </a:r>
          </a:p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dvouletky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(bieny) – 2-letý cyklus: první rok vytvoří kořen a růžici listů, druhý rok vyroste lodyha, květy a plody (mrkev, řepa, divizna)</a:t>
            </a:r>
          </a:p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vícelet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é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monokarpi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cké (plurieny) – víceleté byliny, žijí ve vegetativních orgánech a až poslední rok vytvoří květy a plody (záraza, agáve, bambus)</a:t>
            </a:r>
          </a:p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polykarpi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cké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: kvetou a plodí více let, </a:t>
            </a:r>
          </a:p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trvalky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(pereny) – přezimují ve vegetativních orgánech (oddenky, hlízy, cibule), každý rok vytvoří nový prýt (jitrocel, jahodník, sedmikráska)</a:t>
            </a:r>
          </a:p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None/>
            </a:pPr>
            <a:endParaRPr lang="cs-CZ" altLang="cs-CZ" sz="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O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vlivn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ní vn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jšími podmínkami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(jeden a tentý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druh může tvo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it 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zné formy)</a:t>
            </a:r>
          </a:p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stromy x ke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(jíva, tis)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			     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jednoletky x trvalky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(skočec – v Africe a Mediter. dřevina, u nás jednoletá bylina)</a:t>
            </a:r>
            <a:endParaRPr lang="cs-CZ" altLang="cs-CZ" sz="1800" b="1" i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8">
            <a:extLst>
              <a:ext uri="{FF2B5EF4-FFF2-40B4-BE49-F238E27FC236}">
                <a16:creationId xmlns:a16="http://schemas.microsoft.com/office/drawing/2014/main" id="{289399D1-201D-449E-897A-036856F222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14400"/>
            <a:ext cx="3505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10243" name="Text Box 9">
            <a:extLst>
              <a:ext uri="{FF2B5EF4-FFF2-40B4-BE49-F238E27FC236}">
                <a16:creationId xmlns:a16="http://schemas.microsoft.com/office/drawing/2014/main" id="{819D4171-3ACF-4192-A88D-E35C290C0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400800"/>
            <a:ext cx="5029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O čem svědčí jména </a:t>
            </a: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Poa annua, Crepis biennis, Bellis perennis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 ?</a:t>
            </a:r>
          </a:p>
        </p:txBody>
      </p:sp>
      <p:pic>
        <p:nvPicPr>
          <p:cNvPr id="10244" name="Picture 10" descr="C:\user\Houba\Škola-obrázky\morfologie\poa_annua.jpg">
            <a:extLst>
              <a:ext uri="{FF2B5EF4-FFF2-40B4-BE49-F238E27FC236}">
                <a16:creationId xmlns:a16="http://schemas.microsoft.com/office/drawing/2014/main" id="{5D1D291A-B38D-4298-975E-2F85D1F57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447800"/>
            <a:ext cx="25908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11">
            <a:extLst>
              <a:ext uri="{FF2B5EF4-FFF2-40B4-BE49-F238E27FC236}">
                <a16:creationId xmlns:a16="http://schemas.microsoft.com/office/drawing/2014/main" id="{8F147839-417E-49FD-8C89-2E2DDA338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1088" y="1524000"/>
            <a:ext cx="290512" cy="195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rgbClr val="5F5F5F"/>
                </a:solidFill>
                <a:latin typeface="Arial" panose="020B0604020202020204" pitchFamily="34" charset="0"/>
              </a:rPr>
              <a:t>http://zij-i-vterinu-naplno.blog.cz/0710/plevely</a:t>
            </a:r>
          </a:p>
        </p:txBody>
      </p:sp>
      <p:pic>
        <p:nvPicPr>
          <p:cNvPr id="10246" name="Picture 12" descr="C:\user\Houba\Škola-obrázky\morfologie\crepis_biennis.jpg">
            <a:extLst>
              <a:ext uri="{FF2B5EF4-FFF2-40B4-BE49-F238E27FC236}">
                <a16:creationId xmlns:a16="http://schemas.microsoft.com/office/drawing/2014/main" id="{ACAD563C-FBC3-4C83-84D7-7761E82B6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3581400"/>
            <a:ext cx="193198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Text Box 13">
            <a:extLst>
              <a:ext uri="{FF2B5EF4-FFF2-40B4-BE49-F238E27FC236}">
                <a16:creationId xmlns:a16="http://schemas.microsoft.com/office/drawing/2014/main" id="{4A4E838E-217F-47F9-BBBF-DFDFB62AA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4267200"/>
            <a:ext cx="290513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rgbClr val="5F5F5F"/>
                </a:solidFill>
                <a:latin typeface="Arial" panose="020B0604020202020204" pitchFamily="34" charset="0"/>
              </a:rPr>
              <a:t>http://caliban.mpiz-koeln.mpg.de/~stueber/lindman/44.jpg</a:t>
            </a:r>
          </a:p>
        </p:txBody>
      </p:sp>
      <p:pic>
        <p:nvPicPr>
          <p:cNvPr id="10248" name="Picture 14" descr="C:\user\Houba\Škola-obrázky\morfologie\bellis_perennis.jpg">
            <a:extLst>
              <a:ext uri="{FF2B5EF4-FFF2-40B4-BE49-F238E27FC236}">
                <a16:creationId xmlns:a16="http://schemas.microsoft.com/office/drawing/2014/main" id="{9701BD08-BA8B-45A9-889C-34A32852B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013" y="3581400"/>
            <a:ext cx="1966912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9" name="Text Box 15">
            <a:extLst>
              <a:ext uri="{FF2B5EF4-FFF2-40B4-BE49-F238E27FC236}">
                <a16:creationId xmlns:a16="http://schemas.microsoft.com/office/drawing/2014/main" id="{ACCD69C6-E22B-4D04-BF5C-10A68764D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1088" y="4038600"/>
            <a:ext cx="290512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rgbClr val="5F5F5F"/>
                </a:solidFill>
                <a:latin typeface="Arial" panose="020B0604020202020204" pitchFamily="34" charset="0"/>
              </a:rPr>
              <a:t>http://www.bylinky.kvalitne.cz/fotky/sedmikraska_chudobka.jpg</a:t>
            </a:r>
          </a:p>
        </p:txBody>
      </p:sp>
      <p:pic>
        <p:nvPicPr>
          <p:cNvPr id="10250" name="Picture 16" descr="C:\user\Houba\Škola-obrázky\morfologie\erophila_verna.jpg">
            <a:extLst>
              <a:ext uri="{FF2B5EF4-FFF2-40B4-BE49-F238E27FC236}">
                <a16:creationId xmlns:a16="http://schemas.microsoft.com/office/drawing/2014/main" id="{DBE76A29-84D3-4D23-AD44-E37501EF9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Text Box 17">
            <a:extLst>
              <a:ext uri="{FF2B5EF4-FFF2-40B4-BE49-F238E27FC236}">
                <a16:creationId xmlns:a16="http://schemas.microsoft.com/office/drawing/2014/main" id="{51BA7121-F9F3-480E-8CE1-4991A3736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133600"/>
            <a:ext cx="26670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http://botanika.wendys.cz/kytky/K294.php</a:t>
            </a:r>
          </a:p>
        </p:txBody>
      </p:sp>
      <p:pic>
        <p:nvPicPr>
          <p:cNvPr id="10252" name="Picture 18" descr="C:\user\Houba\Škola-obrázky\morfologie\agave_americana_stalks.jpg">
            <a:extLst>
              <a:ext uri="{FF2B5EF4-FFF2-40B4-BE49-F238E27FC236}">
                <a16:creationId xmlns:a16="http://schemas.microsoft.com/office/drawing/2014/main" id="{A6F5006D-B49A-454C-BFE7-D63F739BD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388" y="228600"/>
            <a:ext cx="219392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3" name="Text Box 19">
            <a:extLst>
              <a:ext uri="{FF2B5EF4-FFF2-40B4-BE49-F238E27FC236}">
                <a16:creationId xmlns:a16="http://schemas.microsoft.com/office/drawing/2014/main" id="{69E41334-EF45-4B06-8A05-59D30D377C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3159125"/>
            <a:ext cx="2362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http://ag.arizona.edu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/pima/gardening/aridplants/Agave_americana.html</a:t>
            </a:r>
          </a:p>
        </p:txBody>
      </p:sp>
      <p:pic>
        <p:nvPicPr>
          <p:cNvPr id="10254" name="Picture 20" descr="C:\user\Houba\Škola-obrázky\morfologie\ricinus_communis_recko.jpg">
            <a:extLst>
              <a:ext uri="{FF2B5EF4-FFF2-40B4-BE49-F238E27FC236}">
                <a16:creationId xmlns:a16="http://schemas.microsoft.com/office/drawing/2014/main" id="{05D3D58A-3F67-4BC6-B27F-329B588E0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14600"/>
            <a:ext cx="23971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5" name="Text Box 21">
            <a:extLst>
              <a:ext uri="{FF2B5EF4-FFF2-40B4-BE49-F238E27FC236}">
                <a16:creationId xmlns:a16="http://schemas.microsoft.com/office/drawing/2014/main" id="{DEEA2D7D-F863-473C-AF89-16718FEBD8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" y="5791200"/>
            <a:ext cx="2590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commons.wikimedia.org/wiki/Image:Ricinus_communis4.jpg</a:t>
            </a:r>
          </a:p>
        </p:txBody>
      </p:sp>
      <p:pic>
        <p:nvPicPr>
          <p:cNvPr id="10256" name="Picture 22" descr="C:\user\Houba\Škola-obrázky\morfologie\ricinus_communis_kvetinac.jpg">
            <a:extLst>
              <a:ext uri="{FF2B5EF4-FFF2-40B4-BE49-F238E27FC236}">
                <a16:creationId xmlns:a16="http://schemas.microsoft.com/office/drawing/2014/main" id="{50B99329-605C-4519-892A-754920A7A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581400"/>
            <a:ext cx="18859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7" name="Text Box 23">
            <a:extLst>
              <a:ext uri="{FF2B5EF4-FFF2-40B4-BE49-F238E27FC236}">
                <a16:creationId xmlns:a16="http://schemas.microsoft.com/office/drawing/2014/main" id="{E987EEDB-425F-4B4A-9564-C6C5982F9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5791200"/>
            <a:ext cx="190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http://commons.wikimedia.org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/wiki/Image:Ricinus_communis.JPG</a:t>
            </a:r>
          </a:p>
        </p:txBody>
      </p:sp>
      <p:sp>
        <p:nvSpPr>
          <p:cNvPr id="10258" name="Text Box 24">
            <a:extLst>
              <a:ext uri="{FF2B5EF4-FFF2-40B4-BE49-F238E27FC236}">
                <a16:creationId xmlns:a16="http://schemas.microsoft.com/office/drawing/2014/main" id="{B0095A72-2EBD-4CC7-99B2-EB96CA06F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7525" y="18288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Osívka jarní 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Erophila verna</a:t>
            </a:r>
            <a:endParaRPr lang="cs-CZ" altLang="cs-CZ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259" name="Text Box 25">
            <a:extLst>
              <a:ext uri="{FF2B5EF4-FFF2-40B4-BE49-F238E27FC236}">
                <a16:creationId xmlns:a16="http://schemas.microsoft.com/office/drawing/2014/main" id="{1735DFAD-2888-4316-A223-9745B52F18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228600"/>
            <a:ext cx="1524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Agave americana</a:t>
            </a:r>
            <a:endParaRPr lang="cs-CZ" altLang="cs-CZ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260" name="Text Box 26">
            <a:extLst>
              <a:ext uri="{FF2B5EF4-FFF2-40B4-BE49-F238E27FC236}">
                <a16:creationId xmlns:a16="http://schemas.microsoft.com/office/drawing/2014/main" id="{444219AA-F99A-4B10-9BAA-BD83FE59A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48640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Skočec obecný </a:t>
            </a: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Ricinus communis</a:t>
            </a:r>
            <a:endParaRPr lang="cs-CZ" altLang="cs-CZ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261" name="Text Box 28">
            <a:extLst>
              <a:ext uri="{FF2B5EF4-FFF2-40B4-BE49-F238E27FC236}">
                <a16:creationId xmlns:a16="http://schemas.microsoft.com/office/drawing/2014/main" id="{F9328F7E-F7C1-4A6D-9DCA-265C80BB6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152400"/>
            <a:ext cx="37338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Osívka – příklad jarní efemery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Agáve – víceletá monokarpická bylina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Skočec v květináči a jako keř v Řecku </a:t>
            </a:r>
          </a:p>
        </p:txBody>
      </p:sp>
      <p:pic>
        <p:nvPicPr>
          <p:cNvPr id="10263" name="1_uvod_7_bylinne-formy.MP3">
            <a:hlinkClick r:id="" action="ppaction://media"/>
            <a:extLst>
              <a:ext uri="{FF2B5EF4-FFF2-40B4-BE49-F238E27FC236}">
                <a16:creationId xmlns:a16="http://schemas.microsoft.com/office/drawing/2014/main" id="{33F4B654-E73A-470B-8A4E-CFEAC88F96B0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412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25" fill="hold"/>
                                        <p:tgtEl>
                                          <p:spTgt spid="102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6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72F0A550-CA6E-402B-BBAE-1EA168AD6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04800"/>
            <a:ext cx="8534400" cy="622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ivotní formy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(nejsou totožné s růstovými formami) – klasifikace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podle umíst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ní obnovovacích pupen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resp. zp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sobu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ekonávání období klidu 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/orig. C. Ch. Raunkiaer 1934: The Life Forms of Plants and Statistical Plant/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terofyty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celý životní cyklus v průběhu 1 sezóny, přezimují jen v semenech</a:t>
            </a:r>
          </a:p>
          <a:p>
            <a:pPr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geofyty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vytrvalé, přezimují pod povrchem půdy v oddencích, hlízách, cibulích</a:t>
            </a:r>
          </a:p>
          <a:p>
            <a:pPr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hydrofyty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přezimují pod hladinou vody (rostliny splývavé nebo kořenující)</a:t>
            </a:r>
          </a:p>
          <a:p>
            <a:pPr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geofyty a hydrofyty bývají spojovány pod pojem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kryptofyty</a:t>
            </a:r>
          </a:p>
          <a:p>
            <a:pPr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hemikryptofyty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obnovovací pupeny a meristémy těsně nad povrchem půdy, kryté šupinami, starými listy, též bývají chráněny sněhovou pokrývkou</a:t>
            </a:r>
          </a:p>
          <a:p>
            <a:pPr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typicky trsnaté rostliny a rostliny tvořící listové růžice, ale i játrovky a lišejníky</a:t>
            </a:r>
          </a:p>
          <a:p>
            <a:pPr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chamaefyty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obnov. pupeny nad zemí (do výše 30 cm), kryté šupinami pupenů</a:t>
            </a:r>
          </a:p>
          <a:p>
            <a:pPr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byliny, polokeře a plazivé keříky, též mechy a keříčkovité lišejníky</a:t>
            </a:r>
          </a:p>
          <a:p>
            <a:pPr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fanerofyty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obnovovací pupeny výše než 30 cm</a:t>
            </a:r>
          </a:p>
          <a:p>
            <a:pPr>
              <a:spcBef>
                <a:spcPct val="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zejména keře a stromy (s větv. korunou nebo chocholem jako palmy), ale i velké sukulenty (kaktusy), „stromovité“ byliny (banánovník), kořenující liány (břečťan)</a:t>
            </a:r>
          </a:p>
          <a:p>
            <a:pPr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epifyty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rostou na jiné rostlině, nejsou zakořeněny v zemi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(jmelí,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převislé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liány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  <a:p>
            <a:pPr>
              <a:spcBef>
                <a:spcPts val="5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Klasifikace živ. a růst. forem dobře použitelná u nás, problematicky v tropech</a:t>
            </a:r>
          </a:p>
        </p:txBody>
      </p:sp>
      <p:pic>
        <p:nvPicPr>
          <p:cNvPr id="11268" name="1_uvod_8_zivotni formy.MP3">
            <a:hlinkClick r:id="" action="ppaction://media"/>
            <a:extLst>
              <a:ext uri="{FF2B5EF4-FFF2-40B4-BE49-F238E27FC236}">
                <a16:creationId xmlns:a16="http://schemas.microsoft.com/office/drawing/2014/main" id="{71B0C2E7-8E5C-49BC-9C86-8FB2AB4D03C0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6207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364" fill="hold"/>
                                        <p:tgtEl>
                                          <p:spTgt spid="112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6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2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2578</TotalTime>
  <Words>1362</Words>
  <Application>Microsoft Office PowerPoint</Application>
  <PresentationFormat>Předvádění na obrazovce (4:3)</PresentationFormat>
  <Paragraphs>118</Paragraphs>
  <Slides>8</Slides>
  <Notes>1</Notes>
  <HiddenSlides>0</HiddenSlides>
  <MMClips>7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2" baseType="lpstr">
      <vt:lpstr>Times New Roman</vt:lpstr>
      <vt:lpstr>Lucida Sans Unicode</vt:lpstr>
      <vt:lpstr>Arial</vt:lpstr>
      <vt:lpstr>Default Design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Admin</dc:creator>
  <cp:lastModifiedBy>Petr</cp:lastModifiedBy>
  <cp:revision>98</cp:revision>
  <dcterms:modified xsi:type="dcterms:W3CDTF">2020-11-08T11:26:24Z</dcterms:modified>
</cp:coreProperties>
</file>