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E101C-C324-4E67-9502-D0285442D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60EA32-B810-4571-8815-75AE010C4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A21B20-D716-4E6A-BC8B-B5BD8CD1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6DBD5-D62A-4CDE-8A70-605C2031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E74E83-D05A-494D-95EB-13B558CB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21CDB-DCCD-4C04-80DC-1A37477B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789C6A-11D0-43EA-B8F1-575B1A36A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45A59-F0CB-4F60-86DC-AB261180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0B2DB5-03B0-425B-8585-937BBE97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C29B8A-E9A3-41C6-954C-4765AEBD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74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DAF529-33CE-4F86-9F34-C668CB8A1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47FB76-045C-4162-A3A0-335AF248D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883055-73AA-4045-8872-BAC5E94B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2B3CCB-CD59-4E91-9002-2A8E0029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16DDB2-BE14-4F37-BDC1-5FAD9E8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1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5A17E-9D10-4811-9DAF-5293D20B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9C5FDD-844A-43A9-90E3-53AC5AA58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B2961-51CA-4F50-98B2-9278941E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EA8EF1-2AF7-4338-896C-AD9256A2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934097-6826-4D3E-97C1-A6E64EFF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4CD18-21C0-40EA-9966-AFAC685A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33E57-F705-4B5F-AA55-9CF5F0FE1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F6258E-3F4C-4DAA-A7CB-55474D1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62C399-5365-448B-AED2-E9ABEE7D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9773E2-5782-460E-BE5C-879FE6D0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9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DE354-5932-4BC5-98A7-B5B7BA07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959CE-CB27-4A4D-B11B-08E32B99C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4C318D-A985-40C7-8001-00ADF0F0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577BD9-E1B1-4964-94A0-3802F570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50D7F5-DA93-4BC0-9E79-69449877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866A0E-035C-4A85-8333-043A0348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9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082A7-E6DC-470C-B055-69925CA6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CB35CD-E15E-4981-A5B6-007AB7FE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2B8CA7-2980-4534-BF34-53958135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A1ADC8-0C2B-413E-B765-BCA17DFCD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C7F1ED-0BDD-40E3-B0EB-BCC8A100C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161FCE-80F6-4058-93A7-E65AB748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FB3B99-5AD2-41BD-80EC-779712E4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C78718-C183-4C7D-9298-E203B4B4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6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697A3-33A7-42A5-A176-09C19E04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50751D-4296-4375-9B9E-62C0DE60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3ECD97-54F7-4A95-9D09-76638DC8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5955E5-5A18-47D6-80FC-F5BC9F07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3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DA9420-53C5-4F5D-8C81-5C18DA32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9F89B5-6877-43DC-B95C-419D63BD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ECCC39-E17A-4596-ABBF-965415D8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6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7E3C6-2E02-4432-9367-24637A92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649C3-74F5-440E-9BDE-313536941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FDB794-9961-445A-BE6A-545944658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57CCB1-53C9-4FDF-AEC3-020782C6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4B9036-0EF3-4B09-9C30-7D61F2C6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B76BD7-4846-4E2E-AEAB-F734A3F3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8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F2361-96CD-469A-A2B3-C44C5B61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ADC5D6-284D-437D-846C-134327609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1233F0-7886-49F1-9E3C-25CBD1E1F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C38905-7B00-4C6A-8050-7C1DF77E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3FC2E1-B79C-4A73-B4C2-E316F69A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7573C1-02AF-4B1C-9020-26468342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0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6E2122-BCAE-4FA8-BCE5-6897A8FC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4E6B32-2EAD-4F13-B687-58E4C0DEA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2A62FA-89D2-4FA4-882C-363384FF4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51B7-CC22-4E07-98C1-884A54FE251C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0B0FE1-F947-4E31-B7CB-574CDA277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3EF84D-FC53-4672-A7CE-452702224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512-4182-4F55-8752-18C65D87C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8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0EDFF-9338-475E-8016-F04F17677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Poznámky pro vypracování protokolu z 1. cvičení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73F5C4-98A7-4ADF-86B6-934F90531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0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1F969E2-7F0F-43BF-89F8-EAE80A0BB63E}"/>
              </a:ext>
            </a:extLst>
          </p:cNvPr>
          <p:cNvSpPr txBox="1"/>
          <p:nvPr/>
        </p:nvSpPr>
        <p:spPr>
          <a:xfrm>
            <a:off x="1263459" y="812800"/>
            <a:ext cx="9665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Bakteriální buňky: jedná se prokaryotické organismy, velikost cca 1 – 10 mikrometrů, nutno pozorovat</a:t>
            </a:r>
          </a:p>
          <a:p>
            <a:r>
              <a:rPr lang="cs-CZ" dirty="0"/>
              <a:t> pod imerzí. Buď kulatého tvaru (koky) nebo tyčinkovitého (bacily) 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984134-5C2C-4AB2-BB34-08A9B0958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7" y="2708870"/>
            <a:ext cx="4301067" cy="3225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86D16F-D1EE-4809-922B-7292F4969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74" y="2714626"/>
            <a:ext cx="4301067" cy="32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40103D1-7DE6-43D9-9D90-A4C49FF9C9D3}"/>
              </a:ext>
            </a:extLst>
          </p:cNvPr>
          <p:cNvSpPr txBox="1"/>
          <p:nvPr/>
        </p:nvSpPr>
        <p:spPr>
          <a:xfrm>
            <a:off x="863600" y="850900"/>
            <a:ext cx="1103552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Protokol se odevzdává v papírové podobě na následujícím cvičení a skládá se z těchto částí:</a:t>
            </a:r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Název tématu: </a:t>
            </a:r>
            <a:r>
              <a:rPr lang="cs-CZ" b="1" dirty="0"/>
              <a:t>Morfologie buněk </a:t>
            </a:r>
          </a:p>
          <a:p>
            <a:r>
              <a:rPr lang="cs-CZ" dirty="0"/>
              <a:t>V rámci cvičení je cílem kromě procvičení obsluhy mikroskopu (doženeme během semestru) seznámit se s </a:t>
            </a:r>
          </a:p>
          <a:p>
            <a:r>
              <a:rPr lang="cs-CZ" dirty="0"/>
              <a:t>různými tvary (morfologie – nauka o tvaru) buněk živočišných, rostlinných a bakteriálních. Ke všem těmto skupinám </a:t>
            </a:r>
          </a:p>
          <a:p>
            <a:r>
              <a:rPr lang="cs-CZ" dirty="0"/>
              <a:t>jsou v prvním cvičení probíráni zástupci, které je třeba po prohlédnutí zakreslit do protokolu a popsat. Jelikož cvičení</a:t>
            </a:r>
          </a:p>
          <a:p>
            <a:r>
              <a:rPr lang="cs-CZ" dirty="0"/>
              <a:t>z objektivních důvodů odpadlo, vypracujete pouze nákresy a popisy  (tužkou) na základě fotek preparátů, které jsou</a:t>
            </a:r>
          </a:p>
          <a:p>
            <a:r>
              <a:rPr lang="cs-CZ" dirty="0"/>
              <a:t> na </a:t>
            </a:r>
            <a:r>
              <a:rPr lang="cs-CZ" dirty="0" err="1"/>
              <a:t>ISu</a:t>
            </a:r>
            <a:r>
              <a:rPr lang="cs-CZ" dirty="0"/>
              <a:t> a které se vám v této prezentaci pokusím stručně vysvětlit a popsat. </a:t>
            </a:r>
          </a:p>
          <a:p>
            <a:endParaRPr lang="cs-CZ" dirty="0"/>
          </a:p>
          <a:p>
            <a:r>
              <a:rPr lang="cs-CZ" dirty="0"/>
              <a:t>2. </a:t>
            </a:r>
            <a:r>
              <a:rPr lang="cs-CZ" b="1" dirty="0"/>
              <a:t>Teoretickou část </a:t>
            </a:r>
            <a:r>
              <a:rPr lang="cs-CZ" dirty="0"/>
              <a:t>– vypracovat do protokolu v rozsahu cca 1 A4 strana, text lze psát ručně nebo na počítači, </a:t>
            </a:r>
          </a:p>
          <a:p>
            <a:r>
              <a:rPr lang="cs-CZ" dirty="0"/>
              <a:t>na základě materiálu na IS Morfologie buněk, práce s mikroskopem, </a:t>
            </a:r>
            <a:r>
              <a:rPr lang="cs-CZ" dirty="0" err="1"/>
              <a:t>kokkrétně</a:t>
            </a:r>
            <a:r>
              <a:rPr lang="cs-CZ" dirty="0"/>
              <a:t> druhá část materiálu obsahuje</a:t>
            </a:r>
          </a:p>
          <a:p>
            <a:r>
              <a:rPr lang="cs-CZ" dirty="0"/>
              <a:t>informace k morfologii. </a:t>
            </a:r>
          </a:p>
          <a:p>
            <a:endParaRPr lang="cs-CZ" dirty="0"/>
          </a:p>
          <a:p>
            <a:r>
              <a:rPr lang="cs-CZ" dirty="0"/>
              <a:t>3. </a:t>
            </a:r>
            <a:r>
              <a:rPr lang="cs-CZ" b="1" dirty="0"/>
              <a:t>Nákresy a popisy preparátů</a:t>
            </a:r>
            <a:r>
              <a:rPr lang="cs-CZ" dirty="0"/>
              <a:t>: obrázky a popisy dělat tužkou, obrázky kreslit velké, dva na stránku. Obrázek musí</a:t>
            </a:r>
          </a:p>
          <a:p>
            <a:r>
              <a:rPr lang="cs-CZ" dirty="0"/>
              <a:t>Název preparátu (např. pigmentové buňky). Na dalších snímcích budou popsány a vysvětleny jednotlivé preparáty, </a:t>
            </a:r>
          </a:p>
          <a:p>
            <a:r>
              <a:rPr lang="cs-CZ" dirty="0"/>
              <a:t>přičemž v souboru „fotky“ na </a:t>
            </a:r>
            <a:r>
              <a:rPr lang="cs-CZ" dirty="0" err="1"/>
              <a:t>ISu</a:t>
            </a:r>
            <a:r>
              <a:rPr lang="cs-CZ" dirty="0"/>
              <a:t> máte ke každému preparátů více fotek při různých zvětšeních – doporučuju</a:t>
            </a:r>
          </a:p>
          <a:p>
            <a:r>
              <a:rPr lang="cs-CZ" dirty="0"/>
              <a:t>prohlédnout.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60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AF3D610-16BB-4CE2-8ACE-DF1AD83F9906}"/>
              </a:ext>
            </a:extLst>
          </p:cNvPr>
          <p:cNvSpPr txBox="1"/>
          <p:nvPr/>
        </p:nvSpPr>
        <p:spPr>
          <a:xfrm>
            <a:off x="546100" y="457200"/>
            <a:ext cx="11253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Epidermis cibule </a:t>
            </a:r>
          </a:p>
          <a:p>
            <a:r>
              <a:rPr lang="cs-CZ" dirty="0"/>
              <a:t>Buňky jsou velké, viditelná je buněčná stěna a k ní z vnitřní strany těsně přiléhá cytoplasmatická membrána</a:t>
            </a:r>
          </a:p>
          <a:p>
            <a:r>
              <a:rPr lang="cs-CZ" dirty="0"/>
              <a:t>(nelze odlišit), cytoplasma je zřetelná, jádra jsou patrné pouze v některých buňkách, ale reálně jsou ve všech buňkách.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V popisu: buněčná stěna plus cytoplasmatická membrána, cytoplasma, jádro.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51D352-1523-406E-B4FF-9430F7ED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32" y="2146300"/>
            <a:ext cx="552026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84593E-0028-4669-A8A6-E0ADC009BAB8}"/>
              </a:ext>
            </a:extLst>
          </p:cNvPr>
          <p:cNvSpPr txBox="1"/>
          <p:nvPr/>
        </p:nvSpPr>
        <p:spPr>
          <a:xfrm>
            <a:off x="1422400" y="952500"/>
            <a:ext cx="10391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Korek</a:t>
            </a:r>
          </a:p>
          <a:p>
            <a:r>
              <a:rPr lang="cs-CZ" dirty="0"/>
              <a:t>Na snímku jsou viditelné pouze buněčné stěny nepravidelného tvaru, nic jiného patrné není. Na fotce je vidět</a:t>
            </a:r>
          </a:p>
          <a:p>
            <a:r>
              <a:rPr lang="cs-CZ" dirty="0"/>
              <a:t>více vrstev nad sebou, proto jsou hranice jedné konkrétní buňky obtížně rozlišitelné.  </a:t>
            </a:r>
          </a:p>
          <a:p>
            <a:r>
              <a:rPr lang="cs-CZ" dirty="0"/>
              <a:t>Do popisu: buněčné stěny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E5FE59-2F30-4135-AE6B-7255B070F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81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08A609D-3843-4976-BAC9-371945DFE63F}"/>
              </a:ext>
            </a:extLst>
          </p:cNvPr>
          <p:cNvSpPr txBox="1"/>
          <p:nvPr/>
        </p:nvSpPr>
        <p:spPr>
          <a:xfrm>
            <a:off x="571500" y="698500"/>
            <a:ext cx="114704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Pigmentové buňky</a:t>
            </a:r>
          </a:p>
          <a:p>
            <a:pPr algn="just"/>
            <a:r>
              <a:rPr lang="cs-CZ" dirty="0"/>
              <a:t>Latinsky melanocyty, uvnitř těchto buněk se nacházejí pigmentová zrníčka – </a:t>
            </a:r>
            <a:r>
              <a:rPr lang="cs-CZ" dirty="0" err="1"/>
              <a:t>melanosomy</a:t>
            </a:r>
            <a:r>
              <a:rPr lang="cs-CZ" dirty="0"/>
              <a:t>. Ty jsou vidět až při</a:t>
            </a:r>
          </a:p>
          <a:p>
            <a:pPr algn="just"/>
            <a:r>
              <a:rPr lang="cs-CZ" dirty="0"/>
              <a:t>velkém zvětšení. </a:t>
            </a:r>
          </a:p>
          <a:p>
            <a:pPr algn="just"/>
            <a:r>
              <a:rPr lang="cs-CZ" dirty="0" err="1"/>
              <a:t>Pigmenové</a:t>
            </a:r>
            <a:r>
              <a:rPr lang="cs-CZ" dirty="0"/>
              <a:t> buňky mohou být různého tvaru i třeba hodně výběžkaté, připomínající tvarem hvězdici. </a:t>
            </a:r>
          </a:p>
          <a:p>
            <a:pPr algn="just"/>
            <a:r>
              <a:rPr lang="cs-CZ" dirty="0"/>
              <a:t>Takové jsou např. v rybích šupinách. Dále se vyskytují třeba v epidermis obratlovců nebo v tzv. mesenteriu, </a:t>
            </a:r>
          </a:p>
          <a:p>
            <a:pPr algn="just"/>
            <a:r>
              <a:rPr lang="cs-CZ" dirty="0"/>
              <a:t>což je zjednodušeně řečeno vazivový „závěs“, který drží orgány břišní dutiny ve správné poloze. Zde jsou také</a:t>
            </a:r>
          </a:p>
          <a:p>
            <a:pPr algn="just"/>
            <a:r>
              <a:rPr lang="cs-CZ" dirty="0"/>
              <a:t> nepravidelného tvaru, ale méně výběžkaté. </a:t>
            </a:r>
          </a:p>
          <a:p>
            <a:pPr algn="just"/>
            <a:r>
              <a:rPr lang="cs-CZ" dirty="0"/>
              <a:t>Může nastat situace, že </a:t>
            </a:r>
            <a:r>
              <a:rPr lang="cs-CZ" dirty="0" err="1"/>
              <a:t>melanosomy</a:t>
            </a:r>
            <a:r>
              <a:rPr lang="cs-CZ" dirty="0"/>
              <a:t> zcela vyplňují buňku a překrývají jádro, potom se celá pigmentová buňka jeví</a:t>
            </a:r>
          </a:p>
          <a:p>
            <a:pPr algn="just"/>
            <a:r>
              <a:rPr lang="cs-CZ" dirty="0"/>
              <a:t>v mikroskopu jako tmavě hnědý útvar nepravidelného tvaru a je třeba si uvědomit, že pod </a:t>
            </a:r>
            <a:r>
              <a:rPr lang="cs-CZ" dirty="0" err="1"/>
              <a:t>melanosomy</a:t>
            </a:r>
            <a:r>
              <a:rPr lang="cs-CZ" dirty="0"/>
              <a:t> je překryté</a:t>
            </a:r>
          </a:p>
          <a:p>
            <a:pPr algn="just"/>
            <a:r>
              <a:rPr lang="cs-CZ" dirty="0"/>
              <a:t>jádro. Pigmentové buňky mohou být také ve shlucích. </a:t>
            </a:r>
          </a:p>
          <a:p>
            <a:pPr algn="just"/>
            <a:r>
              <a:rPr lang="cs-CZ" dirty="0"/>
              <a:t>Vztah melanocytů a barvoměny: u</a:t>
            </a:r>
            <a:r>
              <a:rPr lang="cs-CZ" u="sng" dirty="0"/>
              <a:t> studenokrevných</a:t>
            </a:r>
            <a:r>
              <a:rPr lang="cs-CZ" dirty="0"/>
              <a:t> živočichů je zachována schopnost přemísťovat </a:t>
            </a:r>
            <a:r>
              <a:rPr lang="cs-CZ" dirty="0" err="1"/>
              <a:t>melanosomy</a:t>
            </a:r>
            <a:endParaRPr lang="cs-CZ" dirty="0"/>
          </a:p>
          <a:p>
            <a:pPr algn="just"/>
            <a:r>
              <a:rPr lang="cs-CZ" dirty="0"/>
              <a:t>v melanocytu za účelem barvoměny. Buď  směrem k jádru buňky (živočich zesvětlá) nebo po celé ploše buňky (ztmavne).</a:t>
            </a:r>
          </a:p>
          <a:p>
            <a:pPr algn="just"/>
            <a:r>
              <a:rPr lang="cs-CZ" dirty="0"/>
              <a:t> Na snímcích máte příklady pigmentových buněk  z jednotlivých tkání a je třeba si povšimnout, že mohou vypadat různě. </a:t>
            </a:r>
          </a:p>
          <a:p>
            <a:pPr algn="just"/>
            <a:r>
              <a:rPr lang="cs-CZ" dirty="0"/>
              <a:t>Stačí zakreslit jednoho zástupce. </a:t>
            </a:r>
          </a:p>
          <a:p>
            <a:endParaRPr lang="cs-CZ" dirty="0"/>
          </a:p>
          <a:p>
            <a:r>
              <a:rPr lang="cs-CZ" dirty="0"/>
              <a:t>V popisu: pigmentová b. – melanocyt, uvnitř </a:t>
            </a:r>
            <a:r>
              <a:rPr lang="cs-CZ" dirty="0" err="1"/>
              <a:t>melanosomy</a:t>
            </a:r>
            <a:r>
              <a:rPr lang="cs-CZ" dirty="0"/>
              <a:t>, jádro. </a:t>
            </a:r>
          </a:p>
        </p:txBody>
      </p:sp>
    </p:spTree>
    <p:extLst>
      <p:ext uri="{BB962C8B-B14F-4D97-AF65-F5344CB8AC3E}">
        <p14:creationId xmlns:p14="http://schemas.microsoft.com/office/powerpoint/2010/main" val="94551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E1F3979-72AB-4C6B-9010-A81CA7B2AF82}"/>
              </a:ext>
            </a:extLst>
          </p:cNvPr>
          <p:cNvSpPr txBox="1"/>
          <p:nvPr/>
        </p:nvSpPr>
        <p:spPr>
          <a:xfrm>
            <a:off x="876300" y="825500"/>
            <a:ext cx="312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Příklady pigmentových buněk: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E10ACD-D38B-48FF-B427-208CA84F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9" y="2011400"/>
            <a:ext cx="3398488" cy="2835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8D503C-972D-491C-B87D-BCEBF4A5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56" y="2011400"/>
            <a:ext cx="3398488" cy="2835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0A59B76-DF08-40B6-A4E9-F0F9A819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3" y="2011400"/>
            <a:ext cx="3398487" cy="2835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193A665-F0E9-478A-A16B-7560465C4C73}"/>
              </a:ext>
            </a:extLst>
          </p:cNvPr>
          <p:cNvSpPr txBox="1"/>
          <p:nvPr/>
        </p:nvSpPr>
        <p:spPr>
          <a:xfrm>
            <a:off x="360713" y="5340002"/>
            <a:ext cx="3230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Rybí šupina, cca 20 melanocytů, 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930134-3FBC-4A19-9DDC-19B6A4B0B2BA}"/>
              </a:ext>
            </a:extLst>
          </p:cNvPr>
          <p:cNvSpPr txBox="1"/>
          <p:nvPr/>
        </p:nvSpPr>
        <p:spPr>
          <a:xfrm>
            <a:off x="5343935" y="5199438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Mesenterium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0AF1B5-72A8-47CD-AFA8-973127B4381C}"/>
              </a:ext>
            </a:extLst>
          </p:cNvPr>
          <p:cNvSpPr txBox="1"/>
          <p:nvPr/>
        </p:nvSpPr>
        <p:spPr>
          <a:xfrm flipH="1">
            <a:off x="9720562" y="5155336"/>
            <a:ext cx="155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Kůže ryby 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7D4CF28-8A6D-4CAF-B5D0-D3FA8FE87A9E}"/>
              </a:ext>
            </a:extLst>
          </p:cNvPr>
          <p:cNvCxnSpPr>
            <a:stCxn id="2" idx="2"/>
          </p:cNvCxnSpPr>
          <p:nvPr/>
        </p:nvCxnSpPr>
        <p:spPr>
          <a:xfrm>
            <a:off x="2440222" y="1194832"/>
            <a:ext cx="175978" cy="114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56742F1-8296-4D7C-B070-B50197EDAF45}"/>
              </a:ext>
            </a:extLst>
          </p:cNvPr>
          <p:cNvCxnSpPr/>
          <p:nvPr/>
        </p:nvCxnSpPr>
        <p:spPr>
          <a:xfrm>
            <a:off x="2654300" y="1193715"/>
            <a:ext cx="609600" cy="232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A0F2208-5DC9-4BA5-A29D-11D980F8F066}"/>
              </a:ext>
            </a:extLst>
          </p:cNvPr>
          <p:cNvCxnSpPr/>
          <p:nvPr/>
        </p:nvCxnSpPr>
        <p:spPr>
          <a:xfrm>
            <a:off x="2806700" y="1193715"/>
            <a:ext cx="2537235" cy="154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7C10FEF-D040-427F-A1B0-4BC0C91B2C40}"/>
              </a:ext>
            </a:extLst>
          </p:cNvPr>
          <p:cNvCxnSpPr/>
          <p:nvPr/>
        </p:nvCxnSpPr>
        <p:spPr>
          <a:xfrm>
            <a:off x="2983177" y="1193715"/>
            <a:ext cx="3430323" cy="160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93A15744-B9E5-4EFE-8B51-11B3012CFB51}"/>
              </a:ext>
            </a:extLst>
          </p:cNvPr>
          <p:cNvCxnSpPr/>
          <p:nvPr/>
        </p:nvCxnSpPr>
        <p:spPr>
          <a:xfrm>
            <a:off x="3479800" y="1193715"/>
            <a:ext cx="5765800" cy="114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2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D645481-8314-49C1-9E00-27B725E74C8C}"/>
              </a:ext>
            </a:extLst>
          </p:cNvPr>
          <p:cNvSpPr txBox="1"/>
          <p:nvPr/>
        </p:nvSpPr>
        <p:spPr>
          <a:xfrm>
            <a:off x="863600" y="584200"/>
            <a:ext cx="11265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Játra</a:t>
            </a:r>
          </a:p>
          <a:p>
            <a:r>
              <a:rPr lang="cs-CZ" dirty="0"/>
              <a:t>Jaterní buňky – </a:t>
            </a:r>
            <a:r>
              <a:rPr lang="cs-CZ" dirty="0" err="1"/>
              <a:t>hepatocyty</a:t>
            </a:r>
            <a:r>
              <a:rPr lang="cs-CZ" dirty="0"/>
              <a:t> mají v mikroskopu tvar „zaobleného polyedru“. Jedná se o jaderné, výjimečně</a:t>
            </a:r>
          </a:p>
          <a:p>
            <a:r>
              <a:rPr lang="cs-CZ" dirty="0"/>
              <a:t>i dvoujaderné, metabolicky aktivní buňky. </a:t>
            </a:r>
          </a:p>
          <a:p>
            <a:r>
              <a:rPr lang="cs-CZ" dirty="0"/>
              <a:t>Pozorovat je máme jednak v jaterní tkáni obojživelníka úhoříka, kde jsou to růžově zbarvené elementy. Kromě těchto </a:t>
            </a:r>
          </a:p>
          <a:p>
            <a:r>
              <a:rPr lang="cs-CZ" dirty="0"/>
              <a:t>růžových </a:t>
            </a:r>
            <a:r>
              <a:rPr lang="cs-CZ" dirty="0" err="1"/>
              <a:t>hepatocytů</a:t>
            </a:r>
            <a:r>
              <a:rPr lang="cs-CZ" dirty="0"/>
              <a:t> jsou v játrech úhoříka pozorovatelné i melanocyty, které byly popsány na předchozích dvou</a:t>
            </a:r>
          </a:p>
          <a:p>
            <a:r>
              <a:rPr lang="cs-CZ" dirty="0"/>
              <a:t>snímcích. Pozor – nesplést to: </a:t>
            </a:r>
            <a:r>
              <a:rPr lang="cs-CZ" dirty="0" err="1"/>
              <a:t>hepatocyt</a:t>
            </a:r>
            <a:r>
              <a:rPr lang="cs-CZ" dirty="0"/>
              <a:t> – růžová buňka, melanocyt – hnědý s </a:t>
            </a:r>
            <a:r>
              <a:rPr lang="cs-CZ" dirty="0" err="1"/>
              <a:t>melanosomy</a:t>
            </a:r>
            <a:r>
              <a:rPr lang="cs-CZ" dirty="0"/>
              <a:t> v cytoplasmě. </a:t>
            </a:r>
          </a:p>
          <a:p>
            <a:r>
              <a:rPr lang="cs-CZ" dirty="0"/>
              <a:t>Další preparát je jaterní tkáň králíka, zde je použito speciální barvení (</a:t>
            </a:r>
            <a:r>
              <a:rPr lang="cs-CZ" dirty="0" err="1"/>
              <a:t>Bestův</a:t>
            </a:r>
            <a:r>
              <a:rPr lang="cs-CZ" dirty="0"/>
              <a:t> karmín), které barví depozita glykogenu v </a:t>
            </a:r>
          </a:p>
          <a:p>
            <a:r>
              <a:rPr lang="cs-CZ" dirty="0" err="1"/>
              <a:t>hepatocytech</a:t>
            </a:r>
            <a:r>
              <a:rPr lang="cs-CZ" dirty="0"/>
              <a:t>. Vzhled preparátu je tedy mírně odlišný. Navíc u králíka (savec) už melanocyty v játrech nejsou.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V popisu: zakreslit oba preparáty, </a:t>
            </a:r>
            <a:r>
              <a:rPr lang="cs-CZ" dirty="0" err="1"/>
              <a:t>hepatocyty</a:t>
            </a:r>
            <a:r>
              <a:rPr lang="cs-CZ" dirty="0"/>
              <a:t>, jádra, melanocyty, depozita glykogenu.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60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88D2CDD-F56C-4682-93FC-38273F3C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963" y="4315188"/>
            <a:ext cx="3419051" cy="21807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2742070-FB89-41D2-ACBF-A6AB20A1EA29}"/>
              </a:ext>
            </a:extLst>
          </p:cNvPr>
          <p:cNvSpPr txBox="1"/>
          <p:nvPr/>
        </p:nvSpPr>
        <p:spPr>
          <a:xfrm>
            <a:off x="742161" y="290453"/>
            <a:ext cx="282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Játra obojživelníka (úhořík)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D34B58-6F27-4CB2-BF61-071C8EB5C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74" y="692564"/>
            <a:ext cx="3419052" cy="21807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1655E75-CB4C-4A85-B59D-2466664799DF}"/>
              </a:ext>
            </a:extLst>
          </p:cNvPr>
          <p:cNvSpPr txBox="1"/>
          <p:nvPr/>
        </p:nvSpPr>
        <p:spPr>
          <a:xfrm>
            <a:off x="5146400" y="3040258"/>
            <a:ext cx="320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Melanocyty (pigmentové buňky)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876287-C2B9-4E83-BAEB-513E2F5C187D}"/>
              </a:ext>
            </a:extLst>
          </p:cNvPr>
          <p:cNvSpPr txBox="1"/>
          <p:nvPr/>
        </p:nvSpPr>
        <p:spPr>
          <a:xfrm>
            <a:off x="7645400" y="1054050"/>
            <a:ext cx="133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Hepatocyty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30D9F7-2287-4A1F-B6CB-278FABCC9A69}"/>
              </a:ext>
            </a:extLst>
          </p:cNvPr>
          <p:cNvSpPr txBox="1"/>
          <p:nvPr/>
        </p:nvSpPr>
        <p:spPr>
          <a:xfrm>
            <a:off x="742161" y="1598278"/>
            <a:ext cx="275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Erytrocyty (jaderné) v cévě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8CF3EF-D2AD-4886-BFFD-77822DF65303}"/>
              </a:ext>
            </a:extLst>
          </p:cNvPr>
          <p:cNvSpPr txBox="1"/>
          <p:nvPr/>
        </p:nvSpPr>
        <p:spPr>
          <a:xfrm>
            <a:off x="906160" y="3930344"/>
            <a:ext cx="199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Játra savce (králík)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C71B9A-A11A-4B24-9EDD-11222D8F4469}"/>
              </a:ext>
            </a:extLst>
          </p:cNvPr>
          <p:cNvSpPr txBox="1"/>
          <p:nvPr/>
        </p:nvSpPr>
        <p:spPr>
          <a:xfrm>
            <a:off x="7728820" y="4968991"/>
            <a:ext cx="369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Hepatocyty</a:t>
            </a:r>
            <a:r>
              <a:rPr lang="cs-CZ" dirty="0"/>
              <a:t> s obarveným glykogenem</a:t>
            </a:r>
          </a:p>
          <a:p>
            <a:r>
              <a:rPr lang="cs-CZ" dirty="0"/>
              <a:t> (Barvení: </a:t>
            </a:r>
            <a:r>
              <a:rPr lang="cs-CZ" dirty="0" err="1"/>
              <a:t>Bestův</a:t>
            </a:r>
            <a:r>
              <a:rPr lang="cs-CZ" dirty="0"/>
              <a:t> karmín) 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F5EDDB4-1A68-4E2D-837B-B202C39FAE80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7044723" y="5181600"/>
            <a:ext cx="684097" cy="11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868D995-6F08-46A4-B94E-627A71EB8D0C}"/>
              </a:ext>
            </a:extLst>
          </p:cNvPr>
          <p:cNvCxnSpPr/>
          <p:nvPr/>
        </p:nvCxnSpPr>
        <p:spPr>
          <a:xfrm flipH="1">
            <a:off x="5969000" y="5372100"/>
            <a:ext cx="1676400" cy="8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A67FF71B-42D5-497C-B946-E996D99DE9D8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6464300" y="1168400"/>
            <a:ext cx="1181100" cy="7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B57DE91F-E86F-4CC7-B0DE-2B72C87F02A4}"/>
              </a:ext>
            </a:extLst>
          </p:cNvPr>
          <p:cNvCxnSpPr/>
          <p:nvPr/>
        </p:nvCxnSpPr>
        <p:spPr>
          <a:xfrm flipH="1" flipV="1">
            <a:off x="5588000" y="1268248"/>
            <a:ext cx="2057400" cy="12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7F8D97F7-2B42-44C8-98C9-12E5E8FFD5DB}"/>
              </a:ext>
            </a:extLst>
          </p:cNvPr>
          <p:cNvCxnSpPr/>
          <p:nvPr/>
        </p:nvCxnSpPr>
        <p:spPr>
          <a:xfrm flipV="1">
            <a:off x="5473700" y="2413000"/>
            <a:ext cx="114300" cy="62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7976964-885B-419F-A4CE-F32D4E8F94A9}"/>
              </a:ext>
            </a:extLst>
          </p:cNvPr>
          <p:cNvCxnSpPr/>
          <p:nvPr/>
        </p:nvCxnSpPr>
        <p:spPr>
          <a:xfrm flipH="1" flipV="1">
            <a:off x="5054600" y="2670926"/>
            <a:ext cx="41910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A3CB5B8A-810E-4E57-B302-A40458563A08}"/>
              </a:ext>
            </a:extLst>
          </p:cNvPr>
          <p:cNvCxnSpPr/>
          <p:nvPr/>
        </p:nvCxnSpPr>
        <p:spPr>
          <a:xfrm>
            <a:off x="3175000" y="1598278"/>
            <a:ext cx="952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1284B17-59BA-4006-AB8C-5B48C1281E9C}"/>
              </a:ext>
            </a:extLst>
          </p:cNvPr>
          <p:cNvSpPr txBox="1"/>
          <p:nvPr/>
        </p:nvSpPr>
        <p:spPr>
          <a:xfrm>
            <a:off x="220032" y="3519992"/>
            <a:ext cx="1175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8014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580FC0B-DA28-41F0-98FE-83BD26A77688}"/>
              </a:ext>
            </a:extLst>
          </p:cNvPr>
          <p:cNvSpPr txBox="1"/>
          <p:nvPr/>
        </p:nvSpPr>
        <p:spPr>
          <a:xfrm>
            <a:off x="1079500" y="647700"/>
            <a:ext cx="954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Keratinocyty</a:t>
            </a:r>
            <a:r>
              <a:rPr lang="cs-CZ" dirty="0"/>
              <a:t> jedná se o preparát buněk z tzv. buněčné kultury, tedy buňky pěstované mimo živý</a:t>
            </a:r>
          </a:p>
          <a:p>
            <a:r>
              <a:rPr lang="cs-CZ" dirty="0"/>
              <a:t> organismus v živném médiu. Buňky mají vysokou intenzitu metabolismu o čemž svědčí velká světlá, </a:t>
            </a:r>
          </a:p>
          <a:p>
            <a:r>
              <a:rPr lang="cs-CZ" dirty="0" err="1"/>
              <a:t>euchromatická</a:t>
            </a:r>
            <a:r>
              <a:rPr lang="cs-CZ" dirty="0"/>
              <a:t> jádra a přítomnost jadérek.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F57306-B9D9-4AC6-B698-4896CAC9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70100"/>
            <a:ext cx="4927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99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795</Words>
  <Application>Microsoft Office PowerPoint</Application>
  <PresentationFormat>Širokoúhlá obrazovka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Poznámky pro vypracování protokolu z 1. 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Poznámky pro vypracování protokolu z 1. cvičení</dc:title>
  <dc:creator>Monika Dušková</dc:creator>
  <cp:lastModifiedBy>Monika Dušková</cp:lastModifiedBy>
  <cp:revision>15</cp:revision>
  <dcterms:created xsi:type="dcterms:W3CDTF">2022-09-20T13:49:41Z</dcterms:created>
  <dcterms:modified xsi:type="dcterms:W3CDTF">2022-09-27T15:42:39Z</dcterms:modified>
</cp:coreProperties>
</file>