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6" r:id="rId2"/>
  </p:sldMasterIdLst>
  <p:sldIdLst>
    <p:sldId id="256" r:id="rId3"/>
    <p:sldId id="277" r:id="rId4"/>
    <p:sldId id="260" r:id="rId5"/>
    <p:sldId id="278" r:id="rId6"/>
    <p:sldId id="279" r:id="rId7"/>
    <p:sldId id="281" r:id="rId8"/>
    <p:sldId id="283" r:id="rId9"/>
    <p:sldId id="286" r:id="rId10"/>
    <p:sldId id="284" r:id="rId11"/>
    <p:sldId id="282" r:id="rId12"/>
    <p:sldId id="285" r:id="rId13"/>
    <p:sldId id="292" r:id="rId14"/>
    <p:sldId id="294" r:id="rId15"/>
    <p:sldId id="288" r:id="rId16"/>
    <p:sldId id="289" r:id="rId17"/>
    <p:sldId id="293"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63869BF-09E6-463D-8AA3-CE927B1934F2}">
          <p14:sldIdLst>
            <p14:sldId id="256"/>
            <p14:sldId id="277"/>
            <p14:sldId id="260"/>
            <p14:sldId id="278"/>
            <p14:sldId id="279"/>
            <p14:sldId id="281"/>
            <p14:sldId id="283"/>
            <p14:sldId id="286"/>
            <p14:sldId id="284"/>
            <p14:sldId id="282"/>
            <p14:sldId id="285"/>
          </p14:sldIdLst>
        </p14:section>
        <p14:section name="úkol" id="{20E38D23-4B53-4522-8598-D7A4F544183F}">
          <p14:sldIdLst>
            <p14:sldId id="292"/>
            <p14:sldId id="294"/>
          </p14:sldIdLst>
        </p14:section>
        <p14:section name="Oddíl bez názvu" id="{9F7BEA89-ACC0-4644-8CED-35A2FF7D84D0}">
          <p14:sldIdLst>
            <p14:sldId id="288"/>
            <p14:sldId id="289"/>
          </p14:sldIdLst>
        </p14:section>
        <p14:section name="úkol protokol" id="{B4064699-3CCD-4EA6-B865-D7229DB39B0C}">
          <p14:sldIdLst>
            <p14:sldId id="293"/>
            <p14:sldId id="2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ška Macková" initials="EM" lastIdx="15" clrIdx="0">
    <p:extLst>
      <p:ext uri="{19B8F6BF-5375-455C-9EA6-DF929625EA0E}">
        <p15:presenceInfo xmlns:p15="http://schemas.microsoft.com/office/powerpoint/2012/main" userId="Eliška Mac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30T09:56:00.697" idx="1">
    <p:pos x="4236" y="3924"/>
    <p:text>Some vaccines made in the USA between 1955 and 1961 were found to be contaminated with SV40, from the growth medium and from the original seed strain. Population level studies did not show extensive evidence of increase in cancer incidence as a result of exposure,[14] though SV40 has been extensively studied.</p:text>
    <p:extLst>
      <p:ext uri="{C676402C-5697-4E1C-873F-D02D1690AC5C}">
        <p15:threadingInfo xmlns:p15="http://schemas.microsoft.com/office/powerpoint/2012/main" timeZoneBias="-120"/>
      </p:ext>
    </p:extLst>
  </p:cm>
  <p:cm authorId="1" dt="2021-09-30T09:56:52.912" idx="2">
    <p:pos x="4236" y="4060"/>
    <p:text>Bacillus subtilis - produkce PROTEÁZ a navíc je produkuje do exoprostoru,, např. subtilisin - serinová proteáza k výrobě Klenowova fragmentu,</p:text>
    <p:extLst>
      <p:ext uri="{C676402C-5697-4E1C-873F-D02D1690AC5C}">
        <p15:threadingInfo xmlns:p15="http://schemas.microsoft.com/office/powerpoint/2012/main" timeZoneBias="-120">
          <p15:parentCm authorId="1" idx="1"/>
        </p15:threadingInfo>
      </p:ext>
    </p:extLst>
  </p:cm>
  <p:cm authorId="1" dt="2021-09-30T10:06:50.614" idx="3">
    <p:pos x="4236" y="4196"/>
    <p:text>However, the origin of albino laboratory rats remains unclear. ... In other words, it can be presumed that hooded rats were first used in the second half of the 19th century and earlier when rats were used as laboratory animals and that an albino rat emerged as a product of the breeding of the hooded rats.</p:text>
    <p:extLst>
      <p:ext uri="{C676402C-5697-4E1C-873F-D02D1690AC5C}">
        <p15:threadingInfo xmlns:p15="http://schemas.microsoft.com/office/powerpoint/2012/main" timeZoneBias="-1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30T10:40:57.764" idx="4">
    <p:pos x="7532" y="2448"/>
    <p:text>Arabidopsis: rostlina dlouhého dne – roste v podmínkách dlouhého dne
- dlouhý den – 16 hodin fotoperioda – v době indukce kvetení má 9 listů v přízemní růžici
- k indukci kvetení dochází za 23 dní po výsevu
(raně kvetoucí, existují i pozdně, u
těch jiné, i jiná gen.výbava)
- krátký den – v podmínkách krátkého dne – prodlužuje se vegetativní stádium, tvoří více – 29 listů v růžici
- k indukci kvetení dochází až 47 dní po výsevu</p:text>
    <p:extLst>
      <p:ext uri="{C676402C-5697-4E1C-873F-D02D1690AC5C}">
        <p15:threadingInfo xmlns:p15="http://schemas.microsoft.com/office/powerpoint/2012/main" timeZoneBias="-120"/>
      </p:ext>
    </p:extLst>
  </p:cm>
  <p:cm authorId="1" dt="2021-09-30T10:44:08.307" idx="6">
    <p:pos x="5279" y="1668"/>
    <p:text>ethyl-methan-sulfonát, metyl nitrosomočovina, methylmethan sulfonát, alkylační činidla)</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30T10:40:57.764" idx="7">
    <p:pos x="7532" y="2448"/>
    <p:text>Arabidopsis: rostlina dlouhého dne – roste v podmínkách dlouhého dne
- dlouhý den – 16 hodin fotoperioda – v době indukce kvetení má 9 listů v přízemní růžici
- k indukci kvetení dochází za 23 dní po výsevu
(raně kvetoucí, existují i pozdně, u
těch jiné, i jiná gen.výbava)
- krátký den – v podmínkách krátkého dne – prodlužuje se vegetativní stádium, tvoří více – 29 listů v růžici
- k indukci kvetení dochází až 47 dní po výsevu</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30T10:40:57.764" idx="8">
    <p:pos x="7532" y="2448"/>
    <p:text>Arabidopsis: rostlina dlouhého dne – roste v podmínkách dlouhého dne
- dlouhý den – 16 hodin fotoperioda – v době indukce kvetení má 9 listů v přízemní růžici
- k indukci kvetení dochází za 23 dní po výsevu
(raně kvetoucí, existují i pozdně, u
těch jiné, i jiná gen.výbava)
- krátký den – v podmínkách krátkého dne – prodlužuje se vegetativní stádium, tvoří více – 29 listů v růžici
- k indukci kvetení dochází až 47 dní po výsevu</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9-30T11:08:33.822" idx="11">
    <p:pos x="6405" y="1021"/>
    <p:text>S96 je ekotyp, který se mutoval</p:text>
    <p:extLst>
      <p:ext uri="{C676402C-5697-4E1C-873F-D02D1690AC5C}">
        <p15:threadingInfo xmlns:p15="http://schemas.microsoft.com/office/powerpoint/2012/main" timeZoneBias="-120"/>
      </p:ext>
    </p:extLst>
  </p:cm>
  <p:cm authorId="1" dt="2021-09-30T11:15:09.840" idx="12">
    <p:pos x="10" y="10"/>
    <p:text>M2 - M jako mutagen, mutované, mutagen působí na semena a nechat vyrůst - to je M1 generace, nechat M1 sebeoplodnit a to je M2</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30T11:08:33.822" idx="14">
    <p:pos x="6405" y="1021"/>
    <p:text>S96 je ekotyp, který se mutoval</p:text>
    <p:extLst>
      <p:ext uri="{C676402C-5697-4E1C-873F-D02D1690AC5C}">
        <p15:threadingInfo xmlns:p15="http://schemas.microsoft.com/office/powerpoint/2012/main" timeZoneBias="-120"/>
      </p:ext>
    </p:extLst>
  </p:cm>
  <p:cm authorId="1" dt="2021-09-30T11:15:09.840" idx="15">
    <p:pos x="10" y="10"/>
    <p:text>M2 - M jako mutagen, mutované, mutagen působí na semena a nechat vyrůst - to je M1 generace, nechat M1 sebeoplodnit a to je M2</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354706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191985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7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137657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733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1101496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404143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36004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63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365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52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3290905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96325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053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4999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1626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2A54C80-263E-416B-A8E0-580EDEADCBDC}" type="datetimeFigureOut">
              <a:rPr lang="en-US" dirty="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488714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275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0087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703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1099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973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6DAFA24-75B3-4454-8093-E22366AEAE17}" type="datetimeFigureOut">
              <a:rPr lang="cs-CZ" smtClean="0"/>
              <a:t>11.10.2022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280531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5755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261003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357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6DAFA24-75B3-4454-8093-E22366AEAE17}" type="datetimeFigureOut">
              <a:rPr lang="cs-CZ" smtClean="0"/>
              <a:t>11.10.2022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370293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6DAFA24-75B3-4454-8093-E22366AEAE17}" type="datetimeFigureOut">
              <a:rPr lang="cs-CZ" smtClean="0"/>
              <a:t>11.10.2022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337548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6DAFA24-75B3-4454-8093-E22366AEAE17}" type="datetimeFigureOut">
              <a:rPr lang="cs-CZ" smtClean="0"/>
              <a:t>11.10.2022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137261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AFA24-75B3-4454-8093-E22366AEAE17}" type="datetimeFigureOut">
              <a:rPr lang="cs-CZ" smtClean="0"/>
              <a:t>11.10.2022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7768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6DAFA24-75B3-4454-8093-E22366AEAE17}" type="datetimeFigureOut">
              <a:rPr lang="cs-CZ" smtClean="0"/>
              <a:t>11.10.2022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327C95-6723-4EF5-9E91-85B55AA0905C}" type="slidenum">
              <a:rPr lang="cs-CZ" smtClean="0"/>
              <a:t>‹#›</a:t>
            </a:fld>
            <a:endParaRPr lang="cs-CZ"/>
          </a:p>
        </p:txBody>
      </p:sp>
    </p:spTree>
    <p:extLst>
      <p:ext uri="{BB962C8B-B14F-4D97-AF65-F5344CB8AC3E}">
        <p14:creationId xmlns:p14="http://schemas.microsoft.com/office/powerpoint/2010/main" val="170473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2327C95-6723-4EF5-9E91-85B55AA0905C}" type="slidenum">
              <a:rPr lang="cs-CZ" smtClean="0"/>
              <a:t>‹#›</a:t>
            </a:fld>
            <a:endParaRPr lang="cs-CZ"/>
          </a:p>
        </p:txBody>
      </p:sp>
      <p:sp>
        <p:nvSpPr>
          <p:cNvPr id="5" name="Date Placeholder 4"/>
          <p:cNvSpPr>
            <a:spLocks noGrp="1"/>
          </p:cNvSpPr>
          <p:nvPr>
            <p:ph type="dt" sz="half" idx="10"/>
          </p:nvPr>
        </p:nvSpPr>
        <p:spPr/>
        <p:txBody>
          <a:bodyPr/>
          <a:lstStyle/>
          <a:p>
            <a:fld id="{86DAFA24-75B3-4454-8093-E22366AEAE17}" type="datetimeFigureOut">
              <a:rPr lang="cs-CZ" smtClean="0"/>
              <a:t>11.10.2022</a:t>
            </a:fld>
            <a:endParaRPr lang="cs-CZ"/>
          </a:p>
        </p:txBody>
      </p:sp>
    </p:spTree>
    <p:extLst>
      <p:ext uri="{BB962C8B-B14F-4D97-AF65-F5344CB8AC3E}">
        <p14:creationId xmlns:p14="http://schemas.microsoft.com/office/powerpoint/2010/main" val="84126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DAFA24-75B3-4454-8093-E22366AEAE17}" type="datetimeFigureOut">
              <a:rPr lang="cs-CZ" smtClean="0"/>
              <a:t>11.10.2022</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327C95-6723-4EF5-9E91-85B55AA0905C}" type="slidenum">
              <a:rPr lang="cs-CZ" smtClean="0"/>
              <a:t>‹#›</a:t>
            </a:fld>
            <a:endParaRPr lang="cs-CZ"/>
          </a:p>
        </p:txBody>
      </p:sp>
    </p:spTree>
    <p:extLst>
      <p:ext uri="{BB962C8B-B14F-4D97-AF65-F5344CB8AC3E}">
        <p14:creationId xmlns:p14="http://schemas.microsoft.com/office/powerpoint/2010/main" val="426089081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86432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comments" Target="../comments/comment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Modelové organismy</a:t>
            </a:r>
          </a:p>
        </p:txBody>
      </p:sp>
      <p:sp>
        <p:nvSpPr>
          <p:cNvPr id="8" name="TextovéPole 7">
            <a:extLst>
              <a:ext uri="{FF2B5EF4-FFF2-40B4-BE49-F238E27FC236}">
                <a16:creationId xmlns:a16="http://schemas.microsoft.com/office/drawing/2014/main" id="{70815F14-0F72-4A70-AB84-2D3CF5208234}"/>
              </a:ext>
            </a:extLst>
          </p:cNvPr>
          <p:cNvSpPr txBox="1"/>
          <p:nvPr/>
        </p:nvSpPr>
        <p:spPr>
          <a:xfrm>
            <a:off x="1127342" y="1440493"/>
            <a:ext cx="10874158" cy="4616648"/>
          </a:xfrm>
          <a:prstGeom prst="rect">
            <a:avLst/>
          </a:prstGeom>
          <a:noFill/>
        </p:spPr>
        <p:txBody>
          <a:bodyPr wrap="square">
            <a:spAutoFit/>
          </a:bodyPr>
          <a:lstStyle/>
          <a:p>
            <a:r>
              <a:rPr lang="cs-CZ" sz="2400" dirty="0"/>
              <a:t>= intenzivně zkoumaný organismus k poznání a popisování obecnějších jevů a principů</a:t>
            </a:r>
          </a:p>
          <a:p>
            <a:r>
              <a:rPr lang="cs-CZ" sz="2400" dirty="0"/>
              <a:t>	</a:t>
            </a:r>
            <a:r>
              <a:rPr lang="cs-CZ" dirty="0"/>
              <a:t>např. myší modely pro výzkum rakoviny – nezajímá nás myš samotná, chceme získat poznatky a ty 										   aplikovat v diagnostice a léčbě člověka</a:t>
            </a:r>
          </a:p>
          <a:p>
            <a:endParaRPr lang="cs-CZ" sz="2400" dirty="0"/>
          </a:p>
          <a:p>
            <a:endParaRPr lang="cs-CZ" sz="2400" dirty="0"/>
          </a:p>
          <a:p>
            <a:pPr marL="342900" indent="-342900">
              <a:buFontTx/>
              <a:buChar char="-"/>
            </a:pPr>
            <a:r>
              <a:rPr lang="cs-CZ" sz="2400" dirty="0"/>
              <a:t>podle čeho se vybírají modelové organismy?</a:t>
            </a:r>
          </a:p>
          <a:p>
            <a:pPr lvl="1"/>
            <a:r>
              <a:rPr lang="cs-CZ" sz="2400" dirty="0"/>
              <a:t>	</a:t>
            </a:r>
            <a:r>
              <a:rPr lang="cs-CZ" dirty="0"/>
              <a:t>- nenáročnost na pěstování/chov</a:t>
            </a:r>
          </a:p>
          <a:p>
            <a:pPr lvl="1"/>
            <a:r>
              <a:rPr lang="cs-CZ" dirty="0"/>
              <a:t>	- krátká generační doba, dostatek potomstva</a:t>
            </a:r>
          </a:p>
          <a:p>
            <a:pPr lvl="1"/>
            <a:r>
              <a:rPr lang="cs-CZ" dirty="0"/>
              <a:t>	- vhodnost pro studium daného jevu (vyskytuje se u organismu daný protein, dráha, …?)</a:t>
            </a:r>
          </a:p>
          <a:p>
            <a:pPr lvl="1"/>
            <a:r>
              <a:rPr lang="cs-CZ" dirty="0"/>
              <a:t>	- znalost genomu</a:t>
            </a:r>
          </a:p>
          <a:p>
            <a:pPr lvl="1"/>
            <a:r>
              <a:rPr lang="cs-CZ" dirty="0"/>
              <a:t>	- velikost genomu, počet chromozomů</a:t>
            </a:r>
          </a:p>
          <a:p>
            <a:pPr lvl="1"/>
            <a:r>
              <a:rPr lang="cs-CZ" dirty="0"/>
              <a:t>	- dostupné techniky genového inženýrství</a:t>
            </a:r>
          </a:p>
          <a:p>
            <a:pPr lvl="1"/>
            <a:r>
              <a:rPr lang="cs-CZ" dirty="0"/>
              <a:t>	</a:t>
            </a:r>
            <a:endParaRPr lang="cs-CZ" sz="2400" dirty="0"/>
          </a:p>
        </p:txBody>
      </p:sp>
    </p:spTree>
    <p:extLst>
      <p:ext uri="{BB962C8B-B14F-4D97-AF65-F5344CB8AC3E}">
        <p14:creationId xmlns:p14="http://schemas.microsoft.com/office/powerpoint/2010/main" val="294774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6" name="TextovéPole 5">
            <a:extLst>
              <a:ext uri="{FF2B5EF4-FFF2-40B4-BE49-F238E27FC236}">
                <a16:creationId xmlns:a16="http://schemas.microsoft.com/office/drawing/2014/main" id="{5A9ACD0D-AD09-48AE-ABB8-93BE7CD29F74}"/>
              </a:ext>
            </a:extLst>
          </p:cNvPr>
          <p:cNvSpPr txBox="1"/>
          <p:nvPr/>
        </p:nvSpPr>
        <p:spPr>
          <a:xfrm>
            <a:off x="918710" y="1347711"/>
            <a:ext cx="7712242" cy="707886"/>
          </a:xfrm>
          <a:prstGeom prst="rect">
            <a:avLst/>
          </a:prstGeom>
          <a:noFill/>
        </p:spPr>
        <p:txBody>
          <a:bodyPr wrap="square">
            <a:spAutoFit/>
          </a:bodyPr>
          <a:lstStyle/>
          <a:p>
            <a:pPr marL="342900" indent="-342900">
              <a:buFontTx/>
              <a:buChar char="-"/>
            </a:pPr>
            <a:r>
              <a:rPr lang="cs-CZ" sz="2000" b="1" dirty="0">
                <a:latin typeface="+mj-lt"/>
              </a:rPr>
              <a:t>velký počet potomků</a:t>
            </a:r>
          </a:p>
          <a:p>
            <a:pPr marL="800100" lvl="1" indent="-342900">
              <a:buFontTx/>
              <a:buChar char="-"/>
            </a:pPr>
            <a:r>
              <a:rPr lang="cs-CZ" sz="2000" dirty="0">
                <a:latin typeface="+mj-lt"/>
              </a:rPr>
              <a:t>z jedné rostliny až několik tisíc semen!</a:t>
            </a:r>
          </a:p>
        </p:txBody>
      </p:sp>
      <p:sp>
        <p:nvSpPr>
          <p:cNvPr id="4" name="TextovéPole 3">
            <a:extLst>
              <a:ext uri="{FF2B5EF4-FFF2-40B4-BE49-F238E27FC236}">
                <a16:creationId xmlns:a16="http://schemas.microsoft.com/office/drawing/2014/main" id="{1DC9442D-B15C-48C2-85F1-C7905DBC9601}"/>
              </a:ext>
            </a:extLst>
          </p:cNvPr>
          <p:cNvSpPr txBox="1"/>
          <p:nvPr/>
        </p:nvSpPr>
        <p:spPr>
          <a:xfrm>
            <a:off x="918710" y="2168851"/>
            <a:ext cx="7712242" cy="400110"/>
          </a:xfrm>
          <a:prstGeom prst="rect">
            <a:avLst/>
          </a:prstGeom>
          <a:noFill/>
        </p:spPr>
        <p:txBody>
          <a:bodyPr wrap="square">
            <a:spAutoFit/>
          </a:bodyPr>
          <a:lstStyle/>
          <a:p>
            <a:pPr marL="342900" indent="-342900">
              <a:buFontTx/>
              <a:buChar char="-"/>
            </a:pPr>
            <a:r>
              <a:rPr lang="cs-CZ" sz="2000" b="1" dirty="0">
                <a:latin typeface="+mj-lt"/>
              </a:rPr>
              <a:t>schopnost </a:t>
            </a:r>
            <a:r>
              <a:rPr lang="cs-CZ" sz="2000" b="1" dirty="0" err="1">
                <a:latin typeface="+mj-lt"/>
              </a:rPr>
              <a:t>samosprášení</a:t>
            </a:r>
            <a:r>
              <a:rPr lang="cs-CZ" sz="2000" b="1" dirty="0">
                <a:latin typeface="+mj-lt"/>
              </a:rPr>
              <a:t> i </a:t>
            </a:r>
            <a:r>
              <a:rPr lang="cs-CZ" sz="2000" b="1" dirty="0" err="1">
                <a:latin typeface="+mj-lt"/>
              </a:rPr>
              <a:t>cizosprášení</a:t>
            </a:r>
            <a:endParaRPr lang="cs-CZ" sz="2000" dirty="0">
              <a:latin typeface="+mj-lt"/>
            </a:endParaRPr>
          </a:p>
        </p:txBody>
      </p:sp>
      <p:sp>
        <p:nvSpPr>
          <p:cNvPr id="5" name="TextovéPole 4">
            <a:extLst>
              <a:ext uri="{FF2B5EF4-FFF2-40B4-BE49-F238E27FC236}">
                <a16:creationId xmlns:a16="http://schemas.microsoft.com/office/drawing/2014/main" id="{C857DF5D-C8F0-4CC1-800D-5F7CB6707B6B}"/>
              </a:ext>
            </a:extLst>
          </p:cNvPr>
          <p:cNvSpPr txBox="1"/>
          <p:nvPr/>
        </p:nvSpPr>
        <p:spPr>
          <a:xfrm>
            <a:off x="918710" y="2721114"/>
            <a:ext cx="9467236" cy="707886"/>
          </a:xfrm>
          <a:prstGeom prst="rect">
            <a:avLst/>
          </a:prstGeom>
          <a:noFill/>
        </p:spPr>
        <p:txBody>
          <a:bodyPr wrap="square">
            <a:spAutoFit/>
          </a:bodyPr>
          <a:lstStyle/>
          <a:p>
            <a:pPr marL="342900" indent="-342900">
              <a:buFontTx/>
              <a:buChar char="-"/>
            </a:pPr>
            <a:r>
              <a:rPr lang="cs-CZ" sz="2000" b="1" dirty="0">
                <a:latin typeface="+mj-lt"/>
              </a:rPr>
              <a:t>nejmenší genom mezi vyššími rostlinami</a:t>
            </a:r>
          </a:p>
          <a:p>
            <a:pPr marL="800100" lvl="1" indent="-342900">
              <a:buFontTx/>
              <a:buChar char="-"/>
            </a:pPr>
            <a:r>
              <a:rPr lang="cs-CZ" sz="2000" dirty="0">
                <a:latin typeface="+mj-lt"/>
              </a:rPr>
              <a:t>2005 – projekt </a:t>
            </a:r>
            <a:r>
              <a:rPr lang="cs-CZ" sz="2000" dirty="0" err="1">
                <a:latin typeface="+mj-lt"/>
              </a:rPr>
              <a:t>sekvenování</a:t>
            </a:r>
            <a:r>
              <a:rPr lang="cs-CZ" sz="2000" dirty="0">
                <a:latin typeface="+mj-lt"/>
              </a:rPr>
              <a:t> genomu </a:t>
            </a:r>
            <a:r>
              <a:rPr lang="cs-CZ" sz="2000" i="1" dirty="0" err="1">
                <a:latin typeface="+mj-lt"/>
              </a:rPr>
              <a:t>Arabidopsis</a:t>
            </a:r>
            <a:r>
              <a:rPr lang="cs-CZ" sz="2000" dirty="0">
                <a:latin typeface="+mj-lt"/>
              </a:rPr>
              <a:t> (125 MB, 26 500 genů)</a:t>
            </a:r>
          </a:p>
        </p:txBody>
      </p:sp>
      <p:sp>
        <p:nvSpPr>
          <p:cNvPr id="9" name="TextovéPole 8">
            <a:extLst>
              <a:ext uri="{FF2B5EF4-FFF2-40B4-BE49-F238E27FC236}">
                <a16:creationId xmlns:a16="http://schemas.microsoft.com/office/drawing/2014/main" id="{2A71BDF9-6406-485C-8BD0-B55E2B48B246}"/>
              </a:ext>
            </a:extLst>
          </p:cNvPr>
          <p:cNvSpPr txBox="1"/>
          <p:nvPr/>
        </p:nvSpPr>
        <p:spPr>
          <a:xfrm>
            <a:off x="918710" y="3740574"/>
            <a:ext cx="9467236" cy="707886"/>
          </a:xfrm>
          <a:prstGeom prst="rect">
            <a:avLst/>
          </a:prstGeom>
          <a:noFill/>
        </p:spPr>
        <p:txBody>
          <a:bodyPr wrap="square">
            <a:spAutoFit/>
          </a:bodyPr>
          <a:lstStyle/>
          <a:p>
            <a:pPr marL="342900" indent="-342900">
              <a:buFontTx/>
              <a:buChar char="-"/>
            </a:pPr>
            <a:r>
              <a:rPr lang="cs-CZ" sz="2000" b="1" dirty="0">
                <a:latin typeface="+mj-lt"/>
              </a:rPr>
              <a:t>malý počet chromozomů (n = 5)</a:t>
            </a:r>
          </a:p>
          <a:p>
            <a:pPr marL="800100" lvl="1" indent="-342900">
              <a:buFontTx/>
              <a:buChar char="-"/>
            </a:pPr>
            <a:r>
              <a:rPr lang="cs-CZ" sz="2000" b="1" dirty="0">
                <a:latin typeface="+mj-lt"/>
              </a:rPr>
              <a:t>2n = 10 </a:t>
            </a:r>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TextovéPole 13">
            <a:extLst>
              <a:ext uri="{FF2B5EF4-FFF2-40B4-BE49-F238E27FC236}">
                <a16:creationId xmlns:a16="http://schemas.microsoft.com/office/drawing/2014/main" id="{EBAD4E7E-EC68-42C7-9D1A-C73BFD3D59F0}"/>
              </a:ext>
            </a:extLst>
          </p:cNvPr>
          <p:cNvSpPr txBox="1"/>
          <p:nvPr/>
        </p:nvSpPr>
        <p:spPr>
          <a:xfrm>
            <a:off x="918710" y="4607634"/>
            <a:ext cx="9467236" cy="400110"/>
          </a:xfrm>
          <a:prstGeom prst="rect">
            <a:avLst/>
          </a:prstGeom>
          <a:noFill/>
        </p:spPr>
        <p:txBody>
          <a:bodyPr wrap="square">
            <a:spAutoFit/>
          </a:bodyPr>
          <a:lstStyle/>
          <a:p>
            <a:pPr marL="342900" indent="-342900">
              <a:buFontTx/>
              <a:buChar char="-"/>
            </a:pPr>
            <a:r>
              <a:rPr lang="cs-CZ" sz="2000" b="1" dirty="0">
                <a:latin typeface="+mj-lt"/>
              </a:rPr>
              <a:t>rozsáhlá kolekce mutantních linií a přírodních ekotypů</a:t>
            </a:r>
          </a:p>
        </p:txBody>
      </p:sp>
      <p:sp>
        <p:nvSpPr>
          <p:cNvPr id="15" name="Obdélník 14">
            <a:extLst>
              <a:ext uri="{FF2B5EF4-FFF2-40B4-BE49-F238E27FC236}">
                <a16:creationId xmlns:a16="http://schemas.microsoft.com/office/drawing/2014/main" id="{627926EB-9D8E-4144-9CE6-718F10009C68}"/>
              </a:ext>
            </a:extLst>
          </p:cNvPr>
          <p:cNvSpPr/>
          <p:nvPr/>
        </p:nvSpPr>
        <p:spPr>
          <a:xfrm>
            <a:off x="3398293" y="4607634"/>
            <a:ext cx="1924334" cy="553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a:extLst>
              <a:ext uri="{FF2B5EF4-FFF2-40B4-BE49-F238E27FC236}">
                <a16:creationId xmlns:a16="http://schemas.microsoft.com/office/drawing/2014/main" id="{8F4B644F-B4D6-4E9B-B655-143BE1B3BB45}"/>
              </a:ext>
            </a:extLst>
          </p:cNvPr>
          <p:cNvSpPr txBox="1"/>
          <p:nvPr/>
        </p:nvSpPr>
        <p:spPr>
          <a:xfrm>
            <a:off x="918710" y="5491058"/>
            <a:ext cx="9467236" cy="707886"/>
          </a:xfrm>
          <a:prstGeom prst="rect">
            <a:avLst/>
          </a:prstGeom>
          <a:noFill/>
        </p:spPr>
        <p:txBody>
          <a:bodyPr wrap="square">
            <a:spAutoFit/>
          </a:bodyPr>
          <a:lstStyle/>
          <a:p>
            <a:pPr marL="342900" indent="-342900">
              <a:buFontTx/>
              <a:buChar char="-"/>
            </a:pPr>
            <a:r>
              <a:rPr lang="cs-CZ" sz="2000" b="1" dirty="0">
                <a:latin typeface="+mj-lt"/>
              </a:rPr>
              <a:t>vysoce účinná transformační metoda přípravy transgenních rostlin a T-DNA mutantů</a:t>
            </a:r>
            <a:endParaRPr lang="cs-CZ" sz="2000" dirty="0">
              <a:latin typeface="+mj-lt"/>
            </a:endParaRPr>
          </a:p>
        </p:txBody>
      </p:sp>
    </p:spTree>
    <p:extLst>
      <p:ext uri="{BB962C8B-B14F-4D97-AF65-F5344CB8AC3E}">
        <p14:creationId xmlns:p14="http://schemas.microsoft.com/office/powerpoint/2010/main" val="285716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Mutace u </a:t>
            </a:r>
            <a:r>
              <a:rPr lang="cs-CZ" sz="3200" b="1" i="1" u="sng" dirty="0"/>
              <a:t>A. </a:t>
            </a:r>
            <a:r>
              <a:rPr lang="cs-CZ" sz="3200" b="1" i="1" u="sng" dirty="0" err="1"/>
              <a:t>thaliana</a:t>
            </a:r>
            <a:endParaRPr lang="cs-CZ" sz="3200" b="1" u="sng" dirty="0"/>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a:extLst>
              <a:ext uri="{FF2B5EF4-FFF2-40B4-BE49-F238E27FC236}">
                <a16:creationId xmlns:a16="http://schemas.microsoft.com/office/drawing/2014/main" id="{D785445F-B1BA-4B83-93B4-62A758FB9E62}"/>
              </a:ext>
            </a:extLst>
          </p:cNvPr>
          <p:cNvSpPr txBox="1"/>
          <p:nvPr/>
        </p:nvSpPr>
        <p:spPr>
          <a:xfrm>
            <a:off x="918710" y="1347711"/>
            <a:ext cx="7712242" cy="707886"/>
          </a:xfrm>
          <a:prstGeom prst="rect">
            <a:avLst/>
          </a:prstGeom>
          <a:noFill/>
        </p:spPr>
        <p:txBody>
          <a:bodyPr wrap="square">
            <a:spAutoFit/>
          </a:bodyPr>
          <a:lstStyle/>
          <a:p>
            <a:pPr marL="342900" indent="-342900">
              <a:buFontTx/>
              <a:buChar char="-"/>
            </a:pPr>
            <a:r>
              <a:rPr lang="cs-CZ" sz="2000" dirty="0">
                <a:latin typeface="+mj-lt"/>
              </a:rPr>
              <a:t>1945 Erna </a:t>
            </a:r>
            <a:r>
              <a:rPr lang="cs-CZ" sz="2000" dirty="0" err="1">
                <a:latin typeface="+mj-lt"/>
              </a:rPr>
              <a:t>Reinholz</a:t>
            </a:r>
            <a:r>
              <a:rPr lang="cs-CZ" sz="2000" dirty="0">
                <a:latin typeface="+mj-lt"/>
              </a:rPr>
              <a:t> – 1. kolekce indukovaných mutantů</a:t>
            </a:r>
          </a:p>
          <a:p>
            <a:pPr marL="342900" indent="-342900">
              <a:buFontTx/>
              <a:buChar char="-"/>
            </a:pPr>
            <a:r>
              <a:rPr lang="cs-CZ" sz="2000" dirty="0">
                <a:latin typeface="+mj-lt"/>
              </a:rPr>
              <a:t>1. použitý mutagen – paprsky X (RTG)</a:t>
            </a:r>
          </a:p>
        </p:txBody>
      </p:sp>
      <p:sp>
        <p:nvSpPr>
          <p:cNvPr id="11" name="TextovéPole 10">
            <a:extLst>
              <a:ext uri="{FF2B5EF4-FFF2-40B4-BE49-F238E27FC236}">
                <a16:creationId xmlns:a16="http://schemas.microsoft.com/office/drawing/2014/main" id="{697D23D8-C3B9-42EE-9531-550DEAF3F041}"/>
              </a:ext>
            </a:extLst>
          </p:cNvPr>
          <p:cNvSpPr txBox="1"/>
          <p:nvPr/>
        </p:nvSpPr>
        <p:spPr>
          <a:xfrm>
            <a:off x="918709" y="2312155"/>
            <a:ext cx="7952335" cy="1938992"/>
          </a:xfrm>
          <a:prstGeom prst="rect">
            <a:avLst/>
          </a:prstGeom>
          <a:noFill/>
        </p:spPr>
        <p:txBody>
          <a:bodyPr wrap="square">
            <a:spAutoFit/>
          </a:bodyPr>
          <a:lstStyle/>
          <a:p>
            <a:pPr marL="342900" indent="-342900">
              <a:buFontTx/>
              <a:buChar char="-"/>
            </a:pPr>
            <a:r>
              <a:rPr lang="cs-CZ" sz="2000" dirty="0">
                <a:latin typeface="+mj-lt"/>
              </a:rPr>
              <a:t>klasická mutageneze -   fyzikální mutageny (RTG, </a:t>
            </a:r>
            <a:r>
              <a:rPr lang="el-GR" sz="2000" dirty="0">
                <a:latin typeface="+mj-lt"/>
              </a:rPr>
              <a:t>γ</a:t>
            </a:r>
            <a:r>
              <a:rPr lang="cs-CZ" sz="2000" dirty="0">
                <a:latin typeface="+mj-lt"/>
              </a:rPr>
              <a:t>, teplota,…)</a:t>
            </a:r>
          </a:p>
          <a:p>
            <a:pPr marL="3086100" lvl="6" indent="-342900">
              <a:buFontTx/>
              <a:buChar char="-"/>
            </a:pPr>
            <a:r>
              <a:rPr lang="cs-CZ" sz="2000" dirty="0">
                <a:latin typeface="+mj-lt"/>
              </a:rPr>
              <a:t>chemické mutageny (EMS, MNU, MMS)</a:t>
            </a:r>
          </a:p>
          <a:p>
            <a:pPr marL="3086100" lvl="6" indent="-342900">
              <a:buFontTx/>
              <a:buChar char="-"/>
            </a:pPr>
            <a:r>
              <a:rPr lang="cs-CZ" sz="2000" dirty="0">
                <a:latin typeface="+mj-lt"/>
              </a:rPr>
              <a:t>nemutagenní látky u </a:t>
            </a:r>
            <a:r>
              <a:rPr lang="cs-CZ" sz="2000" i="1" dirty="0">
                <a:latin typeface="+mj-lt"/>
              </a:rPr>
              <a:t>A. </a:t>
            </a:r>
            <a:r>
              <a:rPr lang="cs-CZ" sz="2000" i="1" dirty="0" err="1">
                <a:latin typeface="+mj-lt"/>
              </a:rPr>
              <a:t>thaliana</a:t>
            </a:r>
            <a:r>
              <a:rPr lang="cs-CZ" sz="2000" dirty="0">
                <a:latin typeface="+mj-lt"/>
              </a:rPr>
              <a:t> – ethanol, některé herbicidy (azid sodný, </a:t>
            </a:r>
            <a:r>
              <a:rPr lang="cs-CZ" sz="2000" dirty="0" err="1">
                <a:latin typeface="+mj-lt"/>
              </a:rPr>
              <a:t>maleinhydrazid</a:t>
            </a:r>
            <a:r>
              <a:rPr lang="cs-CZ" sz="2000" dirty="0">
                <a:latin typeface="+mj-lt"/>
              </a:rPr>
              <a:t>)</a:t>
            </a:r>
          </a:p>
          <a:p>
            <a:pPr marL="3086100" lvl="6" indent="-342900">
              <a:buFontTx/>
              <a:buChar char="-"/>
            </a:pPr>
            <a:endParaRPr lang="cs-CZ" sz="2000" dirty="0">
              <a:latin typeface="+mj-lt"/>
            </a:endParaRPr>
          </a:p>
        </p:txBody>
      </p:sp>
      <p:pic>
        <p:nvPicPr>
          <p:cNvPr id="12" name="Picture 8" descr="A day in the life of an Arabidopsis lab - the Node">
            <a:extLst>
              <a:ext uri="{FF2B5EF4-FFF2-40B4-BE49-F238E27FC236}">
                <a16:creationId xmlns:a16="http://schemas.microsoft.com/office/drawing/2014/main" id="{D7BD35D7-7E31-414E-87D2-59B1D4532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195" y="-50528"/>
            <a:ext cx="3787799" cy="2132463"/>
          </a:xfrm>
          <a:prstGeom prst="rect">
            <a:avLst/>
          </a:prstGeom>
          <a:noFill/>
          <a:scene3d>
            <a:camera prst="orthographicFront"/>
            <a:lightRig rig="threePt" dir="t"/>
          </a:scene3d>
          <a:sp3d contourW="12700">
            <a:contourClr>
              <a:schemeClr val="accent4">
                <a:lumMod val="50000"/>
              </a:schemeClr>
            </a:contourClr>
          </a:sp3d>
          <a:extLst>
            <a:ext uri="{909E8E84-426E-40DD-AFC4-6F175D3DCCD1}">
              <a14:hiddenFill xmlns:a14="http://schemas.microsoft.com/office/drawing/2010/main">
                <a:solidFill>
                  <a:srgbClr val="FFFFFF"/>
                </a:solidFill>
              </a14:hiddenFill>
            </a:ext>
          </a:extLst>
        </p:spPr>
      </p:pic>
      <p:pic>
        <p:nvPicPr>
          <p:cNvPr id="11266" name="Picture 2" descr="Possible sites of alkylation of DNA bases. Grey arrows indicate sites... |  Download Scientific Diagram">
            <a:extLst>
              <a:ext uri="{FF2B5EF4-FFF2-40B4-BE49-F238E27FC236}">
                <a16:creationId xmlns:a16="http://schemas.microsoft.com/office/drawing/2014/main" id="{91954B05-D80C-4BEF-942E-25F061695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674" y="2447013"/>
            <a:ext cx="1688840" cy="14390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ovéPole 13">
            <a:extLst>
              <a:ext uri="{FF2B5EF4-FFF2-40B4-BE49-F238E27FC236}">
                <a16:creationId xmlns:a16="http://schemas.microsoft.com/office/drawing/2014/main" id="{60AFF71B-D077-4D8A-8611-FD5CBBB42341}"/>
              </a:ext>
            </a:extLst>
          </p:cNvPr>
          <p:cNvSpPr txBox="1"/>
          <p:nvPr/>
        </p:nvSpPr>
        <p:spPr>
          <a:xfrm>
            <a:off x="918709" y="4251147"/>
            <a:ext cx="7952335" cy="707886"/>
          </a:xfrm>
          <a:prstGeom prst="rect">
            <a:avLst/>
          </a:prstGeom>
          <a:noFill/>
        </p:spPr>
        <p:txBody>
          <a:bodyPr wrap="square">
            <a:spAutoFit/>
          </a:bodyPr>
          <a:lstStyle/>
          <a:p>
            <a:pPr marL="342900" indent="-342900">
              <a:buFontTx/>
              <a:buChar char="-"/>
            </a:pPr>
            <a:r>
              <a:rPr lang="cs-CZ" sz="2000" dirty="0">
                <a:latin typeface="+mj-lt"/>
              </a:rPr>
              <a:t>inzerční mutageneze – pomocí metod genového inženýrství</a:t>
            </a:r>
          </a:p>
          <a:p>
            <a:r>
              <a:rPr lang="cs-CZ" sz="2000" dirty="0">
                <a:latin typeface="+mj-lt"/>
              </a:rPr>
              <a:t>						- mutagenem je DNA</a:t>
            </a:r>
          </a:p>
        </p:txBody>
      </p:sp>
    </p:spTree>
    <p:extLst>
      <p:ext uri="{BB962C8B-B14F-4D97-AF65-F5344CB8AC3E}">
        <p14:creationId xmlns:p14="http://schemas.microsoft.com/office/powerpoint/2010/main" val="141061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8FDB1DA-857B-4215-8961-235421A4398B}"/>
              </a:ext>
            </a:extLst>
          </p:cNvPr>
          <p:cNvSpPr txBox="1"/>
          <p:nvPr/>
        </p:nvSpPr>
        <p:spPr>
          <a:xfrm>
            <a:off x="1102291" y="404057"/>
            <a:ext cx="11089709" cy="584775"/>
          </a:xfrm>
          <a:prstGeom prst="rect">
            <a:avLst/>
          </a:prstGeom>
          <a:noFill/>
        </p:spPr>
        <p:txBody>
          <a:bodyPr wrap="square">
            <a:spAutoFit/>
          </a:bodyPr>
          <a:lstStyle/>
          <a:p>
            <a:r>
              <a:rPr lang="cs-CZ" sz="3200" b="1" u="sng" dirty="0"/>
              <a:t>Pozorování vybraných mutantních linií</a:t>
            </a:r>
          </a:p>
        </p:txBody>
      </p:sp>
      <p:sp>
        <p:nvSpPr>
          <p:cNvPr id="5" name="TextovéPole 4">
            <a:extLst>
              <a:ext uri="{FF2B5EF4-FFF2-40B4-BE49-F238E27FC236}">
                <a16:creationId xmlns:a16="http://schemas.microsoft.com/office/drawing/2014/main" id="{8ED1445B-4A2E-419D-A2B4-B9449935B900}"/>
              </a:ext>
            </a:extLst>
          </p:cNvPr>
          <p:cNvSpPr txBox="1"/>
          <p:nvPr/>
        </p:nvSpPr>
        <p:spPr>
          <a:xfrm>
            <a:off x="918710" y="1256463"/>
            <a:ext cx="7712242" cy="338554"/>
          </a:xfrm>
          <a:prstGeom prst="rect">
            <a:avLst/>
          </a:prstGeom>
          <a:noFill/>
        </p:spPr>
        <p:txBody>
          <a:bodyPr wrap="square">
            <a:spAutoFit/>
          </a:bodyPr>
          <a:lstStyle/>
          <a:p>
            <a:r>
              <a:rPr lang="cs-CZ" sz="1600" i="1" dirty="0">
                <a:latin typeface="+mj-lt"/>
              </a:rPr>
              <a:t>Col (Columbia) </a:t>
            </a:r>
            <a:r>
              <a:rPr lang="cs-CZ" sz="1600" dirty="0">
                <a:latin typeface="+mj-lt"/>
              </a:rPr>
              <a:t>– standardní rostlina</a:t>
            </a:r>
            <a:endParaRPr lang="cs-CZ" sz="1600" i="1" dirty="0">
              <a:latin typeface="+mj-lt"/>
            </a:endParaRPr>
          </a:p>
        </p:txBody>
      </p:sp>
      <p:sp>
        <p:nvSpPr>
          <p:cNvPr id="6" name="TextovéPole 5">
            <a:extLst>
              <a:ext uri="{FF2B5EF4-FFF2-40B4-BE49-F238E27FC236}">
                <a16:creationId xmlns:a16="http://schemas.microsoft.com/office/drawing/2014/main" id="{1200812F-ED80-4DF2-9C37-9507E6F8733D}"/>
              </a:ext>
            </a:extLst>
          </p:cNvPr>
          <p:cNvSpPr txBox="1"/>
          <p:nvPr/>
        </p:nvSpPr>
        <p:spPr>
          <a:xfrm>
            <a:off x="918710" y="1825823"/>
            <a:ext cx="9016860" cy="4031873"/>
          </a:xfrm>
          <a:prstGeom prst="rect">
            <a:avLst/>
          </a:prstGeom>
          <a:noFill/>
        </p:spPr>
        <p:txBody>
          <a:bodyPr wrap="square">
            <a:spAutoFit/>
          </a:bodyPr>
          <a:lstStyle/>
          <a:p>
            <a:r>
              <a:rPr lang="cs-CZ" sz="1600" b="1" dirty="0">
                <a:effectLst/>
                <a:latin typeface="+mj-lt"/>
                <a:ea typeface="Calibri" panose="020F0502020204030204" pitchFamily="34" charset="0"/>
                <a:cs typeface="Times New Roman" panose="02020603050405020304" pitchFamily="18" charset="0"/>
              </a:rPr>
              <a:t>Změny zbarvení </a:t>
            </a:r>
          </a:p>
          <a:p>
            <a:r>
              <a:rPr lang="cs-CZ" sz="1600" i="1" dirty="0">
                <a:effectLst/>
                <a:latin typeface="+mj-lt"/>
                <a:ea typeface="Calibri" panose="020F0502020204030204" pitchFamily="34" charset="0"/>
                <a:cs typeface="Times New Roman" panose="02020603050405020304" pitchFamily="18" charset="0"/>
              </a:rPr>
              <a:t>chm</a:t>
            </a:r>
            <a:r>
              <a:rPr lang="cs-CZ" sz="1600" i="1" baseline="-25000" dirty="0">
                <a:effectLst/>
                <a:latin typeface="+mj-lt"/>
                <a:ea typeface="Calibri" panose="020F0502020204030204" pitchFamily="34" charset="0"/>
                <a:cs typeface="Times New Roman" panose="02020603050405020304" pitchFamily="18" charset="0"/>
              </a:rPr>
              <a:t>3</a:t>
            </a:r>
            <a:r>
              <a:rPr lang="cs-CZ" sz="1600" i="1" dirty="0">
                <a:effectLst/>
                <a:latin typeface="+mj-lt"/>
                <a:ea typeface="Calibri" panose="020F0502020204030204" pitchFamily="34" charset="0"/>
                <a:cs typeface="Times New Roman" panose="02020603050405020304" pitchFamily="18" charset="0"/>
              </a:rPr>
              <a:t> (</a:t>
            </a:r>
            <a:r>
              <a:rPr lang="cs-CZ" sz="1600" i="1" dirty="0" err="1">
                <a:effectLst/>
                <a:latin typeface="+mj-lt"/>
                <a:ea typeface="Calibri" panose="020F0502020204030204" pitchFamily="34" charset="0"/>
                <a:cs typeface="Times New Roman" panose="02020603050405020304" pitchFamily="18" charset="0"/>
              </a:rPr>
              <a:t>chlorominuta</a:t>
            </a:r>
            <a:r>
              <a:rPr lang="cs-CZ" sz="1600" i="1" dirty="0">
                <a:effectLst/>
                <a:latin typeface="+mj-lt"/>
                <a:ea typeface="Calibri" panose="020F0502020204030204" pitchFamily="34" charset="0"/>
                <a:cs typeface="Times New Roman" panose="02020603050405020304" pitchFamily="18" charset="0"/>
              </a:rPr>
              <a:t>) </a:t>
            </a:r>
            <a:r>
              <a:rPr lang="cs-CZ" sz="1600" dirty="0">
                <a:effectLst/>
                <a:latin typeface="+mj-lt"/>
                <a:ea typeface="Calibri" panose="020F0502020204030204" pitchFamily="34" charset="0"/>
                <a:cs typeface="Times New Roman" panose="02020603050405020304" pitchFamily="18" charset="0"/>
              </a:rPr>
              <a:t>– dělohy a listy světle zelené, starší listy tmavší </a:t>
            </a:r>
          </a:p>
          <a:p>
            <a:r>
              <a:rPr lang="cs-CZ" sz="1600" i="1" dirty="0" err="1">
                <a:effectLst/>
                <a:latin typeface="+mj-lt"/>
                <a:ea typeface="Calibri" panose="020F0502020204030204" pitchFamily="34" charset="0"/>
                <a:cs typeface="Times New Roman" panose="02020603050405020304" pitchFamily="18" charset="0"/>
              </a:rPr>
              <a:t>lc</a:t>
            </a:r>
            <a:r>
              <a:rPr lang="cs-CZ" sz="1600" i="1" dirty="0">
                <a:effectLst/>
                <a:latin typeface="+mj-lt"/>
                <a:ea typeface="Calibri" panose="020F0502020204030204" pitchFamily="34" charset="0"/>
                <a:cs typeface="Times New Roman" panose="02020603050405020304" pitchFamily="18" charset="0"/>
              </a:rPr>
              <a:t> (</a:t>
            </a:r>
            <a:r>
              <a:rPr lang="cs-CZ" sz="1600" i="1" dirty="0" err="1">
                <a:effectLst/>
                <a:latin typeface="+mj-lt"/>
                <a:ea typeface="Calibri" panose="020F0502020204030204" pitchFamily="34" charset="0"/>
                <a:cs typeface="Times New Roman" panose="02020603050405020304" pitchFamily="18" charset="0"/>
              </a:rPr>
              <a:t>lucida</a:t>
            </a:r>
            <a:r>
              <a:rPr lang="cs-CZ" sz="1600" i="1" dirty="0">
                <a:effectLst/>
                <a:latin typeface="+mj-lt"/>
                <a:ea typeface="Calibri" panose="020F0502020204030204" pitchFamily="34" charset="0"/>
                <a:cs typeface="Times New Roman" panose="02020603050405020304" pitchFamily="18" charset="0"/>
              </a:rPr>
              <a:t>) </a:t>
            </a:r>
            <a:r>
              <a:rPr lang="cs-CZ" sz="1600" dirty="0">
                <a:effectLst/>
                <a:latin typeface="+mj-lt"/>
                <a:ea typeface="Calibri" panose="020F0502020204030204" pitchFamily="34" charset="0"/>
                <a:cs typeface="Times New Roman" panose="02020603050405020304" pitchFamily="18" charset="0"/>
              </a:rPr>
              <a:t>– dělohy a listy žlutozelené</a:t>
            </a:r>
          </a:p>
          <a:p>
            <a:r>
              <a:rPr lang="cs-CZ" sz="1600" dirty="0">
                <a:effectLst/>
                <a:latin typeface="+mj-lt"/>
                <a:ea typeface="Calibri" panose="020F0502020204030204" pitchFamily="34" charset="0"/>
                <a:cs typeface="Times New Roman" panose="02020603050405020304" pitchFamily="18" charset="0"/>
              </a:rPr>
              <a:t> </a:t>
            </a:r>
          </a:p>
          <a:p>
            <a:r>
              <a:rPr lang="cs-CZ" sz="1600" b="1" dirty="0">
                <a:effectLst/>
                <a:latin typeface="+mj-lt"/>
                <a:ea typeface="Calibri" panose="020F0502020204030204" pitchFamily="34" charset="0"/>
                <a:cs typeface="Times New Roman" panose="02020603050405020304" pitchFamily="18" charset="0"/>
              </a:rPr>
              <a:t>Změny tvaru listů a v době kvetení </a:t>
            </a:r>
          </a:p>
          <a:p>
            <a:r>
              <a:rPr lang="cs-CZ" sz="1600" i="1" dirty="0" err="1">
                <a:effectLst/>
                <a:latin typeface="+mj-lt"/>
                <a:ea typeface="Calibri" panose="020F0502020204030204" pitchFamily="34" charset="0"/>
                <a:cs typeface="Times New Roman" panose="02020603050405020304" pitchFamily="18" charset="0"/>
              </a:rPr>
              <a:t>iv</a:t>
            </a:r>
            <a:r>
              <a:rPr lang="cs-CZ" sz="1600" i="1" dirty="0">
                <a:effectLst/>
                <a:latin typeface="+mj-lt"/>
                <a:ea typeface="Calibri" panose="020F0502020204030204" pitchFamily="34" charset="0"/>
                <a:cs typeface="Times New Roman" panose="02020603050405020304" pitchFamily="18" charset="0"/>
              </a:rPr>
              <a:t> (</a:t>
            </a:r>
            <a:r>
              <a:rPr lang="cs-CZ" sz="1600" i="1" dirty="0" err="1">
                <a:effectLst/>
                <a:latin typeface="+mj-lt"/>
                <a:ea typeface="Calibri" panose="020F0502020204030204" pitchFamily="34" charset="0"/>
                <a:cs typeface="Times New Roman" panose="02020603050405020304" pitchFamily="18" charset="0"/>
              </a:rPr>
              <a:t>involuta</a:t>
            </a:r>
            <a:r>
              <a:rPr lang="cs-CZ" sz="1600" i="1" dirty="0">
                <a:effectLst/>
                <a:latin typeface="+mj-lt"/>
                <a:ea typeface="Calibri" panose="020F0502020204030204" pitchFamily="34" charset="0"/>
                <a:cs typeface="Times New Roman" panose="02020603050405020304" pitchFamily="18" charset="0"/>
              </a:rPr>
              <a:t>) </a:t>
            </a:r>
            <a:r>
              <a:rPr lang="cs-CZ" sz="1600" dirty="0">
                <a:effectLst/>
                <a:latin typeface="+mj-lt"/>
                <a:ea typeface="Calibri" panose="020F0502020204030204" pitchFamily="34" charset="0"/>
                <a:cs typeface="Times New Roman" panose="02020603050405020304" pitchFamily="18" charset="0"/>
              </a:rPr>
              <a:t>– listy drobné, složené podél hlavního žebra, velmi rané kvetení </a:t>
            </a:r>
          </a:p>
          <a:p>
            <a:r>
              <a:rPr lang="cs-CZ" sz="1600" dirty="0">
                <a:effectLst/>
                <a:latin typeface="+mj-lt"/>
                <a:ea typeface="Calibri" panose="020F0502020204030204" pitchFamily="34" charset="0"/>
                <a:cs typeface="Times New Roman" panose="02020603050405020304" pitchFamily="18" charset="0"/>
              </a:rPr>
              <a:t> </a:t>
            </a:r>
          </a:p>
          <a:p>
            <a:r>
              <a:rPr lang="cs-CZ" sz="1600" b="1" dirty="0">
                <a:effectLst/>
                <a:latin typeface="+mj-lt"/>
                <a:ea typeface="Calibri" panose="020F0502020204030204" pitchFamily="34" charset="0"/>
                <a:cs typeface="Times New Roman" panose="02020603050405020304" pitchFamily="18" charset="0"/>
              </a:rPr>
              <a:t>Změna celkového vzhledu rostliny </a:t>
            </a:r>
          </a:p>
          <a:p>
            <a:r>
              <a:rPr lang="cs-CZ" sz="1600" i="1" dirty="0" err="1">
                <a:effectLst/>
                <a:latin typeface="+mj-lt"/>
                <a:ea typeface="Calibri" panose="020F0502020204030204" pitchFamily="34" charset="0"/>
                <a:cs typeface="Times New Roman" panose="02020603050405020304" pitchFamily="18" charset="0"/>
              </a:rPr>
              <a:t>cn</a:t>
            </a:r>
            <a:r>
              <a:rPr lang="cs-CZ" sz="1600" i="1" dirty="0">
                <a:effectLst/>
                <a:latin typeface="+mj-lt"/>
                <a:ea typeface="Calibri" panose="020F0502020204030204" pitchFamily="34" charset="0"/>
                <a:cs typeface="Times New Roman" panose="02020603050405020304" pitchFamily="18" charset="0"/>
              </a:rPr>
              <a:t> (</a:t>
            </a:r>
            <a:r>
              <a:rPr lang="cs-CZ" sz="1600" i="1" dirty="0" err="1">
                <a:effectLst/>
                <a:latin typeface="+mj-lt"/>
                <a:ea typeface="Calibri" panose="020F0502020204030204" pitchFamily="34" charset="0"/>
                <a:cs typeface="Times New Roman" panose="02020603050405020304" pitchFamily="18" charset="0"/>
              </a:rPr>
              <a:t>convoluta</a:t>
            </a:r>
            <a:r>
              <a:rPr lang="cs-CZ" sz="1600" i="1" dirty="0">
                <a:effectLst/>
                <a:latin typeface="+mj-lt"/>
                <a:ea typeface="Calibri" panose="020F0502020204030204" pitchFamily="34" charset="0"/>
                <a:cs typeface="Times New Roman" panose="02020603050405020304" pitchFamily="18" charset="0"/>
              </a:rPr>
              <a:t>) </a:t>
            </a:r>
            <a:r>
              <a:rPr lang="cs-CZ" sz="1600" dirty="0">
                <a:effectLst/>
                <a:latin typeface="+mj-lt"/>
                <a:ea typeface="Calibri" panose="020F0502020204030204" pitchFamily="34" charset="0"/>
                <a:cs typeface="Times New Roman" panose="02020603050405020304" pitchFamily="18" charset="0"/>
              </a:rPr>
              <a:t>- dělohy, řapíky a stonky stočené kolem své osy proti směru hodinových ručiček, 			listy v růžici taktéž stočené </a:t>
            </a:r>
          </a:p>
          <a:p>
            <a:r>
              <a:rPr lang="cs-CZ" sz="1600" i="1" dirty="0">
                <a:effectLst/>
                <a:latin typeface="+mj-lt"/>
                <a:ea typeface="Calibri" panose="020F0502020204030204" pitchFamily="34" charset="0"/>
                <a:cs typeface="Times New Roman" panose="02020603050405020304" pitchFamily="18" charset="0"/>
              </a:rPr>
              <a:t>cp2 (</a:t>
            </a:r>
            <a:r>
              <a:rPr lang="cs-CZ" sz="1600" i="1" dirty="0" err="1">
                <a:effectLst/>
                <a:latin typeface="+mj-lt"/>
                <a:ea typeface="Calibri" panose="020F0502020204030204" pitchFamily="34" charset="0"/>
                <a:cs typeface="Times New Roman" panose="02020603050405020304" pitchFamily="18" charset="0"/>
              </a:rPr>
              <a:t>compacta</a:t>
            </a:r>
            <a:r>
              <a:rPr lang="cs-CZ" sz="1600" i="1" dirty="0">
                <a:effectLst/>
                <a:latin typeface="+mj-lt"/>
                <a:ea typeface="Calibri" panose="020F0502020204030204" pitchFamily="34" charset="0"/>
                <a:cs typeface="Times New Roman" panose="02020603050405020304" pitchFamily="18" charset="0"/>
              </a:rPr>
              <a:t>)</a:t>
            </a:r>
            <a:r>
              <a:rPr lang="cs-CZ" sz="1600" dirty="0">
                <a:effectLst/>
                <a:latin typeface="+mj-lt"/>
                <a:ea typeface="Calibri" panose="020F0502020204030204" pitchFamily="34" charset="0"/>
                <a:cs typeface="Times New Roman" panose="02020603050405020304" pitchFamily="18" charset="0"/>
              </a:rPr>
              <a:t> – </a:t>
            </a:r>
            <a:r>
              <a:rPr lang="cs-CZ" sz="1600" dirty="0" err="1">
                <a:effectLst/>
                <a:latin typeface="+mj-lt"/>
                <a:ea typeface="Calibri" panose="020F0502020204030204" pitchFamily="34" charset="0"/>
                <a:cs typeface="Times New Roman" panose="02020603050405020304" pitchFamily="18" charset="0"/>
              </a:rPr>
              <a:t>polozakrslé</a:t>
            </a:r>
            <a:r>
              <a:rPr lang="cs-CZ" sz="1600" dirty="0">
                <a:effectLst/>
                <a:latin typeface="+mj-lt"/>
                <a:ea typeface="Calibri" panose="020F0502020204030204" pitchFamily="34" charset="0"/>
                <a:cs typeface="Times New Roman" panose="02020603050405020304" pitchFamily="18" charset="0"/>
              </a:rPr>
              <a:t> rostliny **</a:t>
            </a:r>
          </a:p>
          <a:p>
            <a:r>
              <a:rPr lang="cs-CZ" sz="1600" dirty="0">
                <a:effectLst/>
                <a:latin typeface="+mj-lt"/>
                <a:ea typeface="Calibri" panose="020F0502020204030204" pitchFamily="34" charset="0"/>
                <a:cs typeface="Times New Roman" panose="02020603050405020304" pitchFamily="18" charset="0"/>
              </a:rPr>
              <a:t> </a:t>
            </a:r>
          </a:p>
          <a:p>
            <a:r>
              <a:rPr lang="cs-CZ" sz="1600" b="1" dirty="0">
                <a:effectLst/>
                <a:latin typeface="+mj-lt"/>
                <a:ea typeface="Calibri" panose="020F0502020204030204" pitchFamily="34" charset="0"/>
                <a:cs typeface="Times New Roman" panose="02020603050405020304" pitchFamily="18" charset="0"/>
              </a:rPr>
              <a:t>(Pozměněná stavba trichomů </a:t>
            </a:r>
          </a:p>
          <a:p>
            <a:r>
              <a:rPr lang="cs-CZ" sz="1600" i="1" dirty="0">
                <a:effectLst/>
                <a:latin typeface="+mj-lt"/>
                <a:ea typeface="Calibri" panose="020F0502020204030204" pitchFamily="34" charset="0"/>
                <a:cs typeface="Times New Roman" panose="02020603050405020304" pitchFamily="18" charset="0"/>
              </a:rPr>
              <a:t>gl2 (glabra) </a:t>
            </a:r>
            <a:r>
              <a:rPr lang="cs-CZ" sz="1600" dirty="0">
                <a:effectLst/>
                <a:latin typeface="+mj-lt"/>
                <a:ea typeface="Calibri" panose="020F0502020204030204" pitchFamily="34" charset="0"/>
                <a:cs typeface="Times New Roman" panose="02020603050405020304" pitchFamily="18" charset="0"/>
              </a:rPr>
              <a:t>– </a:t>
            </a:r>
            <a:r>
              <a:rPr lang="cs-CZ" sz="1600" dirty="0" err="1">
                <a:effectLst/>
                <a:latin typeface="+mj-lt"/>
                <a:ea typeface="Calibri" panose="020F0502020204030204" pitchFamily="34" charset="0"/>
                <a:cs typeface="Times New Roman" panose="02020603050405020304" pitchFamily="18" charset="0"/>
              </a:rPr>
              <a:t>rudimentované</a:t>
            </a:r>
            <a:r>
              <a:rPr lang="cs-CZ" sz="1600" dirty="0">
                <a:effectLst/>
                <a:latin typeface="+mj-lt"/>
                <a:ea typeface="Calibri" panose="020F0502020204030204" pitchFamily="34" charset="0"/>
                <a:cs typeface="Times New Roman" panose="02020603050405020304" pitchFamily="18" charset="0"/>
              </a:rPr>
              <a:t> a chybějící trichomy </a:t>
            </a:r>
          </a:p>
          <a:p>
            <a:r>
              <a:rPr lang="cs-CZ" sz="1600" i="1" dirty="0" err="1">
                <a:effectLst/>
                <a:latin typeface="+mj-lt"/>
                <a:ea typeface="Calibri" panose="020F0502020204030204" pitchFamily="34" charset="0"/>
                <a:cs typeface="Times New Roman" panose="02020603050405020304" pitchFamily="18" charset="0"/>
              </a:rPr>
              <a:t>sti</a:t>
            </a:r>
            <a:r>
              <a:rPr lang="cs-CZ" sz="1600" i="1" dirty="0">
                <a:effectLst/>
                <a:latin typeface="+mj-lt"/>
                <a:ea typeface="Calibri" panose="020F0502020204030204" pitchFamily="34" charset="0"/>
                <a:cs typeface="Times New Roman" panose="02020603050405020304" pitchFamily="18" charset="0"/>
              </a:rPr>
              <a:t> (</a:t>
            </a:r>
            <a:r>
              <a:rPr lang="cs-CZ" sz="1600" i="1" dirty="0" err="1">
                <a:effectLst/>
                <a:latin typeface="+mj-lt"/>
                <a:ea typeface="Calibri" panose="020F0502020204030204" pitchFamily="34" charset="0"/>
                <a:cs typeface="Times New Roman" panose="02020603050405020304" pitchFamily="18" charset="0"/>
              </a:rPr>
              <a:t>stichel</a:t>
            </a:r>
            <a:r>
              <a:rPr lang="cs-CZ" sz="1600" i="1" dirty="0">
                <a:effectLst/>
                <a:latin typeface="+mj-lt"/>
                <a:ea typeface="Calibri" panose="020F0502020204030204" pitchFamily="34" charset="0"/>
                <a:cs typeface="Times New Roman" panose="02020603050405020304" pitchFamily="18" charset="0"/>
              </a:rPr>
              <a:t>) </a:t>
            </a:r>
            <a:r>
              <a:rPr lang="cs-CZ" sz="1600" dirty="0">
                <a:effectLst/>
                <a:latin typeface="+mj-lt"/>
                <a:ea typeface="Calibri" panose="020F0502020204030204" pitchFamily="34" charset="0"/>
                <a:cs typeface="Times New Roman" panose="02020603050405020304" pitchFamily="18" charset="0"/>
              </a:rPr>
              <a:t>– nevětvené (jednočetné) trichomy)</a:t>
            </a:r>
          </a:p>
          <a:p>
            <a:r>
              <a:rPr lang="cs-CZ" sz="16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714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C8FDB1DA-857B-4215-8961-235421A4398B}"/>
              </a:ext>
            </a:extLst>
          </p:cNvPr>
          <p:cNvSpPr txBox="1"/>
          <p:nvPr/>
        </p:nvSpPr>
        <p:spPr>
          <a:xfrm>
            <a:off x="1102291" y="404057"/>
            <a:ext cx="11089709" cy="584775"/>
          </a:xfrm>
          <a:prstGeom prst="rect">
            <a:avLst/>
          </a:prstGeom>
          <a:noFill/>
        </p:spPr>
        <p:txBody>
          <a:bodyPr wrap="square">
            <a:spAutoFit/>
          </a:bodyPr>
          <a:lstStyle/>
          <a:p>
            <a:r>
              <a:rPr lang="cs-CZ" sz="3200" b="1" u="sng" dirty="0"/>
              <a:t>Pozorování vybraných mutantních linií</a:t>
            </a:r>
          </a:p>
        </p:txBody>
      </p:sp>
      <p:sp>
        <p:nvSpPr>
          <p:cNvPr id="5" name="TextovéPole 4">
            <a:extLst>
              <a:ext uri="{FF2B5EF4-FFF2-40B4-BE49-F238E27FC236}">
                <a16:creationId xmlns:a16="http://schemas.microsoft.com/office/drawing/2014/main" id="{8ED1445B-4A2E-419D-A2B4-B9449935B900}"/>
              </a:ext>
            </a:extLst>
          </p:cNvPr>
          <p:cNvSpPr txBox="1"/>
          <p:nvPr/>
        </p:nvSpPr>
        <p:spPr>
          <a:xfrm>
            <a:off x="918710" y="1256463"/>
            <a:ext cx="7712242" cy="338554"/>
          </a:xfrm>
          <a:prstGeom prst="rect">
            <a:avLst/>
          </a:prstGeom>
          <a:noFill/>
        </p:spPr>
        <p:txBody>
          <a:bodyPr wrap="square">
            <a:spAutoFit/>
          </a:bodyPr>
          <a:lstStyle/>
          <a:p>
            <a:r>
              <a:rPr lang="cs-CZ" sz="1600" i="1" dirty="0">
                <a:latin typeface="+mj-lt"/>
              </a:rPr>
              <a:t>Col (Columbia) </a:t>
            </a:r>
            <a:r>
              <a:rPr lang="cs-CZ" sz="1600" dirty="0">
                <a:latin typeface="+mj-lt"/>
              </a:rPr>
              <a:t>– standardní rostlina</a:t>
            </a:r>
            <a:endParaRPr lang="cs-CZ" sz="1600" i="1" dirty="0">
              <a:latin typeface="+mj-lt"/>
            </a:endParaRPr>
          </a:p>
        </p:txBody>
      </p:sp>
      <p:sp>
        <p:nvSpPr>
          <p:cNvPr id="6" name="TextovéPole 5">
            <a:extLst>
              <a:ext uri="{FF2B5EF4-FFF2-40B4-BE49-F238E27FC236}">
                <a16:creationId xmlns:a16="http://schemas.microsoft.com/office/drawing/2014/main" id="{1200812F-ED80-4DF2-9C37-9507E6F8733D}"/>
              </a:ext>
            </a:extLst>
          </p:cNvPr>
          <p:cNvSpPr txBox="1"/>
          <p:nvPr/>
        </p:nvSpPr>
        <p:spPr>
          <a:xfrm>
            <a:off x="918710" y="1825823"/>
            <a:ext cx="9016860" cy="2308324"/>
          </a:xfrm>
          <a:prstGeom prst="rect">
            <a:avLst/>
          </a:prstGeom>
          <a:noFill/>
        </p:spPr>
        <p:txBody>
          <a:bodyPr wrap="square">
            <a:spAutoFit/>
          </a:bodyPr>
          <a:lstStyle/>
          <a:p>
            <a:r>
              <a:rPr lang="cs-CZ" sz="1600" b="1" dirty="0">
                <a:effectLst/>
                <a:latin typeface="+mj-lt"/>
                <a:ea typeface="Calibri" panose="020F0502020204030204" pitchFamily="34" charset="0"/>
                <a:cs typeface="Times New Roman" panose="02020603050405020304" pitchFamily="18" charset="0"/>
              </a:rPr>
              <a:t>1. </a:t>
            </a:r>
            <a:r>
              <a:rPr lang="cs-CZ" sz="1600" b="1" dirty="0" err="1">
                <a:effectLst/>
                <a:latin typeface="+mj-lt"/>
                <a:ea typeface="Calibri" panose="020F0502020204030204" pitchFamily="34" charset="0"/>
                <a:cs typeface="Times New Roman" panose="02020603050405020304" pitchFamily="18" charset="0"/>
              </a:rPr>
              <a:t>chm</a:t>
            </a:r>
            <a:r>
              <a:rPr lang="cs-CZ" sz="1600" b="1" dirty="0">
                <a:effectLst/>
                <a:latin typeface="+mj-lt"/>
                <a:ea typeface="Calibri" panose="020F0502020204030204" pitchFamily="34" charset="0"/>
                <a:cs typeface="Times New Roman" panose="02020603050405020304" pitchFamily="18" charset="0"/>
              </a:rPr>
              <a:t> (</a:t>
            </a:r>
            <a:r>
              <a:rPr lang="cs-CZ" sz="1600" b="1" dirty="0" err="1">
                <a:effectLst/>
                <a:latin typeface="+mj-lt"/>
                <a:ea typeface="Calibri" panose="020F0502020204030204" pitchFamily="34" charset="0"/>
                <a:cs typeface="Times New Roman" panose="02020603050405020304" pitchFamily="18" charset="0"/>
              </a:rPr>
              <a:t>chlorominuta</a:t>
            </a:r>
            <a:r>
              <a:rPr lang="cs-CZ" sz="1600" b="1" dirty="0">
                <a:effectLst/>
                <a:latin typeface="+mj-lt"/>
                <a:ea typeface="Calibri" panose="020F0502020204030204" pitchFamily="34" charset="0"/>
                <a:cs typeface="Times New Roman" panose="02020603050405020304" pitchFamily="18" charset="0"/>
              </a:rPr>
              <a:t>)</a:t>
            </a:r>
          </a:p>
          <a:p>
            <a:endParaRPr lang="cs-CZ" sz="1600" b="1" dirty="0">
              <a:latin typeface="+mj-lt"/>
              <a:ea typeface="Calibri" panose="020F0502020204030204" pitchFamily="34" charset="0"/>
              <a:cs typeface="Times New Roman" panose="02020603050405020304" pitchFamily="18" charset="0"/>
            </a:endParaRPr>
          </a:p>
          <a:p>
            <a:r>
              <a:rPr lang="cs-CZ" sz="1600" b="1" dirty="0">
                <a:effectLst/>
                <a:latin typeface="+mj-lt"/>
                <a:ea typeface="Calibri" panose="020F0502020204030204" pitchFamily="34" charset="0"/>
                <a:cs typeface="Times New Roman" panose="02020603050405020304" pitchFamily="18" charset="0"/>
              </a:rPr>
              <a:t>2. </a:t>
            </a:r>
            <a:r>
              <a:rPr lang="cs-CZ" sz="1600" b="1" dirty="0" err="1">
                <a:effectLst/>
                <a:latin typeface="+mj-lt"/>
                <a:ea typeface="Calibri" panose="020F0502020204030204" pitchFamily="34" charset="0"/>
                <a:cs typeface="Times New Roman" panose="02020603050405020304" pitchFamily="18" charset="0"/>
              </a:rPr>
              <a:t>iv</a:t>
            </a:r>
            <a:r>
              <a:rPr lang="cs-CZ" sz="1600" b="1" dirty="0">
                <a:effectLst/>
                <a:latin typeface="+mj-lt"/>
                <a:ea typeface="Calibri" panose="020F0502020204030204" pitchFamily="34" charset="0"/>
                <a:cs typeface="Times New Roman" panose="02020603050405020304" pitchFamily="18" charset="0"/>
              </a:rPr>
              <a:t> (</a:t>
            </a:r>
            <a:r>
              <a:rPr lang="cs-CZ" sz="1600" b="1" dirty="0" err="1">
                <a:effectLst/>
                <a:latin typeface="+mj-lt"/>
                <a:ea typeface="Calibri" panose="020F0502020204030204" pitchFamily="34" charset="0"/>
                <a:cs typeface="Times New Roman" panose="02020603050405020304" pitchFamily="18" charset="0"/>
              </a:rPr>
              <a:t>involuta</a:t>
            </a:r>
            <a:r>
              <a:rPr lang="cs-CZ" sz="1600" b="1" dirty="0">
                <a:effectLst/>
                <a:latin typeface="+mj-lt"/>
                <a:ea typeface="Calibri" panose="020F0502020204030204" pitchFamily="34" charset="0"/>
                <a:cs typeface="Times New Roman" panose="02020603050405020304" pitchFamily="18" charset="0"/>
              </a:rPr>
              <a:t>)</a:t>
            </a:r>
          </a:p>
          <a:p>
            <a:endParaRPr lang="cs-CZ" sz="1600" b="1" dirty="0">
              <a:latin typeface="+mj-lt"/>
              <a:ea typeface="Calibri" panose="020F0502020204030204" pitchFamily="34" charset="0"/>
              <a:cs typeface="Times New Roman" panose="02020603050405020304" pitchFamily="18" charset="0"/>
            </a:endParaRPr>
          </a:p>
          <a:p>
            <a:r>
              <a:rPr lang="cs-CZ" sz="1600" b="1" dirty="0">
                <a:effectLst/>
                <a:latin typeface="+mj-lt"/>
                <a:ea typeface="Calibri" panose="020F0502020204030204" pitchFamily="34" charset="0"/>
                <a:cs typeface="Times New Roman" panose="02020603050405020304" pitchFamily="18" charset="0"/>
              </a:rPr>
              <a:t>3. </a:t>
            </a:r>
            <a:r>
              <a:rPr lang="cs-CZ" sz="1600" b="1" dirty="0" err="1">
                <a:effectLst/>
                <a:latin typeface="+mj-lt"/>
                <a:ea typeface="Calibri" panose="020F0502020204030204" pitchFamily="34" charset="0"/>
                <a:cs typeface="Times New Roman" panose="02020603050405020304" pitchFamily="18" charset="0"/>
              </a:rPr>
              <a:t>lc</a:t>
            </a:r>
            <a:r>
              <a:rPr lang="cs-CZ" sz="1600" b="1" dirty="0">
                <a:effectLst/>
                <a:latin typeface="+mj-lt"/>
                <a:ea typeface="Calibri" panose="020F0502020204030204" pitchFamily="34" charset="0"/>
                <a:cs typeface="Times New Roman" panose="02020603050405020304" pitchFamily="18" charset="0"/>
              </a:rPr>
              <a:t> (</a:t>
            </a:r>
            <a:r>
              <a:rPr lang="cs-CZ" sz="1600" b="1" dirty="0" err="1">
                <a:effectLst/>
                <a:latin typeface="+mj-lt"/>
                <a:ea typeface="Calibri" panose="020F0502020204030204" pitchFamily="34" charset="0"/>
                <a:cs typeface="Times New Roman" panose="02020603050405020304" pitchFamily="18" charset="0"/>
              </a:rPr>
              <a:t>lucida</a:t>
            </a:r>
            <a:r>
              <a:rPr lang="cs-CZ" sz="1600" b="1" dirty="0">
                <a:effectLst/>
                <a:latin typeface="+mj-lt"/>
                <a:ea typeface="Calibri" panose="020F0502020204030204" pitchFamily="34" charset="0"/>
                <a:cs typeface="Times New Roman" panose="02020603050405020304" pitchFamily="18" charset="0"/>
              </a:rPr>
              <a:t>)</a:t>
            </a:r>
          </a:p>
          <a:p>
            <a:endParaRPr lang="cs-CZ" sz="1600" b="1" dirty="0">
              <a:latin typeface="+mj-lt"/>
              <a:ea typeface="Calibri" panose="020F0502020204030204" pitchFamily="34" charset="0"/>
              <a:cs typeface="Times New Roman" panose="02020603050405020304" pitchFamily="18" charset="0"/>
            </a:endParaRPr>
          </a:p>
          <a:p>
            <a:r>
              <a:rPr lang="cs-CZ" sz="1600" b="1" dirty="0">
                <a:effectLst/>
                <a:latin typeface="+mj-lt"/>
                <a:ea typeface="Calibri" panose="020F0502020204030204" pitchFamily="34" charset="0"/>
                <a:cs typeface="Times New Roman" panose="02020603050405020304" pitchFamily="18" charset="0"/>
              </a:rPr>
              <a:t>4. </a:t>
            </a:r>
            <a:r>
              <a:rPr lang="cs-CZ" sz="1600" b="1" dirty="0" err="1">
                <a:effectLst/>
                <a:latin typeface="+mj-lt"/>
                <a:ea typeface="Calibri" panose="020F0502020204030204" pitchFamily="34" charset="0"/>
                <a:cs typeface="Times New Roman" panose="02020603050405020304" pitchFamily="18" charset="0"/>
              </a:rPr>
              <a:t>cn</a:t>
            </a:r>
            <a:r>
              <a:rPr lang="cs-CZ" sz="1600" b="1" dirty="0">
                <a:effectLst/>
                <a:latin typeface="+mj-lt"/>
                <a:ea typeface="Calibri" panose="020F0502020204030204" pitchFamily="34" charset="0"/>
                <a:cs typeface="Times New Roman" panose="02020603050405020304" pitchFamily="18" charset="0"/>
              </a:rPr>
              <a:t> (</a:t>
            </a:r>
            <a:r>
              <a:rPr lang="cs-CZ" sz="1600" b="1" dirty="0" err="1">
                <a:effectLst/>
                <a:latin typeface="+mj-lt"/>
                <a:ea typeface="Calibri" panose="020F0502020204030204" pitchFamily="34" charset="0"/>
                <a:cs typeface="Times New Roman" panose="02020603050405020304" pitchFamily="18" charset="0"/>
              </a:rPr>
              <a:t>convoluta</a:t>
            </a:r>
            <a:r>
              <a:rPr lang="cs-CZ" sz="1600" b="1" dirty="0">
                <a:effectLst/>
                <a:latin typeface="+mj-lt"/>
                <a:ea typeface="Calibri" panose="020F0502020204030204" pitchFamily="34" charset="0"/>
                <a:cs typeface="Times New Roman" panose="02020603050405020304" pitchFamily="18" charset="0"/>
              </a:rPr>
              <a:t>)</a:t>
            </a:r>
          </a:p>
          <a:p>
            <a:endParaRPr lang="cs-CZ" sz="1600" b="1" dirty="0">
              <a:latin typeface="+mj-lt"/>
              <a:ea typeface="Calibri" panose="020F0502020204030204" pitchFamily="34" charset="0"/>
              <a:cs typeface="Times New Roman" panose="02020603050405020304" pitchFamily="18" charset="0"/>
            </a:endParaRPr>
          </a:p>
          <a:p>
            <a:r>
              <a:rPr lang="cs-CZ" sz="1600" b="1" dirty="0">
                <a:effectLst/>
                <a:latin typeface="+mj-lt"/>
                <a:ea typeface="Calibri" panose="020F0502020204030204" pitchFamily="34" charset="0"/>
                <a:cs typeface="Times New Roman" panose="02020603050405020304" pitchFamily="18" charset="0"/>
              </a:rPr>
              <a:t>5. cp</a:t>
            </a:r>
            <a:r>
              <a:rPr lang="cs-CZ" sz="1600" b="1" dirty="0">
                <a:latin typeface="+mj-lt"/>
                <a:ea typeface="Calibri" panose="020F0502020204030204" pitchFamily="34" charset="0"/>
                <a:cs typeface="Times New Roman" panose="02020603050405020304" pitchFamily="18" charset="0"/>
              </a:rPr>
              <a:t>2 (</a:t>
            </a:r>
            <a:r>
              <a:rPr lang="cs-CZ" sz="1600" b="1" dirty="0" err="1">
                <a:latin typeface="+mj-lt"/>
                <a:ea typeface="Calibri" panose="020F0502020204030204" pitchFamily="34" charset="0"/>
                <a:cs typeface="Times New Roman" panose="02020603050405020304" pitchFamily="18" charset="0"/>
              </a:rPr>
              <a:t>compacta</a:t>
            </a:r>
            <a:r>
              <a:rPr lang="cs-CZ" sz="1600" b="1" dirty="0">
                <a:latin typeface="+mj-lt"/>
                <a:ea typeface="Calibri" panose="020F0502020204030204" pitchFamily="34" charset="0"/>
                <a:cs typeface="Times New Roman" panose="02020603050405020304" pitchFamily="18" charset="0"/>
              </a:rPr>
              <a:t>)</a:t>
            </a:r>
            <a:endParaRPr lang="cs-CZ"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11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Zdroje pro nadšence</a:t>
            </a:r>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TextovéPole 6">
            <a:extLst>
              <a:ext uri="{FF2B5EF4-FFF2-40B4-BE49-F238E27FC236}">
                <a16:creationId xmlns:a16="http://schemas.microsoft.com/office/drawing/2014/main" id="{1C72BABF-D455-4255-843F-6ADFCF782649}"/>
              </a:ext>
            </a:extLst>
          </p:cNvPr>
          <p:cNvSpPr txBox="1"/>
          <p:nvPr/>
        </p:nvSpPr>
        <p:spPr>
          <a:xfrm>
            <a:off x="3566163" y="1173286"/>
            <a:ext cx="6161964" cy="369332"/>
          </a:xfrm>
          <a:prstGeom prst="rect">
            <a:avLst/>
          </a:prstGeom>
          <a:noFill/>
        </p:spPr>
        <p:txBody>
          <a:bodyPr wrap="square">
            <a:spAutoFit/>
          </a:bodyPr>
          <a:lstStyle/>
          <a:p>
            <a:r>
              <a:rPr lang="cs-CZ" dirty="0"/>
              <a:t>https://www.arabidopsis.org/</a:t>
            </a:r>
          </a:p>
        </p:txBody>
      </p:sp>
      <p:pic>
        <p:nvPicPr>
          <p:cNvPr id="5" name="Obrázek 4">
            <a:extLst>
              <a:ext uri="{FF2B5EF4-FFF2-40B4-BE49-F238E27FC236}">
                <a16:creationId xmlns:a16="http://schemas.microsoft.com/office/drawing/2014/main" id="{6D94E54A-33A5-4A4C-97F3-045C1857B682}"/>
              </a:ext>
            </a:extLst>
          </p:cNvPr>
          <p:cNvPicPr>
            <a:picLocks noChangeAspect="1"/>
          </p:cNvPicPr>
          <p:nvPr/>
        </p:nvPicPr>
        <p:blipFill rotWithShape="1">
          <a:blip r:embed="rId2"/>
          <a:srcRect l="1078" t="2277" b="3320"/>
          <a:stretch/>
        </p:blipFill>
        <p:spPr>
          <a:xfrm>
            <a:off x="1835268" y="1678168"/>
            <a:ext cx="5813590" cy="4217159"/>
          </a:xfrm>
          <a:prstGeom prst="rect">
            <a:avLst/>
          </a:prstGeom>
        </p:spPr>
      </p:pic>
    </p:spTree>
    <p:extLst>
      <p:ext uri="{BB962C8B-B14F-4D97-AF65-F5344CB8AC3E}">
        <p14:creationId xmlns:p14="http://schemas.microsoft.com/office/powerpoint/2010/main" val="292606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Zdroje pro nadšence</a:t>
            </a:r>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TextovéPole 7">
            <a:extLst>
              <a:ext uri="{FF2B5EF4-FFF2-40B4-BE49-F238E27FC236}">
                <a16:creationId xmlns:a16="http://schemas.microsoft.com/office/drawing/2014/main" id="{D961A1B5-6E69-42DF-94D0-A3491FAD3814}"/>
              </a:ext>
            </a:extLst>
          </p:cNvPr>
          <p:cNvSpPr txBox="1"/>
          <p:nvPr/>
        </p:nvSpPr>
        <p:spPr>
          <a:xfrm>
            <a:off x="4578795" y="1097803"/>
            <a:ext cx="6161964" cy="369332"/>
          </a:xfrm>
          <a:prstGeom prst="rect">
            <a:avLst/>
          </a:prstGeom>
          <a:noFill/>
        </p:spPr>
        <p:txBody>
          <a:bodyPr wrap="square">
            <a:spAutoFit/>
          </a:bodyPr>
          <a:lstStyle/>
          <a:p>
            <a:r>
              <a:rPr lang="cs-CZ" dirty="0"/>
              <a:t>http://arabidopsis.info/</a:t>
            </a:r>
          </a:p>
        </p:txBody>
      </p:sp>
      <p:pic>
        <p:nvPicPr>
          <p:cNvPr id="6" name="Obrázek 5">
            <a:extLst>
              <a:ext uri="{FF2B5EF4-FFF2-40B4-BE49-F238E27FC236}">
                <a16:creationId xmlns:a16="http://schemas.microsoft.com/office/drawing/2014/main" id="{6E5101A7-5D01-41D8-A22B-F27AC9036E71}"/>
              </a:ext>
            </a:extLst>
          </p:cNvPr>
          <p:cNvPicPr>
            <a:picLocks noChangeAspect="1"/>
          </p:cNvPicPr>
          <p:nvPr/>
        </p:nvPicPr>
        <p:blipFill>
          <a:blip r:embed="rId2"/>
          <a:stretch>
            <a:fillRect/>
          </a:stretch>
        </p:blipFill>
        <p:spPr>
          <a:xfrm>
            <a:off x="1419477" y="1467135"/>
            <a:ext cx="6318636" cy="5233917"/>
          </a:xfrm>
          <a:prstGeom prst="rect">
            <a:avLst/>
          </a:prstGeom>
        </p:spPr>
      </p:pic>
    </p:spTree>
    <p:extLst>
      <p:ext uri="{BB962C8B-B14F-4D97-AF65-F5344CB8AC3E}">
        <p14:creationId xmlns:p14="http://schemas.microsoft.com/office/powerpoint/2010/main" val="412803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2176CD17-8D81-4B72-A4A7-258E178D1D43}"/>
              </a:ext>
            </a:extLst>
          </p:cNvPr>
          <p:cNvSpPr txBox="1"/>
          <p:nvPr/>
        </p:nvSpPr>
        <p:spPr>
          <a:xfrm>
            <a:off x="1102291" y="404057"/>
            <a:ext cx="11089709" cy="1077218"/>
          </a:xfrm>
          <a:prstGeom prst="rect">
            <a:avLst/>
          </a:prstGeom>
          <a:noFill/>
        </p:spPr>
        <p:txBody>
          <a:bodyPr wrap="square">
            <a:spAutoFit/>
          </a:bodyPr>
          <a:lstStyle/>
          <a:p>
            <a:r>
              <a:rPr lang="cs-CZ" sz="3200" b="1" u="sng" dirty="0"/>
              <a:t>Protokol 1 – Pozorování štěpení recesivně letálního znaku </a:t>
            </a:r>
            <a:r>
              <a:rPr lang="cs-CZ" sz="3200" b="1" i="1" u="sng" dirty="0" err="1"/>
              <a:t>albina</a:t>
            </a:r>
            <a:r>
              <a:rPr lang="cs-CZ" sz="3200" b="1" u="sng" dirty="0"/>
              <a:t> u </a:t>
            </a:r>
            <a:r>
              <a:rPr lang="cs-CZ" sz="3200" b="1" u="sng" dirty="0" err="1"/>
              <a:t>monohybrida</a:t>
            </a:r>
            <a:endParaRPr lang="cs-CZ" sz="3200" b="1" u="sng" dirty="0"/>
          </a:p>
        </p:txBody>
      </p:sp>
      <p:sp>
        <p:nvSpPr>
          <p:cNvPr id="5" name="TextovéPole 4">
            <a:extLst>
              <a:ext uri="{FF2B5EF4-FFF2-40B4-BE49-F238E27FC236}">
                <a16:creationId xmlns:a16="http://schemas.microsoft.com/office/drawing/2014/main" id="{7C51D285-E0AC-4DAF-8445-FD445268B785}"/>
              </a:ext>
            </a:extLst>
          </p:cNvPr>
          <p:cNvSpPr txBox="1"/>
          <p:nvPr/>
        </p:nvSpPr>
        <p:spPr>
          <a:xfrm>
            <a:off x="918710" y="1620666"/>
            <a:ext cx="9248872" cy="4401205"/>
          </a:xfrm>
          <a:prstGeom prst="rect">
            <a:avLst/>
          </a:prstGeom>
          <a:noFill/>
        </p:spPr>
        <p:txBody>
          <a:bodyPr wrap="square">
            <a:spAutoFit/>
          </a:bodyPr>
          <a:lstStyle/>
          <a:p>
            <a:r>
              <a:rPr lang="cs-CZ" sz="2000" dirty="0">
                <a:latin typeface="+mj-lt"/>
              </a:rPr>
              <a:t>Mutace </a:t>
            </a:r>
            <a:r>
              <a:rPr lang="cs-CZ" sz="2000" i="1" dirty="0" err="1">
                <a:latin typeface="+mj-lt"/>
              </a:rPr>
              <a:t>albina</a:t>
            </a:r>
            <a:r>
              <a:rPr lang="cs-CZ" sz="2000" dirty="0">
                <a:latin typeface="+mj-lt"/>
              </a:rPr>
              <a:t> patří mezi chlorofylově defektní mutace</a:t>
            </a:r>
          </a:p>
          <a:p>
            <a:endParaRPr lang="cs-CZ" sz="2000" dirty="0">
              <a:latin typeface="+mj-lt"/>
            </a:endParaRPr>
          </a:p>
          <a:p>
            <a:r>
              <a:rPr lang="cs-CZ" sz="2000" dirty="0">
                <a:latin typeface="+mj-lt"/>
              </a:rPr>
              <a:t>Chlorofylově defektní mutace: 	</a:t>
            </a:r>
            <a:r>
              <a:rPr lang="cs-CZ" sz="2000" i="1" dirty="0" err="1">
                <a:latin typeface="+mj-lt"/>
              </a:rPr>
              <a:t>chlorina</a:t>
            </a:r>
            <a:endParaRPr lang="cs-CZ" sz="2000" i="1" dirty="0">
              <a:latin typeface="+mj-lt"/>
            </a:endParaRPr>
          </a:p>
          <a:p>
            <a:r>
              <a:rPr lang="cs-CZ" sz="2000" i="1" dirty="0">
                <a:latin typeface="+mj-lt"/>
              </a:rPr>
              <a:t>								</a:t>
            </a:r>
            <a:r>
              <a:rPr lang="cs-CZ" sz="2000" i="1" dirty="0" err="1">
                <a:latin typeface="+mj-lt"/>
              </a:rPr>
              <a:t>xantha</a:t>
            </a:r>
            <a:endParaRPr lang="cs-CZ" sz="2000" i="1" dirty="0">
              <a:latin typeface="+mj-lt"/>
            </a:endParaRPr>
          </a:p>
          <a:p>
            <a:r>
              <a:rPr lang="cs-CZ" sz="2000" i="1" dirty="0">
                <a:latin typeface="+mj-lt"/>
              </a:rPr>
              <a:t>								</a:t>
            </a:r>
            <a:r>
              <a:rPr lang="cs-CZ" sz="2000" i="1" dirty="0" err="1">
                <a:latin typeface="+mj-lt"/>
              </a:rPr>
              <a:t>albina</a:t>
            </a:r>
            <a:endParaRPr lang="cs-CZ" sz="2000" i="1" dirty="0">
              <a:latin typeface="+mj-lt"/>
            </a:endParaRPr>
          </a:p>
          <a:p>
            <a:endParaRPr lang="cs-CZ" sz="2000" i="1" dirty="0">
              <a:latin typeface="+mj-lt"/>
            </a:endParaRPr>
          </a:p>
          <a:p>
            <a:r>
              <a:rPr lang="cs-CZ" sz="2000" u="sng" dirty="0">
                <a:latin typeface="+mj-lt"/>
              </a:rPr>
              <a:t>Charakteristika použité mutace </a:t>
            </a:r>
            <a:r>
              <a:rPr lang="cs-CZ" sz="2000" i="1" u="sng" dirty="0" err="1">
                <a:latin typeface="+mj-lt"/>
              </a:rPr>
              <a:t>albina</a:t>
            </a:r>
            <a:r>
              <a:rPr lang="cs-CZ" sz="2000" u="sng" dirty="0">
                <a:latin typeface="+mj-lt"/>
              </a:rPr>
              <a:t>:</a:t>
            </a:r>
          </a:p>
          <a:p>
            <a:endParaRPr lang="cs-CZ" sz="2000" u="sng" dirty="0">
              <a:latin typeface="+mj-lt"/>
            </a:endParaRPr>
          </a:p>
          <a:p>
            <a:r>
              <a:rPr lang="cs-CZ" sz="2000" dirty="0">
                <a:latin typeface="+mj-lt"/>
              </a:rPr>
              <a:t>Pořadové číslo:		78</a:t>
            </a:r>
          </a:p>
          <a:p>
            <a:r>
              <a:rPr lang="cs-CZ" sz="2000" dirty="0">
                <a:latin typeface="+mj-lt"/>
              </a:rPr>
              <a:t>Název mutace:		</a:t>
            </a:r>
            <a:r>
              <a:rPr lang="cs-CZ" sz="2000" dirty="0" err="1">
                <a:latin typeface="+mj-lt"/>
              </a:rPr>
              <a:t>albina</a:t>
            </a:r>
            <a:endParaRPr lang="cs-CZ" sz="2000" dirty="0">
              <a:latin typeface="+mj-lt"/>
            </a:endParaRPr>
          </a:p>
          <a:p>
            <a:r>
              <a:rPr lang="cs-CZ" sz="2000" dirty="0">
                <a:latin typeface="+mj-lt"/>
              </a:rPr>
              <a:t>Pozadí:				S96</a:t>
            </a:r>
          </a:p>
          <a:p>
            <a:r>
              <a:rPr lang="cs-CZ" sz="2000" dirty="0">
                <a:latin typeface="+mj-lt"/>
              </a:rPr>
              <a:t>Použitý mutagen:	X 12kr</a:t>
            </a:r>
          </a:p>
          <a:p>
            <a:r>
              <a:rPr lang="cs-CZ" sz="2000" dirty="0">
                <a:latin typeface="+mj-lt"/>
              </a:rPr>
              <a:t>Generace:			M</a:t>
            </a:r>
            <a:r>
              <a:rPr lang="cs-CZ" sz="2000" i="1" baseline="-25000" dirty="0">
                <a:effectLst/>
                <a:latin typeface="+mj-lt"/>
                <a:ea typeface="Calibri" panose="020F0502020204030204" pitchFamily="34" charset="0"/>
                <a:cs typeface="Times New Roman" panose="02020603050405020304" pitchFamily="18" charset="0"/>
              </a:rPr>
              <a:t>2</a:t>
            </a:r>
          </a:p>
          <a:p>
            <a:r>
              <a:rPr lang="cs-CZ" sz="2000" dirty="0">
                <a:latin typeface="+mj-lt"/>
              </a:rPr>
              <a:t>Fenotyp:			klíční rostlinky bílé, bez chlorofylu, homozygotně letální</a:t>
            </a:r>
          </a:p>
        </p:txBody>
      </p:sp>
      <p:sp>
        <p:nvSpPr>
          <p:cNvPr id="2" name="TextovéPole 1">
            <a:extLst>
              <a:ext uri="{FF2B5EF4-FFF2-40B4-BE49-F238E27FC236}">
                <a16:creationId xmlns:a16="http://schemas.microsoft.com/office/drawing/2014/main" id="{435276F3-900D-4EB9-93EE-B5B63DA9F4B8}"/>
              </a:ext>
            </a:extLst>
          </p:cNvPr>
          <p:cNvSpPr txBox="1"/>
          <p:nvPr/>
        </p:nvSpPr>
        <p:spPr>
          <a:xfrm>
            <a:off x="6232124" y="2183907"/>
            <a:ext cx="5433134" cy="2585323"/>
          </a:xfrm>
          <a:prstGeom prst="rect">
            <a:avLst/>
          </a:prstGeom>
          <a:noFill/>
        </p:spPr>
        <p:txBody>
          <a:bodyPr wrap="square" rtlCol="0">
            <a:spAutoFit/>
          </a:bodyPr>
          <a:lstStyle/>
          <a:p>
            <a:pPr marL="285750" indent="-285750">
              <a:buFontTx/>
              <a:buChar char="-"/>
            </a:pPr>
            <a:r>
              <a:rPr lang="cs-CZ" dirty="0" err="1">
                <a:highlight>
                  <a:srgbClr val="FFFF00"/>
                </a:highlight>
              </a:rPr>
              <a:t>Petrička</a:t>
            </a:r>
            <a:r>
              <a:rPr lang="cs-CZ" dirty="0">
                <a:highlight>
                  <a:srgbClr val="FFFF00"/>
                </a:highlight>
              </a:rPr>
              <a:t> – zemina – zasázet semínka – navlhčit zeminu se semínky – zalepit </a:t>
            </a:r>
            <a:r>
              <a:rPr lang="cs-CZ" dirty="0" err="1">
                <a:highlight>
                  <a:srgbClr val="FFFF00"/>
                </a:highlight>
              </a:rPr>
              <a:t>parafilmem</a:t>
            </a:r>
            <a:endParaRPr lang="cs-CZ" dirty="0">
              <a:highlight>
                <a:srgbClr val="FFFF00"/>
              </a:highlight>
            </a:endParaRP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POČÍTAT SEMÍNKA PŘI SÁZENÍ</a:t>
            </a: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POPSAT VAŠI PETRIČKU !!! – ZNAČKA, SKUPINA, ČÍSLO ZE SÁČKU</a:t>
            </a:r>
          </a:p>
          <a:p>
            <a:pPr marL="285750" indent="-285750">
              <a:buFontTx/>
              <a:buChar char="-"/>
            </a:pPr>
            <a:endParaRPr lang="cs-CZ" dirty="0">
              <a:highlight>
                <a:srgbClr val="FFFF00"/>
              </a:highlight>
            </a:endParaRPr>
          </a:p>
          <a:p>
            <a:pPr marL="285750" indent="-285750">
              <a:buFontTx/>
              <a:buChar char="-"/>
            </a:pPr>
            <a:endParaRPr lang="cs-CZ" dirty="0">
              <a:highlight>
                <a:srgbClr val="FFFF00"/>
              </a:highlight>
            </a:endParaRPr>
          </a:p>
        </p:txBody>
      </p:sp>
    </p:spTree>
    <p:extLst>
      <p:ext uri="{BB962C8B-B14F-4D97-AF65-F5344CB8AC3E}">
        <p14:creationId xmlns:p14="http://schemas.microsoft.com/office/powerpoint/2010/main" val="131611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2176CD17-8D81-4B72-A4A7-258E178D1D43}"/>
              </a:ext>
            </a:extLst>
          </p:cNvPr>
          <p:cNvSpPr txBox="1"/>
          <p:nvPr/>
        </p:nvSpPr>
        <p:spPr>
          <a:xfrm>
            <a:off x="1102291" y="404057"/>
            <a:ext cx="11089709" cy="1077218"/>
          </a:xfrm>
          <a:prstGeom prst="rect">
            <a:avLst/>
          </a:prstGeom>
          <a:noFill/>
        </p:spPr>
        <p:txBody>
          <a:bodyPr wrap="square">
            <a:spAutoFit/>
          </a:bodyPr>
          <a:lstStyle/>
          <a:p>
            <a:r>
              <a:rPr lang="cs-CZ" sz="3200" b="1" u="sng" dirty="0"/>
              <a:t>Protokol 1 – Pozorování štěpení recesivně letálního znaku </a:t>
            </a:r>
            <a:r>
              <a:rPr lang="cs-CZ" sz="3200" b="1" i="1" u="sng" dirty="0" err="1"/>
              <a:t>albina</a:t>
            </a:r>
            <a:r>
              <a:rPr lang="cs-CZ" sz="3200" b="1" u="sng" dirty="0"/>
              <a:t> u </a:t>
            </a:r>
            <a:r>
              <a:rPr lang="cs-CZ" sz="3200" b="1" u="sng" dirty="0" err="1"/>
              <a:t>monohybrida</a:t>
            </a:r>
            <a:endParaRPr lang="cs-CZ" sz="3200" b="1" u="sng" dirty="0"/>
          </a:p>
        </p:txBody>
      </p:sp>
      <p:sp>
        <p:nvSpPr>
          <p:cNvPr id="2" name="TextovéPole 1">
            <a:extLst>
              <a:ext uri="{FF2B5EF4-FFF2-40B4-BE49-F238E27FC236}">
                <a16:creationId xmlns:a16="http://schemas.microsoft.com/office/drawing/2014/main" id="{435276F3-900D-4EB9-93EE-B5B63DA9F4B8}"/>
              </a:ext>
            </a:extLst>
          </p:cNvPr>
          <p:cNvSpPr txBox="1"/>
          <p:nvPr/>
        </p:nvSpPr>
        <p:spPr>
          <a:xfrm>
            <a:off x="843378" y="1620666"/>
            <a:ext cx="10138299" cy="4524315"/>
          </a:xfrm>
          <a:prstGeom prst="rect">
            <a:avLst/>
          </a:prstGeom>
          <a:noFill/>
        </p:spPr>
        <p:txBody>
          <a:bodyPr wrap="square" rtlCol="0">
            <a:spAutoFit/>
          </a:bodyPr>
          <a:lstStyle/>
          <a:p>
            <a:pPr marL="285750" indent="-285750">
              <a:buFontTx/>
              <a:buChar char="-"/>
            </a:pPr>
            <a:r>
              <a:rPr lang="cs-CZ" dirty="0" err="1">
                <a:highlight>
                  <a:srgbClr val="FFFF00"/>
                </a:highlight>
              </a:rPr>
              <a:t>Petrička</a:t>
            </a:r>
            <a:r>
              <a:rPr lang="cs-CZ" dirty="0">
                <a:highlight>
                  <a:srgbClr val="FFFF00"/>
                </a:highlight>
              </a:rPr>
              <a:t> – zemina – zasázet semínka – navlhčit zeminu se semínky – zalepit </a:t>
            </a:r>
            <a:r>
              <a:rPr lang="cs-CZ" dirty="0" err="1">
                <a:highlight>
                  <a:srgbClr val="FFFF00"/>
                </a:highlight>
              </a:rPr>
              <a:t>parafilmem</a:t>
            </a:r>
            <a:endParaRPr lang="cs-CZ" dirty="0">
              <a:highlight>
                <a:srgbClr val="FFFF00"/>
              </a:highlight>
            </a:endParaRP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POČÍTAT SEMÍNKA PŘI SÁZENÍ</a:t>
            </a: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POPSAT VAŠI PETRIČKU !!! – ZNAČKA, SKUPINA, ČÍSLO ZE SÁČKU</a:t>
            </a:r>
          </a:p>
          <a:p>
            <a:pPr marL="285750" indent="-285750">
              <a:buFontTx/>
              <a:buChar char="-"/>
            </a:pPr>
            <a:endParaRPr lang="cs-CZ" dirty="0">
              <a:highlight>
                <a:srgbClr val="FFFF00"/>
              </a:highlight>
            </a:endParaRP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Princip: působení mutagenem na semena → z nich vyklíčila M1 generace (</a:t>
            </a:r>
            <a:r>
              <a:rPr lang="cs-CZ" dirty="0" err="1">
                <a:highlight>
                  <a:srgbClr val="FFFF00"/>
                </a:highlight>
              </a:rPr>
              <a:t>Aa</a:t>
            </a:r>
            <a:r>
              <a:rPr lang="cs-CZ" dirty="0">
                <a:highlight>
                  <a:srgbClr val="FFFF00"/>
                </a:highlight>
              </a:rPr>
              <a:t>) → samooplození F1 rostlin → křížení </a:t>
            </a:r>
            <a:r>
              <a:rPr lang="cs-CZ" dirty="0" err="1">
                <a:highlight>
                  <a:srgbClr val="FFFF00"/>
                </a:highlight>
              </a:rPr>
              <a:t>Aa</a:t>
            </a:r>
            <a:r>
              <a:rPr lang="cs-CZ" dirty="0">
                <a:highlight>
                  <a:srgbClr val="FFFF00"/>
                </a:highlight>
              </a:rPr>
              <a:t> x </a:t>
            </a:r>
            <a:r>
              <a:rPr lang="cs-CZ" dirty="0" err="1">
                <a:highlight>
                  <a:srgbClr val="FFFF00"/>
                </a:highlight>
              </a:rPr>
              <a:t>Aa</a:t>
            </a:r>
            <a:endParaRPr lang="cs-CZ" dirty="0">
              <a:highlight>
                <a:srgbClr val="FFFF00"/>
              </a:highlight>
            </a:endParaRP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Pozorujete štěpení recesivně letálního znaku </a:t>
            </a:r>
            <a:r>
              <a:rPr lang="cs-CZ" i="1" dirty="0" err="1">
                <a:highlight>
                  <a:srgbClr val="FFFF00"/>
                </a:highlight>
              </a:rPr>
              <a:t>albina</a:t>
            </a:r>
            <a:r>
              <a:rPr lang="cs-CZ" dirty="0">
                <a:highlight>
                  <a:srgbClr val="FFFF00"/>
                </a:highlight>
              </a:rPr>
              <a:t> u </a:t>
            </a:r>
            <a:r>
              <a:rPr lang="cs-CZ" dirty="0" err="1">
                <a:highlight>
                  <a:srgbClr val="FFFF00"/>
                </a:highlight>
              </a:rPr>
              <a:t>monohybrida</a:t>
            </a:r>
            <a:r>
              <a:rPr lang="cs-CZ" dirty="0">
                <a:highlight>
                  <a:srgbClr val="FFFF00"/>
                </a:highlight>
              </a:rPr>
              <a:t> </a:t>
            </a:r>
            <a:r>
              <a:rPr lang="cs-CZ" dirty="0" err="1">
                <a:highlight>
                  <a:srgbClr val="FFFF00"/>
                </a:highlight>
              </a:rPr>
              <a:t>Aa</a:t>
            </a:r>
            <a:endParaRPr lang="cs-CZ" dirty="0">
              <a:highlight>
                <a:srgbClr val="FFFF00"/>
              </a:highlight>
            </a:endParaRP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 očekáváte v potomstvu štěpný poměr 3 : 1 (AA </a:t>
            </a:r>
            <a:r>
              <a:rPr lang="cs-CZ" dirty="0" err="1">
                <a:highlight>
                  <a:srgbClr val="FFFF00"/>
                </a:highlight>
              </a:rPr>
              <a:t>Aa</a:t>
            </a:r>
            <a:r>
              <a:rPr lang="cs-CZ" dirty="0">
                <a:highlight>
                  <a:srgbClr val="FFFF00"/>
                </a:highlight>
              </a:rPr>
              <a:t> </a:t>
            </a:r>
            <a:r>
              <a:rPr lang="cs-CZ" dirty="0" err="1">
                <a:highlight>
                  <a:srgbClr val="FFFF00"/>
                </a:highlight>
              </a:rPr>
              <a:t>Aa</a:t>
            </a:r>
            <a:r>
              <a:rPr lang="cs-CZ" dirty="0">
                <a:highlight>
                  <a:srgbClr val="FFFF00"/>
                </a:highlight>
              </a:rPr>
              <a:t> </a:t>
            </a:r>
            <a:r>
              <a:rPr lang="cs-CZ" dirty="0" err="1">
                <a:highlight>
                  <a:srgbClr val="FFFF00"/>
                </a:highlight>
              </a:rPr>
              <a:t>aa</a:t>
            </a:r>
            <a:r>
              <a:rPr lang="cs-CZ" dirty="0">
                <a:highlight>
                  <a:srgbClr val="FFFF00"/>
                </a:highlight>
              </a:rPr>
              <a:t>) </a:t>
            </a:r>
          </a:p>
          <a:p>
            <a:pPr marL="285750" indent="-285750">
              <a:buFontTx/>
              <a:buChar char="-"/>
            </a:pPr>
            <a:endParaRPr lang="cs-CZ" dirty="0">
              <a:highlight>
                <a:srgbClr val="FFFF00"/>
              </a:highlight>
            </a:endParaRPr>
          </a:p>
          <a:p>
            <a:pPr marL="285750" indent="-285750">
              <a:buFontTx/>
              <a:buChar char="-"/>
            </a:pPr>
            <a:r>
              <a:rPr lang="cs-CZ" dirty="0">
                <a:highlight>
                  <a:srgbClr val="FFFF00"/>
                </a:highlight>
              </a:rPr>
              <a:t>→ budete ověřovat chí-kvadrátem </a:t>
            </a:r>
          </a:p>
          <a:p>
            <a:pPr marL="285750" indent="-285750">
              <a:buFontTx/>
              <a:buChar char="-"/>
            </a:pPr>
            <a:endParaRPr lang="cs-CZ" dirty="0">
              <a:highlight>
                <a:srgbClr val="FFFF00"/>
              </a:highlight>
            </a:endParaRPr>
          </a:p>
        </p:txBody>
      </p:sp>
    </p:spTree>
    <p:extLst>
      <p:ext uri="{BB962C8B-B14F-4D97-AF65-F5344CB8AC3E}">
        <p14:creationId xmlns:p14="http://schemas.microsoft.com/office/powerpoint/2010/main" val="132632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Modelové organismy</a:t>
            </a:r>
          </a:p>
        </p:txBody>
      </p:sp>
      <p:pic>
        <p:nvPicPr>
          <p:cNvPr id="1026" name="Picture 2" descr="Lambda phage - Wikipedia">
            <a:extLst>
              <a:ext uri="{FF2B5EF4-FFF2-40B4-BE49-F238E27FC236}">
                <a16:creationId xmlns:a16="http://schemas.microsoft.com/office/drawing/2014/main" id="{56AE80ED-9F15-4A96-84D5-DF1DAC2BB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2600" y="76453"/>
            <a:ext cx="1034830" cy="1476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T - Tobacco Mosaic Virus (TMV) PowerPoint Presentation, free download -  ID:354271">
            <a:extLst>
              <a:ext uri="{FF2B5EF4-FFF2-40B4-BE49-F238E27FC236}">
                <a16:creationId xmlns:a16="http://schemas.microsoft.com/office/drawing/2014/main" id="{F4C42BC2-AA57-497D-B887-C2EBCB55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054" y="1552829"/>
            <a:ext cx="2781945" cy="2086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kterie a E. Coli - PitnáVoda.cz">
            <a:extLst>
              <a:ext uri="{FF2B5EF4-FFF2-40B4-BE49-F238E27FC236}">
                <a16:creationId xmlns:a16="http://schemas.microsoft.com/office/drawing/2014/main" id="{9707CF86-0681-4EC9-9898-DE5D98AB2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200" y="4452183"/>
            <a:ext cx="3098800" cy="1682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cillus subtilis – Seznam.cz">
            <a:extLst>
              <a:ext uri="{FF2B5EF4-FFF2-40B4-BE49-F238E27FC236}">
                <a16:creationId xmlns:a16="http://schemas.microsoft.com/office/drawing/2014/main" id="{BE25CC3E-7401-4A82-BD21-BC2D5D7B7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378" y="3554330"/>
            <a:ext cx="2523644" cy="1682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3DB8E816-5ABF-4C07-8F88-0F39C08D9B3A}"/>
              </a:ext>
            </a:extLst>
          </p:cNvPr>
          <p:cNvSpPr txBox="1"/>
          <p:nvPr/>
        </p:nvSpPr>
        <p:spPr>
          <a:xfrm>
            <a:off x="781050" y="6191250"/>
            <a:ext cx="19854218" cy="369332"/>
          </a:xfrm>
          <a:prstGeom prst="rect">
            <a:avLst/>
          </a:prstGeom>
          <a:noFill/>
        </p:spPr>
        <p:txBody>
          <a:bodyPr wrap="none" rtlCol="0">
            <a:spAutoFit/>
          </a:bodyPr>
          <a:lstStyle/>
          <a:p>
            <a:r>
              <a:rPr lang="cs-CZ" dirty="0"/>
              <a:t>Bakteriofág lambda, virus tabákové mozaiky, virus SV40, </a:t>
            </a:r>
            <a:r>
              <a:rPr lang="cs-CZ" dirty="0" err="1"/>
              <a:t>Evoli</a:t>
            </a:r>
            <a:r>
              <a:rPr lang="cs-CZ" dirty="0"/>
              <a:t>, </a:t>
            </a:r>
            <a:r>
              <a:rPr lang="cs-CZ" dirty="0" err="1"/>
              <a:t>Bacillus</a:t>
            </a:r>
            <a:r>
              <a:rPr lang="cs-CZ" dirty="0"/>
              <a:t> </a:t>
            </a:r>
            <a:r>
              <a:rPr lang="cs-CZ" dirty="0" err="1"/>
              <a:t>subtillis</a:t>
            </a:r>
            <a:r>
              <a:rPr lang="cs-CZ" dirty="0"/>
              <a:t>, </a:t>
            </a:r>
            <a:r>
              <a:rPr lang="cs-CZ" dirty="0" err="1"/>
              <a:t>Saccharomyces</a:t>
            </a:r>
            <a:r>
              <a:rPr lang="cs-CZ" dirty="0"/>
              <a:t> </a:t>
            </a:r>
            <a:r>
              <a:rPr lang="cs-CZ" dirty="0" err="1"/>
              <a:t>cerevisiae</a:t>
            </a:r>
            <a:r>
              <a:rPr lang="cs-CZ" dirty="0"/>
              <a:t>, </a:t>
            </a:r>
            <a:r>
              <a:rPr lang="cs-CZ" dirty="0" err="1"/>
              <a:t>Schizosaccharomyces</a:t>
            </a:r>
            <a:r>
              <a:rPr lang="cs-CZ" dirty="0"/>
              <a:t> </a:t>
            </a:r>
            <a:r>
              <a:rPr lang="cs-CZ" dirty="0" err="1"/>
              <a:t>pombe</a:t>
            </a:r>
            <a:r>
              <a:rPr lang="cs-CZ" dirty="0"/>
              <a:t> (3 CH, kdežto </a:t>
            </a:r>
            <a:r>
              <a:rPr lang="cs-CZ" dirty="0" err="1"/>
              <a:t>saccharomyces</a:t>
            </a:r>
            <a:r>
              <a:rPr lang="cs-CZ" dirty="0"/>
              <a:t> 16 malých), makak,…  </a:t>
            </a:r>
          </a:p>
        </p:txBody>
      </p:sp>
      <p:pic>
        <p:nvPicPr>
          <p:cNvPr id="1034" name="Picture 10" descr="Dictyostelium discoideum – Wikipedie">
            <a:extLst>
              <a:ext uri="{FF2B5EF4-FFF2-40B4-BE49-F238E27FC236}">
                <a16:creationId xmlns:a16="http://schemas.microsoft.com/office/drawing/2014/main" id="{2C0BBBEF-B160-472D-90B0-889BFB6EE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9526" y="-50275"/>
            <a:ext cx="1276801" cy="18729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ccharomyces cerevisiae - Wikipedia">
            <a:extLst>
              <a:ext uri="{FF2B5EF4-FFF2-40B4-BE49-F238E27FC236}">
                <a16:creationId xmlns:a16="http://schemas.microsoft.com/office/drawing/2014/main" id="{078672A6-FBA3-4A49-86D9-3208026F33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195" y="1726727"/>
            <a:ext cx="2629859" cy="16979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turing asci of Neurospora crassa from wild-type x histone H1 - GF P... |  Download Scientific Diagram">
            <a:extLst>
              <a:ext uri="{FF2B5EF4-FFF2-40B4-BE49-F238E27FC236}">
                <a16:creationId xmlns:a16="http://schemas.microsoft.com/office/drawing/2014/main" id="{FFA3816E-0B65-4FBE-8CA4-0696062161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301" y="109122"/>
            <a:ext cx="2471737" cy="16149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rum / Obrázek : Huseníček rolní (Arabidopsis thaliana) | Garten.cz">
            <a:extLst>
              <a:ext uri="{FF2B5EF4-FFF2-40B4-BE49-F238E27FC236}">
                <a16:creationId xmlns:a16="http://schemas.microsoft.com/office/drawing/2014/main" id="{E705F250-05F8-4BBB-9B24-11CAFA5466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421" y="3776222"/>
            <a:ext cx="2368868"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abák – proč někde zabíjí a někde léčí • Časopis ROOTS...">
            <a:extLst>
              <a:ext uri="{FF2B5EF4-FFF2-40B4-BE49-F238E27FC236}">
                <a16:creationId xmlns:a16="http://schemas.microsoft.com/office/drawing/2014/main" id="{A4F561C1-EADA-4DCE-87CE-CC06565D4E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7075" y="5247093"/>
            <a:ext cx="2523644" cy="168242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nimals in research: C. elegans (roundworm)">
            <a:extLst>
              <a:ext uri="{FF2B5EF4-FFF2-40B4-BE49-F238E27FC236}">
                <a16:creationId xmlns:a16="http://schemas.microsoft.com/office/drawing/2014/main" id="{D0B05DEE-20AF-49CA-924F-B7847961A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5609" y="1022277"/>
            <a:ext cx="2518988" cy="213876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ezmar hnědý – Wikipedie">
            <a:extLst>
              <a:ext uri="{FF2B5EF4-FFF2-40B4-BE49-F238E27FC236}">
                <a16:creationId xmlns:a16="http://schemas.microsoft.com/office/drawing/2014/main" id="{BE356E25-8B24-4473-95C3-FF45B74514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2636" y="3585106"/>
            <a:ext cx="2134740" cy="14965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ánio pruhované – Wikipedie">
            <a:extLst>
              <a:ext uri="{FF2B5EF4-FFF2-40B4-BE49-F238E27FC236}">
                <a16:creationId xmlns:a16="http://schemas.microsoft.com/office/drawing/2014/main" id="{75357D90-953C-4B0F-BE6A-349AF3C8B1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963" y="1119683"/>
            <a:ext cx="30956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ctomilka – Wikipedie">
            <a:extLst>
              <a:ext uri="{FF2B5EF4-FFF2-40B4-BE49-F238E27FC236}">
                <a16:creationId xmlns:a16="http://schemas.microsoft.com/office/drawing/2014/main" id="{FC849A6C-EE90-4E84-8079-8E05A2E2388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6328" y="1943323"/>
            <a:ext cx="24574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Jak chovat slepice - poradíme přehledně a srozumitelně">
            <a:extLst>
              <a:ext uri="{FF2B5EF4-FFF2-40B4-BE49-F238E27FC236}">
                <a16:creationId xmlns:a16="http://schemas.microsoft.com/office/drawing/2014/main" id="{ED5FCD1F-B578-4605-929E-8918A2E6A5E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230" y="2137568"/>
            <a:ext cx="2693622" cy="151650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Myš laboratorní: Nejraději mají kolotoče!">
            <a:extLst>
              <a:ext uri="{FF2B5EF4-FFF2-40B4-BE49-F238E27FC236}">
                <a16:creationId xmlns:a16="http://schemas.microsoft.com/office/drawing/2014/main" id="{E9BDF954-33D3-4242-92BE-6F51C4130F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0313" y="3698102"/>
            <a:ext cx="2147888" cy="143148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he 25 Cutest Dog Breeds - Most Adorable Dogs and Puppies">
            <a:extLst>
              <a:ext uri="{FF2B5EF4-FFF2-40B4-BE49-F238E27FC236}">
                <a16:creationId xmlns:a16="http://schemas.microsoft.com/office/drawing/2014/main" id="{77CCAF24-1E3D-4B2B-887D-E2CA50F4AD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7580" y="3558143"/>
            <a:ext cx="2171700" cy="108947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ig">
            <a:extLst>
              <a:ext uri="{FF2B5EF4-FFF2-40B4-BE49-F238E27FC236}">
                <a16:creationId xmlns:a16="http://schemas.microsoft.com/office/drawing/2014/main" id="{D8A95720-CAFD-4E7C-8E01-A88DF742FB5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6586" y="529499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Z děčínské zoo utekl makak. Chytili ho v lakovně, kde ho zavřela pracovnice  - iDNES.cz">
            <a:extLst>
              <a:ext uri="{FF2B5EF4-FFF2-40B4-BE49-F238E27FC236}">
                <a16:creationId xmlns:a16="http://schemas.microsoft.com/office/drawing/2014/main" id="{FF08FB48-0035-4428-9DB2-2248949EC5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646" y="4609315"/>
            <a:ext cx="2857501" cy="207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4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i="1" u="sng" dirty="0" err="1"/>
              <a:t>Arabidopsis</a:t>
            </a:r>
            <a:r>
              <a:rPr lang="cs-CZ" sz="3200" b="1" i="1" u="sng" dirty="0"/>
              <a:t> </a:t>
            </a:r>
            <a:r>
              <a:rPr lang="cs-CZ" sz="3200" b="1" i="1" u="sng" dirty="0" err="1"/>
              <a:t>thaliana</a:t>
            </a:r>
            <a:r>
              <a:rPr lang="cs-CZ" sz="3200" b="1" i="1" u="sng" dirty="0"/>
              <a:t> – </a:t>
            </a:r>
            <a:r>
              <a:rPr lang="cs-CZ" sz="3200" b="1" u="sng" dirty="0" err="1"/>
              <a:t>huseníček</a:t>
            </a:r>
            <a:r>
              <a:rPr lang="cs-CZ" sz="3200" b="1" u="sng" dirty="0"/>
              <a:t> rolní</a:t>
            </a:r>
            <a:r>
              <a:rPr lang="cs-CZ" sz="3200" b="1" i="1" u="sng" dirty="0"/>
              <a:t> </a:t>
            </a:r>
          </a:p>
        </p:txBody>
      </p:sp>
      <p:pic>
        <p:nvPicPr>
          <p:cNvPr id="2052" name="Picture 4" descr="Arabidopsis thaliana jako genetický model | Praktikum z obecné genetiky |  Přírodovědecká fakulta Masarykovy univerzity">
            <a:extLst>
              <a:ext uri="{FF2B5EF4-FFF2-40B4-BE49-F238E27FC236}">
                <a16:creationId xmlns:a16="http://schemas.microsoft.com/office/drawing/2014/main" id="{DB3B5077-F62D-448F-BF0C-523E339C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93627"/>
            <a:ext cx="3403602" cy="53643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vetení – Wikipedie">
            <a:extLst>
              <a:ext uri="{FF2B5EF4-FFF2-40B4-BE49-F238E27FC236}">
                <a16:creationId xmlns:a16="http://schemas.microsoft.com/office/drawing/2014/main" id="{2EBCE004-8DBC-418B-B39A-335B8F3E7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123950"/>
            <a:ext cx="3403602" cy="2552702"/>
          </a:xfrm>
          <a:prstGeom prst="rect">
            <a:avLst/>
          </a:prstGeom>
          <a:noFill/>
          <a:scene3d>
            <a:camera prst="orthographicFront"/>
            <a:lightRig rig="threePt" dir="t"/>
          </a:scene3d>
          <a:sp3d contourW="12700">
            <a:contourClr>
              <a:schemeClr val="accent4">
                <a:lumMod val="50000"/>
              </a:schemeClr>
            </a:contourClr>
          </a:sp3d>
          <a:extLst>
            <a:ext uri="{909E8E84-426E-40DD-AFC4-6F175D3DCCD1}">
              <a14:hiddenFill xmlns:a14="http://schemas.microsoft.com/office/drawing/2010/main">
                <a:solidFill>
                  <a:srgbClr val="FFFFFF"/>
                </a:solidFill>
              </a14:hiddenFill>
            </a:ext>
          </a:extLst>
        </p:spPr>
      </p:pic>
      <p:pic>
        <p:nvPicPr>
          <p:cNvPr id="2056" name="Picture 8" descr="A day in the life of an Arabidopsis lab - the Node">
            <a:extLst>
              <a:ext uri="{FF2B5EF4-FFF2-40B4-BE49-F238E27FC236}">
                <a16:creationId xmlns:a16="http://schemas.microsoft.com/office/drawing/2014/main" id="{0CBB4334-BA98-4BE1-BCFD-84C9E7EFA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3886200"/>
            <a:ext cx="5156202" cy="2902849"/>
          </a:xfrm>
          <a:prstGeom prst="rect">
            <a:avLst/>
          </a:prstGeom>
          <a:noFill/>
          <a:scene3d>
            <a:camera prst="orthographicFront"/>
            <a:lightRig rig="threePt" dir="t"/>
          </a:scene3d>
          <a:sp3d contourW="12700">
            <a:contourClr>
              <a:schemeClr val="accent4">
                <a:lumMod val="50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i="1" u="sng" dirty="0" err="1"/>
              <a:t>Arabidopsis</a:t>
            </a:r>
            <a:r>
              <a:rPr lang="cs-CZ" sz="3200" b="1" i="1" u="sng" dirty="0"/>
              <a:t> </a:t>
            </a:r>
            <a:r>
              <a:rPr lang="cs-CZ" sz="3200" b="1" i="1" u="sng" dirty="0" err="1"/>
              <a:t>thaliana</a:t>
            </a:r>
            <a:r>
              <a:rPr lang="cs-CZ" sz="3200" b="1" i="1" u="sng" dirty="0"/>
              <a:t> – </a:t>
            </a:r>
            <a:r>
              <a:rPr lang="cs-CZ" sz="3200" b="1" u="sng" dirty="0" err="1"/>
              <a:t>huseníček</a:t>
            </a:r>
            <a:r>
              <a:rPr lang="cs-CZ" sz="3200" b="1" u="sng" dirty="0"/>
              <a:t> rolní</a:t>
            </a:r>
            <a:r>
              <a:rPr lang="cs-CZ" sz="3200" b="1" i="1" u="sng" dirty="0"/>
              <a:t> </a:t>
            </a:r>
          </a:p>
        </p:txBody>
      </p:sp>
      <p:pic>
        <p:nvPicPr>
          <p:cNvPr id="2052" name="Picture 4" descr="Arabidopsis thaliana jako genetický model | Praktikum z obecné genetiky |  Přírodovědecká fakulta Masarykovy univerzity">
            <a:extLst>
              <a:ext uri="{FF2B5EF4-FFF2-40B4-BE49-F238E27FC236}">
                <a16:creationId xmlns:a16="http://schemas.microsoft.com/office/drawing/2014/main" id="{DB3B5077-F62D-448F-BF0C-523E339CC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93627"/>
            <a:ext cx="3403602" cy="5364373"/>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5A9ACD0D-AD09-48AE-ABB8-93BE7CD29F74}"/>
              </a:ext>
            </a:extLst>
          </p:cNvPr>
          <p:cNvSpPr txBox="1"/>
          <p:nvPr/>
        </p:nvSpPr>
        <p:spPr>
          <a:xfrm>
            <a:off x="4235116" y="1593371"/>
            <a:ext cx="7712242" cy="4401205"/>
          </a:xfrm>
          <a:prstGeom prst="rect">
            <a:avLst/>
          </a:prstGeom>
          <a:noFill/>
        </p:spPr>
        <p:txBody>
          <a:bodyPr wrap="square">
            <a:spAutoFit/>
          </a:bodyPr>
          <a:lstStyle/>
          <a:p>
            <a:pPr marL="342900" indent="-342900">
              <a:buFontTx/>
              <a:buChar char="-"/>
            </a:pPr>
            <a:r>
              <a:rPr lang="cs-CZ" sz="2000" dirty="0">
                <a:latin typeface="+mj-lt"/>
              </a:rPr>
              <a:t>čeleď </a:t>
            </a:r>
            <a:r>
              <a:rPr lang="cs-CZ" sz="2000" i="1" dirty="0" err="1">
                <a:latin typeface="+mj-lt"/>
              </a:rPr>
              <a:t>Brassicaceae</a:t>
            </a:r>
            <a:r>
              <a:rPr lang="cs-CZ" sz="2000" dirty="0">
                <a:latin typeface="+mj-lt"/>
              </a:rPr>
              <a:t> (brukvovité)</a:t>
            </a:r>
          </a:p>
          <a:p>
            <a:pPr marL="342900" indent="-342900">
              <a:buFontTx/>
              <a:buChar char="-"/>
            </a:pPr>
            <a:endParaRPr lang="cs-CZ" sz="2000" dirty="0">
              <a:latin typeface="+mj-lt"/>
            </a:endParaRPr>
          </a:p>
          <a:p>
            <a:pPr marL="342900" indent="-342900">
              <a:buFontTx/>
              <a:buChar char="-"/>
            </a:pPr>
            <a:r>
              <a:rPr lang="cs-CZ" sz="2000" dirty="0">
                <a:latin typeface="+mj-lt"/>
              </a:rPr>
              <a:t>rozšíření: kosmopolitní, nížiny až hory, zejména slunné stráně</a:t>
            </a:r>
          </a:p>
          <a:p>
            <a:pPr marL="342900" indent="-342900">
              <a:buFontTx/>
              <a:buChar char="-"/>
            </a:pPr>
            <a:endParaRPr lang="cs-CZ" sz="2000" dirty="0">
              <a:latin typeface="+mj-lt"/>
            </a:endParaRPr>
          </a:p>
          <a:p>
            <a:pPr marL="342900" indent="-342900">
              <a:buFontTx/>
              <a:buChar char="-"/>
            </a:pPr>
            <a:r>
              <a:rPr lang="cs-CZ" sz="2000" dirty="0">
                <a:latin typeface="+mj-lt"/>
              </a:rPr>
              <a:t>poprvé popsána Johannesem </a:t>
            </a:r>
            <a:r>
              <a:rPr lang="cs-CZ" sz="2000" dirty="0" err="1">
                <a:latin typeface="+mj-lt"/>
              </a:rPr>
              <a:t>Thalem</a:t>
            </a:r>
            <a:r>
              <a:rPr lang="cs-CZ" sz="2000" dirty="0">
                <a:latin typeface="+mj-lt"/>
              </a:rPr>
              <a:t> v 16. století (</a:t>
            </a:r>
            <a:r>
              <a:rPr lang="cs-CZ" sz="2000" b="0" i="1" dirty="0" err="1">
                <a:solidFill>
                  <a:srgbClr val="202122"/>
                </a:solidFill>
                <a:effectLst/>
                <a:latin typeface="+mj-lt"/>
              </a:rPr>
              <a:t>Pilosella</a:t>
            </a:r>
            <a:r>
              <a:rPr lang="cs-CZ" sz="2000" b="0" i="1" dirty="0">
                <a:solidFill>
                  <a:srgbClr val="202122"/>
                </a:solidFill>
                <a:effectLst/>
                <a:latin typeface="+mj-lt"/>
              </a:rPr>
              <a:t> </a:t>
            </a:r>
            <a:r>
              <a:rPr lang="cs-CZ" sz="2000" b="0" i="1" dirty="0" err="1">
                <a:solidFill>
                  <a:srgbClr val="202122"/>
                </a:solidFill>
                <a:effectLst/>
                <a:latin typeface="+mj-lt"/>
              </a:rPr>
              <a:t>siliquosa</a:t>
            </a:r>
            <a:r>
              <a:rPr lang="cs-CZ" sz="2000" dirty="0">
                <a:solidFill>
                  <a:srgbClr val="202122"/>
                </a:solidFill>
                <a:latin typeface="+mj-lt"/>
              </a:rPr>
              <a:t>)</a:t>
            </a:r>
          </a:p>
          <a:p>
            <a:pPr marL="342900" indent="-342900">
              <a:buFontTx/>
              <a:buChar char="-"/>
            </a:pPr>
            <a:r>
              <a:rPr lang="cs-CZ" sz="2000" dirty="0">
                <a:solidFill>
                  <a:srgbClr val="202122"/>
                </a:solidFill>
                <a:latin typeface="+mj-lt"/>
              </a:rPr>
              <a:t>→ C. Linné – </a:t>
            </a:r>
            <a:r>
              <a:rPr lang="cs-CZ" sz="2000" i="1" dirty="0" err="1">
                <a:solidFill>
                  <a:srgbClr val="202122"/>
                </a:solidFill>
                <a:latin typeface="+mj-lt"/>
              </a:rPr>
              <a:t>Arabidopsis</a:t>
            </a:r>
            <a:r>
              <a:rPr lang="cs-CZ" sz="2000" dirty="0">
                <a:solidFill>
                  <a:srgbClr val="202122"/>
                </a:solidFill>
                <a:latin typeface="+mj-lt"/>
              </a:rPr>
              <a:t> </a:t>
            </a:r>
            <a:r>
              <a:rPr lang="cs-CZ" sz="2000" i="1" dirty="0" err="1">
                <a:solidFill>
                  <a:srgbClr val="202122"/>
                </a:solidFill>
                <a:latin typeface="+mj-lt"/>
              </a:rPr>
              <a:t>thaliana</a:t>
            </a:r>
            <a:endParaRPr lang="cs-CZ" sz="2000" i="1" dirty="0">
              <a:solidFill>
                <a:srgbClr val="202122"/>
              </a:solidFill>
              <a:latin typeface="+mj-lt"/>
            </a:endParaRPr>
          </a:p>
          <a:p>
            <a:pPr marL="342900" indent="-342900">
              <a:buFontTx/>
              <a:buChar char="-"/>
            </a:pPr>
            <a:endParaRPr lang="cs-CZ" sz="2000" i="1" dirty="0">
              <a:solidFill>
                <a:srgbClr val="202122"/>
              </a:solidFill>
              <a:latin typeface="+mj-lt"/>
            </a:endParaRPr>
          </a:p>
          <a:p>
            <a:pPr marL="342900" indent="-342900">
              <a:buFontTx/>
              <a:buChar char="-"/>
            </a:pPr>
            <a:r>
              <a:rPr lang="cs-CZ" sz="2000" dirty="0">
                <a:solidFill>
                  <a:srgbClr val="202122"/>
                </a:solidFill>
                <a:latin typeface="+mj-lt"/>
              </a:rPr>
              <a:t>k pokusným účelům poprvé využita F. </a:t>
            </a:r>
            <a:r>
              <a:rPr lang="cs-CZ" sz="2000" dirty="0" err="1">
                <a:solidFill>
                  <a:srgbClr val="202122"/>
                </a:solidFill>
                <a:latin typeface="+mj-lt"/>
              </a:rPr>
              <a:t>Laibachem</a:t>
            </a:r>
            <a:r>
              <a:rPr lang="cs-CZ" sz="2000" dirty="0">
                <a:solidFill>
                  <a:srgbClr val="202122"/>
                </a:solidFill>
                <a:latin typeface="+mj-lt"/>
              </a:rPr>
              <a:t> začátkem 20. století</a:t>
            </a:r>
          </a:p>
          <a:p>
            <a:pPr marL="342900" indent="-342900">
              <a:buFontTx/>
              <a:buChar char="-"/>
            </a:pPr>
            <a:endParaRPr lang="cs-CZ" sz="2000" dirty="0">
              <a:solidFill>
                <a:srgbClr val="202122"/>
              </a:solidFill>
              <a:latin typeface="+mj-lt"/>
            </a:endParaRPr>
          </a:p>
          <a:p>
            <a:pPr marL="342900" indent="-342900">
              <a:buFontTx/>
              <a:buChar char="-"/>
            </a:pPr>
            <a:r>
              <a:rPr lang="cs-CZ" sz="2000" dirty="0">
                <a:solidFill>
                  <a:srgbClr val="202122"/>
                </a:solidFill>
                <a:latin typeface="+mj-lt"/>
              </a:rPr>
              <a:t>jako model v genetice od 40. let 20. století</a:t>
            </a:r>
          </a:p>
          <a:p>
            <a:pPr marL="342900" indent="-342900">
              <a:buFontTx/>
              <a:buChar char="-"/>
            </a:pPr>
            <a:endParaRPr lang="cs-CZ" sz="2000" dirty="0">
              <a:solidFill>
                <a:srgbClr val="202122"/>
              </a:solidFill>
              <a:latin typeface="+mj-lt"/>
            </a:endParaRPr>
          </a:p>
          <a:p>
            <a:pPr marL="342900" indent="-342900">
              <a:buFontTx/>
              <a:buChar char="-"/>
            </a:pPr>
            <a:r>
              <a:rPr lang="cs-CZ" sz="2000" dirty="0">
                <a:solidFill>
                  <a:srgbClr val="202122"/>
                </a:solidFill>
                <a:latin typeface="+mj-lt"/>
              </a:rPr>
              <a:t>význam jako genetického modelu stále roste</a:t>
            </a:r>
            <a:endParaRPr lang="cs-CZ" sz="2000" dirty="0">
              <a:latin typeface="+mj-lt"/>
            </a:endParaRPr>
          </a:p>
        </p:txBody>
      </p:sp>
    </p:spTree>
    <p:extLst>
      <p:ext uri="{BB962C8B-B14F-4D97-AF65-F5344CB8AC3E}">
        <p14:creationId xmlns:p14="http://schemas.microsoft.com/office/powerpoint/2010/main" val="63490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6" name="TextovéPole 5">
            <a:extLst>
              <a:ext uri="{FF2B5EF4-FFF2-40B4-BE49-F238E27FC236}">
                <a16:creationId xmlns:a16="http://schemas.microsoft.com/office/drawing/2014/main" id="{5A9ACD0D-AD09-48AE-ABB8-93BE7CD29F74}"/>
              </a:ext>
            </a:extLst>
          </p:cNvPr>
          <p:cNvSpPr txBox="1"/>
          <p:nvPr/>
        </p:nvSpPr>
        <p:spPr>
          <a:xfrm>
            <a:off x="918710" y="1347711"/>
            <a:ext cx="10040442" cy="1323439"/>
          </a:xfrm>
          <a:prstGeom prst="rect">
            <a:avLst/>
          </a:prstGeom>
          <a:noFill/>
        </p:spPr>
        <p:txBody>
          <a:bodyPr wrap="square">
            <a:spAutoFit/>
          </a:bodyPr>
          <a:lstStyle/>
          <a:p>
            <a:pPr marL="342900" indent="-342900">
              <a:buFontTx/>
              <a:buChar char="-"/>
            </a:pPr>
            <a:r>
              <a:rPr lang="cs-CZ" sz="2000" b="1" dirty="0">
                <a:latin typeface="+mj-lt"/>
              </a:rPr>
              <a:t>velmi krátká generační doba</a:t>
            </a:r>
          </a:p>
          <a:p>
            <a:pPr marL="800100" lvl="1" indent="-342900">
              <a:buFontTx/>
              <a:buChar char="-"/>
            </a:pPr>
            <a:r>
              <a:rPr lang="cs-CZ" sz="2000" dirty="0">
                <a:latin typeface="+mj-lt"/>
              </a:rPr>
              <a:t>lze získat několik generací do roka </a:t>
            </a:r>
          </a:p>
          <a:p>
            <a:pPr marL="800100" lvl="1" indent="-342900">
              <a:buFontTx/>
              <a:buChar char="-"/>
            </a:pPr>
            <a:r>
              <a:rPr lang="cs-CZ" sz="2000" dirty="0">
                <a:latin typeface="+mj-lt"/>
              </a:rPr>
              <a:t>kvete za 5-8 týdnů od vyklíčení, semena dozrávají 2-3 měsíce od vyklíčení</a:t>
            </a:r>
          </a:p>
          <a:p>
            <a:pPr marL="800100" lvl="1" indent="-342900">
              <a:buFontTx/>
              <a:buChar char="-"/>
            </a:pPr>
            <a:r>
              <a:rPr lang="cs-CZ" sz="2000" dirty="0">
                <a:latin typeface="+mj-lt"/>
              </a:rPr>
              <a:t>genotypy rané x pozdní</a:t>
            </a:r>
          </a:p>
        </p:txBody>
      </p:sp>
      <p:pic>
        <p:nvPicPr>
          <p:cNvPr id="3074" name="Picture 2" descr="Plants Use Sixth Sense for Growth Aboard the Space Station">
            <a:extLst>
              <a:ext uri="{FF2B5EF4-FFF2-40B4-BE49-F238E27FC236}">
                <a16:creationId xmlns:a16="http://schemas.microsoft.com/office/drawing/2014/main" id="{FB897772-3C29-42B0-914A-7AB375DB7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61" y="3057525"/>
            <a:ext cx="5715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6" name="TextovéPole 5">
            <a:extLst>
              <a:ext uri="{FF2B5EF4-FFF2-40B4-BE49-F238E27FC236}">
                <a16:creationId xmlns:a16="http://schemas.microsoft.com/office/drawing/2014/main" id="{5A9ACD0D-AD09-48AE-ABB8-93BE7CD29F74}"/>
              </a:ext>
            </a:extLst>
          </p:cNvPr>
          <p:cNvSpPr txBox="1"/>
          <p:nvPr/>
        </p:nvSpPr>
        <p:spPr>
          <a:xfrm>
            <a:off x="1287199" y="4377514"/>
            <a:ext cx="9044156" cy="707886"/>
          </a:xfrm>
          <a:prstGeom prst="rect">
            <a:avLst/>
          </a:prstGeom>
          <a:noFill/>
        </p:spPr>
        <p:txBody>
          <a:bodyPr wrap="square">
            <a:spAutoFit/>
          </a:bodyPr>
          <a:lstStyle/>
          <a:p>
            <a:r>
              <a:rPr lang="cs-CZ" sz="2000" b="1" dirty="0">
                <a:latin typeface="+mj-lt"/>
              </a:rPr>
              <a:t>Astronautka </a:t>
            </a:r>
            <a:r>
              <a:rPr lang="cs-CZ" sz="2000" b="1" dirty="0" err="1">
                <a:latin typeface="+mj-lt"/>
              </a:rPr>
              <a:t>Cady</a:t>
            </a:r>
            <a:r>
              <a:rPr lang="cs-CZ" sz="2000" b="1" dirty="0">
                <a:latin typeface="+mj-lt"/>
              </a:rPr>
              <a:t> </a:t>
            </a:r>
            <a:r>
              <a:rPr lang="cs-CZ" sz="2000" b="1" dirty="0" err="1">
                <a:latin typeface="+mj-lt"/>
              </a:rPr>
              <a:t>Coleman</a:t>
            </a:r>
            <a:r>
              <a:rPr lang="cs-CZ" sz="2000" b="1" dirty="0">
                <a:latin typeface="+mj-lt"/>
              </a:rPr>
              <a:t> provádí pokusy s rostlinkami </a:t>
            </a:r>
            <a:r>
              <a:rPr lang="cs-CZ" sz="2000" b="1" i="1" dirty="0" err="1">
                <a:latin typeface="+mj-lt"/>
              </a:rPr>
              <a:t>Arabidopsis</a:t>
            </a:r>
            <a:r>
              <a:rPr lang="cs-CZ" sz="2000" b="1" dirty="0">
                <a:latin typeface="+mj-lt"/>
              </a:rPr>
              <a:t> </a:t>
            </a:r>
            <a:r>
              <a:rPr lang="cs-CZ" sz="2000" dirty="0">
                <a:latin typeface="+mj-lt"/>
              </a:rPr>
              <a:t>v průběhu letu na STS-93 (raketoplán Columbia, 1999)</a:t>
            </a:r>
          </a:p>
        </p:txBody>
      </p:sp>
      <p:pic>
        <p:nvPicPr>
          <p:cNvPr id="4" name="Obrázek 3">
            <a:extLst>
              <a:ext uri="{FF2B5EF4-FFF2-40B4-BE49-F238E27FC236}">
                <a16:creationId xmlns:a16="http://schemas.microsoft.com/office/drawing/2014/main" id="{6E14F62B-B80F-4FEE-B51D-95AA2DC17F89}"/>
              </a:ext>
            </a:extLst>
          </p:cNvPr>
          <p:cNvPicPr>
            <a:picLocks noChangeAspect="1"/>
          </p:cNvPicPr>
          <p:nvPr/>
        </p:nvPicPr>
        <p:blipFill>
          <a:blip r:embed="rId2"/>
          <a:stretch>
            <a:fillRect/>
          </a:stretch>
        </p:blipFill>
        <p:spPr>
          <a:xfrm>
            <a:off x="3004443" y="1178186"/>
            <a:ext cx="4277753" cy="3199328"/>
          </a:xfrm>
          <a:prstGeom prst="rect">
            <a:avLst/>
          </a:prstGeom>
        </p:spPr>
      </p:pic>
    </p:spTree>
    <p:extLst>
      <p:ext uri="{BB962C8B-B14F-4D97-AF65-F5344CB8AC3E}">
        <p14:creationId xmlns:p14="http://schemas.microsoft.com/office/powerpoint/2010/main" val="288505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6" name="TextovéPole 5">
            <a:extLst>
              <a:ext uri="{FF2B5EF4-FFF2-40B4-BE49-F238E27FC236}">
                <a16:creationId xmlns:a16="http://schemas.microsoft.com/office/drawing/2014/main" id="{5A9ACD0D-AD09-48AE-ABB8-93BE7CD29F74}"/>
              </a:ext>
            </a:extLst>
          </p:cNvPr>
          <p:cNvSpPr txBox="1"/>
          <p:nvPr/>
        </p:nvSpPr>
        <p:spPr>
          <a:xfrm>
            <a:off x="918710" y="1347711"/>
            <a:ext cx="10040442" cy="1323439"/>
          </a:xfrm>
          <a:prstGeom prst="rect">
            <a:avLst/>
          </a:prstGeom>
          <a:noFill/>
        </p:spPr>
        <p:txBody>
          <a:bodyPr wrap="square">
            <a:spAutoFit/>
          </a:bodyPr>
          <a:lstStyle/>
          <a:p>
            <a:pPr marL="342900" indent="-342900">
              <a:buFontTx/>
              <a:buChar char="-"/>
            </a:pPr>
            <a:r>
              <a:rPr lang="cs-CZ" sz="2000" b="1" dirty="0">
                <a:latin typeface="+mj-lt"/>
              </a:rPr>
              <a:t>velmi krátká generační doba</a:t>
            </a:r>
          </a:p>
          <a:p>
            <a:pPr marL="800100" lvl="1" indent="-342900">
              <a:buFontTx/>
              <a:buChar char="-"/>
            </a:pPr>
            <a:r>
              <a:rPr lang="cs-CZ" sz="2000" dirty="0">
                <a:latin typeface="+mj-lt"/>
              </a:rPr>
              <a:t>lze získat několik generací do roka </a:t>
            </a:r>
          </a:p>
          <a:p>
            <a:pPr marL="800100" lvl="1" indent="-342900">
              <a:buFontTx/>
              <a:buChar char="-"/>
            </a:pPr>
            <a:r>
              <a:rPr lang="cs-CZ" sz="2000" dirty="0">
                <a:latin typeface="+mj-lt"/>
              </a:rPr>
              <a:t>kvete za 5-8 týdnů od vyklíčení, semena dozrávají 2-3 měsíce od vyklíčení</a:t>
            </a:r>
          </a:p>
          <a:p>
            <a:pPr marL="800100" lvl="1" indent="-342900">
              <a:buFontTx/>
              <a:buChar char="-"/>
            </a:pPr>
            <a:r>
              <a:rPr lang="cs-CZ" sz="2000" dirty="0">
                <a:latin typeface="+mj-lt"/>
              </a:rPr>
              <a:t>genotypy rané x pozdní</a:t>
            </a:r>
          </a:p>
        </p:txBody>
      </p:sp>
      <p:sp>
        <p:nvSpPr>
          <p:cNvPr id="5" name="TextovéPole 4">
            <a:extLst>
              <a:ext uri="{FF2B5EF4-FFF2-40B4-BE49-F238E27FC236}">
                <a16:creationId xmlns:a16="http://schemas.microsoft.com/office/drawing/2014/main" id="{C59BE802-0502-4729-BC01-8F421BD9C638}"/>
              </a:ext>
            </a:extLst>
          </p:cNvPr>
          <p:cNvSpPr txBox="1"/>
          <p:nvPr/>
        </p:nvSpPr>
        <p:spPr>
          <a:xfrm>
            <a:off x="918710" y="3030029"/>
            <a:ext cx="10040442" cy="707886"/>
          </a:xfrm>
          <a:prstGeom prst="rect">
            <a:avLst/>
          </a:prstGeom>
          <a:noFill/>
        </p:spPr>
        <p:txBody>
          <a:bodyPr wrap="square">
            <a:spAutoFit/>
          </a:bodyPr>
          <a:lstStyle/>
          <a:p>
            <a:pPr marL="342900" indent="-342900">
              <a:buFontTx/>
              <a:buChar char="-"/>
            </a:pPr>
            <a:r>
              <a:rPr lang="cs-CZ" sz="2000" b="1" dirty="0">
                <a:latin typeface="+mj-lt"/>
              </a:rPr>
              <a:t>nenáročnost na prostor</a:t>
            </a:r>
          </a:p>
          <a:p>
            <a:pPr marL="800100" lvl="1" indent="-342900">
              <a:buFontTx/>
              <a:buChar char="-"/>
            </a:pPr>
            <a:r>
              <a:rPr lang="cs-CZ" sz="2000" dirty="0">
                <a:latin typeface="+mj-lt"/>
              </a:rPr>
              <a:t>lze pěstovat velký počet jedinců na malé ploše (až 10 rostlin/cm2)</a:t>
            </a:r>
          </a:p>
        </p:txBody>
      </p:sp>
      <p:sp>
        <p:nvSpPr>
          <p:cNvPr id="7" name="TextovéPole 6">
            <a:extLst>
              <a:ext uri="{FF2B5EF4-FFF2-40B4-BE49-F238E27FC236}">
                <a16:creationId xmlns:a16="http://schemas.microsoft.com/office/drawing/2014/main" id="{370DC814-2414-46D8-9608-EF820D9CF0E7}"/>
              </a:ext>
            </a:extLst>
          </p:cNvPr>
          <p:cNvSpPr txBox="1"/>
          <p:nvPr/>
        </p:nvSpPr>
        <p:spPr>
          <a:xfrm>
            <a:off x="784508" y="4096794"/>
            <a:ext cx="10040442" cy="1015663"/>
          </a:xfrm>
          <a:prstGeom prst="rect">
            <a:avLst/>
          </a:prstGeom>
          <a:noFill/>
        </p:spPr>
        <p:txBody>
          <a:bodyPr wrap="square">
            <a:spAutoFit/>
          </a:bodyPr>
          <a:lstStyle/>
          <a:p>
            <a:pPr marL="342900" indent="-342900">
              <a:buFontTx/>
              <a:buChar char="-"/>
            </a:pPr>
            <a:r>
              <a:rPr lang="cs-CZ" sz="2000" b="1" dirty="0">
                <a:latin typeface="+mj-lt"/>
              </a:rPr>
              <a:t>možnost pěstování na umělých médiích</a:t>
            </a:r>
          </a:p>
          <a:p>
            <a:pPr marL="800100" lvl="1" indent="-342900">
              <a:buFontTx/>
              <a:buChar char="-"/>
            </a:pPr>
            <a:r>
              <a:rPr lang="cs-CZ" sz="2000" dirty="0">
                <a:latin typeface="+mj-lt"/>
              </a:rPr>
              <a:t>identifikace mutantů v biochemických drahách</a:t>
            </a:r>
          </a:p>
          <a:p>
            <a:pPr marL="800100" lvl="1" indent="-342900">
              <a:buFontTx/>
              <a:buChar char="-"/>
            </a:pPr>
            <a:r>
              <a:rPr lang="cs-CZ" sz="2000" dirty="0">
                <a:latin typeface="+mj-lt"/>
              </a:rPr>
              <a:t>screening rostlin na úspěšnou </a:t>
            </a:r>
            <a:r>
              <a:rPr lang="cs-CZ" sz="2000" dirty="0" err="1">
                <a:latin typeface="+mj-lt"/>
              </a:rPr>
              <a:t>transgenozi</a:t>
            </a:r>
            <a:endParaRPr lang="cs-CZ" sz="2000" dirty="0">
              <a:latin typeface="+mj-lt"/>
            </a:endParaRPr>
          </a:p>
        </p:txBody>
      </p:sp>
      <p:pic>
        <p:nvPicPr>
          <p:cNvPr id="9" name="Obrázek 8">
            <a:extLst>
              <a:ext uri="{FF2B5EF4-FFF2-40B4-BE49-F238E27FC236}">
                <a16:creationId xmlns:a16="http://schemas.microsoft.com/office/drawing/2014/main" id="{2D139EEC-B257-4892-8EEC-5D7CFEAAEC23}"/>
              </a:ext>
            </a:extLst>
          </p:cNvPr>
          <p:cNvPicPr>
            <a:picLocks noChangeAspect="1"/>
          </p:cNvPicPr>
          <p:nvPr/>
        </p:nvPicPr>
        <p:blipFill rotWithShape="1">
          <a:blip r:embed="rId2"/>
          <a:srcRect l="1151" b="7422"/>
          <a:stretch/>
        </p:blipFill>
        <p:spPr>
          <a:xfrm>
            <a:off x="1828801" y="5163559"/>
            <a:ext cx="2476286" cy="1578435"/>
          </a:xfrm>
          <a:prstGeom prst="rect">
            <a:avLst/>
          </a:prstGeom>
        </p:spPr>
      </p:pic>
      <p:pic>
        <p:nvPicPr>
          <p:cNvPr id="5122" name="Picture 2" descr="Base of a lateral root emerging from the primary root body. Arabidopsis  seedling expressing GFP fused to the actin bi… | Plant images, Science and  nature, Seedlings">
            <a:extLst>
              <a:ext uri="{FF2B5EF4-FFF2-40B4-BE49-F238E27FC236}">
                <a16:creationId xmlns:a16="http://schemas.microsoft.com/office/drawing/2014/main" id="{9B05B1B2-280C-49AD-B96D-125E7182D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277" y="4095195"/>
            <a:ext cx="2698691" cy="25800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een Bandpass Barrier Filter for the SFA - NIGHTSEA">
            <a:extLst>
              <a:ext uri="{FF2B5EF4-FFF2-40B4-BE49-F238E27FC236}">
                <a16:creationId xmlns:a16="http://schemas.microsoft.com/office/drawing/2014/main" id="{AE5F6112-FD52-4278-8F64-0B8FFDA0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956" y="5126262"/>
            <a:ext cx="2478303" cy="165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9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6" name="TextovéPole 5">
            <a:extLst>
              <a:ext uri="{FF2B5EF4-FFF2-40B4-BE49-F238E27FC236}">
                <a16:creationId xmlns:a16="http://schemas.microsoft.com/office/drawing/2014/main" id="{5A9ACD0D-AD09-48AE-ABB8-93BE7CD29F74}"/>
              </a:ext>
            </a:extLst>
          </p:cNvPr>
          <p:cNvSpPr txBox="1"/>
          <p:nvPr/>
        </p:nvSpPr>
        <p:spPr>
          <a:xfrm>
            <a:off x="918710" y="1347711"/>
            <a:ext cx="7712242" cy="707886"/>
          </a:xfrm>
          <a:prstGeom prst="rect">
            <a:avLst/>
          </a:prstGeom>
          <a:noFill/>
        </p:spPr>
        <p:txBody>
          <a:bodyPr wrap="square">
            <a:spAutoFit/>
          </a:bodyPr>
          <a:lstStyle/>
          <a:p>
            <a:pPr marL="342900" indent="-342900">
              <a:buFontTx/>
              <a:buChar char="-"/>
            </a:pPr>
            <a:r>
              <a:rPr lang="cs-CZ" sz="2000" b="1" dirty="0">
                <a:latin typeface="+mj-lt"/>
              </a:rPr>
              <a:t>velký počet potomků</a:t>
            </a:r>
          </a:p>
          <a:p>
            <a:pPr marL="800100" lvl="1" indent="-342900">
              <a:buFontTx/>
              <a:buChar char="-"/>
            </a:pPr>
            <a:r>
              <a:rPr lang="cs-CZ" sz="2000" dirty="0">
                <a:latin typeface="+mj-lt"/>
              </a:rPr>
              <a:t>z jedné rostliny až několik tisíc semen!</a:t>
            </a:r>
          </a:p>
        </p:txBody>
      </p:sp>
      <p:sp>
        <p:nvSpPr>
          <p:cNvPr id="4" name="TextovéPole 3">
            <a:extLst>
              <a:ext uri="{FF2B5EF4-FFF2-40B4-BE49-F238E27FC236}">
                <a16:creationId xmlns:a16="http://schemas.microsoft.com/office/drawing/2014/main" id="{1DC9442D-B15C-48C2-85F1-C7905DBC9601}"/>
              </a:ext>
            </a:extLst>
          </p:cNvPr>
          <p:cNvSpPr txBox="1"/>
          <p:nvPr/>
        </p:nvSpPr>
        <p:spPr>
          <a:xfrm>
            <a:off x="918710" y="2168851"/>
            <a:ext cx="7712242" cy="400110"/>
          </a:xfrm>
          <a:prstGeom prst="rect">
            <a:avLst/>
          </a:prstGeom>
          <a:noFill/>
        </p:spPr>
        <p:txBody>
          <a:bodyPr wrap="square">
            <a:spAutoFit/>
          </a:bodyPr>
          <a:lstStyle/>
          <a:p>
            <a:pPr marL="342900" indent="-342900">
              <a:buFontTx/>
              <a:buChar char="-"/>
            </a:pPr>
            <a:r>
              <a:rPr lang="cs-CZ" sz="2000" b="1" dirty="0">
                <a:latin typeface="+mj-lt"/>
              </a:rPr>
              <a:t>schopnost </a:t>
            </a:r>
            <a:r>
              <a:rPr lang="cs-CZ" sz="2000" b="1" dirty="0" err="1">
                <a:latin typeface="+mj-lt"/>
              </a:rPr>
              <a:t>samosprášení</a:t>
            </a:r>
            <a:r>
              <a:rPr lang="cs-CZ" sz="2000" b="1" dirty="0">
                <a:latin typeface="+mj-lt"/>
              </a:rPr>
              <a:t> i </a:t>
            </a:r>
            <a:r>
              <a:rPr lang="cs-CZ" sz="2000" b="1" dirty="0" err="1">
                <a:latin typeface="+mj-lt"/>
              </a:rPr>
              <a:t>cizosprášení</a:t>
            </a:r>
            <a:endParaRPr lang="cs-CZ" sz="2000" dirty="0">
              <a:latin typeface="+mj-lt"/>
            </a:endParaRPr>
          </a:p>
        </p:txBody>
      </p:sp>
      <p:sp>
        <p:nvSpPr>
          <p:cNvPr id="5" name="TextovéPole 4">
            <a:extLst>
              <a:ext uri="{FF2B5EF4-FFF2-40B4-BE49-F238E27FC236}">
                <a16:creationId xmlns:a16="http://schemas.microsoft.com/office/drawing/2014/main" id="{C857DF5D-C8F0-4CC1-800D-5F7CB6707B6B}"/>
              </a:ext>
            </a:extLst>
          </p:cNvPr>
          <p:cNvSpPr txBox="1"/>
          <p:nvPr/>
        </p:nvSpPr>
        <p:spPr>
          <a:xfrm>
            <a:off x="918710" y="2721114"/>
            <a:ext cx="9467236" cy="707886"/>
          </a:xfrm>
          <a:prstGeom prst="rect">
            <a:avLst/>
          </a:prstGeom>
          <a:noFill/>
        </p:spPr>
        <p:txBody>
          <a:bodyPr wrap="square">
            <a:spAutoFit/>
          </a:bodyPr>
          <a:lstStyle/>
          <a:p>
            <a:pPr marL="342900" indent="-342900">
              <a:buFontTx/>
              <a:buChar char="-"/>
            </a:pPr>
            <a:r>
              <a:rPr lang="cs-CZ" sz="2000" b="1" dirty="0">
                <a:latin typeface="+mj-lt"/>
              </a:rPr>
              <a:t>nejmenší genom mezi vyššími rostlinami</a:t>
            </a:r>
          </a:p>
          <a:p>
            <a:pPr marL="800100" lvl="1" indent="-342900">
              <a:buFontTx/>
              <a:buChar char="-"/>
            </a:pPr>
            <a:r>
              <a:rPr lang="cs-CZ" sz="2000" dirty="0">
                <a:latin typeface="+mj-lt"/>
              </a:rPr>
              <a:t>2005 – projekt </a:t>
            </a:r>
            <a:r>
              <a:rPr lang="cs-CZ" sz="2000" dirty="0" err="1">
                <a:latin typeface="+mj-lt"/>
              </a:rPr>
              <a:t>sekvenování</a:t>
            </a:r>
            <a:r>
              <a:rPr lang="cs-CZ" sz="2000" dirty="0">
                <a:latin typeface="+mj-lt"/>
              </a:rPr>
              <a:t> genomu </a:t>
            </a:r>
            <a:r>
              <a:rPr lang="cs-CZ" sz="2000" i="1" dirty="0" err="1">
                <a:latin typeface="+mj-lt"/>
              </a:rPr>
              <a:t>Arabidopsis</a:t>
            </a:r>
            <a:r>
              <a:rPr lang="cs-CZ" sz="2000" dirty="0">
                <a:latin typeface="+mj-lt"/>
              </a:rPr>
              <a:t> (125 MB, 26 500 genů)</a:t>
            </a:r>
          </a:p>
        </p:txBody>
      </p:sp>
      <p:pic>
        <p:nvPicPr>
          <p:cNvPr id="7" name="Picture 2" descr="Genome size - Wikipedia">
            <a:extLst>
              <a:ext uri="{FF2B5EF4-FFF2-40B4-BE49-F238E27FC236}">
                <a16:creationId xmlns:a16="http://schemas.microsoft.com/office/drawing/2014/main" id="{863E978D-3F4C-42F7-B952-2831F503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183" y="1168632"/>
            <a:ext cx="6391817" cy="4520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68D0E9A5-B221-44EE-AF3C-6EE324DA63D8}"/>
              </a:ext>
            </a:extLst>
          </p:cNvPr>
          <p:cNvSpPr txBox="1"/>
          <p:nvPr/>
        </p:nvSpPr>
        <p:spPr>
          <a:xfrm>
            <a:off x="8890259" y="5841429"/>
            <a:ext cx="6223378" cy="923330"/>
          </a:xfrm>
          <a:prstGeom prst="rect">
            <a:avLst/>
          </a:prstGeom>
          <a:noFill/>
        </p:spPr>
        <p:txBody>
          <a:bodyPr wrap="square">
            <a:spAutoFit/>
          </a:bodyPr>
          <a:lstStyle/>
          <a:p>
            <a:r>
              <a:rPr lang="cs-CZ" sz="1800" dirty="0"/>
              <a:t>Rostliny:</a:t>
            </a:r>
          </a:p>
          <a:p>
            <a:r>
              <a:rPr lang="cs-CZ" sz="1800" dirty="0"/>
              <a:t>cca 100 mil </a:t>
            </a:r>
            <a:r>
              <a:rPr lang="cs-CZ" sz="1800" dirty="0" err="1"/>
              <a:t>bp</a:t>
            </a:r>
            <a:r>
              <a:rPr lang="cs-CZ" sz="1800" dirty="0"/>
              <a:t> – 150 mld </a:t>
            </a:r>
            <a:r>
              <a:rPr lang="cs-CZ" sz="1800" dirty="0" err="1"/>
              <a:t>bp</a:t>
            </a:r>
            <a:endParaRPr lang="cs-CZ" sz="1800" dirty="0"/>
          </a:p>
          <a:p>
            <a:r>
              <a:rPr lang="cs-CZ" dirty="0"/>
              <a:t>vs člověk 3,2 mld </a:t>
            </a:r>
            <a:r>
              <a:rPr lang="cs-CZ" dirty="0" err="1"/>
              <a:t>bp</a:t>
            </a:r>
            <a:endParaRPr lang="cs-CZ" dirty="0"/>
          </a:p>
        </p:txBody>
      </p:sp>
      <p:sp>
        <p:nvSpPr>
          <p:cNvPr id="9" name="TextovéPole 8">
            <a:extLst>
              <a:ext uri="{FF2B5EF4-FFF2-40B4-BE49-F238E27FC236}">
                <a16:creationId xmlns:a16="http://schemas.microsoft.com/office/drawing/2014/main" id="{2A71BDF9-6406-485C-8BD0-B55E2B48B246}"/>
              </a:ext>
            </a:extLst>
          </p:cNvPr>
          <p:cNvSpPr txBox="1"/>
          <p:nvPr/>
        </p:nvSpPr>
        <p:spPr>
          <a:xfrm>
            <a:off x="918710" y="3740574"/>
            <a:ext cx="9467236" cy="707886"/>
          </a:xfrm>
          <a:prstGeom prst="rect">
            <a:avLst/>
          </a:prstGeom>
          <a:noFill/>
        </p:spPr>
        <p:txBody>
          <a:bodyPr wrap="square">
            <a:spAutoFit/>
          </a:bodyPr>
          <a:lstStyle/>
          <a:p>
            <a:pPr marL="342900" indent="-342900">
              <a:buFontTx/>
              <a:buChar char="-"/>
            </a:pPr>
            <a:r>
              <a:rPr lang="cs-CZ" sz="2000" b="1" dirty="0">
                <a:latin typeface="+mj-lt"/>
              </a:rPr>
              <a:t>malý počet chromozomů (n = 5)</a:t>
            </a:r>
          </a:p>
          <a:p>
            <a:pPr marL="800100" lvl="1" indent="-342900">
              <a:buFontTx/>
              <a:buChar char="-"/>
            </a:pPr>
            <a:r>
              <a:rPr lang="cs-CZ" sz="2000" b="1" dirty="0">
                <a:latin typeface="+mj-lt"/>
              </a:rPr>
              <a:t>2n = 10 </a:t>
            </a:r>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Obrázek 12">
            <a:extLst>
              <a:ext uri="{FF2B5EF4-FFF2-40B4-BE49-F238E27FC236}">
                <a16:creationId xmlns:a16="http://schemas.microsoft.com/office/drawing/2014/main" id="{2879BCE2-65C9-40F8-9842-048B3BCF686A}"/>
              </a:ext>
            </a:extLst>
          </p:cNvPr>
          <p:cNvPicPr>
            <a:picLocks noChangeAspect="1"/>
          </p:cNvPicPr>
          <p:nvPr/>
        </p:nvPicPr>
        <p:blipFill>
          <a:blip r:embed="rId3"/>
          <a:stretch>
            <a:fillRect/>
          </a:stretch>
        </p:blipFill>
        <p:spPr>
          <a:xfrm>
            <a:off x="1102291" y="4696600"/>
            <a:ext cx="3087516" cy="2132355"/>
          </a:xfrm>
          <a:prstGeom prst="rect">
            <a:avLst/>
          </a:prstGeom>
        </p:spPr>
      </p:pic>
    </p:spTree>
    <p:extLst>
      <p:ext uri="{BB962C8B-B14F-4D97-AF65-F5344CB8AC3E}">
        <p14:creationId xmlns:p14="http://schemas.microsoft.com/office/powerpoint/2010/main" val="328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CF9A13E-7BE6-4BC1-875A-C75D7EA97423}"/>
              </a:ext>
            </a:extLst>
          </p:cNvPr>
          <p:cNvSpPr txBox="1"/>
          <p:nvPr/>
        </p:nvSpPr>
        <p:spPr>
          <a:xfrm>
            <a:off x="1102291" y="404057"/>
            <a:ext cx="11089709" cy="584775"/>
          </a:xfrm>
          <a:prstGeom prst="rect">
            <a:avLst/>
          </a:prstGeom>
          <a:noFill/>
        </p:spPr>
        <p:txBody>
          <a:bodyPr wrap="square">
            <a:spAutoFit/>
          </a:bodyPr>
          <a:lstStyle/>
          <a:p>
            <a:r>
              <a:rPr lang="cs-CZ" sz="3200" b="1" u="sng" dirty="0"/>
              <a:t>Výhody </a:t>
            </a:r>
            <a:r>
              <a:rPr lang="cs-CZ" sz="3200" b="1" i="1" u="sng" dirty="0"/>
              <a:t>A. </a:t>
            </a:r>
            <a:r>
              <a:rPr lang="cs-CZ" sz="3200" b="1" i="1" u="sng" dirty="0" err="1"/>
              <a:t>thaliana</a:t>
            </a:r>
            <a:r>
              <a:rPr lang="cs-CZ" sz="3200" b="1" u="sng" dirty="0"/>
              <a:t> jako genetického modelu</a:t>
            </a:r>
          </a:p>
        </p:txBody>
      </p:sp>
      <p:sp>
        <p:nvSpPr>
          <p:cNvPr id="9" name="TextovéPole 8">
            <a:extLst>
              <a:ext uri="{FF2B5EF4-FFF2-40B4-BE49-F238E27FC236}">
                <a16:creationId xmlns:a16="http://schemas.microsoft.com/office/drawing/2014/main" id="{2A71BDF9-6406-485C-8BD0-B55E2B48B246}"/>
              </a:ext>
            </a:extLst>
          </p:cNvPr>
          <p:cNvSpPr txBox="1"/>
          <p:nvPr/>
        </p:nvSpPr>
        <p:spPr>
          <a:xfrm>
            <a:off x="782233" y="1424830"/>
            <a:ext cx="9467236" cy="707886"/>
          </a:xfrm>
          <a:prstGeom prst="rect">
            <a:avLst/>
          </a:prstGeom>
          <a:noFill/>
        </p:spPr>
        <p:txBody>
          <a:bodyPr wrap="square">
            <a:spAutoFit/>
          </a:bodyPr>
          <a:lstStyle/>
          <a:p>
            <a:pPr marL="342900" indent="-342900">
              <a:buFontTx/>
              <a:buChar char="-"/>
            </a:pPr>
            <a:r>
              <a:rPr lang="cs-CZ" sz="2000" b="1" dirty="0">
                <a:latin typeface="+mj-lt"/>
              </a:rPr>
              <a:t>malý počet chromozomů (n = 5)</a:t>
            </a:r>
          </a:p>
          <a:p>
            <a:pPr marL="800100" lvl="1" indent="-342900">
              <a:buFontTx/>
              <a:buChar char="-"/>
            </a:pPr>
            <a:r>
              <a:rPr lang="cs-CZ" sz="2000" b="1" dirty="0">
                <a:latin typeface="+mj-lt"/>
              </a:rPr>
              <a:t>2n = 10 </a:t>
            </a:r>
          </a:p>
        </p:txBody>
      </p:sp>
      <p:sp>
        <p:nvSpPr>
          <p:cNvPr id="10" name="AutoShape 2" descr="Plant Chromosomes: European Cytogeneticists outline: Trude Schwarzach…">
            <a:extLst>
              <a:ext uri="{FF2B5EF4-FFF2-40B4-BE49-F238E27FC236}">
                <a16:creationId xmlns:a16="http://schemas.microsoft.com/office/drawing/2014/main" id="{C5D4854E-722C-4405-89EE-3A70F27011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Obrázek 12">
            <a:extLst>
              <a:ext uri="{FF2B5EF4-FFF2-40B4-BE49-F238E27FC236}">
                <a16:creationId xmlns:a16="http://schemas.microsoft.com/office/drawing/2014/main" id="{2879BCE2-65C9-40F8-9842-048B3BCF686A}"/>
              </a:ext>
            </a:extLst>
          </p:cNvPr>
          <p:cNvPicPr>
            <a:picLocks noChangeAspect="1"/>
          </p:cNvPicPr>
          <p:nvPr/>
        </p:nvPicPr>
        <p:blipFill>
          <a:blip r:embed="rId2"/>
          <a:stretch>
            <a:fillRect/>
          </a:stretch>
        </p:blipFill>
        <p:spPr>
          <a:xfrm>
            <a:off x="8322251" y="988832"/>
            <a:ext cx="3087516" cy="2132355"/>
          </a:xfrm>
          <a:prstGeom prst="rect">
            <a:avLst/>
          </a:prstGeom>
        </p:spPr>
      </p:pic>
      <p:pic>
        <p:nvPicPr>
          <p:cNvPr id="8194" name="Picture 2" descr="Mitotic chromosomes in Ophioglossum nudicaule 2n720. Bar10 mm. | Download  Scientific Diagram">
            <a:extLst>
              <a:ext uri="{FF2B5EF4-FFF2-40B4-BE49-F238E27FC236}">
                <a16:creationId xmlns:a16="http://schemas.microsoft.com/office/drawing/2014/main" id="{3BE92B63-E122-439B-A67A-14AFB6EA7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594" y="2568714"/>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d Clover (Trifolium pratense) and Zigzag Clover (T. medium) – A Picture  of Genomic Similarities and Differences | Semantic Scholar">
            <a:extLst>
              <a:ext uri="{FF2B5EF4-FFF2-40B4-BE49-F238E27FC236}">
                <a16:creationId xmlns:a16="http://schemas.microsoft.com/office/drawing/2014/main" id="{057914EE-4488-4B06-B1ED-DBEAE0047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606" y="2838850"/>
            <a:ext cx="3728419" cy="361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91955"/>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806</TotalTime>
  <Words>977</Words>
  <Application>Microsoft Office PowerPoint</Application>
  <PresentationFormat>Širokoúhlá obrazovka</PresentationFormat>
  <Paragraphs>145</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17</vt:i4>
      </vt:variant>
    </vt:vector>
  </HeadingPairs>
  <TitlesOfParts>
    <vt:vector size="22" baseType="lpstr">
      <vt:lpstr>Arial</vt:lpstr>
      <vt:lpstr>Trebuchet MS</vt:lpstr>
      <vt:lpstr>Wingdings 3</vt:lpstr>
      <vt:lpstr>Fazeta</vt:lpstr>
      <vt:lpstr>1_Fazeta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mackova.e.94@gmail.com</dc:creator>
  <cp:lastModifiedBy>ucitel</cp:lastModifiedBy>
  <cp:revision>51</cp:revision>
  <dcterms:created xsi:type="dcterms:W3CDTF">2020-10-19T12:29:03Z</dcterms:created>
  <dcterms:modified xsi:type="dcterms:W3CDTF">2022-10-11T13:30:50Z</dcterms:modified>
</cp:coreProperties>
</file>