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  <p:sldMasterId id="2147483711" r:id="rId3"/>
  </p:sldMasterIdLst>
  <p:sldIdLst>
    <p:sldId id="283" r:id="rId4"/>
    <p:sldId id="256" r:id="rId5"/>
    <p:sldId id="261" r:id="rId6"/>
    <p:sldId id="257" r:id="rId7"/>
    <p:sldId id="265" r:id="rId8"/>
    <p:sldId id="262" r:id="rId9"/>
    <p:sldId id="263" r:id="rId10"/>
    <p:sldId id="264" r:id="rId11"/>
    <p:sldId id="266" r:id="rId12"/>
    <p:sldId id="267" r:id="rId13"/>
    <p:sldId id="270" r:id="rId14"/>
    <p:sldId id="271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68" r:id="rId25"/>
    <p:sldId id="282" r:id="rId26"/>
    <p:sldId id="26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C8F3280-EE7B-41A7-81C1-D557CED0CC78}">
          <p14:sldIdLst>
            <p14:sldId id="283"/>
          </p14:sldIdLst>
        </p14:section>
        <p14:section name="Oddíl bez názvu" id="{3F0980DE-5232-4716-A4DF-D15758E32E1D}">
          <p14:sldIdLst>
            <p14:sldId id="256"/>
          </p14:sldIdLst>
        </p14:section>
        <p14:section name="opáčko" id="{6DF77F84-FBDD-4EC8-A445-803C65CC50B5}">
          <p14:sldIdLst>
            <p14:sldId id="261"/>
            <p14:sldId id="257"/>
            <p14:sldId id="265"/>
            <p14:sldId id="262"/>
          </p14:sldIdLst>
        </p14:section>
        <p14:section name="zpět" id="{65C6D793-529B-4E2E-AC32-8FB85DCD204C}">
          <p14:sldIdLst>
            <p14:sldId id="263"/>
            <p14:sldId id="264"/>
            <p14:sldId id="266"/>
            <p14:sldId id="267"/>
            <p14:sldId id="270"/>
            <p14:sldId id="271"/>
            <p14:sldId id="273"/>
            <p14:sldId id="275"/>
            <p14:sldId id="274"/>
            <p14:sldId id="276"/>
            <p14:sldId id="277"/>
            <p14:sldId id="278"/>
            <p14:sldId id="279"/>
            <p14:sldId id="280"/>
            <p14:sldId id="281"/>
            <p14:sldId id="268"/>
            <p14:sldId id="282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ška Macková" initials="EM" lastIdx="2" clrIdx="0">
    <p:extLst>
      <p:ext uri="{19B8F6BF-5375-455C-9EA6-DF929625EA0E}">
        <p15:presenceInfo xmlns:p15="http://schemas.microsoft.com/office/powerpoint/2012/main" userId="Eliška Mac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27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50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9627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067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4598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833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244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597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073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589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72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430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899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431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457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099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236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441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1545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095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700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87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174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126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601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489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185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480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480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555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762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6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9620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665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465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317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46957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45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90554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5194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3731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42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71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99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34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53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72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76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6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D8E6F-BE29-4A29-9202-91D2619A3169}" type="datetimeFigureOut">
              <a:rPr lang="cs-CZ" smtClean="0"/>
              <a:t>17. 10. 2022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AA000D-168C-4842-A7D0-83AA5305F5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98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95ACF8-2CB0-916F-B6C5-318077D2F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u="sng" dirty="0"/>
              <a:t>Protokol 1 – Pozorování štěpení recesivně letálního znaku </a:t>
            </a:r>
            <a:r>
              <a:rPr lang="cs-CZ" sz="3600" b="1" i="1" u="sng" dirty="0" err="1"/>
              <a:t>albina</a:t>
            </a:r>
            <a:r>
              <a:rPr lang="cs-CZ" sz="3600" b="1" u="sng" dirty="0"/>
              <a:t> u </a:t>
            </a:r>
            <a:r>
              <a:rPr lang="cs-CZ" sz="3600" b="1" u="sng" dirty="0" err="1"/>
              <a:t>monohybrida</a:t>
            </a:r>
            <a:endParaRPr lang="cs-CZ" sz="3600" b="1" u="sng" dirty="0"/>
          </a:p>
        </p:txBody>
      </p:sp>
      <p:pic>
        <p:nvPicPr>
          <p:cNvPr id="1026" name="Picture 2" descr="Popis není dostupný.">
            <a:extLst>
              <a:ext uri="{FF2B5EF4-FFF2-40B4-BE49-F238E27FC236}">
                <a16:creationId xmlns:a16="http://schemas.microsoft.com/office/drawing/2014/main" id="{72D4CFB1-5A7D-300A-3711-1E9E32607C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823" y="3658491"/>
            <a:ext cx="4051177" cy="319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FFA871D-5EEB-6A3B-69C8-6C056D73E0C3}"/>
              </a:ext>
            </a:extLst>
          </p:cNvPr>
          <p:cNvSpPr txBox="1"/>
          <p:nvPr/>
        </p:nvSpPr>
        <p:spPr>
          <a:xfrm>
            <a:off x="677334" y="1768348"/>
            <a:ext cx="1055291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u="sng" dirty="0">
                <a:latin typeface="+mj-lt"/>
              </a:rPr>
              <a:t>Úvod: 1-2 věty – co jste dělali, kolik semen zasadili, jaký jste očekávali výsledek/fenotypový štěpný poměr (hypoté</a:t>
            </a:r>
            <a:r>
              <a:rPr lang="cs-CZ" u="sng" dirty="0">
                <a:latin typeface="+mj-lt"/>
              </a:rPr>
              <a:t>za)</a:t>
            </a:r>
          </a:p>
          <a:p>
            <a:endParaRPr lang="cs-CZ" sz="1800" u="sng" dirty="0">
              <a:latin typeface="+mj-lt"/>
            </a:endParaRPr>
          </a:p>
          <a:p>
            <a:r>
              <a:rPr lang="cs-CZ" sz="1800" u="sng" dirty="0">
                <a:latin typeface="+mj-lt"/>
              </a:rPr>
              <a:t>Charakteristika použité mutace </a:t>
            </a:r>
            <a:r>
              <a:rPr lang="cs-CZ" sz="1800" i="1" u="sng" dirty="0" err="1">
                <a:latin typeface="+mj-lt"/>
              </a:rPr>
              <a:t>albina</a:t>
            </a:r>
            <a:r>
              <a:rPr lang="cs-CZ" sz="1800" u="sng" dirty="0">
                <a:latin typeface="+mj-lt"/>
              </a:rPr>
              <a:t>:</a:t>
            </a:r>
          </a:p>
          <a:p>
            <a:endParaRPr lang="cs-CZ" sz="1800" u="sng" dirty="0">
              <a:latin typeface="+mj-lt"/>
            </a:endParaRPr>
          </a:p>
          <a:p>
            <a:r>
              <a:rPr lang="cs-CZ" sz="1800" dirty="0">
                <a:latin typeface="+mj-lt"/>
              </a:rPr>
              <a:t>Pořadové číslo:		78</a:t>
            </a:r>
          </a:p>
          <a:p>
            <a:r>
              <a:rPr lang="cs-CZ" sz="1800" dirty="0">
                <a:latin typeface="+mj-lt"/>
              </a:rPr>
              <a:t>Název mutace:		</a:t>
            </a:r>
            <a:r>
              <a:rPr lang="cs-CZ" sz="1800" dirty="0" err="1">
                <a:latin typeface="+mj-lt"/>
              </a:rPr>
              <a:t>albina</a:t>
            </a:r>
            <a:endParaRPr lang="cs-CZ" sz="1800" dirty="0">
              <a:latin typeface="+mj-lt"/>
            </a:endParaRPr>
          </a:p>
          <a:p>
            <a:r>
              <a:rPr lang="cs-CZ" sz="1800" dirty="0">
                <a:latin typeface="+mj-lt"/>
              </a:rPr>
              <a:t>Pozadí:				S96</a:t>
            </a:r>
          </a:p>
          <a:p>
            <a:r>
              <a:rPr lang="cs-CZ" sz="1800" dirty="0">
                <a:latin typeface="+mj-lt"/>
              </a:rPr>
              <a:t>Použitý mutagen:		X 12kr</a:t>
            </a:r>
          </a:p>
          <a:p>
            <a:r>
              <a:rPr lang="cs-CZ" sz="1800" dirty="0">
                <a:latin typeface="+mj-lt"/>
              </a:rPr>
              <a:t>Generace:			M</a:t>
            </a:r>
            <a:r>
              <a:rPr lang="cs-CZ" sz="1800" i="1" baseline="-2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r>
              <a:rPr lang="cs-CZ" sz="1800" dirty="0">
                <a:latin typeface="+mj-lt"/>
              </a:rPr>
              <a:t>Fenotyp:				klíční rostlinky bílé, bez chlorofylu, homozygotně letální</a:t>
            </a:r>
          </a:p>
          <a:p>
            <a:endParaRPr lang="cs-CZ" dirty="0">
              <a:latin typeface="+mj-lt"/>
            </a:endParaRPr>
          </a:p>
          <a:p>
            <a:r>
              <a:rPr lang="cs-CZ" u="sng" dirty="0">
                <a:latin typeface="+mj-lt"/>
              </a:rPr>
              <a:t>Výpočet: chí-kvadrát</a:t>
            </a:r>
          </a:p>
          <a:p>
            <a:endParaRPr lang="cs-CZ" dirty="0">
              <a:latin typeface="+mj-lt"/>
            </a:endParaRPr>
          </a:p>
          <a:p>
            <a:r>
              <a:rPr lang="cs-CZ" u="sng" dirty="0">
                <a:latin typeface="+mj-lt"/>
              </a:rPr>
              <a:t>Závěr: potvrdili jste hypotézu? Vyšel fenotypový štěpný poměr? Pokud ne, proč?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153541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9973"/>
            <a:ext cx="12398587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DOMINANTNÍ EPISTÁZE 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b="1" dirty="0" err="1"/>
              <a:t>epistatický</a:t>
            </a:r>
            <a:r>
              <a:rPr lang="cs-CZ" sz="2400" b="1" dirty="0"/>
              <a:t> gen A, hypostatický gen B</a:t>
            </a:r>
          </a:p>
          <a:p>
            <a:pPr marL="0" indent="0">
              <a:buNone/>
            </a:pPr>
            <a:r>
              <a:rPr lang="cs-CZ" sz="2400" b="1" dirty="0"/>
              <a:t>	</a:t>
            </a:r>
            <a:r>
              <a:rPr lang="cs-CZ" sz="2400" dirty="0"/>
              <a:t>- gen A je nadřazený genu B → dominantní alela A nedovolí projevit se alele B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E7DC71-225E-40F8-B4DC-F59D5FA11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68" y="3382327"/>
            <a:ext cx="8957922" cy="20735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F4EDE2B-F6CF-41FE-8F0C-978FC171B074}"/>
              </a:ext>
            </a:extLst>
          </p:cNvPr>
          <p:cNvSpPr txBox="1"/>
          <p:nvPr/>
        </p:nvSpPr>
        <p:spPr>
          <a:xfrm>
            <a:off x="5013960" y="2667000"/>
            <a:ext cx="5018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→ A_B_ fenotypově jako </a:t>
            </a:r>
            <a:r>
              <a:rPr lang="cs-CZ" sz="2800" dirty="0" err="1"/>
              <a:t>A_bb</a:t>
            </a:r>
            <a:endParaRPr lang="cs-CZ" sz="28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4250BD9-B1D0-4E4C-B407-FBBE6A0328A8}"/>
              </a:ext>
            </a:extLst>
          </p:cNvPr>
          <p:cNvSpPr/>
          <p:nvPr/>
        </p:nvSpPr>
        <p:spPr>
          <a:xfrm>
            <a:off x="1302707" y="3782860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75F1EB5-9219-4E75-BCAC-A742EAAF4337}"/>
              </a:ext>
            </a:extLst>
          </p:cNvPr>
          <p:cNvSpPr/>
          <p:nvPr/>
        </p:nvSpPr>
        <p:spPr>
          <a:xfrm>
            <a:off x="3359063" y="3759896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1523230-C9B3-4476-93E1-286F8B8939B1}"/>
              </a:ext>
            </a:extLst>
          </p:cNvPr>
          <p:cNvSpPr txBox="1"/>
          <p:nvPr/>
        </p:nvSpPr>
        <p:spPr>
          <a:xfrm>
            <a:off x="2642992" y="5436296"/>
            <a:ext cx="6890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12							3						1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970E786-3BAF-4B7D-869C-1D46036655BD}"/>
              </a:ext>
            </a:extLst>
          </p:cNvPr>
          <p:cNvSpPr/>
          <p:nvPr/>
        </p:nvSpPr>
        <p:spPr>
          <a:xfrm>
            <a:off x="1089764" y="1853852"/>
            <a:ext cx="11102236" cy="1578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-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51AECB7-4292-49D1-9C46-011181B0880D}"/>
              </a:ext>
            </a:extLst>
          </p:cNvPr>
          <p:cNvSpPr txBox="1"/>
          <p:nvPr/>
        </p:nvSpPr>
        <p:spPr>
          <a:xfrm>
            <a:off x="1252602" y="1954060"/>
            <a:ext cx="7941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Například zbarvení u </a:t>
            </a:r>
            <a:r>
              <a:rPr lang="cs-CZ" sz="2400" i="1" dirty="0" err="1"/>
              <a:t>Dahlia</a:t>
            </a:r>
            <a:r>
              <a:rPr lang="cs-CZ" sz="2400" i="1" dirty="0"/>
              <a:t> </a:t>
            </a:r>
            <a:r>
              <a:rPr lang="cs-CZ" sz="2400" i="1" dirty="0" err="1"/>
              <a:t>variabilis</a:t>
            </a:r>
            <a:r>
              <a:rPr lang="cs-CZ" sz="24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cs-CZ" sz="2400" dirty="0" err="1"/>
              <a:t>epistatický</a:t>
            </a:r>
            <a:r>
              <a:rPr lang="cs-CZ" sz="2400" dirty="0"/>
              <a:t> gen A – </a:t>
            </a:r>
            <a:r>
              <a:rPr lang="cs-CZ" sz="2400" dirty="0">
                <a:highlight>
                  <a:srgbClr val="808000"/>
                </a:highlight>
              </a:rPr>
              <a:t>intenzivně žluté zbarvení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hypostatický gen B – </a:t>
            </a:r>
            <a:r>
              <a:rPr lang="cs-CZ" sz="2400" dirty="0">
                <a:highlight>
                  <a:srgbClr val="FFFF00"/>
                </a:highlight>
              </a:rPr>
              <a:t>světle žluté zbarvení</a:t>
            </a:r>
          </a:p>
          <a:p>
            <a:pPr lvl="1"/>
            <a:endParaRPr lang="cs-CZ" sz="2400" dirty="0"/>
          </a:p>
          <a:p>
            <a:pPr marL="742950" lvl="1" indent="-285750">
              <a:buFontTx/>
              <a:buChar char="-"/>
            </a:pPr>
            <a:endParaRPr lang="cs-CZ" sz="24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419EDB9-D51A-4DAF-A29D-09A39196D107}"/>
              </a:ext>
            </a:extLst>
          </p:cNvPr>
          <p:cNvSpPr txBox="1"/>
          <p:nvPr/>
        </p:nvSpPr>
        <p:spPr>
          <a:xfrm>
            <a:off x="1816273" y="5985293"/>
            <a:ext cx="13572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projeví se jen alela A 					projeví se alela B			neprojeví se ani A ani B									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1BC6909-003D-470C-9087-441AB61B0336}"/>
              </a:ext>
            </a:extLst>
          </p:cNvPr>
          <p:cNvSpPr txBox="1"/>
          <p:nvPr/>
        </p:nvSpPr>
        <p:spPr>
          <a:xfrm>
            <a:off x="907869" y="6333699"/>
            <a:ext cx="7694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sz="1800" dirty="0">
                <a:highlight>
                  <a:srgbClr val="808000"/>
                </a:highlight>
              </a:rPr>
              <a:t>intenzivně žluté zbarvení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042D900-37A2-44F1-86EB-14EA405509D0}"/>
              </a:ext>
            </a:extLst>
          </p:cNvPr>
          <p:cNvSpPr txBox="1"/>
          <p:nvPr/>
        </p:nvSpPr>
        <p:spPr>
          <a:xfrm>
            <a:off x="5061858" y="6372888"/>
            <a:ext cx="7694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sz="1800" dirty="0">
                <a:highlight>
                  <a:srgbClr val="FFFF00"/>
                </a:highlight>
              </a:rPr>
              <a:t> světle žluté zbarvení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67B3769-5D87-4DB4-BC0B-DE12C5BB8153}"/>
              </a:ext>
            </a:extLst>
          </p:cNvPr>
          <p:cNvSpPr txBox="1"/>
          <p:nvPr/>
        </p:nvSpPr>
        <p:spPr>
          <a:xfrm>
            <a:off x="8196944" y="6333699"/>
            <a:ext cx="7694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dirty="0"/>
              <a:t>	bílé zbarvení</a:t>
            </a:r>
            <a:endParaRPr lang="cs-CZ" sz="1800" dirty="0"/>
          </a:p>
        </p:txBody>
      </p:sp>
      <p:pic>
        <p:nvPicPr>
          <p:cNvPr id="4098" name="Picture 2" descr="Dahlia variabilis, Garden Pride, Annual | Benary">
            <a:extLst>
              <a:ext uri="{FF2B5EF4-FFF2-40B4-BE49-F238E27FC236}">
                <a16:creationId xmlns:a16="http://schemas.microsoft.com/office/drawing/2014/main" id="{CC475EE2-E7F0-4288-BA7D-90BF0F5B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35" y="0"/>
            <a:ext cx="3881466" cy="25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2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9973"/>
            <a:ext cx="11735960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RECESIVNÍ EPISTÁZE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b="1" dirty="0" err="1"/>
              <a:t>epistatický</a:t>
            </a:r>
            <a:r>
              <a:rPr lang="cs-CZ" sz="2400" b="1" dirty="0"/>
              <a:t> gen A, hypostatický gen B</a:t>
            </a:r>
          </a:p>
          <a:p>
            <a:pPr marL="0" indent="0">
              <a:buNone/>
            </a:pPr>
            <a:r>
              <a:rPr lang="cs-CZ" sz="2400" b="1" dirty="0"/>
              <a:t>	</a:t>
            </a:r>
            <a:r>
              <a:rPr lang="cs-CZ" sz="2400" dirty="0"/>
              <a:t>- gen A je nadřazený genu B → recesivní alela a nedovolí projevit se alele B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E7DC71-225E-40F8-B4DC-F59D5FA11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08" y="2925127"/>
            <a:ext cx="8957922" cy="20735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DF259DD-2979-4E51-8A6A-D945581F22DD}"/>
              </a:ext>
            </a:extLst>
          </p:cNvPr>
          <p:cNvSpPr txBox="1"/>
          <p:nvPr/>
        </p:nvSpPr>
        <p:spPr>
          <a:xfrm>
            <a:off x="5013960" y="2667000"/>
            <a:ext cx="5016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→ </a:t>
            </a:r>
            <a:r>
              <a:rPr lang="cs-CZ" sz="2800" dirty="0" err="1"/>
              <a:t>aaB</a:t>
            </a:r>
            <a:r>
              <a:rPr lang="cs-CZ" sz="2800" dirty="0"/>
              <a:t>_ fenotypově jako </a:t>
            </a:r>
            <a:r>
              <a:rPr lang="cs-CZ" sz="2800" dirty="0" err="1"/>
              <a:t>aabb</a:t>
            </a:r>
            <a:endParaRPr lang="cs-CZ" sz="28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74847EF-3C3C-4BAA-B494-B8C3B651F827}"/>
              </a:ext>
            </a:extLst>
          </p:cNvPr>
          <p:cNvSpPr/>
          <p:nvPr/>
        </p:nvSpPr>
        <p:spPr>
          <a:xfrm>
            <a:off x="5899759" y="3356975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A6F30C4-12CC-4DC7-B8CF-9BE3DA4AE708}"/>
              </a:ext>
            </a:extLst>
          </p:cNvPr>
          <p:cNvSpPr/>
          <p:nvPr/>
        </p:nvSpPr>
        <p:spPr>
          <a:xfrm>
            <a:off x="8269265" y="3371590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ED8E55B-D76C-44A2-BC78-3EAFF17E2D9B}"/>
              </a:ext>
            </a:extLst>
          </p:cNvPr>
          <p:cNvSpPr txBox="1"/>
          <p:nvPr/>
        </p:nvSpPr>
        <p:spPr>
          <a:xfrm>
            <a:off x="1716066" y="5185775"/>
            <a:ext cx="6428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9					3								4</a:t>
            </a:r>
          </a:p>
        </p:txBody>
      </p:sp>
    </p:spTree>
    <p:extLst>
      <p:ext uri="{BB962C8B-B14F-4D97-AF65-F5344CB8AC3E}">
        <p14:creationId xmlns:p14="http://schemas.microsoft.com/office/powerpoint/2010/main" val="310791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9973"/>
            <a:ext cx="11735960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RECESIVNÍ EPISTÁZE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b="1" dirty="0" err="1"/>
              <a:t>epistatický</a:t>
            </a:r>
            <a:r>
              <a:rPr lang="cs-CZ" sz="2400" b="1" dirty="0"/>
              <a:t> gen A, hypostatický gen B</a:t>
            </a:r>
          </a:p>
          <a:p>
            <a:pPr marL="0" indent="0">
              <a:buNone/>
            </a:pPr>
            <a:r>
              <a:rPr lang="cs-CZ" sz="2400" b="1" dirty="0"/>
              <a:t>	</a:t>
            </a:r>
            <a:r>
              <a:rPr lang="cs-CZ" sz="2400" dirty="0"/>
              <a:t>- gen A je nadřazený genu B → recesivní alela a nedovolí projevit se alele B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E7DC71-225E-40F8-B4DC-F59D5FA11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08" y="2925127"/>
            <a:ext cx="8957922" cy="20735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DF259DD-2979-4E51-8A6A-D945581F22DD}"/>
              </a:ext>
            </a:extLst>
          </p:cNvPr>
          <p:cNvSpPr txBox="1"/>
          <p:nvPr/>
        </p:nvSpPr>
        <p:spPr>
          <a:xfrm>
            <a:off x="5013960" y="2667000"/>
            <a:ext cx="5016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→ </a:t>
            </a:r>
            <a:r>
              <a:rPr lang="cs-CZ" sz="2800" dirty="0" err="1"/>
              <a:t>aaB</a:t>
            </a:r>
            <a:r>
              <a:rPr lang="cs-CZ" sz="2800" dirty="0"/>
              <a:t>_ fenotypově jako </a:t>
            </a:r>
            <a:r>
              <a:rPr lang="cs-CZ" sz="2800" dirty="0" err="1"/>
              <a:t>aabb</a:t>
            </a:r>
            <a:endParaRPr lang="cs-CZ" sz="28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74847EF-3C3C-4BAA-B494-B8C3B651F827}"/>
              </a:ext>
            </a:extLst>
          </p:cNvPr>
          <p:cNvSpPr/>
          <p:nvPr/>
        </p:nvSpPr>
        <p:spPr>
          <a:xfrm>
            <a:off x="5899759" y="3356975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A6F30C4-12CC-4DC7-B8CF-9BE3DA4AE708}"/>
              </a:ext>
            </a:extLst>
          </p:cNvPr>
          <p:cNvSpPr/>
          <p:nvPr/>
        </p:nvSpPr>
        <p:spPr>
          <a:xfrm>
            <a:off x="8269265" y="3371590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ED8E55B-D76C-44A2-BC78-3EAFF17E2D9B}"/>
              </a:ext>
            </a:extLst>
          </p:cNvPr>
          <p:cNvSpPr txBox="1"/>
          <p:nvPr/>
        </p:nvSpPr>
        <p:spPr>
          <a:xfrm>
            <a:off x="1716066" y="5185775"/>
            <a:ext cx="6428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9					3								4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D4250DC-3810-413C-A3CD-446DD483D4B7}"/>
              </a:ext>
            </a:extLst>
          </p:cNvPr>
          <p:cNvSpPr/>
          <p:nvPr/>
        </p:nvSpPr>
        <p:spPr>
          <a:xfrm>
            <a:off x="1089764" y="1853852"/>
            <a:ext cx="11102236" cy="1578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-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07916C8-B21D-4FBC-8FA9-C08A68E308BA}"/>
              </a:ext>
            </a:extLst>
          </p:cNvPr>
          <p:cNvSpPr txBox="1"/>
          <p:nvPr/>
        </p:nvSpPr>
        <p:spPr>
          <a:xfrm>
            <a:off x="1252602" y="1954060"/>
            <a:ext cx="9131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Například zbarvení u </a:t>
            </a:r>
            <a:r>
              <a:rPr lang="cs-CZ" sz="2400" i="1" dirty="0" err="1"/>
              <a:t>Salvia</a:t>
            </a:r>
            <a:r>
              <a:rPr lang="cs-CZ" sz="2400" i="1" dirty="0"/>
              <a:t> </a:t>
            </a:r>
            <a:r>
              <a:rPr lang="cs-CZ" sz="2400" i="1" dirty="0" err="1"/>
              <a:t>viridis</a:t>
            </a:r>
            <a:r>
              <a:rPr lang="cs-CZ" sz="2400" i="1" dirty="0"/>
              <a:t> var </a:t>
            </a:r>
            <a:r>
              <a:rPr lang="cs-CZ" sz="2400" i="1" dirty="0" err="1"/>
              <a:t>horminum</a:t>
            </a:r>
            <a:r>
              <a:rPr lang="cs-CZ" sz="24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cs-CZ" sz="2400" dirty="0" err="1"/>
              <a:t>epistatický</a:t>
            </a:r>
            <a:r>
              <a:rPr lang="cs-CZ" sz="2400" dirty="0"/>
              <a:t> gen A – </a:t>
            </a:r>
            <a:r>
              <a:rPr lang="cs-CZ" sz="2400" dirty="0">
                <a:highlight>
                  <a:srgbClr val="FF00FF"/>
                </a:highlight>
              </a:rPr>
              <a:t>růžové zbarvení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hypostatický gen B – </a:t>
            </a:r>
            <a:r>
              <a:rPr lang="cs-CZ" sz="2400" dirty="0">
                <a:highlight>
                  <a:srgbClr val="800080"/>
                </a:highlight>
              </a:rPr>
              <a:t>mění růžové zbarvení ve fialové</a:t>
            </a:r>
          </a:p>
          <a:p>
            <a:pPr lvl="1"/>
            <a:endParaRPr lang="cs-CZ" sz="2400" dirty="0"/>
          </a:p>
          <a:p>
            <a:pPr marL="742950" lvl="1" indent="-285750">
              <a:buFontTx/>
              <a:buChar char="-"/>
            </a:pPr>
            <a:endParaRPr lang="cs-CZ" sz="24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115C527-202A-4DE2-9183-AC7FE8213363}"/>
              </a:ext>
            </a:extLst>
          </p:cNvPr>
          <p:cNvSpPr txBox="1"/>
          <p:nvPr/>
        </p:nvSpPr>
        <p:spPr>
          <a:xfrm>
            <a:off x="614490" y="5985293"/>
            <a:ext cx="932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projeví se alela A i B		projeví se jen alela A				neprojeví se žádná alela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10D10AA-7EE4-42A2-B286-B47F671E312E}"/>
              </a:ext>
            </a:extLst>
          </p:cNvPr>
          <p:cNvSpPr txBox="1"/>
          <p:nvPr/>
        </p:nvSpPr>
        <p:spPr>
          <a:xfrm>
            <a:off x="2932612" y="6372888"/>
            <a:ext cx="620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sz="1800" dirty="0">
                <a:highlight>
                  <a:srgbClr val="FF00FF"/>
                </a:highlight>
              </a:rPr>
              <a:t>růžové zbarvení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AE38262-B438-4765-BB82-EE82157FABE9}"/>
              </a:ext>
            </a:extLst>
          </p:cNvPr>
          <p:cNvSpPr txBox="1"/>
          <p:nvPr/>
        </p:nvSpPr>
        <p:spPr>
          <a:xfrm>
            <a:off x="960120" y="6385950"/>
            <a:ext cx="2161903" cy="36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highlight>
                  <a:srgbClr val="800080"/>
                </a:highlight>
              </a:rPr>
              <a:t>Fialové zbarvení</a:t>
            </a:r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1D7DB10-D5A7-4269-B959-24E27B648B12}"/>
              </a:ext>
            </a:extLst>
          </p:cNvPr>
          <p:cNvSpPr txBox="1"/>
          <p:nvPr/>
        </p:nvSpPr>
        <p:spPr>
          <a:xfrm>
            <a:off x="6760030" y="6333699"/>
            <a:ext cx="7694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dirty="0"/>
              <a:t>	bílé zbarvení</a:t>
            </a:r>
            <a:endParaRPr lang="cs-CZ" sz="1800" dirty="0"/>
          </a:p>
        </p:txBody>
      </p:sp>
      <p:pic>
        <p:nvPicPr>
          <p:cNvPr id="6146" name="Picture 2" descr="Salvia viridis 'Blue' - BBC Gardeners' World Magazine">
            <a:extLst>
              <a:ext uri="{FF2B5EF4-FFF2-40B4-BE49-F238E27FC236}">
                <a16:creationId xmlns:a16="http://schemas.microsoft.com/office/drawing/2014/main" id="{72115CBC-19FC-4B04-B5B5-71360031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134" y="0"/>
            <a:ext cx="3660866" cy="244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17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9973"/>
            <a:ext cx="10721351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INHIBICE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dirty="0"/>
              <a:t>alela A – tvoří produkt/zbarvení/…</a:t>
            </a:r>
          </a:p>
          <a:p>
            <a:pPr marL="0" indent="0">
              <a:buNone/>
            </a:pPr>
            <a:r>
              <a:rPr lang="cs-CZ" sz="2400" dirty="0"/>
              <a:t>	- alela B – inhibuje tvorbu alely A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E7DC71-225E-40F8-B4DC-F59D5FA11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08" y="2925127"/>
            <a:ext cx="8957922" cy="207359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1E76743-F8C8-4A80-8521-0343892C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708" y="3077527"/>
            <a:ext cx="8957922" cy="207359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8ACB783-5702-484B-BA2E-5B4DEEF03255}"/>
              </a:ext>
            </a:extLst>
          </p:cNvPr>
          <p:cNvSpPr txBox="1"/>
          <p:nvPr/>
        </p:nvSpPr>
        <p:spPr>
          <a:xfrm>
            <a:off x="5013960" y="2667000"/>
            <a:ext cx="629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→ A_B_ a </a:t>
            </a:r>
            <a:r>
              <a:rPr lang="cs-CZ" sz="2800" dirty="0" err="1"/>
              <a:t>aaB</a:t>
            </a:r>
            <a:r>
              <a:rPr lang="cs-CZ" sz="2800" dirty="0"/>
              <a:t>_ fenotypově jako </a:t>
            </a:r>
            <a:r>
              <a:rPr lang="cs-CZ" sz="2800" dirty="0" err="1"/>
              <a:t>aabb</a:t>
            </a:r>
            <a:r>
              <a:rPr lang="cs-CZ" sz="2800" dirty="0"/>
              <a:t>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7870BAA-A45F-48DA-8128-A6B037D60DF8}"/>
              </a:ext>
            </a:extLst>
          </p:cNvPr>
          <p:cNvSpPr/>
          <p:nvPr/>
        </p:nvSpPr>
        <p:spPr>
          <a:xfrm>
            <a:off x="1340822" y="3461477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7E5144E-367E-4E94-9C30-511E087FE3A3}"/>
              </a:ext>
            </a:extLst>
          </p:cNvPr>
          <p:cNvSpPr/>
          <p:nvPr/>
        </p:nvSpPr>
        <p:spPr>
          <a:xfrm>
            <a:off x="5917951" y="3449967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557C2F0-48C0-4C2A-90A3-DEA48F0A471D}"/>
              </a:ext>
            </a:extLst>
          </p:cNvPr>
          <p:cNvSpPr/>
          <p:nvPr/>
        </p:nvSpPr>
        <p:spPr>
          <a:xfrm>
            <a:off x="8517699" y="3482235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C02AEF3-7004-4606-9782-C796CBC1B699}"/>
              </a:ext>
            </a:extLst>
          </p:cNvPr>
          <p:cNvSpPr txBox="1"/>
          <p:nvPr/>
        </p:nvSpPr>
        <p:spPr>
          <a:xfrm>
            <a:off x="1716066" y="5185775"/>
            <a:ext cx="273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13				3</a:t>
            </a:r>
          </a:p>
        </p:txBody>
      </p:sp>
    </p:spTree>
    <p:extLst>
      <p:ext uri="{BB962C8B-B14F-4D97-AF65-F5344CB8AC3E}">
        <p14:creationId xmlns:p14="http://schemas.microsoft.com/office/powerpoint/2010/main" val="173477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9973"/>
            <a:ext cx="10721351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INHIBICE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dirty="0"/>
              <a:t>alela A – tvoří produkt/zbarvení/…</a:t>
            </a:r>
          </a:p>
          <a:p>
            <a:pPr marL="0" indent="0">
              <a:buNone/>
            </a:pPr>
            <a:r>
              <a:rPr lang="cs-CZ" sz="2400" dirty="0"/>
              <a:t>	- alela B – inhibuje tvorbu alely A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E7DC71-225E-40F8-B4DC-F59D5FA11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08" y="2925127"/>
            <a:ext cx="8957922" cy="207359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1E76743-F8C8-4A80-8521-0343892C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708" y="3077527"/>
            <a:ext cx="8957922" cy="207359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8ACB783-5702-484B-BA2E-5B4DEEF03255}"/>
              </a:ext>
            </a:extLst>
          </p:cNvPr>
          <p:cNvSpPr txBox="1"/>
          <p:nvPr/>
        </p:nvSpPr>
        <p:spPr>
          <a:xfrm>
            <a:off x="5013960" y="2667000"/>
            <a:ext cx="629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→ A_B_ a </a:t>
            </a:r>
            <a:r>
              <a:rPr lang="cs-CZ" sz="2800" dirty="0" err="1"/>
              <a:t>aaB</a:t>
            </a:r>
            <a:r>
              <a:rPr lang="cs-CZ" sz="2800" dirty="0"/>
              <a:t>_ fenotypově jako </a:t>
            </a:r>
            <a:r>
              <a:rPr lang="cs-CZ" sz="2800" dirty="0" err="1"/>
              <a:t>aabb</a:t>
            </a:r>
            <a:r>
              <a:rPr lang="cs-CZ" sz="2800" dirty="0"/>
              <a:t>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7870BAA-A45F-48DA-8128-A6B037D60DF8}"/>
              </a:ext>
            </a:extLst>
          </p:cNvPr>
          <p:cNvSpPr/>
          <p:nvPr/>
        </p:nvSpPr>
        <p:spPr>
          <a:xfrm>
            <a:off x="1340822" y="3461477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7E5144E-367E-4E94-9C30-511E087FE3A3}"/>
              </a:ext>
            </a:extLst>
          </p:cNvPr>
          <p:cNvSpPr/>
          <p:nvPr/>
        </p:nvSpPr>
        <p:spPr>
          <a:xfrm>
            <a:off x="5917951" y="3449967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557C2F0-48C0-4C2A-90A3-DEA48F0A471D}"/>
              </a:ext>
            </a:extLst>
          </p:cNvPr>
          <p:cNvSpPr/>
          <p:nvPr/>
        </p:nvSpPr>
        <p:spPr>
          <a:xfrm>
            <a:off x="8517699" y="3482235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C02AEF3-7004-4606-9782-C796CBC1B699}"/>
              </a:ext>
            </a:extLst>
          </p:cNvPr>
          <p:cNvSpPr txBox="1"/>
          <p:nvPr/>
        </p:nvSpPr>
        <p:spPr>
          <a:xfrm>
            <a:off x="1716066" y="5185775"/>
            <a:ext cx="273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13				3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D34BC6F-4187-46A8-9666-8EB24E3ABE01}"/>
              </a:ext>
            </a:extLst>
          </p:cNvPr>
          <p:cNvSpPr/>
          <p:nvPr/>
        </p:nvSpPr>
        <p:spPr>
          <a:xfrm>
            <a:off x="1089764" y="1853852"/>
            <a:ext cx="11102236" cy="1578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-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296E8E-C5E7-4E6E-99E4-8964D80BCDF9}"/>
              </a:ext>
            </a:extLst>
          </p:cNvPr>
          <p:cNvSpPr txBox="1"/>
          <p:nvPr/>
        </p:nvSpPr>
        <p:spPr>
          <a:xfrm>
            <a:off x="1252602" y="1954060"/>
            <a:ext cx="10072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Například zbarvení u </a:t>
            </a:r>
            <a:r>
              <a:rPr lang="cs-CZ" sz="2400" i="1" dirty="0" err="1"/>
              <a:t>Gallus</a:t>
            </a:r>
            <a:r>
              <a:rPr lang="cs-CZ" sz="2400" i="1" dirty="0"/>
              <a:t> </a:t>
            </a:r>
            <a:r>
              <a:rPr lang="cs-CZ" sz="2400" i="1" dirty="0" err="1"/>
              <a:t>gallus</a:t>
            </a:r>
            <a:r>
              <a:rPr lang="cs-CZ" sz="24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gen A – </a:t>
            </a:r>
            <a:r>
              <a:rPr lang="cs-CZ" sz="2400" dirty="0">
                <a:highlight>
                  <a:srgbClr val="FF0000"/>
                </a:highlight>
              </a:rPr>
              <a:t>červené zbarvení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inhibitor gen B – brání tvorbě červeného zbarvení = bílé zbarvení</a:t>
            </a:r>
          </a:p>
          <a:p>
            <a:pPr lvl="1"/>
            <a:endParaRPr lang="cs-CZ" sz="2400" dirty="0"/>
          </a:p>
          <a:p>
            <a:pPr marL="742950" lvl="1" indent="-285750">
              <a:buFontTx/>
              <a:buChar char="-"/>
            </a:pPr>
            <a:endParaRPr lang="cs-CZ" sz="2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A272281-7B24-4A97-991F-0F734C172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5" y="0"/>
            <a:ext cx="1285875" cy="2343150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9168E174-F9DE-43D1-9963-022BC15E5213}"/>
              </a:ext>
            </a:extLst>
          </p:cNvPr>
          <p:cNvSpPr txBox="1"/>
          <p:nvPr/>
        </p:nvSpPr>
        <p:spPr>
          <a:xfrm>
            <a:off x="489945" y="5768593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	neprojeví se alela A		projeví se alela A		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A224AF1-492B-4CE4-90C9-01380FE71E92}"/>
              </a:ext>
            </a:extLst>
          </p:cNvPr>
          <p:cNvSpPr txBox="1"/>
          <p:nvPr/>
        </p:nvSpPr>
        <p:spPr>
          <a:xfrm>
            <a:off x="581299" y="6324752"/>
            <a:ext cx="7694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dirty="0"/>
              <a:t>	bílé zbarvení</a:t>
            </a:r>
            <a:endParaRPr lang="cs-CZ" sz="18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D337AA2-93A4-4261-A68D-751C6B856F4A}"/>
              </a:ext>
            </a:extLst>
          </p:cNvPr>
          <p:cNvSpPr txBox="1"/>
          <p:nvPr/>
        </p:nvSpPr>
        <p:spPr>
          <a:xfrm>
            <a:off x="2615824" y="6331849"/>
            <a:ext cx="7694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dirty="0"/>
              <a:t>	</a:t>
            </a:r>
            <a:r>
              <a:rPr lang="cs-CZ" dirty="0">
                <a:highlight>
                  <a:srgbClr val="FF0000"/>
                </a:highlight>
              </a:rPr>
              <a:t>červené zbarvení</a:t>
            </a:r>
            <a:endParaRPr lang="cs-CZ" sz="180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5043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9973"/>
            <a:ext cx="10721351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KOMPLEMENTARITA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dirty="0"/>
              <a:t>alela A tvoří prekurzor</a:t>
            </a:r>
          </a:p>
          <a:p>
            <a:pPr marL="0" indent="0">
              <a:buNone/>
            </a:pPr>
            <a:r>
              <a:rPr lang="cs-CZ" sz="2400" dirty="0"/>
              <a:t>	- alela B tvoří enzym měnící prekurzor na výsledné zbarvení</a:t>
            </a:r>
          </a:p>
          <a:p>
            <a:pPr marL="0" indent="0">
              <a:buNone/>
            </a:pPr>
            <a:r>
              <a:rPr lang="cs-CZ" sz="2400" dirty="0"/>
              <a:t>	- aby se projevila alela A, musí být přítomna alela B a naopak</a:t>
            </a:r>
          </a:p>
          <a:p>
            <a:pPr marL="0" indent="0">
              <a:buNone/>
            </a:pPr>
            <a:r>
              <a:rPr lang="cs-CZ" sz="2400" dirty="0"/>
              <a:t>	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E76743-F8C8-4A80-8521-0343892C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500" y="3741406"/>
            <a:ext cx="8957922" cy="20735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2A5D579-376E-4696-8008-B33F747A6079}"/>
              </a:ext>
            </a:extLst>
          </p:cNvPr>
          <p:cNvSpPr txBox="1"/>
          <p:nvPr/>
        </p:nvSpPr>
        <p:spPr>
          <a:xfrm>
            <a:off x="4011877" y="3180567"/>
            <a:ext cx="6307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→ </a:t>
            </a:r>
            <a:r>
              <a:rPr lang="cs-CZ" sz="2800" dirty="0" err="1"/>
              <a:t>A_bb</a:t>
            </a:r>
            <a:r>
              <a:rPr lang="cs-CZ" sz="2800" dirty="0"/>
              <a:t> a </a:t>
            </a:r>
            <a:r>
              <a:rPr lang="cs-CZ" sz="2800" dirty="0" err="1"/>
              <a:t>aaB</a:t>
            </a:r>
            <a:r>
              <a:rPr lang="cs-CZ" sz="2800" dirty="0"/>
              <a:t>_ fenotypově jako </a:t>
            </a:r>
            <a:r>
              <a:rPr lang="cs-CZ" sz="2800" dirty="0" err="1"/>
              <a:t>aabb</a:t>
            </a:r>
            <a:r>
              <a:rPr lang="cs-CZ" sz="2800" dirty="0"/>
              <a:t>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BF7BAA7-3597-4E5E-92F7-7659657B261B}"/>
              </a:ext>
            </a:extLst>
          </p:cNvPr>
          <p:cNvSpPr/>
          <p:nvPr/>
        </p:nvSpPr>
        <p:spPr>
          <a:xfrm>
            <a:off x="3507825" y="4100304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82B2F4E-0075-417F-97D4-06266375C829}"/>
              </a:ext>
            </a:extLst>
          </p:cNvPr>
          <p:cNvSpPr/>
          <p:nvPr/>
        </p:nvSpPr>
        <p:spPr>
          <a:xfrm>
            <a:off x="5792691" y="4151424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22B477B-99F0-4B6B-BCC3-BC2597F2953C}"/>
              </a:ext>
            </a:extLst>
          </p:cNvPr>
          <p:cNvSpPr/>
          <p:nvPr/>
        </p:nvSpPr>
        <p:spPr>
          <a:xfrm>
            <a:off x="8480121" y="4108536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5F2C0B-F487-4120-B96A-277D3E0CA6B0}"/>
              </a:ext>
            </a:extLst>
          </p:cNvPr>
          <p:cNvSpPr txBox="1"/>
          <p:nvPr/>
        </p:nvSpPr>
        <p:spPr>
          <a:xfrm>
            <a:off x="1540701" y="5611660"/>
            <a:ext cx="5505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9											7</a:t>
            </a:r>
          </a:p>
        </p:txBody>
      </p:sp>
    </p:spTree>
    <p:extLst>
      <p:ext uri="{BB962C8B-B14F-4D97-AF65-F5344CB8AC3E}">
        <p14:creationId xmlns:p14="http://schemas.microsoft.com/office/powerpoint/2010/main" val="126062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9973"/>
            <a:ext cx="10721351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KOMPLEMENTARITA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dirty="0"/>
              <a:t>alela A tvoří prekurzor</a:t>
            </a:r>
          </a:p>
          <a:p>
            <a:pPr marL="0" indent="0">
              <a:buNone/>
            </a:pPr>
            <a:r>
              <a:rPr lang="cs-CZ" sz="2400" dirty="0"/>
              <a:t>	- alela B tvoří enzym měnící prekurzor na výsledné zbarvení</a:t>
            </a:r>
          </a:p>
          <a:p>
            <a:pPr marL="0" indent="0">
              <a:buNone/>
            </a:pPr>
            <a:r>
              <a:rPr lang="cs-CZ" sz="2400" dirty="0"/>
              <a:t>	- aby se projevila alela A, musí být přítomna alela B a naopak</a:t>
            </a:r>
          </a:p>
          <a:p>
            <a:pPr marL="0" indent="0">
              <a:buNone/>
            </a:pPr>
            <a:r>
              <a:rPr lang="cs-CZ" sz="2400" dirty="0"/>
              <a:t>	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E76743-F8C8-4A80-8521-0343892C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499" y="3641198"/>
            <a:ext cx="8957922" cy="207359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BF7BAA7-3597-4E5E-92F7-7659657B261B}"/>
              </a:ext>
            </a:extLst>
          </p:cNvPr>
          <p:cNvSpPr/>
          <p:nvPr/>
        </p:nvSpPr>
        <p:spPr>
          <a:xfrm>
            <a:off x="3507825" y="4100304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82B2F4E-0075-417F-97D4-06266375C829}"/>
              </a:ext>
            </a:extLst>
          </p:cNvPr>
          <p:cNvSpPr/>
          <p:nvPr/>
        </p:nvSpPr>
        <p:spPr>
          <a:xfrm>
            <a:off x="5792691" y="4151424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22B477B-99F0-4B6B-BCC3-BC2597F2953C}"/>
              </a:ext>
            </a:extLst>
          </p:cNvPr>
          <p:cNvSpPr/>
          <p:nvPr/>
        </p:nvSpPr>
        <p:spPr>
          <a:xfrm>
            <a:off x="8480121" y="4108536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41A434A-0A02-4299-B997-E5353E4397CE}"/>
              </a:ext>
            </a:extLst>
          </p:cNvPr>
          <p:cNvSpPr txBox="1"/>
          <p:nvPr/>
        </p:nvSpPr>
        <p:spPr>
          <a:xfrm>
            <a:off x="1540701" y="5611660"/>
            <a:ext cx="5505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9											7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AD14DE9-C4A3-48A4-98E2-6C0EDD58C6AC}"/>
              </a:ext>
            </a:extLst>
          </p:cNvPr>
          <p:cNvSpPr/>
          <p:nvPr/>
        </p:nvSpPr>
        <p:spPr>
          <a:xfrm>
            <a:off x="1089764" y="1853852"/>
            <a:ext cx="11102236" cy="1578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-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BFEC4FD-599B-4F13-8C27-C6FF74C73166}"/>
              </a:ext>
            </a:extLst>
          </p:cNvPr>
          <p:cNvSpPr txBox="1"/>
          <p:nvPr/>
        </p:nvSpPr>
        <p:spPr>
          <a:xfrm>
            <a:off x="1252602" y="1954060"/>
            <a:ext cx="10072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Například zbarvení u </a:t>
            </a:r>
            <a:r>
              <a:rPr lang="cs-CZ" sz="2400" i="1" dirty="0" err="1"/>
              <a:t>Lathyrus</a:t>
            </a:r>
            <a:r>
              <a:rPr lang="cs-CZ" sz="2400" i="1" dirty="0"/>
              <a:t> </a:t>
            </a:r>
            <a:r>
              <a:rPr lang="cs-CZ" sz="2400" i="1" dirty="0" err="1"/>
              <a:t>odoratus</a:t>
            </a:r>
            <a:r>
              <a:rPr lang="cs-CZ" sz="24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gen A – prekurzor barviva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gen B – enzym konvertující prekurzor na barvivo</a:t>
            </a:r>
          </a:p>
        </p:txBody>
      </p:sp>
      <p:pic>
        <p:nvPicPr>
          <p:cNvPr id="7170" name="Picture 2" descr="Seeds of LATHYRUS ODORATUS Little Sweetheart - Dwarf Sweet Pea - T.O.G">
            <a:extLst>
              <a:ext uri="{FF2B5EF4-FFF2-40B4-BE49-F238E27FC236}">
                <a16:creationId xmlns:a16="http://schemas.microsoft.com/office/drawing/2014/main" id="{5DA9E7FB-67AB-459A-96EB-9F8E80970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32" y="0"/>
            <a:ext cx="2968668" cy="296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0153BD98-FF92-449F-B46E-D34BE8D3DF5C}"/>
              </a:ext>
            </a:extLst>
          </p:cNvPr>
          <p:cNvSpPr txBox="1"/>
          <p:nvPr/>
        </p:nvSpPr>
        <p:spPr>
          <a:xfrm>
            <a:off x="377210" y="6194478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	projeví se alela A i B						neprojeví se		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5FFF776-1D4C-4A75-972C-E4EC869064AC}"/>
              </a:ext>
            </a:extLst>
          </p:cNvPr>
          <p:cNvSpPr txBox="1"/>
          <p:nvPr/>
        </p:nvSpPr>
        <p:spPr>
          <a:xfrm>
            <a:off x="518669" y="6488668"/>
            <a:ext cx="7694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dirty="0">
                <a:highlight>
                  <a:srgbClr val="800080"/>
                </a:highlight>
              </a:rPr>
              <a:t>fialové zbarvení</a:t>
            </a:r>
            <a:r>
              <a:rPr lang="cs-CZ" dirty="0"/>
              <a:t>							bílé zbarvení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488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9973"/>
            <a:ext cx="10721351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MULTIPLICITA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dirty="0"/>
              <a:t>na vzniku znaku se spolupodílejí alely dvou či více genů</a:t>
            </a:r>
          </a:p>
          <a:p>
            <a:pPr marL="0" indent="0">
              <a:buNone/>
            </a:pPr>
            <a:r>
              <a:rPr lang="cs-CZ" sz="2400" dirty="0"/>
              <a:t>	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E76743-F8C8-4A80-8521-0343892C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130" y="2513856"/>
            <a:ext cx="8957922" cy="207359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BF7BAA7-3597-4E5E-92F7-7659657B261B}"/>
              </a:ext>
            </a:extLst>
          </p:cNvPr>
          <p:cNvSpPr/>
          <p:nvPr/>
        </p:nvSpPr>
        <p:spPr>
          <a:xfrm>
            <a:off x="1265666" y="3048118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82B2F4E-0075-417F-97D4-06266375C829}"/>
              </a:ext>
            </a:extLst>
          </p:cNvPr>
          <p:cNvSpPr/>
          <p:nvPr/>
        </p:nvSpPr>
        <p:spPr>
          <a:xfrm>
            <a:off x="3512954" y="3061660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22B477B-99F0-4B6B-BCC3-BC2597F2953C}"/>
              </a:ext>
            </a:extLst>
          </p:cNvPr>
          <p:cNvSpPr/>
          <p:nvPr/>
        </p:nvSpPr>
        <p:spPr>
          <a:xfrm>
            <a:off x="5874708" y="3056350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5F2C0B-F487-4120-B96A-277D3E0CA6B0}"/>
              </a:ext>
            </a:extLst>
          </p:cNvPr>
          <p:cNvSpPr txBox="1"/>
          <p:nvPr/>
        </p:nvSpPr>
        <p:spPr>
          <a:xfrm>
            <a:off x="1603331" y="4809994"/>
            <a:ext cx="7952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					15										 1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8C9ED0C-9F05-49F5-8AFE-AF2B469C0822}"/>
              </a:ext>
            </a:extLst>
          </p:cNvPr>
          <p:cNvSpPr txBox="1"/>
          <p:nvPr/>
        </p:nvSpPr>
        <p:spPr>
          <a:xfrm>
            <a:off x="718279" y="2493215"/>
            <a:ext cx="1163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DUPLICITA NEKUMULATIVNÍ</a:t>
            </a:r>
            <a:r>
              <a:rPr lang="cs-CZ" sz="2400" dirty="0"/>
              <a:t>	- stačí jedna dominantní alela k úplnému projevu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00107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9973"/>
            <a:ext cx="10721351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DUPLICITA NEKUMULATIVNÍ </a:t>
            </a:r>
            <a:r>
              <a:rPr lang="cs-CZ" sz="2400" b="1" dirty="0"/>
              <a:t>	</a:t>
            </a: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E76743-F8C8-4A80-8521-0343892C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130" y="2513856"/>
            <a:ext cx="8957922" cy="207359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BF7BAA7-3597-4E5E-92F7-7659657B261B}"/>
              </a:ext>
            </a:extLst>
          </p:cNvPr>
          <p:cNvSpPr/>
          <p:nvPr/>
        </p:nvSpPr>
        <p:spPr>
          <a:xfrm>
            <a:off x="1265666" y="3048118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82B2F4E-0075-417F-97D4-06266375C829}"/>
              </a:ext>
            </a:extLst>
          </p:cNvPr>
          <p:cNvSpPr/>
          <p:nvPr/>
        </p:nvSpPr>
        <p:spPr>
          <a:xfrm>
            <a:off x="3512954" y="3061660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22B477B-99F0-4B6B-BCC3-BC2597F2953C}"/>
              </a:ext>
            </a:extLst>
          </p:cNvPr>
          <p:cNvSpPr/>
          <p:nvPr/>
        </p:nvSpPr>
        <p:spPr>
          <a:xfrm>
            <a:off x="5874708" y="3056350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5F2C0B-F487-4120-B96A-277D3E0CA6B0}"/>
              </a:ext>
            </a:extLst>
          </p:cNvPr>
          <p:cNvSpPr txBox="1"/>
          <p:nvPr/>
        </p:nvSpPr>
        <p:spPr>
          <a:xfrm>
            <a:off x="1603331" y="4809994"/>
            <a:ext cx="7952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					15										 1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8C9ED0C-9F05-49F5-8AFE-AF2B469C0822}"/>
              </a:ext>
            </a:extLst>
          </p:cNvPr>
          <p:cNvSpPr txBox="1"/>
          <p:nvPr/>
        </p:nvSpPr>
        <p:spPr>
          <a:xfrm>
            <a:off x="981325" y="2530794"/>
            <a:ext cx="11170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DUPLICITA NEKUMULATIVNÍ</a:t>
            </a:r>
            <a:r>
              <a:rPr lang="cs-CZ" sz="2400" dirty="0"/>
              <a:t>	- stačí jedna dominantní alela k úplnému projevu</a:t>
            </a:r>
            <a:endParaRPr lang="cs-CZ" sz="24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A952053-33DB-44FF-88DD-759B7B3999D6}"/>
              </a:ext>
            </a:extLst>
          </p:cNvPr>
          <p:cNvSpPr/>
          <p:nvPr/>
        </p:nvSpPr>
        <p:spPr>
          <a:xfrm>
            <a:off x="1089764" y="1678488"/>
            <a:ext cx="11102236" cy="1277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-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8D56DD0-5989-4DC4-B517-B13DE2AA0846}"/>
              </a:ext>
            </a:extLst>
          </p:cNvPr>
          <p:cNvSpPr txBox="1"/>
          <p:nvPr/>
        </p:nvSpPr>
        <p:spPr>
          <a:xfrm>
            <a:off x="1252602" y="1778696"/>
            <a:ext cx="10072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Například tvar šešule u </a:t>
            </a:r>
            <a:r>
              <a:rPr lang="cs-CZ" sz="2400" i="1" dirty="0" err="1"/>
              <a:t>Capsella</a:t>
            </a:r>
            <a:r>
              <a:rPr lang="cs-CZ" sz="2400" i="1" dirty="0"/>
              <a:t> </a:t>
            </a:r>
            <a:r>
              <a:rPr lang="cs-CZ" sz="2400" i="1" dirty="0" err="1"/>
              <a:t>bursa</a:t>
            </a:r>
            <a:r>
              <a:rPr lang="cs-CZ" sz="2400" i="1" dirty="0"/>
              <a:t> </a:t>
            </a:r>
            <a:r>
              <a:rPr lang="cs-CZ" sz="2400" i="1" dirty="0" err="1"/>
              <a:t>pastoris</a:t>
            </a:r>
            <a:r>
              <a:rPr lang="cs-CZ" sz="24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stačí jakákoliv dominantní alela trojhrannému tvaru šešule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recesivní homozygot oválný tvar šešule</a:t>
            </a:r>
          </a:p>
        </p:txBody>
      </p:sp>
      <p:pic>
        <p:nvPicPr>
          <p:cNvPr id="9218" name="Picture 2" descr="Kokoška pastuší tobolka ( Capsella bursa-pastoris ) | Bylinná lékárna">
            <a:extLst>
              <a:ext uri="{FF2B5EF4-FFF2-40B4-BE49-F238E27FC236}">
                <a16:creationId xmlns:a16="http://schemas.microsoft.com/office/drawing/2014/main" id="{607CCCEA-471E-4212-82E5-C1E846316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756" y="0"/>
            <a:ext cx="1857244" cy="248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ED92E746-BCB0-427B-919D-09319519921F}"/>
              </a:ext>
            </a:extLst>
          </p:cNvPr>
          <p:cNvSpPr txBox="1"/>
          <p:nvPr/>
        </p:nvSpPr>
        <p:spPr>
          <a:xfrm>
            <a:off x="3111557" y="5499112"/>
            <a:ext cx="7694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dirty="0"/>
              <a:t>trojboká šešule							     oválná šešule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0857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82" y="967905"/>
            <a:ext cx="10721351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MULTIPLICITA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dirty="0"/>
              <a:t>na vzniku znaku se spolupodílejí alely dvou či více genů</a:t>
            </a:r>
          </a:p>
          <a:p>
            <a:pPr marL="0" indent="0">
              <a:buNone/>
            </a:pPr>
            <a:r>
              <a:rPr lang="cs-CZ" sz="2400" dirty="0"/>
              <a:t>	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E76743-F8C8-4A80-8521-0343892C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879" y="3415193"/>
            <a:ext cx="8957922" cy="207359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BF7BAA7-3597-4E5E-92F7-7659657B261B}"/>
              </a:ext>
            </a:extLst>
          </p:cNvPr>
          <p:cNvSpPr/>
          <p:nvPr/>
        </p:nvSpPr>
        <p:spPr>
          <a:xfrm>
            <a:off x="1344043" y="3701261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82B2F4E-0075-417F-97D4-06266375C829}"/>
              </a:ext>
            </a:extLst>
          </p:cNvPr>
          <p:cNvSpPr/>
          <p:nvPr/>
        </p:nvSpPr>
        <p:spPr>
          <a:xfrm>
            <a:off x="3447640" y="3688677"/>
            <a:ext cx="1340285" cy="145301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22B477B-99F0-4B6B-BCC3-BC2597F2953C}"/>
              </a:ext>
            </a:extLst>
          </p:cNvPr>
          <p:cNvSpPr/>
          <p:nvPr/>
        </p:nvSpPr>
        <p:spPr>
          <a:xfrm>
            <a:off x="5783268" y="3696430"/>
            <a:ext cx="1340285" cy="145301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5F2C0B-F487-4120-B96A-277D3E0CA6B0}"/>
              </a:ext>
            </a:extLst>
          </p:cNvPr>
          <p:cNvSpPr txBox="1"/>
          <p:nvPr/>
        </p:nvSpPr>
        <p:spPr>
          <a:xfrm>
            <a:off x="-787172" y="5332509"/>
            <a:ext cx="102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					9								6								 1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8C9ED0C-9F05-49F5-8AFE-AF2B469C0822}"/>
              </a:ext>
            </a:extLst>
          </p:cNvPr>
          <p:cNvSpPr txBox="1"/>
          <p:nvPr/>
        </p:nvSpPr>
        <p:spPr>
          <a:xfrm>
            <a:off x="744405" y="2310335"/>
            <a:ext cx="864852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DUPLICITA KUMULATIVNÍ S DOMINANCÍ</a:t>
            </a:r>
            <a:r>
              <a:rPr lang="cs-CZ" sz="2400" dirty="0"/>
              <a:t>	</a:t>
            </a:r>
          </a:p>
          <a:p>
            <a:r>
              <a:rPr lang="cs-CZ" sz="2400" b="1" dirty="0"/>
              <a:t>	- </a:t>
            </a:r>
            <a:r>
              <a:rPr lang="cs-CZ" sz="2400" dirty="0"/>
              <a:t>intenzita znaku závisí na počtu párů s dominantní alelou</a:t>
            </a:r>
          </a:p>
          <a:p>
            <a:endParaRPr lang="cs-CZ" sz="2400" b="1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D8AB6AF-E3A0-404D-9762-F87E68869576}"/>
              </a:ext>
            </a:extLst>
          </p:cNvPr>
          <p:cNvSpPr txBox="1"/>
          <p:nvPr/>
        </p:nvSpPr>
        <p:spPr>
          <a:xfrm>
            <a:off x="4011877" y="3128316"/>
            <a:ext cx="776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→ A_B_ nejvíc, méně </a:t>
            </a:r>
            <a:r>
              <a:rPr lang="cs-CZ" sz="2800" dirty="0" err="1"/>
              <a:t>A_bb</a:t>
            </a:r>
            <a:r>
              <a:rPr lang="cs-CZ" sz="2800" dirty="0"/>
              <a:t> a </a:t>
            </a:r>
            <a:r>
              <a:rPr lang="cs-CZ" sz="2800" dirty="0" err="1"/>
              <a:t>aaB</a:t>
            </a:r>
            <a:r>
              <a:rPr lang="cs-CZ" sz="2800" dirty="0"/>
              <a:t>_, vůbec </a:t>
            </a:r>
            <a:r>
              <a:rPr lang="cs-CZ" sz="2800" dirty="0" err="1"/>
              <a:t>aabb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813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281F1-FBF5-439E-81FA-6B5D1F496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5667" y="392854"/>
            <a:ext cx="7766936" cy="784593"/>
          </a:xfrm>
        </p:spPr>
        <p:txBody>
          <a:bodyPr/>
          <a:lstStyle/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EC69D9-FC97-440E-8727-1E89C3580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230" y="1314661"/>
            <a:ext cx="4801253" cy="19894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6872573-33DC-44A4-9FA6-E82F2D278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74" y="3361366"/>
            <a:ext cx="3634505" cy="334567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2421DA0-6719-4924-94EC-F06F02C8E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484" y="3582446"/>
            <a:ext cx="3749131" cy="27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86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82" y="967905"/>
            <a:ext cx="10721351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DUPLICITA KUMULATIVNÍ S DOMINANCÍ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dirty="0"/>
              <a:t>na vzniku znaku se spolupodílejí alely dvou či více genů</a:t>
            </a:r>
          </a:p>
          <a:p>
            <a:pPr marL="0" indent="0">
              <a:buNone/>
            </a:pPr>
            <a:r>
              <a:rPr lang="cs-CZ" sz="2400" dirty="0"/>
              <a:t>	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E76743-F8C8-4A80-8521-0343892C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879" y="3415193"/>
            <a:ext cx="8957922" cy="207359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BF7BAA7-3597-4E5E-92F7-7659657B261B}"/>
              </a:ext>
            </a:extLst>
          </p:cNvPr>
          <p:cNvSpPr/>
          <p:nvPr/>
        </p:nvSpPr>
        <p:spPr>
          <a:xfrm>
            <a:off x="1344043" y="3701261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82B2F4E-0075-417F-97D4-06266375C829}"/>
              </a:ext>
            </a:extLst>
          </p:cNvPr>
          <p:cNvSpPr/>
          <p:nvPr/>
        </p:nvSpPr>
        <p:spPr>
          <a:xfrm>
            <a:off x="3447640" y="3688677"/>
            <a:ext cx="1340285" cy="145301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22B477B-99F0-4B6B-BCC3-BC2597F2953C}"/>
              </a:ext>
            </a:extLst>
          </p:cNvPr>
          <p:cNvSpPr/>
          <p:nvPr/>
        </p:nvSpPr>
        <p:spPr>
          <a:xfrm>
            <a:off x="5783268" y="3696430"/>
            <a:ext cx="1340285" cy="145301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5F2C0B-F487-4120-B96A-277D3E0CA6B0}"/>
              </a:ext>
            </a:extLst>
          </p:cNvPr>
          <p:cNvSpPr txBox="1"/>
          <p:nvPr/>
        </p:nvSpPr>
        <p:spPr>
          <a:xfrm>
            <a:off x="-787172" y="5332509"/>
            <a:ext cx="102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					9								6								 1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F7AEF96-29DC-4AA8-8805-CEEA13D3B465}"/>
              </a:ext>
            </a:extLst>
          </p:cNvPr>
          <p:cNvSpPr/>
          <p:nvPr/>
        </p:nvSpPr>
        <p:spPr>
          <a:xfrm>
            <a:off x="1089764" y="1678488"/>
            <a:ext cx="11102236" cy="1822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-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2DF4680-19C3-46BE-A58A-1712FD3665F8}"/>
              </a:ext>
            </a:extLst>
          </p:cNvPr>
          <p:cNvSpPr txBox="1"/>
          <p:nvPr/>
        </p:nvSpPr>
        <p:spPr>
          <a:xfrm>
            <a:off x="1252602" y="1778696"/>
            <a:ext cx="10072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Například zbarvení obilek </a:t>
            </a:r>
            <a:r>
              <a:rPr lang="cs-CZ" sz="2400" i="1" dirty="0" err="1"/>
              <a:t>Hordeum</a:t>
            </a:r>
            <a:r>
              <a:rPr lang="cs-CZ" sz="2400" i="1" dirty="0"/>
              <a:t> </a:t>
            </a:r>
            <a:r>
              <a:rPr lang="cs-CZ" sz="2400" i="1" dirty="0" err="1"/>
              <a:t>vulgare</a:t>
            </a:r>
            <a:r>
              <a:rPr lang="cs-CZ" sz="24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žádná dominantní alela – bílé/světlé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dominantní alely v jednom páru - </a:t>
            </a:r>
            <a:r>
              <a:rPr lang="cs-CZ" sz="2400" dirty="0">
                <a:highlight>
                  <a:srgbClr val="808000"/>
                </a:highlight>
              </a:rPr>
              <a:t>světle hnědé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dominantní alely v obou párech – </a:t>
            </a:r>
            <a:r>
              <a:rPr lang="cs-CZ" sz="2400" dirty="0">
                <a:highlight>
                  <a:srgbClr val="800000"/>
                </a:highlight>
              </a:rPr>
              <a:t>tmavě hnědé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416E8D5F-764A-42DA-8AB7-DF118C411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795" y="0"/>
            <a:ext cx="2127205" cy="1989966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207FBEE-A1D7-4D05-9BDC-82AA0DED1D2D}"/>
              </a:ext>
            </a:extLst>
          </p:cNvPr>
          <p:cNvSpPr txBox="1"/>
          <p:nvPr/>
        </p:nvSpPr>
        <p:spPr>
          <a:xfrm>
            <a:off x="681865" y="5956312"/>
            <a:ext cx="10643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dirty="0">
                <a:highlight>
                  <a:srgbClr val="800000"/>
                </a:highlight>
              </a:rPr>
              <a:t>tmavě hnědé</a:t>
            </a:r>
            <a:r>
              <a:rPr lang="cs-CZ" dirty="0"/>
              <a:t>						</a:t>
            </a:r>
            <a:r>
              <a:rPr lang="cs-CZ" dirty="0">
                <a:highlight>
                  <a:srgbClr val="808000"/>
                </a:highlight>
              </a:rPr>
              <a:t>světle hnědé</a:t>
            </a:r>
            <a:r>
              <a:rPr lang="cs-CZ" dirty="0"/>
              <a:t>					          bílé/světlé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6906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82" y="967905"/>
            <a:ext cx="10721351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MULTIPLICITA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dirty="0"/>
              <a:t>na vzniku znaku se spolupodílejí alely dvou či více genů</a:t>
            </a:r>
          </a:p>
          <a:p>
            <a:pPr marL="0" indent="0">
              <a:buNone/>
            </a:pPr>
            <a:r>
              <a:rPr lang="cs-CZ" sz="2400" dirty="0"/>
              <a:t>	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5F2C0B-F487-4120-B96A-277D3E0CA6B0}"/>
              </a:ext>
            </a:extLst>
          </p:cNvPr>
          <p:cNvSpPr txBox="1"/>
          <p:nvPr/>
        </p:nvSpPr>
        <p:spPr>
          <a:xfrm>
            <a:off x="0" y="5507873"/>
            <a:ext cx="10121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				1				4					6				4				1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8C9ED0C-9F05-49F5-8AFE-AF2B469C0822}"/>
              </a:ext>
            </a:extLst>
          </p:cNvPr>
          <p:cNvSpPr txBox="1"/>
          <p:nvPr/>
        </p:nvSpPr>
        <p:spPr>
          <a:xfrm>
            <a:off x="744405" y="2310335"/>
            <a:ext cx="770275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DUPLICITA KUMULATIVNÍ BEZ DOMINANCE</a:t>
            </a:r>
            <a:endParaRPr lang="cs-CZ" sz="2400" dirty="0"/>
          </a:p>
          <a:p>
            <a:r>
              <a:rPr lang="cs-CZ" sz="2400" b="1" dirty="0"/>
              <a:t>	- </a:t>
            </a:r>
            <a:r>
              <a:rPr lang="cs-CZ" sz="2400" dirty="0"/>
              <a:t>intenzita znaku závisí na počtu dominantních alel</a:t>
            </a:r>
          </a:p>
          <a:p>
            <a:endParaRPr lang="cs-CZ" sz="2400" b="1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D8AB6AF-E3A0-404D-9762-F87E68869576}"/>
              </a:ext>
            </a:extLst>
          </p:cNvPr>
          <p:cNvSpPr txBox="1"/>
          <p:nvPr/>
        </p:nvSpPr>
        <p:spPr>
          <a:xfrm>
            <a:off x="4011877" y="3128316"/>
            <a:ext cx="7588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→ čím víc dominantních alel, tím větší projev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6AFA037-5A13-48E9-B37F-E9F56C718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846" y="3808565"/>
            <a:ext cx="9294743" cy="166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D64F241-ED88-4CFE-BC94-6911A609E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847" y="1604962"/>
            <a:ext cx="8434928" cy="4353878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99764A86-E36E-4649-A15D-0494FDD7785A}"/>
              </a:ext>
            </a:extLst>
          </p:cNvPr>
          <p:cNvSpPr txBox="1">
            <a:spLocks/>
          </p:cNvSpPr>
          <p:nvPr/>
        </p:nvSpPr>
        <p:spPr>
          <a:xfrm>
            <a:off x="625082" y="967905"/>
            <a:ext cx="10721351" cy="485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3200" b="1" dirty="0"/>
              <a:t>DUPLICITA KUMULATIVNÍ S DOMINANCÍ</a:t>
            </a:r>
          </a:p>
          <a:p>
            <a:pPr marL="0" indent="0">
              <a:buFont typeface="Wingdings 3" charset="2"/>
              <a:buNone/>
            </a:pPr>
            <a:r>
              <a:rPr lang="cs-CZ" sz="2400" b="1" dirty="0"/>
              <a:t>	</a:t>
            </a:r>
            <a:endParaRPr lang="cs-CZ" sz="3200" b="1" dirty="0"/>
          </a:p>
          <a:p>
            <a:pPr marL="0" indent="0">
              <a:buFont typeface="Wingdings 3" charset="2"/>
              <a:buNone/>
            </a:pPr>
            <a:endParaRPr lang="cs-CZ" sz="3200" b="1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946E177-9D1C-4A62-AD18-C6AA28369E2A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</p:spTree>
    <p:extLst>
      <p:ext uri="{BB962C8B-B14F-4D97-AF65-F5344CB8AC3E}">
        <p14:creationId xmlns:p14="http://schemas.microsoft.com/office/powerpoint/2010/main" val="2388275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82" y="967905"/>
            <a:ext cx="10721351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DUPLICITA KUMULATIVNÍ BEZ DOMINANCE</a:t>
            </a:r>
          </a:p>
          <a:p>
            <a:pPr marL="0" indent="0">
              <a:buNone/>
            </a:pPr>
            <a:r>
              <a:rPr lang="cs-CZ" sz="2400" b="1" dirty="0"/>
              <a:t>	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	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5F2C0B-F487-4120-B96A-277D3E0CA6B0}"/>
              </a:ext>
            </a:extLst>
          </p:cNvPr>
          <p:cNvSpPr txBox="1"/>
          <p:nvPr/>
        </p:nvSpPr>
        <p:spPr>
          <a:xfrm>
            <a:off x="0" y="5507873"/>
            <a:ext cx="10121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				1				4					6				4				1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6AFA037-5A13-48E9-B37F-E9F56C718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846" y="3808565"/>
            <a:ext cx="9294743" cy="166530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343C0DE-1F71-4E74-9024-405ADA7CA988}"/>
              </a:ext>
            </a:extLst>
          </p:cNvPr>
          <p:cNvSpPr/>
          <p:nvPr/>
        </p:nvSpPr>
        <p:spPr>
          <a:xfrm>
            <a:off x="1089764" y="1678488"/>
            <a:ext cx="11102236" cy="1822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-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E3C2927-08AF-43D1-A289-1F208319AB6C}"/>
              </a:ext>
            </a:extLst>
          </p:cNvPr>
          <p:cNvSpPr txBox="1"/>
          <p:nvPr/>
        </p:nvSpPr>
        <p:spPr>
          <a:xfrm>
            <a:off x="1252602" y="1778696"/>
            <a:ext cx="100728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Například zbarvení obilek </a:t>
            </a:r>
            <a:r>
              <a:rPr lang="cs-CZ" sz="2400" i="1" dirty="0" err="1"/>
              <a:t>Triticum</a:t>
            </a:r>
            <a:r>
              <a:rPr lang="cs-CZ" sz="2400" i="1" dirty="0"/>
              <a:t> </a:t>
            </a:r>
            <a:r>
              <a:rPr lang="cs-CZ" sz="2400" i="1" dirty="0" err="1"/>
              <a:t>aestivum</a:t>
            </a:r>
            <a:r>
              <a:rPr lang="cs-CZ" sz="24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cs-CZ" sz="1600" dirty="0"/>
              <a:t>čtyři dominantní alely – nejtmavěji hnědé</a:t>
            </a:r>
          </a:p>
          <a:p>
            <a:pPr marL="742950" lvl="1" indent="-285750">
              <a:buFontTx/>
              <a:buChar char="-"/>
            </a:pPr>
            <a:r>
              <a:rPr lang="cs-CZ" sz="1600" dirty="0"/>
              <a:t>tři dominantní alely – tmavě hnědé</a:t>
            </a:r>
          </a:p>
          <a:p>
            <a:pPr marL="742950" lvl="1" indent="-285750">
              <a:buFontTx/>
              <a:buChar char="-"/>
            </a:pPr>
            <a:r>
              <a:rPr lang="cs-CZ" sz="1600" dirty="0"/>
              <a:t>dvě dominantní alely – středně hnědé</a:t>
            </a:r>
          </a:p>
          <a:p>
            <a:pPr marL="742950" lvl="1" indent="-285750">
              <a:buFontTx/>
              <a:buChar char="-"/>
            </a:pPr>
            <a:r>
              <a:rPr lang="cs-CZ" sz="1600" dirty="0"/>
              <a:t>jedna dominantní alela – světleji hnědé</a:t>
            </a:r>
          </a:p>
          <a:p>
            <a:pPr marL="742950" lvl="1" indent="-285750">
              <a:buFontTx/>
              <a:buChar char="-"/>
            </a:pPr>
            <a:r>
              <a:rPr lang="cs-CZ" sz="1600" dirty="0"/>
              <a:t>žádná dominantní alela – nejsvětleji hnědé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9E74AD1-5E77-4A46-B3A5-692227E48E78}"/>
              </a:ext>
            </a:extLst>
          </p:cNvPr>
          <p:cNvSpPr txBox="1"/>
          <p:nvPr/>
        </p:nvSpPr>
        <p:spPr>
          <a:xfrm>
            <a:off x="794599" y="6281989"/>
            <a:ext cx="11130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dirty="0"/>
              <a:t>nejtmavěji hnědé		tmavě hnědé			středně hnědé       světleji hnědé	nejsvětleji hnědé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4521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EFBEA1A-CB12-49FB-A581-7F91B1FD5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60" y="298056"/>
            <a:ext cx="8822824" cy="655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6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egor Johann Mendel: Moravan německé řeči, který odhalil tajemství  dědičnosti - ČR 2030 | Magazín">
            <a:extLst>
              <a:ext uri="{FF2B5EF4-FFF2-40B4-BE49-F238E27FC236}">
                <a16:creationId xmlns:a16="http://schemas.microsoft.com/office/drawing/2014/main" id="{8D9E1C33-3649-4EF4-B89D-E1BC87B9F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4"/>
          <a:stretch/>
        </p:blipFill>
        <p:spPr bwMode="auto">
          <a:xfrm>
            <a:off x="6593040" y="-54317"/>
            <a:ext cx="5598960" cy="691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ní k dispozici žádný popis fotky.">
            <a:extLst>
              <a:ext uri="{FF2B5EF4-FFF2-40B4-BE49-F238E27FC236}">
                <a16:creationId xmlns:a16="http://schemas.microsoft.com/office/drawing/2014/main" id="{558D4011-FFA6-43A4-9B0E-2197253524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1" y="2204581"/>
            <a:ext cx="5333324" cy="34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F3F3F-59DC-408B-BFDD-D267F690AC26}"/>
              </a:ext>
            </a:extLst>
          </p:cNvPr>
          <p:cNvSpPr txBox="1">
            <a:spLocks/>
          </p:cNvSpPr>
          <p:nvPr/>
        </p:nvSpPr>
        <p:spPr>
          <a:xfrm>
            <a:off x="0" y="206423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Opáčko z obecné genetiky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827724B-6E9F-42D3-9800-35A49082D901}"/>
              </a:ext>
            </a:extLst>
          </p:cNvPr>
          <p:cNvSpPr txBox="1"/>
          <p:nvPr/>
        </p:nvSpPr>
        <p:spPr>
          <a:xfrm>
            <a:off x="383766" y="1235264"/>
            <a:ext cx="6103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3600" dirty="0">
                <a:solidFill>
                  <a:schemeClr val="tx1"/>
                </a:solidFill>
              </a:rPr>
              <a:t>Mendelovy zákony:</a:t>
            </a:r>
          </a:p>
        </p:txBody>
      </p:sp>
    </p:spTree>
    <p:extLst>
      <p:ext uri="{BB962C8B-B14F-4D97-AF65-F5344CB8AC3E}">
        <p14:creationId xmlns:p14="http://schemas.microsoft.com/office/powerpoint/2010/main" val="425399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2811"/>
            <a:ext cx="10447866" cy="46885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	- </a:t>
            </a:r>
            <a:r>
              <a:rPr lang="cs-CZ" sz="2800" b="1" dirty="0">
                <a:solidFill>
                  <a:schemeClr val="tx1"/>
                </a:solidFill>
              </a:rPr>
              <a:t>princip dominance</a:t>
            </a:r>
            <a:r>
              <a:rPr lang="cs-CZ" sz="2800" dirty="0">
                <a:solidFill>
                  <a:schemeClr val="tx1"/>
                </a:solidFill>
              </a:rPr>
              <a:t> – dominantní A překryje recesivní a,										</a:t>
            </a:r>
            <a:r>
              <a:rPr lang="cs-CZ" sz="2800" dirty="0" err="1">
                <a:solidFill>
                  <a:schemeClr val="tx1"/>
                </a:solidFill>
              </a:rPr>
              <a:t>Aa</a:t>
            </a:r>
            <a:r>
              <a:rPr lang="cs-CZ" sz="2800" dirty="0">
                <a:solidFill>
                  <a:schemeClr val="tx1"/>
                </a:solidFill>
              </a:rPr>
              <a:t> na pohled neodlišitelný od AA</a:t>
            </a: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	- </a:t>
            </a:r>
            <a:r>
              <a:rPr lang="cs-CZ" sz="2800" b="1" dirty="0">
                <a:solidFill>
                  <a:schemeClr val="tx1"/>
                </a:solidFill>
              </a:rPr>
              <a:t>princip segregace</a:t>
            </a:r>
            <a:r>
              <a:rPr lang="cs-CZ" sz="2800" dirty="0">
                <a:solidFill>
                  <a:schemeClr val="tx1"/>
                </a:solidFill>
              </a:rPr>
              <a:t> – u </a:t>
            </a:r>
            <a:r>
              <a:rPr lang="cs-CZ" sz="2800" dirty="0" err="1">
                <a:solidFill>
                  <a:schemeClr val="tx1"/>
                </a:solidFill>
              </a:rPr>
              <a:t>Aa</a:t>
            </a:r>
            <a:r>
              <a:rPr lang="cs-CZ" sz="2800" dirty="0">
                <a:solidFill>
                  <a:schemeClr val="tx1"/>
                </a:solidFill>
              </a:rPr>
              <a:t> se obě alely segregují do gamet</a:t>
            </a: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	- </a:t>
            </a:r>
            <a:r>
              <a:rPr lang="cs-CZ" sz="2800" b="1" dirty="0">
                <a:solidFill>
                  <a:schemeClr val="tx1"/>
                </a:solidFill>
              </a:rPr>
              <a:t>princip kombinace</a:t>
            </a:r>
            <a:r>
              <a:rPr lang="cs-CZ" sz="2800" dirty="0">
                <a:solidFill>
                  <a:schemeClr val="tx1"/>
                </a:solidFill>
              </a:rPr>
              <a:t> – alely různých genů se kombinují 											nezávisle na sobě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Opáčko z obecné genetiky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C715CD00-AE4E-4B8B-A850-CFE9EA226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-9106" r="34472" b="9106"/>
          <a:stretch/>
        </p:blipFill>
        <p:spPr bwMode="auto">
          <a:xfrm>
            <a:off x="10683240" y="822960"/>
            <a:ext cx="150876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05EFD46-9D80-479C-A4D7-7B81CEA94982}"/>
              </a:ext>
            </a:extLst>
          </p:cNvPr>
          <p:cNvSpPr txBox="1"/>
          <p:nvPr/>
        </p:nvSpPr>
        <p:spPr>
          <a:xfrm>
            <a:off x="383766" y="1235264"/>
            <a:ext cx="6103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3600" dirty="0">
                <a:solidFill>
                  <a:schemeClr val="tx1"/>
                </a:solidFill>
              </a:rPr>
              <a:t>Mendelovy zákony: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11086C-525D-4521-A0AB-5069378DF01D}"/>
              </a:ext>
            </a:extLst>
          </p:cNvPr>
          <p:cNvSpPr txBox="1"/>
          <p:nvPr/>
        </p:nvSpPr>
        <p:spPr>
          <a:xfrm>
            <a:off x="1227550" y="5461348"/>
            <a:ext cx="9068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F0000"/>
                </a:solidFill>
                <a:highlight>
                  <a:srgbClr val="FFFF00"/>
                </a:highlight>
              </a:rPr>
              <a:t>PLATÍ ZA URČITÝCH PODMÍNEK</a:t>
            </a:r>
          </a:p>
        </p:txBody>
      </p:sp>
    </p:spTree>
    <p:extLst>
      <p:ext uri="{BB962C8B-B14F-4D97-AF65-F5344CB8AC3E}">
        <p14:creationId xmlns:p14="http://schemas.microsoft.com/office/powerpoint/2010/main" val="214725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Opáčko z obecné genetiky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05EFD46-9D80-479C-A4D7-7B81CEA94982}"/>
              </a:ext>
            </a:extLst>
          </p:cNvPr>
          <p:cNvSpPr txBox="1"/>
          <p:nvPr/>
        </p:nvSpPr>
        <p:spPr>
          <a:xfrm>
            <a:off x="383765" y="1235264"/>
            <a:ext cx="7557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3600" dirty="0">
                <a:solidFill>
                  <a:schemeClr val="tx1"/>
                </a:solidFill>
              </a:rPr>
              <a:t>Mendelovy zákony: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A3D0C9-7150-4233-9E73-E1E8DD601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" y="3776446"/>
            <a:ext cx="1212097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- platí, při dědičnosti znaků:</a:t>
            </a:r>
          </a:p>
          <a:p>
            <a:pPr marL="0" indent="0">
              <a:buNone/>
            </a:pPr>
            <a:r>
              <a:rPr lang="cs-CZ" sz="2800" dirty="0"/>
              <a:t>		- </a:t>
            </a:r>
            <a:r>
              <a:rPr lang="cs-CZ" sz="2800" b="1" u="sng" dirty="0"/>
              <a:t>neovlivněných pohlavím</a:t>
            </a:r>
          </a:p>
          <a:p>
            <a:pPr marL="0" indent="0">
              <a:buNone/>
            </a:pPr>
            <a:r>
              <a:rPr lang="cs-CZ" sz="2800" dirty="0"/>
              <a:t>		- </a:t>
            </a:r>
            <a:r>
              <a:rPr lang="cs-CZ" sz="2800" b="1" u="sng" dirty="0"/>
              <a:t>nacházejících se na různých chromozomech </a:t>
            </a:r>
            <a:r>
              <a:rPr lang="cs-CZ" sz="2800" dirty="0"/>
              <a:t>	(nejsou ve vazbě)</a:t>
            </a:r>
          </a:p>
          <a:p>
            <a:pPr marL="0" indent="0">
              <a:buNone/>
            </a:pPr>
            <a:r>
              <a:rPr lang="cs-CZ" sz="2800" dirty="0"/>
              <a:t>		- </a:t>
            </a:r>
            <a:r>
              <a:rPr lang="cs-CZ" sz="2800" b="1" u="sng" dirty="0"/>
              <a:t>úplně dominantních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2E34C759-6238-4556-B551-D12FEE22B94B}"/>
              </a:ext>
            </a:extLst>
          </p:cNvPr>
          <p:cNvSpPr txBox="1">
            <a:spLocks/>
          </p:cNvSpPr>
          <p:nvPr/>
        </p:nvSpPr>
        <p:spPr>
          <a:xfrm>
            <a:off x="541635" y="1837000"/>
            <a:ext cx="110324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sz="2800" dirty="0"/>
              <a:t>- štěpné poměry:					genotypový				fenotypový</a:t>
            </a:r>
          </a:p>
          <a:p>
            <a:pPr marL="0" indent="0">
              <a:buFont typeface="Wingdings 3" charset="2"/>
              <a:buNone/>
            </a:pPr>
            <a:r>
              <a:rPr lang="cs-CZ" sz="2800" dirty="0"/>
              <a:t>				monohybrid		1:2:1						3:1</a:t>
            </a:r>
          </a:p>
          <a:p>
            <a:pPr marL="0" indent="0">
              <a:buFont typeface="Wingdings 3" charset="2"/>
              <a:buNone/>
            </a:pPr>
            <a:r>
              <a:rPr lang="cs-CZ" sz="2800" dirty="0"/>
              <a:t>				dihybrid				1:2:1:2:4:2:1:2:1		9:3:3:1</a:t>
            </a:r>
          </a:p>
        </p:txBody>
      </p:sp>
    </p:spTree>
    <p:extLst>
      <p:ext uri="{BB962C8B-B14F-4D97-AF65-F5344CB8AC3E}">
        <p14:creationId xmlns:p14="http://schemas.microsoft.com/office/powerpoint/2010/main" val="392396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12" y="1227552"/>
            <a:ext cx="12275506" cy="579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- faktory ovlivňující Mendelovské štěpné poměry: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r>
              <a:rPr lang="cs-CZ" sz="2000" dirty="0"/>
              <a:t>	1										AA červené květy, </a:t>
            </a:r>
            <a:r>
              <a:rPr lang="cs-CZ" sz="2000" dirty="0" err="1"/>
              <a:t>aa</a:t>
            </a:r>
            <a:r>
              <a:rPr lang="cs-CZ" sz="2000" dirty="0"/>
              <a:t> bílé, </a:t>
            </a:r>
            <a:r>
              <a:rPr lang="cs-CZ" sz="2000" dirty="0" err="1"/>
              <a:t>Aa</a:t>
            </a:r>
            <a:r>
              <a:rPr lang="cs-CZ" sz="2000" dirty="0"/>
              <a:t> růžové</a:t>
            </a:r>
          </a:p>
          <a:p>
            <a:pPr marL="0" indent="0">
              <a:buNone/>
            </a:pPr>
            <a:r>
              <a:rPr lang="cs-CZ" sz="2000" dirty="0"/>
              <a:t>	2										krevní skupiny</a:t>
            </a:r>
          </a:p>
          <a:p>
            <a:pPr marL="0" indent="0">
              <a:buNone/>
            </a:pPr>
            <a:r>
              <a:rPr lang="cs-CZ" sz="2000" dirty="0"/>
              <a:t>	3										barva srsti králíka -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cs-CZ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cs-CZ" sz="2000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,c</a:t>
            </a:r>
            <a:r>
              <a:rPr lang="cs-CZ" sz="2000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,c</a:t>
            </a:r>
            <a:endParaRPr lang="cs-CZ" sz="2800" dirty="0"/>
          </a:p>
          <a:p>
            <a:pPr marL="0" indent="0">
              <a:buNone/>
            </a:pPr>
            <a:r>
              <a:rPr lang="cs-CZ" sz="2000" dirty="0"/>
              <a:t>	4										bezocasé kočky, </a:t>
            </a:r>
            <a:r>
              <a:rPr lang="cs-CZ" sz="2000" dirty="0" err="1"/>
              <a:t>agouti</a:t>
            </a:r>
            <a:r>
              <a:rPr lang="cs-CZ" sz="2000" dirty="0"/>
              <a:t> myši, některý genotyp nepřežije</a:t>
            </a:r>
          </a:p>
          <a:p>
            <a:pPr marL="0" indent="0">
              <a:buNone/>
            </a:pPr>
            <a:r>
              <a:rPr lang="cs-CZ" sz="2000" dirty="0"/>
              <a:t>	5										polydaktylie, znak se nemusí projevit </a:t>
            </a:r>
          </a:p>
          <a:p>
            <a:pPr marL="0" indent="0">
              <a:buNone/>
            </a:pPr>
            <a:r>
              <a:rPr lang="cs-CZ" sz="2000" dirty="0"/>
              <a:t>	6										</a:t>
            </a:r>
            <a:r>
              <a:rPr lang="cs-CZ" sz="2000" dirty="0" err="1"/>
              <a:t>neurofibromatóza</a:t>
            </a:r>
            <a:r>
              <a:rPr lang="cs-CZ" sz="2000" dirty="0"/>
              <a:t> typu I, znak se projeví různě silně</a:t>
            </a:r>
          </a:p>
          <a:p>
            <a:pPr marL="0" indent="0">
              <a:buNone/>
            </a:pPr>
            <a:r>
              <a:rPr lang="cs-CZ" sz="2000" dirty="0"/>
              <a:t>	7										gen se projeví více znaky navenek</a:t>
            </a:r>
          </a:p>
          <a:p>
            <a:pPr marL="0" indent="0">
              <a:buNone/>
            </a:pPr>
            <a:r>
              <a:rPr lang="cs-CZ" sz="2000" dirty="0"/>
              <a:t>	8										dědičná </a:t>
            </a:r>
            <a:r>
              <a:rPr lang="cs-CZ" sz="2000" dirty="0" err="1"/>
              <a:t>fokomelie</a:t>
            </a:r>
            <a:r>
              <a:rPr lang="cs-CZ" sz="2000" dirty="0"/>
              <a:t> vs působení thalidomidu</a:t>
            </a:r>
          </a:p>
          <a:p>
            <a:pPr marL="0" indent="0">
              <a:buNone/>
            </a:pPr>
            <a:r>
              <a:rPr lang="cs-CZ" sz="2000" dirty="0"/>
              <a:t>	9										geny jsou na stejných chromozomech, na X nebo Y</a:t>
            </a:r>
          </a:p>
          <a:p>
            <a:pPr marL="0" indent="0">
              <a:buNone/>
            </a:pPr>
            <a:r>
              <a:rPr lang="cs-CZ" sz="2000" dirty="0"/>
              <a:t>	10	 									spolupůsobení dvou a více genů z různých alelických párů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64F028-B9FD-4F3C-823B-C72221747367}"/>
              </a:ext>
            </a:extLst>
          </p:cNvPr>
          <p:cNvSpPr txBox="1">
            <a:spLocks/>
          </p:cNvSpPr>
          <p:nvPr/>
        </p:nvSpPr>
        <p:spPr>
          <a:xfrm>
            <a:off x="1888067" y="5452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2800" b="1" u="sng" dirty="0">
                <a:solidFill>
                  <a:schemeClr val="tx1"/>
                </a:solidFill>
              </a:rPr>
              <a:t>Opáčko z obecné genetiky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28E493B-10D9-4F80-B60B-86E903641D65}"/>
              </a:ext>
            </a:extLst>
          </p:cNvPr>
          <p:cNvSpPr txBox="1"/>
          <p:nvPr/>
        </p:nvSpPr>
        <p:spPr>
          <a:xfrm>
            <a:off x="1640910" y="1691014"/>
            <a:ext cx="2443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Neúplná dominance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C860F47-6DBD-4A0D-A04A-6478C9DAFF9A}"/>
              </a:ext>
            </a:extLst>
          </p:cNvPr>
          <p:cNvSpPr txBox="1"/>
          <p:nvPr/>
        </p:nvSpPr>
        <p:spPr>
          <a:xfrm>
            <a:off x="1642997" y="2131512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Kodominance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3C51041-E88C-42CD-9F55-81DC57F309B6}"/>
              </a:ext>
            </a:extLst>
          </p:cNvPr>
          <p:cNvSpPr txBox="1"/>
          <p:nvPr/>
        </p:nvSpPr>
        <p:spPr>
          <a:xfrm>
            <a:off x="1620033" y="2622116"/>
            <a:ext cx="2983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Mnohonásobný alelismus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CE87324-F896-4020-8291-52F67B3381A5}"/>
              </a:ext>
            </a:extLst>
          </p:cNvPr>
          <p:cNvSpPr txBox="1"/>
          <p:nvPr/>
        </p:nvSpPr>
        <p:spPr>
          <a:xfrm>
            <a:off x="1647172" y="3037563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Letální alely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D3C6FA3-7250-4A75-844A-F43929E1FD5E}"/>
              </a:ext>
            </a:extLst>
          </p:cNvPr>
          <p:cNvSpPr txBox="1"/>
          <p:nvPr/>
        </p:nvSpPr>
        <p:spPr>
          <a:xfrm>
            <a:off x="1636734" y="3453009"/>
            <a:ext cx="2641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Variabilní penetrance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AAC3581-230F-4ADA-8EB6-7D17678B6EF3}"/>
              </a:ext>
            </a:extLst>
          </p:cNvPr>
          <p:cNvSpPr txBox="1"/>
          <p:nvPr/>
        </p:nvSpPr>
        <p:spPr>
          <a:xfrm>
            <a:off x="1613770" y="3893508"/>
            <a:ext cx="2601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Variabilní expresivita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9CB6185-B31C-417B-900E-68DB8B13E5E5}"/>
              </a:ext>
            </a:extLst>
          </p:cNvPr>
          <p:cNvSpPr txBox="1"/>
          <p:nvPr/>
        </p:nvSpPr>
        <p:spPr>
          <a:xfrm>
            <a:off x="1628383" y="4308954"/>
            <a:ext cx="1447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Pleiotropie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17F1E79-9405-46EB-899D-FA0702E02138}"/>
              </a:ext>
            </a:extLst>
          </p:cNvPr>
          <p:cNvSpPr txBox="1"/>
          <p:nvPr/>
        </p:nvSpPr>
        <p:spPr>
          <a:xfrm>
            <a:off x="1617944" y="4724400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Fenokopie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126B871-DEB9-4684-A277-F1B51C30BD8D}"/>
              </a:ext>
            </a:extLst>
          </p:cNvPr>
          <p:cNvSpPr txBox="1"/>
          <p:nvPr/>
        </p:nvSpPr>
        <p:spPr>
          <a:xfrm>
            <a:off x="1632557" y="5189951"/>
            <a:ext cx="3559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Vazba genů, vazba na pohlaví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321E0CF-7799-43C2-A2CF-8FAEA09C7145}"/>
              </a:ext>
            </a:extLst>
          </p:cNvPr>
          <p:cNvSpPr txBox="1"/>
          <p:nvPr/>
        </p:nvSpPr>
        <p:spPr>
          <a:xfrm>
            <a:off x="1609593" y="5655501"/>
            <a:ext cx="1890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Interakce genů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CF9EAA68-2C2A-4102-A46C-C03FC9C7AB82}"/>
              </a:ext>
            </a:extLst>
          </p:cNvPr>
          <p:cNvSpPr/>
          <p:nvPr/>
        </p:nvSpPr>
        <p:spPr>
          <a:xfrm>
            <a:off x="613774" y="5473874"/>
            <a:ext cx="11578225" cy="7515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87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64921"/>
            <a:ext cx="10282940" cy="52108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4100" dirty="0"/>
              <a:t>- sledujeme dva a více genů</a:t>
            </a:r>
          </a:p>
          <a:p>
            <a:pPr marL="0" indent="0">
              <a:buNone/>
            </a:pPr>
            <a:r>
              <a:rPr lang="cs-CZ" sz="4100" dirty="0"/>
              <a:t>- jeden z nich ovlivní projev dalšího</a:t>
            </a:r>
          </a:p>
          <a:p>
            <a:pPr marL="0" indent="0">
              <a:buNone/>
            </a:pPr>
            <a:r>
              <a:rPr lang="cs-CZ" sz="4100" dirty="0"/>
              <a:t>	</a:t>
            </a:r>
            <a:r>
              <a:rPr lang="cs-CZ" sz="1900" dirty="0"/>
              <a:t>Například: </a:t>
            </a:r>
          </a:p>
          <a:p>
            <a:pPr marL="0" indent="0">
              <a:buNone/>
            </a:pPr>
            <a:r>
              <a:rPr lang="cs-CZ" sz="1900" dirty="0"/>
              <a:t>	- gen A tvoří prekurzor červeného barviva květiny</a:t>
            </a:r>
          </a:p>
          <a:p>
            <a:pPr marL="0" indent="0">
              <a:buNone/>
            </a:pPr>
            <a:r>
              <a:rPr lang="cs-CZ" sz="1900" dirty="0"/>
              <a:t>	- gen B tvoří enzym, konvertující prekurzor na barvivo</a:t>
            </a:r>
          </a:p>
          <a:p>
            <a:pPr marL="0" indent="0">
              <a:buNone/>
            </a:pPr>
            <a:r>
              <a:rPr lang="cs-CZ" sz="1900" dirty="0"/>
              <a:t>	- rostlina </a:t>
            </a:r>
            <a:r>
              <a:rPr lang="cs-CZ" sz="1900" dirty="0" err="1"/>
              <a:t>aabb</a:t>
            </a:r>
            <a:r>
              <a:rPr lang="cs-CZ" sz="1900" dirty="0"/>
              <a:t> – bílá</a:t>
            </a:r>
          </a:p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r>
              <a:rPr lang="cs-CZ" sz="1900" dirty="0"/>
              <a:t>	→ pokud rostlina nemá prekurzor, enzym jí je k ničemu</a:t>
            </a:r>
          </a:p>
          <a:p>
            <a:pPr marL="0" indent="0">
              <a:buNone/>
            </a:pPr>
            <a:r>
              <a:rPr lang="cs-CZ" sz="1900" dirty="0"/>
              <a:t>	→ pokud rostlina nemá enzym, prekurzor jí je k ničemu</a:t>
            </a:r>
          </a:p>
          <a:p>
            <a:pPr marL="0" indent="0">
              <a:buNone/>
            </a:pPr>
            <a:r>
              <a:rPr lang="cs-CZ" sz="1900" dirty="0"/>
              <a:t>			A_B_ 	- má prekurzor i enzym → červená</a:t>
            </a:r>
          </a:p>
          <a:p>
            <a:pPr marL="0" indent="0">
              <a:buNone/>
            </a:pPr>
            <a:r>
              <a:rPr lang="cs-CZ" sz="1900" dirty="0"/>
              <a:t>			</a:t>
            </a:r>
            <a:r>
              <a:rPr lang="cs-CZ" sz="1900" dirty="0" err="1"/>
              <a:t>A_bb</a:t>
            </a:r>
            <a:r>
              <a:rPr lang="cs-CZ" sz="1900" dirty="0"/>
              <a:t>	- má prekurzor, nemá enzym → </a:t>
            </a:r>
          </a:p>
          <a:p>
            <a:pPr marL="0" indent="0">
              <a:buNone/>
            </a:pPr>
            <a:r>
              <a:rPr lang="cs-CZ" sz="1900" dirty="0"/>
              <a:t>			</a:t>
            </a:r>
            <a:r>
              <a:rPr lang="cs-CZ" sz="1900" dirty="0" err="1"/>
              <a:t>aaB</a:t>
            </a:r>
            <a:r>
              <a:rPr lang="cs-CZ" sz="1900" dirty="0"/>
              <a:t>_	- nemá prekurzor, má enzym →</a:t>
            </a:r>
            <a:endParaRPr lang="cs-CZ" sz="26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>
                <a:solidFill>
                  <a:schemeClr val="tx1"/>
                </a:solidFill>
              </a:rPr>
              <a:t>Interakce genů</a:t>
            </a:r>
            <a:endParaRPr lang="cs-CZ" sz="3200" b="1" u="sng" dirty="0">
              <a:solidFill>
                <a:schemeClr val="tx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2C29A27-2D30-49A3-B022-0BD3A5318B87}"/>
              </a:ext>
            </a:extLst>
          </p:cNvPr>
          <p:cNvSpPr txBox="1"/>
          <p:nvPr/>
        </p:nvSpPr>
        <p:spPr>
          <a:xfrm>
            <a:off x="6300592" y="5298508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bílá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85A2E10-12E5-4495-8667-00846FC4C7A4}"/>
              </a:ext>
            </a:extLst>
          </p:cNvPr>
          <p:cNvSpPr txBox="1"/>
          <p:nvPr/>
        </p:nvSpPr>
        <p:spPr>
          <a:xfrm>
            <a:off x="6315207" y="5663851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bílá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A8DC33B-3623-4E39-BD18-13D7AFDA3F83}"/>
              </a:ext>
            </a:extLst>
          </p:cNvPr>
          <p:cNvSpPr txBox="1"/>
          <p:nvPr/>
        </p:nvSpPr>
        <p:spPr>
          <a:xfrm>
            <a:off x="212942" y="6200384"/>
            <a:ext cx="5687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Genotypový štěpný poměr zůstává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8E66B38-A09A-4D38-9E7E-08FD3159F6CA}"/>
              </a:ext>
            </a:extLst>
          </p:cNvPr>
          <p:cNvSpPr txBox="1"/>
          <p:nvPr/>
        </p:nvSpPr>
        <p:spPr>
          <a:xfrm>
            <a:off x="6114788" y="6202472"/>
            <a:ext cx="5666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Fenotypový štěpný poměr se mění</a:t>
            </a:r>
          </a:p>
        </p:txBody>
      </p:sp>
    </p:spTree>
    <p:extLst>
      <p:ext uri="{BB962C8B-B14F-4D97-AF65-F5344CB8AC3E}">
        <p14:creationId xmlns:p14="http://schemas.microsoft.com/office/powerpoint/2010/main" val="165137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9973"/>
            <a:ext cx="10721351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RECIPROKÁ INTERAKCE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dirty="0"/>
              <a:t>bez změny fenotypového štěpného poměru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dirty="0"/>
              <a:t>různé kombinace alel = různé fenotypy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E7DC71-225E-40F8-B4DC-F59D5FA11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08" y="2925127"/>
            <a:ext cx="8957922" cy="207359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0474B8F-405F-429D-A142-2A87C302A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057" y="4732941"/>
            <a:ext cx="5102543" cy="21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7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3E82-D044-463E-9CAF-691FEC19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9973"/>
            <a:ext cx="12398587" cy="48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DOMINANTNÍ EPISTÁZE </a:t>
            </a:r>
          </a:p>
          <a:p>
            <a:pPr marL="0" indent="0">
              <a:buNone/>
            </a:pPr>
            <a:r>
              <a:rPr lang="cs-CZ" sz="2400" b="1" dirty="0"/>
              <a:t>	- </a:t>
            </a:r>
            <a:r>
              <a:rPr lang="cs-CZ" sz="2400" b="1" dirty="0" err="1"/>
              <a:t>epistatický</a:t>
            </a:r>
            <a:r>
              <a:rPr lang="cs-CZ" sz="2400" b="1" dirty="0"/>
              <a:t> gen A, hypostatický gen B</a:t>
            </a:r>
          </a:p>
          <a:p>
            <a:pPr marL="0" indent="0">
              <a:buNone/>
            </a:pPr>
            <a:r>
              <a:rPr lang="cs-CZ" sz="2400" b="1" dirty="0"/>
              <a:t>	</a:t>
            </a:r>
            <a:r>
              <a:rPr lang="cs-CZ" sz="2400" dirty="0"/>
              <a:t>- gen A je nadřazený genu B → dominantní alela A nedovolí projevit se alele B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470C7A-CF29-4791-8060-177F0DC36F8D}"/>
              </a:ext>
            </a:extLst>
          </p:cNvPr>
          <p:cNvSpPr txBox="1">
            <a:spLocks/>
          </p:cNvSpPr>
          <p:nvPr/>
        </p:nvSpPr>
        <p:spPr>
          <a:xfrm>
            <a:off x="1735667" y="392854"/>
            <a:ext cx="7766936" cy="78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u="sng" dirty="0">
                <a:solidFill>
                  <a:schemeClr val="tx1"/>
                </a:solidFill>
              </a:rPr>
              <a:t>Interakce genů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E7DC71-225E-40F8-B4DC-F59D5FA11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68" y="3382327"/>
            <a:ext cx="8957922" cy="20735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F4EDE2B-F6CF-41FE-8F0C-978FC171B074}"/>
              </a:ext>
            </a:extLst>
          </p:cNvPr>
          <p:cNvSpPr txBox="1"/>
          <p:nvPr/>
        </p:nvSpPr>
        <p:spPr>
          <a:xfrm>
            <a:off x="5013960" y="2667000"/>
            <a:ext cx="5018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→ A_B_ fenotypově jako </a:t>
            </a:r>
            <a:r>
              <a:rPr lang="cs-CZ" sz="2800" dirty="0" err="1"/>
              <a:t>A_bb</a:t>
            </a:r>
            <a:endParaRPr lang="cs-CZ" sz="28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4250BD9-B1D0-4E4C-B407-FBBE6A0328A8}"/>
              </a:ext>
            </a:extLst>
          </p:cNvPr>
          <p:cNvSpPr/>
          <p:nvPr/>
        </p:nvSpPr>
        <p:spPr>
          <a:xfrm>
            <a:off x="1302707" y="3782860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75F1EB5-9219-4E75-BCAC-A742EAAF4337}"/>
              </a:ext>
            </a:extLst>
          </p:cNvPr>
          <p:cNvSpPr/>
          <p:nvPr/>
        </p:nvSpPr>
        <p:spPr>
          <a:xfrm>
            <a:off x="3359063" y="3759896"/>
            <a:ext cx="1340285" cy="1453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1523230-C9B3-4476-93E1-286F8B8939B1}"/>
              </a:ext>
            </a:extLst>
          </p:cNvPr>
          <p:cNvSpPr txBox="1"/>
          <p:nvPr/>
        </p:nvSpPr>
        <p:spPr>
          <a:xfrm>
            <a:off x="2642992" y="5436296"/>
            <a:ext cx="6890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12							3						1</a:t>
            </a:r>
          </a:p>
        </p:txBody>
      </p:sp>
    </p:spTree>
    <p:extLst>
      <p:ext uri="{BB962C8B-B14F-4D97-AF65-F5344CB8AC3E}">
        <p14:creationId xmlns:p14="http://schemas.microsoft.com/office/powerpoint/2010/main" val="294328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2_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</TotalTime>
  <Words>1683</Words>
  <Application>Microsoft Office PowerPoint</Application>
  <PresentationFormat>Širokoúhlá obrazovka</PresentationFormat>
  <Paragraphs>219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Times New Roman</vt:lpstr>
      <vt:lpstr>Trebuchet MS</vt:lpstr>
      <vt:lpstr>Wingdings 3</vt:lpstr>
      <vt:lpstr>Fazeta</vt:lpstr>
      <vt:lpstr>1_Fazeta</vt:lpstr>
      <vt:lpstr>2_Fazeta</vt:lpstr>
      <vt:lpstr>Protokol 1 – Pozorování štěpení recesivně letálního znaku albina u monohybrida</vt:lpstr>
      <vt:lpstr>Interakce genů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Interakce genů</dc:title>
  <dc:creator>mackova.e.94@gmail.com</dc:creator>
  <cp:lastModifiedBy>Eliška Lukjanová</cp:lastModifiedBy>
  <cp:revision>20</cp:revision>
  <dcterms:created xsi:type="dcterms:W3CDTF">2020-10-26T11:56:37Z</dcterms:created>
  <dcterms:modified xsi:type="dcterms:W3CDTF">2022-10-17T04:52:28Z</dcterms:modified>
</cp:coreProperties>
</file>