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61" r:id="rId7"/>
    <p:sldId id="279" r:id="rId8"/>
    <p:sldId id="280" r:id="rId9"/>
    <p:sldId id="281" r:id="rId10"/>
    <p:sldId id="266" r:id="rId11"/>
    <p:sldId id="293" r:id="rId12"/>
    <p:sldId id="294" r:id="rId13"/>
    <p:sldId id="295" r:id="rId14"/>
    <p:sldId id="258" r:id="rId15"/>
    <p:sldId id="298" r:id="rId16"/>
    <p:sldId id="259" r:id="rId17"/>
    <p:sldId id="262" r:id="rId18"/>
    <p:sldId id="263" r:id="rId19"/>
    <p:sldId id="264" r:id="rId20"/>
    <p:sldId id="265" r:id="rId21"/>
    <p:sldId id="296" r:id="rId22"/>
    <p:sldId id="268" r:id="rId23"/>
    <p:sldId id="269" r:id="rId24"/>
    <p:sldId id="270" r:id="rId25"/>
    <p:sldId id="271" r:id="rId26"/>
    <p:sldId id="297" r:id="rId27"/>
    <p:sldId id="272" r:id="rId28"/>
    <p:sldId id="274" r:id="rId29"/>
    <p:sldId id="273" r:id="rId30"/>
    <p:sldId id="260" r:id="rId31"/>
    <p:sldId id="287" r:id="rId32"/>
    <p:sldId id="288" r:id="rId33"/>
    <p:sldId id="299" r:id="rId34"/>
    <p:sldId id="289" r:id="rId35"/>
    <p:sldId id="291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etika" initials="G" lastIdx="1" clrIdx="0">
    <p:extLst>
      <p:ext uri="{19B8F6BF-5375-455C-9EA6-DF929625EA0E}">
        <p15:presenceInfo xmlns:p15="http://schemas.microsoft.com/office/powerpoint/2012/main" userId="Genetika" providerId="None"/>
      </p:ext>
    </p:extLst>
  </p:cmAuthor>
  <p:cmAuthor id="2" name="Eliška Lukjanová" initials="EL" lastIdx="5" clrIdx="1">
    <p:extLst>
      <p:ext uri="{19B8F6BF-5375-455C-9EA6-DF929625EA0E}">
        <p15:presenceInfo xmlns:p15="http://schemas.microsoft.com/office/powerpoint/2012/main" userId="Eliška Lukja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02T09:38:41.290" idx="1">
    <p:pos x="10" y="10"/>
    <p:text>NC 1933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09:03:03.085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09:03:03.085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02T09:48:24.852" idx="2">
    <p:pos x="5905" y="3985"/>
    <p:text>vyšší t - aligátoři samečci, želvy samičky.</p:text>
    <p:extLst>
      <p:ext uri="{C676402C-5697-4E1C-873F-D02D1690AC5C}">
        <p15:threadingInfo xmlns:p15="http://schemas.microsoft.com/office/powerpoint/2012/main" timeZoneBias="-60"/>
      </p:ext>
    </p:extLst>
  </p:cm>
  <p:cm authorId="2" dt="2021-11-02T09:49:01.901" idx="3">
    <p:pos x="5905" y="4121"/>
    <p:text>Krokodýli - střední T samečci, extrémně nízká či vysoká samičky</p:text>
    <p:extLst>
      <p:ext uri="{C676402C-5697-4E1C-873F-D02D1690AC5C}">
        <p15:threadingInfo xmlns:p15="http://schemas.microsoft.com/office/powerpoint/2012/main" timeZoneBias="-60">
          <p15:parentCm authorId="2" idx="2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02T09:52:40.527" idx="4">
    <p:pos x="10" y="10"/>
    <p:text>do 6 týdně vývoje jsme oboje, pohlavní diferenciace až v 6 týdnu</p:text>
    <p:extLst>
      <p:ext uri="{C676402C-5697-4E1C-873F-D02D1690AC5C}">
        <p15:threadingInfo xmlns:p15="http://schemas.microsoft.com/office/powerpoint/2012/main" timeZoneBias="-60"/>
      </p:ext>
    </p:extLst>
  </p:cm>
  <p:cm authorId="2" dt="2021-11-02T09:54:15.855" idx="5">
    <p:pos x="10" y="146"/>
    <p:text>je-li přítomen Y a SRY → tvoří se TDF (testes determinující faktor) → embryonální gonády se mění v testes → muž. Není-li SRY → netvoří se TDF → embryonální gonády ve vaječníky</p:text>
    <p:extLst>
      <p:ext uri="{C676402C-5697-4E1C-873F-D02D1690AC5C}">
        <p15:threadingInfo xmlns:p15="http://schemas.microsoft.com/office/powerpoint/2012/main" timeZoneBias="-60">
          <p15:parentCm authorId="2" idx="4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09:03:03.085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09:03:03.085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09:03:03.085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09:03:03.085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09:03:03.085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09:03:03.085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B60C5-A384-42E9-B458-87AD7164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0B6B32-792C-4F61-A555-CDB3E1022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4D6919-8A5A-4DBE-B8D4-10DBC595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2FA2B2-4130-49C6-A419-04B78321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CC3C28-31CC-4467-AC74-3EB254190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72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A749B-501E-40AF-8A7B-DA02DFC5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D99245-5862-49B3-A3CB-9F6B72284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772F00-0BDA-432B-88D3-7E92DFE0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14FF0A-D3AE-4C84-89A1-99D0DDAF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3633C1-D047-457F-A9F7-8B8F158C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47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D0CB493-52EB-4B81-843F-155989FEA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7F53B4-6DDC-4FB4-8412-12800A2CB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EE33ED-A444-41D8-A3BB-ABA26532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91B338-65EF-4E6F-9DE8-EF9CBF58F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1F0A5B-CA2D-4633-8A46-AF88DEDA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2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08BF2-05F6-46F1-932B-3B022D39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5A327E-86A9-4663-AB3B-1542F9012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A6EC22-D1E3-4CD6-94D9-CB64E681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80072A-6DE2-455B-93D6-2E23FD50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391F88-ECA2-45D1-B018-8B321FE1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24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D64CB-6860-413D-AB58-9C64B696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E25D7F-264D-49EB-BA0D-92BE132C6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718474-3338-4D9E-ACDF-96B00172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42A7BA-30E9-49D1-9153-FFAF0D8C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405ED3-FD2B-4084-869A-0FED4581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13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B3B40-E80E-4086-B71E-F2B7E968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2960B2-1F1F-4AD9-B159-3D9196D9E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C85FB2-05C7-4EFD-955E-12A048F86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B8082C-5C5E-4819-9BC8-2CB1A68A8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03C376-AC67-486F-BBAE-2417D599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76B369-582B-47D8-B714-82366363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14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FDFBC-EB3A-407A-AA2F-79C5AAE4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1F4C7B-4F36-4E6A-BE13-F671C9EDC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5F75F2-B034-4F66-AF72-95AB37CE4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5676C1-4FAC-47C3-A45D-F871D78ED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59241B-3B83-4F79-A405-CA299B283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02FB20-6F93-4E3B-A6E0-942C6C2E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8777DC-684D-4B2A-ADC3-8F8FA40C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CC93C-5D82-40A8-8972-AEE07724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01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CB780F-2189-47C8-8294-C3F8D3F6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8BCFBC-5AAD-4306-B336-F2C4B6BC5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B7CABC2-E77D-4DDB-8242-E22C601D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476D96-8A73-4B0A-8D23-30645E052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9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AB3EDA-7C57-4925-BDDA-B31EC0F95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44AE1B-8772-4B33-B0E2-87F03522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F4F3FC-DAE0-4ABD-95F0-DCD57374F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94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A905-4158-442A-A654-80E3E8D5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EC4D75-2D24-4009-8E88-740AE1BB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178F64-AE1C-4186-91D8-BCE04AA14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11B73C-700B-4D2B-A2C7-1DACB65A6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47DCB3-A58A-4AEE-9CBB-F62B11666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D0E322-ACE2-47BF-B7EB-F87F27F3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35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80FE2-CAC3-4257-B24B-F9594A73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7536E7C-C889-404D-963A-5916CF7EC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CB6900-475B-4AD6-8671-D61B6F447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12CDE8-D76F-4A26-AC87-ED764D16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45DC35-1589-4300-852B-79AB2A9E6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F6AE85-7871-482E-BA69-AE71B4BF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64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EC41B4-71C0-40A0-984A-FF501DD29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7F94DE-3E8D-45B0-8EED-C38FC4366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8C5791-FDD6-4AC9-A5D2-B26A54C38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426AC-EFE4-4EC0-82D8-1AEA3B42178A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CBDCF0-53EB-4706-B66E-E7C3049C7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31F08-4C8F-4460-9B5E-E3C725D6B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4FD2-3EFA-4D8F-ADD7-7FFF3200FC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91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 Box 2"/>
          <p:cNvSpPr txBox="1"/>
          <p:nvPr/>
        </p:nvSpPr>
        <p:spPr>
          <a:xfrm>
            <a:off x="2767480" y="192088"/>
            <a:ext cx="6704668" cy="821245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Drosophila melanogaster</a:t>
            </a:r>
            <a:r>
              <a:rPr i="0"/>
              <a:t> – </a:t>
            </a:r>
            <a:r>
              <a:t>octomilka obecná</a:t>
            </a:r>
            <a:endParaRPr>
              <a:solidFill>
                <a:srgbClr val="000066"/>
              </a:solidFill>
            </a:endParaRPr>
          </a:p>
          <a:p>
            <a:pPr algn="ctr">
              <a:defRPr sz="2400" b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sz="1800"/>
              <a:t>(banánová muška, vinná muška)</a:t>
            </a:r>
          </a:p>
        </p:txBody>
      </p:sp>
      <p:pic>
        <p:nvPicPr>
          <p:cNvPr id="1026" name="Picture 2" descr="CRISPR: Drosophila Melanogaster as a Model Organism for Biomedical Research">
            <a:extLst>
              <a:ext uri="{FF2B5EF4-FFF2-40B4-BE49-F238E27FC236}">
                <a16:creationId xmlns:a16="http://schemas.microsoft.com/office/drawing/2014/main" id="{244BECA3-5D4F-4F8E-8795-FA5A0CA0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6" y="1454272"/>
            <a:ext cx="10994303" cy="51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3" descr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010" y="1055025"/>
            <a:ext cx="7776767" cy="5418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09" y="0"/>
                </a:moveTo>
                <a:cubicBezTo>
                  <a:pt x="1123" y="0"/>
                  <a:pt x="0" y="1612"/>
                  <a:pt x="0" y="3601"/>
                </a:cubicBezTo>
                <a:lnTo>
                  <a:pt x="0" y="21600"/>
                </a:lnTo>
                <a:lnTo>
                  <a:pt x="19091" y="21600"/>
                </a:lnTo>
                <a:cubicBezTo>
                  <a:pt x="20477" y="21600"/>
                  <a:pt x="21600" y="19988"/>
                  <a:pt x="21600" y="17999"/>
                </a:cubicBezTo>
                <a:lnTo>
                  <a:pt x="21600" y="0"/>
                </a:lnTo>
                <a:lnTo>
                  <a:pt x="2509" y="0"/>
                </a:lnTo>
                <a:close/>
              </a:path>
            </a:pathLst>
          </a:custGeom>
          <a:ln w="88900" cap="sq">
            <a:solidFill>
              <a:schemeClr val="accent3">
                <a:lumOff val="44000"/>
              </a:schemeClr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BB8D939F-A17D-4A76-930E-6197582EFE39}"/>
              </a:ext>
            </a:extLst>
          </p:cNvPr>
          <p:cNvSpPr/>
          <p:nvPr/>
        </p:nvSpPr>
        <p:spPr>
          <a:xfrm>
            <a:off x="6487888" y="2237864"/>
            <a:ext cx="5544618" cy="2663106"/>
          </a:xfrm>
          <a:prstGeom prst="rect">
            <a:avLst/>
          </a:prstGeom>
          <a:solidFill>
            <a:srgbClr val="CCFFFF">
              <a:alpha val="80000"/>
            </a:srgb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8813462D-1FAD-4F5A-AF96-AEE45DFB9A4C}"/>
              </a:ext>
            </a:extLst>
          </p:cNvPr>
          <p:cNvSpPr txBox="1"/>
          <p:nvPr/>
        </p:nvSpPr>
        <p:spPr>
          <a:xfrm>
            <a:off x="6774434" y="2237864"/>
            <a:ext cx="330890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 - white</a:t>
            </a:r>
            <a:r>
              <a:rPr i="0" dirty="0"/>
              <a:t> – </a:t>
            </a:r>
            <a:r>
              <a:rPr i="0" dirty="0" err="1"/>
              <a:t>bíle</a:t>
            </a:r>
            <a:r>
              <a:rPr i="0" dirty="0"/>
              <a:t> </a:t>
            </a:r>
            <a:r>
              <a:rPr i="0" dirty="0" err="1"/>
              <a:t>zbarvené</a:t>
            </a:r>
            <a:r>
              <a:rPr i="0" dirty="0"/>
              <a:t> </a:t>
            </a:r>
            <a:r>
              <a:rPr i="0" dirty="0" err="1"/>
              <a:t>oči</a:t>
            </a:r>
            <a:endParaRPr i="0" dirty="0"/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1DEACFBF-7696-422B-B7F9-D50C8D5DC30A}"/>
              </a:ext>
            </a:extLst>
          </p:cNvPr>
          <p:cNvSpPr txBox="1"/>
          <p:nvPr/>
        </p:nvSpPr>
        <p:spPr>
          <a:xfrm>
            <a:off x="6743206" y="3668202"/>
            <a:ext cx="3577169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y - yellow</a:t>
            </a:r>
            <a:r>
              <a:rPr i="0" dirty="0"/>
              <a:t> – </a:t>
            </a:r>
            <a:r>
              <a:rPr i="0" dirty="0" err="1"/>
              <a:t>žlutě</a:t>
            </a:r>
            <a:r>
              <a:rPr i="0" dirty="0"/>
              <a:t> </a:t>
            </a:r>
            <a:r>
              <a:rPr i="0" dirty="0" err="1"/>
              <a:t>zbarvené</a:t>
            </a:r>
            <a:r>
              <a:rPr i="0" dirty="0"/>
              <a:t> </a:t>
            </a:r>
            <a:r>
              <a:rPr i="0" dirty="0" err="1"/>
              <a:t>tělo</a:t>
            </a:r>
            <a:endParaRPr i="0" dirty="0"/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6F8D0B36-DE32-4CD3-8ACA-169D1B5058D6}"/>
              </a:ext>
            </a:extLst>
          </p:cNvPr>
          <p:cNvSpPr txBox="1"/>
          <p:nvPr/>
        </p:nvSpPr>
        <p:spPr>
          <a:xfrm>
            <a:off x="6743204" y="4189076"/>
            <a:ext cx="367651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 - ebony</a:t>
            </a:r>
            <a:r>
              <a:rPr i="0" dirty="0"/>
              <a:t> – </a:t>
            </a:r>
            <a:r>
              <a:rPr i="0" dirty="0" err="1"/>
              <a:t>černě</a:t>
            </a:r>
            <a:r>
              <a:rPr i="0" dirty="0"/>
              <a:t> </a:t>
            </a:r>
            <a:r>
              <a:rPr i="0" dirty="0" err="1"/>
              <a:t>zbarvené</a:t>
            </a:r>
            <a:r>
              <a:rPr i="0" dirty="0"/>
              <a:t> </a:t>
            </a:r>
            <a:r>
              <a:rPr i="0" dirty="0" err="1"/>
              <a:t>tělo</a:t>
            </a:r>
            <a:endParaRPr i="0" dirty="0"/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E554C69E-0E7A-4285-B1D1-7698874036F9}"/>
              </a:ext>
            </a:extLst>
          </p:cNvPr>
          <p:cNvSpPr txBox="1"/>
          <p:nvPr/>
        </p:nvSpPr>
        <p:spPr>
          <a:xfrm>
            <a:off x="6729636" y="3194301"/>
            <a:ext cx="344992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vg - vestigial</a:t>
            </a:r>
            <a:r>
              <a:rPr i="0" dirty="0"/>
              <a:t> – </a:t>
            </a:r>
            <a:r>
              <a:rPr i="0" dirty="0" err="1"/>
              <a:t>zakrnělá</a:t>
            </a:r>
            <a:r>
              <a:rPr i="0" dirty="0"/>
              <a:t> </a:t>
            </a:r>
            <a:r>
              <a:rPr i="0" dirty="0" err="1"/>
              <a:t>křídla</a:t>
            </a:r>
            <a:endParaRPr i="0" dirty="0"/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2FEA7552-9A23-494C-83EC-583B6FB8AFE4}"/>
              </a:ext>
            </a:extLst>
          </p:cNvPr>
          <p:cNvSpPr txBox="1"/>
          <p:nvPr/>
        </p:nvSpPr>
        <p:spPr>
          <a:xfrm>
            <a:off x="6717108" y="2718376"/>
            <a:ext cx="4947133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Curly</a:t>
            </a:r>
            <a:r>
              <a:rPr i="0" dirty="0"/>
              <a:t>, </a:t>
            </a:r>
            <a:r>
              <a:rPr dirty="0"/>
              <a:t>Lobe</a:t>
            </a:r>
            <a:r>
              <a:rPr i="0" dirty="0"/>
              <a:t> – </a:t>
            </a:r>
            <a:r>
              <a:rPr i="0" dirty="0" err="1"/>
              <a:t>ohnutá</a:t>
            </a:r>
            <a:r>
              <a:rPr i="0" dirty="0"/>
              <a:t> </a:t>
            </a:r>
            <a:r>
              <a:rPr i="0" dirty="0" err="1"/>
              <a:t>křídla</a:t>
            </a:r>
            <a:r>
              <a:rPr i="0" dirty="0"/>
              <a:t>, </a:t>
            </a:r>
            <a:r>
              <a:rPr i="0" dirty="0" err="1"/>
              <a:t>zmenšené</a:t>
            </a:r>
            <a:r>
              <a:rPr i="0" dirty="0"/>
              <a:t> </a:t>
            </a:r>
            <a:r>
              <a:rPr i="0" dirty="0" err="1"/>
              <a:t>oko</a:t>
            </a:r>
            <a:endParaRPr i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4"/>
          <p:cNvSpPr/>
          <p:nvPr/>
        </p:nvSpPr>
        <p:spPr>
          <a:xfrm>
            <a:off x="4727575" y="260350"/>
            <a:ext cx="2874055" cy="36018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http://www.ceolas.org/fly/</a:t>
            </a:r>
          </a:p>
        </p:txBody>
      </p:sp>
      <p:pic>
        <p:nvPicPr>
          <p:cNvPr id="21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5" y="1196975"/>
            <a:ext cx="8656639" cy="467995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4"/>
          <p:cNvSpPr/>
          <p:nvPr/>
        </p:nvSpPr>
        <p:spPr>
          <a:xfrm>
            <a:off x="4656137" y="258763"/>
            <a:ext cx="3022512" cy="360187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FlyBase:</a:t>
            </a:r>
            <a:r>
              <a:rPr>
                <a:solidFill>
                  <a:srgbClr val="000066"/>
                </a:solidFill>
              </a:rPr>
              <a:t> http://flybase.net/</a:t>
            </a:r>
          </a:p>
        </p:txBody>
      </p:sp>
      <p:pic>
        <p:nvPicPr>
          <p:cNvPr id="22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836613"/>
            <a:ext cx="7970839" cy="535622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4"/>
          <p:cNvSpPr/>
          <p:nvPr/>
        </p:nvSpPr>
        <p:spPr>
          <a:xfrm>
            <a:off x="3071932" y="258764"/>
            <a:ext cx="6052901" cy="58961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Fly-net</a:t>
            </a:r>
            <a:endParaRPr>
              <a:solidFill>
                <a:srgbClr val="000066"/>
              </a:solidFill>
            </a:endParaRPr>
          </a:p>
          <a:p>
            <a:pPr algn="ctr">
              <a:defRPr sz="1600" i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Autoři: prof. RNDr. Jiřina Relichová, CSc.; Mgr. Marek Stehlík</a:t>
            </a:r>
            <a:r>
              <a:rPr i="0"/>
              <a:t> </a:t>
            </a:r>
          </a:p>
        </p:txBody>
      </p:sp>
      <p:sp>
        <p:nvSpPr>
          <p:cNvPr id="225" name="Rectangle 5"/>
          <p:cNvSpPr/>
          <p:nvPr/>
        </p:nvSpPr>
        <p:spPr>
          <a:xfrm>
            <a:off x="2711450" y="6308725"/>
            <a:ext cx="6076912" cy="313393"/>
          </a:xfrm>
          <a:prstGeom prst="rect">
            <a:avLst/>
          </a:prstGeom>
          <a:solidFill>
            <a:srgbClr val="CCFFFF">
              <a:alpha val="9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http://is.muni.cz/elportal/estud/prif/js07/flynet/texty/index.html</a:t>
            </a:r>
          </a:p>
        </p:txBody>
      </p:sp>
      <p:pic>
        <p:nvPicPr>
          <p:cNvPr id="22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81075"/>
            <a:ext cx="9121776" cy="506412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451" y="207963"/>
            <a:ext cx="9144000" cy="1036375"/>
          </a:xfrm>
        </p:spPr>
        <p:txBody>
          <a:bodyPr/>
          <a:lstStyle/>
          <a:p>
            <a:r>
              <a:rPr lang="cs-CZ" dirty="0"/>
              <a:t>Pohlaví u </a:t>
            </a:r>
            <a:r>
              <a:rPr lang="cs-CZ" i="1" dirty="0"/>
              <a:t>D. </a:t>
            </a:r>
            <a:r>
              <a:rPr lang="cs-CZ" i="1" dirty="0" err="1"/>
              <a:t>melanogaster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2874"/>
            <a:ext cx="10570590" cy="382492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chromozomové určení pohlaví typ </a:t>
            </a:r>
            <a:r>
              <a:rPr lang="cs-CZ" i="1" dirty="0" err="1"/>
              <a:t>Drosophila</a:t>
            </a:r>
            <a:r>
              <a:rPr lang="cs-CZ" dirty="0"/>
              <a:t> (většina živočichů včetně člověka)</a:t>
            </a:r>
          </a:p>
          <a:p>
            <a:pPr marL="800100" lvl="1" indent="-342900" algn="l">
              <a:buFontTx/>
              <a:buChar char="-"/>
            </a:pPr>
            <a:r>
              <a:rPr lang="cs-CZ" dirty="0"/>
              <a:t>samečci ♂ </a:t>
            </a:r>
            <a:r>
              <a:rPr lang="cs-CZ" b="1" dirty="0" err="1"/>
              <a:t>heterogametičtí</a:t>
            </a:r>
            <a:r>
              <a:rPr lang="cs-CZ" dirty="0"/>
              <a:t> </a:t>
            </a:r>
            <a:r>
              <a:rPr lang="cs-CZ" b="1" dirty="0"/>
              <a:t>XY</a:t>
            </a:r>
          </a:p>
          <a:p>
            <a:pPr marL="800100" lvl="1" indent="-342900" algn="l">
              <a:buFontTx/>
              <a:buChar char="-"/>
            </a:pPr>
            <a:r>
              <a:rPr lang="cs-CZ" dirty="0"/>
              <a:t>samičky ♀ </a:t>
            </a:r>
            <a:r>
              <a:rPr lang="cs-CZ" b="1" dirty="0" err="1"/>
              <a:t>homogametické</a:t>
            </a:r>
            <a:r>
              <a:rPr lang="cs-CZ" b="1" dirty="0"/>
              <a:t> XX</a:t>
            </a:r>
            <a:endParaRPr lang="cs-CZ" dirty="0"/>
          </a:p>
          <a:p>
            <a:pPr lvl="1" algn="l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A2BA5FB-8FE7-4DB0-8EBF-7EA0200A4077}"/>
              </a:ext>
            </a:extLst>
          </p:cNvPr>
          <p:cNvSpPr txBox="1"/>
          <p:nvPr/>
        </p:nvSpPr>
        <p:spPr>
          <a:xfrm>
            <a:off x="918589" y="3549640"/>
            <a:ext cx="103548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57300" lvl="2" indent="-342900">
              <a:buFontTx/>
              <a:buChar char="-"/>
            </a:pPr>
            <a:r>
              <a:rPr lang="cs-CZ" dirty="0"/>
              <a:t>další:	chromozomové určení typu </a:t>
            </a:r>
            <a:r>
              <a:rPr lang="cs-CZ" i="1" dirty="0" err="1"/>
              <a:t>Abraxas</a:t>
            </a:r>
            <a:r>
              <a:rPr lang="cs-CZ" dirty="0"/>
              <a:t> – motýli, ptáci, někteří obojživelníci, plazi a ryby</a:t>
            </a:r>
          </a:p>
          <a:p>
            <a:pPr lvl="3"/>
            <a:r>
              <a:rPr lang="cs-CZ" dirty="0"/>
              <a:t>					- ♂ ZZ     ♀ ZW</a:t>
            </a:r>
          </a:p>
          <a:p>
            <a:pPr lvl="3"/>
            <a:endParaRPr lang="cs-CZ" dirty="0"/>
          </a:p>
          <a:p>
            <a:pPr lvl="3"/>
            <a:r>
              <a:rPr lang="cs-CZ" dirty="0"/>
              <a:t>          chromozomové určení typu </a:t>
            </a:r>
            <a:r>
              <a:rPr lang="cs-CZ" i="1" dirty="0" err="1"/>
              <a:t>Protenor</a:t>
            </a:r>
            <a:r>
              <a:rPr lang="cs-CZ" dirty="0"/>
              <a:t> – některé ploštice, kobylky</a:t>
            </a:r>
          </a:p>
          <a:p>
            <a:pPr lvl="3"/>
            <a:endParaRPr lang="cs-CZ" dirty="0"/>
          </a:p>
          <a:p>
            <a:pPr lvl="3"/>
            <a:r>
              <a:rPr lang="cs-CZ" dirty="0"/>
              <a:t>					- ♂ X      ♀ XX</a:t>
            </a:r>
          </a:p>
          <a:p>
            <a:pPr lvl="3"/>
            <a:endParaRPr lang="cs-CZ" dirty="0"/>
          </a:p>
          <a:p>
            <a:pPr lvl="3"/>
            <a:r>
              <a:rPr lang="cs-CZ" dirty="0"/>
              <a:t>         chromozomové určení typu </a:t>
            </a:r>
            <a:r>
              <a:rPr lang="cs-CZ" dirty="0" err="1"/>
              <a:t>haplodiploidie</a:t>
            </a:r>
            <a:r>
              <a:rPr lang="cs-CZ" dirty="0"/>
              <a:t> – některý hmyz, typicky včely a mravenci</a:t>
            </a:r>
          </a:p>
          <a:p>
            <a:pPr lvl="3"/>
            <a:r>
              <a:rPr lang="cs-CZ" dirty="0"/>
              <a:t>					- ♂ 1n 	♀ 2n</a:t>
            </a:r>
          </a:p>
          <a:p>
            <a:pPr lvl="3"/>
            <a:endParaRPr lang="cs-CZ" dirty="0"/>
          </a:p>
          <a:p>
            <a:pPr lvl="3"/>
            <a:r>
              <a:rPr lang="cs-CZ" dirty="0"/>
              <a:t>	chromozomové určení dle vnějšího prostředí – </a:t>
            </a:r>
            <a:r>
              <a:rPr lang="cs-CZ" b="1" dirty="0"/>
              <a:t>NEGENETICKÉ </a:t>
            </a:r>
            <a:r>
              <a:rPr lang="cs-CZ" dirty="0"/>
              <a:t>– teplota, sociální prostředí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91F9FF-BBD8-4FC6-828A-9A67C264622E}"/>
              </a:ext>
            </a:extLst>
          </p:cNvPr>
          <p:cNvSpPr txBox="1"/>
          <p:nvPr/>
        </p:nvSpPr>
        <p:spPr>
          <a:xfrm>
            <a:off x="1712537" y="2670542"/>
            <a:ext cx="6069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→ </a:t>
            </a:r>
            <a:r>
              <a:rPr lang="cs-CZ" sz="2800" b="1" dirty="0"/>
              <a:t>dědičnost znaků vázaných na pohlaví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9670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451" y="207963"/>
            <a:ext cx="9144000" cy="1036375"/>
          </a:xfrm>
        </p:spPr>
        <p:txBody>
          <a:bodyPr/>
          <a:lstStyle/>
          <a:p>
            <a:r>
              <a:rPr lang="cs-CZ" dirty="0"/>
              <a:t>Pohlaví u </a:t>
            </a:r>
            <a:r>
              <a:rPr lang="cs-CZ" i="1" dirty="0"/>
              <a:t>D. </a:t>
            </a:r>
            <a:r>
              <a:rPr lang="cs-CZ" i="1" dirty="0" err="1"/>
              <a:t>melanogaster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2874"/>
            <a:ext cx="10570590" cy="382492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chromozomové určení pohlaví typ </a:t>
            </a:r>
            <a:r>
              <a:rPr lang="cs-CZ" i="1" dirty="0" err="1"/>
              <a:t>Drosophila</a:t>
            </a:r>
            <a:r>
              <a:rPr lang="cs-CZ" dirty="0"/>
              <a:t> (většina živočichů včetně člověka)</a:t>
            </a:r>
          </a:p>
          <a:p>
            <a:pPr marL="800100" lvl="1" indent="-342900" algn="l">
              <a:buFontTx/>
              <a:buChar char="-"/>
            </a:pPr>
            <a:r>
              <a:rPr lang="cs-CZ" dirty="0"/>
              <a:t>samečci ♂ </a:t>
            </a:r>
            <a:r>
              <a:rPr lang="cs-CZ" b="1" dirty="0" err="1"/>
              <a:t>heterogametičtí</a:t>
            </a:r>
            <a:r>
              <a:rPr lang="cs-CZ" dirty="0"/>
              <a:t> </a:t>
            </a:r>
            <a:r>
              <a:rPr lang="cs-CZ" b="1" dirty="0"/>
              <a:t>XY</a:t>
            </a:r>
          </a:p>
          <a:p>
            <a:pPr marL="800100" lvl="1" indent="-342900" algn="l">
              <a:buFontTx/>
              <a:buChar char="-"/>
            </a:pPr>
            <a:r>
              <a:rPr lang="cs-CZ" dirty="0"/>
              <a:t>samičky ♀ </a:t>
            </a:r>
            <a:r>
              <a:rPr lang="cs-CZ" b="1" dirty="0" err="1"/>
              <a:t>homogametické</a:t>
            </a:r>
            <a:r>
              <a:rPr lang="cs-CZ" b="1" dirty="0"/>
              <a:t> XX</a:t>
            </a:r>
            <a:endParaRPr lang="cs-CZ" dirty="0"/>
          </a:p>
          <a:p>
            <a:pPr lvl="1" algn="l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A2BA5FB-8FE7-4DB0-8EBF-7EA0200A4077}"/>
              </a:ext>
            </a:extLst>
          </p:cNvPr>
          <p:cNvSpPr txBox="1"/>
          <p:nvPr/>
        </p:nvSpPr>
        <p:spPr>
          <a:xfrm>
            <a:off x="918589" y="3549640"/>
            <a:ext cx="83585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cs-CZ" sz="2800" dirty="0"/>
              <a:t>Pohlaví 	</a:t>
            </a:r>
          </a:p>
          <a:p>
            <a:pPr lvl="2"/>
            <a:r>
              <a:rPr lang="cs-CZ" sz="2800" b="1" i="1" dirty="0" err="1"/>
              <a:t>Drosophila</a:t>
            </a:r>
            <a:r>
              <a:rPr lang="cs-CZ" sz="2800" dirty="0"/>
              <a:t> – poměr sad autozomů (2) ku počtu X</a:t>
            </a:r>
          </a:p>
          <a:p>
            <a:pPr lvl="2"/>
            <a:r>
              <a:rPr lang="cs-CZ" sz="2800" dirty="0"/>
              <a:t>vs</a:t>
            </a:r>
          </a:p>
          <a:p>
            <a:pPr lvl="2"/>
            <a:r>
              <a:rPr lang="cs-CZ" sz="2800" b="1" dirty="0"/>
              <a:t>člověk </a:t>
            </a:r>
            <a:r>
              <a:rPr lang="cs-CZ" sz="2800" dirty="0"/>
              <a:t>– přítomnost genu SRY (chromozom Y)</a:t>
            </a:r>
            <a:endParaRPr lang="cs-CZ" sz="2800" b="1" dirty="0"/>
          </a:p>
          <a:p>
            <a:pPr marL="1257300" lvl="2" indent="-342900">
              <a:buFontTx/>
              <a:buChar char="-"/>
            </a:pPr>
            <a:endParaRPr lang="cs-CZ" sz="2800" i="1" dirty="0"/>
          </a:p>
          <a:p>
            <a:endParaRPr lang="cs-CZ" sz="2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91F9FF-BBD8-4FC6-828A-9A67C264622E}"/>
              </a:ext>
            </a:extLst>
          </p:cNvPr>
          <p:cNvSpPr txBox="1"/>
          <p:nvPr/>
        </p:nvSpPr>
        <p:spPr>
          <a:xfrm>
            <a:off x="1712537" y="2670542"/>
            <a:ext cx="6069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→ </a:t>
            </a:r>
            <a:r>
              <a:rPr lang="cs-CZ" sz="2800" b="1" dirty="0"/>
              <a:t>dědičnost znaků vázaných na pohlaví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8418C8-ACE2-4469-A872-B44836A020A8}"/>
              </a:ext>
            </a:extLst>
          </p:cNvPr>
          <p:cNvSpPr txBox="1"/>
          <p:nvPr/>
        </p:nvSpPr>
        <p:spPr>
          <a:xfrm>
            <a:off x="9315450" y="3840480"/>
            <a:ext cx="218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2X:2A = 1 - ♀</a:t>
            </a:r>
          </a:p>
          <a:p>
            <a:r>
              <a:rPr lang="cs-CZ" sz="2400" dirty="0"/>
              <a:t>1X:2A = 0,5 - ♂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EE091D-6C2A-47CB-A39C-AB7314FBF6FF}"/>
              </a:ext>
            </a:extLst>
          </p:cNvPr>
          <p:cNvSpPr txBox="1"/>
          <p:nvPr/>
        </p:nvSpPr>
        <p:spPr>
          <a:xfrm>
            <a:off x="1165860" y="5760720"/>
            <a:ext cx="8584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Jedinec X bude u člověka                  a u </a:t>
            </a:r>
            <a:r>
              <a:rPr lang="cs-CZ" sz="3200" i="1" dirty="0" err="1"/>
              <a:t>Drosophily</a:t>
            </a:r>
            <a:endParaRPr lang="cs-CZ" sz="32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95D179F-1F29-4129-84C9-53D67ABD6EF6}"/>
              </a:ext>
            </a:extLst>
          </p:cNvPr>
          <p:cNvSpPr txBox="1"/>
          <p:nvPr/>
        </p:nvSpPr>
        <p:spPr>
          <a:xfrm>
            <a:off x="5826443" y="5496044"/>
            <a:ext cx="688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♀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9A1C87-7525-4E82-9B9A-794D5B83DF28}"/>
              </a:ext>
            </a:extLst>
          </p:cNvPr>
          <p:cNvSpPr txBox="1"/>
          <p:nvPr/>
        </p:nvSpPr>
        <p:spPr>
          <a:xfrm>
            <a:off x="5780723" y="5953244"/>
            <a:ext cx="540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♂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4850755-1C31-4464-ABE7-0EA6A44689DD}"/>
              </a:ext>
            </a:extLst>
          </p:cNvPr>
          <p:cNvSpPr txBox="1"/>
          <p:nvPr/>
        </p:nvSpPr>
        <p:spPr>
          <a:xfrm>
            <a:off x="9819323" y="5408414"/>
            <a:ext cx="688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♀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314747-8E8D-46AF-8FF9-97C4BC475F76}"/>
              </a:ext>
            </a:extLst>
          </p:cNvPr>
          <p:cNvSpPr txBox="1"/>
          <p:nvPr/>
        </p:nvSpPr>
        <p:spPr>
          <a:xfrm>
            <a:off x="9807893" y="5911334"/>
            <a:ext cx="540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♂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4131CBE5-92C7-48F7-81AF-B2FC777EC0B0}"/>
              </a:ext>
            </a:extLst>
          </p:cNvPr>
          <p:cNvSpPr/>
          <p:nvPr/>
        </p:nvSpPr>
        <p:spPr>
          <a:xfrm>
            <a:off x="5715000" y="5497830"/>
            <a:ext cx="662940" cy="445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AA80695B-61A9-4AD3-B276-2CA468FE660D}"/>
              </a:ext>
            </a:extLst>
          </p:cNvPr>
          <p:cNvSpPr/>
          <p:nvPr/>
        </p:nvSpPr>
        <p:spPr>
          <a:xfrm>
            <a:off x="9765030" y="5924550"/>
            <a:ext cx="662940" cy="445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50BD699-7CEE-4FBF-AD16-793441EE0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924" y="1861190"/>
            <a:ext cx="5545092" cy="39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1" grpId="0"/>
      <p:bldP spid="13" grpId="0"/>
      <p:bldP spid="15" grpId="0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451" y="207963"/>
            <a:ext cx="9144000" cy="1036375"/>
          </a:xfrm>
        </p:spPr>
        <p:txBody>
          <a:bodyPr/>
          <a:lstStyle/>
          <a:p>
            <a:r>
              <a:rPr lang="cs-CZ" dirty="0"/>
              <a:t>Pohlaví u </a:t>
            </a:r>
            <a:r>
              <a:rPr lang="cs-CZ" i="1" dirty="0"/>
              <a:t>D. </a:t>
            </a:r>
            <a:r>
              <a:rPr lang="cs-CZ" i="1" dirty="0" err="1"/>
              <a:t>melanogaster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2874"/>
            <a:ext cx="10570590" cy="382492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jak rozeznat ♂ a ♀?</a:t>
            </a:r>
          </a:p>
          <a:p>
            <a:pPr lvl="1" algn="l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CFB27F0-64ED-416A-9A7D-CFBCB631F64C}"/>
              </a:ext>
            </a:extLst>
          </p:cNvPr>
          <p:cNvSpPr txBox="1"/>
          <p:nvPr/>
        </p:nvSpPr>
        <p:spPr>
          <a:xfrm>
            <a:off x="461913" y="2290713"/>
            <a:ext cx="2723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1) celkový vzhled</a:t>
            </a:r>
          </a:p>
        </p:txBody>
      </p:sp>
      <p:pic>
        <p:nvPicPr>
          <p:cNvPr id="4098" name="Picture 2" descr="Související obrázek">
            <a:extLst>
              <a:ext uri="{FF2B5EF4-FFF2-40B4-BE49-F238E27FC236}">
                <a16:creationId xmlns:a16="http://schemas.microsoft.com/office/drawing/2014/main" id="{3CDDBE7F-A1EB-42F5-A899-F0A8C8E4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13" y="1244338"/>
            <a:ext cx="6943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9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451" y="207963"/>
            <a:ext cx="9144000" cy="1036375"/>
          </a:xfrm>
        </p:spPr>
        <p:txBody>
          <a:bodyPr/>
          <a:lstStyle/>
          <a:p>
            <a:r>
              <a:rPr lang="cs-CZ" dirty="0"/>
              <a:t>Pohlaví u </a:t>
            </a:r>
            <a:r>
              <a:rPr lang="cs-CZ" i="1" dirty="0"/>
              <a:t>D. </a:t>
            </a:r>
            <a:r>
              <a:rPr lang="cs-CZ" i="1" dirty="0" err="1"/>
              <a:t>melanogaster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2874"/>
            <a:ext cx="10570590" cy="382492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jak rozeznat ♂ a ♀?</a:t>
            </a:r>
          </a:p>
          <a:p>
            <a:pPr lvl="1" algn="l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CFB27F0-64ED-416A-9A7D-CFBCB631F64C}"/>
              </a:ext>
            </a:extLst>
          </p:cNvPr>
          <p:cNvSpPr txBox="1"/>
          <p:nvPr/>
        </p:nvSpPr>
        <p:spPr>
          <a:xfrm>
            <a:off x="461913" y="2290713"/>
            <a:ext cx="1951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2) sex comb</a:t>
            </a:r>
          </a:p>
        </p:txBody>
      </p:sp>
      <p:pic>
        <p:nvPicPr>
          <p:cNvPr id="2050" name="Picture 2" descr="Výsledek obrázku pro drosophila sex comb">
            <a:extLst>
              <a:ext uri="{FF2B5EF4-FFF2-40B4-BE49-F238E27FC236}">
                <a16:creationId xmlns:a16="http://schemas.microsoft.com/office/drawing/2014/main" id="{76D171AA-7653-40FD-BB3C-1B17A7D9E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81" y="1244338"/>
            <a:ext cx="7491167" cy="5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0D32658-0ABD-441F-B831-E7A215DDE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7" t="27334" r="38406" b="40166"/>
          <a:stretch/>
        </p:blipFill>
        <p:spPr>
          <a:xfrm>
            <a:off x="1401451" y="2875317"/>
            <a:ext cx="2808678" cy="2228850"/>
          </a:xfrm>
          <a:prstGeom prst="rect">
            <a:avLst/>
          </a:prstGeom>
        </p:spPr>
      </p:pic>
      <p:pic>
        <p:nvPicPr>
          <p:cNvPr id="2052" name="Picture 4" descr="Výsledek obrázku pro drosophila sex comb">
            <a:extLst>
              <a:ext uri="{FF2B5EF4-FFF2-40B4-BE49-F238E27FC236}">
                <a16:creationId xmlns:a16="http://schemas.microsoft.com/office/drawing/2014/main" id="{F961FAAD-0687-4A71-AD28-4AF627371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9" y="3671772"/>
            <a:ext cx="9428156" cy="27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2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451" y="207963"/>
            <a:ext cx="9144000" cy="1036375"/>
          </a:xfrm>
        </p:spPr>
        <p:txBody>
          <a:bodyPr/>
          <a:lstStyle/>
          <a:p>
            <a:r>
              <a:rPr lang="cs-CZ" dirty="0"/>
              <a:t>Pohlaví u </a:t>
            </a:r>
            <a:r>
              <a:rPr lang="cs-CZ" i="1" dirty="0"/>
              <a:t>D. </a:t>
            </a:r>
            <a:r>
              <a:rPr lang="cs-CZ" i="1" dirty="0" err="1"/>
              <a:t>melanogaster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2874"/>
            <a:ext cx="10570590" cy="382492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jak rozeznat ♂ a ♀?</a:t>
            </a:r>
          </a:p>
          <a:p>
            <a:pPr lvl="1" algn="l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CFB27F0-64ED-416A-9A7D-CFBCB631F64C}"/>
              </a:ext>
            </a:extLst>
          </p:cNvPr>
          <p:cNvSpPr txBox="1"/>
          <p:nvPr/>
        </p:nvSpPr>
        <p:spPr>
          <a:xfrm>
            <a:off x="461913" y="2290713"/>
            <a:ext cx="2440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3) tvar zadečku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672519-339A-4BBC-BDC8-2ECD11AB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61" y="2256082"/>
            <a:ext cx="7867650" cy="34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73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451" y="207963"/>
            <a:ext cx="9144000" cy="1036375"/>
          </a:xfrm>
        </p:spPr>
        <p:txBody>
          <a:bodyPr/>
          <a:lstStyle/>
          <a:p>
            <a:r>
              <a:rPr lang="cs-CZ" dirty="0"/>
              <a:t>Pohlaví u </a:t>
            </a:r>
            <a:r>
              <a:rPr lang="cs-CZ" i="1" dirty="0"/>
              <a:t>D. </a:t>
            </a:r>
            <a:r>
              <a:rPr lang="cs-CZ" i="1" dirty="0" err="1"/>
              <a:t>melanogaster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2874"/>
            <a:ext cx="10570590" cy="382492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jak rozeznat ♂ a ♀?</a:t>
            </a:r>
          </a:p>
          <a:p>
            <a:pPr lvl="1" algn="l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CFB27F0-64ED-416A-9A7D-CFBCB631F64C}"/>
              </a:ext>
            </a:extLst>
          </p:cNvPr>
          <p:cNvSpPr txBox="1"/>
          <p:nvPr/>
        </p:nvSpPr>
        <p:spPr>
          <a:xfrm>
            <a:off x="461913" y="2290713"/>
            <a:ext cx="610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4) vzorování zadečku na hřbetní straně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672519-339A-4BBC-BDC8-2ECD11AB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2" y="2858845"/>
            <a:ext cx="7867650" cy="34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480" y="4469067"/>
            <a:ext cx="2618219" cy="2193643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22" name="Text Box 4"/>
          <p:cNvSpPr txBox="1"/>
          <p:nvPr/>
        </p:nvSpPr>
        <p:spPr>
          <a:xfrm>
            <a:off x="980181" y="1395645"/>
            <a:ext cx="5685780" cy="360187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buSzPct val="1000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pochází z Indo-malajské oblasti, nyní po celém světě</a:t>
            </a:r>
          </a:p>
        </p:txBody>
      </p:sp>
      <p:sp>
        <p:nvSpPr>
          <p:cNvPr id="123" name="Text Box 5"/>
          <p:cNvSpPr txBox="1"/>
          <p:nvPr/>
        </p:nvSpPr>
        <p:spPr>
          <a:xfrm>
            <a:off x="4696000" y="3561557"/>
            <a:ext cx="5904978" cy="626887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poprvé použita ke genetickým studiím v roce 1909 v  </a:t>
            </a:r>
            <a:endParaRPr>
              <a:solidFill>
                <a:srgbClr val="000066"/>
              </a:solidFill>
            </a:endParaRPr>
          </a:p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laboratoři T.H.Morgana na Universitě v Kolumbii v USA</a:t>
            </a:r>
          </a:p>
        </p:txBody>
      </p:sp>
      <p:sp>
        <p:nvSpPr>
          <p:cNvPr id="124" name="Text Box 6"/>
          <p:cNvSpPr txBox="1"/>
          <p:nvPr/>
        </p:nvSpPr>
        <p:spPr>
          <a:xfrm>
            <a:off x="1055439" y="5366704"/>
            <a:ext cx="5760963" cy="62688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1910 popsán první mutant s bílýma očima </a:t>
            </a:r>
            <a:endParaRPr>
              <a:solidFill>
                <a:srgbClr val="000066"/>
              </a:solidFill>
            </a:endParaRPr>
          </a:p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= mutace </a:t>
            </a:r>
            <a:r>
              <a:rPr i="1"/>
              <a:t>white</a:t>
            </a:r>
            <a:r>
              <a:t>, gen lokalizován na chromozom X</a:t>
            </a:r>
          </a:p>
        </p:txBody>
      </p:sp>
      <p:sp>
        <p:nvSpPr>
          <p:cNvPr id="125" name="Text Box 2"/>
          <p:cNvSpPr txBox="1"/>
          <p:nvPr/>
        </p:nvSpPr>
        <p:spPr>
          <a:xfrm>
            <a:off x="2767480" y="192088"/>
            <a:ext cx="6704668" cy="821245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Drosophila melanogaster</a:t>
            </a:r>
            <a:r>
              <a:rPr i="0"/>
              <a:t> – </a:t>
            </a:r>
            <a:r>
              <a:t>octomilka obecná</a:t>
            </a:r>
            <a:endParaRPr>
              <a:solidFill>
                <a:srgbClr val="000066"/>
              </a:solidFill>
            </a:endParaRPr>
          </a:p>
          <a:p>
            <a:pPr algn="ctr">
              <a:defRPr sz="2400" b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sz="1800"/>
              <a:t>(banánová muška, vinná muška)</a:t>
            </a:r>
          </a:p>
        </p:txBody>
      </p:sp>
      <p:pic>
        <p:nvPicPr>
          <p:cNvPr id="126" name="Obrázek 8" descr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480" y="1278941"/>
            <a:ext cx="2514177" cy="2008076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27" name="Obrázek 9" descr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906" y="2369498"/>
            <a:ext cx="2809312" cy="2474871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 advAuto="0"/>
      <p:bldP spid="122" grpId="0" animBg="1" advAuto="0"/>
      <p:bldP spid="123" grpId="0" animBg="1" advAuto="0"/>
      <p:bldP spid="124" grpId="0" animBg="1" advAuto="0"/>
      <p:bldP spid="126" grpId="0" animBg="1" advAuto="0"/>
      <p:bldP spid="12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451" y="207963"/>
            <a:ext cx="9144000" cy="1036375"/>
          </a:xfrm>
        </p:spPr>
        <p:txBody>
          <a:bodyPr/>
          <a:lstStyle/>
          <a:p>
            <a:r>
              <a:rPr lang="cs-CZ" dirty="0"/>
              <a:t>Pohlaví u </a:t>
            </a:r>
            <a:r>
              <a:rPr lang="cs-CZ" i="1" dirty="0"/>
              <a:t>D. </a:t>
            </a:r>
            <a:r>
              <a:rPr lang="cs-CZ" i="1" dirty="0" err="1"/>
              <a:t>melanogaster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2874"/>
            <a:ext cx="10570590" cy="382492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jak rozeznat ♂ a ♀?</a:t>
            </a:r>
          </a:p>
          <a:p>
            <a:pPr lvl="1" algn="l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CFB27F0-64ED-416A-9A7D-CFBCB631F64C}"/>
              </a:ext>
            </a:extLst>
          </p:cNvPr>
          <p:cNvSpPr txBox="1"/>
          <p:nvPr/>
        </p:nvSpPr>
        <p:spPr>
          <a:xfrm>
            <a:off x="461913" y="2290713"/>
            <a:ext cx="566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5) vzorování zadečku na břišní straně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672519-339A-4BBC-BDC8-2ECD11AB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10" y="2853668"/>
            <a:ext cx="5429250" cy="24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275248-C614-4373-9BE7-61B2C85B2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07" t="61605" r="50340" b="29690"/>
          <a:stretch/>
        </p:blipFill>
        <p:spPr>
          <a:xfrm>
            <a:off x="6415561" y="5303780"/>
            <a:ext cx="1029073" cy="8912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2D0586A-563B-48D2-B367-14F092DA2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0" t="61469" r="43094" b="25663"/>
          <a:stretch/>
        </p:blipFill>
        <p:spPr>
          <a:xfrm>
            <a:off x="3665132" y="5297535"/>
            <a:ext cx="1133042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F3A736D7-55CE-426E-B51B-2737EE90E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81200"/>
            <a:ext cx="2663826" cy="338613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7" name="Picture 5" descr="Picture 5">
            <a:extLst>
              <a:ext uri="{FF2B5EF4-FFF2-40B4-BE49-F238E27FC236}">
                <a16:creationId xmlns:a16="http://schemas.microsoft.com/office/drawing/2014/main" id="{B42B8E92-6D9D-4519-A228-D8945AD5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05000"/>
            <a:ext cx="2616200" cy="351313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9" name="Zaoblený obdélník 1">
            <a:extLst>
              <a:ext uri="{FF2B5EF4-FFF2-40B4-BE49-F238E27FC236}">
                <a16:creationId xmlns:a16="http://schemas.microsoft.com/office/drawing/2014/main" id="{7FA6E43E-B219-490A-8E89-7C3448825A2A}"/>
              </a:ext>
            </a:extLst>
          </p:cNvPr>
          <p:cNvSpPr/>
          <p:nvPr/>
        </p:nvSpPr>
        <p:spPr>
          <a:xfrm>
            <a:off x="2157664" y="3132397"/>
            <a:ext cx="504057" cy="1050405"/>
          </a:xfrm>
          <a:prstGeom prst="roundRect">
            <a:avLst>
              <a:gd name="adj" fmla="val 16667"/>
            </a:avLst>
          </a:prstGeom>
          <a:solidFill>
            <a:schemeClr val="accent3">
              <a:lumOff val="44000"/>
            </a:schemeClr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7808BDFB-11BF-4969-ADF4-0C3B76BA39BF}"/>
              </a:ext>
            </a:extLst>
          </p:cNvPr>
          <p:cNvSpPr/>
          <p:nvPr/>
        </p:nvSpPr>
        <p:spPr>
          <a:xfrm>
            <a:off x="2303912" y="3628070"/>
            <a:ext cx="228601" cy="228601"/>
          </a:xfrm>
          <a:prstGeom prst="ellipse">
            <a:avLst/>
          </a:prstGeom>
          <a:ln w="19050">
            <a:solidFill>
              <a:srgbClr val="000080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CABEF7F9-0212-41D7-AA23-6D4B04BD112F}"/>
              </a:ext>
            </a:extLst>
          </p:cNvPr>
          <p:cNvSpPr/>
          <p:nvPr/>
        </p:nvSpPr>
        <p:spPr>
          <a:xfrm flipV="1">
            <a:off x="2456312" y="3399470"/>
            <a:ext cx="76201" cy="228601"/>
          </a:xfrm>
          <a:prstGeom prst="line">
            <a:avLst/>
          </a:prstGeom>
          <a:ln w="19050">
            <a:solidFill>
              <a:srgbClr val="00008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302DC065-7D31-4B5A-9AB7-42848E365E8D}"/>
              </a:ext>
            </a:extLst>
          </p:cNvPr>
          <p:cNvSpPr/>
          <p:nvPr/>
        </p:nvSpPr>
        <p:spPr>
          <a:xfrm>
            <a:off x="9272971" y="3149067"/>
            <a:ext cx="504057" cy="1050405"/>
          </a:xfrm>
          <a:prstGeom prst="roundRect">
            <a:avLst>
              <a:gd name="adj" fmla="val 16667"/>
            </a:avLst>
          </a:prstGeom>
          <a:solidFill>
            <a:schemeClr val="accent3">
              <a:lumOff val="44000"/>
            </a:schemeClr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06AA9C99-FF61-4311-82D6-5D84EEEC1D81}"/>
              </a:ext>
            </a:extLst>
          </p:cNvPr>
          <p:cNvSpPr/>
          <p:nvPr/>
        </p:nvSpPr>
        <p:spPr>
          <a:xfrm>
            <a:off x="9372600" y="3352800"/>
            <a:ext cx="304800" cy="304800"/>
          </a:xfrm>
          <a:prstGeom prst="ellipse">
            <a:avLst/>
          </a:prstGeom>
          <a:ln w="19050">
            <a:solidFill>
              <a:srgbClr val="000080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" name="Přímá spojnice 15">
            <a:extLst>
              <a:ext uri="{FF2B5EF4-FFF2-40B4-BE49-F238E27FC236}">
                <a16:creationId xmlns:a16="http://schemas.microsoft.com/office/drawing/2014/main" id="{8426475C-3906-49D5-94F4-64F3B260D97E}"/>
              </a:ext>
            </a:extLst>
          </p:cNvPr>
          <p:cNvSpPr/>
          <p:nvPr/>
        </p:nvSpPr>
        <p:spPr>
          <a:xfrm>
            <a:off x="9524999" y="3657600"/>
            <a:ext cx="1" cy="347465"/>
          </a:xfrm>
          <a:prstGeom prst="line">
            <a:avLst/>
          </a:prstGeom>
          <a:solidFill>
            <a:schemeClr val="accent3">
              <a:lumOff val="44000"/>
            </a:schemeClr>
          </a:solidFill>
          <a:ln w="19050">
            <a:solidFill>
              <a:schemeClr val="accent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Přímá spojnice 16">
            <a:extLst>
              <a:ext uri="{FF2B5EF4-FFF2-40B4-BE49-F238E27FC236}">
                <a16:creationId xmlns:a16="http://schemas.microsoft.com/office/drawing/2014/main" id="{5458CE4E-A4EC-4F1F-804F-9E65E31E69B7}"/>
              </a:ext>
            </a:extLst>
          </p:cNvPr>
          <p:cNvSpPr/>
          <p:nvPr/>
        </p:nvSpPr>
        <p:spPr>
          <a:xfrm>
            <a:off x="9408368" y="3831332"/>
            <a:ext cx="269033" cy="1"/>
          </a:xfrm>
          <a:prstGeom prst="line">
            <a:avLst/>
          </a:prstGeom>
          <a:solidFill>
            <a:schemeClr val="accent3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895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021" y="558727"/>
            <a:ext cx="9144000" cy="1036375"/>
          </a:xfrm>
        </p:spPr>
        <p:txBody>
          <a:bodyPr>
            <a:normAutofit fontScale="90000"/>
          </a:bodyPr>
          <a:lstStyle/>
          <a:p>
            <a:r>
              <a:rPr lang="cs-CZ" dirty="0"/>
              <a:t>Dědičnost znaku vázaného na pohlaví</a:t>
            </a:r>
            <a:endParaRPr lang="cs-CZ" i="1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728CC1A-82DF-4B6D-88B9-203A4E606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8790"/>
            <a:ext cx="9144000" cy="5452110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♂ 	</a:t>
            </a:r>
            <a:r>
              <a:rPr lang="cs-CZ" dirty="0" err="1"/>
              <a:t>heterogametický</a:t>
            </a:r>
            <a:r>
              <a:rPr lang="cs-CZ" dirty="0"/>
              <a:t>	 XY</a:t>
            </a:r>
          </a:p>
          <a:p>
            <a:pPr algn="l"/>
            <a:r>
              <a:rPr lang="cs-CZ" dirty="0"/>
              <a:t>♀ 	</a:t>
            </a:r>
            <a:r>
              <a:rPr lang="cs-CZ" dirty="0" err="1"/>
              <a:t>homogametická</a:t>
            </a:r>
            <a:r>
              <a:rPr lang="cs-CZ" dirty="0"/>
              <a:t>	 XX</a:t>
            </a:r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173A2EC-16EA-49A6-B0E1-1844306A71BD}"/>
              </a:ext>
            </a:extLst>
          </p:cNvPr>
          <p:cNvSpPr/>
          <p:nvPr/>
        </p:nvSpPr>
        <p:spPr>
          <a:xfrm>
            <a:off x="4136571" y="3048786"/>
            <a:ext cx="188686" cy="14949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A03E21E-C5A8-4B16-A817-B89B39F2C836}"/>
              </a:ext>
            </a:extLst>
          </p:cNvPr>
          <p:cNvSpPr/>
          <p:nvPr/>
        </p:nvSpPr>
        <p:spPr>
          <a:xfrm>
            <a:off x="4136571" y="4543758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C10740F-263C-4838-B3C2-1978D7B77C1E}"/>
              </a:ext>
            </a:extLst>
          </p:cNvPr>
          <p:cNvSpPr txBox="1"/>
          <p:nvPr/>
        </p:nvSpPr>
        <p:spPr>
          <a:xfrm>
            <a:off x="4072056" y="5298531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X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62BDDC7-5523-41FE-AF57-ADC069271F73}"/>
              </a:ext>
            </a:extLst>
          </p:cNvPr>
          <p:cNvSpPr/>
          <p:nvPr/>
        </p:nvSpPr>
        <p:spPr>
          <a:xfrm>
            <a:off x="5419287" y="4583700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C56D07A-56F9-45C7-BB0B-8BEE7D2E7E42}"/>
              </a:ext>
            </a:extLst>
          </p:cNvPr>
          <p:cNvSpPr/>
          <p:nvPr/>
        </p:nvSpPr>
        <p:spPr>
          <a:xfrm>
            <a:off x="5419287" y="3729534"/>
            <a:ext cx="188686" cy="8541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83D811D-C041-420A-BB1A-FBFAB7559925}"/>
              </a:ext>
            </a:extLst>
          </p:cNvPr>
          <p:cNvSpPr/>
          <p:nvPr/>
        </p:nvSpPr>
        <p:spPr>
          <a:xfrm rot="19610017">
            <a:off x="5578145" y="3738996"/>
            <a:ext cx="188686" cy="517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4366DC-B924-4A25-92E5-1E2740BD4064}"/>
              </a:ext>
            </a:extLst>
          </p:cNvPr>
          <p:cNvSpPr txBox="1"/>
          <p:nvPr/>
        </p:nvSpPr>
        <p:spPr>
          <a:xfrm>
            <a:off x="5354772" y="5298531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17A5C5-8594-43A8-90DB-0FFA2A4ED77E}"/>
              </a:ext>
            </a:extLst>
          </p:cNvPr>
          <p:cNvSpPr txBox="1"/>
          <p:nvPr/>
        </p:nvSpPr>
        <p:spPr>
          <a:xfrm>
            <a:off x="5929241" y="4577914"/>
            <a:ext cx="6331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2"/>
                </a:solidFill>
              </a:rPr>
              <a:t>homologická oblast (</a:t>
            </a:r>
            <a:r>
              <a:rPr lang="cs-CZ" sz="2800" b="1" dirty="0" err="1">
                <a:solidFill>
                  <a:schemeClr val="accent2"/>
                </a:solidFill>
              </a:rPr>
              <a:t>pseudoautozomální</a:t>
            </a:r>
            <a:r>
              <a:rPr lang="cs-CZ" sz="28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2F21622-6BA0-4BC3-91F5-3FA0A6C831A9}"/>
              </a:ext>
            </a:extLst>
          </p:cNvPr>
          <p:cNvSpPr txBox="1"/>
          <p:nvPr/>
        </p:nvSpPr>
        <p:spPr>
          <a:xfrm>
            <a:off x="5957211" y="3114342"/>
            <a:ext cx="320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chemeClr val="accent6"/>
                </a:solidFill>
              </a:rPr>
              <a:t>heterologická</a:t>
            </a:r>
            <a:r>
              <a:rPr lang="cs-CZ" sz="2800" b="1" dirty="0">
                <a:solidFill>
                  <a:schemeClr val="accent6"/>
                </a:solidFill>
              </a:rPr>
              <a:t> </a:t>
            </a:r>
            <a:r>
              <a:rPr lang="cs-CZ" sz="2800" b="1" dirty="0">
                <a:solidFill>
                  <a:schemeClr val="accent1"/>
                </a:solidFill>
              </a:rPr>
              <a:t>oblast</a:t>
            </a:r>
          </a:p>
        </p:txBody>
      </p:sp>
    </p:spTree>
    <p:extLst>
      <p:ext uri="{BB962C8B-B14F-4D97-AF65-F5344CB8AC3E}">
        <p14:creationId xmlns:p14="http://schemas.microsoft.com/office/powerpoint/2010/main" val="1667978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021" y="558727"/>
            <a:ext cx="9144000" cy="1036375"/>
          </a:xfrm>
        </p:spPr>
        <p:txBody>
          <a:bodyPr>
            <a:normAutofit fontScale="90000"/>
          </a:bodyPr>
          <a:lstStyle/>
          <a:p>
            <a:r>
              <a:rPr lang="cs-CZ" dirty="0"/>
              <a:t>Pozorovaný znak v oblasti homologie</a:t>
            </a:r>
            <a:endParaRPr lang="cs-CZ" i="1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728CC1A-82DF-4B6D-88B9-203A4E606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8790"/>
            <a:ext cx="9144000" cy="5452110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♂ 	</a:t>
            </a:r>
            <a:r>
              <a:rPr lang="cs-CZ" dirty="0" err="1"/>
              <a:t>heterogametický</a:t>
            </a:r>
            <a:r>
              <a:rPr lang="cs-CZ" dirty="0"/>
              <a:t>	 XY</a:t>
            </a:r>
          </a:p>
          <a:p>
            <a:pPr algn="l"/>
            <a:r>
              <a:rPr lang="cs-CZ" dirty="0"/>
              <a:t>♀ 	</a:t>
            </a:r>
            <a:r>
              <a:rPr lang="cs-CZ" dirty="0" err="1"/>
              <a:t>homogametická</a:t>
            </a:r>
            <a:r>
              <a:rPr lang="cs-CZ" dirty="0"/>
              <a:t>	 XX</a:t>
            </a:r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173A2EC-16EA-49A6-B0E1-1844306A71BD}"/>
              </a:ext>
            </a:extLst>
          </p:cNvPr>
          <p:cNvSpPr/>
          <p:nvPr/>
        </p:nvSpPr>
        <p:spPr>
          <a:xfrm>
            <a:off x="4136571" y="3048786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A03E21E-C5A8-4B16-A817-B89B39F2C836}"/>
              </a:ext>
            </a:extLst>
          </p:cNvPr>
          <p:cNvSpPr/>
          <p:nvPr/>
        </p:nvSpPr>
        <p:spPr>
          <a:xfrm>
            <a:off x="4136571" y="4501641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C10740F-263C-4838-B3C2-1978D7B77C1E}"/>
              </a:ext>
            </a:extLst>
          </p:cNvPr>
          <p:cNvSpPr txBox="1"/>
          <p:nvPr/>
        </p:nvSpPr>
        <p:spPr>
          <a:xfrm>
            <a:off x="4072056" y="5298531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X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62BDDC7-5523-41FE-AF57-ADC069271F73}"/>
              </a:ext>
            </a:extLst>
          </p:cNvPr>
          <p:cNvSpPr/>
          <p:nvPr/>
        </p:nvSpPr>
        <p:spPr>
          <a:xfrm>
            <a:off x="5419287" y="4583700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C56D07A-56F9-45C7-BB0B-8BEE7D2E7E42}"/>
              </a:ext>
            </a:extLst>
          </p:cNvPr>
          <p:cNvSpPr/>
          <p:nvPr/>
        </p:nvSpPr>
        <p:spPr>
          <a:xfrm>
            <a:off x="5419287" y="3729534"/>
            <a:ext cx="188686" cy="8541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83D811D-C041-420A-BB1A-FBFAB7559925}"/>
              </a:ext>
            </a:extLst>
          </p:cNvPr>
          <p:cNvSpPr/>
          <p:nvPr/>
        </p:nvSpPr>
        <p:spPr>
          <a:xfrm rot="19610017">
            <a:off x="5578145" y="3738996"/>
            <a:ext cx="188686" cy="517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4366DC-B924-4A25-92E5-1E2740BD4064}"/>
              </a:ext>
            </a:extLst>
          </p:cNvPr>
          <p:cNvSpPr txBox="1"/>
          <p:nvPr/>
        </p:nvSpPr>
        <p:spPr>
          <a:xfrm>
            <a:off x="5354772" y="5298531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Y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8BDDF0DB-A0F6-49DB-87C9-AE13202C26DD}"/>
              </a:ext>
            </a:extLst>
          </p:cNvPr>
          <p:cNvSpPr/>
          <p:nvPr/>
        </p:nvSpPr>
        <p:spPr>
          <a:xfrm>
            <a:off x="4136571" y="4742955"/>
            <a:ext cx="188686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8E4B71CC-D202-40F5-8761-D2A34CB294E2}"/>
              </a:ext>
            </a:extLst>
          </p:cNvPr>
          <p:cNvSpPr/>
          <p:nvPr/>
        </p:nvSpPr>
        <p:spPr>
          <a:xfrm>
            <a:off x="5419287" y="4745934"/>
            <a:ext cx="188686" cy="4571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6C29E74-9F10-4C85-8FCC-324A7AB9785A}"/>
              </a:ext>
            </a:extLst>
          </p:cNvPr>
          <p:cNvCxnSpPr/>
          <p:nvPr/>
        </p:nvCxnSpPr>
        <p:spPr>
          <a:xfrm>
            <a:off x="2544173" y="4265894"/>
            <a:ext cx="1444897" cy="471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DE1D10E-1653-4670-8F88-6DF07C6B385D}"/>
              </a:ext>
            </a:extLst>
          </p:cNvPr>
          <p:cNvSpPr txBox="1"/>
          <p:nvPr/>
        </p:nvSpPr>
        <p:spPr>
          <a:xfrm>
            <a:off x="2544173" y="5898995"/>
            <a:ext cx="6499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ZNAK SE DĚDÍ JAKO BY BYL AUTOZOMÁLNÍ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0B96C96-EFFE-4603-A138-7642758E03F4}"/>
              </a:ext>
            </a:extLst>
          </p:cNvPr>
          <p:cNvSpPr txBox="1"/>
          <p:nvPr/>
        </p:nvSpPr>
        <p:spPr>
          <a:xfrm>
            <a:off x="3915184" y="4357935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D45B2EA-F3C5-40BA-856F-14A6C3A4D7AF}"/>
              </a:ext>
            </a:extLst>
          </p:cNvPr>
          <p:cNvSpPr txBox="1"/>
          <p:nvPr/>
        </p:nvSpPr>
        <p:spPr>
          <a:xfrm>
            <a:off x="5156851" y="442906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628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021" y="558727"/>
            <a:ext cx="9144000" cy="1036375"/>
          </a:xfrm>
        </p:spPr>
        <p:txBody>
          <a:bodyPr>
            <a:normAutofit fontScale="90000"/>
          </a:bodyPr>
          <a:lstStyle/>
          <a:p>
            <a:r>
              <a:rPr lang="cs-CZ" dirty="0"/>
              <a:t>Pozorovaný znak v oblasti </a:t>
            </a:r>
            <a:r>
              <a:rPr lang="cs-CZ" dirty="0" err="1"/>
              <a:t>heterologie</a:t>
            </a:r>
            <a:r>
              <a:rPr lang="cs-CZ" dirty="0"/>
              <a:t> - Y</a:t>
            </a:r>
            <a:endParaRPr lang="cs-CZ" i="1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728CC1A-82DF-4B6D-88B9-203A4E606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8790"/>
            <a:ext cx="9144000" cy="5452110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♂ 	</a:t>
            </a:r>
            <a:r>
              <a:rPr lang="cs-CZ" dirty="0" err="1"/>
              <a:t>heterogametický</a:t>
            </a:r>
            <a:r>
              <a:rPr lang="cs-CZ" dirty="0"/>
              <a:t>	 XY</a:t>
            </a:r>
          </a:p>
          <a:p>
            <a:pPr algn="l"/>
            <a:r>
              <a:rPr lang="cs-CZ" dirty="0"/>
              <a:t>♀ 	</a:t>
            </a:r>
            <a:r>
              <a:rPr lang="cs-CZ" dirty="0" err="1"/>
              <a:t>homogametická</a:t>
            </a:r>
            <a:r>
              <a:rPr lang="cs-CZ" dirty="0"/>
              <a:t>	 XX</a:t>
            </a:r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173A2EC-16EA-49A6-B0E1-1844306A71BD}"/>
              </a:ext>
            </a:extLst>
          </p:cNvPr>
          <p:cNvSpPr/>
          <p:nvPr/>
        </p:nvSpPr>
        <p:spPr>
          <a:xfrm>
            <a:off x="4136571" y="3048786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A03E21E-C5A8-4B16-A817-B89B39F2C836}"/>
              </a:ext>
            </a:extLst>
          </p:cNvPr>
          <p:cNvSpPr/>
          <p:nvPr/>
        </p:nvSpPr>
        <p:spPr>
          <a:xfrm>
            <a:off x="4136571" y="4543758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C10740F-263C-4838-B3C2-1978D7B77C1E}"/>
              </a:ext>
            </a:extLst>
          </p:cNvPr>
          <p:cNvSpPr txBox="1"/>
          <p:nvPr/>
        </p:nvSpPr>
        <p:spPr>
          <a:xfrm>
            <a:off x="4072056" y="5298531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X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62BDDC7-5523-41FE-AF57-ADC069271F73}"/>
              </a:ext>
            </a:extLst>
          </p:cNvPr>
          <p:cNvSpPr/>
          <p:nvPr/>
        </p:nvSpPr>
        <p:spPr>
          <a:xfrm>
            <a:off x="5419287" y="4583700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C56D07A-56F9-45C7-BB0B-8BEE7D2E7E42}"/>
              </a:ext>
            </a:extLst>
          </p:cNvPr>
          <p:cNvSpPr/>
          <p:nvPr/>
        </p:nvSpPr>
        <p:spPr>
          <a:xfrm>
            <a:off x="5419287" y="3729532"/>
            <a:ext cx="188686" cy="8541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83D811D-C041-420A-BB1A-FBFAB7559925}"/>
              </a:ext>
            </a:extLst>
          </p:cNvPr>
          <p:cNvSpPr/>
          <p:nvPr/>
        </p:nvSpPr>
        <p:spPr>
          <a:xfrm rot="19610017">
            <a:off x="5578145" y="3738996"/>
            <a:ext cx="188686" cy="517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4366DC-B924-4A25-92E5-1E2740BD4064}"/>
              </a:ext>
            </a:extLst>
          </p:cNvPr>
          <p:cNvSpPr txBox="1"/>
          <p:nvPr/>
        </p:nvSpPr>
        <p:spPr>
          <a:xfrm>
            <a:off x="5354772" y="5298531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Y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8E4B71CC-D202-40F5-8761-D2A34CB294E2}"/>
              </a:ext>
            </a:extLst>
          </p:cNvPr>
          <p:cNvSpPr/>
          <p:nvPr/>
        </p:nvSpPr>
        <p:spPr>
          <a:xfrm>
            <a:off x="5419287" y="4197317"/>
            <a:ext cx="188686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6C29E74-9F10-4C85-8FCC-324A7AB9785A}"/>
              </a:ext>
            </a:extLst>
          </p:cNvPr>
          <p:cNvCxnSpPr/>
          <p:nvPr/>
        </p:nvCxnSpPr>
        <p:spPr>
          <a:xfrm>
            <a:off x="3958045" y="3712294"/>
            <a:ext cx="1444897" cy="471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DE1D10E-1653-4670-8F88-6DF07C6B385D}"/>
              </a:ext>
            </a:extLst>
          </p:cNvPr>
          <p:cNvSpPr txBox="1"/>
          <p:nvPr/>
        </p:nvSpPr>
        <p:spPr>
          <a:xfrm>
            <a:off x="1726026" y="5863193"/>
            <a:ext cx="98968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ZNAK SE DĚDÍ JEN V OTCOVSKÉ LINII (HOLANDRICKÁ DĚDIČNOST)</a:t>
            </a:r>
          </a:p>
          <a:p>
            <a:r>
              <a:rPr lang="cs-CZ" sz="2800" b="1" dirty="0"/>
              <a:t>			z otce na syna, dědičnost </a:t>
            </a:r>
            <a:r>
              <a:rPr lang="cs-CZ" sz="2800" b="1" u="sng" dirty="0"/>
              <a:t>přímá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FA2FC1B-B7D6-4E15-82FE-B71AD07D510A}"/>
              </a:ext>
            </a:extLst>
          </p:cNvPr>
          <p:cNvSpPr txBox="1"/>
          <p:nvPr/>
        </p:nvSpPr>
        <p:spPr>
          <a:xfrm>
            <a:off x="5195914" y="3837298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59FD4EC6-9536-48A5-97AB-1740660B479A}"/>
              </a:ext>
            </a:extLst>
          </p:cNvPr>
          <p:cNvCxnSpPr/>
          <p:nvPr/>
        </p:nvCxnSpPr>
        <p:spPr>
          <a:xfrm>
            <a:off x="4072056" y="3987209"/>
            <a:ext cx="317716" cy="1965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8AB022C-BA16-441F-8047-5E5E795F35F5}"/>
              </a:ext>
            </a:extLst>
          </p:cNvPr>
          <p:cNvCxnSpPr/>
          <p:nvPr/>
        </p:nvCxnSpPr>
        <p:spPr>
          <a:xfrm flipV="1">
            <a:off x="4072056" y="4061637"/>
            <a:ext cx="317716" cy="1356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5" descr="Picture 45">
            <a:extLst>
              <a:ext uri="{FF2B5EF4-FFF2-40B4-BE49-F238E27FC236}">
                <a16:creationId xmlns:a16="http://schemas.microsoft.com/office/drawing/2014/main" id="{FC56BC21-8823-4C8C-8C0C-2113AA848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588" y="2908691"/>
            <a:ext cx="3705226" cy="182880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2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021" y="558727"/>
            <a:ext cx="9144000" cy="1036375"/>
          </a:xfrm>
        </p:spPr>
        <p:txBody>
          <a:bodyPr>
            <a:normAutofit fontScale="90000"/>
          </a:bodyPr>
          <a:lstStyle/>
          <a:p>
            <a:r>
              <a:rPr lang="cs-CZ" dirty="0"/>
              <a:t>Pozorovaný znak v oblasti </a:t>
            </a:r>
            <a:r>
              <a:rPr lang="cs-CZ" dirty="0" err="1"/>
              <a:t>heterologie</a:t>
            </a:r>
            <a:r>
              <a:rPr lang="cs-CZ" dirty="0"/>
              <a:t> - X</a:t>
            </a:r>
            <a:endParaRPr lang="cs-CZ" i="1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728CC1A-82DF-4B6D-88B9-203A4E606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8790"/>
            <a:ext cx="9144000" cy="5452110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♂ 	</a:t>
            </a:r>
            <a:r>
              <a:rPr lang="cs-CZ" dirty="0" err="1"/>
              <a:t>heterogametický</a:t>
            </a:r>
            <a:r>
              <a:rPr lang="cs-CZ" dirty="0"/>
              <a:t>	 XY</a:t>
            </a:r>
          </a:p>
          <a:p>
            <a:pPr algn="l"/>
            <a:r>
              <a:rPr lang="cs-CZ" dirty="0"/>
              <a:t>♀ 	</a:t>
            </a:r>
            <a:r>
              <a:rPr lang="cs-CZ" dirty="0" err="1"/>
              <a:t>homogametická</a:t>
            </a:r>
            <a:r>
              <a:rPr lang="cs-CZ" dirty="0"/>
              <a:t>	 XX</a:t>
            </a:r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173A2EC-16EA-49A6-B0E1-1844306A71BD}"/>
              </a:ext>
            </a:extLst>
          </p:cNvPr>
          <p:cNvSpPr/>
          <p:nvPr/>
        </p:nvSpPr>
        <p:spPr>
          <a:xfrm>
            <a:off x="6568878" y="2932996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A03E21E-C5A8-4B16-A817-B89B39F2C836}"/>
              </a:ext>
            </a:extLst>
          </p:cNvPr>
          <p:cNvSpPr/>
          <p:nvPr/>
        </p:nvSpPr>
        <p:spPr>
          <a:xfrm>
            <a:off x="6568878" y="4429310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C10740F-263C-4838-B3C2-1978D7B77C1E}"/>
              </a:ext>
            </a:extLst>
          </p:cNvPr>
          <p:cNvSpPr txBox="1"/>
          <p:nvPr/>
        </p:nvSpPr>
        <p:spPr>
          <a:xfrm>
            <a:off x="6520309" y="492058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X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62BDDC7-5523-41FE-AF57-ADC069271F73}"/>
              </a:ext>
            </a:extLst>
          </p:cNvPr>
          <p:cNvSpPr/>
          <p:nvPr/>
        </p:nvSpPr>
        <p:spPr>
          <a:xfrm>
            <a:off x="7336953" y="4432630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C56D07A-56F9-45C7-BB0B-8BEE7D2E7E42}"/>
              </a:ext>
            </a:extLst>
          </p:cNvPr>
          <p:cNvSpPr/>
          <p:nvPr/>
        </p:nvSpPr>
        <p:spPr>
          <a:xfrm>
            <a:off x="7336953" y="3573512"/>
            <a:ext cx="188686" cy="8541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83D811D-C041-420A-BB1A-FBFAB7559925}"/>
              </a:ext>
            </a:extLst>
          </p:cNvPr>
          <p:cNvSpPr/>
          <p:nvPr/>
        </p:nvSpPr>
        <p:spPr>
          <a:xfrm rot="19610017">
            <a:off x="7487110" y="3597754"/>
            <a:ext cx="188686" cy="517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4366DC-B924-4A25-92E5-1E2740BD4064}"/>
              </a:ext>
            </a:extLst>
          </p:cNvPr>
          <p:cNvSpPr txBox="1"/>
          <p:nvPr/>
        </p:nvSpPr>
        <p:spPr>
          <a:xfrm>
            <a:off x="7272438" y="492058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Y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8BDDF0DB-A0F6-49DB-87C9-AE13202C26DD}"/>
              </a:ext>
            </a:extLst>
          </p:cNvPr>
          <p:cNvSpPr/>
          <p:nvPr/>
        </p:nvSpPr>
        <p:spPr>
          <a:xfrm>
            <a:off x="6579361" y="3573511"/>
            <a:ext cx="188686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D261F12-AE42-4951-8A83-71551FC3EB22}"/>
              </a:ext>
            </a:extLst>
          </p:cNvPr>
          <p:cNvSpPr/>
          <p:nvPr/>
        </p:nvSpPr>
        <p:spPr>
          <a:xfrm>
            <a:off x="1746141" y="2911195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B8C80F3-B451-447A-85D2-8ABEE903DC7B}"/>
              </a:ext>
            </a:extLst>
          </p:cNvPr>
          <p:cNvSpPr/>
          <p:nvPr/>
        </p:nvSpPr>
        <p:spPr>
          <a:xfrm>
            <a:off x="1746141" y="4406167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C5F685F-A6A5-4161-A6FC-D405C8A108B4}"/>
              </a:ext>
            </a:extLst>
          </p:cNvPr>
          <p:cNvSpPr/>
          <p:nvPr/>
        </p:nvSpPr>
        <p:spPr>
          <a:xfrm>
            <a:off x="3154986" y="4406259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EA0766C-BAAE-4071-BEF7-9DC0E9883C02}"/>
              </a:ext>
            </a:extLst>
          </p:cNvPr>
          <p:cNvSpPr txBox="1"/>
          <p:nvPr/>
        </p:nvSpPr>
        <p:spPr>
          <a:xfrm>
            <a:off x="3527407" y="4981359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X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77F6473-3B5A-44EA-A23C-A215E7D66DA8}"/>
              </a:ext>
            </a:extLst>
          </p:cNvPr>
          <p:cNvSpPr txBox="1"/>
          <p:nvPr/>
        </p:nvSpPr>
        <p:spPr>
          <a:xfrm>
            <a:off x="3063631" y="4981359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X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A3767D74-4781-4E19-BB45-9CFE08255CD8}"/>
              </a:ext>
            </a:extLst>
          </p:cNvPr>
          <p:cNvSpPr/>
          <p:nvPr/>
        </p:nvSpPr>
        <p:spPr>
          <a:xfrm>
            <a:off x="2209247" y="4406167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CC9A99A9-81E0-448E-BC1B-76A0F826399C}"/>
              </a:ext>
            </a:extLst>
          </p:cNvPr>
          <p:cNvSpPr/>
          <p:nvPr/>
        </p:nvSpPr>
        <p:spPr>
          <a:xfrm>
            <a:off x="2209247" y="2911195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750B76C-C859-407C-B3CD-6AA84EDF1309}"/>
              </a:ext>
            </a:extLst>
          </p:cNvPr>
          <p:cNvSpPr txBox="1"/>
          <p:nvPr/>
        </p:nvSpPr>
        <p:spPr>
          <a:xfrm>
            <a:off x="1659260" y="5013090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X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B15B9BF-A472-4E16-82EC-7F82CE0D903C}"/>
              </a:ext>
            </a:extLst>
          </p:cNvPr>
          <p:cNvSpPr txBox="1"/>
          <p:nvPr/>
        </p:nvSpPr>
        <p:spPr>
          <a:xfrm>
            <a:off x="2147718" y="5021385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X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BD6775F2-E663-4DF9-9328-672EBB63EAF6}"/>
              </a:ext>
            </a:extLst>
          </p:cNvPr>
          <p:cNvSpPr/>
          <p:nvPr/>
        </p:nvSpPr>
        <p:spPr>
          <a:xfrm>
            <a:off x="1738338" y="3596372"/>
            <a:ext cx="188686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F8004B5-BDD5-4222-B658-0C81ABB92E9E}"/>
              </a:ext>
            </a:extLst>
          </p:cNvPr>
          <p:cNvSpPr txBox="1"/>
          <p:nvPr/>
        </p:nvSpPr>
        <p:spPr>
          <a:xfrm>
            <a:off x="1495511" y="3215931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99708882-7223-4B4C-90EF-D272C965010E}"/>
              </a:ext>
            </a:extLst>
          </p:cNvPr>
          <p:cNvSpPr/>
          <p:nvPr/>
        </p:nvSpPr>
        <p:spPr>
          <a:xfrm>
            <a:off x="2205654" y="3588698"/>
            <a:ext cx="188686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5D5B1AFB-FF60-428E-AC67-A59AFF24E311}"/>
              </a:ext>
            </a:extLst>
          </p:cNvPr>
          <p:cNvSpPr txBox="1"/>
          <p:nvPr/>
        </p:nvSpPr>
        <p:spPr>
          <a:xfrm>
            <a:off x="1952089" y="324989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B144A79C-F50F-4336-8A53-9C91731BF7F5}"/>
              </a:ext>
            </a:extLst>
          </p:cNvPr>
          <p:cNvSpPr/>
          <p:nvPr/>
        </p:nvSpPr>
        <p:spPr>
          <a:xfrm>
            <a:off x="3158579" y="2911195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32831941-84C4-4108-8504-AE90B93200AF}"/>
              </a:ext>
            </a:extLst>
          </p:cNvPr>
          <p:cNvSpPr/>
          <p:nvPr/>
        </p:nvSpPr>
        <p:spPr>
          <a:xfrm>
            <a:off x="3616570" y="4400345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535BCD5B-F06E-4DCA-AD9C-695CB3D9FD14}"/>
              </a:ext>
            </a:extLst>
          </p:cNvPr>
          <p:cNvSpPr/>
          <p:nvPr/>
        </p:nvSpPr>
        <p:spPr>
          <a:xfrm>
            <a:off x="3611699" y="2911195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D5CF4101-DADE-4685-AE29-6269F159D1CD}"/>
              </a:ext>
            </a:extLst>
          </p:cNvPr>
          <p:cNvSpPr/>
          <p:nvPr/>
        </p:nvSpPr>
        <p:spPr>
          <a:xfrm>
            <a:off x="3154986" y="3588290"/>
            <a:ext cx="188686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84D57289-7128-4F2B-97FB-1E5BCF4EF891}"/>
              </a:ext>
            </a:extLst>
          </p:cNvPr>
          <p:cNvSpPr/>
          <p:nvPr/>
        </p:nvSpPr>
        <p:spPr>
          <a:xfrm>
            <a:off x="3613573" y="3573512"/>
            <a:ext cx="188686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60B3D313-5BEB-44DE-8E13-E3CDB70E2E08}"/>
              </a:ext>
            </a:extLst>
          </p:cNvPr>
          <p:cNvSpPr txBox="1"/>
          <p:nvPr/>
        </p:nvSpPr>
        <p:spPr>
          <a:xfrm>
            <a:off x="2916164" y="321886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810C464C-3EDB-497A-8A1C-FD9C0B44D8CE}"/>
              </a:ext>
            </a:extLst>
          </p:cNvPr>
          <p:cNvSpPr txBox="1"/>
          <p:nvPr/>
        </p:nvSpPr>
        <p:spPr>
          <a:xfrm>
            <a:off x="3387782" y="328934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70CBBD86-5E94-4A38-BC58-72EC3A3C6551}"/>
              </a:ext>
            </a:extLst>
          </p:cNvPr>
          <p:cNvSpPr/>
          <p:nvPr/>
        </p:nvSpPr>
        <p:spPr>
          <a:xfrm>
            <a:off x="6371742" y="6103474"/>
            <a:ext cx="1801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♂ projeví se vždy</a:t>
            </a: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B72B6139-493D-41F3-81F3-386B8C9646AD}"/>
              </a:ext>
            </a:extLst>
          </p:cNvPr>
          <p:cNvSpPr/>
          <p:nvPr/>
        </p:nvSpPr>
        <p:spPr>
          <a:xfrm>
            <a:off x="1294846" y="6144775"/>
            <a:ext cx="3855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♀ projeví se jen v homozygotní sestavě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F6116DE4-F6BB-4957-BCBE-18EDA39ADDB8}"/>
              </a:ext>
            </a:extLst>
          </p:cNvPr>
          <p:cNvSpPr txBox="1"/>
          <p:nvPr/>
        </p:nvSpPr>
        <p:spPr>
          <a:xfrm>
            <a:off x="1428370" y="5470028"/>
            <a:ext cx="1245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zdravá </a:t>
            </a:r>
          </a:p>
          <a:p>
            <a:pPr algn="ctr"/>
            <a:r>
              <a:rPr lang="cs-CZ" dirty="0"/>
              <a:t>přenašečka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B5333751-AABD-4A49-8D08-FB564399AFC7}"/>
              </a:ext>
            </a:extLst>
          </p:cNvPr>
          <p:cNvSpPr txBox="1"/>
          <p:nvPr/>
        </p:nvSpPr>
        <p:spPr>
          <a:xfrm>
            <a:off x="3006267" y="548139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nemocná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DEE43852-3921-47F9-82FD-C113BAC3418B}"/>
              </a:ext>
            </a:extLst>
          </p:cNvPr>
          <p:cNvCxnSpPr/>
          <p:nvPr/>
        </p:nvCxnSpPr>
        <p:spPr>
          <a:xfrm>
            <a:off x="367798" y="3072320"/>
            <a:ext cx="1444897" cy="471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se šipkou 51">
            <a:extLst>
              <a:ext uri="{FF2B5EF4-FFF2-40B4-BE49-F238E27FC236}">
                <a16:creationId xmlns:a16="http://schemas.microsoft.com/office/drawing/2014/main" id="{9B1B4132-49A5-4225-AEBA-72ED8089E5F7}"/>
              </a:ext>
            </a:extLst>
          </p:cNvPr>
          <p:cNvCxnSpPr/>
          <p:nvPr/>
        </p:nvCxnSpPr>
        <p:spPr>
          <a:xfrm>
            <a:off x="5086166" y="3074795"/>
            <a:ext cx="1444897" cy="471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99D589BA-89CF-4419-A306-F1F048F786E6}"/>
              </a:ext>
            </a:extLst>
          </p:cNvPr>
          <p:cNvSpPr txBox="1"/>
          <p:nvPr/>
        </p:nvSpPr>
        <p:spPr>
          <a:xfrm>
            <a:off x="6324086" y="319905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D5E29FE9-8884-421F-86D8-A4790DDE9E58}"/>
              </a:ext>
            </a:extLst>
          </p:cNvPr>
          <p:cNvSpPr txBox="1"/>
          <p:nvPr/>
        </p:nvSpPr>
        <p:spPr>
          <a:xfrm>
            <a:off x="6510733" y="5377753"/>
            <a:ext cx="10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nemocný</a:t>
            </a:r>
          </a:p>
        </p:txBody>
      </p: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4ED6D764-BCD3-4CC8-8353-29559F7B1A7F}"/>
              </a:ext>
            </a:extLst>
          </p:cNvPr>
          <p:cNvCxnSpPr>
            <a:endCxn id="11" idx="3"/>
          </p:cNvCxnSpPr>
          <p:nvPr/>
        </p:nvCxnSpPr>
        <p:spPr>
          <a:xfrm>
            <a:off x="7272438" y="3543814"/>
            <a:ext cx="387988" cy="2610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6EEBD1E8-7F61-4C57-809D-C58985884904}"/>
              </a:ext>
            </a:extLst>
          </p:cNvPr>
          <p:cNvCxnSpPr/>
          <p:nvPr/>
        </p:nvCxnSpPr>
        <p:spPr>
          <a:xfrm flipV="1">
            <a:off x="7272438" y="3568391"/>
            <a:ext cx="414902" cy="2486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>
            <a:extLst>
              <a:ext uri="{FF2B5EF4-FFF2-40B4-BE49-F238E27FC236}">
                <a16:creationId xmlns:a16="http://schemas.microsoft.com/office/drawing/2014/main" id="{312145CB-F944-41A9-B287-13C4A60D970D}"/>
              </a:ext>
            </a:extLst>
          </p:cNvPr>
          <p:cNvCxnSpPr>
            <a:cxnSpLocks/>
          </p:cNvCxnSpPr>
          <p:nvPr/>
        </p:nvCxnSpPr>
        <p:spPr>
          <a:xfrm>
            <a:off x="2542514" y="3373195"/>
            <a:ext cx="559238" cy="206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00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9" grpId="0"/>
      <p:bldP spid="33" grpId="0" animBg="1"/>
      <p:bldP spid="34" grpId="0"/>
      <p:bldP spid="38" grpId="0" animBg="1"/>
      <p:bldP spid="39" grpId="0" animBg="1"/>
      <p:bldP spid="40" grpId="0"/>
      <p:bldP spid="41" grpId="0"/>
      <p:bldP spid="42" grpId="0"/>
      <p:bldP spid="43" grpId="0"/>
      <p:bldP spid="47" grpId="0"/>
      <p:bldP spid="49" grpId="0"/>
      <p:bldP spid="5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387"/>
            <a:ext cx="9144000" cy="1655762"/>
          </a:xfrm>
        </p:spPr>
        <p:txBody>
          <a:bodyPr>
            <a:noAutofit/>
          </a:bodyPr>
          <a:lstStyle/>
          <a:p>
            <a:r>
              <a:rPr lang="cs-CZ" sz="4000" b="1" dirty="0"/>
              <a:t>Pokus</a:t>
            </a:r>
            <a:br>
              <a:rPr lang="cs-CZ" sz="4000" dirty="0"/>
            </a:br>
            <a:r>
              <a:rPr lang="cs-CZ" sz="4000" dirty="0"/>
              <a:t>Pozorování dědičnosti znaku s vazbou na pohlaví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88288"/>
            <a:ext cx="9144000" cy="3269512"/>
          </a:xfrm>
        </p:spPr>
        <p:txBody>
          <a:bodyPr/>
          <a:lstStyle/>
          <a:p>
            <a:pPr algn="l"/>
            <a:r>
              <a:rPr lang="cs-CZ" dirty="0"/>
              <a:t>- sledujeme mutaci </a:t>
            </a:r>
            <a:r>
              <a:rPr lang="cs-CZ" i="1" dirty="0" err="1"/>
              <a:t>white</a:t>
            </a:r>
            <a:r>
              <a:rPr lang="cs-CZ" dirty="0"/>
              <a:t> – na nehomologickém úseku X chromozomu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AE9A52-F17F-4617-B0C1-F972B24DA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5" t="40311" r="35029" b="10542"/>
          <a:stretch/>
        </p:blipFill>
        <p:spPr>
          <a:xfrm>
            <a:off x="1275907" y="2764465"/>
            <a:ext cx="6645350" cy="33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387"/>
            <a:ext cx="9144000" cy="1655762"/>
          </a:xfrm>
        </p:spPr>
        <p:txBody>
          <a:bodyPr>
            <a:noAutofit/>
          </a:bodyPr>
          <a:lstStyle/>
          <a:p>
            <a:r>
              <a:rPr lang="cs-CZ" sz="4000" b="1" dirty="0"/>
              <a:t>Pokus</a:t>
            </a:r>
            <a:br>
              <a:rPr lang="cs-CZ" sz="4000" dirty="0"/>
            </a:br>
            <a:r>
              <a:rPr lang="cs-CZ" sz="4000" dirty="0"/>
              <a:t>Pozorování dědičnosti znaku s vazbou na pohlaví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88288"/>
            <a:ext cx="9144000" cy="3269512"/>
          </a:xfrm>
        </p:spPr>
        <p:txBody>
          <a:bodyPr/>
          <a:lstStyle/>
          <a:p>
            <a:pPr algn="l"/>
            <a:r>
              <a:rPr lang="cs-CZ" dirty="0"/>
              <a:t>- sledujeme mutaci </a:t>
            </a:r>
            <a:r>
              <a:rPr lang="cs-CZ" i="1" dirty="0" err="1"/>
              <a:t>white</a:t>
            </a:r>
            <a:r>
              <a:rPr lang="cs-CZ" dirty="0"/>
              <a:t> – na nehomologickém úseku X chromozomu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A82C6D-CDB0-402E-92D1-7C13822104A6}"/>
              </a:ext>
            </a:extLst>
          </p:cNvPr>
          <p:cNvSpPr txBox="1"/>
          <p:nvPr/>
        </p:nvSpPr>
        <p:spPr>
          <a:xfrm>
            <a:off x="1771132" y="2446784"/>
            <a:ext cx="592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800" dirty="0"/>
              <a:t>Dědičnost znaku s vazbou na pohlaví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C723B6-77DF-41CA-A154-C3AB8CC9F3A3}"/>
              </a:ext>
            </a:extLst>
          </p:cNvPr>
          <p:cNvSpPr/>
          <p:nvPr/>
        </p:nvSpPr>
        <p:spPr>
          <a:xfrm>
            <a:off x="1771132" y="306607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/>
              <a:t>2) Dědičnost křížem </a:t>
            </a:r>
          </a:p>
        </p:txBody>
      </p:sp>
      <p:pic>
        <p:nvPicPr>
          <p:cNvPr id="44" name="Obrázek 43">
            <a:extLst>
              <a:ext uri="{FF2B5EF4-FFF2-40B4-BE49-F238E27FC236}">
                <a16:creationId xmlns:a16="http://schemas.microsoft.com/office/drawing/2014/main" id="{29FE4627-B43E-40C8-9B92-A70F501FD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26" t="59023" r="46506" b="18449"/>
          <a:stretch/>
        </p:blipFill>
        <p:spPr>
          <a:xfrm>
            <a:off x="3448835" y="4313601"/>
            <a:ext cx="3143351" cy="2463591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22358B63-1BE0-40E5-8D85-E1787CFB1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98" t="59023" r="36605" b="18449"/>
          <a:stretch/>
        </p:blipFill>
        <p:spPr>
          <a:xfrm>
            <a:off x="6826102" y="4313601"/>
            <a:ext cx="1690919" cy="2463591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789566ED-D361-43B9-893D-95E304E6D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95" t="59023" r="21075" b="18449"/>
          <a:stretch/>
        </p:blipFill>
        <p:spPr>
          <a:xfrm>
            <a:off x="8517021" y="4313601"/>
            <a:ext cx="3019305" cy="24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387"/>
            <a:ext cx="9144000" cy="1655762"/>
          </a:xfrm>
        </p:spPr>
        <p:txBody>
          <a:bodyPr>
            <a:noAutofit/>
          </a:bodyPr>
          <a:lstStyle/>
          <a:p>
            <a:r>
              <a:rPr lang="cs-CZ" sz="4000" b="1"/>
              <a:t>Pokus</a:t>
            </a:r>
            <a:br>
              <a:rPr lang="cs-CZ" sz="4000" dirty="0"/>
            </a:br>
            <a:r>
              <a:rPr lang="cs-CZ" sz="4000" dirty="0"/>
              <a:t>Pozorování dědičnosti znaku s vazbou na pohlaví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88288"/>
            <a:ext cx="9144000" cy="3269512"/>
          </a:xfrm>
        </p:spPr>
        <p:txBody>
          <a:bodyPr/>
          <a:lstStyle/>
          <a:p>
            <a:pPr algn="l"/>
            <a:r>
              <a:rPr lang="cs-CZ" dirty="0"/>
              <a:t>- sledujeme mutaci </a:t>
            </a:r>
            <a:r>
              <a:rPr lang="cs-CZ" i="1" dirty="0" err="1"/>
              <a:t>white</a:t>
            </a:r>
            <a:r>
              <a:rPr lang="cs-CZ" dirty="0"/>
              <a:t> – na nehomologickém úseku X chromozomu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A82C6D-CDB0-402E-92D1-7C13822104A6}"/>
              </a:ext>
            </a:extLst>
          </p:cNvPr>
          <p:cNvSpPr txBox="1"/>
          <p:nvPr/>
        </p:nvSpPr>
        <p:spPr>
          <a:xfrm>
            <a:off x="1771132" y="2446784"/>
            <a:ext cx="592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800" dirty="0"/>
              <a:t>Dědičnost znaku s vazbou na pohlaví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C723B6-77DF-41CA-A154-C3AB8CC9F3A3}"/>
              </a:ext>
            </a:extLst>
          </p:cNvPr>
          <p:cNvSpPr/>
          <p:nvPr/>
        </p:nvSpPr>
        <p:spPr>
          <a:xfrm>
            <a:off x="1771132" y="306607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/>
              <a:t>2) Dědičnost křížem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4EF9BB5-8C0E-413A-872A-C326B7CDBCD3}"/>
              </a:ext>
            </a:extLst>
          </p:cNvPr>
          <p:cNvSpPr/>
          <p:nvPr/>
        </p:nvSpPr>
        <p:spPr>
          <a:xfrm>
            <a:off x="4053407" y="4143709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07C4FAD-D70F-449E-B794-ADBD806048F4}"/>
              </a:ext>
            </a:extLst>
          </p:cNvPr>
          <p:cNvSpPr/>
          <p:nvPr/>
        </p:nvSpPr>
        <p:spPr>
          <a:xfrm>
            <a:off x="4053407" y="5638681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1AF9E16-7443-43F4-9919-A5492059D734}"/>
              </a:ext>
            </a:extLst>
          </p:cNvPr>
          <p:cNvSpPr/>
          <p:nvPr/>
        </p:nvSpPr>
        <p:spPr>
          <a:xfrm>
            <a:off x="4516513" y="5638681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C9EA4DE-D085-439B-B5C2-FA105394EA06}"/>
              </a:ext>
            </a:extLst>
          </p:cNvPr>
          <p:cNvSpPr/>
          <p:nvPr/>
        </p:nvSpPr>
        <p:spPr>
          <a:xfrm>
            <a:off x="4516513" y="4143709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BBB86D2-D4A4-4362-88F0-BA82FB78A0E3}"/>
              </a:ext>
            </a:extLst>
          </p:cNvPr>
          <p:cNvSpPr/>
          <p:nvPr/>
        </p:nvSpPr>
        <p:spPr>
          <a:xfrm>
            <a:off x="4512920" y="4821212"/>
            <a:ext cx="188686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EBEA1F-65AD-4674-8E49-C98C6D76F402}"/>
              </a:ext>
            </a:extLst>
          </p:cNvPr>
          <p:cNvSpPr txBox="1"/>
          <p:nvPr/>
        </p:nvSpPr>
        <p:spPr>
          <a:xfrm>
            <a:off x="4259355" y="448241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A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1CDBA4C2-823D-45B3-899A-0CE55FB75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11" t="67657" r="53506" b="28860"/>
          <a:stretch/>
        </p:blipFill>
        <p:spPr>
          <a:xfrm>
            <a:off x="4962358" y="5257800"/>
            <a:ext cx="268862" cy="380881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6401F04C-2FA7-4081-8809-1F3BD63DA2CD}"/>
              </a:ext>
            </a:extLst>
          </p:cNvPr>
          <p:cNvSpPr txBox="1"/>
          <p:nvPr/>
        </p:nvSpPr>
        <p:spPr>
          <a:xfrm>
            <a:off x="3776801" y="6286448"/>
            <a:ext cx="126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červené oči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CDE96CC9-0355-4AE5-96F4-89EA39026780}"/>
              </a:ext>
            </a:extLst>
          </p:cNvPr>
          <p:cNvSpPr/>
          <p:nvPr/>
        </p:nvSpPr>
        <p:spPr>
          <a:xfrm>
            <a:off x="5733171" y="4142367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DF92D12-9CB6-4744-9EF4-8566AECEC00E}"/>
              </a:ext>
            </a:extLst>
          </p:cNvPr>
          <p:cNvSpPr/>
          <p:nvPr/>
        </p:nvSpPr>
        <p:spPr>
          <a:xfrm>
            <a:off x="5733171" y="5638681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6A73E5BD-03FF-4614-8177-E9CF0441B1D8}"/>
              </a:ext>
            </a:extLst>
          </p:cNvPr>
          <p:cNvSpPr/>
          <p:nvPr/>
        </p:nvSpPr>
        <p:spPr>
          <a:xfrm>
            <a:off x="6160782" y="5638681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63C79F1-65CD-4522-9490-D762FD3170C2}"/>
              </a:ext>
            </a:extLst>
          </p:cNvPr>
          <p:cNvSpPr/>
          <p:nvPr/>
        </p:nvSpPr>
        <p:spPr>
          <a:xfrm>
            <a:off x="6152546" y="4797667"/>
            <a:ext cx="188686" cy="8541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DF44741C-E649-40F4-AE15-1DD05F6EDFB9}"/>
              </a:ext>
            </a:extLst>
          </p:cNvPr>
          <p:cNvSpPr/>
          <p:nvPr/>
        </p:nvSpPr>
        <p:spPr>
          <a:xfrm rot="19610017">
            <a:off x="6286950" y="4785445"/>
            <a:ext cx="188686" cy="517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85524CD4-0E22-4409-A74E-01D3865ED9FA}"/>
              </a:ext>
            </a:extLst>
          </p:cNvPr>
          <p:cNvSpPr/>
          <p:nvPr/>
        </p:nvSpPr>
        <p:spPr>
          <a:xfrm>
            <a:off x="5743654" y="4782882"/>
            <a:ext cx="188686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F31F76E-BC64-4406-AA4E-FC41C1AF12AC}"/>
              </a:ext>
            </a:extLst>
          </p:cNvPr>
          <p:cNvSpPr txBox="1"/>
          <p:nvPr/>
        </p:nvSpPr>
        <p:spPr>
          <a:xfrm>
            <a:off x="5488379" y="440843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B98F9DC-EBC2-42A1-9178-78A490EF9E3E}"/>
              </a:ext>
            </a:extLst>
          </p:cNvPr>
          <p:cNvSpPr txBox="1"/>
          <p:nvPr/>
        </p:nvSpPr>
        <p:spPr>
          <a:xfrm>
            <a:off x="5669440" y="6297281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bílé oči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5CA20B72-FED6-49D6-A8F6-25D3C1623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98" t="59023" r="36605" b="18449"/>
          <a:stretch/>
        </p:blipFill>
        <p:spPr>
          <a:xfrm>
            <a:off x="6990246" y="4142367"/>
            <a:ext cx="1690919" cy="2463591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7F1ED0C0-D0DA-46EF-9079-F30CE0690F48}"/>
              </a:ext>
            </a:extLst>
          </p:cNvPr>
          <p:cNvSpPr/>
          <p:nvPr/>
        </p:nvSpPr>
        <p:spPr>
          <a:xfrm>
            <a:off x="8740636" y="5638681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28BE62B8-ED17-470E-A301-BC2F8DAAC2B3}"/>
              </a:ext>
            </a:extLst>
          </p:cNvPr>
          <p:cNvSpPr/>
          <p:nvPr/>
        </p:nvSpPr>
        <p:spPr>
          <a:xfrm>
            <a:off x="8740636" y="4143709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978C00ED-6171-4343-A27F-86C6CC59E37D}"/>
              </a:ext>
            </a:extLst>
          </p:cNvPr>
          <p:cNvSpPr/>
          <p:nvPr/>
        </p:nvSpPr>
        <p:spPr>
          <a:xfrm>
            <a:off x="8737043" y="4821212"/>
            <a:ext cx="188686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E99F1CB-D865-4377-8C50-53786A619B89}"/>
              </a:ext>
            </a:extLst>
          </p:cNvPr>
          <p:cNvSpPr txBox="1"/>
          <p:nvPr/>
        </p:nvSpPr>
        <p:spPr>
          <a:xfrm>
            <a:off x="8483478" y="448241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199600-5178-442D-A618-51120E468B92}"/>
              </a:ext>
            </a:extLst>
          </p:cNvPr>
          <p:cNvSpPr/>
          <p:nvPr/>
        </p:nvSpPr>
        <p:spPr>
          <a:xfrm>
            <a:off x="9101823" y="5628763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D2D08167-DDED-4742-8FA6-C2AFB4B4A511}"/>
              </a:ext>
            </a:extLst>
          </p:cNvPr>
          <p:cNvSpPr/>
          <p:nvPr/>
        </p:nvSpPr>
        <p:spPr>
          <a:xfrm>
            <a:off x="9101823" y="4769645"/>
            <a:ext cx="188686" cy="8541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1F4E0124-8A6F-4CD2-BDB0-499A88FC1382}"/>
              </a:ext>
            </a:extLst>
          </p:cNvPr>
          <p:cNvSpPr/>
          <p:nvPr/>
        </p:nvSpPr>
        <p:spPr>
          <a:xfrm rot="19610017">
            <a:off x="9251980" y="4793887"/>
            <a:ext cx="188686" cy="517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AE2D72F6-3AF4-4A1A-9794-8264D1524272}"/>
              </a:ext>
            </a:extLst>
          </p:cNvPr>
          <p:cNvSpPr/>
          <p:nvPr/>
        </p:nvSpPr>
        <p:spPr>
          <a:xfrm>
            <a:off x="10080054" y="5623811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BB93F5CD-45AE-4F21-8488-8271F927BA50}"/>
              </a:ext>
            </a:extLst>
          </p:cNvPr>
          <p:cNvSpPr/>
          <p:nvPr/>
        </p:nvSpPr>
        <p:spPr>
          <a:xfrm>
            <a:off x="10080054" y="4128839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C15169F2-DFA6-4A5D-B535-A9C114B390DA}"/>
              </a:ext>
            </a:extLst>
          </p:cNvPr>
          <p:cNvSpPr/>
          <p:nvPr/>
        </p:nvSpPr>
        <p:spPr>
          <a:xfrm>
            <a:off x="10076461" y="4806342"/>
            <a:ext cx="188686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FED3704F-AE8C-4ADF-92E0-484E6675C8DB}"/>
              </a:ext>
            </a:extLst>
          </p:cNvPr>
          <p:cNvSpPr txBox="1"/>
          <p:nvPr/>
        </p:nvSpPr>
        <p:spPr>
          <a:xfrm>
            <a:off x="9822896" y="446754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D64FE707-11B6-47CD-89F4-8EC4359D9C5F}"/>
              </a:ext>
            </a:extLst>
          </p:cNvPr>
          <p:cNvSpPr txBox="1"/>
          <p:nvPr/>
        </p:nvSpPr>
        <p:spPr>
          <a:xfrm>
            <a:off x="3752348" y="449759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8281410F-0F5D-4B9B-B307-784758A94DA2}"/>
              </a:ext>
            </a:extLst>
          </p:cNvPr>
          <p:cNvSpPr/>
          <p:nvPr/>
        </p:nvSpPr>
        <p:spPr>
          <a:xfrm>
            <a:off x="4060186" y="4823317"/>
            <a:ext cx="188686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700C7088-1F4C-4924-85F1-F140A2836125}"/>
              </a:ext>
            </a:extLst>
          </p:cNvPr>
          <p:cNvSpPr/>
          <p:nvPr/>
        </p:nvSpPr>
        <p:spPr>
          <a:xfrm>
            <a:off x="10522305" y="4127497"/>
            <a:ext cx="188686" cy="1494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478D26E9-CAAC-4D93-BFB7-4D3DF4D7C6A2}"/>
              </a:ext>
            </a:extLst>
          </p:cNvPr>
          <p:cNvSpPr/>
          <p:nvPr/>
        </p:nvSpPr>
        <p:spPr>
          <a:xfrm>
            <a:off x="10522305" y="5623811"/>
            <a:ext cx="188686" cy="517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40E21BE1-A766-4F80-A28B-F3B984373E13}"/>
              </a:ext>
            </a:extLst>
          </p:cNvPr>
          <p:cNvSpPr/>
          <p:nvPr/>
        </p:nvSpPr>
        <p:spPr>
          <a:xfrm>
            <a:off x="10532788" y="4768012"/>
            <a:ext cx="188686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6B632950-DC9C-462D-B85A-C6B59D86D608}"/>
              </a:ext>
            </a:extLst>
          </p:cNvPr>
          <p:cNvSpPr txBox="1"/>
          <p:nvPr/>
        </p:nvSpPr>
        <p:spPr>
          <a:xfrm>
            <a:off x="10277513" y="439356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2094DA3-252B-41FB-A1DD-E5AC23062C3E}"/>
              </a:ext>
            </a:extLst>
          </p:cNvPr>
          <p:cNvSpPr txBox="1"/>
          <p:nvPr/>
        </p:nvSpPr>
        <p:spPr>
          <a:xfrm>
            <a:off x="8518775" y="6254988"/>
            <a:ext cx="126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červené oči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D5C20A8D-08C5-4D36-89B1-0A62074B3C51}"/>
              </a:ext>
            </a:extLst>
          </p:cNvPr>
          <p:cNvSpPr txBox="1"/>
          <p:nvPr/>
        </p:nvSpPr>
        <p:spPr>
          <a:xfrm>
            <a:off x="9892228" y="6259594"/>
            <a:ext cx="126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červené oči</a:t>
            </a:r>
          </a:p>
        </p:txBody>
      </p:sp>
    </p:spTree>
    <p:extLst>
      <p:ext uri="{BB962C8B-B14F-4D97-AF65-F5344CB8AC3E}">
        <p14:creationId xmlns:p14="http://schemas.microsoft.com/office/powerpoint/2010/main" val="399972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/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30" grpId="0" animBg="1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7" grpId="0" animBg="1"/>
      <p:bldP spid="48" grpId="0" animBg="1"/>
      <p:bldP spid="49" grpId="0"/>
      <p:bldP spid="50" grpId="0"/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387"/>
            <a:ext cx="9144000" cy="1655762"/>
          </a:xfrm>
        </p:spPr>
        <p:txBody>
          <a:bodyPr>
            <a:noAutofit/>
          </a:bodyPr>
          <a:lstStyle/>
          <a:p>
            <a:r>
              <a:rPr lang="cs-CZ" sz="4000" b="1" dirty="0"/>
              <a:t>Pokus</a:t>
            </a:r>
            <a:br>
              <a:rPr lang="cs-CZ" sz="4000" dirty="0"/>
            </a:br>
            <a:r>
              <a:rPr lang="cs-CZ" sz="4000" dirty="0"/>
              <a:t>Pozorování dědičnosti znaku s vazbou na pohlaví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88288"/>
            <a:ext cx="9144000" cy="3269512"/>
          </a:xfrm>
        </p:spPr>
        <p:txBody>
          <a:bodyPr/>
          <a:lstStyle/>
          <a:p>
            <a:pPr algn="l"/>
            <a:r>
              <a:rPr lang="cs-CZ" dirty="0"/>
              <a:t>- sledujeme mutaci </a:t>
            </a:r>
            <a:r>
              <a:rPr lang="cs-CZ" i="1" dirty="0" err="1"/>
              <a:t>white</a:t>
            </a:r>
            <a:r>
              <a:rPr lang="cs-CZ" dirty="0"/>
              <a:t> – na nehomologickém úseku X chromozomu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A82C6D-CDB0-402E-92D1-7C13822104A6}"/>
              </a:ext>
            </a:extLst>
          </p:cNvPr>
          <p:cNvSpPr txBox="1"/>
          <p:nvPr/>
        </p:nvSpPr>
        <p:spPr>
          <a:xfrm>
            <a:off x="1771132" y="2446784"/>
            <a:ext cx="592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800" dirty="0"/>
              <a:t>Dědičnost znaku s vazbou na pohlaví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C723B6-77DF-41CA-A154-C3AB8CC9F3A3}"/>
              </a:ext>
            </a:extLst>
          </p:cNvPr>
          <p:cNvSpPr/>
          <p:nvPr/>
        </p:nvSpPr>
        <p:spPr>
          <a:xfrm>
            <a:off x="1771132" y="306607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/>
              <a:t>2) Dědičnost křížem </a:t>
            </a: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DB12E39C-7026-4985-9EC8-F442CAB38C66}"/>
              </a:ext>
            </a:extLst>
          </p:cNvPr>
          <p:cNvSpPr/>
          <p:nvPr/>
        </p:nvSpPr>
        <p:spPr>
          <a:xfrm>
            <a:off x="1771132" y="370326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/>
              <a:t>3) </a:t>
            </a:r>
            <a:r>
              <a:rPr lang="cs-CZ" sz="2800" dirty="0" err="1"/>
              <a:t>Neidentita</a:t>
            </a:r>
            <a:r>
              <a:rPr lang="cs-CZ" sz="2800" dirty="0"/>
              <a:t> reciprokých křížení</a:t>
            </a:r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66A3CBBA-9998-4789-B302-5CC84E207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2" t="60464" r="29012" b="24652"/>
          <a:stretch/>
        </p:blipFill>
        <p:spPr>
          <a:xfrm>
            <a:off x="1658678" y="4624527"/>
            <a:ext cx="9454119" cy="1871330"/>
          </a:xfrm>
          <a:prstGeom prst="rect">
            <a:avLst/>
          </a:prstGeom>
        </p:spPr>
      </p:pic>
      <p:sp>
        <p:nvSpPr>
          <p:cNvPr id="47" name="Nerovná se 46">
            <a:extLst>
              <a:ext uri="{FF2B5EF4-FFF2-40B4-BE49-F238E27FC236}">
                <a16:creationId xmlns:a16="http://schemas.microsoft.com/office/drawing/2014/main" id="{FE0809DC-8091-49E3-93B4-844C5C11EC7B}"/>
              </a:ext>
            </a:extLst>
          </p:cNvPr>
          <p:cNvSpPr/>
          <p:nvPr/>
        </p:nvSpPr>
        <p:spPr>
          <a:xfrm>
            <a:off x="5901070" y="5257800"/>
            <a:ext cx="1212111" cy="523220"/>
          </a:xfrm>
          <a:prstGeom prst="mathNot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3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Box 2"/>
          <p:cNvSpPr txBox="1"/>
          <p:nvPr/>
        </p:nvSpPr>
        <p:spPr>
          <a:xfrm>
            <a:off x="3048000" y="274639"/>
            <a:ext cx="6272621" cy="403806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Výhody </a:t>
            </a:r>
            <a:r>
              <a:rPr i="1"/>
              <a:t>D. melanogaster</a:t>
            </a:r>
            <a:r>
              <a:t> jako genetického modelu </a:t>
            </a:r>
          </a:p>
        </p:txBody>
      </p:sp>
      <p:sp>
        <p:nvSpPr>
          <p:cNvPr id="130" name="Text Box 3"/>
          <p:cNvSpPr txBox="1"/>
          <p:nvPr/>
        </p:nvSpPr>
        <p:spPr>
          <a:xfrm>
            <a:off x="911424" y="897255"/>
            <a:ext cx="7999743" cy="1015663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defRPr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1) jednoduché podmínky kultivace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v kultivačních nádobkách na živném médiu</a:t>
            </a:r>
          </a:p>
        </p:txBody>
      </p:sp>
      <p:pic>
        <p:nvPicPr>
          <p:cNvPr id="13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1" y="2852935"/>
            <a:ext cx="2782832" cy="370899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6943-E5E3-49D3-9FF4-8055A5E65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8C3C9B-037F-40B2-8F39-FD9010560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7FC241-3B83-4C5B-AA50-921ADCA00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1" t="26357" r="27703" b="29899"/>
          <a:stretch/>
        </p:blipFill>
        <p:spPr>
          <a:xfrm>
            <a:off x="0" y="1"/>
            <a:ext cx="12493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5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 Box 3"/>
          <p:cNvSpPr txBox="1"/>
          <p:nvPr/>
        </p:nvSpPr>
        <p:spPr>
          <a:xfrm>
            <a:off x="2544764" y="2276475"/>
            <a:ext cx="3114967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w </a:t>
            </a:r>
            <a:r>
              <a:t>X</a:t>
            </a:r>
            <a:r>
              <a:rPr baseline="30000"/>
              <a:t>w   	  </a:t>
            </a:r>
            <a:r>
              <a:t>x        X</a:t>
            </a:r>
            <a:r>
              <a:rPr baseline="30000"/>
              <a:t>+</a:t>
            </a:r>
            <a:r>
              <a:t>Y</a:t>
            </a:r>
          </a:p>
        </p:txBody>
      </p:sp>
      <p:sp>
        <p:nvSpPr>
          <p:cNvPr id="362" name="Text Box 4"/>
          <p:cNvSpPr txBox="1"/>
          <p:nvPr/>
        </p:nvSpPr>
        <p:spPr>
          <a:xfrm>
            <a:off x="6888164" y="2276475"/>
            <a:ext cx="3014756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+</a:t>
            </a:r>
            <a:r>
              <a:t>X</a:t>
            </a:r>
            <a:r>
              <a:rPr baseline="30000"/>
              <a:t>+ 	  </a:t>
            </a:r>
            <a:r>
              <a:t>x      X</a:t>
            </a:r>
            <a:r>
              <a:rPr baseline="30000"/>
              <a:t>w</a:t>
            </a:r>
            <a:r>
              <a:t>Y</a:t>
            </a:r>
          </a:p>
        </p:txBody>
      </p:sp>
      <p:pic>
        <p:nvPicPr>
          <p:cNvPr id="36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5" y="765176"/>
            <a:ext cx="1036638" cy="1241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39" y="836612"/>
            <a:ext cx="917576" cy="112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765175"/>
            <a:ext cx="925513" cy="116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189" y="692151"/>
            <a:ext cx="917576" cy="119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ext Box 16"/>
          <p:cNvSpPr txBox="1"/>
          <p:nvPr/>
        </p:nvSpPr>
        <p:spPr>
          <a:xfrm>
            <a:off x="2495551" y="2925764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sp>
        <p:nvSpPr>
          <p:cNvPr id="368" name="Text Box 18"/>
          <p:cNvSpPr txBox="1"/>
          <p:nvPr/>
        </p:nvSpPr>
        <p:spPr>
          <a:xfrm>
            <a:off x="2424114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369" name="Text Box 19"/>
          <p:cNvSpPr txBox="1"/>
          <p:nvPr/>
        </p:nvSpPr>
        <p:spPr>
          <a:xfrm>
            <a:off x="6888164" y="2997200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sp>
        <p:nvSpPr>
          <p:cNvPr id="370" name="Text Box 23"/>
          <p:cNvSpPr txBox="1"/>
          <p:nvPr/>
        </p:nvSpPr>
        <p:spPr>
          <a:xfrm>
            <a:off x="6959601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371" name="Line 34"/>
          <p:cNvSpPr/>
          <p:nvPr/>
        </p:nvSpPr>
        <p:spPr>
          <a:xfrm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2" name="Line 35"/>
          <p:cNvSpPr/>
          <p:nvPr/>
        </p:nvSpPr>
        <p:spPr>
          <a:xfrm flipH="1"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3" name="Line 36"/>
          <p:cNvSpPr/>
          <p:nvPr/>
        </p:nvSpPr>
        <p:spPr>
          <a:xfrm>
            <a:off x="8543927" y="1125540"/>
            <a:ext cx="360364" cy="574676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" name="Line 37"/>
          <p:cNvSpPr/>
          <p:nvPr/>
        </p:nvSpPr>
        <p:spPr>
          <a:xfrm flipH="1">
            <a:off x="8543927" y="1125537"/>
            <a:ext cx="360364" cy="576263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5" name="Text Box 49"/>
          <p:cNvSpPr txBox="1"/>
          <p:nvPr/>
        </p:nvSpPr>
        <p:spPr>
          <a:xfrm>
            <a:off x="2785281" y="190379"/>
            <a:ext cx="5547350" cy="400110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Dědičnosti</a:t>
            </a:r>
            <a:r>
              <a:rPr dirty="0"/>
              <a:t> </a:t>
            </a:r>
            <a:r>
              <a:rPr dirty="0" err="1"/>
              <a:t>znaku</a:t>
            </a:r>
            <a:r>
              <a:rPr dirty="0"/>
              <a:t> s </a:t>
            </a:r>
            <a:r>
              <a:rPr dirty="0" err="1"/>
              <a:t>vazbou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pohlaví</a:t>
            </a:r>
            <a:r>
              <a:rPr dirty="0"/>
              <a:t> - </a:t>
            </a:r>
            <a:r>
              <a:rPr dirty="0" err="1"/>
              <a:t>pokus</a:t>
            </a:r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 Box 3"/>
          <p:cNvSpPr txBox="1"/>
          <p:nvPr/>
        </p:nvSpPr>
        <p:spPr>
          <a:xfrm>
            <a:off x="2544764" y="2276475"/>
            <a:ext cx="3114967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w </a:t>
            </a:r>
            <a:r>
              <a:t>X</a:t>
            </a:r>
            <a:r>
              <a:rPr baseline="30000"/>
              <a:t>w   	  </a:t>
            </a:r>
            <a:r>
              <a:t>x        X</a:t>
            </a:r>
            <a:r>
              <a:rPr baseline="30000"/>
              <a:t>+</a:t>
            </a:r>
            <a:r>
              <a:t>Y</a:t>
            </a:r>
          </a:p>
        </p:txBody>
      </p:sp>
      <p:sp>
        <p:nvSpPr>
          <p:cNvPr id="378" name="Text Box 4"/>
          <p:cNvSpPr txBox="1"/>
          <p:nvPr/>
        </p:nvSpPr>
        <p:spPr>
          <a:xfrm>
            <a:off x="6888164" y="2276475"/>
            <a:ext cx="3014756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+</a:t>
            </a:r>
            <a:r>
              <a:t>X</a:t>
            </a:r>
            <a:r>
              <a:rPr baseline="30000"/>
              <a:t>+ 	  </a:t>
            </a:r>
            <a:r>
              <a:t>x      X</a:t>
            </a:r>
            <a:r>
              <a:rPr baseline="30000"/>
              <a:t>w</a:t>
            </a:r>
            <a:r>
              <a:t>Y</a:t>
            </a:r>
          </a:p>
        </p:txBody>
      </p:sp>
      <p:sp>
        <p:nvSpPr>
          <p:cNvPr id="379" name="Text Box 5"/>
          <p:cNvSpPr txBox="1"/>
          <p:nvPr/>
        </p:nvSpPr>
        <p:spPr>
          <a:xfrm>
            <a:off x="3719514" y="4437064"/>
            <a:ext cx="1516603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       </a:t>
            </a:r>
            <a:r>
              <a:t>X</a:t>
            </a:r>
            <a:r>
              <a:rPr baseline="30000"/>
              <a:t>w</a:t>
            </a:r>
            <a:r>
              <a:t>Y</a:t>
            </a:r>
          </a:p>
        </p:txBody>
      </p:sp>
      <p:pic>
        <p:nvPicPr>
          <p:cNvPr id="38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5" y="765176"/>
            <a:ext cx="1036638" cy="1241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39" y="836612"/>
            <a:ext cx="917576" cy="112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765175"/>
            <a:ext cx="925513" cy="116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189" y="692151"/>
            <a:ext cx="917576" cy="119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3" y="3070225"/>
            <a:ext cx="925513" cy="1169988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Text Box 16"/>
          <p:cNvSpPr txBox="1"/>
          <p:nvPr/>
        </p:nvSpPr>
        <p:spPr>
          <a:xfrm>
            <a:off x="2495551" y="2925764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pic>
        <p:nvPicPr>
          <p:cNvPr id="386" name="Picture 17" descr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139" y="3070226"/>
            <a:ext cx="917576" cy="119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Text Box 18"/>
          <p:cNvSpPr txBox="1"/>
          <p:nvPr/>
        </p:nvSpPr>
        <p:spPr>
          <a:xfrm>
            <a:off x="2424114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388" name="Text Box 19"/>
          <p:cNvSpPr txBox="1"/>
          <p:nvPr/>
        </p:nvSpPr>
        <p:spPr>
          <a:xfrm>
            <a:off x="6888164" y="2997200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sp>
        <p:nvSpPr>
          <p:cNvPr id="389" name="Text Box 23"/>
          <p:cNvSpPr txBox="1"/>
          <p:nvPr/>
        </p:nvSpPr>
        <p:spPr>
          <a:xfrm>
            <a:off x="6959601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390" name="Line 34"/>
          <p:cNvSpPr/>
          <p:nvPr/>
        </p:nvSpPr>
        <p:spPr>
          <a:xfrm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1" name="Line 35"/>
          <p:cNvSpPr/>
          <p:nvPr/>
        </p:nvSpPr>
        <p:spPr>
          <a:xfrm flipH="1"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2" name="Line 36"/>
          <p:cNvSpPr/>
          <p:nvPr/>
        </p:nvSpPr>
        <p:spPr>
          <a:xfrm>
            <a:off x="8543927" y="1125540"/>
            <a:ext cx="360364" cy="574676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3" name="Line 37"/>
          <p:cNvSpPr/>
          <p:nvPr/>
        </p:nvSpPr>
        <p:spPr>
          <a:xfrm flipH="1">
            <a:off x="8543927" y="1125537"/>
            <a:ext cx="360364" cy="576263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4" name="Text Box 49"/>
          <p:cNvSpPr txBox="1"/>
          <p:nvPr/>
        </p:nvSpPr>
        <p:spPr>
          <a:xfrm>
            <a:off x="2785281" y="190379"/>
            <a:ext cx="5547350" cy="400110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Dědičnosti</a:t>
            </a:r>
            <a:r>
              <a:rPr dirty="0"/>
              <a:t> </a:t>
            </a:r>
            <a:r>
              <a:rPr dirty="0" err="1"/>
              <a:t>znaku</a:t>
            </a:r>
            <a:r>
              <a:rPr dirty="0"/>
              <a:t> s </a:t>
            </a:r>
            <a:r>
              <a:rPr dirty="0" err="1"/>
              <a:t>vazbou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pohlaví</a:t>
            </a:r>
            <a:r>
              <a:rPr dirty="0"/>
              <a:t> - </a:t>
            </a:r>
            <a:r>
              <a:rPr dirty="0" err="1"/>
              <a:t>pokus</a:t>
            </a:r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 Box 3"/>
          <p:cNvSpPr txBox="1"/>
          <p:nvPr/>
        </p:nvSpPr>
        <p:spPr>
          <a:xfrm>
            <a:off x="2544764" y="2276475"/>
            <a:ext cx="3114967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w </a:t>
            </a:r>
            <a:r>
              <a:t>X</a:t>
            </a:r>
            <a:r>
              <a:rPr baseline="30000"/>
              <a:t>w   	  </a:t>
            </a:r>
            <a:r>
              <a:t>x        X</a:t>
            </a:r>
            <a:r>
              <a:rPr baseline="30000"/>
              <a:t>+</a:t>
            </a:r>
            <a:r>
              <a:t>Y</a:t>
            </a:r>
          </a:p>
        </p:txBody>
      </p:sp>
      <p:sp>
        <p:nvSpPr>
          <p:cNvPr id="378" name="Text Box 4"/>
          <p:cNvSpPr txBox="1"/>
          <p:nvPr/>
        </p:nvSpPr>
        <p:spPr>
          <a:xfrm>
            <a:off x="6888164" y="2276475"/>
            <a:ext cx="3014756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+</a:t>
            </a:r>
            <a:r>
              <a:t>X</a:t>
            </a:r>
            <a:r>
              <a:rPr baseline="30000"/>
              <a:t>+ 	  </a:t>
            </a:r>
            <a:r>
              <a:t>x      X</a:t>
            </a:r>
            <a:r>
              <a:rPr baseline="30000"/>
              <a:t>w</a:t>
            </a:r>
            <a:r>
              <a:t>Y</a:t>
            </a:r>
          </a:p>
        </p:txBody>
      </p:sp>
      <p:sp>
        <p:nvSpPr>
          <p:cNvPr id="379" name="Text Box 5"/>
          <p:cNvSpPr txBox="1"/>
          <p:nvPr/>
        </p:nvSpPr>
        <p:spPr>
          <a:xfrm>
            <a:off x="3719514" y="4437064"/>
            <a:ext cx="1516603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       </a:t>
            </a:r>
            <a:r>
              <a:t>X</a:t>
            </a:r>
            <a:r>
              <a:rPr baseline="30000"/>
              <a:t>w</a:t>
            </a:r>
            <a:r>
              <a:t>Y</a:t>
            </a:r>
          </a:p>
        </p:txBody>
      </p:sp>
      <p:pic>
        <p:nvPicPr>
          <p:cNvPr id="38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5" y="765176"/>
            <a:ext cx="1036638" cy="1241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39" y="836612"/>
            <a:ext cx="917576" cy="112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765175"/>
            <a:ext cx="925513" cy="116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189" y="692151"/>
            <a:ext cx="917576" cy="119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3" y="3070225"/>
            <a:ext cx="925513" cy="1169988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Text Box 16"/>
          <p:cNvSpPr txBox="1"/>
          <p:nvPr/>
        </p:nvSpPr>
        <p:spPr>
          <a:xfrm>
            <a:off x="2495551" y="2925764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pic>
        <p:nvPicPr>
          <p:cNvPr id="386" name="Picture 17" descr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139" y="3070226"/>
            <a:ext cx="917576" cy="119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Text Box 18"/>
          <p:cNvSpPr txBox="1"/>
          <p:nvPr/>
        </p:nvSpPr>
        <p:spPr>
          <a:xfrm>
            <a:off x="2424114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388" name="Text Box 19"/>
          <p:cNvSpPr txBox="1"/>
          <p:nvPr/>
        </p:nvSpPr>
        <p:spPr>
          <a:xfrm>
            <a:off x="6888164" y="2997200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sp>
        <p:nvSpPr>
          <p:cNvPr id="389" name="Text Box 23"/>
          <p:cNvSpPr txBox="1"/>
          <p:nvPr/>
        </p:nvSpPr>
        <p:spPr>
          <a:xfrm>
            <a:off x="6959601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390" name="Line 34"/>
          <p:cNvSpPr/>
          <p:nvPr/>
        </p:nvSpPr>
        <p:spPr>
          <a:xfrm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1" name="Line 35"/>
          <p:cNvSpPr/>
          <p:nvPr/>
        </p:nvSpPr>
        <p:spPr>
          <a:xfrm flipH="1"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2" name="Line 36"/>
          <p:cNvSpPr/>
          <p:nvPr/>
        </p:nvSpPr>
        <p:spPr>
          <a:xfrm>
            <a:off x="8543927" y="1125540"/>
            <a:ext cx="360364" cy="574676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3" name="Line 37"/>
          <p:cNvSpPr/>
          <p:nvPr/>
        </p:nvSpPr>
        <p:spPr>
          <a:xfrm flipH="1">
            <a:off x="8543927" y="1125537"/>
            <a:ext cx="360364" cy="576263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4" name="Text Box 49"/>
          <p:cNvSpPr txBox="1"/>
          <p:nvPr/>
        </p:nvSpPr>
        <p:spPr>
          <a:xfrm>
            <a:off x="2785281" y="190379"/>
            <a:ext cx="5547350" cy="400110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Dědičnosti</a:t>
            </a:r>
            <a:r>
              <a:rPr dirty="0"/>
              <a:t> </a:t>
            </a:r>
            <a:r>
              <a:rPr dirty="0" err="1"/>
              <a:t>znaku</a:t>
            </a:r>
            <a:r>
              <a:rPr dirty="0"/>
              <a:t> s </a:t>
            </a:r>
            <a:r>
              <a:rPr dirty="0" err="1"/>
              <a:t>vazbou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pohlaví</a:t>
            </a:r>
            <a:r>
              <a:rPr dirty="0"/>
              <a:t> - </a:t>
            </a:r>
            <a:r>
              <a:rPr dirty="0" err="1"/>
              <a:t>pokus</a:t>
            </a:r>
            <a:r>
              <a:rPr dirty="0"/>
              <a:t> 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E667AEE3-D970-4C60-9082-CA717EEA1A4A}"/>
              </a:ext>
            </a:extLst>
          </p:cNvPr>
          <p:cNvSpPr txBox="1"/>
          <p:nvPr/>
        </p:nvSpPr>
        <p:spPr>
          <a:xfrm>
            <a:off x="3648076" y="5949951"/>
            <a:ext cx="1596557" cy="6648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w     </a:t>
            </a: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</a:t>
            </a:r>
            <a:r>
              <a:t>Y      X</a:t>
            </a:r>
            <a:r>
              <a:rPr baseline="30000"/>
              <a:t>+</a:t>
            </a:r>
            <a:r>
              <a:t>Y</a:t>
            </a:r>
          </a:p>
        </p:txBody>
      </p:sp>
      <p:pic>
        <p:nvPicPr>
          <p:cNvPr id="21" name="Picture 25" descr="Picture 25">
            <a:extLst>
              <a:ext uri="{FF2B5EF4-FFF2-40B4-BE49-F238E27FC236}">
                <a16:creationId xmlns:a16="http://schemas.microsoft.com/office/drawing/2014/main" id="{440543BE-584F-4EC5-993C-DBB4ECF7C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6" y="5084764"/>
            <a:ext cx="690564" cy="827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6" descr="Picture 26">
            <a:extLst>
              <a:ext uri="{FF2B5EF4-FFF2-40B4-BE49-F238E27FC236}">
                <a16:creationId xmlns:a16="http://schemas.microsoft.com/office/drawing/2014/main" id="{0DFCBE9B-6A64-465D-8972-DEE702FB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539" y="5084764"/>
            <a:ext cx="619126" cy="7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7" descr="Picture 27">
            <a:extLst>
              <a:ext uri="{FF2B5EF4-FFF2-40B4-BE49-F238E27FC236}">
                <a16:creationId xmlns:a16="http://schemas.microsoft.com/office/drawing/2014/main" id="{9178B35A-26A3-43FE-A038-4D6D192F8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5084762"/>
            <a:ext cx="611188" cy="79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8" descr="Picture 28">
            <a:extLst>
              <a:ext uri="{FF2B5EF4-FFF2-40B4-BE49-F238E27FC236}">
                <a16:creationId xmlns:a16="http://schemas.microsoft.com/office/drawing/2014/main" id="{845B776A-75B2-4808-9301-6C57F0EAC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5084762"/>
            <a:ext cx="611188" cy="7477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1697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 Box 3"/>
          <p:cNvSpPr txBox="1"/>
          <p:nvPr/>
        </p:nvSpPr>
        <p:spPr>
          <a:xfrm>
            <a:off x="2544764" y="2276475"/>
            <a:ext cx="3114967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w </a:t>
            </a:r>
            <a:r>
              <a:t>X</a:t>
            </a:r>
            <a:r>
              <a:rPr baseline="30000"/>
              <a:t>w   	  </a:t>
            </a:r>
            <a:r>
              <a:t>x        X</a:t>
            </a:r>
            <a:r>
              <a:rPr baseline="30000"/>
              <a:t>+</a:t>
            </a:r>
            <a:r>
              <a:t>Y</a:t>
            </a:r>
          </a:p>
        </p:txBody>
      </p:sp>
      <p:sp>
        <p:nvSpPr>
          <p:cNvPr id="397" name="Text Box 4"/>
          <p:cNvSpPr txBox="1"/>
          <p:nvPr/>
        </p:nvSpPr>
        <p:spPr>
          <a:xfrm>
            <a:off x="6888164" y="2276475"/>
            <a:ext cx="3014756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+</a:t>
            </a:r>
            <a:r>
              <a:t>X</a:t>
            </a:r>
            <a:r>
              <a:rPr baseline="30000"/>
              <a:t>+ 	  </a:t>
            </a:r>
            <a:r>
              <a:t>x      X</a:t>
            </a:r>
            <a:r>
              <a:rPr baseline="30000"/>
              <a:t>w</a:t>
            </a:r>
            <a:r>
              <a:t>Y</a:t>
            </a:r>
          </a:p>
        </p:txBody>
      </p:sp>
      <p:sp>
        <p:nvSpPr>
          <p:cNvPr id="398" name="Text Box 5"/>
          <p:cNvSpPr txBox="1"/>
          <p:nvPr/>
        </p:nvSpPr>
        <p:spPr>
          <a:xfrm>
            <a:off x="3719514" y="4437064"/>
            <a:ext cx="1516603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       </a:t>
            </a:r>
            <a:r>
              <a:t>X</a:t>
            </a:r>
            <a:r>
              <a:rPr baseline="30000"/>
              <a:t>w</a:t>
            </a:r>
            <a:r>
              <a:t>Y</a:t>
            </a:r>
          </a:p>
        </p:txBody>
      </p:sp>
      <p:pic>
        <p:nvPicPr>
          <p:cNvPr id="39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5" y="765176"/>
            <a:ext cx="1036638" cy="1241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39" y="836612"/>
            <a:ext cx="917576" cy="112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765175"/>
            <a:ext cx="925513" cy="116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189" y="692151"/>
            <a:ext cx="917576" cy="119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3" y="3070225"/>
            <a:ext cx="925513" cy="1169988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Text Box 16"/>
          <p:cNvSpPr txBox="1"/>
          <p:nvPr/>
        </p:nvSpPr>
        <p:spPr>
          <a:xfrm>
            <a:off x="2495551" y="2925764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pic>
        <p:nvPicPr>
          <p:cNvPr id="405" name="Picture 17" descr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139" y="3070226"/>
            <a:ext cx="917576" cy="1190626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Text Box 18"/>
          <p:cNvSpPr txBox="1"/>
          <p:nvPr/>
        </p:nvSpPr>
        <p:spPr>
          <a:xfrm>
            <a:off x="2424114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407" name="Text Box 19"/>
          <p:cNvSpPr txBox="1"/>
          <p:nvPr/>
        </p:nvSpPr>
        <p:spPr>
          <a:xfrm>
            <a:off x="6888164" y="2997200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sp>
        <p:nvSpPr>
          <p:cNvPr id="408" name="Text Box 20"/>
          <p:cNvSpPr txBox="1"/>
          <p:nvPr/>
        </p:nvSpPr>
        <p:spPr>
          <a:xfrm>
            <a:off x="8256589" y="4365626"/>
            <a:ext cx="1532146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       </a:t>
            </a:r>
            <a:r>
              <a:t>X</a:t>
            </a:r>
            <a:r>
              <a:rPr baseline="30000"/>
              <a:t>+</a:t>
            </a:r>
            <a:r>
              <a:t>Y</a:t>
            </a:r>
            <a:r>
              <a:rPr baseline="30000"/>
              <a:t> </a:t>
            </a:r>
          </a:p>
        </p:txBody>
      </p:sp>
      <p:pic>
        <p:nvPicPr>
          <p:cNvPr id="409" name="Picture 21" descr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787" y="3068640"/>
            <a:ext cx="925513" cy="116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icture 22" descr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2" y="3068638"/>
            <a:ext cx="917576" cy="1122363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ext Box 23"/>
          <p:cNvSpPr txBox="1"/>
          <p:nvPr/>
        </p:nvSpPr>
        <p:spPr>
          <a:xfrm>
            <a:off x="6959601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412" name="Line 34"/>
          <p:cNvSpPr/>
          <p:nvPr/>
        </p:nvSpPr>
        <p:spPr>
          <a:xfrm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3" name="Line 35"/>
          <p:cNvSpPr/>
          <p:nvPr/>
        </p:nvSpPr>
        <p:spPr>
          <a:xfrm flipH="1"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4" name="Line 36"/>
          <p:cNvSpPr/>
          <p:nvPr/>
        </p:nvSpPr>
        <p:spPr>
          <a:xfrm>
            <a:off x="8543927" y="1125540"/>
            <a:ext cx="360364" cy="574676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5" name="Line 37"/>
          <p:cNvSpPr/>
          <p:nvPr/>
        </p:nvSpPr>
        <p:spPr>
          <a:xfrm flipH="1">
            <a:off x="8543927" y="1125537"/>
            <a:ext cx="360364" cy="576263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Text Box 49"/>
          <p:cNvSpPr txBox="1"/>
          <p:nvPr/>
        </p:nvSpPr>
        <p:spPr>
          <a:xfrm>
            <a:off x="2785281" y="190379"/>
            <a:ext cx="5547350" cy="400110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Dědičnosti</a:t>
            </a:r>
            <a:r>
              <a:rPr dirty="0"/>
              <a:t> </a:t>
            </a:r>
            <a:r>
              <a:rPr dirty="0" err="1"/>
              <a:t>znaku</a:t>
            </a:r>
            <a:r>
              <a:rPr dirty="0"/>
              <a:t> s </a:t>
            </a:r>
            <a:r>
              <a:rPr dirty="0" err="1"/>
              <a:t>vazbou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pohlaví</a:t>
            </a:r>
            <a:r>
              <a:rPr dirty="0"/>
              <a:t> - </a:t>
            </a:r>
            <a:r>
              <a:rPr dirty="0" err="1"/>
              <a:t>pokus</a:t>
            </a:r>
            <a:r>
              <a:rPr dirty="0"/>
              <a:t> 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594F0A71-9295-41F5-9A26-18B6DA03E205}"/>
              </a:ext>
            </a:extLst>
          </p:cNvPr>
          <p:cNvSpPr txBox="1"/>
          <p:nvPr/>
        </p:nvSpPr>
        <p:spPr>
          <a:xfrm>
            <a:off x="3648076" y="5949951"/>
            <a:ext cx="1596557" cy="6648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w     </a:t>
            </a: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</a:t>
            </a:r>
            <a:r>
              <a:t>Y      X</a:t>
            </a:r>
            <a:r>
              <a:rPr baseline="30000"/>
              <a:t>+</a:t>
            </a:r>
            <a:r>
              <a:t>Y</a:t>
            </a:r>
          </a:p>
        </p:txBody>
      </p:sp>
      <p:pic>
        <p:nvPicPr>
          <p:cNvPr id="24" name="Picture 25" descr="Picture 25">
            <a:extLst>
              <a:ext uri="{FF2B5EF4-FFF2-40B4-BE49-F238E27FC236}">
                <a16:creationId xmlns:a16="http://schemas.microsoft.com/office/drawing/2014/main" id="{73D45162-6249-4044-BB5C-50EE1C565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6" y="5084764"/>
            <a:ext cx="690564" cy="827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6" descr="Picture 26">
            <a:extLst>
              <a:ext uri="{FF2B5EF4-FFF2-40B4-BE49-F238E27FC236}">
                <a16:creationId xmlns:a16="http://schemas.microsoft.com/office/drawing/2014/main" id="{8F900579-F12A-41D4-9F02-B8775D154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539" y="5084764"/>
            <a:ext cx="619126" cy="7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7" descr="Picture 27">
            <a:extLst>
              <a:ext uri="{FF2B5EF4-FFF2-40B4-BE49-F238E27FC236}">
                <a16:creationId xmlns:a16="http://schemas.microsoft.com/office/drawing/2014/main" id="{56142FC0-3675-4AFA-B21B-F47718754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5084762"/>
            <a:ext cx="611188" cy="79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8" descr="Picture 28">
            <a:extLst>
              <a:ext uri="{FF2B5EF4-FFF2-40B4-BE49-F238E27FC236}">
                <a16:creationId xmlns:a16="http://schemas.microsoft.com/office/drawing/2014/main" id="{3950FF1C-6E87-487D-9EA2-740AECC60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5084762"/>
            <a:ext cx="611188" cy="747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 Box 3"/>
          <p:cNvSpPr txBox="1"/>
          <p:nvPr/>
        </p:nvSpPr>
        <p:spPr>
          <a:xfrm>
            <a:off x="2544764" y="2276475"/>
            <a:ext cx="3114967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w </a:t>
            </a:r>
            <a:r>
              <a:t>X</a:t>
            </a:r>
            <a:r>
              <a:rPr baseline="30000"/>
              <a:t>w   	  </a:t>
            </a:r>
            <a:r>
              <a:t>x        X</a:t>
            </a:r>
            <a:r>
              <a:rPr baseline="30000"/>
              <a:t>+</a:t>
            </a:r>
            <a:r>
              <a:t>Y</a:t>
            </a:r>
          </a:p>
        </p:txBody>
      </p:sp>
      <p:sp>
        <p:nvSpPr>
          <p:cNvPr id="446" name="Text Box 4"/>
          <p:cNvSpPr txBox="1"/>
          <p:nvPr/>
        </p:nvSpPr>
        <p:spPr>
          <a:xfrm>
            <a:off x="6888164" y="2276475"/>
            <a:ext cx="3014756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P:	X</a:t>
            </a:r>
            <a:r>
              <a:rPr baseline="30000"/>
              <a:t>+</a:t>
            </a:r>
            <a:r>
              <a:t>X</a:t>
            </a:r>
            <a:r>
              <a:rPr baseline="30000"/>
              <a:t>+ 	  </a:t>
            </a:r>
            <a:r>
              <a:t>x      X</a:t>
            </a:r>
            <a:r>
              <a:rPr baseline="30000"/>
              <a:t>w</a:t>
            </a:r>
            <a:r>
              <a:t>Y</a:t>
            </a:r>
          </a:p>
        </p:txBody>
      </p:sp>
      <p:sp>
        <p:nvSpPr>
          <p:cNvPr id="447" name="Text Box 5"/>
          <p:cNvSpPr txBox="1"/>
          <p:nvPr/>
        </p:nvSpPr>
        <p:spPr>
          <a:xfrm>
            <a:off x="3719514" y="4437064"/>
            <a:ext cx="1516603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       </a:t>
            </a:r>
            <a:r>
              <a:t>X</a:t>
            </a:r>
            <a:r>
              <a:rPr baseline="30000"/>
              <a:t>w</a:t>
            </a:r>
            <a:r>
              <a:t>Y</a:t>
            </a:r>
          </a:p>
        </p:txBody>
      </p:sp>
      <p:sp>
        <p:nvSpPr>
          <p:cNvPr id="448" name="Text Box 6"/>
          <p:cNvSpPr txBox="1"/>
          <p:nvPr/>
        </p:nvSpPr>
        <p:spPr>
          <a:xfrm>
            <a:off x="3648076" y="5949951"/>
            <a:ext cx="1596557" cy="6648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w     </a:t>
            </a: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</a:t>
            </a:r>
            <a:r>
              <a:t>Y      X</a:t>
            </a:r>
            <a:r>
              <a:rPr baseline="30000"/>
              <a:t>+</a:t>
            </a:r>
            <a:r>
              <a:t>Y</a:t>
            </a:r>
          </a:p>
        </p:txBody>
      </p:sp>
      <p:pic>
        <p:nvPicPr>
          <p:cNvPr id="44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5" y="765176"/>
            <a:ext cx="1036638" cy="1241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39" y="836612"/>
            <a:ext cx="917576" cy="112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765175"/>
            <a:ext cx="925513" cy="116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189" y="692151"/>
            <a:ext cx="917576" cy="119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3" y="3070225"/>
            <a:ext cx="925513" cy="1169988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Text Box 16"/>
          <p:cNvSpPr txBox="1"/>
          <p:nvPr/>
        </p:nvSpPr>
        <p:spPr>
          <a:xfrm>
            <a:off x="2495551" y="2925764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pic>
        <p:nvPicPr>
          <p:cNvPr id="455" name="Picture 17" descr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139" y="3070226"/>
            <a:ext cx="917576" cy="1190626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Text Box 18"/>
          <p:cNvSpPr txBox="1"/>
          <p:nvPr/>
        </p:nvSpPr>
        <p:spPr>
          <a:xfrm>
            <a:off x="2424114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457" name="Text Box 19"/>
          <p:cNvSpPr txBox="1"/>
          <p:nvPr/>
        </p:nvSpPr>
        <p:spPr>
          <a:xfrm>
            <a:off x="6888164" y="2997200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1</a:t>
            </a:r>
            <a:r>
              <a:t>:</a:t>
            </a:r>
          </a:p>
        </p:txBody>
      </p:sp>
      <p:sp>
        <p:nvSpPr>
          <p:cNvPr id="458" name="Text Box 20"/>
          <p:cNvSpPr txBox="1"/>
          <p:nvPr/>
        </p:nvSpPr>
        <p:spPr>
          <a:xfrm>
            <a:off x="8256589" y="4365626"/>
            <a:ext cx="1532146" cy="3727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       </a:t>
            </a:r>
            <a:r>
              <a:t>X</a:t>
            </a:r>
            <a:r>
              <a:rPr baseline="30000"/>
              <a:t>+</a:t>
            </a:r>
            <a:r>
              <a:t>Y</a:t>
            </a:r>
            <a:r>
              <a:rPr baseline="30000"/>
              <a:t> </a:t>
            </a:r>
          </a:p>
        </p:txBody>
      </p:sp>
      <p:pic>
        <p:nvPicPr>
          <p:cNvPr id="459" name="Picture 21" descr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787" y="3068640"/>
            <a:ext cx="925513" cy="116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Picture 22" descr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2" y="3068638"/>
            <a:ext cx="917576" cy="1122363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Text Box 23"/>
          <p:cNvSpPr txBox="1"/>
          <p:nvPr/>
        </p:nvSpPr>
        <p:spPr>
          <a:xfrm>
            <a:off x="6959601" y="5013326"/>
            <a:ext cx="428545" cy="4210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F</a:t>
            </a:r>
            <a:r>
              <a:rPr baseline="-25000"/>
              <a:t>2</a:t>
            </a:r>
            <a:r>
              <a:t>:</a:t>
            </a:r>
          </a:p>
        </p:txBody>
      </p:sp>
      <p:sp>
        <p:nvSpPr>
          <p:cNvPr id="462" name="Text Box 24"/>
          <p:cNvSpPr txBox="1"/>
          <p:nvPr/>
        </p:nvSpPr>
        <p:spPr>
          <a:xfrm>
            <a:off x="8328025" y="5949951"/>
            <a:ext cx="1585311" cy="6648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 </a:t>
            </a:r>
            <a:r>
              <a:t>X</a:t>
            </a:r>
            <a:r>
              <a:rPr baseline="30000"/>
              <a:t>+      </a:t>
            </a:r>
            <a:r>
              <a:t>X</a:t>
            </a:r>
            <a:r>
              <a:rPr baseline="30000"/>
              <a:t>+</a:t>
            </a:r>
            <a:r>
              <a:t>X</a:t>
            </a:r>
            <a:r>
              <a:rPr baseline="30000"/>
              <a:t>+ 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defRPr sz="2000" b="0">
                <a:solidFill>
                  <a:srgbClr val="FF0000"/>
                </a:solidFill>
              </a:defRPr>
            </a:pPr>
            <a:r>
              <a:t>X</a:t>
            </a:r>
            <a:r>
              <a:rPr baseline="30000"/>
              <a:t>w</a:t>
            </a:r>
            <a:r>
              <a:t>Y      X</a:t>
            </a:r>
            <a:r>
              <a:rPr baseline="30000"/>
              <a:t>+</a:t>
            </a:r>
            <a:r>
              <a:t>Y</a:t>
            </a:r>
          </a:p>
        </p:txBody>
      </p:sp>
      <p:pic>
        <p:nvPicPr>
          <p:cNvPr id="463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6" y="5084764"/>
            <a:ext cx="690564" cy="827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Picture 26" descr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539" y="5084764"/>
            <a:ext cx="619126" cy="7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icture 27" descr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5084762"/>
            <a:ext cx="611188" cy="79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Picture 28" descr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5084762"/>
            <a:ext cx="611188" cy="747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icture 29" descr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764" y="5084764"/>
            <a:ext cx="619126" cy="7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Picture 30" descr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725" y="5084762"/>
            <a:ext cx="611188" cy="79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icture 31" descr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50" y="5084762"/>
            <a:ext cx="611188" cy="747713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Line 34"/>
          <p:cNvSpPr/>
          <p:nvPr/>
        </p:nvSpPr>
        <p:spPr>
          <a:xfrm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71" name="Line 35"/>
          <p:cNvSpPr/>
          <p:nvPr/>
        </p:nvSpPr>
        <p:spPr>
          <a:xfrm flipH="1">
            <a:off x="4440238" y="1196977"/>
            <a:ext cx="360363" cy="576264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72" name="Line 36"/>
          <p:cNvSpPr/>
          <p:nvPr/>
        </p:nvSpPr>
        <p:spPr>
          <a:xfrm>
            <a:off x="8543927" y="1125540"/>
            <a:ext cx="360364" cy="574676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73" name="Line 37"/>
          <p:cNvSpPr/>
          <p:nvPr/>
        </p:nvSpPr>
        <p:spPr>
          <a:xfrm flipH="1">
            <a:off x="8543927" y="1125537"/>
            <a:ext cx="360364" cy="576263"/>
          </a:xfrm>
          <a:prstGeom prst="line">
            <a:avLst/>
          </a:prstGeom>
          <a:ln w="38100">
            <a:solidFill>
              <a:srgbClr val="00008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74" name="Text Box 49"/>
          <p:cNvSpPr txBox="1"/>
          <p:nvPr/>
        </p:nvSpPr>
        <p:spPr>
          <a:xfrm>
            <a:off x="2785281" y="190379"/>
            <a:ext cx="5547350" cy="400110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Dědičnosti</a:t>
            </a:r>
            <a:r>
              <a:rPr dirty="0"/>
              <a:t> </a:t>
            </a:r>
            <a:r>
              <a:rPr dirty="0" err="1"/>
              <a:t>znaku</a:t>
            </a:r>
            <a:r>
              <a:rPr dirty="0"/>
              <a:t> s </a:t>
            </a:r>
            <a:r>
              <a:rPr dirty="0" err="1"/>
              <a:t>vazbou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pohlaví</a:t>
            </a:r>
            <a:r>
              <a:rPr dirty="0"/>
              <a:t> - </a:t>
            </a:r>
            <a:r>
              <a:rPr dirty="0" err="1"/>
              <a:t>pokus</a:t>
            </a:r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 Box 2"/>
          <p:cNvSpPr txBox="1"/>
          <p:nvPr/>
        </p:nvSpPr>
        <p:spPr>
          <a:xfrm>
            <a:off x="3048000" y="274639"/>
            <a:ext cx="6272621" cy="403806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Výhody </a:t>
            </a:r>
            <a:r>
              <a:rPr i="1"/>
              <a:t>D. melanogaster</a:t>
            </a:r>
            <a:r>
              <a:t> jako genetického modelu </a:t>
            </a:r>
          </a:p>
        </p:txBody>
      </p:sp>
      <p:sp>
        <p:nvSpPr>
          <p:cNvPr id="134" name="Text Box 3"/>
          <p:cNvSpPr txBox="1"/>
          <p:nvPr/>
        </p:nvSpPr>
        <p:spPr>
          <a:xfrm>
            <a:off x="911424" y="897256"/>
            <a:ext cx="8063243" cy="1595640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defRPr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1) </a:t>
            </a:r>
            <a:r>
              <a:rPr dirty="0" err="1"/>
              <a:t>jednoduché</a:t>
            </a:r>
            <a:r>
              <a:rPr dirty="0"/>
              <a:t> </a:t>
            </a:r>
            <a:r>
              <a:rPr dirty="0" err="1"/>
              <a:t>podmínky</a:t>
            </a:r>
            <a:r>
              <a:rPr dirty="0"/>
              <a:t> </a:t>
            </a:r>
            <a:r>
              <a:rPr dirty="0" err="1"/>
              <a:t>kultivace</a:t>
            </a:r>
            <a:endParaRPr sz="2400" dirty="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endParaRPr sz="2400" dirty="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        - v </a:t>
            </a:r>
            <a:r>
              <a:rPr dirty="0" err="1"/>
              <a:t>kultivačních</a:t>
            </a:r>
            <a:r>
              <a:rPr dirty="0"/>
              <a:t> </a:t>
            </a:r>
            <a:r>
              <a:rPr dirty="0" err="1"/>
              <a:t>nádobkách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živném</a:t>
            </a:r>
            <a:r>
              <a:rPr dirty="0"/>
              <a:t> </a:t>
            </a:r>
            <a:r>
              <a:rPr dirty="0" err="1"/>
              <a:t>médiu</a:t>
            </a:r>
            <a:endParaRPr sz="2400" dirty="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        - v </a:t>
            </a:r>
            <a:r>
              <a:rPr dirty="0" err="1"/>
              <a:t>termostatu</a:t>
            </a:r>
            <a:r>
              <a:rPr dirty="0"/>
              <a:t> </a:t>
            </a:r>
            <a:r>
              <a:rPr dirty="0" err="1"/>
              <a:t>při</a:t>
            </a:r>
            <a:r>
              <a:rPr dirty="0"/>
              <a:t> </a:t>
            </a:r>
            <a:r>
              <a:rPr dirty="0" err="1"/>
              <a:t>teplotě</a:t>
            </a:r>
            <a:r>
              <a:rPr dirty="0"/>
              <a:t> 25 </a:t>
            </a:r>
            <a:r>
              <a:rPr dirty="0">
                <a:latin typeface="Symbol"/>
                <a:ea typeface="Symbol"/>
                <a:cs typeface="Symbol"/>
                <a:sym typeface="Symbol"/>
              </a:rPr>
              <a:t>°</a:t>
            </a:r>
            <a:r>
              <a:rPr dirty="0"/>
              <a:t>C (t &gt;31 </a:t>
            </a:r>
            <a:r>
              <a:rPr dirty="0">
                <a:latin typeface="Symbol"/>
                <a:ea typeface="Symbol"/>
                <a:cs typeface="Symbol"/>
                <a:sym typeface="Symbol"/>
              </a:rPr>
              <a:t>°</a:t>
            </a:r>
            <a:r>
              <a:rPr dirty="0"/>
              <a:t>C = </a:t>
            </a:r>
            <a:r>
              <a:rPr dirty="0" err="1"/>
              <a:t>sterilní</a:t>
            </a:r>
            <a:r>
              <a:rPr dirty="0"/>
              <a:t> </a:t>
            </a:r>
            <a:r>
              <a:rPr dirty="0" err="1"/>
              <a:t>samečci</a:t>
            </a:r>
            <a:endParaRPr dirty="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                                                           t &lt;15 </a:t>
            </a:r>
            <a:r>
              <a:rPr dirty="0">
                <a:latin typeface="Symbol"/>
                <a:ea typeface="Symbol"/>
                <a:cs typeface="Symbol"/>
                <a:sym typeface="Symbol"/>
              </a:rPr>
              <a:t>°</a:t>
            </a:r>
            <a:r>
              <a:rPr dirty="0"/>
              <a:t>C = </a:t>
            </a:r>
            <a:r>
              <a:rPr dirty="0" err="1"/>
              <a:t>redukce</a:t>
            </a:r>
            <a:r>
              <a:rPr dirty="0"/>
              <a:t> </a:t>
            </a:r>
            <a:r>
              <a:rPr dirty="0" err="1"/>
              <a:t>plodnosti</a:t>
            </a:r>
            <a:r>
              <a:rPr dirty="0"/>
              <a:t> </a:t>
            </a:r>
            <a:r>
              <a:rPr dirty="0" err="1"/>
              <a:t>samiček</a:t>
            </a:r>
            <a:r>
              <a:rPr dirty="0"/>
              <a:t>) </a:t>
            </a:r>
          </a:p>
        </p:txBody>
      </p:sp>
      <p:pic>
        <p:nvPicPr>
          <p:cNvPr id="13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1" y="2852935"/>
            <a:ext cx="2782832" cy="370899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36" name="Text Box 5"/>
          <p:cNvSpPr txBox="1"/>
          <p:nvPr/>
        </p:nvSpPr>
        <p:spPr>
          <a:xfrm>
            <a:off x="5569096" y="4722927"/>
            <a:ext cx="5976739" cy="196038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0" u="sng">
                <a:latin typeface="Arial"/>
                <a:ea typeface="Arial"/>
                <a:cs typeface="Arial"/>
                <a:sym typeface="Arial"/>
              </a:defRPr>
            </a:pPr>
            <a:r>
              <a:t>Živné médium:</a:t>
            </a:r>
            <a:endParaRPr>
              <a:solidFill>
                <a:srgbClr val="000066"/>
              </a:solidFill>
            </a:endParaRPr>
          </a:p>
          <a:p>
            <a:pPr>
              <a:buSzPct val="1000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kukuřičný šrot, kvasnice, cukr, agar, desinfekční roztok</a:t>
            </a:r>
            <a:endParaRPr>
              <a:solidFill>
                <a:srgbClr val="000066"/>
              </a:solidFill>
            </a:endParaRPr>
          </a:p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66"/>
              </a:solidFill>
            </a:endParaRPr>
          </a:p>
          <a:p>
            <a:pPr>
              <a:buSzPct val="1000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po rozvaření se nalévá do vysterilizovaných nádob</a:t>
            </a:r>
            <a:endParaRPr>
              <a:solidFill>
                <a:srgbClr val="000066"/>
              </a:solidFill>
            </a:endParaRPr>
          </a:p>
          <a:p>
            <a:pPr>
              <a:buSzPct val="100000"/>
              <a:buChar char="-"/>
              <a:defRPr b="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66"/>
              </a:solidFill>
            </a:endParaRPr>
          </a:p>
          <a:p>
            <a:pPr>
              <a:buSzPct val="1000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následující den je možné po vložení filtračního papíru </a:t>
            </a:r>
            <a:endParaRPr>
              <a:solidFill>
                <a:srgbClr val="000066"/>
              </a:solidFill>
            </a:endParaRPr>
          </a:p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umístit mouchy</a:t>
            </a:r>
          </a:p>
        </p:txBody>
      </p:sp>
      <p:pic>
        <p:nvPicPr>
          <p:cNvPr id="137" name="Obrázek 5" descr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1484783"/>
            <a:ext cx="2653065" cy="2951403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38" name="IMG_0171" descr="IMG_017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9021" y="2492896"/>
            <a:ext cx="3840153" cy="2163467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3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  <p:seq concurrent="1" prevAc="none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36" grpId="0" animBg="1" advAuto="0"/>
      <p:bldP spid="13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Box 3"/>
          <p:cNvSpPr txBox="1"/>
          <p:nvPr/>
        </p:nvSpPr>
        <p:spPr>
          <a:xfrm>
            <a:off x="1660525" y="1027113"/>
            <a:ext cx="7204619" cy="116028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>
              <a:defRPr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2) krátká generační doba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délka asi 10 dnů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potomstvo ke zhodnocení asi po 14 dnech od založení pokusu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lze získat 25 generací za rok</a:t>
            </a:r>
          </a:p>
        </p:txBody>
      </p:sp>
      <p:sp>
        <p:nvSpPr>
          <p:cNvPr id="141" name="Rectangle 18"/>
          <p:cNvSpPr/>
          <p:nvPr/>
        </p:nvSpPr>
        <p:spPr>
          <a:xfrm>
            <a:off x="4444579" y="4346059"/>
            <a:ext cx="184732" cy="369333"/>
          </a:xfrm>
          <a:prstGeom prst="rect">
            <a:avLst/>
          </a:prstGeom>
          <a:solidFill>
            <a:srgbClr val="FFFF99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2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616" y="2489200"/>
            <a:ext cx="2874965" cy="4000500"/>
          </a:xfrm>
          <a:prstGeom prst="rect">
            <a:avLst/>
          </a:prstGeom>
          <a:ln w="12700">
            <a:solidFill>
              <a:srgbClr val="FF6600"/>
            </a:solidFill>
            <a:miter/>
          </a:ln>
        </p:spPr>
      </p:pic>
      <p:sp>
        <p:nvSpPr>
          <p:cNvPr id="143" name="Text Box 20"/>
          <p:cNvSpPr txBox="1"/>
          <p:nvPr/>
        </p:nvSpPr>
        <p:spPr>
          <a:xfrm>
            <a:off x="6497216" y="4165600"/>
            <a:ext cx="627471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0"/>
            </a:lvl1pPr>
          </a:lstStyle>
          <a:p>
            <a:r>
              <a:t>vajíčko</a:t>
            </a:r>
          </a:p>
        </p:txBody>
      </p:sp>
      <p:sp>
        <p:nvSpPr>
          <p:cNvPr id="144" name="Text Box 21"/>
          <p:cNvSpPr txBox="1"/>
          <p:nvPr/>
        </p:nvSpPr>
        <p:spPr>
          <a:xfrm>
            <a:off x="5470557" y="5308601"/>
            <a:ext cx="632506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 b="0"/>
            </a:pPr>
            <a:r>
              <a:t>larva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1400" b="0"/>
            </a:pPr>
            <a:r>
              <a:t>3.instar</a:t>
            </a:r>
          </a:p>
        </p:txBody>
      </p:sp>
      <p:sp>
        <p:nvSpPr>
          <p:cNvPr id="145" name="Text Box 22"/>
          <p:cNvSpPr txBox="1"/>
          <p:nvPr/>
        </p:nvSpPr>
        <p:spPr>
          <a:xfrm>
            <a:off x="6308757" y="5461001"/>
            <a:ext cx="632505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 b="0"/>
            </a:pPr>
            <a:r>
              <a:t>larva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1400" b="0"/>
            </a:pPr>
            <a:r>
              <a:t>2.instar</a:t>
            </a:r>
          </a:p>
        </p:txBody>
      </p:sp>
      <p:sp>
        <p:nvSpPr>
          <p:cNvPr id="146" name="Text Box 23"/>
          <p:cNvSpPr txBox="1"/>
          <p:nvPr/>
        </p:nvSpPr>
        <p:spPr>
          <a:xfrm>
            <a:off x="6613558" y="4927601"/>
            <a:ext cx="632505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 b="0"/>
            </a:pPr>
            <a:r>
              <a:t>larva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1400" b="0"/>
            </a:pPr>
            <a:r>
              <a:t>1.instar</a:t>
            </a:r>
          </a:p>
        </p:txBody>
      </p:sp>
      <p:sp>
        <p:nvSpPr>
          <p:cNvPr id="147" name="Text Box 24"/>
          <p:cNvSpPr txBox="1"/>
          <p:nvPr/>
        </p:nvSpPr>
        <p:spPr>
          <a:xfrm>
            <a:off x="5354215" y="4546601"/>
            <a:ext cx="579439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0"/>
            </a:lvl1pPr>
          </a:lstStyle>
          <a:p>
            <a:r>
              <a:t>kukla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Text Box 25"/>
          <p:cNvSpPr txBox="1"/>
          <p:nvPr/>
        </p:nvSpPr>
        <p:spPr>
          <a:xfrm>
            <a:off x="7417967" y="4546600"/>
            <a:ext cx="438483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1 den</a:t>
            </a:r>
          </a:p>
        </p:txBody>
      </p:sp>
      <p:sp>
        <p:nvSpPr>
          <p:cNvPr id="149" name="Text Box 26"/>
          <p:cNvSpPr txBox="1"/>
          <p:nvPr/>
        </p:nvSpPr>
        <p:spPr>
          <a:xfrm>
            <a:off x="7335417" y="5461000"/>
            <a:ext cx="438483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1 den</a:t>
            </a:r>
          </a:p>
        </p:txBody>
      </p:sp>
      <p:sp>
        <p:nvSpPr>
          <p:cNvPr id="150" name="Text Box 27"/>
          <p:cNvSpPr txBox="1"/>
          <p:nvPr/>
        </p:nvSpPr>
        <p:spPr>
          <a:xfrm>
            <a:off x="6344816" y="6375400"/>
            <a:ext cx="438484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1 den</a:t>
            </a:r>
          </a:p>
        </p:txBody>
      </p:sp>
      <p:sp>
        <p:nvSpPr>
          <p:cNvPr id="151" name="Text Box 28"/>
          <p:cNvSpPr txBox="1"/>
          <p:nvPr/>
        </p:nvSpPr>
        <p:spPr>
          <a:xfrm>
            <a:off x="4439815" y="5308600"/>
            <a:ext cx="447041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3 dny</a:t>
            </a:r>
          </a:p>
        </p:txBody>
      </p:sp>
      <p:sp>
        <p:nvSpPr>
          <p:cNvPr id="152" name="Text Box 29"/>
          <p:cNvSpPr txBox="1"/>
          <p:nvPr/>
        </p:nvSpPr>
        <p:spPr>
          <a:xfrm>
            <a:off x="4439815" y="3708400"/>
            <a:ext cx="447041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4 dny</a:t>
            </a:r>
          </a:p>
        </p:txBody>
      </p:sp>
      <p:sp>
        <p:nvSpPr>
          <p:cNvPr id="153" name="Text Box 30"/>
          <p:cNvSpPr txBox="1"/>
          <p:nvPr/>
        </p:nvSpPr>
        <p:spPr>
          <a:xfrm>
            <a:off x="5811415" y="3860801"/>
            <a:ext cx="762001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0"/>
            </a:lvl1pPr>
          </a:lstStyle>
          <a:p>
            <a:r>
              <a:t>imágo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Text Box 2"/>
          <p:cNvSpPr txBox="1"/>
          <p:nvPr/>
        </p:nvSpPr>
        <p:spPr>
          <a:xfrm>
            <a:off x="3048000" y="274639"/>
            <a:ext cx="6272621" cy="403806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Výhody </a:t>
            </a:r>
            <a:r>
              <a:rPr i="1"/>
              <a:t>D. melanogaster</a:t>
            </a:r>
            <a:r>
              <a:t> jako genetického modelu </a:t>
            </a:r>
          </a:p>
        </p:txBody>
      </p:sp>
      <p:pic>
        <p:nvPicPr>
          <p:cNvPr id="155" name="Obrázek 1" descr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3758" y="3058446"/>
            <a:ext cx="3765211" cy="2823909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 Box 3"/>
          <p:cNvSpPr txBox="1"/>
          <p:nvPr/>
        </p:nvSpPr>
        <p:spPr>
          <a:xfrm>
            <a:off x="1660525" y="1027113"/>
            <a:ext cx="7204619" cy="116028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>
              <a:defRPr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2) krátká generační doba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délka asi 10 dnů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potomstvo ke zhodnocení asi po 14 dnech od založení pokusu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lze získat 25 generací za rok</a:t>
            </a:r>
          </a:p>
        </p:txBody>
      </p:sp>
      <p:sp>
        <p:nvSpPr>
          <p:cNvPr id="158" name="Rectangle 18"/>
          <p:cNvSpPr/>
          <p:nvPr/>
        </p:nvSpPr>
        <p:spPr>
          <a:xfrm>
            <a:off x="4444579" y="4346059"/>
            <a:ext cx="184732" cy="369333"/>
          </a:xfrm>
          <a:prstGeom prst="rect">
            <a:avLst/>
          </a:prstGeom>
          <a:solidFill>
            <a:srgbClr val="FFFF99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9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616" y="2489200"/>
            <a:ext cx="2874965" cy="4000500"/>
          </a:xfrm>
          <a:prstGeom prst="rect">
            <a:avLst/>
          </a:prstGeom>
          <a:ln w="12700">
            <a:solidFill>
              <a:srgbClr val="FF6600"/>
            </a:solidFill>
            <a:miter/>
          </a:ln>
        </p:spPr>
      </p:pic>
      <p:sp>
        <p:nvSpPr>
          <p:cNvPr id="160" name="Text Box 20"/>
          <p:cNvSpPr txBox="1"/>
          <p:nvPr/>
        </p:nvSpPr>
        <p:spPr>
          <a:xfrm>
            <a:off x="6497216" y="4165600"/>
            <a:ext cx="627471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0"/>
            </a:lvl1pPr>
          </a:lstStyle>
          <a:p>
            <a:r>
              <a:t>vajíčko</a:t>
            </a:r>
          </a:p>
        </p:txBody>
      </p:sp>
      <p:sp>
        <p:nvSpPr>
          <p:cNvPr id="161" name="Text Box 21"/>
          <p:cNvSpPr txBox="1"/>
          <p:nvPr/>
        </p:nvSpPr>
        <p:spPr>
          <a:xfrm>
            <a:off x="5470557" y="5308601"/>
            <a:ext cx="632506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 b="0"/>
            </a:pPr>
            <a:r>
              <a:t>larva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1400" b="0"/>
            </a:pPr>
            <a:r>
              <a:t>3.instar</a:t>
            </a:r>
          </a:p>
        </p:txBody>
      </p:sp>
      <p:sp>
        <p:nvSpPr>
          <p:cNvPr id="162" name="Text Box 22"/>
          <p:cNvSpPr txBox="1"/>
          <p:nvPr/>
        </p:nvSpPr>
        <p:spPr>
          <a:xfrm>
            <a:off x="6308757" y="5461001"/>
            <a:ext cx="632505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 b="0"/>
            </a:pPr>
            <a:r>
              <a:t>larva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1400" b="0"/>
            </a:pPr>
            <a:r>
              <a:t>2.instar</a:t>
            </a:r>
          </a:p>
        </p:txBody>
      </p:sp>
      <p:sp>
        <p:nvSpPr>
          <p:cNvPr id="163" name="Text Box 23"/>
          <p:cNvSpPr txBox="1"/>
          <p:nvPr/>
        </p:nvSpPr>
        <p:spPr>
          <a:xfrm>
            <a:off x="6613558" y="4927601"/>
            <a:ext cx="632505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 b="0"/>
            </a:pPr>
            <a:r>
              <a:t>larva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1400" b="0"/>
            </a:pPr>
            <a:r>
              <a:t>1.instar</a:t>
            </a:r>
          </a:p>
        </p:txBody>
      </p:sp>
      <p:sp>
        <p:nvSpPr>
          <p:cNvPr id="164" name="Text Box 24"/>
          <p:cNvSpPr txBox="1"/>
          <p:nvPr/>
        </p:nvSpPr>
        <p:spPr>
          <a:xfrm>
            <a:off x="5354215" y="4546601"/>
            <a:ext cx="579439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0"/>
            </a:lvl1pPr>
          </a:lstStyle>
          <a:p>
            <a:r>
              <a:t>kukla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Text Box 25"/>
          <p:cNvSpPr txBox="1"/>
          <p:nvPr/>
        </p:nvSpPr>
        <p:spPr>
          <a:xfrm>
            <a:off x="7417967" y="4546600"/>
            <a:ext cx="438483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1 den</a:t>
            </a:r>
          </a:p>
        </p:txBody>
      </p:sp>
      <p:sp>
        <p:nvSpPr>
          <p:cNvPr id="166" name="Text Box 26"/>
          <p:cNvSpPr txBox="1"/>
          <p:nvPr/>
        </p:nvSpPr>
        <p:spPr>
          <a:xfrm>
            <a:off x="7335417" y="5461000"/>
            <a:ext cx="438483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1 den</a:t>
            </a:r>
          </a:p>
        </p:txBody>
      </p:sp>
      <p:sp>
        <p:nvSpPr>
          <p:cNvPr id="167" name="Text Box 27"/>
          <p:cNvSpPr txBox="1"/>
          <p:nvPr/>
        </p:nvSpPr>
        <p:spPr>
          <a:xfrm>
            <a:off x="6344816" y="6375400"/>
            <a:ext cx="438484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1 den</a:t>
            </a:r>
          </a:p>
        </p:txBody>
      </p:sp>
      <p:sp>
        <p:nvSpPr>
          <p:cNvPr id="168" name="Text Box 28"/>
          <p:cNvSpPr txBox="1"/>
          <p:nvPr/>
        </p:nvSpPr>
        <p:spPr>
          <a:xfrm>
            <a:off x="4439815" y="5308600"/>
            <a:ext cx="447041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3 dny</a:t>
            </a:r>
          </a:p>
        </p:txBody>
      </p:sp>
      <p:sp>
        <p:nvSpPr>
          <p:cNvPr id="169" name="Text Box 29"/>
          <p:cNvSpPr txBox="1"/>
          <p:nvPr/>
        </p:nvSpPr>
        <p:spPr>
          <a:xfrm>
            <a:off x="4439815" y="3708400"/>
            <a:ext cx="447041" cy="27546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0">
                <a:solidFill>
                  <a:srgbClr val="FF0000"/>
                </a:solidFill>
              </a:defRPr>
            </a:lvl1pPr>
          </a:lstStyle>
          <a:p>
            <a:r>
              <a:t>4 dny</a:t>
            </a:r>
          </a:p>
        </p:txBody>
      </p:sp>
      <p:sp>
        <p:nvSpPr>
          <p:cNvPr id="170" name="Text Box 30"/>
          <p:cNvSpPr txBox="1"/>
          <p:nvPr/>
        </p:nvSpPr>
        <p:spPr>
          <a:xfrm>
            <a:off x="5811415" y="3860801"/>
            <a:ext cx="762001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0"/>
            </a:lvl1pPr>
          </a:lstStyle>
          <a:p>
            <a:r>
              <a:t>imágo</a:t>
            </a:r>
            <a:endParaRPr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Text Box 2"/>
          <p:cNvSpPr txBox="1"/>
          <p:nvPr/>
        </p:nvSpPr>
        <p:spPr>
          <a:xfrm>
            <a:off x="3048000" y="274639"/>
            <a:ext cx="6272621" cy="403806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Výhody </a:t>
            </a:r>
            <a:r>
              <a:rPr i="1"/>
              <a:t>D. melanogaster</a:t>
            </a:r>
            <a:r>
              <a:t> jako genetického modelu </a:t>
            </a:r>
          </a:p>
        </p:txBody>
      </p:sp>
      <p:pic>
        <p:nvPicPr>
          <p:cNvPr id="172" name="610AC0B" descr="610AC0B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6288" y="2454773"/>
            <a:ext cx="2956296" cy="393322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73" name="Obrázek 1" descr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3758" y="3058446"/>
            <a:ext cx="3765211" cy="2823909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8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 Box 3"/>
          <p:cNvSpPr txBox="1"/>
          <p:nvPr/>
        </p:nvSpPr>
        <p:spPr>
          <a:xfrm>
            <a:off x="1752600" y="1141413"/>
            <a:ext cx="5539120" cy="89358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>
              <a:defRPr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3) velký počet potomků 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závisí na podmínkách a genotypu</a:t>
            </a:r>
            <a:endParaRPr sz="2400"/>
          </a:p>
          <a:p>
            <a:pPr marL="457200" indent="-45720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- samička naklade v průměru 200 – 300 vajíček</a:t>
            </a:r>
          </a:p>
        </p:txBody>
      </p:sp>
      <p:sp>
        <p:nvSpPr>
          <p:cNvPr id="176" name="Text Box 4"/>
          <p:cNvSpPr txBox="1"/>
          <p:nvPr/>
        </p:nvSpPr>
        <p:spPr>
          <a:xfrm>
            <a:off x="1752600" y="2360613"/>
            <a:ext cx="5177580" cy="360187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4) malý genom </a:t>
            </a:r>
            <a:r>
              <a:rPr b="0">
                <a:solidFill>
                  <a:srgbClr val="000000"/>
                </a:solidFill>
              </a:rPr>
              <a:t>– 180 Mb, ~13 601 genů (r. 2000)</a:t>
            </a:r>
          </a:p>
        </p:txBody>
      </p:sp>
      <p:sp>
        <p:nvSpPr>
          <p:cNvPr id="177" name="Text Box 5"/>
          <p:cNvSpPr txBox="1"/>
          <p:nvPr/>
        </p:nvSpPr>
        <p:spPr>
          <a:xfrm>
            <a:off x="1736725" y="3084513"/>
            <a:ext cx="7148027" cy="626887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5) malý počet chromozomů </a:t>
            </a:r>
            <a:r>
              <a:rPr b="0">
                <a:solidFill>
                  <a:srgbClr val="000000"/>
                </a:solidFill>
              </a:rPr>
              <a:t>– n = 4, </a:t>
            </a:r>
            <a:endParaRPr>
              <a:solidFill>
                <a:srgbClr val="000066"/>
              </a:solidFill>
            </a:endParaRPr>
          </a:p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                                              1.pár = gonozomy, 2.-4. pár = autozomy</a:t>
            </a:r>
          </a:p>
        </p:txBody>
      </p:sp>
      <p:pic>
        <p:nvPicPr>
          <p:cNvPr id="17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39" y="3789362"/>
            <a:ext cx="3857626" cy="295275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79" name="Text Box 2"/>
          <p:cNvSpPr txBox="1"/>
          <p:nvPr/>
        </p:nvSpPr>
        <p:spPr>
          <a:xfrm>
            <a:off x="3048000" y="274639"/>
            <a:ext cx="6272621" cy="403806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Výhody </a:t>
            </a:r>
            <a:r>
              <a:rPr i="1"/>
              <a:t>D. melanogaster</a:t>
            </a:r>
            <a:r>
              <a:t> jako genetického modelu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 advAuto="0"/>
      <p:bldP spid="176" grpId="0" animBg="1" advAuto="0"/>
      <p:bldP spid="177" grpId="0" animBg="1" advAuto="0"/>
      <p:bldP spid="17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 Box 3"/>
          <p:cNvSpPr txBox="1"/>
          <p:nvPr/>
        </p:nvSpPr>
        <p:spPr>
          <a:xfrm>
            <a:off x="1660525" y="1027112"/>
            <a:ext cx="2565534" cy="36018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457200" indent="-457200"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6) snadná manipulace </a:t>
            </a:r>
          </a:p>
        </p:txBody>
      </p:sp>
      <p:pic>
        <p:nvPicPr>
          <p:cNvPr id="18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905000"/>
            <a:ext cx="6092826" cy="456882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83" name="Text Box 2"/>
          <p:cNvSpPr txBox="1"/>
          <p:nvPr/>
        </p:nvSpPr>
        <p:spPr>
          <a:xfrm>
            <a:off x="3048000" y="274639"/>
            <a:ext cx="6272621" cy="403806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Výhody </a:t>
            </a:r>
            <a:r>
              <a:rPr i="1"/>
              <a:t>D. melanogaster</a:t>
            </a:r>
            <a:r>
              <a:t> jako genetického modelu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  <p:bldP spid="18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 Box 3"/>
          <p:cNvSpPr txBox="1"/>
          <p:nvPr/>
        </p:nvSpPr>
        <p:spPr>
          <a:xfrm>
            <a:off x="1660525" y="1027112"/>
            <a:ext cx="3175320" cy="360188"/>
          </a:xfrm>
          <a:prstGeom prst="rect">
            <a:avLst/>
          </a:prstGeom>
          <a:solidFill>
            <a:srgbClr val="CCFFFF">
              <a:alpha val="95000"/>
            </a:srgb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457200" indent="-457200"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7) rozsáhlá kolekce mutantů</a:t>
            </a:r>
          </a:p>
        </p:txBody>
      </p:sp>
      <p:sp>
        <p:nvSpPr>
          <p:cNvPr id="192" name="Text Box 2"/>
          <p:cNvSpPr txBox="1"/>
          <p:nvPr/>
        </p:nvSpPr>
        <p:spPr>
          <a:xfrm>
            <a:off x="3048000" y="274639"/>
            <a:ext cx="6272621" cy="403806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Výhody </a:t>
            </a:r>
            <a:r>
              <a:rPr i="1"/>
              <a:t>D. melanogaster</a:t>
            </a:r>
            <a:r>
              <a:t> jako genetického modelu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808B5C4C-504E-1047-B739-A94EE5500BE2}"/>
              </a:ext>
            </a:extLst>
          </p:cNvPr>
          <p:cNvSpPr txBox="1"/>
          <p:nvPr/>
        </p:nvSpPr>
        <p:spPr>
          <a:xfrm>
            <a:off x="4522923" y="1660029"/>
            <a:ext cx="2659322" cy="403806"/>
          </a:xfrm>
          <a:prstGeom prst="rect">
            <a:avLst/>
          </a:prstGeom>
          <a:solidFill>
            <a:srgbClr val="CCFFCC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Poznávačka</a:t>
            </a:r>
            <a:r>
              <a:rPr dirty="0"/>
              <a:t> mutantů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DBF4953-C259-4906-B1FC-199905763057}"/>
              </a:ext>
            </a:extLst>
          </p:cNvPr>
          <p:cNvSpPr/>
          <p:nvPr/>
        </p:nvSpPr>
        <p:spPr>
          <a:xfrm>
            <a:off x="3287688" y="2708919"/>
            <a:ext cx="5544618" cy="2663106"/>
          </a:xfrm>
          <a:prstGeom prst="rect">
            <a:avLst/>
          </a:prstGeom>
          <a:solidFill>
            <a:srgbClr val="CCFFFF">
              <a:alpha val="80000"/>
            </a:srgb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C767810-0D78-42B4-84B3-CAC35AEC3431}"/>
              </a:ext>
            </a:extLst>
          </p:cNvPr>
          <p:cNvSpPr txBox="1"/>
          <p:nvPr/>
        </p:nvSpPr>
        <p:spPr>
          <a:xfrm>
            <a:off x="3574234" y="2708919"/>
            <a:ext cx="330890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 - white</a:t>
            </a:r>
            <a:r>
              <a:rPr i="0" dirty="0"/>
              <a:t> – </a:t>
            </a:r>
            <a:r>
              <a:rPr i="0" dirty="0" err="1"/>
              <a:t>bíle</a:t>
            </a:r>
            <a:r>
              <a:rPr i="0" dirty="0"/>
              <a:t> </a:t>
            </a:r>
            <a:r>
              <a:rPr i="0" dirty="0" err="1"/>
              <a:t>zbarvené</a:t>
            </a:r>
            <a:r>
              <a:rPr i="0" dirty="0"/>
              <a:t> </a:t>
            </a:r>
            <a:r>
              <a:rPr i="0" dirty="0" err="1"/>
              <a:t>oči</a:t>
            </a:r>
            <a:endParaRPr i="0" dirty="0"/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F17ACFFF-5884-49DF-910C-6334B18D3669}"/>
              </a:ext>
            </a:extLst>
          </p:cNvPr>
          <p:cNvSpPr txBox="1"/>
          <p:nvPr/>
        </p:nvSpPr>
        <p:spPr>
          <a:xfrm>
            <a:off x="3543006" y="4139257"/>
            <a:ext cx="3577169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y - yellow</a:t>
            </a:r>
            <a:r>
              <a:rPr i="0" dirty="0"/>
              <a:t> – </a:t>
            </a:r>
            <a:r>
              <a:rPr i="0" dirty="0" err="1"/>
              <a:t>žlutě</a:t>
            </a:r>
            <a:r>
              <a:rPr i="0" dirty="0"/>
              <a:t> </a:t>
            </a:r>
            <a:r>
              <a:rPr i="0" dirty="0" err="1"/>
              <a:t>zbarvené</a:t>
            </a:r>
            <a:r>
              <a:rPr i="0" dirty="0"/>
              <a:t> </a:t>
            </a:r>
            <a:r>
              <a:rPr i="0" dirty="0" err="1"/>
              <a:t>tělo</a:t>
            </a:r>
            <a:endParaRPr i="0" dirty="0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F176A6FE-5419-423C-8DE1-EFD1820A8213}"/>
              </a:ext>
            </a:extLst>
          </p:cNvPr>
          <p:cNvSpPr txBox="1"/>
          <p:nvPr/>
        </p:nvSpPr>
        <p:spPr>
          <a:xfrm>
            <a:off x="3543004" y="4660131"/>
            <a:ext cx="367651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 - ebony</a:t>
            </a:r>
            <a:r>
              <a:rPr i="0" dirty="0"/>
              <a:t> – </a:t>
            </a:r>
            <a:r>
              <a:rPr i="0" dirty="0" err="1"/>
              <a:t>černě</a:t>
            </a:r>
            <a:r>
              <a:rPr i="0" dirty="0"/>
              <a:t> </a:t>
            </a:r>
            <a:r>
              <a:rPr i="0" dirty="0" err="1"/>
              <a:t>zbarvené</a:t>
            </a:r>
            <a:r>
              <a:rPr i="0" dirty="0"/>
              <a:t> </a:t>
            </a:r>
            <a:r>
              <a:rPr i="0" dirty="0" err="1"/>
              <a:t>tělo</a:t>
            </a:r>
            <a:endParaRPr i="0" dirty="0"/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6C7F763A-3028-4C77-8B8A-D87EAC35A6E9}"/>
              </a:ext>
            </a:extLst>
          </p:cNvPr>
          <p:cNvSpPr txBox="1"/>
          <p:nvPr/>
        </p:nvSpPr>
        <p:spPr>
          <a:xfrm>
            <a:off x="3529436" y="3665356"/>
            <a:ext cx="344992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vg - vestigial</a:t>
            </a:r>
            <a:r>
              <a:rPr i="0" dirty="0"/>
              <a:t> – </a:t>
            </a:r>
            <a:r>
              <a:rPr i="0" dirty="0" err="1"/>
              <a:t>zakrnělá</a:t>
            </a:r>
            <a:r>
              <a:rPr i="0" dirty="0"/>
              <a:t> </a:t>
            </a:r>
            <a:r>
              <a:rPr i="0" dirty="0" err="1"/>
              <a:t>křídla</a:t>
            </a:r>
            <a:endParaRPr i="0" dirty="0"/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55A40A44-27A5-4C8D-A69A-F08888D8A9FA}"/>
              </a:ext>
            </a:extLst>
          </p:cNvPr>
          <p:cNvSpPr txBox="1"/>
          <p:nvPr/>
        </p:nvSpPr>
        <p:spPr>
          <a:xfrm>
            <a:off x="3516908" y="3189431"/>
            <a:ext cx="4947133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Curly</a:t>
            </a:r>
            <a:r>
              <a:rPr i="0" dirty="0"/>
              <a:t>, </a:t>
            </a:r>
            <a:r>
              <a:rPr dirty="0"/>
              <a:t>Lobe</a:t>
            </a:r>
            <a:r>
              <a:rPr i="0" dirty="0"/>
              <a:t> – </a:t>
            </a:r>
            <a:r>
              <a:rPr i="0" dirty="0" err="1"/>
              <a:t>ohnutá</a:t>
            </a:r>
            <a:r>
              <a:rPr i="0" dirty="0"/>
              <a:t> </a:t>
            </a:r>
            <a:r>
              <a:rPr i="0" dirty="0" err="1"/>
              <a:t>křídla</a:t>
            </a:r>
            <a:r>
              <a:rPr i="0" dirty="0"/>
              <a:t>, </a:t>
            </a:r>
            <a:r>
              <a:rPr i="0" dirty="0" err="1"/>
              <a:t>zmenšené</a:t>
            </a:r>
            <a:r>
              <a:rPr i="0" dirty="0"/>
              <a:t> </a:t>
            </a:r>
            <a:r>
              <a:rPr i="0" dirty="0" err="1"/>
              <a:t>oko</a:t>
            </a:r>
            <a:endParaRPr i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1329</Words>
  <Application>Microsoft Office PowerPoint</Application>
  <PresentationFormat>Širokoúhlá obrazovka</PresentationFormat>
  <Paragraphs>255</Paragraphs>
  <Slides>35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Symbol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Pohlaví u D. melanogaster</vt:lpstr>
      <vt:lpstr>Pohlaví u D. melanogaster</vt:lpstr>
      <vt:lpstr>Pohlaví u D. melanogaster</vt:lpstr>
      <vt:lpstr>Pohlaví u D. melanogaster</vt:lpstr>
      <vt:lpstr>Pohlaví u D. melanogaster</vt:lpstr>
      <vt:lpstr>Pohlaví u D. melanogaster</vt:lpstr>
      <vt:lpstr>Pohlaví u D. melanogaster</vt:lpstr>
      <vt:lpstr>Prezentace aplikace PowerPoint</vt:lpstr>
      <vt:lpstr>Dědičnost znaku vázaného na pohlaví</vt:lpstr>
      <vt:lpstr>Pozorovaný znak v oblasti homologie</vt:lpstr>
      <vt:lpstr>Pozorovaný znak v oblasti heterologie - Y</vt:lpstr>
      <vt:lpstr>Pozorovaný znak v oblasti heterologie - X</vt:lpstr>
      <vt:lpstr>Pokus Pozorování dědičnosti znaku s vazbou na pohlaví</vt:lpstr>
      <vt:lpstr>Pokus Pozorování dědičnosti znaku s vazbou na pohlaví</vt:lpstr>
      <vt:lpstr>Pokus Pozorování dědičnosti znaku s vazbou na pohlaví</vt:lpstr>
      <vt:lpstr>Pokus Pozorování dědičnosti znaku s vazbou na pohlaví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Pohlaví u D. melanogaster</dc:title>
  <dc:creator>Genetika</dc:creator>
  <cp:lastModifiedBy>ucitel</cp:lastModifiedBy>
  <cp:revision>33</cp:revision>
  <dcterms:created xsi:type="dcterms:W3CDTF">2019-11-04T08:00:22Z</dcterms:created>
  <dcterms:modified xsi:type="dcterms:W3CDTF">2022-11-09T10:06:45Z</dcterms:modified>
</cp:coreProperties>
</file>