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0" r:id="rId4"/>
    <p:sldId id="257" r:id="rId5"/>
    <p:sldId id="262" r:id="rId6"/>
    <p:sldId id="263" r:id="rId7"/>
    <p:sldId id="273" r:id="rId8"/>
    <p:sldId id="264" r:id="rId9"/>
    <p:sldId id="274" r:id="rId10"/>
    <p:sldId id="258" r:id="rId11"/>
    <p:sldId id="265" r:id="rId12"/>
    <p:sldId id="266" r:id="rId13"/>
    <p:sldId id="259" r:id="rId14"/>
    <p:sldId id="270" r:id="rId15"/>
    <p:sldId id="271" r:id="rId16"/>
    <p:sldId id="267" r:id="rId17"/>
    <p:sldId id="269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46B0031-EC6C-4711-8D27-B83CC261EF7E}">
          <p14:sldIdLst>
            <p14:sldId id="272"/>
            <p14:sldId id="256"/>
            <p14:sldId id="260"/>
            <p14:sldId id="257"/>
            <p14:sldId id="262"/>
            <p14:sldId id="263"/>
            <p14:sldId id="273"/>
            <p14:sldId id="264"/>
            <p14:sldId id="274"/>
            <p14:sldId id="258"/>
            <p14:sldId id="265"/>
            <p14:sldId id="266"/>
            <p14:sldId id="259"/>
            <p14:sldId id="270"/>
            <p14:sldId id="271"/>
            <p14:sldId id="267"/>
            <p14:sldId id="269"/>
          </p14:sldIdLst>
        </p14:section>
        <p14:section name="Oddíl bez názvu" id="{85541090-40EA-4019-814D-10B7D945650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kova.e.94@gmail.com" initials="m" lastIdx="1" clrIdx="0">
    <p:extLst>
      <p:ext uri="{19B8F6BF-5375-455C-9EA6-DF929625EA0E}">
        <p15:presenceInfo xmlns:p15="http://schemas.microsoft.com/office/powerpoint/2012/main" userId="622c61584df7cc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C76F3-827C-467A-9FCC-47702CD0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3749C9-5358-42F2-A3E2-7847299E7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B8FEDB-0AA2-45A1-AE6F-8BB6273C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A90-7486-495F-A4A5-C97A4AF801C2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67B024-68E2-4E10-9D9F-D93848C7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723CFB-3502-4EEE-9AD0-BA506E26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7F7B-C13E-4719-8881-85C82E447D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12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E2F70-FB3F-4A86-B649-49DB65D8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29FCFD-BA39-449F-8FEC-C12B7DD32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40FD12-1F3E-497B-8DF7-889E683D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A90-7486-495F-A4A5-C97A4AF801C2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506E89-5D5C-4AA6-A897-EB9434D0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822373-AA3F-4EDE-889F-DB54CF3F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7F7B-C13E-4719-8881-85C82E447D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69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3F537A2-B0F8-4F3C-A018-48BCAB27F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EB8F71-E254-4EE3-AE47-5971BD711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03BA97-76AA-42F0-8519-C47B7564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A90-7486-495F-A4A5-C97A4AF801C2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526A60-594C-4FF7-BE6D-D3138987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4B7D74-6559-486C-BD94-057645D6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7F7B-C13E-4719-8881-85C82E447D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04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2ECFF-5795-4BE5-98D1-DD7F6B5B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E20B88-E128-4F1E-A3DB-C6307093F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484840-E422-45BC-8E18-43DF00DC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A90-7486-495F-A4A5-C97A4AF801C2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DA3869-EA02-4977-B073-EFC39301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70698B-01B5-4500-9F0D-8E67E605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7F7B-C13E-4719-8881-85C82E447D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05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78143-670F-4360-92D1-9D1BDEC9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D2A0DF-1862-4678-8756-6BB32CFA8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D18A2C-59A6-450E-958E-14BB634F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A90-7486-495F-A4A5-C97A4AF801C2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825B8C-3270-44B8-BA5E-B2C47EA5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D74A3D-4AA4-412A-86EE-81E23294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7F7B-C13E-4719-8881-85C82E447D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30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D41A6-1404-4F08-8B9A-613647BD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C7E9F6-35B7-44A8-9E75-0D7B59B96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BFE7E7-D367-47A5-9FA0-E0CB737D7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212FC3-2789-4379-BE3B-9E102D29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A90-7486-495F-A4A5-C97A4AF801C2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37C43C-12EA-4CF6-8C8C-51C5D3F1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E3D2EE-50A0-475D-A378-8D6F3969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7F7B-C13E-4719-8881-85C82E447D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51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A9340-3608-4341-957E-5400AC9A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194C6F-BA09-4B1A-BC88-3742A31C8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F1040F-4365-4C20-8F5A-A68F3E8AD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AF00D21-F0C8-4F31-810B-0F50A3B4D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C06B36-1417-4240-A3A2-8DD81F8CF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9C9C5B5-75AC-4C0E-BB13-18F7A968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A90-7486-495F-A4A5-C97A4AF801C2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F3042A3-0543-411A-8CAF-9B4915D6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94A84B-BFE9-46A2-8162-FA094DAA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7F7B-C13E-4719-8881-85C82E447D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13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14D69-1457-447D-A862-ACD377DF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5BCBD3-E398-4401-A7FC-4EBC18D8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A90-7486-495F-A4A5-C97A4AF801C2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78976A-2204-43A2-A259-59C6DA8C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E2EBF4-D427-4B4C-A707-BF13551B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7F7B-C13E-4719-8881-85C82E447D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10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D4FFE5A-785B-43DD-8BAE-F854EF25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A90-7486-495F-A4A5-C97A4AF801C2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96AA64-7AEC-4B67-A664-DD7394BE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5FB7D3-9428-417D-948E-FD1CF7AC0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7F7B-C13E-4719-8881-85C82E447D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75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F8A63-CB7D-40AC-A45B-C34E6E1E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A0DAD7-3A67-4F2C-AB39-ECF0E6B09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2A58F4D-0D2A-4506-8947-4FF905BD0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16D121-3613-479A-A30E-136F9D8A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A90-7486-495F-A4A5-C97A4AF801C2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D27B60-6B94-49D7-A38C-1AC6FBE4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F670B9-8750-4DD5-986D-A1D359EC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7F7B-C13E-4719-8881-85C82E447D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37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50054-AF1D-48FF-8F75-3F6BF060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087E6C9-1C92-4600-B023-699D60480A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F35F58-02C8-4DB9-A901-4F978FE18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188CA8-A191-4E15-B908-388ECE7F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A90-7486-495F-A4A5-C97A4AF801C2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9700B8-E491-4C2E-AD22-74248560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31B837-169D-40AA-BA0A-12120278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7F7B-C13E-4719-8881-85C82E447D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26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586E49-99EB-4B1A-8627-FF326CE9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4F0F62-3272-473C-B54F-2CBBFBCC1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F72013-D885-4D6D-B6A0-18385D3DB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DA90-7486-495F-A4A5-C97A4AF801C2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D8077F-51B5-4588-AD65-3BFEEBBCB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E5D6CB-43C2-4B36-BB6A-34B36C1CF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C7F7B-C13E-4719-8881-85C82E447D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26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F411D-0A3C-4BA6-A58B-77549FF6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60053"/>
          </a:xfrm>
        </p:spPr>
        <p:txBody>
          <a:bodyPr/>
          <a:lstStyle/>
          <a:p>
            <a:r>
              <a:rPr lang="cs-CZ" dirty="0"/>
              <a:t>Vazba genů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408B4A8-3C42-4F8F-82A5-6219E2A86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4" t="34527" r="34550" b="42064"/>
          <a:stretch/>
        </p:blipFill>
        <p:spPr bwMode="auto">
          <a:xfrm>
            <a:off x="2414832" y="1081705"/>
            <a:ext cx="7125704" cy="54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5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3C1941F-A8EB-41B6-A8EA-6E83D65B6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829" y="3330937"/>
            <a:ext cx="11890342" cy="2522330"/>
          </a:xfrm>
        </p:spPr>
        <p:txBody>
          <a:bodyPr>
            <a:noAutofit/>
          </a:bodyPr>
          <a:lstStyle/>
          <a:p>
            <a:pPr marL="342900" indent="-342900" algn="just">
              <a:buFontTx/>
              <a:buChar char="-"/>
            </a:pPr>
            <a:endParaRPr lang="cs-CZ" sz="2000" b="1" u="sng" dirty="0"/>
          </a:p>
          <a:p>
            <a:pPr marL="342900" indent="-342900" algn="just">
              <a:buFontTx/>
              <a:buChar char="-"/>
            </a:pPr>
            <a:r>
              <a:rPr lang="cs-CZ" sz="2000" dirty="0"/>
              <a:t>sledované geny mohou být na </a:t>
            </a:r>
            <a:r>
              <a:rPr lang="cs-CZ" sz="2000" b="1" dirty="0"/>
              <a:t>stejném chromozomu</a:t>
            </a:r>
            <a:r>
              <a:rPr lang="cs-CZ" sz="2000" dirty="0"/>
              <a:t> – </a:t>
            </a:r>
            <a:r>
              <a:rPr lang="cs-CZ" sz="2000" b="1" u="sng" dirty="0"/>
              <a:t>jsou ve vazbě</a:t>
            </a:r>
          </a:p>
          <a:p>
            <a:pPr marL="800100" lvl="1" indent="-342900" algn="just">
              <a:buFontTx/>
              <a:buChar char="-"/>
            </a:pPr>
            <a:r>
              <a:rPr lang="cs-CZ" dirty="0"/>
              <a:t>při meióze zůstávají pospolu – rozdělí se jenom při </a:t>
            </a:r>
            <a:r>
              <a:rPr lang="cs-CZ" b="1" dirty="0" err="1"/>
              <a:t>crossing</a:t>
            </a:r>
            <a:r>
              <a:rPr lang="cs-CZ" b="1" dirty="0"/>
              <a:t> </a:t>
            </a:r>
            <a:r>
              <a:rPr lang="cs-CZ" b="1" dirty="0" err="1"/>
              <a:t>overu</a:t>
            </a:r>
            <a:r>
              <a:rPr lang="cs-CZ" b="1" dirty="0"/>
              <a:t>!!!!</a:t>
            </a:r>
          </a:p>
          <a:p>
            <a:pPr marL="800100" lvl="1" indent="-342900" algn="just">
              <a:buFontTx/>
              <a:buChar char="-"/>
            </a:pPr>
            <a:r>
              <a:rPr lang="cs-CZ" dirty="0"/>
              <a:t>ke crossing-overu ale nedochází vždy</a:t>
            </a:r>
          </a:p>
          <a:p>
            <a:pPr marL="800100" lvl="1" indent="-342900" algn="just">
              <a:buFontTx/>
              <a:buChar char="-"/>
            </a:pPr>
            <a:r>
              <a:rPr lang="cs-CZ" dirty="0"/>
              <a:t>→ </a:t>
            </a:r>
            <a:r>
              <a:rPr lang="cs-CZ" b="1" dirty="0"/>
              <a:t>rodič bude tvořit častěji gamety s tou sadou alel, kterou má on sám</a:t>
            </a:r>
            <a:r>
              <a:rPr lang="cs-CZ" dirty="0"/>
              <a:t> </a:t>
            </a:r>
            <a:r>
              <a:rPr lang="cs-CZ" b="1" dirty="0"/>
              <a:t>(nerekombinované)</a:t>
            </a:r>
            <a:endParaRPr lang="cs-CZ" dirty="0"/>
          </a:p>
          <a:p>
            <a:pPr marL="800100" lvl="1" indent="-342900" algn="just">
              <a:buFontTx/>
              <a:buChar char="-"/>
            </a:pPr>
            <a:r>
              <a:rPr lang="cs-CZ" dirty="0"/>
              <a:t>→ rekombinované gamety (či potomci) jsou vzácnější – vznikají jen po crossing-overu</a:t>
            </a:r>
          </a:p>
          <a:p>
            <a:pPr marL="800100" lvl="1" indent="-342900" algn="just">
              <a:buFontTx/>
              <a:buChar char="-"/>
            </a:pPr>
            <a:r>
              <a:rPr lang="cs-CZ" dirty="0"/>
              <a:t>pravděpodobnost </a:t>
            </a:r>
            <a:r>
              <a:rPr lang="cs-CZ" dirty="0" err="1"/>
              <a:t>crossing</a:t>
            </a:r>
            <a:r>
              <a:rPr lang="cs-CZ" dirty="0"/>
              <a:t> </a:t>
            </a:r>
            <a:r>
              <a:rPr lang="cs-CZ" dirty="0" err="1"/>
              <a:t>overu</a:t>
            </a:r>
            <a:r>
              <a:rPr lang="cs-CZ" dirty="0"/>
              <a:t> roste se vzdáleností genů</a:t>
            </a:r>
          </a:p>
          <a:p>
            <a:pPr marL="342900" indent="-342900" algn="just">
              <a:buFontTx/>
              <a:buChar char="-"/>
            </a:pPr>
            <a:endParaRPr lang="cs-CZ" sz="2000" dirty="0"/>
          </a:p>
          <a:p>
            <a:pPr marL="342900" indent="-342900" algn="just">
              <a:buFontTx/>
              <a:buChar char="-"/>
            </a:pPr>
            <a:endParaRPr lang="cs-CZ" sz="20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2CBE4CA-B97F-421D-9793-E5BC78D7BA3A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116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Vazba genů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365EEE-E7FF-47CE-A401-FA28DC3F1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69" t="27376" r="34176" b="51205"/>
          <a:stretch/>
        </p:blipFill>
        <p:spPr>
          <a:xfrm>
            <a:off x="9998362" y="700391"/>
            <a:ext cx="2042809" cy="14688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99855A-D5EB-4D3C-AB39-B971283D4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51" t="76667" r="45665"/>
          <a:stretch/>
        </p:blipFill>
        <p:spPr>
          <a:xfrm>
            <a:off x="8302727" y="3119872"/>
            <a:ext cx="729574" cy="1600200"/>
          </a:xfrm>
          <a:prstGeom prst="rect">
            <a:avLst/>
          </a:prstGeom>
        </p:spPr>
      </p:pic>
      <p:sp>
        <p:nvSpPr>
          <p:cNvPr id="7" name="AutoShape 2" descr="Výsledek obrázku pro crossing over">
            <a:extLst>
              <a:ext uri="{FF2B5EF4-FFF2-40B4-BE49-F238E27FC236}">
                <a16:creationId xmlns:a16="http://schemas.microsoft.com/office/drawing/2014/main" id="{15F1D1C9-DE5A-433D-BE90-C9FCE75972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0A2921C-DE2C-4CFC-B9E8-76D786723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51" t="76667" r="45665"/>
          <a:stretch/>
        </p:blipFill>
        <p:spPr>
          <a:xfrm>
            <a:off x="10128372" y="5053167"/>
            <a:ext cx="729574" cy="16002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6D9F5AC-354D-4694-A771-9F9C73FEF3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14" t="68369" r="58304" b="18254"/>
          <a:stretch/>
        </p:blipFill>
        <p:spPr>
          <a:xfrm>
            <a:off x="11311597" y="5122922"/>
            <a:ext cx="729574" cy="157656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72BCC78-D631-40F1-AE83-BE24EE68FC4E}"/>
              </a:ext>
            </a:extLst>
          </p:cNvPr>
          <p:cNvSpPr txBox="1"/>
          <p:nvPr/>
        </p:nvSpPr>
        <p:spPr>
          <a:xfrm>
            <a:off x="10872053" y="566110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/>
              <a:t>&gt;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0EA2A4D-E35F-4A61-81EC-B1C14FF88E92}"/>
              </a:ext>
            </a:extLst>
          </p:cNvPr>
          <p:cNvSpPr/>
          <p:nvPr/>
        </p:nvSpPr>
        <p:spPr>
          <a:xfrm>
            <a:off x="304800" y="1266262"/>
            <a:ext cx="944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cs-CZ" sz="2000" dirty="0"/>
              <a:t>sledované geny mohou být na </a:t>
            </a:r>
            <a:r>
              <a:rPr lang="cs-CZ" sz="2000" b="1" dirty="0"/>
              <a:t>různých</a:t>
            </a:r>
            <a:r>
              <a:rPr lang="cs-CZ" sz="2000" dirty="0"/>
              <a:t> chromozomech – </a:t>
            </a:r>
            <a:r>
              <a:rPr lang="cs-CZ" sz="2000" b="1" u="sng" dirty="0"/>
              <a:t>nejsou ve vazbě</a:t>
            </a:r>
          </a:p>
          <a:p>
            <a:pPr marL="800100" lvl="1" indent="-342900" algn="just">
              <a:buFontTx/>
              <a:buChar char="-"/>
            </a:pPr>
            <a:r>
              <a:rPr lang="cs-CZ" sz="2000" dirty="0"/>
              <a:t>při meióze se rozchází – nic jim nebrání, nic je nezpomaluje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7133FA6-7F74-4915-828B-2EA1026161DA}"/>
              </a:ext>
            </a:extLst>
          </p:cNvPr>
          <p:cNvSpPr/>
          <p:nvPr/>
        </p:nvSpPr>
        <p:spPr>
          <a:xfrm>
            <a:off x="-288214" y="5907604"/>
            <a:ext cx="999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cs-CZ" sz="2400" dirty="0"/>
              <a:t>     = </a:t>
            </a:r>
            <a:r>
              <a:rPr lang="cs-CZ" sz="2400" b="1" u="sng" dirty="0"/>
              <a:t>čím jsou geny dál od sebe, tím je větší pravděpodobnost rekombinace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39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F411D-0A3C-4BA6-A58B-77549FF6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57" y="-21771"/>
            <a:ext cx="10450286" cy="1160053"/>
          </a:xfrm>
        </p:spPr>
        <p:txBody>
          <a:bodyPr>
            <a:normAutofit fontScale="90000"/>
          </a:bodyPr>
          <a:lstStyle/>
          <a:p>
            <a:r>
              <a:rPr lang="cs-CZ" dirty="0"/>
              <a:t>Jak poznáme, že jsou geny ve vazbě?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C1941F-A8EB-41B6-A8EA-6E83D65B6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071238"/>
            <a:ext cx="11364686" cy="1329237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cs-CZ" dirty="0"/>
              <a:t>při vazbě dvou genů neplatí volná kombinovatelnost = odchylky od fenotypového štěpného poměru </a:t>
            </a:r>
            <a:r>
              <a:rPr lang="cs-CZ" b="1" u="sng" dirty="0">
                <a:solidFill>
                  <a:srgbClr val="FF0000"/>
                </a:solidFill>
              </a:rPr>
              <a:t>9:3:3:1 v F2 </a:t>
            </a:r>
            <a:r>
              <a:rPr lang="cs-CZ" dirty="0"/>
              <a:t>a </a:t>
            </a:r>
            <a:r>
              <a:rPr lang="cs-CZ" b="1" u="sng" dirty="0">
                <a:solidFill>
                  <a:srgbClr val="FF0000"/>
                </a:solidFill>
              </a:rPr>
              <a:t>1:1:1:1 v B1 generaci </a:t>
            </a:r>
            <a:r>
              <a:rPr lang="cs-CZ" dirty="0"/>
              <a:t>(zpětné křížení)</a:t>
            </a:r>
          </a:p>
          <a:p>
            <a:pPr marL="342900" indent="-342900" algn="l">
              <a:buFontTx/>
              <a:buChar char="-"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B7F12-7A89-4BAA-BFE8-ACAB3552E33E}"/>
              </a:ext>
            </a:extLst>
          </p:cNvPr>
          <p:cNvSpPr/>
          <p:nvPr/>
        </p:nvSpPr>
        <p:spPr>
          <a:xfrm>
            <a:off x="609600" y="2231291"/>
            <a:ext cx="299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3200" dirty="0"/>
              <a:t>proč až F2/B1?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5F9499A-C440-460D-80DB-B4B2BA023249}"/>
              </a:ext>
            </a:extLst>
          </p:cNvPr>
          <p:cNvSpPr/>
          <p:nvPr/>
        </p:nvSpPr>
        <p:spPr>
          <a:xfrm>
            <a:off x="3635829" y="2231291"/>
            <a:ext cx="6302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highlight>
                  <a:srgbClr val="FFFF00"/>
                </a:highlight>
              </a:rPr>
              <a:t>UNIFORMITA F1 GENERACE</a:t>
            </a:r>
          </a:p>
        </p:txBody>
      </p:sp>
      <p:pic>
        <p:nvPicPr>
          <p:cNvPr id="8194" name="Picture 2" descr="Výsledek obrázku pro křížení dihybrida">
            <a:extLst>
              <a:ext uri="{FF2B5EF4-FFF2-40B4-BE49-F238E27FC236}">
                <a16:creationId xmlns:a16="http://schemas.microsoft.com/office/drawing/2014/main" id="{A37C4C1C-1671-4B70-9AEB-76D0B0B78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971" y="2816066"/>
            <a:ext cx="5602515" cy="395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F411D-0A3C-4BA6-A58B-77549FF6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60053"/>
          </a:xfrm>
        </p:spPr>
        <p:txBody>
          <a:bodyPr/>
          <a:lstStyle/>
          <a:p>
            <a:r>
              <a:rPr lang="cs-CZ" dirty="0"/>
              <a:t>Vazba genů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C1941F-A8EB-41B6-A8EA-6E83D65B6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071239"/>
            <a:ext cx="11364686" cy="616048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cs-CZ" dirty="0"/>
              <a:t>víme-li, že jsou geny ve vazbě, můžeme spočítat, jak je silná</a:t>
            </a:r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4DF3EEA1-BC2F-42F6-AB99-498C2808B99E}"/>
              </a:ext>
            </a:extLst>
          </p:cNvPr>
          <p:cNvSpPr txBox="1">
            <a:spLocks/>
          </p:cNvSpPr>
          <p:nvPr/>
        </p:nvSpPr>
        <p:spPr>
          <a:xfrm>
            <a:off x="609600" y="1698174"/>
            <a:ext cx="11364686" cy="616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cs-CZ" dirty="0"/>
              <a:t>čím blíž jsou geny (čím silnější vazba) → tím nižší pravděpodobnost crossing-overu</a:t>
            </a:r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9BCFD091-E09E-4A4B-95FC-2B684627B23D}"/>
              </a:ext>
            </a:extLst>
          </p:cNvPr>
          <p:cNvSpPr txBox="1">
            <a:spLocks/>
          </p:cNvSpPr>
          <p:nvPr/>
        </p:nvSpPr>
        <p:spPr>
          <a:xfrm>
            <a:off x="609600" y="2314222"/>
            <a:ext cx="11364686" cy="616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/>
              <a:t>→ tím vzácnější rekombinované gamety (potomci)</a:t>
            </a:r>
          </a:p>
          <a:p>
            <a:pPr marL="342900" indent="-342900" algn="l">
              <a:buFontTx/>
              <a:buChar char="-"/>
            </a:pPr>
            <a:endParaRPr lang="cs-CZ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A2497FAE-2747-4D14-AE37-C5F776947896}"/>
              </a:ext>
            </a:extLst>
          </p:cNvPr>
          <p:cNvSpPr txBox="1">
            <a:spLocks/>
          </p:cNvSpPr>
          <p:nvPr/>
        </p:nvSpPr>
        <p:spPr>
          <a:xfrm>
            <a:off x="522515" y="3619707"/>
            <a:ext cx="11364686" cy="616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/>
              <a:t>Pro výpočet musíme znát konformaci alel u rodiče – </a:t>
            </a:r>
            <a:r>
              <a:rPr lang="cs-CZ" b="1" dirty="0"/>
              <a:t>cis</a:t>
            </a:r>
            <a:r>
              <a:rPr lang="cs-CZ" dirty="0"/>
              <a:t> vs </a:t>
            </a:r>
            <a:r>
              <a:rPr lang="cs-CZ" b="1" dirty="0"/>
              <a:t>trans</a:t>
            </a:r>
          </a:p>
        </p:txBody>
      </p:sp>
      <p:pic>
        <p:nvPicPr>
          <p:cNvPr id="11" name="Picture 2" descr="Výsledek obrázku pro crossing over">
            <a:extLst>
              <a:ext uri="{FF2B5EF4-FFF2-40B4-BE49-F238E27FC236}">
                <a16:creationId xmlns:a16="http://schemas.microsoft.com/office/drawing/2014/main" id="{DCC6A7C9-09F3-4CF9-87F1-0A651DF74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86" b="18387"/>
          <a:stretch/>
        </p:blipFill>
        <p:spPr bwMode="auto">
          <a:xfrm>
            <a:off x="811300" y="958382"/>
            <a:ext cx="3760701" cy="53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7498A809-7846-47EF-B448-4EB59F63FDF5}"/>
              </a:ext>
            </a:extLst>
          </p:cNvPr>
          <p:cNvSpPr/>
          <p:nvPr/>
        </p:nvSpPr>
        <p:spPr>
          <a:xfrm>
            <a:off x="1166360" y="2850799"/>
            <a:ext cx="693495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88D9797D-D892-4FAB-B97F-B805AF1597F3}"/>
              </a:ext>
            </a:extLst>
          </p:cNvPr>
          <p:cNvSpPr/>
          <p:nvPr/>
        </p:nvSpPr>
        <p:spPr>
          <a:xfrm>
            <a:off x="1100760" y="5255549"/>
            <a:ext cx="681189" cy="1938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3BEEB76-F538-4346-9B3E-0D3317020479}"/>
              </a:ext>
            </a:extLst>
          </p:cNvPr>
          <p:cNvSpPr txBox="1"/>
          <p:nvPr/>
        </p:nvSpPr>
        <p:spPr>
          <a:xfrm>
            <a:off x="784400" y="4746938"/>
            <a:ext cx="40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0A7DB38-E7BB-45C1-8281-A0A53F047E88}"/>
              </a:ext>
            </a:extLst>
          </p:cNvPr>
          <p:cNvSpPr txBox="1"/>
          <p:nvPr/>
        </p:nvSpPr>
        <p:spPr>
          <a:xfrm>
            <a:off x="866392" y="2325109"/>
            <a:ext cx="41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35C2EEED-33A6-40E3-B780-012D318CB700}"/>
              </a:ext>
            </a:extLst>
          </p:cNvPr>
          <p:cNvSpPr/>
          <p:nvPr/>
        </p:nvSpPr>
        <p:spPr>
          <a:xfrm>
            <a:off x="1963858" y="2874504"/>
            <a:ext cx="693495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84266A24-5FC6-4A65-A974-3628E800BE27}"/>
              </a:ext>
            </a:extLst>
          </p:cNvPr>
          <p:cNvSpPr/>
          <p:nvPr/>
        </p:nvSpPr>
        <p:spPr>
          <a:xfrm>
            <a:off x="1898258" y="5279254"/>
            <a:ext cx="681189" cy="1938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459A08F-B289-4B72-9080-5F754EE5870F}"/>
              </a:ext>
            </a:extLst>
          </p:cNvPr>
          <p:cNvSpPr txBox="1"/>
          <p:nvPr/>
        </p:nvSpPr>
        <p:spPr>
          <a:xfrm>
            <a:off x="1581898" y="4770643"/>
            <a:ext cx="40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0896CB5-E88F-4361-808B-6CEB79A30E9B}"/>
              </a:ext>
            </a:extLst>
          </p:cNvPr>
          <p:cNvSpPr txBox="1"/>
          <p:nvPr/>
        </p:nvSpPr>
        <p:spPr>
          <a:xfrm>
            <a:off x="1663890" y="2348814"/>
            <a:ext cx="41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D642A4A6-4817-4DAA-9039-B7191F6CD6C9}"/>
              </a:ext>
            </a:extLst>
          </p:cNvPr>
          <p:cNvSpPr/>
          <p:nvPr/>
        </p:nvSpPr>
        <p:spPr>
          <a:xfrm>
            <a:off x="3192443" y="2861955"/>
            <a:ext cx="681189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C87367CA-6A92-46A9-9553-797CBB99B883}"/>
              </a:ext>
            </a:extLst>
          </p:cNvPr>
          <p:cNvSpPr/>
          <p:nvPr/>
        </p:nvSpPr>
        <p:spPr>
          <a:xfrm>
            <a:off x="3126844" y="5266704"/>
            <a:ext cx="710254" cy="2369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60E7916-FC67-43D8-9ED5-6F09D2AAB829}"/>
              </a:ext>
            </a:extLst>
          </p:cNvPr>
          <p:cNvSpPr txBox="1"/>
          <p:nvPr/>
        </p:nvSpPr>
        <p:spPr>
          <a:xfrm>
            <a:off x="3651283" y="4770643"/>
            <a:ext cx="155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19C237D-3F52-418E-9303-138F2408B006}"/>
              </a:ext>
            </a:extLst>
          </p:cNvPr>
          <p:cNvSpPr txBox="1"/>
          <p:nvPr/>
        </p:nvSpPr>
        <p:spPr>
          <a:xfrm>
            <a:off x="3665776" y="2339996"/>
            <a:ext cx="159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1EDEF213-E2DB-45E5-BC0B-235C427ACFE7}"/>
              </a:ext>
            </a:extLst>
          </p:cNvPr>
          <p:cNvSpPr/>
          <p:nvPr/>
        </p:nvSpPr>
        <p:spPr>
          <a:xfrm>
            <a:off x="3878352" y="2894402"/>
            <a:ext cx="681189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BD297A8E-DC3C-48A2-A319-C4A875A2279C}"/>
              </a:ext>
            </a:extLst>
          </p:cNvPr>
          <p:cNvSpPr/>
          <p:nvPr/>
        </p:nvSpPr>
        <p:spPr>
          <a:xfrm>
            <a:off x="3812753" y="5299151"/>
            <a:ext cx="710254" cy="2369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D187797C-3C29-455A-A4BE-04F0326EC931}"/>
              </a:ext>
            </a:extLst>
          </p:cNvPr>
          <p:cNvSpPr txBox="1"/>
          <p:nvPr/>
        </p:nvSpPr>
        <p:spPr>
          <a:xfrm>
            <a:off x="4337192" y="4803090"/>
            <a:ext cx="155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E1DE2461-4142-46D4-80EC-6D1A126752DB}"/>
              </a:ext>
            </a:extLst>
          </p:cNvPr>
          <p:cNvSpPr txBox="1"/>
          <p:nvPr/>
        </p:nvSpPr>
        <p:spPr>
          <a:xfrm>
            <a:off x="4289509" y="2349167"/>
            <a:ext cx="159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4114014-1953-4BDD-87F5-28FD42C149C0}"/>
              </a:ext>
            </a:extLst>
          </p:cNvPr>
          <p:cNvSpPr txBox="1"/>
          <p:nvPr/>
        </p:nvSpPr>
        <p:spPr>
          <a:xfrm>
            <a:off x="2015150" y="1353612"/>
            <a:ext cx="203878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6000" b="1" dirty="0"/>
              <a:t> CIS</a:t>
            </a:r>
          </a:p>
        </p:txBody>
      </p:sp>
      <p:pic>
        <p:nvPicPr>
          <p:cNvPr id="56" name="Picture 2" descr="Výsledek obrázku pro crossing over">
            <a:extLst>
              <a:ext uri="{FF2B5EF4-FFF2-40B4-BE49-F238E27FC236}">
                <a16:creationId xmlns:a16="http://schemas.microsoft.com/office/drawing/2014/main" id="{2FDB4861-217D-4343-BE50-3AEE6125D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86" b="18387"/>
          <a:stretch/>
        </p:blipFill>
        <p:spPr bwMode="auto">
          <a:xfrm>
            <a:off x="5500588" y="949986"/>
            <a:ext cx="3760701" cy="53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ovéPole 56">
            <a:extLst>
              <a:ext uri="{FF2B5EF4-FFF2-40B4-BE49-F238E27FC236}">
                <a16:creationId xmlns:a16="http://schemas.microsoft.com/office/drawing/2014/main" id="{E3A4FF6F-1B16-408A-A004-DBE8F2F8ECA7}"/>
              </a:ext>
            </a:extLst>
          </p:cNvPr>
          <p:cNvSpPr txBox="1"/>
          <p:nvPr/>
        </p:nvSpPr>
        <p:spPr>
          <a:xfrm>
            <a:off x="6269423" y="1345216"/>
            <a:ext cx="24738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6000" b="1" dirty="0"/>
              <a:t>TRANS</a:t>
            </a:r>
          </a:p>
        </p:txBody>
      </p:sp>
      <p:sp>
        <p:nvSpPr>
          <p:cNvPr id="58" name="Ovál 57">
            <a:extLst>
              <a:ext uri="{FF2B5EF4-FFF2-40B4-BE49-F238E27FC236}">
                <a16:creationId xmlns:a16="http://schemas.microsoft.com/office/drawing/2014/main" id="{F3BAC3D8-2084-4194-ACC7-F2E9C332FF85}"/>
              </a:ext>
            </a:extLst>
          </p:cNvPr>
          <p:cNvSpPr/>
          <p:nvPr/>
        </p:nvSpPr>
        <p:spPr>
          <a:xfrm>
            <a:off x="6008048" y="2994803"/>
            <a:ext cx="693495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E0C9700F-BC0A-4182-89AF-C553DE73BD75}"/>
              </a:ext>
            </a:extLst>
          </p:cNvPr>
          <p:cNvSpPr/>
          <p:nvPr/>
        </p:nvSpPr>
        <p:spPr>
          <a:xfrm>
            <a:off x="5942448" y="5399553"/>
            <a:ext cx="681189" cy="1938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2704DE3E-9C56-4A74-B889-4000A3FF7724}"/>
              </a:ext>
            </a:extLst>
          </p:cNvPr>
          <p:cNvSpPr txBox="1"/>
          <p:nvPr/>
        </p:nvSpPr>
        <p:spPr>
          <a:xfrm>
            <a:off x="5626088" y="4890942"/>
            <a:ext cx="40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3DD15AF0-9B5E-4672-8E6A-015674BDC423}"/>
              </a:ext>
            </a:extLst>
          </p:cNvPr>
          <p:cNvSpPr txBox="1"/>
          <p:nvPr/>
        </p:nvSpPr>
        <p:spPr>
          <a:xfrm>
            <a:off x="5708080" y="2469113"/>
            <a:ext cx="41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62" name="Ovál 61">
            <a:extLst>
              <a:ext uri="{FF2B5EF4-FFF2-40B4-BE49-F238E27FC236}">
                <a16:creationId xmlns:a16="http://schemas.microsoft.com/office/drawing/2014/main" id="{1EAAF575-6410-418A-A47C-F0AA91C9D8C2}"/>
              </a:ext>
            </a:extLst>
          </p:cNvPr>
          <p:cNvSpPr/>
          <p:nvPr/>
        </p:nvSpPr>
        <p:spPr>
          <a:xfrm>
            <a:off x="6805546" y="3018508"/>
            <a:ext cx="693495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>
            <a:extLst>
              <a:ext uri="{FF2B5EF4-FFF2-40B4-BE49-F238E27FC236}">
                <a16:creationId xmlns:a16="http://schemas.microsoft.com/office/drawing/2014/main" id="{8EE63BEF-3434-45AF-B808-02E992983D02}"/>
              </a:ext>
            </a:extLst>
          </p:cNvPr>
          <p:cNvSpPr/>
          <p:nvPr/>
        </p:nvSpPr>
        <p:spPr>
          <a:xfrm>
            <a:off x="6739946" y="5423258"/>
            <a:ext cx="681189" cy="1938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4298F8C6-3DA9-4996-8627-59248C381A0A}"/>
              </a:ext>
            </a:extLst>
          </p:cNvPr>
          <p:cNvSpPr txBox="1"/>
          <p:nvPr/>
        </p:nvSpPr>
        <p:spPr>
          <a:xfrm>
            <a:off x="6423586" y="4914647"/>
            <a:ext cx="40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21CA5179-9902-419E-8B6A-5CDD31682DD9}"/>
              </a:ext>
            </a:extLst>
          </p:cNvPr>
          <p:cNvSpPr txBox="1"/>
          <p:nvPr/>
        </p:nvSpPr>
        <p:spPr>
          <a:xfrm>
            <a:off x="6505578" y="2492818"/>
            <a:ext cx="41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66" name="Ovál 65">
            <a:extLst>
              <a:ext uri="{FF2B5EF4-FFF2-40B4-BE49-F238E27FC236}">
                <a16:creationId xmlns:a16="http://schemas.microsoft.com/office/drawing/2014/main" id="{5DEB11D6-3FF8-47E6-BF64-4FA372B48C22}"/>
              </a:ext>
            </a:extLst>
          </p:cNvPr>
          <p:cNvSpPr/>
          <p:nvPr/>
        </p:nvSpPr>
        <p:spPr>
          <a:xfrm>
            <a:off x="8034131" y="3005959"/>
            <a:ext cx="681189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66">
            <a:extLst>
              <a:ext uri="{FF2B5EF4-FFF2-40B4-BE49-F238E27FC236}">
                <a16:creationId xmlns:a16="http://schemas.microsoft.com/office/drawing/2014/main" id="{2E89FF51-9F47-402A-B2E8-1EEAF6A089BC}"/>
              </a:ext>
            </a:extLst>
          </p:cNvPr>
          <p:cNvSpPr/>
          <p:nvPr/>
        </p:nvSpPr>
        <p:spPr>
          <a:xfrm>
            <a:off x="7968532" y="5410708"/>
            <a:ext cx="710254" cy="2369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321D623B-55EA-4A89-A7ED-388AFE7C422F}"/>
              </a:ext>
            </a:extLst>
          </p:cNvPr>
          <p:cNvSpPr txBox="1"/>
          <p:nvPr/>
        </p:nvSpPr>
        <p:spPr>
          <a:xfrm>
            <a:off x="8169115" y="4871951"/>
            <a:ext cx="155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90E9D6BB-5F61-4FB5-896A-CD98C9563977}"/>
              </a:ext>
            </a:extLst>
          </p:cNvPr>
          <p:cNvSpPr txBox="1"/>
          <p:nvPr/>
        </p:nvSpPr>
        <p:spPr>
          <a:xfrm>
            <a:off x="8201433" y="2471469"/>
            <a:ext cx="159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18D4DA38-4015-4AA3-8446-C344378F4D5C}"/>
              </a:ext>
            </a:extLst>
          </p:cNvPr>
          <p:cNvSpPr/>
          <p:nvPr/>
        </p:nvSpPr>
        <p:spPr>
          <a:xfrm>
            <a:off x="8720040" y="3038406"/>
            <a:ext cx="681189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vál 70">
            <a:extLst>
              <a:ext uri="{FF2B5EF4-FFF2-40B4-BE49-F238E27FC236}">
                <a16:creationId xmlns:a16="http://schemas.microsoft.com/office/drawing/2014/main" id="{B377F5A2-469A-4A2D-B1B8-23710B32830A}"/>
              </a:ext>
            </a:extLst>
          </p:cNvPr>
          <p:cNvSpPr/>
          <p:nvPr/>
        </p:nvSpPr>
        <p:spPr>
          <a:xfrm>
            <a:off x="8654441" y="5443155"/>
            <a:ext cx="710254" cy="2369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95AFF6AA-82BE-43B9-A5BD-D1BBFEAC0A88}"/>
              </a:ext>
            </a:extLst>
          </p:cNvPr>
          <p:cNvSpPr txBox="1"/>
          <p:nvPr/>
        </p:nvSpPr>
        <p:spPr>
          <a:xfrm>
            <a:off x="8946467" y="4871950"/>
            <a:ext cx="155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8D26EF01-E7D6-4F98-80AD-E01C3FFEA0F3}"/>
              </a:ext>
            </a:extLst>
          </p:cNvPr>
          <p:cNvSpPr txBox="1"/>
          <p:nvPr/>
        </p:nvSpPr>
        <p:spPr>
          <a:xfrm>
            <a:off x="8971276" y="2482401"/>
            <a:ext cx="159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28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3" grpId="0" animBg="1"/>
      <p:bldP spid="24" grpId="0" animBg="1"/>
      <p:bldP spid="25" grpId="0"/>
      <p:bldP spid="26" grpId="0"/>
      <p:bldP spid="31" grpId="0" animBg="1"/>
      <p:bldP spid="32" grpId="0" animBg="1"/>
      <p:bldP spid="33" grpId="0"/>
      <p:bldP spid="34" grpId="0"/>
      <p:bldP spid="6" grpId="0" animBg="1"/>
      <p:bldP spid="57" grpId="0" animBg="1"/>
      <p:bldP spid="58" grpId="0" animBg="1"/>
      <p:bldP spid="59" grpId="0" animBg="1"/>
      <p:bldP spid="60" grpId="0"/>
      <p:bldP spid="61" grpId="0"/>
      <p:bldP spid="62" grpId="0" animBg="1"/>
      <p:bldP spid="63" grpId="0" animBg="1"/>
      <p:bldP spid="64" grpId="0"/>
      <p:bldP spid="65" grpId="0"/>
      <p:bldP spid="66" grpId="0" animBg="1"/>
      <p:bldP spid="67" grpId="0" animBg="1"/>
      <p:bldP spid="68" grpId="0"/>
      <p:bldP spid="69" grpId="0"/>
      <p:bldP spid="70" grpId="0" animBg="1"/>
      <p:bldP spid="71" grpId="0" animBg="1"/>
      <p:bldP spid="72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1F4F8C9-4F80-45AE-9BCE-BC6D4A03E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89" t="36984" r="49197" b="24762"/>
          <a:stretch/>
        </p:blipFill>
        <p:spPr>
          <a:xfrm>
            <a:off x="4550230" y="342899"/>
            <a:ext cx="2220685" cy="26234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A3C4248-81CF-4618-AA60-941212340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37" t="34603" r="26874" b="23175"/>
          <a:stretch/>
        </p:blipFill>
        <p:spPr>
          <a:xfrm>
            <a:off x="4588329" y="3254828"/>
            <a:ext cx="2144486" cy="2895600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DCDB498A-0A29-4B3D-8974-9DCC4906D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8" t="66984" r="48095" b="19682"/>
          <a:stretch/>
        </p:blipFill>
        <p:spPr bwMode="auto">
          <a:xfrm>
            <a:off x="859971" y="2884715"/>
            <a:ext cx="17526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F207E440-98E3-4E39-AF00-FCA1F2D74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7" t="55397" r="20237" b="29206"/>
          <a:stretch/>
        </p:blipFill>
        <p:spPr bwMode="auto">
          <a:xfrm>
            <a:off x="6879772" y="342902"/>
            <a:ext cx="2407092" cy="26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FF06DDC-F763-41DB-B48F-6A3E8BC0C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7" t="71905" r="20237" b="12698"/>
          <a:stretch/>
        </p:blipFill>
        <p:spPr bwMode="auto">
          <a:xfrm>
            <a:off x="6803572" y="3429000"/>
            <a:ext cx="2407093" cy="262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00C5100B-9857-4590-873B-1A9E228D0B21}"/>
              </a:ext>
            </a:extLst>
          </p:cNvPr>
          <p:cNvSpPr/>
          <p:nvPr/>
        </p:nvSpPr>
        <p:spPr>
          <a:xfrm rot="19610580">
            <a:off x="2808514" y="2373086"/>
            <a:ext cx="1502229" cy="772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486C5304-4514-4A87-B88B-70929DED64F3}"/>
              </a:ext>
            </a:extLst>
          </p:cNvPr>
          <p:cNvSpPr/>
          <p:nvPr/>
        </p:nvSpPr>
        <p:spPr>
          <a:xfrm rot="2239874">
            <a:off x="2954303" y="3412216"/>
            <a:ext cx="1502229" cy="772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3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4A157-7570-47FC-9599-1D08DD5DE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65444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pro výpočet síly vazby je možné pro názornost jednotlivé třídy označit písmeny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9093C3C-2B9B-47B5-8378-B030C4769AC4}"/>
              </a:ext>
            </a:extLst>
          </p:cNvPr>
          <p:cNvSpPr/>
          <p:nvPr/>
        </p:nvSpPr>
        <p:spPr>
          <a:xfrm>
            <a:off x="1055915" y="3134028"/>
            <a:ext cx="10863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F2 : </a:t>
            </a:r>
            <a:r>
              <a:rPr lang="cs-CZ" sz="3200" dirty="0"/>
              <a:t>			</a:t>
            </a:r>
            <a:r>
              <a:rPr lang="pt-BR" sz="3200" dirty="0"/>
              <a:t>A_B_ </a:t>
            </a:r>
            <a:r>
              <a:rPr lang="cs-CZ" sz="3200" dirty="0"/>
              <a:t>	</a:t>
            </a:r>
            <a:r>
              <a:rPr lang="pt-BR" sz="3200" dirty="0"/>
              <a:t>A_bb </a:t>
            </a:r>
            <a:r>
              <a:rPr lang="cs-CZ" sz="3200" dirty="0"/>
              <a:t>	</a:t>
            </a:r>
            <a:r>
              <a:rPr lang="pt-BR" sz="3200" dirty="0"/>
              <a:t>aaB_ </a:t>
            </a:r>
            <a:r>
              <a:rPr lang="cs-CZ" sz="3200" dirty="0"/>
              <a:t>		</a:t>
            </a:r>
            <a:r>
              <a:rPr lang="pt-BR" sz="3200" dirty="0"/>
              <a:t>aabb </a:t>
            </a:r>
            <a:endParaRPr lang="cs-CZ" sz="32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F6F6B08-170D-4B3C-8D5B-D5775969EF14}"/>
              </a:ext>
            </a:extLst>
          </p:cNvPr>
          <p:cNvSpPr/>
          <p:nvPr/>
        </p:nvSpPr>
        <p:spPr>
          <a:xfrm>
            <a:off x="1055915" y="1414084"/>
            <a:ext cx="108639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Rodiče:			AABB		x	</a:t>
            </a:r>
            <a:r>
              <a:rPr lang="cs-CZ" sz="3200" dirty="0" err="1"/>
              <a:t>aabb</a:t>
            </a:r>
            <a:endParaRPr lang="cs-CZ" sz="3200" dirty="0"/>
          </a:p>
          <a:p>
            <a:r>
              <a:rPr lang="cs-CZ" sz="3200" dirty="0"/>
              <a:t>F1:					      </a:t>
            </a:r>
            <a:r>
              <a:rPr lang="cs-CZ" sz="3200" dirty="0" err="1"/>
              <a:t>AaBb</a:t>
            </a:r>
            <a:endParaRPr lang="cs-CZ" sz="32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4BC56E8-8F23-41D7-826B-EB32FD735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2" t="67867" r="49452" b="23403"/>
          <a:stretch/>
        </p:blipFill>
        <p:spPr>
          <a:xfrm>
            <a:off x="3955889" y="5794911"/>
            <a:ext cx="4355635" cy="92808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59B4CFC-8900-46F5-A923-7F974812D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89" t="36984" r="49197" b="24762"/>
          <a:stretch/>
        </p:blipFill>
        <p:spPr>
          <a:xfrm>
            <a:off x="8659272" y="1540783"/>
            <a:ext cx="1110344" cy="1311731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93E54727-3A6D-4FC7-9C41-9962A0B43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7" t="55397" r="20237" b="29206"/>
          <a:stretch/>
        </p:blipFill>
        <p:spPr bwMode="auto">
          <a:xfrm>
            <a:off x="9771338" y="1540783"/>
            <a:ext cx="1203547" cy="13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8CC7C89-0BEE-47BB-BC30-70D5BE78F3F6}"/>
              </a:ext>
            </a:extLst>
          </p:cNvPr>
          <p:cNvSpPr/>
          <p:nvPr/>
        </p:nvSpPr>
        <p:spPr>
          <a:xfrm>
            <a:off x="1055915" y="3822920"/>
            <a:ext cx="106539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B1 : </a:t>
            </a:r>
            <a:r>
              <a:rPr lang="cs-CZ" sz="3200" dirty="0"/>
              <a:t>			A</a:t>
            </a:r>
            <a:r>
              <a:rPr lang="pt-BR" sz="3200" dirty="0"/>
              <a:t>aBb </a:t>
            </a:r>
            <a:r>
              <a:rPr lang="cs-CZ" sz="3200" dirty="0"/>
              <a:t>	</a:t>
            </a:r>
            <a:r>
              <a:rPr lang="pt-BR" sz="3200" dirty="0"/>
              <a:t>Aabb </a:t>
            </a:r>
            <a:r>
              <a:rPr lang="cs-CZ" sz="3200" dirty="0"/>
              <a:t>	</a:t>
            </a:r>
            <a:r>
              <a:rPr lang="pt-BR" sz="3200" dirty="0"/>
              <a:t>aaBb </a:t>
            </a:r>
            <a:r>
              <a:rPr lang="cs-CZ" sz="3200" dirty="0"/>
              <a:t>	</a:t>
            </a:r>
            <a:r>
              <a:rPr lang="pt-BR" sz="3200" dirty="0"/>
              <a:t>aabb </a:t>
            </a:r>
            <a:endParaRPr lang="cs-CZ" sz="3200" dirty="0"/>
          </a:p>
          <a:p>
            <a:r>
              <a:rPr lang="cs-CZ" sz="3200" dirty="0"/>
              <a:t>			</a:t>
            </a:r>
            <a:r>
              <a:rPr lang="pt-BR" sz="3200" dirty="0"/>
              <a:t>a1 </a:t>
            </a:r>
            <a:r>
              <a:rPr lang="cs-CZ" sz="3200" dirty="0"/>
              <a:t>		</a:t>
            </a:r>
            <a:r>
              <a:rPr lang="pt-BR" sz="3200" dirty="0"/>
              <a:t>a2 </a:t>
            </a:r>
            <a:r>
              <a:rPr lang="cs-CZ" sz="3200" dirty="0"/>
              <a:t>		</a:t>
            </a:r>
            <a:r>
              <a:rPr lang="pt-BR" sz="3200" dirty="0"/>
              <a:t>a3 </a:t>
            </a:r>
            <a:r>
              <a:rPr lang="cs-CZ" sz="3200" dirty="0"/>
              <a:t>		</a:t>
            </a:r>
            <a:r>
              <a:rPr lang="pt-BR" sz="3200" dirty="0"/>
              <a:t>a4 </a:t>
            </a:r>
            <a:endParaRPr lang="cs-CZ" sz="3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EE45EC-7EC3-4861-83A9-C1CD548F9696}"/>
              </a:ext>
            </a:extLst>
          </p:cNvPr>
          <p:cNvSpPr txBox="1"/>
          <p:nvPr/>
        </p:nvSpPr>
        <p:spPr>
          <a:xfrm>
            <a:off x="2592371" y="2545237"/>
            <a:ext cx="4735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highlight>
                  <a:srgbClr val="FFFF00"/>
                </a:highlight>
              </a:rPr>
              <a:t>AaBb</a:t>
            </a:r>
            <a:r>
              <a:rPr lang="cs-CZ" dirty="0">
                <a:highlight>
                  <a:srgbClr val="FFFF00"/>
                </a:highlight>
              </a:rPr>
              <a:t> ve fázi </a:t>
            </a:r>
            <a:r>
              <a:rPr lang="cs-CZ" b="1" dirty="0">
                <a:highlight>
                  <a:srgbClr val="FFFF00"/>
                </a:highlight>
              </a:rPr>
              <a:t>cis</a:t>
            </a:r>
            <a:r>
              <a:rPr lang="cs-CZ" dirty="0">
                <a:highlight>
                  <a:srgbClr val="FFFF00"/>
                </a:highlight>
              </a:rPr>
              <a:t> tvoří gamety: - rodičovské AB, ab</a:t>
            </a:r>
          </a:p>
          <a:p>
            <a:r>
              <a:rPr lang="cs-CZ" dirty="0">
                <a:highlight>
                  <a:srgbClr val="FFFF00"/>
                </a:highlight>
              </a:rPr>
              <a:t>		- rekombinované Ab, </a:t>
            </a:r>
            <a:r>
              <a:rPr lang="cs-CZ" dirty="0" err="1">
                <a:highlight>
                  <a:srgbClr val="FFFF00"/>
                </a:highlight>
              </a:rPr>
              <a:t>aB</a:t>
            </a:r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64A6BF8-0E7A-4D90-95C0-E58F46644E9C}"/>
              </a:ext>
            </a:extLst>
          </p:cNvPr>
          <p:cNvSpPr/>
          <p:nvPr/>
        </p:nvSpPr>
        <p:spPr>
          <a:xfrm>
            <a:off x="4110087" y="3912124"/>
            <a:ext cx="216816" cy="38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8B9ABBA-312B-40C9-9FEA-220704A000EB}"/>
              </a:ext>
            </a:extLst>
          </p:cNvPr>
          <p:cNvSpPr/>
          <p:nvPr/>
        </p:nvSpPr>
        <p:spPr>
          <a:xfrm>
            <a:off x="4535864" y="3904268"/>
            <a:ext cx="216816" cy="38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B336AE9-21FC-47F5-BC1D-1BAFFEEDF21F}"/>
              </a:ext>
            </a:extLst>
          </p:cNvPr>
          <p:cNvSpPr/>
          <p:nvPr/>
        </p:nvSpPr>
        <p:spPr>
          <a:xfrm>
            <a:off x="5931031" y="3913695"/>
            <a:ext cx="216816" cy="38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BF463D0-79B4-44AC-A388-10285F1873EC}"/>
              </a:ext>
            </a:extLst>
          </p:cNvPr>
          <p:cNvSpPr/>
          <p:nvPr/>
        </p:nvSpPr>
        <p:spPr>
          <a:xfrm>
            <a:off x="6356808" y="3905839"/>
            <a:ext cx="216816" cy="38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F3ABBE5-7508-4C46-A41E-015D4E5B1522}"/>
              </a:ext>
            </a:extLst>
          </p:cNvPr>
          <p:cNvSpPr/>
          <p:nvPr/>
        </p:nvSpPr>
        <p:spPr>
          <a:xfrm>
            <a:off x="7712698" y="3932549"/>
            <a:ext cx="216816" cy="38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5647409D-7F4F-4B4D-AE0C-E7C4FBFE7CB5}"/>
              </a:ext>
            </a:extLst>
          </p:cNvPr>
          <p:cNvSpPr/>
          <p:nvPr/>
        </p:nvSpPr>
        <p:spPr>
          <a:xfrm>
            <a:off x="8138475" y="3924693"/>
            <a:ext cx="216816" cy="38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4555DD2-341B-47D5-8BD5-05A4316D2C16}"/>
              </a:ext>
            </a:extLst>
          </p:cNvPr>
          <p:cNvSpPr/>
          <p:nvPr/>
        </p:nvSpPr>
        <p:spPr>
          <a:xfrm>
            <a:off x="9560350" y="3923122"/>
            <a:ext cx="216816" cy="38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DEBD6896-B55F-4332-8B4A-D185D56638AE}"/>
              </a:ext>
            </a:extLst>
          </p:cNvPr>
          <p:cNvSpPr/>
          <p:nvPr/>
        </p:nvSpPr>
        <p:spPr>
          <a:xfrm>
            <a:off x="9986127" y="3915266"/>
            <a:ext cx="216816" cy="38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CA35E86-A6D6-4610-B375-784AC91BDB24}"/>
              </a:ext>
            </a:extLst>
          </p:cNvPr>
          <p:cNvSpPr txBox="1"/>
          <p:nvPr/>
        </p:nvSpPr>
        <p:spPr>
          <a:xfrm>
            <a:off x="2809189" y="5015059"/>
            <a:ext cx="416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můžeme si odmyslet alely od rodiče </a:t>
            </a:r>
            <a:r>
              <a:rPr lang="cs-CZ" dirty="0" err="1"/>
              <a:t>aabb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AA3516D-3EA5-44E0-B02F-139E7CC0C49F}"/>
              </a:ext>
            </a:extLst>
          </p:cNvPr>
          <p:cNvSpPr/>
          <p:nvPr/>
        </p:nvSpPr>
        <p:spPr>
          <a:xfrm>
            <a:off x="3733014" y="3893270"/>
            <a:ext cx="1150071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F0DF1D38-99D6-4C1E-BDFB-7EB302DFAD72}"/>
              </a:ext>
            </a:extLst>
          </p:cNvPr>
          <p:cNvSpPr/>
          <p:nvPr/>
        </p:nvSpPr>
        <p:spPr>
          <a:xfrm>
            <a:off x="9192705" y="3866561"/>
            <a:ext cx="1150071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1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8" grpId="0"/>
      <p:bldP spid="1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4A157-7570-47FC-9599-1D08DD5DE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65444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pro výpočet síly vazby je možné pro názornost jednotlivé třídy označit písmeny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9093C3C-2B9B-47B5-8378-B030C4769AC4}"/>
              </a:ext>
            </a:extLst>
          </p:cNvPr>
          <p:cNvSpPr/>
          <p:nvPr/>
        </p:nvSpPr>
        <p:spPr>
          <a:xfrm>
            <a:off x="1055915" y="3134028"/>
            <a:ext cx="10863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F2 : </a:t>
            </a:r>
            <a:r>
              <a:rPr lang="cs-CZ" sz="3200" dirty="0"/>
              <a:t>			</a:t>
            </a:r>
            <a:r>
              <a:rPr lang="pt-BR" sz="3200" dirty="0"/>
              <a:t>A_B_ </a:t>
            </a:r>
            <a:r>
              <a:rPr lang="cs-CZ" sz="3200" dirty="0"/>
              <a:t>	</a:t>
            </a:r>
            <a:r>
              <a:rPr lang="pt-BR" sz="3200" dirty="0"/>
              <a:t>A_bb </a:t>
            </a:r>
            <a:r>
              <a:rPr lang="cs-CZ" sz="3200" dirty="0"/>
              <a:t>	</a:t>
            </a:r>
            <a:r>
              <a:rPr lang="pt-BR" sz="3200" dirty="0"/>
              <a:t>aaB_ </a:t>
            </a:r>
            <a:r>
              <a:rPr lang="cs-CZ" sz="3200" dirty="0"/>
              <a:t>		</a:t>
            </a:r>
            <a:r>
              <a:rPr lang="pt-BR" sz="3200" dirty="0"/>
              <a:t>aabb </a:t>
            </a:r>
            <a:endParaRPr lang="cs-CZ" sz="32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F6F6B08-170D-4B3C-8D5B-D5775969EF14}"/>
              </a:ext>
            </a:extLst>
          </p:cNvPr>
          <p:cNvSpPr/>
          <p:nvPr/>
        </p:nvSpPr>
        <p:spPr>
          <a:xfrm>
            <a:off x="1055915" y="1414084"/>
            <a:ext cx="108639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Rodiče:			</a:t>
            </a:r>
            <a:r>
              <a:rPr lang="cs-CZ" sz="3200" dirty="0" err="1"/>
              <a:t>AAbb</a:t>
            </a:r>
            <a:r>
              <a:rPr lang="cs-CZ" sz="3200" dirty="0"/>
              <a:t>		x	</a:t>
            </a:r>
            <a:r>
              <a:rPr lang="cs-CZ" sz="3200" dirty="0" err="1"/>
              <a:t>aaBB</a:t>
            </a:r>
            <a:endParaRPr lang="cs-CZ" sz="3200" dirty="0"/>
          </a:p>
          <a:p>
            <a:r>
              <a:rPr lang="cs-CZ" sz="3200" dirty="0"/>
              <a:t>F1:					      </a:t>
            </a:r>
            <a:r>
              <a:rPr lang="cs-CZ" sz="3200" dirty="0" err="1"/>
              <a:t>AaBb</a:t>
            </a:r>
            <a:endParaRPr lang="cs-CZ" sz="32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E3B3113-EB24-4077-B0AD-E7BA01815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37" t="34603" r="26874" b="23175"/>
          <a:stretch/>
        </p:blipFill>
        <p:spPr>
          <a:xfrm>
            <a:off x="8904707" y="1414084"/>
            <a:ext cx="1041964" cy="140691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132C927-A101-4CCA-9F54-43D9193C4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7" t="71905" r="20237" b="12698"/>
          <a:stretch/>
        </p:blipFill>
        <p:spPr bwMode="auto">
          <a:xfrm>
            <a:off x="9946671" y="1480198"/>
            <a:ext cx="1169560" cy="12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C2602FB-48DF-411C-8379-34D6B5614E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43" t="66984" r="56786" b="24127"/>
          <a:stretch/>
        </p:blipFill>
        <p:spPr>
          <a:xfrm>
            <a:off x="3827395" y="5709041"/>
            <a:ext cx="2788758" cy="86761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840AF05-8BBB-47EA-B78B-B12C20C2E9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821" t="66984" r="29018" b="24127"/>
          <a:stretch/>
        </p:blipFill>
        <p:spPr>
          <a:xfrm>
            <a:off x="6606725" y="5709041"/>
            <a:ext cx="1069023" cy="86761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B820041-ADF7-4A8E-B453-42EF4C1D7005}"/>
              </a:ext>
            </a:extLst>
          </p:cNvPr>
          <p:cNvSpPr/>
          <p:nvPr/>
        </p:nvSpPr>
        <p:spPr>
          <a:xfrm>
            <a:off x="1055915" y="3848394"/>
            <a:ext cx="1051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B1 : </a:t>
            </a:r>
            <a:r>
              <a:rPr lang="cs-CZ" sz="3200" dirty="0"/>
              <a:t>			A</a:t>
            </a:r>
            <a:r>
              <a:rPr lang="pt-BR" sz="3200" dirty="0"/>
              <a:t>aBb </a:t>
            </a:r>
            <a:r>
              <a:rPr lang="cs-CZ" sz="3200" dirty="0"/>
              <a:t>	</a:t>
            </a:r>
            <a:r>
              <a:rPr lang="pt-BR" sz="3200" dirty="0"/>
              <a:t>Aabb </a:t>
            </a:r>
            <a:r>
              <a:rPr lang="cs-CZ" sz="3200" dirty="0"/>
              <a:t>	</a:t>
            </a:r>
            <a:r>
              <a:rPr lang="pt-BR" sz="3200" dirty="0"/>
              <a:t>aaBb </a:t>
            </a:r>
            <a:r>
              <a:rPr lang="cs-CZ" sz="3200" dirty="0"/>
              <a:t>	</a:t>
            </a:r>
            <a:r>
              <a:rPr lang="pt-BR" sz="3200" dirty="0"/>
              <a:t>aabb </a:t>
            </a:r>
            <a:endParaRPr lang="cs-CZ" sz="3200" dirty="0"/>
          </a:p>
          <a:p>
            <a:r>
              <a:rPr lang="cs-CZ" sz="3200" dirty="0"/>
              <a:t>			</a:t>
            </a:r>
            <a:r>
              <a:rPr lang="pt-BR" sz="3200" dirty="0"/>
              <a:t>a1 </a:t>
            </a:r>
            <a:r>
              <a:rPr lang="cs-CZ" sz="3200" dirty="0"/>
              <a:t>		</a:t>
            </a:r>
            <a:r>
              <a:rPr lang="pt-BR" sz="3200" dirty="0"/>
              <a:t>a2 </a:t>
            </a:r>
            <a:r>
              <a:rPr lang="cs-CZ" sz="3200" dirty="0"/>
              <a:t>		</a:t>
            </a:r>
            <a:r>
              <a:rPr lang="pt-BR" sz="3200" dirty="0"/>
              <a:t>a3 </a:t>
            </a:r>
            <a:r>
              <a:rPr lang="cs-CZ" sz="3200" dirty="0"/>
              <a:t>		</a:t>
            </a:r>
            <a:r>
              <a:rPr lang="pt-BR" sz="3200" dirty="0"/>
              <a:t>a4 </a:t>
            </a:r>
            <a:endParaRPr lang="cs-CZ" sz="32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06D7F82-79FB-42A3-9B29-26F178AB6576}"/>
              </a:ext>
            </a:extLst>
          </p:cNvPr>
          <p:cNvSpPr txBox="1"/>
          <p:nvPr/>
        </p:nvSpPr>
        <p:spPr>
          <a:xfrm>
            <a:off x="2592371" y="2545237"/>
            <a:ext cx="4976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highlight>
                  <a:srgbClr val="FFFF00"/>
                </a:highlight>
              </a:rPr>
              <a:t>AaBb</a:t>
            </a:r>
            <a:r>
              <a:rPr lang="cs-CZ" dirty="0">
                <a:highlight>
                  <a:srgbClr val="FFFF00"/>
                </a:highlight>
              </a:rPr>
              <a:t> ve fázi </a:t>
            </a:r>
            <a:r>
              <a:rPr lang="cs-CZ" b="1" dirty="0">
                <a:highlight>
                  <a:srgbClr val="FFFF00"/>
                </a:highlight>
              </a:rPr>
              <a:t>trans</a:t>
            </a:r>
            <a:r>
              <a:rPr lang="cs-CZ" dirty="0">
                <a:highlight>
                  <a:srgbClr val="FFFF00"/>
                </a:highlight>
              </a:rPr>
              <a:t> tvoří gamety: - rodičovské Ab, </a:t>
            </a:r>
            <a:r>
              <a:rPr lang="cs-CZ" dirty="0" err="1">
                <a:highlight>
                  <a:srgbClr val="FFFF00"/>
                </a:highlight>
              </a:rPr>
              <a:t>aB</a:t>
            </a:r>
            <a:endParaRPr lang="cs-CZ" dirty="0">
              <a:highlight>
                <a:srgbClr val="FFFF00"/>
              </a:highlight>
            </a:endParaRPr>
          </a:p>
          <a:p>
            <a:r>
              <a:rPr lang="cs-CZ" dirty="0">
                <a:highlight>
                  <a:srgbClr val="FFFF00"/>
                </a:highlight>
              </a:rPr>
              <a:t>		- rekombinované AB, ab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5C453E3-096D-4BD0-B5E1-7F606D82796E}"/>
              </a:ext>
            </a:extLst>
          </p:cNvPr>
          <p:cNvSpPr/>
          <p:nvPr/>
        </p:nvSpPr>
        <p:spPr>
          <a:xfrm>
            <a:off x="5590095" y="3968685"/>
            <a:ext cx="1150071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8FAA909-C8F3-4731-B54A-D6AA719A9C1A}"/>
              </a:ext>
            </a:extLst>
          </p:cNvPr>
          <p:cNvSpPr/>
          <p:nvPr/>
        </p:nvSpPr>
        <p:spPr>
          <a:xfrm>
            <a:off x="7371760" y="3921550"/>
            <a:ext cx="1150071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1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4A157-7570-47FC-9599-1D08DD5D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6E40DFA-5D7D-4C69-B0DD-66421D9B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C0F8C9F-3241-4748-98EB-52B2CD777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9" t="17936" r="19732" b="5324"/>
          <a:stretch/>
        </p:blipFill>
        <p:spPr>
          <a:xfrm>
            <a:off x="1197428" y="-18242"/>
            <a:ext cx="9797143" cy="689448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C8907C4-C507-4532-A0E2-0C1DBF9C0CA1}"/>
              </a:ext>
            </a:extLst>
          </p:cNvPr>
          <p:cNvSpPr txBox="1"/>
          <p:nvPr/>
        </p:nvSpPr>
        <p:spPr>
          <a:xfrm>
            <a:off x="355107" y="221942"/>
            <a:ext cx="832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/>
              <a:t>B1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DAE577-CF44-49E2-A25F-3536A03CD795}"/>
              </a:ext>
            </a:extLst>
          </p:cNvPr>
          <p:cNvSpPr txBox="1"/>
          <p:nvPr/>
        </p:nvSpPr>
        <p:spPr>
          <a:xfrm>
            <a:off x="2677212" y="600487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→ %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26580A2-BD94-4F17-B814-876F3AC545F0}"/>
              </a:ext>
            </a:extLst>
          </p:cNvPr>
          <p:cNvSpPr txBox="1"/>
          <p:nvPr/>
        </p:nvSpPr>
        <p:spPr>
          <a:xfrm>
            <a:off x="8664804" y="5987591"/>
            <a:ext cx="311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→ max 50 % rekombinovaných</a:t>
            </a:r>
          </a:p>
        </p:txBody>
      </p:sp>
    </p:spTree>
    <p:extLst>
      <p:ext uri="{BB962C8B-B14F-4D97-AF65-F5344CB8AC3E}">
        <p14:creationId xmlns:p14="http://schemas.microsoft.com/office/powerpoint/2010/main" val="237365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4A157-7570-47FC-9599-1D08DD5D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6E40DFA-5D7D-4C69-B0DD-66421D9B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28F2158-CACD-4253-865A-029738622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7936" r="35803" b="11905"/>
          <a:stretch/>
        </p:blipFill>
        <p:spPr>
          <a:xfrm>
            <a:off x="3559629" y="460788"/>
            <a:ext cx="4767943" cy="593642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9A975D-F460-4727-AB0A-44EB50FD3A03}"/>
              </a:ext>
            </a:extLst>
          </p:cNvPr>
          <p:cNvSpPr txBox="1"/>
          <p:nvPr/>
        </p:nvSpPr>
        <p:spPr>
          <a:xfrm>
            <a:off x="355107" y="221942"/>
            <a:ext cx="779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/>
              <a:t>F2</a:t>
            </a:r>
          </a:p>
        </p:txBody>
      </p:sp>
    </p:spTree>
    <p:extLst>
      <p:ext uri="{BB962C8B-B14F-4D97-AF65-F5344CB8AC3E}">
        <p14:creationId xmlns:p14="http://schemas.microsoft.com/office/powerpoint/2010/main" val="330464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F411D-0A3C-4BA6-A58B-77549FF6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60053"/>
          </a:xfrm>
        </p:spPr>
        <p:txBody>
          <a:bodyPr/>
          <a:lstStyle/>
          <a:p>
            <a:r>
              <a:rPr lang="cs-CZ" dirty="0"/>
              <a:t>Vazba genů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C1941F-A8EB-41B6-A8EA-6E83D65B6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38865"/>
            <a:ext cx="9144000" cy="4018935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cs-CZ" dirty="0"/>
              <a:t>dosud jsme sledovali většinou 1 alelový pár/1 gen 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případně jeden alelový pár na autozomech a druhý na </a:t>
            </a:r>
            <a:r>
              <a:rPr lang="cs-CZ" dirty="0" err="1"/>
              <a:t>gonozomech</a:t>
            </a:r>
            <a:endParaRPr lang="cs-CZ" dirty="0"/>
          </a:p>
          <a:p>
            <a:pPr algn="l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F71864-9548-44CB-ADEA-54766BB3B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644" y="2498488"/>
            <a:ext cx="8788711" cy="255016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3F5EACC-7694-4EF2-8602-154811C7ADCA}"/>
              </a:ext>
            </a:extLst>
          </p:cNvPr>
          <p:cNvSpPr txBox="1"/>
          <p:nvPr/>
        </p:nvSpPr>
        <p:spPr>
          <a:xfrm>
            <a:off x="1809345" y="5457217"/>
            <a:ext cx="9619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Co ale když budeme sledovat dva nebo více genů </a:t>
            </a:r>
          </a:p>
          <a:p>
            <a:r>
              <a:rPr lang="cs-CZ" sz="3600" b="1">
                <a:solidFill>
                  <a:srgbClr val="FF0000"/>
                </a:solidFill>
              </a:rPr>
              <a:t>na autozomech?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408B4A8-3C42-4F8F-82A5-6219E2A86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4" t="34527" r="34550" b="42064"/>
          <a:stretch/>
        </p:blipFill>
        <p:spPr bwMode="auto">
          <a:xfrm>
            <a:off x="8567057" y="136288"/>
            <a:ext cx="2100943" cy="16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3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F411D-0A3C-4BA6-A58B-77549FF6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60053"/>
          </a:xfrm>
        </p:spPr>
        <p:txBody>
          <a:bodyPr/>
          <a:lstStyle/>
          <a:p>
            <a:r>
              <a:rPr lang="cs-CZ" dirty="0"/>
              <a:t>Vazba genů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C1941F-A8EB-41B6-A8EA-6E83D65B6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94" y="1071238"/>
            <a:ext cx="9144000" cy="1329237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cs-CZ" dirty="0"/>
              <a:t>sledujeme 2 geny = 2 alelové páry </a:t>
            </a:r>
          </a:p>
          <a:p>
            <a:pPr marL="800100" lvl="1" indent="-342900" algn="l">
              <a:buFontTx/>
              <a:buChar char="-"/>
            </a:pPr>
            <a:r>
              <a:rPr lang="cs-CZ" dirty="0"/>
              <a:t>Např. </a:t>
            </a:r>
            <a:r>
              <a:rPr lang="cs-CZ" i="1" dirty="0" err="1"/>
              <a:t>Drosophila</a:t>
            </a:r>
            <a:r>
              <a:rPr lang="cs-CZ" dirty="0"/>
              <a:t>:	- mutace </a:t>
            </a:r>
            <a:r>
              <a:rPr lang="cs-CZ" i="1" dirty="0" err="1"/>
              <a:t>black</a:t>
            </a:r>
            <a:r>
              <a:rPr lang="cs-CZ" dirty="0"/>
              <a:t> – černé tělo</a:t>
            </a:r>
          </a:p>
          <a:p>
            <a:pPr lvl="1" algn="l"/>
            <a:r>
              <a:rPr lang="cs-CZ" dirty="0"/>
              <a:t>			- mutace </a:t>
            </a:r>
            <a:r>
              <a:rPr lang="cs-CZ" i="1" dirty="0" err="1"/>
              <a:t>arc</a:t>
            </a:r>
            <a:r>
              <a:rPr lang="cs-CZ" i="1" dirty="0"/>
              <a:t> </a:t>
            </a:r>
            <a:r>
              <a:rPr lang="cs-CZ" dirty="0"/>
              <a:t>– zakřivená křídla</a:t>
            </a:r>
          </a:p>
          <a:p>
            <a:pPr lvl="1" algn="l"/>
            <a:endParaRPr lang="cs-CZ" dirty="0"/>
          </a:p>
          <a:p>
            <a:pPr algn="l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19F4B8E-6490-4541-A7D2-CF34BE051124}"/>
              </a:ext>
            </a:extLst>
          </p:cNvPr>
          <p:cNvSpPr/>
          <p:nvPr/>
        </p:nvSpPr>
        <p:spPr>
          <a:xfrm>
            <a:off x="1450127" y="2554670"/>
            <a:ext cx="5281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2 geny – dvě místa na chromozomech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05D9A22-A215-4669-9661-3983AD1C2135}"/>
              </a:ext>
            </a:extLst>
          </p:cNvPr>
          <p:cNvSpPr/>
          <p:nvPr/>
        </p:nvSpPr>
        <p:spPr>
          <a:xfrm>
            <a:off x="1450127" y="3471713"/>
            <a:ext cx="4642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4800" b="1" dirty="0">
                <a:solidFill>
                  <a:srgbClr val="FF0000"/>
                </a:solidFill>
              </a:rPr>
              <a:t>2 možné situace</a:t>
            </a:r>
          </a:p>
        </p:txBody>
      </p:sp>
    </p:spTree>
    <p:extLst>
      <p:ext uri="{BB962C8B-B14F-4D97-AF65-F5344CB8AC3E}">
        <p14:creationId xmlns:p14="http://schemas.microsoft.com/office/powerpoint/2010/main" val="19059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ýsledek obrázku pro drosophila chromosomes">
            <a:extLst>
              <a:ext uri="{FF2B5EF4-FFF2-40B4-BE49-F238E27FC236}">
                <a16:creationId xmlns:a16="http://schemas.microsoft.com/office/drawing/2014/main" id="{BE7D095B-6BC7-4B42-B563-E0D4A249A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52"/>
          <a:stretch/>
        </p:blipFill>
        <p:spPr bwMode="auto">
          <a:xfrm>
            <a:off x="3048000" y="0"/>
            <a:ext cx="9144000" cy="36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FBE90E88-42F8-4891-AC77-001EFAF29BB4}"/>
              </a:ext>
            </a:extLst>
          </p:cNvPr>
          <p:cNvSpPr/>
          <p:nvPr/>
        </p:nvSpPr>
        <p:spPr>
          <a:xfrm>
            <a:off x="6067720" y="2059479"/>
            <a:ext cx="245096" cy="1414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0ABA710-6630-4FAE-B9E7-52CE7FC02410}"/>
              </a:ext>
            </a:extLst>
          </p:cNvPr>
          <p:cNvSpPr/>
          <p:nvPr/>
        </p:nvSpPr>
        <p:spPr>
          <a:xfrm>
            <a:off x="6314387" y="2059479"/>
            <a:ext cx="245096" cy="1414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17A097A-4634-42D2-A26B-4D16D019ED0E}"/>
              </a:ext>
            </a:extLst>
          </p:cNvPr>
          <p:cNvSpPr/>
          <p:nvPr/>
        </p:nvSpPr>
        <p:spPr>
          <a:xfrm>
            <a:off x="7164371" y="3042520"/>
            <a:ext cx="245096" cy="14140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517D081-49FC-4D92-8A61-A06D20A26CA5}"/>
              </a:ext>
            </a:extLst>
          </p:cNvPr>
          <p:cNvSpPr/>
          <p:nvPr/>
        </p:nvSpPr>
        <p:spPr>
          <a:xfrm>
            <a:off x="7497452" y="3033877"/>
            <a:ext cx="245096" cy="14140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A21738B-3D85-43B8-989F-0579B42EAF63}"/>
              </a:ext>
            </a:extLst>
          </p:cNvPr>
          <p:cNvSpPr txBox="1"/>
          <p:nvPr/>
        </p:nvSpPr>
        <p:spPr>
          <a:xfrm>
            <a:off x="4852355" y="1946712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Gen </a:t>
            </a:r>
            <a:r>
              <a:rPr lang="cs-CZ" sz="2000" i="1" dirty="0" err="1">
                <a:solidFill>
                  <a:srgbClr val="FF0000"/>
                </a:solidFill>
              </a:rPr>
              <a:t>black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D35890E-0CF1-4ED1-B1A6-DF1D40129E5B}"/>
              </a:ext>
            </a:extLst>
          </p:cNvPr>
          <p:cNvSpPr txBox="1"/>
          <p:nvPr/>
        </p:nvSpPr>
        <p:spPr>
          <a:xfrm>
            <a:off x="7702045" y="2907928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Gen </a:t>
            </a:r>
            <a:r>
              <a:rPr lang="cs-CZ" sz="2000" i="1" dirty="0" err="1">
                <a:solidFill>
                  <a:srgbClr val="FF0000"/>
                </a:solidFill>
              </a:rPr>
              <a:t>arc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FC79517-0DEB-4CC3-BA81-F9E216703A87}"/>
              </a:ext>
            </a:extLst>
          </p:cNvPr>
          <p:cNvSpPr txBox="1"/>
          <p:nvPr/>
        </p:nvSpPr>
        <p:spPr>
          <a:xfrm>
            <a:off x="146230" y="932675"/>
            <a:ext cx="2367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1. situace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6B79395-A14D-4A91-8B3C-C40CACD16D6D}"/>
              </a:ext>
            </a:extLst>
          </p:cNvPr>
          <p:cNvSpPr txBox="1"/>
          <p:nvPr/>
        </p:nvSpPr>
        <p:spPr>
          <a:xfrm>
            <a:off x="232643" y="3979104"/>
            <a:ext cx="2367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2. situace</a:t>
            </a:r>
          </a:p>
        </p:txBody>
      </p:sp>
      <p:pic>
        <p:nvPicPr>
          <p:cNvPr id="14" name="Picture 4" descr="Výsledek obrázku pro drosophila chromosomes">
            <a:extLst>
              <a:ext uri="{FF2B5EF4-FFF2-40B4-BE49-F238E27FC236}">
                <a16:creationId xmlns:a16="http://schemas.microsoft.com/office/drawing/2014/main" id="{059E8991-09CA-409C-9B72-AE188BBF4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52"/>
          <a:stretch/>
        </p:blipFill>
        <p:spPr bwMode="auto">
          <a:xfrm>
            <a:off x="2925452" y="3404878"/>
            <a:ext cx="9144000" cy="36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A780BCC9-70E3-445A-8862-2E7D08D9EF3C}"/>
              </a:ext>
            </a:extLst>
          </p:cNvPr>
          <p:cNvSpPr/>
          <p:nvPr/>
        </p:nvSpPr>
        <p:spPr>
          <a:xfrm>
            <a:off x="5945172" y="5464357"/>
            <a:ext cx="245096" cy="1414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ED80DC9D-8E1A-4DCD-A827-088CE8F156C7}"/>
              </a:ext>
            </a:extLst>
          </p:cNvPr>
          <p:cNvSpPr/>
          <p:nvPr/>
        </p:nvSpPr>
        <p:spPr>
          <a:xfrm>
            <a:off x="6191839" y="5464357"/>
            <a:ext cx="245096" cy="1414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D81A121E-D575-42AE-B945-02F0E4F5B736}"/>
              </a:ext>
            </a:extLst>
          </p:cNvPr>
          <p:cNvSpPr/>
          <p:nvPr/>
        </p:nvSpPr>
        <p:spPr>
          <a:xfrm>
            <a:off x="5915320" y="6359729"/>
            <a:ext cx="245096" cy="14140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3C77CF3E-4140-415C-84F6-D9C32B27AA0D}"/>
              </a:ext>
            </a:extLst>
          </p:cNvPr>
          <p:cNvSpPr/>
          <p:nvPr/>
        </p:nvSpPr>
        <p:spPr>
          <a:xfrm>
            <a:off x="6314387" y="6359729"/>
            <a:ext cx="245096" cy="14140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54ADB74-BFBC-4380-9573-940C378B31D1}"/>
              </a:ext>
            </a:extLst>
          </p:cNvPr>
          <p:cNvSpPr txBox="1"/>
          <p:nvPr/>
        </p:nvSpPr>
        <p:spPr>
          <a:xfrm>
            <a:off x="4729807" y="5351590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Gen </a:t>
            </a:r>
            <a:r>
              <a:rPr lang="cs-CZ" sz="2000" i="1" dirty="0" err="1">
                <a:solidFill>
                  <a:srgbClr val="FF0000"/>
                </a:solidFill>
              </a:rPr>
              <a:t>black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FD5FF5B-90B9-4232-8375-1E6F79A9C6A5}"/>
              </a:ext>
            </a:extLst>
          </p:cNvPr>
          <p:cNvSpPr txBox="1"/>
          <p:nvPr/>
        </p:nvSpPr>
        <p:spPr>
          <a:xfrm>
            <a:off x="6387244" y="6301076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Gen </a:t>
            </a:r>
            <a:r>
              <a:rPr lang="cs-CZ" sz="2000" i="1" dirty="0" err="1">
                <a:solidFill>
                  <a:srgbClr val="FF0000"/>
                </a:solidFill>
              </a:rPr>
              <a:t>arc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3" grpId="0"/>
      <p:bldP spid="15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3FC79517-0DEB-4CC3-BA81-F9E216703A87}"/>
              </a:ext>
            </a:extLst>
          </p:cNvPr>
          <p:cNvSpPr txBox="1"/>
          <p:nvPr/>
        </p:nvSpPr>
        <p:spPr>
          <a:xfrm>
            <a:off x="146230" y="932675"/>
            <a:ext cx="2367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1. situace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CF595F2-026B-4F98-A4B6-7F0C93B88476}"/>
              </a:ext>
            </a:extLst>
          </p:cNvPr>
          <p:cNvSpPr txBox="1"/>
          <p:nvPr/>
        </p:nvSpPr>
        <p:spPr>
          <a:xfrm>
            <a:off x="1048444" y="1741801"/>
            <a:ext cx="3323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geny na různých chromozomech</a:t>
            </a:r>
          </a:p>
          <a:p>
            <a:r>
              <a:rPr lang="cs-CZ" dirty="0"/>
              <a:t>-</a:t>
            </a:r>
            <a:r>
              <a:rPr lang="cs-CZ" b="1" dirty="0"/>
              <a:t> meióza </a:t>
            </a:r>
            <a:r>
              <a:rPr lang="cs-CZ" dirty="0"/>
              <a:t>–</a:t>
            </a:r>
            <a:r>
              <a:rPr lang="cs-CZ" b="1" dirty="0"/>
              <a:t> </a:t>
            </a:r>
            <a:r>
              <a:rPr lang="cs-CZ" dirty="0"/>
              <a:t>rozchod chromozomů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D0BED6A-7E27-4B22-B9C6-F2CD7528EDEF}"/>
              </a:ext>
            </a:extLst>
          </p:cNvPr>
          <p:cNvSpPr/>
          <p:nvPr/>
        </p:nvSpPr>
        <p:spPr>
          <a:xfrm>
            <a:off x="5854044" y="450798"/>
            <a:ext cx="4606945" cy="22546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5CB3F25-F0CC-4074-B58F-F7952AE9D0F0}"/>
              </a:ext>
            </a:extLst>
          </p:cNvPr>
          <p:cNvCxnSpPr/>
          <p:nvPr/>
        </p:nvCxnSpPr>
        <p:spPr>
          <a:xfrm>
            <a:off x="7833674" y="932675"/>
            <a:ext cx="377072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227C542-D612-418A-BD63-A62D53729DAD}"/>
              </a:ext>
            </a:extLst>
          </p:cNvPr>
          <p:cNvCxnSpPr>
            <a:cxnSpLocks/>
          </p:cNvCxnSpPr>
          <p:nvPr/>
        </p:nvCxnSpPr>
        <p:spPr>
          <a:xfrm flipH="1">
            <a:off x="7786540" y="932675"/>
            <a:ext cx="424206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D94004E4-D9CC-45C2-AACC-68ECA271D7B2}"/>
              </a:ext>
            </a:extLst>
          </p:cNvPr>
          <p:cNvCxnSpPr>
            <a:cxnSpLocks/>
          </p:cNvCxnSpPr>
          <p:nvPr/>
        </p:nvCxnSpPr>
        <p:spPr>
          <a:xfrm flipH="1">
            <a:off x="8554824" y="1216058"/>
            <a:ext cx="296945" cy="78242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445BB691-A4EF-499C-A7E6-6D586272D8EF}"/>
              </a:ext>
            </a:extLst>
          </p:cNvPr>
          <p:cNvCxnSpPr>
            <a:cxnSpLocks/>
          </p:cNvCxnSpPr>
          <p:nvPr/>
        </p:nvCxnSpPr>
        <p:spPr>
          <a:xfrm>
            <a:off x="8607585" y="1192201"/>
            <a:ext cx="244184" cy="80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6E34793-0A5B-46A4-9DED-389163A41EEF}"/>
              </a:ext>
            </a:extLst>
          </p:cNvPr>
          <p:cNvSpPr txBox="1"/>
          <p:nvPr/>
        </p:nvSpPr>
        <p:spPr>
          <a:xfrm>
            <a:off x="7601302" y="93267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7B8E347F-EE2D-405D-9512-8092D3796C6D}"/>
              </a:ext>
            </a:extLst>
          </p:cNvPr>
          <p:cNvSpPr txBox="1"/>
          <p:nvPr/>
        </p:nvSpPr>
        <p:spPr>
          <a:xfrm>
            <a:off x="8322766" y="1629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E8472BB7-2FC9-4EA5-9AF1-1D316116C0CA}"/>
              </a:ext>
            </a:extLst>
          </p:cNvPr>
          <p:cNvSpPr/>
          <p:nvPr/>
        </p:nvSpPr>
        <p:spPr>
          <a:xfrm>
            <a:off x="7833674" y="1071622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CACEDD51-6D5D-4331-8DBF-31D6689C534D}"/>
              </a:ext>
            </a:extLst>
          </p:cNvPr>
          <p:cNvSpPr/>
          <p:nvPr/>
        </p:nvSpPr>
        <p:spPr>
          <a:xfrm>
            <a:off x="8072378" y="1085053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78973051-4927-4323-A576-6EB4573415AC}"/>
              </a:ext>
            </a:extLst>
          </p:cNvPr>
          <p:cNvSpPr/>
          <p:nvPr/>
        </p:nvSpPr>
        <p:spPr>
          <a:xfrm>
            <a:off x="8514109" y="1813815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5BE555EB-92A9-4437-90E3-F886E78B7756}"/>
              </a:ext>
            </a:extLst>
          </p:cNvPr>
          <p:cNvSpPr/>
          <p:nvPr/>
        </p:nvSpPr>
        <p:spPr>
          <a:xfrm>
            <a:off x="8733044" y="1805095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Šipka: dolů 41">
            <a:extLst>
              <a:ext uri="{FF2B5EF4-FFF2-40B4-BE49-F238E27FC236}">
                <a16:creationId xmlns:a16="http://schemas.microsoft.com/office/drawing/2014/main" id="{1E03839D-DAC2-4937-880D-ECEE4937DEB2}"/>
              </a:ext>
            </a:extLst>
          </p:cNvPr>
          <p:cNvSpPr/>
          <p:nvPr/>
        </p:nvSpPr>
        <p:spPr>
          <a:xfrm>
            <a:off x="8153541" y="3028367"/>
            <a:ext cx="576136" cy="758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1DF927FE-2A8E-486C-B0DF-07535A88350D}"/>
              </a:ext>
            </a:extLst>
          </p:cNvPr>
          <p:cNvSpPr txBox="1"/>
          <p:nvPr/>
        </p:nvSpPr>
        <p:spPr>
          <a:xfrm>
            <a:off x="8142590" y="94806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1B1C450B-B5E1-4621-9A3D-EEF43AECCCD8}"/>
              </a:ext>
            </a:extLst>
          </p:cNvPr>
          <p:cNvSpPr txBox="1"/>
          <p:nvPr/>
        </p:nvSpPr>
        <p:spPr>
          <a:xfrm>
            <a:off x="8774127" y="16432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4E92355-6E3A-45A7-976B-69260B80C00B}"/>
              </a:ext>
            </a:extLst>
          </p:cNvPr>
          <p:cNvCxnSpPr/>
          <p:nvPr/>
        </p:nvCxnSpPr>
        <p:spPr>
          <a:xfrm>
            <a:off x="7016020" y="948063"/>
            <a:ext cx="377072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2FE5D673-871B-4007-945A-0CF220414FDC}"/>
              </a:ext>
            </a:extLst>
          </p:cNvPr>
          <p:cNvCxnSpPr>
            <a:cxnSpLocks/>
          </p:cNvCxnSpPr>
          <p:nvPr/>
        </p:nvCxnSpPr>
        <p:spPr>
          <a:xfrm flipH="1">
            <a:off x="6968886" y="948063"/>
            <a:ext cx="424206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146D7E3-12E8-4718-8A4D-96E76326BC30}"/>
              </a:ext>
            </a:extLst>
          </p:cNvPr>
          <p:cNvSpPr txBox="1"/>
          <p:nvPr/>
        </p:nvSpPr>
        <p:spPr>
          <a:xfrm>
            <a:off x="6783648" y="94806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1CCAB465-BAAF-4140-AE77-9C2C37750A5E}"/>
              </a:ext>
            </a:extLst>
          </p:cNvPr>
          <p:cNvSpPr txBox="1"/>
          <p:nvPr/>
        </p:nvSpPr>
        <p:spPr>
          <a:xfrm>
            <a:off x="7324936" y="96345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50" name="Ovál 49">
            <a:extLst>
              <a:ext uri="{FF2B5EF4-FFF2-40B4-BE49-F238E27FC236}">
                <a16:creationId xmlns:a16="http://schemas.microsoft.com/office/drawing/2014/main" id="{1CE57295-0F4C-4620-94A5-C4B343C8B308}"/>
              </a:ext>
            </a:extLst>
          </p:cNvPr>
          <p:cNvSpPr/>
          <p:nvPr/>
        </p:nvSpPr>
        <p:spPr>
          <a:xfrm>
            <a:off x="6988600" y="1102398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vál 50">
            <a:extLst>
              <a:ext uri="{FF2B5EF4-FFF2-40B4-BE49-F238E27FC236}">
                <a16:creationId xmlns:a16="http://schemas.microsoft.com/office/drawing/2014/main" id="{B568BD42-F5E1-4B0C-A596-482A8792AED6}"/>
              </a:ext>
            </a:extLst>
          </p:cNvPr>
          <p:cNvSpPr/>
          <p:nvPr/>
        </p:nvSpPr>
        <p:spPr>
          <a:xfrm>
            <a:off x="7250840" y="1109869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6DA4B928-BF29-4A10-9365-53C56BAD0EB4}"/>
              </a:ext>
            </a:extLst>
          </p:cNvPr>
          <p:cNvCxnSpPr>
            <a:cxnSpLocks/>
          </p:cNvCxnSpPr>
          <p:nvPr/>
        </p:nvCxnSpPr>
        <p:spPr>
          <a:xfrm flipH="1">
            <a:off x="9234310" y="1247638"/>
            <a:ext cx="296945" cy="78242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AD2ECE59-26BF-4CDB-9EE1-F2031C82F45C}"/>
              </a:ext>
            </a:extLst>
          </p:cNvPr>
          <p:cNvCxnSpPr>
            <a:cxnSpLocks/>
          </p:cNvCxnSpPr>
          <p:nvPr/>
        </p:nvCxnSpPr>
        <p:spPr>
          <a:xfrm>
            <a:off x="9287071" y="1223781"/>
            <a:ext cx="244184" cy="80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>
            <a:extLst>
              <a:ext uri="{FF2B5EF4-FFF2-40B4-BE49-F238E27FC236}">
                <a16:creationId xmlns:a16="http://schemas.microsoft.com/office/drawing/2014/main" id="{80C6627E-0981-4A88-B905-45A7EE5673CD}"/>
              </a:ext>
            </a:extLst>
          </p:cNvPr>
          <p:cNvSpPr/>
          <p:nvPr/>
        </p:nvSpPr>
        <p:spPr>
          <a:xfrm>
            <a:off x="9193595" y="1845395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F8008E8E-CC54-4F3E-BA0F-84E8656B0502}"/>
              </a:ext>
            </a:extLst>
          </p:cNvPr>
          <p:cNvSpPr txBox="1"/>
          <p:nvPr/>
        </p:nvSpPr>
        <p:spPr>
          <a:xfrm>
            <a:off x="9537588" y="16748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46936206-0155-4908-95E0-55673B3B8670}"/>
              </a:ext>
            </a:extLst>
          </p:cNvPr>
          <p:cNvSpPr/>
          <p:nvPr/>
        </p:nvSpPr>
        <p:spPr>
          <a:xfrm>
            <a:off x="9439409" y="1822535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DC7F1C9F-B1CF-42AA-A3D2-4BA97A12A992}"/>
              </a:ext>
            </a:extLst>
          </p:cNvPr>
          <p:cNvSpPr txBox="1"/>
          <p:nvPr/>
        </p:nvSpPr>
        <p:spPr>
          <a:xfrm>
            <a:off x="9001800" y="162692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A0ED708E-EC2D-40D3-82A5-89C1E77D8B5D}"/>
              </a:ext>
            </a:extLst>
          </p:cNvPr>
          <p:cNvSpPr txBox="1"/>
          <p:nvPr/>
        </p:nvSpPr>
        <p:spPr>
          <a:xfrm>
            <a:off x="6182635" y="-40773"/>
            <a:ext cx="367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AaBb</a:t>
            </a:r>
            <a:r>
              <a:rPr lang="cs-CZ" sz="2800" dirty="0"/>
              <a:t> rodič tvoří gamety</a:t>
            </a:r>
          </a:p>
        </p:txBody>
      </p:sp>
      <p:sp>
        <p:nvSpPr>
          <p:cNvPr id="61" name="Šipka: dolů 60">
            <a:extLst>
              <a:ext uri="{FF2B5EF4-FFF2-40B4-BE49-F238E27FC236}">
                <a16:creationId xmlns:a16="http://schemas.microsoft.com/office/drawing/2014/main" id="{B930EDE3-E45F-42B4-B16D-618FF62090A8}"/>
              </a:ext>
            </a:extLst>
          </p:cNvPr>
          <p:cNvSpPr/>
          <p:nvPr/>
        </p:nvSpPr>
        <p:spPr>
          <a:xfrm>
            <a:off x="8153541" y="3852196"/>
            <a:ext cx="576136" cy="758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vál 61">
            <a:extLst>
              <a:ext uri="{FF2B5EF4-FFF2-40B4-BE49-F238E27FC236}">
                <a16:creationId xmlns:a16="http://schemas.microsoft.com/office/drawing/2014/main" id="{1C833477-ADD1-491D-BE27-0AFA54D43704}"/>
              </a:ext>
            </a:extLst>
          </p:cNvPr>
          <p:cNvSpPr/>
          <p:nvPr/>
        </p:nvSpPr>
        <p:spPr>
          <a:xfrm>
            <a:off x="5297829" y="3897915"/>
            <a:ext cx="1803535" cy="13905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2ADA8D93-5441-4E0F-ADBC-DCB701E34E13}"/>
              </a:ext>
            </a:extLst>
          </p:cNvPr>
          <p:cNvCxnSpPr>
            <a:cxnSpLocks/>
          </p:cNvCxnSpPr>
          <p:nvPr/>
        </p:nvCxnSpPr>
        <p:spPr>
          <a:xfrm flipH="1">
            <a:off x="5654606" y="3975638"/>
            <a:ext cx="424206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0B778665-EAC2-4964-9B93-74ABFFF6F4A5}"/>
              </a:ext>
            </a:extLst>
          </p:cNvPr>
          <p:cNvSpPr txBox="1"/>
          <p:nvPr/>
        </p:nvSpPr>
        <p:spPr>
          <a:xfrm>
            <a:off x="6010656" y="399102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65" name="Ovál 64">
            <a:extLst>
              <a:ext uri="{FF2B5EF4-FFF2-40B4-BE49-F238E27FC236}">
                <a16:creationId xmlns:a16="http://schemas.microsoft.com/office/drawing/2014/main" id="{E7575F5D-C7DE-40F0-B846-2AE91FC2607B}"/>
              </a:ext>
            </a:extLst>
          </p:cNvPr>
          <p:cNvSpPr/>
          <p:nvPr/>
        </p:nvSpPr>
        <p:spPr>
          <a:xfrm>
            <a:off x="5936560" y="4137444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38AD2FF-137B-446B-BFCD-AF955FA09163}"/>
              </a:ext>
            </a:extLst>
          </p:cNvPr>
          <p:cNvCxnSpPr>
            <a:cxnSpLocks/>
          </p:cNvCxnSpPr>
          <p:nvPr/>
        </p:nvCxnSpPr>
        <p:spPr>
          <a:xfrm>
            <a:off x="6268320" y="4264002"/>
            <a:ext cx="244184" cy="80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386C6661-5BB6-4640-8F84-B34FC298694C}"/>
              </a:ext>
            </a:extLst>
          </p:cNvPr>
          <p:cNvSpPr txBox="1"/>
          <p:nvPr/>
        </p:nvSpPr>
        <p:spPr>
          <a:xfrm>
            <a:off x="6434862" y="47150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68" name="Ovál 67">
            <a:extLst>
              <a:ext uri="{FF2B5EF4-FFF2-40B4-BE49-F238E27FC236}">
                <a16:creationId xmlns:a16="http://schemas.microsoft.com/office/drawing/2014/main" id="{2CA131CD-0E9D-4A7B-B76B-FA21E44A0010}"/>
              </a:ext>
            </a:extLst>
          </p:cNvPr>
          <p:cNvSpPr/>
          <p:nvPr/>
        </p:nvSpPr>
        <p:spPr>
          <a:xfrm>
            <a:off x="6355142" y="4854036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id="{A763CA30-E807-4BB7-B14A-96BFE2537457}"/>
              </a:ext>
            </a:extLst>
          </p:cNvPr>
          <p:cNvSpPr/>
          <p:nvPr/>
        </p:nvSpPr>
        <p:spPr>
          <a:xfrm>
            <a:off x="6935739" y="4901633"/>
            <a:ext cx="1803535" cy="1390522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70" name="Přímá spojnice 69">
            <a:extLst>
              <a:ext uri="{FF2B5EF4-FFF2-40B4-BE49-F238E27FC236}">
                <a16:creationId xmlns:a16="http://schemas.microsoft.com/office/drawing/2014/main" id="{D8B93A77-46DD-473C-B865-7632D40FA658}"/>
              </a:ext>
            </a:extLst>
          </p:cNvPr>
          <p:cNvCxnSpPr>
            <a:cxnSpLocks/>
          </p:cNvCxnSpPr>
          <p:nvPr/>
        </p:nvCxnSpPr>
        <p:spPr>
          <a:xfrm flipH="1">
            <a:off x="7292516" y="4979356"/>
            <a:ext cx="424206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55FB958D-46D4-49C3-B81E-2B297E29A494}"/>
              </a:ext>
            </a:extLst>
          </p:cNvPr>
          <p:cNvSpPr txBox="1"/>
          <p:nvPr/>
        </p:nvSpPr>
        <p:spPr>
          <a:xfrm>
            <a:off x="7648566" y="499474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5049061F-C4C2-4845-97EC-69E7D91B0AD0}"/>
              </a:ext>
            </a:extLst>
          </p:cNvPr>
          <p:cNvCxnSpPr>
            <a:cxnSpLocks/>
          </p:cNvCxnSpPr>
          <p:nvPr/>
        </p:nvCxnSpPr>
        <p:spPr>
          <a:xfrm>
            <a:off x="7906230" y="5267720"/>
            <a:ext cx="244184" cy="80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412A0FDB-4564-4CD6-986F-FBE9AE130A15}"/>
              </a:ext>
            </a:extLst>
          </p:cNvPr>
          <p:cNvSpPr txBox="1"/>
          <p:nvPr/>
        </p:nvSpPr>
        <p:spPr>
          <a:xfrm>
            <a:off x="8072772" y="57188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74" name="Ovál 73">
            <a:extLst>
              <a:ext uri="{FF2B5EF4-FFF2-40B4-BE49-F238E27FC236}">
                <a16:creationId xmlns:a16="http://schemas.microsoft.com/office/drawing/2014/main" id="{644F5F71-760F-4E50-B780-F91C6C16A50D}"/>
              </a:ext>
            </a:extLst>
          </p:cNvPr>
          <p:cNvSpPr/>
          <p:nvPr/>
        </p:nvSpPr>
        <p:spPr>
          <a:xfrm>
            <a:off x="8773273" y="3922932"/>
            <a:ext cx="1803535" cy="139052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2155421F-E2FF-468B-80EF-8B918C77E02F}"/>
              </a:ext>
            </a:extLst>
          </p:cNvPr>
          <p:cNvCxnSpPr>
            <a:cxnSpLocks/>
          </p:cNvCxnSpPr>
          <p:nvPr/>
        </p:nvCxnSpPr>
        <p:spPr>
          <a:xfrm flipH="1">
            <a:off x="9130050" y="4000655"/>
            <a:ext cx="424206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4B552239-C72F-475E-B6D7-F278A2CE0D49}"/>
              </a:ext>
            </a:extLst>
          </p:cNvPr>
          <p:cNvSpPr txBox="1"/>
          <p:nvPr/>
        </p:nvSpPr>
        <p:spPr>
          <a:xfrm>
            <a:off x="9486100" y="40160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9C12AF3F-2D2B-4E84-9DE0-A8B09EEFE15A}"/>
              </a:ext>
            </a:extLst>
          </p:cNvPr>
          <p:cNvCxnSpPr>
            <a:cxnSpLocks/>
          </p:cNvCxnSpPr>
          <p:nvPr/>
        </p:nvCxnSpPr>
        <p:spPr>
          <a:xfrm>
            <a:off x="9743764" y="4289019"/>
            <a:ext cx="244184" cy="80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826E62F0-85E7-4604-B3E5-139EAD47F785}"/>
              </a:ext>
            </a:extLst>
          </p:cNvPr>
          <p:cNvSpPr txBox="1"/>
          <p:nvPr/>
        </p:nvSpPr>
        <p:spPr>
          <a:xfrm>
            <a:off x="9910306" y="47401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79" name="Ovál 78">
            <a:extLst>
              <a:ext uri="{FF2B5EF4-FFF2-40B4-BE49-F238E27FC236}">
                <a16:creationId xmlns:a16="http://schemas.microsoft.com/office/drawing/2014/main" id="{10652A5D-0939-4BAB-8FC2-ACB1B7CCBAAE}"/>
              </a:ext>
            </a:extLst>
          </p:cNvPr>
          <p:cNvSpPr/>
          <p:nvPr/>
        </p:nvSpPr>
        <p:spPr>
          <a:xfrm>
            <a:off x="10421958" y="5105649"/>
            <a:ext cx="1803535" cy="139052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05B83F85-F86E-46C8-9FCF-199327C24561}"/>
              </a:ext>
            </a:extLst>
          </p:cNvPr>
          <p:cNvCxnSpPr>
            <a:cxnSpLocks/>
          </p:cNvCxnSpPr>
          <p:nvPr/>
        </p:nvCxnSpPr>
        <p:spPr>
          <a:xfrm flipH="1">
            <a:off x="10778735" y="5183372"/>
            <a:ext cx="424206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00C26ADE-2552-4780-BECF-D8B8467119B8}"/>
              </a:ext>
            </a:extLst>
          </p:cNvPr>
          <p:cNvSpPr txBox="1"/>
          <p:nvPr/>
        </p:nvSpPr>
        <p:spPr>
          <a:xfrm>
            <a:off x="11134785" y="51987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D4794A08-88C9-4C43-A225-0A1467CA5109}"/>
              </a:ext>
            </a:extLst>
          </p:cNvPr>
          <p:cNvCxnSpPr>
            <a:cxnSpLocks/>
          </p:cNvCxnSpPr>
          <p:nvPr/>
        </p:nvCxnSpPr>
        <p:spPr>
          <a:xfrm>
            <a:off x="11392449" y="5471736"/>
            <a:ext cx="244184" cy="80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015B6138-817C-46AF-A475-800BF74F7A34}"/>
              </a:ext>
            </a:extLst>
          </p:cNvPr>
          <p:cNvSpPr txBox="1"/>
          <p:nvPr/>
        </p:nvSpPr>
        <p:spPr>
          <a:xfrm>
            <a:off x="11558991" y="592282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84" name="Ovál 83">
            <a:extLst>
              <a:ext uri="{FF2B5EF4-FFF2-40B4-BE49-F238E27FC236}">
                <a16:creationId xmlns:a16="http://schemas.microsoft.com/office/drawing/2014/main" id="{CA676B7A-CD0D-49B6-AABD-4AF44756C893}"/>
              </a:ext>
            </a:extLst>
          </p:cNvPr>
          <p:cNvSpPr/>
          <p:nvPr/>
        </p:nvSpPr>
        <p:spPr>
          <a:xfrm>
            <a:off x="7998076" y="5874207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vál 84">
            <a:extLst>
              <a:ext uri="{FF2B5EF4-FFF2-40B4-BE49-F238E27FC236}">
                <a16:creationId xmlns:a16="http://schemas.microsoft.com/office/drawing/2014/main" id="{F04C429F-31B8-43FC-85CF-E90D4CFA72A9}"/>
              </a:ext>
            </a:extLst>
          </p:cNvPr>
          <p:cNvSpPr/>
          <p:nvPr/>
        </p:nvSpPr>
        <p:spPr>
          <a:xfrm>
            <a:off x="9844082" y="4921623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vál 85">
            <a:extLst>
              <a:ext uri="{FF2B5EF4-FFF2-40B4-BE49-F238E27FC236}">
                <a16:creationId xmlns:a16="http://schemas.microsoft.com/office/drawing/2014/main" id="{BD586FA8-AF2A-44DA-9CC1-FEBAE48A1936}"/>
              </a:ext>
            </a:extLst>
          </p:cNvPr>
          <p:cNvSpPr/>
          <p:nvPr/>
        </p:nvSpPr>
        <p:spPr>
          <a:xfrm>
            <a:off x="11475057" y="6094459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ál 86">
            <a:extLst>
              <a:ext uri="{FF2B5EF4-FFF2-40B4-BE49-F238E27FC236}">
                <a16:creationId xmlns:a16="http://schemas.microsoft.com/office/drawing/2014/main" id="{A812F6C2-E474-4078-911B-EAEFEA5741CA}"/>
              </a:ext>
            </a:extLst>
          </p:cNvPr>
          <p:cNvSpPr/>
          <p:nvPr/>
        </p:nvSpPr>
        <p:spPr>
          <a:xfrm>
            <a:off x="7532920" y="5157616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vál 87">
            <a:extLst>
              <a:ext uri="{FF2B5EF4-FFF2-40B4-BE49-F238E27FC236}">
                <a16:creationId xmlns:a16="http://schemas.microsoft.com/office/drawing/2014/main" id="{BC0B7E4A-0A90-4B72-99D7-2F430B779774}"/>
              </a:ext>
            </a:extLst>
          </p:cNvPr>
          <p:cNvSpPr/>
          <p:nvPr/>
        </p:nvSpPr>
        <p:spPr>
          <a:xfrm>
            <a:off x="9373166" y="4199156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vál 88">
            <a:extLst>
              <a:ext uri="{FF2B5EF4-FFF2-40B4-BE49-F238E27FC236}">
                <a16:creationId xmlns:a16="http://schemas.microsoft.com/office/drawing/2014/main" id="{410BCAC8-2ED8-4BCE-9197-06A9987FF6F3}"/>
              </a:ext>
            </a:extLst>
          </p:cNvPr>
          <p:cNvSpPr/>
          <p:nvPr/>
        </p:nvSpPr>
        <p:spPr>
          <a:xfrm>
            <a:off x="11043501" y="5357811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0" name="Přímá spojnice se šipkou 89">
            <a:extLst>
              <a:ext uri="{FF2B5EF4-FFF2-40B4-BE49-F238E27FC236}">
                <a16:creationId xmlns:a16="http://schemas.microsoft.com/office/drawing/2014/main" id="{26B827F2-B250-4181-95E8-AF9F9B1E1BCB}"/>
              </a:ext>
            </a:extLst>
          </p:cNvPr>
          <p:cNvCxnSpPr>
            <a:cxnSpLocks/>
          </p:cNvCxnSpPr>
          <p:nvPr/>
        </p:nvCxnSpPr>
        <p:spPr>
          <a:xfrm flipH="1">
            <a:off x="6217032" y="2105959"/>
            <a:ext cx="657209" cy="17145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se šipkou 92">
            <a:extLst>
              <a:ext uri="{FF2B5EF4-FFF2-40B4-BE49-F238E27FC236}">
                <a16:creationId xmlns:a16="http://schemas.microsoft.com/office/drawing/2014/main" id="{B4627FD1-3DAD-4C45-8666-9E6702B81781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6369434" y="1998481"/>
            <a:ext cx="2108182" cy="19744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se šipkou 94">
            <a:extLst>
              <a:ext uri="{FF2B5EF4-FFF2-40B4-BE49-F238E27FC236}">
                <a16:creationId xmlns:a16="http://schemas.microsoft.com/office/drawing/2014/main" id="{0D32D7F4-73A4-4A83-8A6B-289C62747D64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8928977" y="2012620"/>
            <a:ext cx="795667" cy="213117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nice se šipkou 96">
            <a:extLst>
              <a:ext uri="{FF2B5EF4-FFF2-40B4-BE49-F238E27FC236}">
                <a16:creationId xmlns:a16="http://schemas.microsoft.com/office/drawing/2014/main" id="{CAB85738-829D-4ECE-8855-F315BB656CE6}"/>
              </a:ext>
            </a:extLst>
          </p:cNvPr>
          <p:cNvCxnSpPr>
            <a:cxnSpLocks/>
          </p:cNvCxnSpPr>
          <p:nvPr/>
        </p:nvCxnSpPr>
        <p:spPr>
          <a:xfrm>
            <a:off x="7421231" y="2027028"/>
            <a:ext cx="191409" cy="292657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se šipkou 100">
            <a:extLst>
              <a:ext uri="{FF2B5EF4-FFF2-40B4-BE49-F238E27FC236}">
                <a16:creationId xmlns:a16="http://schemas.microsoft.com/office/drawing/2014/main" id="{4E9883D3-2429-4D51-8D4F-227B8EDA5385}"/>
              </a:ext>
            </a:extLst>
          </p:cNvPr>
          <p:cNvCxnSpPr>
            <a:cxnSpLocks/>
          </p:cNvCxnSpPr>
          <p:nvPr/>
        </p:nvCxnSpPr>
        <p:spPr>
          <a:xfrm flipH="1">
            <a:off x="7765040" y="2029257"/>
            <a:ext cx="1543254" cy="307674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nice se šipkou 102">
            <a:extLst>
              <a:ext uri="{FF2B5EF4-FFF2-40B4-BE49-F238E27FC236}">
                <a16:creationId xmlns:a16="http://schemas.microsoft.com/office/drawing/2014/main" id="{32436600-836C-46E4-91B5-63B732E424BF}"/>
              </a:ext>
            </a:extLst>
          </p:cNvPr>
          <p:cNvCxnSpPr>
            <a:cxnSpLocks/>
          </p:cNvCxnSpPr>
          <p:nvPr/>
        </p:nvCxnSpPr>
        <p:spPr>
          <a:xfrm>
            <a:off x="7833674" y="2027028"/>
            <a:ext cx="2043370" cy="226916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se šipkou 105">
            <a:extLst>
              <a:ext uri="{FF2B5EF4-FFF2-40B4-BE49-F238E27FC236}">
                <a16:creationId xmlns:a16="http://schemas.microsoft.com/office/drawing/2014/main" id="{57B01398-18A6-4C4A-A7FE-F7E88E36A78F}"/>
              </a:ext>
            </a:extLst>
          </p:cNvPr>
          <p:cNvCxnSpPr>
            <a:cxnSpLocks/>
            <a:endCxn id="81" idx="0"/>
          </p:cNvCxnSpPr>
          <p:nvPr/>
        </p:nvCxnSpPr>
        <p:spPr>
          <a:xfrm>
            <a:off x="8226019" y="2024799"/>
            <a:ext cx="3056403" cy="317396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nice se šipkou 108">
            <a:extLst>
              <a:ext uri="{FF2B5EF4-FFF2-40B4-BE49-F238E27FC236}">
                <a16:creationId xmlns:a16="http://schemas.microsoft.com/office/drawing/2014/main" id="{A02919BF-4225-4392-BC34-5D32D1E23E99}"/>
              </a:ext>
            </a:extLst>
          </p:cNvPr>
          <p:cNvCxnSpPr>
            <a:cxnSpLocks/>
          </p:cNvCxnSpPr>
          <p:nvPr/>
        </p:nvCxnSpPr>
        <p:spPr>
          <a:xfrm>
            <a:off x="9519129" y="2082586"/>
            <a:ext cx="1915693" cy="326857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ovéPole 109">
            <a:extLst>
              <a:ext uri="{FF2B5EF4-FFF2-40B4-BE49-F238E27FC236}">
                <a16:creationId xmlns:a16="http://schemas.microsoft.com/office/drawing/2014/main" id="{D77A9983-46E1-4071-8CB4-46C0FC95A15E}"/>
              </a:ext>
            </a:extLst>
          </p:cNvPr>
          <p:cNvSpPr txBox="1"/>
          <p:nvPr/>
        </p:nvSpPr>
        <p:spPr>
          <a:xfrm>
            <a:off x="5734729" y="5353131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AB</a:t>
            </a: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989BE775-9C53-456C-93A0-B15C273A5ABA}"/>
              </a:ext>
            </a:extLst>
          </p:cNvPr>
          <p:cNvSpPr txBox="1"/>
          <p:nvPr/>
        </p:nvSpPr>
        <p:spPr>
          <a:xfrm>
            <a:off x="7393092" y="6165871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Ab</a:t>
            </a:r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3A780A02-5AB9-450B-910E-64A169F54181}"/>
              </a:ext>
            </a:extLst>
          </p:cNvPr>
          <p:cNvSpPr txBox="1"/>
          <p:nvPr/>
        </p:nvSpPr>
        <p:spPr>
          <a:xfrm>
            <a:off x="9441166" y="5210939"/>
            <a:ext cx="65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/>
              <a:t>aB</a:t>
            </a:r>
            <a:endParaRPr lang="cs-CZ" sz="3600" dirty="0"/>
          </a:p>
        </p:txBody>
      </p: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8AE65A5E-C05E-4EA8-B8FD-5F1882F77644}"/>
              </a:ext>
            </a:extLst>
          </p:cNvPr>
          <p:cNvSpPr txBox="1"/>
          <p:nvPr/>
        </p:nvSpPr>
        <p:spPr>
          <a:xfrm>
            <a:off x="10991939" y="6299799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ab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971D77C-1114-4811-B0FD-B3FFBC529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31" y="2720692"/>
            <a:ext cx="4458878" cy="15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0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3FC79517-0DEB-4CC3-BA81-F9E216703A87}"/>
              </a:ext>
            </a:extLst>
          </p:cNvPr>
          <p:cNvSpPr txBox="1"/>
          <p:nvPr/>
        </p:nvSpPr>
        <p:spPr>
          <a:xfrm>
            <a:off x="146230" y="932675"/>
            <a:ext cx="2367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2. situace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CF595F2-026B-4F98-A4B6-7F0C93B88476}"/>
              </a:ext>
            </a:extLst>
          </p:cNvPr>
          <p:cNvSpPr txBox="1"/>
          <p:nvPr/>
        </p:nvSpPr>
        <p:spPr>
          <a:xfrm>
            <a:off x="1048444" y="1741801"/>
            <a:ext cx="319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geny na stejném chromozomu</a:t>
            </a:r>
          </a:p>
          <a:p>
            <a:r>
              <a:rPr lang="cs-CZ" dirty="0"/>
              <a:t>- </a:t>
            </a:r>
            <a:r>
              <a:rPr lang="cs-CZ" b="1" dirty="0"/>
              <a:t>meióza </a:t>
            </a:r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dirty="0"/>
              <a:t>rozchod chromozomů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D0BED6A-7E27-4B22-B9C6-F2CD7528EDEF}"/>
              </a:ext>
            </a:extLst>
          </p:cNvPr>
          <p:cNvSpPr/>
          <p:nvPr/>
        </p:nvSpPr>
        <p:spPr>
          <a:xfrm>
            <a:off x="5854044" y="450798"/>
            <a:ext cx="4606945" cy="22546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5CB3F25-F0CC-4074-B58F-F7952AE9D0F0}"/>
              </a:ext>
            </a:extLst>
          </p:cNvPr>
          <p:cNvCxnSpPr/>
          <p:nvPr/>
        </p:nvCxnSpPr>
        <p:spPr>
          <a:xfrm>
            <a:off x="7833674" y="932675"/>
            <a:ext cx="377072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227C542-D612-418A-BD63-A62D53729DAD}"/>
              </a:ext>
            </a:extLst>
          </p:cNvPr>
          <p:cNvCxnSpPr>
            <a:cxnSpLocks/>
          </p:cNvCxnSpPr>
          <p:nvPr/>
        </p:nvCxnSpPr>
        <p:spPr>
          <a:xfrm flipH="1">
            <a:off x="7786540" y="932675"/>
            <a:ext cx="424206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D94004E4-D9CC-45C2-AACC-68ECA271D7B2}"/>
              </a:ext>
            </a:extLst>
          </p:cNvPr>
          <p:cNvCxnSpPr>
            <a:cxnSpLocks/>
          </p:cNvCxnSpPr>
          <p:nvPr/>
        </p:nvCxnSpPr>
        <p:spPr>
          <a:xfrm flipH="1">
            <a:off x="8554824" y="1216058"/>
            <a:ext cx="296945" cy="78242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445BB691-A4EF-499C-A7E6-6D586272D8EF}"/>
              </a:ext>
            </a:extLst>
          </p:cNvPr>
          <p:cNvCxnSpPr>
            <a:cxnSpLocks/>
          </p:cNvCxnSpPr>
          <p:nvPr/>
        </p:nvCxnSpPr>
        <p:spPr>
          <a:xfrm>
            <a:off x="8607585" y="1192201"/>
            <a:ext cx="244184" cy="80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6E34793-0A5B-46A4-9DED-389163A41EEF}"/>
              </a:ext>
            </a:extLst>
          </p:cNvPr>
          <p:cNvSpPr txBox="1"/>
          <p:nvPr/>
        </p:nvSpPr>
        <p:spPr>
          <a:xfrm>
            <a:off x="7601302" y="93267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7B8E347F-EE2D-405D-9512-8092D3796C6D}"/>
              </a:ext>
            </a:extLst>
          </p:cNvPr>
          <p:cNvSpPr txBox="1"/>
          <p:nvPr/>
        </p:nvSpPr>
        <p:spPr>
          <a:xfrm>
            <a:off x="6776310" y="156184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E8472BB7-2FC9-4EA5-9AF1-1D316116C0CA}"/>
              </a:ext>
            </a:extLst>
          </p:cNvPr>
          <p:cNvSpPr/>
          <p:nvPr/>
        </p:nvSpPr>
        <p:spPr>
          <a:xfrm>
            <a:off x="7833674" y="1071622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CACEDD51-6D5D-4331-8DBF-31D6689C534D}"/>
              </a:ext>
            </a:extLst>
          </p:cNvPr>
          <p:cNvSpPr/>
          <p:nvPr/>
        </p:nvSpPr>
        <p:spPr>
          <a:xfrm>
            <a:off x="8072378" y="1085053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1DF927FE-2A8E-486C-B0DF-07535A88350D}"/>
              </a:ext>
            </a:extLst>
          </p:cNvPr>
          <p:cNvSpPr txBox="1"/>
          <p:nvPr/>
        </p:nvSpPr>
        <p:spPr>
          <a:xfrm>
            <a:off x="8142590" y="94806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1B1C450B-B5E1-4621-9A3D-EEF43AECCCD8}"/>
              </a:ext>
            </a:extLst>
          </p:cNvPr>
          <p:cNvSpPr txBox="1"/>
          <p:nvPr/>
        </p:nvSpPr>
        <p:spPr>
          <a:xfrm>
            <a:off x="7313258" y="156062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4E92355-6E3A-45A7-976B-69260B80C00B}"/>
              </a:ext>
            </a:extLst>
          </p:cNvPr>
          <p:cNvCxnSpPr/>
          <p:nvPr/>
        </p:nvCxnSpPr>
        <p:spPr>
          <a:xfrm>
            <a:off x="7016020" y="948063"/>
            <a:ext cx="377072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2FE5D673-871B-4007-945A-0CF220414FDC}"/>
              </a:ext>
            </a:extLst>
          </p:cNvPr>
          <p:cNvCxnSpPr>
            <a:cxnSpLocks/>
          </p:cNvCxnSpPr>
          <p:nvPr/>
        </p:nvCxnSpPr>
        <p:spPr>
          <a:xfrm flipH="1">
            <a:off x="6968886" y="948063"/>
            <a:ext cx="424206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146D7E3-12E8-4718-8A4D-96E76326BC30}"/>
              </a:ext>
            </a:extLst>
          </p:cNvPr>
          <p:cNvSpPr txBox="1"/>
          <p:nvPr/>
        </p:nvSpPr>
        <p:spPr>
          <a:xfrm>
            <a:off x="6783648" y="94806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1CCAB465-BAAF-4140-AE77-9C2C37750A5E}"/>
              </a:ext>
            </a:extLst>
          </p:cNvPr>
          <p:cNvSpPr txBox="1"/>
          <p:nvPr/>
        </p:nvSpPr>
        <p:spPr>
          <a:xfrm>
            <a:off x="7324936" y="96345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50" name="Ovál 49">
            <a:extLst>
              <a:ext uri="{FF2B5EF4-FFF2-40B4-BE49-F238E27FC236}">
                <a16:creationId xmlns:a16="http://schemas.microsoft.com/office/drawing/2014/main" id="{1CE57295-0F4C-4620-94A5-C4B343C8B308}"/>
              </a:ext>
            </a:extLst>
          </p:cNvPr>
          <p:cNvSpPr/>
          <p:nvPr/>
        </p:nvSpPr>
        <p:spPr>
          <a:xfrm>
            <a:off x="6988600" y="1102398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vál 50">
            <a:extLst>
              <a:ext uri="{FF2B5EF4-FFF2-40B4-BE49-F238E27FC236}">
                <a16:creationId xmlns:a16="http://schemas.microsoft.com/office/drawing/2014/main" id="{B568BD42-F5E1-4B0C-A596-482A8792AED6}"/>
              </a:ext>
            </a:extLst>
          </p:cNvPr>
          <p:cNvSpPr/>
          <p:nvPr/>
        </p:nvSpPr>
        <p:spPr>
          <a:xfrm>
            <a:off x="7250840" y="1109869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6DA4B928-BF29-4A10-9365-53C56BAD0EB4}"/>
              </a:ext>
            </a:extLst>
          </p:cNvPr>
          <p:cNvCxnSpPr>
            <a:cxnSpLocks/>
          </p:cNvCxnSpPr>
          <p:nvPr/>
        </p:nvCxnSpPr>
        <p:spPr>
          <a:xfrm flipH="1">
            <a:off x="9234310" y="1247638"/>
            <a:ext cx="296945" cy="78242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AD2ECE59-26BF-4CDB-9EE1-F2031C82F45C}"/>
              </a:ext>
            </a:extLst>
          </p:cNvPr>
          <p:cNvCxnSpPr>
            <a:cxnSpLocks/>
          </p:cNvCxnSpPr>
          <p:nvPr/>
        </p:nvCxnSpPr>
        <p:spPr>
          <a:xfrm>
            <a:off x="9287071" y="1223781"/>
            <a:ext cx="244184" cy="80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F8008E8E-CC54-4F3E-BA0F-84E8656B0502}"/>
              </a:ext>
            </a:extLst>
          </p:cNvPr>
          <p:cNvSpPr txBox="1"/>
          <p:nvPr/>
        </p:nvSpPr>
        <p:spPr>
          <a:xfrm>
            <a:off x="8165635" y="14673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DC7F1C9F-B1CF-42AA-A3D2-4BA97A12A992}"/>
              </a:ext>
            </a:extLst>
          </p:cNvPr>
          <p:cNvSpPr txBox="1"/>
          <p:nvPr/>
        </p:nvSpPr>
        <p:spPr>
          <a:xfrm>
            <a:off x="7583301" y="15078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A0ED708E-EC2D-40D3-82A5-89C1E77D8B5D}"/>
              </a:ext>
            </a:extLst>
          </p:cNvPr>
          <p:cNvSpPr txBox="1"/>
          <p:nvPr/>
        </p:nvSpPr>
        <p:spPr>
          <a:xfrm>
            <a:off x="6182635" y="-40773"/>
            <a:ext cx="367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AaBb</a:t>
            </a:r>
            <a:r>
              <a:rPr lang="cs-CZ" sz="2800" dirty="0"/>
              <a:t> rodič tvoří gamety</a:t>
            </a:r>
          </a:p>
        </p:txBody>
      </p:sp>
      <p:sp>
        <p:nvSpPr>
          <p:cNvPr id="92" name="Ovál 91">
            <a:extLst>
              <a:ext uri="{FF2B5EF4-FFF2-40B4-BE49-F238E27FC236}">
                <a16:creationId xmlns:a16="http://schemas.microsoft.com/office/drawing/2014/main" id="{8B0ABA60-9E35-4F3F-A4BE-2387D0D6BD54}"/>
              </a:ext>
            </a:extLst>
          </p:cNvPr>
          <p:cNvSpPr/>
          <p:nvPr/>
        </p:nvSpPr>
        <p:spPr>
          <a:xfrm>
            <a:off x="6967285" y="1805095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vál 93">
            <a:extLst>
              <a:ext uri="{FF2B5EF4-FFF2-40B4-BE49-F238E27FC236}">
                <a16:creationId xmlns:a16="http://schemas.microsoft.com/office/drawing/2014/main" id="{A394A3DD-AC0F-4E6A-833E-52099369ED73}"/>
              </a:ext>
            </a:extLst>
          </p:cNvPr>
          <p:cNvSpPr/>
          <p:nvPr/>
        </p:nvSpPr>
        <p:spPr>
          <a:xfrm>
            <a:off x="7271518" y="1804861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vál 95">
            <a:extLst>
              <a:ext uri="{FF2B5EF4-FFF2-40B4-BE49-F238E27FC236}">
                <a16:creationId xmlns:a16="http://schemas.microsoft.com/office/drawing/2014/main" id="{69AA6EB4-71F1-4E64-9141-276376E32A69}"/>
              </a:ext>
            </a:extLst>
          </p:cNvPr>
          <p:cNvSpPr/>
          <p:nvPr/>
        </p:nvSpPr>
        <p:spPr>
          <a:xfrm>
            <a:off x="7795479" y="1770718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>
            <a:extLst>
              <a:ext uri="{FF2B5EF4-FFF2-40B4-BE49-F238E27FC236}">
                <a16:creationId xmlns:a16="http://schemas.microsoft.com/office/drawing/2014/main" id="{5AB5AB10-8F6E-41F1-938C-BC77C4DF4BE8}"/>
              </a:ext>
            </a:extLst>
          </p:cNvPr>
          <p:cNvSpPr/>
          <p:nvPr/>
        </p:nvSpPr>
        <p:spPr>
          <a:xfrm>
            <a:off x="8080004" y="1770718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BA5DAE15-1D93-42C1-90DE-3228CAF8752F}"/>
              </a:ext>
            </a:extLst>
          </p:cNvPr>
          <p:cNvSpPr/>
          <p:nvPr/>
        </p:nvSpPr>
        <p:spPr>
          <a:xfrm>
            <a:off x="5920665" y="3343532"/>
            <a:ext cx="1485455" cy="1324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BFF53B3-3ECA-4030-A864-5FEB053EEDFD}"/>
              </a:ext>
            </a:extLst>
          </p:cNvPr>
          <p:cNvCxnSpPr/>
          <p:nvPr/>
        </p:nvCxnSpPr>
        <p:spPr>
          <a:xfrm flipH="1">
            <a:off x="6614160" y="2030061"/>
            <a:ext cx="353125" cy="139893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se šipkou 98">
            <a:extLst>
              <a:ext uri="{FF2B5EF4-FFF2-40B4-BE49-F238E27FC236}">
                <a16:creationId xmlns:a16="http://schemas.microsoft.com/office/drawing/2014/main" id="{7283C2ED-DC56-4B1C-9C22-394D9DC0EDE9}"/>
              </a:ext>
            </a:extLst>
          </p:cNvPr>
          <p:cNvCxnSpPr>
            <a:cxnSpLocks/>
          </p:cNvCxnSpPr>
          <p:nvPr/>
        </p:nvCxnSpPr>
        <p:spPr>
          <a:xfrm>
            <a:off x="7466718" y="2093829"/>
            <a:ext cx="116583" cy="247817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se šipkou 99">
            <a:extLst>
              <a:ext uri="{FF2B5EF4-FFF2-40B4-BE49-F238E27FC236}">
                <a16:creationId xmlns:a16="http://schemas.microsoft.com/office/drawing/2014/main" id="{C8BB4286-D7D0-4F08-A7F9-1A8663D7D047}"/>
              </a:ext>
            </a:extLst>
          </p:cNvPr>
          <p:cNvCxnSpPr>
            <a:cxnSpLocks/>
          </p:cNvCxnSpPr>
          <p:nvPr/>
        </p:nvCxnSpPr>
        <p:spPr>
          <a:xfrm>
            <a:off x="8245911" y="2026295"/>
            <a:ext cx="2308908" cy="147890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se šipkou 101">
            <a:extLst>
              <a:ext uri="{FF2B5EF4-FFF2-40B4-BE49-F238E27FC236}">
                <a16:creationId xmlns:a16="http://schemas.microsoft.com/office/drawing/2014/main" id="{FEC79A55-F50C-476B-81C6-AEC40D0E2D6F}"/>
              </a:ext>
            </a:extLst>
          </p:cNvPr>
          <p:cNvCxnSpPr>
            <a:cxnSpLocks/>
          </p:cNvCxnSpPr>
          <p:nvPr/>
        </p:nvCxnSpPr>
        <p:spPr>
          <a:xfrm>
            <a:off x="7748939" y="2049482"/>
            <a:ext cx="1288381" cy="240059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ál 103">
            <a:extLst>
              <a:ext uri="{FF2B5EF4-FFF2-40B4-BE49-F238E27FC236}">
                <a16:creationId xmlns:a16="http://schemas.microsoft.com/office/drawing/2014/main" id="{AD584F00-9031-4F4D-B6D2-078575F1FF3E}"/>
              </a:ext>
            </a:extLst>
          </p:cNvPr>
          <p:cNvSpPr/>
          <p:nvPr/>
        </p:nvSpPr>
        <p:spPr>
          <a:xfrm>
            <a:off x="6941516" y="4446887"/>
            <a:ext cx="1521575" cy="14164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Ovál 104">
            <a:extLst>
              <a:ext uri="{FF2B5EF4-FFF2-40B4-BE49-F238E27FC236}">
                <a16:creationId xmlns:a16="http://schemas.microsoft.com/office/drawing/2014/main" id="{A31CBD8D-9421-431B-8931-1FE8E4920643}"/>
              </a:ext>
            </a:extLst>
          </p:cNvPr>
          <p:cNvSpPr/>
          <p:nvPr/>
        </p:nvSpPr>
        <p:spPr>
          <a:xfrm>
            <a:off x="8677809" y="4142014"/>
            <a:ext cx="1521575" cy="1417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Ovál 106">
            <a:extLst>
              <a:ext uri="{FF2B5EF4-FFF2-40B4-BE49-F238E27FC236}">
                <a16:creationId xmlns:a16="http://schemas.microsoft.com/office/drawing/2014/main" id="{EF53509F-2506-435C-AF71-E201109B66FB}"/>
              </a:ext>
            </a:extLst>
          </p:cNvPr>
          <p:cNvSpPr/>
          <p:nvPr/>
        </p:nvSpPr>
        <p:spPr>
          <a:xfrm>
            <a:off x="10409152" y="3032135"/>
            <a:ext cx="1676167" cy="14789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F92E3581-7673-409B-9E27-5AD6436101C5}"/>
              </a:ext>
            </a:extLst>
          </p:cNvPr>
          <p:cNvSpPr txBox="1"/>
          <p:nvPr/>
        </p:nvSpPr>
        <p:spPr>
          <a:xfrm>
            <a:off x="6196972" y="414201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cxnSp>
        <p:nvCxnSpPr>
          <p:cNvPr id="111" name="Přímá spojnice 110">
            <a:extLst>
              <a:ext uri="{FF2B5EF4-FFF2-40B4-BE49-F238E27FC236}">
                <a16:creationId xmlns:a16="http://schemas.microsoft.com/office/drawing/2014/main" id="{F3D2E54F-7AFC-4277-AAA0-AC64B3D52B0A}"/>
              </a:ext>
            </a:extLst>
          </p:cNvPr>
          <p:cNvCxnSpPr>
            <a:cxnSpLocks/>
          </p:cNvCxnSpPr>
          <p:nvPr/>
        </p:nvCxnSpPr>
        <p:spPr>
          <a:xfrm flipH="1">
            <a:off x="6389548" y="3528231"/>
            <a:ext cx="424206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7E0F9BE9-B829-4C9C-A331-273D6E001003}"/>
              </a:ext>
            </a:extLst>
          </p:cNvPr>
          <p:cNvSpPr txBox="1"/>
          <p:nvPr/>
        </p:nvSpPr>
        <p:spPr>
          <a:xfrm>
            <a:off x="6745598" y="354361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116" name="Ovál 115">
            <a:extLst>
              <a:ext uri="{FF2B5EF4-FFF2-40B4-BE49-F238E27FC236}">
                <a16:creationId xmlns:a16="http://schemas.microsoft.com/office/drawing/2014/main" id="{B9D3FA08-178B-444A-912E-AA81797AD1DE}"/>
              </a:ext>
            </a:extLst>
          </p:cNvPr>
          <p:cNvSpPr/>
          <p:nvPr/>
        </p:nvSpPr>
        <p:spPr>
          <a:xfrm>
            <a:off x="6671502" y="3690037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Ovál 116">
            <a:extLst>
              <a:ext uri="{FF2B5EF4-FFF2-40B4-BE49-F238E27FC236}">
                <a16:creationId xmlns:a16="http://schemas.microsoft.com/office/drawing/2014/main" id="{5C8A4616-564F-4676-B057-50B08BD63BC6}"/>
              </a:ext>
            </a:extLst>
          </p:cNvPr>
          <p:cNvSpPr/>
          <p:nvPr/>
        </p:nvSpPr>
        <p:spPr>
          <a:xfrm>
            <a:off x="6387947" y="4385263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E0FD6383-70C9-4E61-922C-8F1DEDF200ED}"/>
              </a:ext>
            </a:extLst>
          </p:cNvPr>
          <p:cNvSpPr txBox="1"/>
          <p:nvPr/>
        </p:nvSpPr>
        <p:spPr>
          <a:xfrm>
            <a:off x="7215145" y="52434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cxnSp>
        <p:nvCxnSpPr>
          <p:cNvPr id="119" name="Přímá spojnice 118">
            <a:extLst>
              <a:ext uri="{FF2B5EF4-FFF2-40B4-BE49-F238E27FC236}">
                <a16:creationId xmlns:a16="http://schemas.microsoft.com/office/drawing/2014/main" id="{D1E5329F-F21E-4C3E-96BE-CDC8F265668B}"/>
              </a:ext>
            </a:extLst>
          </p:cNvPr>
          <p:cNvCxnSpPr>
            <a:cxnSpLocks/>
          </p:cNvCxnSpPr>
          <p:nvPr/>
        </p:nvCxnSpPr>
        <p:spPr>
          <a:xfrm flipH="1">
            <a:off x="7407721" y="4629619"/>
            <a:ext cx="424206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8E47D661-19EC-4B77-907E-4E54ED824150}"/>
              </a:ext>
            </a:extLst>
          </p:cNvPr>
          <p:cNvSpPr txBox="1"/>
          <p:nvPr/>
        </p:nvSpPr>
        <p:spPr>
          <a:xfrm>
            <a:off x="7763771" y="464500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121" name="Ovál 120">
            <a:extLst>
              <a:ext uri="{FF2B5EF4-FFF2-40B4-BE49-F238E27FC236}">
                <a16:creationId xmlns:a16="http://schemas.microsoft.com/office/drawing/2014/main" id="{42792D9E-9A9E-4574-9BA5-28999D834F6F}"/>
              </a:ext>
            </a:extLst>
          </p:cNvPr>
          <p:cNvSpPr/>
          <p:nvPr/>
        </p:nvSpPr>
        <p:spPr>
          <a:xfrm>
            <a:off x="7689675" y="4791425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Ovál 121">
            <a:extLst>
              <a:ext uri="{FF2B5EF4-FFF2-40B4-BE49-F238E27FC236}">
                <a16:creationId xmlns:a16="http://schemas.microsoft.com/office/drawing/2014/main" id="{67661680-4A95-4A99-8E2B-E117A21C8B7C}"/>
              </a:ext>
            </a:extLst>
          </p:cNvPr>
          <p:cNvSpPr/>
          <p:nvPr/>
        </p:nvSpPr>
        <p:spPr>
          <a:xfrm>
            <a:off x="7406120" y="5486651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3" name="Přímá spojnice 122">
            <a:extLst>
              <a:ext uri="{FF2B5EF4-FFF2-40B4-BE49-F238E27FC236}">
                <a16:creationId xmlns:a16="http://schemas.microsoft.com/office/drawing/2014/main" id="{8263462C-E08E-4B51-9B75-0C7BA73422DF}"/>
              </a:ext>
            </a:extLst>
          </p:cNvPr>
          <p:cNvCxnSpPr>
            <a:cxnSpLocks/>
          </p:cNvCxnSpPr>
          <p:nvPr/>
        </p:nvCxnSpPr>
        <p:spPr>
          <a:xfrm flipH="1">
            <a:off x="6240275" y="3439092"/>
            <a:ext cx="296945" cy="78242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nice 123">
            <a:extLst>
              <a:ext uri="{FF2B5EF4-FFF2-40B4-BE49-F238E27FC236}">
                <a16:creationId xmlns:a16="http://schemas.microsoft.com/office/drawing/2014/main" id="{C01945DB-7397-4260-8B1A-0D3A5F8DD763}"/>
              </a:ext>
            </a:extLst>
          </p:cNvPr>
          <p:cNvCxnSpPr>
            <a:cxnSpLocks/>
          </p:cNvCxnSpPr>
          <p:nvPr/>
        </p:nvCxnSpPr>
        <p:spPr>
          <a:xfrm flipH="1">
            <a:off x="7197957" y="4605365"/>
            <a:ext cx="296945" cy="78242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Přímá spojnice 124">
            <a:extLst>
              <a:ext uri="{FF2B5EF4-FFF2-40B4-BE49-F238E27FC236}">
                <a16:creationId xmlns:a16="http://schemas.microsoft.com/office/drawing/2014/main" id="{4ECBD565-8735-4BDB-9255-125C3E7CCE07}"/>
              </a:ext>
            </a:extLst>
          </p:cNvPr>
          <p:cNvCxnSpPr>
            <a:cxnSpLocks/>
          </p:cNvCxnSpPr>
          <p:nvPr/>
        </p:nvCxnSpPr>
        <p:spPr>
          <a:xfrm flipH="1">
            <a:off x="8863623" y="4572000"/>
            <a:ext cx="296945" cy="78242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nice 125">
            <a:extLst>
              <a:ext uri="{FF2B5EF4-FFF2-40B4-BE49-F238E27FC236}">
                <a16:creationId xmlns:a16="http://schemas.microsoft.com/office/drawing/2014/main" id="{11EEEDBB-E371-44A0-A234-F76AF3810CFC}"/>
              </a:ext>
            </a:extLst>
          </p:cNvPr>
          <p:cNvCxnSpPr>
            <a:cxnSpLocks/>
          </p:cNvCxnSpPr>
          <p:nvPr/>
        </p:nvCxnSpPr>
        <p:spPr>
          <a:xfrm flipH="1">
            <a:off x="10551976" y="3472206"/>
            <a:ext cx="296945" cy="78242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>
            <a:extLst>
              <a:ext uri="{FF2B5EF4-FFF2-40B4-BE49-F238E27FC236}">
                <a16:creationId xmlns:a16="http://schemas.microsoft.com/office/drawing/2014/main" id="{A3DDFAB5-F934-403D-8BB8-6F9C220AF5DE}"/>
              </a:ext>
            </a:extLst>
          </p:cNvPr>
          <p:cNvCxnSpPr/>
          <p:nvPr/>
        </p:nvCxnSpPr>
        <p:spPr>
          <a:xfrm>
            <a:off x="9357743" y="4249342"/>
            <a:ext cx="377072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2D85714F-EBE6-4EF0-B37E-DE90B557F59A}"/>
              </a:ext>
            </a:extLst>
          </p:cNvPr>
          <p:cNvSpPr txBox="1"/>
          <p:nvPr/>
        </p:nvSpPr>
        <p:spPr>
          <a:xfrm>
            <a:off x="9125371" y="424934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129" name="Ovál 128">
            <a:extLst>
              <a:ext uri="{FF2B5EF4-FFF2-40B4-BE49-F238E27FC236}">
                <a16:creationId xmlns:a16="http://schemas.microsoft.com/office/drawing/2014/main" id="{32F9E36D-86EA-4BF2-83C7-0D91A918695E}"/>
              </a:ext>
            </a:extLst>
          </p:cNvPr>
          <p:cNvSpPr/>
          <p:nvPr/>
        </p:nvSpPr>
        <p:spPr>
          <a:xfrm>
            <a:off x="9357743" y="4388289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TextovéPole 129">
            <a:extLst>
              <a:ext uri="{FF2B5EF4-FFF2-40B4-BE49-F238E27FC236}">
                <a16:creationId xmlns:a16="http://schemas.microsoft.com/office/drawing/2014/main" id="{55BACBBE-25E4-41CF-BCB6-817CC167FE3A}"/>
              </a:ext>
            </a:extLst>
          </p:cNvPr>
          <p:cNvSpPr txBox="1"/>
          <p:nvPr/>
        </p:nvSpPr>
        <p:spPr>
          <a:xfrm>
            <a:off x="9689704" y="47840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131" name="Ovál 130">
            <a:extLst>
              <a:ext uri="{FF2B5EF4-FFF2-40B4-BE49-F238E27FC236}">
                <a16:creationId xmlns:a16="http://schemas.microsoft.com/office/drawing/2014/main" id="{665CA87B-90B7-41AE-A041-44C5A43653C4}"/>
              </a:ext>
            </a:extLst>
          </p:cNvPr>
          <p:cNvSpPr/>
          <p:nvPr/>
        </p:nvSpPr>
        <p:spPr>
          <a:xfrm>
            <a:off x="9604073" y="5087385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2" name="Přímá spojnice 131">
            <a:extLst>
              <a:ext uri="{FF2B5EF4-FFF2-40B4-BE49-F238E27FC236}">
                <a16:creationId xmlns:a16="http://schemas.microsoft.com/office/drawing/2014/main" id="{BC69BB41-BBD8-4443-B133-9BAF8092EAE8}"/>
              </a:ext>
            </a:extLst>
          </p:cNvPr>
          <p:cNvCxnSpPr/>
          <p:nvPr/>
        </p:nvCxnSpPr>
        <p:spPr>
          <a:xfrm>
            <a:off x="11193494" y="3258252"/>
            <a:ext cx="377072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ovéPole 132">
            <a:extLst>
              <a:ext uri="{FF2B5EF4-FFF2-40B4-BE49-F238E27FC236}">
                <a16:creationId xmlns:a16="http://schemas.microsoft.com/office/drawing/2014/main" id="{D5CC939B-B1FD-4EF8-B7D1-81B9E4B56053}"/>
              </a:ext>
            </a:extLst>
          </p:cNvPr>
          <p:cNvSpPr txBox="1"/>
          <p:nvPr/>
        </p:nvSpPr>
        <p:spPr>
          <a:xfrm>
            <a:off x="10961122" y="325825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134" name="Ovál 133">
            <a:extLst>
              <a:ext uri="{FF2B5EF4-FFF2-40B4-BE49-F238E27FC236}">
                <a16:creationId xmlns:a16="http://schemas.microsoft.com/office/drawing/2014/main" id="{BDB1F4D8-4E78-4D54-B685-EEDE32D49191}"/>
              </a:ext>
            </a:extLst>
          </p:cNvPr>
          <p:cNvSpPr/>
          <p:nvPr/>
        </p:nvSpPr>
        <p:spPr>
          <a:xfrm>
            <a:off x="11193494" y="3397199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5" name="TextovéPole 134">
            <a:extLst>
              <a:ext uri="{FF2B5EF4-FFF2-40B4-BE49-F238E27FC236}">
                <a16:creationId xmlns:a16="http://schemas.microsoft.com/office/drawing/2014/main" id="{506DBCB9-6003-4276-B34C-3B55D1B5AC28}"/>
              </a:ext>
            </a:extLst>
          </p:cNvPr>
          <p:cNvSpPr txBox="1"/>
          <p:nvPr/>
        </p:nvSpPr>
        <p:spPr>
          <a:xfrm>
            <a:off x="11525455" y="37929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136" name="Ovál 135">
            <a:extLst>
              <a:ext uri="{FF2B5EF4-FFF2-40B4-BE49-F238E27FC236}">
                <a16:creationId xmlns:a16="http://schemas.microsoft.com/office/drawing/2014/main" id="{9C4BBFBB-584A-4B12-BE5B-9276B3084632}"/>
              </a:ext>
            </a:extLst>
          </p:cNvPr>
          <p:cNvSpPr/>
          <p:nvPr/>
        </p:nvSpPr>
        <p:spPr>
          <a:xfrm>
            <a:off x="11439824" y="4096295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" name="TextovéPole 136">
            <a:extLst>
              <a:ext uri="{FF2B5EF4-FFF2-40B4-BE49-F238E27FC236}">
                <a16:creationId xmlns:a16="http://schemas.microsoft.com/office/drawing/2014/main" id="{A0B398A9-A2EB-4AE5-84ED-73052470F357}"/>
              </a:ext>
            </a:extLst>
          </p:cNvPr>
          <p:cNvSpPr txBox="1"/>
          <p:nvPr/>
        </p:nvSpPr>
        <p:spPr>
          <a:xfrm>
            <a:off x="6063490" y="4755381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AB</a:t>
            </a:r>
          </a:p>
        </p:txBody>
      </p:sp>
      <p:sp>
        <p:nvSpPr>
          <p:cNvPr id="138" name="TextovéPole 137">
            <a:extLst>
              <a:ext uri="{FF2B5EF4-FFF2-40B4-BE49-F238E27FC236}">
                <a16:creationId xmlns:a16="http://schemas.microsoft.com/office/drawing/2014/main" id="{BBF03F24-656E-4D94-967C-B6F3D04734AE}"/>
              </a:ext>
            </a:extLst>
          </p:cNvPr>
          <p:cNvSpPr txBox="1"/>
          <p:nvPr/>
        </p:nvSpPr>
        <p:spPr>
          <a:xfrm>
            <a:off x="7325106" y="5871371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AB</a:t>
            </a:r>
          </a:p>
        </p:txBody>
      </p:sp>
      <p:sp>
        <p:nvSpPr>
          <p:cNvPr id="139" name="TextovéPole 138">
            <a:extLst>
              <a:ext uri="{FF2B5EF4-FFF2-40B4-BE49-F238E27FC236}">
                <a16:creationId xmlns:a16="http://schemas.microsoft.com/office/drawing/2014/main" id="{ACF75067-AC56-4E9D-BD53-A477BB52E2A2}"/>
              </a:ext>
            </a:extLst>
          </p:cNvPr>
          <p:cNvSpPr txBox="1"/>
          <p:nvPr/>
        </p:nvSpPr>
        <p:spPr>
          <a:xfrm>
            <a:off x="9252053" y="5647981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ab</a:t>
            </a:r>
          </a:p>
        </p:txBody>
      </p:sp>
      <p:sp>
        <p:nvSpPr>
          <p:cNvPr id="140" name="TextovéPole 139">
            <a:extLst>
              <a:ext uri="{FF2B5EF4-FFF2-40B4-BE49-F238E27FC236}">
                <a16:creationId xmlns:a16="http://schemas.microsoft.com/office/drawing/2014/main" id="{A545BA45-770E-43C7-95BE-3BE122104840}"/>
              </a:ext>
            </a:extLst>
          </p:cNvPr>
          <p:cNvSpPr txBox="1"/>
          <p:nvPr/>
        </p:nvSpPr>
        <p:spPr>
          <a:xfrm>
            <a:off x="10935783" y="4618674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ab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B6BFFC-1031-49FA-AC3D-1C805AED1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77" y="2808644"/>
            <a:ext cx="4845377" cy="1579550"/>
          </a:xfrm>
          <a:prstGeom prst="rect">
            <a:avLst/>
          </a:prstGeom>
        </p:spPr>
      </p:pic>
      <p:sp>
        <p:nvSpPr>
          <p:cNvPr id="68" name="TextovéPole 67">
            <a:extLst>
              <a:ext uri="{FF2B5EF4-FFF2-40B4-BE49-F238E27FC236}">
                <a16:creationId xmlns:a16="http://schemas.microsoft.com/office/drawing/2014/main" id="{C098232B-3C17-4BF1-97A7-52175A83DDA3}"/>
              </a:ext>
            </a:extLst>
          </p:cNvPr>
          <p:cNvSpPr txBox="1"/>
          <p:nvPr/>
        </p:nvSpPr>
        <p:spPr>
          <a:xfrm>
            <a:off x="1529230" y="1970502"/>
            <a:ext cx="10750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>
                <a:solidFill>
                  <a:srgbClr val="FF0000"/>
                </a:solidFill>
              </a:rPr>
              <a:t>CROSSING OVER!!!</a:t>
            </a:r>
          </a:p>
        </p:txBody>
      </p:sp>
    </p:spTree>
    <p:extLst>
      <p:ext uri="{BB962C8B-B14F-4D97-AF65-F5344CB8AC3E}">
        <p14:creationId xmlns:p14="http://schemas.microsoft.com/office/powerpoint/2010/main" val="39461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32EDC1A-7B2A-42D2-9ACE-DED3EF5E4C3F}"/>
              </a:ext>
            </a:extLst>
          </p:cNvPr>
          <p:cNvSpPr txBox="1"/>
          <p:nvPr/>
        </p:nvSpPr>
        <p:spPr>
          <a:xfrm>
            <a:off x="1171011" y="188836"/>
            <a:ext cx="10750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>
                <a:solidFill>
                  <a:srgbClr val="FF0000"/>
                </a:solidFill>
              </a:rPr>
              <a:t>CROSSING OVER!!!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6B8D8C7-E06F-407F-8011-9255EFA8451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45456" r="50246" b="40476"/>
          <a:stretch/>
        </p:blipFill>
        <p:spPr bwMode="auto">
          <a:xfrm>
            <a:off x="143928" y="3066004"/>
            <a:ext cx="8218261" cy="1447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C466A88-7571-492E-B439-99ABBF4545C1}"/>
              </a:ext>
            </a:extLst>
          </p:cNvPr>
          <p:cNvSpPr txBox="1"/>
          <p:nvPr/>
        </p:nvSpPr>
        <p:spPr>
          <a:xfrm>
            <a:off x="1157592" y="1653702"/>
            <a:ext cx="44762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b="1" dirty="0" err="1"/>
              <a:t>nesesterské</a:t>
            </a:r>
            <a:r>
              <a:rPr lang="cs-CZ" sz="2800" b="1" dirty="0"/>
              <a:t> !!! </a:t>
            </a:r>
            <a:r>
              <a:rPr lang="cs-CZ" sz="2800" dirty="0"/>
              <a:t>chromatidy </a:t>
            </a:r>
          </a:p>
          <a:p>
            <a:pPr marL="285750" indent="-285750">
              <a:buFontTx/>
              <a:buChar char="-"/>
            </a:pPr>
            <a:r>
              <a:rPr lang="cs-CZ" sz="2800" dirty="0"/>
              <a:t>profáze meiózy I</a:t>
            </a:r>
          </a:p>
          <a:p>
            <a:pPr marL="285750" indent="-285750">
              <a:buFontTx/>
              <a:buChar char="-"/>
            </a:pPr>
            <a:r>
              <a:rPr lang="cs-CZ" sz="2800" b="1" dirty="0"/>
              <a:t>chiasmata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BDAA784-A8D0-4EC3-BF3E-E0E0EAC14295}"/>
              </a:ext>
            </a:extLst>
          </p:cNvPr>
          <p:cNvSpPr txBox="1"/>
          <p:nvPr/>
        </p:nvSpPr>
        <p:spPr>
          <a:xfrm>
            <a:off x="1206230" y="4824920"/>
            <a:ext cx="448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vzácně v profázi mitózy</a:t>
            </a:r>
          </a:p>
          <a:p>
            <a:pPr marL="285750" indent="-285750">
              <a:buFontTx/>
              <a:buChar char="-"/>
            </a:pPr>
            <a:r>
              <a:rPr lang="cs-CZ" dirty="0"/>
              <a:t>vzácně nerovnoměrný → delece, duplikace</a:t>
            </a:r>
          </a:p>
        </p:txBody>
      </p:sp>
      <p:pic>
        <p:nvPicPr>
          <p:cNvPr id="1026" name="Picture 2" descr="What are chiasmata State their significance class 11 biology CBSE">
            <a:extLst>
              <a:ext uri="{FF2B5EF4-FFF2-40B4-BE49-F238E27FC236}">
                <a16:creationId xmlns:a16="http://schemas.microsoft.com/office/drawing/2014/main" id="{4840381E-6085-4154-B4C4-32BAC1AE9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631" y="1754020"/>
            <a:ext cx="2774105" cy="23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4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3FC79517-0DEB-4CC3-BA81-F9E216703A87}"/>
              </a:ext>
            </a:extLst>
          </p:cNvPr>
          <p:cNvSpPr txBox="1"/>
          <p:nvPr/>
        </p:nvSpPr>
        <p:spPr>
          <a:xfrm>
            <a:off x="146230" y="932675"/>
            <a:ext cx="2367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2. situace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CF595F2-026B-4F98-A4B6-7F0C93B88476}"/>
              </a:ext>
            </a:extLst>
          </p:cNvPr>
          <p:cNvSpPr txBox="1"/>
          <p:nvPr/>
        </p:nvSpPr>
        <p:spPr>
          <a:xfrm>
            <a:off x="1048444" y="1741801"/>
            <a:ext cx="324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</a:t>
            </a:r>
            <a:r>
              <a:rPr lang="cs-CZ" b="1" dirty="0"/>
              <a:t>meióza – </a:t>
            </a:r>
            <a:r>
              <a:rPr lang="cs-CZ" dirty="0"/>
              <a:t>rozchod chromozomů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D0BED6A-7E27-4B22-B9C6-F2CD7528EDEF}"/>
              </a:ext>
            </a:extLst>
          </p:cNvPr>
          <p:cNvSpPr/>
          <p:nvPr/>
        </p:nvSpPr>
        <p:spPr>
          <a:xfrm>
            <a:off x="5854044" y="450798"/>
            <a:ext cx="4606945" cy="22546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5CB3F25-F0CC-4074-B58F-F7952AE9D0F0}"/>
              </a:ext>
            </a:extLst>
          </p:cNvPr>
          <p:cNvCxnSpPr/>
          <p:nvPr/>
        </p:nvCxnSpPr>
        <p:spPr>
          <a:xfrm>
            <a:off x="7833674" y="932675"/>
            <a:ext cx="377072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227C542-D612-418A-BD63-A62D53729DAD}"/>
              </a:ext>
            </a:extLst>
          </p:cNvPr>
          <p:cNvCxnSpPr>
            <a:cxnSpLocks/>
          </p:cNvCxnSpPr>
          <p:nvPr/>
        </p:nvCxnSpPr>
        <p:spPr>
          <a:xfrm flipH="1">
            <a:off x="7786540" y="932675"/>
            <a:ext cx="424206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D94004E4-D9CC-45C2-AACC-68ECA271D7B2}"/>
              </a:ext>
            </a:extLst>
          </p:cNvPr>
          <p:cNvCxnSpPr>
            <a:cxnSpLocks/>
          </p:cNvCxnSpPr>
          <p:nvPr/>
        </p:nvCxnSpPr>
        <p:spPr>
          <a:xfrm flipH="1">
            <a:off x="8554824" y="1216058"/>
            <a:ext cx="296945" cy="78242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445BB691-A4EF-499C-A7E6-6D586272D8EF}"/>
              </a:ext>
            </a:extLst>
          </p:cNvPr>
          <p:cNvCxnSpPr>
            <a:cxnSpLocks/>
          </p:cNvCxnSpPr>
          <p:nvPr/>
        </p:nvCxnSpPr>
        <p:spPr>
          <a:xfrm>
            <a:off x="8607585" y="1192201"/>
            <a:ext cx="244184" cy="80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6E34793-0A5B-46A4-9DED-389163A41EEF}"/>
              </a:ext>
            </a:extLst>
          </p:cNvPr>
          <p:cNvSpPr txBox="1"/>
          <p:nvPr/>
        </p:nvSpPr>
        <p:spPr>
          <a:xfrm>
            <a:off x="7601302" y="93267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7B8E347F-EE2D-405D-9512-8092D3796C6D}"/>
              </a:ext>
            </a:extLst>
          </p:cNvPr>
          <p:cNvSpPr txBox="1"/>
          <p:nvPr/>
        </p:nvSpPr>
        <p:spPr>
          <a:xfrm>
            <a:off x="6776310" y="156184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E8472BB7-2FC9-4EA5-9AF1-1D316116C0CA}"/>
              </a:ext>
            </a:extLst>
          </p:cNvPr>
          <p:cNvSpPr/>
          <p:nvPr/>
        </p:nvSpPr>
        <p:spPr>
          <a:xfrm>
            <a:off x="7833674" y="1071622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CACEDD51-6D5D-4331-8DBF-31D6689C534D}"/>
              </a:ext>
            </a:extLst>
          </p:cNvPr>
          <p:cNvSpPr/>
          <p:nvPr/>
        </p:nvSpPr>
        <p:spPr>
          <a:xfrm>
            <a:off x="8072378" y="1085053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1DF927FE-2A8E-486C-B0DF-07535A88350D}"/>
              </a:ext>
            </a:extLst>
          </p:cNvPr>
          <p:cNvSpPr txBox="1"/>
          <p:nvPr/>
        </p:nvSpPr>
        <p:spPr>
          <a:xfrm>
            <a:off x="8142590" y="94806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1B1C450B-B5E1-4621-9A3D-EEF43AECCCD8}"/>
              </a:ext>
            </a:extLst>
          </p:cNvPr>
          <p:cNvSpPr txBox="1"/>
          <p:nvPr/>
        </p:nvSpPr>
        <p:spPr>
          <a:xfrm>
            <a:off x="7313258" y="156062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4E92355-6E3A-45A7-976B-69260B80C00B}"/>
              </a:ext>
            </a:extLst>
          </p:cNvPr>
          <p:cNvCxnSpPr/>
          <p:nvPr/>
        </p:nvCxnSpPr>
        <p:spPr>
          <a:xfrm>
            <a:off x="7016020" y="948063"/>
            <a:ext cx="377072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2FE5D673-871B-4007-945A-0CF220414FDC}"/>
              </a:ext>
            </a:extLst>
          </p:cNvPr>
          <p:cNvCxnSpPr>
            <a:cxnSpLocks/>
          </p:cNvCxnSpPr>
          <p:nvPr/>
        </p:nvCxnSpPr>
        <p:spPr>
          <a:xfrm flipH="1">
            <a:off x="6968886" y="948063"/>
            <a:ext cx="424206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146D7E3-12E8-4718-8A4D-96E76326BC30}"/>
              </a:ext>
            </a:extLst>
          </p:cNvPr>
          <p:cNvSpPr txBox="1"/>
          <p:nvPr/>
        </p:nvSpPr>
        <p:spPr>
          <a:xfrm>
            <a:off x="6783648" y="94806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1CCAB465-BAAF-4140-AE77-9C2C37750A5E}"/>
              </a:ext>
            </a:extLst>
          </p:cNvPr>
          <p:cNvSpPr txBox="1"/>
          <p:nvPr/>
        </p:nvSpPr>
        <p:spPr>
          <a:xfrm>
            <a:off x="7324936" y="96345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50" name="Ovál 49">
            <a:extLst>
              <a:ext uri="{FF2B5EF4-FFF2-40B4-BE49-F238E27FC236}">
                <a16:creationId xmlns:a16="http://schemas.microsoft.com/office/drawing/2014/main" id="{1CE57295-0F4C-4620-94A5-C4B343C8B308}"/>
              </a:ext>
            </a:extLst>
          </p:cNvPr>
          <p:cNvSpPr/>
          <p:nvPr/>
        </p:nvSpPr>
        <p:spPr>
          <a:xfrm>
            <a:off x="6988600" y="1102398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vál 50">
            <a:extLst>
              <a:ext uri="{FF2B5EF4-FFF2-40B4-BE49-F238E27FC236}">
                <a16:creationId xmlns:a16="http://schemas.microsoft.com/office/drawing/2014/main" id="{B568BD42-F5E1-4B0C-A596-482A8792AED6}"/>
              </a:ext>
            </a:extLst>
          </p:cNvPr>
          <p:cNvSpPr/>
          <p:nvPr/>
        </p:nvSpPr>
        <p:spPr>
          <a:xfrm>
            <a:off x="7250840" y="1109869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6DA4B928-BF29-4A10-9365-53C56BAD0EB4}"/>
              </a:ext>
            </a:extLst>
          </p:cNvPr>
          <p:cNvCxnSpPr>
            <a:cxnSpLocks/>
          </p:cNvCxnSpPr>
          <p:nvPr/>
        </p:nvCxnSpPr>
        <p:spPr>
          <a:xfrm flipH="1">
            <a:off x="9234310" y="1247638"/>
            <a:ext cx="296945" cy="78242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AD2ECE59-26BF-4CDB-9EE1-F2031C82F45C}"/>
              </a:ext>
            </a:extLst>
          </p:cNvPr>
          <p:cNvCxnSpPr>
            <a:cxnSpLocks/>
          </p:cNvCxnSpPr>
          <p:nvPr/>
        </p:nvCxnSpPr>
        <p:spPr>
          <a:xfrm>
            <a:off x="9287071" y="1223781"/>
            <a:ext cx="244184" cy="806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F8008E8E-CC54-4F3E-BA0F-84E8656B0502}"/>
              </a:ext>
            </a:extLst>
          </p:cNvPr>
          <p:cNvSpPr txBox="1"/>
          <p:nvPr/>
        </p:nvSpPr>
        <p:spPr>
          <a:xfrm>
            <a:off x="8165635" y="14673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DC7F1C9F-B1CF-42AA-A3D2-4BA97A12A992}"/>
              </a:ext>
            </a:extLst>
          </p:cNvPr>
          <p:cNvSpPr txBox="1"/>
          <p:nvPr/>
        </p:nvSpPr>
        <p:spPr>
          <a:xfrm>
            <a:off x="7583301" y="15078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A0ED708E-EC2D-40D3-82A5-89C1E77D8B5D}"/>
              </a:ext>
            </a:extLst>
          </p:cNvPr>
          <p:cNvSpPr txBox="1"/>
          <p:nvPr/>
        </p:nvSpPr>
        <p:spPr>
          <a:xfrm>
            <a:off x="6182635" y="-40773"/>
            <a:ext cx="367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AaBb</a:t>
            </a:r>
            <a:r>
              <a:rPr lang="cs-CZ" sz="2800" dirty="0"/>
              <a:t> rodič tvoří gamety</a:t>
            </a:r>
          </a:p>
        </p:txBody>
      </p:sp>
      <p:sp>
        <p:nvSpPr>
          <p:cNvPr id="92" name="Ovál 91">
            <a:extLst>
              <a:ext uri="{FF2B5EF4-FFF2-40B4-BE49-F238E27FC236}">
                <a16:creationId xmlns:a16="http://schemas.microsoft.com/office/drawing/2014/main" id="{8B0ABA60-9E35-4F3F-A4BE-2387D0D6BD54}"/>
              </a:ext>
            </a:extLst>
          </p:cNvPr>
          <p:cNvSpPr/>
          <p:nvPr/>
        </p:nvSpPr>
        <p:spPr>
          <a:xfrm>
            <a:off x="6967285" y="1805095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vál 93">
            <a:extLst>
              <a:ext uri="{FF2B5EF4-FFF2-40B4-BE49-F238E27FC236}">
                <a16:creationId xmlns:a16="http://schemas.microsoft.com/office/drawing/2014/main" id="{A394A3DD-AC0F-4E6A-833E-52099369ED73}"/>
              </a:ext>
            </a:extLst>
          </p:cNvPr>
          <p:cNvSpPr/>
          <p:nvPr/>
        </p:nvSpPr>
        <p:spPr>
          <a:xfrm>
            <a:off x="7271518" y="1804861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vál 95">
            <a:extLst>
              <a:ext uri="{FF2B5EF4-FFF2-40B4-BE49-F238E27FC236}">
                <a16:creationId xmlns:a16="http://schemas.microsoft.com/office/drawing/2014/main" id="{69AA6EB4-71F1-4E64-9141-276376E32A69}"/>
              </a:ext>
            </a:extLst>
          </p:cNvPr>
          <p:cNvSpPr/>
          <p:nvPr/>
        </p:nvSpPr>
        <p:spPr>
          <a:xfrm>
            <a:off x="7795479" y="1770718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>
            <a:extLst>
              <a:ext uri="{FF2B5EF4-FFF2-40B4-BE49-F238E27FC236}">
                <a16:creationId xmlns:a16="http://schemas.microsoft.com/office/drawing/2014/main" id="{5AB5AB10-8F6E-41F1-938C-BC77C4DF4BE8}"/>
              </a:ext>
            </a:extLst>
          </p:cNvPr>
          <p:cNvSpPr/>
          <p:nvPr/>
        </p:nvSpPr>
        <p:spPr>
          <a:xfrm>
            <a:off x="8080004" y="1770718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BA5DAE15-1D93-42C1-90DE-3228CAF8752F}"/>
              </a:ext>
            </a:extLst>
          </p:cNvPr>
          <p:cNvSpPr/>
          <p:nvPr/>
        </p:nvSpPr>
        <p:spPr>
          <a:xfrm>
            <a:off x="5920665" y="3343532"/>
            <a:ext cx="1485455" cy="1324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BFF53B3-3ECA-4030-A864-5FEB053EEDFD}"/>
              </a:ext>
            </a:extLst>
          </p:cNvPr>
          <p:cNvCxnSpPr/>
          <p:nvPr/>
        </p:nvCxnSpPr>
        <p:spPr>
          <a:xfrm flipH="1">
            <a:off x="6614160" y="2030061"/>
            <a:ext cx="353125" cy="139893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se šipkou 98">
            <a:extLst>
              <a:ext uri="{FF2B5EF4-FFF2-40B4-BE49-F238E27FC236}">
                <a16:creationId xmlns:a16="http://schemas.microsoft.com/office/drawing/2014/main" id="{7283C2ED-DC56-4B1C-9C22-394D9DC0EDE9}"/>
              </a:ext>
            </a:extLst>
          </p:cNvPr>
          <p:cNvCxnSpPr>
            <a:cxnSpLocks/>
          </p:cNvCxnSpPr>
          <p:nvPr/>
        </p:nvCxnSpPr>
        <p:spPr>
          <a:xfrm>
            <a:off x="7466718" y="2093829"/>
            <a:ext cx="116583" cy="247817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se šipkou 99">
            <a:extLst>
              <a:ext uri="{FF2B5EF4-FFF2-40B4-BE49-F238E27FC236}">
                <a16:creationId xmlns:a16="http://schemas.microsoft.com/office/drawing/2014/main" id="{C8BB4286-D7D0-4F08-A7F9-1A8663D7D047}"/>
              </a:ext>
            </a:extLst>
          </p:cNvPr>
          <p:cNvCxnSpPr>
            <a:cxnSpLocks/>
          </p:cNvCxnSpPr>
          <p:nvPr/>
        </p:nvCxnSpPr>
        <p:spPr>
          <a:xfrm>
            <a:off x="8245911" y="2026295"/>
            <a:ext cx="2308908" cy="147890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se šipkou 101">
            <a:extLst>
              <a:ext uri="{FF2B5EF4-FFF2-40B4-BE49-F238E27FC236}">
                <a16:creationId xmlns:a16="http://schemas.microsoft.com/office/drawing/2014/main" id="{FEC79A55-F50C-476B-81C6-AEC40D0E2D6F}"/>
              </a:ext>
            </a:extLst>
          </p:cNvPr>
          <p:cNvCxnSpPr>
            <a:cxnSpLocks/>
          </p:cNvCxnSpPr>
          <p:nvPr/>
        </p:nvCxnSpPr>
        <p:spPr>
          <a:xfrm>
            <a:off x="7748939" y="2049482"/>
            <a:ext cx="1288381" cy="240059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ál 103">
            <a:extLst>
              <a:ext uri="{FF2B5EF4-FFF2-40B4-BE49-F238E27FC236}">
                <a16:creationId xmlns:a16="http://schemas.microsoft.com/office/drawing/2014/main" id="{AD584F00-9031-4F4D-B6D2-078575F1FF3E}"/>
              </a:ext>
            </a:extLst>
          </p:cNvPr>
          <p:cNvSpPr/>
          <p:nvPr/>
        </p:nvSpPr>
        <p:spPr>
          <a:xfrm>
            <a:off x="6941516" y="4446887"/>
            <a:ext cx="1521575" cy="14164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Ovál 104">
            <a:extLst>
              <a:ext uri="{FF2B5EF4-FFF2-40B4-BE49-F238E27FC236}">
                <a16:creationId xmlns:a16="http://schemas.microsoft.com/office/drawing/2014/main" id="{A31CBD8D-9421-431B-8931-1FE8E4920643}"/>
              </a:ext>
            </a:extLst>
          </p:cNvPr>
          <p:cNvSpPr/>
          <p:nvPr/>
        </p:nvSpPr>
        <p:spPr>
          <a:xfrm>
            <a:off x="8677809" y="4142014"/>
            <a:ext cx="1521575" cy="1417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Ovál 106">
            <a:extLst>
              <a:ext uri="{FF2B5EF4-FFF2-40B4-BE49-F238E27FC236}">
                <a16:creationId xmlns:a16="http://schemas.microsoft.com/office/drawing/2014/main" id="{EF53509F-2506-435C-AF71-E201109B66FB}"/>
              </a:ext>
            </a:extLst>
          </p:cNvPr>
          <p:cNvSpPr/>
          <p:nvPr/>
        </p:nvSpPr>
        <p:spPr>
          <a:xfrm>
            <a:off x="10409152" y="3032135"/>
            <a:ext cx="1676167" cy="14789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F92E3581-7673-409B-9E27-5AD6436101C5}"/>
              </a:ext>
            </a:extLst>
          </p:cNvPr>
          <p:cNvSpPr txBox="1"/>
          <p:nvPr/>
        </p:nvSpPr>
        <p:spPr>
          <a:xfrm>
            <a:off x="6196972" y="414201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cxnSp>
        <p:nvCxnSpPr>
          <p:cNvPr id="111" name="Přímá spojnice 110">
            <a:extLst>
              <a:ext uri="{FF2B5EF4-FFF2-40B4-BE49-F238E27FC236}">
                <a16:creationId xmlns:a16="http://schemas.microsoft.com/office/drawing/2014/main" id="{F3D2E54F-7AFC-4277-AAA0-AC64B3D52B0A}"/>
              </a:ext>
            </a:extLst>
          </p:cNvPr>
          <p:cNvCxnSpPr>
            <a:cxnSpLocks/>
          </p:cNvCxnSpPr>
          <p:nvPr/>
        </p:nvCxnSpPr>
        <p:spPr>
          <a:xfrm flipH="1">
            <a:off x="6389548" y="3528231"/>
            <a:ext cx="424206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7E0F9BE9-B829-4C9C-A331-273D6E001003}"/>
              </a:ext>
            </a:extLst>
          </p:cNvPr>
          <p:cNvSpPr txBox="1"/>
          <p:nvPr/>
        </p:nvSpPr>
        <p:spPr>
          <a:xfrm>
            <a:off x="6745598" y="354361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116" name="Ovál 115">
            <a:extLst>
              <a:ext uri="{FF2B5EF4-FFF2-40B4-BE49-F238E27FC236}">
                <a16:creationId xmlns:a16="http://schemas.microsoft.com/office/drawing/2014/main" id="{B9D3FA08-178B-444A-912E-AA81797AD1DE}"/>
              </a:ext>
            </a:extLst>
          </p:cNvPr>
          <p:cNvSpPr/>
          <p:nvPr/>
        </p:nvSpPr>
        <p:spPr>
          <a:xfrm>
            <a:off x="6671502" y="3690037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Ovál 116">
            <a:extLst>
              <a:ext uri="{FF2B5EF4-FFF2-40B4-BE49-F238E27FC236}">
                <a16:creationId xmlns:a16="http://schemas.microsoft.com/office/drawing/2014/main" id="{5C8A4616-564F-4676-B057-50B08BD63BC6}"/>
              </a:ext>
            </a:extLst>
          </p:cNvPr>
          <p:cNvSpPr/>
          <p:nvPr/>
        </p:nvSpPr>
        <p:spPr>
          <a:xfrm>
            <a:off x="6387947" y="4385263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E0FD6383-70C9-4E61-922C-8F1DEDF200ED}"/>
              </a:ext>
            </a:extLst>
          </p:cNvPr>
          <p:cNvSpPr txBox="1"/>
          <p:nvPr/>
        </p:nvSpPr>
        <p:spPr>
          <a:xfrm>
            <a:off x="7215145" y="52434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cxnSp>
        <p:nvCxnSpPr>
          <p:cNvPr id="119" name="Přímá spojnice 118">
            <a:extLst>
              <a:ext uri="{FF2B5EF4-FFF2-40B4-BE49-F238E27FC236}">
                <a16:creationId xmlns:a16="http://schemas.microsoft.com/office/drawing/2014/main" id="{D1E5329F-F21E-4C3E-96BE-CDC8F265668B}"/>
              </a:ext>
            </a:extLst>
          </p:cNvPr>
          <p:cNvCxnSpPr>
            <a:cxnSpLocks/>
          </p:cNvCxnSpPr>
          <p:nvPr/>
        </p:nvCxnSpPr>
        <p:spPr>
          <a:xfrm flipH="1">
            <a:off x="7407721" y="4629619"/>
            <a:ext cx="424206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8E47D661-19EC-4B77-907E-4E54ED824150}"/>
              </a:ext>
            </a:extLst>
          </p:cNvPr>
          <p:cNvSpPr txBox="1"/>
          <p:nvPr/>
        </p:nvSpPr>
        <p:spPr>
          <a:xfrm>
            <a:off x="7763771" y="464500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121" name="Ovál 120">
            <a:extLst>
              <a:ext uri="{FF2B5EF4-FFF2-40B4-BE49-F238E27FC236}">
                <a16:creationId xmlns:a16="http://schemas.microsoft.com/office/drawing/2014/main" id="{42792D9E-9A9E-4574-9BA5-28999D834F6F}"/>
              </a:ext>
            </a:extLst>
          </p:cNvPr>
          <p:cNvSpPr/>
          <p:nvPr/>
        </p:nvSpPr>
        <p:spPr>
          <a:xfrm>
            <a:off x="7689675" y="4791425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Ovál 121">
            <a:extLst>
              <a:ext uri="{FF2B5EF4-FFF2-40B4-BE49-F238E27FC236}">
                <a16:creationId xmlns:a16="http://schemas.microsoft.com/office/drawing/2014/main" id="{67661680-4A95-4A99-8E2B-E117A21C8B7C}"/>
              </a:ext>
            </a:extLst>
          </p:cNvPr>
          <p:cNvSpPr/>
          <p:nvPr/>
        </p:nvSpPr>
        <p:spPr>
          <a:xfrm>
            <a:off x="7406120" y="5486651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3" name="Přímá spojnice 122">
            <a:extLst>
              <a:ext uri="{FF2B5EF4-FFF2-40B4-BE49-F238E27FC236}">
                <a16:creationId xmlns:a16="http://schemas.microsoft.com/office/drawing/2014/main" id="{8263462C-E08E-4B51-9B75-0C7BA73422DF}"/>
              </a:ext>
            </a:extLst>
          </p:cNvPr>
          <p:cNvCxnSpPr>
            <a:cxnSpLocks/>
          </p:cNvCxnSpPr>
          <p:nvPr/>
        </p:nvCxnSpPr>
        <p:spPr>
          <a:xfrm flipH="1">
            <a:off x="6240275" y="3439092"/>
            <a:ext cx="296945" cy="78242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nice 123">
            <a:extLst>
              <a:ext uri="{FF2B5EF4-FFF2-40B4-BE49-F238E27FC236}">
                <a16:creationId xmlns:a16="http://schemas.microsoft.com/office/drawing/2014/main" id="{C01945DB-7397-4260-8B1A-0D3A5F8DD763}"/>
              </a:ext>
            </a:extLst>
          </p:cNvPr>
          <p:cNvCxnSpPr>
            <a:cxnSpLocks/>
          </p:cNvCxnSpPr>
          <p:nvPr/>
        </p:nvCxnSpPr>
        <p:spPr>
          <a:xfrm flipH="1">
            <a:off x="7197957" y="4605365"/>
            <a:ext cx="296945" cy="78242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Přímá spojnice 124">
            <a:extLst>
              <a:ext uri="{FF2B5EF4-FFF2-40B4-BE49-F238E27FC236}">
                <a16:creationId xmlns:a16="http://schemas.microsoft.com/office/drawing/2014/main" id="{4ECBD565-8735-4BDB-9255-125C3E7CCE07}"/>
              </a:ext>
            </a:extLst>
          </p:cNvPr>
          <p:cNvCxnSpPr>
            <a:cxnSpLocks/>
          </p:cNvCxnSpPr>
          <p:nvPr/>
        </p:nvCxnSpPr>
        <p:spPr>
          <a:xfrm flipH="1">
            <a:off x="8863623" y="4572000"/>
            <a:ext cx="296945" cy="78242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nice 125">
            <a:extLst>
              <a:ext uri="{FF2B5EF4-FFF2-40B4-BE49-F238E27FC236}">
                <a16:creationId xmlns:a16="http://schemas.microsoft.com/office/drawing/2014/main" id="{11EEEDBB-E371-44A0-A234-F76AF3810CFC}"/>
              </a:ext>
            </a:extLst>
          </p:cNvPr>
          <p:cNvCxnSpPr>
            <a:cxnSpLocks/>
          </p:cNvCxnSpPr>
          <p:nvPr/>
        </p:nvCxnSpPr>
        <p:spPr>
          <a:xfrm flipH="1">
            <a:off x="10551976" y="3472206"/>
            <a:ext cx="296945" cy="78242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>
            <a:extLst>
              <a:ext uri="{FF2B5EF4-FFF2-40B4-BE49-F238E27FC236}">
                <a16:creationId xmlns:a16="http://schemas.microsoft.com/office/drawing/2014/main" id="{A3DDFAB5-F934-403D-8BB8-6F9C220AF5DE}"/>
              </a:ext>
            </a:extLst>
          </p:cNvPr>
          <p:cNvCxnSpPr/>
          <p:nvPr/>
        </p:nvCxnSpPr>
        <p:spPr>
          <a:xfrm>
            <a:off x="9357743" y="4249342"/>
            <a:ext cx="377072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2D85714F-EBE6-4EF0-B37E-DE90B557F59A}"/>
              </a:ext>
            </a:extLst>
          </p:cNvPr>
          <p:cNvSpPr txBox="1"/>
          <p:nvPr/>
        </p:nvSpPr>
        <p:spPr>
          <a:xfrm>
            <a:off x="9125371" y="424934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129" name="Ovál 128">
            <a:extLst>
              <a:ext uri="{FF2B5EF4-FFF2-40B4-BE49-F238E27FC236}">
                <a16:creationId xmlns:a16="http://schemas.microsoft.com/office/drawing/2014/main" id="{32F9E36D-86EA-4BF2-83C7-0D91A918695E}"/>
              </a:ext>
            </a:extLst>
          </p:cNvPr>
          <p:cNvSpPr/>
          <p:nvPr/>
        </p:nvSpPr>
        <p:spPr>
          <a:xfrm>
            <a:off x="9357743" y="4388289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TextovéPole 129">
            <a:extLst>
              <a:ext uri="{FF2B5EF4-FFF2-40B4-BE49-F238E27FC236}">
                <a16:creationId xmlns:a16="http://schemas.microsoft.com/office/drawing/2014/main" id="{55BACBBE-25E4-41CF-BCB6-817CC167FE3A}"/>
              </a:ext>
            </a:extLst>
          </p:cNvPr>
          <p:cNvSpPr txBox="1"/>
          <p:nvPr/>
        </p:nvSpPr>
        <p:spPr>
          <a:xfrm>
            <a:off x="9689704" y="47840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131" name="Ovál 130">
            <a:extLst>
              <a:ext uri="{FF2B5EF4-FFF2-40B4-BE49-F238E27FC236}">
                <a16:creationId xmlns:a16="http://schemas.microsoft.com/office/drawing/2014/main" id="{665CA87B-90B7-41AE-A041-44C5A43653C4}"/>
              </a:ext>
            </a:extLst>
          </p:cNvPr>
          <p:cNvSpPr/>
          <p:nvPr/>
        </p:nvSpPr>
        <p:spPr>
          <a:xfrm>
            <a:off x="9604073" y="5087385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2" name="Přímá spojnice 131">
            <a:extLst>
              <a:ext uri="{FF2B5EF4-FFF2-40B4-BE49-F238E27FC236}">
                <a16:creationId xmlns:a16="http://schemas.microsoft.com/office/drawing/2014/main" id="{BC69BB41-BBD8-4443-B133-9BAF8092EAE8}"/>
              </a:ext>
            </a:extLst>
          </p:cNvPr>
          <p:cNvCxnSpPr/>
          <p:nvPr/>
        </p:nvCxnSpPr>
        <p:spPr>
          <a:xfrm>
            <a:off x="11193494" y="3258252"/>
            <a:ext cx="377072" cy="1065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ovéPole 132">
            <a:extLst>
              <a:ext uri="{FF2B5EF4-FFF2-40B4-BE49-F238E27FC236}">
                <a16:creationId xmlns:a16="http://schemas.microsoft.com/office/drawing/2014/main" id="{D5CC939B-B1FD-4EF8-B7D1-81B9E4B56053}"/>
              </a:ext>
            </a:extLst>
          </p:cNvPr>
          <p:cNvSpPr txBox="1"/>
          <p:nvPr/>
        </p:nvSpPr>
        <p:spPr>
          <a:xfrm>
            <a:off x="10961122" y="325825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134" name="Ovál 133">
            <a:extLst>
              <a:ext uri="{FF2B5EF4-FFF2-40B4-BE49-F238E27FC236}">
                <a16:creationId xmlns:a16="http://schemas.microsoft.com/office/drawing/2014/main" id="{BDB1F4D8-4E78-4D54-B685-EEDE32D49191}"/>
              </a:ext>
            </a:extLst>
          </p:cNvPr>
          <p:cNvSpPr/>
          <p:nvPr/>
        </p:nvSpPr>
        <p:spPr>
          <a:xfrm>
            <a:off x="11193494" y="3397199"/>
            <a:ext cx="159440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5" name="TextovéPole 134">
            <a:extLst>
              <a:ext uri="{FF2B5EF4-FFF2-40B4-BE49-F238E27FC236}">
                <a16:creationId xmlns:a16="http://schemas.microsoft.com/office/drawing/2014/main" id="{506DBCB9-6003-4276-B34C-3B55D1B5AC28}"/>
              </a:ext>
            </a:extLst>
          </p:cNvPr>
          <p:cNvSpPr txBox="1"/>
          <p:nvPr/>
        </p:nvSpPr>
        <p:spPr>
          <a:xfrm>
            <a:off x="11525455" y="37929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136" name="Ovál 135">
            <a:extLst>
              <a:ext uri="{FF2B5EF4-FFF2-40B4-BE49-F238E27FC236}">
                <a16:creationId xmlns:a16="http://schemas.microsoft.com/office/drawing/2014/main" id="{9C4BBFBB-584A-4B12-BE5B-9276B3084632}"/>
              </a:ext>
            </a:extLst>
          </p:cNvPr>
          <p:cNvSpPr/>
          <p:nvPr/>
        </p:nvSpPr>
        <p:spPr>
          <a:xfrm>
            <a:off x="11439824" y="4096295"/>
            <a:ext cx="15944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" name="TextovéPole 136">
            <a:extLst>
              <a:ext uri="{FF2B5EF4-FFF2-40B4-BE49-F238E27FC236}">
                <a16:creationId xmlns:a16="http://schemas.microsoft.com/office/drawing/2014/main" id="{A0B398A9-A2EB-4AE5-84ED-73052470F357}"/>
              </a:ext>
            </a:extLst>
          </p:cNvPr>
          <p:cNvSpPr txBox="1"/>
          <p:nvPr/>
        </p:nvSpPr>
        <p:spPr>
          <a:xfrm>
            <a:off x="6063490" y="4755381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AB</a:t>
            </a:r>
          </a:p>
        </p:txBody>
      </p:sp>
      <p:sp>
        <p:nvSpPr>
          <p:cNvPr id="138" name="TextovéPole 137">
            <a:extLst>
              <a:ext uri="{FF2B5EF4-FFF2-40B4-BE49-F238E27FC236}">
                <a16:creationId xmlns:a16="http://schemas.microsoft.com/office/drawing/2014/main" id="{BBF03F24-656E-4D94-967C-B6F3D04734AE}"/>
              </a:ext>
            </a:extLst>
          </p:cNvPr>
          <p:cNvSpPr txBox="1"/>
          <p:nvPr/>
        </p:nvSpPr>
        <p:spPr>
          <a:xfrm>
            <a:off x="7325106" y="5871371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AB</a:t>
            </a:r>
          </a:p>
        </p:txBody>
      </p:sp>
      <p:sp>
        <p:nvSpPr>
          <p:cNvPr id="139" name="TextovéPole 138">
            <a:extLst>
              <a:ext uri="{FF2B5EF4-FFF2-40B4-BE49-F238E27FC236}">
                <a16:creationId xmlns:a16="http://schemas.microsoft.com/office/drawing/2014/main" id="{ACF75067-AC56-4E9D-BD53-A477BB52E2A2}"/>
              </a:ext>
            </a:extLst>
          </p:cNvPr>
          <p:cNvSpPr txBox="1"/>
          <p:nvPr/>
        </p:nvSpPr>
        <p:spPr>
          <a:xfrm>
            <a:off x="9252053" y="5647981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ab</a:t>
            </a:r>
          </a:p>
        </p:txBody>
      </p:sp>
      <p:sp>
        <p:nvSpPr>
          <p:cNvPr id="140" name="TextovéPole 139">
            <a:extLst>
              <a:ext uri="{FF2B5EF4-FFF2-40B4-BE49-F238E27FC236}">
                <a16:creationId xmlns:a16="http://schemas.microsoft.com/office/drawing/2014/main" id="{A545BA45-770E-43C7-95BE-3BE122104840}"/>
              </a:ext>
            </a:extLst>
          </p:cNvPr>
          <p:cNvSpPr txBox="1"/>
          <p:nvPr/>
        </p:nvSpPr>
        <p:spPr>
          <a:xfrm>
            <a:off x="10935783" y="4618674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ab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2548647-FE43-4EBB-884F-FE12AC2865AA}"/>
              </a:ext>
            </a:extLst>
          </p:cNvPr>
          <p:cNvSpPr txBox="1"/>
          <p:nvPr/>
        </p:nvSpPr>
        <p:spPr>
          <a:xfrm>
            <a:off x="1529230" y="1970502"/>
            <a:ext cx="10750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>
                <a:solidFill>
                  <a:srgbClr val="FF0000"/>
                </a:solidFill>
              </a:rPr>
              <a:t>CROSSING OVER!!!</a:t>
            </a:r>
          </a:p>
        </p:txBody>
      </p:sp>
      <p:pic>
        <p:nvPicPr>
          <p:cNvPr id="7170" name="Picture 2" descr="Výsledek obrázku pro crossing over">
            <a:extLst>
              <a:ext uri="{FF2B5EF4-FFF2-40B4-BE49-F238E27FC236}">
                <a16:creationId xmlns:a16="http://schemas.microsoft.com/office/drawing/2014/main" id="{453938BE-B48B-4585-8CC9-D340892D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2" y="464111"/>
            <a:ext cx="12165087" cy="652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Ovál 69">
            <a:extLst>
              <a:ext uri="{FF2B5EF4-FFF2-40B4-BE49-F238E27FC236}">
                <a16:creationId xmlns:a16="http://schemas.microsoft.com/office/drawing/2014/main" id="{C3E5412D-C068-4F24-B479-07DE631D3F3D}"/>
              </a:ext>
            </a:extLst>
          </p:cNvPr>
          <p:cNvSpPr/>
          <p:nvPr/>
        </p:nvSpPr>
        <p:spPr>
          <a:xfrm>
            <a:off x="333288" y="2511622"/>
            <a:ext cx="693495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vál 70">
            <a:extLst>
              <a:ext uri="{FF2B5EF4-FFF2-40B4-BE49-F238E27FC236}">
                <a16:creationId xmlns:a16="http://schemas.microsoft.com/office/drawing/2014/main" id="{8E5FF41C-B341-4364-A36D-AF298BA8EA95}"/>
              </a:ext>
            </a:extLst>
          </p:cNvPr>
          <p:cNvSpPr/>
          <p:nvPr/>
        </p:nvSpPr>
        <p:spPr>
          <a:xfrm>
            <a:off x="267688" y="4916372"/>
            <a:ext cx="681189" cy="1938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vál 71">
            <a:extLst>
              <a:ext uri="{FF2B5EF4-FFF2-40B4-BE49-F238E27FC236}">
                <a16:creationId xmlns:a16="http://schemas.microsoft.com/office/drawing/2014/main" id="{1146C3DE-71A9-49F2-8875-9A0B2D6B0541}"/>
              </a:ext>
            </a:extLst>
          </p:cNvPr>
          <p:cNvSpPr/>
          <p:nvPr/>
        </p:nvSpPr>
        <p:spPr>
          <a:xfrm>
            <a:off x="1160716" y="2524141"/>
            <a:ext cx="681189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vál 72">
            <a:extLst>
              <a:ext uri="{FF2B5EF4-FFF2-40B4-BE49-F238E27FC236}">
                <a16:creationId xmlns:a16="http://schemas.microsoft.com/office/drawing/2014/main" id="{26A218E8-6B88-463B-BB28-9E801B3EA2AE}"/>
              </a:ext>
            </a:extLst>
          </p:cNvPr>
          <p:cNvSpPr/>
          <p:nvPr/>
        </p:nvSpPr>
        <p:spPr>
          <a:xfrm>
            <a:off x="1095116" y="4928891"/>
            <a:ext cx="681189" cy="1938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vál 73">
            <a:extLst>
              <a:ext uri="{FF2B5EF4-FFF2-40B4-BE49-F238E27FC236}">
                <a16:creationId xmlns:a16="http://schemas.microsoft.com/office/drawing/2014/main" id="{544B3E60-0D27-4E85-9FB0-45495E0DC068}"/>
              </a:ext>
            </a:extLst>
          </p:cNvPr>
          <p:cNvSpPr/>
          <p:nvPr/>
        </p:nvSpPr>
        <p:spPr>
          <a:xfrm>
            <a:off x="2346021" y="2480417"/>
            <a:ext cx="681189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vál 74">
            <a:extLst>
              <a:ext uri="{FF2B5EF4-FFF2-40B4-BE49-F238E27FC236}">
                <a16:creationId xmlns:a16="http://schemas.microsoft.com/office/drawing/2014/main" id="{EE149477-78C3-4479-B64B-0EE3789F0228}"/>
              </a:ext>
            </a:extLst>
          </p:cNvPr>
          <p:cNvSpPr/>
          <p:nvPr/>
        </p:nvSpPr>
        <p:spPr>
          <a:xfrm>
            <a:off x="2280421" y="4885167"/>
            <a:ext cx="681189" cy="1938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vál 75">
            <a:extLst>
              <a:ext uri="{FF2B5EF4-FFF2-40B4-BE49-F238E27FC236}">
                <a16:creationId xmlns:a16="http://schemas.microsoft.com/office/drawing/2014/main" id="{79574429-449B-4971-B3AE-14663A5EC365}"/>
              </a:ext>
            </a:extLst>
          </p:cNvPr>
          <p:cNvSpPr/>
          <p:nvPr/>
        </p:nvSpPr>
        <p:spPr>
          <a:xfrm>
            <a:off x="3161143" y="2511622"/>
            <a:ext cx="681189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vál 76">
            <a:extLst>
              <a:ext uri="{FF2B5EF4-FFF2-40B4-BE49-F238E27FC236}">
                <a16:creationId xmlns:a16="http://schemas.microsoft.com/office/drawing/2014/main" id="{AC2DF6CE-6F3F-4712-865A-A7A2B25DD94E}"/>
              </a:ext>
            </a:extLst>
          </p:cNvPr>
          <p:cNvSpPr/>
          <p:nvPr/>
        </p:nvSpPr>
        <p:spPr>
          <a:xfrm>
            <a:off x="3095544" y="4916371"/>
            <a:ext cx="710254" cy="2369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FD95992E-5568-4F36-87C7-546A92FDA97E}"/>
              </a:ext>
            </a:extLst>
          </p:cNvPr>
          <p:cNvSpPr txBox="1"/>
          <p:nvPr/>
        </p:nvSpPr>
        <p:spPr>
          <a:xfrm>
            <a:off x="-48672" y="4407761"/>
            <a:ext cx="40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405DE33A-2123-405E-AF50-2AF20865204A}"/>
              </a:ext>
            </a:extLst>
          </p:cNvPr>
          <p:cNvSpPr txBox="1"/>
          <p:nvPr/>
        </p:nvSpPr>
        <p:spPr>
          <a:xfrm>
            <a:off x="33320" y="1985932"/>
            <a:ext cx="41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F812EF59-9282-437B-B52F-76FBCE289E32}"/>
              </a:ext>
            </a:extLst>
          </p:cNvPr>
          <p:cNvSpPr txBox="1"/>
          <p:nvPr/>
        </p:nvSpPr>
        <p:spPr>
          <a:xfrm>
            <a:off x="1649096" y="4420310"/>
            <a:ext cx="155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E7CCB16D-3EFD-4A2E-9661-94C3C4389B29}"/>
              </a:ext>
            </a:extLst>
          </p:cNvPr>
          <p:cNvSpPr txBox="1"/>
          <p:nvPr/>
        </p:nvSpPr>
        <p:spPr>
          <a:xfrm>
            <a:off x="1731089" y="1998481"/>
            <a:ext cx="159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B64C3304-A27A-447D-BDFE-EBB8C4EF8D61}"/>
              </a:ext>
            </a:extLst>
          </p:cNvPr>
          <p:cNvSpPr txBox="1"/>
          <p:nvPr/>
        </p:nvSpPr>
        <p:spPr>
          <a:xfrm>
            <a:off x="1965524" y="4398145"/>
            <a:ext cx="82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1B0B54CA-301F-4925-9BFE-FADE299C5A49}"/>
              </a:ext>
            </a:extLst>
          </p:cNvPr>
          <p:cNvSpPr txBox="1"/>
          <p:nvPr/>
        </p:nvSpPr>
        <p:spPr>
          <a:xfrm>
            <a:off x="2047517" y="1976316"/>
            <a:ext cx="115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BA455FDC-8938-4B9E-BE0F-7AAAB29F256E}"/>
              </a:ext>
            </a:extLst>
          </p:cNvPr>
          <p:cNvSpPr txBox="1"/>
          <p:nvPr/>
        </p:nvSpPr>
        <p:spPr>
          <a:xfrm>
            <a:off x="3619983" y="4420310"/>
            <a:ext cx="155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F86A0567-772F-481D-ACE1-4FB0A650E10A}"/>
              </a:ext>
            </a:extLst>
          </p:cNvPr>
          <p:cNvSpPr txBox="1"/>
          <p:nvPr/>
        </p:nvSpPr>
        <p:spPr>
          <a:xfrm>
            <a:off x="3701976" y="1998481"/>
            <a:ext cx="159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89" name="Ovál 88">
            <a:extLst>
              <a:ext uri="{FF2B5EF4-FFF2-40B4-BE49-F238E27FC236}">
                <a16:creationId xmlns:a16="http://schemas.microsoft.com/office/drawing/2014/main" id="{846A7BB7-BEAF-4D0F-9A43-A4F9DC424404}"/>
              </a:ext>
            </a:extLst>
          </p:cNvPr>
          <p:cNvSpPr/>
          <p:nvPr/>
        </p:nvSpPr>
        <p:spPr>
          <a:xfrm>
            <a:off x="5504369" y="2424523"/>
            <a:ext cx="693495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vál 89">
            <a:extLst>
              <a:ext uri="{FF2B5EF4-FFF2-40B4-BE49-F238E27FC236}">
                <a16:creationId xmlns:a16="http://schemas.microsoft.com/office/drawing/2014/main" id="{3426FE7F-5030-4EAA-8BB2-F706D19654C3}"/>
              </a:ext>
            </a:extLst>
          </p:cNvPr>
          <p:cNvSpPr/>
          <p:nvPr/>
        </p:nvSpPr>
        <p:spPr>
          <a:xfrm>
            <a:off x="5895397" y="4926009"/>
            <a:ext cx="681189" cy="1938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E618DCAD-A0EE-4D9B-8226-F04BD68E9F3B}"/>
              </a:ext>
            </a:extLst>
          </p:cNvPr>
          <p:cNvSpPr txBox="1"/>
          <p:nvPr/>
        </p:nvSpPr>
        <p:spPr>
          <a:xfrm>
            <a:off x="5722829" y="4398144"/>
            <a:ext cx="40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93" name="TextovéPole 92">
            <a:extLst>
              <a:ext uri="{FF2B5EF4-FFF2-40B4-BE49-F238E27FC236}">
                <a16:creationId xmlns:a16="http://schemas.microsoft.com/office/drawing/2014/main" id="{87A89C51-400D-45D6-AB08-45195DC0022B}"/>
              </a:ext>
            </a:extLst>
          </p:cNvPr>
          <p:cNvSpPr txBox="1"/>
          <p:nvPr/>
        </p:nvSpPr>
        <p:spPr>
          <a:xfrm>
            <a:off x="5204401" y="1898833"/>
            <a:ext cx="41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95" name="Ovál 94">
            <a:extLst>
              <a:ext uri="{FF2B5EF4-FFF2-40B4-BE49-F238E27FC236}">
                <a16:creationId xmlns:a16="http://schemas.microsoft.com/office/drawing/2014/main" id="{74C988C9-B030-41CF-BC7B-5F7D3C909BAE}"/>
              </a:ext>
            </a:extLst>
          </p:cNvPr>
          <p:cNvSpPr/>
          <p:nvPr/>
        </p:nvSpPr>
        <p:spPr>
          <a:xfrm>
            <a:off x="5983036" y="2457632"/>
            <a:ext cx="681189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Ovál 96">
            <a:extLst>
              <a:ext uri="{FF2B5EF4-FFF2-40B4-BE49-F238E27FC236}">
                <a16:creationId xmlns:a16="http://schemas.microsoft.com/office/drawing/2014/main" id="{3EED03C7-1265-4378-A767-A5A3C0C6A215}"/>
              </a:ext>
            </a:extLst>
          </p:cNvPr>
          <p:cNvSpPr/>
          <p:nvPr/>
        </p:nvSpPr>
        <p:spPr>
          <a:xfrm>
            <a:off x="5622913" y="4926009"/>
            <a:ext cx="507306" cy="2273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4705F8CE-96A1-487C-B01B-3A217A96357B}"/>
              </a:ext>
            </a:extLst>
          </p:cNvPr>
          <p:cNvSpPr txBox="1"/>
          <p:nvPr/>
        </p:nvSpPr>
        <p:spPr>
          <a:xfrm>
            <a:off x="6441876" y="4366320"/>
            <a:ext cx="155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A8131AF6-366B-45D1-B1E6-16C1A3430944}"/>
              </a:ext>
            </a:extLst>
          </p:cNvPr>
          <p:cNvSpPr txBox="1"/>
          <p:nvPr/>
        </p:nvSpPr>
        <p:spPr>
          <a:xfrm>
            <a:off x="6523869" y="1944491"/>
            <a:ext cx="159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106" name="Ovál 105">
            <a:extLst>
              <a:ext uri="{FF2B5EF4-FFF2-40B4-BE49-F238E27FC236}">
                <a16:creationId xmlns:a16="http://schemas.microsoft.com/office/drawing/2014/main" id="{AE8B92BF-903B-4A0C-85C6-0CE9EF5D5122}"/>
              </a:ext>
            </a:extLst>
          </p:cNvPr>
          <p:cNvSpPr/>
          <p:nvPr/>
        </p:nvSpPr>
        <p:spPr>
          <a:xfrm>
            <a:off x="8421181" y="2414029"/>
            <a:ext cx="693495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Ovál 108">
            <a:extLst>
              <a:ext uri="{FF2B5EF4-FFF2-40B4-BE49-F238E27FC236}">
                <a16:creationId xmlns:a16="http://schemas.microsoft.com/office/drawing/2014/main" id="{8843A59C-243D-47AF-A6BA-E212D5B6B9FE}"/>
              </a:ext>
            </a:extLst>
          </p:cNvPr>
          <p:cNvSpPr/>
          <p:nvPr/>
        </p:nvSpPr>
        <p:spPr>
          <a:xfrm>
            <a:off x="8355581" y="4818779"/>
            <a:ext cx="681189" cy="1938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TextovéPole 109">
            <a:extLst>
              <a:ext uri="{FF2B5EF4-FFF2-40B4-BE49-F238E27FC236}">
                <a16:creationId xmlns:a16="http://schemas.microsoft.com/office/drawing/2014/main" id="{601ABF63-5343-4138-A3C7-0DC82767055F}"/>
              </a:ext>
            </a:extLst>
          </p:cNvPr>
          <p:cNvSpPr txBox="1"/>
          <p:nvPr/>
        </p:nvSpPr>
        <p:spPr>
          <a:xfrm>
            <a:off x="8039221" y="4310168"/>
            <a:ext cx="40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C83482A5-1058-4E53-B531-DAF74EFA7902}"/>
              </a:ext>
            </a:extLst>
          </p:cNvPr>
          <p:cNvSpPr txBox="1"/>
          <p:nvPr/>
        </p:nvSpPr>
        <p:spPr>
          <a:xfrm>
            <a:off x="8121213" y="1888339"/>
            <a:ext cx="41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113" name="Ovál 112">
            <a:extLst>
              <a:ext uri="{FF2B5EF4-FFF2-40B4-BE49-F238E27FC236}">
                <a16:creationId xmlns:a16="http://schemas.microsoft.com/office/drawing/2014/main" id="{2C40B1D4-6B0E-4A40-BBF5-6FBBD6485D04}"/>
              </a:ext>
            </a:extLst>
          </p:cNvPr>
          <p:cNvSpPr/>
          <p:nvPr/>
        </p:nvSpPr>
        <p:spPr>
          <a:xfrm>
            <a:off x="9323100" y="2455470"/>
            <a:ext cx="693495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Ovál 113">
            <a:extLst>
              <a:ext uri="{FF2B5EF4-FFF2-40B4-BE49-F238E27FC236}">
                <a16:creationId xmlns:a16="http://schemas.microsoft.com/office/drawing/2014/main" id="{C8C44218-51D0-4249-9A38-D2D74CA5EA12}"/>
              </a:ext>
            </a:extLst>
          </p:cNvPr>
          <p:cNvSpPr/>
          <p:nvPr/>
        </p:nvSpPr>
        <p:spPr>
          <a:xfrm>
            <a:off x="9257500" y="4860220"/>
            <a:ext cx="681189" cy="1938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1" name="TextovéPole 140">
            <a:extLst>
              <a:ext uri="{FF2B5EF4-FFF2-40B4-BE49-F238E27FC236}">
                <a16:creationId xmlns:a16="http://schemas.microsoft.com/office/drawing/2014/main" id="{93058B89-886D-4B5D-8BF0-3EB218C1F87B}"/>
              </a:ext>
            </a:extLst>
          </p:cNvPr>
          <p:cNvSpPr txBox="1"/>
          <p:nvPr/>
        </p:nvSpPr>
        <p:spPr>
          <a:xfrm>
            <a:off x="8941140" y="4351609"/>
            <a:ext cx="40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142" name="TextovéPole 141">
            <a:extLst>
              <a:ext uri="{FF2B5EF4-FFF2-40B4-BE49-F238E27FC236}">
                <a16:creationId xmlns:a16="http://schemas.microsoft.com/office/drawing/2014/main" id="{E5AC9471-1DB8-4650-9462-E932782E3241}"/>
              </a:ext>
            </a:extLst>
          </p:cNvPr>
          <p:cNvSpPr txBox="1"/>
          <p:nvPr/>
        </p:nvSpPr>
        <p:spPr>
          <a:xfrm>
            <a:off x="9023132" y="1929780"/>
            <a:ext cx="41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144" name="Ovál 143">
            <a:extLst>
              <a:ext uri="{FF2B5EF4-FFF2-40B4-BE49-F238E27FC236}">
                <a16:creationId xmlns:a16="http://schemas.microsoft.com/office/drawing/2014/main" id="{31FC01AD-BF7F-44C8-B39D-F6FEC484F45F}"/>
              </a:ext>
            </a:extLst>
          </p:cNvPr>
          <p:cNvSpPr/>
          <p:nvPr/>
        </p:nvSpPr>
        <p:spPr>
          <a:xfrm>
            <a:off x="11249198" y="2379260"/>
            <a:ext cx="681189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5" name="Ovál 144">
            <a:extLst>
              <a:ext uri="{FF2B5EF4-FFF2-40B4-BE49-F238E27FC236}">
                <a16:creationId xmlns:a16="http://schemas.microsoft.com/office/drawing/2014/main" id="{1F9CA226-BC75-40D7-BAFB-44BEA7E8D104}"/>
              </a:ext>
            </a:extLst>
          </p:cNvPr>
          <p:cNvSpPr/>
          <p:nvPr/>
        </p:nvSpPr>
        <p:spPr>
          <a:xfrm>
            <a:off x="11183599" y="4784009"/>
            <a:ext cx="710254" cy="2369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" name="TextovéPole 145">
            <a:extLst>
              <a:ext uri="{FF2B5EF4-FFF2-40B4-BE49-F238E27FC236}">
                <a16:creationId xmlns:a16="http://schemas.microsoft.com/office/drawing/2014/main" id="{A80E3BEA-B56A-4AEF-B90A-2FB89E49D003}"/>
              </a:ext>
            </a:extLst>
          </p:cNvPr>
          <p:cNvSpPr txBox="1"/>
          <p:nvPr/>
        </p:nvSpPr>
        <p:spPr>
          <a:xfrm>
            <a:off x="11708038" y="4287948"/>
            <a:ext cx="155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147" name="TextovéPole 146">
            <a:extLst>
              <a:ext uri="{FF2B5EF4-FFF2-40B4-BE49-F238E27FC236}">
                <a16:creationId xmlns:a16="http://schemas.microsoft.com/office/drawing/2014/main" id="{398811B6-47E3-4F8E-8861-2625D90E4F4A}"/>
              </a:ext>
            </a:extLst>
          </p:cNvPr>
          <p:cNvSpPr txBox="1"/>
          <p:nvPr/>
        </p:nvSpPr>
        <p:spPr>
          <a:xfrm>
            <a:off x="11790031" y="1866119"/>
            <a:ext cx="159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148" name="Ovál 147">
            <a:extLst>
              <a:ext uri="{FF2B5EF4-FFF2-40B4-BE49-F238E27FC236}">
                <a16:creationId xmlns:a16="http://schemas.microsoft.com/office/drawing/2014/main" id="{A8C061D7-4E12-489E-8F8E-FF45353B435D}"/>
              </a:ext>
            </a:extLst>
          </p:cNvPr>
          <p:cNvSpPr/>
          <p:nvPr/>
        </p:nvSpPr>
        <p:spPr>
          <a:xfrm>
            <a:off x="10400718" y="2345843"/>
            <a:ext cx="681189" cy="193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9" name="Ovál 148">
            <a:extLst>
              <a:ext uri="{FF2B5EF4-FFF2-40B4-BE49-F238E27FC236}">
                <a16:creationId xmlns:a16="http://schemas.microsoft.com/office/drawing/2014/main" id="{F2576BCC-2917-4144-8535-6612D4BC55F5}"/>
              </a:ext>
            </a:extLst>
          </p:cNvPr>
          <p:cNvSpPr/>
          <p:nvPr/>
        </p:nvSpPr>
        <p:spPr>
          <a:xfrm>
            <a:off x="10335119" y="4750592"/>
            <a:ext cx="710254" cy="2369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0" name="TextovéPole 149">
            <a:extLst>
              <a:ext uri="{FF2B5EF4-FFF2-40B4-BE49-F238E27FC236}">
                <a16:creationId xmlns:a16="http://schemas.microsoft.com/office/drawing/2014/main" id="{807FE3EB-F348-4312-A0CD-33FAA3029F85}"/>
              </a:ext>
            </a:extLst>
          </p:cNvPr>
          <p:cNvSpPr txBox="1"/>
          <p:nvPr/>
        </p:nvSpPr>
        <p:spPr>
          <a:xfrm>
            <a:off x="10859558" y="4254531"/>
            <a:ext cx="155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151" name="TextovéPole 150">
            <a:extLst>
              <a:ext uri="{FF2B5EF4-FFF2-40B4-BE49-F238E27FC236}">
                <a16:creationId xmlns:a16="http://schemas.microsoft.com/office/drawing/2014/main" id="{31B70F95-50E4-4507-B36D-9549F6C5573E}"/>
              </a:ext>
            </a:extLst>
          </p:cNvPr>
          <p:cNvSpPr txBox="1"/>
          <p:nvPr/>
        </p:nvSpPr>
        <p:spPr>
          <a:xfrm>
            <a:off x="10941551" y="1832702"/>
            <a:ext cx="159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442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DE709-4A72-43F4-AB6C-38EC85213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…ve skutečnosti to může být složitější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41BFD6-DC16-4670-AD8F-236D4B44F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jednoduchý crossing-over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vícenásobné crossing-overy</a:t>
            </a:r>
          </a:p>
          <a:p>
            <a:pPr marL="0" indent="0">
              <a:buNone/>
            </a:pPr>
            <a:r>
              <a:rPr lang="cs-CZ" dirty="0"/>
              <a:t>		- čím </a:t>
            </a:r>
            <a:r>
              <a:rPr lang="cs-CZ" dirty="0" err="1"/>
              <a:t>vícenásobnější</a:t>
            </a:r>
            <a:r>
              <a:rPr lang="cs-CZ" dirty="0"/>
              <a:t>, tím vzácnější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30D1E4-EBF8-4FAC-9CC2-FBAFBA4D04A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34652" r="53449" b="35791"/>
          <a:stretch/>
        </p:blipFill>
        <p:spPr bwMode="auto">
          <a:xfrm>
            <a:off x="7869676" y="1235413"/>
            <a:ext cx="4124528" cy="1935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01628B1-9C06-4E19-8AD6-C6FBB27A5B1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25072" r="51500" b="18057"/>
          <a:stretch/>
        </p:blipFill>
        <p:spPr bwMode="auto">
          <a:xfrm>
            <a:off x="7869677" y="3433864"/>
            <a:ext cx="4118191" cy="3121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07713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692</Words>
  <Application>Microsoft Office PowerPoint</Application>
  <PresentationFormat>Širokoúhlá obrazovka</PresentationFormat>
  <Paragraphs>188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Vazba genů</vt:lpstr>
      <vt:lpstr>Vazba genů</vt:lpstr>
      <vt:lpstr>Vazba genů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…ve skutečnosti to může být složitější</vt:lpstr>
      <vt:lpstr>Prezentace aplikace PowerPoint</vt:lpstr>
      <vt:lpstr>Jak poznáme, že jsou geny ve vazbě?</vt:lpstr>
      <vt:lpstr>Vazba genů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Vazba genů</dc:title>
  <dc:creator>mackova.e.94@gmail.com</dc:creator>
  <cp:lastModifiedBy>ucitel</cp:lastModifiedBy>
  <cp:revision>35</cp:revision>
  <dcterms:created xsi:type="dcterms:W3CDTF">2019-11-10T16:10:33Z</dcterms:created>
  <dcterms:modified xsi:type="dcterms:W3CDTF">2022-11-16T08:55:45Z</dcterms:modified>
</cp:coreProperties>
</file>