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modernComment_112_3E5BADD9.xml" ContentType="application/vnd.ms-powerpoint.comments+xml"/>
  <Override PartName="/ppt/comments/modernComment_114_B9B7FF4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0" r:id="rId4"/>
    <p:sldId id="291" r:id="rId5"/>
    <p:sldId id="292" r:id="rId6"/>
    <p:sldId id="274" r:id="rId7"/>
    <p:sldId id="278" r:id="rId8"/>
    <p:sldId id="289" r:id="rId9"/>
    <p:sldId id="276" r:id="rId10"/>
    <p:sldId id="258" r:id="rId11"/>
    <p:sldId id="261" r:id="rId12"/>
    <p:sldId id="263" r:id="rId13"/>
    <p:sldId id="293" r:id="rId14"/>
    <p:sldId id="265" r:id="rId15"/>
    <p:sldId id="268" r:id="rId16"/>
    <p:sldId id="269" r:id="rId17"/>
    <p:sldId id="270" r:id="rId18"/>
    <p:sldId id="294" r:id="rId19"/>
    <p:sldId id="271" r:id="rId20"/>
    <p:sldId id="272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6F3414-9710-BA11-C96C-4AE60953D2D8}" name="Miriam Nyvltova Fisakova" initials="MNF" userId="576c3c43732462a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205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modernComment_112_3E5BAD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8DF94C-FF76-412C-9547-A2B8829205D5}" authorId="{C96F3414-9710-BA11-C96C-4AE60953D2D8}" created="2022-10-31T18:31:56.244">
    <pc:sldMkLst xmlns:pc="http://schemas.microsoft.com/office/powerpoint/2013/main/command">
      <pc:docMk/>
      <pc:sldMk cId="1046195673" sldId="259"/>
    </pc:sldMkLst>
    <p188:txBody>
      <a:bodyPr/>
      <a:lstStyle/>
      <a:p>
        <a:r>
          <a:rPr lang="cs-CZ"/>
          <a:t>Tady říkam, co jak se vyvýjelo. U kopinatce jsou to baroreceptory, hormony, složení prostředí. Je to bezlebečný tvor, takže má jen neurální trubici a jak se evolučne vyvýjeli obratlovci, tak se to zezložitovalo a zesložitovatelo.</a:t>
        </a:r>
      </a:p>
    </p188:txBody>
  </p188:cm>
</p188:cmLst>
</file>

<file path=ppt/comments/modernComment_114_B9B7FF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BD8F515-8651-4614-9DF2-41B2A44EAC0E}" authorId="{C96F3414-9710-BA11-C96C-4AE60953D2D8}" created="2022-10-31T19:11:57.781">
    <pc:sldMkLst xmlns:pc="http://schemas.microsoft.com/office/powerpoint/2013/main/command">
      <pc:docMk/>
      <pc:sldMk cId="3115843401" sldId="276"/>
    </pc:sldMkLst>
    <p188:txBody>
      <a:bodyPr/>
      <a:lstStyle/>
      <a:p>
        <a:r>
          <a:rPr lang="cs-CZ"/>
          <a:t>Tyto receptory jsou evolučně starší, u rybovitych obratlovců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591692"/>
            <a:ext cx="71405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664757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81232" y="6048014"/>
            <a:ext cx="153222" cy="2397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41420" y="6048014"/>
            <a:ext cx="121414" cy="2426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81361" y="6048014"/>
            <a:ext cx="127200" cy="23977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35753" y="6048019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76" y="0"/>
                </a:moveTo>
                <a:lnTo>
                  <a:pt x="0" y="0"/>
                </a:lnTo>
                <a:lnTo>
                  <a:pt x="0" y="11404"/>
                </a:lnTo>
                <a:lnTo>
                  <a:pt x="31813" y="11404"/>
                </a:lnTo>
                <a:lnTo>
                  <a:pt x="31813" y="225336"/>
                </a:lnTo>
                <a:lnTo>
                  <a:pt x="0" y="225336"/>
                </a:lnTo>
                <a:lnTo>
                  <a:pt x="0" y="239776"/>
                </a:lnTo>
                <a:lnTo>
                  <a:pt x="104076" y="239776"/>
                </a:lnTo>
                <a:lnTo>
                  <a:pt x="104076" y="225336"/>
                </a:lnTo>
                <a:lnTo>
                  <a:pt x="69380" y="225336"/>
                </a:lnTo>
                <a:lnTo>
                  <a:pt x="69380" y="11404"/>
                </a:lnTo>
                <a:lnTo>
                  <a:pt x="104076" y="11404"/>
                </a:lnTo>
                <a:lnTo>
                  <a:pt x="10407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84123" y="6391867"/>
            <a:ext cx="147434" cy="24283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147197" y="6391249"/>
            <a:ext cx="118745" cy="243840"/>
          </a:xfrm>
          <a:custGeom>
            <a:avLst/>
            <a:gdLst/>
            <a:ahLst/>
            <a:cxnLst/>
            <a:rect l="l" t="t" r="r" b="b"/>
            <a:pathLst>
              <a:path w="118745" h="243840">
                <a:moveTo>
                  <a:pt x="118516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7950"/>
                </a:lnTo>
                <a:lnTo>
                  <a:pt x="0" y="124460"/>
                </a:lnTo>
                <a:lnTo>
                  <a:pt x="0" y="226060"/>
                </a:lnTo>
                <a:lnTo>
                  <a:pt x="0" y="243840"/>
                </a:lnTo>
                <a:lnTo>
                  <a:pt x="118516" y="243840"/>
                </a:lnTo>
                <a:lnTo>
                  <a:pt x="118516" y="226060"/>
                </a:lnTo>
                <a:lnTo>
                  <a:pt x="20231" y="226060"/>
                </a:lnTo>
                <a:lnTo>
                  <a:pt x="20231" y="124460"/>
                </a:lnTo>
                <a:lnTo>
                  <a:pt x="112750" y="124460"/>
                </a:lnTo>
                <a:lnTo>
                  <a:pt x="112750" y="107950"/>
                </a:lnTo>
                <a:lnTo>
                  <a:pt x="20231" y="107950"/>
                </a:lnTo>
                <a:lnTo>
                  <a:pt x="20231" y="17780"/>
                </a:lnTo>
                <a:lnTo>
                  <a:pt x="118516" y="17780"/>
                </a:lnTo>
                <a:lnTo>
                  <a:pt x="11851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87148" y="6391867"/>
            <a:ext cx="118526" cy="2428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591692"/>
            <a:ext cx="81788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070" y="2291933"/>
            <a:ext cx="577977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430784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artsme.com/images/happy-lungs-clipart-1.jpg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microsoft.com/office/2018/10/relationships/comments" Target="../comments/modernComment_112_3E5BADD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18/10/relationships/comments" Target="../comments/modernComment_114_B9B7FF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994" y="413900"/>
            <a:ext cx="273685" cy="427990"/>
          </a:xfrm>
          <a:custGeom>
            <a:avLst/>
            <a:gdLst/>
            <a:ahLst/>
            <a:cxnLst/>
            <a:rect l="l" t="t" r="r" b="b"/>
            <a:pathLst>
              <a:path w="273684" h="427990">
                <a:moveTo>
                  <a:pt x="67030" y="0"/>
                </a:moveTo>
                <a:lnTo>
                  <a:pt x="0" y="0"/>
                </a:lnTo>
                <a:lnTo>
                  <a:pt x="0" y="427652"/>
                </a:lnTo>
                <a:lnTo>
                  <a:pt x="67030" y="427652"/>
                </a:lnTo>
                <a:lnTo>
                  <a:pt x="67030" y="0"/>
                </a:lnTo>
                <a:close/>
              </a:path>
              <a:path w="273684" h="427990">
                <a:moveTo>
                  <a:pt x="93395" y="0"/>
                </a:moveTo>
                <a:lnTo>
                  <a:pt x="72705" y="0"/>
                </a:lnTo>
                <a:lnTo>
                  <a:pt x="113436" y="427652"/>
                </a:lnTo>
                <a:lnTo>
                  <a:pt x="139218" y="427652"/>
                </a:lnTo>
                <a:lnTo>
                  <a:pt x="93395" y="0"/>
                </a:lnTo>
                <a:close/>
              </a:path>
              <a:path w="273684" h="427990">
                <a:moveTo>
                  <a:pt x="205667" y="0"/>
                </a:moveTo>
                <a:lnTo>
                  <a:pt x="179942" y="0"/>
                </a:lnTo>
                <a:lnTo>
                  <a:pt x="139218" y="427652"/>
                </a:lnTo>
                <a:lnTo>
                  <a:pt x="159841" y="427652"/>
                </a:lnTo>
                <a:lnTo>
                  <a:pt x="205667" y="0"/>
                </a:lnTo>
                <a:close/>
              </a:path>
              <a:path w="273684" h="427990">
                <a:moveTo>
                  <a:pt x="273285" y="0"/>
                </a:moveTo>
                <a:lnTo>
                  <a:pt x="206251" y="0"/>
                </a:lnTo>
                <a:lnTo>
                  <a:pt x="206251" y="427652"/>
                </a:lnTo>
                <a:lnTo>
                  <a:pt x="273285" y="427652"/>
                </a:lnTo>
                <a:lnTo>
                  <a:pt x="27328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060" y="413900"/>
            <a:ext cx="217170" cy="433070"/>
          </a:xfrm>
          <a:custGeom>
            <a:avLst/>
            <a:gdLst/>
            <a:ahLst/>
            <a:cxnLst/>
            <a:rect l="l" t="t" r="r" b="b"/>
            <a:pathLst>
              <a:path w="217169" h="433069">
                <a:moveTo>
                  <a:pt x="67016" y="0"/>
                </a:moveTo>
                <a:lnTo>
                  <a:pt x="0" y="0"/>
                </a:lnTo>
                <a:lnTo>
                  <a:pt x="0" y="329683"/>
                </a:lnTo>
                <a:lnTo>
                  <a:pt x="8942" y="369728"/>
                </a:lnTo>
                <a:lnTo>
                  <a:pt x="32870" y="402516"/>
                </a:lnTo>
                <a:lnTo>
                  <a:pt x="67432" y="424668"/>
                </a:lnTo>
                <a:lnTo>
                  <a:pt x="108276" y="432803"/>
                </a:lnTo>
                <a:lnTo>
                  <a:pt x="149121" y="424668"/>
                </a:lnTo>
                <a:lnTo>
                  <a:pt x="183682" y="402516"/>
                </a:lnTo>
                <a:lnTo>
                  <a:pt x="207610" y="369728"/>
                </a:lnTo>
                <a:lnTo>
                  <a:pt x="208490" y="365791"/>
                </a:lnTo>
                <a:lnTo>
                  <a:pt x="108276" y="365791"/>
                </a:lnTo>
                <a:lnTo>
                  <a:pt x="93130" y="362971"/>
                </a:lnTo>
                <a:lnTo>
                  <a:pt x="79913" y="354833"/>
                </a:lnTo>
                <a:lnTo>
                  <a:pt x="70563" y="341859"/>
                </a:lnTo>
                <a:lnTo>
                  <a:pt x="67016" y="324533"/>
                </a:lnTo>
                <a:lnTo>
                  <a:pt x="67016" y="0"/>
                </a:lnTo>
                <a:close/>
              </a:path>
              <a:path w="217169" h="433069">
                <a:moveTo>
                  <a:pt x="216553" y="0"/>
                </a:moveTo>
                <a:lnTo>
                  <a:pt x="149520" y="0"/>
                </a:lnTo>
                <a:lnTo>
                  <a:pt x="149520" y="324533"/>
                </a:lnTo>
                <a:lnTo>
                  <a:pt x="145975" y="341859"/>
                </a:lnTo>
                <a:lnTo>
                  <a:pt x="136631" y="354833"/>
                </a:lnTo>
                <a:lnTo>
                  <a:pt x="123420" y="362971"/>
                </a:lnTo>
                <a:lnTo>
                  <a:pt x="108276" y="365791"/>
                </a:lnTo>
                <a:lnTo>
                  <a:pt x="208490" y="365791"/>
                </a:lnTo>
                <a:lnTo>
                  <a:pt x="216553" y="329683"/>
                </a:lnTo>
                <a:lnTo>
                  <a:pt x="2165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016" y="413900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33" y="0"/>
                </a:moveTo>
                <a:lnTo>
                  <a:pt x="0" y="0"/>
                </a:lnTo>
                <a:lnTo>
                  <a:pt x="0" y="427652"/>
                </a:lnTo>
                <a:lnTo>
                  <a:pt x="67033" y="427652"/>
                </a:lnTo>
                <a:lnTo>
                  <a:pt x="67033" y="0"/>
                </a:lnTo>
                <a:close/>
              </a:path>
              <a:path w="227330" h="427990">
                <a:moveTo>
                  <a:pt x="93601" y="0"/>
                </a:moveTo>
                <a:lnTo>
                  <a:pt x="67876" y="0"/>
                </a:lnTo>
                <a:lnTo>
                  <a:pt x="134066" y="427652"/>
                </a:lnTo>
                <a:lnTo>
                  <a:pt x="154688" y="427652"/>
                </a:lnTo>
                <a:lnTo>
                  <a:pt x="93601" y="0"/>
                </a:lnTo>
                <a:close/>
              </a:path>
              <a:path w="227330" h="427990">
                <a:moveTo>
                  <a:pt x="226873" y="0"/>
                </a:moveTo>
                <a:lnTo>
                  <a:pt x="159839" y="0"/>
                </a:lnTo>
                <a:lnTo>
                  <a:pt x="159839" y="427652"/>
                </a:lnTo>
                <a:lnTo>
                  <a:pt x="226873" y="427652"/>
                </a:lnTo>
                <a:lnTo>
                  <a:pt x="22687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9762" y="413905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623" y="0"/>
                </a:moveTo>
                <a:lnTo>
                  <a:pt x="0" y="0"/>
                </a:lnTo>
                <a:lnTo>
                  <a:pt x="0" y="20345"/>
                </a:lnTo>
                <a:lnTo>
                  <a:pt x="56730" y="20345"/>
                </a:lnTo>
                <a:lnTo>
                  <a:pt x="56730" y="401878"/>
                </a:lnTo>
                <a:lnTo>
                  <a:pt x="0" y="401878"/>
                </a:lnTo>
                <a:lnTo>
                  <a:pt x="0" y="427659"/>
                </a:lnTo>
                <a:lnTo>
                  <a:pt x="185623" y="427659"/>
                </a:lnTo>
                <a:lnTo>
                  <a:pt x="185623" y="401878"/>
                </a:lnTo>
                <a:lnTo>
                  <a:pt x="123736" y="401878"/>
                </a:lnTo>
                <a:lnTo>
                  <a:pt x="123736" y="20345"/>
                </a:lnTo>
                <a:lnTo>
                  <a:pt x="185623" y="20345"/>
                </a:lnTo>
                <a:lnTo>
                  <a:pt x="18562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50" y="1027172"/>
            <a:ext cx="263525" cy="433705"/>
          </a:xfrm>
          <a:custGeom>
            <a:avLst/>
            <a:gdLst/>
            <a:ahLst/>
            <a:cxnLst/>
            <a:rect l="l" t="t" r="r" b="b"/>
            <a:pathLst>
              <a:path w="263525" h="433705">
                <a:moveTo>
                  <a:pt x="36092" y="0"/>
                </a:moveTo>
                <a:lnTo>
                  <a:pt x="0" y="0"/>
                </a:lnTo>
                <a:lnTo>
                  <a:pt x="0" y="433094"/>
                </a:lnTo>
                <a:lnTo>
                  <a:pt x="36092" y="433094"/>
                </a:lnTo>
                <a:lnTo>
                  <a:pt x="36092" y="0"/>
                </a:lnTo>
                <a:close/>
              </a:path>
              <a:path w="263525" h="433705">
                <a:moveTo>
                  <a:pt x="56718" y="0"/>
                </a:moveTo>
                <a:lnTo>
                  <a:pt x="36092" y="0"/>
                </a:lnTo>
                <a:lnTo>
                  <a:pt x="108281" y="433094"/>
                </a:lnTo>
                <a:lnTo>
                  <a:pt x="134062" y="433094"/>
                </a:lnTo>
                <a:lnTo>
                  <a:pt x="56718" y="0"/>
                </a:lnTo>
                <a:close/>
              </a:path>
              <a:path w="263525" h="433705">
                <a:moveTo>
                  <a:pt x="226868" y="0"/>
                </a:moveTo>
                <a:lnTo>
                  <a:pt x="206247" y="0"/>
                </a:lnTo>
                <a:lnTo>
                  <a:pt x="134062" y="433094"/>
                </a:lnTo>
                <a:lnTo>
                  <a:pt x="154685" y="433094"/>
                </a:lnTo>
                <a:lnTo>
                  <a:pt x="226868" y="0"/>
                </a:lnTo>
                <a:close/>
              </a:path>
              <a:path w="263525" h="433705">
                <a:moveTo>
                  <a:pt x="262960" y="0"/>
                </a:moveTo>
                <a:lnTo>
                  <a:pt x="232037" y="0"/>
                </a:lnTo>
                <a:lnTo>
                  <a:pt x="232037" y="433094"/>
                </a:lnTo>
                <a:lnTo>
                  <a:pt x="262960" y="433094"/>
                </a:lnTo>
                <a:lnTo>
                  <a:pt x="26296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352" y="1026693"/>
            <a:ext cx="211454" cy="433070"/>
          </a:xfrm>
          <a:custGeom>
            <a:avLst/>
            <a:gdLst/>
            <a:ahLst/>
            <a:cxnLst/>
            <a:rect l="l" t="t" r="r" b="b"/>
            <a:pathLst>
              <a:path w="211455" h="433069">
                <a:moveTo>
                  <a:pt x="211404" y="0"/>
                </a:moveTo>
                <a:lnTo>
                  <a:pt x="0" y="0"/>
                </a:lnTo>
                <a:lnTo>
                  <a:pt x="0" y="31737"/>
                </a:lnTo>
                <a:lnTo>
                  <a:pt x="0" y="191757"/>
                </a:lnTo>
                <a:lnTo>
                  <a:pt x="0" y="222237"/>
                </a:lnTo>
                <a:lnTo>
                  <a:pt x="0" y="402577"/>
                </a:lnTo>
                <a:lnTo>
                  <a:pt x="0" y="433057"/>
                </a:lnTo>
                <a:lnTo>
                  <a:pt x="211404" y="433057"/>
                </a:lnTo>
                <a:lnTo>
                  <a:pt x="211404" y="402577"/>
                </a:lnTo>
                <a:lnTo>
                  <a:pt x="36093" y="402577"/>
                </a:lnTo>
                <a:lnTo>
                  <a:pt x="36093" y="222237"/>
                </a:lnTo>
                <a:lnTo>
                  <a:pt x="201104" y="222237"/>
                </a:lnTo>
                <a:lnTo>
                  <a:pt x="201104" y="191757"/>
                </a:lnTo>
                <a:lnTo>
                  <a:pt x="36093" y="191757"/>
                </a:lnTo>
                <a:lnTo>
                  <a:pt x="36093" y="31737"/>
                </a:lnTo>
                <a:lnTo>
                  <a:pt x="211404" y="31737"/>
                </a:lnTo>
                <a:lnTo>
                  <a:pt x="21140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6336" y="1027172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108276" y="0"/>
                </a:moveTo>
                <a:lnTo>
                  <a:pt x="0" y="0"/>
                </a:lnTo>
                <a:lnTo>
                  <a:pt x="0" y="433094"/>
                </a:lnTo>
                <a:lnTo>
                  <a:pt x="108276" y="433094"/>
                </a:lnTo>
                <a:lnTo>
                  <a:pt x="148316" y="424957"/>
                </a:lnTo>
                <a:lnTo>
                  <a:pt x="181107" y="402802"/>
                </a:lnTo>
                <a:lnTo>
                  <a:pt x="181542" y="402158"/>
                </a:lnTo>
                <a:lnTo>
                  <a:pt x="30941" y="402158"/>
                </a:lnTo>
                <a:lnTo>
                  <a:pt x="30941" y="30939"/>
                </a:lnTo>
                <a:lnTo>
                  <a:pt x="181548" y="30939"/>
                </a:lnTo>
                <a:lnTo>
                  <a:pt x="181107" y="30286"/>
                </a:lnTo>
                <a:lnTo>
                  <a:pt x="148316" y="8135"/>
                </a:lnTo>
                <a:lnTo>
                  <a:pt x="108276" y="0"/>
                </a:lnTo>
                <a:close/>
              </a:path>
              <a:path w="211455" h="433705">
                <a:moveTo>
                  <a:pt x="181548" y="30939"/>
                </a:moveTo>
                <a:lnTo>
                  <a:pt x="108276" y="30939"/>
                </a:lnTo>
                <a:lnTo>
                  <a:pt x="134782" y="36415"/>
                </a:lnTo>
                <a:lnTo>
                  <a:pt x="157903" y="51557"/>
                </a:lnTo>
                <a:lnTo>
                  <a:pt x="174258" y="74435"/>
                </a:lnTo>
                <a:lnTo>
                  <a:pt x="180461" y="103119"/>
                </a:lnTo>
                <a:lnTo>
                  <a:pt x="180461" y="329974"/>
                </a:lnTo>
                <a:lnTo>
                  <a:pt x="174258" y="358654"/>
                </a:lnTo>
                <a:lnTo>
                  <a:pt x="157903" y="381534"/>
                </a:lnTo>
                <a:lnTo>
                  <a:pt x="134782" y="396680"/>
                </a:lnTo>
                <a:lnTo>
                  <a:pt x="108276" y="402158"/>
                </a:lnTo>
                <a:lnTo>
                  <a:pt x="181542" y="402158"/>
                </a:lnTo>
                <a:lnTo>
                  <a:pt x="203264" y="370014"/>
                </a:lnTo>
                <a:lnTo>
                  <a:pt x="211402" y="329974"/>
                </a:lnTo>
                <a:lnTo>
                  <a:pt x="211402" y="103119"/>
                </a:lnTo>
                <a:lnTo>
                  <a:pt x="203264" y="63075"/>
                </a:lnTo>
                <a:lnTo>
                  <a:pt x="181548" y="30939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10000" y="2057400"/>
            <a:ext cx="5122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XVII. </a:t>
            </a:r>
            <a:r>
              <a:rPr sz="4400" spc="-10" dirty="0"/>
              <a:t>Pneumografie</a:t>
            </a:r>
            <a:endParaRPr sz="44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707542" y="6261413"/>
            <a:ext cx="39776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Fyziologický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ústav,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Lékařská</a:t>
            </a:r>
            <a:r>
              <a:rPr sz="1200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fakulta</a:t>
            </a:r>
            <a:r>
              <a:rPr sz="12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Masarykovy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univerzity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0400" y="2720996"/>
            <a:ext cx="8446135" cy="136334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4400" b="1" dirty="0">
                <a:solidFill>
                  <a:srgbClr val="0000DC"/>
                </a:solidFill>
                <a:latin typeface="Arial"/>
                <a:cs typeface="Arial"/>
              </a:rPr>
              <a:t>XX. </a:t>
            </a:r>
            <a:r>
              <a:rPr sz="4400" b="1" spc="-10" dirty="0">
                <a:solidFill>
                  <a:srgbClr val="0000DC"/>
                </a:solidFill>
                <a:latin typeface="Arial"/>
                <a:cs typeface="Arial"/>
              </a:rPr>
              <a:t>Pneumotachografie</a:t>
            </a:r>
            <a:endParaRPr sz="4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41474"/>
            <a:ext cx="817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Chemické</a:t>
            </a:r>
            <a:r>
              <a:rPr spc="-150" dirty="0"/>
              <a:t> </a:t>
            </a:r>
            <a:r>
              <a:rPr dirty="0"/>
              <a:t>řízení</a:t>
            </a:r>
            <a:r>
              <a:rPr spc="-175" dirty="0"/>
              <a:t> </a:t>
            </a:r>
            <a:r>
              <a:rPr spc="-10" dirty="0"/>
              <a:t>ventilace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10043"/>
            <a:ext cx="10660380" cy="18669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192405" algn="l"/>
              </a:tabLst>
            </a:pPr>
            <a:r>
              <a:rPr sz="2800" dirty="0" err="1">
                <a:latin typeface="Arial"/>
                <a:cs typeface="Arial"/>
              </a:rPr>
              <a:t>Ventilace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dechový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objem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*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frekvence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dýchání</a:t>
            </a:r>
            <a:endParaRPr sz="2800" dirty="0">
              <a:latin typeface="Arial"/>
              <a:cs typeface="Arial"/>
            </a:endParaRPr>
          </a:p>
          <a:p>
            <a:pPr marL="608330" indent="-342900">
              <a:lnSpc>
                <a:spcPct val="100000"/>
              </a:lnSpc>
              <a:spcBef>
                <a:spcPts val="645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bjem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vzduchu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prodýchaný</a:t>
            </a:r>
            <a:r>
              <a:rPr sz="20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za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čas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(l/min)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08330" marR="508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rekvence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dýchání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pneumografii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dána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délkou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dechového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cyklu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(BI),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délkou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inspiria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(Ti)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expiria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(Te)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0833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loubka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dýchání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pneumografii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amplituda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dechu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(Amp)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982" y="3304456"/>
            <a:ext cx="11243818" cy="20024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Chemická</a:t>
            </a:r>
            <a:r>
              <a:rPr sz="28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regulace</a:t>
            </a:r>
            <a:r>
              <a:rPr sz="28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ventilace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92405" marR="2931160">
              <a:lnSpc>
                <a:spcPct val="100000"/>
              </a:lnSpc>
              <a:spcBef>
                <a:spcPts val="20"/>
              </a:spcBef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- 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hloubky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frekvence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dýchání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Arial"/>
                <a:cs typeface="Arial"/>
              </a:rPr>
              <a:t>základě</a:t>
            </a:r>
            <a:r>
              <a:rPr lang="cs-CZ"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informací</a:t>
            </a:r>
            <a:r>
              <a:rPr sz="20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z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chemoreceptorů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192405" algn="l"/>
              </a:tabLst>
            </a:pPr>
            <a:r>
              <a:rPr sz="2800" spc="-10" dirty="0" err="1">
                <a:solidFill>
                  <a:schemeClr val="tx1"/>
                </a:solidFill>
                <a:latin typeface="Arial"/>
                <a:cs typeface="Arial"/>
              </a:rPr>
              <a:t>Chemoreceptory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08330" indent="-342900">
              <a:lnSpc>
                <a:spcPct val="100000"/>
              </a:lnSpc>
              <a:spcBef>
                <a:spcPts val="640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entrální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buňky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prodloužené</a:t>
            </a:r>
            <a:r>
              <a:rPr sz="20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míše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blízko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respiračního</a:t>
            </a:r>
            <a:r>
              <a:rPr sz="20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centra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0833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eriferní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karotické</a:t>
            </a:r>
            <a:r>
              <a:rPr sz="20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aortální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3713" y="2976943"/>
            <a:ext cx="3012821" cy="20262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82835" y="3911087"/>
            <a:ext cx="63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ahoma"/>
                <a:cs typeface="Tahoma"/>
              </a:rPr>
              <a:t>Amp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07542" y="6261413"/>
            <a:ext cx="39776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Fyziologický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ústav,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Lékařská</a:t>
            </a:r>
            <a:r>
              <a:rPr sz="1200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fakulta</a:t>
            </a:r>
            <a:r>
              <a:rPr sz="12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Masarykovy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univerzity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6169" y="4283595"/>
            <a:ext cx="27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ahoma"/>
                <a:cs typeface="Tahoma"/>
              </a:rPr>
              <a:t>Ti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55275" y="4388330"/>
            <a:ext cx="321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Tahoma"/>
                <a:cs typeface="Tahoma"/>
              </a:rPr>
              <a:t>Te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4958" y="4975236"/>
            <a:ext cx="319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ahoma"/>
                <a:cs typeface="Tahoma"/>
              </a:rPr>
              <a:t>BI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282244"/>
            <a:ext cx="817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Mrtvý</a:t>
            </a:r>
            <a:r>
              <a:rPr spc="-110" dirty="0"/>
              <a:t> </a:t>
            </a:r>
            <a:r>
              <a:rPr spc="-10" dirty="0"/>
              <a:t>prostor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143000"/>
            <a:ext cx="13944600" cy="11945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1781810" indent="-4572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192405" algn="l"/>
              </a:tabLst>
            </a:pPr>
            <a:r>
              <a:rPr lang="cs-CZ" sz="2800" dirty="0">
                <a:solidFill>
                  <a:schemeClr val="tx1"/>
                </a:solidFill>
                <a:latin typeface="Arial"/>
                <a:cs typeface="Arial"/>
              </a:rPr>
              <a:t>je o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bjem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vzduchu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konduktivní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oblasti</a:t>
            </a:r>
            <a:r>
              <a:rPr sz="28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dýchacích</a:t>
            </a:r>
            <a:r>
              <a:rPr lang="cs-CZ"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 err="1">
                <a:solidFill>
                  <a:schemeClr val="tx1"/>
                </a:solidFill>
                <a:latin typeface="Arial"/>
                <a:cs typeface="Arial"/>
              </a:rPr>
              <a:t>cest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kde</a:t>
            </a:r>
            <a:r>
              <a:rPr lang="cs-CZ"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neprobíhá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výměna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plynů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 err="1">
                <a:solidFill>
                  <a:schemeClr val="tx1"/>
                </a:solidFill>
                <a:latin typeface="Arial"/>
                <a:cs typeface="Arial"/>
              </a:rPr>
              <a:t>krví</a:t>
            </a:r>
            <a:endParaRPr lang="cs-CZ" sz="2800" spc="-2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065" marR="178181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endParaRPr lang="cs-CZ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0081" y="3129165"/>
            <a:ext cx="2267711" cy="27200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07542" y="6261413"/>
            <a:ext cx="39776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Fyziologický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ústav,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Lékařská</a:t>
            </a:r>
            <a:r>
              <a:rPr sz="1200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fakulta</a:t>
            </a:r>
            <a:r>
              <a:rPr sz="12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Masarykovy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univerzity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394AE4-FDD1-2CD5-2CC8-C9C4694C4D3C}"/>
              </a:ext>
            </a:extLst>
          </p:cNvPr>
          <p:cNvSpPr txBox="1"/>
          <p:nvPr/>
        </p:nvSpPr>
        <p:spPr>
          <a:xfrm>
            <a:off x="868681" y="2946330"/>
            <a:ext cx="8351519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20"/>
              </a:spcBef>
              <a:tabLst>
                <a:tab pos="443865" algn="l"/>
              </a:tabLst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Anatomický</a:t>
            </a:r>
            <a:r>
              <a:rPr lang="cs-CZ" sz="1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MP:</a:t>
            </a:r>
            <a:r>
              <a:rPr lang="cs-CZ" sz="1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objem</a:t>
            </a:r>
            <a:r>
              <a:rPr lang="cs-CZ" sz="1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respiračního</a:t>
            </a:r>
            <a:r>
              <a:rPr lang="cs-CZ" sz="1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systému</a:t>
            </a:r>
            <a:r>
              <a:rPr lang="cs-CZ" sz="1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mimo</a:t>
            </a:r>
            <a:r>
              <a:rPr lang="cs-CZ" sz="18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alveoly</a:t>
            </a:r>
            <a:r>
              <a:rPr lang="cs-CZ" sz="1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(150-200</a:t>
            </a:r>
            <a:r>
              <a:rPr lang="cs-CZ" sz="1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spc="-25" dirty="0">
                <a:solidFill>
                  <a:schemeClr val="tx1"/>
                </a:solidFill>
                <a:latin typeface="Arial"/>
                <a:cs typeface="Arial"/>
              </a:rPr>
              <a:t>ml)</a:t>
            </a: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̶	Funkční</a:t>
            </a:r>
            <a:r>
              <a:rPr lang="cs-CZ" sz="1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(fyziologický)</a:t>
            </a:r>
            <a:r>
              <a:rPr lang="cs-CZ" sz="1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MP:</a:t>
            </a:r>
            <a:r>
              <a:rPr lang="cs-CZ" sz="1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Objemem</a:t>
            </a:r>
            <a:r>
              <a:rPr lang="cs-CZ" sz="1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vzduchu,</a:t>
            </a:r>
            <a:r>
              <a:rPr lang="cs-CZ" sz="1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který</a:t>
            </a:r>
            <a:r>
              <a:rPr lang="cs-CZ" sz="1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se</a:t>
            </a:r>
            <a:r>
              <a:rPr lang="cs-CZ" sz="1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neúčastní</a:t>
            </a:r>
            <a:r>
              <a:rPr lang="cs-CZ" sz="1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výměny</a:t>
            </a:r>
            <a:r>
              <a:rPr lang="cs-CZ" sz="1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plynů</a:t>
            </a:r>
            <a:r>
              <a:rPr lang="cs-CZ" sz="1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cs-CZ" sz="1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krví</a:t>
            </a:r>
            <a:r>
              <a:rPr lang="cs-CZ" sz="1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spc="-50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zahrnuje</a:t>
            </a:r>
            <a:r>
              <a:rPr lang="cs-CZ" sz="1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/>
                <a:cs typeface="Arial"/>
              </a:rPr>
              <a:t>neprokrvené</a:t>
            </a:r>
            <a:r>
              <a:rPr lang="cs-CZ" sz="18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1800" spc="-10" dirty="0">
                <a:solidFill>
                  <a:schemeClr val="tx1"/>
                </a:solidFill>
                <a:latin typeface="Arial"/>
                <a:cs typeface="Arial"/>
              </a:rPr>
              <a:t>alveoly</a:t>
            </a:r>
            <a:endParaRPr lang="cs-CZ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3340"/>
              </a:lnSpc>
              <a:tabLst>
                <a:tab pos="192405" algn="l"/>
              </a:tabLst>
            </a:pP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̶	U</a:t>
            </a:r>
            <a:r>
              <a:rPr lang="cs-CZ"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zdravých</a:t>
            </a:r>
            <a:r>
              <a:rPr lang="cs-CZ" sz="24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jedinců</a:t>
            </a:r>
            <a:r>
              <a:rPr lang="cs-CZ"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jsou</a:t>
            </a:r>
            <a:r>
              <a:rPr lang="cs-CZ" sz="24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oba</a:t>
            </a:r>
            <a:r>
              <a:rPr lang="cs-CZ" sz="24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mrtvé</a:t>
            </a:r>
            <a:r>
              <a:rPr lang="cs-CZ" sz="24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Arial"/>
                <a:cs typeface="Arial"/>
              </a:rPr>
              <a:t>prostory</a:t>
            </a:r>
            <a:r>
              <a:rPr lang="cs-CZ" sz="2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400" spc="-10" dirty="0">
                <a:solidFill>
                  <a:schemeClr val="tx1"/>
                </a:solidFill>
                <a:latin typeface="Arial"/>
                <a:cs typeface="Arial"/>
              </a:rPr>
              <a:t>stejné</a:t>
            </a:r>
            <a:endParaRPr lang="cs-CZ" sz="2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97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70" y="209549"/>
            <a:ext cx="3498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Tlaky</a:t>
            </a:r>
            <a:r>
              <a:rPr spc="-65" dirty="0"/>
              <a:t> </a:t>
            </a:r>
            <a:r>
              <a:rPr dirty="0"/>
              <a:t>v</a:t>
            </a:r>
            <a:r>
              <a:rPr spc="-50" dirty="0"/>
              <a:t> </a:t>
            </a:r>
            <a:r>
              <a:rPr spc="-10" dirty="0"/>
              <a:t>plicích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25740" y="869190"/>
            <a:ext cx="2282190" cy="31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94155" algn="l"/>
              </a:tabLst>
            </a:pPr>
            <a:r>
              <a:rPr sz="2000" spc="-10" dirty="0">
                <a:latin typeface="Tahoma"/>
                <a:cs typeface="Tahoma"/>
              </a:rPr>
              <a:t>nádech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3000" spc="-15" baseline="2777" dirty="0">
                <a:latin typeface="Tahoma"/>
                <a:cs typeface="Tahoma"/>
              </a:rPr>
              <a:t>výdech</a:t>
            </a:r>
            <a:endParaRPr sz="3000" baseline="2777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65325" y="867410"/>
            <a:ext cx="8416290" cy="5532120"/>
            <a:chOff x="1965325" y="867410"/>
            <a:chExt cx="8416290" cy="55321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3757" y="4984457"/>
              <a:ext cx="2927800" cy="14150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8943" y="867410"/>
              <a:ext cx="2732613" cy="22811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1350" y="3438207"/>
              <a:ext cx="2830207" cy="12320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5325" y="934224"/>
              <a:ext cx="2742564" cy="542213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47896" y="1418970"/>
            <a:ext cx="1790700" cy="80518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spc="-10" dirty="0">
                <a:latin typeface="Tahoma"/>
                <a:cs typeface="Tahoma"/>
              </a:rPr>
              <a:t>poplicnice</a:t>
            </a:r>
            <a:endParaRPr sz="2000">
              <a:latin typeface="Tahoma"/>
              <a:cs typeface="Tahoma"/>
            </a:endParaRPr>
          </a:p>
          <a:p>
            <a:pPr marL="532765">
              <a:lnSpc>
                <a:spcPct val="100000"/>
              </a:lnSpc>
              <a:spcBef>
                <a:spcPts val="670"/>
              </a:spcBef>
            </a:pPr>
            <a:r>
              <a:rPr sz="2000" spc="-10" dirty="0">
                <a:latin typeface="Tahoma"/>
                <a:cs typeface="Tahoma"/>
              </a:rPr>
              <a:t>pohrudnice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7265" y="5416702"/>
            <a:ext cx="4152265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786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Pleurální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štěrbina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– </a:t>
            </a:r>
            <a:r>
              <a:rPr sz="2000" dirty="0">
                <a:latin typeface="Tahoma"/>
                <a:cs typeface="Tahoma"/>
              </a:rPr>
              <a:t>mezi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poplicnicí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a </a:t>
            </a:r>
            <a:r>
              <a:rPr sz="2000" spc="-10" dirty="0">
                <a:latin typeface="Tahoma"/>
                <a:cs typeface="Tahoma"/>
              </a:rPr>
              <a:t>pohrudnicí</a:t>
            </a:r>
            <a:endParaRPr sz="2000" dirty="0">
              <a:latin typeface="Tahoma"/>
              <a:cs typeface="Tahoma"/>
            </a:endParaRPr>
          </a:p>
          <a:p>
            <a:pPr marL="271780">
              <a:lnSpc>
                <a:spcPct val="100000"/>
              </a:lnSpc>
              <a:spcBef>
                <a:spcPts val="1815"/>
              </a:spcBef>
            </a:pPr>
            <a:r>
              <a:rPr sz="1200" spc="-10" dirty="0">
                <a:latin typeface="Tahoma"/>
                <a:cs typeface="Tahoma"/>
                <a:hlinkClick r:id="rId6"/>
              </a:rPr>
              <a:t>http://worldartsme.com/images/happy-</a:t>
            </a:r>
            <a:r>
              <a:rPr sz="1200" dirty="0">
                <a:latin typeface="Tahoma"/>
                <a:cs typeface="Tahoma"/>
                <a:hlinkClick r:id="rId6"/>
              </a:rPr>
              <a:t>lungs-</a:t>
            </a:r>
            <a:r>
              <a:rPr sz="1200" spc="-10" dirty="0">
                <a:latin typeface="Tahoma"/>
                <a:cs typeface="Tahoma"/>
                <a:hlinkClick r:id="rId6"/>
              </a:rPr>
              <a:t>clipart-1.jpg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4479" y="5812637"/>
            <a:ext cx="98234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Pleurální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ahoma"/>
                <a:cs typeface="Tahoma"/>
              </a:rPr>
              <a:t>tekutina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3241" y="1855597"/>
            <a:ext cx="4319270" cy="4007485"/>
          </a:xfrm>
          <a:custGeom>
            <a:avLst/>
            <a:gdLst/>
            <a:ahLst/>
            <a:cxnLst/>
            <a:rect l="l" t="t" r="r" b="b"/>
            <a:pathLst>
              <a:path w="4319270" h="4007485">
                <a:moveTo>
                  <a:pt x="463041" y="3628898"/>
                </a:moveTo>
                <a:lnTo>
                  <a:pt x="0" y="4007459"/>
                </a:lnTo>
              </a:path>
              <a:path w="4319270" h="4007485">
                <a:moveTo>
                  <a:pt x="1079499" y="197357"/>
                </a:moveTo>
                <a:lnTo>
                  <a:pt x="1702054" y="0"/>
                </a:lnTo>
              </a:path>
              <a:path w="4319270" h="4007485">
                <a:moveTo>
                  <a:pt x="1552447" y="808863"/>
                </a:moveTo>
                <a:lnTo>
                  <a:pt x="2110994" y="397510"/>
                </a:lnTo>
              </a:path>
              <a:path w="4319270" h="4007485">
                <a:moveTo>
                  <a:pt x="4319142" y="3128772"/>
                </a:moveTo>
                <a:lnTo>
                  <a:pt x="2036571" y="3628898"/>
                </a:lnTo>
              </a:path>
              <a:path w="4319270" h="4007485">
                <a:moveTo>
                  <a:pt x="4319142" y="1424051"/>
                </a:moveTo>
                <a:lnTo>
                  <a:pt x="1206626" y="156971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2829" y="3111754"/>
            <a:ext cx="6240780" cy="1960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80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Alveolární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(pulmonální)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tlak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atmosférický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tlak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ahoma"/>
                <a:cs typeface="Tahoma"/>
              </a:rPr>
              <a:t>(zde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0)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600">
              <a:latin typeface="Tahoma"/>
              <a:cs typeface="Tahoma"/>
            </a:endParaRPr>
          </a:p>
          <a:p>
            <a:pPr marL="2111375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Pleurální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(štěrbinový)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tlak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(vždy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záporný)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21779" y="468630"/>
            <a:ext cx="34467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Objem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vdechovaného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vzduchu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72858" y="2162873"/>
            <a:ext cx="2862580" cy="4127500"/>
            <a:chOff x="6872858" y="2162873"/>
            <a:chExt cx="2862580" cy="4127500"/>
          </a:xfrm>
        </p:grpSpPr>
        <p:sp>
          <p:nvSpPr>
            <p:cNvPr id="17" name="object 17"/>
            <p:cNvSpPr/>
            <p:nvPr/>
          </p:nvSpPr>
          <p:spPr>
            <a:xfrm>
              <a:off x="6882383" y="4054220"/>
              <a:ext cx="850900" cy="98425"/>
            </a:xfrm>
            <a:custGeom>
              <a:avLst/>
              <a:gdLst/>
              <a:ahLst/>
              <a:cxnLst/>
              <a:rect l="l" t="t" r="r" b="b"/>
              <a:pathLst>
                <a:path w="850900" h="98425">
                  <a:moveTo>
                    <a:pt x="0" y="0"/>
                  </a:moveTo>
                  <a:lnTo>
                    <a:pt x="850900" y="9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1999" y="2177160"/>
              <a:ext cx="1339215" cy="849630"/>
            </a:xfrm>
            <a:custGeom>
              <a:avLst/>
              <a:gdLst/>
              <a:ahLst/>
              <a:cxnLst/>
              <a:rect l="l" t="t" r="r" b="b"/>
              <a:pathLst>
                <a:path w="1339215" h="849630">
                  <a:moveTo>
                    <a:pt x="0" y="838200"/>
                  </a:moveTo>
                  <a:lnTo>
                    <a:pt x="40262" y="827234"/>
                  </a:lnTo>
                  <a:lnTo>
                    <a:pt x="85710" y="808430"/>
                  </a:lnTo>
                  <a:lnTo>
                    <a:pt x="133635" y="782542"/>
                  </a:lnTo>
                  <a:lnTo>
                    <a:pt x="181327" y="750325"/>
                  </a:lnTo>
                  <a:lnTo>
                    <a:pt x="226077" y="712534"/>
                  </a:lnTo>
                  <a:lnTo>
                    <a:pt x="265175" y="669925"/>
                  </a:lnTo>
                  <a:lnTo>
                    <a:pt x="289755" y="632939"/>
                  </a:lnTo>
                  <a:lnTo>
                    <a:pt x="311082" y="590184"/>
                  </a:lnTo>
                  <a:lnTo>
                    <a:pt x="330117" y="543239"/>
                  </a:lnTo>
                  <a:lnTo>
                    <a:pt x="347821" y="493680"/>
                  </a:lnTo>
                  <a:lnTo>
                    <a:pt x="365156" y="443086"/>
                  </a:lnTo>
                  <a:lnTo>
                    <a:pt x="383083" y="393033"/>
                  </a:lnTo>
                  <a:lnTo>
                    <a:pt x="402564" y="345099"/>
                  </a:lnTo>
                  <a:lnTo>
                    <a:pt x="424560" y="300863"/>
                  </a:lnTo>
                  <a:lnTo>
                    <a:pt x="448692" y="255597"/>
                  </a:lnTo>
                  <a:lnTo>
                    <a:pt x="473878" y="205847"/>
                  </a:lnTo>
                  <a:lnTo>
                    <a:pt x="500032" y="154947"/>
                  </a:lnTo>
                  <a:lnTo>
                    <a:pt x="527065" y="106235"/>
                  </a:lnTo>
                  <a:lnTo>
                    <a:pt x="554891" y="63048"/>
                  </a:lnTo>
                  <a:lnTo>
                    <a:pt x="583420" y="28721"/>
                  </a:lnTo>
                  <a:lnTo>
                    <a:pt x="642239" y="0"/>
                  </a:lnTo>
                  <a:lnTo>
                    <a:pt x="669489" y="9138"/>
                  </a:lnTo>
                  <a:lnTo>
                    <a:pt x="726929" y="62930"/>
                  </a:lnTo>
                  <a:lnTo>
                    <a:pt x="756582" y="102834"/>
                  </a:lnTo>
                  <a:lnTo>
                    <a:pt x="786500" y="148244"/>
                  </a:lnTo>
                  <a:lnTo>
                    <a:pt x="816417" y="196784"/>
                  </a:lnTo>
                  <a:lnTo>
                    <a:pt x="846063" y="246079"/>
                  </a:lnTo>
                  <a:lnTo>
                    <a:pt x="875173" y="293756"/>
                  </a:lnTo>
                  <a:lnTo>
                    <a:pt x="903477" y="337438"/>
                  </a:lnTo>
                  <a:lnTo>
                    <a:pt x="931280" y="380620"/>
                  </a:lnTo>
                  <a:lnTo>
                    <a:pt x="959000" y="427422"/>
                  </a:lnTo>
                  <a:lnTo>
                    <a:pt x="986545" y="476414"/>
                  </a:lnTo>
                  <a:lnTo>
                    <a:pt x="1013824" y="526165"/>
                  </a:lnTo>
                  <a:lnTo>
                    <a:pt x="1040744" y="575244"/>
                  </a:lnTo>
                  <a:lnTo>
                    <a:pt x="1067213" y="622220"/>
                  </a:lnTo>
                  <a:lnTo>
                    <a:pt x="1093141" y="665661"/>
                  </a:lnTo>
                  <a:lnTo>
                    <a:pt x="1118433" y="704138"/>
                  </a:lnTo>
                  <a:lnTo>
                    <a:pt x="1143000" y="736218"/>
                  </a:lnTo>
                  <a:lnTo>
                    <a:pt x="1186691" y="778465"/>
                  </a:lnTo>
                  <a:lnTo>
                    <a:pt x="1229699" y="806026"/>
                  </a:lnTo>
                  <a:lnTo>
                    <a:pt x="1270458" y="823754"/>
                  </a:lnTo>
                  <a:lnTo>
                    <a:pt x="1307400" y="836502"/>
                  </a:lnTo>
                  <a:lnTo>
                    <a:pt x="1338960" y="849122"/>
                  </a:lnTo>
                </a:path>
              </a:pathLst>
            </a:custGeom>
            <a:ln w="28575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78062" y="3627881"/>
              <a:ext cx="1282700" cy="2643505"/>
            </a:xfrm>
            <a:custGeom>
              <a:avLst/>
              <a:gdLst/>
              <a:ahLst/>
              <a:cxnLst/>
              <a:rect l="l" t="t" r="r" b="b"/>
              <a:pathLst>
                <a:path w="1282700" h="2643504">
                  <a:moveTo>
                    <a:pt x="0" y="528447"/>
                  </a:moveTo>
                  <a:lnTo>
                    <a:pt x="24655" y="599008"/>
                  </a:lnTo>
                  <a:lnTo>
                    <a:pt x="47188" y="660572"/>
                  </a:lnTo>
                  <a:lnTo>
                    <a:pt x="68013" y="714436"/>
                  </a:lnTo>
                  <a:lnTo>
                    <a:pt x="87543" y="761897"/>
                  </a:lnTo>
                  <a:lnTo>
                    <a:pt x="106191" y="804253"/>
                  </a:lnTo>
                  <a:lnTo>
                    <a:pt x="124370" y="842801"/>
                  </a:lnTo>
                  <a:lnTo>
                    <a:pt x="142493" y="878840"/>
                  </a:lnTo>
                  <a:lnTo>
                    <a:pt x="171813" y="934876"/>
                  </a:lnTo>
                  <a:lnTo>
                    <a:pt x="198167" y="978614"/>
                  </a:lnTo>
                  <a:lnTo>
                    <a:pt x="224879" y="1008088"/>
                  </a:lnTo>
                  <a:lnTo>
                    <a:pt x="255269" y="1021334"/>
                  </a:lnTo>
                  <a:lnTo>
                    <a:pt x="289990" y="1018002"/>
                  </a:lnTo>
                  <a:lnTo>
                    <a:pt x="327294" y="999061"/>
                  </a:lnTo>
                  <a:lnTo>
                    <a:pt x="367194" y="964523"/>
                  </a:lnTo>
                  <a:lnTo>
                    <a:pt x="409701" y="914400"/>
                  </a:lnTo>
                  <a:lnTo>
                    <a:pt x="432379" y="881549"/>
                  </a:lnTo>
                  <a:lnTo>
                    <a:pt x="456340" y="842021"/>
                  </a:lnTo>
                  <a:lnTo>
                    <a:pt x="481204" y="797488"/>
                  </a:lnTo>
                  <a:lnTo>
                    <a:pt x="506587" y="749617"/>
                  </a:lnTo>
                  <a:lnTo>
                    <a:pt x="532106" y="700080"/>
                  </a:lnTo>
                  <a:lnTo>
                    <a:pt x="557381" y="650545"/>
                  </a:lnTo>
                  <a:lnTo>
                    <a:pt x="582027" y="602683"/>
                  </a:lnTo>
                  <a:lnTo>
                    <a:pt x="605662" y="558165"/>
                  </a:lnTo>
                  <a:lnTo>
                    <a:pt x="631244" y="509777"/>
                  </a:lnTo>
                  <a:lnTo>
                    <a:pt x="655721" y="461556"/>
                  </a:lnTo>
                  <a:lnTo>
                    <a:pt x="679561" y="413917"/>
                  </a:lnTo>
                  <a:lnTo>
                    <a:pt x="703230" y="367275"/>
                  </a:lnTo>
                  <a:lnTo>
                    <a:pt x="727194" y="322046"/>
                  </a:lnTo>
                  <a:lnTo>
                    <a:pt x="751920" y="278646"/>
                  </a:lnTo>
                  <a:lnTo>
                    <a:pt x="777875" y="237490"/>
                  </a:lnTo>
                  <a:lnTo>
                    <a:pt x="810718" y="188791"/>
                  </a:lnTo>
                  <a:lnTo>
                    <a:pt x="845970" y="138354"/>
                  </a:lnTo>
                  <a:lnTo>
                    <a:pt x="882062" y="90217"/>
                  </a:lnTo>
                  <a:lnTo>
                    <a:pt x="917424" y="48419"/>
                  </a:lnTo>
                  <a:lnTo>
                    <a:pt x="950486" y="17000"/>
                  </a:lnTo>
                  <a:lnTo>
                    <a:pt x="979677" y="0"/>
                  </a:lnTo>
                  <a:lnTo>
                    <a:pt x="1013840" y="1331"/>
                  </a:lnTo>
                  <a:lnTo>
                    <a:pt x="1066545" y="74098"/>
                  </a:lnTo>
                  <a:lnTo>
                    <a:pt x="1098422" y="136652"/>
                  </a:lnTo>
                  <a:lnTo>
                    <a:pt x="1115655" y="170770"/>
                  </a:lnTo>
                  <a:lnTo>
                    <a:pt x="1134153" y="210956"/>
                  </a:lnTo>
                  <a:lnTo>
                    <a:pt x="1153649" y="255900"/>
                  </a:lnTo>
                  <a:lnTo>
                    <a:pt x="1173875" y="304293"/>
                  </a:lnTo>
                  <a:lnTo>
                    <a:pt x="1194565" y="354827"/>
                  </a:lnTo>
                  <a:lnTo>
                    <a:pt x="1215451" y="406193"/>
                  </a:lnTo>
                  <a:lnTo>
                    <a:pt x="1236264" y="457082"/>
                  </a:lnTo>
                  <a:lnTo>
                    <a:pt x="1256737" y="506186"/>
                  </a:lnTo>
                  <a:lnTo>
                    <a:pt x="1276603" y="552196"/>
                  </a:lnTo>
                </a:path>
                <a:path w="1282700" h="2643504">
                  <a:moveTo>
                    <a:pt x="0" y="1733804"/>
                  </a:moveTo>
                  <a:lnTo>
                    <a:pt x="19026" y="1780489"/>
                  </a:lnTo>
                  <a:lnTo>
                    <a:pt x="38152" y="1827457"/>
                  </a:lnTo>
                  <a:lnTo>
                    <a:pt x="57488" y="1874521"/>
                  </a:lnTo>
                  <a:lnTo>
                    <a:pt x="77140" y="1921495"/>
                  </a:lnTo>
                  <a:lnTo>
                    <a:pt x="97218" y="1968193"/>
                  </a:lnTo>
                  <a:lnTo>
                    <a:pt x="117829" y="2014429"/>
                  </a:lnTo>
                  <a:lnTo>
                    <a:pt x="139082" y="2060017"/>
                  </a:lnTo>
                  <a:lnTo>
                    <a:pt x="161084" y="2104770"/>
                  </a:lnTo>
                  <a:lnTo>
                    <a:pt x="183945" y="2148503"/>
                  </a:lnTo>
                  <a:lnTo>
                    <a:pt x="207771" y="2191029"/>
                  </a:lnTo>
                  <a:lnTo>
                    <a:pt x="236109" y="2238400"/>
                  </a:lnTo>
                  <a:lnTo>
                    <a:pt x="266597" y="2286822"/>
                  </a:lnTo>
                  <a:lnTo>
                    <a:pt x="298600" y="2335292"/>
                  </a:lnTo>
                  <a:lnTo>
                    <a:pt x="331484" y="2382810"/>
                  </a:lnTo>
                  <a:lnTo>
                    <a:pt x="364616" y="2428373"/>
                  </a:lnTo>
                  <a:lnTo>
                    <a:pt x="397359" y="2470979"/>
                  </a:lnTo>
                  <a:lnTo>
                    <a:pt x="429080" y="2509627"/>
                  </a:lnTo>
                  <a:lnTo>
                    <a:pt x="459144" y="2543314"/>
                  </a:lnTo>
                  <a:lnTo>
                    <a:pt x="486917" y="2571038"/>
                  </a:lnTo>
                  <a:lnTo>
                    <a:pt x="532253" y="2608183"/>
                  </a:lnTo>
                  <a:lnTo>
                    <a:pt x="573792" y="2632123"/>
                  </a:lnTo>
                  <a:lnTo>
                    <a:pt x="612245" y="2643429"/>
                  </a:lnTo>
                  <a:lnTo>
                    <a:pt x="648327" y="2642668"/>
                  </a:lnTo>
                  <a:lnTo>
                    <a:pt x="710461" y="2608973"/>
                  </a:lnTo>
                  <a:lnTo>
                    <a:pt x="736915" y="2576318"/>
                  </a:lnTo>
                  <a:lnTo>
                    <a:pt x="761872" y="2535415"/>
                  </a:lnTo>
                  <a:lnTo>
                    <a:pt x="785095" y="2489233"/>
                  </a:lnTo>
                  <a:lnTo>
                    <a:pt x="806341" y="2440741"/>
                  </a:lnTo>
                  <a:lnTo>
                    <a:pt x="825372" y="2392908"/>
                  </a:lnTo>
                  <a:lnTo>
                    <a:pt x="838643" y="2350841"/>
                  </a:lnTo>
                  <a:lnTo>
                    <a:pt x="848806" y="2305279"/>
                  </a:lnTo>
                  <a:lnTo>
                    <a:pt x="857107" y="2257570"/>
                  </a:lnTo>
                  <a:lnTo>
                    <a:pt x="864792" y="2209065"/>
                  </a:lnTo>
                  <a:lnTo>
                    <a:pt x="873109" y="2161114"/>
                  </a:lnTo>
                  <a:lnTo>
                    <a:pt x="883302" y="2115066"/>
                  </a:lnTo>
                  <a:lnTo>
                    <a:pt x="896619" y="2072271"/>
                  </a:lnTo>
                  <a:lnTo>
                    <a:pt x="915050" y="2024734"/>
                  </a:lnTo>
                  <a:lnTo>
                    <a:pt x="935058" y="1977940"/>
                  </a:lnTo>
                  <a:lnTo>
                    <a:pt x="957056" y="1933120"/>
                  </a:lnTo>
                  <a:lnTo>
                    <a:pt x="981455" y="1891508"/>
                  </a:lnTo>
                  <a:lnTo>
                    <a:pt x="1008671" y="1854334"/>
                  </a:lnTo>
                  <a:lnTo>
                    <a:pt x="1039113" y="1822831"/>
                  </a:lnTo>
                  <a:lnTo>
                    <a:pt x="1104264" y="1785131"/>
                  </a:lnTo>
                  <a:lnTo>
                    <a:pt x="1184941" y="1757172"/>
                  </a:lnTo>
                  <a:lnTo>
                    <a:pt x="1253569" y="1739784"/>
                  </a:lnTo>
                  <a:lnTo>
                    <a:pt x="1282572" y="1733804"/>
                  </a:ln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C1BC200-EE9F-70E3-F379-A8BD67965E74}"/>
              </a:ext>
            </a:extLst>
          </p:cNvPr>
          <p:cNvSpPr txBox="1"/>
          <p:nvPr/>
        </p:nvSpPr>
        <p:spPr>
          <a:xfrm>
            <a:off x="3352800" y="144235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Plicní</a:t>
            </a:r>
            <a:r>
              <a:rPr lang="cs-CZ" sz="2800" b="1" spc="-2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poddajnost</a:t>
            </a:r>
            <a:r>
              <a:rPr lang="cs-CZ" sz="2800" b="1" spc="-18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compliance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cs-CZ" sz="2800" b="1" spc="-17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b="1" spc="-25" dirty="0">
                <a:solidFill>
                  <a:schemeClr val="tx2">
                    <a:lumMod val="75000"/>
                  </a:schemeClr>
                </a:solidFill>
              </a:rPr>
              <a:t>C)</a:t>
            </a: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BF79CA-01FB-EDD0-595A-AC60A9E0CDAA}"/>
              </a:ext>
            </a:extLst>
          </p:cNvPr>
          <p:cNvSpPr txBox="1"/>
          <p:nvPr/>
        </p:nvSpPr>
        <p:spPr>
          <a:xfrm>
            <a:off x="-16727" y="822215"/>
            <a:ext cx="11125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ahoma" panose="020B0604030504040204" pitchFamily="34" charset="0"/>
              </a:rPr>
              <a:t>o</a:t>
            </a:r>
            <a:r>
              <a:rPr lang="cs-CZ" sz="2000" b="0" i="0" u="none" strike="noStrike" baseline="0" dirty="0">
                <a:latin typeface="Tahoma" panose="020B0604030504040204" pitchFamily="34" charset="0"/>
              </a:rPr>
              <a:t>bjemové změny plic jsou závislé na poddajnosti plic a hrudníku a na odporu plic RL,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Elasticita plic určuje plicní poddajnost –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complianci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C. 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cs-CZ" sz="1800" b="0" i="0" u="none" strike="noStrike" baseline="0" dirty="0">
              <a:latin typeface="Tahoma" panose="020B0604030504040204" pitchFamily="34" charset="0"/>
            </a:endParaRPr>
          </a:p>
          <a:p>
            <a:pPr algn="l"/>
            <a:r>
              <a:rPr lang="cs-CZ" sz="1800" b="0" i="0" u="none" strike="noStrike" baseline="0" dirty="0">
                <a:latin typeface="Tahoma" panose="020B0604030504040204" pitchFamily="34" charset="0"/>
              </a:rPr>
              <a:t>C = </a:t>
            </a:r>
            <a:r>
              <a:rPr lang="el-GR" sz="1800" b="0" i="0" u="none" strike="noStrike" baseline="0" dirty="0">
                <a:latin typeface="Tahoma" panose="020B0604030504040204" pitchFamily="34" charset="0"/>
              </a:rPr>
              <a:t>Δ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V/ </a:t>
            </a:r>
            <a:r>
              <a:rPr lang="el-GR" sz="1800" b="0" i="0" u="none" strike="noStrike" baseline="0" dirty="0">
                <a:latin typeface="Tahoma" panose="020B0604030504040204" pitchFamily="34" charset="0"/>
              </a:rPr>
              <a:t>Δ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P </a:t>
            </a:r>
            <a:r>
              <a:rPr lang="cs-CZ" sz="1800" dirty="0">
                <a:latin typeface="Arial"/>
                <a:cs typeface="Arial"/>
              </a:rPr>
              <a:t>(na</a:t>
            </a:r>
            <a:r>
              <a:rPr lang="cs-CZ" sz="1800" spc="-2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grafu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sklon</a:t>
            </a:r>
            <a:r>
              <a:rPr lang="cs-CZ" sz="1800" spc="-20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křivky)</a:t>
            </a:r>
            <a:endParaRPr lang="cs-CZ" sz="1800" dirty="0">
              <a:latin typeface="Arial"/>
              <a:cs typeface="Arial"/>
            </a:endParaRPr>
          </a:p>
          <a:p>
            <a:r>
              <a:rPr lang="cs-CZ" sz="1800" b="0" i="0" u="none" strike="noStrike" baseline="0" dirty="0">
                <a:latin typeface="Tahoma" panose="020B0604030504040204" pitchFamily="34" charset="0"/>
              </a:rPr>
              <a:t>RL = </a:t>
            </a:r>
            <a:r>
              <a:rPr lang="el-GR" sz="1800" b="0" i="0" u="none" strike="noStrike" baseline="0" dirty="0">
                <a:latin typeface="Tahoma" panose="020B0604030504040204" pitchFamily="34" charset="0"/>
              </a:rPr>
              <a:t>Δ</a:t>
            </a:r>
            <a:r>
              <a:rPr lang="cs-CZ" sz="1800" b="0" i="0" u="none" strike="noStrike" baseline="0" dirty="0">
                <a:latin typeface="Tahoma" panose="020B0604030504040204" pitchFamily="34" charset="0"/>
              </a:rPr>
              <a:t>P / V </a:t>
            </a:r>
          </a:p>
          <a:p>
            <a:endParaRPr lang="cs-CZ" sz="1800" b="0" i="0" u="none" strike="noStrike" baseline="0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A77B93-10E2-AC85-E83B-906CD927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05650"/>
            <a:ext cx="6651938" cy="40765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BB17B9D-6829-858D-4582-C2C05621C63E}"/>
              </a:ext>
            </a:extLst>
          </p:cNvPr>
          <p:cNvSpPr txBox="1"/>
          <p:nvPr/>
        </p:nvSpPr>
        <p:spPr>
          <a:xfrm>
            <a:off x="39031" y="331317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Arial"/>
                <a:cs typeface="Arial"/>
              </a:rPr>
              <a:t>C</a:t>
            </a:r>
            <a:r>
              <a:rPr lang="cs-CZ" sz="1800" spc="-2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je</a:t>
            </a:r>
            <a:r>
              <a:rPr lang="cs-CZ" sz="1800" spc="-2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nejvyšší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spc="-25" dirty="0">
                <a:latin typeface="Arial"/>
                <a:cs typeface="Arial"/>
              </a:rPr>
              <a:t>při </a:t>
            </a:r>
            <a:r>
              <a:rPr lang="cs-CZ" sz="1800" dirty="0">
                <a:latin typeface="Arial"/>
                <a:cs typeface="Arial"/>
              </a:rPr>
              <a:t>klidovém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dýchání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B17968-B282-DCC1-CAC9-BA50498FFE46}"/>
              </a:ext>
            </a:extLst>
          </p:cNvPr>
          <p:cNvSpPr txBox="1"/>
          <p:nvPr/>
        </p:nvSpPr>
        <p:spPr>
          <a:xfrm>
            <a:off x="39031" y="3859080"/>
            <a:ext cx="61275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192405" algn="l"/>
              </a:tabLst>
            </a:pPr>
            <a:r>
              <a:rPr lang="cs-CZ" sz="2400" dirty="0">
                <a:latin typeface="Arial"/>
                <a:cs typeface="Arial"/>
              </a:rPr>
              <a:t>C</a:t>
            </a:r>
            <a:r>
              <a:rPr lang="cs-CZ" sz="2400" spc="-15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je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lang="cs-CZ" sz="2400" spc="-20" dirty="0">
                <a:latin typeface="Arial"/>
                <a:cs typeface="Arial"/>
              </a:rPr>
              <a:t>dána</a:t>
            </a:r>
            <a:endParaRPr lang="cs-CZ" sz="2400" dirty="0">
              <a:latin typeface="Arial"/>
              <a:cs typeface="Arial"/>
            </a:endParaRPr>
          </a:p>
          <a:p>
            <a:pPr marL="551180" marR="3302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dirty="0">
                <a:latin typeface="Arial"/>
                <a:cs typeface="Arial"/>
              </a:rPr>
              <a:t>v</a:t>
            </a:r>
            <a:r>
              <a:rPr lang="cs-CZ" sz="1800" dirty="0">
                <a:latin typeface="Arial"/>
                <a:cs typeface="Arial"/>
              </a:rPr>
              <a:t>lastní</a:t>
            </a:r>
            <a:r>
              <a:rPr lang="cs-CZ" sz="1800" spc="-1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tkáňovou</a:t>
            </a:r>
            <a:r>
              <a:rPr lang="cs-CZ" sz="1800" spc="-1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elasticitou </a:t>
            </a:r>
            <a:r>
              <a:rPr lang="cs-CZ" sz="1800" dirty="0">
                <a:latin typeface="Arial"/>
                <a:cs typeface="Arial"/>
              </a:rPr>
              <a:t>(vlákna</a:t>
            </a:r>
            <a:r>
              <a:rPr lang="cs-CZ" sz="1800" spc="-1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elastinu</a:t>
            </a:r>
            <a:r>
              <a:rPr lang="cs-CZ" sz="1800" spc="-1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a</a:t>
            </a:r>
            <a:r>
              <a:rPr lang="cs-CZ" sz="1800" spc="-20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kolagenu)</a:t>
            </a:r>
            <a:r>
              <a:rPr lang="cs-CZ" spc="-10" dirty="0">
                <a:latin typeface="Arial"/>
                <a:cs typeface="Arial"/>
              </a:rPr>
              <a:t>,</a:t>
            </a:r>
          </a:p>
          <a:p>
            <a:pPr marL="551180" marR="3302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endParaRPr lang="cs-CZ" sz="1800" spc="-10" dirty="0">
              <a:latin typeface="Arial"/>
              <a:cs typeface="Arial"/>
            </a:endParaRPr>
          </a:p>
          <a:p>
            <a:pPr marL="551180" marR="3302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lang="cs-CZ" dirty="0">
                <a:latin typeface="Arial"/>
                <a:cs typeface="Arial"/>
              </a:rPr>
              <a:t>s</a:t>
            </a:r>
            <a:r>
              <a:rPr lang="cs-CZ" sz="1800" dirty="0">
                <a:latin typeface="Arial"/>
                <a:cs typeface="Arial"/>
              </a:rPr>
              <a:t>ilami</a:t>
            </a:r>
            <a:r>
              <a:rPr lang="cs-CZ" sz="1800" spc="-4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povrchového</a:t>
            </a:r>
            <a:r>
              <a:rPr lang="cs-CZ" sz="1800" spc="-2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napětí </a:t>
            </a:r>
            <a:r>
              <a:rPr lang="cs-CZ" sz="1800" dirty="0">
                <a:latin typeface="Arial"/>
                <a:cs typeface="Arial"/>
              </a:rPr>
              <a:t>(síly</a:t>
            </a:r>
            <a:r>
              <a:rPr lang="cs-CZ" sz="1800" spc="-2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povrchového napětí</a:t>
            </a:r>
            <a:r>
              <a:rPr lang="cs-CZ" sz="1800" spc="-15" dirty="0">
                <a:latin typeface="Arial"/>
                <a:cs typeface="Arial"/>
              </a:rPr>
              <a:t> </a:t>
            </a:r>
            <a:r>
              <a:rPr lang="cs-CZ" sz="1800" spc="-50" dirty="0">
                <a:latin typeface="Arial"/>
                <a:cs typeface="Arial"/>
              </a:rPr>
              <a:t>v </a:t>
            </a:r>
            <a:r>
              <a:rPr lang="cs-CZ" sz="1800" dirty="0">
                <a:latin typeface="Arial"/>
                <a:cs typeface="Arial"/>
              </a:rPr>
              <a:t>alveolech: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rozhraní</a:t>
            </a:r>
            <a:r>
              <a:rPr lang="cs-CZ" sz="1800" spc="-20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tekutina- </a:t>
            </a:r>
            <a:r>
              <a:rPr lang="cs-CZ" sz="1800" dirty="0">
                <a:latin typeface="Arial"/>
                <a:cs typeface="Arial"/>
              </a:rPr>
              <a:t>vzduch,</a:t>
            </a:r>
            <a:r>
              <a:rPr lang="cs-CZ" sz="1800" spc="-10" dirty="0">
                <a:latin typeface="Arial"/>
                <a:cs typeface="Arial"/>
              </a:rPr>
              <a:t> surfaktantem)</a:t>
            </a:r>
            <a:endParaRPr lang="cs-CZ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77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5239"/>
            <a:ext cx="1186545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Statistické</a:t>
            </a:r>
            <a:r>
              <a:rPr sz="3200" spc="-120" dirty="0"/>
              <a:t> </a:t>
            </a:r>
            <a:r>
              <a:rPr sz="3200" spc="-10" dirty="0" err="1"/>
              <a:t>vyhodnocení</a:t>
            </a:r>
            <a:r>
              <a:rPr sz="3200" spc="-105" dirty="0"/>
              <a:t> </a:t>
            </a:r>
            <a:r>
              <a:rPr lang="cs-CZ" sz="3200" dirty="0"/>
              <a:t>–</a:t>
            </a:r>
            <a:r>
              <a:rPr sz="3200" spc="-135" dirty="0"/>
              <a:t> </a:t>
            </a:r>
            <a:r>
              <a:rPr lang="cs-CZ" sz="3200" spc="-10" dirty="0"/>
              <a:t>Mann-</a:t>
            </a:r>
            <a:r>
              <a:rPr lang="cs-CZ" sz="3200" spc="-10" dirty="0" err="1"/>
              <a:t>Whitneyho</a:t>
            </a:r>
            <a:r>
              <a:rPr lang="cs-CZ" sz="3200" spc="-10" dirty="0"/>
              <a:t> test</a:t>
            </a:r>
            <a:endParaRPr sz="3200"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14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637472"/>
            <a:ext cx="10369550" cy="5680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30504" algn="l"/>
              </a:tabLst>
            </a:pPr>
            <a:r>
              <a:rPr sz="2000" b="1" spc="-20" dirty="0">
                <a:solidFill>
                  <a:schemeClr val="tx1"/>
                </a:solidFill>
                <a:latin typeface="Arial"/>
                <a:cs typeface="Arial"/>
              </a:rPr>
              <a:t>Mann-</a:t>
            </a:r>
            <a:r>
              <a:rPr sz="2000" b="1" dirty="0" err="1">
                <a:solidFill>
                  <a:schemeClr val="tx1"/>
                </a:solidFill>
                <a:latin typeface="Arial"/>
                <a:cs typeface="Arial"/>
              </a:rPr>
              <a:t>Whitneyho</a:t>
            </a:r>
            <a:r>
              <a:rPr sz="20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tx1"/>
                </a:solidFill>
                <a:latin typeface="Arial"/>
                <a:cs typeface="Arial"/>
              </a:rPr>
              <a:t>test</a:t>
            </a:r>
            <a:endParaRPr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03530">
              <a:lnSpc>
                <a:spcPct val="100000"/>
              </a:lnSpc>
              <a:spcBef>
                <a:spcPts val="20"/>
              </a:spcBef>
              <a:tabLst>
                <a:tab pos="4819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̶	Neparametrický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test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založený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pořadí,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porovnává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výběrové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soubor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  <a:tabLst>
                <a:tab pos="230504" algn="l"/>
              </a:tabLst>
            </a:pPr>
            <a:endParaRPr lang="cs-CZ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  <a:tabLst>
                <a:tab pos="230504" algn="l"/>
              </a:tabLst>
            </a:pPr>
            <a:r>
              <a:rPr sz="2000" b="1" dirty="0" err="1">
                <a:solidFill>
                  <a:schemeClr val="tx1"/>
                </a:solidFill>
                <a:latin typeface="Arial"/>
                <a:cs typeface="Arial"/>
              </a:rPr>
              <a:t>Nulová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hypotéza</a:t>
            </a:r>
            <a:r>
              <a:rPr sz="200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b="1" baseline="-21021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Výběrový</a:t>
            </a:r>
            <a:r>
              <a:rPr sz="20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soubor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se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nebude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lišit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od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souboru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cs-CZ" sz="2000" spc="-50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cs-CZ" sz="2000" dirty="0" err="1">
                <a:latin typeface="Arial"/>
                <a:cs typeface="Arial"/>
              </a:rPr>
              <a:t>Amp</a:t>
            </a:r>
            <a:r>
              <a:rPr lang="cs-CZ" sz="2000" spc="-4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klidu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bude</a:t>
            </a:r>
            <a:r>
              <a:rPr lang="cs-CZ" sz="2000" spc="-4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stejné</a:t>
            </a:r>
            <a:r>
              <a:rPr lang="cs-CZ" sz="2000" spc="-5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jako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Amp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po</a:t>
            </a:r>
            <a:r>
              <a:rPr lang="cs-CZ" sz="2000" spc="-40" dirty="0">
                <a:latin typeface="Arial"/>
                <a:cs typeface="Arial"/>
              </a:rPr>
              <a:t> </a:t>
            </a:r>
            <a:r>
              <a:rPr lang="cs-CZ" sz="2000" spc="-10" dirty="0" err="1">
                <a:latin typeface="Arial"/>
                <a:cs typeface="Arial"/>
              </a:rPr>
              <a:t>zářeži</a:t>
            </a:r>
            <a:r>
              <a:rPr lang="cs-CZ" sz="2000" spc="-10" dirty="0">
                <a:latin typeface="Arial"/>
                <a:cs typeface="Arial"/>
              </a:rPr>
              <a:t>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20"/>
              </a:spcBef>
              <a:tabLst>
                <a:tab pos="230504" algn="l"/>
              </a:tabLst>
            </a:pPr>
            <a:endParaRPr lang="cs-CZ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20"/>
              </a:spcBef>
              <a:tabLst>
                <a:tab pos="230504" algn="l"/>
              </a:tabLst>
            </a:pPr>
            <a:r>
              <a:rPr sz="2000" b="1" dirty="0" err="1">
                <a:solidFill>
                  <a:schemeClr val="tx1"/>
                </a:solidFill>
                <a:latin typeface="Arial"/>
                <a:cs typeface="Arial"/>
              </a:rPr>
              <a:t>Alternativní</a:t>
            </a:r>
            <a:r>
              <a:rPr sz="2000" b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hypotéza</a:t>
            </a:r>
            <a:r>
              <a:rPr sz="20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b="1" baseline="-21021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Soubor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je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větší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nebo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menší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než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soubor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cs-CZ" sz="2000" spc="-50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cs-CZ" sz="2000" dirty="0" err="1">
                <a:latin typeface="Arial"/>
                <a:cs typeface="Arial"/>
              </a:rPr>
              <a:t>Amp</a:t>
            </a:r>
            <a:r>
              <a:rPr lang="cs-CZ" sz="2000" spc="-3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klidu</a:t>
            </a:r>
            <a:r>
              <a:rPr lang="cs-CZ" sz="2000" spc="-3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je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větší</a:t>
            </a:r>
            <a:r>
              <a:rPr lang="cs-CZ" sz="2000" spc="-4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nebo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menší</a:t>
            </a:r>
            <a:r>
              <a:rPr lang="cs-CZ" sz="2000" spc="-5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než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Amp</a:t>
            </a:r>
            <a:r>
              <a:rPr lang="cs-CZ" sz="2000" spc="-4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po</a:t>
            </a:r>
            <a:r>
              <a:rPr lang="cs-CZ" sz="2000" spc="-3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zátěži)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60"/>
              </a:spcBef>
              <a:tabLst>
                <a:tab pos="230504" algn="l"/>
              </a:tabLst>
            </a:pPr>
            <a:endParaRPr lang="cs-CZ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60"/>
              </a:spcBef>
              <a:tabLst>
                <a:tab pos="230504" algn="l"/>
              </a:tabLst>
            </a:pPr>
            <a:r>
              <a:rPr sz="2000" b="1" dirty="0" err="1">
                <a:solidFill>
                  <a:schemeClr val="tx1"/>
                </a:solidFill>
                <a:latin typeface="Arial"/>
                <a:cs typeface="Arial"/>
              </a:rPr>
              <a:t>Statistická</a:t>
            </a:r>
            <a:r>
              <a:rPr sz="2000" b="1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významnost</a:t>
            </a:r>
            <a:r>
              <a:rPr sz="20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α</a:t>
            </a:r>
            <a:r>
              <a:rPr sz="2000" b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(obvykle</a:t>
            </a:r>
            <a:r>
              <a:rPr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α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0.05</a:t>
            </a:r>
            <a:r>
              <a:rPr sz="20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nebo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0.01)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03530">
              <a:lnSpc>
                <a:spcPct val="100000"/>
              </a:lnSpc>
              <a:spcBef>
                <a:spcPts val="645"/>
              </a:spcBef>
              <a:tabLst>
                <a:tab pos="48196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̶	</a:t>
            </a: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ravděpodobnost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chyby,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tzn.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že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jsme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základě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výběru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zamítli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baseline="-21367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ale v</a:t>
            </a:r>
            <a:r>
              <a:rPr sz="20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realitě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baseline="-21367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2000" spc="284" baseline="-21367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platí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40"/>
              </a:spcBef>
              <a:tabLst>
                <a:tab pos="230504" algn="l"/>
              </a:tabLst>
            </a:pPr>
            <a:r>
              <a:rPr sz="2000" b="1" dirty="0" err="1">
                <a:solidFill>
                  <a:schemeClr val="tx1"/>
                </a:solidFill>
                <a:latin typeface="Arial"/>
                <a:cs typeface="Arial"/>
              </a:rPr>
              <a:t>Výsledek</a:t>
            </a:r>
            <a:r>
              <a:rPr sz="2000" b="1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testu:</a:t>
            </a:r>
            <a:endParaRPr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03530">
              <a:lnSpc>
                <a:spcPct val="100000"/>
              </a:lnSpc>
              <a:spcBef>
                <a:spcPts val="645"/>
              </a:spcBef>
              <a:tabLst>
                <a:tab pos="481965" algn="l"/>
              </a:tabLst>
            </a:pP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Test</a:t>
            </a:r>
            <a:r>
              <a:rPr sz="2000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není</a:t>
            </a:r>
            <a:r>
              <a:rPr sz="2000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významný</a:t>
            </a:r>
            <a:r>
              <a:rPr sz="2000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000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potvrzení</a:t>
            </a:r>
            <a:r>
              <a:rPr sz="2000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i="1" baseline="-21367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nepotvrdili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jsme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rozdíl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mezi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endParaRPr lang="cs-CZ" sz="2000" spc="-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03530">
              <a:lnSpc>
                <a:spcPct val="100000"/>
              </a:lnSpc>
              <a:spcBef>
                <a:spcPts val="645"/>
              </a:spcBef>
              <a:tabLst>
                <a:tab pos="481965" algn="l"/>
              </a:tabLst>
            </a:pP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Test</a:t>
            </a:r>
            <a:r>
              <a:rPr sz="2000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je</a:t>
            </a:r>
            <a:r>
              <a:rPr sz="20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významný</a:t>
            </a:r>
            <a:r>
              <a:rPr sz="2000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000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významností</a:t>
            </a:r>
            <a:r>
              <a:rPr sz="2000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α</a:t>
            </a:r>
            <a:r>
              <a:rPr sz="2000" i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000" i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zamítnutí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baseline="-21367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r>
              <a:rPr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potvrdili</a:t>
            </a:r>
            <a:r>
              <a:rPr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jsme</a:t>
            </a:r>
            <a:r>
              <a:rPr sz="2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rozdíl</a:t>
            </a:r>
            <a:r>
              <a:rPr sz="20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mezi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Pneumotachografie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15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24000"/>
            <a:ext cx="11412830" cy="3487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192405" algn="l"/>
              </a:tabLst>
            </a:pPr>
            <a:r>
              <a:rPr lang="cs-CZ" sz="28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etoda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měření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rychlosti</a:t>
            </a:r>
            <a:r>
              <a:rPr sz="2800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proudu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 err="1">
                <a:solidFill>
                  <a:schemeClr val="tx1"/>
                </a:solidFill>
                <a:latin typeface="Arial"/>
                <a:cs typeface="Arial"/>
              </a:rPr>
              <a:t>vzduchu</a:t>
            </a:r>
            <a:r>
              <a:rPr lang="cs-CZ" sz="2800" spc="-1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192405" algn="l"/>
              </a:tabLst>
            </a:pPr>
            <a:r>
              <a:rPr lang="cs-CZ" sz="28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oužívá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se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pro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určení</a:t>
            </a:r>
            <a:r>
              <a:rPr sz="2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odporu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dýchacích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cest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základě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měření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tlakového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rozdílu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mezi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začátkem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koncem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trubice,</a:t>
            </a:r>
            <a:r>
              <a:rPr sz="2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přes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kterou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vyšetřovaná</a:t>
            </a:r>
            <a:r>
              <a:rPr sz="2800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osoba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 err="1">
                <a:solidFill>
                  <a:schemeClr val="tx1"/>
                </a:solidFill>
                <a:latin typeface="Arial"/>
                <a:cs typeface="Arial"/>
              </a:rPr>
              <a:t>dýchá</a:t>
            </a:r>
            <a:r>
              <a:rPr lang="cs-CZ" sz="2800" spc="-2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Ø"/>
            </a:pPr>
            <a:endParaRPr sz="2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69265" marR="795020" indent="-4572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92405" algn="l"/>
              </a:tabLst>
            </a:pPr>
            <a:r>
              <a:rPr lang="cs-CZ" sz="2800" dirty="0">
                <a:solidFill>
                  <a:schemeClr val="tx1"/>
                </a:solidFill>
                <a:latin typeface="Arial"/>
                <a:cs typeface="Arial"/>
              </a:rPr>
              <a:t>z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výšená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hodnota</a:t>
            </a:r>
            <a:r>
              <a:rPr sz="28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odporu</a:t>
            </a:r>
            <a:r>
              <a:rPr sz="2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dýchacích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cest</a:t>
            </a:r>
            <a:r>
              <a:rPr sz="2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ukazuje</a:t>
            </a:r>
            <a:r>
              <a:rPr sz="2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na</a:t>
            </a:r>
            <a:r>
              <a:rPr sz="280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Arial"/>
                <a:cs typeface="Arial"/>
              </a:rPr>
              <a:t>zúžení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(obstrukci)</a:t>
            </a:r>
            <a:r>
              <a:rPr sz="2800" spc="-1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dýchacích</a:t>
            </a:r>
            <a:r>
              <a:rPr sz="2800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spc="-20" dirty="0" err="1">
                <a:solidFill>
                  <a:schemeClr val="tx1"/>
                </a:solidFill>
                <a:latin typeface="Arial"/>
                <a:cs typeface="Arial"/>
              </a:rPr>
              <a:t>cest</a:t>
            </a:r>
            <a:r>
              <a:rPr lang="cs-CZ" sz="2800" spc="-2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402" y="179476"/>
            <a:ext cx="817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Poiseuillův</a:t>
            </a:r>
            <a:r>
              <a:rPr spc="-145" dirty="0"/>
              <a:t> </a:t>
            </a:r>
            <a:r>
              <a:rPr dirty="0"/>
              <a:t>-</a:t>
            </a:r>
            <a:r>
              <a:rPr spc="-140" dirty="0"/>
              <a:t> </a:t>
            </a:r>
            <a:r>
              <a:rPr dirty="0"/>
              <a:t>Hagenův</a:t>
            </a:r>
            <a:r>
              <a:rPr spc="-120" dirty="0"/>
              <a:t> </a:t>
            </a:r>
            <a:r>
              <a:rPr spc="-10" dirty="0"/>
              <a:t>zákon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9242" y="3577725"/>
            <a:ext cx="640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𝑄</a:t>
            </a:r>
            <a:r>
              <a:rPr sz="2800" spc="-50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6136" y="3314979"/>
            <a:ext cx="2495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024380" algn="l"/>
              </a:tabLst>
            </a:pPr>
            <a:r>
              <a:rPr sz="2800" dirty="0">
                <a:latin typeface="Cambria Math"/>
                <a:cs typeface="Cambria Math"/>
              </a:rPr>
              <a:t>𝜋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∆𝑃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𝒓</a:t>
            </a:r>
            <a:r>
              <a:rPr sz="3075" spc="-37" baseline="27100" dirty="0">
                <a:solidFill>
                  <a:srgbClr val="FF0000"/>
                </a:solidFill>
                <a:latin typeface="Cambria Math"/>
                <a:cs typeface="Cambria Math"/>
              </a:rPr>
              <a:t>𝟒</a:t>
            </a:r>
            <a:r>
              <a:rPr sz="3075" baseline="27100" dirty="0">
                <a:solidFill>
                  <a:srgbClr val="FF0000"/>
                </a:solidFill>
                <a:latin typeface="Cambria Math"/>
                <a:cs typeface="Cambria Math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∆𝑃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0527" y="3856980"/>
            <a:ext cx="1024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8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𝑙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𝜂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7642" y="3792674"/>
            <a:ext cx="1510665" cy="22860"/>
          </a:xfrm>
          <a:custGeom>
            <a:avLst/>
            <a:gdLst/>
            <a:ahLst/>
            <a:cxnLst/>
            <a:rect l="l" t="t" r="r" b="b"/>
            <a:pathLst>
              <a:path w="1510665" h="22860">
                <a:moveTo>
                  <a:pt x="1510283" y="0"/>
                </a:moveTo>
                <a:lnTo>
                  <a:pt x="0" y="0"/>
                </a:lnTo>
                <a:lnTo>
                  <a:pt x="0" y="22860"/>
                </a:lnTo>
                <a:lnTo>
                  <a:pt x="1510283" y="22860"/>
                </a:lnTo>
                <a:lnTo>
                  <a:pt x="1510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5159" y="3506495"/>
            <a:ext cx="784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7840" algn="l"/>
              </a:tabLst>
            </a:pPr>
            <a:r>
              <a:rPr sz="2800" spc="-50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75" baseline="-36706" dirty="0">
                <a:solidFill>
                  <a:srgbClr val="FF0000"/>
                </a:solidFill>
                <a:latin typeface="Cambria Math"/>
                <a:cs typeface="Cambria Math"/>
              </a:rPr>
              <a:t>𝑹</a:t>
            </a:r>
            <a:endParaRPr sz="4200" baseline="-36706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7478" y="3744239"/>
            <a:ext cx="440690" cy="22860"/>
          </a:xfrm>
          <a:custGeom>
            <a:avLst/>
            <a:gdLst/>
            <a:ahLst/>
            <a:cxnLst/>
            <a:rect l="l" t="t" r="r" b="b"/>
            <a:pathLst>
              <a:path w="440690" h="22860">
                <a:moveTo>
                  <a:pt x="440435" y="0"/>
                </a:moveTo>
                <a:lnTo>
                  <a:pt x="0" y="0"/>
                </a:lnTo>
                <a:lnTo>
                  <a:pt x="0" y="22860"/>
                </a:lnTo>
                <a:lnTo>
                  <a:pt x="440435" y="22860"/>
                </a:lnTo>
                <a:lnTo>
                  <a:pt x="440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9585" y="4199215"/>
            <a:ext cx="11412830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latin typeface="Arial"/>
                <a:cs typeface="Arial"/>
              </a:rPr>
              <a:t>R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b="1" i="1" dirty="0">
                <a:latin typeface="Arial"/>
                <a:cs typeface="Arial"/>
              </a:rPr>
              <a:t>odpor</a:t>
            </a:r>
            <a:r>
              <a:rPr b="1" i="1" spc="-15" dirty="0">
                <a:latin typeface="Arial"/>
                <a:cs typeface="Arial"/>
              </a:rPr>
              <a:t> </a:t>
            </a:r>
            <a:r>
              <a:rPr b="1" i="1" dirty="0">
                <a:latin typeface="Arial"/>
                <a:cs typeface="Arial"/>
              </a:rPr>
              <a:t>trubice</a:t>
            </a:r>
            <a:r>
              <a:rPr b="1" i="1"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proti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proudění</a:t>
            </a:r>
            <a:r>
              <a:rPr spc="-10" dirty="0">
                <a:latin typeface="Arial"/>
                <a:cs typeface="Arial"/>
              </a:rPr>
              <a:t> plynu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>
                <a:latin typeface="Arial"/>
                <a:cs typeface="Arial"/>
              </a:rPr>
              <a:t>(tlak,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který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potřeba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vynaložit,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aby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byl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daný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objem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kapaliny/plynu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protlačen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trubicí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za</a:t>
            </a:r>
            <a:r>
              <a:rPr lang="cs-CZ" spc="-2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jednotku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času)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>
                <a:latin typeface="Arial"/>
                <a:cs typeface="Arial"/>
              </a:rPr>
              <a:t>Platí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pouze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při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laminárním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proudění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11586" y="1411503"/>
            <a:ext cx="3397250" cy="535305"/>
            <a:chOff x="4311586" y="1411503"/>
            <a:chExt cx="3397250" cy="535305"/>
          </a:xfrm>
        </p:grpSpPr>
        <p:sp>
          <p:nvSpPr>
            <p:cNvPr id="11" name="object 11"/>
            <p:cNvSpPr/>
            <p:nvPr/>
          </p:nvSpPr>
          <p:spPr>
            <a:xfrm>
              <a:off x="7585583" y="1418208"/>
              <a:ext cx="118745" cy="519430"/>
            </a:xfrm>
            <a:custGeom>
              <a:avLst/>
              <a:gdLst/>
              <a:ahLst/>
              <a:cxnLst/>
              <a:rect l="l" t="t" r="r" b="b"/>
              <a:pathLst>
                <a:path w="118745" h="519430">
                  <a:moveTo>
                    <a:pt x="59309" y="0"/>
                  </a:moveTo>
                  <a:lnTo>
                    <a:pt x="29369" y="35442"/>
                  </a:lnTo>
                  <a:lnTo>
                    <a:pt x="17367" y="76041"/>
                  </a:lnTo>
                  <a:lnTo>
                    <a:pt x="8095" y="128599"/>
                  </a:lnTo>
                  <a:lnTo>
                    <a:pt x="2117" y="190646"/>
                  </a:lnTo>
                  <a:lnTo>
                    <a:pt x="0" y="259714"/>
                  </a:lnTo>
                  <a:lnTo>
                    <a:pt x="2117" y="328738"/>
                  </a:lnTo>
                  <a:lnTo>
                    <a:pt x="8095" y="390774"/>
                  </a:lnTo>
                  <a:lnTo>
                    <a:pt x="17367" y="443341"/>
                  </a:lnTo>
                  <a:lnTo>
                    <a:pt x="29369" y="483959"/>
                  </a:lnTo>
                  <a:lnTo>
                    <a:pt x="59309" y="519429"/>
                  </a:lnTo>
                  <a:lnTo>
                    <a:pt x="75025" y="510149"/>
                  </a:lnTo>
                  <a:lnTo>
                    <a:pt x="101139" y="443341"/>
                  </a:lnTo>
                  <a:lnTo>
                    <a:pt x="110400" y="390774"/>
                  </a:lnTo>
                  <a:lnTo>
                    <a:pt x="116373" y="328738"/>
                  </a:lnTo>
                  <a:lnTo>
                    <a:pt x="118491" y="259714"/>
                  </a:lnTo>
                  <a:lnTo>
                    <a:pt x="116373" y="190646"/>
                  </a:lnTo>
                  <a:lnTo>
                    <a:pt x="110400" y="128599"/>
                  </a:lnTo>
                  <a:lnTo>
                    <a:pt x="101139" y="76041"/>
                  </a:lnTo>
                  <a:lnTo>
                    <a:pt x="89158" y="35442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5583" y="1418208"/>
              <a:ext cx="118745" cy="519430"/>
            </a:xfrm>
            <a:custGeom>
              <a:avLst/>
              <a:gdLst/>
              <a:ahLst/>
              <a:cxnLst/>
              <a:rect l="l" t="t" r="r" b="b"/>
              <a:pathLst>
                <a:path w="118745" h="519430">
                  <a:moveTo>
                    <a:pt x="0" y="259714"/>
                  </a:moveTo>
                  <a:lnTo>
                    <a:pt x="2117" y="190646"/>
                  </a:lnTo>
                  <a:lnTo>
                    <a:pt x="8095" y="128599"/>
                  </a:lnTo>
                  <a:lnTo>
                    <a:pt x="17367" y="76041"/>
                  </a:lnTo>
                  <a:lnTo>
                    <a:pt x="29369" y="35442"/>
                  </a:lnTo>
                  <a:lnTo>
                    <a:pt x="59309" y="0"/>
                  </a:lnTo>
                  <a:lnTo>
                    <a:pt x="75025" y="9272"/>
                  </a:lnTo>
                  <a:lnTo>
                    <a:pt x="101139" y="76041"/>
                  </a:lnTo>
                  <a:lnTo>
                    <a:pt x="110400" y="128599"/>
                  </a:lnTo>
                  <a:lnTo>
                    <a:pt x="116373" y="190646"/>
                  </a:lnTo>
                  <a:lnTo>
                    <a:pt x="118491" y="259714"/>
                  </a:lnTo>
                  <a:lnTo>
                    <a:pt x="116373" y="328738"/>
                  </a:lnTo>
                  <a:lnTo>
                    <a:pt x="110400" y="390774"/>
                  </a:lnTo>
                  <a:lnTo>
                    <a:pt x="101139" y="443341"/>
                  </a:lnTo>
                  <a:lnTo>
                    <a:pt x="89158" y="483959"/>
                  </a:lnTo>
                  <a:lnTo>
                    <a:pt x="59309" y="519429"/>
                  </a:lnTo>
                  <a:lnTo>
                    <a:pt x="43538" y="510149"/>
                  </a:lnTo>
                  <a:lnTo>
                    <a:pt x="17367" y="443341"/>
                  </a:lnTo>
                  <a:lnTo>
                    <a:pt x="8095" y="390774"/>
                  </a:lnTo>
                  <a:lnTo>
                    <a:pt x="2117" y="328738"/>
                  </a:lnTo>
                  <a:lnTo>
                    <a:pt x="0" y="259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75530" y="1416265"/>
              <a:ext cx="3277870" cy="525780"/>
            </a:xfrm>
            <a:custGeom>
              <a:avLst/>
              <a:gdLst/>
              <a:ahLst/>
              <a:cxnLst/>
              <a:rect l="l" t="t" r="r" b="b"/>
              <a:pathLst>
                <a:path w="3277870" h="525780">
                  <a:moveTo>
                    <a:pt x="3277488" y="0"/>
                  </a:moveTo>
                  <a:lnTo>
                    <a:pt x="0" y="0"/>
                  </a:lnTo>
                  <a:lnTo>
                    <a:pt x="0" y="525183"/>
                  </a:lnTo>
                  <a:lnTo>
                    <a:pt x="3277488" y="525183"/>
                  </a:lnTo>
                  <a:lnTo>
                    <a:pt x="3277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5530" y="1416265"/>
              <a:ext cx="3277870" cy="525780"/>
            </a:xfrm>
            <a:custGeom>
              <a:avLst/>
              <a:gdLst/>
              <a:ahLst/>
              <a:cxnLst/>
              <a:rect l="l" t="t" r="r" b="b"/>
              <a:pathLst>
                <a:path w="3277870" h="525780">
                  <a:moveTo>
                    <a:pt x="0" y="525183"/>
                  </a:moveTo>
                  <a:lnTo>
                    <a:pt x="3277488" y="525183"/>
                  </a:lnTo>
                  <a:lnTo>
                    <a:pt x="3277488" y="0"/>
                  </a:lnTo>
                  <a:lnTo>
                    <a:pt x="0" y="0"/>
                  </a:lnTo>
                  <a:lnTo>
                    <a:pt x="0" y="5251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6348" y="1416303"/>
              <a:ext cx="118745" cy="525145"/>
            </a:xfrm>
            <a:custGeom>
              <a:avLst/>
              <a:gdLst/>
              <a:ahLst/>
              <a:cxnLst/>
              <a:rect l="l" t="t" r="r" b="b"/>
              <a:pathLst>
                <a:path w="118745" h="525144">
                  <a:moveTo>
                    <a:pt x="59181" y="0"/>
                  </a:moveTo>
                  <a:lnTo>
                    <a:pt x="29332" y="35828"/>
                  </a:lnTo>
                  <a:lnTo>
                    <a:pt x="17351" y="76866"/>
                  </a:lnTo>
                  <a:lnTo>
                    <a:pt x="8090" y="129991"/>
                  </a:lnTo>
                  <a:lnTo>
                    <a:pt x="2117" y="192704"/>
                  </a:lnTo>
                  <a:lnTo>
                    <a:pt x="0" y="262509"/>
                  </a:lnTo>
                  <a:lnTo>
                    <a:pt x="2117" y="332322"/>
                  </a:lnTo>
                  <a:lnTo>
                    <a:pt x="8090" y="395059"/>
                  </a:lnTo>
                  <a:lnTo>
                    <a:pt x="17351" y="448214"/>
                  </a:lnTo>
                  <a:lnTo>
                    <a:pt x="29332" y="489283"/>
                  </a:lnTo>
                  <a:lnTo>
                    <a:pt x="59181" y="525145"/>
                  </a:lnTo>
                  <a:lnTo>
                    <a:pt x="74952" y="515762"/>
                  </a:lnTo>
                  <a:lnTo>
                    <a:pt x="101123" y="448214"/>
                  </a:lnTo>
                  <a:lnTo>
                    <a:pt x="110395" y="395059"/>
                  </a:lnTo>
                  <a:lnTo>
                    <a:pt x="116373" y="332322"/>
                  </a:lnTo>
                  <a:lnTo>
                    <a:pt x="118490" y="262509"/>
                  </a:lnTo>
                  <a:lnTo>
                    <a:pt x="116373" y="192704"/>
                  </a:lnTo>
                  <a:lnTo>
                    <a:pt x="110395" y="129991"/>
                  </a:lnTo>
                  <a:lnTo>
                    <a:pt x="101123" y="76866"/>
                  </a:lnTo>
                  <a:lnTo>
                    <a:pt x="89121" y="35828"/>
                  </a:lnTo>
                  <a:lnTo>
                    <a:pt x="59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6348" y="1416303"/>
              <a:ext cx="118745" cy="525145"/>
            </a:xfrm>
            <a:custGeom>
              <a:avLst/>
              <a:gdLst/>
              <a:ahLst/>
              <a:cxnLst/>
              <a:rect l="l" t="t" r="r" b="b"/>
              <a:pathLst>
                <a:path w="118745" h="525144">
                  <a:moveTo>
                    <a:pt x="0" y="262509"/>
                  </a:moveTo>
                  <a:lnTo>
                    <a:pt x="2117" y="192704"/>
                  </a:lnTo>
                  <a:lnTo>
                    <a:pt x="8090" y="129991"/>
                  </a:lnTo>
                  <a:lnTo>
                    <a:pt x="17351" y="76866"/>
                  </a:lnTo>
                  <a:lnTo>
                    <a:pt x="29332" y="35828"/>
                  </a:lnTo>
                  <a:lnTo>
                    <a:pt x="59181" y="0"/>
                  </a:lnTo>
                  <a:lnTo>
                    <a:pt x="74952" y="9373"/>
                  </a:lnTo>
                  <a:lnTo>
                    <a:pt x="101123" y="76866"/>
                  </a:lnTo>
                  <a:lnTo>
                    <a:pt x="110395" y="129991"/>
                  </a:lnTo>
                  <a:lnTo>
                    <a:pt x="116373" y="192704"/>
                  </a:lnTo>
                  <a:lnTo>
                    <a:pt x="118490" y="262509"/>
                  </a:lnTo>
                  <a:lnTo>
                    <a:pt x="116373" y="332322"/>
                  </a:lnTo>
                  <a:lnTo>
                    <a:pt x="110395" y="395059"/>
                  </a:lnTo>
                  <a:lnTo>
                    <a:pt x="101123" y="448214"/>
                  </a:lnTo>
                  <a:lnTo>
                    <a:pt x="89121" y="489283"/>
                  </a:lnTo>
                  <a:lnTo>
                    <a:pt x="59181" y="525145"/>
                  </a:lnTo>
                  <a:lnTo>
                    <a:pt x="43465" y="515762"/>
                  </a:lnTo>
                  <a:lnTo>
                    <a:pt x="17351" y="448214"/>
                  </a:lnTo>
                  <a:lnTo>
                    <a:pt x="8090" y="395059"/>
                  </a:lnTo>
                  <a:lnTo>
                    <a:pt x="2117" y="332322"/>
                  </a:lnTo>
                  <a:lnTo>
                    <a:pt x="0" y="2625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0347" y="1427670"/>
              <a:ext cx="49530" cy="502920"/>
            </a:xfrm>
            <a:custGeom>
              <a:avLst/>
              <a:gdLst/>
              <a:ahLst/>
              <a:cxnLst/>
              <a:rect l="l" t="t" r="r" b="b"/>
              <a:pathLst>
                <a:path w="49529" h="502919">
                  <a:moveTo>
                    <a:pt x="49359" y="0"/>
                  </a:moveTo>
                  <a:lnTo>
                    <a:pt x="0" y="0"/>
                  </a:lnTo>
                  <a:lnTo>
                    <a:pt x="0" y="502348"/>
                  </a:lnTo>
                  <a:lnTo>
                    <a:pt x="49359" y="502348"/>
                  </a:lnTo>
                  <a:lnTo>
                    <a:pt x="4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90847" y="146646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26484" y="1599057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24647" y="1479626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7047" y="1612214"/>
            <a:ext cx="127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85436" y="2200148"/>
            <a:ext cx="3248025" cy="76200"/>
          </a:xfrm>
          <a:custGeom>
            <a:avLst/>
            <a:gdLst/>
            <a:ahLst/>
            <a:cxnLst/>
            <a:rect l="l" t="t" r="r" b="b"/>
            <a:pathLst>
              <a:path w="32480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248025" h="76200">
                <a:moveTo>
                  <a:pt x="3171697" y="0"/>
                </a:moveTo>
                <a:lnTo>
                  <a:pt x="3171697" y="76200"/>
                </a:lnTo>
                <a:lnTo>
                  <a:pt x="3235197" y="44450"/>
                </a:lnTo>
                <a:lnTo>
                  <a:pt x="3184397" y="44450"/>
                </a:lnTo>
                <a:lnTo>
                  <a:pt x="3184397" y="31750"/>
                </a:lnTo>
                <a:lnTo>
                  <a:pt x="3235197" y="31750"/>
                </a:lnTo>
                <a:lnTo>
                  <a:pt x="3171697" y="0"/>
                </a:lnTo>
                <a:close/>
              </a:path>
              <a:path w="324802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248025" h="76200">
                <a:moveTo>
                  <a:pt x="317169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171697" y="44450"/>
                </a:lnTo>
                <a:lnTo>
                  <a:pt x="3171697" y="31750"/>
                </a:lnTo>
                <a:close/>
              </a:path>
              <a:path w="3248025" h="76200">
                <a:moveTo>
                  <a:pt x="3235197" y="31750"/>
                </a:moveTo>
                <a:lnTo>
                  <a:pt x="3184397" y="31750"/>
                </a:lnTo>
                <a:lnTo>
                  <a:pt x="3184397" y="44450"/>
                </a:lnTo>
                <a:lnTo>
                  <a:pt x="3235197" y="44450"/>
                </a:lnTo>
                <a:lnTo>
                  <a:pt x="3247897" y="38100"/>
                </a:lnTo>
                <a:lnTo>
                  <a:pt x="323519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1070" y="1902333"/>
            <a:ext cx="1016381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Arial"/>
                <a:cs typeface="Arial"/>
              </a:rPr>
              <a:t>Objemový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průtok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(Q)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rigidní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trubici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přímo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úměrný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tlakovému rozdílu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na </a:t>
            </a:r>
            <a:r>
              <a:rPr dirty="0">
                <a:latin typeface="Arial"/>
                <a:cs typeface="Arial"/>
              </a:rPr>
              <a:t>začátku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konci trubice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(ΔP=P</a:t>
            </a:r>
            <a:r>
              <a:rPr spc="-15" baseline="-20833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-</a:t>
            </a:r>
            <a:r>
              <a:rPr dirty="0">
                <a:latin typeface="Arial"/>
                <a:cs typeface="Arial"/>
              </a:rPr>
              <a:t>P</a:t>
            </a:r>
            <a:r>
              <a:rPr baseline="-20833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)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čtvrté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mocnině jejího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poloměru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(r)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a </a:t>
            </a:r>
            <a:r>
              <a:rPr dirty="0">
                <a:latin typeface="Arial"/>
                <a:cs typeface="Arial"/>
              </a:rPr>
              <a:t>nepřímo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úměrný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délce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trubice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(l)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viskozitě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proudící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kapaliny/plynu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(η).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24550" y="1412494"/>
            <a:ext cx="78105" cy="276225"/>
          </a:xfrm>
          <a:custGeom>
            <a:avLst/>
            <a:gdLst/>
            <a:ahLst/>
            <a:cxnLst/>
            <a:rect l="l" t="t" r="r" b="b"/>
            <a:pathLst>
              <a:path w="78104" h="276225">
                <a:moveTo>
                  <a:pt x="33122" y="199781"/>
                </a:moveTo>
                <a:lnTo>
                  <a:pt x="1397" y="200151"/>
                </a:lnTo>
                <a:lnTo>
                  <a:pt x="40386" y="275843"/>
                </a:lnTo>
                <a:lnTo>
                  <a:pt x="71179" y="212470"/>
                </a:lnTo>
                <a:lnTo>
                  <a:pt x="33274" y="212470"/>
                </a:lnTo>
                <a:lnTo>
                  <a:pt x="33122" y="199781"/>
                </a:lnTo>
                <a:close/>
              </a:path>
              <a:path w="78104" h="276225">
                <a:moveTo>
                  <a:pt x="45822" y="199633"/>
                </a:moveTo>
                <a:lnTo>
                  <a:pt x="33122" y="199781"/>
                </a:lnTo>
                <a:lnTo>
                  <a:pt x="33274" y="212470"/>
                </a:lnTo>
                <a:lnTo>
                  <a:pt x="45974" y="212343"/>
                </a:lnTo>
                <a:lnTo>
                  <a:pt x="45822" y="199633"/>
                </a:lnTo>
                <a:close/>
              </a:path>
              <a:path w="78104" h="276225">
                <a:moveTo>
                  <a:pt x="77597" y="199262"/>
                </a:moveTo>
                <a:lnTo>
                  <a:pt x="45822" y="199633"/>
                </a:lnTo>
                <a:lnTo>
                  <a:pt x="45974" y="212343"/>
                </a:lnTo>
                <a:lnTo>
                  <a:pt x="33274" y="212470"/>
                </a:lnTo>
                <a:lnTo>
                  <a:pt x="71179" y="212470"/>
                </a:lnTo>
                <a:lnTo>
                  <a:pt x="77597" y="199262"/>
                </a:lnTo>
                <a:close/>
              </a:path>
              <a:path w="78104" h="276225">
                <a:moveTo>
                  <a:pt x="44347" y="76063"/>
                </a:moveTo>
                <a:lnTo>
                  <a:pt x="31647" y="76211"/>
                </a:lnTo>
                <a:lnTo>
                  <a:pt x="33122" y="199781"/>
                </a:lnTo>
                <a:lnTo>
                  <a:pt x="45822" y="199633"/>
                </a:lnTo>
                <a:lnTo>
                  <a:pt x="44347" y="76063"/>
                </a:lnTo>
                <a:close/>
              </a:path>
              <a:path w="78104" h="276225">
                <a:moveTo>
                  <a:pt x="37084" y="0"/>
                </a:moveTo>
                <a:lnTo>
                  <a:pt x="0" y="76580"/>
                </a:lnTo>
                <a:lnTo>
                  <a:pt x="31647" y="76211"/>
                </a:lnTo>
                <a:lnTo>
                  <a:pt x="31496" y="63500"/>
                </a:lnTo>
                <a:lnTo>
                  <a:pt x="44196" y="63372"/>
                </a:lnTo>
                <a:lnTo>
                  <a:pt x="69833" y="63372"/>
                </a:lnTo>
                <a:lnTo>
                  <a:pt x="37084" y="0"/>
                </a:lnTo>
                <a:close/>
              </a:path>
              <a:path w="78104" h="276225">
                <a:moveTo>
                  <a:pt x="44196" y="63372"/>
                </a:moveTo>
                <a:lnTo>
                  <a:pt x="31496" y="63500"/>
                </a:lnTo>
                <a:lnTo>
                  <a:pt x="31647" y="76211"/>
                </a:lnTo>
                <a:lnTo>
                  <a:pt x="44347" y="76063"/>
                </a:lnTo>
                <a:lnTo>
                  <a:pt x="44196" y="63372"/>
                </a:lnTo>
                <a:close/>
              </a:path>
              <a:path w="78104" h="276225">
                <a:moveTo>
                  <a:pt x="69833" y="63372"/>
                </a:moveTo>
                <a:lnTo>
                  <a:pt x="44196" y="63372"/>
                </a:lnTo>
                <a:lnTo>
                  <a:pt x="44347" y="76063"/>
                </a:lnTo>
                <a:lnTo>
                  <a:pt x="76200" y="75691"/>
                </a:lnTo>
                <a:lnTo>
                  <a:pt x="69833" y="63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09894" y="133515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75530" y="2078482"/>
            <a:ext cx="3269615" cy="287655"/>
          </a:xfrm>
          <a:custGeom>
            <a:avLst/>
            <a:gdLst/>
            <a:ahLst/>
            <a:cxnLst/>
            <a:rect l="l" t="t" r="r" b="b"/>
            <a:pathLst>
              <a:path w="3269615" h="287655">
                <a:moveTo>
                  <a:pt x="0" y="0"/>
                </a:moveTo>
                <a:lnTo>
                  <a:pt x="0" y="273938"/>
                </a:lnTo>
              </a:path>
              <a:path w="3269615" h="287655">
                <a:moveTo>
                  <a:pt x="3269361" y="13334"/>
                </a:moveTo>
                <a:lnTo>
                  <a:pt x="3269361" y="2872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7135" y="1682623"/>
            <a:ext cx="3060700" cy="0"/>
          </a:xfrm>
          <a:custGeom>
            <a:avLst/>
            <a:gdLst/>
            <a:ahLst/>
            <a:cxnLst/>
            <a:rect l="l" t="t" r="r" b="b"/>
            <a:pathLst>
              <a:path w="3060700">
                <a:moveTo>
                  <a:pt x="0" y="0"/>
                </a:moveTo>
                <a:lnTo>
                  <a:pt x="3060318" y="0"/>
                </a:lnTo>
              </a:path>
            </a:pathLst>
          </a:custGeom>
          <a:ln w="952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7323" y="4995909"/>
            <a:ext cx="3867150" cy="1066800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16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179832"/>
            <a:ext cx="817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Odpor</a:t>
            </a:r>
            <a:r>
              <a:rPr spc="-175" dirty="0"/>
              <a:t> </a:t>
            </a:r>
            <a:r>
              <a:rPr dirty="0"/>
              <a:t>dýchacích</a:t>
            </a:r>
            <a:r>
              <a:rPr spc="-175" dirty="0"/>
              <a:t> </a:t>
            </a:r>
            <a:r>
              <a:rPr spc="-20" dirty="0"/>
              <a:t>cest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7487" y="964375"/>
            <a:ext cx="105568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192405" algn="l"/>
                <a:tab pos="3310254" algn="l"/>
              </a:tabLst>
            </a:pP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dirty="0" err="1">
                <a:solidFill>
                  <a:schemeClr val="tx1"/>
                </a:solidFill>
                <a:latin typeface="Arial"/>
                <a:cs typeface="Arial"/>
              </a:rPr>
              <a:t>dpor</a:t>
            </a:r>
            <a:r>
              <a:rPr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dýchacích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20" dirty="0" err="1">
                <a:latin typeface="Arial"/>
                <a:cs typeface="Arial"/>
              </a:rPr>
              <a:t>cest</a:t>
            </a:r>
            <a:r>
              <a:rPr lang="cs-CZ"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Rd</a:t>
            </a:r>
            <a:r>
              <a:rPr dirty="0">
                <a:latin typeface="Arial"/>
                <a:cs typeface="Arial"/>
              </a:rPr>
              <a:t>)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vzniká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následkem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vnitřního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tření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mezi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proudícím </a:t>
            </a:r>
            <a:r>
              <a:rPr dirty="0">
                <a:latin typeface="Arial"/>
                <a:cs typeface="Arial"/>
              </a:rPr>
              <a:t>plynem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stěnou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dýchacích </a:t>
            </a:r>
            <a:r>
              <a:rPr spc="-10" dirty="0">
                <a:latin typeface="Arial"/>
                <a:cs typeface="Arial"/>
              </a:rPr>
              <a:t>cest.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2114" y="2376297"/>
            <a:ext cx="27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0000"/>
                </a:solidFill>
                <a:latin typeface="Cambria Math"/>
                <a:cs typeface="Cambria Math"/>
              </a:rPr>
              <a:t>𝑹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9002" y="2545460"/>
            <a:ext cx="1924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0" dirty="0">
                <a:solidFill>
                  <a:srgbClr val="FF0000"/>
                </a:solidFill>
                <a:latin typeface="Cambria Math"/>
                <a:cs typeface="Cambria Math"/>
              </a:rPr>
              <a:t>𝒅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4271" y="2108073"/>
            <a:ext cx="234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aseline="-41666" dirty="0">
                <a:latin typeface="Cambria Math"/>
                <a:cs typeface="Cambria Math"/>
              </a:rPr>
              <a:t>=</a:t>
            </a:r>
            <a:r>
              <a:rPr sz="4200" spc="209" baseline="-41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∆𝑃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4200" baseline="-41666" dirty="0">
                <a:latin typeface="Cambria Math"/>
                <a:cs typeface="Cambria Math"/>
              </a:rPr>
              <a:t>=</a:t>
            </a:r>
            <a:r>
              <a:rPr sz="4200" spc="202" baseline="-41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8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𝑙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𝜂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5719" y="2630677"/>
            <a:ext cx="440690" cy="22860"/>
          </a:xfrm>
          <a:custGeom>
            <a:avLst/>
            <a:gdLst/>
            <a:ahLst/>
            <a:cxnLst/>
            <a:rect l="l" t="t" r="r" b="b"/>
            <a:pathLst>
              <a:path w="440689" h="22860">
                <a:moveTo>
                  <a:pt x="440436" y="0"/>
                </a:moveTo>
                <a:lnTo>
                  <a:pt x="0" y="0"/>
                </a:lnTo>
                <a:lnTo>
                  <a:pt x="0" y="22860"/>
                </a:lnTo>
                <a:lnTo>
                  <a:pt x="440436" y="22860"/>
                </a:lnTo>
                <a:lnTo>
                  <a:pt x="440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82996" y="2614041"/>
            <a:ext cx="18884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45185" algn="l"/>
              </a:tabLst>
            </a:pPr>
            <a:r>
              <a:rPr sz="2800" spc="-50" dirty="0">
                <a:latin typeface="Cambria Math"/>
                <a:cs typeface="Cambria Math"/>
              </a:rPr>
              <a:t>𝑄</a:t>
            </a:r>
            <a:r>
              <a:rPr sz="2800" dirty="0">
                <a:latin typeface="Cambria Math"/>
                <a:cs typeface="Cambria Math"/>
              </a:rPr>
              <a:t>	𝜋</a:t>
            </a:r>
            <a:r>
              <a:rPr sz="2800" spc="6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∙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𝒓</a:t>
            </a:r>
            <a:r>
              <a:rPr sz="3075" spc="-37" baseline="-21680" dirty="0">
                <a:solidFill>
                  <a:srgbClr val="FF0000"/>
                </a:solidFill>
                <a:latin typeface="Cambria Math"/>
                <a:cs typeface="Cambria Math"/>
              </a:rPr>
              <a:t>𝒅</a:t>
            </a:r>
            <a:r>
              <a:rPr sz="3075" spc="-37" baseline="23035" dirty="0">
                <a:solidFill>
                  <a:srgbClr val="FF0000"/>
                </a:solidFill>
                <a:latin typeface="Cambria Math"/>
                <a:cs typeface="Cambria Math"/>
              </a:rPr>
              <a:t>𝟒</a:t>
            </a:r>
            <a:endParaRPr sz="3075" baseline="23035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27927" y="2630677"/>
            <a:ext cx="1007744" cy="22860"/>
          </a:xfrm>
          <a:custGeom>
            <a:avLst/>
            <a:gdLst/>
            <a:ahLst/>
            <a:cxnLst/>
            <a:rect l="l" t="t" r="r" b="b"/>
            <a:pathLst>
              <a:path w="1007745" h="22860">
                <a:moveTo>
                  <a:pt x="1007363" y="0"/>
                </a:moveTo>
                <a:lnTo>
                  <a:pt x="0" y="0"/>
                </a:lnTo>
                <a:lnTo>
                  <a:pt x="0" y="22860"/>
                </a:lnTo>
                <a:lnTo>
                  <a:pt x="1007363" y="22860"/>
                </a:lnTo>
                <a:lnTo>
                  <a:pt x="1007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6366" y="3200400"/>
            <a:ext cx="10840085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4" marR="6908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17804" algn="l"/>
              </a:tabLst>
            </a:pP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dirty="0" err="1">
                <a:solidFill>
                  <a:schemeClr val="tx1"/>
                </a:solidFill>
                <a:latin typeface="Arial"/>
                <a:cs typeface="Arial"/>
              </a:rPr>
              <a:t>alá</a:t>
            </a:r>
            <a:r>
              <a:rPr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změna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poloměru dýchacích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cest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(r</a:t>
            </a:r>
            <a:r>
              <a:rPr baseline="-20833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)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způsobí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podstatně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větší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změnu </a:t>
            </a:r>
            <a:r>
              <a:rPr dirty="0">
                <a:latin typeface="Arial"/>
                <a:cs typeface="Arial"/>
              </a:rPr>
              <a:t>jejich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odporu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vůči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proudění vzduchu</a:t>
            </a:r>
            <a:r>
              <a:rPr spc="-10" dirty="0">
                <a:latin typeface="Arial"/>
                <a:cs typeface="Arial"/>
              </a:rPr>
              <a:t> (R</a:t>
            </a:r>
            <a:r>
              <a:rPr spc="-15" baseline="-20833" dirty="0">
                <a:latin typeface="Arial"/>
                <a:cs typeface="Arial"/>
              </a:rPr>
              <a:t>d</a:t>
            </a:r>
            <a:r>
              <a:rPr spc="-1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lang="cs-CZ" spc="-1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</a:p>
          <a:p>
            <a:pPr marL="380364" marR="6908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17804" algn="l"/>
              </a:tabLst>
            </a:pPr>
            <a:endParaRPr lang="cs-CZ" dirty="0">
              <a:latin typeface="Arial"/>
              <a:cs typeface="Arial"/>
            </a:endParaRPr>
          </a:p>
          <a:p>
            <a:pPr marL="380364" marR="6908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17804" algn="l"/>
              </a:tabLst>
            </a:pPr>
            <a:r>
              <a:rPr lang="cs-CZ" dirty="0">
                <a:latin typeface="Arial"/>
                <a:cs typeface="Arial"/>
              </a:rPr>
              <a:t>k</a:t>
            </a:r>
            <a:r>
              <a:rPr dirty="0">
                <a:latin typeface="Arial"/>
                <a:cs typeface="Arial"/>
              </a:rPr>
              <a:t>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zúžení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(obstrukci)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dýchacích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cest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dochází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při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kompresi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hrudníku,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zduření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sliznice,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otoku </a:t>
            </a:r>
            <a:r>
              <a:rPr dirty="0">
                <a:latin typeface="Arial"/>
                <a:cs typeface="Arial"/>
              </a:rPr>
              <a:t>hlasivek,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konstrikci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hladkých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svalů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dýchacích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cest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při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vdechnutí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cizího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tělesa,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astmatickém </a:t>
            </a:r>
            <a:r>
              <a:rPr dirty="0">
                <a:latin typeface="Arial"/>
                <a:cs typeface="Arial"/>
              </a:rPr>
              <a:t>záchvatu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či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jiné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alergické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 err="1">
                <a:latin typeface="Arial"/>
                <a:cs typeface="Arial"/>
              </a:rPr>
              <a:t>reakci</a:t>
            </a:r>
            <a:r>
              <a:rPr lang="cs-CZ" spc="-10" dirty="0">
                <a:latin typeface="Arial"/>
                <a:cs typeface="Arial"/>
              </a:rPr>
              <a:t>,</a:t>
            </a:r>
          </a:p>
          <a:p>
            <a:pPr marL="380364" marR="6908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17804" algn="l"/>
              </a:tabLst>
            </a:pPr>
            <a:endParaRPr lang="cs-CZ" spc="-10" dirty="0">
              <a:latin typeface="Arial"/>
              <a:cs typeface="Arial"/>
            </a:endParaRPr>
          </a:p>
          <a:p>
            <a:pPr marL="380364" marR="6908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217804" algn="l"/>
              </a:tabLst>
            </a:pPr>
            <a:r>
              <a:rPr dirty="0">
                <a:latin typeface="Arial"/>
                <a:cs typeface="Arial"/>
              </a:rPr>
              <a:t>Na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odporu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nejvíce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podílí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bronchioly: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velký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podíl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hladké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svaloviny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žádná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chrupavčitá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0" dirty="0" err="1">
                <a:latin typeface="Arial"/>
                <a:cs typeface="Arial"/>
              </a:rPr>
              <a:t>výztuha</a:t>
            </a:r>
            <a:r>
              <a:rPr lang="cs-CZ" spc="-10" dirty="0">
                <a:latin typeface="Arial"/>
                <a:cs typeface="Arial"/>
              </a:rPr>
              <a:t> - </a:t>
            </a:r>
            <a:r>
              <a:rPr dirty="0" err="1">
                <a:latin typeface="Arial"/>
                <a:cs typeface="Arial"/>
              </a:rPr>
              <a:t>obsahují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receptory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různé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působky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(histamin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bronchiolokonstrikce,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adrenalin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bronchiolodilatace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17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33D869C-57F7-38D0-9033-D75602B0241B}"/>
              </a:ext>
            </a:extLst>
          </p:cNvPr>
          <p:cNvSpPr txBox="1"/>
          <p:nvPr/>
        </p:nvSpPr>
        <p:spPr>
          <a:xfrm>
            <a:off x="39624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Pneumotachograf</a:t>
            </a:r>
            <a:endParaRPr lang="cs-CZ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19711C-2B3C-436F-99E3-1AB4FC1FF952}"/>
              </a:ext>
            </a:extLst>
          </p:cNvPr>
          <p:cNvSpPr txBox="1"/>
          <p:nvPr/>
        </p:nvSpPr>
        <p:spPr>
          <a:xfrm>
            <a:off x="609600" y="751820"/>
            <a:ext cx="10363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přístroj tvořený paralelně uspořádanými trubičkami o stejném průměru. Jedna z trubiček má blízko obou svých konců (ústního a vnějšího) odbočky s hadičkami. Ty jsou napojeny na snímač tlaku, který umožňuje měřit rozdíly tlaku vzduchu na začátku a na konci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úměrné rychlosti vdechovaného nebo vydechovaného vzduchu. Přes převodník tlaku na napětí jsou změny dále zpracovávány počítačem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tlak na vnějším konci trubice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přibližně odpovídá tlaku  atmosférickému (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Patm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a klademe ho rovným nule,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íme, že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průtok vzduchu (V)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 přímo úměrný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rozdílu tlaků (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cs-CZ" sz="20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nepřímo úměrný odporu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sz="20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Rp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Jde o analogii s Ohmovým zákonem (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U/R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proud, 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napětí, 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odpor),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ři dýchání do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proudí vzduch přes dva za sebou zařazené odpory: odpor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Rp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a odpor dýchacích cest (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okud známe tlak v alveolech (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Palv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), tlak na ústním konci trubice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Pp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a odpor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pneumotachografu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Rp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78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232" y="6048014"/>
            <a:ext cx="153222" cy="2397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1420" y="6048014"/>
            <a:ext cx="121414" cy="2426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1361" y="6048014"/>
            <a:ext cx="127200" cy="2397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635753" y="6048019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76" y="0"/>
                </a:moveTo>
                <a:lnTo>
                  <a:pt x="0" y="0"/>
                </a:lnTo>
                <a:lnTo>
                  <a:pt x="0" y="11404"/>
                </a:lnTo>
                <a:lnTo>
                  <a:pt x="31813" y="11404"/>
                </a:lnTo>
                <a:lnTo>
                  <a:pt x="31813" y="225336"/>
                </a:lnTo>
                <a:lnTo>
                  <a:pt x="0" y="225336"/>
                </a:lnTo>
                <a:lnTo>
                  <a:pt x="0" y="239776"/>
                </a:lnTo>
                <a:lnTo>
                  <a:pt x="104076" y="239776"/>
                </a:lnTo>
                <a:lnTo>
                  <a:pt x="104076" y="225336"/>
                </a:lnTo>
                <a:lnTo>
                  <a:pt x="69380" y="225336"/>
                </a:lnTo>
                <a:lnTo>
                  <a:pt x="69380" y="11404"/>
                </a:lnTo>
                <a:lnTo>
                  <a:pt x="104076" y="11404"/>
                </a:lnTo>
                <a:lnTo>
                  <a:pt x="10407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4123" y="6391867"/>
            <a:ext cx="147434" cy="24283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147197" y="6391249"/>
            <a:ext cx="118745" cy="243840"/>
          </a:xfrm>
          <a:custGeom>
            <a:avLst/>
            <a:gdLst/>
            <a:ahLst/>
            <a:cxnLst/>
            <a:rect l="l" t="t" r="r" b="b"/>
            <a:pathLst>
              <a:path w="118745" h="243840">
                <a:moveTo>
                  <a:pt x="118516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7950"/>
                </a:lnTo>
                <a:lnTo>
                  <a:pt x="0" y="124460"/>
                </a:lnTo>
                <a:lnTo>
                  <a:pt x="0" y="226060"/>
                </a:lnTo>
                <a:lnTo>
                  <a:pt x="0" y="243840"/>
                </a:lnTo>
                <a:lnTo>
                  <a:pt x="118516" y="243840"/>
                </a:lnTo>
                <a:lnTo>
                  <a:pt x="118516" y="226060"/>
                </a:lnTo>
                <a:lnTo>
                  <a:pt x="20231" y="226060"/>
                </a:lnTo>
                <a:lnTo>
                  <a:pt x="20231" y="124460"/>
                </a:lnTo>
                <a:lnTo>
                  <a:pt x="112750" y="124460"/>
                </a:lnTo>
                <a:lnTo>
                  <a:pt x="112750" y="107950"/>
                </a:lnTo>
                <a:lnTo>
                  <a:pt x="20231" y="107950"/>
                </a:lnTo>
                <a:lnTo>
                  <a:pt x="20231" y="17780"/>
                </a:lnTo>
                <a:lnTo>
                  <a:pt x="118516" y="17780"/>
                </a:lnTo>
                <a:lnTo>
                  <a:pt x="11851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7148" y="6391867"/>
            <a:ext cx="118526" cy="2428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4756" y="3789478"/>
            <a:ext cx="596670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Odpor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pneumotachografu: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baseline="-20833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=0,086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kPa*s/l</a:t>
            </a:r>
            <a:endParaRPr sz="1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415925" algn="l"/>
              </a:tabLst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ΔP</a:t>
            </a:r>
            <a:r>
              <a:rPr sz="1800" baseline="-20833" dirty="0">
                <a:latin typeface="Arial"/>
                <a:cs typeface="Arial"/>
              </a:rPr>
              <a:t>alv</a:t>
            </a:r>
            <a:r>
              <a:rPr sz="1800" spc="209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ΔP</a:t>
            </a:r>
            <a:r>
              <a:rPr sz="1800" baseline="-20833" dirty="0">
                <a:latin typeface="Arial"/>
                <a:cs typeface="Arial"/>
              </a:rPr>
              <a:t>p</a:t>
            </a:r>
            <a:r>
              <a:rPr sz="1800" spc="457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budou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změřeny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</a:t>
            </a:r>
            <a:r>
              <a:rPr spc="-105" dirty="0"/>
              <a:t> </a:t>
            </a:r>
            <a:r>
              <a:rPr dirty="0"/>
              <a:t>metody</a:t>
            </a:r>
            <a:r>
              <a:rPr spc="-70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výpočet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9170" y="1368627"/>
            <a:ext cx="50927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Průtok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vzduchu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pneumoachografu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stejný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jako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průtok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vzduchu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dýchacích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cestách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170" y="2725465"/>
            <a:ext cx="1537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Cambria Math"/>
                <a:cs typeface="Cambria Math"/>
              </a:rPr>
              <a:t>𝑹</a:t>
            </a:r>
            <a:r>
              <a:rPr sz="3075" baseline="-16260" dirty="0">
                <a:solidFill>
                  <a:srgbClr val="FF0000"/>
                </a:solidFill>
                <a:latin typeface="Cambria Math"/>
                <a:cs typeface="Cambria Math"/>
              </a:rPr>
              <a:t>𝒅</a:t>
            </a:r>
            <a:r>
              <a:rPr sz="3075" spc="660" baseline="-162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𝑅</a:t>
            </a:r>
            <a:r>
              <a:rPr sz="3075" baseline="-16260" dirty="0">
                <a:latin typeface="Cambria Math"/>
                <a:cs typeface="Cambria Math"/>
              </a:rPr>
              <a:t>𝑝</a:t>
            </a:r>
            <a:r>
              <a:rPr sz="3075" spc="487" baseline="-1626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∙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59454" y="2670682"/>
            <a:ext cx="87630" cy="707390"/>
          </a:xfrm>
          <a:custGeom>
            <a:avLst/>
            <a:gdLst/>
            <a:ahLst/>
            <a:cxnLst/>
            <a:rect l="l" t="t" r="r" b="b"/>
            <a:pathLst>
              <a:path w="87629" h="707389">
                <a:moveTo>
                  <a:pt x="87122" y="0"/>
                </a:moveTo>
                <a:lnTo>
                  <a:pt x="0" y="0"/>
                </a:lnTo>
                <a:lnTo>
                  <a:pt x="0" y="16510"/>
                </a:lnTo>
                <a:lnTo>
                  <a:pt x="53213" y="16510"/>
                </a:lnTo>
                <a:lnTo>
                  <a:pt x="53213" y="690880"/>
                </a:lnTo>
                <a:lnTo>
                  <a:pt x="0" y="690880"/>
                </a:lnTo>
                <a:lnTo>
                  <a:pt x="0" y="707390"/>
                </a:lnTo>
                <a:lnTo>
                  <a:pt x="87122" y="707390"/>
                </a:lnTo>
                <a:lnTo>
                  <a:pt x="87122" y="690880"/>
                </a:lnTo>
                <a:lnTo>
                  <a:pt x="87122" y="16510"/>
                </a:lnTo>
                <a:lnTo>
                  <a:pt x="87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0448" y="2642870"/>
            <a:ext cx="87630" cy="707390"/>
          </a:xfrm>
          <a:custGeom>
            <a:avLst/>
            <a:gdLst/>
            <a:ahLst/>
            <a:cxnLst/>
            <a:rect l="l" t="t" r="r" b="b"/>
            <a:pathLst>
              <a:path w="87630" h="707389">
                <a:moveTo>
                  <a:pt x="87122" y="0"/>
                </a:moveTo>
                <a:lnTo>
                  <a:pt x="0" y="0"/>
                </a:lnTo>
                <a:lnTo>
                  <a:pt x="0" y="16510"/>
                </a:lnTo>
                <a:lnTo>
                  <a:pt x="0" y="690880"/>
                </a:lnTo>
                <a:lnTo>
                  <a:pt x="0" y="707390"/>
                </a:lnTo>
                <a:lnTo>
                  <a:pt x="87122" y="707390"/>
                </a:lnTo>
                <a:lnTo>
                  <a:pt x="87122" y="690880"/>
                </a:lnTo>
                <a:lnTo>
                  <a:pt x="33909" y="690880"/>
                </a:lnTo>
                <a:lnTo>
                  <a:pt x="33909" y="16510"/>
                </a:lnTo>
                <a:lnTo>
                  <a:pt x="87122" y="16510"/>
                </a:lnTo>
                <a:lnTo>
                  <a:pt x="87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59744" y="3041789"/>
            <a:ext cx="53467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spc="30" dirty="0">
                <a:latin typeface="Cambria Math"/>
                <a:cs typeface="Cambria Math"/>
              </a:rPr>
              <a:t>Δ𝑃</a:t>
            </a:r>
            <a:r>
              <a:rPr sz="2475" spc="44" baseline="-13468" dirty="0">
                <a:latin typeface="Cambria Math"/>
                <a:cs typeface="Cambria Math"/>
              </a:rPr>
              <a:t>𝑝</a:t>
            </a:r>
            <a:endParaRPr sz="2475" baseline="-13468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50057" y="3018790"/>
            <a:ext cx="701040" cy="22860"/>
          </a:xfrm>
          <a:custGeom>
            <a:avLst/>
            <a:gdLst/>
            <a:ahLst/>
            <a:cxnLst/>
            <a:rect l="l" t="t" r="r" b="b"/>
            <a:pathLst>
              <a:path w="701039" h="22860">
                <a:moveTo>
                  <a:pt x="701039" y="0"/>
                </a:moveTo>
                <a:lnTo>
                  <a:pt x="0" y="0"/>
                </a:lnTo>
                <a:lnTo>
                  <a:pt x="0" y="22859"/>
                </a:lnTo>
                <a:lnTo>
                  <a:pt x="701039" y="228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26385" y="2589530"/>
            <a:ext cx="1398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75" spc="165" baseline="12195" dirty="0">
                <a:latin typeface="Cambria Math"/>
                <a:cs typeface="Cambria Math"/>
              </a:rPr>
              <a:t>Δ𝑃</a:t>
            </a:r>
            <a:r>
              <a:rPr sz="1650" spc="110" dirty="0">
                <a:latin typeface="Cambria Math"/>
                <a:cs typeface="Cambria Math"/>
              </a:rPr>
              <a:t>𝑎𝑙𝑣</a:t>
            </a:r>
            <a:r>
              <a:rPr sz="1650" spc="340" dirty="0">
                <a:latin typeface="Cambria Math"/>
                <a:cs typeface="Cambria Math"/>
              </a:rPr>
              <a:t> </a:t>
            </a:r>
            <a:r>
              <a:rPr sz="4200" baseline="-23809" dirty="0">
                <a:latin typeface="Cambria Math"/>
                <a:cs typeface="Cambria Math"/>
              </a:rPr>
              <a:t>− </a:t>
            </a:r>
            <a:r>
              <a:rPr sz="4200" spc="-75" baseline="-23809" dirty="0">
                <a:latin typeface="Cambria Math"/>
                <a:cs typeface="Cambria Math"/>
              </a:rPr>
              <a:t>1</a:t>
            </a:r>
            <a:endParaRPr sz="4200" baseline="-23809" dirty="0">
              <a:latin typeface="Cambria Math"/>
              <a:cs typeface="Cambria Math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92339" y="2152523"/>
            <a:ext cx="4504690" cy="3819525"/>
            <a:chOff x="6292339" y="2152523"/>
            <a:chExt cx="4504690" cy="3819525"/>
          </a:xfrm>
        </p:grpSpPr>
        <p:sp>
          <p:nvSpPr>
            <p:cNvPr id="23" name="object 23"/>
            <p:cNvSpPr/>
            <p:nvPr/>
          </p:nvSpPr>
          <p:spPr>
            <a:xfrm>
              <a:off x="8594453" y="3557248"/>
              <a:ext cx="1682750" cy="2395855"/>
            </a:xfrm>
            <a:custGeom>
              <a:avLst/>
              <a:gdLst/>
              <a:ahLst/>
              <a:cxnLst/>
              <a:rect l="l" t="t" r="r" b="b"/>
              <a:pathLst>
                <a:path w="1682750" h="2395854">
                  <a:moveTo>
                    <a:pt x="70121" y="290978"/>
                  </a:moveTo>
                  <a:lnTo>
                    <a:pt x="57311" y="352551"/>
                  </a:lnTo>
                  <a:lnTo>
                    <a:pt x="45764" y="428018"/>
                  </a:lnTo>
                  <a:lnTo>
                    <a:pt x="40467" y="470386"/>
                  </a:lnTo>
                  <a:lnTo>
                    <a:pt x="35490" y="515535"/>
                  </a:lnTo>
                  <a:lnTo>
                    <a:pt x="30834" y="563235"/>
                  </a:lnTo>
                  <a:lnTo>
                    <a:pt x="26500" y="613255"/>
                  </a:lnTo>
                  <a:lnTo>
                    <a:pt x="22489" y="665365"/>
                  </a:lnTo>
                  <a:lnTo>
                    <a:pt x="18802" y="719332"/>
                  </a:lnTo>
                  <a:lnTo>
                    <a:pt x="15440" y="774928"/>
                  </a:lnTo>
                  <a:lnTo>
                    <a:pt x="12406" y="831921"/>
                  </a:lnTo>
                  <a:lnTo>
                    <a:pt x="9699" y="890081"/>
                  </a:lnTo>
                  <a:lnTo>
                    <a:pt x="7322" y="949176"/>
                  </a:lnTo>
                  <a:lnTo>
                    <a:pt x="5275" y="1008975"/>
                  </a:lnTo>
                  <a:lnTo>
                    <a:pt x="3560" y="1069249"/>
                  </a:lnTo>
                  <a:lnTo>
                    <a:pt x="2177" y="1129767"/>
                  </a:lnTo>
                  <a:lnTo>
                    <a:pt x="1129" y="1190297"/>
                  </a:lnTo>
                  <a:lnTo>
                    <a:pt x="415" y="1250609"/>
                  </a:lnTo>
                  <a:lnTo>
                    <a:pt x="39" y="1310472"/>
                  </a:lnTo>
                  <a:lnTo>
                    <a:pt x="0" y="1369656"/>
                  </a:lnTo>
                  <a:lnTo>
                    <a:pt x="299" y="1427929"/>
                  </a:lnTo>
                  <a:lnTo>
                    <a:pt x="939" y="1485062"/>
                  </a:lnTo>
                  <a:lnTo>
                    <a:pt x="1920" y="1540822"/>
                  </a:lnTo>
                  <a:lnTo>
                    <a:pt x="3243" y="1594981"/>
                  </a:lnTo>
                  <a:lnTo>
                    <a:pt x="4911" y="1647306"/>
                  </a:lnTo>
                  <a:lnTo>
                    <a:pt x="6923" y="1697566"/>
                  </a:lnTo>
                  <a:lnTo>
                    <a:pt x="9281" y="1745533"/>
                  </a:lnTo>
                  <a:lnTo>
                    <a:pt x="11987" y="1790974"/>
                  </a:lnTo>
                  <a:lnTo>
                    <a:pt x="15041" y="1833658"/>
                  </a:lnTo>
                  <a:lnTo>
                    <a:pt x="18444" y="1873356"/>
                  </a:lnTo>
                  <a:lnTo>
                    <a:pt x="26306" y="1942867"/>
                  </a:lnTo>
                  <a:lnTo>
                    <a:pt x="37940" y="2022165"/>
                  </a:lnTo>
                  <a:lnTo>
                    <a:pt x="49856" y="2089129"/>
                  </a:lnTo>
                  <a:lnTo>
                    <a:pt x="62818" y="2144994"/>
                  </a:lnTo>
                  <a:lnTo>
                    <a:pt x="77590" y="2190996"/>
                  </a:lnTo>
                  <a:lnTo>
                    <a:pt x="94936" y="2228371"/>
                  </a:lnTo>
                  <a:lnTo>
                    <a:pt x="140403" y="2282183"/>
                  </a:lnTo>
                  <a:lnTo>
                    <a:pt x="205328" y="2316318"/>
                  </a:lnTo>
                  <a:lnTo>
                    <a:pt x="246998" y="2329095"/>
                  </a:lnTo>
                  <a:lnTo>
                    <a:pt x="295823" y="2340662"/>
                  </a:lnTo>
                  <a:lnTo>
                    <a:pt x="352569" y="2352252"/>
                  </a:lnTo>
                  <a:lnTo>
                    <a:pt x="432302" y="2364197"/>
                  </a:lnTo>
                  <a:lnTo>
                    <a:pt x="480981" y="2369329"/>
                  </a:lnTo>
                  <a:lnTo>
                    <a:pt x="534545" y="2373929"/>
                  </a:lnTo>
                  <a:lnTo>
                    <a:pt x="592255" y="2378017"/>
                  </a:lnTo>
                  <a:lnTo>
                    <a:pt x="653368" y="2381615"/>
                  </a:lnTo>
                  <a:lnTo>
                    <a:pt x="717143" y="2384742"/>
                  </a:lnTo>
                  <a:lnTo>
                    <a:pt x="782840" y="2387420"/>
                  </a:lnTo>
                  <a:lnTo>
                    <a:pt x="849717" y="2389670"/>
                  </a:lnTo>
                  <a:lnTo>
                    <a:pt x="917032" y="2391512"/>
                  </a:lnTo>
                  <a:lnTo>
                    <a:pt x="984045" y="2392966"/>
                  </a:lnTo>
                  <a:lnTo>
                    <a:pt x="1050014" y="2394055"/>
                  </a:lnTo>
                  <a:lnTo>
                    <a:pt x="1114198" y="2394798"/>
                  </a:lnTo>
                  <a:lnTo>
                    <a:pt x="1175855" y="2395216"/>
                  </a:lnTo>
                  <a:lnTo>
                    <a:pt x="1234245" y="2395330"/>
                  </a:lnTo>
                  <a:lnTo>
                    <a:pt x="1288626" y="2395161"/>
                  </a:lnTo>
                  <a:lnTo>
                    <a:pt x="1338257" y="2394730"/>
                  </a:lnTo>
                  <a:lnTo>
                    <a:pt x="1382397" y="2394056"/>
                  </a:lnTo>
                  <a:lnTo>
                    <a:pt x="1451238" y="2392068"/>
                  </a:lnTo>
                  <a:lnTo>
                    <a:pt x="1535727" y="2380907"/>
                  </a:lnTo>
                  <a:lnTo>
                    <a:pt x="1581785" y="2367812"/>
                  </a:lnTo>
                  <a:lnTo>
                    <a:pt x="1622977" y="2348609"/>
                  </a:lnTo>
                  <a:lnTo>
                    <a:pt x="1654892" y="2321834"/>
                  </a:lnTo>
                  <a:lnTo>
                    <a:pt x="1673115" y="2286021"/>
                  </a:lnTo>
                  <a:lnTo>
                    <a:pt x="1682261" y="2234644"/>
                  </a:lnTo>
                  <a:lnTo>
                    <a:pt x="1680360" y="2207338"/>
                  </a:lnTo>
                  <a:lnTo>
                    <a:pt x="1654809" y="2126752"/>
                  </a:lnTo>
                  <a:lnTo>
                    <a:pt x="1627642" y="2064379"/>
                  </a:lnTo>
                  <a:lnTo>
                    <a:pt x="1588533" y="1981221"/>
                  </a:lnTo>
                  <a:lnTo>
                    <a:pt x="1573102" y="1954412"/>
                  </a:lnTo>
                  <a:lnTo>
                    <a:pt x="1556192" y="1924930"/>
                  </a:lnTo>
                  <a:lnTo>
                    <a:pt x="1537873" y="1892917"/>
                  </a:lnTo>
                  <a:lnTo>
                    <a:pt x="1518215" y="1858511"/>
                  </a:lnTo>
                  <a:lnTo>
                    <a:pt x="1497288" y="1821854"/>
                  </a:lnTo>
                  <a:lnTo>
                    <a:pt x="1475162" y="1783084"/>
                  </a:lnTo>
                  <a:lnTo>
                    <a:pt x="1451907" y="1742342"/>
                  </a:lnTo>
                  <a:lnTo>
                    <a:pt x="1427592" y="1699768"/>
                  </a:lnTo>
                  <a:lnTo>
                    <a:pt x="1402287" y="1655501"/>
                  </a:lnTo>
                  <a:lnTo>
                    <a:pt x="1376063" y="1609682"/>
                  </a:lnTo>
                  <a:lnTo>
                    <a:pt x="1348989" y="1562450"/>
                  </a:lnTo>
                  <a:lnTo>
                    <a:pt x="1321135" y="1513945"/>
                  </a:lnTo>
                  <a:lnTo>
                    <a:pt x="1292570" y="1464308"/>
                  </a:lnTo>
                  <a:lnTo>
                    <a:pt x="1263366" y="1413677"/>
                  </a:lnTo>
                  <a:lnTo>
                    <a:pt x="1233591" y="1362194"/>
                  </a:lnTo>
                  <a:lnTo>
                    <a:pt x="1203316" y="1309997"/>
                  </a:lnTo>
                  <a:lnTo>
                    <a:pt x="1172610" y="1257228"/>
                  </a:lnTo>
                  <a:lnTo>
                    <a:pt x="1141543" y="1204025"/>
                  </a:lnTo>
                  <a:lnTo>
                    <a:pt x="1110186" y="1150528"/>
                  </a:lnTo>
                  <a:lnTo>
                    <a:pt x="1078607" y="1096879"/>
                  </a:lnTo>
                  <a:lnTo>
                    <a:pt x="1046878" y="1043215"/>
                  </a:lnTo>
                  <a:lnTo>
                    <a:pt x="1015067" y="989678"/>
                  </a:lnTo>
                  <a:lnTo>
                    <a:pt x="983245" y="936407"/>
                  </a:lnTo>
                  <a:lnTo>
                    <a:pt x="951482" y="883543"/>
                  </a:lnTo>
                  <a:lnTo>
                    <a:pt x="919847" y="831224"/>
                  </a:lnTo>
                  <a:lnTo>
                    <a:pt x="888410" y="779592"/>
                  </a:lnTo>
                  <a:lnTo>
                    <a:pt x="857241" y="728785"/>
                  </a:lnTo>
                  <a:lnTo>
                    <a:pt x="826411" y="678945"/>
                  </a:lnTo>
                  <a:lnTo>
                    <a:pt x="795988" y="630209"/>
                  </a:lnTo>
                  <a:lnTo>
                    <a:pt x="766043" y="582720"/>
                  </a:lnTo>
                  <a:lnTo>
                    <a:pt x="736646" y="536616"/>
                  </a:lnTo>
                  <a:lnTo>
                    <a:pt x="707866" y="492037"/>
                  </a:lnTo>
                  <a:lnTo>
                    <a:pt x="679774" y="449124"/>
                  </a:lnTo>
                  <a:lnTo>
                    <a:pt x="652439" y="408016"/>
                  </a:lnTo>
                  <a:lnTo>
                    <a:pt x="625932" y="368853"/>
                  </a:lnTo>
                  <a:lnTo>
                    <a:pt x="600321" y="331776"/>
                  </a:lnTo>
                  <a:lnTo>
                    <a:pt x="575677" y="296923"/>
                  </a:lnTo>
                  <a:lnTo>
                    <a:pt x="552071" y="264435"/>
                  </a:lnTo>
                  <a:lnTo>
                    <a:pt x="508247" y="207113"/>
                  </a:lnTo>
                  <a:lnTo>
                    <a:pt x="469409" y="160930"/>
                  </a:lnTo>
                  <a:lnTo>
                    <a:pt x="424045" y="112708"/>
                  </a:lnTo>
                  <a:lnTo>
                    <a:pt x="382644" y="73465"/>
                  </a:lnTo>
                  <a:lnTo>
                    <a:pt x="344941" y="42887"/>
                  </a:lnTo>
                  <a:lnTo>
                    <a:pt x="310669" y="20659"/>
                  </a:lnTo>
                  <a:lnTo>
                    <a:pt x="251353" y="0"/>
                  </a:lnTo>
                  <a:lnTo>
                    <a:pt x="225776" y="940"/>
                  </a:lnTo>
                  <a:lnTo>
                    <a:pt x="181456" y="23790"/>
                  </a:lnTo>
                  <a:lnTo>
                    <a:pt x="144470" y="72507"/>
                  </a:lnTo>
                  <a:lnTo>
                    <a:pt x="112690" y="144578"/>
                  </a:lnTo>
                  <a:lnTo>
                    <a:pt x="98087" y="188587"/>
                  </a:lnTo>
                  <a:lnTo>
                    <a:pt x="83986" y="237491"/>
                  </a:lnTo>
                  <a:lnTo>
                    <a:pt x="70121" y="290978"/>
                  </a:lnTo>
                  <a:close/>
                </a:path>
              </a:pathLst>
            </a:custGeom>
            <a:ln w="38099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04504" y="4056126"/>
              <a:ext cx="37465" cy="261620"/>
            </a:xfrm>
            <a:custGeom>
              <a:avLst/>
              <a:gdLst/>
              <a:ahLst/>
              <a:cxnLst/>
              <a:rect l="l" t="t" r="r" b="b"/>
              <a:pathLst>
                <a:path w="37465" h="261620">
                  <a:moveTo>
                    <a:pt x="37338" y="0"/>
                  </a:moveTo>
                  <a:lnTo>
                    <a:pt x="0" y="261493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20380" y="2171573"/>
              <a:ext cx="564515" cy="523240"/>
            </a:xfrm>
            <a:custGeom>
              <a:avLst/>
              <a:gdLst/>
              <a:ahLst/>
              <a:cxnLst/>
              <a:rect l="l" t="t" r="r" b="b"/>
              <a:pathLst>
                <a:path w="564515" h="523239">
                  <a:moveTo>
                    <a:pt x="0" y="523113"/>
                  </a:moveTo>
                  <a:lnTo>
                    <a:pt x="2137" y="475496"/>
                  </a:lnTo>
                  <a:lnTo>
                    <a:pt x="8427" y="429078"/>
                  </a:lnTo>
                  <a:lnTo>
                    <a:pt x="18684" y="384042"/>
                  </a:lnTo>
                  <a:lnTo>
                    <a:pt x="32725" y="340574"/>
                  </a:lnTo>
                  <a:lnTo>
                    <a:pt x="50363" y="298859"/>
                  </a:lnTo>
                  <a:lnTo>
                    <a:pt x="71416" y="259079"/>
                  </a:lnTo>
                  <a:lnTo>
                    <a:pt x="95697" y="221422"/>
                  </a:lnTo>
                  <a:lnTo>
                    <a:pt x="123023" y="186070"/>
                  </a:lnTo>
                  <a:lnTo>
                    <a:pt x="153209" y="153209"/>
                  </a:lnTo>
                  <a:lnTo>
                    <a:pt x="186070" y="123023"/>
                  </a:lnTo>
                  <a:lnTo>
                    <a:pt x="221422" y="95697"/>
                  </a:lnTo>
                  <a:lnTo>
                    <a:pt x="259080" y="71416"/>
                  </a:lnTo>
                  <a:lnTo>
                    <a:pt x="298859" y="50363"/>
                  </a:lnTo>
                  <a:lnTo>
                    <a:pt x="340574" y="32725"/>
                  </a:lnTo>
                  <a:lnTo>
                    <a:pt x="384042" y="18684"/>
                  </a:lnTo>
                  <a:lnTo>
                    <a:pt x="429078" y="8427"/>
                  </a:lnTo>
                  <a:lnTo>
                    <a:pt x="475496" y="2137"/>
                  </a:lnTo>
                  <a:lnTo>
                    <a:pt x="523113" y="0"/>
                  </a:lnTo>
                  <a:lnTo>
                    <a:pt x="533324" y="115"/>
                  </a:lnTo>
                  <a:lnTo>
                    <a:pt x="543560" y="444"/>
                  </a:lnTo>
                  <a:lnTo>
                    <a:pt x="553795" y="964"/>
                  </a:lnTo>
                  <a:lnTo>
                    <a:pt x="564006" y="1650"/>
                  </a:ln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5373" y="2494915"/>
              <a:ext cx="239522" cy="22491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11389" y="2692908"/>
              <a:ext cx="2606040" cy="3260090"/>
            </a:xfrm>
            <a:custGeom>
              <a:avLst/>
              <a:gdLst/>
              <a:ahLst/>
              <a:cxnLst/>
              <a:rect l="l" t="t" r="r" b="b"/>
              <a:pathLst>
                <a:path w="2606040" h="3260090">
                  <a:moveTo>
                    <a:pt x="1808609" y="0"/>
                  </a:moveTo>
                  <a:lnTo>
                    <a:pt x="1808609" y="1162811"/>
                  </a:lnTo>
                </a:path>
                <a:path w="2606040" h="3260090">
                  <a:moveTo>
                    <a:pt x="2154684" y="0"/>
                  </a:moveTo>
                  <a:lnTo>
                    <a:pt x="2154684" y="1162811"/>
                  </a:lnTo>
                </a:path>
                <a:path w="2606040" h="3260090">
                  <a:moveTo>
                    <a:pt x="2144778" y="1152905"/>
                  </a:moveTo>
                  <a:lnTo>
                    <a:pt x="2605788" y="1676018"/>
                  </a:lnTo>
                </a:path>
                <a:path w="2606040" h="3260090">
                  <a:moveTo>
                    <a:pt x="1976757" y="1330833"/>
                  </a:moveTo>
                  <a:lnTo>
                    <a:pt x="2537208" y="1853945"/>
                  </a:lnTo>
                </a:path>
                <a:path w="2606040" h="3260090">
                  <a:moveTo>
                    <a:pt x="1612140" y="1155318"/>
                  </a:moveTo>
                  <a:lnTo>
                    <a:pt x="1624950" y="1216891"/>
                  </a:lnTo>
                  <a:lnTo>
                    <a:pt x="1636497" y="1292359"/>
                  </a:lnTo>
                  <a:lnTo>
                    <a:pt x="1641793" y="1334726"/>
                  </a:lnTo>
                  <a:lnTo>
                    <a:pt x="1646770" y="1379875"/>
                  </a:lnTo>
                  <a:lnTo>
                    <a:pt x="1651427" y="1427575"/>
                  </a:lnTo>
                  <a:lnTo>
                    <a:pt x="1655761" y="1477595"/>
                  </a:lnTo>
                  <a:lnTo>
                    <a:pt x="1659772" y="1529705"/>
                  </a:lnTo>
                  <a:lnTo>
                    <a:pt x="1663459" y="1583673"/>
                  </a:lnTo>
                  <a:lnTo>
                    <a:pt x="1666820" y="1639268"/>
                  </a:lnTo>
                  <a:lnTo>
                    <a:pt x="1669855" y="1696261"/>
                  </a:lnTo>
                  <a:lnTo>
                    <a:pt x="1672561" y="1754421"/>
                  </a:lnTo>
                  <a:lnTo>
                    <a:pt x="1674939" y="1813516"/>
                  </a:lnTo>
                  <a:lnTo>
                    <a:pt x="1676986" y="1873316"/>
                  </a:lnTo>
                  <a:lnTo>
                    <a:pt x="1678701" y="1933590"/>
                  </a:lnTo>
                  <a:lnTo>
                    <a:pt x="1680083" y="1994107"/>
                  </a:lnTo>
                  <a:lnTo>
                    <a:pt x="1681132" y="2054637"/>
                  </a:lnTo>
                  <a:lnTo>
                    <a:pt x="1681845" y="2114949"/>
                  </a:lnTo>
                  <a:lnTo>
                    <a:pt x="1682222" y="2174812"/>
                  </a:lnTo>
                  <a:lnTo>
                    <a:pt x="1682261" y="2233996"/>
                  </a:lnTo>
                  <a:lnTo>
                    <a:pt x="1681961" y="2292270"/>
                  </a:lnTo>
                  <a:lnTo>
                    <a:pt x="1681322" y="2349402"/>
                  </a:lnTo>
                  <a:lnTo>
                    <a:pt x="1680341" y="2405163"/>
                  </a:lnTo>
                  <a:lnTo>
                    <a:pt x="1679017" y="2459321"/>
                  </a:lnTo>
                  <a:lnTo>
                    <a:pt x="1677350" y="2511646"/>
                  </a:lnTo>
                  <a:lnTo>
                    <a:pt x="1675338" y="2561907"/>
                  </a:lnTo>
                  <a:lnTo>
                    <a:pt x="1672980" y="2609873"/>
                  </a:lnTo>
                  <a:lnTo>
                    <a:pt x="1670274" y="2655314"/>
                  </a:lnTo>
                  <a:lnTo>
                    <a:pt x="1667220" y="2697998"/>
                  </a:lnTo>
                  <a:lnTo>
                    <a:pt x="1663816" y="2737696"/>
                  </a:lnTo>
                  <a:lnTo>
                    <a:pt x="1655955" y="2807207"/>
                  </a:lnTo>
                  <a:lnTo>
                    <a:pt x="1644321" y="2886506"/>
                  </a:lnTo>
                  <a:lnTo>
                    <a:pt x="1632404" y="2953469"/>
                  </a:lnTo>
                  <a:lnTo>
                    <a:pt x="1619442" y="3009334"/>
                  </a:lnTo>
                  <a:lnTo>
                    <a:pt x="1604670" y="3055336"/>
                  </a:lnTo>
                  <a:lnTo>
                    <a:pt x="1587325" y="3092711"/>
                  </a:lnTo>
                  <a:lnTo>
                    <a:pt x="1541858" y="3146523"/>
                  </a:lnTo>
                  <a:lnTo>
                    <a:pt x="1476932" y="3180658"/>
                  </a:lnTo>
                  <a:lnTo>
                    <a:pt x="1435263" y="3193436"/>
                  </a:lnTo>
                  <a:lnTo>
                    <a:pt x="1386437" y="3205002"/>
                  </a:lnTo>
                  <a:lnTo>
                    <a:pt x="1329692" y="3216592"/>
                  </a:lnTo>
                  <a:lnTo>
                    <a:pt x="1249958" y="3228537"/>
                  </a:lnTo>
                  <a:lnTo>
                    <a:pt x="1201280" y="3233669"/>
                  </a:lnTo>
                  <a:lnTo>
                    <a:pt x="1147716" y="3238269"/>
                  </a:lnTo>
                  <a:lnTo>
                    <a:pt x="1090006" y="3242357"/>
                  </a:lnTo>
                  <a:lnTo>
                    <a:pt x="1028893" y="3245955"/>
                  </a:lnTo>
                  <a:lnTo>
                    <a:pt x="965117" y="3249082"/>
                  </a:lnTo>
                  <a:lnTo>
                    <a:pt x="899421" y="3251761"/>
                  </a:lnTo>
                  <a:lnTo>
                    <a:pt x="832544" y="3254010"/>
                  </a:lnTo>
                  <a:lnTo>
                    <a:pt x="765229" y="3255852"/>
                  </a:lnTo>
                  <a:lnTo>
                    <a:pt x="698216" y="3257307"/>
                  </a:lnTo>
                  <a:lnTo>
                    <a:pt x="632247" y="3258395"/>
                  </a:lnTo>
                  <a:lnTo>
                    <a:pt x="568063" y="3259138"/>
                  </a:lnTo>
                  <a:lnTo>
                    <a:pt x="506406" y="3259556"/>
                  </a:lnTo>
                  <a:lnTo>
                    <a:pt x="448016" y="3259670"/>
                  </a:lnTo>
                  <a:lnTo>
                    <a:pt x="393634" y="3259501"/>
                  </a:lnTo>
                  <a:lnTo>
                    <a:pt x="344003" y="3259070"/>
                  </a:lnTo>
                  <a:lnTo>
                    <a:pt x="299863" y="3258396"/>
                  </a:lnTo>
                  <a:lnTo>
                    <a:pt x="231022" y="3256408"/>
                  </a:lnTo>
                  <a:lnTo>
                    <a:pt x="146533" y="3245247"/>
                  </a:lnTo>
                  <a:lnTo>
                    <a:pt x="100476" y="3232152"/>
                  </a:lnTo>
                  <a:lnTo>
                    <a:pt x="59283" y="3212949"/>
                  </a:lnTo>
                  <a:lnTo>
                    <a:pt x="27369" y="3186174"/>
                  </a:lnTo>
                  <a:lnTo>
                    <a:pt x="9146" y="3150361"/>
                  </a:lnTo>
                  <a:lnTo>
                    <a:pt x="0" y="3098984"/>
                  </a:lnTo>
                  <a:lnTo>
                    <a:pt x="1901" y="3071678"/>
                  </a:lnTo>
                  <a:lnTo>
                    <a:pt x="27451" y="2991092"/>
                  </a:lnTo>
                  <a:lnTo>
                    <a:pt x="54619" y="2928719"/>
                  </a:lnTo>
                  <a:lnTo>
                    <a:pt x="93728" y="2845561"/>
                  </a:lnTo>
                  <a:lnTo>
                    <a:pt x="109159" y="2818752"/>
                  </a:lnTo>
                  <a:lnTo>
                    <a:pt x="126069" y="2789270"/>
                  </a:lnTo>
                  <a:lnTo>
                    <a:pt x="144388" y="2757257"/>
                  </a:lnTo>
                  <a:lnTo>
                    <a:pt x="164045" y="2722851"/>
                  </a:lnTo>
                  <a:lnTo>
                    <a:pt x="184972" y="2686194"/>
                  </a:lnTo>
                  <a:lnTo>
                    <a:pt x="207098" y="2647424"/>
                  </a:lnTo>
                  <a:lnTo>
                    <a:pt x="230354" y="2606682"/>
                  </a:lnTo>
                  <a:lnTo>
                    <a:pt x="254669" y="2564108"/>
                  </a:lnTo>
                  <a:lnTo>
                    <a:pt x="279973" y="2519841"/>
                  </a:lnTo>
                  <a:lnTo>
                    <a:pt x="306198" y="2474022"/>
                  </a:lnTo>
                  <a:lnTo>
                    <a:pt x="333272" y="2426790"/>
                  </a:lnTo>
                  <a:lnTo>
                    <a:pt x="361126" y="2378285"/>
                  </a:lnTo>
                  <a:lnTo>
                    <a:pt x="389690" y="2328648"/>
                  </a:lnTo>
                  <a:lnTo>
                    <a:pt x="418895" y="2278017"/>
                  </a:lnTo>
                  <a:lnTo>
                    <a:pt x="448670" y="2226534"/>
                  </a:lnTo>
                  <a:lnTo>
                    <a:pt x="478945" y="2174337"/>
                  </a:lnTo>
                  <a:lnTo>
                    <a:pt x="509651" y="2121568"/>
                  </a:lnTo>
                  <a:lnTo>
                    <a:pt x="540717" y="2068365"/>
                  </a:lnTo>
                  <a:lnTo>
                    <a:pt x="572075" y="2014868"/>
                  </a:lnTo>
                  <a:lnTo>
                    <a:pt x="603653" y="1961219"/>
                  </a:lnTo>
                  <a:lnTo>
                    <a:pt x="635383" y="1907555"/>
                  </a:lnTo>
                  <a:lnTo>
                    <a:pt x="667193" y="1854018"/>
                  </a:lnTo>
                  <a:lnTo>
                    <a:pt x="699015" y="1800748"/>
                  </a:lnTo>
                  <a:lnTo>
                    <a:pt x="730779" y="1747883"/>
                  </a:lnTo>
                  <a:lnTo>
                    <a:pt x="762414" y="1695565"/>
                  </a:lnTo>
                  <a:lnTo>
                    <a:pt x="793851" y="1643932"/>
                  </a:lnTo>
                  <a:lnTo>
                    <a:pt x="825019" y="1593125"/>
                  </a:lnTo>
                  <a:lnTo>
                    <a:pt x="855850" y="1543285"/>
                  </a:lnTo>
                  <a:lnTo>
                    <a:pt x="886273" y="1494550"/>
                  </a:lnTo>
                  <a:lnTo>
                    <a:pt x="916217" y="1447060"/>
                  </a:lnTo>
                  <a:lnTo>
                    <a:pt x="945615" y="1400956"/>
                  </a:lnTo>
                  <a:lnTo>
                    <a:pt x="974394" y="1356378"/>
                  </a:lnTo>
                  <a:lnTo>
                    <a:pt x="1002486" y="1313464"/>
                  </a:lnTo>
                  <a:lnTo>
                    <a:pt x="1029821" y="1272356"/>
                  </a:lnTo>
                  <a:lnTo>
                    <a:pt x="1056329" y="1233194"/>
                  </a:lnTo>
                  <a:lnTo>
                    <a:pt x="1081940" y="1196116"/>
                  </a:lnTo>
                  <a:lnTo>
                    <a:pt x="1106583" y="1161263"/>
                  </a:lnTo>
                  <a:lnTo>
                    <a:pt x="1130190" y="1128775"/>
                  </a:lnTo>
                  <a:lnTo>
                    <a:pt x="1174014" y="1071454"/>
                  </a:lnTo>
                  <a:lnTo>
                    <a:pt x="1212852" y="1025270"/>
                  </a:lnTo>
                  <a:lnTo>
                    <a:pt x="1258216" y="977048"/>
                  </a:lnTo>
                  <a:lnTo>
                    <a:pt x="1299616" y="937805"/>
                  </a:lnTo>
                  <a:lnTo>
                    <a:pt x="1337320" y="907227"/>
                  </a:lnTo>
                  <a:lnTo>
                    <a:pt x="1371592" y="884999"/>
                  </a:lnTo>
                  <a:lnTo>
                    <a:pt x="1430908" y="864340"/>
                  </a:lnTo>
                  <a:lnTo>
                    <a:pt x="1456484" y="865280"/>
                  </a:lnTo>
                  <a:lnTo>
                    <a:pt x="1500805" y="888131"/>
                  </a:lnTo>
                  <a:lnTo>
                    <a:pt x="1537790" y="936847"/>
                  </a:lnTo>
                  <a:lnTo>
                    <a:pt x="1569571" y="1008919"/>
                  </a:lnTo>
                  <a:lnTo>
                    <a:pt x="1584174" y="1052927"/>
                  </a:lnTo>
                  <a:lnTo>
                    <a:pt x="1598275" y="1101831"/>
                  </a:lnTo>
                  <a:lnTo>
                    <a:pt x="1612140" y="1155318"/>
                  </a:lnTo>
                  <a:close/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53121" y="4046220"/>
              <a:ext cx="37465" cy="261620"/>
            </a:xfrm>
            <a:custGeom>
              <a:avLst/>
              <a:gdLst/>
              <a:ahLst/>
              <a:cxnLst/>
              <a:rect l="l" t="t" r="r" b="b"/>
              <a:pathLst>
                <a:path w="37465" h="261620">
                  <a:moveTo>
                    <a:pt x="0" y="0"/>
                  </a:moveTo>
                  <a:lnTo>
                    <a:pt x="37337" y="261492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5339" y="3845814"/>
              <a:ext cx="640080" cy="701040"/>
            </a:xfrm>
            <a:custGeom>
              <a:avLst/>
              <a:gdLst/>
              <a:ahLst/>
              <a:cxnLst/>
              <a:rect l="l" t="t" r="r" b="b"/>
              <a:pathLst>
                <a:path w="640079" h="701039">
                  <a:moveTo>
                    <a:pt x="461009" y="0"/>
                  </a:moveTo>
                  <a:lnTo>
                    <a:pt x="0" y="523113"/>
                  </a:lnTo>
                </a:path>
                <a:path w="640079" h="701039">
                  <a:moveTo>
                    <a:pt x="639571" y="177927"/>
                  </a:moveTo>
                  <a:lnTo>
                    <a:pt x="78993" y="701040"/>
                  </a:ln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69020" y="2171611"/>
              <a:ext cx="2108835" cy="342900"/>
            </a:xfrm>
            <a:custGeom>
              <a:avLst/>
              <a:gdLst/>
              <a:ahLst/>
              <a:cxnLst/>
              <a:rect l="l" t="t" r="r" b="b"/>
              <a:pathLst>
                <a:path w="2108834" h="342900">
                  <a:moveTo>
                    <a:pt x="2108835" y="0"/>
                  </a:moveTo>
                  <a:lnTo>
                    <a:pt x="0" y="0"/>
                  </a:lnTo>
                  <a:lnTo>
                    <a:pt x="0" y="342353"/>
                  </a:lnTo>
                  <a:lnTo>
                    <a:pt x="2108835" y="342353"/>
                  </a:lnTo>
                  <a:lnTo>
                    <a:pt x="2108835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69020" y="2171611"/>
              <a:ext cx="2108835" cy="342900"/>
            </a:xfrm>
            <a:custGeom>
              <a:avLst/>
              <a:gdLst/>
              <a:ahLst/>
              <a:cxnLst/>
              <a:rect l="l" t="t" r="r" b="b"/>
              <a:pathLst>
                <a:path w="2108834" h="342900">
                  <a:moveTo>
                    <a:pt x="0" y="342353"/>
                  </a:moveTo>
                  <a:lnTo>
                    <a:pt x="2108835" y="342353"/>
                  </a:lnTo>
                  <a:lnTo>
                    <a:pt x="2108835" y="0"/>
                  </a:lnTo>
                  <a:lnTo>
                    <a:pt x="0" y="0"/>
                  </a:lnTo>
                  <a:lnTo>
                    <a:pt x="0" y="34235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53069" y="5846470"/>
            <a:ext cx="490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0" baseline="13888" dirty="0">
                <a:latin typeface="Tahoma"/>
                <a:cs typeface="Tahoma"/>
              </a:rPr>
              <a:t>P</a:t>
            </a:r>
            <a:r>
              <a:rPr sz="1600" spc="-20" dirty="0">
                <a:latin typeface="Tahoma"/>
                <a:cs typeface="Tahoma"/>
              </a:rPr>
              <a:t>alv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51419" y="2050923"/>
            <a:ext cx="3473450" cy="3854450"/>
            <a:chOff x="7551419" y="2050923"/>
            <a:chExt cx="3473450" cy="3854450"/>
          </a:xfrm>
        </p:grpSpPr>
        <p:sp>
          <p:nvSpPr>
            <p:cNvPr id="34" name="object 34"/>
            <p:cNvSpPr/>
            <p:nvPr/>
          </p:nvSpPr>
          <p:spPr>
            <a:xfrm>
              <a:off x="7628889" y="5501767"/>
              <a:ext cx="374015" cy="384175"/>
            </a:xfrm>
            <a:custGeom>
              <a:avLst/>
              <a:gdLst/>
              <a:ahLst/>
              <a:cxnLst/>
              <a:rect l="l" t="t" r="r" b="b"/>
              <a:pathLst>
                <a:path w="374015" h="384175">
                  <a:moveTo>
                    <a:pt x="0" y="0"/>
                  </a:moveTo>
                  <a:lnTo>
                    <a:pt x="373760" y="38406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1419" y="5414263"/>
              <a:ext cx="100075" cy="1002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876406" y="2060448"/>
              <a:ext cx="138430" cy="314325"/>
            </a:xfrm>
            <a:custGeom>
              <a:avLst/>
              <a:gdLst/>
              <a:ahLst/>
              <a:cxnLst/>
              <a:rect l="l" t="t" r="r" b="b"/>
              <a:pathLst>
                <a:path w="138429" h="314325">
                  <a:moveTo>
                    <a:pt x="0" y="314071"/>
                  </a:moveTo>
                  <a:lnTo>
                    <a:pt x="138429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96650" y="2361819"/>
              <a:ext cx="100202" cy="10007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32875" y="5511673"/>
              <a:ext cx="374015" cy="384175"/>
            </a:xfrm>
            <a:custGeom>
              <a:avLst/>
              <a:gdLst/>
              <a:ahLst/>
              <a:cxnLst/>
              <a:rect l="l" t="t" r="r" b="b"/>
              <a:pathLst>
                <a:path w="374015" h="384175">
                  <a:moveTo>
                    <a:pt x="373760" y="0"/>
                  </a:moveTo>
                  <a:lnTo>
                    <a:pt x="0" y="384035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4030" y="5424169"/>
              <a:ext cx="100075" cy="10020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42375" y="2070608"/>
              <a:ext cx="190500" cy="264795"/>
            </a:xfrm>
            <a:custGeom>
              <a:avLst/>
              <a:gdLst/>
              <a:ahLst/>
              <a:cxnLst/>
              <a:rect l="l" t="t" r="r" b="b"/>
              <a:pathLst>
                <a:path w="190500" h="264794">
                  <a:moveTo>
                    <a:pt x="190500" y="264287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63025" y="2267331"/>
              <a:ext cx="100202" cy="1000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792332" y="2158873"/>
              <a:ext cx="212725" cy="334645"/>
            </a:xfrm>
            <a:custGeom>
              <a:avLst/>
              <a:gdLst/>
              <a:ahLst/>
              <a:cxnLst/>
              <a:rect l="l" t="t" r="r" b="b"/>
              <a:pathLst>
                <a:path w="212725" h="334644">
                  <a:moveTo>
                    <a:pt x="0" y="0"/>
                  </a:moveTo>
                  <a:lnTo>
                    <a:pt x="212598" y="33413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12327" y="2736342"/>
              <a:ext cx="171450" cy="720090"/>
            </a:xfrm>
            <a:custGeom>
              <a:avLst/>
              <a:gdLst/>
              <a:ahLst/>
              <a:cxnLst/>
              <a:rect l="l" t="t" r="r" b="b"/>
              <a:pathLst>
                <a:path w="171450" h="720089">
                  <a:moveTo>
                    <a:pt x="57150" y="548386"/>
                  </a:moveTo>
                  <a:lnTo>
                    <a:pt x="0" y="548386"/>
                  </a:lnTo>
                  <a:lnTo>
                    <a:pt x="85725" y="719836"/>
                  </a:lnTo>
                  <a:lnTo>
                    <a:pt x="157162" y="576961"/>
                  </a:lnTo>
                  <a:lnTo>
                    <a:pt x="57150" y="576961"/>
                  </a:lnTo>
                  <a:lnTo>
                    <a:pt x="57150" y="548386"/>
                  </a:lnTo>
                  <a:close/>
                </a:path>
                <a:path w="171450" h="72008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576961"/>
                  </a:lnTo>
                  <a:lnTo>
                    <a:pt x="114300" y="576961"/>
                  </a:lnTo>
                  <a:lnTo>
                    <a:pt x="114300" y="142875"/>
                  </a:lnTo>
                  <a:close/>
                </a:path>
                <a:path w="171450" h="720089">
                  <a:moveTo>
                    <a:pt x="171450" y="548386"/>
                  </a:moveTo>
                  <a:lnTo>
                    <a:pt x="114300" y="548386"/>
                  </a:lnTo>
                  <a:lnTo>
                    <a:pt x="114300" y="576961"/>
                  </a:lnTo>
                  <a:lnTo>
                    <a:pt x="157162" y="576961"/>
                  </a:lnTo>
                  <a:lnTo>
                    <a:pt x="171450" y="548386"/>
                  </a:lnTo>
                  <a:close/>
                </a:path>
                <a:path w="171450" h="72008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72008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871870" y="2842330"/>
            <a:ext cx="40017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Q</a:t>
            </a:r>
            <a:r>
              <a:rPr lang="cs-CZ" sz="2400" dirty="0">
                <a:latin typeface="Tahoma"/>
                <a:cs typeface="Tahoma"/>
              </a:rPr>
              <a:t>- </a:t>
            </a:r>
            <a:r>
              <a:rPr lang="cs-CZ" dirty="0">
                <a:latin typeface="Tahoma"/>
                <a:cs typeface="Tahoma"/>
              </a:rPr>
              <a:t>objemový průtok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64525" y="1508252"/>
            <a:ext cx="35100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P</a:t>
            </a:r>
            <a:r>
              <a:rPr lang="cs-CZ" sz="2400" dirty="0">
                <a:latin typeface="Tahoma"/>
                <a:cs typeface="Tahoma"/>
              </a:rPr>
              <a:t> – </a:t>
            </a:r>
            <a:r>
              <a:rPr lang="cs-CZ" dirty="0">
                <a:latin typeface="Tahoma"/>
                <a:cs typeface="Tahoma"/>
              </a:rPr>
              <a:t>tlak pneumografu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91576" y="1685036"/>
            <a:ext cx="137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p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95558" y="1577466"/>
            <a:ext cx="19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78367" y="2520822"/>
            <a:ext cx="1794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pneumotachograf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55579" y="1754250"/>
            <a:ext cx="1048385" cy="71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ahoma"/>
                <a:cs typeface="Tahoma"/>
              </a:rPr>
              <a:t>atm</a:t>
            </a:r>
            <a:endParaRPr sz="1600">
              <a:latin typeface="Tahoma"/>
              <a:cs typeface="Tahoma"/>
            </a:endParaRPr>
          </a:p>
          <a:p>
            <a:pPr marL="162560">
              <a:lnSpc>
                <a:spcPct val="100000"/>
              </a:lnSpc>
              <a:spcBef>
                <a:spcPts val="1370"/>
              </a:spcBef>
            </a:pPr>
            <a:r>
              <a:rPr sz="1800" spc="-10" dirty="0">
                <a:latin typeface="Tahoma"/>
                <a:cs typeface="Tahoma"/>
              </a:rPr>
              <a:t>záklopka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09786" y="4628133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plíce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06206" y="3050540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průdušnice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684006" y="2100135"/>
            <a:ext cx="2077085" cy="400685"/>
            <a:chOff x="8684006" y="2100135"/>
            <a:chExt cx="2077085" cy="400685"/>
          </a:xfrm>
        </p:grpSpPr>
        <p:sp>
          <p:nvSpPr>
            <p:cNvPr id="53" name="object 53"/>
            <p:cNvSpPr/>
            <p:nvPr/>
          </p:nvSpPr>
          <p:spPr>
            <a:xfrm>
              <a:off x="9171051" y="2230628"/>
              <a:ext cx="727710" cy="177165"/>
            </a:xfrm>
            <a:custGeom>
              <a:avLst/>
              <a:gdLst/>
              <a:ahLst/>
              <a:cxnLst/>
              <a:rect l="l" t="t" r="r" b="b"/>
              <a:pathLst>
                <a:path w="727709" h="177164">
                  <a:moveTo>
                    <a:pt x="557149" y="5714"/>
                  </a:moveTo>
                  <a:lnTo>
                    <a:pt x="556302" y="62827"/>
                  </a:lnTo>
                  <a:lnTo>
                    <a:pt x="584834" y="63246"/>
                  </a:lnTo>
                  <a:lnTo>
                    <a:pt x="583946" y="120396"/>
                  </a:lnTo>
                  <a:lnTo>
                    <a:pt x="555450" y="120396"/>
                  </a:lnTo>
                  <a:lnTo>
                    <a:pt x="554608" y="177164"/>
                  </a:lnTo>
                  <a:lnTo>
                    <a:pt x="672393" y="120396"/>
                  </a:lnTo>
                  <a:lnTo>
                    <a:pt x="583946" y="120396"/>
                  </a:lnTo>
                  <a:lnTo>
                    <a:pt x="555456" y="119977"/>
                  </a:lnTo>
                  <a:lnTo>
                    <a:pt x="673261" y="119977"/>
                  </a:lnTo>
                  <a:lnTo>
                    <a:pt x="727201" y="93980"/>
                  </a:lnTo>
                  <a:lnTo>
                    <a:pt x="557149" y="5714"/>
                  </a:lnTo>
                  <a:close/>
                </a:path>
                <a:path w="727709" h="177164">
                  <a:moveTo>
                    <a:pt x="172720" y="0"/>
                  </a:moveTo>
                  <a:lnTo>
                    <a:pt x="0" y="83185"/>
                  </a:lnTo>
                  <a:lnTo>
                    <a:pt x="170179" y="171450"/>
                  </a:lnTo>
                  <a:lnTo>
                    <a:pt x="171026" y="114337"/>
                  </a:lnTo>
                  <a:lnTo>
                    <a:pt x="142494" y="113919"/>
                  </a:lnTo>
                  <a:lnTo>
                    <a:pt x="143255" y="56769"/>
                  </a:lnTo>
                  <a:lnTo>
                    <a:pt x="171878" y="56769"/>
                  </a:lnTo>
                  <a:lnTo>
                    <a:pt x="172720" y="0"/>
                  </a:lnTo>
                  <a:close/>
                </a:path>
                <a:path w="727709" h="177164">
                  <a:moveTo>
                    <a:pt x="556302" y="62827"/>
                  </a:moveTo>
                  <a:lnTo>
                    <a:pt x="555456" y="119977"/>
                  </a:lnTo>
                  <a:lnTo>
                    <a:pt x="583946" y="120396"/>
                  </a:lnTo>
                  <a:lnTo>
                    <a:pt x="584834" y="63246"/>
                  </a:lnTo>
                  <a:lnTo>
                    <a:pt x="556302" y="62827"/>
                  </a:lnTo>
                  <a:close/>
                </a:path>
                <a:path w="727709" h="177164">
                  <a:moveTo>
                    <a:pt x="171872" y="57188"/>
                  </a:moveTo>
                  <a:lnTo>
                    <a:pt x="171026" y="114337"/>
                  </a:lnTo>
                  <a:lnTo>
                    <a:pt x="555456" y="119977"/>
                  </a:lnTo>
                  <a:lnTo>
                    <a:pt x="556302" y="62827"/>
                  </a:lnTo>
                  <a:lnTo>
                    <a:pt x="171872" y="57188"/>
                  </a:lnTo>
                  <a:close/>
                </a:path>
                <a:path w="727709" h="177164">
                  <a:moveTo>
                    <a:pt x="143255" y="56769"/>
                  </a:moveTo>
                  <a:lnTo>
                    <a:pt x="142494" y="113919"/>
                  </a:lnTo>
                  <a:lnTo>
                    <a:pt x="171026" y="114337"/>
                  </a:lnTo>
                  <a:lnTo>
                    <a:pt x="171872" y="57188"/>
                  </a:lnTo>
                  <a:lnTo>
                    <a:pt x="143255" y="56769"/>
                  </a:lnTo>
                  <a:close/>
                </a:path>
                <a:path w="727709" h="177164">
                  <a:moveTo>
                    <a:pt x="171878" y="56769"/>
                  </a:moveTo>
                  <a:lnTo>
                    <a:pt x="143255" y="56769"/>
                  </a:lnTo>
                  <a:lnTo>
                    <a:pt x="171872" y="57188"/>
                  </a:lnTo>
                  <a:lnTo>
                    <a:pt x="171878" y="56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84006" y="2225802"/>
              <a:ext cx="2077085" cy="237490"/>
            </a:xfrm>
            <a:custGeom>
              <a:avLst/>
              <a:gdLst/>
              <a:ahLst/>
              <a:cxnLst/>
              <a:rect l="l" t="t" r="r" b="b"/>
              <a:pathLst>
                <a:path w="2077084" h="237489">
                  <a:moveTo>
                    <a:pt x="0" y="59309"/>
                  </a:moveTo>
                  <a:lnTo>
                    <a:pt x="2076958" y="59309"/>
                  </a:lnTo>
                </a:path>
                <a:path w="2077084" h="237489">
                  <a:moveTo>
                    <a:pt x="0" y="118745"/>
                  </a:moveTo>
                  <a:lnTo>
                    <a:pt x="2076958" y="118745"/>
                  </a:lnTo>
                </a:path>
                <a:path w="2077084" h="237489">
                  <a:moveTo>
                    <a:pt x="0" y="178053"/>
                  </a:moveTo>
                  <a:lnTo>
                    <a:pt x="2076958" y="178053"/>
                  </a:lnTo>
                </a:path>
                <a:path w="2077084" h="237489">
                  <a:moveTo>
                    <a:pt x="0" y="237362"/>
                  </a:moveTo>
                  <a:lnTo>
                    <a:pt x="2076958" y="237362"/>
                  </a:lnTo>
                </a:path>
                <a:path w="2077084" h="237489">
                  <a:moveTo>
                    <a:pt x="0" y="0"/>
                  </a:moveTo>
                  <a:lnTo>
                    <a:pt x="207695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090277" y="2100135"/>
              <a:ext cx="525145" cy="400685"/>
            </a:xfrm>
            <a:custGeom>
              <a:avLst/>
              <a:gdLst/>
              <a:ahLst/>
              <a:cxnLst/>
              <a:rect l="l" t="t" r="r" b="b"/>
              <a:pathLst>
                <a:path w="525145" h="400685">
                  <a:moveTo>
                    <a:pt x="525081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525081" y="400113"/>
                  </a:lnTo>
                  <a:lnTo>
                    <a:pt x="525081" y="0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9404350" y="1694815"/>
            <a:ext cx="24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Q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22031" y="3488563"/>
            <a:ext cx="224116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ahoma"/>
                <a:cs typeface="Tahoma"/>
              </a:rPr>
              <a:t>R</a:t>
            </a:r>
            <a:r>
              <a:rPr sz="1950" spc="-37" baseline="-21367" dirty="0">
                <a:latin typeface="Tahoma"/>
                <a:cs typeface="Tahoma"/>
              </a:rPr>
              <a:t>d</a:t>
            </a:r>
            <a:r>
              <a:rPr lang="cs-CZ" sz="1950" spc="-37" baseline="-21367" dirty="0">
                <a:latin typeface="Tahoma"/>
                <a:cs typeface="Tahoma"/>
              </a:rPr>
              <a:t>- </a:t>
            </a:r>
            <a:r>
              <a:rPr lang="cs-CZ" sz="2000" b="1" spc="-37" baseline="-21367" dirty="0">
                <a:latin typeface="Tahoma"/>
                <a:cs typeface="Tahoma"/>
              </a:rPr>
              <a:t>odpor dýchacích cest</a:t>
            </a:r>
            <a:endParaRPr sz="2000" b="1" baseline="-21367" dirty="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145014" y="2132202"/>
            <a:ext cx="328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ahoma"/>
                <a:cs typeface="Tahoma"/>
              </a:rPr>
              <a:t>R</a:t>
            </a:r>
            <a:r>
              <a:rPr sz="1950" spc="-37" baseline="-21367" dirty="0">
                <a:latin typeface="Tahoma"/>
                <a:cs typeface="Tahoma"/>
              </a:rPr>
              <a:t>p</a:t>
            </a:r>
            <a:endParaRPr sz="1950" baseline="-21367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294" y="230272"/>
            <a:ext cx="817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Pneumografie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36" y="989158"/>
            <a:ext cx="85569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800" spc="-85" dirty="0">
                <a:latin typeface="Arial"/>
                <a:cs typeface="Arial"/>
              </a:rPr>
              <a:t>- </a:t>
            </a:r>
            <a:r>
              <a:rPr lang="cs-CZ" sz="2400" spc="-85" dirty="0">
                <a:latin typeface="Arial"/>
                <a:cs typeface="Arial"/>
              </a:rPr>
              <a:t>je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metoda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registrace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dýchacích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pohybů</a:t>
            </a:r>
            <a:endParaRPr lang="cs-CZ" sz="2400" spc="-1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94" y="1540026"/>
            <a:ext cx="6579944" cy="223522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192405" algn="l"/>
              </a:tabLst>
            </a:pPr>
            <a:r>
              <a:rPr lang="cs-CZ" sz="2400" b="1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sz="2400" b="1" dirty="0" err="1">
                <a:solidFill>
                  <a:schemeClr val="tx1"/>
                </a:solidFill>
                <a:latin typeface="Arial"/>
                <a:cs typeface="Arial"/>
              </a:rPr>
              <a:t>ýchací</a:t>
            </a:r>
            <a:r>
              <a:rPr sz="2400" b="1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Arial"/>
                <a:cs typeface="Arial"/>
              </a:rPr>
              <a:t>svaly</a:t>
            </a:r>
            <a:endParaRPr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608330" marR="1188720" indent="-342900">
              <a:lnSpc>
                <a:spcPct val="100000"/>
              </a:lnSpc>
              <a:spcBef>
                <a:spcPts val="645"/>
              </a:spcBef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i="1" u="sng" dirty="0" err="1">
                <a:latin typeface="Arial"/>
                <a:cs typeface="Arial"/>
              </a:rPr>
              <a:t>Hlavní</a:t>
            </a:r>
            <a:r>
              <a:rPr i="1" u="sng" spc="-20" dirty="0">
                <a:latin typeface="Arial"/>
                <a:cs typeface="Arial"/>
              </a:rPr>
              <a:t> </a:t>
            </a:r>
            <a:r>
              <a:rPr i="1" u="sng" dirty="0">
                <a:latin typeface="Arial"/>
                <a:cs typeface="Arial"/>
              </a:rPr>
              <a:t>inspirační</a:t>
            </a:r>
            <a:r>
              <a:rPr i="1" u="sng" spc="-55" dirty="0">
                <a:latin typeface="Arial"/>
                <a:cs typeface="Arial"/>
              </a:rPr>
              <a:t> </a:t>
            </a:r>
            <a:r>
              <a:rPr i="1" u="sng" dirty="0">
                <a:latin typeface="Arial"/>
                <a:cs typeface="Arial"/>
              </a:rPr>
              <a:t>svaly</a:t>
            </a:r>
            <a:r>
              <a:rPr dirty="0">
                <a:latin typeface="Arial"/>
                <a:cs typeface="Arial"/>
              </a:rPr>
              <a:t>: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bránice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zevní </a:t>
            </a:r>
            <a:r>
              <a:rPr dirty="0">
                <a:latin typeface="Arial"/>
                <a:cs typeface="Arial"/>
              </a:rPr>
              <a:t>mezižeberní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svaly</a:t>
            </a:r>
            <a:endParaRPr dirty="0">
              <a:latin typeface="Arial"/>
              <a:cs typeface="Arial"/>
            </a:endParaRPr>
          </a:p>
          <a:p>
            <a:pPr marL="608330" marR="2794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i="1" u="sng" dirty="0" err="1">
                <a:latin typeface="Arial"/>
                <a:cs typeface="Arial"/>
              </a:rPr>
              <a:t>Pomocné</a:t>
            </a:r>
            <a:r>
              <a:rPr i="1" u="sng" spc="-50" dirty="0">
                <a:latin typeface="Arial"/>
                <a:cs typeface="Arial"/>
              </a:rPr>
              <a:t> </a:t>
            </a:r>
            <a:r>
              <a:rPr i="1" u="sng" dirty="0">
                <a:latin typeface="Arial"/>
                <a:cs typeface="Arial"/>
              </a:rPr>
              <a:t>dýchací</a:t>
            </a:r>
            <a:r>
              <a:rPr i="1" u="sng" spc="-65" dirty="0">
                <a:latin typeface="Arial"/>
                <a:cs typeface="Arial"/>
              </a:rPr>
              <a:t> </a:t>
            </a:r>
            <a:r>
              <a:rPr i="1" u="sng" dirty="0">
                <a:latin typeface="Arial"/>
                <a:cs typeface="Arial"/>
              </a:rPr>
              <a:t>svaly</a:t>
            </a:r>
            <a:r>
              <a:rPr dirty="0">
                <a:latin typeface="Arial"/>
                <a:cs typeface="Arial"/>
              </a:rPr>
              <a:t>:</a:t>
            </a:r>
            <a:r>
              <a:rPr spc="-25" dirty="0">
                <a:latin typeface="Arial"/>
                <a:cs typeface="Arial"/>
              </a:rPr>
              <a:t> </a:t>
            </a:r>
            <a:r>
              <a:rPr lang="cs-CZ" spc="-25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m</a:t>
            </a:r>
            <a:r>
              <a:rPr lang="cs-CZ" i="1" spc="-10" dirty="0">
                <a:latin typeface="Arial"/>
                <a:cs typeface="Arial"/>
              </a:rPr>
              <a:t>. </a:t>
            </a:r>
            <a:r>
              <a:rPr i="1" dirty="0" err="1">
                <a:latin typeface="Arial"/>
                <a:cs typeface="Arial"/>
              </a:rPr>
              <a:t>sternocleidomastoideus</a:t>
            </a:r>
            <a:r>
              <a:rPr i="1"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skupina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skalenových svalů</a:t>
            </a:r>
            <a:endParaRPr dirty="0">
              <a:latin typeface="Arial"/>
              <a:cs typeface="Arial"/>
            </a:endParaRPr>
          </a:p>
          <a:p>
            <a:pPr marL="608330" marR="508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43865" algn="l"/>
              </a:tabLst>
            </a:pPr>
            <a:r>
              <a:rPr i="1" u="sng" dirty="0" err="1">
                <a:latin typeface="Arial"/>
                <a:cs typeface="Arial"/>
              </a:rPr>
              <a:t>Exspirační</a:t>
            </a:r>
            <a:r>
              <a:rPr i="1" u="sng" spc="-70" dirty="0">
                <a:latin typeface="Arial"/>
                <a:cs typeface="Arial"/>
              </a:rPr>
              <a:t> </a:t>
            </a:r>
            <a:r>
              <a:rPr i="1" u="sng" dirty="0">
                <a:latin typeface="Arial"/>
                <a:cs typeface="Arial"/>
              </a:rPr>
              <a:t>svaly</a:t>
            </a:r>
            <a:r>
              <a:rPr dirty="0">
                <a:latin typeface="Arial"/>
                <a:cs typeface="Arial"/>
              </a:rPr>
              <a:t>: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vnitřní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mezižeberní </a:t>
            </a:r>
            <a:r>
              <a:rPr dirty="0">
                <a:latin typeface="Arial"/>
                <a:cs typeface="Arial"/>
              </a:rPr>
              <a:t>svaly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svaly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přední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břišní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stěny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94" y="4135483"/>
            <a:ext cx="690878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00" algn="l"/>
              </a:tabLst>
            </a:pPr>
            <a:r>
              <a:rPr sz="2000" b="1" dirty="0" err="1">
                <a:latin typeface="Arial"/>
                <a:cs typeface="Arial"/>
              </a:rPr>
              <a:t>Nádech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aktivní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děj</a:t>
            </a:r>
            <a:endParaRPr sz="2000" dirty="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tabLst>
                <a:tab pos="190500" algn="l"/>
              </a:tabLst>
            </a:pPr>
            <a:r>
              <a:rPr sz="2000" b="1" dirty="0" err="1">
                <a:latin typeface="Arial"/>
                <a:cs typeface="Arial"/>
              </a:rPr>
              <a:t>Výdech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klidu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pasivní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(elasticita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táhne </a:t>
            </a:r>
            <a:r>
              <a:rPr sz="2000" dirty="0">
                <a:latin typeface="Arial"/>
                <a:cs typeface="Arial"/>
              </a:rPr>
              <a:t>hrudní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stěnu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zpět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výdechové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polohy</a:t>
            </a:r>
            <a:r>
              <a:rPr sz="2000" spc="-10" dirty="0">
                <a:latin typeface="Arial"/>
                <a:cs typeface="Arial"/>
              </a:rPr>
              <a:t>)</a:t>
            </a:r>
            <a:r>
              <a:rPr lang="cs-CZ" sz="2000" spc="-10" dirty="0">
                <a:latin typeface="Arial"/>
                <a:cs typeface="Arial"/>
              </a:rPr>
              <a:t>, </a:t>
            </a:r>
            <a:r>
              <a:rPr sz="2000" spc="-10" dirty="0" err="1">
                <a:latin typeface="Arial"/>
                <a:cs typeface="Arial"/>
              </a:rPr>
              <a:t>usilovný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výdech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aktivní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(použití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výdechových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svalů</a:t>
            </a:r>
            <a:r>
              <a:rPr sz="2000" spc="-10" dirty="0">
                <a:latin typeface="Arial"/>
                <a:cs typeface="Arial"/>
              </a:rPr>
              <a:t>)</a:t>
            </a:r>
            <a:r>
              <a:rPr lang="cs-CZ" sz="2000" spc="-10" dirty="0">
                <a:latin typeface="Arial"/>
                <a:cs typeface="Arial"/>
              </a:rPr>
              <a:t>-využití ve spirometrii na zjištění obstrukčních poruch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3092" y="3460273"/>
            <a:ext cx="1368325" cy="1625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9622" y="3278216"/>
            <a:ext cx="1119708" cy="15091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3189" y="1561392"/>
            <a:ext cx="1679384" cy="15386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421660" y="1113839"/>
            <a:ext cx="2298700" cy="4034154"/>
            <a:chOff x="8478011" y="1755775"/>
            <a:chExt cx="2298700" cy="403415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6343" y="3773817"/>
              <a:ext cx="2070287" cy="20157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1755775"/>
              <a:ext cx="2298700" cy="202514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87647" y="1492604"/>
            <a:ext cx="1343659" cy="133261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513677" y="1363208"/>
            <a:ext cx="996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nádech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707542" y="6261413"/>
            <a:ext cx="39776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Fyziologický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ústav,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Lékařská</a:t>
            </a:r>
            <a:r>
              <a:rPr sz="1200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fakulta</a:t>
            </a:r>
            <a:r>
              <a:rPr sz="12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Masarykovy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univerzity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6872" y="3422183"/>
            <a:ext cx="9696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výdech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232" y="6048014"/>
            <a:ext cx="153222" cy="2397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94614" y="1944574"/>
            <a:ext cx="326390" cy="214629"/>
          </a:xfrm>
          <a:custGeom>
            <a:avLst/>
            <a:gdLst/>
            <a:ahLst/>
            <a:cxnLst/>
            <a:rect l="l" t="t" r="r" b="b"/>
            <a:pathLst>
              <a:path w="326389" h="214630">
                <a:moveTo>
                  <a:pt x="289903" y="0"/>
                </a:moveTo>
                <a:lnTo>
                  <a:pt x="36388" y="0"/>
                </a:lnTo>
                <a:lnTo>
                  <a:pt x="12129" y="36855"/>
                </a:lnTo>
                <a:lnTo>
                  <a:pt x="0" y="82754"/>
                </a:lnTo>
                <a:lnTo>
                  <a:pt x="0" y="131668"/>
                </a:lnTo>
                <a:lnTo>
                  <a:pt x="12129" y="177567"/>
                </a:lnTo>
                <a:lnTo>
                  <a:pt x="36388" y="214423"/>
                </a:lnTo>
                <a:lnTo>
                  <a:pt x="289903" y="214423"/>
                </a:lnTo>
                <a:lnTo>
                  <a:pt x="314162" y="177567"/>
                </a:lnTo>
                <a:lnTo>
                  <a:pt x="326291" y="131668"/>
                </a:lnTo>
                <a:lnTo>
                  <a:pt x="326291" y="82754"/>
                </a:lnTo>
                <a:lnTo>
                  <a:pt x="314162" y="36855"/>
                </a:lnTo>
                <a:lnTo>
                  <a:pt x="28990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1420" y="6048014"/>
            <a:ext cx="121414" cy="2426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1361" y="6048014"/>
            <a:ext cx="127200" cy="2397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635753" y="6048019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76" y="0"/>
                </a:moveTo>
                <a:lnTo>
                  <a:pt x="0" y="0"/>
                </a:lnTo>
                <a:lnTo>
                  <a:pt x="0" y="11404"/>
                </a:lnTo>
                <a:lnTo>
                  <a:pt x="31813" y="11404"/>
                </a:lnTo>
                <a:lnTo>
                  <a:pt x="31813" y="225336"/>
                </a:lnTo>
                <a:lnTo>
                  <a:pt x="0" y="225336"/>
                </a:lnTo>
                <a:lnTo>
                  <a:pt x="0" y="239776"/>
                </a:lnTo>
                <a:lnTo>
                  <a:pt x="104076" y="239776"/>
                </a:lnTo>
                <a:lnTo>
                  <a:pt x="104076" y="225336"/>
                </a:lnTo>
                <a:lnTo>
                  <a:pt x="69380" y="225336"/>
                </a:lnTo>
                <a:lnTo>
                  <a:pt x="69380" y="11404"/>
                </a:lnTo>
                <a:lnTo>
                  <a:pt x="104076" y="11404"/>
                </a:lnTo>
                <a:lnTo>
                  <a:pt x="10407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4123" y="6391867"/>
            <a:ext cx="147434" cy="24283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147197" y="6391249"/>
            <a:ext cx="118745" cy="243840"/>
          </a:xfrm>
          <a:custGeom>
            <a:avLst/>
            <a:gdLst/>
            <a:ahLst/>
            <a:cxnLst/>
            <a:rect l="l" t="t" r="r" b="b"/>
            <a:pathLst>
              <a:path w="118745" h="243840">
                <a:moveTo>
                  <a:pt x="118516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7950"/>
                </a:lnTo>
                <a:lnTo>
                  <a:pt x="0" y="124460"/>
                </a:lnTo>
                <a:lnTo>
                  <a:pt x="0" y="226060"/>
                </a:lnTo>
                <a:lnTo>
                  <a:pt x="0" y="243840"/>
                </a:lnTo>
                <a:lnTo>
                  <a:pt x="118516" y="243840"/>
                </a:lnTo>
                <a:lnTo>
                  <a:pt x="118516" y="226060"/>
                </a:lnTo>
                <a:lnTo>
                  <a:pt x="20231" y="226060"/>
                </a:lnTo>
                <a:lnTo>
                  <a:pt x="20231" y="124460"/>
                </a:lnTo>
                <a:lnTo>
                  <a:pt x="112750" y="124460"/>
                </a:lnTo>
                <a:lnTo>
                  <a:pt x="112750" y="107950"/>
                </a:lnTo>
                <a:lnTo>
                  <a:pt x="20231" y="107950"/>
                </a:lnTo>
                <a:lnTo>
                  <a:pt x="20231" y="17780"/>
                </a:lnTo>
                <a:lnTo>
                  <a:pt x="118516" y="17780"/>
                </a:lnTo>
                <a:lnTo>
                  <a:pt x="11851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7148" y="6391867"/>
            <a:ext cx="118526" cy="2428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1218" y="6246977"/>
            <a:ext cx="4282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17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Fyziologický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ústav,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Lékařská</a:t>
            </a:r>
            <a:r>
              <a:rPr sz="1200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fakulta</a:t>
            </a:r>
            <a:r>
              <a:rPr sz="12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Masarykovy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univerzity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7542" y="281178"/>
            <a:ext cx="3691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</a:t>
            </a:r>
            <a:r>
              <a:rPr spc="-145" dirty="0"/>
              <a:t> </a:t>
            </a:r>
            <a:r>
              <a:rPr spc="-10" dirty="0"/>
              <a:t>metody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7862" y="1157986"/>
            <a:ext cx="153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Cambria Math"/>
                <a:cs typeface="Cambria Math"/>
              </a:rPr>
              <a:t>𝑹</a:t>
            </a:r>
            <a:r>
              <a:rPr sz="3075" baseline="-16260" dirty="0">
                <a:solidFill>
                  <a:srgbClr val="FF0000"/>
                </a:solidFill>
                <a:latin typeface="Cambria Math"/>
                <a:cs typeface="Cambria Math"/>
              </a:rPr>
              <a:t>𝒅</a:t>
            </a:r>
            <a:r>
              <a:rPr sz="3075" spc="660" baseline="-162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𝑅</a:t>
            </a:r>
            <a:r>
              <a:rPr sz="3075" baseline="-16260" dirty="0">
                <a:latin typeface="Cambria Math"/>
                <a:cs typeface="Cambria Math"/>
              </a:rPr>
              <a:t>𝑝</a:t>
            </a:r>
            <a:r>
              <a:rPr sz="3075" spc="494" baseline="-1626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∙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8344" y="1070609"/>
            <a:ext cx="87630" cy="706120"/>
          </a:xfrm>
          <a:custGeom>
            <a:avLst/>
            <a:gdLst/>
            <a:ahLst/>
            <a:cxnLst/>
            <a:rect l="l" t="t" r="r" b="b"/>
            <a:pathLst>
              <a:path w="87629" h="70611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53213" y="16510"/>
                </a:lnTo>
                <a:lnTo>
                  <a:pt x="53213" y="690880"/>
                </a:lnTo>
                <a:lnTo>
                  <a:pt x="0" y="690880"/>
                </a:lnTo>
                <a:lnTo>
                  <a:pt x="0" y="706120"/>
                </a:lnTo>
                <a:lnTo>
                  <a:pt x="87249" y="706120"/>
                </a:lnTo>
                <a:lnTo>
                  <a:pt x="87249" y="69088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4674" y="1070609"/>
            <a:ext cx="87630" cy="706120"/>
          </a:xfrm>
          <a:custGeom>
            <a:avLst/>
            <a:gdLst/>
            <a:ahLst/>
            <a:cxnLst/>
            <a:rect l="l" t="t" r="r" b="b"/>
            <a:pathLst>
              <a:path w="87630" h="70611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0" y="690880"/>
                </a:lnTo>
                <a:lnTo>
                  <a:pt x="0" y="706120"/>
                </a:lnTo>
                <a:lnTo>
                  <a:pt x="87249" y="706120"/>
                </a:lnTo>
                <a:lnTo>
                  <a:pt x="87249" y="690880"/>
                </a:lnTo>
                <a:lnTo>
                  <a:pt x="34036" y="690880"/>
                </a:lnTo>
                <a:lnTo>
                  <a:pt x="34036" y="1651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7394" y="1432305"/>
            <a:ext cx="53467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spc="25" dirty="0">
                <a:latin typeface="Cambria Math"/>
                <a:cs typeface="Cambria Math"/>
              </a:rPr>
              <a:t>Δ𝑃</a:t>
            </a:r>
            <a:r>
              <a:rPr sz="2475" spc="37" baseline="-13468" dirty="0">
                <a:latin typeface="Cambria Math"/>
                <a:cs typeface="Cambria Math"/>
              </a:rPr>
              <a:t>𝑝</a:t>
            </a:r>
            <a:endParaRPr sz="2475" baseline="-13468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9289" y="1412621"/>
            <a:ext cx="701040" cy="22860"/>
          </a:xfrm>
          <a:custGeom>
            <a:avLst/>
            <a:gdLst/>
            <a:ahLst/>
            <a:cxnLst/>
            <a:rect l="l" t="t" r="r" b="b"/>
            <a:pathLst>
              <a:path w="701039" h="22859">
                <a:moveTo>
                  <a:pt x="701039" y="0"/>
                </a:moveTo>
                <a:lnTo>
                  <a:pt x="0" y="0"/>
                </a:lnTo>
                <a:lnTo>
                  <a:pt x="0" y="22860"/>
                </a:lnTo>
                <a:lnTo>
                  <a:pt x="701039" y="22860"/>
                </a:lnTo>
                <a:lnTo>
                  <a:pt x="701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01570" y="1004061"/>
            <a:ext cx="1397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75" spc="165" baseline="12195" dirty="0">
                <a:latin typeface="Cambria Math"/>
                <a:cs typeface="Cambria Math"/>
              </a:rPr>
              <a:t>Δ𝑃</a:t>
            </a:r>
            <a:r>
              <a:rPr sz="1650" spc="110" dirty="0">
                <a:latin typeface="Cambria Math"/>
                <a:cs typeface="Cambria Math"/>
              </a:rPr>
              <a:t>𝑎𝑙𝑣</a:t>
            </a:r>
            <a:r>
              <a:rPr sz="1650" spc="340" dirty="0">
                <a:latin typeface="Cambria Math"/>
                <a:cs typeface="Cambria Math"/>
              </a:rPr>
              <a:t> </a:t>
            </a:r>
            <a:r>
              <a:rPr sz="4200" baseline="-23809" dirty="0">
                <a:latin typeface="Cambria Math"/>
                <a:cs typeface="Cambria Math"/>
              </a:rPr>
              <a:t>−</a:t>
            </a:r>
            <a:r>
              <a:rPr sz="4200" spc="7" baseline="-23809" dirty="0">
                <a:latin typeface="Cambria Math"/>
                <a:cs typeface="Cambria Math"/>
              </a:rPr>
              <a:t> </a:t>
            </a:r>
            <a:r>
              <a:rPr sz="4200" spc="-75" baseline="-23809" dirty="0">
                <a:latin typeface="Cambria Math"/>
                <a:cs typeface="Cambria Math"/>
              </a:rPr>
              <a:t>1</a:t>
            </a:r>
            <a:endParaRPr sz="4200" baseline="-23809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174" y="1732640"/>
            <a:ext cx="5260340" cy="13265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1180"/>
              </a:spcBef>
              <a:tabLst>
                <a:tab pos="540385" algn="l"/>
              </a:tabLst>
            </a:pPr>
            <a:r>
              <a:rPr sz="1800" dirty="0" err="1">
                <a:latin typeface="Arial"/>
                <a:cs typeface="Arial"/>
              </a:rPr>
              <a:t>Odpor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pneumotachografu: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baseline="-20833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=0,086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kPa*s/l</a:t>
            </a:r>
            <a:endParaRPr sz="1800" dirty="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  <a:spcBef>
                <a:spcPts val="1080"/>
              </a:spcBef>
              <a:tabLst>
                <a:tab pos="540385" algn="l"/>
              </a:tabLst>
            </a:pPr>
            <a:r>
              <a:rPr sz="1800" dirty="0" err="1">
                <a:latin typeface="Arial"/>
                <a:cs typeface="Arial"/>
              </a:rPr>
              <a:t>ΔP</a:t>
            </a:r>
            <a:r>
              <a:rPr sz="1800" baseline="-20833" dirty="0" err="1">
                <a:latin typeface="Arial"/>
                <a:cs typeface="Arial"/>
              </a:rPr>
              <a:t>alv</a:t>
            </a:r>
            <a:r>
              <a:rPr sz="1800" spc="217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ΔP</a:t>
            </a:r>
            <a:r>
              <a:rPr sz="1800" baseline="-20833" dirty="0">
                <a:latin typeface="Arial"/>
                <a:cs typeface="Arial"/>
              </a:rPr>
              <a:t>p</a:t>
            </a:r>
            <a:r>
              <a:rPr sz="1800" spc="472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lze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změřit</a:t>
            </a:r>
            <a:endParaRPr sz="1800" dirty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latin typeface="Arial"/>
                <a:cs typeface="Arial"/>
              </a:rPr>
              <a:t>(pozn.: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Hodnoty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jsou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mV,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kPa,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nevadí,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protože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jsou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dány </a:t>
            </a:r>
            <a:r>
              <a:rPr sz="1400" dirty="0">
                <a:latin typeface="Arial"/>
                <a:cs typeface="Arial"/>
              </a:rPr>
              <a:t>do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poměru.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Nezapisujte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minus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hodnot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expiria.)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802" y="3243148"/>
            <a:ext cx="4236085" cy="167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17804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Výpočet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R</a:t>
            </a:r>
            <a:r>
              <a:rPr sz="2775" spc="-37" baseline="-21021" dirty="0">
                <a:latin typeface="Arial"/>
                <a:cs typeface="Arial"/>
              </a:rPr>
              <a:t>d</a:t>
            </a:r>
            <a:endParaRPr sz="2775" baseline="-21021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  <a:spcBef>
                <a:spcPts val="20"/>
              </a:spcBef>
              <a:tabLst>
                <a:tab pos="4692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inspiriu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normálním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náustkem</a:t>
            </a:r>
            <a:endParaRPr sz="2000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expiriu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normálním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náustkem</a:t>
            </a:r>
            <a:endParaRPr sz="2000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inspiriu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zúženým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náustkem</a:t>
            </a:r>
            <a:endParaRPr sz="2000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expiriu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normálním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náustkem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786" y="5098403"/>
            <a:ext cx="4559935" cy="7905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69"/>
              </a:spcBef>
              <a:tabLst>
                <a:tab pos="215900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Fyziologické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hodnoty: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0,1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0,2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kPa*s/l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sz="1800" dirty="0">
                <a:latin typeface="Arial"/>
                <a:cs typeface="Arial"/>
              </a:rPr>
              <a:t>Zúžený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náustek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několikanásobně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zvýší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37" baseline="-20833" dirty="0">
                <a:latin typeface="Arial"/>
                <a:cs typeface="Arial"/>
              </a:rPr>
              <a:t>d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08692" y="765540"/>
            <a:ext cx="5117465" cy="4976965"/>
            <a:chOff x="6906641" y="785736"/>
            <a:chExt cx="5117465" cy="4976965"/>
          </a:xfrm>
        </p:grpSpPr>
        <p:sp>
          <p:nvSpPr>
            <p:cNvPr id="22" name="object 22"/>
            <p:cNvSpPr/>
            <p:nvPr/>
          </p:nvSpPr>
          <p:spPr>
            <a:xfrm>
              <a:off x="9901301" y="78573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1689862" y="0"/>
                  </a:moveTo>
                  <a:lnTo>
                    <a:pt x="0" y="0"/>
                  </a:lnTo>
                  <a:lnTo>
                    <a:pt x="0" y="4972558"/>
                  </a:lnTo>
                  <a:lnTo>
                    <a:pt x="1689862" y="4972558"/>
                  </a:lnTo>
                  <a:lnTo>
                    <a:pt x="1689862" y="0"/>
                  </a:lnTo>
                  <a:close/>
                </a:path>
              </a:pathLst>
            </a:custGeom>
            <a:solidFill>
              <a:srgbClr val="AEB7FF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01301" y="78573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0" y="4972558"/>
                  </a:moveTo>
                  <a:lnTo>
                    <a:pt x="1689862" y="4972558"/>
                  </a:lnTo>
                  <a:lnTo>
                    <a:pt x="1689862" y="0"/>
                  </a:lnTo>
                  <a:lnTo>
                    <a:pt x="0" y="0"/>
                  </a:lnTo>
                  <a:lnTo>
                    <a:pt x="0" y="49725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05851" y="79001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1689862" y="0"/>
                  </a:moveTo>
                  <a:lnTo>
                    <a:pt x="0" y="0"/>
                  </a:lnTo>
                  <a:lnTo>
                    <a:pt x="0" y="4972558"/>
                  </a:lnTo>
                  <a:lnTo>
                    <a:pt x="1689862" y="4972558"/>
                  </a:lnTo>
                  <a:lnTo>
                    <a:pt x="1689862" y="0"/>
                  </a:lnTo>
                  <a:close/>
                </a:path>
              </a:pathLst>
            </a:custGeom>
            <a:solidFill>
              <a:srgbClr val="CD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05851" y="790016"/>
              <a:ext cx="1690370" cy="4972685"/>
            </a:xfrm>
            <a:custGeom>
              <a:avLst/>
              <a:gdLst/>
              <a:ahLst/>
              <a:cxnLst/>
              <a:rect l="l" t="t" r="r" b="b"/>
              <a:pathLst>
                <a:path w="1690370" h="4972685">
                  <a:moveTo>
                    <a:pt x="0" y="4972558"/>
                  </a:moveTo>
                  <a:lnTo>
                    <a:pt x="1689862" y="4972558"/>
                  </a:lnTo>
                  <a:lnTo>
                    <a:pt x="1689862" y="0"/>
                  </a:lnTo>
                  <a:lnTo>
                    <a:pt x="0" y="0"/>
                  </a:lnTo>
                  <a:lnTo>
                    <a:pt x="0" y="49725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89063" y="924813"/>
              <a:ext cx="3497579" cy="2684780"/>
            </a:xfrm>
            <a:custGeom>
              <a:avLst/>
              <a:gdLst/>
              <a:ahLst/>
              <a:cxnLst/>
              <a:rect l="l" t="t" r="r" b="b"/>
              <a:pathLst>
                <a:path w="3497579" h="2684779">
                  <a:moveTo>
                    <a:pt x="0" y="1335277"/>
                  </a:moveTo>
                  <a:lnTo>
                    <a:pt x="33897" y="1278090"/>
                  </a:lnTo>
                  <a:lnTo>
                    <a:pt x="80823" y="1224845"/>
                  </a:lnTo>
                  <a:lnTo>
                    <a:pt x="139645" y="1175903"/>
                  </a:lnTo>
                  <a:lnTo>
                    <a:pt x="173163" y="1153158"/>
                  </a:lnTo>
                  <a:lnTo>
                    <a:pt x="209229" y="1131623"/>
                  </a:lnTo>
                  <a:lnTo>
                    <a:pt x="247703" y="1111342"/>
                  </a:lnTo>
                  <a:lnTo>
                    <a:pt x="288442" y="1092362"/>
                  </a:lnTo>
                  <a:lnTo>
                    <a:pt x="331305" y="1074726"/>
                  </a:lnTo>
                  <a:lnTo>
                    <a:pt x="376150" y="1058481"/>
                  </a:lnTo>
                  <a:lnTo>
                    <a:pt x="422836" y="1043669"/>
                  </a:lnTo>
                  <a:lnTo>
                    <a:pt x="471220" y="1030337"/>
                  </a:lnTo>
                  <a:lnTo>
                    <a:pt x="521162" y="1018529"/>
                  </a:lnTo>
                  <a:lnTo>
                    <a:pt x="572519" y="1008291"/>
                  </a:lnTo>
                  <a:lnTo>
                    <a:pt x="625150" y="999666"/>
                  </a:lnTo>
                  <a:lnTo>
                    <a:pt x="678913" y="992700"/>
                  </a:lnTo>
                  <a:lnTo>
                    <a:pt x="733667" y="987438"/>
                  </a:lnTo>
                  <a:lnTo>
                    <a:pt x="789269" y="983924"/>
                  </a:lnTo>
                  <a:lnTo>
                    <a:pt x="845578" y="982204"/>
                  </a:lnTo>
                  <a:lnTo>
                    <a:pt x="902453" y="982322"/>
                  </a:lnTo>
                  <a:lnTo>
                    <a:pt x="959752" y="984324"/>
                  </a:lnTo>
                  <a:lnTo>
                    <a:pt x="1017333" y="988253"/>
                  </a:lnTo>
                  <a:lnTo>
                    <a:pt x="1075054" y="994156"/>
                  </a:lnTo>
                  <a:lnTo>
                    <a:pt x="1137038" y="1002778"/>
                  </a:lnTo>
                  <a:lnTo>
                    <a:pt x="1197102" y="1013539"/>
                  </a:lnTo>
                  <a:lnTo>
                    <a:pt x="1255083" y="1026354"/>
                  </a:lnTo>
                  <a:lnTo>
                    <a:pt x="1310818" y="1041138"/>
                  </a:lnTo>
                  <a:lnTo>
                    <a:pt x="1364144" y="1057806"/>
                  </a:lnTo>
                  <a:lnTo>
                    <a:pt x="1414896" y="1076273"/>
                  </a:lnTo>
                  <a:lnTo>
                    <a:pt x="1462912" y="1096455"/>
                  </a:lnTo>
                  <a:lnTo>
                    <a:pt x="1508029" y="1118266"/>
                  </a:lnTo>
                  <a:lnTo>
                    <a:pt x="1550083" y="1141623"/>
                  </a:lnTo>
                  <a:lnTo>
                    <a:pt x="1588911" y="1166439"/>
                  </a:lnTo>
                  <a:lnTo>
                    <a:pt x="1624349" y="1192630"/>
                  </a:lnTo>
                  <a:lnTo>
                    <a:pt x="1656234" y="1220112"/>
                  </a:lnTo>
                  <a:lnTo>
                    <a:pt x="1684403" y="1248800"/>
                  </a:lnTo>
                  <a:lnTo>
                    <a:pt x="1708693" y="1278608"/>
                  </a:lnTo>
                  <a:lnTo>
                    <a:pt x="1728939" y="1309452"/>
                  </a:lnTo>
                  <a:lnTo>
                    <a:pt x="1744979" y="1341247"/>
                  </a:lnTo>
                </a:path>
                <a:path w="3497579" h="2684779">
                  <a:moveTo>
                    <a:pt x="1745360" y="1334008"/>
                  </a:moveTo>
                  <a:lnTo>
                    <a:pt x="1776951" y="1391543"/>
                  </a:lnTo>
                  <a:lnTo>
                    <a:pt x="1821723" y="1445274"/>
                  </a:lnTo>
                  <a:lnTo>
                    <a:pt x="1878557" y="1494830"/>
                  </a:lnTo>
                  <a:lnTo>
                    <a:pt x="1911148" y="1517927"/>
                  </a:lnTo>
                  <a:lnTo>
                    <a:pt x="1946335" y="1539840"/>
                  </a:lnTo>
                  <a:lnTo>
                    <a:pt x="1983979" y="1560524"/>
                  </a:lnTo>
                  <a:lnTo>
                    <a:pt x="2023940" y="1579932"/>
                  </a:lnTo>
                  <a:lnTo>
                    <a:pt x="2066077" y="1598019"/>
                  </a:lnTo>
                  <a:lnTo>
                    <a:pt x="2110252" y="1614736"/>
                  </a:lnTo>
                  <a:lnTo>
                    <a:pt x="2156324" y="1630039"/>
                  </a:lnTo>
                  <a:lnTo>
                    <a:pt x="2204154" y="1643881"/>
                  </a:lnTo>
                  <a:lnTo>
                    <a:pt x="2253602" y="1656215"/>
                  </a:lnTo>
                  <a:lnTo>
                    <a:pt x="2304528" y="1666995"/>
                  </a:lnTo>
                  <a:lnTo>
                    <a:pt x="2356793" y="1676174"/>
                  </a:lnTo>
                  <a:lnTo>
                    <a:pt x="2410256" y="1683707"/>
                  </a:lnTo>
                  <a:lnTo>
                    <a:pt x="2464778" y="1689547"/>
                  </a:lnTo>
                  <a:lnTo>
                    <a:pt x="2520219" y="1693647"/>
                  </a:lnTo>
                  <a:lnTo>
                    <a:pt x="2576439" y="1695961"/>
                  </a:lnTo>
                  <a:lnTo>
                    <a:pt x="2633299" y="1696444"/>
                  </a:lnTo>
                  <a:lnTo>
                    <a:pt x="2690659" y="1695047"/>
                  </a:lnTo>
                  <a:lnTo>
                    <a:pt x="2748379" y="1691725"/>
                  </a:lnTo>
                  <a:lnTo>
                    <a:pt x="2806318" y="1686433"/>
                  </a:lnTo>
                  <a:lnTo>
                    <a:pt x="2867099" y="1678703"/>
                  </a:lnTo>
                  <a:lnTo>
                    <a:pt x="2926120" y="1668924"/>
                  </a:lnTo>
                  <a:lnTo>
                    <a:pt x="2983231" y="1657173"/>
                  </a:lnTo>
                  <a:lnTo>
                    <a:pt x="3038280" y="1643529"/>
                  </a:lnTo>
                  <a:lnTo>
                    <a:pt x="3091116" y="1628070"/>
                  </a:lnTo>
                  <a:lnTo>
                    <a:pt x="3141589" y="1610874"/>
                  </a:lnTo>
                  <a:lnTo>
                    <a:pt x="3189547" y="1592019"/>
                  </a:lnTo>
                  <a:lnTo>
                    <a:pt x="3234839" y="1571584"/>
                  </a:lnTo>
                  <a:lnTo>
                    <a:pt x="3277314" y="1549646"/>
                  </a:lnTo>
                  <a:lnTo>
                    <a:pt x="3316822" y="1526284"/>
                  </a:lnTo>
                  <a:lnTo>
                    <a:pt x="3353210" y="1501576"/>
                  </a:lnTo>
                  <a:lnTo>
                    <a:pt x="3386328" y="1475599"/>
                  </a:lnTo>
                  <a:lnTo>
                    <a:pt x="3416025" y="1448433"/>
                  </a:lnTo>
                  <a:lnTo>
                    <a:pt x="3442149" y="1420156"/>
                  </a:lnTo>
                  <a:lnTo>
                    <a:pt x="3483078" y="1360579"/>
                  </a:lnTo>
                  <a:lnTo>
                    <a:pt x="3497579" y="1329436"/>
                  </a:lnTo>
                </a:path>
                <a:path w="3497579" h="2684779">
                  <a:moveTo>
                    <a:pt x="807084" y="982090"/>
                  </a:moveTo>
                  <a:lnTo>
                    <a:pt x="847725" y="0"/>
                  </a:lnTo>
                </a:path>
                <a:path w="3497579" h="2684779">
                  <a:moveTo>
                    <a:pt x="915542" y="982090"/>
                  </a:moveTo>
                  <a:lnTo>
                    <a:pt x="847725" y="0"/>
                  </a:lnTo>
                </a:path>
                <a:path w="3497579" h="2684779">
                  <a:moveTo>
                    <a:pt x="2601467" y="1702181"/>
                  </a:moveTo>
                  <a:lnTo>
                    <a:pt x="2642107" y="2684399"/>
                  </a:lnTo>
                </a:path>
                <a:path w="3497579" h="2684779">
                  <a:moveTo>
                    <a:pt x="2709926" y="1702181"/>
                  </a:moveTo>
                  <a:lnTo>
                    <a:pt x="2642107" y="268439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14055" y="1902079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818" y="0"/>
                  </a:lnTo>
                </a:path>
              </a:pathLst>
            </a:custGeom>
            <a:ln w="76200">
              <a:solidFill>
                <a:srgbClr val="CDF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14153" y="2617977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5">
                  <a:moveTo>
                    <a:pt x="0" y="0"/>
                  </a:moveTo>
                  <a:lnTo>
                    <a:pt x="67818" y="0"/>
                  </a:lnTo>
                </a:path>
              </a:pathLst>
            </a:custGeom>
            <a:ln w="76200">
              <a:solidFill>
                <a:srgbClr val="AEB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07961" y="2255012"/>
              <a:ext cx="4716145" cy="0"/>
            </a:xfrm>
            <a:custGeom>
              <a:avLst/>
              <a:gdLst/>
              <a:ahLst/>
              <a:cxnLst/>
              <a:rect l="l" t="t" r="r" b="b"/>
              <a:pathLst>
                <a:path w="4716145">
                  <a:moveTo>
                    <a:pt x="0" y="0"/>
                  </a:moveTo>
                  <a:lnTo>
                    <a:pt x="4716018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14766" y="927226"/>
              <a:ext cx="976630" cy="1332865"/>
            </a:xfrm>
            <a:custGeom>
              <a:avLst/>
              <a:gdLst/>
              <a:ahLst/>
              <a:cxnLst/>
              <a:rect l="l" t="t" r="r" b="b"/>
              <a:pathLst>
                <a:path w="976629" h="1332864">
                  <a:moveTo>
                    <a:pt x="818514" y="970788"/>
                  </a:moveTo>
                  <a:lnTo>
                    <a:pt x="849215" y="975113"/>
                  </a:lnTo>
                  <a:lnTo>
                    <a:pt x="874283" y="986916"/>
                  </a:lnTo>
                  <a:lnTo>
                    <a:pt x="891184" y="1004435"/>
                  </a:lnTo>
                  <a:lnTo>
                    <a:pt x="897381" y="1025906"/>
                  </a:lnTo>
                  <a:lnTo>
                    <a:pt x="897381" y="1096645"/>
                  </a:lnTo>
                  <a:lnTo>
                    <a:pt x="903579" y="1118062"/>
                  </a:lnTo>
                  <a:lnTo>
                    <a:pt x="920480" y="1135586"/>
                  </a:lnTo>
                  <a:lnTo>
                    <a:pt x="945548" y="1147419"/>
                  </a:lnTo>
                  <a:lnTo>
                    <a:pt x="976249" y="1151763"/>
                  </a:lnTo>
                  <a:lnTo>
                    <a:pt x="945548" y="1156086"/>
                  </a:lnTo>
                  <a:lnTo>
                    <a:pt x="920480" y="1167876"/>
                  </a:lnTo>
                  <a:lnTo>
                    <a:pt x="903579" y="1185356"/>
                  </a:lnTo>
                  <a:lnTo>
                    <a:pt x="897381" y="1206753"/>
                  </a:lnTo>
                  <a:lnTo>
                    <a:pt x="897381" y="1277620"/>
                  </a:lnTo>
                  <a:lnTo>
                    <a:pt x="891184" y="1299017"/>
                  </a:lnTo>
                  <a:lnTo>
                    <a:pt x="874283" y="1316497"/>
                  </a:lnTo>
                  <a:lnTo>
                    <a:pt x="849215" y="1328287"/>
                  </a:lnTo>
                  <a:lnTo>
                    <a:pt x="818514" y="1332611"/>
                  </a:lnTo>
                </a:path>
                <a:path w="976629" h="1332864">
                  <a:moveTo>
                    <a:pt x="0" y="0"/>
                  </a:moveTo>
                  <a:lnTo>
                    <a:pt x="52730" y="7425"/>
                  </a:lnTo>
                  <a:lnTo>
                    <a:pt x="95805" y="27685"/>
                  </a:lnTo>
                  <a:lnTo>
                    <a:pt x="124854" y="57757"/>
                  </a:lnTo>
                  <a:lnTo>
                    <a:pt x="135508" y="94614"/>
                  </a:lnTo>
                  <a:lnTo>
                    <a:pt x="135508" y="571626"/>
                  </a:lnTo>
                  <a:lnTo>
                    <a:pt x="146163" y="608484"/>
                  </a:lnTo>
                  <a:lnTo>
                    <a:pt x="175212" y="638556"/>
                  </a:lnTo>
                  <a:lnTo>
                    <a:pt x="218287" y="658816"/>
                  </a:lnTo>
                  <a:lnTo>
                    <a:pt x="271017" y="666242"/>
                  </a:lnTo>
                  <a:lnTo>
                    <a:pt x="218287" y="673687"/>
                  </a:lnTo>
                  <a:lnTo>
                    <a:pt x="175212" y="693991"/>
                  </a:lnTo>
                  <a:lnTo>
                    <a:pt x="146163" y="724106"/>
                  </a:lnTo>
                  <a:lnTo>
                    <a:pt x="135508" y="760984"/>
                  </a:lnTo>
                  <a:lnTo>
                    <a:pt x="135508" y="1237996"/>
                  </a:lnTo>
                  <a:lnTo>
                    <a:pt x="124854" y="1274853"/>
                  </a:lnTo>
                  <a:lnTo>
                    <a:pt x="95805" y="1304925"/>
                  </a:lnTo>
                  <a:lnTo>
                    <a:pt x="52730" y="1325185"/>
                  </a:lnTo>
                  <a:lnTo>
                    <a:pt x="0" y="1332611"/>
                  </a:lnTo>
                </a:path>
              </a:pathLst>
            </a:custGeom>
            <a:ln w="9525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06641" y="942720"/>
              <a:ext cx="0" cy="2404745"/>
            </a:xfrm>
            <a:custGeom>
              <a:avLst/>
              <a:gdLst/>
              <a:ahLst/>
              <a:cxnLst/>
              <a:rect l="l" t="t" r="r" b="b"/>
              <a:pathLst>
                <a:path h="2404745">
                  <a:moveTo>
                    <a:pt x="0" y="24047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668516" y="2134869"/>
            <a:ext cx="136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64351" y="958087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U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[V]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7303" y="1957527"/>
            <a:ext cx="22881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Symbol"/>
                <a:cs typeface="Symbol"/>
              </a:rPr>
              <a:t></a:t>
            </a:r>
            <a:r>
              <a:rPr sz="1600" b="1" spc="-25" dirty="0">
                <a:latin typeface="Tahoma"/>
                <a:cs typeface="Tahoma"/>
              </a:rPr>
              <a:t>P</a:t>
            </a:r>
            <a:r>
              <a:rPr sz="1575" b="1" spc="-37" baseline="-21164" dirty="0">
                <a:latin typeface="Tahoma"/>
                <a:cs typeface="Tahoma"/>
              </a:rPr>
              <a:t>p</a:t>
            </a:r>
            <a:r>
              <a:rPr lang="cs-CZ" sz="1575" b="1" spc="-37" baseline="-21164" dirty="0">
                <a:latin typeface="Tahoma"/>
                <a:cs typeface="Tahoma"/>
              </a:rPr>
              <a:t> – tlak </a:t>
            </a:r>
            <a:r>
              <a:rPr lang="cs-CZ" sz="1575" b="1" spc="-37" baseline="-21164" dirty="0" err="1">
                <a:latin typeface="Tahoma"/>
                <a:cs typeface="Tahoma"/>
              </a:rPr>
              <a:t>pneumotachografu</a:t>
            </a:r>
            <a:endParaRPr sz="1575" baseline="-21164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13216" y="1511935"/>
            <a:ext cx="521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00" b="1" spc="-15" baseline="13888" dirty="0">
                <a:latin typeface="Symbol"/>
                <a:cs typeface="Symbol"/>
              </a:rPr>
              <a:t></a:t>
            </a:r>
            <a:r>
              <a:rPr sz="2400" b="1" spc="-15" baseline="13888" dirty="0">
                <a:latin typeface="Tahoma"/>
                <a:cs typeface="Tahoma"/>
              </a:rPr>
              <a:t>P</a:t>
            </a:r>
            <a:r>
              <a:rPr sz="1050" b="1" spc="-10" dirty="0">
                <a:latin typeface="Tahoma"/>
                <a:cs typeface="Tahoma"/>
              </a:rPr>
              <a:t>alv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83110" y="2288539"/>
            <a:ext cx="356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t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[s]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10831" y="3853179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13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6979031" y="2085975"/>
            <a:ext cx="4301490" cy="3182620"/>
            <a:chOff x="6979031" y="2085975"/>
            <a:chExt cx="4301490" cy="3182620"/>
          </a:xfrm>
        </p:grpSpPr>
        <p:sp>
          <p:nvSpPr>
            <p:cNvPr id="39" name="object 39"/>
            <p:cNvSpPr/>
            <p:nvPr/>
          </p:nvSpPr>
          <p:spPr>
            <a:xfrm>
              <a:off x="6998081" y="4043679"/>
              <a:ext cx="4263390" cy="1205865"/>
            </a:xfrm>
            <a:custGeom>
              <a:avLst/>
              <a:gdLst/>
              <a:ahLst/>
              <a:cxnLst/>
              <a:rect l="l" t="t" r="r" b="b"/>
              <a:pathLst>
                <a:path w="4263390" h="1205864">
                  <a:moveTo>
                    <a:pt x="0" y="639445"/>
                  </a:moveTo>
                  <a:lnTo>
                    <a:pt x="42883" y="672236"/>
                  </a:lnTo>
                  <a:lnTo>
                    <a:pt x="86505" y="704371"/>
                  </a:lnTo>
                  <a:lnTo>
                    <a:pt x="130790" y="735804"/>
                  </a:lnTo>
                  <a:lnTo>
                    <a:pt x="175663" y="766491"/>
                  </a:lnTo>
                  <a:lnTo>
                    <a:pt x="221049" y="796387"/>
                  </a:lnTo>
                  <a:lnTo>
                    <a:pt x="266873" y="825446"/>
                  </a:lnTo>
                  <a:lnTo>
                    <a:pt x="313058" y="853624"/>
                  </a:lnTo>
                  <a:lnTo>
                    <a:pt x="359529" y="880876"/>
                  </a:lnTo>
                  <a:lnTo>
                    <a:pt x="406211" y="907156"/>
                  </a:lnTo>
                  <a:lnTo>
                    <a:pt x="453029" y="932420"/>
                  </a:lnTo>
                  <a:lnTo>
                    <a:pt x="499907" y="956622"/>
                  </a:lnTo>
                  <a:lnTo>
                    <a:pt x="546770" y="979718"/>
                  </a:lnTo>
                  <a:lnTo>
                    <a:pt x="593542" y="1001663"/>
                  </a:lnTo>
                  <a:lnTo>
                    <a:pt x="640148" y="1022411"/>
                  </a:lnTo>
                  <a:lnTo>
                    <a:pt x="686512" y="1041919"/>
                  </a:lnTo>
                  <a:lnTo>
                    <a:pt x="732559" y="1060140"/>
                  </a:lnTo>
                  <a:lnTo>
                    <a:pt x="778214" y="1077029"/>
                  </a:lnTo>
                  <a:lnTo>
                    <a:pt x="823402" y="1092543"/>
                  </a:lnTo>
                  <a:lnTo>
                    <a:pt x="868046" y="1106635"/>
                  </a:lnTo>
                  <a:lnTo>
                    <a:pt x="912071" y="1119261"/>
                  </a:lnTo>
                  <a:lnTo>
                    <a:pt x="955403" y="1130376"/>
                  </a:lnTo>
                  <a:lnTo>
                    <a:pt x="997965" y="1139935"/>
                  </a:lnTo>
                  <a:lnTo>
                    <a:pt x="1039682" y="1147892"/>
                  </a:lnTo>
                  <a:lnTo>
                    <a:pt x="1080479" y="1154204"/>
                  </a:lnTo>
                  <a:lnTo>
                    <a:pt x="1120280" y="1158824"/>
                  </a:lnTo>
                  <a:lnTo>
                    <a:pt x="1159010" y="1161708"/>
                  </a:lnTo>
                  <a:lnTo>
                    <a:pt x="1196594" y="1162812"/>
                  </a:lnTo>
                  <a:lnTo>
                    <a:pt x="1245731" y="1160930"/>
                  </a:lnTo>
                  <a:lnTo>
                    <a:pt x="1293345" y="1154933"/>
                  </a:lnTo>
                  <a:lnTo>
                    <a:pt x="1339530" y="1145089"/>
                  </a:lnTo>
                  <a:lnTo>
                    <a:pt x="1384380" y="1131668"/>
                  </a:lnTo>
                  <a:lnTo>
                    <a:pt x="1427989" y="1114938"/>
                  </a:lnTo>
                  <a:lnTo>
                    <a:pt x="1470453" y="1095170"/>
                  </a:lnTo>
                  <a:lnTo>
                    <a:pt x="1511864" y="1072632"/>
                  </a:lnTo>
                  <a:lnTo>
                    <a:pt x="1552317" y="1047593"/>
                  </a:lnTo>
                  <a:lnTo>
                    <a:pt x="1591907" y="1020323"/>
                  </a:lnTo>
                  <a:lnTo>
                    <a:pt x="1630727" y="991092"/>
                  </a:lnTo>
                  <a:lnTo>
                    <a:pt x="1668872" y="960167"/>
                  </a:lnTo>
                  <a:lnTo>
                    <a:pt x="1706436" y="927820"/>
                  </a:lnTo>
                  <a:lnTo>
                    <a:pt x="1743512" y="894318"/>
                  </a:lnTo>
                  <a:lnTo>
                    <a:pt x="1780196" y="859932"/>
                  </a:lnTo>
                  <a:lnTo>
                    <a:pt x="1816582" y="824930"/>
                  </a:lnTo>
                  <a:lnTo>
                    <a:pt x="1852763" y="789582"/>
                  </a:lnTo>
                  <a:lnTo>
                    <a:pt x="1888834" y="754157"/>
                  </a:lnTo>
                  <a:lnTo>
                    <a:pt x="1924889" y="718924"/>
                  </a:lnTo>
                  <a:lnTo>
                    <a:pt x="1961023" y="684153"/>
                  </a:lnTo>
                  <a:lnTo>
                    <a:pt x="1997328" y="650113"/>
                  </a:lnTo>
                  <a:lnTo>
                    <a:pt x="2027893" y="622146"/>
                  </a:lnTo>
                  <a:lnTo>
                    <a:pt x="2060310" y="591718"/>
                  </a:lnTo>
                  <a:lnTo>
                    <a:pt x="2094424" y="559176"/>
                  </a:lnTo>
                  <a:lnTo>
                    <a:pt x="2130078" y="524869"/>
                  </a:lnTo>
                  <a:lnTo>
                    <a:pt x="2167117" y="489144"/>
                  </a:lnTo>
                  <a:lnTo>
                    <a:pt x="2205384" y="452348"/>
                  </a:lnTo>
                  <a:lnTo>
                    <a:pt x="2244722" y="414830"/>
                  </a:lnTo>
                  <a:lnTo>
                    <a:pt x="2284975" y="376937"/>
                  </a:lnTo>
                  <a:lnTo>
                    <a:pt x="2325987" y="339017"/>
                  </a:lnTo>
                  <a:lnTo>
                    <a:pt x="2367602" y="301417"/>
                  </a:lnTo>
                  <a:lnTo>
                    <a:pt x="2409662" y="264486"/>
                  </a:lnTo>
                  <a:lnTo>
                    <a:pt x="2452013" y="228570"/>
                  </a:lnTo>
                  <a:lnTo>
                    <a:pt x="2494497" y="194019"/>
                  </a:lnTo>
                  <a:lnTo>
                    <a:pt x="2536959" y="161178"/>
                  </a:lnTo>
                  <a:lnTo>
                    <a:pt x="2579242" y="130397"/>
                  </a:lnTo>
                  <a:lnTo>
                    <a:pt x="2621189" y="102022"/>
                  </a:lnTo>
                  <a:lnTo>
                    <a:pt x="2662644" y="76402"/>
                  </a:lnTo>
                  <a:lnTo>
                    <a:pt x="2703452" y="53885"/>
                  </a:lnTo>
                  <a:lnTo>
                    <a:pt x="2743455" y="34817"/>
                  </a:lnTo>
                  <a:lnTo>
                    <a:pt x="2782497" y="19547"/>
                  </a:lnTo>
                  <a:lnTo>
                    <a:pt x="2820423" y="8422"/>
                  </a:lnTo>
                  <a:lnTo>
                    <a:pt x="2892298" y="0"/>
                  </a:lnTo>
                  <a:lnTo>
                    <a:pt x="2913370" y="2523"/>
                  </a:lnTo>
                  <a:lnTo>
                    <a:pt x="2959799" y="19461"/>
                  </a:lnTo>
                  <a:lnTo>
                    <a:pt x="3011559" y="50878"/>
                  </a:lnTo>
                  <a:lnTo>
                    <a:pt x="3068191" y="95130"/>
                  </a:lnTo>
                  <a:lnTo>
                    <a:pt x="3098191" y="121554"/>
                  </a:lnTo>
                  <a:lnTo>
                    <a:pt x="3129237" y="150570"/>
                  </a:lnTo>
                  <a:lnTo>
                    <a:pt x="3161272" y="181971"/>
                  </a:lnTo>
                  <a:lnTo>
                    <a:pt x="3194238" y="215552"/>
                  </a:lnTo>
                  <a:lnTo>
                    <a:pt x="3228079" y="251107"/>
                  </a:lnTo>
                  <a:lnTo>
                    <a:pt x="3262738" y="288431"/>
                  </a:lnTo>
                  <a:lnTo>
                    <a:pt x="3298156" y="327317"/>
                  </a:lnTo>
                  <a:lnTo>
                    <a:pt x="3334276" y="367560"/>
                  </a:lnTo>
                  <a:lnTo>
                    <a:pt x="3371042" y="408954"/>
                  </a:lnTo>
                  <a:lnTo>
                    <a:pt x="3408396" y="451293"/>
                  </a:lnTo>
                  <a:lnTo>
                    <a:pt x="3446281" y="494372"/>
                  </a:lnTo>
                  <a:lnTo>
                    <a:pt x="3484638" y="537984"/>
                  </a:lnTo>
                  <a:lnTo>
                    <a:pt x="3523413" y="581925"/>
                  </a:lnTo>
                  <a:lnTo>
                    <a:pt x="3562546" y="625988"/>
                  </a:lnTo>
                  <a:lnTo>
                    <a:pt x="3601980" y="669968"/>
                  </a:lnTo>
                  <a:lnTo>
                    <a:pt x="3641659" y="713658"/>
                  </a:lnTo>
                  <a:lnTo>
                    <a:pt x="3681525" y="756854"/>
                  </a:lnTo>
                  <a:lnTo>
                    <a:pt x="3721521" y="799349"/>
                  </a:lnTo>
                  <a:lnTo>
                    <a:pt x="3761589" y="840937"/>
                  </a:lnTo>
                  <a:lnTo>
                    <a:pt x="3801672" y="881413"/>
                  </a:lnTo>
                  <a:lnTo>
                    <a:pt x="3841714" y="920572"/>
                  </a:lnTo>
                  <a:lnTo>
                    <a:pt x="3881656" y="958206"/>
                  </a:lnTo>
                  <a:lnTo>
                    <a:pt x="3921441" y="994111"/>
                  </a:lnTo>
                  <a:lnTo>
                    <a:pt x="3961012" y="1028081"/>
                  </a:lnTo>
                  <a:lnTo>
                    <a:pt x="4000312" y="1059910"/>
                  </a:lnTo>
                  <a:lnTo>
                    <a:pt x="4039284" y="1089392"/>
                  </a:lnTo>
                  <a:lnTo>
                    <a:pt x="4077870" y="1116322"/>
                  </a:lnTo>
                  <a:lnTo>
                    <a:pt x="4116013" y="1140494"/>
                  </a:lnTo>
                  <a:lnTo>
                    <a:pt x="4153655" y="1161702"/>
                  </a:lnTo>
                  <a:lnTo>
                    <a:pt x="4190740" y="1179740"/>
                  </a:lnTo>
                  <a:lnTo>
                    <a:pt x="4227211" y="1194402"/>
                  </a:lnTo>
                  <a:lnTo>
                    <a:pt x="4263009" y="120548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8233" y="2085975"/>
              <a:ext cx="215138" cy="18808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382003" y="3741165"/>
            <a:ext cx="49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U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[V]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56022" y="1264421"/>
            <a:ext cx="514350" cy="193484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pneumotachografický</a:t>
            </a:r>
            <a:endParaRPr sz="1600">
              <a:latin typeface="Tahoma"/>
              <a:cs typeface="Tahoma"/>
            </a:endParaRPr>
          </a:p>
          <a:p>
            <a:pPr marL="62865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ahoma"/>
                <a:cs typeface="Tahoma"/>
              </a:rPr>
              <a:t>záznam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70374" y="4089316"/>
            <a:ext cx="514350" cy="144526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pneumografický záznam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19950" y="1811781"/>
            <a:ext cx="207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ahoma"/>
                <a:cs typeface="Tahoma"/>
              </a:rPr>
              <a:t>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07326" y="2278126"/>
            <a:ext cx="278130" cy="266065"/>
          </a:xfrm>
          <a:custGeom>
            <a:avLst/>
            <a:gdLst/>
            <a:ahLst/>
            <a:cxnLst/>
            <a:rect l="l" t="t" r="r" b="b"/>
            <a:pathLst>
              <a:path w="278129" h="266064">
                <a:moveTo>
                  <a:pt x="27272" y="26125"/>
                </a:moveTo>
                <a:lnTo>
                  <a:pt x="32487" y="44175"/>
                </a:lnTo>
                <a:lnTo>
                  <a:pt x="264541" y="265811"/>
                </a:lnTo>
                <a:lnTo>
                  <a:pt x="277749" y="252095"/>
                </a:lnTo>
                <a:lnTo>
                  <a:pt x="45617" y="30494"/>
                </a:lnTo>
                <a:lnTo>
                  <a:pt x="27272" y="26125"/>
                </a:lnTo>
                <a:close/>
              </a:path>
              <a:path w="278129" h="266064">
                <a:moveTo>
                  <a:pt x="0" y="0"/>
                </a:moveTo>
                <a:lnTo>
                  <a:pt x="28955" y="100457"/>
                </a:lnTo>
                <a:lnTo>
                  <a:pt x="30352" y="105537"/>
                </a:lnTo>
                <a:lnTo>
                  <a:pt x="35687" y="108458"/>
                </a:lnTo>
                <a:lnTo>
                  <a:pt x="40640" y="107061"/>
                </a:lnTo>
                <a:lnTo>
                  <a:pt x="45720" y="105537"/>
                </a:lnTo>
                <a:lnTo>
                  <a:pt x="48641" y="100329"/>
                </a:lnTo>
                <a:lnTo>
                  <a:pt x="47244" y="95250"/>
                </a:lnTo>
                <a:lnTo>
                  <a:pt x="32487" y="44175"/>
                </a:lnTo>
                <a:lnTo>
                  <a:pt x="7112" y="19938"/>
                </a:lnTo>
                <a:lnTo>
                  <a:pt x="20193" y="6223"/>
                </a:lnTo>
                <a:lnTo>
                  <a:pt x="26064" y="6223"/>
                </a:lnTo>
                <a:lnTo>
                  <a:pt x="0" y="0"/>
                </a:lnTo>
                <a:close/>
              </a:path>
              <a:path w="278129" h="266064">
                <a:moveTo>
                  <a:pt x="20193" y="6223"/>
                </a:moveTo>
                <a:lnTo>
                  <a:pt x="7112" y="19938"/>
                </a:lnTo>
                <a:lnTo>
                  <a:pt x="32487" y="44175"/>
                </a:lnTo>
                <a:lnTo>
                  <a:pt x="27272" y="26125"/>
                </a:lnTo>
                <a:lnTo>
                  <a:pt x="11429" y="22351"/>
                </a:lnTo>
                <a:lnTo>
                  <a:pt x="22732" y="10413"/>
                </a:lnTo>
                <a:lnTo>
                  <a:pt x="24583" y="10413"/>
                </a:lnTo>
                <a:lnTo>
                  <a:pt x="20193" y="6223"/>
                </a:lnTo>
                <a:close/>
              </a:path>
              <a:path w="278129" h="266064">
                <a:moveTo>
                  <a:pt x="26064" y="6223"/>
                </a:moveTo>
                <a:lnTo>
                  <a:pt x="20193" y="6223"/>
                </a:lnTo>
                <a:lnTo>
                  <a:pt x="45617" y="30494"/>
                </a:lnTo>
                <a:lnTo>
                  <a:pt x="97281" y="42799"/>
                </a:lnTo>
                <a:lnTo>
                  <a:pt x="102362" y="44069"/>
                </a:lnTo>
                <a:lnTo>
                  <a:pt x="107442" y="40894"/>
                </a:lnTo>
                <a:lnTo>
                  <a:pt x="108712" y="35813"/>
                </a:lnTo>
                <a:lnTo>
                  <a:pt x="109981" y="30607"/>
                </a:lnTo>
                <a:lnTo>
                  <a:pt x="106806" y="25526"/>
                </a:lnTo>
                <a:lnTo>
                  <a:pt x="26064" y="6223"/>
                </a:lnTo>
                <a:close/>
              </a:path>
              <a:path w="278129" h="266064">
                <a:moveTo>
                  <a:pt x="24583" y="10413"/>
                </a:moveTo>
                <a:lnTo>
                  <a:pt x="22732" y="10413"/>
                </a:lnTo>
                <a:lnTo>
                  <a:pt x="27272" y="26125"/>
                </a:lnTo>
                <a:lnTo>
                  <a:pt x="45617" y="30494"/>
                </a:lnTo>
                <a:lnTo>
                  <a:pt x="24583" y="10413"/>
                </a:lnTo>
                <a:close/>
              </a:path>
              <a:path w="278129" h="266064">
                <a:moveTo>
                  <a:pt x="22732" y="10413"/>
                </a:moveTo>
                <a:lnTo>
                  <a:pt x="11429" y="22351"/>
                </a:lnTo>
                <a:lnTo>
                  <a:pt x="27272" y="26125"/>
                </a:lnTo>
                <a:lnTo>
                  <a:pt x="22732" y="10413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488428" y="2507107"/>
            <a:ext cx="5772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ahoma"/>
                <a:cs typeface="Tahoma"/>
              </a:rPr>
              <a:t>marker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891781" y="1947672"/>
            <a:ext cx="4574540" cy="3489325"/>
            <a:chOff x="6891781" y="1947672"/>
            <a:chExt cx="4574540" cy="3489325"/>
          </a:xfrm>
        </p:grpSpPr>
        <p:sp>
          <p:nvSpPr>
            <p:cNvPr id="48" name="object 48"/>
            <p:cNvSpPr/>
            <p:nvPr/>
          </p:nvSpPr>
          <p:spPr>
            <a:xfrm>
              <a:off x="6910831" y="2259838"/>
              <a:ext cx="578485" cy="635"/>
            </a:xfrm>
            <a:custGeom>
              <a:avLst/>
              <a:gdLst/>
              <a:ahLst/>
              <a:cxnLst/>
              <a:rect l="l" t="t" r="r" b="b"/>
              <a:pathLst>
                <a:path w="578484" h="635">
                  <a:moveTo>
                    <a:pt x="578231" y="25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15325" y="1947671"/>
              <a:ext cx="3070860" cy="3489325"/>
            </a:xfrm>
            <a:custGeom>
              <a:avLst/>
              <a:gdLst/>
              <a:ahLst/>
              <a:cxnLst/>
              <a:rect l="l" t="t" r="r" b="b"/>
              <a:pathLst>
                <a:path w="3070859" h="3489325">
                  <a:moveTo>
                    <a:pt x="376555" y="1060196"/>
                  </a:moveTo>
                  <a:lnTo>
                    <a:pt x="38836" y="32410"/>
                  </a:lnTo>
                  <a:lnTo>
                    <a:pt x="87249" y="75311"/>
                  </a:lnTo>
                  <a:lnTo>
                    <a:pt x="89789" y="77597"/>
                  </a:lnTo>
                  <a:lnTo>
                    <a:pt x="93853" y="77343"/>
                  </a:lnTo>
                  <a:lnTo>
                    <a:pt x="96139" y="74676"/>
                  </a:lnTo>
                  <a:lnTo>
                    <a:pt x="98552" y="72136"/>
                  </a:lnTo>
                  <a:lnTo>
                    <a:pt x="98298" y="68072"/>
                  </a:lnTo>
                  <a:lnTo>
                    <a:pt x="95631" y="65786"/>
                  </a:lnTo>
                  <a:lnTo>
                    <a:pt x="32766" y="10033"/>
                  </a:lnTo>
                  <a:lnTo>
                    <a:pt x="21463" y="0"/>
                  </a:lnTo>
                  <a:lnTo>
                    <a:pt x="762" y="96901"/>
                  </a:lnTo>
                  <a:lnTo>
                    <a:pt x="0" y="100330"/>
                  </a:lnTo>
                  <a:lnTo>
                    <a:pt x="2159" y="103759"/>
                  </a:lnTo>
                  <a:lnTo>
                    <a:pt x="5588" y="104521"/>
                  </a:lnTo>
                  <a:lnTo>
                    <a:pt x="9017" y="105156"/>
                  </a:lnTo>
                  <a:lnTo>
                    <a:pt x="12446" y="102997"/>
                  </a:lnTo>
                  <a:lnTo>
                    <a:pt x="13208" y="99568"/>
                  </a:lnTo>
                  <a:lnTo>
                    <a:pt x="26733" y="36220"/>
                  </a:lnTo>
                  <a:lnTo>
                    <a:pt x="364490" y="1064260"/>
                  </a:lnTo>
                  <a:lnTo>
                    <a:pt x="376555" y="1060196"/>
                  </a:lnTo>
                  <a:close/>
                </a:path>
                <a:path w="3070859" h="3489325">
                  <a:moveTo>
                    <a:pt x="1419479" y="3450971"/>
                  </a:moveTo>
                  <a:lnTo>
                    <a:pt x="1406779" y="3444621"/>
                  </a:lnTo>
                  <a:lnTo>
                    <a:pt x="1343279" y="3412871"/>
                  </a:lnTo>
                  <a:lnTo>
                    <a:pt x="1343279" y="3444621"/>
                  </a:lnTo>
                  <a:lnTo>
                    <a:pt x="77343" y="3444621"/>
                  </a:lnTo>
                  <a:lnTo>
                    <a:pt x="77343" y="3412871"/>
                  </a:lnTo>
                  <a:lnTo>
                    <a:pt x="1143" y="3450971"/>
                  </a:lnTo>
                  <a:lnTo>
                    <a:pt x="77343" y="3489071"/>
                  </a:lnTo>
                  <a:lnTo>
                    <a:pt x="77343" y="3457321"/>
                  </a:lnTo>
                  <a:lnTo>
                    <a:pt x="1343279" y="3457321"/>
                  </a:lnTo>
                  <a:lnTo>
                    <a:pt x="1343279" y="3489071"/>
                  </a:lnTo>
                  <a:lnTo>
                    <a:pt x="1406779" y="3457321"/>
                  </a:lnTo>
                  <a:lnTo>
                    <a:pt x="1419479" y="3450971"/>
                  </a:lnTo>
                  <a:close/>
                </a:path>
                <a:path w="3070859" h="3489325">
                  <a:moveTo>
                    <a:pt x="1718310" y="725170"/>
                  </a:moveTo>
                  <a:lnTo>
                    <a:pt x="1707959" y="722503"/>
                  </a:lnTo>
                  <a:lnTo>
                    <a:pt x="1622298" y="700405"/>
                  </a:lnTo>
                  <a:lnTo>
                    <a:pt x="1618996" y="699516"/>
                  </a:lnTo>
                  <a:lnTo>
                    <a:pt x="1615440" y="701548"/>
                  </a:lnTo>
                  <a:lnTo>
                    <a:pt x="1614551" y="704850"/>
                  </a:lnTo>
                  <a:lnTo>
                    <a:pt x="1613662" y="708279"/>
                  </a:lnTo>
                  <a:lnTo>
                    <a:pt x="1615694" y="711708"/>
                  </a:lnTo>
                  <a:lnTo>
                    <a:pt x="1681962" y="728853"/>
                  </a:lnTo>
                  <a:lnTo>
                    <a:pt x="521208" y="1056132"/>
                  </a:lnTo>
                  <a:lnTo>
                    <a:pt x="524637" y="1068324"/>
                  </a:lnTo>
                  <a:lnTo>
                    <a:pt x="1685213" y="741095"/>
                  </a:lnTo>
                  <a:lnTo>
                    <a:pt x="1640332" y="787654"/>
                  </a:lnTo>
                  <a:lnTo>
                    <a:pt x="1637919" y="790194"/>
                  </a:lnTo>
                  <a:lnTo>
                    <a:pt x="1637919" y="794258"/>
                  </a:lnTo>
                  <a:lnTo>
                    <a:pt x="1642999" y="799084"/>
                  </a:lnTo>
                  <a:lnTo>
                    <a:pt x="1647063" y="798957"/>
                  </a:lnTo>
                  <a:lnTo>
                    <a:pt x="1649476" y="796417"/>
                  </a:lnTo>
                  <a:lnTo>
                    <a:pt x="1718310" y="725170"/>
                  </a:lnTo>
                  <a:close/>
                </a:path>
                <a:path w="3070859" h="3489325">
                  <a:moveTo>
                    <a:pt x="3070479" y="3450971"/>
                  </a:moveTo>
                  <a:lnTo>
                    <a:pt x="3057779" y="3444621"/>
                  </a:lnTo>
                  <a:lnTo>
                    <a:pt x="2994279" y="3412871"/>
                  </a:lnTo>
                  <a:lnTo>
                    <a:pt x="2994279" y="3444621"/>
                  </a:lnTo>
                  <a:lnTo>
                    <a:pt x="1728343" y="3444621"/>
                  </a:lnTo>
                  <a:lnTo>
                    <a:pt x="1728343" y="3412871"/>
                  </a:lnTo>
                  <a:lnTo>
                    <a:pt x="1652143" y="3450971"/>
                  </a:lnTo>
                  <a:lnTo>
                    <a:pt x="1728343" y="3489071"/>
                  </a:lnTo>
                  <a:lnTo>
                    <a:pt x="1728343" y="3457321"/>
                  </a:lnTo>
                  <a:lnTo>
                    <a:pt x="2994279" y="3457321"/>
                  </a:lnTo>
                  <a:lnTo>
                    <a:pt x="2994279" y="3489071"/>
                  </a:lnTo>
                  <a:lnTo>
                    <a:pt x="3057779" y="3457321"/>
                  </a:lnTo>
                  <a:lnTo>
                    <a:pt x="3070479" y="3450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78260" y="1978533"/>
              <a:ext cx="469265" cy="295275"/>
            </a:xfrm>
            <a:custGeom>
              <a:avLst/>
              <a:gdLst/>
              <a:ahLst/>
              <a:cxnLst/>
              <a:rect l="l" t="t" r="r" b="b"/>
              <a:pathLst>
                <a:path w="469265" h="295275">
                  <a:moveTo>
                    <a:pt x="0" y="294893"/>
                  </a:moveTo>
                  <a:lnTo>
                    <a:pt x="27410" y="260409"/>
                  </a:lnTo>
                  <a:lnTo>
                    <a:pt x="57229" y="223788"/>
                  </a:lnTo>
                  <a:lnTo>
                    <a:pt x="89328" y="186785"/>
                  </a:lnTo>
                  <a:lnTo>
                    <a:pt x="123575" y="151158"/>
                  </a:lnTo>
                  <a:lnTo>
                    <a:pt x="159840" y="118663"/>
                  </a:lnTo>
                  <a:lnTo>
                    <a:pt x="197993" y="91058"/>
                  </a:lnTo>
                  <a:lnTo>
                    <a:pt x="236605" y="68359"/>
                  </a:lnTo>
                  <a:lnTo>
                    <a:pt x="275415" y="49163"/>
                  </a:lnTo>
                  <a:lnTo>
                    <a:pt x="316230" y="33099"/>
                  </a:lnTo>
                  <a:lnTo>
                    <a:pt x="360854" y="19797"/>
                  </a:lnTo>
                  <a:lnTo>
                    <a:pt x="411094" y="8888"/>
                  </a:lnTo>
                  <a:lnTo>
                    <a:pt x="46875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990071" y="2248788"/>
              <a:ext cx="158115" cy="361950"/>
            </a:xfrm>
            <a:custGeom>
              <a:avLst/>
              <a:gdLst/>
              <a:ahLst/>
              <a:cxnLst/>
              <a:rect l="l" t="t" r="r" b="b"/>
              <a:pathLst>
                <a:path w="158115" h="361950">
                  <a:moveTo>
                    <a:pt x="0" y="0"/>
                  </a:moveTo>
                  <a:lnTo>
                    <a:pt x="30700" y="4325"/>
                  </a:lnTo>
                  <a:lnTo>
                    <a:pt x="55768" y="16128"/>
                  </a:lnTo>
                  <a:lnTo>
                    <a:pt x="72669" y="33647"/>
                  </a:lnTo>
                  <a:lnTo>
                    <a:pt x="78867" y="55118"/>
                  </a:lnTo>
                  <a:lnTo>
                    <a:pt x="78867" y="125857"/>
                  </a:lnTo>
                  <a:lnTo>
                    <a:pt x="85064" y="147327"/>
                  </a:lnTo>
                  <a:lnTo>
                    <a:pt x="101965" y="164846"/>
                  </a:lnTo>
                  <a:lnTo>
                    <a:pt x="127033" y="176649"/>
                  </a:lnTo>
                  <a:lnTo>
                    <a:pt x="157733" y="180975"/>
                  </a:lnTo>
                  <a:lnTo>
                    <a:pt x="127033" y="185298"/>
                  </a:lnTo>
                  <a:lnTo>
                    <a:pt x="101965" y="197088"/>
                  </a:lnTo>
                  <a:lnTo>
                    <a:pt x="85064" y="214568"/>
                  </a:lnTo>
                  <a:lnTo>
                    <a:pt x="78867" y="235965"/>
                  </a:lnTo>
                  <a:lnTo>
                    <a:pt x="78867" y="306832"/>
                  </a:lnTo>
                  <a:lnTo>
                    <a:pt x="72669" y="328249"/>
                  </a:lnTo>
                  <a:lnTo>
                    <a:pt x="55768" y="345773"/>
                  </a:lnTo>
                  <a:lnTo>
                    <a:pt x="30700" y="357606"/>
                  </a:lnTo>
                  <a:lnTo>
                    <a:pt x="0" y="361950"/>
                  </a:lnTo>
                </a:path>
              </a:pathLst>
            </a:custGeom>
            <a:ln w="9525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734297" y="5480710"/>
            <a:ext cx="727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ahoma"/>
                <a:cs typeface="Tahoma"/>
              </a:rPr>
              <a:t>inspirium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422001" y="5480710"/>
            <a:ext cx="689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ahoma"/>
                <a:cs typeface="Tahoma"/>
              </a:rPr>
              <a:t>expirium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23453" y="3123133"/>
            <a:ext cx="1284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okamžik</a:t>
            </a:r>
            <a:r>
              <a:rPr sz="1200" spc="-10" dirty="0">
                <a:latin typeface="Tahoma"/>
                <a:cs typeface="Tahoma"/>
              </a:rPr>
              <a:t> zaklapnutí </a:t>
            </a:r>
            <a:r>
              <a:rPr sz="1200" dirty="0">
                <a:latin typeface="Tahoma"/>
                <a:cs typeface="Tahoma"/>
              </a:rPr>
              <a:t>záklopky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na </a:t>
            </a:r>
            <a:r>
              <a:rPr sz="1200" spc="-10" dirty="0">
                <a:latin typeface="Tahoma"/>
                <a:cs typeface="Tahoma"/>
              </a:rPr>
              <a:t>začátku inspiria/expiria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74476" y="2308605"/>
            <a:ext cx="4070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Symbol"/>
                <a:cs typeface="Symbol"/>
              </a:rPr>
              <a:t></a:t>
            </a:r>
            <a:r>
              <a:rPr sz="1600" b="1" spc="-25" dirty="0">
                <a:latin typeface="Tahoma"/>
                <a:cs typeface="Tahoma"/>
              </a:rPr>
              <a:t>P</a:t>
            </a:r>
            <a:r>
              <a:rPr sz="1575" b="1" spc="-37" baseline="-21164" dirty="0">
                <a:latin typeface="Tahoma"/>
                <a:cs typeface="Tahoma"/>
              </a:rPr>
              <a:t>p</a:t>
            </a:r>
            <a:endParaRPr sz="1575" baseline="-21164">
              <a:latin typeface="Tahoma"/>
              <a:cs typeface="Tahom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197465" y="2269998"/>
            <a:ext cx="271145" cy="1332865"/>
          </a:xfrm>
          <a:custGeom>
            <a:avLst/>
            <a:gdLst/>
            <a:ahLst/>
            <a:cxnLst/>
            <a:rect l="l" t="t" r="r" b="b"/>
            <a:pathLst>
              <a:path w="271145" h="1332864">
                <a:moveTo>
                  <a:pt x="0" y="0"/>
                </a:moveTo>
                <a:lnTo>
                  <a:pt x="52730" y="7425"/>
                </a:lnTo>
                <a:lnTo>
                  <a:pt x="95805" y="27685"/>
                </a:lnTo>
                <a:lnTo>
                  <a:pt x="124854" y="57757"/>
                </a:lnTo>
                <a:lnTo>
                  <a:pt x="135508" y="94614"/>
                </a:lnTo>
                <a:lnTo>
                  <a:pt x="135508" y="571626"/>
                </a:lnTo>
                <a:lnTo>
                  <a:pt x="146165" y="608504"/>
                </a:lnTo>
                <a:lnTo>
                  <a:pt x="175228" y="638619"/>
                </a:lnTo>
                <a:lnTo>
                  <a:pt x="218340" y="658923"/>
                </a:lnTo>
                <a:lnTo>
                  <a:pt x="271144" y="666368"/>
                </a:lnTo>
                <a:lnTo>
                  <a:pt x="218340" y="673794"/>
                </a:lnTo>
                <a:lnTo>
                  <a:pt x="175228" y="694055"/>
                </a:lnTo>
                <a:lnTo>
                  <a:pt x="146165" y="724126"/>
                </a:lnTo>
                <a:lnTo>
                  <a:pt x="135508" y="760984"/>
                </a:lnTo>
                <a:lnTo>
                  <a:pt x="135508" y="1237996"/>
                </a:lnTo>
                <a:lnTo>
                  <a:pt x="124854" y="1274853"/>
                </a:lnTo>
                <a:lnTo>
                  <a:pt x="95805" y="1304925"/>
                </a:lnTo>
                <a:lnTo>
                  <a:pt x="52730" y="1325185"/>
                </a:lnTo>
                <a:lnTo>
                  <a:pt x="0" y="1332611"/>
                </a:lnTo>
              </a:path>
            </a:pathLst>
          </a:custGeom>
          <a:ln w="9525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496295" y="2855213"/>
            <a:ext cx="521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00" b="1" spc="-15" baseline="13888" dirty="0">
                <a:latin typeface="Symbol"/>
                <a:cs typeface="Symbol"/>
              </a:rPr>
              <a:t></a:t>
            </a:r>
            <a:r>
              <a:rPr sz="2400" b="1" spc="-15" baseline="13888" dirty="0">
                <a:latin typeface="Tahoma"/>
                <a:cs typeface="Tahoma"/>
              </a:rPr>
              <a:t>P</a:t>
            </a:r>
            <a:r>
              <a:rPr sz="1050" b="1" spc="-10" dirty="0">
                <a:latin typeface="Tahoma"/>
                <a:cs typeface="Tahoma"/>
              </a:rPr>
              <a:t>alv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372D20-64CB-AA3B-40EB-6DFDB8D5BA59}"/>
              </a:ext>
            </a:extLst>
          </p:cNvPr>
          <p:cNvSpPr txBox="1"/>
          <p:nvPr/>
        </p:nvSpPr>
        <p:spPr>
          <a:xfrm>
            <a:off x="2224989" y="35400"/>
            <a:ext cx="598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Evoluční okénko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97EA33-1F05-E296-DE28-886C0C47BB9D}"/>
              </a:ext>
            </a:extLst>
          </p:cNvPr>
          <p:cNvSpPr txBox="1"/>
          <p:nvPr/>
        </p:nvSpPr>
        <p:spPr>
          <a:xfrm>
            <a:off x="251458" y="519291"/>
            <a:ext cx="117881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Ryby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dýchají přes žábry (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Během nádechu ryba otevře ústa a vpustí vodu do 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ústního otvoru.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Během výdechu ryba ústa zavře a otevře 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skřele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kde proběhne výměna plynů. Kyslík ryba přijímá z vody z ústního otvoru, kterou v průběhu výdechu ryba vypouští do okolního prostředí,</a:t>
            </a:r>
          </a:p>
          <a:p>
            <a:pPr marL="285750" indent="-285750">
              <a:buFontTx/>
              <a:buChar char="-"/>
            </a:pPr>
            <a:r>
              <a:rPr lang="cs-CZ" sz="16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Paryby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musí pohybovat, aby proudila voda s kyslíkem přes žábry (pasivní dýchání)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některých je doplňkové střevní dýchání (např. piskoř žijící v bahně)</a:t>
            </a:r>
          </a:p>
          <a:p>
            <a:pPr marL="285750" indent="-285750">
              <a:buFontTx/>
              <a:buChar char="-"/>
            </a:pP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Ryby dvojdyšné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u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těchto ryb se vyvinuly vnitřní nozdry a 1 nebo 2 plíce (z plynového měchýře), takže dokážou dýchat vzdušný kyslík (přídatné dýchání).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52955C-DD3B-2113-DC3E-461EFE23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8" y="5501671"/>
            <a:ext cx="3795871" cy="12668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A05B167-41F4-1A5F-FB56-ADD375E3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14252"/>
            <a:ext cx="2011520" cy="1081591"/>
          </a:xfrm>
          <a:prstGeom prst="rect">
            <a:avLst/>
          </a:prstGeom>
        </p:spPr>
      </p:pic>
      <p:pic>
        <p:nvPicPr>
          <p:cNvPr id="1026" name="Picture 2" descr="Dvojdyšní – Wikipedie">
            <a:extLst>
              <a:ext uri="{FF2B5EF4-FFF2-40B4-BE49-F238E27FC236}">
                <a16:creationId xmlns:a16="http://schemas.microsoft.com/office/drawing/2014/main" id="{6EC4015D-17B8-C804-519C-D7CC5DB2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3" y="3405758"/>
            <a:ext cx="3693002" cy="15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Žraloci žijící blíž lidem jsou větší a mají víc hormonů, zjistili biologové  — ČT24 — Česká televize">
            <a:extLst>
              <a:ext uri="{FF2B5EF4-FFF2-40B4-BE49-F238E27FC236}">
                <a16:creationId xmlns:a16="http://schemas.microsoft.com/office/drawing/2014/main" id="{F7454075-041E-DF03-717C-F29519DA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98" y="3694774"/>
            <a:ext cx="2405061" cy="16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A1A1A50-44CE-C248-C1FF-A224D8754A3F}"/>
              </a:ext>
            </a:extLst>
          </p:cNvPr>
          <p:cNvSpPr txBox="1"/>
          <p:nvPr/>
        </p:nvSpPr>
        <p:spPr>
          <a:xfrm>
            <a:off x="9246828" y="3798195"/>
            <a:ext cx="172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Žralok tygří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FA762C9-4CBA-2A7A-4EC9-D7AC91A023C3}"/>
              </a:ext>
            </a:extLst>
          </p:cNvPr>
          <p:cNvSpPr txBox="1"/>
          <p:nvPr/>
        </p:nvSpPr>
        <p:spPr>
          <a:xfrm>
            <a:off x="4090500" y="635591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Piskoř pruhovaný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31B494-D171-391C-74D8-7B8655DD8696}"/>
              </a:ext>
            </a:extLst>
          </p:cNvPr>
          <p:cNvSpPr txBox="1"/>
          <p:nvPr/>
        </p:nvSpPr>
        <p:spPr>
          <a:xfrm>
            <a:off x="1077624" y="308590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Bahník</a:t>
            </a:r>
          </a:p>
        </p:txBody>
      </p:sp>
    </p:spTree>
    <p:extLst>
      <p:ext uri="{BB962C8B-B14F-4D97-AF65-F5344CB8AC3E}">
        <p14:creationId xmlns:p14="http://schemas.microsoft.com/office/powerpoint/2010/main" val="205865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4B346AA-B068-6D9F-472E-FA0E8BB42C52}"/>
              </a:ext>
            </a:extLst>
          </p:cNvPr>
          <p:cNvSpPr txBox="1"/>
          <p:nvPr/>
        </p:nvSpPr>
        <p:spPr>
          <a:xfrm>
            <a:off x="2667000" y="3048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Evoluční okénko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67C930-D432-1171-B406-13FF280DE1B1}"/>
              </a:ext>
            </a:extLst>
          </p:cNvPr>
          <p:cNvSpPr txBox="1"/>
          <p:nvPr/>
        </p:nvSpPr>
        <p:spPr>
          <a:xfrm>
            <a:off x="76200" y="859975"/>
            <a:ext cx="10820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Obojživelníci</a:t>
            </a:r>
          </a:p>
          <a:p>
            <a:pPr marL="285750" indent="-285750"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dýchají několika způsoby - pulci pomocí žaber</a:t>
            </a:r>
          </a:p>
          <a:p>
            <a:r>
              <a:rPr lang="cs-CZ" sz="1800" dirty="0">
                <a:solidFill>
                  <a:schemeClr val="tx1"/>
                </a:solidFill>
              </a:rPr>
              <a:t>                                              - povrchem těla</a:t>
            </a:r>
          </a:p>
          <a:p>
            <a:r>
              <a:rPr lang="cs-CZ" sz="1800" dirty="0">
                <a:solidFill>
                  <a:schemeClr val="tx1"/>
                </a:solidFill>
              </a:rPr>
              <a:t>                                              - plícemi, ale nemají dýchací svaly a vzduch musí polykat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E688D9-76CA-A653-6DA7-95F959152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3" y="2143363"/>
            <a:ext cx="4356502" cy="1676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4887EF-E9DB-DAA5-2CD6-3D5810DAC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081115"/>
            <a:ext cx="4542386" cy="1800896"/>
          </a:xfrm>
          <a:prstGeom prst="rect">
            <a:avLst/>
          </a:prstGeom>
        </p:spPr>
      </p:pic>
      <p:pic>
        <p:nvPicPr>
          <p:cNvPr id="2050" name="Picture 2" descr="Jarní roztoužení obojživelníků: Na „zamilované“ žáby číhá smrtelné  nebezpečí | 100+1 zahraniční zajímavost">
            <a:extLst>
              <a:ext uri="{FF2B5EF4-FFF2-40B4-BE49-F238E27FC236}">
                <a16:creationId xmlns:a16="http://schemas.microsoft.com/office/drawing/2014/main" id="{A46944A0-7181-5450-4257-FA827E4B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1251"/>
            <a:ext cx="40767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9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E70CDB4-5672-F704-78D0-3D1E7D74B579}"/>
              </a:ext>
            </a:extLst>
          </p:cNvPr>
          <p:cNvSpPr txBox="1"/>
          <p:nvPr/>
        </p:nvSpPr>
        <p:spPr>
          <a:xfrm>
            <a:off x="152400" y="675620"/>
            <a:ext cx="11506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Plazi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dýchají plícemi a mají již dýchací svaly, u krokodýlů a varanů je vyvinutá bránice</a:t>
            </a:r>
          </a:p>
          <a:p>
            <a:pPr marL="285750" indent="-285750">
              <a:buFontTx/>
              <a:buChar char="-"/>
            </a:pPr>
            <a:r>
              <a:rPr lang="cs-CZ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elvy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velké houbovité plíce, ale problematické dýchání kvůli krunýři; využívají k dýchání končetiny, mořské želvy i doplňkové dýchání sliznicí úst a kloakou.</a:t>
            </a:r>
          </a:p>
          <a:p>
            <a:pPr marL="285750" indent="-285750">
              <a:buFontTx/>
              <a:buChar char="-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Dinosauři a Ptáci</a:t>
            </a:r>
          </a:p>
          <a:p>
            <a:r>
              <a:rPr lang="cs-CZ" sz="1800" dirty="0"/>
              <a:t>- nejefektivnější dýchání </a:t>
            </a:r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Vzduch z ústního otvoru prochází 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průdušnicí</a:t>
            </a:r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hlasovým ústrojím 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syrinx</a:t>
            </a:r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 poté průduškami do trubičkovitých plic. Na plíce je napojeno devět „vzdušných vaků“, které sahají i do dutých kostí.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F16F93-4EDD-B6E9-44B7-C0F401C91F37}"/>
              </a:ext>
            </a:extLst>
          </p:cNvPr>
          <p:cNvSpPr txBox="1"/>
          <p:nvPr/>
        </p:nvSpPr>
        <p:spPr>
          <a:xfrm>
            <a:off x="2133600" y="152400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Evoluční okénko</a:t>
            </a:r>
          </a:p>
        </p:txBody>
      </p:sp>
      <p:pic>
        <p:nvPicPr>
          <p:cNvPr id="3074" name="Picture 2" descr="Jak získává želva kyslík, když zrovna nepoužívá plíce? | Rádio Junior">
            <a:extLst>
              <a:ext uri="{FF2B5EF4-FFF2-40B4-BE49-F238E27FC236}">
                <a16:creationId xmlns:a16="http://schemas.microsoft.com/office/drawing/2014/main" id="{473764DE-CE1F-EACF-A212-D6D42D5F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752600"/>
            <a:ext cx="2706959" cy="18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divujete krokodýly? V Djerba Explore Parku jich uvidíte 400 najednou!">
            <a:extLst>
              <a:ext uri="{FF2B5EF4-FFF2-40B4-BE49-F238E27FC236}">
                <a16:creationId xmlns:a16="http://schemas.microsoft.com/office/drawing/2014/main" id="{5A41F67B-6104-55C7-5649-6308ABD6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8772"/>
            <a:ext cx="3310053" cy="22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ED34D2-9F43-00AD-FE5D-4D787E1E5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41" y="1752600"/>
            <a:ext cx="4006260" cy="31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86074"/>
            <a:ext cx="10753200" cy="451576"/>
          </a:xfrm>
        </p:spPr>
        <p:txBody>
          <a:bodyPr/>
          <a:lstStyle/>
          <a:p>
            <a:r>
              <a:rPr lang="cs-CZ" dirty="0"/>
              <a:t>Regulace dýchání</a:t>
            </a:r>
          </a:p>
        </p:txBody>
      </p:sp>
      <p:grpSp>
        <p:nvGrpSpPr>
          <p:cNvPr id="40" name="Skupina 39"/>
          <p:cNvGrpSpPr>
            <a:grpSpLocks noChangeAspect="1"/>
          </p:cNvGrpSpPr>
          <p:nvPr/>
        </p:nvGrpSpPr>
        <p:grpSpPr>
          <a:xfrm>
            <a:off x="684384" y="1154175"/>
            <a:ext cx="6430093" cy="4857299"/>
            <a:chOff x="70417" y="548680"/>
            <a:chExt cx="8856715" cy="6690378"/>
          </a:xfrm>
        </p:grpSpPr>
        <p:sp>
          <p:nvSpPr>
            <p:cNvPr id="18" name="TextovéPole 17"/>
            <p:cNvSpPr txBox="1">
              <a:spLocks noChangeAspect="1"/>
            </p:cNvSpPr>
            <p:nvPr/>
          </p:nvSpPr>
          <p:spPr>
            <a:xfrm>
              <a:off x="3548500" y="2708920"/>
              <a:ext cx="2016223" cy="150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Dechové centrum</a:t>
              </a:r>
            </a:p>
            <a:p>
              <a:pPr algn="ctr"/>
              <a:r>
                <a:rPr lang="cs-CZ" sz="1100" dirty="0"/>
                <a:t>Centrální chemoreceptory, automatické dýchání</a:t>
              </a:r>
            </a:p>
          </p:txBody>
        </p:sp>
        <p:sp>
          <p:nvSpPr>
            <p:cNvPr id="19" name="TextovéPole 18"/>
            <p:cNvSpPr txBox="1">
              <a:spLocks noChangeAspect="1"/>
            </p:cNvSpPr>
            <p:nvPr/>
          </p:nvSpPr>
          <p:spPr>
            <a:xfrm>
              <a:off x="2380987" y="548680"/>
              <a:ext cx="4351252" cy="699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Mozková kůra</a:t>
              </a:r>
            </a:p>
            <a:p>
              <a:pPr algn="ctr"/>
              <a:r>
                <a:rPr lang="cs-CZ" sz="1100" dirty="0"/>
                <a:t>Volní dýchání, podmíněné reflexy</a:t>
              </a:r>
            </a:p>
          </p:txBody>
        </p:sp>
        <p:sp>
          <p:nvSpPr>
            <p:cNvPr id="20" name="TextovéPole 19"/>
            <p:cNvSpPr txBox="1">
              <a:spLocks noChangeAspect="1"/>
            </p:cNvSpPr>
            <p:nvPr/>
          </p:nvSpPr>
          <p:spPr>
            <a:xfrm>
              <a:off x="2380987" y="1484784"/>
              <a:ext cx="4351252" cy="93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Podkorové struktury</a:t>
              </a:r>
            </a:p>
            <a:p>
              <a:pPr algn="ctr"/>
              <a:r>
                <a:rPr lang="cs-CZ" sz="1100" dirty="0"/>
                <a:t>Emoce, změny centrální teploty, změny při reakcích ANS</a:t>
              </a:r>
            </a:p>
          </p:txBody>
        </p:sp>
        <p:sp>
          <p:nvSpPr>
            <p:cNvPr id="21" name="TextovéPole 20"/>
            <p:cNvSpPr txBox="1">
              <a:spLocks noChangeAspect="1"/>
            </p:cNvSpPr>
            <p:nvPr/>
          </p:nvSpPr>
          <p:spPr>
            <a:xfrm>
              <a:off x="6263105" y="3485962"/>
              <a:ext cx="2664027" cy="8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Přímý vliv složení prostředí</a:t>
              </a:r>
            </a:p>
          </p:txBody>
        </p:sp>
        <p:sp>
          <p:nvSpPr>
            <p:cNvPr id="22" name="TextovéPole 21"/>
            <p:cNvSpPr txBox="1">
              <a:spLocks noChangeAspect="1"/>
            </p:cNvSpPr>
            <p:nvPr/>
          </p:nvSpPr>
          <p:spPr>
            <a:xfrm>
              <a:off x="6263105" y="4310946"/>
              <a:ext cx="2664027" cy="114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Hormony</a:t>
              </a:r>
            </a:p>
            <a:p>
              <a:pPr algn="ctr"/>
              <a:r>
                <a:rPr lang="cs-CZ" sz="1600" dirty="0"/>
                <a:t> </a:t>
              </a:r>
              <a:r>
                <a:rPr lang="cs-CZ" sz="1100" dirty="0"/>
                <a:t>(adrenalin, steroidní hormony</a:t>
              </a:r>
              <a:r>
                <a:rPr lang="cs-CZ" sz="1600" dirty="0"/>
                <a:t>)</a:t>
              </a:r>
            </a:p>
          </p:txBody>
        </p:sp>
        <p:sp>
          <p:nvSpPr>
            <p:cNvPr id="23" name="TextovéPole 22"/>
            <p:cNvSpPr txBox="1">
              <a:spLocks noChangeAspect="1"/>
            </p:cNvSpPr>
            <p:nvPr/>
          </p:nvSpPr>
          <p:spPr>
            <a:xfrm>
              <a:off x="5471016" y="5350500"/>
              <a:ext cx="2664027" cy="46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baroreceptory</a:t>
              </a:r>
            </a:p>
          </p:txBody>
        </p:sp>
        <p:sp>
          <p:nvSpPr>
            <p:cNvPr id="24" name="TextovéPole 23"/>
            <p:cNvSpPr txBox="1">
              <a:spLocks noChangeAspect="1"/>
            </p:cNvSpPr>
            <p:nvPr/>
          </p:nvSpPr>
          <p:spPr>
            <a:xfrm>
              <a:off x="4597158" y="5937595"/>
              <a:ext cx="3044802" cy="8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Nespecifické mechanoreceptory</a:t>
              </a:r>
            </a:p>
          </p:txBody>
        </p:sp>
        <p:sp>
          <p:nvSpPr>
            <p:cNvPr id="25" name="TextovéPole 24"/>
            <p:cNvSpPr txBox="1">
              <a:spLocks noChangeAspect="1"/>
            </p:cNvSpPr>
            <p:nvPr/>
          </p:nvSpPr>
          <p:spPr>
            <a:xfrm>
              <a:off x="2302665" y="6094454"/>
              <a:ext cx="2664027" cy="1144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Receptory kůže, svalů, šlach a kloubů</a:t>
              </a:r>
            </a:p>
          </p:txBody>
        </p:sp>
        <p:sp>
          <p:nvSpPr>
            <p:cNvPr id="26" name="TextovéPole 25"/>
            <p:cNvSpPr txBox="1">
              <a:spLocks noChangeAspect="1"/>
            </p:cNvSpPr>
            <p:nvPr/>
          </p:nvSpPr>
          <p:spPr>
            <a:xfrm>
              <a:off x="931653" y="5287783"/>
              <a:ext cx="2664027" cy="8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Receptory dýchacích svalů</a:t>
              </a:r>
            </a:p>
          </p:txBody>
        </p:sp>
        <p:sp>
          <p:nvSpPr>
            <p:cNvPr id="27" name="TextovéPole 26"/>
            <p:cNvSpPr txBox="1">
              <a:spLocks noChangeAspect="1"/>
            </p:cNvSpPr>
            <p:nvPr/>
          </p:nvSpPr>
          <p:spPr>
            <a:xfrm>
              <a:off x="394309" y="4495696"/>
              <a:ext cx="2664027" cy="8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Receptory plic a dýchacích cest</a:t>
              </a:r>
            </a:p>
          </p:txBody>
        </p:sp>
        <p:sp>
          <p:nvSpPr>
            <p:cNvPr id="28" name="TextovéPole 27"/>
            <p:cNvSpPr txBox="1">
              <a:spLocks noChangeAspect="1"/>
            </p:cNvSpPr>
            <p:nvPr/>
          </p:nvSpPr>
          <p:spPr>
            <a:xfrm>
              <a:off x="70417" y="3559591"/>
              <a:ext cx="2664027" cy="8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Periferní chemoreceptory</a:t>
              </a:r>
            </a:p>
          </p:txBody>
        </p:sp>
        <p:cxnSp>
          <p:nvCxnSpPr>
            <p:cNvPr id="29" name="Přímá spojnice se šipkou 28"/>
            <p:cNvCxnSpPr>
              <a:cxnSpLocks noChangeAspect="1"/>
              <a:stCxn id="28" idx="3"/>
            </p:cNvCxnSpPr>
            <p:nvPr/>
          </p:nvCxnSpPr>
          <p:spPr>
            <a:xfrm flipV="1">
              <a:off x="2734444" y="3559594"/>
              <a:ext cx="685428" cy="40272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>
              <a:cxnSpLocks noChangeAspect="1"/>
            </p:cNvCxnSpPr>
            <p:nvPr/>
          </p:nvCxnSpPr>
          <p:spPr>
            <a:xfrm flipV="1">
              <a:off x="2627783" y="3982781"/>
              <a:ext cx="827797" cy="5927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>
              <a:cxnSpLocks noChangeAspect="1"/>
            </p:cNvCxnSpPr>
            <p:nvPr/>
          </p:nvCxnSpPr>
          <p:spPr>
            <a:xfrm flipV="1">
              <a:off x="2915817" y="4258318"/>
              <a:ext cx="718861" cy="107895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>
              <a:cxnSpLocks noChangeAspect="1"/>
            </p:cNvCxnSpPr>
            <p:nvPr/>
          </p:nvCxnSpPr>
          <p:spPr>
            <a:xfrm flipV="1">
              <a:off x="3692508" y="4204962"/>
              <a:ext cx="504055" cy="197557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>
              <a:cxnSpLocks noChangeAspect="1"/>
            </p:cNvCxnSpPr>
            <p:nvPr/>
          </p:nvCxnSpPr>
          <p:spPr>
            <a:xfrm flipH="1" flipV="1">
              <a:off x="4727567" y="4236244"/>
              <a:ext cx="564512" cy="160384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>
              <a:cxnSpLocks noChangeAspect="1"/>
            </p:cNvCxnSpPr>
            <p:nvPr/>
          </p:nvCxnSpPr>
          <p:spPr>
            <a:xfrm flipH="1" flipV="1">
              <a:off x="5251356" y="4250910"/>
              <a:ext cx="760806" cy="104245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>
              <a:cxnSpLocks noChangeAspect="1"/>
            </p:cNvCxnSpPr>
            <p:nvPr/>
          </p:nvCxnSpPr>
          <p:spPr>
            <a:xfrm flipH="1" flipV="1">
              <a:off x="5680512" y="3888692"/>
              <a:ext cx="1123737" cy="62614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>
              <a:cxnSpLocks noChangeAspect="1"/>
            </p:cNvCxnSpPr>
            <p:nvPr/>
          </p:nvCxnSpPr>
          <p:spPr>
            <a:xfrm flipH="1" flipV="1">
              <a:off x="5564725" y="3427380"/>
              <a:ext cx="1167515" cy="4282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>
              <a:cxnSpLocks noChangeAspect="1"/>
              <a:stCxn id="20" idx="2"/>
            </p:cNvCxnSpPr>
            <p:nvPr/>
          </p:nvCxnSpPr>
          <p:spPr>
            <a:xfrm>
              <a:off x="4556614" y="2417423"/>
              <a:ext cx="0" cy="35421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>
              <a:cxnSpLocks noChangeAspect="1"/>
            </p:cNvCxnSpPr>
            <p:nvPr/>
          </p:nvCxnSpPr>
          <p:spPr>
            <a:xfrm>
              <a:off x="4556614" y="1195011"/>
              <a:ext cx="0" cy="36352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Volný tvar 38"/>
            <p:cNvSpPr>
              <a:spLocks noChangeAspect="1"/>
            </p:cNvSpPr>
            <p:nvPr/>
          </p:nvSpPr>
          <p:spPr>
            <a:xfrm>
              <a:off x="1523227" y="861237"/>
              <a:ext cx="1932354" cy="2094614"/>
            </a:xfrm>
            <a:custGeom>
              <a:avLst/>
              <a:gdLst>
                <a:gd name="connsiteX0" fmla="*/ 1453889 w 1932354"/>
                <a:gd name="connsiteY0" fmla="*/ 0 h 2094614"/>
                <a:gd name="connsiteX1" fmla="*/ 486326 w 1932354"/>
                <a:gd name="connsiteY1" fmla="*/ 265814 h 2094614"/>
                <a:gd name="connsiteX2" fmla="*/ 71657 w 1932354"/>
                <a:gd name="connsiteY2" fmla="*/ 1509823 h 2094614"/>
                <a:gd name="connsiteX3" fmla="*/ 1932354 w 1932354"/>
                <a:gd name="connsiteY3" fmla="*/ 2094614 h 209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54" h="2094614">
                  <a:moveTo>
                    <a:pt x="1453889" y="0"/>
                  </a:moveTo>
                  <a:cubicBezTo>
                    <a:pt x="1085293" y="7088"/>
                    <a:pt x="716698" y="14177"/>
                    <a:pt x="486326" y="265814"/>
                  </a:cubicBezTo>
                  <a:cubicBezTo>
                    <a:pt x="255954" y="517451"/>
                    <a:pt x="-169348" y="1205023"/>
                    <a:pt x="71657" y="1509823"/>
                  </a:cubicBezTo>
                  <a:cubicBezTo>
                    <a:pt x="312662" y="1814623"/>
                    <a:pt x="1625782" y="2009554"/>
                    <a:pt x="1932354" y="2094614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pic>
        <p:nvPicPr>
          <p:cNvPr id="5" name="Picture 2" descr="Život bez hlavy - Časopis Vesmír">
            <a:extLst>
              <a:ext uri="{FF2B5EF4-FFF2-40B4-BE49-F238E27FC236}">
                <a16:creationId xmlns:a16="http://schemas.microsoft.com/office/drawing/2014/main" id="{2824D23B-A789-B0CB-B258-9A058067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62" y="5640843"/>
            <a:ext cx="2179476" cy="10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70FD3A0-35C2-BFA9-8CD7-7C801101F4B3}"/>
              </a:ext>
            </a:extLst>
          </p:cNvPr>
          <p:cNvSpPr/>
          <p:nvPr/>
        </p:nvSpPr>
        <p:spPr bwMode="auto">
          <a:xfrm rot="3222537">
            <a:off x="3873063" y="2018961"/>
            <a:ext cx="2288700" cy="525668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783C1C5-3213-E3CA-0F40-43586F6BC112}"/>
              </a:ext>
            </a:extLst>
          </p:cNvPr>
          <p:cNvSpPr/>
          <p:nvPr/>
        </p:nvSpPr>
        <p:spPr bwMode="auto">
          <a:xfrm rot="8176948">
            <a:off x="1160676" y="2185385"/>
            <a:ext cx="2288700" cy="46712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C69DB8-BD08-1F4B-5666-2141A1EEA14E}"/>
              </a:ext>
            </a:extLst>
          </p:cNvPr>
          <p:cNvCxnSpPr/>
          <p:nvPr/>
        </p:nvCxnSpPr>
        <p:spPr bwMode="auto">
          <a:xfrm flipH="1" flipV="1">
            <a:off x="6254603" y="5066595"/>
            <a:ext cx="654197" cy="903464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C613D00-D90A-807D-0C80-A37CD37DB71F}"/>
              </a:ext>
            </a:extLst>
          </p:cNvPr>
          <p:cNvCxnSpPr/>
          <p:nvPr/>
        </p:nvCxnSpPr>
        <p:spPr bwMode="auto">
          <a:xfrm flipH="1">
            <a:off x="3403764" y="5082054"/>
            <a:ext cx="4369146" cy="289307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2" descr="Evoluce prvních ryb: Kolébka v mělkém moři | Ábíčko.cz">
            <a:extLst>
              <a:ext uri="{FF2B5EF4-FFF2-40B4-BE49-F238E27FC236}">
                <a16:creationId xmlns:a16="http://schemas.microsoft.com/office/drawing/2014/main" id="{E6F2F7F6-EE29-181C-BBBF-0280FF88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54" y="4368937"/>
            <a:ext cx="3064602" cy="10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Pradávná cesta živočichů z vody na souš objevena v genech divné ryby">
            <a:extLst>
              <a:ext uri="{FF2B5EF4-FFF2-40B4-BE49-F238E27FC236}">
                <a16:creationId xmlns:a16="http://schemas.microsoft.com/office/drawing/2014/main" id="{2FC5C67D-234B-1EEB-D570-83CF7DF9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51" y="2615443"/>
            <a:ext cx="2848264" cy="16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F61ED581-539E-FFE2-02AA-67740371847C}"/>
              </a:ext>
            </a:extLst>
          </p:cNvPr>
          <p:cNvCxnSpPr>
            <a:stCxn id="43" idx="1"/>
          </p:cNvCxnSpPr>
          <p:nvPr/>
        </p:nvCxnSpPr>
        <p:spPr bwMode="auto">
          <a:xfrm flipH="1" flipV="1">
            <a:off x="2618503" y="3239906"/>
            <a:ext cx="5451348" cy="176611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2">
            <a:extLst>
              <a:ext uri="{FF2B5EF4-FFF2-40B4-BE49-F238E27FC236}">
                <a16:creationId xmlns:a16="http://schemas.microsoft.com/office/drawing/2014/main" id="{48E2D95C-07FA-AAEC-42CD-1938A708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07" y="3264"/>
            <a:ext cx="2489103" cy="14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Není k dispozici žádný popis fotky.">
            <a:extLst>
              <a:ext uri="{FF2B5EF4-FFF2-40B4-BE49-F238E27FC236}">
                <a16:creationId xmlns:a16="http://schemas.microsoft.com/office/drawing/2014/main" id="{685CCFBB-B414-93CF-1FA6-47FCDA9D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28" y="572877"/>
            <a:ext cx="2729492" cy="18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D7C062A4-36CB-36E2-940F-FEE190300E8E}"/>
              </a:ext>
            </a:extLst>
          </p:cNvPr>
          <p:cNvCxnSpPr/>
          <p:nvPr/>
        </p:nvCxnSpPr>
        <p:spPr bwMode="auto">
          <a:xfrm flipH="1">
            <a:off x="5435600" y="1699662"/>
            <a:ext cx="2756280" cy="555157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6240" y="303440"/>
            <a:ext cx="10753200" cy="451576"/>
          </a:xfrm>
        </p:spPr>
        <p:txBody>
          <a:bodyPr/>
          <a:lstStyle/>
          <a:p>
            <a:r>
              <a:rPr lang="cs-CZ" dirty="0"/>
              <a:t>Dechová centra v prodloužené míše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902139"/>
            <a:ext cx="864464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Dýchání je automatický proces, který probíhá mimovolně. </a:t>
            </a:r>
          </a:p>
          <a:p>
            <a:pPr>
              <a:lnSpc>
                <a:spcPct val="100000"/>
              </a:lnSpc>
            </a:pPr>
            <a:r>
              <a:rPr lang="cs-CZ" sz="2000" dirty="0" err="1"/>
              <a:t>Automaticita</a:t>
            </a:r>
            <a:r>
              <a:rPr lang="cs-CZ" sz="2000" dirty="0"/>
              <a:t> dýchání  vychází z pravidelné (rytmické) aktivity skupin neuronů anatomicky lokalizovaných v prodloužené míše a její blízkosti.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Dorzální respirační skupina </a:t>
            </a:r>
            <a:r>
              <a:rPr lang="cs-CZ" sz="2000" dirty="0"/>
              <a:t>- pouze neurony inspirační, vysílající axony k motoneuronům nádechových svalů (bránice, zevní mezižeberní svaly; jejich aktivace=nádech, při jejich relaxaci=výdech), podílí se na klidovém i usilovném nádechu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b="1" dirty="0"/>
              <a:t>Ventrální respirační skupina </a:t>
            </a:r>
            <a:r>
              <a:rPr lang="cs-CZ" sz="2000" dirty="0"/>
              <a:t>- umístěná na </a:t>
            </a:r>
            <a:r>
              <a:rPr lang="cs-CZ" sz="2000" dirty="0" err="1"/>
              <a:t>ventrolaterální</a:t>
            </a:r>
            <a:r>
              <a:rPr lang="cs-CZ" sz="2000" dirty="0"/>
              <a:t> části prodloužené míchy, horní část: neurony jejichž axony aktivují </a:t>
            </a:r>
            <a:r>
              <a:rPr lang="cs-CZ" sz="2000" dirty="0" err="1"/>
              <a:t>motoneurony</a:t>
            </a:r>
            <a:r>
              <a:rPr lang="cs-CZ" sz="2000" dirty="0"/>
              <a:t> hlavních a pomocných nádechových svalů; dolní část: exspirační neurony s inervací výdechových svalů. Neurony této skupiny jsou v činnosti pouze při usilovném nádechu a výdechu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Pontinní</a:t>
            </a:r>
            <a:r>
              <a:rPr lang="cs-CZ" sz="2000" dirty="0"/>
              <a:t> respirační skupina (</a:t>
            </a:r>
            <a:r>
              <a:rPr lang="cs-CZ" sz="2000" b="1" dirty="0" err="1"/>
              <a:t>pneumotaktické</a:t>
            </a:r>
            <a:r>
              <a:rPr lang="cs-CZ" sz="2000" b="1" dirty="0"/>
              <a:t> centrum</a:t>
            </a:r>
            <a:r>
              <a:rPr lang="cs-CZ" sz="2000" dirty="0"/>
              <a:t>) – podílí se na kontrole frekvence a hloubky dýchání; ovlivňuje činnost respiračních neuronů v prodloužené míše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4" descr="Pradávná cesta živočichů z vody na souš objevena v genech divné ryby">
            <a:extLst>
              <a:ext uri="{FF2B5EF4-FFF2-40B4-BE49-F238E27FC236}">
                <a16:creationId xmlns:a16="http://schemas.microsoft.com/office/drawing/2014/main" id="{E31545F8-E37D-C087-F49C-DB909FF1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45" y="1182360"/>
            <a:ext cx="1906195" cy="10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ení k dispozici žádný popis fotky.">
            <a:extLst>
              <a:ext uri="{FF2B5EF4-FFF2-40B4-BE49-F238E27FC236}">
                <a16:creationId xmlns:a16="http://schemas.microsoft.com/office/drawing/2014/main" id="{C2083D4B-BAFD-9CE2-53F0-1D85D1A8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833" y="2999648"/>
            <a:ext cx="1899248" cy="13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4AC0A3-BC0D-E08A-3B62-9B23FC3C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97" y="4603407"/>
            <a:ext cx="2489103" cy="14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1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1479" y="665435"/>
            <a:ext cx="3855522" cy="4582041"/>
          </a:xfrm>
          <a:prstGeom prst="rect">
            <a:avLst/>
          </a:prstGeom>
          <a:noFill/>
          <a:ln/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407822"/>
            <a:ext cx="10753200" cy="451576"/>
          </a:xfrm>
        </p:spPr>
        <p:txBody>
          <a:bodyPr/>
          <a:lstStyle/>
          <a:p>
            <a:r>
              <a:rPr lang="cs-CZ" dirty="0"/>
              <a:t>Centrální chemoreceptory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68640"/>
            <a:ext cx="10753200" cy="4569098"/>
          </a:xfrm>
        </p:spPr>
        <p:txBody>
          <a:bodyPr/>
          <a:lstStyle/>
          <a:p>
            <a:r>
              <a:rPr lang="cs-CZ" dirty="0"/>
              <a:t>na ventrální straně prodloužené míchy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CO</a:t>
            </a:r>
            <a:r>
              <a:rPr lang="cs-CZ" sz="2400" baseline="-25000" dirty="0"/>
              <a:t>2</a:t>
            </a:r>
            <a:r>
              <a:rPr lang="cs-CZ" sz="2400" dirty="0"/>
              <a:t> proniká hematoencefalickou bariérou </a:t>
            </a:r>
            <a:br>
              <a:rPr lang="cs-CZ" sz="2400" dirty="0"/>
            </a:br>
            <a:r>
              <a:rPr lang="cs-CZ" sz="2400" dirty="0"/>
              <a:t>do cerebrospinální a mezibuněčné tekutiny mozku</a:t>
            </a:r>
            <a:br>
              <a:rPr lang="cs-CZ" sz="2400" dirty="0"/>
            </a:br>
            <a:r>
              <a:rPr lang="cs-CZ" sz="2400" dirty="0"/>
              <a:t>CO</a:t>
            </a:r>
            <a:r>
              <a:rPr lang="cs-CZ" sz="2400" baseline="-25000" dirty="0"/>
              <a:t>2</a:t>
            </a:r>
            <a:r>
              <a:rPr lang="cs-CZ" sz="2400" dirty="0"/>
              <a:t>+H</a:t>
            </a:r>
            <a:r>
              <a:rPr lang="cs-CZ" sz="2400" baseline="-25000" dirty="0"/>
              <a:t>2</a:t>
            </a:r>
            <a:r>
              <a:rPr lang="cs-CZ" sz="2400" dirty="0"/>
              <a:t>O →CHO</a:t>
            </a:r>
            <a:r>
              <a:rPr lang="cs-CZ" sz="2400" baseline="-25000" dirty="0"/>
              <a:t>3</a:t>
            </a:r>
            <a:r>
              <a:rPr lang="cs-CZ" sz="2400" baseline="30000" dirty="0"/>
              <a:t>-</a:t>
            </a:r>
            <a:r>
              <a:rPr lang="cs-CZ" sz="2400" dirty="0"/>
              <a:t> + H</a:t>
            </a:r>
            <a:r>
              <a:rPr lang="cs-CZ" sz="2400" baseline="30000" dirty="0"/>
              <a:t>+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/>
              </a:rPr>
              <a:t>↑</a:t>
            </a:r>
            <a:r>
              <a:rPr lang="cs-CZ" sz="2400" dirty="0"/>
              <a:t>Koncentrace H+ v mozkomíšním moku stimuluje </a:t>
            </a:r>
            <a:br>
              <a:rPr lang="cs-CZ" sz="2400" dirty="0"/>
            </a:br>
            <a:r>
              <a:rPr lang="cs-CZ" sz="2400" dirty="0"/>
              <a:t>chemoreceptory </a:t>
            </a:r>
            <a:br>
              <a:rPr lang="cs-CZ" sz="2400" dirty="0"/>
            </a:br>
            <a:r>
              <a:rPr lang="cs-CZ" sz="2400" dirty="0"/>
              <a:t>→ zvýšení ventilace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000" dirty="0"/>
              <a:t>centrální chemoreceptor reaguje i na pokles pH z jiných příčin </a:t>
            </a:r>
            <a:br>
              <a:rPr lang="cs-CZ" sz="2000" dirty="0"/>
            </a:br>
            <a:r>
              <a:rPr lang="cs-CZ" sz="2000" dirty="0"/>
              <a:t>(laktázová acidóza, </a:t>
            </a:r>
            <a:r>
              <a:rPr lang="cs-CZ" sz="2000" dirty="0" err="1"/>
              <a:t>ketoacidóza</a:t>
            </a:r>
            <a:r>
              <a:rPr lang="cs-CZ" sz="2000" dirty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- Změna pCO2 je pouze v krvi v cévách (evolučně starší),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Náhlá změna pCO2 se neprojeví okamžitě, </a:t>
            </a:r>
            <a:br>
              <a:rPr lang="cs-CZ" sz="2000" dirty="0"/>
            </a:br>
            <a:r>
              <a:rPr lang="cs-CZ" sz="2000" dirty="0"/>
              <a:t>změna ve ventilaci přes centrální chemoreceptory nastává až po 20-30s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43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chemoreceptory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833" y="1360967"/>
            <a:ext cx="7919999" cy="47457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en-US" i="1" dirty="0" err="1"/>
              <a:t>glomus</a:t>
            </a:r>
            <a:r>
              <a:rPr lang="cs-CZ" altLang="en-US" i="1" dirty="0"/>
              <a:t> </a:t>
            </a:r>
            <a:r>
              <a:rPr lang="cs-CZ" altLang="en-US" i="1" dirty="0" err="1"/>
              <a:t>caroticum</a:t>
            </a:r>
            <a:r>
              <a:rPr lang="cs-CZ" altLang="en-US" i="1" dirty="0"/>
              <a:t>, </a:t>
            </a:r>
            <a:r>
              <a:rPr lang="cs-CZ" altLang="en-US" i="1" dirty="0" err="1"/>
              <a:t>glomus</a:t>
            </a:r>
            <a:r>
              <a:rPr lang="cs-CZ" altLang="en-US" i="1" dirty="0"/>
              <a:t>  </a:t>
            </a:r>
            <a:r>
              <a:rPr lang="cs-CZ" altLang="en-US" i="1" dirty="0" err="1"/>
              <a:t>aorticum</a:t>
            </a:r>
            <a:br>
              <a:rPr lang="cs-CZ" altLang="en-US" dirty="0"/>
            </a:br>
            <a:r>
              <a:rPr lang="cs-CZ" altLang="en-US" sz="2400" dirty="0"/>
              <a:t>(</a:t>
            </a:r>
            <a:r>
              <a:rPr lang="cs-CZ" altLang="en-US" sz="2400" dirty="0" err="1"/>
              <a:t>aferentace</a:t>
            </a:r>
            <a:r>
              <a:rPr lang="cs-CZ" altLang="en-US" sz="2400" dirty="0"/>
              <a:t> </a:t>
            </a:r>
            <a:r>
              <a:rPr lang="cs-CZ" altLang="en-US" sz="2400" i="1" dirty="0"/>
              <a:t>n. vagus</a:t>
            </a:r>
            <a:r>
              <a:rPr lang="cs-CZ" altLang="en-US" sz="2400" dirty="0"/>
              <a:t> a n. </a:t>
            </a:r>
            <a:r>
              <a:rPr lang="cs-CZ" altLang="en-US" sz="2400" i="1" dirty="0" err="1"/>
              <a:t>glossopharynge</a:t>
            </a:r>
            <a:r>
              <a:rPr lang="cs-CZ" altLang="en-US" sz="2400" dirty="0" err="1"/>
              <a:t>us</a:t>
            </a:r>
            <a:r>
              <a:rPr lang="cs-CZ" altLang="en-US" sz="2400" dirty="0"/>
              <a:t>)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Reagují na pokles parciálního tlaku, zvýšení CO2 a pokles O2 (rozpuštěného v krvi).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Obzvlášť reagují na pokles O2 pod 10-13 </a:t>
            </a:r>
            <a:r>
              <a:rPr lang="cs-CZ" sz="2400" dirty="0" err="1"/>
              <a:t>kPa</a:t>
            </a:r>
            <a:r>
              <a:rPr lang="cs-CZ" sz="2400" dirty="0"/>
              <a:t> v arteriální krvi</a:t>
            </a:r>
            <a:r>
              <a:rPr lang="cs-CZ" dirty="0"/>
              <a:t> </a:t>
            </a:r>
            <a:r>
              <a:rPr lang="cs-CZ" sz="2000" dirty="0"/>
              <a:t>(Stimulace poklesem pO</a:t>
            </a:r>
            <a:r>
              <a:rPr lang="cs-CZ" sz="2000" baseline="-25000" dirty="0"/>
              <a:t>2</a:t>
            </a:r>
            <a:r>
              <a:rPr lang="cs-CZ" sz="2000" dirty="0"/>
              <a:t> a nebo poklesem průtoku krve)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Mechanismus účinku: následkem poklesu tvorby ATP v mitochondriích se depolarizuje membrána receptorů</a:t>
            </a:r>
          </a:p>
          <a:p>
            <a:endParaRPr lang="cs-CZ" dirty="0"/>
          </a:p>
        </p:txBody>
      </p:sp>
      <p:pic>
        <p:nvPicPr>
          <p:cNvPr id="1026" name="Picture 2" descr="C:\Users\Johanka\Desktop\výuka\prezentace k praktikám ppt\Nové verze praktik podzim 2018\hypoxie, hyperkapnie\staré prezentace\Fig-216-Locations-of-peripheral-chemoreceptors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07" y="1596027"/>
            <a:ext cx="35528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voluce prvních ryb: Kolébka v mělkém moři | Ábíčko.cz">
            <a:extLst>
              <a:ext uri="{FF2B5EF4-FFF2-40B4-BE49-F238E27FC236}">
                <a16:creationId xmlns:a16="http://schemas.microsoft.com/office/drawing/2014/main" id="{D713C755-8415-4417-96DD-2E9A4622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18" y="4720160"/>
            <a:ext cx="3064602" cy="10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434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1882</Words>
  <Application>Microsoft Office PowerPoint</Application>
  <PresentationFormat>Širokoúhlá obrazovka</PresentationFormat>
  <Paragraphs>263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Office Theme</vt:lpstr>
      <vt:lpstr>XVII. Pneumografie</vt:lpstr>
      <vt:lpstr>Pneumografie</vt:lpstr>
      <vt:lpstr>Prezentace aplikace PowerPoint</vt:lpstr>
      <vt:lpstr>Prezentace aplikace PowerPoint</vt:lpstr>
      <vt:lpstr>Prezentace aplikace PowerPoint</vt:lpstr>
      <vt:lpstr>Regulace dýchání</vt:lpstr>
      <vt:lpstr>Dechová centra v prodloužené míše</vt:lpstr>
      <vt:lpstr>Centrální chemoreceptory</vt:lpstr>
      <vt:lpstr>Periferní chemoreceptory</vt:lpstr>
      <vt:lpstr>Chemické řízení ventilace</vt:lpstr>
      <vt:lpstr>Mrtvý prostor</vt:lpstr>
      <vt:lpstr>Tlaky v plicích</vt:lpstr>
      <vt:lpstr>Prezentace aplikace PowerPoint</vt:lpstr>
      <vt:lpstr>Statistické vyhodnocení – Mann-Whitneyho test</vt:lpstr>
      <vt:lpstr>Pneumotachografie</vt:lpstr>
      <vt:lpstr>Poiseuillův - Hagenův zákon</vt:lpstr>
      <vt:lpstr>Odpor dýchacích cest</vt:lpstr>
      <vt:lpstr>Prezentace aplikace PowerPoint</vt:lpstr>
      <vt:lpstr>Princip metody - výpočet</vt:lpstr>
      <vt:lpstr>Princip metody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Nyvltova Fisakova</cp:lastModifiedBy>
  <cp:revision>1</cp:revision>
  <dcterms:created xsi:type="dcterms:W3CDTF">2022-09-09T09:06:33Z</dcterms:created>
  <dcterms:modified xsi:type="dcterms:W3CDTF">2022-11-27T12:11:25Z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Creator">
    <vt:lpwstr>Zkušební verze aplikace Microsoft® PowerPoint® 2010</vt:lpwstr>
  </property>
  <property fmtid="{D5CDD505-2E9C-101B-9397-08002B2CF9AE}" pid="4" name="LastSaved">
    <vt:filetime>2022-09-09T00:00:00Z</vt:filetime>
  </property>
  <property fmtid="{D5CDD505-2E9C-101B-9397-08002B2CF9AE}" pid="5" name="Producer">
    <vt:lpwstr>Zkušební verze aplikace Microsoft® PowerPoint® 2010</vt:lpwstr>
  </property>
</Properties>
</file>