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omments/comment2.xml" ContentType="application/vnd.openxmlformats-officedocument.presentationml.comment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9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6" r:id="rId3"/>
    <p:sldMasterId id="2147483692" r:id="rId4"/>
  </p:sldMasterIdLst>
  <p:notesMasterIdLst>
    <p:notesMasterId r:id="rId7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3" r:id="rId11"/>
    <p:sldId id="264" r:id="rId12"/>
    <p:sldId id="265" r:id="rId13"/>
    <p:sldId id="267" r:id="rId14"/>
    <p:sldId id="269" r:id="rId15"/>
    <p:sldId id="270" r:id="rId16"/>
    <p:sldId id="279" r:id="rId17"/>
    <p:sldId id="284" r:id="rId18"/>
    <p:sldId id="281" r:id="rId19"/>
    <p:sldId id="276" r:id="rId20"/>
    <p:sldId id="277" r:id="rId21"/>
    <p:sldId id="278" r:id="rId22"/>
    <p:sldId id="282" r:id="rId23"/>
    <p:sldId id="283" r:id="rId24"/>
    <p:sldId id="262" r:id="rId25"/>
    <p:sldId id="285" r:id="rId26"/>
    <p:sldId id="287" r:id="rId27"/>
    <p:sldId id="288" r:id="rId28"/>
    <p:sldId id="289" r:id="rId29"/>
    <p:sldId id="266" r:id="rId30"/>
    <p:sldId id="290" r:id="rId31"/>
    <p:sldId id="291" r:id="rId32"/>
    <p:sldId id="292" r:id="rId33"/>
    <p:sldId id="293" r:id="rId34"/>
    <p:sldId id="294" r:id="rId35"/>
    <p:sldId id="296" r:id="rId36"/>
    <p:sldId id="297" r:id="rId37"/>
    <p:sldId id="298" r:id="rId38"/>
    <p:sldId id="299" r:id="rId39"/>
    <p:sldId id="300" r:id="rId40"/>
    <p:sldId id="302" r:id="rId41"/>
    <p:sldId id="303" r:id="rId42"/>
    <p:sldId id="304" r:id="rId43"/>
    <p:sldId id="305" r:id="rId44"/>
    <p:sldId id="306" r:id="rId45"/>
    <p:sldId id="307" r:id="rId46"/>
    <p:sldId id="301" r:id="rId47"/>
    <p:sldId id="308" r:id="rId48"/>
    <p:sldId id="309" r:id="rId49"/>
    <p:sldId id="324" r:id="rId50"/>
    <p:sldId id="310" r:id="rId51"/>
    <p:sldId id="313" r:id="rId52"/>
    <p:sldId id="325" r:id="rId53"/>
    <p:sldId id="314" r:id="rId54"/>
    <p:sldId id="326" r:id="rId55"/>
    <p:sldId id="327" r:id="rId56"/>
    <p:sldId id="316" r:id="rId57"/>
    <p:sldId id="328" r:id="rId58"/>
    <p:sldId id="320" r:id="rId59"/>
    <p:sldId id="329" r:id="rId60"/>
    <p:sldId id="330" r:id="rId61"/>
    <p:sldId id="331" r:id="rId62"/>
    <p:sldId id="332" r:id="rId63"/>
    <p:sldId id="333" r:id="rId64"/>
    <p:sldId id="311" r:id="rId65"/>
    <p:sldId id="334" r:id="rId66"/>
    <p:sldId id="335" r:id="rId67"/>
    <p:sldId id="336" r:id="rId68"/>
    <p:sldId id="337" r:id="rId69"/>
    <p:sldId id="339" r:id="rId70"/>
    <p:sldId id="340" r:id="rId71"/>
    <p:sldId id="341" r:id="rId72"/>
    <p:sldId id="342" r:id="rId73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an smetty" initials="js" lastIdx="2" clrIdx="0">
    <p:extLst>
      <p:ext uri="{19B8F6BF-5375-455C-9EA6-DF929625EA0E}">
        <p15:presenceInfo xmlns:p15="http://schemas.microsoft.com/office/powerpoint/2012/main" userId="a6b2b17e4e65dbc9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 showGuides="1">
      <p:cViewPr>
        <p:scale>
          <a:sx n="100" d="100"/>
          <a:sy n="100" d="100"/>
        </p:scale>
        <p:origin x="58" y="-230"/>
      </p:cViewPr>
      <p:guideLst>
        <p:guide orient="horz" pos="2137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76" Type="http://schemas.openxmlformats.org/officeDocument/2006/relationships/presProps" Target="presProps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notesMaster" Target="notesMasters/notesMaster1.xml"/><Relationship Id="rId79" Type="http://schemas.openxmlformats.org/officeDocument/2006/relationships/tableStyles" Target="tableStyles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2-06-28T13:45:34.705" idx="1">
    <p:pos x="7041" y="1177"/>
    <p:text/>
    <p:extLst>
      <p:ext uri="{C676402C-5697-4E1C-873F-D02D1690AC5C}">
        <p15:threadingInfo xmlns:p15="http://schemas.microsoft.com/office/powerpoint/2012/main" timeZoneBias="-12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2-07-15T14:00:14.360" idx="2">
    <p:pos x="4364" y="3980"/>
    <p:text/>
    <p:extLst>
      <p:ext uri="{C676402C-5697-4E1C-873F-D02D1690AC5C}">
        <p15:threadingInfo xmlns:p15="http://schemas.microsoft.com/office/powerpoint/2012/main" timeZoneBias="-1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84A06C-6E3C-4FE2-9A09-3784475AC5E7}" type="datetimeFigureOut">
              <a:rPr lang="cs-CZ" smtClean="0"/>
              <a:t>10.08.2022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12D5B5-8753-45FB-8A34-A4D091B13E6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770582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12D5B5-8753-45FB-8A34-A4D091B13E68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187818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12D5B5-8753-45FB-8A34-A4D091B13E68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825508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Zástupný symbol pro obrázek snímku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5107" name="Zástupný symbol pro poznámky 2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75108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47694414-BB53-481C-8D4E-F8BD06AB1E3F}" type="slidenum">
              <a:rPr lang="en-US" altLang="cs-CZ"/>
              <a:pPr>
                <a:spcBef>
                  <a:spcPct val="0"/>
                </a:spcBef>
              </a:pPr>
              <a:t>10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29014105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1143E002-689A-4DEE-952A-BCB59C9077B3}" type="slidenum">
              <a:rPr lang="en-US" altLang="cs-CZ"/>
              <a:pPr>
                <a:spcBef>
                  <a:spcPct val="0"/>
                </a:spcBef>
              </a:pPr>
              <a:t>12</a:t>
            </a:fld>
            <a:endParaRPr lang="en-US" altLang="cs-CZ"/>
          </a:p>
        </p:txBody>
      </p:sp>
      <p:sp>
        <p:nvSpPr>
          <p:cNvPr id="176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61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955049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12D5B5-8753-45FB-8A34-A4D091B13E68}" type="slidenum">
              <a:rPr lang="cs-CZ" smtClean="0"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874500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12D5B5-8753-45FB-8A34-A4D091B13E68}" type="slidenum">
              <a:rPr lang="cs-CZ" smtClean="0"/>
              <a:t>33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685178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12D5B5-8753-45FB-8A34-A4D091B13E68}" type="slidenum">
              <a:rPr lang="cs-CZ" smtClean="0"/>
              <a:t>36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631666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CF43358D-C083-45EE-B639-5621A4872255}" type="slidenum">
              <a:rPr lang="en-US" altLang="cs-CZ"/>
              <a:pPr>
                <a:spcBef>
                  <a:spcPct val="0"/>
                </a:spcBef>
              </a:pPr>
              <a:t>40</a:t>
            </a:fld>
            <a:endParaRPr lang="en-US" altLang="cs-CZ"/>
          </a:p>
        </p:txBody>
      </p:sp>
      <p:sp>
        <p:nvSpPr>
          <p:cNvPr id="1290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90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38255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41288" y="768350"/>
            <a:ext cx="6819900" cy="3836988"/>
          </a:xfrm>
          <a:ln/>
        </p:spPr>
      </p:sp>
      <p:sp>
        <p:nvSpPr>
          <p:cNvPr id="111619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54609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můžete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644C9-88CB-4C1D-8523-50C2437BAAA8}" type="datetimeFigureOut">
              <a:rPr lang="cs-CZ" smtClean="0"/>
              <a:t>10.08.2022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A2D8A-8830-4C77-9996-261414CCD47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141275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644C9-88CB-4C1D-8523-50C2437BAAA8}" type="datetimeFigureOut">
              <a:rPr lang="cs-CZ" smtClean="0"/>
              <a:t>10.08.2022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A2D8A-8830-4C77-9996-261414CCD47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116679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644C9-88CB-4C1D-8523-50C2437BAAA8}" type="datetimeFigureOut">
              <a:rPr lang="cs-CZ" smtClean="0"/>
              <a:t>10.08.2022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A2D8A-8830-4C77-9996-261414CCD47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729559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7823200" cy="6858000"/>
            <a:chOff x="0" y="0"/>
            <a:chExt cx="3696" cy="4320"/>
          </a:xfrm>
        </p:grpSpPr>
        <p:sp>
          <p:nvSpPr>
            <p:cNvPr id="5" name="Rectangle 3">
              <a:extLst/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2880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cs-CZ" altLang="cs-CZ" sz="2400" b="0" i="0" u="none" strike="noStrike" kern="1200" cap="none" spc="0" normalizeH="0" baseline="0" noProof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6" name="AutoShape 4">
              <a:extLst/>
            </p:cNvPr>
            <p:cNvSpPr>
              <a:spLocks noChangeArrowheads="1"/>
            </p:cNvSpPr>
            <p:nvPr/>
          </p:nvSpPr>
          <p:spPr bwMode="white">
            <a:xfrm>
              <a:off x="432" y="624"/>
              <a:ext cx="3264" cy="12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cs-CZ" altLang="cs-CZ" sz="2400" b="0" i="0" u="none" strike="noStrike" kern="1200" cap="none" spc="0" normalizeH="0" baseline="0" noProof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endParaRPr>
            </a:p>
          </p:txBody>
        </p:sp>
      </p:grpSp>
      <p:grpSp>
        <p:nvGrpSpPr>
          <p:cNvPr id="7" name="Group 5"/>
          <p:cNvGrpSpPr>
            <a:grpSpLocks/>
          </p:cNvGrpSpPr>
          <p:nvPr/>
        </p:nvGrpSpPr>
        <p:grpSpPr bwMode="auto">
          <a:xfrm>
            <a:off x="4842933" y="4889500"/>
            <a:ext cx="6502400" cy="319088"/>
            <a:chOff x="2288" y="3080"/>
            <a:chExt cx="3072" cy="201"/>
          </a:xfrm>
        </p:grpSpPr>
        <p:sp>
          <p:nvSpPr>
            <p:cNvPr id="8" name="AutoShape 6">
              <a:extLst/>
            </p:cNvPr>
            <p:cNvSpPr>
              <a:spLocks noChangeArrowheads="1"/>
            </p:cNvSpPr>
            <p:nvPr/>
          </p:nvSpPr>
          <p:spPr bwMode="auto">
            <a:xfrm flipH="1">
              <a:off x="2288" y="3080"/>
              <a:ext cx="2914" cy="200"/>
            </a:xfrm>
            <a:prstGeom prst="roundRect">
              <a:avLst>
                <a:gd name="adj" fmla="val 0"/>
              </a:avLst>
            </a:prstGeom>
            <a:solidFill>
              <a:schemeClr val="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altLang="cs-CZ" sz="1800" b="0" i="0" u="none" strike="noStrike" kern="1200" cap="none" spc="0" normalizeH="0" baseline="0" noProof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9" name="AutoShape 7">
              <a:extLst/>
            </p:cNvPr>
            <p:cNvSpPr>
              <a:spLocks noChangeArrowheads="1"/>
            </p:cNvSpPr>
            <p:nvPr/>
          </p:nvSpPr>
          <p:spPr bwMode="auto">
            <a:xfrm>
              <a:off x="5196" y="3080"/>
              <a:ext cx="164" cy="201"/>
            </a:xfrm>
            <a:prstGeom prst="flowChartDelay">
              <a:avLst/>
            </a:prstGeom>
            <a:solidFill>
              <a:schemeClr val="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altLang="cs-CZ" sz="1800" b="0" i="0" u="none" strike="noStrike" kern="1200" cap="none" spc="0" normalizeH="0" baseline="0" noProof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endParaRPr>
            </a:p>
          </p:txBody>
        </p:sp>
      </p:grpSp>
      <p:sp>
        <p:nvSpPr>
          <p:cNvPr id="103432" name="Rectangle 8"/>
          <p:cNvSpPr>
            <a:spLocks noGrp="1" noChangeArrowheads="1"/>
          </p:cNvSpPr>
          <p:nvPr>
            <p:ph type="subTitle" idx="1"/>
          </p:nvPr>
        </p:nvSpPr>
        <p:spPr>
          <a:xfrm>
            <a:off x="6231467" y="2927350"/>
            <a:ext cx="5350933" cy="1822450"/>
          </a:xfrm>
        </p:spPr>
        <p:txBody>
          <a:bodyPr anchor="b"/>
          <a:lstStyle>
            <a:lvl1pPr marL="0" indent="0">
              <a:buFont typeface="Wingdings" pitchFamily="2" charset="2"/>
              <a:buNone/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/>
              <a:t>Klepnutím lze upravit styl předlohy podnadpisů.</a:t>
            </a:r>
          </a:p>
        </p:txBody>
      </p:sp>
      <p:sp>
        <p:nvSpPr>
          <p:cNvPr id="103436" name="AutoShape 12"/>
          <p:cNvSpPr>
            <a:spLocks noGrp="1" noChangeArrowheads="1"/>
          </p:cNvSpPr>
          <p:nvPr>
            <p:ph type="ctrTitle" sz="quarter"/>
          </p:nvPr>
        </p:nvSpPr>
        <p:spPr>
          <a:xfrm>
            <a:off x="914400" y="990600"/>
            <a:ext cx="10972800" cy="1905000"/>
          </a:xfrm>
          <a:prstGeom prst="roundRect">
            <a:avLst>
              <a:gd name="adj" fmla="val 50000"/>
            </a:avLst>
          </a:prstGeom>
        </p:spPr>
        <p:txBody>
          <a:bodyPr anchor="ctr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cs-CZ" noProof="0"/>
              <a:t>Klepnutím lze upravit styl předlohy nadpisů.</a:t>
            </a:r>
          </a:p>
        </p:txBody>
      </p:sp>
      <p:sp>
        <p:nvSpPr>
          <p:cNvPr id="10" name="Rectangle 9">
            <a:extLst/>
          </p:cNvPr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11" name="Rectangle 10">
            <a:extLst/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003366"/>
              </a:solidFill>
            </a:endParaRPr>
          </a:p>
        </p:txBody>
      </p:sp>
      <p:sp>
        <p:nvSpPr>
          <p:cNvPr id="12" name="Rectangle 11">
            <a:extLst/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101601" y="6248400"/>
            <a:ext cx="783167" cy="488950"/>
          </a:xfrm>
        </p:spPr>
        <p:txBody>
          <a:bodyPr anchorCtr="0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2BF618A-4C54-42FE-9C06-35658F941D4F}" type="slidenum">
              <a:rPr lang="cs-CZ" altLang="cs-CZ" smtClean="0">
                <a:solidFill>
                  <a:srgbClr val="FFFFFF"/>
                </a:solidFill>
                <a:ea typeface="ＭＳ Ｐゴシック" panose="020B0600070205080204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cs-CZ" altLang="cs-CZ" smtClean="0">
              <a:solidFill>
                <a:srgbClr val="FFFFFF"/>
              </a:solidFill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93444122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11">
            <a:extLst/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003366"/>
              </a:solidFill>
            </a:endParaRPr>
          </a:p>
        </p:txBody>
      </p:sp>
      <p:sp>
        <p:nvSpPr>
          <p:cNvPr id="5" name="Rectangle 12">
            <a:extLst/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003366"/>
              </a:solidFill>
            </a:endParaRPr>
          </a:p>
        </p:txBody>
      </p:sp>
      <p:sp>
        <p:nvSpPr>
          <p:cNvPr id="6" name="Rectangle 13">
            <a:extLst/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2B4FCA6-F5C0-4696-9BDD-454DB71F1392}" type="slidenum">
              <a:rPr lang="cs-CZ" altLang="cs-CZ" smtClean="0">
                <a:solidFill>
                  <a:srgbClr val="FFFFFF"/>
                </a:solidFill>
                <a:ea typeface="ＭＳ Ｐゴシック" panose="020B0600070205080204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cs-CZ" altLang="cs-CZ" smtClean="0">
              <a:solidFill>
                <a:srgbClr val="FFFFFF"/>
              </a:solidFill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83704696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Rectangle 11">
            <a:extLst/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003366"/>
              </a:solidFill>
            </a:endParaRPr>
          </a:p>
        </p:txBody>
      </p:sp>
      <p:sp>
        <p:nvSpPr>
          <p:cNvPr id="5" name="Rectangle 12">
            <a:extLst/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003366"/>
              </a:solidFill>
            </a:endParaRPr>
          </a:p>
        </p:txBody>
      </p:sp>
      <p:sp>
        <p:nvSpPr>
          <p:cNvPr id="6" name="Rectangle 13">
            <a:extLst/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706E4DB-FBF2-4558-8B8A-2DBEF50B0AC1}" type="slidenum">
              <a:rPr lang="cs-CZ" altLang="cs-CZ" smtClean="0">
                <a:solidFill>
                  <a:srgbClr val="FFFFFF"/>
                </a:solidFill>
                <a:ea typeface="ＭＳ Ｐゴシック" panose="020B0600070205080204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cs-CZ" altLang="cs-CZ" smtClean="0">
              <a:solidFill>
                <a:srgbClr val="FFFFFF"/>
              </a:solidFill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85600673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117601" y="2362201"/>
            <a:ext cx="5027084" cy="3724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347884" y="2362201"/>
            <a:ext cx="5027083" cy="3724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11">
            <a:extLst/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003366"/>
              </a:solidFill>
            </a:endParaRPr>
          </a:p>
        </p:txBody>
      </p:sp>
      <p:sp>
        <p:nvSpPr>
          <p:cNvPr id="6" name="Rectangle 12">
            <a:extLst/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003366"/>
              </a:solidFill>
            </a:endParaRPr>
          </a:p>
        </p:txBody>
      </p:sp>
      <p:sp>
        <p:nvSpPr>
          <p:cNvPr id="7" name="Rectangle 13">
            <a:extLst/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F333A16-7ECB-46E4-99DF-FEB2CABC15A8}" type="slidenum">
              <a:rPr lang="cs-CZ" altLang="cs-CZ" smtClean="0">
                <a:solidFill>
                  <a:srgbClr val="FFFFFF"/>
                </a:solidFill>
                <a:ea typeface="ＭＳ Ｐゴシック" panose="020B0600070205080204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cs-CZ" altLang="cs-CZ" smtClean="0">
              <a:solidFill>
                <a:srgbClr val="FFFFFF"/>
              </a:solidFill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02602040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11">
            <a:extLst/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003366"/>
              </a:solidFill>
            </a:endParaRPr>
          </a:p>
        </p:txBody>
      </p:sp>
      <p:sp>
        <p:nvSpPr>
          <p:cNvPr id="8" name="Rectangle 12">
            <a:extLst/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003366"/>
              </a:solidFill>
            </a:endParaRPr>
          </a:p>
        </p:txBody>
      </p:sp>
      <p:sp>
        <p:nvSpPr>
          <p:cNvPr id="9" name="Rectangle 13">
            <a:extLst/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AEA5AAA-042E-46B9-92BC-6AAF2FD04220}" type="slidenum">
              <a:rPr lang="cs-CZ" altLang="cs-CZ" smtClean="0">
                <a:solidFill>
                  <a:srgbClr val="FFFFFF"/>
                </a:solidFill>
                <a:ea typeface="ＭＳ Ｐゴシック" panose="020B0600070205080204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cs-CZ" altLang="cs-CZ" smtClean="0">
              <a:solidFill>
                <a:srgbClr val="FFFFFF"/>
              </a:solidFill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10048200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>
            <a:extLst/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003366"/>
              </a:solidFill>
            </a:endParaRPr>
          </a:p>
        </p:txBody>
      </p:sp>
      <p:sp>
        <p:nvSpPr>
          <p:cNvPr id="3" name="Rectangle 12">
            <a:extLst/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003366"/>
              </a:solidFill>
            </a:endParaRPr>
          </a:p>
        </p:txBody>
      </p:sp>
      <p:sp>
        <p:nvSpPr>
          <p:cNvPr id="4" name="Rectangle 13">
            <a:extLst/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787EBC1-CD19-44A7-9EB2-E98A71612F2F}" type="slidenum">
              <a:rPr lang="cs-CZ" altLang="cs-CZ" smtClean="0">
                <a:solidFill>
                  <a:srgbClr val="FFFFFF"/>
                </a:solidFill>
                <a:ea typeface="ＭＳ Ｐゴシック" panose="020B0600070205080204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cs-CZ" altLang="cs-CZ" smtClean="0">
              <a:solidFill>
                <a:srgbClr val="FFFFFF"/>
              </a:solidFill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96856952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Rectangle 11">
            <a:extLst/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003366"/>
              </a:solidFill>
            </a:endParaRPr>
          </a:p>
        </p:txBody>
      </p:sp>
      <p:sp>
        <p:nvSpPr>
          <p:cNvPr id="6" name="Rectangle 12">
            <a:extLst/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003366"/>
              </a:solidFill>
            </a:endParaRPr>
          </a:p>
        </p:txBody>
      </p:sp>
      <p:sp>
        <p:nvSpPr>
          <p:cNvPr id="7" name="Rectangle 13">
            <a:extLst/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53BD4A8-5012-49EB-8B00-7C04749C2DFF}" type="slidenum">
              <a:rPr lang="cs-CZ" altLang="cs-CZ" smtClean="0">
                <a:solidFill>
                  <a:srgbClr val="FFFFFF"/>
                </a:solidFill>
                <a:ea typeface="ＭＳ Ｐゴシック" panose="020B0600070205080204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cs-CZ" altLang="cs-CZ" smtClean="0">
              <a:solidFill>
                <a:srgbClr val="FFFFFF"/>
              </a:solidFill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88298100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Rectangle 11">
            <a:extLst/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003366"/>
              </a:solidFill>
            </a:endParaRPr>
          </a:p>
        </p:txBody>
      </p:sp>
      <p:sp>
        <p:nvSpPr>
          <p:cNvPr id="6" name="Rectangle 12">
            <a:extLst/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003366"/>
              </a:solidFill>
            </a:endParaRPr>
          </a:p>
        </p:txBody>
      </p:sp>
      <p:sp>
        <p:nvSpPr>
          <p:cNvPr id="7" name="Rectangle 13">
            <a:extLst/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55AFC01-2FDD-4CBE-AFC4-B74B1238CC45}" type="slidenum">
              <a:rPr lang="cs-CZ" altLang="cs-CZ" smtClean="0">
                <a:solidFill>
                  <a:srgbClr val="FFFFFF"/>
                </a:solidFill>
                <a:ea typeface="ＭＳ Ｐゴシック" panose="020B0600070205080204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cs-CZ" altLang="cs-CZ" smtClean="0">
              <a:solidFill>
                <a:srgbClr val="FFFFFF"/>
              </a:solidFill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55712429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644C9-88CB-4C1D-8523-50C2437BAAA8}" type="datetimeFigureOut">
              <a:rPr lang="cs-CZ" smtClean="0"/>
              <a:t>10.08.2022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A2D8A-8830-4C77-9996-261414CCD47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9530216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11">
            <a:extLst/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003366"/>
              </a:solidFill>
            </a:endParaRPr>
          </a:p>
        </p:txBody>
      </p:sp>
      <p:sp>
        <p:nvSpPr>
          <p:cNvPr id="5" name="Rectangle 12">
            <a:extLst/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003366"/>
              </a:solidFill>
            </a:endParaRPr>
          </a:p>
        </p:txBody>
      </p:sp>
      <p:sp>
        <p:nvSpPr>
          <p:cNvPr id="6" name="Rectangle 13">
            <a:extLst/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A37099B-C966-4E1D-BA3D-A943342A26E1}" type="slidenum">
              <a:rPr lang="cs-CZ" altLang="cs-CZ" smtClean="0">
                <a:solidFill>
                  <a:srgbClr val="FFFFFF"/>
                </a:solidFill>
                <a:ea typeface="ＭＳ Ｐゴシック" panose="020B0600070205080204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cs-CZ" altLang="cs-CZ" smtClean="0">
              <a:solidFill>
                <a:srgbClr val="FFFFFF"/>
              </a:solidFill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69205567"/>
      </p:ext>
    </p:extLst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940800" y="762001"/>
            <a:ext cx="2641600" cy="5324475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1016000" y="762001"/>
            <a:ext cx="7721600" cy="532447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11">
            <a:extLst/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003366"/>
              </a:solidFill>
            </a:endParaRPr>
          </a:p>
        </p:txBody>
      </p:sp>
      <p:sp>
        <p:nvSpPr>
          <p:cNvPr id="5" name="Rectangle 12">
            <a:extLst/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003366"/>
              </a:solidFill>
            </a:endParaRPr>
          </a:p>
        </p:txBody>
      </p:sp>
      <p:sp>
        <p:nvSpPr>
          <p:cNvPr id="6" name="Rectangle 13">
            <a:extLst/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6796D6F-4717-4E80-B032-D757DAD63F7F}" type="slidenum">
              <a:rPr lang="cs-CZ" altLang="cs-CZ" smtClean="0">
                <a:solidFill>
                  <a:srgbClr val="FFFFFF"/>
                </a:solidFill>
                <a:ea typeface="ＭＳ Ｐゴシック" panose="020B0600070205080204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cs-CZ" altLang="cs-CZ" smtClean="0">
              <a:solidFill>
                <a:srgbClr val="FFFFFF"/>
              </a:solidFill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81585272"/>
      </p:ext>
    </p:extLst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 preserve="1">
  <p:cSld name="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/>
          </p:nvPr>
        </p:nvSpPr>
        <p:spPr>
          <a:xfrm>
            <a:off x="1016000" y="762001"/>
            <a:ext cx="10566400" cy="5324475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3" name="Rectangle 11">
            <a:extLst/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003366"/>
              </a:solidFill>
            </a:endParaRPr>
          </a:p>
        </p:txBody>
      </p:sp>
      <p:sp>
        <p:nvSpPr>
          <p:cNvPr id="4" name="Rectangle 12">
            <a:extLst/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003366"/>
              </a:solidFill>
            </a:endParaRPr>
          </a:p>
        </p:txBody>
      </p:sp>
      <p:sp>
        <p:nvSpPr>
          <p:cNvPr id="5" name="Rectangle 13">
            <a:extLst/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EC2F3DA-810E-4BDF-A27A-EE8936D89EBD}" type="slidenum">
              <a:rPr lang="cs-CZ" altLang="cs-CZ" smtClean="0">
                <a:solidFill>
                  <a:srgbClr val="FFFFFF"/>
                </a:solidFill>
                <a:ea typeface="ＭＳ Ｐゴシック" panose="020B0600070205080204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cs-CZ" altLang="cs-CZ" smtClean="0">
              <a:solidFill>
                <a:srgbClr val="FFFFFF"/>
              </a:solidFill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64833014"/>
      </p:ext>
    </p:extLst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bl" preserve="1">
  <p:cSld name="Nadpis a tabul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16000" y="762000"/>
            <a:ext cx="10566400" cy="11430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abulku 2"/>
          <p:cNvSpPr>
            <a:spLocks noGrp="1"/>
          </p:cNvSpPr>
          <p:nvPr>
            <p:ph type="tbl" idx="1"/>
          </p:nvPr>
        </p:nvSpPr>
        <p:spPr>
          <a:xfrm>
            <a:off x="1117601" y="2362201"/>
            <a:ext cx="10257367" cy="3724275"/>
          </a:xfrm>
        </p:spPr>
        <p:txBody>
          <a:bodyPr/>
          <a:lstStyle/>
          <a:p>
            <a:pPr lvl="0"/>
            <a:endParaRPr lang="cs-CZ" noProof="0"/>
          </a:p>
        </p:txBody>
      </p:sp>
      <p:sp>
        <p:nvSpPr>
          <p:cNvPr id="4" name="Rectangle 11">
            <a:extLst/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003366"/>
              </a:solidFill>
            </a:endParaRPr>
          </a:p>
        </p:txBody>
      </p:sp>
      <p:sp>
        <p:nvSpPr>
          <p:cNvPr id="5" name="Rectangle 12">
            <a:extLst/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003366"/>
              </a:solidFill>
            </a:endParaRPr>
          </a:p>
        </p:txBody>
      </p:sp>
      <p:sp>
        <p:nvSpPr>
          <p:cNvPr id="6" name="Rectangle 13">
            <a:extLst/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98E165F-7BF2-4BE6-8094-8CF4FC422F47}" type="slidenum">
              <a:rPr lang="cs-CZ" altLang="cs-CZ" smtClean="0">
                <a:solidFill>
                  <a:srgbClr val="FFFFFF"/>
                </a:solidFill>
                <a:ea typeface="ＭＳ Ｐゴシック" panose="020B0600070205080204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cs-CZ" altLang="cs-CZ" smtClean="0">
              <a:solidFill>
                <a:srgbClr val="FFFFFF"/>
              </a:solidFill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68138223"/>
      </p:ext>
    </p:extLst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 preserve="1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16000" y="762000"/>
            <a:ext cx="10566400" cy="11430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1117601" y="2362201"/>
            <a:ext cx="5027084" cy="3724275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347884" y="2362201"/>
            <a:ext cx="5027083" cy="3724275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11">
            <a:extLst/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003366"/>
              </a:solidFill>
            </a:endParaRPr>
          </a:p>
        </p:txBody>
      </p:sp>
      <p:sp>
        <p:nvSpPr>
          <p:cNvPr id="6" name="Rectangle 12">
            <a:extLst/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003366"/>
              </a:solidFill>
            </a:endParaRPr>
          </a:p>
        </p:txBody>
      </p:sp>
      <p:sp>
        <p:nvSpPr>
          <p:cNvPr id="7" name="Rectangle 13">
            <a:extLst/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AF92923-F33A-4157-BE8E-5DAEA480A433}" type="slidenum">
              <a:rPr lang="cs-CZ" altLang="cs-CZ" smtClean="0">
                <a:solidFill>
                  <a:srgbClr val="FFFFFF"/>
                </a:solidFill>
                <a:ea typeface="ＭＳ Ｐゴシック" panose="020B0600070205080204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cs-CZ" altLang="cs-CZ" smtClean="0">
              <a:solidFill>
                <a:srgbClr val="FFFFFF"/>
              </a:solidFill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42217783"/>
      </p:ext>
    </p:extLst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AndTx">
  <p:cSld name="Nadpis, obsah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16000" y="762000"/>
            <a:ext cx="10566400" cy="11430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117601" y="2362201"/>
            <a:ext cx="5027084" cy="3724275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347884" y="2362201"/>
            <a:ext cx="5027083" cy="3724275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11">
            <a:extLst/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003366"/>
              </a:solidFill>
            </a:endParaRPr>
          </a:p>
        </p:txBody>
      </p:sp>
      <p:sp>
        <p:nvSpPr>
          <p:cNvPr id="6" name="Rectangle 12">
            <a:extLst/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003366"/>
              </a:solidFill>
            </a:endParaRPr>
          </a:p>
        </p:txBody>
      </p:sp>
      <p:sp>
        <p:nvSpPr>
          <p:cNvPr id="7" name="Rectangle 13">
            <a:extLst/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97E4694-54DD-4C98-92F0-0D1F592FFEF9}" type="slidenum">
              <a:rPr lang="cs-CZ" altLang="cs-CZ" smtClean="0">
                <a:solidFill>
                  <a:srgbClr val="FFFFFF"/>
                </a:solidFill>
                <a:ea typeface="ＭＳ Ｐゴシック" panose="020B0600070205080204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cs-CZ" altLang="cs-CZ" smtClean="0">
              <a:solidFill>
                <a:srgbClr val="FFFFFF"/>
              </a:solidFill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5317161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AndTx">
  <p:cSld name="Nadpis, 2 obsahy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16000" y="762000"/>
            <a:ext cx="10566400" cy="11430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1117601" y="2362200"/>
            <a:ext cx="5027084" cy="17859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1117601" y="4300539"/>
            <a:ext cx="5027084" cy="1785937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half" idx="3"/>
          </p:nvPr>
        </p:nvSpPr>
        <p:spPr>
          <a:xfrm>
            <a:off x="6347884" y="2362201"/>
            <a:ext cx="5027083" cy="3724275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Rectangle 11">
            <a:extLst/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003366"/>
              </a:solidFill>
            </a:endParaRPr>
          </a:p>
        </p:txBody>
      </p:sp>
      <p:sp>
        <p:nvSpPr>
          <p:cNvPr id="7" name="Rectangle 12">
            <a:extLst/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003366"/>
              </a:solidFill>
            </a:endParaRPr>
          </a:p>
        </p:txBody>
      </p:sp>
      <p:sp>
        <p:nvSpPr>
          <p:cNvPr id="8" name="Rectangle 13">
            <a:extLst/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4611988-5994-4422-8879-ED9165E11BBE}" type="slidenum">
              <a:rPr lang="cs-CZ" altLang="cs-CZ" smtClean="0">
                <a:solidFill>
                  <a:srgbClr val="FFFFFF"/>
                </a:solidFill>
                <a:ea typeface="ＭＳ Ｐゴシック" panose="020B0600070205080204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cs-CZ" altLang="cs-CZ" smtClean="0">
              <a:solidFill>
                <a:srgbClr val="FFFFFF"/>
              </a:solidFill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6483585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7823200" cy="6858000"/>
            <a:chOff x="0" y="0"/>
            <a:chExt cx="3696" cy="4320"/>
          </a:xfrm>
        </p:grpSpPr>
        <p:sp>
          <p:nvSpPr>
            <p:cNvPr id="5" name="Rectangle 3">
              <a:extLst/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2880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cs-CZ" altLang="cs-CZ" sz="2400" b="0" i="0" u="none" strike="noStrike" kern="1200" cap="none" spc="0" normalizeH="0" baseline="0" noProof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6" name="AutoShape 4">
              <a:extLst/>
            </p:cNvPr>
            <p:cNvSpPr>
              <a:spLocks noChangeArrowheads="1"/>
            </p:cNvSpPr>
            <p:nvPr/>
          </p:nvSpPr>
          <p:spPr bwMode="white">
            <a:xfrm>
              <a:off x="432" y="624"/>
              <a:ext cx="3264" cy="12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cs-CZ" altLang="cs-CZ" sz="2400" b="0" i="0" u="none" strike="noStrike" kern="1200" cap="none" spc="0" normalizeH="0" baseline="0" noProof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endParaRPr>
            </a:p>
          </p:txBody>
        </p:sp>
      </p:grpSp>
      <p:grpSp>
        <p:nvGrpSpPr>
          <p:cNvPr id="7" name="Group 5"/>
          <p:cNvGrpSpPr>
            <a:grpSpLocks/>
          </p:cNvGrpSpPr>
          <p:nvPr/>
        </p:nvGrpSpPr>
        <p:grpSpPr bwMode="auto">
          <a:xfrm>
            <a:off x="4842933" y="4889500"/>
            <a:ext cx="6502400" cy="319088"/>
            <a:chOff x="2288" y="3080"/>
            <a:chExt cx="3072" cy="201"/>
          </a:xfrm>
        </p:grpSpPr>
        <p:sp>
          <p:nvSpPr>
            <p:cNvPr id="8" name="AutoShape 6">
              <a:extLst/>
            </p:cNvPr>
            <p:cNvSpPr>
              <a:spLocks noChangeArrowheads="1"/>
            </p:cNvSpPr>
            <p:nvPr/>
          </p:nvSpPr>
          <p:spPr bwMode="auto">
            <a:xfrm flipH="1">
              <a:off x="2288" y="3080"/>
              <a:ext cx="2914" cy="200"/>
            </a:xfrm>
            <a:prstGeom prst="roundRect">
              <a:avLst>
                <a:gd name="adj" fmla="val 0"/>
              </a:avLst>
            </a:prstGeom>
            <a:solidFill>
              <a:schemeClr val="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altLang="cs-CZ" sz="1800" b="0" i="0" u="none" strike="noStrike" kern="1200" cap="none" spc="0" normalizeH="0" baseline="0" noProof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9" name="AutoShape 7">
              <a:extLst/>
            </p:cNvPr>
            <p:cNvSpPr>
              <a:spLocks noChangeArrowheads="1"/>
            </p:cNvSpPr>
            <p:nvPr/>
          </p:nvSpPr>
          <p:spPr bwMode="auto">
            <a:xfrm>
              <a:off x="5196" y="3080"/>
              <a:ext cx="164" cy="201"/>
            </a:xfrm>
            <a:prstGeom prst="flowChartDelay">
              <a:avLst/>
            </a:prstGeom>
            <a:solidFill>
              <a:schemeClr val="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altLang="cs-CZ" sz="1800" b="0" i="0" u="none" strike="noStrike" kern="1200" cap="none" spc="0" normalizeH="0" baseline="0" noProof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endParaRPr>
            </a:p>
          </p:txBody>
        </p:sp>
      </p:grpSp>
      <p:sp>
        <p:nvSpPr>
          <p:cNvPr id="103432" name="Rectangle 8"/>
          <p:cNvSpPr>
            <a:spLocks noGrp="1" noChangeArrowheads="1"/>
          </p:cNvSpPr>
          <p:nvPr>
            <p:ph type="subTitle" idx="1"/>
          </p:nvPr>
        </p:nvSpPr>
        <p:spPr>
          <a:xfrm>
            <a:off x="6231467" y="2927350"/>
            <a:ext cx="5350933" cy="1822450"/>
          </a:xfrm>
        </p:spPr>
        <p:txBody>
          <a:bodyPr anchor="b"/>
          <a:lstStyle>
            <a:lvl1pPr marL="0" indent="0">
              <a:buFont typeface="Wingdings" pitchFamily="2" charset="2"/>
              <a:buNone/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/>
              <a:t>Klepnutím lze upravit styl předlohy podnadpisů.</a:t>
            </a:r>
          </a:p>
        </p:txBody>
      </p:sp>
      <p:sp>
        <p:nvSpPr>
          <p:cNvPr id="103436" name="AutoShape 12"/>
          <p:cNvSpPr>
            <a:spLocks noGrp="1" noChangeArrowheads="1"/>
          </p:cNvSpPr>
          <p:nvPr>
            <p:ph type="ctrTitle" sz="quarter"/>
          </p:nvPr>
        </p:nvSpPr>
        <p:spPr>
          <a:xfrm>
            <a:off x="914400" y="990600"/>
            <a:ext cx="10972800" cy="1905000"/>
          </a:xfrm>
          <a:prstGeom prst="roundRect">
            <a:avLst>
              <a:gd name="adj" fmla="val 50000"/>
            </a:avLst>
          </a:prstGeom>
        </p:spPr>
        <p:txBody>
          <a:bodyPr anchor="ctr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cs-CZ" noProof="0"/>
              <a:t>Klepnutím lze upravit styl předlohy nadpisů.</a:t>
            </a:r>
          </a:p>
        </p:txBody>
      </p:sp>
      <p:sp>
        <p:nvSpPr>
          <p:cNvPr id="10" name="Rectangle 9">
            <a:extLst/>
          </p:cNvPr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11" name="Rectangle 10">
            <a:extLst/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003366"/>
              </a:solidFill>
            </a:endParaRPr>
          </a:p>
        </p:txBody>
      </p:sp>
      <p:sp>
        <p:nvSpPr>
          <p:cNvPr id="12" name="Rectangle 11">
            <a:extLst/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101601" y="6248400"/>
            <a:ext cx="783167" cy="488950"/>
          </a:xfrm>
        </p:spPr>
        <p:txBody>
          <a:bodyPr anchorCtr="0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ABCE08C-1238-41BE-96BE-8372215FA855}" type="slidenum">
              <a:rPr lang="cs-CZ" altLang="cs-CZ" smtClean="0">
                <a:solidFill>
                  <a:srgbClr val="FFFFFF"/>
                </a:solidFill>
                <a:ea typeface="ＭＳ Ｐゴシック" panose="020B0600070205080204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cs-CZ" altLang="cs-CZ" smtClean="0">
              <a:solidFill>
                <a:srgbClr val="FFFFFF"/>
              </a:solidFill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89282390"/>
      </p:ext>
    </p:extLst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11">
            <a:extLst/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003366"/>
              </a:solidFill>
            </a:endParaRPr>
          </a:p>
        </p:txBody>
      </p:sp>
      <p:sp>
        <p:nvSpPr>
          <p:cNvPr id="5" name="Rectangle 12">
            <a:extLst/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003366"/>
              </a:solidFill>
            </a:endParaRPr>
          </a:p>
        </p:txBody>
      </p:sp>
      <p:sp>
        <p:nvSpPr>
          <p:cNvPr id="6" name="Rectangle 13">
            <a:extLst/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E9E1DD2-4ECC-4B1C-89E8-C77164F20769}" type="slidenum">
              <a:rPr lang="cs-CZ" altLang="cs-CZ" smtClean="0">
                <a:solidFill>
                  <a:srgbClr val="FFFFFF"/>
                </a:solidFill>
                <a:ea typeface="ＭＳ Ｐゴシック" panose="020B0600070205080204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cs-CZ" altLang="cs-CZ" smtClean="0">
              <a:solidFill>
                <a:srgbClr val="FFFFFF"/>
              </a:solidFill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63318348"/>
      </p:ext>
    </p:extLst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Rectangle 11">
            <a:extLst/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003366"/>
              </a:solidFill>
            </a:endParaRPr>
          </a:p>
        </p:txBody>
      </p:sp>
      <p:sp>
        <p:nvSpPr>
          <p:cNvPr id="5" name="Rectangle 12">
            <a:extLst/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003366"/>
              </a:solidFill>
            </a:endParaRPr>
          </a:p>
        </p:txBody>
      </p:sp>
      <p:sp>
        <p:nvSpPr>
          <p:cNvPr id="6" name="Rectangle 13">
            <a:extLst/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05BAA61-F53C-4235-89B8-1ABDF08E6875}" type="slidenum">
              <a:rPr lang="cs-CZ" altLang="cs-CZ" smtClean="0">
                <a:solidFill>
                  <a:srgbClr val="FFFFFF"/>
                </a:solidFill>
                <a:ea typeface="ＭＳ Ｐゴシック" panose="020B0600070205080204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cs-CZ" altLang="cs-CZ" smtClean="0">
              <a:solidFill>
                <a:srgbClr val="FFFFFF"/>
              </a:solidFill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49089930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644C9-88CB-4C1D-8523-50C2437BAAA8}" type="datetimeFigureOut">
              <a:rPr lang="cs-CZ" smtClean="0"/>
              <a:t>10.08.2022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A2D8A-8830-4C77-9996-261414CCD47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0135128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117601" y="2362201"/>
            <a:ext cx="5027084" cy="3724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347884" y="2362201"/>
            <a:ext cx="5027083" cy="3724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11">
            <a:extLst/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003366"/>
              </a:solidFill>
            </a:endParaRPr>
          </a:p>
        </p:txBody>
      </p:sp>
      <p:sp>
        <p:nvSpPr>
          <p:cNvPr id="6" name="Rectangle 12">
            <a:extLst/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003366"/>
              </a:solidFill>
            </a:endParaRPr>
          </a:p>
        </p:txBody>
      </p:sp>
      <p:sp>
        <p:nvSpPr>
          <p:cNvPr id="7" name="Rectangle 13">
            <a:extLst/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1D54554-8093-4054-8915-8AE77CC0589A}" type="slidenum">
              <a:rPr lang="cs-CZ" altLang="cs-CZ" smtClean="0">
                <a:solidFill>
                  <a:srgbClr val="FFFFFF"/>
                </a:solidFill>
                <a:ea typeface="ＭＳ Ｐゴシック" panose="020B0600070205080204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cs-CZ" altLang="cs-CZ" smtClean="0">
              <a:solidFill>
                <a:srgbClr val="FFFFFF"/>
              </a:solidFill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07332056"/>
      </p:ext>
    </p:extLst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11">
            <a:extLst/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003366"/>
              </a:solidFill>
            </a:endParaRPr>
          </a:p>
        </p:txBody>
      </p:sp>
      <p:sp>
        <p:nvSpPr>
          <p:cNvPr id="8" name="Rectangle 12">
            <a:extLst/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003366"/>
              </a:solidFill>
            </a:endParaRPr>
          </a:p>
        </p:txBody>
      </p:sp>
      <p:sp>
        <p:nvSpPr>
          <p:cNvPr id="9" name="Rectangle 13">
            <a:extLst/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2E122BD-0854-46F5-AFCC-BA803A2B6459}" type="slidenum">
              <a:rPr lang="cs-CZ" altLang="cs-CZ" smtClean="0">
                <a:solidFill>
                  <a:srgbClr val="FFFFFF"/>
                </a:solidFill>
                <a:ea typeface="ＭＳ Ｐゴシック" panose="020B0600070205080204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cs-CZ" altLang="cs-CZ" smtClean="0">
              <a:solidFill>
                <a:srgbClr val="FFFFFF"/>
              </a:solidFill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90994431"/>
      </p:ext>
    </p:extLst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>
            <a:extLst/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003366"/>
              </a:solidFill>
            </a:endParaRPr>
          </a:p>
        </p:txBody>
      </p:sp>
      <p:sp>
        <p:nvSpPr>
          <p:cNvPr id="3" name="Rectangle 12">
            <a:extLst/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003366"/>
              </a:solidFill>
            </a:endParaRPr>
          </a:p>
        </p:txBody>
      </p:sp>
      <p:sp>
        <p:nvSpPr>
          <p:cNvPr id="4" name="Rectangle 13">
            <a:extLst/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73F0579-194D-4EE2-96BE-06C16B91D0B1}" type="slidenum">
              <a:rPr lang="cs-CZ" altLang="cs-CZ" smtClean="0">
                <a:solidFill>
                  <a:srgbClr val="FFFFFF"/>
                </a:solidFill>
                <a:ea typeface="ＭＳ Ｐゴシック" panose="020B0600070205080204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cs-CZ" altLang="cs-CZ" smtClean="0">
              <a:solidFill>
                <a:srgbClr val="FFFFFF"/>
              </a:solidFill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42145405"/>
      </p:ext>
    </p:extLst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Rectangle 11">
            <a:extLst/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003366"/>
              </a:solidFill>
            </a:endParaRPr>
          </a:p>
        </p:txBody>
      </p:sp>
      <p:sp>
        <p:nvSpPr>
          <p:cNvPr id="6" name="Rectangle 12">
            <a:extLst/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003366"/>
              </a:solidFill>
            </a:endParaRPr>
          </a:p>
        </p:txBody>
      </p:sp>
      <p:sp>
        <p:nvSpPr>
          <p:cNvPr id="7" name="Rectangle 13">
            <a:extLst/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E854B3B-A8D2-41A6-A6B1-F5CFCC9BCACB}" type="slidenum">
              <a:rPr lang="cs-CZ" altLang="cs-CZ" smtClean="0">
                <a:solidFill>
                  <a:srgbClr val="FFFFFF"/>
                </a:solidFill>
                <a:ea typeface="ＭＳ Ｐゴシック" panose="020B0600070205080204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cs-CZ" altLang="cs-CZ" smtClean="0">
              <a:solidFill>
                <a:srgbClr val="FFFFFF"/>
              </a:solidFill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00364558"/>
      </p:ext>
    </p:extLst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Rectangle 11">
            <a:extLst/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003366"/>
              </a:solidFill>
            </a:endParaRPr>
          </a:p>
        </p:txBody>
      </p:sp>
      <p:sp>
        <p:nvSpPr>
          <p:cNvPr id="6" name="Rectangle 12">
            <a:extLst/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003366"/>
              </a:solidFill>
            </a:endParaRPr>
          </a:p>
        </p:txBody>
      </p:sp>
      <p:sp>
        <p:nvSpPr>
          <p:cNvPr id="7" name="Rectangle 13">
            <a:extLst/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40916D2-6F78-422E-B7EF-8459D95B68EF}" type="slidenum">
              <a:rPr lang="cs-CZ" altLang="cs-CZ" smtClean="0">
                <a:solidFill>
                  <a:srgbClr val="FFFFFF"/>
                </a:solidFill>
                <a:ea typeface="ＭＳ Ｐゴシック" panose="020B0600070205080204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cs-CZ" altLang="cs-CZ" smtClean="0">
              <a:solidFill>
                <a:srgbClr val="FFFFFF"/>
              </a:solidFill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21116486"/>
      </p:ext>
    </p:extLst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11">
            <a:extLst/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003366"/>
              </a:solidFill>
            </a:endParaRPr>
          </a:p>
        </p:txBody>
      </p:sp>
      <p:sp>
        <p:nvSpPr>
          <p:cNvPr id="5" name="Rectangle 12">
            <a:extLst/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003366"/>
              </a:solidFill>
            </a:endParaRPr>
          </a:p>
        </p:txBody>
      </p:sp>
      <p:sp>
        <p:nvSpPr>
          <p:cNvPr id="6" name="Rectangle 13">
            <a:extLst/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E0227BC-FCD5-4133-807B-15B052384996}" type="slidenum">
              <a:rPr lang="cs-CZ" altLang="cs-CZ" smtClean="0">
                <a:solidFill>
                  <a:srgbClr val="FFFFFF"/>
                </a:solidFill>
                <a:ea typeface="ＭＳ Ｐゴシック" panose="020B0600070205080204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cs-CZ" altLang="cs-CZ" smtClean="0">
              <a:solidFill>
                <a:srgbClr val="FFFFFF"/>
              </a:solidFill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64107729"/>
      </p:ext>
    </p:extLst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940800" y="762001"/>
            <a:ext cx="2641600" cy="5324475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1016000" y="762001"/>
            <a:ext cx="7721600" cy="532447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11">
            <a:extLst/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003366"/>
              </a:solidFill>
            </a:endParaRPr>
          </a:p>
        </p:txBody>
      </p:sp>
      <p:sp>
        <p:nvSpPr>
          <p:cNvPr id="5" name="Rectangle 12">
            <a:extLst/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003366"/>
              </a:solidFill>
            </a:endParaRPr>
          </a:p>
        </p:txBody>
      </p:sp>
      <p:sp>
        <p:nvSpPr>
          <p:cNvPr id="6" name="Rectangle 13">
            <a:extLst/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763C634-9C6B-4835-B049-91A9E65FFA5A}" type="slidenum">
              <a:rPr lang="cs-CZ" altLang="cs-CZ" smtClean="0">
                <a:solidFill>
                  <a:srgbClr val="FFFFFF"/>
                </a:solidFill>
                <a:ea typeface="ＭＳ Ｐゴシック" panose="020B0600070205080204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cs-CZ" altLang="cs-CZ" smtClean="0">
              <a:solidFill>
                <a:srgbClr val="FFFFFF"/>
              </a:solidFill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99931335"/>
      </p:ext>
    </p:extLst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 preserve="1">
  <p:cSld name="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/>
          </p:nvPr>
        </p:nvSpPr>
        <p:spPr>
          <a:xfrm>
            <a:off x="1016000" y="762001"/>
            <a:ext cx="10566400" cy="5324475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3" name="Rectangle 11">
            <a:extLst/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003366"/>
              </a:solidFill>
            </a:endParaRPr>
          </a:p>
        </p:txBody>
      </p:sp>
      <p:sp>
        <p:nvSpPr>
          <p:cNvPr id="4" name="Rectangle 12">
            <a:extLst/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003366"/>
              </a:solidFill>
            </a:endParaRPr>
          </a:p>
        </p:txBody>
      </p:sp>
      <p:sp>
        <p:nvSpPr>
          <p:cNvPr id="5" name="Rectangle 13">
            <a:extLst/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9D69745-440C-4A33-9E88-36021D7E83AA}" type="slidenum">
              <a:rPr lang="cs-CZ" altLang="cs-CZ" smtClean="0">
                <a:solidFill>
                  <a:srgbClr val="FFFFFF"/>
                </a:solidFill>
                <a:ea typeface="ＭＳ Ｐゴシック" panose="020B0600070205080204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cs-CZ" altLang="cs-CZ" smtClean="0">
              <a:solidFill>
                <a:srgbClr val="FFFFFF"/>
              </a:solidFill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38670314"/>
      </p:ext>
    </p:extLst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bl" preserve="1">
  <p:cSld name="Nadpis a tabul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16000" y="762000"/>
            <a:ext cx="10566400" cy="11430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abulku 2"/>
          <p:cNvSpPr>
            <a:spLocks noGrp="1"/>
          </p:cNvSpPr>
          <p:nvPr>
            <p:ph type="tbl" idx="1"/>
          </p:nvPr>
        </p:nvSpPr>
        <p:spPr>
          <a:xfrm>
            <a:off x="1117601" y="2362201"/>
            <a:ext cx="10257367" cy="3724275"/>
          </a:xfrm>
        </p:spPr>
        <p:txBody>
          <a:bodyPr/>
          <a:lstStyle/>
          <a:p>
            <a:pPr lvl="0"/>
            <a:endParaRPr lang="cs-CZ" noProof="0"/>
          </a:p>
        </p:txBody>
      </p:sp>
      <p:sp>
        <p:nvSpPr>
          <p:cNvPr id="4" name="Rectangle 11">
            <a:extLst/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003366"/>
              </a:solidFill>
            </a:endParaRPr>
          </a:p>
        </p:txBody>
      </p:sp>
      <p:sp>
        <p:nvSpPr>
          <p:cNvPr id="5" name="Rectangle 12">
            <a:extLst/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003366"/>
              </a:solidFill>
            </a:endParaRPr>
          </a:p>
        </p:txBody>
      </p:sp>
      <p:sp>
        <p:nvSpPr>
          <p:cNvPr id="6" name="Rectangle 13">
            <a:extLst/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0CDB0D4-C6D1-43DE-9EAD-F2B00D011817}" type="slidenum">
              <a:rPr lang="cs-CZ" altLang="cs-CZ" smtClean="0">
                <a:solidFill>
                  <a:srgbClr val="FFFFFF"/>
                </a:solidFill>
                <a:ea typeface="ＭＳ Ｐゴシック" panose="020B0600070205080204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cs-CZ" altLang="cs-CZ" smtClean="0">
              <a:solidFill>
                <a:srgbClr val="FFFFFF"/>
              </a:solidFill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26377592"/>
      </p:ext>
    </p:extLst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 preserve="1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16000" y="762000"/>
            <a:ext cx="10566400" cy="11430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1117601" y="2362201"/>
            <a:ext cx="5027084" cy="3724275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347884" y="2362201"/>
            <a:ext cx="5027083" cy="3724275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11">
            <a:extLst/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003366"/>
              </a:solidFill>
            </a:endParaRPr>
          </a:p>
        </p:txBody>
      </p:sp>
      <p:sp>
        <p:nvSpPr>
          <p:cNvPr id="6" name="Rectangle 12">
            <a:extLst/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003366"/>
              </a:solidFill>
            </a:endParaRPr>
          </a:p>
        </p:txBody>
      </p:sp>
      <p:sp>
        <p:nvSpPr>
          <p:cNvPr id="7" name="Rectangle 13">
            <a:extLst/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5F0027C-F6A1-4168-B1A7-CE284FA47B15}" type="slidenum">
              <a:rPr lang="cs-CZ" altLang="cs-CZ" smtClean="0">
                <a:solidFill>
                  <a:srgbClr val="FFFFFF"/>
                </a:solidFill>
                <a:ea typeface="ＭＳ Ｐゴシック" panose="020B0600070205080204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cs-CZ" altLang="cs-CZ" smtClean="0">
              <a:solidFill>
                <a:srgbClr val="FFFFFF"/>
              </a:solidFill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98463326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644C9-88CB-4C1D-8523-50C2437BAAA8}" type="datetimeFigureOut">
              <a:rPr lang="cs-CZ" smtClean="0"/>
              <a:t>10.08.2022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A2D8A-8830-4C77-9996-261414CCD47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9138065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AndTx">
  <p:cSld name="Nadpis, obsah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16000" y="762000"/>
            <a:ext cx="10566400" cy="11430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117601" y="2362201"/>
            <a:ext cx="5027084" cy="3724275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347884" y="2362201"/>
            <a:ext cx="5027083" cy="3724275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11">
            <a:extLst/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003366"/>
              </a:solidFill>
            </a:endParaRPr>
          </a:p>
        </p:txBody>
      </p:sp>
      <p:sp>
        <p:nvSpPr>
          <p:cNvPr id="6" name="Rectangle 12">
            <a:extLst/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003366"/>
              </a:solidFill>
            </a:endParaRPr>
          </a:p>
        </p:txBody>
      </p:sp>
      <p:sp>
        <p:nvSpPr>
          <p:cNvPr id="7" name="Rectangle 13">
            <a:extLst/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865B0B3-BDE7-487B-BC9F-187F563CDEA3}" type="slidenum">
              <a:rPr lang="cs-CZ" altLang="cs-CZ" smtClean="0">
                <a:solidFill>
                  <a:srgbClr val="FFFFFF"/>
                </a:solidFill>
                <a:ea typeface="ＭＳ Ｐゴシック" panose="020B0600070205080204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cs-CZ" altLang="cs-CZ" smtClean="0">
              <a:solidFill>
                <a:srgbClr val="FFFFFF"/>
              </a:solidFill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9706338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AndTx">
  <p:cSld name="Nadpis, 2 obsahy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16000" y="762000"/>
            <a:ext cx="10566400" cy="11430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1117601" y="2362200"/>
            <a:ext cx="5027084" cy="17859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1117601" y="4300539"/>
            <a:ext cx="5027084" cy="1785937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half" idx="3"/>
          </p:nvPr>
        </p:nvSpPr>
        <p:spPr>
          <a:xfrm>
            <a:off x="6347884" y="2362201"/>
            <a:ext cx="5027083" cy="3724275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Rectangle 11">
            <a:extLst/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003366"/>
              </a:solidFill>
            </a:endParaRPr>
          </a:p>
        </p:txBody>
      </p:sp>
      <p:sp>
        <p:nvSpPr>
          <p:cNvPr id="7" name="Rectangle 12">
            <a:extLst/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003366"/>
              </a:solidFill>
            </a:endParaRPr>
          </a:p>
        </p:txBody>
      </p:sp>
      <p:sp>
        <p:nvSpPr>
          <p:cNvPr id="8" name="Rectangle 13">
            <a:extLst/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8F724E8-6BCC-44F7-956A-48F82C058305}" type="slidenum">
              <a:rPr lang="cs-CZ" altLang="cs-CZ" smtClean="0">
                <a:solidFill>
                  <a:srgbClr val="FFFFFF"/>
                </a:solidFill>
                <a:ea typeface="ＭＳ Ｐゴシック" panose="020B0600070205080204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cs-CZ" altLang="cs-CZ" smtClean="0">
              <a:solidFill>
                <a:srgbClr val="FFFFFF"/>
              </a:solidFill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0431904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7823200" cy="6858000"/>
            <a:chOff x="0" y="0"/>
            <a:chExt cx="3696" cy="4320"/>
          </a:xfrm>
        </p:grpSpPr>
        <p:sp>
          <p:nvSpPr>
            <p:cNvPr id="5" name="Rectangle 3">
              <a:extLst/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2880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cs-CZ" altLang="cs-CZ" sz="2400" b="0" i="0" u="none" strike="noStrike" kern="1200" cap="none" spc="0" normalizeH="0" baseline="0" noProof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6" name="AutoShape 4">
              <a:extLst/>
            </p:cNvPr>
            <p:cNvSpPr>
              <a:spLocks noChangeArrowheads="1"/>
            </p:cNvSpPr>
            <p:nvPr/>
          </p:nvSpPr>
          <p:spPr bwMode="white">
            <a:xfrm>
              <a:off x="432" y="624"/>
              <a:ext cx="3264" cy="12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cs-CZ" altLang="cs-CZ" sz="2400" b="0" i="0" u="none" strike="noStrike" kern="1200" cap="none" spc="0" normalizeH="0" baseline="0" noProof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endParaRPr>
            </a:p>
          </p:txBody>
        </p:sp>
      </p:grpSp>
      <p:grpSp>
        <p:nvGrpSpPr>
          <p:cNvPr id="7" name="Group 5"/>
          <p:cNvGrpSpPr>
            <a:grpSpLocks/>
          </p:cNvGrpSpPr>
          <p:nvPr/>
        </p:nvGrpSpPr>
        <p:grpSpPr bwMode="auto">
          <a:xfrm>
            <a:off x="4842933" y="4889500"/>
            <a:ext cx="6502400" cy="319088"/>
            <a:chOff x="2288" y="3080"/>
            <a:chExt cx="3072" cy="201"/>
          </a:xfrm>
        </p:grpSpPr>
        <p:sp>
          <p:nvSpPr>
            <p:cNvPr id="8" name="AutoShape 6">
              <a:extLst/>
            </p:cNvPr>
            <p:cNvSpPr>
              <a:spLocks noChangeArrowheads="1"/>
            </p:cNvSpPr>
            <p:nvPr/>
          </p:nvSpPr>
          <p:spPr bwMode="auto">
            <a:xfrm flipH="1">
              <a:off x="2288" y="3080"/>
              <a:ext cx="2914" cy="200"/>
            </a:xfrm>
            <a:prstGeom prst="roundRect">
              <a:avLst>
                <a:gd name="adj" fmla="val 0"/>
              </a:avLst>
            </a:prstGeom>
            <a:solidFill>
              <a:schemeClr val="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altLang="cs-CZ" sz="1800" b="0" i="0" u="none" strike="noStrike" kern="1200" cap="none" spc="0" normalizeH="0" baseline="0" noProof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9" name="AutoShape 7">
              <a:extLst/>
            </p:cNvPr>
            <p:cNvSpPr>
              <a:spLocks noChangeArrowheads="1"/>
            </p:cNvSpPr>
            <p:nvPr/>
          </p:nvSpPr>
          <p:spPr bwMode="auto">
            <a:xfrm>
              <a:off x="5196" y="3080"/>
              <a:ext cx="164" cy="201"/>
            </a:xfrm>
            <a:prstGeom prst="flowChartDelay">
              <a:avLst/>
            </a:prstGeom>
            <a:solidFill>
              <a:schemeClr val="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altLang="cs-CZ" sz="1800" b="0" i="0" u="none" strike="noStrike" kern="1200" cap="none" spc="0" normalizeH="0" baseline="0" noProof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endParaRPr>
            </a:p>
          </p:txBody>
        </p:sp>
      </p:grpSp>
      <p:sp>
        <p:nvSpPr>
          <p:cNvPr id="99336" name="Rectangle 8"/>
          <p:cNvSpPr>
            <a:spLocks noGrp="1" noChangeArrowheads="1"/>
          </p:cNvSpPr>
          <p:nvPr>
            <p:ph type="subTitle" idx="1"/>
          </p:nvPr>
        </p:nvSpPr>
        <p:spPr>
          <a:xfrm>
            <a:off x="6231467" y="2927350"/>
            <a:ext cx="5350933" cy="1822450"/>
          </a:xfrm>
        </p:spPr>
        <p:txBody>
          <a:bodyPr anchor="b"/>
          <a:lstStyle>
            <a:lvl1pPr marL="0" indent="0">
              <a:buFont typeface="Wingdings" pitchFamily="2" charset="2"/>
              <a:buNone/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/>
              <a:t>Klepnutím lze upravit styl předlohy podnadpisů.</a:t>
            </a:r>
          </a:p>
        </p:txBody>
      </p:sp>
      <p:sp>
        <p:nvSpPr>
          <p:cNvPr id="99340" name="AutoShape 12"/>
          <p:cNvSpPr>
            <a:spLocks noGrp="1" noChangeArrowheads="1"/>
          </p:cNvSpPr>
          <p:nvPr>
            <p:ph type="ctrTitle" sz="quarter"/>
          </p:nvPr>
        </p:nvSpPr>
        <p:spPr>
          <a:xfrm>
            <a:off x="914400" y="990600"/>
            <a:ext cx="10972800" cy="1905000"/>
          </a:xfrm>
          <a:prstGeom prst="roundRect">
            <a:avLst>
              <a:gd name="adj" fmla="val 50000"/>
            </a:avLst>
          </a:prstGeom>
        </p:spPr>
        <p:txBody>
          <a:bodyPr anchor="ctr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cs-CZ" noProof="0"/>
              <a:t>Klepnutím lze upravit styl předlohy nadpisů.</a:t>
            </a:r>
          </a:p>
        </p:txBody>
      </p:sp>
      <p:sp>
        <p:nvSpPr>
          <p:cNvPr id="10" name="Rectangle 9">
            <a:extLst/>
          </p:cNvPr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11" name="Rectangle 10">
            <a:extLst/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003366"/>
              </a:solidFill>
            </a:endParaRPr>
          </a:p>
        </p:txBody>
      </p:sp>
      <p:sp>
        <p:nvSpPr>
          <p:cNvPr id="12" name="Rectangle 11">
            <a:extLst/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101601" y="6248400"/>
            <a:ext cx="783167" cy="488950"/>
          </a:xfrm>
        </p:spPr>
        <p:txBody>
          <a:bodyPr anchorCtr="0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E00957D-1312-4B70-91F2-8171F3B61040}" type="slidenum">
              <a:rPr lang="cs-CZ" altLang="cs-CZ" smtClean="0">
                <a:solidFill>
                  <a:srgbClr val="FFFFFF"/>
                </a:solidFill>
                <a:ea typeface="ＭＳ Ｐゴシック" panose="020B0600070205080204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cs-CZ" altLang="cs-CZ" smtClean="0">
              <a:solidFill>
                <a:srgbClr val="FFFFFF"/>
              </a:solidFill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4982271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11">
            <a:extLst/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003366"/>
              </a:solidFill>
            </a:endParaRPr>
          </a:p>
        </p:txBody>
      </p:sp>
      <p:sp>
        <p:nvSpPr>
          <p:cNvPr id="5" name="Rectangle 12">
            <a:extLst/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003366"/>
              </a:solidFill>
            </a:endParaRPr>
          </a:p>
        </p:txBody>
      </p:sp>
      <p:sp>
        <p:nvSpPr>
          <p:cNvPr id="6" name="Rectangle 13">
            <a:extLst/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EB27608-98BE-4D45-9160-3F7D5919234E}" type="slidenum">
              <a:rPr lang="cs-CZ" altLang="cs-CZ" smtClean="0">
                <a:solidFill>
                  <a:srgbClr val="FFFFFF"/>
                </a:solidFill>
                <a:ea typeface="ＭＳ Ｐゴシック" panose="020B0600070205080204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cs-CZ" altLang="cs-CZ" smtClean="0">
              <a:solidFill>
                <a:srgbClr val="FFFFFF"/>
              </a:solidFill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9876834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Rectangle 11">
            <a:extLst/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003366"/>
              </a:solidFill>
            </a:endParaRPr>
          </a:p>
        </p:txBody>
      </p:sp>
      <p:sp>
        <p:nvSpPr>
          <p:cNvPr id="5" name="Rectangle 12">
            <a:extLst/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003366"/>
              </a:solidFill>
            </a:endParaRPr>
          </a:p>
        </p:txBody>
      </p:sp>
      <p:sp>
        <p:nvSpPr>
          <p:cNvPr id="6" name="Rectangle 13">
            <a:extLst/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29A5BFB-D3D6-44D1-8511-F30FE8020895}" type="slidenum">
              <a:rPr lang="cs-CZ" altLang="cs-CZ" smtClean="0">
                <a:solidFill>
                  <a:srgbClr val="FFFFFF"/>
                </a:solidFill>
                <a:ea typeface="ＭＳ Ｐゴシック" panose="020B0600070205080204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cs-CZ" altLang="cs-CZ" smtClean="0">
              <a:solidFill>
                <a:srgbClr val="FFFFFF"/>
              </a:solidFill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3357287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117601" y="2362201"/>
            <a:ext cx="5027084" cy="3724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347884" y="2362201"/>
            <a:ext cx="5027083" cy="3724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11">
            <a:extLst/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003366"/>
              </a:solidFill>
            </a:endParaRPr>
          </a:p>
        </p:txBody>
      </p:sp>
      <p:sp>
        <p:nvSpPr>
          <p:cNvPr id="6" name="Rectangle 12">
            <a:extLst/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003366"/>
              </a:solidFill>
            </a:endParaRPr>
          </a:p>
        </p:txBody>
      </p:sp>
      <p:sp>
        <p:nvSpPr>
          <p:cNvPr id="7" name="Rectangle 13">
            <a:extLst/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70697F2-D9E5-47C3-9569-79221CF7629F}" type="slidenum">
              <a:rPr lang="cs-CZ" altLang="cs-CZ" smtClean="0">
                <a:solidFill>
                  <a:srgbClr val="FFFFFF"/>
                </a:solidFill>
                <a:ea typeface="ＭＳ Ｐゴシック" panose="020B0600070205080204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cs-CZ" altLang="cs-CZ" smtClean="0">
              <a:solidFill>
                <a:srgbClr val="FFFFFF"/>
              </a:solidFill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2514123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11">
            <a:extLst/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003366"/>
              </a:solidFill>
            </a:endParaRPr>
          </a:p>
        </p:txBody>
      </p:sp>
      <p:sp>
        <p:nvSpPr>
          <p:cNvPr id="8" name="Rectangle 12">
            <a:extLst/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003366"/>
              </a:solidFill>
            </a:endParaRPr>
          </a:p>
        </p:txBody>
      </p:sp>
      <p:sp>
        <p:nvSpPr>
          <p:cNvPr id="9" name="Rectangle 13">
            <a:extLst/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CE687F4-0C3E-4EED-8954-F0CC281C4375}" type="slidenum">
              <a:rPr lang="cs-CZ" altLang="cs-CZ" smtClean="0">
                <a:solidFill>
                  <a:srgbClr val="FFFFFF"/>
                </a:solidFill>
                <a:ea typeface="ＭＳ Ｐゴシック" panose="020B0600070205080204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cs-CZ" altLang="cs-CZ" smtClean="0">
              <a:solidFill>
                <a:srgbClr val="FFFFFF"/>
              </a:solidFill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0766007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Rectangle 11">
            <a:extLst/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003366"/>
              </a:solidFill>
            </a:endParaRPr>
          </a:p>
        </p:txBody>
      </p:sp>
      <p:sp>
        <p:nvSpPr>
          <p:cNvPr id="4" name="Rectangle 12">
            <a:extLst/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003366"/>
              </a:solidFill>
            </a:endParaRPr>
          </a:p>
        </p:txBody>
      </p:sp>
      <p:sp>
        <p:nvSpPr>
          <p:cNvPr id="5" name="Rectangle 13">
            <a:extLst/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9717CD6-B3FC-41B4-BC83-64A6EAB1DCBA}" type="slidenum">
              <a:rPr lang="cs-CZ" altLang="cs-CZ" smtClean="0">
                <a:solidFill>
                  <a:srgbClr val="FFFFFF"/>
                </a:solidFill>
                <a:ea typeface="ＭＳ Ｐゴシック" panose="020B0600070205080204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cs-CZ" altLang="cs-CZ" smtClean="0">
              <a:solidFill>
                <a:srgbClr val="FFFFFF"/>
              </a:solidFill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9892206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>
            <a:extLst/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003366"/>
              </a:solidFill>
            </a:endParaRPr>
          </a:p>
        </p:txBody>
      </p:sp>
      <p:sp>
        <p:nvSpPr>
          <p:cNvPr id="3" name="Rectangle 12">
            <a:extLst/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003366"/>
              </a:solidFill>
            </a:endParaRPr>
          </a:p>
        </p:txBody>
      </p:sp>
      <p:sp>
        <p:nvSpPr>
          <p:cNvPr id="4" name="Rectangle 13">
            <a:extLst/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9DB71B0-8D02-4168-A718-20EF38EAC3D3}" type="slidenum">
              <a:rPr lang="cs-CZ" altLang="cs-CZ" smtClean="0">
                <a:solidFill>
                  <a:srgbClr val="FFFFFF"/>
                </a:solidFill>
                <a:ea typeface="ＭＳ Ｐゴシック" panose="020B0600070205080204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cs-CZ" altLang="cs-CZ" smtClean="0">
              <a:solidFill>
                <a:srgbClr val="FFFFFF"/>
              </a:solidFill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3546889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Rectangle 11">
            <a:extLst/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003366"/>
              </a:solidFill>
            </a:endParaRPr>
          </a:p>
        </p:txBody>
      </p:sp>
      <p:sp>
        <p:nvSpPr>
          <p:cNvPr id="6" name="Rectangle 12">
            <a:extLst/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003366"/>
              </a:solidFill>
            </a:endParaRPr>
          </a:p>
        </p:txBody>
      </p:sp>
      <p:sp>
        <p:nvSpPr>
          <p:cNvPr id="7" name="Rectangle 13">
            <a:extLst/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9B4C870-09F6-4737-AF54-D832842FDA0D}" type="slidenum">
              <a:rPr lang="cs-CZ" altLang="cs-CZ" smtClean="0">
                <a:solidFill>
                  <a:srgbClr val="FFFFFF"/>
                </a:solidFill>
                <a:ea typeface="ＭＳ Ｐゴシック" panose="020B0600070205080204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cs-CZ" altLang="cs-CZ" smtClean="0">
              <a:solidFill>
                <a:srgbClr val="FFFFFF"/>
              </a:solidFill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421039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644C9-88CB-4C1D-8523-50C2437BAAA8}" type="datetimeFigureOut">
              <a:rPr lang="cs-CZ" smtClean="0"/>
              <a:t>10.08.2022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A2D8A-8830-4C77-9996-261414CCD47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62579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Rectangle 11">
            <a:extLst/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003366"/>
              </a:solidFill>
            </a:endParaRPr>
          </a:p>
        </p:txBody>
      </p:sp>
      <p:sp>
        <p:nvSpPr>
          <p:cNvPr id="6" name="Rectangle 12">
            <a:extLst/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003366"/>
              </a:solidFill>
            </a:endParaRPr>
          </a:p>
        </p:txBody>
      </p:sp>
      <p:sp>
        <p:nvSpPr>
          <p:cNvPr id="7" name="Rectangle 13">
            <a:extLst/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A399353-6650-4CC5-83E0-0B66EBBE95B8}" type="slidenum">
              <a:rPr lang="cs-CZ" altLang="cs-CZ" smtClean="0">
                <a:solidFill>
                  <a:srgbClr val="FFFFFF"/>
                </a:solidFill>
                <a:ea typeface="ＭＳ Ｐゴシック" panose="020B0600070205080204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cs-CZ" altLang="cs-CZ" smtClean="0">
              <a:solidFill>
                <a:srgbClr val="FFFFFF"/>
              </a:solidFill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7585543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11">
            <a:extLst/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003366"/>
              </a:solidFill>
            </a:endParaRPr>
          </a:p>
        </p:txBody>
      </p:sp>
      <p:sp>
        <p:nvSpPr>
          <p:cNvPr id="5" name="Rectangle 12">
            <a:extLst/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003366"/>
              </a:solidFill>
            </a:endParaRPr>
          </a:p>
        </p:txBody>
      </p:sp>
      <p:sp>
        <p:nvSpPr>
          <p:cNvPr id="6" name="Rectangle 13">
            <a:extLst/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2EE50AE-BED9-470C-886B-41C56F118CE3}" type="slidenum">
              <a:rPr lang="cs-CZ" altLang="cs-CZ" smtClean="0">
                <a:solidFill>
                  <a:srgbClr val="FFFFFF"/>
                </a:solidFill>
                <a:ea typeface="ＭＳ Ｐゴシック" panose="020B0600070205080204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cs-CZ" altLang="cs-CZ" smtClean="0">
              <a:solidFill>
                <a:srgbClr val="FFFFFF"/>
              </a:solidFill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404116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940800" y="762001"/>
            <a:ext cx="2641600" cy="5324475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1016000" y="762001"/>
            <a:ext cx="7721600" cy="532447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11">
            <a:extLst/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003366"/>
              </a:solidFill>
            </a:endParaRPr>
          </a:p>
        </p:txBody>
      </p:sp>
      <p:sp>
        <p:nvSpPr>
          <p:cNvPr id="5" name="Rectangle 12">
            <a:extLst/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003366"/>
              </a:solidFill>
            </a:endParaRPr>
          </a:p>
        </p:txBody>
      </p:sp>
      <p:sp>
        <p:nvSpPr>
          <p:cNvPr id="6" name="Rectangle 13">
            <a:extLst/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F64D550-1F47-48F4-B259-F09557C9E1E4}" type="slidenum">
              <a:rPr lang="cs-CZ" altLang="cs-CZ" smtClean="0">
                <a:solidFill>
                  <a:srgbClr val="FFFFFF"/>
                </a:solidFill>
                <a:ea typeface="ＭＳ Ｐゴシック" panose="020B0600070205080204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cs-CZ" altLang="cs-CZ" smtClean="0">
              <a:solidFill>
                <a:srgbClr val="FFFFFF"/>
              </a:solidFill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8552615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Nadpis, obsah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16000" y="762000"/>
            <a:ext cx="10566400" cy="11430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117601" y="2362201"/>
            <a:ext cx="5027084" cy="3724275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347884" y="2362201"/>
            <a:ext cx="5027083" cy="3724275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11">
            <a:extLst/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003366"/>
              </a:solidFill>
            </a:endParaRPr>
          </a:p>
        </p:txBody>
      </p:sp>
      <p:sp>
        <p:nvSpPr>
          <p:cNvPr id="6" name="Rectangle 12">
            <a:extLst/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003366"/>
              </a:solidFill>
            </a:endParaRPr>
          </a:p>
        </p:txBody>
      </p:sp>
      <p:sp>
        <p:nvSpPr>
          <p:cNvPr id="7" name="Rectangle 13">
            <a:extLst/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C1F1284-A39E-4E8E-B75A-71BE21754842}" type="slidenum">
              <a:rPr lang="cs-CZ" altLang="cs-CZ" smtClean="0">
                <a:solidFill>
                  <a:srgbClr val="FFFFFF"/>
                </a:solidFill>
                <a:ea typeface="ＭＳ Ｐゴシック" panose="020B0600070205080204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cs-CZ" altLang="cs-CZ" smtClean="0">
              <a:solidFill>
                <a:srgbClr val="FFFFFF"/>
              </a:solidFill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6748366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Nadpis a tabul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16000" y="762000"/>
            <a:ext cx="10566400" cy="11430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abulku 2"/>
          <p:cNvSpPr>
            <a:spLocks noGrp="1"/>
          </p:cNvSpPr>
          <p:nvPr>
            <p:ph type="tbl" idx="1"/>
          </p:nvPr>
        </p:nvSpPr>
        <p:spPr>
          <a:xfrm>
            <a:off x="1117601" y="2362201"/>
            <a:ext cx="10257367" cy="3724275"/>
          </a:xfrm>
        </p:spPr>
        <p:txBody>
          <a:bodyPr/>
          <a:lstStyle/>
          <a:p>
            <a:pPr lvl="0"/>
            <a:endParaRPr lang="cs-CZ" noProof="0"/>
          </a:p>
        </p:txBody>
      </p:sp>
      <p:sp>
        <p:nvSpPr>
          <p:cNvPr id="4" name="Rectangle 11">
            <a:extLst/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003366"/>
              </a:solidFill>
            </a:endParaRPr>
          </a:p>
        </p:txBody>
      </p:sp>
      <p:sp>
        <p:nvSpPr>
          <p:cNvPr id="5" name="Rectangle 12">
            <a:extLst/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003366"/>
              </a:solidFill>
            </a:endParaRPr>
          </a:p>
        </p:txBody>
      </p:sp>
      <p:sp>
        <p:nvSpPr>
          <p:cNvPr id="6" name="Rectangle 13">
            <a:extLst/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D804566-68C7-4607-B7C2-0A38BDE18745}" type="slidenum">
              <a:rPr lang="cs-CZ" altLang="cs-CZ" smtClean="0">
                <a:solidFill>
                  <a:srgbClr val="FFFFFF"/>
                </a:solidFill>
                <a:ea typeface="ＭＳ Ｐゴシック" panose="020B0600070205080204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cs-CZ" altLang="cs-CZ" smtClean="0">
              <a:solidFill>
                <a:srgbClr val="FFFFFF"/>
              </a:solidFill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6027137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Nadpis, 1 velký a 2 malé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16000" y="762000"/>
            <a:ext cx="10566400" cy="11430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117601" y="2362201"/>
            <a:ext cx="5027084" cy="3724275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6347884" y="2362200"/>
            <a:ext cx="5027083" cy="17859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6347884" y="4300539"/>
            <a:ext cx="5027083" cy="1785937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Rectangle 11">
            <a:extLst/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003366"/>
              </a:solidFill>
            </a:endParaRPr>
          </a:p>
        </p:txBody>
      </p:sp>
      <p:sp>
        <p:nvSpPr>
          <p:cNvPr id="7" name="Rectangle 12">
            <a:extLst/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003366"/>
              </a:solidFill>
            </a:endParaRPr>
          </a:p>
        </p:txBody>
      </p:sp>
      <p:sp>
        <p:nvSpPr>
          <p:cNvPr id="8" name="Rectangle 13">
            <a:extLst/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AC26514-9E5D-4C5E-9218-6AAC917E9EB8}" type="slidenum">
              <a:rPr lang="cs-CZ" altLang="cs-CZ" smtClean="0">
                <a:solidFill>
                  <a:srgbClr val="FFFFFF"/>
                </a:solidFill>
                <a:ea typeface="ＭＳ Ｐゴシック" panose="020B0600070205080204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cs-CZ" altLang="cs-CZ" smtClean="0">
              <a:solidFill>
                <a:srgbClr val="FFFFFF"/>
              </a:solidFill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644721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/>
          </p:nvPr>
        </p:nvSpPr>
        <p:spPr>
          <a:xfrm>
            <a:off x="1016000" y="762001"/>
            <a:ext cx="10566400" cy="5324475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3" name="Rectangle 11">
            <a:extLst/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003366"/>
              </a:solidFill>
            </a:endParaRPr>
          </a:p>
        </p:txBody>
      </p:sp>
      <p:sp>
        <p:nvSpPr>
          <p:cNvPr id="4" name="Rectangle 12">
            <a:extLst/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003366"/>
              </a:solidFill>
            </a:endParaRPr>
          </a:p>
        </p:txBody>
      </p:sp>
      <p:sp>
        <p:nvSpPr>
          <p:cNvPr id="5" name="Rectangle 13">
            <a:extLst/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9E9B427-D368-4016-869E-01FCB9A4A799}" type="slidenum">
              <a:rPr lang="cs-CZ" altLang="cs-CZ" smtClean="0">
                <a:solidFill>
                  <a:srgbClr val="FFFFFF"/>
                </a:solidFill>
                <a:ea typeface="ＭＳ Ｐゴシック" panose="020B0600070205080204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cs-CZ" altLang="cs-CZ" smtClean="0">
              <a:solidFill>
                <a:srgbClr val="FFFFFF"/>
              </a:solidFill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8384308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Nadpis, 2 obsahy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16000" y="762000"/>
            <a:ext cx="10566400" cy="11430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1117601" y="2362200"/>
            <a:ext cx="5027084" cy="17859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1117601" y="4300539"/>
            <a:ext cx="5027084" cy="1785937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half" idx="3"/>
          </p:nvPr>
        </p:nvSpPr>
        <p:spPr>
          <a:xfrm>
            <a:off x="6347884" y="2362201"/>
            <a:ext cx="5027083" cy="3724275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Rectangle 11">
            <a:extLst/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003366"/>
              </a:solidFill>
            </a:endParaRPr>
          </a:p>
        </p:txBody>
      </p:sp>
      <p:sp>
        <p:nvSpPr>
          <p:cNvPr id="7" name="Rectangle 12">
            <a:extLst/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003366"/>
              </a:solidFill>
            </a:endParaRPr>
          </a:p>
        </p:txBody>
      </p:sp>
      <p:sp>
        <p:nvSpPr>
          <p:cNvPr id="8" name="Rectangle 13">
            <a:extLst/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6609CEF-D295-4360-AFA8-A34556F27A7A}" type="slidenum">
              <a:rPr lang="cs-CZ" altLang="cs-CZ" smtClean="0">
                <a:solidFill>
                  <a:srgbClr val="FFFFFF"/>
                </a:solidFill>
                <a:ea typeface="ＭＳ Ｐゴシック" panose="020B0600070205080204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cs-CZ" altLang="cs-CZ" smtClean="0">
              <a:solidFill>
                <a:srgbClr val="FFFFFF"/>
              </a:solidFill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1518725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16000" y="762000"/>
            <a:ext cx="10566400" cy="11430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1117601" y="2362201"/>
            <a:ext cx="5027084" cy="3724275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347884" y="2362201"/>
            <a:ext cx="5027083" cy="3724275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11">
            <a:extLst/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003366"/>
              </a:solidFill>
            </a:endParaRPr>
          </a:p>
        </p:txBody>
      </p:sp>
      <p:sp>
        <p:nvSpPr>
          <p:cNvPr id="6" name="Rectangle 12">
            <a:extLst/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003366"/>
              </a:solidFill>
            </a:endParaRPr>
          </a:p>
        </p:txBody>
      </p:sp>
      <p:sp>
        <p:nvSpPr>
          <p:cNvPr id="7" name="Rectangle 13">
            <a:extLst/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CC22CA0-8225-4F30-B961-147C93F98B87}" type="slidenum">
              <a:rPr lang="cs-CZ" altLang="cs-CZ" smtClean="0">
                <a:solidFill>
                  <a:srgbClr val="FFFFFF"/>
                </a:solidFill>
                <a:ea typeface="ＭＳ Ｐゴシック" panose="020B0600070205080204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cs-CZ" altLang="cs-CZ" smtClean="0">
              <a:solidFill>
                <a:srgbClr val="FFFFFF"/>
              </a:solidFill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5903023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Nadpis a 2 obsahy nad text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16000" y="762000"/>
            <a:ext cx="10566400" cy="11430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1117601" y="2362200"/>
            <a:ext cx="5027084" cy="17859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6347884" y="2362200"/>
            <a:ext cx="5027083" cy="17859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half" idx="3"/>
          </p:nvPr>
        </p:nvSpPr>
        <p:spPr>
          <a:xfrm>
            <a:off x="1117601" y="4300539"/>
            <a:ext cx="10257367" cy="1785937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Rectangle 11">
            <a:extLst/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003366"/>
              </a:solidFill>
            </a:endParaRPr>
          </a:p>
        </p:txBody>
      </p:sp>
      <p:sp>
        <p:nvSpPr>
          <p:cNvPr id="7" name="Rectangle 12">
            <a:extLst/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003366"/>
              </a:solidFill>
            </a:endParaRPr>
          </a:p>
        </p:txBody>
      </p:sp>
      <p:sp>
        <p:nvSpPr>
          <p:cNvPr id="8" name="Rectangle 13">
            <a:extLst/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A5A44A8-62C1-47B2-92A4-AC31EB018E74}" type="slidenum">
              <a:rPr lang="cs-CZ" altLang="cs-CZ" smtClean="0">
                <a:solidFill>
                  <a:srgbClr val="FFFFFF"/>
                </a:solidFill>
                <a:ea typeface="ＭＳ Ｐゴシック" panose="020B0600070205080204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cs-CZ" altLang="cs-CZ" smtClean="0">
              <a:solidFill>
                <a:srgbClr val="FFFFFF"/>
              </a:solidFill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488087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644C9-88CB-4C1D-8523-50C2437BAAA8}" type="datetimeFigureOut">
              <a:rPr lang="cs-CZ" smtClean="0"/>
              <a:t>10.08.2022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A2D8A-8830-4C77-9996-261414CCD47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120953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644C9-88CB-4C1D-8523-50C2437BAAA8}" type="datetimeFigureOut">
              <a:rPr lang="cs-CZ" smtClean="0"/>
              <a:t>10.08.2022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A2D8A-8830-4C77-9996-261414CCD47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586710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644C9-88CB-4C1D-8523-50C2437BAAA8}" type="datetimeFigureOut">
              <a:rPr lang="cs-CZ" smtClean="0"/>
              <a:t>10.08.2022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A2D8A-8830-4C77-9996-261414CCD47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819680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644C9-88CB-4C1D-8523-50C2437BAAA8}" type="datetimeFigureOut">
              <a:rPr lang="cs-CZ" smtClean="0"/>
              <a:t>10.08.2022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A2D8A-8830-4C77-9996-261414CCD47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106883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4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slideLayout" Target="../slideLayouts/slideLayout54.xml"/><Relationship Id="rId18" Type="http://schemas.openxmlformats.org/officeDocument/2006/relationships/slideLayout" Target="../slideLayouts/slideLayout59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53.xml"/><Relationship Id="rId17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3.xml"/><Relationship Id="rId16" Type="http://schemas.openxmlformats.org/officeDocument/2006/relationships/slideLayout" Target="../slideLayouts/slideLayout57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51.xml"/><Relationship Id="rId19" Type="http://schemas.openxmlformats.org/officeDocument/2006/relationships/theme" Target="../theme/theme4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4644C9-88CB-4C1D-8523-50C2437BAAA8}" type="datetimeFigureOut">
              <a:rPr lang="cs-CZ" smtClean="0"/>
              <a:t>10.08.2022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BA2D8A-8830-4C77-9996-261414CCD47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470911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0"/>
            <a:ext cx="10160000" cy="6858000"/>
            <a:chOff x="0" y="0"/>
            <a:chExt cx="4800" cy="4320"/>
          </a:xfrm>
        </p:grpSpPr>
        <p:grpSp>
          <p:nvGrpSpPr>
            <p:cNvPr id="1032" name="Group 3"/>
            <p:cNvGrpSpPr>
              <a:grpSpLocks/>
            </p:cNvGrpSpPr>
            <p:nvPr userDrawn="1"/>
          </p:nvGrpSpPr>
          <p:grpSpPr bwMode="auto">
            <a:xfrm>
              <a:off x="0" y="0"/>
              <a:ext cx="2016" cy="4320"/>
              <a:chOff x="0" y="0"/>
              <a:chExt cx="2016" cy="4320"/>
            </a:xfrm>
          </p:grpSpPr>
          <p:sp>
            <p:nvSpPr>
              <p:cNvPr id="1036" name="Rectangle 4">
                <a:extLst/>
              </p:cNvPr>
              <p:cNvSpPr>
                <a:spLocks noChangeArrowheads="1"/>
              </p:cNvSpPr>
              <p:nvPr userDrawn="1"/>
            </p:nvSpPr>
            <p:spPr bwMode="auto">
              <a:xfrm>
                <a:off x="0" y="0"/>
                <a:ext cx="480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cs-CZ" altLang="cs-CZ" sz="1800" b="0" i="0" u="none" strike="noStrike" kern="1200" cap="none" spc="0" normalizeH="0" baseline="0" noProof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  <a:cs typeface="+mn-cs"/>
                </a:endParaRPr>
              </a:p>
            </p:txBody>
          </p:sp>
          <p:sp>
            <p:nvSpPr>
              <p:cNvPr id="1037" name="Freeform 5"/>
              <p:cNvSpPr>
                <a:spLocks/>
              </p:cNvSpPr>
              <p:nvPr userDrawn="1"/>
            </p:nvSpPr>
            <p:spPr bwMode="auto">
              <a:xfrm>
                <a:off x="288" y="0"/>
                <a:ext cx="1728" cy="735"/>
              </a:xfrm>
              <a:custGeom>
                <a:avLst/>
                <a:gdLst>
                  <a:gd name="T0" fmla="*/ 1728 w 1728"/>
                  <a:gd name="T1" fmla="*/ 0 h 735"/>
                  <a:gd name="T2" fmla="*/ 1728 w 1728"/>
                  <a:gd name="T3" fmla="*/ 480 h 735"/>
                  <a:gd name="T4" fmla="*/ 380 w 1728"/>
                  <a:gd name="T5" fmla="*/ 482 h 735"/>
                  <a:gd name="T6" fmla="*/ 354 w 1728"/>
                  <a:gd name="T7" fmla="*/ 480 h 735"/>
                  <a:gd name="T8" fmla="*/ 308 w 1728"/>
                  <a:gd name="T9" fmla="*/ 489 h 735"/>
                  <a:gd name="T10" fmla="*/ 246 w 1728"/>
                  <a:gd name="T11" fmla="*/ 531 h 735"/>
                  <a:gd name="T12" fmla="*/ 206 w 1728"/>
                  <a:gd name="T13" fmla="*/ 597 h 735"/>
                  <a:gd name="T14" fmla="*/ 192 w 1728"/>
                  <a:gd name="T15" fmla="*/ 666 h 735"/>
                  <a:gd name="T16" fmla="*/ 192 w 1728"/>
                  <a:gd name="T17" fmla="*/ 735 h 735"/>
                  <a:gd name="T18" fmla="*/ 0 w 1728"/>
                  <a:gd name="T19" fmla="*/ 735 h 735"/>
                  <a:gd name="T20" fmla="*/ 0 w 1728"/>
                  <a:gd name="T21" fmla="*/ 480 h 735"/>
                  <a:gd name="T22" fmla="*/ 0 w 1728"/>
                  <a:gd name="T23" fmla="*/ 0 h 735"/>
                  <a:gd name="T24" fmla="*/ 1728 w 1728"/>
                  <a:gd name="T25" fmla="*/ 0 h 735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728" h="735">
                    <a:moveTo>
                      <a:pt x="1728" y="0"/>
                    </a:moveTo>
                    <a:lnTo>
                      <a:pt x="1728" y="480"/>
                    </a:lnTo>
                    <a:lnTo>
                      <a:pt x="380" y="482"/>
                    </a:lnTo>
                    <a:lnTo>
                      <a:pt x="354" y="480"/>
                    </a:lnTo>
                    <a:lnTo>
                      <a:pt x="308" y="489"/>
                    </a:lnTo>
                    <a:cubicBezTo>
                      <a:pt x="290" y="498"/>
                      <a:pt x="263" y="513"/>
                      <a:pt x="246" y="531"/>
                    </a:cubicBezTo>
                    <a:cubicBezTo>
                      <a:pt x="229" y="549"/>
                      <a:pt x="215" y="574"/>
                      <a:pt x="206" y="597"/>
                    </a:cubicBezTo>
                    <a:cubicBezTo>
                      <a:pt x="197" y="620"/>
                      <a:pt x="194" y="643"/>
                      <a:pt x="192" y="666"/>
                    </a:cubicBezTo>
                    <a:lnTo>
                      <a:pt x="192" y="735"/>
                    </a:lnTo>
                    <a:lnTo>
                      <a:pt x="0" y="735"/>
                    </a:lnTo>
                    <a:lnTo>
                      <a:pt x="0" y="480"/>
                    </a:lnTo>
                    <a:lnTo>
                      <a:pt x="0" y="0"/>
                    </a:lnTo>
                    <a:lnTo>
                      <a:pt x="1728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miter lim="800000"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endParaRPr>
              </a:p>
            </p:txBody>
          </p:sp>
        </p:grpSp>
        <p:grpSp>
          <p:nvGrpSpPr>
            <p:cNvPr id="1033" name="Group 6"/>
            <p:cNvGrpSpPr>
              <a:grpSpLocks/>
            </p:cNvGrpSpPr>
            <p:nvPr/>
          </p:nvGrpSpPr>
          <p:grpSpPr bwMode="auto">
            <a:xfrm>
              <a:off x="144" y="1248"/>
              <a:ext cx="4656" cy="201"/>
              <a:chOff x="144" y="1248"/>
              <a:chExt cx="4656" cy="201"/>
            </a:xfrm>
          </p:grpSpPr>
          <p:sp>
            <p:nvSpPr>
              <p:cNvPr id="1034" name="AutoShape 7">
                <a:extLst/>
              </p:cNvPr>
              <p:cNvSpPr>
                <a:spLocks noChangeArrowheads="1"/>
              </p:cNvSpPr>
              <p:nvPr/>
            </p:nvSpPr>
            <p:spPr bwMode="auto">
              <a:xfrm>
                <a:off x="384" y="1248"/>
                <a:ext cx="4416" cy="200"/>
              </a:xfrm>
              <a:prstGeom prst="roundRect">
                <a:avLst>
                  <a:gd name="adj" fmla="val 0"/>
                </a:avLst>
              </a:prstGeom>
              <a:solidFill>
                <a:schemeClr val="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cs-CZ" altLang="cs-CZ" sz="1800" b="0" i="0" u="none" strike="noStrike" kern="1200" cap="none" spc="0" normalizeH="0" baseline="0" noProof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  <a:cs typeface="+mn-cs"/>
                </a:endParaRPr>
              </a:p>
            </p:txBody>
          </p:sp>
          <p:sp>
            <p:nvSpPr>
              <p:cNvPr id="1035" name="AutoShape 8">
                <a:extLst/>
              </p:cNvPr>
              <p:cNvSpPr>
                <a:spLocks noChangeArrowheads="1"/>
              </p:cNvSpPr>
              <p:nvPr/>
            </p:nvSpPr>
            <p:spPr bwMode="auto">
              <a:xfrm flipH="1">
                <a:off x="144" y="1248"/>
                <a:ext cx="248" cy="201"/>
              </a:xfrm>
              <a:prstGeom prst="flowChartDelay">
                <a:avLst/>
              </a:prstGeom>
              <a:solidFill>
                <a:schemeClr val="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cs-CZ" altLang="cs-CZ" sz="1800" b="0" i="0" u="none" strike="noStrike" kern="1200" cap="none" spc="0" normalizeH="0" baseline="0" noProof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  <a:cs typeface="+mn-cs"/>
                </a:endParaRPr>
              </a:p>
            </p:txBody>
          </p:sp>
        </p:grpSp>
      </p:grpSp>
      <p:sp>
        <p:nvSpPr>
          <p:cNvPr id="1027" name="AutoShape 9"/>
          <p:cNvSpPr>
            <a:spLocks noGrp="1" noChangeArrowheads="1"/>
          </p:cNvSpPr>
          <p:nvPr>
            <p:ph type="title"/>
          </p:nvPr>
        </p:nvSpPr>
        <p:spPr bwMode="auto">
          <a:xfrm>
            <a:off x="1016000" y="762000"/>
            <a:ext cx="10566400" cy="1143000"/>
          </a:xfrm>
          <a:prstGeom prst="roundRect">
            <a:avLst>
              <a:gd name="adj" fmla="val 21667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 předlohy nadpisů.</a:t>
            </a:r>
          </a:p>
        </p:txBody>
      </p:sp>
      <p:sp>
        <p:nvSpPr>
          <p:cNvPr id="1028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17601" y="2362201"/>
            <a:ext cx="10257367" cy="3724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styly předlohy textu.</a:t>
            </a:r>
          </a:p>
          <a:p>
            <a:pPr lvl="1"/>
            <a:r>
              <a:rPr lang="cs-CZ" altLang="cs-CZ" smtClean="0"/>
              <a:t>Druhá úroveň</a:t>
            </a:r>
          </a:p>
          <a:p>
            <a:pPr lvl="2"/>
            <a:r>
              <a:rPr lang="cs-CZ" altLang="cs-CZ" smtClean="0"/>
              <a:t>Třetí úroveň</a:t>
            </a:r>
          </a:p>
          <a:p>
            <a:pPr lvl="3"/>
            <a:r>
              <a:rPr lang="cs-CZ" altLang="cs-CZ" smtClean="0"/>
              <a:t>Čtvrtá úroveň</a:t>
            </a:r>
          </a:p>
          <a:p>
            <a:pPr lvl="4"/>
            <a:r>
              <a:rPr lang="cs-CZ" altLang="cs-CZ" smtClean="0"/>
              <a:t>Pátá úroveň</a:t>
            </a:r>
          </a:p>
        </p:txBody>
      </p:sp>
      <p:sp>
        <p:nvSpPr>
          <p:cNvPr id="102411" name="Rectangle 11">
            <a:extLst/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251201" y="6248401"/>
            <a:ext cx="2840567" cy="474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charset="0"/>
                <a:ea typeface="ＭＳ Ｐゴシック" pitchFamily="48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003366"/>
              </a:solidFill>
            </a:endParaRPr>
          </a:p>
        </p:txBody>
      </p:sp>
      <p:sp>
        <p:nvSpPr>
          <p:cNvPr id="102412" name="Rectangle 12">
            <a:extLst/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721600" y="6248401"/>
            <a:ext cx="3862917" cy="474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ea typeface="ＭＳ Ｐゴシック" pitchFamily="48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003366"/>
              </a:solidFill>
            </a:endParaRPr>
          </a:p>
        </p:txBody>
      </p:sp>
      <p:sp>
        <p:nvSpPr>
          <p:cNvPr id="102413" name="Rectangle 13">
            <a:extLst/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2184" y="6242050"/>
            <a:ext cx="783167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1" compatLnSpc="1">
            <a:prstTxWarp prst="textNoShape">
              <a:avLst/>
            </a:prstTxWarp>
          </a:bodyPr>
          <a:lstStyle>
            <a:lvl1pPr eaLnBrk="1" hangingPunct="1">
              <a:defRPr sz="2600" b="1">
                <a:solidFill>
                  <a:schemeClr val="bg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882C5B0-CE60-46CD-B733-D97B7D8921FC}" type="slidenum">
              <a:rPr lang="cs-CZ" altLang="cs-CZ" smtClean="0">
                <a:solidFill>
                  <a:srgbClr val="FFFFFF"/>
                </a:solidFill>
                <a:ea typeface="ＭＳ Ｐゴシック" panose="020B0600070205080204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cs-CZ" altLang="cs-CZ" smtClean="0">
              <a:solidFill>
                <a:srgbClr val="FFFFFF"/>
              </a:solidFill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12771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transition spd="med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anose="05000000000000000000" pitchFamily="2" charset="2"/>
        <a:buChar char="l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anose="05000000000000000000" pitchFamily="2" charset="2"/>
        <a:buChar char="l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0000"/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anose="05000000000000000000" pitchFamily="2" charset="2"/>
        <a:buChar char="l"/>
        <a:defRPr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0"/>
            <a:ext cx="10160000" cy="6858000"/>
            <a:chOff x="0" y="0"/>
            <a:chExt cx="4800" cy="4320"/>
          </a:xfrm>
        </p:grpSpPr>
        <p:grpSp>
          <p:nvGrpSpPr>
            <p:cNvPr id="1032" name="Group 3"/>
            <p:cNvGrpSpPr>
              <a:grpSpLocks/>
            </p:cNvGrpSpPr>
            <p:nvPr userDrawn="1"/>
          </p:nvGrpSpPr>
          <p:grpSpPr bwMode="auto">
            <a:xfrm>
              <a:off x="0" y="0"/>
              <a:ext cx="2016" cy="4320"/>
              <a:chOff x="0" y="0"/>
              <a:chExt cx="2016" cy="4320"/>
            </a:xfrm>
          </p:grpSpPr>
          <p:sp>
            <p:nvSpPr>
              <p:cNvPr id="1036" name="Rectangle 4">
                <a:extLst/>
              </p:cNvPr>
              <p:cNvSpPr>
                <a:spLocks noChangeArrowheads="1"/>
              </p:cNvSpPr>
              <p:nvPr userDrawn="1"/>
            </p:nvSpPr>
            <p:spPr bwMode="auto">
              <a:xfrm>
                <a:off x="0" y="0"/>
                <a:ext cx="480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cs-CZ" altLang="cs-CZ" sz="1800" b="0" i="0" u="none" strike="noStrike" kern="1200" cap="none" spc="0" normalizeH="0" baseline="0" noProof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  <a:cs typeface="+mn-cs"/>
                </a:endParaRPr>
              </a:p>
            </p:txBody>
          </p:sp>
          <p:sp>
            <p:nvSpPr>
              <p:cNvPr id="1037" name="Freeform 5"/>
              <p:cNvSpPr>
                <a:spLocks/>
              </p:cNvSpPr>
              <p:nvPr userDrawn="1"/>
            </p:nvSpPr>
            <p:spPr bwMode="auto">
              <a:xfrm>
                <a:off x="288" y="0"/>
                <a:ext cx="1728" cy="735"/>
              </a:xfrm>
              <a:custGeom>
                <a:avLst/>
                <a:gdLst>
                  <a:gd name="T0" fmla="*/ 1728 w 1728"/>
                  <a:gd name="T1" fmla="*/ 0 h 735"/>
                  <a:gd name="T2" fmla="*/ 1728 w 1728"/>
                  <a:gd name="T3" fmla="*/ 480 h 735"/>
                  <a:gd name="T4" fmla="*/ 380 w 1728"/>
                  <a:gd name="T5" fmla="*/ 482 h 735"/>
                  <a:gd name="T6" fmla="*/ 354 w 1728"/>
                  <a:gd name="T7" fmla="*/ 480 h 735"/>
                  <a:gd name="T8" fmla="*/ 308 w 1728"/>
                  <a:gd name="T9" fmla="*/ 489 h 735"/>
                  <a:gd name="T10" fmla="*/ 246 w 1728"/>
                  <a:gd name="T11" fmla="*/ 531 h 735"/>
                  <a:gd name="T12" fmla="*/ 206 w 1728"/>
                  <a:gd name="T13" fmla="*/ 597 h 735"/>
                  <a:gd name="T14" fmla="*/ 192 w 1728"/>
                  <a:gd name="T15" fmla="*/ 666 h 735"/>
                  <a:gd name="T16" fmla="*/ 192 w 1728"/>
                  <a:gd name="T17" fmla="*/ 735 h 735"/>
                  <a:gd name="T18" fmla="*/ 0 w 1728"/>
                  <a:gd name="T19" fmla="*/ 735 h 735"/>
                  <a:gd name="T20" fmla="*/ 0 w 1728"/>
                  <a:gd name="T21" fmla="*/ 480 h 735"/>
                  <a:gd name="T22" fmla="*/ 0 w 1728"/>
                  <a:gd name="T23" fmla="*/ 0 h 735"/>
                  <a:gd name="T24" fmla="*/ 1728 w 1728"/>
                  <a:gd name="T25" fmla="*/ 0 h 735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728" h="735">
                    <a:moveTo>
                      <a:pt x="1728" y="0"/>
                    </a:moveTo>
                    <a:lnTo>
                      <a:pt x="1728" y="480"/>
                    </a:lnTo>
                    <a:lnTo>
                      <a:pt x="380" y="482"/>
                    </a:lnTo>
                    <a:lnTo>
                      <a:pt x="354" y="480"/>
                    </a:lnTo>
                    <a:lnTo>
                      <a:pt x="308" y="489"/>
                    </a:lnTo>
                    <a:cubicBezTo>
                      <a:pt x="290" y="498"/>
                      <a:pt x="263" y="513"/>
                      <a:pt x="246" y="531"/>
                    </a:cubicBezTo>
                    <a:cubicBezTo>
                      <a:pt x="229" y="549"/>
                      <a:pt x="215" y="574"/>
                      <a:pt x="206" y="597"/>
                    </a:cubicBezTo>
                    <a:cubicBezTo>
                      <a:pt x="197" y="620"/>
                      <a:pt x="194" y="643"/>
                      <a:pt x="192" y="666"/>
                    </a:cubicBezTo>
                    <a:lnTo>
                      <a:pt x="192" y="735"/>
                    </a:lnTo>
                    <a:lnTo>
                      <a:pt x="0" y="735"/>
                    </a:lnTo>
                    <a:lnTo>
                      <a:pt x="0" y="480"/>
                    </a:lnTo>
                    <a:lnTo>
                      <a:pt x="0" y="0"/>
                    </a:lnTo>
                    <a:lnTo>
                      <a:pt x="1728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miter lim="800000"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endParaRPr>
              </a:p>
            </p:txBody>
          </p:sp>
        </p:grpSp>
        <p:grpSp>
          <p:nvGrpSpPr>
            <p:cNvPr id="1033" name="Group 6"/>
            <p:cNvGrpSpPr>
              <a:grpSpLocks/>
            </p:cNvGrpSpPr>
            <p:nvPr/>
          </p:nvGrpSpPr>
          <p:grpSpPr bwMode="auto">
            <a:xfrm>
              <a:off x="144" y="1248"/>
              <a:ext cx="4656" cy="201"/>
              <a:chOff x="144" y="1248"/>
              <a:chExt cx="4656" cy="201"/>
            </a:xfrm>
          </p:grpSpPr>
          <p:sp>
            <p:nvSpPr>
              <p:cNvPr id="1034" name="AutoShape 7">
                <a:extLst/>
              </p:cNvPr>
              <p:cNvSpPr>
                <a:spLocks noChangeArrowheads="1"/>
              </p:cNvSpPr>
              <p:nvPr/>
            </p:nvSpPr>
            <p:spPr bwMode="auto">
              <a:xfrm>
                <a:off x="384" y="1248"/>
                <a:ext cx="4416" cy="200"/>
              </a:xfrm>
              <a:prstGeom prst="roundRect">
                <a:avLst>
                  <a:gd name="adj" fmla="val 0"/>
                </a:avLst>
              </a:prstGeom>
              <a:solidFill>
                <a:schemeClr val="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cs-CZ" altLang="cs-CZ" sz="1800" b="0" i="0" u="none" strike="noStrike" kern="1200" cap="none" spc="0" normalizeH="0" baseline="0" noProof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  <a:cs typeface="+mn-cs"/>
                </a:endParaRPr>
              </a:p>
            </p:txBody>
          </p:sp>
          <p:sp>
            <p:nvSpPr>
              <p:cNvPr id="1035" name="AutoShape 8">
                <a:extLst/>
              </p:cNvPr>
              <p:cNvSpPr>
                <a:spLocks noChangeArrowheads="1"/>
              </p:cNvSpPr>
              <p:nvPr/>
            </p:nvSpPr>
            <p:spPr bwMode="auto">
              <a:xfrm flipH="1">
                <a:off x="144" y="1248"/>
                <a:ext cx="248" cy="201"/>
              </a:xfrm>
              <a:prstGeom prst="flowChartDelay">
                <a:avLst/>
              </a:prstGeom>
              <a:solidFill>
                <a:schemeClr val="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cs-CZ" altLang="cs-CZ" sz="1800" b="0" i="0" u="none" strike="noStrike" kern="1200" cap="none" spc="0" normalizeH="0" baseline="0" noProof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  <a:cs typeface="+mn-cs"/>
                </a:endParaRPr>
              </a:p>
            </p:txBody>
          </p:sp>
        </p:grpSp>
      </p:grpSp>
      <p:sp>
        <p:nvSpPr>
          <p:cNvPr id="1027" name="AutoShape 9"/>
          <p:cNvSpPr>
            <a:spLocks noGrp="1" noChangeArrowheads="1"/>
          </p:cNvSpPr>
          <p:nvPr>
            <p:ph type="title"/>
          </p:nvPr>
        </p:nvSpPr>
        <p:spPr bwMode="auto">
          <a:xfrm>
            <a:off x="1016000" y="762000"/>
            <a:ext cx="10566400" cy="1143000"/>
          </a:xfrm>
          <a:prstGeom prst="roundRect">
            <a:avLst>
              <a:gd name="adj" fmla="val 21667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 předlohy nadpisů.</a:t>
            </a:r>
          </a:p>
        </p:txBody>
      </p:sp>
      <p:sp>
        <p:nvSpPr>
          <p:cNvPr id="1028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17601" y="2362201"/>
            <a:ext cx="10257367" cy="3724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styly předlohy textu.</a:t>
            </a:r>
          </a:p>
          <a:p>
            <a:pPr lvl="1"/>
            <a:r>
              <a:rPr lang="cs-CZ" altLang="cs-CZ" smtClean="0"/>
              <a:t>Druhá úroveň</a:t>
            </a:r>
          </a:p>
          <a:p>
            <a:pPr lvl="2"/>
            <a:r>
              <a:rPr lang="cs-CZ" altLang="cs-CZ" smtClean="0"/>
              <a:t>Třetí úroveň</a:t>
            </a:r>
          </a:p>
          <a:p>
            <a:pPr lvl="3"/>
            <a:r>
              <a:rPr lang="cs-CZ" altLang="cs-CZ" smtClean="0"/>
              <a:t>Čtvrtá úroveň</a:t>
            </a:r>
          </a:p>
          <a:p>
            <a:pPr lvl="4"/>
            <a:r>
              <a:rPr lang="cs-CZ" altLang="cs-CZ" smtClean="0"/>
              <a:t>Pátá úroveň</a:t>
            </a:r>
          </a:p>
        </p:txBody>
      </p:sp>
      <p:sp>
        <p:nvSpPr>
          <p:cNvPr id="102411" name="Rectangle 11">
            <a:extLst/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251201" y="6248401"/>
            <a:ext cx="2840567" cy="474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charset="0"/>
                <a:ea typeface="ＭＳ Ｐゴシック" pitchFamily="48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003366"/>
              </a:solidFill>
            </a:endParaRPr>
          </a:p>
        </p:txBody>
      </p:sp>
      <p:sp>
        <p:nvSpPr>
          <p:cNvPr id="102412" name="Rectangle 12">
            <a:extLst/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721600" y="6248401"/>
            <a:ext cx="3862917" cy="474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ea typeface="ＭＳ Ｐゴシック" pitchFamily="48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003366"/>
              </a:solidFill>
            </a:endParaRPr>
          </a:p>
        </p:txBody>
      </p:sp>
      <p:sp>
        <p:nvSpPr>
          <p:cNvPr id="102413" name="Rectangle 13">
            <a:extLst/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2184" y="6242050"/>
            <a:ext cx="783167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1" compatLnSpc="1">
            <a:prstTxWarp prst="textNoShape">
              <a:avLst/>
            </a:prstTxWarp>
          </a:bodyPr>
          <a:lstStyle>
            <a:lvl1pPr eaLnBrk="1" hangingPunct="1">
              <a:defRPr sz="2600" b="1">
                <a:solidFill>
                  <a:schemeClr val="bg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FB80FEF-EF7B-4857-B887-4375A5B0BECD}" type="slidenum">
              <a:rPr lang="cs-CZ" altLang="cs-CZ" smtClean="0">
                <a:solidFill>
                  <a:srgbClr val="FFFFFF"/>
                </a:solidFill>
                <a:ea typeface="ＭＳ Ｐゴシック" panose="020B0600070205080204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cs-CZ" altLang="cs-CZ" smtClean="0">
              <a:solidFill>
                <a:srgbClr val="FFFFFF"/>
              </a:solidFill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842390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  <p:sldLayoutId id="2147483690" r:id="rId14"/>
    <p:sldLayoutId id="2147483691" r:id="rId15"/>
  </p:sldLayoutIdLst>
  <p:transition spd="med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anose="05000000000000000000" pitchFamily="2" charset="2"/>
        <a:buChar char="l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anose="05000000000000000000" pitchFamily="2" charset="2"/>
        <a:buChar char="l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0000"/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anose="05000000000000000000" pitchFamily="2" charset="2"/>
        <a:buChar char="l"/>
        <a:defRPr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0"/>
            <a:ext cx="10160000" cy="6858000"/>
            <a:chOff x="0" y="0"/>
            <a:chExt cx="4800" cy="4320"/>
          </a:xfrm>
        </p:grpSpPr>
        <p:grpSp>
          <p:nvGrpSpPr>
            <p:cNvPr id="1032" name="Group 3"/>
            <p:cNvGrpSpPr>
              <a:grpSpLocks/>
            </p:cNvGrpSpPr>
            <p:nvPr userDrawn="1"/>
          </p:nvGrpSpPr>
          <p:grpSpPr bwMode="auto">
            <a:xfrm>
              <a:off x="0" y="0"/>
              <a:ext cx="2016" cy="4320"/>
              <a:chOff x="0" y="0"/>
              <a:chExt cx="2016" cy="4320"/>
            </a:xfrm>
          </p:grpSpPr>
          <p:sp>
            <p:nvSpPr>
              <p:cNvPr id="1036" name="Rectangle 4">
                <a:extLst/>
              </p:cNvPr>
              <p:cNvSpPr>
                <a:spLocks noChangeArrowheads="1"/>
              </p:cNvSpPr>
              <p:nvPr userDrawn="1"/>
            </p:nvSpPr>
            <p:spPr bwMode="auto">
              <a:xfrm>
                <a:off x="0" y="0"/>
                <a:ext cx="480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cs-CZ" altLang="cs-CZ" sz="1800" b="0" i="0" u="none" strike="noStrike" kern="1200" cap="none" spc="0" normalizeH="0" baseline="0" noProof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  <a:cs typeface="+mn-cs"/>
                </a:endParaRPr>
              </a:p>
            </p:txBody>
          </p:sp>
          <p:sp>
            <p:nvSpPr>
              <p:cNvPr id="1037" name="Freeform 5"/>
              <p:cNvSpPr>
                <a:spLocks/>
              </p:cNvSpPr>
              <p:nvPr userDrawn="1"/>
            </p:nvSpPr>
            <p:spPr bwMode="auto">
              <a:xfrm>
                <a:off x="288" y="0"/>
                <a:ext cx="1728" cy="735"/>
              </a:xfrm>
              <a:custGeom>
                <a:avLst/>
                <a:gdLst>
                  <a:gd name="T0" fmla="*/ 1728 w 1728"/>
                  <a:gd name="T1" fmla="*/ 0 h 735"/>
                  <a:gd name="T2" fmla="*/ 1728 w 1728"/>
                  <a:gd name="T3" fmla="*/ 480 h 735"/>
                  <a:gd name="T4" fmla="*/ 380 w 1728"/>
                  <a:gd name="T5" fmla="*/ 482 h 735"/>
                  <a:gd name="T6" fmla="*/ 354 w 1728"/>
                  <a:gd name="T7" fmla="*/ 480 h 735"/>
                  <a:gd name="T8" fmla="*/ 308 w 1728"/>
                  <a:gd name="T9" fmla="*/ 489 h 735"/>
                  <a:gd name="T10" fmla="*/ 246 w 1728"/>
                  <a:gd name="T11" fmla="*/ 531 h 735"/>
                  <a:gd name="T12" fmla="*/ 206 w 1728"/>
                  <a:gd name="T13" fmla="*/ 597 h 735"/>
                  <a:gd name="T14" fmla="*/ 192 w 1728"/>
                  <a:gd name="T15" fmla="*/ 666 h 735"/>
                  <a:gd name="T16" fmla="*/ 192 w 1728"/>
                  <a:gd name="T17" fmla="*/ 735 h 735"/>
                  <a:gd name="T18" fmla="*/ 0 w 1728"/>
                  <a:gd name="T19" fmla="*/ 735 h 735"/>
                  <a:gd name="T20" fmla="*/ 0 w 1728"/>
                  <a:gd name="T21" fmla="*/ 480 h 735"/>
                  <a:gd name="T22" fmla="*/ 0 w 1728"/>
                  <a:gd name="T23" fmla="*/ 0 h 735"/>
                  <a:gd name="T24" fmla="*/ 1728 w 1728"/>
                  <a:gd name="T25" fmla="*/ 0 h 735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728" h="735">
                    <a:moveTo>
                      <a:pt x="1728" y="0"/>
                    </a:moveTo>
                    <a:lnTo>
                      <a:pt x="1728" y="480"/>
                    </a:lnTo>
                    <a:lnTo>
                      <a:pt x="380" y="482"/>
                    </a:lnTo>
                    <a:lnTo>
                      <a:pt x="354" y="480"/>
                    </a:lnTo>
                    <a:lnTo>
                      <a:pt x="308" y="489"/>
                    </a:lnTo>
                    <a:cubicBezTo>
                      <a:pt x="290" y="498"/>
                      <a:pt x="263" y="513"/>
                      <a:pt x="246" y="531"/>
                    </a:cubicBezTo>
                    <a:cubicBezTo>
                      <a:pt x="229" y="549"/>
                      <a:pt x="215" y="574"/>
                      <a:pt x="206" y="597"/>
                    </a:cubicBezTo>
                    <a:cubicBezTo>
                      <a:pt x="197" y="620"/>
                      <a:pt x="194" y="643"/>
                      <a:pt x="192" y="666"/>
                    </a:cubicBezTo>
                    <a:lnTo>
                      <a:pt x="192" y="735"/>
                    </a:lnTo>
                    <a:lnTo>
                      <a:pt x="0" y="735"/>
                    </a:lnTo>
                    <a:lnTo>
                      <a:pt x="0" y="480"/>
                    </a:lnTo>
                    <a:lnTo>
                      <a:pt x="0" y="0"/>
                    </a:lnTo>
                    <a:lnTo>
                      <a:pt x="1728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miter lim="800000"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endParaRPr>
              </a:p>
            </p:txBody>
          </p:sp>
        </p:grpSp>
        <p:grpSp>
          <p:nvGrpSpPr>
            <p:cNvPr id="1033" name="Group 6"/>
            <p:cNvGrpSpPr>
              <a:grpSpLocks/>
            </p:cNvGrpSpPr>
            <p:nvPr/>
          </p:nvGrpSpPr>
          <p:grpSpPr bwMode="auto">
            <a:xfrm>
              <a:off x="144" y="1248"/>
              <a:ext cx="4656" cy="201"/>
              <a:chOff x="144" y="1248"/>
              <a:chExt cx="4656" cy="201"/>
            </a:xfrm>
          </p:grpSpPr>
          <p:sp>
            <p:nvSpPr>
              <p:cNvPr id="1034" name="AutoShape 7">
                <a:extLst/>
              </p:cNvPr>
              <p:cNvSpPr>
                <a:spLocks noChangeArrowheads="1"/>
              </p:cNvSpPr>
              <p:nvPr/>
            </p:nvSpPr>
            <p:spPr bwMode="auto">
              <a:xfrm>
                <a:off x="384" y="1248"/>
                <a:ext cx="4416" cy="200"/>
              </a:xfrm>
              <a:prstGeom prst="roundRect">
                <a:avLst>
                  <a:gd name="adj" fmla="val 0"/>
                </a:avLst>
              </a:prstGeom>
              <a:solidFill>
                <a:schemeClr val="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cs-CZ" altLang="cs-CZ" sz="1800" b="0" i="0" u="none" strike="noStrike" kern="1200" cap="none" spc="0" normalizeH="0" baseline="0" noProof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  <a:cs typeface="+mn-cs"/>
                </a:endParaRPr>
              </a:p>
            </p:txBody>
          </p:sp>
          <p:sp>
            <p:nvSpPr>
              <p:cNvPr id="1035" name="AutoShape 8">
                <a:extLst/>
              </p:cNvPr>
              <p:cNvSpPr>
                <a:spLocks noChangeArrowheads="1"/>
              </p:cNvSpPr>
              <p:nvPr/>
            </p:nvSpPr>
            <p:spPr bwMode="auto">
              <a:xfrm flipH="1">
                <a:off x="144" y="1248"/>
                <a:ext cx="248" cy="201"/>
              </a:xfrm>
              <a:prstGeom prst="flowChartDelay">
                <a:avLst/>
              </a:prstGeom>
              <a:solidFill>
                <a:schemeClr val="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cs-CZ" altLang="cs-CZ" sz="1800" b="0" i="0" u="none" strike="noStrike" kern="1200" cap="none" spc="0" normalizeH="0" baseline="0" noProof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  <a:cs typeface="+mn-cs"/>
                </a:endParaRPr>
              </a:p>
            </p:txBody>
          </p:sp>
        </p:grpSp>
      </p:grpSp>
      <p:sp>
        <p:nvSpPr>
          <p:cNvPr id="1027" name="AutoShape 9"/>
          <p:cNvSpPr>
            <a:spLocks noGrp="1" noChangeArrowheads="1"/>
          </p:cNvSpPr>
          <p:nvPr>
            <p:ph type="title"/>
          </p:nvPr>
        </p:nvSpPr>
        <p:spPr bwMode="auto">
          <a:xfrm>
            <a:off x="1016000" y="762000"/>
            <a:ext cx="10566400" cy="1143000"/>
          </a:xfrm>
          <a:prstGeom prst="roundRect">
            <a:avLst>
              <a:gd name="adj" fmla="val 21667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 předlohy nadpisů.</a:t>
            </a:r>
          </a:p>
        </p:txBody>
      </p:sp>
      <p:sp>
        <p:nvSpPr>
          <p:cNvPr id="1028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17601" y="2362201"/>
            <a:ext cx="10257367" cy="3724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styly předlohy textu.</a:t>
            </a:r>
          </a:p>
          <a:p>
            <a:pPr lvl="1"/>
            <a:r>
              <a:rPr lang="cs-CZ" altLang="cs-CZ" smtClean="0"/>
              <a:t>Druhá úroveň</a:t>
            </a:r>
          </a:p>
          <a:p>
            <a:pPr lvl="2"/>
            <a:r>
              <a:rPr lang="cs-CZ" altLang="cs-CZ" smtClean="0"/>
              <a:t>Třetí úroveň</a:t>
            </a:r>
          </a:p>
          <a:p>
            <a:pPr lvl="3"/>
            <a:r>
              <a:rPr lang="cs-CZ" altLang="cs-CZ" smtClean="0"/>
              <a:t>Čtvrtá úroveň</a:t>
            </a:r>
          </a:p>
          <a:p>
            <a:pPr lvl="4"/>
            <a:r>
              <a:rPr lang="cs-CZ" altLang="cs-CZ" smtClean="0"/>
              <a:t>Pátá úroveň</a:t>
            </a:r>
          </a:p>
        </p:txBody>
      </p:sp>
      <p:sp>
        <p:nvSpPr>
          <p:cNvPr id="98315" name="Rectangle 11">
            <a:extLst/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251201" y="6248401"/>
            <a:ext cx="2840567" cy="474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charset="0"/>
                <a:ea typeface="ＭＳ Ｐゴシック" pitchFamily="32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003366"/>
              </a:solidFill>
            </a:endParaRPr>
          </a:p>
        </p:txBody>
      </p:sp>
      <p:sp>
        <p:nvSpPr>
          <p:cNvPr id="98316" name="Rectangle 12">
            <a:extLst/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721600" y="6248401"/>
            <a:ext cx="3862917" cy="474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ea typeface="ＭＳ Ｐゴシック" pitchFamily="32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003366"/>
              </a:solidFill>
            </a:endParaRPr>
          </a:p>
        </p:txBody>
      </p:sp>
      <p:sp>
        <p:nvSpPr>
          <p:cNvPr id="98317" name="Rectangle 13">
            <a:extLst/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2184" y="6242050"/>
            <a:ext cx="783167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1" compatLnSpc="1">
            <a:prstTxWarp prst="textNoShape">
              <a:avLst/>
            </a:prstTxWarp>
          </a:bodyPr>
          <a:lstStyle>
            <a:lvl1pPr eaLnBrk="1" hangingPunct="1">
              <a:defRPr sz="2600" b="1">
                <a:solidFill>
                  <a:schemeClr val="bg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B1591E3-B3A6-4B9E-BF1F-087DABD6AFEC}" type="slidenum">
              <a:rPr lang="cs-CZ" altLang="cs-CZ" smtClean="0">
                <a:solidFill>
                  <a:srgbClr val="FFFFFF"/>
                </a:solidFill>
                <a:ea typeface="ＭＳ Ｐゴシック" panose="020B0600070205080204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cs-CZ" altLang="cs-CZ" smtClean="0">
              <a:solidFill>
                <a:srgbClr val="FFFFFF"/>
              </a:solidFill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928284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  <p:sldLayoutId id="2147483706" r:id="rId14"/>
    <p:sldLayoutId id="2147483707" r:id="rId15"/>
    <p:sldLayoutId id="2147483708" r:id="rId16"/>
    <p:sldLayoutId id="2147483709" r:id="rId17"/>
    <p:sldLayoutId id="2147483710" r:id="rId18"/>
  </p:sldLayoutIdLst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anose="05000000000000000000" pitchFamily="2" charset="2"/>
        <a:buChar char="l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anose="05000000000000000000" pitchFamily="2" charset="2"/>
        <a:buChar char="l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0000"/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anose="05000000000000000000" pitchFamily="2" charset="2"/>
        <a:buChar char="l"/>
        <a:defRPr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37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8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8.xml"/><Relationship Id="rId4" Type="http://schemas.openxmlformats.org/officeDocument/2006/relationships/comments" Target="../comments/commen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8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8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8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wmf"/><Relationship Id="rId1" Type="http://schemas.openxmlformats.org/officeDocument/2006/relationships/slideLayout" Target="../slideLayouts/slideLayout3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65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74.jpe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8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8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84.jpeg"/><Relationship Id="rId5" Type="http://schemas.openxmlformats.org/officeDocument/2006/relationships/image" Target="../media/image83.jpeg"/><Relationship Id="rId4" Type="http://schemas.openxmlformats.org/officeDocument/2006/relationships/image" Target="../media/image82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slideLayout" Target="../slideLayouts/slideLayout28.xml"/><Relationship Id="rId1" Type="http://schemas.openxmlformats.org/officeDocument/2006/relationships/tags" Target="../tags/tag1.xml"/><Relationship Id="rId6" Type="http://schemas.openxmlformats.org/officeDocument/2006/relationships/image" Target="../media/image88.jpe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wmf"/><Relationship Id="rId2" Type="http://schemas.openxmlformats.org/officeDocument/2006/relationships/slideLayout" Target="../slideLayouts/slideLayout28.xml"/><Relationship Id="rId1" Type="http://schemas.openxmlformats.org/officeDocument/2006/relationships/tags" Target="../tags/tag2.xml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omments" Target="../comments/comment1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slideLayout" Target="../slideLayouts/slideLayout28.xml"/><Relationship Id="rId1" Type="http://schemas.openxmlformats.org/officeDocument/2006/relationships/tags" Target="../tags/tag3.xml"/><Relationship Id="rId4" Type="http://schemas.openxmlformats.org/officeDocument/2006/relationships/image" Target="../media/image92.pn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8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slideLayout" Target="../slideLayouts/slideLayout28.xml"/><Relationship Id="rId1" Type="http://schemas.openxmlformats.org/officeDocument/2006/relationships/tags" Target="../tags/tag4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8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8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8.xml"/><Relationship Id="rId1" Type="http://schemas.openxmlformats.org/officeDocument/2006/relationships/tags" Target="../tags/tag5.xml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slideLayout" Target="../slideLayouts/slideLayout32.xml"/><Relationship Id="rId1" Type="http://schemas.openxmlformats.org/officeDocument/2006/relationships/tags" Target="../tags/tag6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8.xml"/><Relationship Id="rId1" Type="http://schemas.openxmlformats.org/officeDocument/2006/relationships/tags" Target="../tags/tag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slideLayout" Target="../slideLayouts/slideLayout28.xml"/><Relationship Id="rId1" Type="http://schemas.openxmlformats.org/officeDocument/2006/relationships/tags" Target="../tags/tag8.xml"/><Relationship Id="rId4" Type="http://schemas.openxmlformats.org/officeDocument/2006/relationships/image" Target="../media/image102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slideLayout" Target="../slideLayouts/slideLayout28.xml"/><Relationship Id="rId1" Type="http://schemas.openxmlformats.org/officeDocument/2006/relationships/tags" Target="../tags/tag9.xml"/><Relationship Id="rId6" Type="http://schemas.openxmlformats.org/officeDocument/2006/relationships/image" Target="../media/image106.png"/><Relationship Id="rId5" Type="http://schemas.openxmlformats.org/officeDocument/2006/relationships/image" Target="../media/image105.jpeg"/><Relationship Id="rId4" Type="http://schemas.openxmlformats.org/officeDocument/2006/relationships/image" Target="../media/image104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err="1" smtClean="0"/>
              <a:t>Lecture</a:t>
            </a:r>
            <a:r>
              <a:rPr lang="cs-CZ" dirty="0" smtClean="0"/>
              <a:t> 1 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 dirty="0" smtClean="0"/>
          </a:p>
          <a:p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/>
              <a:t>Basics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Heredity</a:t>
            </a:r>
          </a:p>
        </p:txBody>
      </p:sp>
    </p:spTree>
    <p:extLst>
      <p:ext uri="{BB962C8B-B14F-4D97-AF65-F5344CB8AC3E}">
        <p14:creationId xmlns:p14="http://schemas.microsoft.com/office/powerpoint/2010/main" val="871920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AutoShape 2"/>
          <p:cNvSpPr>
            <a:spLocks noGrp="1" noChangeArrowheads="1"/>
          </p:cNvSpPr>
          <p:nvPr>
            <p:ph type="title"/>
          </p:nvPr>
        </p:nvSpPr>
        <p:spPr>
          <a:xfrm>
            <a:off x="363793" y="377956"/>
            <a:ext cx="11464413" cy="1143000"/>
          </a:xfrm>
        </p:spPr>
        <p:txBody>
          <a:bodyPr/>
          <a:lstStyle/>
          <a:p>
            <a:pPr eaLnBrk="1" hangingPunct="1"/>
            <a:r>
              <a:rPr lang="en-US" altLang="cs-CZ" sz="3200" b="1" i="1" dirty="0" smtClean="0"/>
              <a:t>Wild pea (</a:t>
            </a:r>
            <a:r>
              <a:rPr lang="en-US" altLang="cs-CZ" sz="3200" b="1" i="1" dirty="0" err="1" smtClean="0"/>
              <a:t>Pisum</a:t>
            </a:r>
            <a:r>
              <a:rPr lang="en-US" altLang="cs-CZ" sz="3200" b="1" i="1" dirty="0" smtClean="0"/>
              <a:t> </a:t>
            </a:r>
            <a:r>
              <a:rPr lang="en-US" altLang="cs-CZ" sz="3200" b="1" i="1" dirty="0" err="1" smtClean="0"/>
              <a:t>sativum</a:t>
            </a:r>
            <a:r>
              <a:rPr lang="en-US" altLang="cs-CZ" sz="3200" b="1" i="1" dirty="0" smtClean="0"/>
              <a:t>) </a:t>
            </a:r>
            <a:r>
              <a:rPr lang="en-US" altLang="cs-CZ" sz="3200" i="1" dirty="0" smtClean="0"/>
              <a:t>-  model object of Mendel´s experiments</a:t>
            </a:r>
            <a:endParaRPr lang="en-US" altLang="cs-CZ" sz="2400" dirty="0"/>
          </a:p>
        </p:txBody>
      </p:sp>
      <p:pic>
        <p:nvPicPr>
          <p:cNvPr id="64515" name="Picture 4" descr="14-01-GeneticCross-L">
            <a:extLst/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8136370" y="1520956"/>
            <a:ext cx="3465694" cy="5097515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092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363" y="3820241"/>
            <a:ext cx="6464190" cy="25608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9093" name="Text Box 6"/>
          <p:cNvSpPr txBox="1">
            <a:spLocks noChangeArrowheads="1"/>
          </p:cNvSpPr>
          <p:nvPr/>
        </p:nvSpPr>
        <p:spPr bwMode="auto">
          <a:xfrm>
            <a:off x="654050" y="1557339"/>
            <a:ext cx="6261101" cy="2446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Char char="•"/>
            </a:pPr>
            <a:r>
              <a:rPr lang="en-US" altLang="cs-CZ" sz="1800" dirty="0" smtClean="0"/>
              <a:t>True - breeding, self - pollinating plant with big blooms 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Char char="•"/>
            </a:pPr>
            <a:r>
              <a:rPr lang="en-US" altLang="cs-CZ" sz="1800" dirty="0" smtClean="0"/>
              <a:t> large number of varieties </a:t>
            </a:r>
            <a:endParaRPr lang="en-US" altLang="cs-CZ" sz="1800" dirty="0" smtClean="0">
              <a:solidFill>
                <a:srgbClr val="FF0000"/>
              </a:solidFill>
            </a:endParaRPr>
          </a:p>
          <a:p>
            <a:pPr eaLnBrk="1" hangingPunct="1">
              <a:spcBef>
                <a:spcPct val="50000"/>
              </a:spcBef>
              <a:buClrTx/>
              <a:buSzTx/>
              <a:buFontTx/>
              <a:buChar char="•"/>
            </a:pPr>
            <a:r>
              <a:rPr lang="en-US" altLang="cs-CZ" sz="1800" dirty="0" smtClean="0"/>
              <a:t> easy to grow, regular and steady yield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Char char="•"/>
            </a:pPr>
            <a:r>
              <a:rPr lang="en-US" altLang="cs-CZ" sz="1800" dirty="0" smtClean="0"/>
              <a:t> possible control of plant fertilization </a:t>
            </a:r>
            <a:endParaRPr lang="en-US" altLang="cs-CZ" sz="1800" u="sng" dirty="0" smtClean="0">
              <a:solidFill>
                <a:srgbClr val="FF0000"/>
              </a:solidFill>
            </a:endParaRPr>
          </a:p>
          <a:p>
            <a:pPr eaLnBrk="1" hangingPunct="1">
              <a:spcBef>
                <a:spcPct val="50000"/>
              </a:spcBef>
              <a:buClrTx/>
              <a:buSzTx/>
              <a:buFontTx/>
              <a:buChar char="•"/>
            </a:pPr>
            <a:r>
              <a:rPr lang="en-US" altLang="cs-CZ" sz="1800" dirty="0" smtClean="0"/>
              <a:t> 7 pairs of chromosomes </a:t>
            </a:r>
            <a:r>
              <a:rPr lang="en-US" altLang="cs-CZ" sz="1800" i="1" dirty="0" smtClean="0"/>
              <a:t>(2n = 14)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Char char="•"/>
            </a:pPr>
            <a:endParaRPr lang="en-US" altLang="cs-CZ" sz="1800" b="1" u="sng" dirty="0">
              <a:solidFill>
                <a:srgbClr val="FF0000"/>
              </a:solidFill>
            </a:endParaRPr>
          </a:p>
        </p:txBody>
      </p:sp>
      <p:sp>
        <p:nvSpPr>
          <p:cNvPr id="89094" name="TextovéPole 1"/>
          <p:cNvSpPr txBox="1">
            <a:spLocks noChangeArrowheads="1"/>
          </p:cNvSpPr>
          <p:nvPr/>
        </p:nvSpPr>
        <p:spPr bwMode="auto">
          <a:xfrm>
            <a:off x="9138748" y="1188007"/>
            <a:ext cx="201612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b="1" dirty="0">
                <a:solidFill>
                  <a:srgbClr val="FF0000"/>
                </a:solidFill>
              </a:rPr>
              <a:t>     </a:t>
            </a:r>
            <a:r>
              <a:rPr lang="en-US" altLang="cs-CZ" sz="1800" b="1" dirty="0" smtClean="0"/>
              <a:t>Breeding</a:t>
            </a:r>
            <a:endParaRPr lang="en-US" altLang="cs-CZ" sz="2400" b="1" i="1" dirty="0"/>
          </a:p>
        </p:txBody>
      </p:sp>
    </p:spTree>
    <p:extLst>
      <p:ext uri="{BB962C8B-B14F-4D97-AF65-F5344CB8AC3E}">
        <p14:creationId xmlns:p14="http://schemas.microsoft.com/office/powerpoint/2010/main" val="2068577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AutoShape 2">
            <a:extLst/>
          </p:cNvPr>
          <p:cNvSpPr>
            <a:spLocks noGrp="1" noChangeArrowheads="1"/>
          </p:cNvSpPr>
          <p:nvPr>
            <p:ph type="title"/>
          </p:nvPr>
        </p:nvSpPr>
        <p:spPr>
          <a:xfrm>
            <a:off x="442452" y="260352"/>
            <a:ext cx="9947737" cy="1243984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b="1" dirty="0" err="1" smtClean="0"/>
              <a:t>Mendels</a:t>
            </a:r>
            <a:r>
              <a:rPr lang="en-US" sz="3200" b="1" dirty="0" smtClean="0"/>
              <a:t>´ s experiments  - character of traits</a:t>
            </a:r>
            <a:r>
              <a:rPr lang="en-US" sz="3200" dirty="0" smtClean="0">
                <a:latin typeface="+mn-lt"/>
              </a:rPr>
              <a:t/>
            </a:r>
            <a:br>
              <a:rPr lang="en-US" sz="3200" dirty="0" smtClean="0">
                <a:latin typeface="+mn-lt"/>
              </a:rPr>
            </a:br>
            <a:endParaRPr lang="en-US" sz="3200" dirty="0">
              <a:latin typeface="+mn-lt"/>
            </a:endParaRPr>
          </a:p>
        </p:txBody>
      </p:sp>
      <p:sp>
        <p:nvSpPr>
          <p:cNvPr id="98307" name="Text Box 4">
            <a:extLst/>
          </p:cNvPr>
          <p:cNvSpPr txBox="1">
            <a:spLocks noChangeArrowheads="1"/>
          </p:cNvSpPr>
          <p:nvPr/>
        </p:nvSpPr>
        <p:spPr bwMode="auto">
          <a:xfrm>
            <a:off x="442452" y="1874085"/>
            <a:ext cx="11425698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altLang="cs-CZ" sz="2400" b="1" dirty="0" smtClean="0"/>
              <a:t>  </a:t>
            </a:r>
            <a:r>
              <a:rPr lang="en-US" altLang="cs-CZ" sz="2000" b="1" i="1" dirty="0" smtClean="0">
                <a:solidFill>
                  <a:srgbClr val="FF0000"/>
                </a:solidFill>
              </a:rPr>
              <a:t>7 traits </a:t>
            </a:r>
            <a:r>
              <a:rPr lang="en-US" altLang="cs-CZ" sz="2000" b="1" i="1" dirty="0" smtClean="0"/>
              <a:t>– stand alone, </a:t>
            </a:r>
            <a:r>
              <a:rPr lang="en-US" altLang="cs-CZ" sz="2000" b="1" i="1" dirty="0" err="1" smtClean="0"/>
              <a:t>binar</a:t>
            </a:r>
            <a:r>
              <a:rPr lang="en-US" altLang="cs-CZ" sz="2000" b="1" i="1" dirty="0" smtClean="0"/>
              <a:t> („yes or no“)</a:t>
            </a:r>
          </a:p>
          <a:p>
            <a:pPr marL="342900" indent="-342900" eaLnBrk="1" hangingPunct="1"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en-US" altLang="cs-CZ" sz="2000" i="1" dirty="0" smtClean="0"/>
              <a:t>34 </a:t>
            </a:r>
            <a:r>
              <a:rPr lang="en-US" dirty="0" smtClean="0"/>
              <a:t>varieties</a:t>
            </a:r>
            <a:r>
              <a:rPr lang="en-US" altLang="cs-CZ" sz="2000" i="1" dirty="0" smtClean="0"/>
              <a:t>  – 2 years of  observing  -  </a:t>
            </a:r>
            <a:r>
              <a:rPr lang="en-US" altLang="cs-CZ" sz="2000" b="1" i="1" dirty="0" smtClean="0"/>
              <a:t>22  varieties </a:t>
            </a:r>
            <a:r>
              <a:rPr lang="en-US" altLang="cs-CZ" sz="2000" i="1" dirty="0" smtClean="0"/>
              <a:t>with steady difference of traits</a:t>
            </a:r>
            <a:endParaRPr lang="en-US" altLang="cs-CZ" sz="2000" i="1" u="sng" dirty="0" smtClean="0"/>
          </a:p>
          <a:p>
            <a:pPr eaLnBrk="1" hangingPunct="1">
              <a:spcBef>
                <a:spcPct val="50000"/>
              </a:spcBef>
              <a:defRPr/>
            </a:pPr>
            <a:r>
              <a:rPr lang="en-US" altLang="cs-CZ" sz="2000" b="1" i="1" dirty="0" smtClean="0"/>
              <a:t>     Parental varieties = </a:t>
            </a:r>
            <a:r>
              <a:rPr lang="en-US" altLang="cs-CZ" sz="2400" b="1" i="1" dirty="0" smtClean="0">
                <a:solidFill>
                  <a:srgbClr val="FF0000"/>
                </a:solidFill>
              </a:rPr>
              <a:t>homozygotes (AA, aa)  - differences</a:t>
            </a:r>
            <a:r>
              <a:rPr lang="en-US" altLang="cs-CZ" sz="2400" b="1" dirty="0" smtClean="0">
                <a:solidFill>
                  <a:srgbClr val="FF0000"/>
                </a:solidFill>
              </a:rPr>
              <a:t>:</a:t>
            </a:r>
            <a:endParaRPr lang="en-US" altLang="cs-CZ" sz="2400" b="1" dirty="0">
              <a:solidFill>
                <a:srgbClr val="FF0000"/>
              </a:solidFill>
            </a:endParaRPr>
          </a:p>
        </p:txBody>
      </p:sp>
      <p:sp>
        <p:nvSpPr>
          <p:cNvPr id="67588" name="Text Box 5"/>
          <p:cNvSpPr txBox="1">
            <a:spLocks noChangeArrowheads="1"/>
          </p:cNvSpPr>
          <p:nvPr/>
        </p:nvSpPr>
        <p:spPr bwMode="auto">
          <a:xfrm>
            <a:off x="1991519" y="3581270"/>
            <a:ext cx="8208962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AutoNum type="arabicPeriod"/>
            </a:pPr>
            <a:r>
              <a:rPr lang="en-US" altLang="cs-CZ" sz="1600" b="1" i="1" u="sng" dirty="0" smtClean="0">
                <a:solidFill>
                  <a:srgbClr val="CC0000"/>
                </a:solidFill>
              </a:rPr>
              <a:t>Seed shape:</a:t>
            </a:r>
            <a:r>
              <a:rPr lang="cs-CZ" altLang="cs-CZ" sz="1600" b="1" i="1" u="sng" dirty="0" smtClean="0">
                <a:solidFill>
                  <a:srgbClr val="CC0000"/>
                </a:solidFill>
              </a:rPr>
              <a:t> </a:t>
            </a:r>
            <a:r>
              <a:rPr lang="cs-CZ" altLang="cs-CZ" sz="1600" b="1" i="1" dirty="0" smtClean="0">
                <a:solidFill>
                  <a:srgbClr val="CC0000"/>
                </a:solidFill>
              </a:rPr>
              <a:t>		</a:t>
            </a:r>
            <a:r>
              <a:rPr lang="en-US" altLang="cs-CZ" sz="1600" b="1" dirty="0" smtClean="0"/>
              <a:t>round / wrinkled (chromosome 7)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AutoNum type="arabicPeriod"/>
            </a:pPr>
            <a:r>
              <a:rPr lang="en-US" altLang="cs-CZ" sz="1600" b="1" i="1" u="sng" dirty="0" smtClean="0">
                <a:solidFill>
                  <a:srgbClr val="CC0000"/>
                </a:solidFill>
              </a:rPr>
              <a:t>Seed color</a:t>
            </a:r>
            <a:r>
              <a:rPr lang="cs-CZ" altLang="cs-CZ" sz="1600" b="1" i="1" u="sng" dirty="0" smtClean="0">
                <a:solidFill>
                  <a:srgbClr val="CC0000"/>
                </a:solidFill>
              </a:rPr>
              <a:t>:</a:t>
            </a:r>
            <a:r>
              <a:rPr lang="en-US" altLang="cs-CZ" sz="1600" b="1" dirty="0" smtClean="0"/>
              <a:t> </a:t>
            </a:r>
            <a:r>
              <a:rPr lang="cs-CZ" altLang="cs-CZ" sz="1600" b="1" dirty="0" smtClean="0"/>
              <a:t>		</a:t>
            </a:r>
            <a:r>
              <a:rPr lang="en-US" altLang="cs-CZ" sz="1600" b="1" dirty="0" smtClean="0"/>
              <a:t>white / bright yellow or green (chromosome 1)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AutoNum type="arabicPeriod"/>
            </a:pPr>
            <a:r>
              <a:rPr lang="en-US" altLang="cs-CZ" sz="1600" b="1" i="1" dirty="0" smtClean="0">
                <a:solidFill>
                  <a:srgbClr val="CC0000"/>
                </a:solidFill>
              </a:rPr>
              <a:t>Bloom color:</a:t>
            </a:r>
            <a:r>
              <a:rPr lang="cs-CZ" altLang="cs-CZ" sz="1600" b="1" i="1" dirty="0" smtClean="0">
                <a:solidFill>
                  <a:srgbClr val="CC0000"/>
                </a:solidFill>
              </a:rPr>
              <a:t>		</a:t>
            </a:r>
            <a:r>
              <a:rPr lang="en-US" altLang="cs-CZ" sz="1600" b="1" dirty="0" smtClean="0"/>
              <a:t>white / purple  (chromosome 1)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AutoNum type="arabicPeriod"/>
            </a:pPr>
            <a:r>
              <a:rPr lang="en-US" altLang="cs-CZ" sz="1600" b="1" i="1" u="sng" dirty="0" smtClean="0">
                <a:solidFill>
                  <a:srgbClr val="CC0000"/>
                </a:solidFill>
              </a:rPr>
              <a:t>Pod shape</a:t>
            </a:r>
            <a:r>
              <a:rPr lang="en-US" altLang="cs-CZ" sz="1600" b="1" i="1" dirty="0" smtClean="0">
                <a:solidFill>
                  <a:srgbClr val="CC0000"/>
                </a:solidFill>
              </a:rPr>
              <a:t>:</a:t>
            </a:r>
            <a:r>
              <a:rPr lang="en-US" altLang="cs-CZ" sz="1600" b="1" dirty="0" smtClean="0"/>
              <a:t> </a:t>
            </a:r>
            <a:r>
              <a:rPr lang="cs-CZ" altLang="cs-CZ" sz="1600" b="1" dirty="0" smtClean="0"/>
              <a:t>		</a:t>
            </a:r>
            <a:r>
              <a:rPr lang="en-US" altLang="cs-CZ" sz="1600" b="1" dirty="0" smtClean="0"/>
              <a:t>inflated / constricted (chromosome 4)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AutoNum type="arabicPeriod"/>
            </a:pPr>
            <a:r>
              <a:rPr lang="en-US" altLang="cs-CZ" sz="1600" b="1" i="1" u="sng" dirty="0" smtClean="0">
                <a:solidFill>
                  <a:srgbClr val="CC0000"/>
                </a:solidFill>
              </a:rPr>
              <a:t>Pod color:</a:t>
            </a:r>
            <a:r>
              <a:rPr lang="en-US" altLang="cs-CZ" sz="1600" b="1" dirty="0" smtClean="0"/>
              <a:t> </a:t>
            </a:r>
            <a:r>
              <a:rPr lang="cs-CZ" altLang="cs-CZ" sz="1600" b="1" dirty="0" smtClean="0"/>
              <a:t>		</a:t>
            </a:r>
            <a:r>
              <a:rPr lang="en-US" altLang="cs-CZ" sz="1600" b="1" dirty="0" smtClean="0"/>
              <a:t>green / yellow (chromosome 5)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AutoNum type="arabicPeriod"/>
            </a:pPr>
            <a:r>
              <a:rPr lang="en-US" altLang="cs-CZ" sz="1600" b="1" i="1" u="sng" dirty="0" smtClean="0">
                <a:solidFill>
                  <a:srgbClr val="CC0000"/>
                </a:solidFill>
              </a:rPr>
              <a:t>Flower position:</a:t>
            </a:r>
            <a:r>
              <a:rPr lang="en-US" altLang="cs-CZ" sz="1600" b="1" i="1" dirty="0" smtClean="0"/>
              <a:t> </a:t>
            </a:r>
            <a:r>
              <a:rPr lang="cs-CZ" altLang="cs-CZ" sz="1600" b="1" i="1" dirty="0" smtClean="0"/>
              <a:t>	</a:t>
            </a:r>
            <a:r>
              <a:rPr lang="en-US" altLang="cs-CZ" sz="1600" b="1" dirty="0" smtClean="0"/>
              <a:t>axial / terminal (chromosome 4)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AutoNum type="arabicPeriod"/>
            </a:pPr>
            <a:r>
              <a:rPr lang="en-US" altLang="cs-CZ" sz="1600" b="1" i="1" u="sng" dirty="0" smtClean="0">
                <a:solidFill>
                  <a:srgbClr val="CC0000"/>
                </a:solidFill>
              </a:rPr>
              <a:t>Stem length</a:t>
            </a:r>
            <a:r>
              <a:rPr lang="en-US" altLang="cs-CZ" sz="1600" b="1" i="1" dirty="0" smtClean="0">
                <a:solidFill>
                  <a:srgbClr val="CC0000"/>
                </a:solidFill>
              </a:rPr>
              <a:t>:</a:t>
            </a:r>
            <a:r>
              <a:rPr lang="en-US" altLang="cs-CZ" sz="1600" b="1" i="1" dirty="0" smtClean="0"/>
              <a:t> </a:t>
            </a:r>
            <a:r>
              <a:rPr lang="cs-CZ" altLang="cs-CZ" sz="1600" b="1" i="1" dirty="0" smtClean="0"/>
              <a:t>		</a:t>
            </a:r>
            <a:r>
              <a:rPr lang="en-US" altLang="cs-CZ" sz="1600" b="1" dirty="0" smtClean="0"/>
              <a:t>1,9 – 2,2 m / 0,24 – 0,46m  (chromosome 4)</a:t>
            </a:r>
            <a:endParaRPr lang="en-US" altLang="cs-CZ" sz="1600" b="1" dirty="0"/>
          </a:p>
        </p:txBody>
      </p:sp>
      <p:sp>
        <p:nvSpPr>
          <p:cNvPr id="59398" name="Rectangle 6">
            <a:extLst/>
          </p:cNvPr>
          <p:cNvSpPr>
            <a:spLocks noChangeArrowheads="1"/>
          </p:cNvSpPr>
          <p:nvPr/>
        </p:nvSpPr>
        <p:spPr bwMode="auto">
          <a:xfrm>
            <a:off x="1991519" y="3487736"/>
            <a:ext cx="8137525" cy="2817812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en-US" dirty="0">
              <a:latin typeface="Arial" charset="0"/>
            </a:endParaRPr>
          </a:p>
        </p:txBody>
      </p:sp>
      <p:pic>
        <p:nvPicPr>
          <p:cNvPr id="91142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4289" y="456636"/>
            <a:ext cx="14859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1F7A7A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42150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39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AutoShape 2"/>
          <p:cNvSpPr>
            <a:spLocks noGrp="1" noChangeArrowheads="1"/>
          </p:cNvSpPr>
          <p:nvPr>
            <p:ph type="title"/>
          </p:nvPr>
        </p:nvSpPr>
        <p:spPr>
          <a:xfrm>
            <a:off x="542925" y="1030480"/>
            <a:ext cx="7561261" cy="947391"/>
          </a:xfrm>
        </p:spPr>
        <p:txBody>
          <a:bodyPr/>
          <a:lstStyle/>
          <a:p>
            <a:pPr eaLnBrk="1" hangingPunct="1"/>
            <a:r>
              <a:rPr lang="en-US" altLang="cs-CZ" sz="3200" dirty="0" smtClean="0"/>
              <a:t> </a:t>
            </a:r>
            <a:r>
              <a:rPr lang="en-US" altLang="cs-CZ" sz="2400" dirty="0" smtClean="0"/>
              <a:t>1 pair of trait observed in parental (P) generation</a:t>
            </a:r>
            <a:br>
              <a:rPr lang="en-US" altLang="cs-CZ" sz="2400" dirty="0" smtClean="0"/>
            </a:br>
            <a:r>
              <a:rPr lang="en-US" altLang="cs-CZ" sz="2400" dirty="0" smtClean="0"/>
              <a:t> offspring  - 1st (F</a:t>
            </a:r>
            <a:r>
              <a:rPr lang="en-US" altLang="cs-CZ" sz="2400" baseline="-25000" dirty="0" smtClean="0"/>
              <a:t>1 </a:t>
            </a:r>
            <a:r>
              <a:rPr lang="en-US" altLang="cs-CZ" sz="2400" dirty="0" smtClean="0"/>
              <a:t>) and second (F</a:t>
            </a:r>
            <a:r>
              <a:rPr lang="en-US" altLang="cs-CZ" sz="2400" baseline="-25000" dirty="0" smtClean="0"/>
              <a:t>2</a:t>
            </a:r>
            <a:r>
              <a:rPr lang="en-US" altLang="cs-CZ" sz="2400" dirty="0" smtClean="0"/>
              <a:t>) generation</a:t>
            </a:r>
            <a:endParaRPr lang="en-US" altLang="cs-CZ" sz="2400" dirty="0"/>
          </a:p>
        </p:txBody>
      </p:sp>
      <p:pic>
        <p:nvPicPr>
          <p:cNvPr id="68612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3804" y="4381500"/>
            <a:ext cx="6159501" cy="2381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9334" name="Rectangle 11"/>
          <p:cNvSpPr>
            <a:spLocks noChangeArrowheads="1"/>
          </p:cNvSpPr>
          <p:nvPr/>
        </p:nvSpPr>
        <p:spPr bwMode="auto">
          <a:xfrm>
            <a:off x="819150" y="2441694"/>
            <a:ext cx="6715126" cy="1943100"/>
          </a:xfrm>
          <a:prstGeom prst="rect">
            <a:avLst/>
          </a:prstGeom>
          <a:noFill/>
          <a:ln w="317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cs-CZ" sz="1800" dirty="0"/>
          </a:p>
        </p:txBody>
      </p:sp>
      <p:sp>
        <p:nvSpPr>
          <p:cNvPr id="99335" name="Text Box 14"/>
          <p:cNvSpPr txBox="1">
            <a:spLocks noChangeArrowheads="1"/>
          </p:cNvSpPr>
          <p:nvPr/>
        </p:nvSpPr>
        <p:spPr bwMode="auto">
          <a:xfrm>
            <a:off x="1065214" y="2613025"/>
            <a:ext cx="4954586" cy="1600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cs-CZ" sz="3200" b="1" dirty="0" smtClean="0">
                <a:solidFill>
                  <a:srgbClr val="FF0000"/>
                </a:solidFill>
              </a:rPr>
              <a:t>DOMINANT </a:t>
            </a:r>
            <a:r>
              <a:rPr lang="en-US" altLang="cs-CZ" sz="2000" b="1" dirty="0" smtClean="0"/>
              <a:t>trait overcome in  F</a:t>
            </a:r>
            <a:r>
              <a:rPr lang="en-US" altLang="cs-CZ" sz="2000" b="1" baseline="-25000" dirty="0" smtClean="0"/>
              <a:t>1  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cs-CZ" sz="2400" b="1" dirty="0" smtClean="0">
                <a:solidFill>
                  <a:srgbClr val="FF0000"/>
                </a:solidFill>
              </a:rPr>
              <a:t>RECESIVE</a:t>
            </a:r>
            <a:r>
              <a:rPr lang="en-US" altLang="cs-CZ" sz="2000" b="1" dirty="0" smtClean="0">
                <a:solidFill>
                  <a:srgbClr val="FF0000"/>
                </a:solidFill>
              </a:rPr>
              <a:t> </a:t>
            </a:r>
            <a:r>
              <a:rPr lang="en-US" altLang="cs-CZ" sz="2000" b="1" dirty="0" smtClean="0"/>
              <a:t> trait, 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cs-CZ" sz="2000" b="1" dirty="0" smtClean="0"/>
              <a:t>which shows itself  in generation F</a:t>
            </a:r>
            <a:r>
              <a:rPr lang="en-US" altLang="cs-CZ" sz="2000" b="1" baseline="-25000" dirty="0" smtClean="0"/>
              <a:t>2</a:t>
            </a:r>
            <a:endParaRPr lang="en-US" altLang="cs-CZ" sz="2000" b="1" baseline="-25000" dirty="0"/>
          </a:p>
        </p:txBody>
      </p:sp>
      <p:sp>
        <p:nvSpPr>
          <p:cNvPr id="92168" name="Line 15"/>
          <p:cNvSpPr>
            <a:spLocks noChangeShapeType="1"/>
          </p:cNvSpPr>
          <p:nvPr/>
        </p:nvSpPr>
        <p:spPr bwMode="auto">
          <a:xfrm>
            <a:off x="7766049" y="3248025"/>
            <a:ext cx="836615" cy="18097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68618" name="Oval 17"/>
          <p:cNvSpPr>
            <a:spLocks noChangeArrowheads="1"/>
          </p:cNvSpPr>
          <p:nvPr/>
        </p:nvSpPr>
        <p:spPr bwMode="auto">
          <a:xfrm>
            <a:off x="6488113" y="4889500"/>
            <a:ext cx="792162" cy="1873250"/>
          </a:xfrm>
          <a:prstGeom prst="ellipse">
            <a:avLst/>
          </a:prstGeom>
          <a:noFill/>
          <a:ln w="349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cs-CZ" sz="1800" dirty="0"/>
          </a:p>
        </p:txBody>
      </p:sp>
      <p:sp>
        <p:nvSpPr>
          <p:cNvPr id="92179" name="TextovéPole 2"/>
          <p:cNvSpPr txBox="1">
            <a:spLocks noChangeArrowheads="1"/>
          </p:cNvSpPr>
          <p:nvPr/>
        </p:nvSpPr>
        <p:spPr bwMode="auto">
          <a:xfrm>
            <a:off x="190919" y="207890"/>
            <a:ext cx="1169628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cs-CZ" sz="3200" b="1" dirty="0" smtClean="0">
                <a:latin typeface="+mj-lt"/>
              </a:rPr>
              <a:t>Example of monohybrid crossing:</a:t>
            </a:r>
            <a:r>
              <a:rPr lang="cs-CZ" altLang="cs-CZ" sz="3200" b="1" dirty="0" smtClean="0">
                <a:latin typeface="+mj-lt"/>
              </a:rPr>
              <a:t> </a:t>
            </a:r>
            <a:r>
              <a:rPr lang="en-US" altLang="cs-CZ" sz="3200" b="1" dirty="0" smtClean="0">
                <a:latin typeface="+mj-lt"/>
              </a:rPr>
              <a:t> height of the pea plants (tall / dwarf) </a:t>
            </a:r>
            <a:endParaRPr lang="en-US" altLang="cs-CZ" sz="3600" b="1" dirty="0">
              <a:latin typeface="+mj-lt"/>
            </a:endParaRPr>
          </a:p>
        </p:txBody>
      </p:sp>
      <p:pic>
        <p:nvPicPr>
          <p:cNvPr id="1028" name="Picture 4" descr="Monohybrid, Dihybrid, Cross, Backcross And Testcros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4437" y="1164532"/>
            <a:ext cx="2828925" cy="5523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8547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334" grpId="0" animBg="1"/>
      <p:bldP spid="6861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5104562" y="1011709"/>
            <a:ext cx="6849313" cy="73136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 smtClean="0"/>
              <a:t>2 identical copies of gene (alleles) segregate into gametes</a:t>
            </a:r>
            <a:endParaRPr lang="en-US" sz="2400" dirty="0"/>
          </a:p>
        </p:txBody>
      </p:sp>
      <p:pic>
        <p:nvPicPr>
          <p:cNvPr id="3076" name="Picture 4" descr="Obsahuje obrázek: THE PUNNETT SQUARE APPROACH FOR A MONOHYBRID CROS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105" y="391484"/>
            <a:ext cx="3823572" cy="5702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Zástupný symbol pro obsah 3"/>
          <p:cNvSpPr txBox="1">
            <a:spLocks/>
          </p:cNvSpPr>
          <p:nvPr/>
        </p:nvSpPr>
        <p:spPr>
          <a:xfrm>
            <a:off x="5235190" y="2249331"/>
            <a:ext cx="6500447" cy="78527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400" dirty="0" smtClean="0"/>
              <a:t>F</a:t>
            </a:r>
            <a:r>
              <a:rPr lang="en-US" sz="2400" baseline="-25000" dirty="0" smtClean="0"/>
              <a:t>1</a:t>
            </a:r>
            <a:r>
              <a:rPr lang="en-US" sz="2400" dirty="0" smtClean="0"/>
              <a:t> monohybrid (heterozygote) carry 2 different unique alleles in given proportion 50% (0,5) </a:t>
            </a:r>
            <a:endParaRPr lang="en-US" sz="2400" dirty="0"/>
          </a:p>
        </p:txBody>
      </p:sp>
      <p:sp>
        <p:nvSpPr>
          <p:cNvPr id="8" name="Zástupný symbol pro obsah 3"/>
          <p:cNvSpPr txBox="1">
            <a:spLocks/>
          </p:cNvSpPr>
          <p:nvPr/>
        </p:nvSpPr>
        <p:spPr>
          <a:xfrm>
            <a:off x="5235190" y="4102240"/>
            <a:ext cx="6500447" cy="78527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400" dirty="0" smtClean="0"/>
              <a:t>gametes are joining randomly YY (0,25), </a:t>
            </a:r>
            <a:r>
              <a:rPr lang="en-US" sz="2400" dirty="0" err="1" smtClean="0"/>
              <a:t>Yy</a:t>
            </a:r>
            <a:r>
              <a:rPr lang="en-US" sz="2400" dirty="0" smtClean="0"/>
              <a:t> (0,25)*2,  </a:t>
            </a:r>
            <a:r>
              <a:rPr lang="en-US" sz="2400" dirty="0" err="1" smtClean="0"/>
              <a:t>yy</a:t>
            </a:r>
            <a:r>
              <a:rPr lang="en-US" sz="2400" dirty="0" smtClean="0"/>
              <a:t> (0,25)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356041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altLang="cs-CZ" b="1" dirty="0" smtClean="0"/>
              <a:t>Identity of </a:t>
            </a:r>
            <a:r>
              <a:rPr lang="en-US" altLang="cs-CZ" b="1" dirty="0" err="1" smtClean="0"/>
              <a:t>recip</a:t>
            </a:r>
            <a:r>
              <a:rPr lang="cs-CZ" altLang="cs-CZ" b="1" dirty="0" smtClean="0"/>
              <a:t>r</a:t>
            </a:r>
            <a:r>
              <a:rPr lang="en-US" altLang="cs-CZ" b="1" dirty="0" err="1" smtClean="0"/>
              <a:t>ocal</a:t>
            </a:r>
            <a:r>
              <a:rPr lang="en-US" altLang="cs-CZ" b="1" dirty="0" smtClean="0"/>
              <a:t> crossing </a:t>
            </a:r>
          </a:p>
        </p:txBody>
      </p:sp>
      <p:pic>
        <p:nvPicPr>
          <p:cNvPr id="69636" name="Picture 3">
            <a:extLst/>
          </p:cNvPr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5448301" y="2598739"/>
            <a:ext cx="4824413" cy="3724275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3189" name="Text Box 4"/>
          <p:cNvSpPr txBox="1">
            <a:spLocks noChangeArrowheads="1"/>
          </p:cNvSpPr>
          <p:nvPr/>
        </p:nvSpPr>
        <p:spPr bwMode="auto">
          <a:xfrm>
            <a:off x="2424113" y="2997201"/>
            <a:ext cx="4824412" cy="1785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None/>
            </a:pPr>
            <a:r>
              <a:rPr lang="en-US" sz="2000" dirty="0"/>
              <a:t>A cross, with the phenotype of each sex reversed as compared with the original cross, to test the role of parental sex on inheritance </a:t>
            </a:r>
            <a:r>
              <a:rPr lang="en-US" sz="2000" dirty="0" smtClean="0"/>
              <a:t>pattern</a:t>
            </a:r>
            <a:r>
              <a:rPr lang="cs-CZ" sz="2000" dirty="0" smtClean="0"/>
              <a:t> </a:t>
            </a:r>
          </a:p>
          <a:p>
            <a:pPr>
              <a:spcBef>
                <a:spcPct val="50000"/>
              </a:spcBef>
              <a:buClrTx/>
              <a:buSzTx/>
              <a:buNone/>
            </a:pPr>
            <a:r>
              <a:rPr lang="cs-CZ" altLang="cs-CZ" sz="2000" dirty="0" smtClean="0"/>
              <a:t>      </a:t>
            </a:r>
            <a:r>
              <a:rPr lang="cs-CZ" altLang="cs-CZ" sz="2000" b="1" dirty="0" err="1" smtClean="0">
                <a:solidFill>
                  <a:srgbClr val="FF0000"/>
                </a:solidFill>
              </a:rPr>
              <a:t>identical</a:t>
            </a:r>
            <a:r>
              <a:rPr lang="cs-CZ" altLang="cs-CZ" sz="2000" b="1" dirty="0" smtClean="0">
                <a:solidFill>
                  <a:srgbClr val="FF0000"/>
                </a:solidFill>
              </a:rPr>
              <a:t> </a:t>
            </a:r>
            <a:r>
              <a:rPr lang="cs-CZ" altLang="cs-CZ" sz="2000" b="1" dirty="0" err="1" smtClean="0">
                <a:solidFill>
                  <a:srgbClr val="FF0000"/>
                </a:solidFill>
              </a:rPr>
              <a:t>results</a:t>
            </a:r>
            <a:r>
              <a:rPr lang="cs-CZ" altLang="cs-CZ" sz="2000" b="1" dirty="0" smtClean="0">
                <a:solidFill>
                  <a:srgbClr val="FF0000"/>
                </a:solidFill>
              </a:rPr>
              <a:t> in F</a:t>
            </a:r>
            <a:r>
              <a:rPr lang="cs-CZ" altLang="cs-CZ" sz="2000" b="1" baseline="-25000" dirty="0" smtClean="0">
                <a:solidFill>
                  <a:srgbClr val="FF0000"/>
                </a:solidFill>
              </a:rPr>
              <a:t>1</a:t>
            </a:r>
            <a:endParaRPr lang="cs-CZ" altLang="cs-CZ" sz="2000" b="1" baseline="-25000" dirty="0">
              <a:solidFill>
                <a:srgbClr val="FF0000"/>
              </a:solidFill>
            </a:endParaRPr>
          </a:p>
        </p:txBody>
      </p:sp>
      <p:sp>
        <p:nvSpPr>
          <p:cNvPr id="93190" name="Rectangle 5"/>
          <p:cNvSpPr>
            <a:spLocks noChangeArrowheads="1"/>
          </p:cNvSpPr>
          <p:nvPr/>
        </p:nvSpPr>
        <p:spPr bwMode="auto">
          <a:xfrm>
            <a:off x="2424113" y="2781301"/>
            <a:ext cx="4895850" cy="2303463"/>
          </a:xfrm>
          <a:prstGeom prst="rect">
            <a:avLst/>
          </a:prstGeom>
          <a:noFill/>
          <a:ln w="317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</p:txBody>
      </p:sp>
      <p:sp>
        <p:nvSpPr>
          <p:cNvPr id="93191" name="Rectangle 7"/>
          <p:cNvSpPr>
            <a:spLocks noChangeArrowheads="1"/>
          </p:cNvSpPr>
          <p:nvPr/>
        </p:nvSpPr>
        <p:spPr bwMode="auto">
          <a:xfrm>
            <a:off x="7751763" y="2565401"/>
            <a:ext cx="2520950" cy="3751263"/>
          </a:xfrm>
          <a:prstGeom prst="rect">
            <a:avLst/>
          </a:prstGeom>
          <a:noFill/>
          <a:ln w="317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</p:txBody>
      </p:sp>
      <p:sp>
        <p:nvSpPr>
          <p:cNvPr id="93192" name="Line 9"/>
          <p:cNvSpPr>
            <a:spLocks noChangeShapeType="1"/>
          </p:cNvSpPr>
          <p:nvPr/>
        </p:nvSpPr>
        <p:spPr bwMode="auto">
          <a:xfrm>
            <a:off x="2566989" y="4581525"/>
            <a:ext cx="288925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453" name="Rectangle 13">
            <a:extLst/>
          </p:cNvPr>
          <p:cNvSpPr>
            <a:spLocks noChangeArrowheads="1"/>
          </p:cNvSpPr>
          <p:nvPr/>
        </p:nvSpPr>
        <p:spPr bwMode="auto">
          <a:xfrm>
            <a:off x="8328025" y="3933826"/>
            <a:ext cx="407988" cy="36671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cs-CZ" b="1">
                <a:solidFill>
                  <a:schemeClr val="tx2"/>
                </a:solidFill>
                <a:latin typeface="Arial" charset="0"/>
              </a:rPr>
              <a:t>F</a:t>
            </a:r>
            <a:r>
              <a:rPr lang="cs-CZ" b="1" baseline="-25000">
                <a:solidFill>
                  <a:schemeClr val="tx2"/>
                </a:solidFill>
                <a:latin typeface="Arial" charset="0"/>
              </a:rPr>
              <a:t>1</a:t>
            </a:r>
          </a:p>
        </p:txBody>
      </p:sp>
      <p:sp>
        <p:nvSpPr>
          <p:cNvPr id="61454" name="Rectangle 14">
            <a:extLst/>
          </p:cNvPr>
          <p:cNvSpPr>
            <a:spLocks noChangeArrowheads="1"/>
          </p:cNvSpPr>
          <p:nvPr/>
        </p:nvSpPr>
        <p:spPr bwMode="auto">
          <a:xfrm>
            <a:off x="8401050" y="5949951"/>
            <a:ext cx="407988" cy="36671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cs-CZ" b="1">
                <a:solidFill>
                  <a:schemeClr val="tx2"/>
                </a:solidFill>
                <a:latin typeface="Arial" charset="0"/>
              </a:rPr>
              <a:t>F</a:t>
            </a:r>
            <a:r>
              <a:rPr lang="cs-CZ" b="1" baseline="-25000">
                <a:solidFill>
                  <a:schemeClr val="tx2"/>
                </a:solidFill>
                <a:latin typeface="Arial" charset="0"/>
              </a:rPr>
              <a:t>1</a:t>
            </a:r>
          </a:p>
        </p:txBody>
      </p:sp>
      <p:sp>
        <p:nvSpPr>
          <p:cNvPr id="93195" name="TextovéPole 1"/>
          <p:cNvSpPr txBox="1">
            <a:spLocks noChangeArrowheads="1"/>
          </p:cNvSpPr>
          <p:nvPr/>
        </p:nvSpPr>
        <p:spPr bwMode="auto">
          <a:xfrm>
            <a:off x="923995" y="1960236"/>
            <a:ext cx="1032011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cs-CZ" sz="2400" b="1" dirty="0" smtClean="0"/>
              <a:t>There is no difference if trait comes from mother or father!</a:t>
            </a:r>
            <a:endParaRPr lang="en-US" altLang="cs-CZ" sz="2400" b="1" dirty="0"/>
          </a:p>
        </p:txBody>
      </p:sp>
    </p:spTree>
    <p:extLst>
      <p:ext uri="{BB962C8B-B14F-4D97-AF65-F5344CB8AC3E}">
        <p14:creationId xmlns:p14="http://schemas.microsoft.com/office/powerpoint/2010/main" val="4252890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7130" name="Group 90">
            <a:extLst/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6138954"/>
              </p:ext>
            </p:extLst>
          </p:nvPr>
        </p:nvGraphicFramePr>
        <p:xfrm>
          <a:off x="6400800" y="1447800"/>
          <a:ext cx="2743200" cy="1736742"/>
        </p:xfrm>
        <a:graphic>
          <a:graphicData uri="http://schemas.openxmlformats.org/drawingml/2006/table">
            <a:tbl>
              <a:tblPr/>
              <a:tblGrid>
                <a:gridCol w="8286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001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7890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32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</a:p>
                  </a:txBody>
                  <a:tcPr marT="45617" marB="4561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32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A</a:t>
                      </a:r>
                    </a:p>
                  </a:txBody>
                  <a:tcPr marT="45617" marB="456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32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a</a:t>
                      </a:r>
                    </a:p>
                  </a:txBody>
                  <a:tcPr marT="45617" marB="456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890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32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A</a:t>
                      </a:r>
                    </a:p>
                  </a:txBody>
                  <a:tcPr marT="45617" marB="4561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32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</a:rPr>
                        <a:t>AA</a:t>
                      </a:r>
                    </a:p>
                  </a:txBody>
                  <a:tcPr marT="45617" marB="456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33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32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</a:rPr>
                        <a:t>Aa</a:t>
                      </a:r>
                    </a:p>
                  </a:txBody>
                  <a:tcPr marT="45617" marB="456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33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890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32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a</a:t>
                      </a:r>
                    </a:p>
                  </a:txBody>
                  <a:tcPr marT="45617" marB="4561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32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</a:rPr>
                        <a:t>Aa</a:t>
                      </a:r>
                    </a:p>
                  </a:txBody>
                  <a:tcPr marT="45617" marB="456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33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32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</a:rPr>
                        <a:t>aa</a:t>
                      </a:r>
                    </a:p>
                  </a:txBody>
                  <a:tcPr marT="45617" marB="456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97300" name="Rectangle 23"/>
          <p:cNvSpPr>
            <a:spLocks noChangeArrowheads="1"/>
          </p:cNvSpPr>
          <p:nvPr/>
        </p:nvSpPr>
        <p:spPr bwMode="auto">
          <a:xfrm>
            <a:off x="6172200" y="304800"/>
            <a:ext cx="3095719" cy="800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en-US" altLang="cs-CZ" sz="1800" dirty="0" smtClean="0">
                <a:solidFill>
                  <a:srgbClr val="000000"/>
                </a:solidFill>
                <a:ea typeface="ＭＳ Ｐゴシック" panose="020B0600070205080204" pitchFamily="34" charset="-128"/>
              </a:rPr>
              <a:t>heterozygote x heterozygote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en-US" altLang="cs-CZ" dirty="0" smtClean="0">
                <a:solidFill>
                  <a:srgbClr val="000000"/>
                </a:solidFill>
                <a:ea typeface="ＭＳ Ｐゴシック" panose="020B0600070205080204" pitchFamily="34" charset="-128"/>
              </a:rPr>
              <a:t>P: Aa x Aa</a:t>
            </a:r>
            <a:endParaRPr lang="en-US" altLang="cs-CZ" dirty="0">
              <a:solidFill>
                <a:srgbClr val="000000"/>
              </a:solidFill>
              <a:ea typeface="ＭＳ Ｐゴシック" panose="020B0600070205080204" pitchFamily="34" charset="-128"/>
            </a:endParaRPr>
          </a:p>
        </p:txBody>
      </p:sp>
      <p:graphicFrame>
        <p:nvGraphicFramePr>
          <p:cNvPr id="87111" name="Group 71">
            <a:extLst/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6300141"/>
              </p:ext>
            </p:extLst>
          </p:nvPr>
        </p:nvGraphicFramePr>
        <p:xfrm>
          <a:off x="6553200" y="4876800"/>
          <a:ext cx="2590800" cy="1736742"/>
        </p:xfrm>
        <a:graphic>
          <a:graphicData uri="http://schemas.openxmlformats.org/drawingml/2006/table">
            <a:tbl>
              <a:tblPr/>
              <a:tblGrid>
                <a:gridCol w="7826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445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63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7890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</a:p>
                  </a:txBody>
                  <a:tcPr marT="45617" marB="4561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32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A</a:t>
                      </a:r>
                    </a:p>
                  </a:txBody>
                  <a:tcPr marT="45617" marB="456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32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a</a:t>
                      </a:r>
                    </a:p>
                  </a:txBody>
                  <a:tcPr marT="45617" marB="456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890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32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A</a:t>
                      </a:r>
                    </a:p>
                  </a:txBody>
                  <a:tcPr marT="45617" marB="4561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</a:rPr>
                        <a:t>AA</a:t>
                      </a:r>
                    </a:p>
                  </a:txBody>
                  <a:tcPr marT="45617" marB="456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33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32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</a:rPr>
                        <a:t>Aa</a:t>
                      </a:r>
                    </a:p>
                  </a:txBody>
                  <a:tcPr marT="45617" marB="456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33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890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32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A</a:t>
                      </a:r>
                    </a:p>
                  </a:txBody>
                  <a:tcPr marT="45617" marB="4561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32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</a:rPr>
                        <a:t>AA</a:t>
                      </a:r>
                    </a:p>
                  </a:txBody>
                  <a:tcPr marT="45617" marB="456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33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32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</a:rPr>
                        <a:t>Aa</a:t>
                      </a:r>
                    </a:p>
                  </a:txBody>
                  <a:tcPr marT="45617" marB="456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33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97319" name="Rectangle 44"/>
          <p:cNvSpPr>
            <a:spLocks noChangeArrowheads="1"/>
          </p:cNvSpPr>
          <p:nvPr/>
        </p:nvSpPr>
        <p:spPr bwMode="auto">
          <a:xfrm>
            <a:off x="6248400" y="3581401"/>
            <a:ext cx="3733800" cy="1077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en-US" altLang="cs-CZ" sz="1800" dirty="0" smtClean="0">
                <a:solidFill>
                  <a:srgbClr val="000000"/>
                </a:solidFill>
                <a:ea typeface="ＭＳ Ｐゴシック" panose="020B0600070205080204" pitchFamily="34" charset="-128"/>
              </a:rPr>
              <a:t>dominant homozygote x heterozygote</a:t>
            </a:r>
            <a:r>
              <a:rPr lang="cs-CZ" altLang="cs-CZ" sz="1800" dirty="0" smtClean="0">
                <a:solidFill>
                  <a:srgbClr val="000000"/>
                </a:solidFill>
                <a:ea typeface="ＭＳ Ｐゴシック" panose="020B0600070205080204" pitchFamily="34" charset="-128"/>
              </a:rPr>
              <a:t>e</a:t>
            </a:r>
            <a:endParaRPr lang="en-US" altLang="cs-CZ" sz="1800" dirty="0" smtClean="0">
              <a:solidFill>
                <a:srgbClr val="000000"/>
              </a:solidFill>
              <a:ea typeface="ＭＳ Ｐゴシック" panose="020B0600070205080204" pitchFamily="34" charset="-128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en-US" altLang="cs-CZ" dirty="0" smtClean="0">
                <a:solidFill>
                  <a:srgbClr val="000000"/>
                </a:solidFill>
                <a:ea typeface="ＭＳ Ｐゴシック" panose="020B0600070205080204" pitchFamily="34" charset="-128"/>
              </a:rPr>
              <a:t>P: AA x Aa</a:t>
            </a:r>
            <a:endParaRPr lang="en-US" altLang="cs-CZ" dirty="0">
              <a:solidFill>
                <a:srgbClr val="00000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97320" name="Rectangle 45"/>
          <p:cNvSpPr>
            <a:spLocks noChangeArrowheads="1"/>
          </p:cNvSpPr>
          <p:nvPr/>
        </p:nvSpPr>
        <p:spPr bwMode="auto">
          <a:xfrm>
            <a:off x="1905000" y="228601"/>
            <a:ext cx="2698175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en-US" altLang="cs-CZ" sz="1800" dirty="0" smtClean="0">
                <a:solidFill>
                  <a:srgbClr val="000000"/>
                </a:solidFill>
                <a:ea typeface="ＭＳ Ｐゴシック" panose="020B0600070205080204" pitchFamily="34" charset="-128"/>
              </a:rPr>
              <a:t>dominant homozygote x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en-US" altLang="cs-CZ" sz="1800" dirty="0" smtClean="0">
                <a:solidFill>
                  <a:srgbClr val="000000"/>
                </a:solidFill>
                <a:ea typeface="ＭＳ Ｐゴシック" panose="020B0600070205080204" pitchFamily="34" charset="-128"/>
              </a:rPr>
              <a:t>recessive homozygote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en-US" altLang="cs-CZ" dirty="0" smtClean="0">
                <a:solidFill>
                  <a:srgbClr val="000000"/>
                </a:solidFill>
                <a:ea typeface="ＭＳ Ｐゴシック" panose="020B0600070205080204" pitchFamily="34" charset="-128"/>
              </a:rPr>
              <a:t>P: AA x aa</a:t>
            </a:r>
            <a:endParaRPr lang="en-US" altLang="cs-CZ" dirty="0">
              <a:solidFill>
                <a:srgbClr val="000000"/>
              </a:solidFill>
              <a:ea typeface="ＭＳ Ｐゴシック" panose="020B0600070205080204" pitchFamily="34" charset="-128"/>
            </a:endParaRPr>
          </a:p>
        </p:txBody>
      </p:sp>
      <p:graphicFrame>
        <p:nvGraphicFramePr>
          <p:cNvPr id="87108" name="Group 68">
            <a:extLst/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9279675"/>
              </p:ext>
            </p:extLst>
          </p:nvPr>
        </p:nvGraphicFramePr>
        <p:xfrm>
          <a:off x="2286000" y="4953000"/>
          <a:ext cx="2667000" cy="1736742"/>
        </p:xfrm>
        <a:graphic>
          <a:graphicData uri="http://schemas.openxmlformats.org/drawingml/2006/table">
            <a:tbl>
              <a:tblPr/>
              <a:tblGrid>
                <a:gridCol w="806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715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89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7890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32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</a:p>
                  </a:txBody>
                  <a:tcPr marT="45617" marB="4561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32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a</a:t>
                      </a:r>
                    </a:p>
                  </a:txBody>
                  <a:tcPr marT="45617" marB="456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32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a</a:t>
                      </a:r>
                    </a:p>
                  </a:txBody>
                  <a:tcPr marT="45617" marB="456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890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32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A</a:t>
                      </a:r>
                    </a:p>
                  </a:txBody>
                  <a:tcPr marT="45617" marB="4561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32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</a:rPr>
                        <a:t>Aa</a:t>
                      </a:r>
                    </a:p>
                  </a:txBody>
                  <a:tcPr marT="45617" marB="456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33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32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</a:rPr>
                        <a:t>Aa</a:t>
                      </a:r>
                    </a:p>
                  </a:txBody>
                  <a:tcPr marT="45617" marB="456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33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890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32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a</a:t>
                      </a:r>
                    </a:p>
                  </a:txBody>
                  <a:tcPr marT="45617" marB="4561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32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</a:rPr>
                        <a:t>aa</a:t>
                      </a:r>
                    </a:p>
                  </a:txBody>
                  <a:tcPr marT="45617" marB="456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</a:rPr>
                        <a:t>aa</a:t>
                      </a:r>
                      <a:endParaRPr kumimoji="0" lang="en-GB" sz="32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617" marB="456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97339" name="Rectangle 69"/>
          <p:cNvSpPr>
            <a:spLocks noChangeArrowheads="1"/>
          </p:cNvSpPr>
          <p:nvPr/>
        </p:nvSpPr>
        <p:spPr bwMode="auto">
          <a:xfrm>
            <a:off x="1992314" y="3573463"/>
            <a:ext cx="4186237" cy="843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ClrTx/>
              <a:buSzTx/>
              <a:buNone/>
            </a:pPr>
            <a:r>
              <a:rPr lang="en-US" altLang="cs-CZ" sz="1800" dirty="0" err="1" smtClean="0">
                <a:solidFill>
                  <a:srgbClr val="000000"/>
                </a:solidFill>
                <a:ea typeface="ＭＳ Ｐゴシック" panose="020B0600070205080204" pitchFamily="34" charset="-128"/>
              </a:rPr>
              <a:t>reces</a:t>
            </a:r>
            <a:r>
              <a:rPr lang="cs-CZ" altLang="cs-CZ" sz="1800" dirty="0" smtClean="0">
                <a:solidFill>
                  <a:srgbClr val="000000"/>
                </a:solidFill>
                <a:ea typeface="ＭＳ Ｐゴシック" panose="020B0600070205080204" pitchFamily="34" charset="-128"/>
              </a:rPr>
              <a:t>s</a:t>
            </a:r>
            <a:r>
              <a:rPr lang="en-US" altLang="cs-CZ" sz="1800" dirty="0" err="1" smtClean="0">
                <a:solidFill>
                  <a:srgbClr val="000000"/>
                </a:solidFill>
                <a:ea typeface="ＭＳ Ｐゴシック" panose="020B0600070205080204" pitchFamily="34" charset="-128"/>
              </a:rPr>
              <a:t>ive</a:t>
            </a:r>
            <a:r>
              <a:rPr lang="en-US" altLang="cs-CZ" sz="1800" dirty="0" smtClean="0">
                <a:solidFill>
                  <a:srgbClr val="000000"/>
                </a:solidFill>
                <a:ea typeface="ＭＳ Ｐゴシック" panose="020B0600070205080204" pitchFamily="34" charset="-128"/>
              </a:rPr>
              <a:t> homozygote x heterozygote</a:t>
            </a:r>
          </a:p>
          <a:p>
            <a:pPr fontAlgn="base">
              <a:lnSpc>
                <a:spcPct val="6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None/>
            </a:pPr>
            <a:r>
              <a:rPr lang="en-US" altLang="cs-CZ" dirty="0" smtClean="0">
                <a:solidFill>
                  <a:srgbClr val="000000"/>
                </a:solidFill>
                <a:ea typeface="ＭＳ Ｐゴシック" panose="020B0600070205080204" pitchFamily="34" charset="-128"/>
              </a:rPr>
              <a:t>P: aa x Aa</a:t>
            </a:r>
            <a:endParaRPr lang="en-US" altLang="cs-CZ" dirty="0">
              <a:solidFill>
                <a:srgbClr val="000000"/>
              </a:solidFill>
              <a:ea typeface="ＭＳ Ｐゴシック" panose="020B0600070205080204" pitchFamily="34" charset="-128"/>
            </a:endParaRPr>
          </a:p>
        </p:txBody>
      </p:sp>
      <p:graphicFrame>
        <p:nvGraphicFramePr>
          <p:cNvPr id="87112" name="Group 72">
            <a:extLst/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9681183"/>
              </p:ext>
            </p:extLst>
          </p:nvPr>
        </p:nvGraphicFramePr>
        <p:xfrm>
          <a:off x="2209800" y="1447800"/>
          <a:ext cx="2590800" cy="1736742"/>
        </p:xfrm>
        <a:graphic>
          <a:graphicData uri="http://schemas.openxmlformats.org/drawingml/2006/table">
            <a:tbl>
              <a:tblPr/>
              <a:tblGrid>
                <a:gridCol w="7826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445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63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7890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</a:p>
                  </a:txBody>
                  <a:tcPr marT="45617" marB="4561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32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a</a:t>
                      </a:r>
                      <a:endParaRPr kumimoji="0" lang="en-GB" sz="32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617" marB="456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a</a:t>
                      </a:r>
                    </a:p>
                  </a:txBody>
                  <a:tcPr marT="45617" marB="456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890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32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A</a:t>
                      </a:r>
                    </a:p>
                  </a:txBody>
                  <a:tcPr marT="45617" marB="4561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</a:rPr>
                        <a:t>A</a:t>
                      </a:r>
                      <a:r>
                        <a:rPr kumimoji="0" lang="cs-CZ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</a:rPr>
                        <a:t>a</a:t>
                      </a:r>
                      <a:endParaRPr kumimoji="0" lang="en-GB" sz="32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617" marB="456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33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</a:rPr>
                        <a:t>Aa</a:t>
                      </a:r>
                    </a:p>
                  </a:txBody>
                  <a:tcPr marT="45617" marB="456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33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890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A</a:t>
                      </a:r>
                    </a:p>
                  </a:txBody>
                  <a:tcPr marT="45617" marB="4561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</a:rPr>
                        <a:t>A</a:t>
                      </a:r>
                      <a:r>
                        <a:rPr kumimoji="0" lang="cs-CZ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</a:rPr>
                        <a:t>a</a:t>
                      </a:r>
                      <a:endParaRPr kumimoji="0" lang="en-GB" sz="32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617" marB="456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33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</a:rPr>
                        <a:t>Aa</a:t>
                      </a:r>
                      <a:endParaRPr kumimoji="0" lang="en-GB" sz="32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617" marB="456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33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97358" name="TextovéPole 1"/>
          <p:cNvSpPr txBox="1">
            <a:spLocks noChangeArrowheads="1"/>
          </p:cNvSpPr>
          <p:nvPr/>
        </p:nvSpPr>
        <p:spPr bwMode="auto">
          <a:xfrm>
            <a:off x="3227388" y="1306514"/>
            <a:ext cx="16573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en-US" altLang="cs-CZ" sz="1800" dirty="0" smtClean="0">
                <a:solidFill>
                  <a:srgbClr val="000000"/>
                </a:solidFill>
                <a:ea typeface="ＭＳ Ｐゴシック" panose="020B0600070205080204" pitchFamily="34" charset="-128"/>
              </a:rPr>
              <a:t>gametes</a:t>
            </a:r>
            <a:endParaRPr lang="en-US" altLang="cs-CZ" sz="1800" dirty="0">
              <a:solidFill>
                <a:srgbClr val="000000"/>
              </a:solidFill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3899129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Nadpis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altLang="cs-CZ" smtClean="0"/>
          </a:p>
        </p:txBody>
      </p:sp>
      <p:pic>
        <p:nvPicPr>
          <p:cNvPr id="98307" name="Zástupný symbol pro obsah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90638" y="0"/>
            <a:ext cx="9467851" cy="6858000"/>
          </a:xfrm>
        </p:spPr>
      </p:pic>
      <p:sp>
        <p:nvSpPr>
          <p:cNvPr id="5" name="TextovéPole 4">
            <a:extLst/>
          </p:cNvPr>
          <p:cNvSpPr txBox="1"/>
          <p:nvPr/>
        </p:nvSpPr>
        <p:spPr>
          <a:xfrm>
            <a:off x="4475164" y="260350"/>
            <a:ext cx="608488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32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charset="0"/>
                <a:ea typeface="ＭＳ Ｐゴシック" pitchFamily="48" charset="-128"/>
              </a:rPr>
              <a:t>Gametes of a monohybrid - Aa</a:t>
            </a:r>
            <a:endParaRPr lang="en-US" sz="3200" b="1" dirty="0">
              <a:solidFill>
                <a:schemeClr val="tx2">
                  <a:lumMod val="60000"/>
                  <a:lumOff val="40000"/>
                </a:schemeClr>
              </a:solidFill>
              <a:latin typeface="Arial" charset="0"/>
              <a:ea typeface="ＭＳ Ｐゴシック" pitchFamily="48" charset="-128"/>
            </a:endParaRPr>
          </a:p>
        </p:txBody>
      </p:sp>
      <p:sp>
        <p:nvSpPr>
          <p:cNvPr id="2" name="TextovéPole 1">
            <a:extLst/>
          </p:cNvPr>
          <p:cNvSpPr txBox="1"/>
          <p:nvPr/>
        </p:nvSpPr>
        <p:spPr>
          <a:xfrm>
            <a:off x="1774825" y="1557338"/>
            <a:ext cx="5257800" cy="156966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2400" b="1" dirty="0" smtClean="0">
                <a:solidFill>
                  <a:srgbClr val="FFFF00"/>
                </a:solidFill>
              </a:rPr>
              <a:t>Mendel identified that heterozygote parents create gametes with  one of their two allele with same exact probability …</a:t>
            </a:r>
            <a:r>
              <a:rPr lang="cs-CZ" sz="2400" b="1" dirty="0" smtClean="0">
                <a:solidFill>
                  <a:srgbClr val="FFFF00"/>
                </a:solidFill>
              </a:rPr>
              <a:t> </a:t>
            </a:r>
            <a:r>
              <a:rPr lang="en-US" sz="2400" b="1" dirty="0" smtClean="0">
                <a:solidFill>
                  <a:srgbClr val="FFFF00"/>
                </a:solidFill>
              </a:rPr>
              <a:t>but how can prove this? </a:t>
            </a:r>
            <a:endParaRPr lang="en-US" sz="2400" b="1" dirty="0">
              <a:solidFill>
                <a:srgbClr val="FFFF00"/>
              </a:solidFill>
            </a:endParaRPr>
          </a:p>
        </p:txBody>
      </p:sp>
      <p:sp>
        <p:nvSpPr>
          <p:cNvPr id="98310" name="TextovéPole 2"/>
          <p:cNvSpPr txBox="1">
            <a:spLocks noChangeArrowheads="1"/>
          </p:cNvSpPr>
          <p:nvPr/>
        </p:nvSpPr>
        <p:spPr bwMode="auto">
          <a:xfrm>
            <a:off x="4475164" y="5072063"/>
            <a:ext cx="7207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b="1">
                <a:solidFill>
                  <a:schemeClr val="bg1"/>
                </a:solidFill>
              </a:rPr>
              <a:t>A</a:t>
            </a:r>
          </a:p>
        </p:txBody>
      </p:sp>
      <p:sp>
        <p:nvSpPr>
          <p:cNvPr id="98311" name="TextovéPole 6"/>
          <p:cNvSpPr txBox="1">
            <a:spLocks noChangeArrowheads="1"/>
          </p:cNvSpPr>
          <p:nvPr/>
        </p:nvSpPr>
        <p:spPr bwMode="auto">
          <a:xfrm>
            <a:off x="6024564" y="5246689"/>
            <a:ext cx="7191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b="1">
                <a:solidFill>
                  <a:schemeClr val="bg1"/>
                </a:solidFill>
              </a:rPr>
              <a:t>A</a:t>
            </a:r>
          </a:p>
        </p:txBody>
      </p:sp>
      <p:sp>
        <p:nvSpPr>
          <p:cNvPr id="98312" name="Obdélník 5"/>
          <p:cNvSpPr>
            <a:spLocks noChangeArrowheads="1"/>
          </p:cNvSpPr>
          <p:nvPr/>
        </p:nvSpPr>
        <p:spPr bwMode="auto">
          <a:xfrm>
            <a:off x="2782889" y="76200"/>
            <a:ext cx="8969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b="1">
                <a:solidFill>
                  <a:schemeClr val="bg1"/>
                </a:solidFill>
              </a:rPr>
              <a:t>A</a:t>
            </a:r>
          </a:p>
        </p:txBody>
      </p:sp>
      <p:sp>
        <p:nvSpPr>
          <p:cNvPr id="98313" name="Obdélník 7"/>
          <p:cNvSpPr>
            <a:spLocks noChangeArrowheads="1"/>
          </p:cNvSpPr>
          <p:nvPr/>
        </p:nvSpPr>
        <p:spPr bwMode="auto">
          <a:xfrm>
            <a:off x="8578851" y="4702175"/>
            <a:ext cx="6016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b="1">
                <a:solidFill>
                  <a:schemeClr val="bg1"/>
                </a:solidFill>
              </a:rPr>
              <a:t>a</a:t>
            </a:r>
          </a:p>
        </p:txBody>
      </p:sp>
      <p:sp>
        <p:nvSpPr>
          <p:cNvPr id="98314" name="Obdélník 8"/>
          <p:cNvSpPr>
            <a:spLocks noChangeArrowheads="1"/>
          </p:cNvSpPr>
          <p:nvPr/>
        </p:nvSpPr>
        <p:spPr bwMode="auto">
          <a:xfrm>
            <a:off x="9180513" y="2027239"/>
            <a:ext cx="4318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b="1">
                <a:solidFill>
                  <a:schemeClr val="bg1"/>
                </a:solidFill>
              </a:rPr>
              <a:t>a</a:t>
            </a:r>
          </a:p>
        </p:txBody>
      </p:sp>
      <p:cxnSp>
        <p:nvCxnSpPr>
          <p:cNvPr id="4" name="Přímá spojnice 3">
            <a:extLst/>
          </p:cNvPr>
          <p:cNvCxnSpPr/>
          <p:nvPr/>
        </p:nvCxnSpPr>
        <p:spPr>
          <a:xfrm flipH="1">
            <a:off x="8688389" y="833439"/>
            <a:ext cx="979487" cy="5794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Přímá spojnice 6">
            <a:extLst/>
          </p:cNvPr>
          <p:cNvCxnSpPr/>
          <p:nvPr/>
        </p:nvCxnSpPr>
        <p:spPr>
          <a:xfrm>
            <a:off x="9767888" y="844551"/>
            <a:ext cx="431800" cy="63976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ovéPole 8">
            <a:extLst/>
          </p:cNvPr>
          <p:cNvSpPr txBox="1"/>
          <p:nvPr/>
        </p:nvSpPr>
        <p:spPr>
          <a:xfrm>
            <a:off x="7427914" y="1443038"/>
            <a:ext cx="3132137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cs-CZ" sz="3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charset="0"/>
              </a:rPr>
              <a:t>50 % A,  50 % a</a:t>
            </a:r>
          </a:p>
        </p:txBody>
      </p:sp>
    </p:spTree>
    <p:extLst>
      <p:ext uri="{BB962C8B-B14F-4D97-AF65-F5344CB8AC3E}">
        <p14:creationId xmlns:p14="http://schemas.microsoft.com/office/powerpoint/2010/main" val="2876561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AutoShape 2"/>
          <p:cNvSpPr>
            <a:spLocks noGrp="1" noChangeArrowheads="1"/>
          </p:cNvSpPr>
          <p:nvPr>
            <p:ph type="title"/>
          </p:nvPr>
        </p:nvSpPr>
        <p:spPr>
          <a:xfrm>
            <a:off x="281353" y="342900"/>
            <a:ext cx="11525459" cy="114300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US" altLang="cs-CZ" sz="3600" b="1" dirty="0" smtClean="0"/>
              <a:t>Backcrossing - what kind of gametes and in what ratio are present in hybrids? </a:t>
            </a:r>
            <a:endParaRPr lang="en-US" altLang="cs-CZ" sz="3600" b="1" baseline="-25000" dirty="0"/>
          </a:p>
        </p:txBody>
      </p:sp>
      <p:sp>
        <p:nvSpPr>
          <p:cNvPr id="993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35188" y="2124075"/>
            <a:ext cx="8208962" cy="3305175"/>
          </a:xfrm>
        </p:spPr>
        <p:txBody>
          <a:bodyPr/>
          <a:lstStyle/>
          <a:p>
            <a:pPr>
              <a:buClr>
                <a:srgbClr val="FF0000"/>
              </a:buClr>
            </a:pPr>
            <a:r>
              <a:rPr lang="en-US" altLang="cs-CZ" b="1" dirty="0" smtClean="0">
                <a:solidFill>
                  <a:srgbClr val="FF0000"/>
                </a:solidFill>
              </a:rPr>
              <a:t>B</a:t>
            </a:r>
            <a:r>
              <a:rPr lang="en-US" altLang="cs-CZ" b="1" baseline="-25000" dirty="0" smtClean="0">
                <a:solidFill>
                  <a:srgbClr val="FF0000"/>
                </a:solidFill>
              </a:rPr>
              <a:t>1 </a:t>
            </a:r>
            <a:r>
              <a:rPr lang="en-US" altLang="cs-CZ" b="1" dirty="0" smtClean="0">
                <a:solidFill>
                  <a:srgbClr val="FF0000"/>
                </a:solidFill>
              </a:rPr>
              <a:t>z – backcrossing of F</a:t>
            </a:r>
            <a:r>
              <a:rPr lang="en-US" altLang="cs-CZ" b="1" baseline="-25000" dirty="0" smtClean="0">
                <a:solidFill>
                  <a:srgbClr val="FF0000"/>
                </a:solidFill>
              </a:rPr>
              <a:t>1</a:t>
            </a:r>
            <a:r>
              <a:rPr lang="en-US" altLang="cs-CZ" b="1" dirty="0" smtClean="0">
                <a:solidFill>
                  <a:srgbClr val="FF0000"/>
                </a:solidFill>
              </a:rPr>
              <a:t> hybrid with parent with recessive alleles for given trait (Aa x aa)</a:t>
            </a:r>
            <a:endParaRPr lang="en-US" altLang="cs-CZ" sz="2400" b="1" dirty="0" smtClean="0">
              <a:solidFill>
                <a:srgbClr val="FF0000"/>
              </a:solidFill>
            </a:endParaRPr>
          </a:p>
          <a:p>
            <a:pPr eaLnBrk="1" hangingPunct="1"/>
            <a:endParaRPr lang="en-US" altLang="cs-CZ" sz="2400" dirty="0" smtClean="0"/>
          </a:p>
          <a:p>
            <a:pPr eaLnBrk="1" hangingPunct="1"/>
            <a:endParaRPr lang="en-US" altLang="cs-CZ" dirty="0" smtClean="0"/>
          </a:p>
        </p:txBody>
      </p:sp>
      <p:pic>
        <p:nvPicPr>
          <p:cNvPr id="105476" name="Picture 5" descr="sherlock">
            <a:extLst/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00375" y="3522663"/>
            <a:ext cx="1709738" cy="31416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9333" name="Text Box 6"/>
          <p:cNvSpPr txBox="1">
            <a:spLocks noChangeArrowheads="1"/>
          </p:cNvSpPr>
          <p:nvPr/>
        </p:nvSpPr>
        <p:spPr bwMode="auto">
          <a:xfrm>
            <a:off x="5880100" y="3933826"/>
            <a:ext cx="4248150" cy="779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cs-CZ" altLang="cs-CZ" sz="1800"/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cs-CZ" altLang="cs-CZ" sz="1800"/>
          </a:p>
        </p:txBody>
      </p:sp>
      <p:sp>
        <p:nvSpPr>
          <p:cNvPr id="105478" name="Text Box 7"/>
          <p:cNvSpPr txBox="1">
            <a:spLocks noChangeArrowheads="1"/>
          </p:cNvSpPr>
          <p:nvPr/>
        </p:nvSpPr>
        <p:spPr bwMode="auto">
          <a:xfrm>
            <a:off x="5375275" y="3646489"/>
            <a:ext cx="4897438" cy="1908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>
                <a:srgbClr val="FF0000"/>
              </a:buClr>
              <a:buSzTx/>
              <a:buFont typeface="Wingdings" panose="05000000000000000000" pitchFamily="2" charset="2"/>
              <a:buNone/>
            </a:pPr>
            <a:r>
              <a:rPr lang="en-US" altLang="cs-CZ" sz="2400" b="1" dirty="0" smtClean="0">
                <a:solidFill>
                  <a:srgbClr val="FF0000"/>
                </a:solidFill>
              </a:rPr>
              <a:t>B</a:t>
            </a:r>
            <a:r>
              <a:rPr lang="en-US" altLang="cs-CZ" sz="2400" b="1" baseline="-25000" dirty="0" smtClean="0">
                <a:solidFill>
                  <a:srgbClr val="FF0000"/>
                </a:solidFill>
              </a:rPr>
              <a:t>1</a:t>
            </a:r>
            <a:r>
              <a:rPr lang="en-US" altLang="cs-CZ" sz="2400" b="1" dirty="0" smtClean="0">
                <a:solidFill>
                  <a:srgbClr val="FF0000"/>
                </a:solidFill>
              </a:rPr>
              <a:t>  </a:t>
            </a:r>
            <a:r>
              <a:rPr lang="en-US" altLang="cs-CZ" b="1" dirty="0" smtClean="0">
                <a:solidFill>
                  <a:srgbClr val="FF0000"/>
                </a:solidFill>
              </a:rPr>
              <a:t>Aa x aa</a:t>
            </a:r>
          </a:p>
          <a:p>
            <a:pPr>
              <a:spcBef>
                <a:spcPct val="50000"/>
              </a:spcBef>
              <a:buClrTx/>
              <a:buSzTx/>
              <a:buNone/>
            </a:pPr>
            <a:r>
              <a:rPr lang="en-US" altLang="cs-CZ" sz="2000" b="1" dirty="0" smtClean="0"/>
              <a:t>Gametes of hybrid will join with gametes of a parent carrying recessive alleles = highlighting the combination of alleles in gametes of the  offspring!   </a:t>
            </a:r>
            <a:endParaRPr lang="en-US" altLang="cs-CZ" sz="2000" b="1" baseline="-25000" dirty="0"/>
          </a:p>
        </p:txBody>
      </p:sp>
      <p:sp>
        <p:nvSpPr>
          <p:cNvPr id="99335" name="Rectangle 8"/>
          <p:cNvSpPr>
            <a:spLocks noChangeArrowheads="1"/>
          </p:cNvSpPr>
          <p:nvPr/>
        </p:nvSpPr>
        <p:spPr bwMode="auto">
          <a:xfrm>
            <a:off x="5195888" y="3400426"/>
            <a:ext cx="5256212" cy="3184525"/>
          </a:xfrm>
          <a:prstGeom prst="rect">
            <a:avLst/>
          </a:prstGeom>
          <a:noFill/>
          <a:ln w="317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</p:txBody>
      </p:sp>
    </p:spTree>
    <p:extLst>
      <p:ext uri="{BB962C8B-B14F-4D97-AF65-F5344CB8AC3E}">
        <p14:creationId xmlns:p14="http://schemas.microsoft.com/office/powerpoint/2010/main" val="4110168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4489" y="24264"/>
            <a:ext cx="9144000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bdélník 1">
            <a:extLst/>
          </p:cNvPr>
          <p:cNvSpPr/>
          <p:nvPr/>
        </p:nvSpPr>
        <p:spPr>
          <a:xfrm>
            <a:off x="1919289" y="2924176"/>
            <a:ext cx="4321175" cy="1584325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00358" name="TextovéPole 2"/>
          <p:cNvSpPr txBox="1">
            <a:spLocks noChangeArrowheads="1"/>
          </p:cNvSpPr>
          <p:nvPr/>
        </p:nvSpPr>
        <p:spPr bwMode="auto">
          <a:xfrm>
            <a:off x="1614489" y="4572000"/>
            <a:ext cx="896302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cs-CZ" sz="2000" b="1" i="1" dirty="0" smtClean="0">
                <a:solidFill>
                  <a:srgbClr val="FF0000"/>
                </a:solidFill>
              </a:rPr>
              <a:t>2 types of gametes R, r ; ratio 1 : 1        B1 – 2 phenotypes;  ratio 1 : 1 </a:t>
            </a:r>
            <a:endParaRPr lang="en-US" altLang="cs-CZ" sz="2000" b="1" i="1" dirty="0">
              <a:solidFill>
                <a:srgbClr val="FF0000"/>
              </a:solidFill>
            </a:endParaRPr>
          </a:p>
        </p:txBody>
      </p:sp>
      <p:pic>
        <p:nvPicPr>
          <p:cNvPr id="100359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6725" y="2781300"/>
            <a:ext cx="2374900" cy="1703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1F7A7A"/>
                  </a:outerShdw>
                </a:effectLst>
              </a14:hiddenEffects>
            </a:ext>
          </a:extLst>
        </p:spPr>
      </p:pic>
      <p:sp>
        <p:nvSpPr>
          <p:cNvPr id="100360" name="Obdélník 2"/>
          <p:cNvSpPr>
            <a:spLocks noChangeArrowheads="1"/>
          </p:cNvSpPr>
          <p:nvPr/>
        </p:nvSpPr>
        <p:spPr bwMode="auto">
          <a:xfrm>
            <a:off x="7192964" y="6381750"/>
            <a:ext cx="300595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b="1" i="1" dirty="0" err="1" smtClean="0">
                <a:solidFill>
                  <a:srgbClr val="FF0000"/>
                </a:solidFill>
              </a:rPr>
              <a:t>Only</a:t>
            </a:r>
            <a:r>
              <a:rPr lang="cs-CZ" altLang="cs-CZ" sz="1800" b="1" i="1" dirty="0" smtClean="0">
                <a:solidFill>
                  <a:srgbClr val="FF0000"/>
                </a:solidFill>
              </a:rPr>
              <a:t> </a:t>
            </a:r>
            <a:r>
              <a:rPr lang="cs-CZ" altLang="cs-CZ" sz="1800" b="1" i="1" dirty="0">
                <a:solidFill>
                  <a:srgbClr val="FF0000"/>
                </a:solidFill>
              </a:rPr>
              <a:t>1 </a:t>
            </a:r>
            <a:r>
              <a:rPr lang="cs-CZ" altLang="cs-CZ" sz="1800" b="1" i="1" dirty="0" smtClean="0">
                <a:solidFill>
                  <a:srgbClr val="FF0000"/>
                </a:solidFill>
              </a:rPr>
              <a:t>type </a:t>
            </a:r>
            <a:r>
              <a:rPr lang="cs-CZ" altLang="cs-CZ" sz="1800" b="1" i="1" dirty="0" err="1" smtClean="0">
                <a:solidFill>
                  <a:srgbClr val="FF0000"/>
                </a:solidFill>
              </a:rPr>
              <a:t>of</a:t>
            </a:r>
            <a:r>
              <a:rPr lang="cs-CZ" altLang="cs-CZ" sz="1800" b="1" i="1" dirty="0" smtClean="0">
                <a:solidFill>
                  <a:srgbClr val="FF0000"/>
                </a:solidFill>
              </a:rPr>
              <a:t> </a:t>
            </a:r>
            <a:r>
              <a:rPr lang="cs-CZ" altLang="cs-CZ" sz="1800" b="1" i="1" dirty="0" err="1" smtClean="0">
                <a:solidFill>
                  <a:srgbClr val="FF0000"/>
                </a:solidFill>
              </a:rPr>
              <a:t>phenotype</a:t>
            </a:r>
            <a:r>
              <a:rPr lang="cs-CZ" altLang="cs-CZ" sz="1800" b="1" i="1" dirty="0" smtClean="0">
                <a:solidFill>
                  <a:srgbClr val="FF0000"/>
                </a:solidFill>
              </a:rPr>
              <a:t> </a:t>
            </a:r>
            <a:endParaRPr lang="cs-CZ" altLang="cs-CZ" sz="1800" b="1" i="1" dirty="0">
              <a:solidFill>
                <a:srgbClr val="FF0000"/>
              </a:solidFill>
            </a:endParaRPr>
          </a:p>
        </p:txBody>
      </p:sp>
      <p:sp>
        <p:nvSpPr>
          <p:cNvPr id="100361" name="TextovéPole 4"/>
          <p:cNvSpPr txBox="1">
            <a:spLocks noChangeArrowheads="1"/>
          </p:cNvSpPr>
          <p:nvPr/>
        </p:nvSpPr>
        <p:spPr bwMode="auto">
          <a:xfrm>
            <a:off x="2351089" y="290513"/>
            <a:ext cx="5113337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b="1" i="1" dirty="0">
                <a:solidFill>
                  <a:srgbClr val="000000"/>
                </a:solidFill>
              </a:rPr>
              <a:t>P:  RR x  </a:t>
            </a:r>
            <a:r>
              <a:rPr lang="cs-CZ" altLang="cs-CZ" b="1" i="1" dirty="0" err="1">
                <a:solidFill>
                  <a:srgbClr val="000000"/>
                </a:solidFill>
              </a:rPr>
              <a:t>rr</a:t>
            </a:r>
            <a:r>
              <a:rPr lang="cs-CZ" altLang="cs-CZ" b="1" i="1" dirty="0">
                <a:solidFill>
                  <a:srgbClr val="C00000"/>
                </a:solidFill>
              </a:rPr>
              <a:t>         </a:t>
            </a:r>
            <a:r>
              <a:rPr lang="cs-CZ" altLang="cs-CZ" b="1" i="1" dirty="0">
                <a:solidFill>
                  <a:srgbClr val="000000"/>
                </a:solidFill>
              </a:rPr>
              <a:t>F</a:t>
            </a:r>
            <a:r>
              <a:rPr lang="cs-CZ" altLang="cs-CZ" b="1" i="1" baseline="-25000" dirty="0">
                <a:solidFill>
                  <a:srgbClr val="000000"/>
                </a:solidFill>
              </a:rPr>
              <a:t>1</a:t>
            </a:r>
            <a:r>
              <a:rPr lang="cs-CZ" altLang="cs-CZ" b="1" i="1" dirty="0">
                <a:solidFill>
                  <a:srgbClr val="C00000"/>
                </a:solidFill>
              </a:rPr>
              <a:t>        </a:t>
            </a:r>
            <a:r>
              <a:rPr lang="cs-CZ" altLang="cs-CZ" b="1" i="1" dirty="0" err="1">
                <a:solidFill>
                  <a:srgbClr val="000000"/>
                </a:solidFill>
              </a:rPr>
              <a:t>Rr</a:t>
            </a:r>
            <a:endParaRPr lang="cs-CZ" altLang="cs-CZ" b="1" i="1" dirty="0">
              <a:solidFill>
                <a:srgbClr val="000000"/>
              </a:solidFill>
            </a:endParaRPr>
          </a:p>
        </p:txBody>
      </p:sp>
      <p:sp>
        <p:nvSpPr>
          <p:cNvPr id="6" name="Šipka doprava 5">
            <a:extLst/>
          </p:cNvPr>
          <p:cNvSpPr/>
          <p:nvPr/>
        </p:nvSpPr>
        <p:spPr>
          <a:xfrm>
            <a:off x="4583114" y="436564"/>
            <a:ext cx="433387" cy="98425"/>
          </a:xfrm>
          <a:prstGeom prst="rightArrow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100363" name="TextovéPole 13"/>
          <p:cNvSpPr txBox="1">
            <a:spLocks noChangeArrowheads="1"/>
          </p:cNvSpPr>
          <p:nvPr/>
        </p:nvSpPr>
        <p:spPr bwMode="auto">
          <a:xfrm>
            <a:off x="1946275" y="3860800"/>
            <a:ext cx="25209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600" b="1" i="1" dirty="0" err="1" smtClean="0">
                <a:solidFill>
                  <a:srgbClr val="000000"/>
                </a:solidFill>
              </a:rPr>
              <a:t>With</a:t>
            </a:r>
            <a:r>
              <a:rPr lang="cs-CZ" altLang="cs-CZ" sz="1600" b="1" i="1" dirty="0" smtClean="0">
                <a:solidFill>
                  <a:srgbClr val="000000"/>
                </a:solidFill>
              </a:rPr>
              <a:t> </a:t>
            </a:r>
            <a:r>
              <a:rPr lang="cs-CZ" altLang="cs-CZ" sz="1600" b="1" i="1" dirty="0" err="1" smtClean="0">
                <a:solidFill>
                  <a:srgbClr val="000000"/>
                </a:solidFill>
              </a:rPr>
              <a:t>recessive</a:t>
            </a:r>
            <a:r>
              <a:rPr lang="cs-CZ" altLang="cs-CZ" sz="1600" b="1" i="1" dirty="0" smtClean="0">
                <a:solidFill>
                  <a:srgbClr val="000000"/>
                </a:solidFill>
              </a:rPr>
              <a:t> </a:t>
            </a:r>
            <a:r>
              <a:rPr lang="cs-CZ" altLang="cs-CZ" sz="1600" b="1" i="1" dirty="0" err="1" smtClean="0">
                <a:solidFill>
                  <a:srgbClr val="000000"/>
                </a:solidFill>
              </a:rPr>
              <a:t>parent</a:t>
            </a:r>
            <a:r>
              <a:rPr lang="cs-CZ" altLang="cs-CZ" sz="1600" b="1" i="1" dirty="0" smtClean="0">
                <a:solidFill>
                  <a:srgbClr val="000000"/>
                </a:solidFill>
              </a:rPr>
              <a:t> </a:t>
            </a:r>
            <a:endParaRPr lang="cs-CZ" altLang="cs-CZ" sz="1600" b="1" i="1" dirty="0">
              <a:solidFill>
                <a:srgbClr val="000000"/>
              </a:solidFill>
            </a:endParaRPr>
          </a:p>
        </p:txBody>
      </p:sp>
      <p:sp>
        <p:nvSpPr>
          <p:cNvPr id="100364" name="Obdélník 3"/>
          <p:cNvSpPr>
            <a:spLocks noChangeArrowheads="1"/>
          </p:cNvSpPr>
          <p:nvPr/>
        </p:nvSpPr>
        <p:spPr bwMode="auto">
          <a:xfrm>
            <a:off x="1822450" y="5907089"/>
            <a:ext cx="229402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600" b="1" i="1" dirty="0" err="1" smtClean="0">
                <a:solidFill>
                  <a:srgbClr val="000000"/>
                </a:solidFill>
              </a:rPr>
              <a:t>With</a:t>
            </a:r>
            <a:r>
              <a:rPr lang="cs-CZ" altLang="cs-CZ" sz="1600" b="1" i="1" dirty="0" smtClean="0">
                <a:solidFill>
                  <a:srgbClr val="000000"/>
                </a:solidFill>
              </a:rPr>
              <a:t> dominant </a:t>
            </a:r>
            <a:r>
              <a:rPr lang="cs-CZ" altLang="cs-CZ" sz="1600" b="1" i="1" dirty="0" err="1" smtClean="0">
                <a:solidFill>
                  <a:srgbClr val="000000"/>
                </a:solidFill>
              </a:rPr>
              <a:t>parent</a:t>
            </a:r>
            <a:endParaRPr lang="cs-CZ" altLang="cs-CZ" sz="1600" b="1" i="1" dirty="0">
              <a:solidFill>
                <a:srgbClr val="000000"/>
              </a:solidFill>
            </a:endParaRPr>
          </a:p>
        </p:txBody>
      </p:sp>
      <p:sp>
        <p:nvSpPr>
          <p:cNvPr id="15" name="Šipka doprava 14">
            <a:extLst/>
          </p:cNvPr>
          <p:cNvSpPr/>
          <p:nvPr/>
        </p:nvSpPr>
        <p:spPr>
          <a:xfrm>
            <a:off x="5662614" y="452439"/>
            <a:ext cx="433387" cy="98425"/>
          </a:xfrm>
          <a:prstGeom prst="rightArrow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5" name="Šipka dolů 4">
            <a:extLst/>
          </p:cNvPr>
          <p:cNvSpPr/>
          <p:nvPr/>
        </p:nvSpPr>
        <p:spPr>
          <a:xfrm>
            <a:off x="4467225" y="4365625"/>
            <a:ext cx="215900" cy="28575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00367" name="TextovéPole 2"/>
          <p:cNvSpPr txBox="1">
            <a:spLocks noChangeArrowheads="1"/>
          </p:cNvSpPr>
          <p:nvPr/>
        </p:nvSpPr>
        <p:spPr bwMode="auto">
          <a:xfrm>
            <a:off x="1946275" y="682625"/>
            <a:ext cx="537368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dirty="0" smtClean="0">
                <a:solidFill>
                  <a:srgbClr val="000000"/>
                </a:solidFill>
              </a:rPr>
              <a:t>	</a:t>
            </a:r>
            <a:r>
              <a:rPr lang="cs-CZ" altLang="cs-CZ" sz="1800" dirty="0" err="1" smtClean="0">
                <a:solidFill>
                  <a:srgbClr val="000000"/>
                </a:solidFill>
              </a:rPr>
              <a:t>Round</a:t>
            </a:r>
            <a:r>
              <a:rPr lang="cs-CZ" altLang="cs-CZ" sz="1800" dirty="0" smtClean="0">
                <a:solidFill>
                  <a:srgbClr val="000000"/>
                </a:solidFill>
              </a:rPr>
              <a:t> 	</a:t>
            </a:r>
            <a:r>
              <a:rPr lang="cs-CZ" altLang="cs-CZ" sz="1800" dirty="0" err="1" smtClean="0">
                <a:solidFill>
                  <a:srgbClr val="000000"/>
                </a:solidFill>
              </a:rPr>
              <a:t>Wrinkled</a:t>
            </a:r>
            <a:r>
              <a:rPr lang="cs-CZ" altLang="cs-CZ" sz="1800" dirty="0" smtClean="0">
                <a:solidFill>
                  <a:srgbClr val="000000"/>
                </a:solidFill>
              </a:rPr>
              <a:t>		        </a:t>
            </a:r>
            <a:r>
              <a:rPr lang="cs-CZ" altLang="cs-CZ" sz="1800" dirty="0" err="1" smtClean="0">
                <a:solidFill>
                  <a:srgbClr val="000000"/>
                </a:solidFill>
              </a:rPr>
              <a:t>Round</a:t>
            </a:r>
            <a:r>
              <a:rPr lang="cs-CZ" altLang="cs-CZ" sz="1800" dirty="0" smtClean="0">
                <a:solidFill>
                  <a:srgbClr val="000000"/>
                </a:solidFill>
              </a:rPr>
              <a:t> </a:t>
            </a:r>
            <a:endParaRPr lang="cs-CZ" altLang="cs-CZ" sz="1800" dirty="0">
              <a:solidFill>
                <a:srgbClr val="000000"/>
              </a:solidFill>
            </a:endParaRPr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083794" y="1068399"/>
            <a:ext cx="3689350" cy="625475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/>
          <a:p>
            <a:pPr marL="0" indent="0" algn="ctr" eaLnBrk="1" hangingPunct="1">
              <a:buNone/>
            </a:pPr>
            <a:r>
              <a:rPr lang="cs-CZ" altLang="cs-CZ" sz="3600" b="1" dirty="0" err="1" smtClean="0"/>
              <a:t>Backcrossing</a:t>
            </a:r>
            <a:r>
              <a:rPr lang="cs-CZ" altLang="cs-CZ" sz="3600" b="1" dirty="0" smtClean="0"/>
              <a:t> B1</a:t>
            </a:r>
          </a:p>
        </p:txBody>
      </p:sp>
      <p:sp>
        <p:nvSpPr>
          <p:cNvPr id="17" name="Rectangle 3"/>
          <p:cNvSpPr txBox="1">
            <a:spLocks noChangeArrowheads="1"/>
          </p:cNvSpPr>
          <p:nvPr/>
        </p:nvSpPr>
        <p:spPr>
          <a:xfrm>
            <a:off x="1976665" y="3290777"/>
            <a:ext cx="2103211" cy="48418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91440" tIns="45720" rIns="91440" bIns="45720" rtlCol="0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altLang="cs-CZ" b="1" dirty="0" smtClean="0"/>
              <a:t>B1 </a:t>
            </a:r>
            <a:r>
              <a:rPr lang="cs-CZ" altLang="cs-CZ" b="1" dirty="0" smtClean="0"/>
              <a:t>„</a:t>
            </a:r>
            <a:r>
              <a:rPr lang="en-US" altLang="cs-CZ" b="1" dirty="0" smtClean="0"/>
              <a:t>analytical</a:t>
            </a:r>
            <a:r>
              <a:rPr lang="cs-CZ" altLang="cs-CZ" b="1" dirty="0" smtClean="0"/>
              <a:t>“</a:t>
            </a:r>
            <a:endParaRPr lang="en-US" altLang="cs-CZ" b="1" dirty="0" smtClean="0"/>
          </a:p>
        </p:txBody>
      </p:sp>
      <p:sp>
        <p:nvSpPr>
          <p:cNvPr id="18" name="Rectangle 3"/>
          <p:cNvSpPr txBox="1">
            <a:spLocks noChangeArrowheads="1"/>
          </p:cNvSpPr>
          <p:nvPr/>
        </p:nvSpPr>
        <p:spPr>
          <a:xfrm>
            <a:off x="1633450" y="5358949"/>
            <a:ext cx="2728859" cy="48418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cs-CZ" sz="2400" b="1" dirty="0" smtClean="0"/>
              <a:t>B1 </a:t>
            </a:r>
            <a:r>
              <a:rPr lang="cs-CZ" altLang="cs-CZ" sz="2400" b="1" dirty="0" smtClean="0"/>
              <a:t>„non-</a:t>
            </a:r>
            <a:r>
              <a:rPr lang="en-US" altLang="cs-CZ" sz="2400" b="1" dirty="0" smtClean="0"/>
              <a:t>analytical</a:t>
            </a:r>
            <a:r>
              <a:rPr lang="cs-CZ" altLang="cs-CZ" sz="2400" b="1" dirty="0" smtClean="0"/>
              <a:t>“</a:t>
            </a:r>
            <a:endParaRPr lang="en-US" altLang="cs-CZ" sz="2400" b="1" dirty="0" smtClean="0"/>
          </a:p>
        </p:txBody>
      </p:sp>
    </p:spTree>
    <p:extLst>
      <p:ext uri="{BB962C8B-B14F-4D97-AF65-F5344CB8AC3E}">
        <p14:creationId xmlns:p14="http://schemas.microsoft.com/office/powerpoint/2010/main" val="3495377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AutoShap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altLang="cs-CZ" sz="3600" b="1" dirty="0" smtClean="0"/>
              <a:t>Mendel´ s conclusions f</a:t>
            </a:r>
            <a:r>
              <a:rPr lang="cs-CZ" altLang="cs-CZ" sz="3600" b="1" dirty="0" err="1" smtClean="0"/>
              <a:t>rom</a:t>
            </a:r>
            <a:r>
              <a:rPr lang="cs-CZ" altLang="cs-CZ" sz="3600" b="1" dirty="0" smtClean="0"/>
              <a:t> </a:t>
            </a:r>
            <a:r>
              <a:rPr lang="cs-CZ" altLang="cs-CZ" sz="3600" b="1" dirty="0" err="1" smtClean="0"/>
              <a:t>the</a:t>
            </a:r>
            <a:r>
              <a:rPr lang="cs-CZ" altLang="cs-CZ" sz="3600" b="1" dirty="0" smtClean="0"/>
              <a:t> </a:t>
            </a:r>
            <a:r>
              <a:rPr lang="en-US" altLang="cs-CZ" sz="3600" b="1" dirty="0" smtClean="0"/>
              <a:t>monohybrid crossing</a:t>
            </a:r>
            <a:endParaRPr lang="en-US" altLang="cs-CZ" sz="3600" b="1" dirty="0"/>
          </a:p>
        </p:txBody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4447" y="1821823"/>
            <a:ext cx="10982849" cy="4950766"/>
          </a:xfrm>
        </p:spPr>
        <p:txBody>
          <a:bodyPr>
            <a:noAutofit/>
          </a:bodyPr>
          <a:lstStyle/>
          <a:p>
            <a:pPr algn="just"/>
            <a:r>
              <a:rPr lang="en-US" altLang="cs-CZ" dirty="0" smtClean="0"/>
              <a:t>Each trait (</a:t>
            </a:r>
            <a:r>
              <a:rPr lang="en-US" altLang="cs-CZ" dirty="0" err="1" smtClean="0"/>
              <a:t>f.e</a:t>
            </a:r>
            <a:r>
              <a:rPr lang="en-US" altLang="cs-CZ" dirty="0" smtClean="0"/>
              <a:t>. shape of the seed –round/wrinkled) is controlled by a some form of </a:t>
            </a:r>
            <a:r>
              <a:rPr lang="en-US" altLang="cs-CZ" b="1" dirty="0" smtClean="0"/>
              <a:t>inheritance factor or determiner  </a:t>
            </a:r>
            <a:r>
              <a:rPr lang="en-US" altLang="cs-CZ" dirty="0" smtClean="0"/>
              <a:t>(now known as genes)</a:t>
            </a:r>
          </a:p>
          <a:p>
            <a:pPr algn="just" eaLnBrk="1" hangingPunct="1">
              <a:lnSpc>
                <a:spcPct val="90000"/>
              </a:lnSpc>
            </a:pPr>
            <a:r>
              <a:rPr lang="en-US" altLang="cs-CZ" dirty="0" smtClean="0"/>
              <a:t>Every parent has a </a:t>
            </a:r>
            <a:r>
              <a:rPr lang="en-US" altLang="cs-CZ" b="1" dirty="0" smtClean="0"/>
              <a:t>pair of genes </a:t>
            </a:r>
            <a:r>
              <a:rPr lang="en-US" altLang="cs-CZ" dirty="0" smtClean="0"/>
              <a:t>in for every trait in all cells of the organism</a:t>
            </a:r>
          </a:p>
          <a:p>
            <a:pPr algn="just" eaLnBrk="1" hangingPunct="1">
              <a:lnSpc>
                <a:spcPct val="90000"/>
              </a:lnSpc>
            </a:pPr>
            <a:r>
              <a:rPr lang="en-US" altLang="cs-CZ" b="1" dirty="0" smtClean="0"/>
              <a:t>Genes </a:t>
            </a:r>
            <a:r>
              <a:rPr lang="en-US" altLang="cs-CZ" dirty="0" smtClean="0"/>
              <a:t>are transferred</a:t>
            </a:r>
            <a:r>
              <a:rPr lang="en-US" altLang="cs-CZ" b="1" dirty="0" smtClean="0"/>
              <a:t> </a:t>
            </a:r>
            <a:r>
              <a:rPr lang="en-US" altLang="cs-CZ" dirty="0" smtClean="0"/>
              <a:t>to the next generation by </a:t>
            </a:r>
            <a:r>
              <a:rPr lang="en-US" altLang="cs-CZ" b="1" dirty="0" smtClean="0"/>
              <a:t>sex cells </a:t>
            </a:r>
          </a:p>
          <a:p>
            <a:pPr algn="just" eaLnBrk="1" hangingPunct="1">
              <a:lnSpc>
                <a:spcPct val="90000"/>
              </a:lnSpc>
            </a:pPr>
            <a:r>
              <a:rPr lang="en-US" altLang="cs-CZ" dirty="0" smtClean="0"/>
              <a:t>F1 generation from two true-</a:t>
            </a:r>
            <a:r>
              <a:rPr lang="en-US" altLang="cs-CZ" dirty="0" err="1" smtClean="0"/>
              <a:t>breeded</a:t>
            </a:r>
            <a:r>
              <a:rPr lang="en-US" altLang="cs-CZ" dirty="0" smtClean="0"/>
              <a:t> varieties has one allele </a:t>
            </a:r>
            <a:r>
              <a:rPr lang="en-US" altLang="cs-CZ" b="1" dirty="0" smtClean="0"/>
              <a:t>dominant</a:t>
            </a:r>
            <a:r>
              <a:rPr lang="en-US" altLang="cs-CZ" dirty="0" smtClean="0"/>
              <a:t> over another, which is </a:t>
            </a:r>
            <a:r>
              <a:rPr lang="en-US" altLang="cs-CZ" b="1" dirty="0" smtClean="0"/>
              <a:t>recessive</a:t>
            </a:r>
            <a:r>
              <a:rPr lang="en-US" altLang="cs-CZ" dirty="0" smtClean="0"/>
              <a:t>. Those tow together create </a:t>
            </a:r>
            <a:r>
              <a:rPr lang="en-US" altLang="cs-CZ" b="1" dirty="0" smtClean="0"/>
              <a:t>allelic pair  </a:t>
            </a:r>
          </a:p>
          <a:p>
            <a:pPr algn="just" eaLnBrk="1" hangingPunct="1">
              <a:lnSpc>
                <a:spcPct val="90000"/>
              </a:lnSpc>
            </a:pPr>
            <a:r>
              <a:rPr lang="en-US" altLang="cs-CZ" dirty="0" smtClean="0"/>
              <a:t>F1 offsprings show only one parental trait  - </a:t>
            </a:r>
            <a:r>
              <a:rPr lang="en-US" altLang="cs-CZ" b="1" dirty="0" smtClean="0"/>
              <a:t>dominant</a:t>
            </a:r>
            <a:r>
              <a:rPr lang="en-US" altLang="cs-CZ" dirty="0" smtClean="0"/>
              <a:t> </a:t>
            </a:r>
          </a:p>
          <a:p>
            <a:pPr algn="just" eaLnBrk="1" hangingPunct="1">
              <a:lnSpc>
                <a:spcPct val="90000"/>
              </a:lnSpc>
            </a:pPr>
            <a:r>
              <a:rPr lang="en-US" altLang="cs-CZ" dirty="0" smtClean="0"/>
              <a:t>The results of reciprocal crossing </a:t>
            </a:r>
            <a:r>
              <a:rPr lang="en-US" altLang="cs-CZ" b="1" dirty="0" smtClean="0"/>
              <a:t>were all the same </a:t>
            </a:r>
            <a:r>
              <a:rPr lang="en-US" altLang="cs-CZ" dirty="0" smtClean="0"/>
              <a:t>no matter whether which parent transferred dominant or recessive allele</a:t>
            </a:r>
          </a:p>
          <a:p>
            <a:pPr marL="0" indent="0" eaLnBrk="1" hangingPunct="1">
              <a:lnSpc>
                <a:spcPct val="90000"/>
              </a:lnSpc>
              <a:buNone/>
            </a:pPr>
            <a:endParaRPr lang="en-US" altLang="cs-CZ" dirty="0"/>
          </a:p>
        </p:txBody>
      </p:sp>
    </p:spTree>
    <p:extLst>
      <p:ext uri="{BB962C8B-B14F-4D97-AF65-F5344CB8AC3E}">
        <p14:creationId xmlns:p14="http://schemas.microsoft.com/office/powerpoint/2010/main" val="4272368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err="1" smtClean="0"/>
              <a:t>History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genetics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0332" y="1397608"/>
            <a:ext cx="11011336" cy="5145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836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AutoShape 2"/>
          <p:cNvSpPr>
            <a:spLocks noGrp="1" noChangeArrowheads="1"/>
          </p:cNvSpPr>
          <p:nvPr>
            <p:ph type="title"/>
          </p:nvPr>
        </p:nvSpPr>
        <p:spPr>
          <a:xfrm>
            <a:off x="838200" y="365126"/>
            <a:ext cx="10515600" cy="971306"/>
          </a:xfrm>
        </p:spPr>
        <p:txBody>
          <a:bodyPr/>
          <a:lstStyle/>
          <a:p>
            <a:r>
              <a:rPr lang="en-US" altLang="cs-CZ" sz="3200" b="1" dirty="0"/>
              <a:t>Mendel´ s conclusions </a:t>
            </a:r>
            <a:r>
              <a:rPr lang="cs-CZ" altLang="cs-CZ" sz="3200" b="1" dirty="0" err="1" smtClean="0"/>
              <a:t>from</a:t>
            </a:r>
            <a:r>
              <a:rPr lang="cs-CZ" altLang="cs-CZ" sz="3200" b="1" dirty="0" smtClean="0"/>
              <a:t> </a:t>
            </a:r>
            <a:r>
              <a:rPr lang="cs-CZ" altLang="cs-CZ" sz="3200" b="1" dirty="0" err="1" smtClean="0"/>
              <a:t>the</a:t>
            </a:r>
            <a:r>
              <a:rPr lang="cs-CZ" altLang="cs-CZ" sz="3200" b="1" dirty="0" smtClean="0"/>
              <a:t> </a:t>
            </a:r>
            <a:r>
              <a:rPr lang="en-US" altLang="cs-CZ" sz="3200" b="1" dirty="0" smtClean="0"/>
              <a:t>monohybrid </a:t>
            </a:r>
            <a:r>
              <a:rPr lang="en-US" altLang="cs-CZ" sz="3200" b="1" dirty="0"/>
              <a:t>crossing</a:t>
            </a:r>
            <a:endParaRPr lang="cs-CZ" altLang="cs-CZ" sz="3200" dirty="0"/>
          </a:p>
        </p:txBody>
      </p:sp>
      <p:sp>
        <p:nvSpPr>
          <p:cNvPr id="1095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11981" y="1483117"/>
            <a:ext cx="11475217" cy="5048312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en-US" b="1" dirty="0" smtClean="0"/>
              <a:t>only one </a:t>
            </a:r>
            <a:r>
              <a:rPr lang="en-US" dirty="0" smtClean="0"/>
              <a:t>of the two gene </a:t>
            </a:r>
            <a:r>
              <a:rPr lang="en-US" b="1" dirty="0" smtClean="0"/>
              <a:t>copies</a:t>
            </a:r>
            <a:r>
              <a:rPr lang="en-US" dirty="0" smtClean="0"/>
              <a:t> present in an organism is distributed to </a:t>
            </a:r>
            <a:r>
              <a:rPr lang="en-US" b="1" dirty="0" smtClean="0"/>
              <a:t>each gamete </a:t>
            </a:r>
            <a:r>
              <a:rPr lang="en-US" dirty="0" smtClean="0"/>
              <a:t>(egg or sperm cell) that it makes, and the allocation of the gene copies is random. </a:t>
            </a:r>
            <a:endParaRPr lang="en-US" altLang="cs-CZ" sz="2000" dirty="0" smtClean="0"/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cs-CZ" sz="3900" b="1" dirty="0" smtClean="0">
                <a:solidFill>
                  <a:srgbClr val="FF0000"/>
                </a:solidFill>
              </a:rPr>
              <a:t>                           	 LAW of  SEGREGATION</a:t>
            </a:r>
          </a:p>
          <a:p>
            <a:pPr lvl="1"/>
            <a:endParaRPr lang="en-US" altLang="cs-CZ" sz="1600" dirty="0" smtClean="0"/>
          </a:p>
          <a:p>
            <a:pPr eaLnBrk="1" hangingPunct="1">
              <a:lnSpc>
                <a:spcPct val="90000"/>
              </a:lnSpc>
            </a:pPr>
            <a:endParaRPr lang="en-US" altLang="cs-CZ" sz="2000" dirty="0" smtClean="0"/>
          </a:p>
          <a:p>
            <a:r>
              <a:rPr lang="en-US" altLang="cs-CZ" sz="3000" dirty="0" smtClean="0"/>
              <a:t>Gametes fuse randomly and without regard to other associated gene pairs</a:t>
            </a:r>
          </a:p>
          <a:p>
            <a:r>
              <a:rPr lang="en-US" altLang="cs-CZ" sz="3000" dirty="0" smtClean="0"/>
              <a:t>Trait not shown in F</a:t>
            </a:r>
            <a:r>
              <a:rPr lang="en-US" altLang="cs-CZ" sz="3000" baseline="-25000" dirty="0" smtClean="0"/>
              <a:t>1</a:t>
            </a:r>
            <a:r>
              <a:rPr lang="en-US" altLang="cs-CZ" sz="3000" dirty="0" smtClean="0"/>
              <a:t> generation reappeared in</a:t>
            </a:r>
            <a:r>
              <a:rPr lang="en-US" altLang="cs-CZ" sz="3000" b="1" dirty="0" smtClean="0"/>
              <a:t> F</a:t>
            </a:r>
            <a:r>
              <a:rPr lang="en-US" altLang="cs-CZ" sz="3000" b="1" baseline="-25000" dirty="0" smtClean="0"/>
              <a:t>2</a:t>
            </a:r>
            <a:r>
              <a:rPr lang="en-US" altLang="cs-CZ" sz="3000" b="1" dirty="0" smtClean="0"/>
              <a:t> generation in</a:t>
            </a:r>
            <a:r>
              <a:rPr lang="en-US" altLang="cs-CZ" sz="3000" dirty="0" smtClean="0"/>
              <a:t> 25 % </a:t>
            </a:r>
            <a:r>
              <a:rPr lang="en-US" altLang="cs-CZ" sz="3000" dirty="0" err="1" smtClean="0"/>
              <a:t>offsprigns</a:t>
            </a:r>
            <a:r>
              <a:rPr lang="en-US" altLang="cs-CZ" sz="3000" dirty="0" smtClean="0"/>
              <a:t> and the most importantly </a:t>
            </a:r>
          </a:p>
          <a:p>
            <a:r>
              <a:rPr lang="en-US" altLang="cs-CZ" sz="3000" b="1" dirty="0" smtClean="0"/>
              <a:t>Traits had qualities same in offsprings, did not blended and behaved as distinct units!   </a:t>
            </a:r>
          </a:p>
          <a:p>
            <a:pPr marL="0" indent="0" eaLnBrk="1" hangingPunct="1">
              <a:lnSpc>
                <a:spcPct val="90000"/>
              </a:lnSpc>
              <a:buClr>
                <a:srgbClr val="FF0000"/>
              </a:buClr>
              <a:buNone/>
            </a:pPr>
            <a:r>
              <a:rPr lang="en-US" altLang="cs-CZ" sz="3000" b="1" u="sng" dirty="0" smtClean="0">
                <a:solidFill>
                  <a:srgbClr val="FF0000"/>
                </a:solidFill>
              </a:rPr>
              <a:t> </a:t>
            </a:r>
          </a:p>
          <a:p>
            <a:pPr eaLnBrk="1" hangingPunct="1">
              <a:lnSpc>
                <a:spcPct val="90000"/>
              </a:lnSpc>
            </a:pPr>
            <a:endParaRPr lang="en-US" altLang="cs-CZ" sz="2000" b="1" u="sng" dirty="0" smtClean="0"/>
          </a:p>
          <a:p>
            <a:pPr eaLnBrk="1" hangingPunct="1">
              <a:lnSpc>
                <a:spcPct val="90000"/>
              </a:lnSpc>
            </a:pPr>
            <a:endParaRPr lang="en-US" altLang="cs-CZ" sz="2000" dirty="0" smtClean="0"/>
          </a:p>
          <a:p>
            <a:pPr eaLnBrk="1" hangingPunct="1">
              <a:lnSpc>
                <a:spcPct val="90000"/>
              </a:lnSpc>
            </a:pPr>
            <a:endParaRPr lang="en-US" altLang="cs-CZ" sz="2400" dirty="0"/>
          </a:p>
        </p:txBody>
      </p:sp>
      <p:sp>
        <p:nvSpPr>
          <p:cNvPr id="2" name="Obdélník 1">
            <a:extLst/>
          </p:cNvPr>
          <p:cNvSpPr/>
          <p:nvPr/>
        </p:nvSpPr>
        <p:spPr>
          <a:xfrm>
            <a:off x="411981" y="1336433"/>
            <a:ext cx="11475217" cy="1959426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946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868130" cy="1325563"/>
          </a:xfrm>
        </p:spPr>
        <p:txBody>
          <a:bodyPr>
            <a:normAutofit/>
          </a:bodyPr>
          <a:lstStyle/>
          <a:p>
            <a:pPr fontAlgn="base"/>
            <a:r>
              <a:rPr lang="en-US" sz="3600" b="1" dirty="0" smtClean="0"/>
              <a:t>Dihybrid Cross – 2 traits, are they inherited independently?</a:t>
            </a:r>
            <a:endParaRPr lang="en-US" sz="3600" b="1" dirty="0"/>
          </a:p>
        </p:txBody>
      </p:sp>
      <p:pic>
        <p:nvPicPr>
          <p:cNvPr id="1026" name="Picture 2" descr="Image result for Dihybrid Cross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5153" y="1639094"/>
            <a:ext cx="7613947" cy="4685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342900" y="1639094"/>
            <a:ext cx="3790950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 smtClean="0"/>
              <a:t>Connection of two</a:t>
            </a:r>
            <a:r>
              <a:rPr lang="cs-CZ" sz="2200" dirty="0" smtClean="0"/>
              <a:t> </a:t>
            </a:r>
            <a:r>
              <a:rPr lang="en-US" sz="2200" dirty="0" smtClean="0"/>
              <a:t>dominant and two recessive traits </a:t>
            </a:r>
            <a:endParaRPr lang="cs-CZ" sz="22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2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 smtClean="0"/>
              <a:t>Each parent is homozygous for 2 genes = 2 allelic pairs</a:t>
            </a:r>
            <a:endParaRPr lang="cs-CZ" sz="22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2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 smtClean="0"/>
              <a:t>Gametes – one allele from each pair</a:t>
            </a:r>
            <a:endParaRPr lang="cs-CZ" sz="22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2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 smtClean="0"/>
              <a:t>Alleles of both pairs segregates INDEPEDENTLY = </a:t>
            </a:r>
            <a:endParaRPr lang="cs-CZ" sz="22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2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 smtClean="0"/>
              <a:t>Dihybrid </a:t>
            </a:r>
            <a:r>
              <a:rPr lang="en-US" sz="2200" dirty="0" err="1" smtClean="0"/>
              <a:t>RrYy</a:t>
            </a:r>
            <a:r>
              <a:rPr lang="en-US" sz="2200" dirty="0" smtClean="0"/>
              <a:t> create</a:t>
            </a:r>
            <a:r>
              <a:rPr lang="cs-CZ" sz="2200" dirty="0" smtClean="0"/>
              <a:t>s</a:t>
            </a:r>
            <a:r>
              <a:rPr lang="en-US" sz="2200" dirty="0" smtClean="0"/>
              <a:t> 4 types of gametes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230930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cs-CZ" dirty="0" smtClean="0"/>
          </a:p>
        </p:txBody>
      </p:sp>
      <p:pic>
        <p:nvPicPr>
          <p:cNvPr id="1054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5997" y="30704"/>
            <a:ext cx="9325638" cy="675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5477" name="Line 5"/>
          <p:cNvSpPr>
            <a:spLocks noChangeShapeType="1"/>
          </p:cNvSpPr>
          <p:nvPr/>
        </p:nvSpPr>
        <p:spPr bwMode="auto">
          <a:xfrm>
            <a:off x="2279651" y="2781300"/>
            <a:ext cx="4752975" cy="3384550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05478" name="Line 6"/>
          <p:cNvSpPr>
            <a:spLocks noChangeShapeType="1"/>
          </p:cNvSpPr>
          <p:nvPr/>
        </p:nvSpPr>
        <p:spPr bwMode="auto">
          <a:xfrm flipV="1">
            <a:off x="2279651" y="2852739"/>
            <a:ext cx="4824413" cy="3311525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05479" name="Text Box 7"/>
          <p:cNvSpPr txBox="1">
            <a:spLocks noChangeArrowheads="1"/>
          </p:cNvSpPr>
          <p:nvPr/>
        </p:nvSpPr>
        <p:spPr bwMode="auto">
          <a:xfrm>
            <a:off x="6947566" y="4282553"/>
            <a:ext cx="4005139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</a:pPr>
            <a:r>
              <a:rPr lang="en-US" altLang="cs-CZ" sz="2000" b="1" dirty="0" smtClean="0">
                <a:solidFill>
                  <a:srgbClr val="FF0000"/>
                </a:solidFill>
              </a:rPr>
              <a:t>Diagonals of heterozygotes and homozygotes </a:t>
            </a:r>
            <a:endParaRPr lang="en-US" altLang="cs-CZ" sz="2000" b="1" dirty="0">
              <a:solidFill>
                <a:srgbClr val="FF0000"/>
              </a:solidFill>
            </a:endParaRPr>
          </a:p>
        </p:txBody>
      </p:sp>
      <p:sp>
        <p:nvSpPr>
          <p:cNvPr id="105480" name="TextovéPole 1"/>
          <p:cNvSpPr txBox="1">
            <a:spLocks noChangeArrowheads="1"/>
          </p:cNvSpPr>
          <p:nvPr/>
        </p:nvSpPr>
        <p:spPr bwMode="auto">
          <a:xfrm>
            <a:off x="7359650" y="5157788"/>
            <a:ext cx="3713634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</a:pPr>
            <a:r>
              <a:rPr lang="en-US" altLang="cs-CZ" sz="1800" b="1" dirty="0" smtClean="0">
                <a:solidFill>
                  <a:srgbClr val="FF0000"/>
                </a:solidFill>
              </a:rPr>
              <a:t>Breed novelties </a:t>
            </a:r>
            <a:r>
              <a:rPr lang="en-US" altLang="cs-CZ" sz="1600" b="1" dirty="0" smtClean="0">
                <a:solidFill>
                  <a:srgbClr val="FF0000"/>
                </a:solidFill>
              </a:rPr>
              <a:t> </a:t>
            </a:r>
          </a:p>
          <a:p>
            <a:pPr marL="0" indent="0" eaLnBrk="1" hangingPunct="1">
              <a:spcBef>
                <a:spcPct val="0"/>
              </a:spcBef>
              <a:buClrTx/>
              <a:buSzTx/>
              <a:buNone/>
            </a:pPr>
            <a:r>
              <a:rPr lang="en-US" altLang="cs-CZ" sz="1600" b="1" dirty="0" smtClean="0">
                <a:solidFill>
                  <a:srgbClr val="FF0000"/>
                </a:solidFill>
              </a:rPr>
              <a:t> novel homozygous  combinations different from parents </a:t>
            </a:r>
            <a:endParaRPr lang="en-US" altLang="cs-CZ" sz="1600" b="1" dirty="0">
              <a:solidFill>
                <a:srgbClr val="FF0000"/>
              </a:solidFill>
            </a:endParaRPr>
          </a:p>
        </p:txBody>
      </p:sp>
      <p:sp>
        <p:nvSpPr>
          <p:cNvPr id="105481" name="TextovéPole 1"/>
          <p:cNvSpPr txBox="1">
            <a:spLocks noChangeArrowheads="1"/>
          </p:cNvSpPr>
          <p:nvPr/>
        </p:nvSpPr>
        <p:spPr bwMode="auto">
          <a:xfrm>
            <a:off x="1190626" y="516947"/>
            <a:ext cx="864552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cs-CZ" sz="1800" b="1" dirty="0" smtClean="0">
                <a:solidFill>
                  <a:srgbClr val="000000"/>
                </a:solidFill>
              </a:rPr>
              <a:t>Two possibilities pf parental crossing !!!</a:t>
            </a:r>
            <a:endParaRPr lang="en-US" altLang="cs-CZ" sz="1800" b="1" dirty="0">
              <a:solidFill>
                <a:srgbClr val="000000"/>
              </a:solidFill>
            </a:endParaRPr>
          </a:p>
        </p:txBody>
      </p:sp>
      <p:sp>
        <p:nvSpPr>
          <p:cNvPr id="105482" name="TextovéPole 1"/>
          <p:cNvSpPr txBox="1">
            <a:spLocks noChangeArrowheads="1"/>
          </p:cNvSpPr>
          <p:nvPr/>
        </p:nvSpPr>
        <p:spPr bwMode="auto">
          <a:xfrm>
            <a:off x="1631951" y="1484314"/>
            <a:ext cx="472281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cs-CZ" sz="1600" i="1" dirty="0" smtClean="0">
                <a:solidFill>
                  <a:srgbClr val="000000"/>
                </a:solidFill>
              </a:rPr>
              <a:t>Gametes:   RY              </a:t>
            </a:r>
            <a:r>
              <a:rPr lang="en-US" altLang="cs-CZ" sz="1600" i="1" dirty="0" err="1" smtClean="0">
                <a:solidFill>
                  <a:srgbClr val="000000"/>
                </a:solidFill>
              </a:rPr>
              <a:t>ry</a:t>
            </a:r>
            <a:r>
              <a:rPr lang="en-US" altLang="cs-CZ" sz="1600" i="1" dirty="0" smtClean="0">
                <a:solidFill>
                  <a:srgbClr val="000000"/>
                </a:solidFill>
              </a:rPr>
              <a:t>               Ry                </a:t>
            </a:r>
            <a:r>
              <a:rPr lang="en-US" altLang="cs-CZ" sz="1600" i="1" dirty="0" err="1" smtClean="0">
                <a:solidFill>
                  <a:srgbClr val="000000"/>
                </a:solidFill>
              </a:rPr>
              <a:t>rY</a:t>
            </a:r>
            <a:endParaRPr lang="en-US" altLang="cs-CZ" sz="1600" i="1" dirty="0">
              <a:solidFill>
                <a:srgbClr val="000000"/>
              </a:solidFill>
            </a:endParaRPr>
          </a:p>
        </p:txBody>
      </p:sp>
      <p:sp>
        <p:nvSpPr>
          <p:cNvPr id="3" name="Šipka doprava 2">
            <a:extLst/>
          </p:cNvPr>
          <p:cNvSpPr/>
          <p:nvPr/>
        </p:nvSpPr>
        <p:spPr>
          <a:xfrm rot="19679298">
            <a:off x="6819645" y="5715539"/>
            <a:ext cx="568837" cy="31438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105484" name="TextovéPole 1"/>
          <p:cNvSpPr txBox="1">
            <a:spLocks noChangeArrowheads="1"/>
          </p:cNvSpPr>
          <p:nvPr/>
        </p:nvSpPr>
        <p:spPr bwMode="auto">
          <a:xfrm>
            <a:off x="8562976" y="530464"/>
            <a:ext cx="205105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cs-CZ" sz="2000" b="1" dirty="0" err="1" smtClean="0">
                <a:solidFill>
                  <a:srgbClr val="000000"/>
                </a:solidFill>
              </a:rPr>
              <a:t>Punett</a:t>
            </a:r>
            <a:r>
              <a:rPr lang="en-US" altLang="cs-CZ" sz="2000" b="1" dirty="0" smtClean="0">
                <a:solidFill>
                  <a:srgbClr val="000000"/>
                </a:solidFill>
              </a:rPr>
              <a:t> square </a:t>
            </a:r>
            <a:endParaRPr lang="en-US" altLang="cs-CZ" sz="2000" b="1" dirty="0">
              <a:solidFill>
                <a:srgbClr val="000000"/>
              </a:solidFill>
            </a:endParaRPr>
          </a:p>
        </p:txBody>
      </p:sp>
      <p:sp>
        <p:nvSpPr>
          <p:cNvPr id="105474" name="Rectangle 2"/>
          <p:cNvSpPr>
            <a:spLocks noGrp="1" noChangeArrowheads="1"/>
          </p:cNvSpPr>
          <p:nvPr>
            <p:ph type="title"/>
          </p:nvPr>
        </p:nvSpPr>
        <p:spPr>
          <a:xfrm>
            <a:off x="1416050" y="58551"/>
            <a:ext cx="9144000" cy="440770"/>
          </a:xfrm>
          <a:solidFill>
            <a:schemeClr val="bg1">
              <a:lumMod val="85000"/>
            </a:schemeClr>
          </a:solidFill>
        </p:spPr>
        <p:txBody>
          <a:bodyPr>
            <a:noAutofit/>
          </a:bodyPr>
          <a:lstStyle/>
          <a:p>
            <a:pPr algn="ctr" eaLnBrk="1" hangingPunct="1"/>
            <a:r>
              <a:rPr lang="en-US" altLang="cs-CZ" sz="3600" b="1" dirty="0" smtClean="0"/>
              <a:t>Dihybrid cross</a:t>
            </a:r>
          </a:p>
        </p:txBody>
      </p:sp>
      <p:sp>
        <p:nvSpPr>
          <p:cNvPr id="13" name="TextovéPole 1"/>
          <p:cNvSpPr txBox="1">
            <a:spLocks noChangeArrowheads="1"/>
          </p:cNvSpPr>
          <p:nvPr/>
        </p:nvSpPr>
        <p:spPr bwMode="auto">
          <a:xfrm>
            <a:off x="6951739" y="1188836"/>
            <a:ext cx="3789949" cy="286232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cs-CZ" sz="2000" b="1" dirty="0" smtClean="0">
                <a:solidFill>
                  <a:srgbClr val="000000"/>
                </a:solidFill>
              </a:rPr>
              <a:t>Phenotype ratio</a:t>
            </a:r>
          </a:p>
          <a:p>
            <a:pPr algn="ctr">
              <a:spcBef>
                <a:spcPct val="0"/>
              </a:spcBef>
              <a:buClrTx/>
              <a:buSzTx/>
              <a:buNone/>
            </a:pPr>
            <a:endParaRPr lang="en-US" altLang="cs-CZ" sz="2000" b="1" dirty="0" smtClean="0">
              <a:solidFill>
                <a:srgbClr val="000000"/>
              </a:solidFill>
            </a:endParaRPr>
          </a:p>
          <a:p>
            <a:pPr algn="ctr">
              <a:spcBef>
                <a:spcPct val="0"/>
              </a:spcBef>
              <a:buClrTx/>
              <a:buSzTx/>
              <a:buNone/>
            </a:pPr>
            <a:r>
              <a:rPr lang="en-US" altLang="cs-CZ" sz="2000" b="1" dirty="0" smtClean="0">
                <a:solidFill>
                  <a:srgbClr val="000000"/>
                </a:solidFill>
              </a:rPr>
              <a:t>9    </a:t>
            </a:r>
            <a:r>
              <a:rPr lang="en-US" altLang="cs-CZ" sz="2000" b="1" i="1" dirty="0" smtClean="0">
                <a:solidFill>
                  <a:srgbClr val="000000"/>
                </a:solidFill>
              </a:rPr>
              <a:t>R</a:t>
            </a:r>
            <a:r>
              <a:rPr lang="en-US" altLang="cs-CZ" sz="2000" b="1" dirty="0" smtClean="0">
                <a:solidFill>
                  <a:srgbClr val="000000"/>
                </a:solidFill>
              </a:rPr>
              <a:t>-</a:t>
            </a:r>
            <a:r>
              <a:rPr lang="en-US" altLang="cs-CZ" sz="2000" b="1" i="1" dirty="0" smtClean="0">
                <a:solidFill>
                  <a:srgbClr val="000000"/>
                </a:solidFill>
              </a:rPr>
              <a:t>Y</a:t>
            </a:r>
            <a:r>
              <a:rPr lang="en-US" altLang="cs-CZ" sz="2000" b="1" dirty="0" smtClean="0">
                <a:solidFill>
                  <a:srgbClr val="000000"/>
                </a:solidFill>
              </a:rPr>
              <a:t>-    Round yellow</a:t>
            </a:r>
          </a:p>
          <a:p>
            <a:pPr algn="ctr">
              <a:spcBef>
                <a:spcPct val="0"/>
              </a:spcBef>
              <a:buClrTx/>
              <a:buSzTx/>
              <a:buNone/>
            </a:pPr>
            <a:endParaRPr lang="en-US" altLang="cs-CZ" sz="2000" b="1" dirty="0" smtClean="0">
              <a:solidFill>
                <a:srgbClr val="000000"/>
              </a:solidFill>
            </a:endParaRPr>
          </a:p>
          <a:p>
            <a:pPr algn="ctr">
              <a:spcBef>
                <a:spcPct val="0"/>
              </a:spcBef>
              <a:buClrTx/>
              <a:buSzTx/>
              <a:buNone/>
            </a:pPr>
            <a:r>
              <a:rPr lang="en-US" altLang="cs-CZ" sz="2000" b="1" dirty="0" smtClean="0">
                <a:solidFill>
                  <a:srgbClr val="000000"/>
                </a:solidFill>
              </a:rPr>
              <a:t>3</a:t>
            </a:r>
            <a:r>
              <a:rPr lang="en-US" altLang="cs-CZ" sz="2000" b="1" i="1" dirty="0" smtClean="0">
                <a:solidFill>
                  <a:srgbClr val="000000"/>
                </a:solidFill>
              </a:rPr>
              <a:t>  R- </a:t>
            </a:r>
            <a:r>
              <a:rPr lang="en-US" altLang="cs-CZ" sz="2000" b="1" i="1" dirty="0" err="1" smtClean="0">
                <a:solidFill>
                  <a:srgbClr val="000000"/>
                </a:solidFill>
              </a:rPr>
              <a:t>yy</a:t>
            </a:r>
            <a:r>
              <a:rPr lang="en-US" altLang="cs-CZ" sz="2000" b="1" dirty="0" smtClean="0">
                <a:solidFill>
                  <a:srgbClr val="000000"/>
                </a:solidFill>
              </a:rPr>
              <a:t>     Round green</a:t>
            </a:r>
          </a:p>
          <a:p>
            <a:pPr algn="ctr">
              <a:spcBef>
                <a:spcPct val="0"/>
              </a:spcBef>
              <a:buClrTx/>
              <a:buSzTx/>
              <a:buNone/>
            </a:pPr>
            <a:endParaRPr lang="en-US" altLang="cs-CZ" sz="2000" b="1" dirty="0" smtClean="0">
              <a:solidFill>
                <a:srgbClr val="000000"/>
              </a:solidFill>
            </a:endParaRPr>
          </a:p>
          <a:p>
            <a:pPr algn="ctr">
              <a:spcBef>
                <a:spcPct val="0"/>
              </a:spcBef>
              <a:buClrTx/>
              <a:buSzTx/>
              <a:buNone/>
            </a:pPr>
            <a:r>
              <a:rPr lang="en-US" altLang="cs-CZ" sz="2000" b="1" dirty="0" smtClean="0">
                <a:solidFill>
                  <a:srgbClr val="000000"/>
                </a:solidFill>
              </a:rPr>
              <a:t> 3   </a:t>
            </a:r>
            <a:r>
              <a:rPr lang="en-US" altLang="cs-CZ" sz="2000" b="1" i="1" dirty="0" err="1" smtClean="0">
                <a:solidFill>
                  <a:srgbClr val="000000"/>
                </a:solidFill>
              </a:rPr>
              <a:t>rr</a:t>
            </a:r>
            <a:r>
              <a:rPr lang="en-US" altLang="cs-CZ" sz="2000" b="1" i="1" dirty="0" smtClean="0">
                <a:solidFill>
                  <a:srgbClr val="000000"/>
                </a:solidFill>
              </a:rPr>
              <a:t> Y</a:t>
            </a:r>
            <a:r>
              <a:rPr lang="en-US" altLang="cs-CZ" sz="2000" b="1" dirty="0" smtClean="0">
                <a:solidFill>
                  <a:srgbClr val="000000"/>
                </a:solidFill>
              </a:rPr>
              <a:t> - wrinkled yellow</a:t>
            </a:r>
          </a:p>
          <a:p>
            <a:pPr marL="90487" algn="ctr">
              <a:spcBef>
                <a:spcPct val="0"/>
              </a:spcBef>
              <a:buClrTx/>
              <a:buSzTx/>
              <a:buNone/>
            </a:pPr>
            <a:endParaRPr lang="en-US" altLang="cs-CZ" sz="2000" b="1" dirty="0" smtClean="0">
              <a:solidFill>
                <a:srgbClr val="000000"/>
              </a:solidFill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cs-CZ" sz="2000" b="1" dirty="0" smtClean="0">
                <a:solidFill>
                  <a:srgbClr val="000000"/>
                </a:solidFill>
              </a:rPr>
              <a:t>  1   </a:t>
            </a:r>
            <a:r>
              <a:rPr lang="en-US" altLang="cs-CZ" sz="2000" b="1" i="1" dirty="0" err="1" smtClean="0">
                <a:solidFill>
                  <a:srgbClr val="000000"/>
                </a:solidFill>
              </a:rPr>
              <a:t>rr</a:t>
            </a:r>
            <a:r>
              <a:rPr lang="en-US" altLang="cs-CZ" sz="2000" b="1" i="1" dirty="0" smtClean="0">
                <a:solidFill>
                  <a:srgbClr val="000000"/>
                </a:solidFill>
              </a:rPr>
              <a:t> </a:t>
            </a:r>
            <a:r>
              <a:rPr lang="en-US" altLang="cs-CZ" sz="2000" b="1" i="1" dirty="0" err="1" smtClean="0">
                <a:solidFill>
                  <a:srgbClr val="000000"/>
                </a:solidFill>
              </a:rPr>
              <a:t>yy</a:t>
            </a:r>
            <a:r>
              <a:rPr lang="en-US" altLang="cs-CZ" sz="2000" b="1" i="1" dirty="0" smtClean="0">
                <a:solidFill>
                  <a:srgbClr val="000000"/>
                </a:solidFill>
              </a:rPr>
              <a:t> </a:t>
            </a:r>
            <a:r>
              <a:rPr lang="en-US" altLang="cs-CZ" sz="2000" b="1" dirty="0" smtClean="0">
                <a:solidFill>
                  <a:srgbClr val="000000"/>
                </a:solidFill>
              </a:rPr>
              <a:t>– </a:t>
            </a:r>
            <a:r>
              <a:rPr lang="en-US" altLang="cs-CZ" sz="2000" b="1" dirty="0" err="1" smtClean="0">
                <a:solidFill>
                  <a:srgbClr val="000000"/>
                </a:solidFill>
              </a:rPr>
              <a:t>wrin</a:t>
            </a:r>
            <a:r>
              <a:rPr lang="cs-CZ" altLang="cs-CZ" sz="2000" b="1" dirty="0" err="1" smtClean="0">
                <a:solidFill>
                  <a:srgbClr val="000000"/>
                </a:solidFill>
              </a:rPr>
              <a:t>kl</a:t>
            </a:r>
            <a:r>
              <a:rPr lang="en-US" altLang="cs-CZ" sz="2000" b="1" dirty="0" err="1" smtClean="0">
                <a:solidFill>
                  <a:srgbClr val="000000"/>
                </a:solidFill>
              </a:rPr>
              <a:t>ed</a:t>
            </a:r>
            <a:r>
              <a:rPr lang="en-US" altLang="cs-CZ" sz="2000" b="1" dirty="0" smtClean="0">
                <a:solidFill>
                  <a:srgbClr val="000000"/>
                </a:solidFill>
              </a:rPr>
              <a:t> green</a:t>
            </a:r>
            <a:endParaRPr lang="en-US" altLang="cs-CZ" sz="2000" b="1" dirty="0">
              <a:solidFill>
                <a:srgbClr val="000000"/>
              </a:solidFill>
            </a:endParaRPr>
          </a:p>
        </p:txBody>
      </p:sp>
      <p:sp>
        <p:nvSpPr>
          <p:cNvPr id="14" name="TextovéPole 1"/>
          <p:cNvSpPr txBox="1">
            <a:spLocks noChangeArrowheads="1"/>
          </p:cNvSpPr>
          <p:nvPr/>
        </p:nvSpPr>
        <p:spPr bwMode="auto">
          <a:xfrm>
            <a:off x="1537398" y="6081923"/>
            <a:ext cx="2638215" cy="40011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 b="1" dirty="0" smtClean="0">
                <a:solidFill>
                  <a:srgbClr val="000000"/>
                </a:solidFill>
              </a:rPr>
              <a:t>Genotype ratio</a:t>
            </a:r>
            <a:r>
              <a:rPr lang="en-US" altLang="cs-CZ" sz="2000" b="1" dirty="0" smtClean="0">
                <a:solidFill>
                  <a:srgbClr val="000000"/>
                </a:solidFill>
              </a:rPr>
              <a:t> </a:t>
            </a:r>
            <a:endParaRPr lang="en-US" altLang="cs-CZ" sz="20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5261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cs-CZ" dirty="0" smtClean="0"/>
          </a:p>
        </p:txBody>
      </p:sp>
      <p:pic>
        <p:nvPicPr>
          <p:cNvPr id="106499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0"/>
            <a:ext cx="8554497" cy="6858000"/>
          </a:xfrm>
        </p:spPr>
      </p:pic>
      <p:sp>
        <p:nvSpPr>
          <p:cNvPr id="106500" name="TextovéPole 1"/>
          <p:cNvSpPr txBox="1">
            <a:spLocks noChangeArrowheads="1"/>
          </p:cNvSpPr>
          <p:nvPr/>
        </p:nvSpPr>
        <p:spPr bwMode="auto">
          <a:xfrm>
            <a:off x="8328025" y="4243388"/>
            <a:ext cx="20891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cs-CZ" sz="1800" b="1" dirty="0">
                <a:solidFill>
                  <a:srgbClr val="000000"/>
                </a:solidFill>
              </a:rPr>
              <a:t>4 </a:t>
            </a:r>
            <a:r>
              <a:rPr lang="cs-CZ" altLang="cs-CZ" sz="1800" b="1" dirty="0" err="1">
                <a:solidFill>
                  <a:srgbClr val="000000"/>
                </a:solidFill>
              </a:rPr>
              <a:t>ph</a:t>
            </a:r>
            <a:r>
              <a:rPr lang="en-US" altLang="cs-CZ" sz="1800" b="1" dirty="0" err="1" smtClean="0">
                <a:solidFill>
                  <a:srgbClr val="000000"/>
                </a:solidFill>
              </a:rPr>
              <a:t>enoty</a:t>
            </a:r>
            <a:r>
              <a:rPr lang="cs-CZ" altLang="cs-CZ" sz="1800" b="1" dirty="0" smtClean="0">
                <a:solidFill>
                  <a:srgbClr val="000000"/>
                </a:solidFill>
              </a:rPr>
              <a:t>pes</a:t>
            </a:r>
            <a:r>
              <a:rPr lang="en-US" altLang="cs-CZ" sz="1800" b="1" dirty="0" smtClean="0">
                <a:solidFill>
                  <a:srgbClr val="000000"/>
                </a:solidFill>
              </a:rPr>
              <a:t> </a:t>
            </a:r>
            <a:endParaRPr lang="en-US" altLang="cs-CZ" sz="1800" b="1" dirty="0">
              <a:solidFill>
                <a:srgbClr val="000000"/>
              </a:solidFill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1524000" y="572756"/>
            <a:ext cx="8554497" cy="745046"/>
          </a:xfrm>
          <a:prstGeom prst="rect">
            <a:avLst/>
          </a:prstGeom>
          <a:solidFill>
            <a:sysClr val="window" lastClr="FFFFFF">
              <a:lumMod val="85000"/>
            </a:sys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cs-CZ" sz="4000" b="1" dirty="0">
                <a:solidFill>
                  <a:sysClr val="windowText" lastClr="000000"/>
                </a:solidFill>
                <a:latin typeface="Calibri Light" panose="020F0302020204030204"/>
              </a:rPr>
              <a:t>Dihybrid cross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2559050" y="1697247"/>
            <a:ext cx="4041006" cy="62547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lnSpcReduction="1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eaLnBrk="1" hangingPunct="1">
              <a:buNone/>
            </a:pPr>
            <a:r>
              <a:rPr lang="en-US" altLang="cs-CZ" sz="3200" b="1" kern="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Backcrossing</a:t>
            </a:r>
            <a:r>
              <a:rPr lang="en-US" altLang="cs-CZ" sz="3600" b="1" kern="0" dirty="0"/>
              <a:t> </a:t>
            </a: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 rot="19749840">
            <a:off x="2308196" y="3362475"/>
            <a:ext cx="1800200" cy="45144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lnSpcReduction="1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 eaLnBrk="1" hangingPunct="1">
              <a:buNone/>
            </a:pPr>
            <a:r>
              <a:rPr lang="en-US" altLang="cs-CZ" sz="2400" b="1" kern="0" dirty="0"/>
              <a:t>gametes</a:t>
            </a:r>
          </a:p>
        </p:txBody>
      </p:sp>
    </p:spTree>
    <p:extLst>
      <p:ext uri="{BB962C8B-B14F-4D97-AF65-F5344CB8AC3E}">
        <p14:creationId xmlns:p14="http://schemas.microsoft.com/office/powerpoint/2010/main" val="3694991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163" y="564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0597" name="TextovéPole 1"/>
          <p:cNvSpPr txBox="1">
            <a:spLocks noChangeArrowheads="1"/>
          </p:cNvSpPr>
          <p:nvPr/>
        </p:nvSpPr>
        <p:spPr bwMode="auto">
          <a:xfrm>
            <a:off x="3935413" y="5084763"/>
            <a:ext cx="360045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cs-CZ" sz="1600" b="1" dirty="0" smtClean="0">
                <a:solidFill>
                  <a:srgbClr val="FF0000"/>
                </a:solidFill>
              </a:rPr>
              <a:t>n- level of hybridism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cs-CZ" sz="1600" b="1" dirty="0" smtClean="0">
                <a:solidFill>
                  <a:srgbClr val="FF0000"/>
                </a:solidFill>
              </a:rPr>
              <a:t>Aa – n=1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cs-CZ" sz="1600" b="1" dirty="0" err="1" smtClean="0">
                <a:solidFill>
                  <a:srgbClr val="FF0000"/>
                </a:solidFill>
              </a:rPr>
              <a:t>AaBb</a:t>
            </a:r>
            <a:r>
              <a:rPr lang="en-US" altLang="cs-CZ" sz="1600" b="1" dirty="0" smtClean="0">
                <a:solidFill>
                  <a:srgbClr val="FF0000"/>
                </a:solidFill>
              </a:rPr>
              <a:t> – n=2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cs-CZ" sz="1600" b="1" dirty="0" err="1" smtClean="0">
                <a:solidFill>
                  <a:srgbClr val="FF0000"/>
                </a:solidFill>
              </a:rPr>
              <a:t>AaBbCc</a:t>
            </a:r>
            <a:r>
              <a:rPr lang="en-US" altLang="cs-CZ" sz="1600" b="1" dirty="0" smtClean="0">
                <a:solidFill>
                  <a:srgbClr val="FF0000"/>
                </a:solidFill>
              </a:rPr>
              <a:t> – n=3</a:t>
            </a:r>
            <a:endParaRPr lang="en-US" altLang="cs-CZ" sz="1600" b="1" dirty="0">
              <a:solidFill>
                <a:srgbClr val="FF0000"/>
              </a:solidFill>
            </a:endParaRPr>
          </a:p>
        </p:txBody>
      </p:sp>
      <p:sp>
        <p:nvSpPr>
          <p:cNvPr id="110598" name="TextovéPole 1"/>
          <p:cNvSpPr txBox="1">
            <a:spLocks noChangeArrowheads="1"/>
          </p:cNvSpPr>
          <p:nvPr/>
        </p:nvSpPr>
        <p:spPr bwMode="auto">
          <a:xfrm>
            <a:off x="9402763" y="2520950"/>
            <a:ext cx="12954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cs-CZ" sz="1600" b="1" dirty="0" smtClean="0">
                <a:solidFill>
                  <a:srgbClr val="FF0000"/>
                </a:solidFill>
              </a:rPr>
              <a:t>Number of  different genotypes</a:t>
            </a:r>
            <a:endParaRPr lang="en-US" altLang="cs-CZ" sz="1600" b="1" dirty="0">
              <a:solidFill>
                <a:srgbClr val="FF0000"/>
              </a:solidFill>
            </a:endParaRPr>
          </a:p>
        </p:txBody>
      </p:sp>
      <p:cxnSp>
        <p:nvCxnSpPr>
          <p:cNvPr id="3" name="Přímá spojnice se šipkou 2">
            <a:extLst/>
          </p:cNvPr>
          <p:cNvCxnSpPr/>
          <p:nvPr/>
        </p:nvCxnSpPr>
        <p:spPr>
          <a:xfrm>
            <a:off x="8832850" y="2924175"/>
            <a:ext cx="431800" cy="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bdélník 7"/>
          <p:cNvSpPr/>
          <p:nvPr/>
        </p:nvSpPr>
        <p:spPr>
          <a:xfrm>
            <a:off x="2663061" y="2479529"/>
            <a:ext cx="3402795" cy="30777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r>
              <a:rPr lang="en-US" sz="1400" i="1" dirty="0" err="1" smtClean="0"/>
              <a:t>Nr</a:t>
            </a:r>
            <a:r>
              <a:rPr lang="en-US" sz="1400" i="1" dirty="0" smtClean="0"/>
              <a:t>. of gametes of hybrid</a:t>
            </a:r>
            <a:endParaRPr lang="en-US" sz="1400" i="1" dirty="0"/>
          </a:p>
        </p:txBody>
      </p:sp>
      <p:sp>
        <p:nvSpPr>
          <p:cNvPr id="9" name="Obdélník 8"/>
          <p:cNvSpPr/>
          <p:nvPr/>
        </p:nvSpPr>
        <p:spPr>
          <a:xfrm>
            <a:off x="2663061" y="2750112"/>
            <a:ext cx="3402795" cy="30777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r>
              <a:rPr lang="en-US" sz="1400" i="1" dirty="0" err="1" smtClean="0"/>
              <a:t>Nr</a:t>
            </a:r>
            <a:r>
              <a:rPr lang="en-US" sz="1400" i="1" dirty="0" smtClean="0"/>
              <a:t>. of different zygotes</a:t>
            </a:r>
            <a:endParaRPr lang="en-US" sz="1400" i="1" dirty="0"/>
          </a:p>
        </p:txBody>
      </p:sp>
      <p:sp>
        <p:nvSpPr>
          <p:cNvPr id="10" name="Obdélník 9"/>
          <p:cNvSpPr/>
          <p:nvPr/>
        </p:nvSpPr>
        <p:spPr>
          <a:xfrm>
            <a:off x="2663060" y="3038337"/>
            <a:ext cx="3402796" cy="30777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r>
              <a:rPr lang="en-US" sz="1400" i="1" dirty="0" err="1" smtClean="0"/>
              <a:t>Nr</a:t>
            </a:r>
            <a:r>
              <a:rPr lang="en-US" sz="1400" i="1" dirty="0" smtClean="0"/>
              <a:t>. of different homozygotes *</a:t>
            </a:r>
            <a:endParaRPr lang="en-US" sz="1400" i="1" dirty="0"/>
          </a:p>
        </p:txBody>
      </p:sp>
      <p:sp>
        <p:nvSpPr>
          <p:cNvPr id="14" name="Obdélník 13"/>
          <p:cNvSpPr/>
          <p:nvPr/>
        </p:nvSpPr>
        <p:spPr>
          <a:xfrm>
            <a:off x="2663060" y="3320944"/>
            <a:ext cx="3402796" cy="30777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r>
              <a:rPr lang="en-US" sz="1400" i="1" dirty="0" err="1" smtClean="0"/>
              <a:t>Nr</a:t>
            </a:r>
            <a:r>
              <a:rPr lang="en-US" sz="1400" i="1" dirty="0" smtClean="0"/>
              <a:t>. of raising novelties</a:t>
            </a:r>
            <a:endParaRPr lang="en-US" sz="1400" i="1" dirty="0"/>
          </a:p>
        </p:txBody>
      </p:sp>
      <p:sp>
        <p:nvSpPr>
          <p:cNvPr id="15" name="Obdélník 14"/>
          <p:cNvSpPr/>
          <p:nvPr/>
        </p:nvSpPr>
        <p:spPr>
          <a:xfrm>
            <a:off x="2663060" y="3887633"/>
            <a:ext cx="3402796" cy="30777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r>
              <a:rPr lang="en-US" sz="1400" i="1" dirty="0" smtClean="0"/>
              <a:t>Phenotype ratio of F2 generation**</a:t>
            </a:r>
            <a:endParaRPr lang="en-US" sz="1400" i="1" dirty="0"/>
          </a:p>
        </p:txBody>
      </p:sp>
      <p:sp>
        <p:nvSpPr>
          <p:cNvPr id="16" name="Obdélník 15"/>
          <p:cNvSpPr/>
          <p:nvPr/>
        </p:nvSpPr>
        <p:spPr>
          <a:xfrm>
            <a:off x="2663060" y="3592171"/>
            <a:ext cx="3402796" cy="30777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r>
              <a:rPr lang="en-US" sz="1400" i="1" dirty="0" smtClean="0"/>
              <a:t>Genotype ratio of F2 generation</a:t>
            </a:r>
            <a:endParaRPr lang="en-US" sz="1400" i="1" dirty="0"/>
          </a:p>
        </p:txBody>
      </p:sp>
      <p:sp>
        <p:nvSpPr>
          <p:cNvPr id="17" name="Obdélník 16"/>
          <p:cNvSpPr/>
          <p:nvPr/>
        </p:nvSpPr>
        <p:spPr>
          <a:xfrm>
            <a:off x="2051207" y="871555"/>
            <a:ext cx="8382000" cy="64633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r>
              <a:rPr lang="en-US" sz="3600" b="1" dirty="0" smtClean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Generalization for n-hybridism</a:t>
            </a:r>
            <a:endParaRPr lang="en-US" sz="3600" b="1" dirty="0">
              <a:solidFill>
                <a:srgbClr val="00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8" name="Obdélník 17"/>
          <p:cNvSpPr/>
          <p:nvPr/>
        </p:nvSpPr>
        <p:spPr>
          <a:xfrm>
            <a:off x="3032126" y="4332009"/>
            <a:ext cx="8382000" cy="70788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In all given allelic pairs</a:t>
            </a:r>
          </a:p>
          <a:p>
            <a:r>
              <a:rPr lang="en-US" sz="2000" dirty="0" smtClean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In case of complete dominance in all allelic pairs </a:t>
            </a:r>
            <a:endParaRPr lang="en-US" sz="2000" dirty="0">
              <a:solidFill>
                <a:srgbClr val="00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9" name="Obdélník 18"/>
          <p:cNvSpPr/>
          <p:nvPr/>
        </p:nvSpPr>
        <p:spPr>
          <a:xfrm>
            <a:off x="8298920" y="2146303"/>
            <a:ext cx="1123940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General</a:t>
            </a:r>
            <a:endParaRPr lang="en-US" sz="1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3457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AutoShap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cs-CZ" sz="4000" b="1" dirty="0"/>
              <a:t>Mendel's conclusions from dihybrid crossing</a:t>
            </a:r>
            <a:endParaRPr lang="cs-CZ" altLang="cs-CZ" sz="4000" b="1" dirty="0"/>
          </a:p>
        </p:txBody>
      </p:sp>
      <p:sp>
        <p:nvSpPr>
          <p:cNvPr id="1116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19202" y="1952198"/>
            <a:ext cx="10801978" cy="5313763"/>
          </a:xfrm>
        </p:spPr>
        <p:txBody>
          <a:bodyPr>
            <a:normAutofit/>
          </a:bodyPr>
          <a:lstStyle/>
          <a:p>
            <a:pPr marL="533400" indent="-533400">
              <a:lnSpc>
                <a:spcPct val="80000"/>
              </a:lnSpc>
            </a:pPr>
            <a:r>
              <a:rPr lang="en-US" altLang="cs-CZ" sz="2400" dirty="0" smtClean="0"/>
              <a:t>F</a:t>
            </a:r>
            <a:r>
              <a:rPr lang="en-US" altLang="cs-CZ" sz="2400" baseline="-25000" dirty="0" smtClean="0"/>
              <a:t>1</a:t>
            </a:r>
            <a:r>
              <a:rPr lang="en-US" altLang="cs-CZ" sz="2400" dirty="0" smtClean="0"/>
              <a:t> hybrids express </a:t>
            </a:r>
            <a:r>
              <a:rPr lang="en-US" altLang="cs-CZ" sz="2400" b="1" dirty="0" smtClean="0"/>
              <a:t>only one variant from both parental traits – always dominant. </a:t>
            </a:r>
          </a:p>
          <a:p>
            <a:pPr marL="533400" indent="-533400">
              <a:lnSpc>
                <a:spcPct val="80000"/>
              </a:lnSpc>
            </a:pPr>
            <a:r>
              <a:rPr lang="en-US" altLang="cs-CZ" sz="2400" dirty="0" smtClean="0"/>
              <a:t>F</a:t>
            </a:r>
            <a:r>
              <a:rPr lang="en-US" altLang="cs-CZ" sz="2400" baseline="-25000" dirty="0" smtClean="0"/>
              <a:t>2 </a:t>
            </a:r>
            <a:r>
              <a:rPr lang="en-US" altLang="cs-CZ" sz="2400" dirty="0" smtClean="0"/>
              <a:t> generation  present </a:t>
            </a:r>
            <a:r>
              <a:rPr lang="en-US" altLang="cs-CZ" sz="2400" b="1" dirty="0" smtClean="0"/>
              <a:t>novel variants </a:t>
            </a:r>
            <a:r>
              <a:rPr lang="en-US" altLang="cs-CZ" sz="2400" dirty="0" smtClean="0"/>
              <a:t>completely </a:t>
            </a:r>
            <a:r>
              <a:rPr lang="en-US" altLang="cs-CZ" sz="2400" b="1" dirty="0" smtClean="0"/>
              <a:t>different from parents</a:t>
            </a:r>
            <a:r>
              <a:rPr lang="en-US" altLang="cs-CZ" sz="2400" dirty="0" smtClean="0"/>
              <a:t> ( in our example yellow-wrinkled and round-green seeds). The exist because of </a:t>
            </a:r>
            <a:r>
              <a:rPr lang="en-US" altLang="cs-CZ" sz="2400" b="1" dirty="0" smtClean="0"/>
              <a:t>new combinations</a:t>
            </a:r>
            <a:r>
              <a:rPr lang="en-US" altLang="cs-CZ" sz="2400" dirty="0" smtClean="0"/>
              <a:t> of parental genetic material = </a:t>
            </a:r>
            <a:r>
              <a:rPr lang="en-US" altLang="cs-CZ" sz="2400" b="1" dirty="0" smtClean="0"/>
              <a:t>recombinants</a:t>
            </a:r>
            <a:endParaRPr lang="en-US" altLang="cs-CZ" sz="2400" b="1" dirty="0" smtClean="0">
              <a:solidFill>
                <a:srgbClr val="FF0000"/>
              </a:solidFill>
            </a:endParaRPr>
          </a:p>
          <a:p>
            <a:pPr marL="533400" indent="-533400">
              <a:lnSpc>
                <a:spcPct val="80000"/>
              </a:lnSpc>
            </a:pPr>
            <a:endParaRPr lang="en-US" altLang="cs-CZ" sz="1800" b="1" dirty="0" smtClean="0"/>
          </a:p>
          <a:p>
            <a:pPr marL="0" indent="0" algn="ctr">
              <a:lnSpc>
                <a:spcPct val="80000"/>
              </a:lnSpc>
              <a:buNone/>
            </a:pPr>
            <a:r>
              <a:rPr lang="cs-CZ" altLang="cs-CZ" sz="2400" b="1" dirty="0" smtClean="0"/>
              <a:t>	</a:t>
            </a:r>
            <a:r>
              <a:rPr lang="en-US" altLang="cs-CZ" sz="2400" b="1" dirty="0" smtClean="0"/>
              <a:t>Recombination</a:t>
            </a:r>
            <a:r>
              <a:rPr lang="en-US" altLang="cs-CZ" sz="2400" dirty="0" smtClean="0"/>
              <a:t> of hereditary factors (genes) is made according to </a:t>
            </a:r>
            <a:r>
              <a:rPr lang="en-US" altLang="cs-CZ" sz="2400" b="1" dirty="0" smtClean="0"/>
              <a:t>laws of </a:t>
            </a:r>
            <a:r>
              <a:rPr lang="cs-CZ" altLang="cs-CZ" sz="2400" b="1" dirty="0" smtClean="0"/>
              <a:t>	</a:t>
            </a:r>
            <a:r>
              <a:rPr lang="en-US" altLang="cs-CZ" sz="2400" b="1" dirty="0" smtClean="0"/>
              <a:t>probability</a:t>
            </a:r>
            <a:r>
              <a:rPr lang="en-US" altLang="cs-CZ" sz="2400" dirty="0" smtClean="0"/>
              <a:t>. Alleles of given genes are in  each generation </a:t>
            </a:r>
            <a:r>
              <a:rPr lang="en-US" altLang="cs-CZ" sz="2400" b="1" dirty="0" smtClean="0"/>
              <a:t>chosen randomly </a:t>
            </a:r>
            <a:r>
              <a:rPr lang="en-US" altLang="cs-CZ" sz="2400" b="1" dirty="0" smtClean="0">
                <a:solidFill>
                  <a:srgbClr val="FF0000"/>
                </a:solidFill>
              </a:rPr>
              <a:t>(alleles of different genes are combined independently)   </a:t>
            </a:r>
          </a:p>
          <a:p>
            <a:pPr marL="533400" indent="-533400" algn="ctr">
              <a:lnSpc>
                <a:spcPct val="80000"/>
              </a:lnSpc>
              <a:buNone/>
            </a:pPr>
            <a:r>
              <a:rPr lang="en-US" altLang="cs-CZ" sz="2600" dirty="0" smtClean="0"/>
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endParaRPr lang="en-US" altLang="cs-CZ" sz="2600" b="1" dirty="0" smtClean="0">
              <a:solidFill>
                <a:srgbClr val="FF0000"/>
              </a:solidFill>
            </a:endParaRPr>
          </a:p>
          <a:p>
            <a:pPr marL="533400" indent="-533400" algn="ctr">
              <a:lnSpc>
                <a:spcPct val="80000"/>
              </a:lnSpc>
              <a:buNone/>
            </a:pPr>
            <a:r>
              <a:rPr lang="en-US" altLang="cs-CZ" sz="2600" b="1" dirty="0" smtClean="0">
                <a:solidFill>
                  <a:srgbClr val="FF0000"/>
                </a:solidFill>
              </a:rPr>
              <a:t>LAW OF INDEPENDENT ASSORTMENT </a:t>
            </a:r>
          </a:p>
          <a:p>
            <a:pPr marL="0" indent="0">
              <a:lnSpc>
                <a:spcPct val="80000"/>
              </a:lnSpc>
              <a:buNone/>
            </a:pPr>
            <a:endParaRPr lang="en-US" altLang="cs-CZ" sz="1800" dirty="0" smtClean="0"/>
          </a:p>
          <a:p>
            <a:pPr marL="533400" indent="-533400" algn="ctr">
              <a:lnSpc>
                <a:spcPct val="80000"/>
              </a:lnSpc>
            </a:pPr>
            <a:r>
              <a:rPr lang="en-US" altLang="cs-CZ" sz="2600" dirty="0" smtClean="0"/>
              <a:t>Hybrid F</a:t>
            </a:r>
            <a:r>
              <a:rPr lang="en-US" altLang="cs-CZ" sz="2600" baseline="-25000" dirty="0" smtClean="0"/>
              <a:t>2</a:t>
            </a:r>
            <a:r>
              <a:rPr lang="en-US" altLang="cs-CZ" sz="2600" dirty="0" smtClean="0"/>
              <a:t> generation showed </a:t>
            </a:r>
            <a:r>
              <a:rPr lang="en-US" altLang="cs-CZ" sz="2600" b="1" dirty="0" smtClean="0"/>
              <a:t>all combinations of parental traits </a:t>
            </a:r>
            <a:r>
              <a:rPr lang="en-US" altLang="cs-CZ" sz="2600" dirty="0" smtClean="0"/>
              <a:t>in specific </a:t>
            </a:r>
            <a:r>
              <a:rPr lang="cs-CZ" altLang="cs-CZ" sz="2600" dirty="0" smtClean="0"/>
              <a:t>	</a:t>
            </a:r>
            <a:r>
              <a:rPr lang="en-US" altLang="cs-CZ" sz="2600" dirty="0" smtClean="0"/>
              <a:t>ratio</a:t>
            </a:r>
            <a:r>
              <a:rPr lang="cs-CZ" altLang="cs-CZ" sz="2600" dirty="0" smtClean="0"/>
              <a:t> </a:t>
            </a:r>
            <a:r>
              <a:rPr lang="cs-CZ" altLang="cs-CZ" sz="2600" b="1" dirty="0" smtClean="0">
                <a:solidFill>
                  <a:srgbClr val="FF0000"/>
                </a:solidFill>
              </a:rPr>
              <a:t>9</a:t>
            </a:r>
            <a:r>
              <a:rPr lang="en-US" altLang="cs-CZ" sz="2600" b="1" dirty="0" smtClean="0">
                <a:solidFill>
                  <a:srgbClr val="FF0000"/>
                </a:solidFill>
              </a:rPr>
              <a:t>:3:3:1</a:t>
            </a:r>
            <a:r>
              <a:rPr lang="en-US" altLang="cs-CZ" sz="2600" b="1" dirty="0" smtClean="0"/>
              <a:t> </a:t>
            </a:r>
            <a:r>
              <a:rPr lang="en-US" altLang="cs-CZ" sz="1200" b="1" dirty="0" smtClean="0"/>
              <a:t>(full dominance) </a:t>
            </a:r>
            <a:endParaRPr lang="en-US" altLang="cs-CZ" sz="1200" b="1" dirty="0"/>
          </a:p>
        </p:txBody>
      </p:sp>
      <p:sp>
        <p:nvSpPr>
          <p:cNvPr id="2" name="Obdélník 1">
            <a:extLst/>
          </p:cNvPr>
          <p:cNvSpPr/>
          <p:nvPr/>
        </p:nvSpPr>
        <p:spPr>
          <a:xfrm>
            <a:off x="976101" y="3523957"/>
            <a:ext cx="10210730" cy="1279155"/>
          </a:xfrm>
          <a:prstGeom prst="rect">
            <a:avLst/>
          </a:prstGeom>
          <a:noFill/>
          <a:ln w="317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3" name="Šipka dolů 2">
            <a:extLst/>
          </p:cNvPr>
          <p:cNvSpPr/>
          <p:nvPr/>
        </p:nvSpPr>
        <p:spPr>
          <a:xfrm>
            <a:off x="5988050" y="4942606"/>
            <a:ext cx="215900" cy="2159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6547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Nadpis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1864703" y="451619"/>
            <a:ext cx="7924800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dirty="0" smtClean="0">
                <a:latin typeface="+mn-lt"/>
              </a:rPr>
              <a:t>Mendel´s discoveries: overview</a:t>
            </a:r>
            <a:endParaRPr lang="en-US" dirty="0">
              <a:latin typeface="+mn-lt"/>
            </a:endParaRPr>
          </a:p>
        </p:txBody>
      </p:sp>
      <p:sp>
        <p:nvSpPr>
          <p:cNvPr id="8195" name="Rectangle 4">
            <a:extLst/>
          </p:cNvPr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1864703" y="1937216"/>
            <a:ext cx="8785225" cy="4470618"/>
          </a:xfrm>
        </p:spPr>
        <p:txBody>
          <a:bodyPr>
            <a:normAutofit lnSpcReduction="10000"/>
          </a:bodyPr>
          <a:lstStyle/>
          <a:p>
            <a:pPr eaLnBrk="1" hangingPunct="1">
              <a:spcBef>
                <a:spcPct val="0"/>
              </a:spcBef>
              <a:defRPr/>
            </a:pPr>
            <a:r>
              <a:rPr lang="en-US" sz="2000" b="1" dirty="0" smtClean="0"/>
              <a:t>Traits are inherited as discreet pieces (elements)</a:t>
            </a:r>
            <a:endParaRPr lang="en-US" sz="2400" b="1" dirty="0" smtClean="0">
              <a:solidFill>
                <a:srgbClr val="C00000"/>
              </a:solidFill>
            </a:endParaRPr>
          </a:p>
          <a:p>
            <a:pPr>
              <a:spcBef>
                <a:spcPct val="0"/>
              </a:spcBef>
              <a:defRPr/>
            </a:pPr>
            <a:endParaRPr lang="en-US" sz="2000" b="1" dirty="0" smtClean="0"/>
          </a:p>
          <a:p>
            <a:pPr>
              <a:spcBef>
                <a:spcPct val="0"/>
              </a:spcBef>
              <a:defRPr/>
            </a:pPr>
            <a:r>
              <a:rPr lang="en-US" sz="2000" b="1" dirty="0" smtClean="0"/>
              <a:t>Units of heredity (genes)</a:t>
            </a:r>
          </a:p>
          <a:p>
            <a:pPr marL="800100" lvl="1" indent="-342900">
              <a:spcBef>
                <a:spcPct val="0"/>
              </a:spcBef>
              <a:buAutoNum type="arabicParenR"/>
              <a:defRPr/>
            </a:pPr>
            <a:r>
              <a:rPr lang="en-US" sz="1900" dirty="0" smtClean="0"/>
              <a:t>are </a:t>
            </a:r>
            <a:r>
              <a:rPr lang="en-US" sz="1900" b="1" dirty="0" smtClean="0"/>
              <a:t>material</a:t>
            </a:r>
            <a:r>
              <a:rPr lang="en-US" sz="1900" dirty="0" smtClean="0"/>
              <a:t> in nature</a:t>
            </a:r>
          </a:p>
          <a:p>
            <a:pPr marL="800100" lvl="1" indent="-342900">
              <a:spcBef>
                <a:spcPct val="0"/>
              </a:spcBef>
              <a:buAutoNum type="arabicParenR"/>
              <a:defRPr/>
            </a:pPr>
            <a:r>
              <a:rPr lang="en-US" sz="2000" dirty="0" smtClean="0"/>
              <a:t>come </a:t>
            </a:r>
            <a:r>
              <a:rPr lang="en-US" sz="2000" b="1" dirty="0" smtClean="0"/>
              <a:t>in pair </a:t>
            </a:r>
            <a:r>
              <a:rPr lang="en-US" sz="2000" dirty="0" smtClean="0"/>
              <a:t>(inherited from mother and father) </a:t>
            </a:r>
          </a:p>
          <a:p>
            <a:pPr marL="800100" lvl="1" indent="-342900">
              <a:spcBef>
                <a:spcPct val="0"/>
              </a:spcBef>
              <a:buAutoNum type="arabicParenR"/>
              <a:defRPr/>
            </a:pPr>
            <a:r>
              <a:rPr lang="en-US" sz="2000" dirty="0" smtClean="0"/>
              <a:t>they are twofold: </a:t>
            </a:r>
            <a:r>
              <a:rPr lang="en-US" sz="2000" b="1" dirty="0" smtClean="0"/>
              <a:t>dominant</a:t>
            </a:r>
            <a:r>
              <a:rPr lang="en-US" sz="2000" dirty="0" smtClean="0"/>
              <a:t> or </a:t>
            </a:r>
            <a:r>
              <a:rPr lang="en-US" sz="2000" b="1" dirty="0" smtClean="0"/>
              <a:t>recessive (hidden)</a:t>
            </a:r>
          </a:p>
          <a:p>
            <a:pPr marL="800100" lvl="1" indent="-342900">
              <a:spcBef>
                <a:spcPct val="0"/>
              </a:spcBef>
              <a:buAutoNum type="arabicParenR"/>
              <a:defRPr/>
            </a:pPr>
            <a:r>
              <a:rPr lang="en-US" sz="2000" dirty="0" smtClean="0"/>
              <a:t>they are transmitted to the next generation via </a:t>
            </a:r>
            <a:r>
              <a:rPr lang="en-US" sz="2000" b="1" dirty="0" smtClean="0"/>
              <a:t>sex cells</a:t>
            </a:r>
          </a:p>
          <a:p>
            <a:pPr marL="800100" lvl="1" indent="-342900">
              <a:spcBef>
                <a:spcPct val="0"/>
              </a:spcBef>
              <a:buAutoNum type="arabicParenR"/>
              <a:defRPr/>
            </a:pPr>
            <a:r>
              <a:rPr lang="en-US" sz="2000" dirty="0" smtClean="0"/>
              <a:t>they are inherited</a:t>
            </a:r>
            <a:r>
              <a:rPr lang="en-US" sz="2000" b="1" dirty="0" smtClean="0"/>
              <a:t> separately - </a:t>
            </a:r>
            <a:r>
              <a:rPr lang="en-US" sz="2000" dirty="0" smtClean="0"/>
              <a:t>they are not </a:t>
            </a:r>
            <a:r>
              <a:rPr lang="en-US" sz="2000" b="1" dirty="0" smtClean="0"/>
              <a:t>blended in nature</a:t>
            </a:r>
          </a:p>
          <a:p>
            <a:pPr marL="457200" lvl="1" indent="0">
              <a:spcBef>
                <a:spcPct val="0"/>
              </a:spcBef>
              <a:buNone/>
              <a:defRPr/>
            </a:pPr>
            <a:endParaRPr lang="en-US" sz="2400" b="1" dirty="0" smtClean="0">
              <a:solidFill>
                <a:srgbClr val="C00000"/>
              </a:solidFill>
            </a:endParaRPr>
          </a:p>
          <a:p>
            <a:pPr eaLnBrk="1" hangingPunct="1">
              <a:spcBef>
                <a:spcPct val="0"/>
              </a:spcBef>
              <a:defRPr/>
            </a:pPr>
            <a:r>
              <a:rPr lang="en-US" sz="2000" dirty="0" smtClean="0"/>
              <a:t>F</a:t>
            </a:r>
            <a:r>
              <a:rPr lang="en-US" sz="2000" baseline="-25000" dirty="0" smtClean="0"/>
              <a:t>1</a:t>
            </a:r>
            <a:r>
              <a:rPr lang="en-US" sz="2000" dirty="0" smtClean="0"/>
              <a:t> offsprings show</a:t>
            </a:r>
            <a:r>
              <a:rPr lang="en-US" sz="2000" b="1" dirty="0" smtClean="0"/>
              <a:t> </a:t>
            </a:r>
            <a:r>
              <a:rPr lang="en-US" sz="2000" dirty="0" smtClean="0"/>
              <a:t>only</a:t>
            </a:r>
            <a:r>
              <a:rPr lang="en-US" sz="2000" b="1" dirty="0" smtClean="0"/>
              <a:t> one parental trait (dominant one)</a:t>
            </a:r>
          </a:p>
          <a:p>
            <a:pPr eaLnBrk="1" hangingPunct="1">
              <a:spcBef>
                <a:spcPct val="0"/>
              </a:spcBef>
              <a:defRPr/>
            </a:pPr>
            <a:endParaRPr lang="en-US" sz="2000" b="1" dirty="0" smtClean="0">
              <a:solidFill>
                <a:srgbClr val="C00000"/>
              </a:solidFill>
            </a:endParaRPr>
          </a:p>
          <a:p>
            <a:pPr marL="361950" indent="-361950">
              <a:defRPr/>
            </a:pPr>
            <a:r>
              <a:rPr lang="en-US" sz="2000" dirty="0" smtClean="0">
                <a:cs typeface="Arial" pitchFamily="34" charset="0"/>
              </a:rPr>
              <a:t>Heterozygous </a:t>
            </a:r>
            <a:r>
              <a:rPr lang="en-US" sz="2000" dirty="0" err="1" smtClean="0">
                <a:cs typeface="Arial" pitchFamily="34" charset="0"/>
              </a:rPr>
              <a:t>allel</a:t>
            </a:r>
            <a:r>
              <a:rPr lang="cs-CZ" sz="2000" dirty="0" smtClean="0">
                <a:cs typeface="Arial" pitchFamily="34" charset="0"/>
              </a:rPr>
              <a:t>e</a:t>
            </a:r>
            <a:r>
              <a:rPr lang="en-US" sz="2000" dirty="0" smtClean="0">
                <a:cs typeface="Arial" pitchFamily="34" charset="0"/>
              </a:rPr>
              <a:t>s </a:t>
            </a:r>
            <a:r>
              <a:rPr lang="en-US" sz="2000" b="1" dirty="0" smtClean="0">
                <a:cs typeface="Arial" pitchFamily="34" charset="0"/>
              </a:rPr>
              <a:t>segregate</a:t>
            </a:r>
            <a:r>
              <a:rPr lang="en-US" sz="2000" dirty="0" smtClean="0">
                <a:cs typeface="Arial" pitchFamily="34" charset="0"/>
              </a:rPr>
              <a:t> into gametes in </a:t>
            </a:r>
            <a:r>
              <a:rPr lang="en-US" sz="2000" b="1" dirty="0" smtClean="0">
                <a:cs typeface="Arial" pitchFamily="34" charset="0"/>
              </a:rPr>
              <a:t>random fashion  </a:t>
            </a:r>
          </a:p>
          <a:p>
            <a:pPr marL="361950" indent="-361950">
              <a:defRPr/>
            </a:pPr>
            <a:endParaRPr lang="en-US" sz="2000" b="1" dirty="0" smtClean="0">
              <a:cs typeface="Arial" pitchFamily="34" charset="0"/>
            </a:endParaRPr>
          </a:p>
          <a:p>
            <a:pPr marL="361950" indent="-361950">
              <a:defRPr/>
            </a:pPr>
            <a:r>
              <a:rPr lang="en-US" sz="2000" dirty="0" smtClean="0">
                <a:cs typeface="Arial" pitchFamily="34" charset="0"/>
              </a:rPr>
              <a:t>Alleles of different genes </a:t>
            </a:r>
            <a:r>
              <a:rPr lang="en-US" sz="2000" b="1" dirty="0" smtClean="0">
                <a:cs typeface="Arial" pitchFamily="34" charset="0"/>
              </a:rPr>
              <a:t>segregate</a:t>
            </a:r>
            <a:r>
              <a:rPr lang="en-US" sz="2000" dirty="0" smtClean="0">
                <a:cs typeface="Arial" pitchFamily="34" charset="0"/>
              </a:rPr>
              <a:t> (combine itself</a:t>
            </a:r>
            <a:r>
              <a:rPr lang="en-US" sz="2000" b="1" dirty="0" smtClean="0">
                <a:cs typeface="Arial" pitchFamily="34" charset="0"/>
              </a:rPr>
              <a:t>) independently </a:t>
            </a:r>
            <a:r>
              <a:rPr lang="en-US" sz="2000" dirty="0" smtClean="0">
                <a:cs typeface="Arial" pitchFamily="34" charset="0"/>
              </a:rPr>
              <a:t>of each other</a:t>
            </a:r>
            <a:endParaRPr lang="en-US" sz="2000" dirty="0">
              <a:solidFill>
                <a:srgbClr val="C00000"/>
              </a:solidFill>
              <a:cs typeface="Arial" pitchFamily="34" charset="0"/>
            </a:endParaRPr>
          </a:p>
        </p:txBody>
      </p:sp>
      <p:pic>
        <p:nvPicPr>
          <p:cNvPr id="43012" name="Obrázek 1">
            <a:extLst/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944198" y="374626"/>
            <a:ext cx="1728788" cy="12969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4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192" y="281757"/>
            <a:ext cx="928688" cy="148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48426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Nadpis 1"/>
          <p:cNvSpPr>
            <a:spLocks noGrp="1" noChangeArrowheads="1"/>
          </p:cNvSpPr>
          <p:nvPr>
            <p:ph type="title"/>
          </p:nvPr>
        </p:nvSpPr>
        <p:spPr>
          <a:xfrm>
            <a:off x="717452" y="260350"/>
            <a:ext cx="9494936" cy="1644650"/>
          </a:xfrm>
        </p:spPr>
        <p:txBody>
          <a:bodyPr/>
          <a:lstStyle/>
          <a:p>
            <a:r>
              <a:rPr lang="en-US" altLang="cs-CZ" b="1" dirty="0" smtClean="0"/>
              <a:t>Mendel´s sweet pea traits… nowadays</a:t>
            </a:r>
          </a:p>
        </p:txBody>
      </p:sp>
      <p:sp>
        <p:nvSpPr>
          <p:cNvPr id="4" name="TextovéPole 3">
            <a:extLst/>
          </p:cNvPr>
          <p:cNvSpPr txBox="1"/>
          <p:nvPr/>
        </p:nvSpPr>
        <p:spPr>
          <a:xfrm>
            <a:off x="2279651" y="2995613"/>
            <a:ext cx="4321175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cs-CZ" sz="2000" b="1" dirty="0">
                <a:latin typeface="Arial" charset="0"/>
              </a:rPr>
              <a:t>...</a:t>
            </a:r>
            <a:r>
              <a:rPr lang="cs-CZ" sz="2000" b="1" dirty="0">
                <a:solidFill>
                  <a:schemeClr val="accent2">
                    <a:lumMod val="75000"/>
                  </a:schemeClr>
                </a:solidFill>
                <a:latin typeface="Arial" charset="0"/>
              </a:rPr>
              <a:t>A</a:t>
            </a:r>
            <a:r>
              <a:rPr lang="cs-CZ" sz="2000" b="1" dirty="0">
                <a:solidFill>
                  <a:srgbClr val="FF0000"/>
                </a:solidFill>
                <a:latin typeface="Arial" charset="0"/>
              </a:rPr>
              <a:t>T</a:t>
            </a:r>
            <a:r>
              <a:rPr lang="cs-CZ" sz="2000" b="1" dirty="0">
                <a:solidFill>
                  <a:srgbClr val="C86400"/>
                </a:solidFill>
                <a:latin typeface="Arial" charset="0"/>
              </a:rPr>
              <a:t>C</a:t>
            </a:r>
            <a:r>
              <a:rPr lang="cs-CZ" sz="2000" b="1" dirty="0">
                <a:latin typeface="Arial" charset="0"/>
              </a:rPr>
              <a:t>GGG</a:t>
            </a:r>
            <a:r>
              <a:rPr lang="cs-CZ" sz="2000" b="1" dirty="0">
                <a:solidFill>
                  <a:srgbClr val="00B050"/>
                </a:solidFill>
                <a:latin typeface="Arial" charset="0"/>
              </a:rPr>
              <a:t>AA</a:t>
            </a:r>
            <a:r>
              <a:rPr lang="cs-CZ" sz="2000" b="1" dirty="0">
                <a:solidFill>
                  <a:srgbClr val="FF0000"/>
                </a:solidFill>
                <a:latin typeface="Arial" charset="0"/>
              </a:rPr>
              <a:t>T</a:t>
            </a:r>
            <a:r>
              <a:rPr lang="cs-CZ" sz="2000" b="1" dirty="0">
                <a:solidFill>
                  <a:srgbClr val="C86400"/>
                </a:solidFill>
                <a:latin typeface="Arial" charset="0"/>
              </a:rPr>
              <a:t>C</a:t>
            </a:r>
            <a:r>
              <a:rPr lang="cs-CZ" sz="2000" b="1" dirty="0">
                <a:latin typeface="Arial" charset="0"/>
              </a:rPr>
              <a:t>GG</a:t>
            </a:r>
            <a:r>
              <a:rPr lang="cs-CZ" sz="2000" b="1" dirty="0">
                <a:solidFill>
                  <a:srgbClr val="00B050"/>
                </a:solidFill>
                <a:latin typeface="Arial" charset="0"/>
              </a:rPr>
              <a:t>A</a:t>
            </a:r>
            <a:r>
              <a:rPr lang="cs-CZ" sz="2000" b="1" dirty="0">
                <a:solidFill>
                  <a:srgbClr val="C86400"/>
                </a:solidFill>
                <a:latin typeface="Arial" charset="0"/>
              </a:rPr>
              <a:t>CCC</a:t>
            </a:r>
            <a:r>
              <a:rPr lang="cs-CZ" sz="2000" b="1" dirty="0">
                <a:latin typeface="Arial" charset="0"/>
              </a:rPr>
              <a:t>G</a:t>
            </a:r>
            <a:r>
              <a:rPr lang="cs-CZ" sz="2000" b="1" dirty="0">
                <a:solidFill>
                  <a:srgbClr val="00B050"/>
                </a:solidFill>
                <a:latin typeface="Arial" charset="0"/>
              </a:rPr>
              <a:t>A</a:t>
            </a:r>
            <a:r>
              <a:rPr lang="cs-CZ" sz="2000" b="1" dirty="0">
                <a:solidFill>
                  <a:srgbClr val="FF0000"/>
                </a:solidFill>
                <a:latin typeface="Arial" charset="0"/>
              </a:rPr>
              <a:t>T</a:t>
            </a:r>
            <a:r>
              <a:rPr lang="cs-CZ" sz="2000" b="1" dirty="0">
                <a:latin typeface="Arial" charset="0"/>
              </a:rPr>
              <a:t>G…</a:t>
            </a:r>
          </a:p>
        </p:txBody>
      </p:sp>
      <p:sp>
        <p:nvSpPr>
          <p:cNvPr id="114693" name="Obdélník 4"/>
          <p:cNvSpPr>
            <a:spLocks noChangeArrowheads="1"/>
          </p:cNvSpPr>
          <p:nvPr/>
        </p:nvSpPr>
        <p:spPr bwMode="auto">
          <a:xfrm>
            <a:off x="2279651" y="3860800"/>
            <a:ext cx="42894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 b="1">
                <a:solidFill>
                  <a:srgbClr val="003366"/>
                </a:solidFill>
              </a:rPr>
              <a:t>...</a:t>
            </a:r>
            <a:r>
              <a:rPr lang="cs-CZ" altLang="cs-CZ" sz="2000" b="1">
                <a:solidFill>
                  <a:srgbClr val="5DAE5D"/>
                </a:solidFill>
              </a:rPr>
              <a:t>A</a:t>
            </a:r>
            <a:r>
              <a:rPr lang="cs-CZ" altLang="cs-CZ" sz="2000" b="1">
                <a:solidFill>
                  <a:srgbClr val="FF0000"/>
                </a:solidFill>
              </a:rPr>
              <a:t>T</a:t>
            </a:r>
            <a:r>
              <a:rPr lang="cs-CZ" altLang="cs-CZ" sz="2000" b="1">
                <a:solidFill>
                  <a:srgbClr val="C86400"/>
                </a:solidFill>
              </a:rPr>
              <a:t>C</a:t>
            </a:r>
            <a:r>
              <a:rPr lang="cs-CZ" altLang="cs-CZ" sz="2000" b="1">
                <a:solidFill>
                  <a:srgbClr val="003366"/>
                </a:solidFill>
              </a:rPr>
              <a:t>GGG</a:t>
            </a:r>
            <a:r>
              <a:rPr lang="cs-CZ" altLang="cs-CZ" sz="2000" b="1">
                <a:solidFill>
                  <a:srgbClr val="00B050"/>
                </a:solidFill>
              </a:rPr>
              <a:t>AA</a:t>
            </a:r>
            <a:r>
              <a:rPr lang="cs-CZ" altLang="cs-CZ" sz="2000" b="1">
                <a:solidFill>
                  <a:srgbClr val="FF0000"/>
                </a:solidFill>
              </a:rPr>
              <a:t>T</a:t>
            </a:r>
            <a:r>
              <a:rPr lang="cs-CZ" altLang="cs-CZ" sz="2000" b="1">
                <a:solidFill>
                  <a:srgbClr val="C86400"/>
                </a:solidFill>
              </a:rPr>
              <a:t>C</a:t>
            </a:r>
            <a:r>
              <a:rPr lang="cs-CZ" altLang="cs-CZ" sz="2000" b="1">
                <a:solidFill>
                  <a:srgbClr val="003366"/>
                </a:solidFill>
              </a:rPr>
              <a:t>G</a:t>
            </a:r>
            <a:r>
              <a:rPr lang="cs-CZ" altLang="cs-CZ" sz="2000" b="1">
                <a:solidFill>
                  <a:srgbClr val="FF0000"/>
                </a:solidFill>
              </a:rPr>
              <a:t>T</a:t>
            </a:r>
            <a:r>
              <a:rPr lang="cs-CZ" altLang="cs-CZ" sz="2000" b="1">
                <a:solidFill>
                  <a:srgbClr val="003366"/>
                </a:solidFill>
              </a:rPr>
              <a:t>G</a:t>
            </a:r>
            <a:r>
              <a:rPr lang="cs-CZ" altLang="cs-CZ" sz="2000" b="1">
                <a:solidFill>
                  <a:srgbClr val="00B050"/>
                </a:solidFill>
              </a:rPr>
              <a:t>A</a:t>
            </a:r>
            <a:r>
              <a:rPr lang="cs-CZ" altLang="cs-CZ" sz="2000" b="1">
                <a:solidFill>
                  <a:srgbClr val="C86400"/>
                </a:solidFill>
              </a:rPr>
              <a:t>CC</a:t>
            </a:r>
            <a:r>
              <a:rPr lang="cs-CZ" altLang="cs-CZ" sz="2000" b="1">
                <a:solidFill>
                  <a:srgbClr val="003366"/>
                </a:solidFill>
              </a:rPr>
              <a:t>G</a:t>
            </a:r>
            <a:r>
              <a:rPr lang="cs-CZ" altLang="cs-CZ" sz="2000" b="1">
                <a:solidFill>
                  <a:srgbClr val="00B050"/>
                </a:solidFill>
              </a:rPr>
              <a:t>A</a:t>
            </a:r>
            <a:r>
              <a:rPr lang="cs-CZ" altLang="cs-CZ" sz="2000" b="1">
                <a:solidFill>
                  <a:srgbClr val="FF0000"/>
                </a:solidFill>
              </a:rPr>
              <a:t>T</a:t>
            </a:r>
            <a:r>
              <a:rPr lang="cs-CZ" altLang="cs-CZ" sz="2000" b="1">
                <a:solidFill>
                  <a:srgbClr val="003366"/>
                </a:solidFill>
              </a:rPr>
              <a:t>G…</a:t>
            </a:r>
          </a:p>
        </p:txBody>
      </p:sp>
      <p:sp>
        <p:nvSpPr>
          <p:cNvPr id="7" name="Obdélník 6">
            <a:extLst/>
          </p:cNvPr>
          <p:cNvSpPr/>
          <p:nvPr/>
        </p:nvSpPr>
        <p:spPr>
          <a:xfrm>
            <a:off x="4583113" y="2995614"/>
            <a:ext cx="214312" cy="126523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114696" name="TextovéPole 1"/>
          <p:cNvSpPr txBox="1">
            <a:spLocks noChangeArrowheads="1"/>
          </p:cNvSpPr>
          <p:nvPr/>
        </p:nvSpPr>
        <p:spPr bwMode="auto">
          <a:xfrm>
            <a:off x="2424114" y="2619375"/>
            <a:ext cx="23764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b="1" dirty="0" smtClean="0"/>
              <a:t>Dominant </a:t>
            </a:r>
            <a:r>
              <a:rPr lang="cs-CZ" altLang="cs-CZ" sz="1800" b="1" dirty="0" err="1" smtClean="0"/>
              <a:t>alelle</a:t>
            </a:r>
            <a:endParaRPr lang="cs-CZ" altLang="cs-CZ" sz="1800" b="1" dirty="0"/>
          </a:p>
        </p:txBody>
      </p:sp>
      <p:sp>
        <p:nvSpPr>
          <p:cNvPr id="114697" name="TextovéPole 2"/>
          <p:cNvSpPr txBox="1">
            <a:spLocks noChangeArrowheads="1"/>
          </p:cNvSpPr>
          <p:nvPr/>
        </p:nvSpPr>
        <p:spPr bwMode="auto">
          <a:xfrm>
            <a:off x="2566988" y="4260850"/>
            <a:ext cx="35290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b="1" dirty="0" err="1" smtClean="0">
                <a:solidFill>
                  <a:srgbClr val="C00000"/>
                </a:solidFill>
              </a:rPr>
              <a:t>Recessive</a:t>
            </a:r>
            <a:r>
              <a:rPr lang="cs-CZ" altLang="cs-CZ" sz="1800" b="1" dirty="0" smtClean="0">
                <a:solidFill>
                  <a:srgbClr val="C00000"/>
                </a:solidFill>
              </a:rPr>
              <a:t> </a:t>
            </a:r>
            <a:r>
              <a:rPr lang="cs-CZ" altLang="cs-CZ" sz="1800" b="1" dirty="0" err="1" smtClean="0">
                <a:solidFill>
                  <a:srgbClr val="C00000"/>
                </a:solidFill>
              </a:rPr>
              <a:t>alelle</a:t>
            </a:r>
            <a:r>
              <a:rPr lang="cs-CZ" altLang="cs-CZ" sz="1800" b="1" dirty="0" smtClean="0">
                <a:solidFill>
                  <a:srgbClr val="C00000"/>
                </a:solidFill>
              </a:rPr>
              <a:t> </a:t>
            </a:r>
            <a:r>
              <a:rPr lang="cs-CZ" altLang="cs-CZ" sz="1800" b="1" dirty="0">
                <a:solidFill>
                  <a:srgbClr val="C00000"/>
                </a:solidFill>
              </a:rPr>
              <a:t>- mutant</a:t>
            </a:r>
          </a:p>
        </p:txBody>
      </p:sp>
      <p:sp>
        <p:nvSpPr>
          <p:cNvPr id="2" name="Šipka dolů 1">
            <a:extLst/>
          </p:cNvPr>
          <p:cNvSpPr/>
          <p:nvPr/>
        </p:nvSpPr>
        <p:spPr>
          <a:xfrm>
            <a:off x="4872038" y="4724401"/>
            <a:ext cx="144462" cy="36036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32659"/>
            <a:ext cx="10515600" cy="4351338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pic>
        <p:nvPicPr>
          <p:cNvPr id="27654" name="Picture 6" descr="https://dr282zn36sxxg.cloudfront.net/datastreams/f-d%3A3502463cda7ce6976375ce6c8b3c5999dab1cb786c95da47302eb2a7%2BIMAGE_TINY%2BIMAGE_TINY.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5056" y="2392552"/>
            <a:ext cx="4304365" cy="2467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4695" name="TextovéPole 7"/>
          <p:cNvSpPr txBox="1">
            <a:spLocks noChangeArrowheads="1"/>
          </p:cNvSpPr>
          <p:nvPr/>
        </p:nvSpPr>
        <p:spPr bwMode="auto">
          <a:xfrm>
            <a:off x="2424113" y="5210961"/>
            <a:ext cx="714191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cs-CZ" b="1" dirty="0" smtClean="0"/>
              <a:t>Mutation in pea genes create new allele!</a:t>
            </a:r>
            <a:endParaRPr lang="en-US" altLang="cs-CZ" b="1" dirty="0"/>
          </a:p>
        </p:txBody>
      </p:sp>
    </p:spTree>
    <p:extLst>
      <p:ext uri="{BB962C8B-B14F-4D97-AF65-F5344CB8AC3E}">
        <p14:creationId xmlns:p14="http://schemas.microsoft.com/office/powerpoint/2010/main" val="4038764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Nadpis 1"/>
          <p:cNvSpPr>
            <a:spLocks noGrp="1" noChangeArrowheads="1"/>
          </p:cNvSpPr>
          <p:nvPr>
            <p:ph type="title"/>
          </p:nvPr>
        </p:nvSpPr>
        <p:spPr>
          <a:xfrm>
            <a:off x="3383280" y="541338"/>
            <a:ext cx="5092505" cy="1143000"/>
          </a:xfrm>
        </p:spPr>
        <p:txBody>
          <a:bodyPr/>
          <a:lstStyle/>
          <a:p>
            <a:r>
              <a:rPr lang="en-US" altLang="cs-CZ" sz="2800" b="1" dirty="0" smtClean="0"/>
              <a:t>Seed shape – round x wrinkled</a:t>
            </a:r>
            <a:r>
              <a:rPr lang="en-US" altLang="cs-CZ" sz="2800" dirty="0" smtClean="0"/>
              <a:t/>
            </a:r>
            <a:br>
              <a:rPr lang="en-US" altLang="cs-CZ" sz="2800" dirty="0" smtClean="0"/>
            </a:br>
            <a:r>
              <a:rPr lang="en-US" altLang="cs-CZ" sz="2800" dirty="0" smtClean="0"/>
              <a:t>                              </a:t>
            </a:r>
            <a:r>
              <a:rPr lang="en-US" altLang="cs-CZ" sz="2800" i="1" dirty="0" smtClean="0"/>
              <a:t>RR x </a:t>
            </a:r>
            <a:r>
              <a:rPr lang="en-US" altLang="cs-CZ" sz="2800" i="1" dirty="0" err="1" smtClean="0"/>
              <a:t>rr</a:t>
            </a:r>
            <a:endParaRPr lang="en-US" altLang="cs-CZ" sz="2800" i="1" dirty="0"/>
          </a:p>
        </p:txBody>
      </p:sp>
      <p:sp>
        <p:nvSpPr>
          <p:cNvPr id="115715" name="Zástupný symbol pro obsah 2"/>
          <p:cNvSpPr>
            <a:spLocks noGrp="1" noChangeArrowheads="1"/>
          </p:cNvSpPr>
          <p:nvPr>
            <p:ph idx="1"/>
          </p:nvPr>
        </p:nvSpPr>
        <p:spPr>
          <a:xfrm>
            <a:off x="331763" y="2431146"/>
            <a:ext cx="8601222" cy="297788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altLang="cs-CZ" sz="2400" b="1" dirty="0" smtClean="0"/>
              <a:t>Cause of creation of </a:t>
            </a:r>
            <a:r>
              <a:rPr lang="en-US" altLang="cs-CZ" sz="2400" b="1" i="1" dirty="0" smtClean="0"/>
              <a:t>r </a:t>
            </a:r>
            <a:r>
              <a:rPr lang="en-US" altLang="cs-CZ" sz="2400" b="1" dirty="0" smtClean="0"/>
              <a:t>allele</a:t>
            </a:r>
            <a:r>
              <a:rPr lang="en-US" altLang="cs-CZ" sz="2400" b="1" i="1" dirty="0" smtClean="0"/>
              <a:t> </a:t>
            </a:r>
            <a:r>
              <a:rPr lang="en-US" altLang="cs-CZ" sz="2400" b="1" dirty="0" smtClean="0"/>
              <a:t>(wrinkled):</a:t>
            </a:r>
          </a:p>
          <a:p>
            <a:pPr marL="0" indent="0">
              <a:buNone/>
            </a:pPr>
            <a:r>
              <a:rPr lang="en-US" altLang="cs-CZ" sz="2400" dirty="0" smtClean="0"/>
              <a:t>Mutation (</a:t>
            </a:r>
            <a:r>
              <a:rPr lang="en-US" altLang="cs-CZ" sz="2400" dirty="0" err="1" smtClean="0"/>
              <a:t>transposone</a:t>
            </a:r>
            <a:r>
              <a:rPr lang="en-US" altLang="cs-CZ" sz="2400" dirty="0" smtClean="0"/>
              <a:t> insertion) in gene which encode enzyme participating on creation of starch in seeds (SBEI) – development of inactive version of the enzyme</a:t>
            </a:r>
          </a:p>
          <a:p>
            <a:pPr marL="0" indent="0">
              <a:buNone/>
            </a:pPr>
            <a:r>
              <a:rPr lang="en-US" altLang="cs-CZ" sz="2400" b="1" dirty="0" smtClean="0"/>
              <a:t>Result:</a:t>
            </a:r>
          </a:p>
          <a:p>
            <a:pPr marL="0" indent="0">
              <a:buNone/>
            </a:pPr>
            <a:r>
              <a:rPr lang="en-US" altLang="cs-CZ" sz="2400" dirty="0" smtClean="0"/>
              <a:t>Accumulation of </a:t>
            </a:r>
            <a:r>
              <a:rPr lang="en-US" altLang="cs-CZ" sz="2400" dirty="0" err="1" smtClean="0"/>
              <a:t>sacharose</a:t>
            </a:r>
            <a:r>
              <a:rPr lang="en-US" altLang="cs-CZ" sz="2400" dirty="0" smtClean="0"/>
              <a:t> in seeds – change of osmotic pressure – wrinkled shape of the seeds after drying</a:t>
            </a:r>
          </a:p>
          <a:p>
            <a:pPr marL="0" indent="0">
              <a:buNone/>
            </a:pPr>
            <a:r>
              <a:rPr lang="en-US" altLang="cs-CZ" sz="2400" dirty="0" smtClean="0"/>
              <a:t> </a:t>
            </a:r>
            <a:endParaRPr lang="en-US" altLang="cs-CZ" sz="2400" dirty="0"/>
          </a:p>
        </p:txBody>
      </p:sp>
      <p:sp>
        <p:nvSpPr>
          <p:cNvPr id="115716" name="Obdélník 3"/>
          <p:cNvSpPr>
            <a:spLocks noChangeArrowheads="1"/>
          </p:cNvSpPr>
          <p:nvPr/>
        </p:nvSpPr>
        <p:spPr bwMode="auto">
          <a:xfrm>
            <a:off x="8880035" y="6316161"/>
            <a:ext cx="29543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cs-CZ" sz="1800" i="1" dirty="0" smtClean="0"/>
              <a:t>Bhattacharyya et al. (1993)</a:t>
            </a:r>
            <a:endParaRPr lang="en-US" altLang="cs-CZ" sz="1800" i="1" dirty="0"/>
          </a:p>
        </p:txBody>
      </p:sp>
      <p:pic>
        <p:nvPicPr>
          <p:cNvPr id="115717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818" y="541338"/>
            <a:ext cx="2174875" cy="178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71701" y="478302"/>
            <a:ext cx="2525873" cy="5730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100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AutoShape 2"/>
          <p:cNvSpPr>
            <a:spLocks noGrp="1" noChangeArrowheads="1"/>
          </p:cNvSpPr>
          <p:nvPr>
            <p:ph type="title"/>
          </p:nvPr>
        </p:nvSpPr>
        <p:spPr>
          <a:xfrm>
            <a:off x="1631951" y="908050"/>
            <a:ext cx="8990013" cy="1296988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cs-CZ" sz="2400" dirty="0" smtClean="0"/>
              <a:t/>
            </a:r>
            <a:br>
              <a:rPr lang="en-US" altLang="cs-CZ" sz="2400" dirty="0" smtClean="0"/>
            </a:br>
            <a:r>
              <a:rPr lang="en-US" altLang="cs-CZ" sz="1800" dirty="0" smtClean="0"/>
              <a:t>a</a:t>
            </a:r>
            <a:r>
              <a:rPr lang="en-US" altLang="cs-CZ" sz="1800" b="1" dirty="0" smtClean="0">
                <a:latin typeface="+mn-lt"/>
              </a:rPr>
              <a:t>) The reason for segregation and combination of alleles is the behavior of chromosomes during meiosis I </a:t>
            </a:r>
            <a:r>
              <a:rPr lang="en-US" altLang="cs-CZ" sz="1800" b="1" dirty="0" smtClean="0">
                <a:solidFill>
                  <a:srgbClr val="FF0000"/>
                </a:solidFill>
                <a:latin typeface="+mn-lt"/>
              </a:rPr>
              <a:t>(spacing of chromosomes during anaphase I of first meiotic division)</a:t>
            </a:r>
            <a:br>
              <a:rPr lang="en-US" altLang="cs-CZ" sz="1800" b="1" dirty="0" smtClean="0">
                <a:solidFill>
                  <a:srgbClr val="FF0000"/>
                </a:solidFill>
                <a:latin typeface="+mn-lt"/>
              </a:rPr>
            </a:br>
            <a:r>
              <a:rPr lang="en-US" altLang="cs-CZ" sz="1800" b="1" dirty="0" smtClean="0">
                <a:solidFill>
                  <a:srgbClr val="FF0000"/>
                </a:solidFill>
                <a:latin typeface="+mn-lt"/>
              </a:rPr>
              <a:t/>
            </a:r>
            <a:br>
              <a:rPr lang="en-US" altLang="cs-CZ" sz="1800" b="1" dirty="0" smtClean="0">
                <a:solidFill>
                  <a:srgbClr val="FF0000"/>
                </a:solidFill>
                <a:latin typeface="+mn-lt"/>
              </a:rPr>
            </a:br>
            <a:r>
              <a:rPr lang="en-US" altLang="cs-CZ" sz="1800" b="1" dirty="0" smtClean="0">
                <a:latin typeface="+mn-lt"/>
              </a:rPr>
              <a:t>b) The principle of combination apply for genes located on different chromosomes </a:t>
            </a:r>
            <a:endParaRPr lang="en-US" altLang="cs-CZ" sz="1800" b="1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124931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83339" y="2420939"/>
            <a:ext cx="3673475" cy="4321175"/>
          </a:xfrm>
        </p:spPr>
      </p:pic>
      <p:sp>
        <p:nvSpPr>
          <p:cNvPr id="124932" name="Rectangle 5"/>
          <p:cNvSpPr>
            <a:spLocks noChangeArrowheads="1"/>
          </p:cNvSpPr>
          <p:nvPr/>
        </p:nvSpPr>
        <p:spPr bwMode="auto">
          <a:xfrm>
            <a:off x="6311900" y="2420938"/>
            <a:ext cx="3816350" cy="4248150"/>
          </a:xfrm>
          <a:prstGeom prst="rect">
            <a:avLst/>
          </a:prstGeom>
          <a:noFill/>
          <a:ln w="317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cs-CZ" sz="1800" dirty="0"/>
          </a:p>
        </p:txBody>
      </p:sp>
      <p:grpSp>
        <p:nvGrpSpPr>
          <p:cNvPr id="124933" name="Group 6"/>
          <p:cNvGrpSpPr>
            <a:grpSpLocks/>
          </p:cNvGrpSpPr>
          <p:nvPr/>
        </p:nvGrpSpPr>
        <p:grpSpPr bwMode="auto">
          <a:xfrm>
            <a:off x="2495550" y="2420938"/>
            <a:ext cx="2089150" cy="1612900"/>
            <a:chOff x="0" y="3216"/>
            <a:chExt cx="1632" cy="1152"/>
          </a:xfrm>
        </p:grpSpPr>
        <p:sp>
          <p:nvSpPr>
            <p:cNvPr id="124976" name="Oval 7"/>
            <p:cNvSpPr>
              <a:spLocks noChangeArrowheads="1"/>
            </p:cNvSpPr>
            <p:nvPr/>
          </p:nvSpPr>
          <p:spPr bwMode="auto">
            <a:xfrm>
              <a:off x="0" y="3216"/>
              <a:ext cx="1632" cy="1152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SzPct val="75000"/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SzPct val="80000"/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65000"/>
                <a:buFont typeface="Wingdings" panose="05000000000000000000" pitchFamily="2" charset="2"/>
                <a:buChar char="l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65000"/>
                <a:buFont typeface="Wingdings" panose="05000000000000000000" pitchFamily="2" charset="2"/>
                <a:buChar char="l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65000"/>
                <a:buFont typeface="Wingdings" panose="05000000000000000000" pitchFamily="2" charset="2"/>
                <a:buChar char="l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65000"/>
                <a:buFont typeface="Wingdings" panose="05000000000000000000" pitchFamily="2" charset="2"/>
                <a:buChar char="l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65000"/>
                <a:buFont typeface="Wingdings" panose="05000000000000000000" pitchFamily="2" charset="2"/>
                <a:buChar char="l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cs-CZ" sz="1800" dirty="0"/>
            </a:p>
          </p:txBody>
        </p:sp>
        <p:grpSp>
          <p:nvGrpSpPr>
            <p:cNvPr id="124977" name="Group 8"/>
            <p:cNvGrpSpPr>
              <a:grpSpLocks/>
            </p:cNvGrpSpPr>
            <p:nvPr/>
          </p:nvGrpSpPr>
          <p:grpSpPr bwMode="auto">
            <a:xfrm>
              <a:off x="336" y="3408"/>
              <a:ext cx="415" cy="816"/>
              <a:chOff x="336" y="3408"/>
              <a:chExt cx="415" cy="816"/>
            </a:xfrm>
          </p:grpSpPr>
          <p:grpSp>
            <p:nvGrpSpPr>
              <p:cNvPr id="124987" name="Group 9"/>
              <p:cNvGrpSpPr>
                <a:grpSpLocks/>
              </p:cNvGrpSpPr>
              <p:nvPr/>
            </p:nvGrpSpPr>
            <p:grpSpPr bwMode="auto">
              <a:xfrm>
                <a:off x="576" y="3408"/>
                <a:ext cx="175" cy="816"/>
                <a:chOff x="1433" y="3408"/>
                <a:chExt cx="175" cy="816"/>
              </a:xfrm>
            </p:grpSpPr>
            <p:sp>
              <p:nvSpPr>
                <p:cNvPr id="124992" name="Freeform 10"/>
                <p:cNvSpPr>
                  <a:spLocks/>
                </p:cNvSpPr>
                <p:nvPr/>
              </p:nvSpPr>
              <p:spPr bwMode="auto">
                <a:xfrm flipH="1">
                  <a:off x="1433" y="3408"/>
                  <a:ext cx="175" cy="816"/>
                </a:xfrm>
                <a:custGeom>
                  <a:avLst/>
                  <a:gdLst>
                    <a:gd name="T0" fmla="*/ 0 w 288"/>
                    <a:gd name="T1" fmla="*/ 0 h 1344"/>
                    <a:gd name="T2" fmla="*/ 1 w 288"/>
                    <a:gd name="T3" fmla="*/ 1 h 1344"/>
                    <a:gd name="T4" fmla="*/ 0 w 288"/>
                    <a:gd name="T5" fmla="*/ 1 h 13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88" h="1344">
                      <a:moveTo>
                        <a:pt x="0" y="0"/>
                      </a:moveTo>
                      <a:cubicBezTo>
                        <a:pt x="144" y="152"/>
                        <a:pt x="288" y="304"/>
                        <a:pt x="288" y="528"/>
                      </a:cubicBezTo>
                      <a:cubicBezTo>
                        <a:pt x="288" y="752"/>
                        <a:pt x="48" y="1208"/>
                        <a:pt x="0" y="1344"/>
                      </a:cubicBezTo>
                    </a:path>
                  </a:pathLst>
                </a:custGeom>
                <a:noFill/>
                <a:ln w="1524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EA18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124993" name="Line 11"/>
                <p:cNvSpPr>
                  <a:spLocks noChangeShapeType="1"/>
                </p:cNvSpPr>
                <p:nvPr/>
              </p:nvSpPr>
              <p:spPr bwMode="auto">
                <a:xfrm>
                  <a:off x="1505" y="3466"/>
                  <a:ext cx="53" cy="59"/>
                </a:xfrm>
                <a:prstGeom prst="line">
                  <a:avLst/>
                </a:prstGeom>
                <a:noFill/>
                <a:ln w="76200">
                  <a:solidFill>
                    <a:srgbClr val="FFEA18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124994" name="Line 12"/>
                <p:cNvSpPr>
                  <a:spLocks noChangeShapeType="1"/>
                </p:cNvSpPr>
                <p:nvPr/>
              </p:nvSpPr>
              <p:spPr bwMode="auto">
                <a:xfrm rot="-4500000">
                  <a:off x="1552" y="4105"/>
                  <a:ext cx="53" cy="58"/>
                </a:xfrm>
                <a:prstGeom prst="line">
                  <a:avLst/>
                </a:prstGeom>
                <a:noFill/>
                <a:ln w="76200">
                  <a:solidFill>
                    <a:srgbClr val="85DAB9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</p:grpSp>
          <p:grpSp>
            <p:nvGrpSpPr>
              <p:cNvPr id="124988" name="Group 13"/>
              <p:cNvGrpSpPr>
                <a:grpSpLocks/>
              </p:cNvGrpSpPr>
              <p:nvPr/>
            </p:nvGrpSpPr>
            <p:grpSpPr bwMode="auto">
              <a:xfrm flipH="1">
                <a:off x="336" y="3408"/>
                <a:ext cx="175" cy="816"/>
                <a:chOff x="1433" y="3408"/>
                <a:chExt cx="175" cy="816"/>
              </a:xfrm>
            </p:grpSpPr>
            <p:sp>
              <p:nvSpPr>
                <p:cNvPr id="124989" name="Freeform 14"/>
                <p:cNvSpPr>
                  <a:spLocks/>
                </p:cNvSpPr>
                <p:nvPr/>
              </p:nvSpPr>
              <p:spPr bwMode="auto">
                <a:xfrm flipH="1">
                  <a:off x="1433" y="3408"/>
                  <a:ext cx="175" cy="816"/>
                </a:xfrm>
                <a:custGeom>
                  <a:avLst/>
                  <a:gdLst>
                    <a:gd name="T0" fmla="*/ 0 w 288"/>
                    <a:gd name="T1" fmla="*/ 0 h 1344"/>
                    <a:gd name="T2" fmla="*/ 1 w 288"/>
                    <a:gd name="T3" fmla="*/ 1 h 1344"/>
                    <a:gd name="T4" fmla="*/ 0 w 288"/>
                    <a:gd name="T5" fmla="*/ 1 h 13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88" h="1344">
                      <a:moveTo>
                        <a:pt x="0" y="0"/>
                      </a:moveTo>
                      <a:cubicBezTo>
                        <a:pt x="144" y="152"/>
                        <a:pt x="288" y="304"/>
                        <a:pt x="288" y="528"/>
                      </a:cubicBezTo>
                      <a:cubicBezTo>
                        <a:pt x="288" y="752"/>
                        <a:pt x="48" y="1208"/>
                        <a:pt x="0" y="1344"/>
                      </a:cubicBezTo>
                    </a:path>
                  </a:pathLst>
                </a:custGeom>
                <a:noFill/>
                <a:ln w="1524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EA18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124990" name="Line 15"/>
                <p:cNvSpPr>
                  <a:spLocks noChangeShapeType="1"/>
                </p:cNvSpPr>
                <p:nvPr/>
              </p:nvSpPr>
              <p:spPr bwMode="auto">
                <a:xfrm>
                  <a:off x="1505" y="3466"/>
                  <a:ext cx="53" cy="59"/>
                </a:xfrm>
                <a:prstGeom prst="line">
                  <a:avLst/>
                </a:prstGeom>
                <a:noFill/>
                <a:ln w="76200">
                  <a:solidFill>
                    <a:srgbClr val="FFEA18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124991" name="Line 16"/>
                <p:cNvSpPr>
                  <a:spLocks noChangeShapeType="1"/>
                </p:cNvSpPr>
                <p:nvPr/>
              </p:nvSpPr>
              <p:spPr bwMode="auto">
                <a:xfrm rot="-4500000">
                  <a:off x="1552" y="4105"/>
                  <a:ext cx="53" cy="58"/>
                </a:xfrm>
                <a:prstGeom prst="line">
                  <a:avLst/>
                </a:prstGeom>
                <a:noFill/>
                <a:ln w="76200">
                  <a:solidFill>
                    <a:srgbClr val="85DAB9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</p:grpSp>
        </p:grpSp>
        <p:grpSp>
          <p:nvGrpSpPr>
            <p:cNvPr id="124978" name="Group 17"/>
            <p:cNvGrpSpPr>
              <a:grpSpLocks/>
            </p:cNvGrpSpPr>
            <p:nvPr/>
          </p:nvGrpSpPr>
          <p:grpSpPr bwMode="auto">
            <a:xfrm>
              <a:off x="864" y="3408"/>
              <a:ext cx="415" cy="816"/>
              <a:chOff x="864" y="3408"/>
              <a:chExt cx="415" cy="816"/>
            </a:xfrm>
          </p:grpSpPr>
          <p:grpSp>
            <p:nvGrpSpPr>
              <p:cNvPr id="124979" name="Group 18"/>
              <p:cNvGrpSpPr>
                <a:grpSpLocks/>
              </p:cNvGrpSpPr>
              <p:nvPr/>
            </p:nvGrpSpPr>
            <p:grpSpPr bwMode="auto">
              <a:xfrm>
                <a:off x="1104" y="3408"/>
                <a:ext cx="175" cy="816"/>
                <a:chOff x="2256" y="3408"/>
                <a:chExt cx="175" cy="816"/>
              </a:xfrm>
            </p:grpSpPr>
            <p:sp>
              <p:nvSpPr>
                <p:cNvPr id="124984" name="Freeform 19"/>
                <p:cNvSpPr>
                  <a:spLocks/>
                </p:cNvSpPr>
                <p:nvPr/>
              </p:nvSpPr>
              <p:spPr bwMode="auto">
                <a:xfrm flipH="1">
                  <a:off x="2256" y="3408"/>
                  <a:ext cx="175" cy="816"/>
                </a:xfrm>
                <a:custGeom>
                  <a:avLst/>
                  <a:gdLst>
                    <a:gd name="T0" fmla="*/ 0 w 288"/>
                    <a:gd name="T1" fmla="*/ 0 h 1344"/>
                    <a:gd name="T2" fmla="*/ 1 w 288"/>
                    <a:gd name="T3" fmla="*/ 1 h 1344"/>
                    <a:gd name="T4" fmla="*/ 0 w 288"/>
                    <a:gd name="T5" fmla="*/ 1 h 13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88" h="1344">
                      <a:moveTo>
                        <a:pt x="0" y="0"/>
                      </a:moveTo>
                      <a:cubicBezTo>
                        <a:pt x="144" y="152"/>
                        <a:pt x="288" y="304"/>
                        <a:pt x="288" y="528"/>
                      </a:cubicBezTo>
                      <a:cubicBezTo>
                        <a:pt x="288" y="752"/>
                        <a:pt x="48" y="1208"/>
                        <a:pt x="0" y="1344"/>
                      </a:cubicBezTo>
                    </a:path>
                  </a:pathLst>
                </a:custGeom>
                <a:noFill/>
                <a:ln w="152400" cap="flat" cmpd="sng">
                  <a:solidFill>
                    <a:srgbClr val="CC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EA18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124985" name="Line 20"/>
                <p:cNvSpPr>
                  <a:spLocks noChangeShapeType="1"/>
                </p:cNvSpPr>
                <p:nvPr/>
              </p:nvSpPr>
              <p:spPr bwMode="auto">
                <a:xfrm>
                  <a:off x="2328" y="3466"/>
                  <a:ext cx="53" cy="59"/>
                </a:xfrm>
                <a:prstGeom prst="line">
                  <a:avLst/>
                </a:prstGeom>
                <a:noFill/>
                <a:ln w="76200">
                  <a:solidFill>
                    <a:srgbClr val="FF9418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124986" name="Line 21"/>
                <p:cNvSpPr>
                  <a:spLocks noChangeShapeType="1"/>
                </p:cNvSpPr>
                <p:nvPr/>
              </p:nvSpPr>
              <p:spPr bwMode="auto">
                <a:xfrm rot="-4500000">
                  <a:off x="2375" y="4105"/>
                  <a:ext cx="53" cy="58"/>
                </a:xfrm>
                <a:prstGeom prst="line">
                  <a:avLst/>
                </a:prstGeom>
                <a:noFill/>
                <a:ln w="76200">
                  <a:solidFill>
                    <a:srgbClr val="808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</p:grpSp>
          <p:grpSp>
            <p:nvGrpSpPr>
              <p:cNvPr id="124980" name="Group 22"/>
              <p:cNvGrpSpPr>
                <a:grpSpLocks/>
              </p:cNvGrpSpPr>
              <p:nvPr/>
            </p:nvGrpSpPr>
            <p:grpSpPr bwMode="auto">
              <a:xfrm flipH="1">
                <a:off x="864" y="3408"/>
                <a:ext cx="175" cy="816"/>
                <a:chOff x="2256" y="3408"/>
                <a:chExt cx="175" cy="816"/>
              </a:xfrm>
            </p:grpSpPr>
            <p:sp>
              <p:nvSpPr>
                <p:cNvPr id="124981" name="Freeform 23"/>
                <p:cNvSpPr>
                  <a:spLocks/>
                </p:cNvSpPr>
                <p:nvPr/>
              </p:nvSpPr>
              <p:spPr bwMode="auto">
                <a:xfrm flipH="1">
                  <a:off x="2256" y="3408"/>
                  <a:ext cx="175" cy="816"/>
                </a:xfrm>
                <a:custGeom>
                  <a:avLst/>
                  <a:gdLst>
                    <a:gd name="T0" fmla="*/ 0 w 288"/>
                    <a:gd name="T1" fmla="*/ 0 h 1344"/>
                    <a:gd name="T2" fmla="*/ 1 w 288"/>
                    <a:gd name="T3" fmla="*/ 1 h 1344"/>
                    <a:gd name="T4" fmla="*/ 0 w 288"/>
                    <a:gd name="T5" fmla="*/ 1 h 13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88" h="1344">
                      <a:moveTo>
                        <a:pt x="0" y="0"/>
                      </a:moveTo>
                      <a:cubicBezTo>
                        <a:pt x="144" y="152"/>
                        <a:pt x="288" y="304"/>
                        <a:pt x="288" y="528"/>
                      </a:cubicBezTo>
                      <a:cubicBezTo>
                        <a:pt x="288" y="752"/>
                        <a:pt x="48" y="1208"/>
                        <a:pt x="0" y="1344"/>
                      </a:cubicBezTo>
                    </a:path>
                  </a:pathLst>
                </a:custGeom>
                <a:noFill/>
                <a:ln w="152400" cap="flat" cmpd="sng">
                  <a:solidFill>
                    <a:srgbClr val="CC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EA18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124982" name="Line 24"/>
                <p:cNvSpPr>
                  <a:spLocks noChangeShapeType="1"/>
                </p:cNvSpPr>
                <p:nvPr/>
              </p:nvSpPr>
              <p:spPr bwMode="auto">
                <a:xfrm>
                  <a:off x="2328" y="3466"/>
                  <a:ext cx="53" cy="59"/>
                </a:xfrm>
                <a:prstGeom prst="line">
                  <a:avLst/>
                </a:prstGeom>
                <a:noFill/>
                <a:ln w="76200">
                  <a:solidFill>
                    <a:srgbClr val="FF9418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124983" name="Line 25"/>
                <p:cNvSpPr>
                  <a:spLocks noChangeShapeType="1"/>
                </p:cNvSpPr>
                <p:nvPr/>
              </p:nvSpPr>
              <p:spPr bwMode="auto">
                <a:xfrm rot="-4500000">
                  <a:off x="2375" y="4105"/>
                  <a:ext cx="53" cy="58"/>
                </a:xfrm>
                <a:prstGeom prst="line">
                  <a:avLst/>
                </a:prstGeom>
                <a:noFill/>
                <a:ln w="76200">
                  <a:solidFill>
                    <a:srgbClr val="808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</p:grpSp>
        </p:grpSp>
      </p:grpSp>
      <p:grpSp>
        <p:nvGrpSpPr>
          <p:cNvPr id="124934" name="Group 26"/>
          <p:cNvGrpSpPr>
            <a:grpSpLocks/>
          </p:cNvGrpSpPr>
          <p:nvPr/>
        </p:nvGrpSpPr>
        <p:grpSpPr bwMode="auto">
          <a:xfrm>
            <a:off x="2351089" y="4581525"/>
            <a:ext cx="3024187" cy="1773238"/>
            <a:chOff x="1992" y="2976"/>
            <a:chExt cx="2208" cy="1344"/>
          </a:xfrm>
        </p:grpSpPr>
        <p:sp>
          <p:nvSpPr>
            <p:cNvPr id="124950" name="Rectangle 27"/>
            <p:cNvSpPr>
              <a:spLocks noChangeArrowheads="1"/>
            </p:cNvSpPr>
            <p:nvPr/>
          </p:nvSpPr>
          <p:spPr bwMode="auto">
            <a:xfrm>
              <a:off x="1992" y="2976"/>
              <a:ext cx="2208" cy="13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SzPct val="75000"/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SzPct val="80000"/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65000"/>
                <a:buFont typeface="Wingdings" panose="05000000000000000000" pitchFamily="2" charset="2"/>
                <a:buChar char="l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65000"/>
                <a:buFont typeface="Wingdings" panose="05000000000000000000" pitchFamily="2" charset="2"/>
                <a:buChar char="l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65000"/>
                <a:buFont typeface="Wingdings" panose="05000000000000000000" pitchFamily="2" charset="2"/>
                <a:buChar char="l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65000"/>
                <a:buFont typeface="Wingdings" panose="05000000000000000000" pitchFamily="2" charset="2"/>
                <a:buChar char="l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65000"/>
                <a:buFont typeface="Wingdings" panose="05000000000000000000" pitchFamily="2" charset="2"/>
                <a:buChar char="l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cs-CZ" sz="1800" dirty="0"/>
            </a:p>
          </p:txBody>
        </p:sp>
        <p:grpSp>
          <p:nvGrpSpPr>
            <p:cNvPr id="124951" name="Group 28"/>
            <p:cNvGrpSpPr>
              <a:grpSpLocks/>
            </p:cNvGrpSpPr>
            <p:nvPr/>
          </p:nvGrpSpPr>
          <p:grpSpPr bwMode="auto">
            <a:xfrm>
              <a:off x="2016" y="3216"/>
              <a:ext cx="2112" cy="1104"/>
              <a:chOff x="2016" y="3216"/>
              <a:chExt cx="2112" cy="1104"/>
            </a:xfrm>
          </p:grpSpPr>
          <p:grpSp>
            <p:nvGrpSpPr>
              <p:cNvPr id="124952" name="Group 29"/>
              <p:cNvGrpSpPr>
                <a:grpSpLocks/>
              </p:cNvGrpSpPr>
              <p:nvPr/>
            </p:nvGrpSpPr>
            <p:grpSpPr bwMode="auto">
              <a:xfrm>
                <a:off x="2016" y="3216"/>
                <a:ext cx="528" cy="1104"/>
                <a:chOff x="2016" y="3216"/>
                <a:chExt cx="528" cy="1104"/>
              </a:xfrm>
            </p:grpSpPr>
            <p:sp>
              <p:nvSpPr>
                <p:cNvPr id="124971" name="Oval 30"/>
                <p:cNvSpPr>
                  <a:spLocks noChangeArrowheads="1"/>
                </p:cNvSpPr>
                <p:nvPr/>
              </p:nvSpPr>
              <p:spPr bwMode="auto">
                <a:xfrm rot="-5400000">
                  <a:off x="1728" y="3504"/>
                  <a:ext cx="1104" cy="528"/>
                </a:xfrm>
                <a:prstGeom prst="ellipse">
                  <a:avLst/>
                </a:prstGeom>
                <a:solidFill>
                  <a:schemeClr val="bg2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l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tx1"/>
                    </a:buClr>
                    <a:buSzPct val="75000"/>
                    <a:buChar char="–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tx1"/>
                    </a:buClr>
                    <a:buSzPct val="80000"/>
                    <a:buChar char="–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tx1"/>
                    </a:buClr>
                    <a:buSzPct val="65000"/>
                    <a:buFont typeface="Wingdings" panose="05000000000000000000" pitchFamily="2" charset="2"/>
                    <a:buChar char="l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65000"/>
                    <a:buFont typeface="Wingdings" panose="05000000000000000000" pitchFamily="2" charset="2"/>
                    <a:buChar char="l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65000"/>
                    <a:buFont typeface="Wingdings" panose="05000000000000000000" pitchFamily="2" charset="2"/>
                    <a:buChar char="l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65000"/>
                    <a:buFont typeface="Wingdings" panose="05000000000000000000" pitchFamily="2" charset="2"/>
                    <a:buChar char="l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65000"/>
                    <a:buFont typeface="Wingdings" panose="05000000000000000000" pitchFamily="2" charset="2"/>
                    <a:buChar char="l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en-US" altLang="cs-CZ" sz="1800" dirty="0"/>
                </a:p>
              </p:txBody>
            </p:sp>
            <p:grpSp>
              <p:nvGrpSpPr>
                <p:cNvPr id="124972" name="Group 31"/>
                <p:cNvGrpSpPr>
                  <a:grpSpLocks/>
                </p:cNvGrpSpPr>
                <p:nvPr/>
              </p:nvGrpSpPr>
              <p:grpSpPr bwMode="auto">
                <a:xfrm flipH="1">
                  <a:off x="2208" y="3360"/>
                  <a:ext cx="175" cy="816"/>
                  <a:chOff x="1433" y="3408"/>
                  <a:chExt cx="175" cy="816"/>
                </a:xfrm>
              </p:grpSpPr>
              <p:sp>
                <p:nvSpPr>
                  <p:cNvPr id="124973" name="Freeform 32"/>
                  <p:cNvSpPr>
                    <a:spLocks/>
                  </p:cNvSpPr>
                  <p:nvPr/>
                </p:nvSpPr>
                <p:spPr bwMode="auto">
                  <a:xfrm flipH="1">
                    <a:off x="1433" y="3408"/>
                    <a:ext cx="175" cy="816"/>
                  </a:xfrm>
                  <a:custGeom>
                    <a:avLst/>
                    <a:gdLst>
                      <a:gd name="T0" fmla="*/ 0 w 288"/>
                      <a:gd name="T1" fmla="*/ 0 h 1344"/>
                      <a:gd name="T2" fmla="*/ 1 w 288"/>
                      <a:gd name="T3" fmla="*/ 1 h 1344"/>
                      <a:gd name="T4" fmla="*/ 0 w 288"/>
                      <a:gd name="T5" fmla="*/ 1 h 13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288" h="1344">
                        <a:moveTo>
                          <a:pt x="0" y="0"/>
                        </a:moveTo>
                        <a:cubicBezTo>
                          <a:pt x="144" y="152"/>
                          <a:pt x="288" y="304"/>
                          <a:pt x="288" y="528"/>
                        </a:cubicBezTo>
                        <a:cubicBezTo>
                          <a:pt x="288" y="752"/>
                          <a:pt x="48" y="1208"/>
                          <a:pt x="0" y="1344"/>
                        </a:cubicBezTo>
                      </a:path>
                    </a:pathLst>
                  </a:custGeom>
                  <a:noFill/>
                  <a:ln w="1524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EA18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124974" name="Line 33"/>
                  <p:cNvSpPr>
                    <a:spLocks noChangeShapeType="1"/>
                  </p:cNvSpPr>
                  <p:nvPr/>
                </p:nvSpPr>
                <p:spPr bwMode="auto">
                  <a:xfrm>
                    <a:off x="1505" y="3466"/>
                    <a:ext cx="53" cy="59"/>
                  </a:xfrm>
                  <a:prstGeom prst="line">
                    <a:avLst/>
                  </a:prstGeom>
                  <a:noFill/>
                  <a:ln w="76200">
                    <a:solidFill>
                      <a:srgbClr val="FFEA18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124975" name="Line 34"/>
                  <p:cNvSpPr>
                    <a:spLocks noChangeShapeType="1"/>
                  </p:cNvSpPr>
                  <p:nvPr/>
                </p:nvSpPr>
                <p:spPr bwMode="auto">
                  <a:xfrm rot="-4500000">
                    <a:off x="1552" y="4105"/>
                    <a:ext cx="53" cy="58"/>
                  </a:xfrm>
                  <a:prstGeom prst="line">
                    <a:avLst/>
                  </a:prstGeom>
                  <a:noFill/>
                  <a:ln w="76200">
                    <a:solidFill>
                      <a:srgbClr val="85DAB9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 dirty="0"/>
                  </a:p>
                </p:txBody>
              </p:sp>
            </p:grpSp>
          </p:grpSp>
          <p:grpSp>
            <p:nvGrpSpPr>
              <p:cNvPr id="124953" name="Group 35"/>
              <p:cNvGrpSpPr>
                <a:grpSpLocks/>
              </p:cNvGrpSpPr>
              <p:nvPr/>
            </p:nvGrpSpPr>
            <p:grpSpPr bwMode="auto">
              <a:xfrm>
                <a:off x="2544" y="3216"/>
                <a:ext cx="528" cy="1104"/>
                <a:chOff x="2544" y="3216"/>
                <a:chExt cx="528" cy="1104"/>
              </a:xfrm>
            </p:grpSpPr>
            <p:sp>
              <p:nvSpPr>
                <p:cNvPr id="124966" name="Oval 36"/>
                <p:cNvSpPr>
                  <a:spLocks noChangeArrowheads="1"/>
                </p:cNvSpPr>
                <p:nvPr/>
              </p:nvSpPr>
              <p:spPr bwMode="auto">
                <a:xfrm rot="-5400000">
                  <a:off x="2256" y="3504"/>
                  <a:ext cx="1104" cy="528"/>
                </a:xfrm>
                <a:prstGeom prst="ellipse">
                  <a:avLst/>
                </a:prstGeom>
                <a:solidFill>
                  <a:schemeClr val="bg2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l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tx1"/>
                    </a:buClr>
                    <a:buSzPct val="75000"/>
                    <a:buChar char="–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tx1"/>
                    </a:buClr>
                    <a:buSzPct val="80000"/>
                    <a:buChar char="–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tx1"/>
                    </a:buClr>
                    <a:buSzPct val="65000"/>
                    <a:buFont typeface="Wingdings" panose="05000000000000000000" pitchFamily="2" charset="2"/>
                    <a:buChar char="l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65000"/>
                    <a:buFont typeface="Wingdings" panose="05000000000000000000" pitchFamily="2" charset="2"/>
                    <a:buChar char="l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65000"/>
                    <a:buFont typeface="Wingdings" panose="05000000000000000000" pitchFamily="2" charset="2"/>
                    <a:buChar char="l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65000"/>
                    <a:buFont typeface="Wingdings" panose="05000000000000000000" pitchFamily="2" charset="2"/>
                    <a:buChar char="l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65000"/>
                    <a:buFont typeface="Wingdings" panose="05000000000000000000" pitchFamily="2" charset="2"/>
                    <a:buChar char="l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en-US" altLang="cs-CZ" sz="1800" dirty="0"/>
                </a:p>
              </p:txBody>
            </p:sp>
            <p:grpSp>
              <p:nvGrpSpPr>
                <p:cNvPr id="124967" name="Group 37"/>
                <p:cNvGrpSpPr>
                  <a:grpSpLocks/>
                </p:cNvGrpSpPr>
                <p:nvPr/>
              </p:nvGrpSpPr>
              <p:grpSpPr bwMode="auto">
                <a:xfrm>
                  <a:off x="2705" y="3360"/>
                  <a:ext cx="175" cy="816"/>
                  <a:chOff x="1433" y="3408"/>
                  <a:chExt cx="175" cy="816"/>
                </a:xfrm>
              </p:grpSpPr>
              <p:sp>
                <p:nvSpPr>
                  <p:cNvPr id="124968" name="Freeform 38"/>
                  <p:cNvSpPr>
                    <a:spLocks/>
                  </p:cNvSpPr>
                  <p:nvPr/>
                </p:nvSpPr>
                <p:spPr bwMode="auto">
                  <a:xfrm flipH="1">
                    <a:off x="1433" y="3408"/>
                    <a:ext cx="175" cy="816"/>
                  </a:xfrm>
                  <a:custGeom>
                    <a:avLst/>
                    <a:gdLst>
                      <a:gd name="T0" fmla="*/ 0 w 288"/>
                      <a:gd name="T1" fmla="*/ 0 h 1344"/>
                      <a:gd name="T2" fmla="*/ 1 w 288"/>
                      <a:gd name="T3" fmla="*/ 1 h 1344"/>
                      <a:gd name="T4" fmla="*/ 0 w 288"/>
                      <a:gd name="T5" fmla="*/ 1 h 13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288" h="1344">
                        <a:moveTo>
                          <a:pt x="0" y="0"/>
                        </a:moveTo>
                        <a:cubicBezTo>
                          <a:pt x="144" y="152"/>
                          <a:pt x="288" y="304"/>
                          <a:pt x="288" y="528"/>
                        </a:cubicBezTo>
                        <a:cubicBezTo>
                          <a:pt x="288" y="752"/>
                          <a:pt x="48" y="1208"/>
                          <a:pt x="0" y="1344"/>
                        </a:cubicBezTo>
                      </a:path>
                    </a:pathLst>
                  </a:custGeom>
                  <a:noFill/>
                  <a:ln w="1524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EA18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124969" name="Line 39"/>
                  <p:cNvSpPr>
                    <a:spLocks noChangeShapeType="1"/>
                  </p:cNvSpPr>
                  <p:nvPr/>
                </p:nvSpPr>
                <p:spPr bwMode="auto">
                  <a:xfrm>
                    <a:off x="1505" y="3466"/>
                    <a:ext cx="53" cy="59"/>
                  </a:xfrm>
                  <a:prstGeom prst="line">
                    <a:avLst/>
                  </a:prstGeom>
                  <a:noFill/>
                  <a:ln w="76200">
                    <a:solidFill>
                      <a:srgbClr val="FFEA18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124970" name="Line 40"/>
                  <p:cNvSpPr>
                    <a:spLocks noChangeShapeType="1"/>
                  </p:cNvSpPr>
                  <p:nvPr/>
                </p:nvSpPr>
                <p:spPr bwMode="auto">
                  <a:xfrm rot="-4500000">
                    <a:off x="1552" y="4105"/>
                    <a:ext cx="53" cy="58"/>
                  </a:xfrm>
                  <a:prstGeom prst="line">
                    <a:avLst/>
                  </a:prstGeom>
                  <a:noFill/>
                  <a:ln w="76200">
                    <a:solidFill>
                      <a:srgbClr val="85DAB9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 dirty="0"/>
                  </a:p>
                </p:txBody>
              </p:sp>
            </p:grpSp>
          </p:grpSp>
          <p:grpSp>
            <p:nvGrpSpPr>
              <p:cNvPr id="124954" name="Group 41"/>
              <p:cNvGrpSpPr>
                <a:grpSpLocks/>
              </p:cNvGrpSpPr>
              <p:nvPr/>
            </p:nvGrpSpPr>
            <p:grpSpPr bwMode="auto">
              <a:xfrm>
                <a:off x="3600" y="3216"/>
                <a:ext cx="528" cy="1104"/>
                <a:chOff x="3600" y="3216"/>
                <a:chExt cx="528" cy="1104"/>
              </a:xfrm>
            </p:grpSpPr>
            <p:sp>
              <p:nvSpPr>
                <p:cNvPr id="124961" name="Oval 42"/>
                <p:cNvSpPr>
                  <a:spLocks noChangeArrowheads="1"/>
                </p:cNvSpPr>
                <p:nvPr/>
              </p:nvSpPr>
              <p:spPr bwMode="auto">
                <a:xfrm rot="-5400000">
                  <a:off x="3312" y="3504"/>
                  <a:ext cx="1104" cy="528"/>
                </a:xfrm>
                <a:prstGeom prst="ellipse">
                  <a:avLst/>
                </a:prstGeom>
                <a:solidFill>
                  <a:schemeClr val="bg2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l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tx1"/>
                    </a:buClr>
                    <a:buSzPct val="75000"/>
                    <a:buChar char="–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tx1"/>
                    </a:buClr>
                    <a:buSzPct val="80000"/>
                    <a:buChar char="–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tx1"/>
                    </a:buClr>
                    <a:buSzPct val="65000"/>
                    <a:buFont typeface="Wingdings" panose="05000000000000000000" pitchFamily="2" charset="2"/>
                    <a:buChar char="l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65000"/>
                    <a:buFont typeface="Wingdings" panose="05000000000000000000" pitchFamily="2" charset="2"/>
                    <a:buChar char="l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65000"/>
                    <a:buFont typeface="Wingdings" panose="05000000000000000000" pitchFamily="2" charset="2"/>
                    <a:buChar char="l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65000"/>
                    <a:buFont typeface="Wingdings" panose="05000000000000000000" pitchFamily="2" charset="2"/>
                    <a:buChar char="l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65000"/>
                    <a:buFont typeface="Wingdings" panose="05000000000000000000" pitchFamily="2" charset="2"/>
                    <a:buChar char="l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en-US" altLang="cs-CZ" sz="1800" dirty="0"/>
                </a:p>
              </p:txBody>
            </p:sp>
            <p:grpSp>
              <p:nvGrpSpPr>
                <p:cNvPr id="124962" name="Group 43"/>
                <p:cNvGrpSpPr>
                  <a:grpSpLocks/>
                </p:cNvGrpSpPr>
                <p:nvPr/>
              </p:nvGrpSpPr>
              <p:grpSpPr bwMode="auto">
                <a:xfrm>
                  <a:off x="3761" y="3360"/>
                  <a:ext cx="175" cy="816"/>
                  <a:chOff x="2256" y="3408"/>
                  <a:chExt cx="175" cy="816"/>
                </a:xfrm>
              </p:grpSpPr>
              <p:sp>
                <p:nvSpPr>
                  <p:cNvPr id="124963" name="Freeform 44"/>
                  <p:cNvSpPr>
                    <a:spLocks/>
                  </p:cNvSpPr>
                  <p:nvPr/>
                </p:nvSpPr>
                <p:spPr bwMode="auto">
                  <a:xfrm flipH="1">
                    <a:off x="2256" y="3408"/>
                    <a:ext cx="175" cy="816"/>
                  </a:xfrm>
                  <a:custGeom>
                    <a:avLst/>
                    <a:gdLst>
                      <a:gd name="T0" fmla="*/ 0 w 288"/>
                      <a:gd name="T1" fmla="*/ 0 h 1344"/>
                      <a:gd name="T2" fmla="*/ 1 w 288"/>
                      <a:gd name="T3" fmla="*/ 1 h 1344"/>
                      <a:gd name="T4" fmla="*/ 0 w 288"/>
                      <a:gd name="T5" fmla="*/ 1 h 13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288" h="1344">
                        <a:moveTo>
                          <a:pt x="0" y="0"/>
                        </a:moveTo>
                        <a:cubicBezTo>
                          <a:pt x="144" y="152"/>
                          <a:pt x="288" y="304"/>
                          <a:pt x="288" y="528"/>
                        </a:cubicBezTo>
                        <a:cubicBezTo>
                          <a:pt x="288" y="752"/>
                          <a:pt x="48" y="1208"/>
                          <a:pt x="0" y="1344"/>
                        </a:cubicBezTo>
                      </a:path>
                    </a:pathLst>
                  </a:custGeom>
                  <a:noFill/>
                  <a:ln w="152400" cap="flat" cmpd="sng">
                    <a:solidFill>
                      <a:srgbClr val="CC0000"/>
                    </a:solidFill>
                    <a:prstDash val="solid"/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EA18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124964" name="Line 45"/>
                  <p:cNvSpPr>
                    <a:spLocks noChangeShapeType="1"/>
                  </p:cNvSpPr>
                  <p:nvPr/>
                </p:nvSpPr>
                <p:spPr bwMode="auto">
                  <a:xfrm>
                    <a:off x="2328" y="3466"/>
                    <a:ext cx="53" cy="59"/>
                  </a:xfrm>
                  <a:prstGeom prst="line">
                    <a:avLst/>
                  </a:prstGeom>
                  <a:noFill/>
                  <a:ln w="76200">
                    <a:solidFill>
                      <a:srgbClr val="FF9418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124965" name="Line 46"/>
                  <p:cNvSpPr>
                    <a:spLocks noChangeShapeType="1"/>
                  </p:cNvSpPr>
                  <p:nvPr/>
                </p:nvSpPr>
                <p:spPr bwMode="auto">
                  <a:xfrm rot="-4500000">
                    <a:off x="2375" y="4105"/>
                    <a:ext cx="53" cy="58"/>
                  </a:xfrm>
                  <a:prstGeom prst="line">
                    <a:avLst/>
                  </a:prstGeom>
                  <a:noFill/>
                  <a:ln w="76200">
                    <a:solidFill>
                      <a:srgbClr val="808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 dirty="0"/>
                  </a:p>
                </p:txBody>
              </p:sp>
            </p:grpSp>
          </p:grpSp>
          <p:grpSp>
            <p:nvGrpSpPr>
              <p:cNvPr id="124955" name="Group 47"/>
              <p:cNvGrpSpPr>
                <a:grpSpLocks/>
              </p:cNvGrpSpPr>
              <p:nvPr/>
            </p:nvGrpSpPr>
            <p:grpSpPr bwMode="auto">
              <a:xfrm>
                <a:off x="3072" y="3216"/>
                <a:ext cx="528" cy="1104"/>
                <a:chOff x="3072" y="3216"/>
                <a:chExt cx="528" cy="1104"/>
              </a:xfrm>
            </p:grpSpPr>
            <p:sp>
              <p:nvSpPr>
                <p:cNvPr id="124956" name="Oval 48"/>
                <p:cNvSpPr>
                  <a:spLocks noChangeArrowheads="1"/>
                </p:cNvSpPr>
                <p:nvPr/>
              </p:nvSpPr>
              <p:spPr bwMode="auto">
                <a:xfrm rot="-5400000">
                  <a:off x="2784" y="3504"/>
                  <a:ext cx="1104" cy="528"/>
                </a:xfrm>
                <a:prstGeom prst="ellipse">
                  <a:avLst/>
                </a:prstGeom>
                <a:solidFill>
                  <a:schemeClr val="bg2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l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tx1"/>
                    </a:buClr>
                    <a:buSzPct val="75000"/>
                    <a:buChar char="–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tx1"/>
                    </a:buClr>
                    <a:buSzPct val="80000"/>
                    <a:buChar char="–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tx1"/>
                    </a:buClr>
                    <a:buSzPct val="65000"/>
                    <a:buFont typeface="Wingdings" panose="05000000000000000000" pitchFamily="2" charset="2"/>
                    <a:buChar char="l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65000"/>
                    <a:buFont typeface="Wingdings" panose="05000000000000000000" pitchFamily="2" charset="2"/>
                    <a:buChar char="l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65000"/>
                    <a:buFont typeface="Wingdings" panose="05000000000000000000" pitchFamily="2" charset="2"/>
                    <a:buChar char="l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65000"/>
                    <a:buFont typeface="Wingdings" panose="05000000000000000000" pitchFamily="2" charset="2"/>
                    <a:buChar char="l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65000"/>
                    <a:buFont typeface="Wingdings" panose="05000000000000000000" pitchFamily="2" charset="2"/>
                    <a:buChar char="l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en-US" altLang="cs-CZ" sz="1800" dirty="0"/>
                </a:p>
              </p:txBody>
            </p:sp>
            <p:grpSp>
              <p:nvGrpSpPr>
                <p:cNvPr id="124957" name="Group 49"/>
                <p:cNvGrpSpPr>
                  <a:grpSpLocks/>
                </p:cNvGrpSpPr>
                <p:nvPr/>
              </p:nvGrpSpPr>
              <p:grpSpPr bwMode="auto">
                <a:xfrm flipH="1">
                  <a:off x="3264" y="3360"/>
                  <a:ext cx="175" cy="816"/>
                  <a:chOff x="2256" y="3408"/>
                  <a:chExt cx="175" cy="816"/>
                </a:xfrm>
              </p:grpSpPr>
              <p:sp>
                <p:nvSpPr>
                  <p:cNvPr id="124958" name="Freeform 50"/>
                  <p:cNvSpPr>
                    <a:spLocks/>
                  </p:cNvSpPr>
                  <p:nvPr/>
                </p:nvSpPr>
                <p:spPr bwMode="auto">
                  <a:xfrm flipH="1">
                    <a:off x="2256" y="3408"/>
                    <a:ext cx="175" cy="816"/>
                  </a:xfrm>
                  <a:custGeom>
                    <a:avLst/>
                    <a:gdLst>
                      <a:gd name="T0" fmla="*/ 0 w 288"/>
                      <a:gd name="T1" fmla="*/ 0 h 1344"/>
                      <a:gd name="T2" fmla="*/ 1 w 288"/>
                      <a:gd name="T3" fmla="*/ 1 h 1344"/>
                      <a:gd name="T4" fmla="*/ 0 w 288"/>
                      <a:gd name="T5" fmla="*/ 1 h 13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288" h="1344">
                        <a:moveTo>
                          <a:pt x="0" y="0"/>
                        </a:moveTo>
                        <a:cubicBezTo>
                          <a:pt x="144" y="152"/>
                          <a:pt x="288" y="304"/>
                          <a:pt x="288" y="528"/>
                        </a:cubicBezTo>
                        <a:cubicBezTo>
                          <a:pt x="288" y="752"/>
                          <a:pt x="48" y="1208"/>
                          <a:pt x="0" y="1344"/>
                        </a:cubicBezTo>
                      </a:path>
                    </a:pathLst>
                  </a:custGeom>
                  <a:noFill/>
                  <a:ln w="152400" cap="flat" cmpd="sng">
                    <a:solidFill>
                      <a:srgbClr val="CC0000"/>
                    </a:solidFill>
                    <a:prstDash val="solid"/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EA18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124959" name="Line 51"/>
                  <p:cNvSpPr>
                    <a:spLocks noChangeShapeType="1"/>
                  </p:cNvSpPr>
                  <p:nvPr/>
                </p:nvSpPr>
                <p:spPr bwMode="auto">
                  <a:xfrm>
                    <a:off x="2328" y="3466"/>
                    <a:ext cx="53" cy="59"/>
                  </a:xfrm>
                  <a:prstGeom prst="line">
                    <a:avLst/>
                  </a:prstGeom>
                  <a:noFill/>
                  <a:ln w="76200">
                    <a:solidFill>
                      <a:srgbClr val="FF9418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124960" name="Line 52"/>
                  <p:cNvSpPr>
                    <a:spLocks noChangeShapeType="1"/>
                  </p:cNvSpPr>
                  <p:nvPr/>
                </p:nvSpPr>
                <p:spPr bwMode="auto">
                  <a:xfrm rot="-4500000">
                    <a:off x="2375" y="4105"/>
                    <a:ext cx="53" cy="58"/>
                  </a:xfrm>
                  <a:prstGeom prst="line">
                    <a:avLst/>
                  </a:prstGeom>
                  <a:noFill/>
                  <a:ln w="76200">
                    <a:solidFill>
                      <a:srgbClr val="808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 dirty="0"/>
                  </a:p>
                </p:txBody>
              </p:sp>
            </p:grpSp>
          </p:grpSp>
        </p:grpSp>
      </p:grpSp>
      <p:sp>
        <p:nvSpPr>
          <p:cNvPr id="124935" name="Line 53"/>
          <p:cNvSpPr>
            <a:spLocks noChangeShapeType="1"/>
          </p:cNvSpPr>
          <p:nvPr/>
        </p:nvSpPr>
        <p:spPr bwMode="auto">
          <a:xfrm>
            <a:off x="3638550" y="4292600"/>
            <a:ext cx="0" cy="431800"/>
          </a:xfrm>
          <a:prstGeom prst="line">
            <a:avLst/>
          </a:prstGeom>
          <a:noFill/>
          <a:ln w="635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grpSp>
        <p:nvGrpSpPr>
          <p:cNvPr id="124936" name="Group 93"/>
          <p:cNvGrpSpPr>
            <a:grpSpLocks/>
          </p:cNvGrpSpPr>
          <p:nvPr/>
        </p:nvGrpSpPr>
        <p:grpSpPr bwMode="auto">
          <a:xfrm>
            <a:off x="4656139" y="2492375"/>
            <a:ext cx="1436687" cy="1411288"/>
            <a:chOff x="818" y="2747"/>
            <a:chExt cx="1357" cy="1180"/>
          </a:xfrm>
        </p:grpSpPr>
        <p:grpSp>
          <p:nvGrpSpPr>
            <p:cNvPr id="124939" name="Group 94"/>
            <p:cNvGrpSpPr>
              <a:grpSpLocks/>
            </p:cNvGrpSpPr>
            <p:nvPr/>
          </p:nvGrpSpPr>
          <p:grpSpPr bwMode="auto">
            <a:xfrm>
              <a:off x="818" y="3097"/>
              <a:ext cx="635" cy="528"/>
              <a:chOff x="957" y="3024"/>
              <a:chExt cx="635" cy="528"/>
            </a:xfrm>
          </p:grpSpPr>
          <p:sp>
            <p:nvSpPr>
              <p:cNvPr id="124948" name="Oval 95"/>
              <p:cNvSpPr>
                <a:spLocks noChangeArrowheads="1"/>
              </p:cNvSpPr>
              <p:nvPr/>
            </p:nvSpPr>
            <p:spPr bwMode="auto">
              <a:xfrm>
                <a:off x="1008" y="3024"/>
                <a:ext cx="528" cy="528"/>
              </a:xfrm>
              <a:prstGeom prst="ellipse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SzPct val="75000"/>
                  <a:buChar char="–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1"/>
                  </a:buClr>
                  <a:buSzPct val="80000"/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SzPct val="65000"/>
                  <a:buFont typeface="Wingdings" panose="05000000000000000000" pitchFamily="2" charset="2"/>
                  <a:buChar char="l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65000"/>
                  <a:buFont typeface="Wingdings" panose="05000000000000000000" pitchFamily="2" charset="2"/>
                  <a:buChar char="l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65000"/>
                  <a:buFont typeface="Wingdings" panose="05000000000000000000" pitchFamily="2" charset="2"/>
                  <a:buChar char="l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65000"/>
                  <a:buFont typeface="Wingdings" panose="05000000000000000000" pitchFamily="2" charset="2"/>
                  <a:buChar char="l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65000"/>
                  <a:buFont typeface="Wingdings" panose="05000000000000000000" pitchFamily="2" charset="2"/>
                  <a:buChar char="l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cs-CZ" sz="1800" dirty="0"/>
              </a:p>
            </p:txBody>
          </p:sp>
          <p:sp>
            <p:nvSpPr>
              <p:cNvPr id="124949" name="Rectangle 96"/>
              <p:cNvSpPr>
                <a:spLocks noChangeArrowheads="1"/>
              </p:cNvSpPr>
              <p:nvPr/>
            </p:nvSpPr>
            <p:spPr bwMode="auto">
              <a:xfrm>
                <a:off x="957" y="3063"/>
                <a:ext cx="635" cy="46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EA18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SzPct val="75000"/>
                  <a:buChar char="–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1"/>
                  </a:buClr>
                  <a:buSzPct val="80000"/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SzPct val="65000"/>
                  <a:buFont typeface="Wingdings" panose="05000000000000000000" pitchFamily="2" charset="2"/>
                  <a:buChar char="l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65000"/>
                  <a:buFont typeface="Wingdings" panose="05000000000000000000" pitchFamily="2" charset="2"/>
                  <a:buChar char="l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65000"/>
                  <a:buFont typeface="Wingdings" panose="05000000000000000000" pitchFamily="2" charset="2"/>
                  <a:buChar char="l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65000"/>
                  <a:buFont typeface="Wingdings" panose="05000000000000000000" pitchFamily="2" charset="2"/>
                  <a:buChar char="l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65000"/>
                  <a:buFont typeface="Wingdings" panose="05000000000000000000" pitchFamily="2" charset="2"/>
                  <a:buChar char="l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cs-CZ" sz="3000" b="1" dirty="0">
                    <a:solidFill>
                      <a:schemeClr val="bg1"/>
                    </a:solidFill>
                  </a:rPr>
                  <a:t>P</a:t>
                </a:r>
                <a:r>
                  <a:rPr lang="en-US" altLang="cs-CZ" sz="3000" b="1" i="1" dirty="0">
                    <a:solidFill>
                      <a:schemeClr val="bg1"/>
                    </a:solidFill>
                  </a:rPr>
                  <a:t>p</a:t>
                </a:r>
                <a:endParaRPr lang="en-US" altLang="cs-CZ" sz="3000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24940" name="Group 97"/>
            <p:cNvGrpSpPr>
              <a:grpSpLocks/>
            </p:cNvGrpSpPr>
            <p:nvPr/>
          </p:nvGrpSpPr>
          <p:grpSpPr bwMode="auto">
            <a:xfrm>
              <a:off x="1761" y="2747"/>
              <a:ext cx="414" cy="460"/>
              <a:chOff x="1761" y="2747"/>
              <a:chExt cx="414" cy="460"/>
            </a:xfrm>
          </p:grpSpPr>
          <p:sp>
            <p:nvSpPr>
              <p:cNvPr id="124946" name="Oval 98"/>
              <p:cNvSpPr>
                <a:spLocks noChangeArrowheads="1"/>
              </p:cNvSpPr>
              <p:nvPr/>
            </p:nvSpPr>
            <p:spPr bwMode="auto">
              <a:xfrm>
                <a:off x="1776" y="2784"/>
                <a:ext cx="384" cy="384"/>
              </a:xfrm>
              <a:prstGeom prst="ellipse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SzPct val="75000"/>
                  <a:buChar char="–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1"/>
                  </a:buClr>
                  <a:buSzPct val="80000"/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SzPct val="65000"/>
                  <a:buFont typeface="Wingdings" panose="05000000000000000000" pitchFamily="2" charset="2"/>
                  <a:buChar char="l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65000"/>
                  <a:buFont typeface="Wingdings" panose="05000000000000000000" pitchFamily="2" charset="2"/>
                  <a:buChar char="l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65000"/>
                  <a:buFont typeface="Wingdings" panose="05000000000000000000" pitchFamily="2" charset="2"/>
                  <a:buChar char="l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65000"/>
                  <a:buFont typeface="Wingdings" panose="05000000000000000000" pitchFamily="2" charset="2"/>
                  <a:buChar char="l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65000"/>
                  <a:buFont typeface="Wingdings" panose="05000000000000000000" pitchFamily="2" charset="2"/>
                  <a:buChar char="l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cs-CZ" sz="1800" dirty="0"/>
              </a:p>
            </p:txBody>
          </p:sp>
          <p:sp>
            <p:nvSpPr>
              <p:cNvPr id="124947" name="Rectangle 99"/>
              <p:cNvSpPr>
                <a:spLocks noChangeArrowheads="1"/>
              </p:cNvSpPr>
              <p:nvPr/>
            </p:nvSpPr>
            <p:spPr bwMode="auto">
              <a:xfrm>
                <a:off x="1761" y="2747"/>
                <a:ext cx="414" cy="46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EA18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SzPct val="75000"/>
                  <a:buChar char="–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1"/>
                  </a:buClr>
                  <a:buSzPct val="80000"/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SzPct val="65000"/>
                  <a:buFont typeface="Wingdings" panose="05000000000000000000" pitchFamily="2" charset="2"/>
                  <a:buChar char="l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65000"/>
                  <a:buFont typeface="Wingdings" panose="05000000000000000000" pitchFamily="2" charset="2"/>
                  <a:buChar char="l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65000"/>
                  <a:buFont typeface="Wingdings" panose="05000000000000000000" pitchFamily="2" charset="2"/>
                  <a:buChar char="l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65000"/>
                  <a:buFont typeface="Wingdings" panose="05000000000000000000" pitchFamily="2" charset="2"/>
                  <a:buChar char="l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65000"/>
                  <a:buFont typeface="Wingdings" panose="05000000000000000000" pitchFamily="2" charset="2"/>
                  <a:buChar char="l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cs-CZ" sz="3000" b="1" dirty="0">
                    <a:solidFill>
                      <a:schemeClr val="bg1"/>
                    </a:solidFill>
                  </a:rPr>
                  <a:t>P</a:t>
                </a:r>
              </a:p>
            </p:txBody>
          </p:sp>
        </p:grpSp>
        <p:grpSp>
          <p:nvGrpSpPr>
            <p:cNvPr id="124941" name="Group 100"/>
            <p:cNvGrpSpPr>
              <a:grpSpLocks/>
            </p:cNvGrpSpPr>
            <p:nvPr/>
          </p:nvGrpSpPr>
          <p:grpSpPr bwMode="auto">
            <a:xfrm>
              <a:off x="1770" y="3467"/>
              <a:ext cx="395" cy="460"/>
              <a:chOff x="1770" y="2747"/>
              <a:chExt cx="395" cy="460"/>
            </a:xfrm>
          </p:grpSpPr>
          <p:sp>
            <p:nvSpPr>
              <p:cNvPr id="124944" name="Oval 101"/>
              <p:cNvSpPr>
                <a:spLocks noChangeArrowheads="1"/>
              </p:cNvSpPr>
              <p:nvPr/>
            </p:nvSpPr>
            <p:spPr bwMode="auto">
              <a:xfrm>
                <a:off x="1776" y="2784"/>
                <a:ext cx="384" cy="384"/>
              </a:xfrm>
              <a:prstGeom prst="ellipse">
                <a:avLst/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SzPct val="75000"/>
                  <a:buChar char="–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1"/>
                  </a:buClr>
                  <a:buSzPct val="80000"/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SzPct val="65000"/>
                  <a:buFont typeface="Wingdings" panose="05000000000000000000" pitchFamily="2" charset="2"/>
                  <a:buChar char="l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65000"/>
                  <a:buFont typeface="Wingdings" panose="05000000000000000000" pitchFamily="2" charset="2"/>
                  <a:buChar char="l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65000"/>
                  <a:buFont typeface="Wingdings" panose="05000000000000000000" pitchFamily="2" charset="2"/>
                  <a:buChar char="l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65000"/>
                  <a:buFont typeface="Wingdings" panose="05000000000000000000" pitchFamily="2" charset="2"/>
                  <a:buChar char="l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65000"/>
                  <a:buFont typeface="Wingdings" panose="05000000000000000000" pitchFamily="2" charset="2"/>
                  <a:buChar char="l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cs-CZ" sz="1800" dirty="0"/>
              </a:p>
            </p:txBody>
          </p:sp>
          <p:sp>
            <p:nvSpPr>
              <p:cNvPr id="124945" name="Rectangle 102"/>
              <p:cNvSpPr>
                <a:spLocks noChangeArrowheads="1"/>
              </p:cNvSpPr>
              <p:nvPr/>
            </p:nvSpPr>
            <p:spPr bwMode="auto">
              <a:xfrm>
                <a:off x="1770" y="2747"/>
                <a:ext cx="395" cy="46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EA18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SzPct val="75000"/>
                  <a:buChar char="–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1"/>
                  </a:buClr>
                  <a:buSzPct val="80000"/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SzPct val="65000"/>
                  <a:buFont typeface="Wingdings" panose="05000000000000000000" pitchFamily="2" charset="2"/>
                  <a:buChar char="l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65000"/>
                  <a:buFont typeface="Wingdings" panose="05000000000000000000" pitchFamily="2" charset="2"/>
                  <a:buChar char="l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65000"/>
                  <a:buFont typeface="Wingdings" panose="05000000000000000000" pitchFamily="2" charset="2"/>
                  <a:buChar char="l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65000"/>
                  <a:buFont typeface="Wingdings" panose="05000000000000000000" pitchFamily="2" charset="2"/>
                  <a:buChar char="l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65000"/>
                  <a:buFont typeface="Wingdings" panose="05000000000000000000" pitchFamily="2" charset="2"/>
                  <a:buChar char="l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cs-CZ" sz="3000" b="1" i="1" dirty="0">
                    <a:solidFill>
                      <a:schemeClr val="bg1"/>
                    </a:solidFill>
                  </a:rPr>
                  <a:t>p</a:t>
                </a:r>
                <a:endParaRPr lang="en-US" altLang="cs-CZ" sz="3000" b="1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24942" name="AutoShape 103"/>
            <p:cNvSpPr>
              <a:spLocks noChangeArrowheads="1"/>
            </p:cNvSpPr>
            <p:nvPr/>
          </p:nvSpPr>
          <p:spPr bwMode="auto">
            <a:xfrm rot="1800000">
              <a:off x="1392" y="3456"/>
              <a:ext cx="384" cy="96"/>
            </a:xfrm>
            <a:prstGeom prst="rightArrow">
              <a:avLst>
                <a:gd name="adj1" fmla="val 50000"/>
                <a:gd name="adj2" fmla="val 100000"/>
              </a:avLst>
            </a:prstGeom>
            <a:solidFill>
              <a:srgbClr val="CC0000"/>
            </a:solidFill>
            <a:ln w="9525">
              <a:solidFill>
                <a:srgbClr val="66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SzPct val="75000"/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SzPct val="80000"/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65000"/>
                <a:buFont typeface="Wingdings" panose="05000000000000000000" pitchFamily="2" charset="2"/>
                <a:buChar char="l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65000"/>
                <a:buFont typeface="Wingdings" panose="05000000000000000000" pitchFamily="2" charset="2"/>
                <a:buChar char="l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65000"/>
                <a:buFont typeface="Wingdings" panose="05000000000000000000" pitchFamily="2" charset="2"/>
                <a:buChar char="l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65000"/>
                <a:buFont typeface="Wingdings" panose="05000000000000000000" pitchFamily="2" charset="2"/>
                <a:buChar char="l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65000"/>
                <a:buFont typeface="Wingdings" panose="05000000000000000000" pitchFamily="2" charset="2"/>
                <a:buChar char="l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cs-CZ" sz="1800" dirty="0"/>
            </a:p>
          </p:txBody>
        </p:sp>
        <p:sp>
          <p:nvSpPr>
            <p:cNvPr id="124943" name="AutoShape 104"/>
            <p:cNvSpPr>
              <a:spLocks noChangeArrowheads="1"/>
            </p:cNvSpPr>
            <p:nvPr/>
          </p:nvSpPr>
          <p:spPr bwMode="auto">
            <a:xfrm rot="19800000" flipV="1">
              <a:off x="1392" y="3120"/>
              <a:ext cx="384" cy="96"/>
            </a:xfrm>
            <a:prstGeom prst="rightArrow">
              <a:avLst>
                <a:gd name="adj1" fmla="val 50000"/>
                <a:gd name="adj2" fmla="val 100000"/>
              </a:avLst>
            </a:prstGeom>
            <a:solidFill>
              <a:srgbClr val="CC0000"/>
            </a:solidFill>
            <a:ln w="9525">
              <a:solidFill>
                <a:srgbClr val="66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SzPct val="75000"/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SzPct val="80000"/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65000"/>
                <a:buFont typeface="Wingdings" panose="05000000000000000000" pitchFamily="2" charset="2"/>
                <a:buChar char="l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65000"/>
                <a:buFont typeface="Wingdings" panose="05000000000000000000" pitchFamily="2" charset="2"/>
                <a:buChar char="l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65000"/>
                <a:buFont typeface="Wingdings" panose="05000000000000000000" pitchFamily="2" charset="2"/>
                <a:buChar char="l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65000"/>
                <a:buFont typeface="Wingdings" panose="05000000000000000000" pitchFamily="2" charset="2"/>
                <a:buChar char="l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65000"/>
                <a:buFont typeface="Wingdings" panose="05000000000000000000" pitchFamily="2" charset="2"/>
                <a:buChar char="l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cs-CZ" sz="1800" dirty="0"/>
            </a:p>
          </p:txBody>
        </p:sp>
      </p:grpSp>
      <p:sp>
        <p:nvSpPr>
          <p:cNvPr id="124937" name="TextovéPole 1"/>
          <p:cNvSpPr txBox="1">
            <a:spLocks noChangeArrowheads="1"/>
          </p:cNvSpPr>
          <p:nvPr/>
        </p:nvSpPr>
        <p:spPr bwMode="auto">
          <a:xfrm>
            <a:off x="4084638" y="3821114"/>
            <a:ext cx="207645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cs-CZ" sz="1600" b="1" dirty="0" err="1" smtClean="0"/>
              <a:t>Meiose</a:t>
            </a:r>
            <a:r>
              <a:rPr lang="en-US" altLang="cs-CZ" sz="1600" b="1" dirty="0" smtClean="0"/>
              <a:t> I -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cs-CZ" sz="1600" b="1" dirty="0" err="1" smtClean="0"/>
              <a:t>Anapahse</a:t>
            </a:r>
            <a:r>
              <a:rPr lang="en-US" altLang="cs-CZ" sz="1600" b="1" dirty="0" smtClean="0"/>
              <a:t> spacing of </a:t>
            </a:r>
            <a:r>
              <a:rPr lang="en-US" altLang="cs-CZ" sz="1600" b="1" dirty="0" err="1" smtClean="0"/>
              <a:t>homolouge</a:t>
            </a:r>
            <a:r>
              <a:rPr lang="en-US" altLang="cs-CZ" sz="1600" b="1" dirty="0" smtClean="0"/>
              <a:t> chromosomes</a:t>
            </a:r>
            <a:endParaRPr lang="en-US" altLang="cs-CZ" sz="1600" b="1" dirty="0"/>
          </a:p>
        </p:txBody>
      </p:sp>
      <p:sp>
        <p:nvSpPr>
          <p:cNvPr id="2" name="Obdélník 1">
            <a:extLst/>
          </p:cNvPr>
          <p:cNvSpPr/>
          <p:nvPr/>
        </p:nvSpPr>
        <p:spPr>
          <a:xfrm>
            <a:off x="471268" y="408089"/>
            <a:ext cx="1129635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altLang="cs-CZ" sz="3600" b="1" kern="0" dirty="0" smtClean="0">
                <a:latin typeface="+mj-lt"/>
                <a:ea typeface="+mj-ea"/>
                <a:cs typeface="+mj-cs"/>
              </a:rPr>
              <a:t>Mendel´s principles and chromosomes</a:t>
            </a:r>
            <a:endParaRPr lang="en-US" sz="3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17539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err="1" smtClean="0"/>
              <a:t>History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genetics</a:t>
            </a:r>
            <a:r>
              <a:rPr lang="cs-CZ" dirty="0" smtClean="0"/>
              <a:t> „</a:t>
            </a:r>
            <a:r>
              <a:rPr lang="cs-CZ" dirty="0" err="1" smtClean="0"/>
              <a:t>pre-mendelian</a:t>
            </a:r>
            <a:r>
              <a:rPr lang="cs-CZ" dirty="0" smtClean="0"/>
              <a:t> </a:t>
            </a:r>
            <a:r>
              <a:rPr lang="cs-CZ" dirty="0" err="1" smtClean="0"/>
              <a:t>era</a:t>
            </a:r>
            <a:r>
              <a:rPr lang="cs-CZ" dirty="0" smtClean="0"/>
              <a:t>“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1817" y="1690688"/>
            <a:ext cx="6613188" cy="4351338"/>
          </a:xfrm>
        </p:spPr>
        <p:txBody>
          <a:bodyPr>
            <a:normAutofit fontScale="92500" lnSpcReduction="10000"/>
          </a:bodyPr>
          <a:lstStyle/>
          <a:p>
            <a:pPr>
              <a:tabLst>
                <a:tab pos="895350" algn="l"/>
              </a:tabLst>
            </a:pPr>
            <a:r>
              <a:rPr lang="en-US" dirty="0" smtClean="0"/>
              <a:t>The effects of heredity are observed by human kinds form its down</a:t>
            </a:r>
          </a:p>
          <a:p>
            <a:pPr lvl="1"/>
            <a:endParaRPr lang="en-US" dirty="0" smtClean="0"/>
          </a:p>
          <a:p>
            <a:pPr marL="447675" lvl="1" indent="-174625"/>
            <a:r>
              <a:rPr lang="en-US" dirty="0" smtClean="0"/>
              <a:t>Children resembles of their parents</a:t>
            </a:r>
          </a:p>
          <a:p>
            <a:pPr marL="447675" lvl="1" indent="-174625"/>
            <a:r>
              <a:rPr lang="en-US" dirty="0" smtClean="0"/>
              <a:t>Domestication of animals and plants, </a:t>
            </a:r>
          </a:p>
          <a:p>
            <a:pPr marL="447675" lvl="1" indent="0">
              <a:buNone/>
            </a:pPr>
            <a:r>
              <a:rPr lang="en-US" dirty="0" smtClean="0"/>
              <a:t>selective breeding for better </a:t>
            </a:r>
            <a:r>
              <a:rPr lang="cs-CZ" dirty="0" err="1" smtClean="0"/>
              <a:t>traits</a:t>
            </a:r>
            <a:r>
              <a:rPr lang="en-US" dirty="0" smtClean="0"/>
              <a:t>  </a:t>
            </a:r>
          </a:p>
          <a:p>
            <a:pPr marL="447675" lvl="1" indent="-174625">
              <a:buNone/>
            </a:pPr>
            <a:endParaRPr lang="en-US" dirty="0" smtClean="0"/>
          </a:p>
          <a:p>
            <a:pPr marL="447675" lvl="1" indent="-174625"/>
            <a:r>
              <a:rPr lang="en-US" dirty="0" smtClean="0"/>
              <a:t>People of Mesopotamia used hybrids of domesticated and wild donkeys to pull their war chariots about 4,500 years ago (</a:t>
            </a:r>
            <a:r>
              <a:rPr lang="cs-CZ" dirty="0" smtClean="0"/>
              <a:t> Y-</a:t>
            </a:r>
            <a:r>
              <a:rPr lang="cs-CZ" dirty="0" err="1" smtClean="0"/>
              <a:t>chromosomal</a:t>
            </a:r>
            <a:r>
              <a:rPr lang="cs-CZ" dirty="0" smtClean="0"/>
              <a:t>  and </a:t>
            </a:r>
            <a:r>
              <a:rPr lang="cs-CZ" dirty="0" err="1" smtClean="0"/>
              <a:t>mitochondrial</a:t>
            </a:r>
            <a:r>
              <a:rPr lang="cs-CZ" dirty="0" smtClean="0"/>
              <a:t> DNA</a:t>
            </a:r>
            <a:r>
              <a:rPr lang="en-US" dirty="0" smtClean="0"/>
              <a:t>)</a:t>
            </a:r>
          </a:p>
          <a:p>
            <a:pPr marL="447675" lvl="1" indent="-174625"/>
            <a:endParaRPr lang="en-US" dirty="0" smtClean="0"/>
          </a:p>
          <a:p>
            <a:pPr marL="447675" lvl="1" indent="-174625"/>
            <a:r>
              <a:rPr lang="en-US" dirty="0" smtClean="0"/>
              <a:t>Sumerians horse breeding records </a:t>
            </a:r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8273" y="1734047"/>
            <a:ext cx="4931376" cy="1421540"/>
          </a:xfrm>
          <a:prstGeom prst="rect">
            <a:avLst/>
          </a:prstGeom>
        </p:spPr>
      </p:pic>
      <p:pic>
        <p:nvPicPr>
          <p:cNvPr id="1028" name="Picture 4" descr="https://www.science.org/cms/10.1126/sciadv.abm0218/asset/e9e2ce63-f045-4f71-a219-050cd1b231c1/assets/images/large/sciadv.abm0218-f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5005" y="3519557"/>
            <a:ext cx="4092229" cy="2565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108182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Nadpis 1"/>
          <p:cNvSpPr>
            <a:spLocks noGrp="1" noChangeArrowheads="1"/>
          </p:cNvSpPr>
          <p:nvPr>
            <p:ph type="title"/>
          </p:nvPr>
        </p:nvSpPr>
        <p:spPr>
          <a:xfrm>
            <a:off x="321546" y="908050"/>
            <a:ext cx="11404879" cy="1143000"/>
          </a:xfrm>
        </p:spPr>
        <p:txBody>
          <a:bodyPr/>
          <a:lstStyle/>
          <a:p>
            <a:pPr algn="ctr"/>
            <a:r>
              <a:rPr lang="en-US" altLang="cs-CZ" dirty="0" smtClean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Description of genes and alleles on </a:t>
            </a:r>
            <a:r>
              <a:rPr lang="en-US" altLang="cs-CZ" dirty="0" err="1" smtClean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metaph</a:t>
            </a:r>
            <a:r>
              <a:rPr lang="cs-CZ" altLang="cs-CZ" dirty="0" smtClean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</a:t>
            </a:r>
            <a:r>
              <a:rPr lang="en-US" altLang="cs-CZ" dirty="0" smtClean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se chromosomes </a:t>
            </a:r>
          </a:p>
        </p:txBody>
      </p:sp>
      <p:pic>
        <p:nvPicPr>
          <p:cNvPr id="121859" name="Picture 2">
            <a:extLst/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566989" y="3638551"/>
            <a:ext cx="2243137" cy="2041525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5956" name="TextovéPole 3"/>
          <p:cNvSpPr txBox="1">
            <a:spLocks noChangeArrowheads="1"/>
          </p:cNvSpPr>
          <p:nvPr/>
        </p:nvSpPr>
        <p:spPr bwMode="auto">
          <a:xfrm>
            <a:off x="2728913" y="2339976"/>
            <a:ext cx="165576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en-US" altLang="cs-CZ" b="1" dirty="0" smtClean="0">
                <a:solidFill>
                  <a:srgbClr val="FF0000"/>
                </a:solidFill>
                <a:ea typeface="ＭＳ Ｐゴシック" panose="020B0600070205080204" pitchFamily="34" charset="-128"/>
              </a:rPr>
              <a:t>Gene A</a:t>
            </a:r>
            <a:endParaRPr lang="en-US" altLang="cs-CZ" sz="1600" b="1" dirty="0">
              <a:solidFill>
                <a:srgbClr val="FF000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125957" name="Obdélník 4"/>
          <p:cNvSpPr>
            <a:spLocks noChangeArrowheads="1"/>
          </p:cNvSpPr>
          <p:nvPr/>
        </p:nvSpPr>
        <p:spPr bwMode="auto">
          <a:xfrm>
            <a:off x="2711450" y="4149725"/>
            <a:ext cx="3508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en-US" altLang="cs-CZ" sz="1800" b="1" dirty="0" smtClean="0">
                <a:solidFill>
                  <a:srgbClr val="FF0000"/>
                </a:solidFill>
                <a:ea typeface="ＭＳ Ｐゴシック" panose="020B0600070205080204" pitchFamily="34" charset="-128"/>
              </a:rPr>
              <a:t>A</a:t>
            </a:r>
            <a:endParaRPr lang="en-US" altLang="cs-CZ" sz="1800" b="1" dirty="0">
              <a:solidFill>
                <a:srgbClr val="FF000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125958" name="Obdélník 5"/>
          <p:cNvSpPr>
            <a:spLocks noChangeArrowheads="1"/>
          </p:cNvSpPr>
          <p:nvPr/>
        </p:nvSpPr>
        <p:spPr bwMode="auto">
          <a:xfrm flipH="1">
            <a:off x="3121025" y="3881439"/>
            <a:ext cx="3317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en-US" altLang="cs-CZ" sz="1800" b="1" dirty="0" smtClean="0">
                <a:solidFill>
                  <a:srgbClr val="FF0000"/>
                </a:solidFill>
                <a:ea typeface="ＭＳ Ｐゴシック" panose="020B0600070205080204" pitchFamily="34" charset="-128"/>
              </a:rPr>
              <a:t>A</a:t>
            </a:r>
            <a:endParaRPr lang="en-US" altLang="cs-CZ" sz="1800" b="1" dirty="0">
              <a:solidFill>
                <a:srgbClr val="FF000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125959" name="TextovéPole 6"/>
          <p:cNvSpPr txBox="1">
            <a:spLocks noChangeArrowheads="1"/>
          </p:cNvSpPr>
          <p:nvPr/>
        </p:nvSpPr>
        <p:spPr bwMode="auto">
          <a:xfrm>
            <a:off x="2621771" y="5940425"/>
            <a:ext cx="688397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en-US" altLang="cs-CZ" sz="2000" b="1" dirty="0" smtClean="0">
                <a:solidFill>
                  <a:srgbClr val="003366"/>
                </a:solidFill>
                <a:ea typeface="ＭＳ Ｐゴシック" panose="020B0600070205080204" pitchFamily="34" charset="-128"/>
              </a:rPr>
              <a:t>Metaphase chromosome = 2 identical  chromatids!</a:t>
            </a:r>
            <a:endParaRPr lang="en-US" altLang="cs-CZ" sz="1800" b="1" dirty="0">
              <a:solidFill>
                <a:srgbClr val="003366"/>
              </a:solidFill>
              <a:ea typeface="ＭＳ Ｐゴシック" panose="020B0600070205080204" pitchFamily="34" charset="-128"/>
            </a:endParaRPr>
          </a:p>
        </p:txBody>
      </p:sp>
      <p:pic>
        <p:nvPicPr>
          <p:cNvPr id="12596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6576" y="3440113"/>
            <a:ext cx="1724025" cy="1566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1F7A7A"/>
                  </a:outerShdw>
                </a:effectLst>
              </a14:hiddenEffects>
            </a:ext>
          </a:extLst>
        </p:spPr>
      </p:pic>
      <p:pic>
        <p:nvPicPr>
          <p:cNvPr id="125961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8563" y="3468689"/>
            <a:ext cx="1720850" cy="1563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1F7A7A"/>
                  </a:outerShdw>
                </a:effectLst>
              </a14:hiddenEffects>
            </a:ext>
          </a:extLst>
        </p:spPr>
      </p:pic>
      <p:sp>
        <p:nvSpPr>
          <p:cNvPr id="125962" name="Obdélník 7"/>
          <p:cNvSpPr>
            <a:spLocks noChangeArrowheads="1"/>
          </p:cNvSpPr>
          <p:nvPr/>
        </p:nvSpPr>
        <p:spPr bwMode="auto">
          <a:xfrm>
            <a:off x="6959600" y="2708276"/>
            <a:ext cx="244919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en-US" altLang="cs-CZ" b="1" dirty="0" smtClean="0">
                <a:solidFill>
                  <a:srgbClr val="FF0000"/>
                </a:solidFill>
                <a:ea typeface="ＭＳ Ｐゴシック" panose="020B0600070205080204" pitchFamily="34" charset="-128"/>
              </a:rPr>
              <a:t>Genotype AA</a:t>
            </a:r>
            <a:endParaRPr lang="en-US" altLang="cs-CZ" b="1" dirty="0">
              <a:solidFill>
                <a:srgbClr val="FF000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125963" name="Obdélník 9"/>
          <p:cNvSpPr>
            <a:spLocks noChangeArrowheads="1"/>
          </p:cNvSpPr>
          <p:nvPr/>
        </p:nvSpPr>
        <p:spPr bwMode="auto">
          <a:xfrm rot="10800000" flipH="1" flipV="1">
            <a:off x="6345239" y="3778250"/>
            <a:ext cx="4921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en-US" altLang="cs-CZ" sz="1800" b="1" dirty="0" smtClean="0">
                <a:solidFill>
                  <a:srgbClr val="FF0000"/>
                </a:solidFill>
                <a:ea typeface="ＭＳ Ｐゴシック" panose="020B0600070205080204" pitchFamily="34" charset="-128"/>
              </a:rPr>
              <a:t>A</a:t>
            </a:r>
            <a:endParaRPr lang="en-US" altLang="cs-CZ" sz="1800" b="1" dirty="0">
              <a:solidFill>
                <a:srgbClr val="FF000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125964" name="Obdélník 11"/>
          <p:cNvSpPr>
            <a:spLocks noChangeArrowheads="1"/>
          </p:cNvSpPr>
          <p:nvPr/>
        </p:nvSpPr>
        <p:spPr bwMode="auto">
          <a:xfrm>
            <a:off x="6608764" y="3578225"/>
            <a:ext cx="3508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en-US" altLang="cs-CZ" sz="1800" b="1" dirty="0" smtClean="0">
                <a:solidFill>
                  <a:srgbClr val="FF0000"/>
                </a:solidFill>
                <a:ea typeface="ＭＳ Ｐゴシック" panose="020B0600070205080204" pitchFamily="34" charset="-128"/>
              </a:rPr>
              <a:t>A</a:t>
            </a:r>
            <a:endParaRPr lang="en-US" altLang="cs-CZ" sz="1800" b="1" dirty="0">
              <a:solidFill>
                <a:srgbClr val="FF000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125965" name="Obdélník 12"/>
          <p:cNvSpPr>
            <a:spLocks noChangeArrowheads="1"/>
          </p:cNvSpPr>
          <p:nvPr/>
        </p:nvSpPr>
        <p:spPr bwMode="auto">
          <a:xfrm>
            <a:off x="8164514" y="3770313"/>
            <a:ext cx="3508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en-US" altLang="cs-CZ" sz="1800" b="1" dirty="0" smtClean="0">
                <a:solidFill>
                  <a:srgbClr val="FF0000"/>
                </a:solidFill>
                <a:ea typeface="ＭＳ Ｐゴシック" panose="020B0600070205080204" pitchFamily="34" charset="-128"/>
              </a:rPr>
              <a:t>A</a:t>
            </a:r>
            <a:endParaRPr lang="en-US" altLang="cs-CZ" sz="1800" b="1" dirty="0">
              <a:solidFill>
                <a:srgbClr val="FF000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125966" name="Obdélník 13"/>
          <p:cNvSpPr>
            <a:spLocks noChangeArrowheads="1"/>
          </p:cNvSpPr>
          <p:nvPr/>
        </p:nvSpPr>
        <p:spPr bwMode="auto">
          <a:xfrm>
            <a:off x="8469314" y="3578225"/>
            <a:ext cx="352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en-US" altLang="cs-CZ" sz="1800" b="1" dirty="0" smtClean="0">
                <a:solidFill>
                  <a:srgbClr val="FF0000"/>
                </a:solidFill>
                <a:ea typeface="ＭＳ Ｐゴシック" panose="020B0600070205080204" pitchFamily="34" charset="-128"/>
              </a:rPr>
              <a:t>A</a:t>
            </a:r>
            <a:endParaRPr lang="en-US" altLang="cs-CZ" sz="1800" b="1" dirty="0">
              <a:solidFill>
                <a:srgbClr val="FF000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2" name="TextovéPole 1"/>
          <p:cNvSpPr txBox="1">
            <a:spLocks noChangeArrowheads="1"/>
          </p:cNvSpPr>
          <p:nvPr/>
        </p:nvSpPr>
        <p:spPr bwMode="auto">
          <a:xfrm>
            <a:off x="7018338" y="5187950"/>
            <a:ext cx="27876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dirty="0" err="1" smtClean="0">
                <a:solidFill>
                  <a:srgbClr val="003366"/>
                </a:solidFill>
              </a:rPr>
              <a:t>Genotyp</a:t>
            </a:r>
            <a:r>
              <a:rPr lang="cs-CZ" altLang="en-US" dirty="0" smtClean="0">
                <a:solidFill>
                  <a:srgbClr val="003366"/>
                </a:solidFill>
              </a:rPr>
              <a:t>e</a:t>
            </a:r>
            <a:r>
              <a:rPr lang="en-US" altLang="en-US" dirty="0" smtClean="0">
                <a:solidFill>
                  <a:srgbClr val="003366"/>
                </a:solidFill>
              </a:rPr>
              <a:t> Aa ?</a:t>
            </a:r>
            <a:endParaRPr lang="en-US" altLang="en-US" dirty="0">
              <a:solidFill>
                <a:srgbClr val="0033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141133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cs-CZ" altLang="cs-CZ" dirty="0" smtClean="0"/>
          </a:p>
        </p:txBody>
      </p:sp>
      <p:pic>
        <p:nvPicPr>
          <p:cNvPr id="126980" name="Picture 4" descr="Karyoty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76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6981" name="Line 8"/>
          <p:cNvSpPr>
            <a:spLocks noChangeShapeType="1"/>
          </p:cNvSpPr>
          <p:nvPr/>
        </p:nvSpPr>
        <p:spPr bwMode="auto">
          <a:xfrm>
            <a:off x="3575050" y="765175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3366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87046" name="Text Box 13"/>
          <p:cNvSpPr txBox="1">
            <a:spLocks noChangeArrowheads="1"/>
          </p:cNvSpPr>
          <p:nvPr/>
        </p:nvSpPr>
        <p:spPr bwMode="auto">
          <a:xfrm>
            <a:off x="3359151" y="549276"/>
            <a:ext cx="36036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ClrTx/>
              <a:buSzTx/>
              <a:buNone/>
            </a:pPr>
            <a:r>
              <a:rPr lang="cs-CZ" altLang="cs-CZ" sz="1800" b="1">
                <a:solidFill>
                  <a:srgbClr val="FF0000"/>
                </a:solidFill>
                <a:ea typeface="ＭＳ Ｐゴシック" panose="020B0600070205080204" pitchFamily="34" charset="-128"/>
              </a:rPr>
              <a:t>A</a:t>
            </a:r>
          </a:p>
        </p:txBody>
      </p:sp>
      <p:sp>
        <p:nvSpPr>
          <p:cNvPr id="87047" name="Text Box 14"/>
          <p:cNvSpPr txBox="1">
            <a:spLocks noChangeArrowheads="1"/>
          </p:cNvSpPr>
          <p:nvPr/>
        </p:nvSpPr>
        <p:spPr bwMode="auto">
          <a:xfrm>
            <a:off x="3575050" y="549276"/>
            <a:ext cx="86518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ClrTx/>
              <a:buSzTx/>
              <a:buNone/>
            </a:pPr>
            <a:r>
              <a:rPr lang="cs-CZ" altLang="cs-CZ" sz="1800">
                <a:solidFill>
                  <a:srgbClr val="003366"/>
                </a:solidFill>
                <a:ea typeface="ＭＳ Ｐゴシック" panose="020B0600070205080204" pitchFamily="34" charset="-128"/>
              </a:rPr>
              <a:t> </a:t>
            </a:r>
            <a:r>
              <a:rPr lang="cs-CZ" altLang="cs-CZ" sz="1800" b="1">
                <a:solidFill>
                  <a:srgbClr val="FF0000"/>
                </a:solidFill>
                <a:ea typeface="ＭＳ Ｐゴシック" panose="020B0600070205080204" pitchFamily="34" charset="-128"/>
              </a:rPr>
              <a:t>A  a</a:t>
            </a:r>
          </a:p>
        </p:txBody>
      </p:sp>
      <p:sp>
        <p:nvSpPr>
          <p:cNvPr id="87048" name="Text Box 15"/>
          <p:cNvSpPr txBox="1">
            <a:spLocks noChangeArrowheads="1"/>
          </p:cNvSpPr>
          <p:nvPr/>
        </p:nvSpPr>
        <p:spPr bwMode="auto">
          <a:xfrm>
            <a:off x="4224339" y="549276"/>
            <a:ext cx="28733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ClrTx/>
              <a:buSzTx/>
              <a:buNone/>
            </a:pPr>
            <a:r>
              <a:rPr lang="cs-CZ" altLang="cs-CZ" sz="1800" b="1">
                <a:solidFill>
                  <a:srgbClr val="FF0000"/>
                </a:solidFill>
                <a:ea typeface="ＭＳ Ｐゴシック" panose="020B0600070205080204" pitchFamily="34" charset="-128"/>
              </a:rPr>
              <a:t>a</a:t>
            </a:r>
          </a:p>
        </p:txBody>
      </p:sp>
      <p:sp>
        <p:nvSpPr>
          <p:cNvPr id="87049" name="Text Box 16"/>
          <p:cNvSpPr txBox="1">
            <a:spLocks noChangeArrowheads="1"/>
          </p:cNvSpPr>
          <p:nvPr/>
        </p:nvSpPr>
        <p:spPr bwMode="auto">
          <a:xfrm>
            <a:off x="4727576" y="765176"/>
            <a:ext cx="7207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ClrTx/>
              <a:buSzTx/>
              <a:buNone/>
            </a:pPr>
            <a:r>
              <a:rPr lang="cs-CZ" altLang="cs-CZ" sz="1800" b="1">
                <a:solidFill>
                  <a:srgbClr val="FF0000"/>
                </a:solidFill>
                <a:ea typeface="ＭＳ Ｐゴシック" panose="020B0600070205080204" pitchFamily="34" charset="-128"/>
              </a:rPr>
              <a:t>B   B</a:t>
            </a:r>
          </a:p>
        </p:txBody>
      </p:sp>
      <p:sp>
        <p:nvSpPr>
          <p:cNvPr id="87050" name="Text Box 17"/>
          <p:cNvSpPr txBox="1">
            <a:spLocks noChangeArrowheads="1"/>
          </p:cNvSpPr>
          <p:nvPr/>
        </p:nvSpPr>
        <p:spPr bwMode="auto">
          <a:xfrm>
            <a:off x="5375276" y="765176"/>
            <a:ext cx="79216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ClrTx/>
              <a:buSzTx/>
              <a:buNone/>
            </a:pPr>
            <a:r>
              <a:rPr lang="cs-CZ" altLang="cs-CZ" sz="1800" b="1">
                <a:solidFill>
                  <a:srgbClr val="FF0000"/>
                </a:solidFill>
                <a:ea typeface="ＭＳ Ｐゴシック" panose="020B0600070205080204" pitchFamily="34" charset="-128"/>
              </a:rPr>
              <a:t>b  b</a:t>
            </a:r>
          </a:p>
        </p:txBody>
      </p:sp>
      <p:sp>
        <p:nvSpPr>
          <p:cNvPr id="87051" name="Text Box 18"/>
          <p:cNvSpPr txBox="1">
            <a:spLocks noChangeArrowheads="1"/>
          </p:cNvSpPr>
          <p:nvPr/>
        </p:nvSpPr>
        <p:spPr bwMode="auto">
          <a:xfrm>
            <a:off x="8040689" y="1412876"/>
            <a:ext cx="13684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ClrTx/>
              <a:buSzTx/>
              <a:buNone/>
            </a:pPr>
            <a:r>
              <a:rPr lang="cs-CZ" altLang="cs-CZ" sz="1800" b="1">
                <a:solidFill>
                  <a:srgbClr val="FF0000"/>
                </a:solidFill>
                <a:ea typeface="ＭＳ Ｐゴシック" panose="020B0600070205080204" pitchFamily="34" charset="-128"/>
              </a:rPr>
              <a:t>C   C c   c</a:t>
            </a:r>
          </a:p>
        </p:txBody>
      </p:sp>
      <p:sp>
        <p:nvSpPr>
          <p:cNvPr id="87052" name="Text Box 19"/>
          <p:cNvSpPr txBox="1">
            <a:spLocks noChangeArrowheads="1"/>
          </p:cNvSpPr>
          <p:nvPr/>
        </p:nvSpPr>
        <p:spPr bwMode="auto">
          <a:xfrm>
            <a:off x="8040688" y="1916113"/>
            <a:ext cx="12954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ClrTx/>
              <a:buSzTx/>
              <a:buNone/>
            </a:pPr>
            <a:r>
              <a:rPr lang="cs-CZ" altLang="cs-CZ" sz="1800" b="1">
                <a:solidFill>
                  <a:srgbClr val="FF0000"/>
                </a:solidFill>
                <a:ea typeface="ＭＳ Ｐゴシック" panose="020B0600070205080204" pitchFamily="34" charset="-128"/>
              </a:rPr>
              <a:t>D  D   d  d</a:t>
            </a:r>
          </a:p>
        </p:txBody>
      </p:sp>
      <p:sp>
        <p:nvSpPr>
          <p:cNvPr id="87053" name="Line 20"/>
          <p:cNvSpPr>
            <a:spLocks noChangeShapeType="1"/>
          </p:cNvSpPr>
          <p:nvPr/>
        </p:nvSpPr>
        <p:spPr bwMode="auto">
          <a:xfrm>
            <a:off x="3575051" y="981076"/>
            <a:ext cx="504825" cy="1439863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3366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87054" name="Line 21"/>
          <p:cNvSpPr>
            <a:spLocks noChangeShapeType="1"/>
          </p:cNvSpPr>
          <p:nvPr/>
        </p:nvSpPr>
        <p:spPr bwMode="auto">
          <a:xfrm flipH="1">
            <a:off x="4224339" y="1268414"/>
            <a:ext cx="719137" cy="115252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3366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87055" name="Line 22"/>
          <p:cNvSpPr>
            <a:spLocks noChangeShapeType="1"/>
          </p:cNvSpPr>
          <p:nvPr/>
        </p:nvSpPr>
        <p:spPr bwMode="auto">
          <a:xfrm flipH="1">
            <a:off x="7464426" y="1700214"/>
            <a:ext cx="576263" cy="649287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3366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87056" name="Line 23"/>
          <p:cNvSpPr>
            <a:spLocks noChangeShapeType="1"/>
          </p:cNvSpPr>
          <p:nvPr/>
        </p:nvSpPr>
        <p:spPr bwMode="auto">
          <a:xfrm flipH="1">
            <a:off x="7535864" y="2205039"/>
            <a:ext cx="504825" cy="287337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3366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87057" name="Text Box 24"/>
          <p:cNvSpPr txBox="1">
            <a:spLocks noChangeArrowheads="1"/>
          </p:cNvSpPr>
          <p:nvPr/>
        </p:nvSpPr>
        <p:spPr bwMode="auto">
          <a:xfrm>
            <a:off x="3000376" y="2420938"/>
            <a:ext cx="338296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ClrTx/>
              <a:buSzTx/>
              <a:buNone/>
            </a:pPr>
            <a:r>
              <a:rPr lang="cs-CZ" altLang="cs-CZ" sz="1800" b="1" dirty="0" err="1" smtClean="0">
                <a:solidFill>
                  <a:srgbClr val="FF0000"/>
                </a:solidFill>
                <a:ea typeface="ＭＳ Ｐゴシック" panose="020B0600070205080204" pitchFamily="34" charset="-128"/>
              </a:rPr>
              <a:t>Genes</a:t>
            </a:r>
            <a:r>
              <a:rPr lang="cs-CZ" altLang="cs-CZ" sz="1800" b="1" dirty="0" smtClean="0">
                <a:solidFill>
                  <a:srgbClr val="FF0000"/>
                </a:solidFill>
                <a:ea typeface="ＭＳ Ｐゴシック" panose="020B0600070205080204" pitchFamily="34" charset="-128"/>
              </a:rPr>
              <a:t> </a:t>
            </a:r>
            <a:r>
              <a:rPr lang="cs-CZ" altLang="cs-CZ" sz="1800" b="1" dirty="0" err="1" smtClean="0">
                <a:solidFill>
                  <a:srgbClr val="FF0000"/>
                </a:solidFill>
                <a:ea typeface="ＭＳ Ｐゴシック" panose="020B0600070205080204" pitchFamily="34" charset="-128"/>
              </a:rPr>
              <a:t>freely</a:t>
            </a:r>
            <a:r>
              <a:rPr lang="cs-CZ" altLang="cs-CZ" sz="1800" b="1" dirty="0" smtClean="0">
                <a:solidFill>
                  <a:srgbClr val="FF0000"/>
                </a:solidFill>
                <a:ea typeface="ＭＳ Ｐゴシック" panose="020B0600070205080204" pitchFamily="34" charset="-128"/>
              </a:rPr>
              <a:t> </a:t>
            </a:r>
            <a:r>
              <a:rPr lang="cs-CZ" altLang="cs-CZ" sz="1800" b="1" dirty="0" err="1" smtClean="0">
                <a:solidFill>
                  <a:srgbClr val="FF0000"/>
                </a:solidFill>
                <a:ea typeface="ＭＳ Ｐゴシック" panose="020B0600070205080204" pitchFamily="34" charset="-128"/>
              </a:rPr>
              <a:t>combinated</a:t>
            </a:r>
            <a:endParaRPr lang="cs-CZ" altLang="cs-CZ" sz="1800" b="1" dirty="0">
              <a:solidFill>
                <a:srgbClr val="FF000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87058" name="Text Box 25"/>
          <p:cNvSpPr txBox="1">
            <a:spLocks noChangeArrowheads="1"/>
          </p:cNvSpPr>
          <p:nvPr/>
        </p:nvSpPr>
        <p:spPr bwMode="auto">
          <a:xfrm>
            <a:off x="6527799" y="2420939"/>
            <a:ext cx="428466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ClrTx/>
              <a:buSzTx/>
              <a:buNone/>
            </a:pPr>
            <a:r>
              <a:rPr lang="cs-CZ" altLang="cs-CZ" sz="1800" b="1" dirty="0" err="1" smtClean="0">
                <a:solidFill>
                  <a:srgbClr val="FF0000"/>
                </a:solidFill>
                <a:ea typeface="ＭＳ Ｐゴシック" panose="020B0600070205080204" pitchFamily="34" charset="-128"/>
              </a:rPr>
              <a:t>Linked</a:t>
            </a:r>
            <a:r>
              <a:rPr lang="cs-CZ" altLang="cs-CZ" sz="1800" b="1" dirty="0" smtClean="0">
                <a:solidFill>
                  <a:srgbClr val="FF0000"/>
                </a:solidFill>
                <a:ea typeface="ＭＳ Ｐゴシック" panose="020B0600070205080204" pitchFamily="34" charset="-128"/>
              </a:rPr>
              <a:t> </a:t>
            </a:r>
            <a:r>
              <a:rPr lang="cs-CZ" altLang="cs-CZ" sz="1800" b="1" dirty="0" err="1" smtClean="0">
                <a:solidFill>
                  <a:srgbClr val="FF0000"/>
                </a:solidFill>
                <a:ea typeface="ＭＳ Ｐゴシック" panose="020B0600070205080204" pitchFamily="34" charset="-128"/>
              </a:rPr>
              <a:t>genes</a:t>
            </a:r>
            <a:r>
              <a:rPr lang="cs-CZ" altLang="cs-CZ" sz="1800" b="1" dirty="0" smtClean="0">
                <a:solidFill>
                  <a:srgbClr val="FF0000"/>
                </a:solidFill>
                <a:ea typeface="ＭＳ Ｐゴシック" panose="020B0600070205080204" pitchFamily="34" charset="-128"/>
              </a:rPr>
              <a:t> (on </a:t>
            </a:r>
            <a:r>
              <a:rPr lang="cs-CZ" altLang="cs-CZ" sz="1800" b="1" dirty="0" err="1" smtClean="0">
                <a:solidFill>
                  <a:srgbClr val="FF0000"/>
                </a:solidFill>
                <a:ea typeface="ＭＳ Ｐゴシック" panose="020B0600070205080204" pitchFamily="34" charset="-128"/>
              </a:rPr>
              <a:t>same</a:t>
            </a:r>
            <a:r>
              <a:rPr lang="cs-CZ" altLang="cs-CZ" sz="1800" b="1" dirty="0" smtClean="0">
                <a:solidFill>
                  <a:srgbClr val="FF0000"/>
                </a:solidFill>
                <a:ea typeface="ＭＳ Ｐゴシック" panose="020B0600070205080204" pitchFamily="34" charset="-128"/>
              </a:rPr>
              <a:t> chromosome</a:t>
            </a:r>
            <a:endParaRPr lang="cs-CZ" altLang="cs-CZ" sz="1600" b="1" dirty="0">
              <a:solidFill>
                <a:srgbClr val="FF000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87059" name="Text Box 26"/>
          <p:cNvSpPr txBox="1">
            <a:spLocks noChangeArrowheads="1"/>
          </p:cNvSpPr>
          <p:nvPr/>
        </p:nvSpPr>
        <p:spPr bwMode="auto">
          <a:xfrm>
            <a:off x="4008438" y="115889"/>
            <a:ext cx="19431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ClrTx/>
              <a:buSzTx/>
              <a:buNone/>
            </a:pPr>
            <a:r>
              <a:rPr lang="cs-CZ" altLang="cs-CZ" sz="2000" b="1">
                <a:solidFill>
                  <a:srgbClr val="FF0000"/>
                </a:solidFill>
                <a:ea typeface="ＭＳ Ｐゴシック" panose="020B0600070205080204" pitchFamily="34" charset="-128"/>
              </a:rPr>
              <a:t>AaBb</a:t>
            </a:r>
          </a:p>
        </p:txBody>
      </p:sp>
      <p:sp>
        <p:nvSpPr>
          <p:cNvPr id="87060" name="Text Box 27"/>
          <p:cNvSpPr txBox="1">
            <a:spLocks noChangeArrowheads="1"/>
          </p:cNvSpPr>
          <p:nvPr/>
        </p:nvSpPr>
        <p:spPr bwMode="auto">
          <a:xfrm>
            <a:off x="8183564" y="188914"/>
            <a:ext cx="19446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ClrTx/>
              <a:buSzTx/>
              <a:buNone/>
            </a:pPr>
            <a:r>
              <a:rPr lang="cs-CZ" altLang="cs-CZ" sz="2000" b="1">
                <a:solidFill>
                  <a:srgbClr val="FF0000"/>
                </a:solidFill>
                <a:ea typeface="ＭＳ Ｐゴシック" panose="020B0600070205080204" pitchFamily="34" charset="-128"/>
              </a:rPr>
              <a:t>CcDd</a:t>
            </a:r>
          </a:p>
        </p:txBody>
      </p:sp>
      <p:sp>
        <p:nvSpPr>
          <p:cNvPr id="126997" name="Text Box 28"/>
          <p:cNvSpPr txBox="1">
            <a:spLocks noChangeArrowheads="1"/>
          </p:cNvSpPr>
          <p:nvPr/>
        </p:nvSpPr>
        <p:spPr bwMode="auto">
          <a:xfrm>
            <a:off x="6167439" y="188913"/>
            <a:ext cx="1728787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ClrTx/>
              <a:buSzTx/>
              <a:buNone/>
            </a:pPr>
            <a:r>
              <a:rPr lang="cs-CZ" altLang="cs-CZ" sz="2400" b="1">
                <a:solidFill>
                  <a:srgbClr val="FF0000"/>
                </a:solidFill>
                <a:ea typeface="ＭＳ Ｐゴシック" panose="020B0600070205080204" pitchFamily="34" charset="-128"/>
              </a:rPr>
              <a:t>dihybrid</a:t>
            </a:r>
          </a:p>
        </p:txBody>
      </p:sp>
      <p:sp>
        <p:nvSpPr>
          <p:cNvPr id="126998" name="Line 29"/>
          <p:cNvSpPr>
            <a:spLocks noChangeShapeType="1"/>
          </p:cNvSpPr>
          <p:nvPr/>
        </p:nvSpPr>
        <p:spPr bwMode="auto">
          <a:xfrm>
            <a:off x="7558089" y="404813"/>
            <a:ext cx="650875" cy="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3366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26999" name="Line 30"/>
          <p:cNvSpPr>
            <a:spLocks noChangeShapeType="1"/>
          </p:cNvSpPr>
          <p:nvPr/>
        </p:nvSpPr>
        <p:spPr bwMode="auto">
          <a:xfrm flipH="1" flipV="1">
            <a:off x="5087939" y="333375"/>
            <a:ext cx="936625" cy="71438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3366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4" name="Text Box 14"/>
          <p:cNvSpPr txBox="1">
            <a:spLocks noChangeArrowheads="1"/>
          </p:cNvSpPr>
          <p:nvPr/>
        </p:nvSpPr>
        <p:spPr bwMode="auto">
          <a:xfrm>
            <a:off x="7104064" y="4208464"/>
            <a:ext cx="3024187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ClrTx/>
              <a:buSzTx/>
              <a:buNone/>
            </a:pPr>
            <a:r>
              <a:rPr lang="cs-CZ" altLang="cs-CZ" sz="1800">
                <a:solidFill>
                  <a:srgbClr val="003366"/>
                </a:solidFill>
                <a:ea typeface="ＭＳ Ｐゴシック" panose="020B0600070205080204" pitchFamily="34" charset="-128"/>
              </a:rPr>
              <a:t> </a:t>
            </a:r>
            <a:r>
              <a:rPr lang="cs-CZ" altLang="cs-CZ" sz="1800">
                <a:solidFill>
                  <a:srgbClr val="FF0000"/>
                </a:solidFill>
                <a:ea typeface="ＭＳ Ｐゴシック" panose="020B0600070205080204" pitchFamily="34" charset="-128"/>
              </a:rPr>
              <a:t>EE</a:t>
            </a:r>
            <a:r>
              <a:rPr lang="cs-CZ" altLang="cs-CZ" sz="1800" b="1">
                <a:solidFill>
                  <a:srgbClr val="FF0000"/>
                </a:solidFill>
                <a:ea typeface="ＭＳ Ｐゴシック" panose="020B0600070205080204" pitchFamily="34" charset="-128"/>
              </a:rPr>
              <a:t>  f f  monohybrid Ef</a:t>
            </a:r>
          </a:p>
        </p:txBody>
      </p:sp>
      <p:sp>
        <p:nvSpPr>
          <p:cNvPr id="127001" name="TextovéPole 1"/>
          <p:cNvSpPr txBox="1">
            <a:spLocks noChangeArrowheads="1"/>
          </p:cNvSpPr>
          <p:nvPr/>
        </p:nvSpPr>
        <p:spPr bwMode="auto">
          <a:xfrm>
            <a:off x="8597900" y="6080576"/>
            <a:ext cx="310843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cs-CZ" altLang="cs-CZ" sz="1800" b="1" i="1" dirty="0" err="1" smtClean="0">
                <a:solidFill>
                  <a:srgbClr val="000000"/>
                </a:solidFill>
                <a:ea typeface="ＭＳ Ｐゴシック" panose="020B0600070205080204" pitchFamily="34" charset="-128"/>
              </a:rPr>
              <a:t>Human</a:t>
            </a:r>
            <a:r>
              <a:rPr lang="cs-CZ" altLang="cs-CZ" sz="1800" b="1" i="1" dirty="0" smtClean="0">
                <a:solidFill>
                  <a:srgbClr val="000000"/>
                </a:solidFill>
                <a:ea typeface="ＭＳ Ｐゴシック" panose="020B0600070205080204" pitchFamily="34" charset="-128"/>
              </a:rPr>
              <a:t> Karyotype  - </a:t>
            </a:r>
            <a:r>
              <a:rPr lang="cs-CZ" altLang="cs-CZ" sz="1800" b="1" i="1" dirty="0" err="1" smtClean="0">
                <a:solidFill>
                  <a:srgbClr val="000000"/>
                </a:solidFill>
                <a:ea typeface="ＭＳ Ｐゴシック" panose="020B0600070205080204" pitchFamily="34" charset="-128"/>
              </a:rPr>
              <a:t>mitosis</a:t>
            </a:r>
            <a:endParaRPr lang="cs-CZ" altLang="cs-CZ" sz="1800" b="1" i="1" dirty="0">
              <a:solidFill>
                <a:srgbClr val="000000"/>
              </a:solidFill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7045912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AutoShape 2"/>
          <p:cNvSpPr>
            <a:spLocks noGrp="1" noChangeArrowheads="1"/>
          </p:cNvSpPr>
          <p:nvPr>
            <p:ph type="title"/>
          </p:nvPr>
        </p:nvSpPr>
        <p:spPr>
          <a:xfrm>
            <a:off x="825085" y="299778"/>
            <a:ext cx="10566400" cy="727334"/>
          </a:xfrm>
        </p:spPr>
        <p:txBody>
          <a:bodyPr/>
          <a:lstStyle/>
          <a:p>
            <a:pPr algn="ctr" eaLnBrk="1" hangingPunct="1"/>
            <a:r>
              <a:rPr lang="en-US" altLang="cs-CZ" sz="4000" dirty="0" smtClean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Exceptions from Mendel´s ratios </a:t>
            </a:r>
            <a:endParaRPr lang="en-US" altLang="cs-CZ" sz="4000" dirty="0">
              <a:solidFill>
                <a:srgbClr val="00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71769" y="1537786"/>
            <a:ext cx="7694613" cy="436562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cs-CZ" sz="2400" dirty="0" smtClean="0"/>
              <a:t>Incomplete dominance</a:t>
            </a:r>
          </a:p>
          <a:p>
            <a:pPr eaLnBrk="1" hangingPunct="1">
              <a:lnSpc>
                <a:spcPct val="90000"/>
              </a:lnSpc>
            </a:pPr>
            <a:r>
              <a:rPr lang="en-US" altLang="cs-CZ" sz="2400" dirty="0" smtClean="0"/>
              <a:t>Codominance</a:t>
            </a:r>
          </a:p>
          <a:p>
            <a:pPr eaLnBrk="1" hangingPunct="1">
              <a:lnSpc>
                <a:spcPct val="90000"/>
              </a:lnSpc>
            </a:pPr>
            <a:r>
              <a:rPr lang="en-US" altLang="cs-CZ" sz="2400" dirty="0" smtClean="0"/>
              <a:t>Multiple </a:t>
            </a:r>
            <a:r>
              <a:rPr lang="en-US" altLang="cs-CZ" sz="2400" dirty="0" err="1" smtClean="0"/>
              <a:t>allelism</a:t>
            </a:r>
            <a:endParaRPr lang="en-US" altLang="cs-CZ" sz="2400" dirty="0" smtClean="0"/>
          </a:p>
          <a:p>
            <a:pPr eaLnBrk="1" hangingPunct="1">
              <a:lnSpc>
                <a:spcPct val="90000"/>
              </a:lnSpc>
            </a:pPr>
            <a:r>
              <a:rPr lang="en-US" altLang="cs-CZ" sz="2400" dirty="0" smtClean="0"/>
              <a:t>Lethal alleles</a:t>
            </a:r>
          </a:p>
          <a:p>
            <a:pPr eaLnBrk="1" hangingPunct="1">
              <a:lnSpc>
                <a:spcPct val="90000"/>
              </a:lnSpc>
            </a:pPr>
            <a:endParaRPr lang="en-US" altLang="cs-CZ" sz="2400" dirty="0" smtClean="0"/>
          </a:p>
          <a:p>
            <a:pPr eaLnBrk="1" hangingPunct="1">
              <a:lnSpc>
                <a:spcPct val="90000"/>
              </a:lnSpc>
            </a:pPr>
            <a:r>
              <a:rPr lang="en-US" altLang="cs-CZ" sz="2400" dirty="0" smtClean="0"/>
              <a:t>Penetrance</a:t>
            </a:r>
          </a:p>
          <a:p>
            <a:pPr eaLnBrk="1" hangingPunct="1">
              <a:lnSpc>
                <a:spcPct val="90000"/>
              </a:lnSpc>
            </a:pPr>
            <a:r>
              <a:rPr lang="en-US" altLang="cs-CZ" sz="2400" dirty="0" smtClean="0"/>
              <a:t>Expressivity</a:t>
            </a:r>
            <a:endParaRPr lang="en-US" altLang="cs-CZ" sz="2400" b="1" dirty="0" smtClean="0"/>
          </a:p>
          <a:p>
            <a:pPr eaLnBrk="1" hangingPunct="1">
              <a:lnSpc>
                <a:spcPct val="90000"/>
              </a:lnSpc>
            </a:pPr>
            <a:endParaRPr lang="en-US" altLang="cs-CZ" sz="2400" dirty="0" smtClean="0"/>
          </a:p>
          <a:p>
            <a:pPr eaLnBrk="1" hangingPunct="1">
              <a:lnSpc>
                <a:spcPct val="90000"/>
              </a:lnSpc>
            </a:pPr>
            <a:r>
              <a:rPr lang="en-US" altLang="cs-CZ" sz="2400" dirty="0" err="1" smtClean="0"/>
              <a:t>Pleiot</a:t>
            </a:r>
            <a:r>
              <a:rPr lang="cs-CZ" altLang="cs-CZ" sz="2400" dirty="0" smtClean="0"/>
              <a:t>h</a:t>
            </a:r>
            <a:r>
              <a:rPr lang="en-US" altLang="cs-CZ" sz="2400" dirty="0" err="1" smtClean="0"/>
              <a:t>rop</a:t>
            </a:r>
            <a:r>
              <a:rPr lang="cs-CZ" altLang="cs-CZ" sz="2400" dirty="0" smtClean="0"/>
              <a:t>y</a:t>
            </a:r>
            <a:r>
              <a:rPr lang="en-US" altLang="cs-CZ" sz="2400" dirty="0" smtClean="0"/>
              <a:t> 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 dirty="0" err="1" smtClean="0"/>
              <a:t>Phenocopy</a:t>
            </a:r>
            <a:endParaRPr lang="en-US" altLang="cs-CZ" sz="2400" dirty="0" smtClean="0"/>
          </a:p>
          <a:p>
            <a:pPr eaLnBrk="1" hangingPunct="1">
              <a:lnSpc>
                <a:spcPct val="90000"/>
              </a:lnSpc>
            </a:pPr>
            <a:endParaRPr lang="en-US" altLang="cs-CZ" sz="2400" dirty="0" smtClean="0"/>
          </a:p>
          <a:p>
            <a:pPr eaLnBrk="1" hangingPunct="1">
              <a:lnSpc>
                <a:spcPct val="90000"/>
              </a:lnSpc>
            </a:pPr>
            <a:endParaRPr lang="en-US" altLang="cs-CZ" sz="2400" dirty="0"/>
          </a:p>
        </p:txBody>
      </p:sp>
      <p:sp>
        <p:nvSpPr>
          <p:cNvPr id="6148" name="Text Box 4"/>
          <p:cNvSpPr txBox="1">
            <a:spLocks noChangeArrowheads="1"/>
          </p:cNvSpPr>
          <p:nvPr/>
        </p:nvSpPr>
        <p:spPr bwMode="auto">
          <a:xfrm>
            <a:off x="7138648" y="5006784"/>
            <a:ext cx="24479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cs-CZ" sz="2400" b="1" dirty="0" smtClean="0"/>
              <a:t>   Gene linkage</a:t>
            </a:r>
            <a:endParaRPr lang="en-US" altLang="cs-CZ" sz="2400" b="1" dirty="0"/>
          </a:p>
        </p:txBody>
      </p:sp>
      <p:sp>
        <p:nvSpPr>
          <p:cNvPr id="6149" name="Zástupný symbol pro číslo snímku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B1E74BF0-5E78-4F78-93D9-CC0C857DA6BE}" type="slidenum">
              <a:rPr lang="en-US" altLang="cs-CZ" sz="26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32</a:t>
            </a:fld>
            <a:endParaRPr lang="en-US" altLang="cs-CZ" sz="2600" dirty="0">
              <a:solidFill>
                <a:schemeClr val="bg1"/>
              </a:solidFill>
            </a:endParaRPr>
          </a:p>
        </p:txBody>
      </p:sp>
      <p:sp>
        <p:nvSpPr>
          <p:cNvPr id="6150" name="TextovéPole 1"/>
          <p:cNvSpPr txBox="1">
            <a:spLocks noChangeArrowheads="1"/>
          </p:cNvSpPr>
          <p:nvPr/>
        </p:nvSpPr>
        <p:spPr bwMode="auto">
          <a:xfrm>
            <a:off x="7138648" y="1759742"/>
            <a:ext cx="287972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cs-CZ" sz="2400" b="1" dirty="0" smtClean="0"/>
              <a:t>Effect of ale</a:t>
            </a:r>
            <a:r>
              <a:rPr lang="cs-CZ" altLang="cs-CZ" sz="2400" b="1" dirty="0" err="1" smtClean="0"/>
              <a:t>lles</a:t>
            </a:r>
            <a:r>
              <a:rPr lang="en-US" altLang="cs-CZ" sz="2400" b="1" dirty="0" smtClean="0"/>
              <a:t> of one gene</a:t>
            </a:r>
            <a:endParaRPr lang="en-US" altLang="cs-CZ" sz="2400" b="1" dirty="0"/>
          </a:p>
        </p:txBody>
      </p:sp>
      <p:sp>
        <p:nvSpPr>
          <p:cNvPr id="4" name="Šipka doprava 3">
            <a:extLst/>
          </p:cNvPr>
          <p:cNvSpPr/>
          <p:nvPr/>
        </p:nvSpPr>
        <p:spPr>
          <a:xfrm>
            <a:off x="5664199" y="2213889"/>
            <a:ext cx="978506" cy="2881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8" name="Šipka doprava 7">
            <a:extLst/>
          </p:cNvPr>
          <p:cNvSpPr/>
          <p:nvPr/>
        </p:nvSpPr>
        <p:spPr>
          <a:xfrm>
            <a:off x="5664199" y="3858912"/>
            <a:ext cx="978506" cy="30110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7287344" y="3772541"/>
            <a:ext cx="295192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None/>
            </a:pPr>
            <a:r>
              <a:rPr lang="en-US" altLang="cs-CZ" sz="2400" b="1" dirty="0" smtClean="0"/>
              <a:t> Gene interactions</a:t>
            </a:r>
            <a:endParaRPr lang="en-US" altLang="cs-CZ" sz="2400" b="1" dirty="0"/>
          </a:p>
        </p:txBody>
      </p:sp>
      <p:sp>
        <p:nvSpPr>
          <p:cNvPr id="10" name="Šipka doprava 9">
            <a:extLst/>
          </p:cNvPr>
          <p:cNvSpPr/>
          <p:nvPr/>
        </p:nvSpPr>
        <p:spPr>
          <a:xfrm>
            <a:off x="5664199" y="5090921"/>
            <a:ext cx="978505" cy="27489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998618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57262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221" name="TextovéPole 1"/>
          <p:cNvSpPr txBox="1">
            <a:spLocks noChangeArrowheads="1"/>
          </p:cNvSpPr>
          <p:nvPr/>
        </p:nvSpPr>
        <p:spPr bwMode="auto">
          <a:xfrm>
            <a:off x="8904288" y="2852738"/>
            <a:ext cx="187166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en-US" altLang="cs-CZ" sz="1800" b="1" dirty="0" smtClean="0">
                <a:solidFill>
                  <a:srgbClr val="C00000"/>
                </a:solidFill>
                <a:ea typeface="ＭＳ Ｐゴシック" panose="020B0600070205080204" pitchFamily="34" charset="-128"/>
              </a:rPr>
              <a:t>Aa – exactly 50%</a:t>
            </a:r>
            <a:endParaRPr lang="en-US" altLang="cs-CZ" sz="1800" b="1" dirty="0">
              <a:solidFill>
                <a:srgbClr val="C00000"/>
              </a:solidFill>
              <a:ea typeface="ＭＳ Ｐゴシック" panose="020B0600070205080204" pitchFamily="34" charset="-128"/>
            </a:endParaRPr>
          </a:p>
        </p:txBody>
      </p:sp>
      <p:cxnSp>
        <p:nvCxnSpPr>
          <p:cNvPr id="3" name="Přímá spojnice 2">
            <a:extLst/>
          </p:cNvPr>
          <p:cNvCxnSpPr/>
          <p:nvPr/>
        </p:nvCxnSpPr>
        <p:spPr>
          <a:xfrm flipV="1">
            <a:off x="8688388" y="3357564"/>
            <a:ext cx="215900" cy="141287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24" name="TextovéPole 4"/>
          <p:cNvSpPr txBox="1">
            <a:spLocks noChangeArrowheads="1"/>
          </p:cNvSpPr>
          <p:nvPr/>
        </p:nvSpPr>
        <p:spPr bwMode="auto">
          <a:xfrm>
            <a:off x="6364166" y="2528888"/>
            <a:ext cx="17272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en-US" altLang="cs-CZ" sz="1800" b="1" dirty="0" smtClean="0">
                <a:solidFill>
                  <a:srgbClr val="C00000"/>
                </a:solidFill>
                <a:ea typeface="ＭＳ Ｐゴシック" panose="020B0600070205080204" pitchFamily="34" charset="-128"/>
              </a:rPr>
              <a:t> Aa – not in half </a:t>
            </a:r>
            <a:endParaRPr lang="en-US" altLang="cs-CZ" sz="1800" b="1" dirty="0">
              <a:solidFill>
                <a:srgbClr val="C0000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621320"/>
            <a:ext cx="9572626" cy="82564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pPr algn="ctr" eaLnBrk="1" hangingPunct="1"/>
            <a:r>
              <a:rPr lang="en-US" altLang="cs-CZ" dirty="0" smtClean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Phenotype effects of dominance exceptions 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745139" y="5054427"/>
            <a:ext cx="2509853" cy="999706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pPr marL="0" indent="0" eaLnBrk="1" hangingPunct="1">
              <a:buNone/>
            </a:pPr>
            <a:r>
              <a:rPr lang="en-US" altLang="cs-CZ" dirty="0" smtClean="0">
                <a:solidFill>
                  <a:srgbClr val="000000"/>
                </a:solidFill>
              </a:rPr>
              <a:t>Full dominance</a:t>
            </a: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5581513" y="5054427"/>
            <a:ext cx="2509853" cy="99970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eaLnBrk="1" hangingPunct="1">
              <a:buFont typeface="Wingdings" panose="05000000000000000000" pitchFamily="2" charset="2"/>
              <a:buNone/>
            </a:pPr>
            <a:r>
              <a:rPr lang="en-US" altLang="cs-CZ" kern="0" dirty="0" smtClean="0">
                <a:solidFill>
                  <a:srgbClr val="000000"/>
                </a:solidFill>
              </a:rPr>
              <a:t>Incomplete  dominance</a:t>
            </a: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8266097" y="5054427"/>
            <a:ext cx="2509853" cy="99970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eaLnBrk="1" hangingPunct="1">
              <a:buFont typeface="Wingdings" panose="05000000000000000000" pitchFamily="2" charset="2"/>
              <a:buNone/>
            </a:pPr>
            <a:r>
              <a:rPr lang="en-US" altLang="cs-CZ" kern="0" dirty="0" smtClean="0">
                <a:solidFill>
                  <a:srgbClr val="000000"/>
                </a:solidFill>
              </a:rPr>
              <a:t>Codominance</a:t>
            </a:r>
          </a:p>
        </p:txBody>
      </p:sp>
    </p:spTree>
    <p:extLst>
      <p:ext uri="{BB962C8B-B14F-4D97-AF65-F5344CB8AC3E}">
        <p14:creationId xmlns:p14="http://schemas.microsoft.com/office/powerpoint/2010/main" val="383382025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764792" y="190920"/>
            <a:ext cx="10566400" cy="849923"/>
          </a:xfrm>
        </p:spPr>
        <p:txBody>
          <a:bodyPr/>
          <a:lstStyle/>
          <a:p>
            <a:pPr algn="ctr" eaLnBrk="1" hangingPunct="1"/>
            <a:r>
              <a:rPr lang="en-US" altLang="cs-CZ" sz="4000" dirty="0" smtClean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Incomplete dominance – </a:t>
            </a:r>
            <a:r>
              <a:rPr lang="en-US" altLang="cs-CZ" sz="4000" i="1" dirty="0" smtClean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Antirrhinum </a:t>
            </a:r>
            <a:r>
              <a:rPr lang="en-US" altLang="cs-CZ" sz="4000" i="1" dirty="0" err="1" smtClean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majus</a:t>
            </a:r>
            <a:r>
              <a:rPr lang="en-US" altLang="cs-CZ" sz="4000" i="1" dirty="0" smtClean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 </a:t>
            </a:r>
          </a:p>
        </p:txBody>
      </p:sp>
      <p:pic>
        <p:nvPicPr>
          <p:cNvPr id="7171" name="Picture 3">
            <a:extLst/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6370062" y="1040843"/>
            <a:ext cx="4220901" cy="5727898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197" name="Rectangle 5"/>
          <p:cNvSpPr>
            <a:spLocks noChangeArrowheads="1"/>
          </p:cNvSpPr>
          <p:nvPr/>
        </p:nvSpPr>
        <p:spPr bwMode="auto">
          <a:xfrm>
            <a:off x="6450501" y="1187450"/>
            <a:ext cx="4210800" cy="554355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cs-CZ" sz="1800" dirty="0"/>
          </a:p>
        </p:txBody>
      </p:sp>
      <p:sp>
        <p:nvSpPr>
          <p:cNvPr id="8198" name="Text Box 7"/>
          <p:cNvSpPr txBox="1">
            <a:spLocks noChangeArrowheads="1"/>
          </p:cNvSpPr>
          <p:nvPr/>
        </p:nvSpPr>
        <p:spPr bwMode="auto">
          <a:xfrm>
            <a:off x="975790" y="2160397"/>
            <a:ext cx="4460367" cy="36009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cs-CZ" sz="2400" dirty="0" smtClean="0">
                <a:solidFill>
                  <a:srgbClr val="000000"/>
                </a:solidFill>
              </a:rPr>
              <a:t>Color of bloom depends on </a:t>
            </a:r>
            <a:r>
              <a:rPr lang="en-US" altLang="cs-CZ" sz="2400" b="1" dirty="0" smtClean="0">
                <a:solidFill>
                  <a:srgbClr val="000000"/>
                </a:solidFill>
              </a:rPr>
              <a:t>amount of product </a:t>
            </a:r>
            <a:endParaRPr lang="en-US" altLang="cs-CZ" sz="2400" b="1" u="sng" dirty="0" smtClean="0">
              <a:solidFill>
                <a:srgbClr val="000000"/>
              </a:solidFill>
            </a:endParaRP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cs-CZ" sz="2400" b="1" dirty="0" smtClean="0">
                <a:solidFill>
                  <a:srgbClr val="000000"/>
                </a:solidFill>
              </a:rPr>
              <a:t>Allele R</a:t>
            </a:r>
            <a:r>
              <a:rPr lang="en-US" altLang="cs-CZ" sz="2400" b="1" baseline="30000" dirty="0" smtClean="0">
                <a:solidFill>
                  <a:srgbClr val="000000"/>
                </a:solidFill>
              </a:rPr>
              <a:t>1</a:t>
            </a:r>
            <a:r>
              <a:rPr lang="en-US" altLang="cs-CZ" sz="2400" baseline="30000" dirty="0" smtClean="0">
                <a:solidFill>
                  <a:srgbClr val="000000"/>
                </a:solidFill>
              </a:rPr>
              <a:t> </a:t>
            </a:r>
            <a:r>
              <a:rPr lang="en-US" altLang="cs-CZ" sz="2400" dirty="0" smtClean="0">
                <a:solidFill>
                  <a:srgbClr val="000000"/>
                </a:solidFill>
              </a:rPr>
              <a:t> - color production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cs-CZ" sz="2400" b="1" dirty="0" smtClean="0">
                <a:solidFill>
                  <a:srgbClr val="000000"/>
                </a:solidFill>
              </a:rPr>
              <a:t>Heterozygote R</a:t>
            </a:r>
            <a:r>
              <a:rPr lang="en-US" altLang="cs-CZ" sz="2400" b="1" baseline="30000" dirty="0" smtClean="0">
                <a:solidFill>
                  <a:srgbClr val="000000"/>
                </a:solidFill>
              </a:rPr>
              <a:t>1</a:t>
            </a:r>
            <a:r>
              <a:rPr lang="en-US" altLang="cs-CZ" sz="2400" b="1" dirty="0" smtClean="0">
                <a:solidFill>
                  <a:srgbClr val="000000"/>
                </a:solidFill>
              </a:rPr>
              <a:t>R</a:t>
            </a:r>
            <a:r>
              <a:rPr lang="en-US" altLang="cs-CZ" sz="2400" b="1" baseline="30000" dirty="0" smtClean="0">
                <a:solidFill>
                  <a:srgbClr val="000000"/>
                </a:solidFill>
              </a:rPr>
              <a:t>2</a:t>
            </a:r>
            <a:r>
              <a:rPr lang="en-US" altLang="cs-CZ" sz="2400" b="1" dirty="0" smtClean="0">
                <a:solidFill>
                  <a:srgbClr val="000000"/>
                </a:solidFill>
              </a:rPr>
              <a:t> </a:t>
            </a:r>
            <a:r>
              <a:rPr lang="en-US" altLang="cs-CZ" sz="2400" dirty="0" smtClean="0">
                <a:solidFill>
                  <a:srgbClr val="000000"/>
                </a:solidFill>
              </a:rPr>
              <a:t>– approx.. half amount of color production compared to R</a:t>
            </a:r>
            <a:r>
              <a:rPr lang="en-US" altLang="cs-CZ" sz="2400" baseline="30000" dirty="0" smtClean="0">
                <a:solidFill>
                  <a:srgbClr val="000000"/>
                </a:solidFill>
              </a:rPr>
              <a:t>1</a:t>
            </a:r>
            <a:r>
              <a:rPr lang="en-US" altLang="cs-CZ" sz="2400" dirty="0" smtClean="0">
                <a:solidFill>
                  <a:srgbClr val="000000"/>
                </a:solidFill>
              </a:rPr>
              <a:t>R</a:t>
            </a:r>
            <a:r>
              <a:rPr lang="en-US" altLang="cs-CZ" sz="2400" baseline="30000" dirty="0" smtClean="0">
                <a:solidFill>
                  <a:srgbClr val="000000"/>
                </a:solidFill>
              </a:rPr>
              <a:t>1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en-US" altLang="cs-CZ" sz="2400" baseline="30000" dirty="0" smtClean="0">
              <a:solidFill>
                <a:srgbClr val="000000"/>
              </a:solidFill>
            </a:endParaRPr>
          </a:p>
          <a:p>
            <a:pPr eaLnBrk="1" hangingPunct="1">
              <a:spcBef>
                <a:spcPct val="50000"/>
              </a:spcBef>
              <a:buClrTx/>
              <a:buSzTx/>
              <a:buFont typeface="Wingdings" panose="05000000000000000000" pitchFamily="2" charset="2"/>
              <a:buNone/>
            </a:pPr>
            <a:r>
              <a:rPr lang="en-US" altLang="cs-CZ" sz="2400" b="1" dirty="0" smtClean="0">
                <a:solidFill>
                  <a:srgbClr val="000000"/>
                </a:solidFill>
              </a:rPr>
              <a:t>R</a:t>
            </a:r>
            <a:r>
              <a:rPr lang="en-US" altLang="cs-CZ" sz="2400" b="1" baseline="30000" dirty="0" smtClean="0">
                <a:solidFill>
                  <a:srgbClr val="000000"/>
                </a:solidFill>
              </a:rPr>
              <a:t>2</a:t>
            </a:r>
            <a:r>
              <a:rPr lang="en-US" altLang="cs-CZ" sz="2400" b="1" dirty="0" smtClean="0">
                <a:solidFill>
                  <a:srgbClr val="000000"/>
                </a:solidFill>
              </a:rPr>
              <a:t>R</a:t>
            </a:r>
            <a:r>
              <a:rPr lang="en-US" altLang="cs-CZ" sz="2400" b="1" baseline="30000" dirty="0" smtClean="0">
                <a:solidFill>
                  <a:srgbClr val="000000"/>
                </a:solidFill>
              </a:rPr>
              <a:t>2</a:t>
            </a:r>
            <a:r>
              <a:rPr lang="en-US" altLang="cs-CZ" sz="2400" baseline="30000" dirty="0" smtClean="0">
                <a:solidFill>
                  <a:srgbClr val="000000"/>
                </a:solidFill>
              </a:rPr>
              <a:t> </a:t>
            </a:r>
            <a:r>
              <a:rPr lang="en-US" altLang="cs-CZ" sz="2400" dirty="0" smtClean="0">
                <a:solidFill>
                  <a:srgbClr val="000000"/>
                </a:solidFill>
              </a:rPr>
              <a:t>- no color</a:t>
            </a:r>
            <a:r>
              <a:rPr lang="en-US" altLang="cs-CZ" sz="2400" baseline="30000" dirty="0" smtClean="0">
                <a:solidFill>
                  <a:srgbClr val="000000"/>
                </a:solidFill>
              </a:rPr>
              <a:t> </a:t>
            </a:r>
            <a:endParaRPr lang="en-US" altLang="cs-CZ" sz="2400" dirty="0">
              <a:solidFill>
                <a:srgbClr val="000000"/>
              </a:solidFill>
            </a:endParaRPr>
          </a:p>
        </p:txBody>
      </p:sp>
      <p:sp>
        <p:nvSpPr>
          <p:cNvPr id="8199" name="Rectangle 8"/>
          <p:cNvSpPr>
            <a:spLocks noChangeArrowheads="1"/>
          </p:cNvSpPr>
          <p:nvPr/>
        </p:nvSpPr>
        <p:spPr bwMode="auto">
          <a:xfrm>
            <a:off x="975790" y="1952625"/>
            <a:ext cx="4460367" cy="4186918"/>
          </a:xfrm>
          <a:prstGeom prst="rect">
            <a:avLst/>
          </a:prstGeom>
          <a:noFill/>
          <a:ln w="317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cs-CZ" sz="1800" dirty="0"/>
          </a:p>
        </p:txBody>
      </p:sp>
      <p:sp>
        <p:nvSpPr>
          <p:cNvPr id="8200" name="Zástupný symbol pro číslo snímku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38F4EC16-5EF0-4B98-ABA3-82582987076E}" type="slidenum">
              <a:rPr lang="en-US" altLang="cs-CZ" sz="26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34</a:t>
            </a:fld>
            <a:endParaRPr lang="en-US" altLang="cs-CZ" sz="2600" dirty="0">
              <a:solidFill>
                <a:schemeClr val="bg1"/>
              </a:solidFill>
            </a:endParaRPr>
          </a:p>
        </p:txBody>
      </p:sp>
      <p:sp>
        <p:nvSpPr>
          <p:cNvPr id="8201" name="TextovéPole 2"/>
          <p:cNvSpPr txBox="1">
            <a:spLocks noChangeArrowheads="1"/>
          </p:cNvSpPr>
          <p:nvPr/>
        </p:nvSpPr>
        <p:spPr bwMode="auto">
          <a:xfrm>
            <a:off x="975789" y="1449417"/>
            <a:ext cx="446036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cs-CZ" sz="2400" b="1" i="1" dirty="0" smtClean="0">
                <a:solidFill>
                  <a:srgbClr val="000000"/>
                </a:solidFill>
              </a:rPr>
              <a:t>Explanation</a:t>
            </a:r>
            <a:endParaRPr lang="en-US" altLang="cs-CZ" sz="2400" b="1" i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390558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AutoShape 2"/>
          <p:cNvSpPr>
            <a:spLocks noGrp="1" noChangeArrowheads="1"/>
          </p:cNvSpPr>
          <p:nvPr>
            <p:ph type="title"/>
          </p:nvPr>
        </p:nvSpPr>
        <p:spPr>
          <a:xfrm>
            <a:off x="452176" y="370116"/>
            <a:ext cx="11435024" cy="1143000"/>
          </a:xfrm>
        </p:spPr>
        <p:txBody>
          <a:bodyPr/>
          <a:lstStyle/>
          <a:p>
            <a:pPr algn="ctr" eaLnBrk="1" hangingPunct="1"/>
            <a:r>
              <a:rPr lang="en-US" altLang="cs-CZ" sz="4000" dirty="0" smtClean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Incomplete </a:t>
            </a:r>
            <a:r>
              <a:rPr lang="en-US" altLang="cs-CZ" sz="4000" dirty="0" err="1" smtClean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domina</a:t>
            </a:r>
            <a:r>
              <a:rPr lang="cs-CZ" altLang="cs-CZ" sz="4000" dirty="0" smtClean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n</a:t>
            </a:r>
            <a:r>
              <a:rPr lang="en-US" altLang="cs-CZ" sz="4000" dirty="0" err="1" smtClean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ce</a:t>
            </a:r>
            <a:r>
              <a:rPr lang="en-US" altLang="cs-CZ" sz="4000" dirty="0" smtClean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– human familial hypercholesterolemia</a:t>
            </a:r>
            <a:endParaRPr lang="en-US" altLang="cs-CZ" sz="4000" dirty="0">
              <a:solidFill>
                <a:srgbClr val="00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00876" y="1655647"/>
            <a:ext cx="4847798" cy="4888850"/>
          </a:xfrm>
        </p:spPr>
        <p:txBody>
          <a:bodyPr/>
          <a:lstStyle/>
          <a:p>
            <a:pPr eaLnBrk="1" hangingPunct="1">
              <a:buClrTx/>
            </a:pPr>
            <a:r>
              <a:rPr lang="en-US" altLang="cs-CZ" sz="2400" dirty="0" smtClean="0">
                <a:solidFill>
                  <a:srgbClr val="000000"/>
                </a:solidFill>
              </a:rPr>
              <a:t>Hereditary disease, incidence </a:t>
            </a:r>
            <a:r>
              <a:rPr lang="en-US" altLang="cs-CZ" sz="2400" b="1" dirty="0" smtClean="0">
                <a:solidFill>
                  <a:srgbClr val="000000"/>
                </a:solidFill>
              </a:rPr>
              <a:t>1/250</a:t>
            </a:r>
            <a:r>
              <a:rPr lang="en-US" altLang="cs-CZ" sz="2400" dirty="0" smtClean="0">
                <a:solidFill>
                  <a:srgbClr val="000000"/>
                </a:solidFill>
              </a:rPr>
              <a:t> </a:t>
            </a:r>
            <a:r>
              <a:rPr lang="cs-CZ" altLang="cs-CZ" sz="2400" dirty="0" smtClean="0">
                <a:solidFill>
                  <a:srgbClr val="000000"/>
                </a:solidFill>
              </a:rPr>
              <a:t>in</a:t>
            </a:r>
            <a:r>
              <a:rPr lang="en-US" altLang="cs-CZ" sz="2400" dirty="0" smtClean="0">
                <a:solidFill>
                  <a:srgbClr val="000000"/>
                </a:solidFill>
              </a:rPr>
              <a:t> CR, </a:t>
            </a:r>
            <a:r>
              <a:rPr lang="en-US" altLang="cs-CZ" sz="2400" dirty="0" err="1" smtClean="0">
                <a:solidFill>
                  <a:srgbClr val="000000"/>
                </a:solidFill>
              </a:rPr>
              <a:t>cca</a:t>
            </a:r>
            <a:r>
              <a:rPr lang="en-US" altLang="cs-CZ" sz="2400" dirty="0" smtClean="0">
                <a:solidFill>
                  <a:srgbClr val="000000"/>
                </a:solidFill>
              </a:rPr>
              <a:t> 500 mutations described </a:t>
            </a:r>
          </a:p>
          <a:p>
            <a:pPr eaLnBrk="1" hangingPunct="1">
              <a:buClrTx/>
            </a:pPr>
            <a:r>
              <a:rPr lang="en-US" altLang="cs-CZ" sz="2400" dirty="0" smtClean="0">
                <a:solidFill>
                  <a:srgbClr val="000000"/>
                </a:solidFill>
              </a:rPr>
              <a:t>Caused by </a:t>
            </a:r>
            <a:r>
              <a:rPr lang="en-US" altLang="cs-CZ" sz="2400" b="1" dirty="0" smtClean="0">
                <a:solidFill>
                  <a:srgbClr val="000000"/>
                </a:solidFill>
              </a:rPr>
              <a:t>high levels of LDL </a:t>
            </a:r>
            <a:r>
              <a:rPr lang="en-US" altLang="cs-CZ" sz="2400" dirty="0" smtClean="0">
                <a:solidFill>
                  <a:srgbClr val="000000"/>
                </a:solidFill>
              </a:rPr>
              <a:t>(low density lipoprotein) cholesterol</a:t>
            </a:r>
          </a:p>
          <a:p>
            <a:pPr eaLnBrk="1" hangingPunct="1">
              <a:buClrTx/>
            </a:pPr>
            <a:r>
              <a:rPr lang="en-US" altLang="cs-CZ" sz="2400" b="1" i="1" dirty="0" smtClean="0">
                <a:solidFill>
                  <a:srgbClr val="000000"/>
                </a:solidFill>
              </a:rPr>
              <a:t>FH </a:t>
            </a:r>
            <a:r>
              <a:rPr lang="en-US" altLang="cs-CZ" sz="2400" b="1" dirty="0" smtClean="0">
                <a:solidFill>
                  <a:srgbClr val="000000"/>
                </a:solidFill>
              </a:rPr>
              <a:t>gene </a:t>
            </a:r>
            <a:r>
              <a:rPr lang="en-US" altLang="cs-CZ" sz="2400" dirty="0" smtClean="0">
                <a:solidFill>
                  <a:srgbClr val="000000"/>
                </a:solidFill>
              </a:rPr>
              <a:t>heterozygotes have approx.. only </a:t>
            </a:r>
            <a:r>
              <a:rPr lang="en-US" altLang="cs-CZ" sz="2400" b="1" dirty="0" smtClean="0">
                <a:solidFill>
                  <a:srgbClr val="000000"/>
                </a:solidFill>
              </a:rPr>
              <a:t>half amount </a:t>
            </a:r>
            <a:r>
              <a:rPr lang="en-US" altLang="cs-CZ" sz="2400" dirty="0" smtClean="0">
                <a:solidFill>
                  <a:srgbClr val="000000"/>
                </a:solidFill>
              </a:rPr>
              <a:t>of </a:t>
            </a:r>
            <a:r>
              <a:rPr lang="en-US" altLang="cs-CZ" sz="2400" i="1" dirty="0" smtClean="0">
                <a:solidFill>
                  <a:srgbClr val="000000"/>
                </a:solidFill>
              </a:rPr>
              <a:t>LDL</a:t>
            </a:r>
            <a:r>
              <a:rPr lang="cs-CZ" altLang="cs-CZ" sz="2400" i="1" dirty="0" smtClean="0">
                <a:solidFill>
                  <a:srgbClr val="000000"/>
                </a:solidFill>
              </a:rPr>
              <a:t> </a:t>
            </a:r>
            <a:r>
              <a:rPr lang="en-US" altLang="cs-CZ" sz="2400" dirty="0" smtClean="0">
                <a:solidFill>
                  <a:srgbClr val="000000"/>
                </a:solidFill>
              </a:rPr>
              <a:t>receptors responsible for cholesterol</a:t>
            </a:r>
          </a:p>
          <a:p>
            <a:pPr eaLnBrk="1" hangingPunct="1">
              <a:buClrTx/>
            </a:pPr>
            <a:r>
              <a:rPr lang="en-US" altLang="cs-CZ" sz="2400" dirty="0" smtClean="0">
                <a:solidFill>
                  <a:srgbClr val="000000"/>
                </a:solidFill>
              </a:rPr>
              <a:t>Homozygotes in </a:t>
            </a:r>
            <a:r>
              <a:rPr lang="en-US" altLang="cs-CZ" sz="2400" i="1" dirty="0" smtClean="0">
                <a:solidFill>
                  <a:srgbClr val="000000"/>
                </a:solidFill>
              </a:rPr>
              <a:t>FH gene</a:t>
            </a:r>
            <a:r>
              <a:rPr lang="en-US" altLang="cs-CZ" sz="2400" dirty="0" smtClean="0">
                <a:solidFill>
                  <a:srgbClr val="000000"/>
                </a:solidFill>
              </a:rPr>
              <a:t> have no receptors – very rare</a:t>
            </a:r>
            <a:endParaRPr lang="en-US" altLang="cs-CZ" sz="2400" dirty="0">
              <a:solidFill>
                <a:srgbClr val="000000"/>
              </a:solidFill>
            </a:endParaRPr>
          </a:p>
        </p:txBody>
      </p:sp>
      <p:pic>
        <p:nvPicPr>
          <p:cNvPr id="8196" name="Picture 4" descr="SCAN046 Correction">
            <a:extLst/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9456" y="1587286"/>
            <a:ext cx="6025302" cy="47545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1" name="Text Box 6"/>
          <p:cNvSpPr txBox="1">
            <a:spLocks noChangeArrowheads="1"/>
          </p:cNvSpPr>
          <p:nvPr/>
        </p:nvSpPr>
        <p:spPr bwMode="auto">
          <a:xfrm>
            <a:off x="9813544" y="5293389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cs-CZ" sz="1800" dirty="0"/>
          </a:p>
        </p:txBody>
      </p:sp>
      <p:sp>
        <p:nvSpPr>
          <p:cNvPr id="14342" name="Rectangle 7"/>
          <p:cNvSpPr>
            <a:spLocks noChangeArrowheads="1"/>
          </p:cNvSpPr>
          <p:nvPr/>
        </p:nvSpPr>
        <p:spPr bwMode="auto">
          <a:xfrm>
            <a:off x="6927851" y="1576989"/>
            <a:ext cx="4920823" cy="4888850"/>
          </a:xfrm>
          <a:prstGeom prst="rect">
            <a:avLst/>
          </a:prstGeom>
          <a:noFill/>
          <a:ln w="317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cs-CZ" sz="1800" dirty="0"/>
          </a:p>
        </p:txBody>
      </p:sp>
      <p:sp>
        <p:nvSpPr>
          <p:cNvPr id="14343" name="Zástupný symbol pro číslo snímku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946FE656-8F70-423F-AA2C-B3DFD9B43817}" type="slidenum">
              <a:rPr lang="en-US" altLang="cs-CZ" sz="26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35</a:t>
            </a:fld>
            <a:endParaRPr lang="en-US" altLang="cs-CZ" sz="2600" dirty="0">
              <a:solidFill>
                <a:schemeClr val="bg1"/>
              </a:solidFill>
            </a:endParaRPr>
          </a:p>
        </p:txBody>
      </p:sp>
      <p:sp>
        <p:nvSpPr>
          <p:cNvPr id="14344" name="TextovéPole 1"/>
          <p:cNvSpPr txBox="1">
            <a:spLocks noChangeArrowheads="1"/>
          </p:cNvSpPr>
          <p:nvPr/>
        </p:nvSpPr>
        <p:spPr bwMode="auto">
          <a:xfrm>
            <a:off x="895351" y="1166689"/>
            <a:ext cx="222209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cs-CZ" sz="2000" dirty="0" err="1" smtClean="0">
                <a:solidFill>
                  <a:srgbClr val="000000"/>
                </a:solidFill>
              </a:rPr>
              <a:t>xant</a:t>
            </a:r>
            <a:r>
              <a:rPr lang="cs-CZ" altLang="cs-CZ" sz="2000" dirty="0" smtClean="0">
                <a:solidFill>
                  <a:srgbClr val="000000"/>
                </a:solidFill>
              </a:rPr>
              <a:t>h</a:t>
            </a:r>
            <a:r>
              <a:rPr lang="en-US" altLang="cs-CZ" sz="2000" dirty="0" smtClean="0">
                <a:solidFill>
                  <a:srgbClr val="000000"/>
                </a:solidFill>
              </a:rPr>
              <a:t>om</a:t>
            </a:r>
            <a:r>
              <a:rPr lang="cs-CZ" altLang="cs-CZ" sz="2000" dirty="0" smtClean="0">
                <a:solidFill>
                  <a:srgbClr val="000000"/>
                </a:solidFill>
              </a:rPr>
              <a:t>as</a:t>
            </a:r>
            <a:endParaRPr lang="en-US" altLang="cs-CZ" sz="2000" dirty="0">
              <a:solidFill>
                <a:srgbClr val="000000"/>
              </a:solidFill>
            </a:endParaRPr>
          </a:p>
        </p:txBody>
      </p:sp>
      <p:sp>
        <p:nvSpPr>
          <p:cNvPr id="14345" name="TextovéPole 1"/>
          <p:cNvSpPr txBox="1">
            <a:spLocks noChangeArrowheads="1"/>
          </p:cNvSpPr>
          <p:nvPr/>
        </p:nvSpPr>
        <p:spPr bwMode="auto">
          <a:xfrm>
            <a:off x="644938" y="6318807"/>
            <a:ext cx="625433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dirty="0" smtClean="0">
                <a:solidFill>
                  <a:srgbClr val="000000"/>
                </a:solidFill>
              </a:rPr>
              <a:t>Brain  and </a:t>
            </a:r>
            <a:r>
              <a:rPr lang="cs-CZ" altLang="cs-CZ" sz="2400" dirty="0" err="1" smtClean="0">
                <a:solidFill>
                  <a:srgbClr val="000000"/>
                </a:solidFill>
              </a:rPr>
              <a:t>heart</a:t>
            </a:r>
            <a:r>
              <a:rPr lang="cs-CZ" altLang="cs-CZ" sz="2400" dirty="0" smtClean="0">
                <a:solidFill>
                  <a:srgbClr val="000000"/>
                </a:solidFill>
              </a:rPr>
              <a:t> </a:t>
            </a:r>
            <a:r>
              <a:rPr lang="cs-CZ" altLang="cs-CZ" sz="2400" dirty="0" err="1" smtClean="0">
                <a:solidFill>
                  <a:srgbClr val="000000"/>
                </a:solidFill>
              </a:rPr>
              <a:t>attacks</a:t>
            </a:r>
            <a:r>
              <a:rPr lang="cs-CZ" altLang="cs-CZ" sz="2400" dirty="0" smtClean="0">
                <a:solidFill>
                  <a:srgbClr val="000000"/>
                </a:solidFill>
              </a:rPr>
              <a:t> risk </a:t>
            </a:r>
            <a:r>
              <a:rPr lang="cs-CZ" altLang="cs-CZ" sz="2400" dirty="0" err="1" smtClean="0">
                <a:solidFill>
                  <a:srgbClr val="000000"/>
                </a:solidFill>
              </a:rPr>
              <a:t>at</a:t>
            </a:r>
            <a:r>
              <a:rPr lang="cs-CZ" altLang="cs-CZ" sz="2400" dirty="0" smtClean="0">
                <a:solidFill>
                  <a:srgbClr val="000000"/>
                </a:solidFill>
              </a:rPr>
              <a:t> </a:t>
            </a:r>
            <a:r>
              <a:rPr lang="cs-CZ" altLang="cs-CZ" sz="2400" dirty="0" err="1" smtClean="0">
                <a:solidFill>
                  <a:srgbClr val="000000"/>
                </a:solidFill>
              </a:rPr>
              <a:t>age</a:t>
            </a:r>
            <a:r>
              <a:rPr lang="cs-CZ" altLang="cs-CZ" sz="2400" dirty="0" smtClean="0">
                <a:solidFill>
                  <a:srgbClr val="000000"/>
                </a:solidFill>
              </a:rPr>
              <a:t> </a:t>
            </a:r>
            <a:r>
              <a:rPr lang="en-US" altLang="cs-CZ" sz="2400" dirty="0" smtClean="0">
                <a:solidFill>
                  <a:srgbClr val="000000"/>
                </a:solidFill>
              </a:rPr>
              <a:t>20</a:t>
            </a:r>
            <a:r>
              <a:rPr lang="cs-CZ" altLang="cs-CZ" sz="2400" dirty="0" smtClean="0">
                <a:solidFill>
                  <a:srgbClr val="000000"/>
                </a:solidFill>
              </a:rPr>
              <a:t> </a:t>
            </a:r>
            <a:r>
              <a:rPr lang="cs-CZ" altLang="cs-CZ" sz="2400" dirty="0" err="1" smtClean="0">
                <a:solidFill>
                  <a:srgbClr val="000000"/>
                </a:solidFill>
              </a:rPr>
              <a:t>years</a:t>
            </a:r>
            <a:endParaRPr lang="en-US" altLang="cs-CZ" sz="2400" dirty="0">
              <a:solidFill>
                <a:srgbClr val="000000"/>
              </a:solidFill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1381" y="1720287"/>
            <a:ext cx="2089377" cy="1611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9820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29186" y="309716"/>
            <a:ext cx="10566400" cy="1143000"/>
          </a:xfrm>
        </p:spPr>
        <p:txBody>
          <a:bodyPr/>
          <a:lstStyle/>
          <a:p>
            <a:pPr algn="ctr"/>
            <a:r>
              <a:rPr lang="en-US" sz="4400" dirty="0" smtClean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Codominance – human blood groups</a:t>
            </a:r>
            <a:endParaRPr lang="en-US" sz="4400" dirty="0">
              <a:solidFill>
                <a:srgbClr val="00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52226" name="Picture 2" descr="Co Dominance - Mendelian Concepts - MCAT Conte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679" y="1639526"/>
            <a:ext cx="5709482" cy="3286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228" name="Picture 4" descr="What do you mean by codominance? Explain it with example of blood groups in  human beings.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1971" y="2001470"/>
            <a:ext cx="2012093" cy="2935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bdélník 5"/>
          <p:cNvSpPr/>
          <p:nvPr/>
        </p:nvSpPr>
        <p:spPr>
          <a:xfrm>
            <a:off x="420679" y="4591658"/>
            <a:ext cx="7646359" cy="24468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cs-CZ" b="1" dirty="0" smtClean="0">
                <a:solidFill>
                  <a:srgbClr val="000000"/>
                </a:solidFill>
              </a:rPr>
              <a:t>Gene</a:t>
            </a:r>
            <a:r>
              <a:rPr lang="en-US" altLang="cs-CZ" b="1" i="1" dirty="0" smtClean="0">
                <a:solidFill>
                  <a:srgbClr val="000000"/>
                </a:solidFill>
              </a:rPr>
              <a:t> I</a:t>
            </a:r>
            <a:r>
              <a:rPr lang="en-US" altLang="cs-CZ" dirty="0" smtClean="0">
                <a:solidFill>
                  <a:srgbClr val="000000"/>
                </a:solidFill>
              </a:rPr>
              <a:t> – chromosome 9, </a:t>
            </a:r>
            <a:r>
              <a:rPr lang="en-US" altLang="cs-CZ" b="1" dirty="0" smtClean="0">
                <a:solidFill>
                  <a:srgbClr val="000000"/>
                </a:solidFill>
              </a:rPr>
              <a:t>3 alleles </a:t>
            </a:r>
            <a:r>
              <a:rPr lang="en-US" altLang="cs-CZ" b="1" i="1" dirty="0" smtClean="0">
                <a:solidFill>
                  <a:srgbClr val="000000"/>
                </a:solidFill>
              </a:rPr>
              <a:t>I</a:t>
            </a:r>
            <a:r>
              <a:rPr lang="en-US" altLang="cs-CZ" b="1" i="1" baseline="30000" dirty="0" smtClean="0">
                <a:solidFill>
                  <a:srgbClr val="000000"/>
                </a:solidFill>
              </a:rPr>
              <a:t>A</a:t>
            </a:r>
            <a:r>
              <a:rPr lang="en-US" altLang="cs-CZ" b="1" i="1" dirty="0" smtClean="0">
                <a:solidFill>
                  <a:srgbClr val="000000"/>
                </a:solidFill>
              </a:rPr>
              <a:t>, I</a:t>
            </a:r>
            <a:r>
              <a:rPr lang="en-US" altLang="cs-CZ" b="1" i="1" baseline="30000" dirty="0" smtClean="0">
                <a:solidFill>
                  <a:srgbClr val="000000"/>
                </a:solidFill>
              </a:rPr>
              <a:t>B</a:t>
            </a:r>
            <a:r>
              <a:rPr lang="en-US" altLang="cs-CZ" b="1" i="1" dirty="0" smtClean="0">
                <a:solidFill>
                  <a:srgbClr val="000000"/>
                </a:solidFill>
              </a:rPr>
              <a:t>, I</a:t>
            </a:r>
          </a:p>
          <a:p>
            <a:pPr marL="285750" indent="-28575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cs-CZ" dirty="0" smtClean="0">
                <a:solidFill>
                  <a:srgbClr val="000000"/>
                </a:solidFill>
              </a:rPr>
              <a:t>Total of </a:t>
            </a:r>
            <a:r>
              <a:rPr lang="en-US" altLang="cs-CZ" b="1" i="1" dirty="0" smtClean="0">
                <a:solidFill>
                  <a:srgbClr val="000000"/>
                </a:solidFill>
              </a:rPr>
              <a:t>6 genotypes </a:t>
            </a:r>
          </a:p>
          <a:p>
            <a:pPr marL="285750" indent="-28575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cs-CZ" dirty="0" smtClean="0">
                <a:solidFill>
                  <a:srgbClr val="000000"/>
                </a:solidFill>
              </a:rPr>
              <a:t>Heterozygotes </a:t>
            </a:r>
            <a:r>
              <a:rPr lang="en-US" altLang="cs-CZ" b="1" i="1" dirty="0" smtClean="0">
                <a:solidFill>
                  <a:srgbClr val="000000"/>
                </a:solidFill>
              </a:rPr>
              <a:t>AB</a:t>
            </a:r>
            <a:r>
              <a:rPr lang="en-US" altLang="cs-CZ" dirty="0" smtClean="0">
                <a:solidFill>
                  <a:srgbClr val="000000"/>
                </a:solidFill>
              </a:rPr>
              <a:t> express </a:t>
            </a:r>
            <a:r>
              <a:rPr lang="en-US" altLang="cs-CZ" b="1" dirty="0" smtClean="0">
                <a:solidFill>
                  <a:srgbClr val="000000"/>
                </a:solidFill>
              </a:rPr>
              <a:t>both antigens </a:t>
            </a:r>
            <a:r>
              <a:rPr lang="en-US" altLang="cs-CZ" dirty="0" smtClean="0">
                <a:solidFill>
                  <a:srgbClr val="000000"/>
                </a:solidFill>
              </a:rPr>
              <a:t>(both alleles active)</a:t>
            </a:r>
          </a:p>
          <a:p>
            <a:pPr marL="285750" indent="-28575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cs-CZ" b="1" dirty="0" smtClean="0">
                <a:solidFill>
                  <a:srgbClr val="000000"/>
                </a:solidFill>
              </a:rPr>
              <a:t>Codominant</a:t>
            </a:r>
            <a:r>
              <a:rPr lang="en-US" altLang="cs-CZ" dirty="0" smtClean="0">
                <a:solidFill>
                  <a:srgbClr val="000000"/>
                </a:solidFill>
              </a:rPr>
              <a:t> alleles </a:t>
            </a:r>
            <a:r>
              <a:rPr lang="en-US" altLang="cs-CZ" b="1" i="1" dirty="0" smtClean="0">
                <a:solidFill>
                  <a:srgbClr val="000000"/>
                </a:solidFill>
              </a:rPr>
              <a:t>A</a:t>
            </a:r>
            <a:r>
              <a:rPr lang="en-US" altLang="cs-CZ" dirty="0" smtClean="0">
                <a:solidFill>
                  <a:srgbClr val="000000"/>
                </a:solidFill>
              </a:rPr>
              <a:t> and </a:t>
            </a:r>
            <a:r>
              <a:rPr lang="en-US" altLang="cs-CZ" b="1" i="1" dirty="0" smtClean="0">
                <a:solidFill>
                  <a:srgbClr val="000000"/>
                </a:solidFill>
              </a:rPr>
              <a:t>B</a:t>
            </a:r>
            <a:r>
              <a:rPr lang="en-US" altLang="cs-CZ" dirty="0" smtClean="0">
                <a:solidFill>
                  <a:srgbClr val="000000"/>
                </a:solidFill>
              </a:rPr>
              <a:t>, both </a:t>
            </a:r>
            <a:r>
              <a:rPr lang="en-US" altLang="cs-CZ" b="1" dirty="0" smtClean="0">
                <a:solidFill>
                  <a:srgbClr val="000000"/>
                </a:solidFill>
              </a:rPr>
              <a:t>recessive</a:t>
            </a:r>
            <a:r>
              <a:rPr lang="en-US" altLang="cs-CZ" dirty="0" smtClean="0">
                <a:solidFill>
                  <a:srgbClr val="000000"/>
                </a:solidFill>
              </a:rPr>
              <a:t> to </a:t>
            </a:r>
            <a:r>
              <a:rPr lang="en-US" altLang="cs-CZ" b="1" i="1" dirty="0" err="1" smtClean="0">
                <a:solidFill>
                  <a:srgbClr val="000000"/>
                </a:solidFill>
              </a:rPr>
              <a:t>i</a:t>
            </a:r>
            <a:r>
              <a:rPr lang="en-US" altLang="cs-CZ" dirty="0" smtClean="0">
                <a:solidFill>
                  <a:srgbClr val="000000"/>
                </a:solidFill>
              </a:rPr>
              <a:t> </a:t>
            </a:r>
          </a:p>
          <a:p>
            <a:pPr marL="285750" indent="-28575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cs-CZ" dirty="0" smtClean="0">
                <a:solidFill>
                  <a:srgbClr val="000000"/>
                </a:solidFill>
              </a:rPr>
              <a:t>Importance – blood transfuses, paternity testing, ..</a:t>
            </a:r>
          </a:p>
          <a:p>
            <a:pPr marL="285750" indent="-285750">
              <a:spcBef>
                <a:spcPct val="50000"/>
              </a:spcBef>
              <a:buFont typeface="Arial" panose="020B0604020202020204" pitchFamily="34" charset="0"/>
              <a:buChar char="•"/>
            </a:pPr>
            <a:endParaRPr lang="en-US" altLang="cs-CZ" dirty="0">
              <a:solidFill>
                <a:srgbClr val="000000"/>
              </a:solidFill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791" y="2001470"/>
            <a:ext cx="3399196" cy="311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1971" y="4936531"/>
            <a:ext cx="2012093" cy="18247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3370921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AutoShape 2"/>
          <p:cNvSpPr>
            <a:spLocks noGrp="1" noChangeArrowheads="1"/>
          </p:cNvSpPr>
          <p:nvPr>
            <p:ph type="title"/>
          </p:nvPr>
        </p:nvSpPr>
        <p:spPr>
          <a:xfrm>
            <a:off x="379379" y="762000"/>
            <a:ext cx="11203021" cy="1143000"/>
          </a:xfrm>
        </p:spPr>
        <p:txBody>
          <a:bodyPr/>
          <a:lstStyle/>
          <a:p>
            <a:pPr eaLnBrk="1" hangingPunct="1"/>
            <a:r>
              <a:rPr lang="en-US" altLang="cs-CZ" sz="4000" dirty="0" smtClean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Recessive lethal allele in humans – </a:t>
            </a:r>
            <a:r>
              <a:rPr lang="en-US" altLang="cs-CZ" sz="4000" dirty="0" err="1" smtClean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Tay</a:t>
            </a:r>
            <a:r>
              <a:rPr lang="en-US" altLang="cs-CZ" sz="4000" dirty="0" smtClean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Sachs disease</a:t>
            </a:r>
            <a:endParaRPr lang="en-US" altLang="cs-CZ" sz="4000" dirty="0">
              <a:solidFill>
                <a:srgbClr val="00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03767" y="1875815"/>
            <a:ext cx="5906761" cy="4670899"/>
          </a:xfrm>
        </p:spPr>
        <p:txBody>
          <a:bodyPr/>
          <a:lstStyle/>
          <a:p>
            <a:pPr eaLnBrk="1" hangingPunct="1"/>
            <a:r>
              <a:rPr lang="en-US" altLang="cs-CZ" sz="20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Mutation  genu </a:t>
            </a:r>
            <a:r>
              <a:rPr lang="en-US" altLang="cs-CZ" sz="2000" b="1" i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HEXA</a:t>
            </a:r>
            <a:r>
              <a:rPr lang="en-US" altLang="cs-CZ" sz="20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(enzyme </a:t>
            </a:r>
            <a:r>
              <a:rPr lang="en-US" altLang="cs-CZ" sz="2000" b="1" dirty="0" err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hexozaminidase</a:t>
            </a:r>
            <a:r>
              <a:rPr lang="en-US" altLang="cs-CZ" sz="20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 absent)</a:t>
            </a:r>
            <a:r>
              <a:rPr lang="en-US" altLang="cs-CZ" sz="2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eaLnBrk="1" hangingPunct="1"/>
            <a:r>
              <a:rPr lang="en-US" altLang="cs-CZ" sz="2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Abnormal accumulation of lipid complex G</a:t>
            </a:r>
            <a:r>
              <a:rPr lang="en-US" altLang="cs-CZ" sz="2000" baseline="-25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M2</a:t>
            </a:r>
            <a:r>
              <a:rPr lang="en-US" altLang="cs-CZ" sz="2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ganglioside on the surface of neurons (function: protection of cells) due to absence of degradation process of G</a:t>
            </a:r>
            <a:r>
              <a:rPr lang="en-US" altLang="cs-CZ" sz="2000" baseline="-25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M2</a:t>
            </a:r>
            <a:endParaRPr lang="en-US" altLang="cs-CZ" sz="2000" dirty="0" smtClean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/>
            <a:r>
              <a:rPr lang="en-US" altLang="cs-CZ" sz="2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Newborns are normal </a:t>
            </a:r>
          </a:p>
          <a:p>
            <a:pPr eaLnBrk="1" hangingPunct="1"/>
            <a:r>
              <a:rPr lang="en-US" altLang="cs-CZ" sz="20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After 6 moths of age – </a:t>
            </a:r>
            <a:r>
              <a:rPr lang="en-US" altLang="cs-CZ" sz="2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neurological degradation, mental retardation, deafness, blindness, at 2 ye</a:t>
            </a:r>
            <a:r>
              <a:rPr lang="cs-CZ" altLang="cs-CZ" sz="2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US" altLang="cs-CZ" sz="2000" dirty="0" err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rs</a:t>
            </a:r>
            <a:r>
              <a:rPr lang="en-US" altLang="cs-CZ" sz="2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un</a:t>
            </a:r>
            <a:r>
              <a:rPr lang="cs-CZ" altLang="cs-CZ" sz="2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US" altLang="cs-CZ" sz="2000" dirty="0" err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ble</a:t>
            </a:r>
            <a:r>
              <a:rPr lang="en-US" altLang="cs-CZ" sz="2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to move</a:t>
            </a:r>
            <a:r>
              <a:rPr lang="en-US" altLang="cs-CZ" sz="20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death usually 3-4 years </a:t>
            </a:r>
          </a:p>
          <a:p>
            <a:pPr eaLnBrk="1" hangingPunct="1"/>
            <a:r>
              <a:rPr lang="en-US" altLang="cs-CZ" sz="20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Ashkenazi Jews  - heterozygotes  Aa  1 : </a:t>
            </a:r>
            <a:r>
              <a:rPr lang="en-US" altLang="cs-CZ" sz="2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30  (incidence 1:3600)</a:t>
            </a:r>
            <a:endParaRPr lang="en-US" altLang="cs-CZ" sz="20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7349" name="Picture 5" descr="hqdefault">
            <a:extLst/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627045" y="1926607"/>
            <a:ext cx="2422372" cy="17331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8" name="Zástupný symbol pro číslo snímku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2C98ECF4-CB22-4C6A-9449-25122A62374E}" type="slidenum">
              <a:rPr lang="cs-CZ" altLang="cs-CZ" sz="2600">
                <a:solidFill>
                  <a:schemeClr val="bg1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37</a:t>
            </a:fld>
            <a:endParaRPr lang="cs-CZ" altLang="cs-CZ" sz="2600">
              <a:solidFill>
                <a:schemeClr val="bg1"/>
              </a:solidFill>
            </a:endParaRPr>
          </a:p>
        </p:txBody>
      </p:sp>
      <p:pic>
        <p:nvPicPr>
          <p:cNvPr id="3074" name="Picture 2" descr="Tay-Sachsova choroba, lysozomální genetická porucha ukládání, 3D ilustrace. Dítě s makrocefalií, a detailní pohled na oteklé neurony s lamelární inkluzí v důsledku hromadění gangliosidů - Fotografie, Obrázek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3719" y="1926607"/>
            <a:ext cx="2799802" cy="2799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Tay-Sachsova-choroba-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3719" y="4679246"/>
            <a:ext cx="2799802" cy="1867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Tay-Sachsova-choroba-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9405556" y="3902851"/>
            <a:ext cx="2865354" cy="2422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127964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779" grpId="0" autoUpdateAnimBg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AutoShape 2"/>
          <p:cNvSpPr>
            <a:spLocks noGrp="1" noChangeArrowheads="1"/>
          </p:cNvSpPr>
          <p:nvPr>
            <p:ph type="title"/>
          </p:nvPr>
        </p:nvSpPr>
        <p:spPr>
          <a:xfrm>
            <a:off x="530698" y="139429"/>
            <a:ext cx="10566400" cy="1143000"/>
          </a:xfrm>
        </p:spPr>
        <p:txBody>
          <a:bodyPr/>
          <a:lstStyle/>
          <a:p>
            <a:pPr algn="ctr" eaLnBrk="1" hangingPunct="1"/>
            <a:r>
              <a:rPr lang="cs-CZ" altLang="cs-CZ" sz="4400" dirty="0" smtClean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Penetrance and  expresivity</a:t>
            </a:r>
          </a:p>
        </p:txBody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7486" y="1554804"/>
            <a:ext cx="5526931" cy="4738990"/>
          </a:xfrm>
        </p:spPr>
        <p:txBody>
          <a:bodyPr/>
          <a:lstStyle/>
          <a:p>
            <a:pPr eaLnBrk="1" hangingPunct="1"/>
            <a:r>
              <a:rPr lang="en-US" altLang="cs-CZ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Incomplete penetrance </a:t>
            </a:r>
            <a:r>
              <a:rPr lang="en-US" altLang="cs-CZ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 individuals do not show given trait, even though they have given genotype</a:t>
            </a:r>
          </a:p>
          <a:p>
            <a:pPr eaLnBrk="1" hangingPunct="1"/>
            <a:r>
              <a:rPr lang="en-US" altLang="cs-CZ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Variable expressivity  -  </a:t>
            </a:r>
            <a:r>
              <a:rPr lang="en-US" altLang="cs-CZ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of expression of gene differs in individuals carrying same trait (different phenotype</a:t>
            </a:r>
          </a:p>
          <a:p>
            <a:pPr eaLnBrk="1" hangingPunct="1"/>
            <a:r>
              <a:rPr lang="en-US" altLang="cs-CZ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Reason – effect of environment, genetic background…</a:t>
            </a:r>
            <a:r>
              <a:rPr lang="cs-CZ" altLang="cs-CZ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endParaRPr lang="en-US" altLang="cs-CZ" dirty="0" smtClean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2468" name="Zástupný symbol pro číslo snímku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97FB425D-E5CE-41B1-9974-1C503C33C7E1}" type="slidenum">
              <a:rPr lang="cs-CZ" altLang="cs-CZ" sz="2600">
                <a:solidFill>
                  <a:schemeClr val="bg1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38</a:t>
            </a:fld>
            <a:endParaRPr lang="cs-CZ" altLang="cs-CZ" sz="2600">
              <a:solidFill>
                <a:schemeClr val="bg1"/>
              </a:solidFill>
            </a:endParaRPr>
          </a:p>
        </p:txBody>
      </p:sp>
      <p:pic>
        <p:nvPicPr>
          <p:cNvPr id="2052" name="Picture 4" descr="Penetrance and Expressivity Impact Genetic Report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0026" y="1282429"/>
            <a:ext cx="3390426" cy="5544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349051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43" grpId="0" autoUpdateAnimBg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Difference Between Penetrance and Expressivity in Tabular Form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470" y="0"/>
            <a:ext cx="1148891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4185030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102479"/>
            <a:ext cx="10515600" cy="895042"/>
          </a:xfrm>
        </p:spPr>
        <p:txBody>
          <a:bodyPr>
            <a:noAutofit/>
          </a:bodyPr>
          <a:lstStyle/>
          <a:p>
            <a:r>
              <a:rPr lang="cs-CZ" sz="3200" b="1" dirty="0" err="1" smtClean="0"/>
              <a:t>History</a:t>
            </a:r>
            <a:r>
              <a:rPr lang="cs-CZ" sz="3200" b="1" dirty="0" smtClean="0"/>
              <a:t> </a:t>
            </a:r>
            <a:r>
              <a:rPr lang="cs-CZ" sz="3200" b="1" dirty="0" err="1" smtClean="0"/>
              <a:t>of</a:t>
            </a:r>
            <a:r>
              <a:rPr lang="cs-CZ" sz="3200" b="1" dirty="0" smtClean="0"/>
              <a:t> </a:t>
            </a:r>
            <a:r>
              <a:rPr lang="cs-CZ" sz="3200" b="1" dirty="0" err="1" smtClean="0"/>
              <a:t>genetics</a:t>
            </a:r>
            <a:r>
              <a:rPr lang="cs-CZ" sz="3200" b="1" dirty="0" smtClean="0"/>
              <a:t>: </a:t>
            </a:r>
            <a:r>
              <a:rPr lang="en-US" sz="3200" b="1" dirty="0" smtClean="0"/>
              <a:t>early Greek philosophers </a:t>
            </a:r>
            <a:endParaRPr lang="cs-CZ" sz="32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17464" y="1418216"/>
            <a:ext cx="7790739" cy="5439784"/>
          </a:xfrm>
        </p:spPr>
        <p:txBody>
          <a:bodyPr>
            <a:normAutofit fontScale="92500" lnSpcReduction="20000"/>
          </a:bodyPr>
          <a:lstStyle/>
          <a:p>
            <a:pPr lvl="1"/>
            <a:r>
              <a:rPr lang="en-US" b="1" dirty="0" err="1" smtClean="0"/>
              <a:t>Vapour</a:t>
            </a:r>
            <a:r>
              <a:rPr lang="en-US" b="1" dirty="0" smtClean="0"/>
              <a:t> theory </a:t>
            </a:r>
            <a:r>
              <a:rPr lang="en-US" i="1" dirty="0" smtClean="0"/>
              <a:t>(Pythagoras</a:t>
            </a:r>
            <a:r>
              <a:rPr lang="en-US" dirty="0" smtClean="0"/>
              <a:t>)  </a:t>
            </a:r>
          </a:p>
          <a:p>
            <a:pPr lvl="2"/>
            <a:r>
              <a:rPr lang="en-US" dirty="0" smtClean="0"/>
              <a:t>man body – embryo – uterus of female)</a:t>
            </a:r>
            <a:endParaRPr lang="cs-CZ" dirty="0" smtClean="0"/>
          </a:p>
          <a:p>
            <a:pPr marL="914400" lvl="2" indent="0">
              <a:buNone/>
            </a:pPr>
            <a:endParaRPr lang="cs-CZ" dirty="0" smtClean="0"/>
          </a:p>
          <a:p>
            <a:pPr marL="914400" lvl="2" indent="0">
              <a:buNone/>
            </a:pPr>
            <a:endParaRPr lang="cs-CZ" dirty="0"/>
          </a:p>
          <a:p>
            <a:pPr lvl="1"/>
            <a:r>
              <a:rPr lang="en-US" b="1" dirty="0" smtClean="0"/>
              <a:t>Fluid theory </a:t>
            </a:r>
            <a:r>
              <a:rPr lang="en-US" dirty="0" smtClean="0"/>
              <a:t>(</a:t>
            </a:r>
            <a:r>
              <a:rPr lang="en-US" i="1" dirty="0" err="1" smtClean="0"/>
              <a:t>Emped</a:t>
            </a:r>
            <a:r>
              <a:rPr lang="cs-CZ" i="1" dirty="0" err="1" smtClean="0"/>
              <a:t>ocles</a:t>
            </a:r>
            <a:r>
              <a:rPr lang="en-US" dirty="0" smtClean="0"/>
              <a:t>)</a:t>
            </a:r>
          </a:p>
          <a:p>
            <a:pPr lvl="2"/>
            <a:r>
              <a:rPr lang="en-US" dirty="0" smtClean="0"/>
              <a:t>fluid from all parts of each parent create embryo </a:t>
            </a:r>
            <a:endParaRPr lang="cs-CZ" dirty="0" smtClean="0"/>
          </a:p>
          <a:p>
            <a:pPr marL="914400" lvl="2" indent="0">
              <a:buNone/>
            </a:pPr>
            <a:endParaRPr lang="cs-CZ" dirty="0" smtClean="0"/>
          </a:p>
          <a:p>
            <a:pPr marL="914400" lvl="2" indent="0">
              <a:buNone/>
            </a:pPr>
            <a:endParaRPr lang="cs-CZ" dirty="0" smtClean="0"/>
          </a:p>
          <a:p>
            <a:pPr marL="914400" lvl="2" indent="0">
              <a:buNone/>
            </a:pPr>
            <a:endParaRPr lang="cs-CZ" dirty="0"/>
          </a:p>
          <a:p>
            <a:pPr lvl="1"/>
            <a:r>
              <a:rPr lang="en-US" b="1" dirty="0" smtClean="0"/>
              <a:t>Spontaneous generation </a:t>
            </a:r>
            <a:r>
              <a:rPr lang="en-US" dirty="0" smtClean="0"/>
              <a:t>(</a:t>
            </a:r>
            <a:r>
              <a:rPr lang="en-US" i="1" dirty="0" smtClean="0"/>
              <a:t>Aristotle</a:t>
            </a:r>
            <a:r>
              <a:rPr lang="en-US" dirty="0" smtClean="0"/>
              <a:t>) </a:t>
            </a:r>
          </a:p>
          <a:p>
            <a:pPr lvl="2"/>
            <a:r>
              <a:rPr lang="en-US" dirty="0" smtClean="0"/>
              <a:t>Origin of live from decaying matter  </a:t>
            </a:r>
          </a:p>
          <a:p>
            <a:pPr lvl="2"/>
            <a:r>
              <a:rPr lang="en-US" dirty="0" smtClean="0"/>
              <a:t>Reproductive Blood Theory- embryo is produced due to the mixing of reproductive blood of the two parents </a:t>
            </a:r>
            <a:endParaRPr lang="cs-CZ" dirty="0" smtClean="0"/>
          </a:p>
          <a:p>
            <a:pPr marL="914400" lvl="2" indent="0">
              <a:buNone/>
            </a:pPr>
            <a:endParaRPr lang="en-US" dirty="0" smtClean="0"/>
          </a:p>
          <a:p>
            <a:pPr lvl="1"/>
            <a:r>
              <a:rPr lang="en-US" b="1" dirty="0" smtClean="0"/>
              <a:t>Pangenesis</a:t>
            </a:r>
            <a:r>
              <a:rPr lang="en-US" dirty="0" smtClean="0"/>
              <a:t> (</a:t>
            </a:r>
            <a:r>
              <a:rPr lang="en-US" i="1" dirty="0" err="1" smtClean="0"/>
              <a:t>Hypocrates</a:t>
            </a:r>
            <a:r>
              <a:rPr lang="en-US" dirty="0" smtClean="0"/>
              <a:t>) </a:t>
            </a:r>
          </a:p>
          <a:p>
            <a:pPr lvl="2"/>
            <a:r>
              <a:rPr lang="en-US" dirty="0" smtClean="0"/>
              <a:t>invisible “seeds ,” from organs of parents are like miniaturized building components and are transmitted during sexual intercourse, reassembling themselves in the mother’s womb to form a baby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427" y="1087743"/>
            <a:ext cx="968466" cy="1237598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1427" y="2468245"/>
            <a:ext cx="968466" cy="1319516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1427" y="3940393"/>
            <a:ext cx="968466" cy="1243285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4013" y="5326582"/>
            <a:ext cx="965880" cy="1395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00544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AutoShape 2"/>
          <p:cNvSpPr>
            <a:spLocks noGrp="1" noChangeArrowheads="1"/>
          </p:cNvSpPr>
          <p:nvPr>
            <p:ph type="title"/>
          </p:nvPr>
        </p:nvSpPr>
        <p:spPr>
          <a:xfrm>
            <a:off x="895351" y="430215"/>
            <a:ext cx="10566400" cy="1143000"/>
          </a:xfrm>
        </p:spPr>
        <p:txBody>
          <a:bodyPr/>
          <a:lstStyle/>
          <a:p>
            <a:pPr eaLnBrk="1" hangingPunct="1"/>
            <a:r>
              <a:rPr lang="en-US" altLang="cs-CZ" sz="4000" dirty="0" smtClean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Incomplete penetrance:  polydactyly </a:t>
            </a:r>
            <a:endParaRPr lang="en-US" altLang="cs-CZ" sz="4000" dirty="0">
              <a:solidFill>
                <a:srgbClr val="00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64515" name="Rectangle 5"/>
          <p:cNvSpPr>
            <a:spLocks noGrp="1" noChangeArrowheads="1"/>
          </p:cNvSpPr>
          <p:nvPr>
            <p:ph type="body" sz="half" idx="3"/>
          </p:nvPr>
        </p:nvSpPr>
        <p:spPr>
          <a:xfrm>
            <a:off x="5187951" y="1791412"/>
            <a:ext cx="3770312" cy="3594100"/>
          </a:xfrm>
        </p:spPr>
        <p:txBody>
          <a:bodyPr/>
          <a:lstStyle/>
          <a:p>
            <a:pPr eaLnBrk="1" hangingPunct="1"/>
            <a:r>
              <a:rPr lang="en-US" altLang="cs-CZ" sz="2000" b="1" dirty="0" smtClean="0">
                <a:solidFill>
                  <a:srgbClr val="000000"/>
                </a:solidFill>
              </a:rPr>
              <a:t>The trait is conditioned by a dominant mutant allele P </a:t>
            </a:r>
          </a:p>
          <a:p>
            <a:pPr eaLnBrk="1" hangingPunct="1"/>
            <a:r>
              <a:rPr lang="en-US" altLang="cs-CZ" sz="2000" b="1" dirty="0" smtClean="0">
                <a:solidFill>
                  <a:srgbClr val="000000"/>
                </a:solidFill>
              </a:rPr>
              <a:t>Its expression is showed in just a few individuals  expresses </a:t>
            </a:r>
          </a:p>
          <a:p>
            <a:pPr eaLnBrk="1" hangingPunct="1"/>
            <a:r>
              <a:rPr lang="en-US" altLang="cs-CZ" sz="2000" b="1" dirty="0" smtClean="0">
                <a:solidFill>
                  <a:srgbClr val="000000"/>
                </a:solidFill>
              </a:rPr>
              <a:t>Influenced by genetic background</a:t>
            </a:r>
            <a:endParaRPr lang="en-US" altLang="cs-CZ" sz="2000" b="1" dirty="0">
              <a:solidFill>
                <a:srgbClr val="000000"/>
              </a:solidFill>
            </a:endParaRPr>
          </a:p>
        </p:txBody>
      </p:sp>
      <p:pic>
        <p:nvPicPr>
          <p:cNvPr id="63492" name="Picture 8" descr="snu5e_fig_04_10a">
            <a:extLst/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989385" y="1779590"/>
            <a:ext cx="3656013" cy="1793875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3493" name="Picture 9" descr="snu5e_fig_04_10b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89385" y="4281166"/>
            <a:ext cx="7351011" cy="2362825"/>
          </a:xfrm>
        </p:spPr>
      </p:pic>
      <p:sp>
        <p:nvSpPr>
          <p:cNvPr id="63494" name="Line 10"/>
          <p:cNvSpPr>
            <a:spLocks noChangeShapeType="1"/>
          </p:cNvSpPr>
          <p:nvPr/>
        </p:nvSpPr>
        <p:spPr bwMode="auto">
          <a:xfrm flipV="1">
            <a:off x="2101174" y="4724400"/>
            <a:ext cx="6082389" cy="57308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3495" name="Text Box 11"/>
          <p:cNvSpPr txBox="1">
            <a:spLocks noChangeArrowheads="1"/>
          </p:cNvSpPr>
          <p:nvPr/>
        </p:nvSpPr>
        <p:spPr bwMode="auto">
          <a:xfrm>
            <a:off x="8328026" y="4513263"/>
            <a:ext cx="357862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cs-CZ" sz="1800" b="1" dirty="0" smtClean="0">
                <a:solidFill>
                  <a:srgbClr val="000000"/>
                </a:solidFill>
              </a:rPr>
              <a:t>Mutation effect not expressed – healthy individuals</a:t>
            </a:r>
            <a:endParaRPr lang="en-US" altLang="cs-CZ" sz="1800" b="1" dirty="0">
              <a:solidFill>
                <a:srgbClr val="000000"/>
              </a:solidFill>
            </a:endParaRPr>
          </a:p>
        </p:txBody>
      </p:sp>
      <p:sp>
        <p:nvSpPr>
          <p:cNvPr id="63496" name="Rectangle 12"/>
          <p:cNvSpPr>
            <a:spLocks noChangeArrowheads="1"/>
          </p:cNvSpPr>
          <p:nvPr/>
        </p:nvSpPr>
        <p:spPr bwMode="auto">
          <a:xfrm>
            <a:off x="8328026" y="4513264"/>
            <a:ext cx="3578629" cy="784225"/>
          </a:xfrm>
          <a:prstGeom prst="rect">
            <a:avLst/>
          </a:prstGeom>
          <a:noFill/>
          <a:ln w="317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cs-CZ" sz="1800" dirty="0">
              <a:solidFill>
                <a:srgbClr val="000000"/>
              </a:solidFill>
            </a:endParaRPr>
          </a:p>
        </p:txBody>
      </p:sp>
      <p:pic>
        <p:nvPicPr>
          <p:cNvPr id="64521" name="Picture 13" descr="figure-03-1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7675" y="1779590"/>
            <a:ext cx="2854325" cy="211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02067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495" grpId="0"/>
      <p:bldP spid="63496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0017" y="169644"/>
            <a:ext cx="8951965" cy="6688356"/>
          </a:xfrm>
          <a:prstGeom prst="rect">
            <a:avLst/>
          </a:prstGeom>
        </p:spPr>
      </p:pic>
      <p:sp>
        <p:nvSpPr>
          <p:cNvPr id="11" name="Obdélník 10"/>
          <p:cNvSpPr/>
          <p:nvPr/>
        </p:nvSpPr>
        <p:spPr>
          <a:xfrm>
            <a:off x="2642717" y="6642556"/>
            <a:ext cx="4049485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>
                <a:solidFill>
                  <a:srgbClr val="000000"/>
                </a:solidFill>
              </a:rPr>
              <a:t>https://www.youtube.com/watch?v=OxehHPwTFtk&amp;ab_channel=Shomu%27sBiology</a:t>
            </a:r>
          </a:p>
        </p:txBody>
      </p:sp>
    </p:spTree>
    <p:extLst>
      <p:ext uri="{BB962C8B-B14F-4D97-AF65-F5344CB8AC3E}">
        <p14:creationId xmlns:p14="http://schemas.microsoft.com/office/powerpoint/2010/main" val="248795316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AutoShape 2"/>
          <p:cNvSpPr>
            <a:spLocks noGrp="1" noChangeArrowheads="1"/>
          </p:cNvSpPr>
          <p:nvPr>
            <p:ph type="title"/>
          </p:nvPr>
        </p:nvSpPr>
        <p:spPr>
          <a:xfrm>
            <a:off x="252884" y="325246"/>
            <a:ext cx="11686232" cy="1684424"/>
          </a:xfrm>
        </p:spPr>
        <p:txBody>
          <a:bodyPr/>
          <a:lstStyle/>
          <a:p>
            <a:pPr algn="ctr" eaLnBrk="1" hangingPunct="1"/>
            <a:r>
              <a:rPr lang="en-US" altLang="cs-CZ" sz="4000" dirty="0" err="1" smtClean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Phenocopy</a:t>
            </a:r>
            <a:r>
              <a:rPr lang="en-US" altLang="cs-CZ" dirty="0" smtClean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br>
              <a:rPr lang="en-US" altLang="cs-CZ" dirty="0" smtClean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en-US" altLang="cs-CZ" dirty="0" smtClean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altLang="cs-CZ" sz="2800" dirty="0" smtClean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traits induced by environmental effects are identical to phenotypes caused by genotypes</a:t>
            </a:r>
            <a:endParaRPr lang="en-US" altLang="cs-CZ" dirty="0">
              <a:solidFill>
                <a:srgbClr val="00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70659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29429" y="2009671"/>
            <a:ext cx="7294373" cy="4777992"/>
          </a:xfrm>
        </p:spPr>
      </p:pic>
      <p:sp>
        <p:nvSpPr>
          <p:cNvPr id="70660" name="Zástupný symbol pro číslo snímku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B624E4FE-0058-41F9-8DB3-C210C60DE817}" type="slidenum">
              <a:rPr lang="en-US" altLang="cs-CZ" sz="2600" smtClean="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42</a:t>
            </a:fld>
            <a:endParaRPr lang="en-US" altLang="cs-CZ" sz="2600" dirty="0">
              <a:solidFill>
                <a:srgbClr val="FFFFFF"/>
              </a:solidFill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2347298" y="5837814"/>
            <a:ext cx="3088859" cy="92333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cs-CZ" b="1" dirty="0" err="1" smtClean="0">
                <a:solidFill>
                  <a:srgbClr val="000000"/>
                </a:solidFill>
              </a:rPr>
              <a:t>Phocomelia</a:t>
            </a:r>
            <a:r>
              <a:rPr lang="en-US" altLang="cs-CZ" dirty="0" smtClean="0">
                <a:solidFill>
                  <a:srgbClr val="000000"/>
                </a:solidFill>
              </a:rPr>
              <a:t> – </a:t>
            </a:r>
          </a:p>
          <a:p>
            <a:pPr>
              <a:spcBef>
                <a:spcPct val="0"/>
              </a:spcBef>
            </a:pPr>
            <a:r>
              <a:rPr lang="en-US" altLang="cs-CZ" dirty="0" smtClean="0">
                <a:solidFill>
                  <a:srgbClr val="000000"/>
                </a:solidFill>
              </a:rPr>
              <a:t>inherited </a:t>
            </a:r>
            <a:r>
              <a:rPr lang="en-US" dirty="0" smtClean="0">
                <a:solidFill>
                  <a:srgbClr val="000000"/>
                </a:solidFill>
              </a:rPr>
              <a:t>malformations of human arms and legs</a:t>
            </a:r>
            <a:endParaRPr lang="en-US" altLang="cs-CZ" dirty="0">
              <a:solidFill>
                <a:srgbClr val="000000"/>
              </a:solidFill>
            </a:endParaRPr>
          </a:p>
        </p:txBody>
      </p:sp>
      <p:sp>
        <p:nvSpPr>
          <p:cNvPr id="10" name="Obdélník 9"/>
          <p:cNvSpPr/>
          <p:nvPr/>
        </p:nvSpPr>
        <p:spPr>
          <a:xfrm>
            <a:off x="5789664" y="5864332"/>
            <a:ext cx="3032789" cy="92333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cs-CZ" dirty="0" smtClean="0">
                <a:solidFill>
                  <a:srgbClr val="000000"/>
                </a:solidFill>
              </a:rPr>
              <a:t>Teratogenic </a:t>
            </a:r>
            <a:r>
              <a:rPr lang="en-US" altLang="cs-CZ" b="1" dirty="0" smtClean="0">
                <a:solidFill>
                  <a:srgbClr val="000000"/>
                </a:solidFill>
              </a:rPr>
              <a:t>effec</a:t>
            </a:r>
            <a:r>
              <a:rPr lang="en-US" altLang="cs-CZ" dirty="0" smtClean="0">
                <a:solidFill>
                  <a:srgbClr val="000000"/>
                </a:solidFill>
              </a:rPr>
              <a:t>t of </a:t>
            </a:r>
            <a:r>
              <a:rPr lang="en-US" altLang="cs-CZ" b="1" dirty="0" smtClean="0">
                <a:solidFill>
                  <a:srgbClr val="000000"/>
                </a:solidFill>
              </a:rPr>
              <a:t>thalidomide</a:t>
            </a:r>
            <a:r>
              <a:rPr lang="en-US" altLang="cs-CZ" dirty="0" smtClean="0">
                <a:solidFill>
                  <a:srgbClr val="000000"/>
                </a:solidFill>
              </a:rPr>
              <a:t> taken during early pregnancy </a:t>
            </a:r>
            <a:endParaRPr lang="en-US" altLang="cs-CZ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197648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25086" y="510793"/>
            <a:ext cx="10566400" cy="815589"/>
          </a:xfrm>
        </p:spPr>
        <p:txBody>
          <a:bodyPr/>
          <a:lstStyle/>
          <a:p>
            <a:pPr algn="ctr"/>
            <a:r>
              <a:rPr lang="en-US" sz="4000" dirty="0" smtClean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Gene interactions</a:t>
            </a:r>
            <a:endParaRPr lang="en-US" sz="4000" dirty="0">
              <a:solidFill>
                <a:srgbClr val="00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976928" y="1558334"/>
            <a:ext cx="10257367" cy="4490774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altLang="cs-CZ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Traits are based on cooperation of more genes (pathways)</a:t>
            </a:r>
            <a:endParaRPr lang="en-US" altLang="cs-CZ" b="1" dirty="0" smtClean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</a:pPr>
            <a:endParaRPr lang="en-US" altLang="cs-CZ" dirty="0" smtClean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cs-CZ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Gene interactions </a:t>
            </a:r>
            <a:r>
              <a:rPr lang="en-US" altLang="cs-CZ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 quantitative traits arise from cooperation of two and more allelic pairs from different genes</a:t>
            </a:r>
          </a:p>
          <a:p>
            <a:pPr eaLnBrk="1" hangingPunct="1">
              <a:lnSpc>
                <a:spcPct val="80000"/>
              </a:lnSpc>
            </a:pPr>
            <a:endParaRPr lang="en-US" altLang="cs-CZ" dirty="0" smtClean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cs-CZ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If two genes interact with each others, same rules as in </a:t>
            </a:r>
            <a:r>
              <a:rPr lang="cs-CZ" altLang="cs-CZ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</a:t>
            </a:r>
            <a:r>
              <a:rPr lang="en-US" altLang="cs-CZ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hybridism applies (same for n – hybridism)</a:t>
            </a:r>
          </a:p>
          <a:p>
            <a:pPr eaLnBrk="1" hangingPunct="1">
              <a:lnSpc>
                <a:spcPct val="80000"/>
              </a:lnSpc>
            </a:pPr>
            <a:endParaRPr lang="en-US" altLang="cs-CZ" dirty="0" smtClean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cs-CZ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Differences are detectable in phenotypes – in cases gene interactions there is lower number  of phenotype classes </a:t>
            </a:r>
          </a:p>
        </p:txBody>
      </p:sp>
    </p:spTree>
    <p:extLst>
      <p:ext uri="{BB962C8B-B14F-4D97-AF65-F5344CB8AC3E}">
        <p14:creationId xmlns:p14="http://schemas.microsoft.com/office/powerpoint/2010/main" val="368985213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55228" y="299777"/>
            <a:ext cx="10566400" cy="825638"/>
          </a:xfrm>
          <a:prstGeom prst="roundRect">
            <a:avLst>
              <a:gd name="adj" fmla="val 50000"/>
            </a:avLst>
          </a:prstGeom>
        </p:spPr>
        <p:txBody>
          <a:bodyPr/>
          <a:lstStyle/>
          <a:p>
            <a:pPr algn="ctr"/>
            <a:r>
              <a:rPr lang="en-US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Gene interactions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1692" y="1357371"/>
            <a:ext cx="11485266" cy="5304686"/>
          </a:xfrm>
        </p:spPr>
        <p:txBody>
          <a:bodyPr/>
          <a:lstStyle/>
          <a:p>
            <a:r>
              <a:rPr lang="en-US" sz="18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Epistasis dominant / recessive </a:t>
            </a:r>
          </a:p>
          <a:p>
            <a:pPr lvl="1"/>
            <a:r>
              <a:rPr lang="en-US" sz="16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dominant epistasis, the dominant allele of one gene masks the expression of all alleles of another gene, while in recessive epistasis (</a:t>
            </a:r>
            <a:r>
              <a:rPr lang="en-US" sz="1600" i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Dahlia </a:t>
            </a:r>
            <a:r>
              <a:rPr lang="en-US" sz="1600" i="1" dirty="0" err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variablis</a:t>
            </a:r>
            <a:r>
              <a:rPr lang="en-US" sz="1600" i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bloom colors)</a:t>
            </a:r>
          </a:p>
          <a:p>
            <a:pPr lvl="1"/>
            <a:r>
              <a:rPr lang="en-US" sz="16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 recessive alleles of one gene mask the expression of all alleles of another gene.</a:t>
            </a:r>
          </a:p>
          <a:p>
            <a:pPr lvl="1"/>
            <a:r>
              <a:rPr lang="en-US" sz="16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Typical example – color of dogs coat </a:t>
            </a:r>
          </a:p>
          <a:p>
            <a:r>
              <a:rPr lang="en-US" sz="18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Complementarity  - </a:t>
            </a:r>
          </a:p>
          <a:p>
            <a:pPr lvl="1"/>
            <a:r>
              <a:rPr lang="en-US" sz="16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both dominant alleles are necessary for creation a product ( </a:t>
            </a:r>
            <a:r>
              <a:rPr lang="en-US" sz="1600" i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L. </a:t>
            </a:r>
            <a:r>
              <a:rPr lang="en-US" sz="1600" i="1" dirty="0" err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odoratus</a:t>
            </a:r>
            <a:r>
              <a:rPr lang="en-US" sz="16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</a:p>
          <a:p>
            <a:pPr marL="361950" indent="-361950"/>
            <a:r>
              <a:rPr lang="en-US" sz="18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Inhibition </a:t>
            </a:r>
          </a:p>
          <a:p>
            <a:pPr marL="800100" lvl="1"/>
            <a:r>
              <a:rPr lang="en-US" sz="16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inhibitive allele has not another effect on phenotype than ability to suppress an effect of dominant allele (Feathers color of domestic </a:t>
            </a:r>
            <a:r>
              <a:rPr lang="en-US" sz="1600" dirty="0" err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fow</a:t>
            </a:r>
            <a:r>
              <a:rPr lang="en-US" sz="16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</a:p>
          <a:p>
            <a:pPr marL="457200"/>
            <a:r>
              <a:rPr lang="en-US" sz="20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Multiplicity </a:t>
            </a:r>
          </a:p>
          <a:p>
            <a:pPr marL="857250" lvl="1"/>
            <a:r>
              <a:rPr lang="en-US" sz="16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bilateral relation of alleles of interactive genes, but in comparison with complementarity, each single dominant allele of any of these genes, even in itself, is sufficient for expression of a corresponding trait.</a:t>
            </a:r>
          </a:p>
          <a:p>
            <a:pPr marL="571500" lvl="1" indent="0">
              <a:buNone/>
            </a:pPr>
            <a:r>
              <a:rPr lang="en-US" sz="16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a) non-cumulative (</a:t>
            </a:r>
            <a:r>
              <a:rPr lang="en-US" sz="1600" dirty="0" err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Siliqua</a:t>
            </a:r>
            <a:r>
              <a:rPr lang="en-US" sz="16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shape of shepherd’s purse)  - phenotype is determined any dominant allele </a:t>
            </a:r>
          </a:p>
          <a:p>
            <a:pPr marL="571500" lvl="1" indent="0">
              <a:buNone/>
            </a:pPr>
            <a:r>
              <a:rPr lang="en-US" sz="16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b) cumulative: (number Caryopsis color of wheat)  - </a:t>
            </a:r>
            <a:r>
              <a:rPr lang="en-US" sz="1600" dirty="0" err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expressi</a:t>
            </a:r>
            <a:r>
              <a:rPr lang="cs-CZ" sz="16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</a:t>
            </a:r>
            <a:r>
              <a:rPr lang="en-US" sz="16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of phenotype is based on number of </a:t>
            </a:r>
            <a:r>
              <a:rPr lang="cs-CZ" sz="16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dominant </a:t>
            </a:r>
            <a:r>
              <a:rPr lang="en-US" sz="16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cs-CZ" sz="16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act</a:t>
            </a:r>
            <a:r>
              <a:rPr lang="cs-CZ" sz="16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US" sz="1600" dirty="0" err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</a:t>
            </a:r>
            <a:r>
              <a:rPr lang="en-US" sz="16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alleles  </a:t>
            </a:r>
          </a:p>
          <a:p>
            <a:pPr marL="571500" lvl="1" indent="0">
              <a:buNone/>
            </a:pPr>
            <a:endParaRPr lang="en-US" sz="1600" dirty="0" smtClean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4943938"/>
      </p:ext>
    </p:extLst>
  </p:cSld>
  <p:clrMapOvr>
    <a:masterClrMapping/>
  </p:clrMapOvr>
  <p:transition spd="med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5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-6350"/>
            <a:ext cx="9144000" cy="68643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pic>
      <p:sp>
        <p:nvSpPr>
          <p:cNvPr id="106498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319872"/>
            <a:ext cx="9046866" cy="11430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pPr algn="ctr" eaLnBrk="1" hangingPunct="1"/>
            <a:r>
              <a:rPr lang="en-US" altLang="cs-CZ" dirty="0" smtClean="0">
                <a:solidFill>
                  <a:srgbClr val="000000"/>
                </a:solidFill>
              </a:rPr>
              <a:t>Interaction of two genes </a:t>
            </a:r>
            <a:br>
              <a:rPr lang="en-US" altLang="cs-CZ" dirty="0" smtClean="0">
                <a:solidFill>
                  <a:srgbClr val="000000"/>
                </a:solidFill>
              </a:rPr>
            </a:br>
            <a:r>
              <a:rPr lang="en-US" altLang="cs-CZ" dirty="0" smtClean="0">
                <a:solidFill>
                  <a:srgbClr val="000000"/>
                </a:solidFill>
              </a:rPr>
              <a:t>changes in F2 ratios</a:t>
            </a:r>
          </a:p>
        </p:txBody>
      </p:sp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029767" y="1802840"/>
            <a:ext cx="3225521" cy="377653"/>
          </a:xfrm>
          <a:solidFill>
            <a:schemeClr val="bg1"/>
          </a:solidFill>
        </p:spPr>
        <p:txBody>
          <a:bodyPr/>
          <a:lstStyle/>
          <a:p>
            <a:pPr marL="0" indent="0" eaLnBrk="1" hangingPunct="1">
              <a:buNone/>
            </a:pPr>
            <a:r>
              <a:rPr lang="en-US" altLang="cs-CZ" sz="2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Dihybrid crossing 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2029767" y="2467704"/>
            <a:ext cx="3225521" cy="37765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eaLnBrk="1" hangingPunct="1">
              <a:buFont typeface="Wingdings" panose="05000000000000000000" pitchFamily="2" charset="2"/>
              <a:buNone/>
            </a:pPr>
            <a:r>
              <a:rPr lang="en-US" altLang="cs-CZ" sz="2000" kern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Inhibition 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2029766" y="3132568"/>
            <a:ext cx="3225521" cy="37765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eaLnBrk="1" hangingPunct="1">
              <a:buFont typeface="Wingdings" panose="05000000000000000000" pitchFamily="2" charset="2"/>
              <a:buNone/>
            </a:pPr>
            <a:r>
              <a:rPr lang="en-US" altLang="cs-CZ" sz="2000" kern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Complementarity</a:t>
            </a: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2029766" y="3797432"/>
            <a:ext cx="3225521" cy="37765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eaLnBrk="1" hangingPunct="1">
              <a:buFont typeface="Wingdings" panose="05000000000000000000" pitchFamily="2" charset="2"/>
              <a:buNone/>
            </a:pPr>
            <a:r>
              <a:rPr lang="en-US" altLang="cs-CZ" sz="2000" kern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Recessive epistasis</a:t>
            </a: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2029766" y="4462296"/>
            <a:ext cx="3225521" cy="37765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eaLnBrk="1" hangingPunct="1">
              <a:buFont typeface="Wingdings" panose="05000000000000000000" pitchFamily="2" charset="2"/>
              <a:buNone/>
            </a:pPr>
            <a:r>
              <a:rPr lang="en-US" altLang="cs-CZ" sz="2000" kern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Dominant epistasis</a:t>
            </a: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2029766" y="5127160"/>
            <a:ext cx="3225521" cy="37765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eaLnBrk="1" hangingPunct="1">
              <a:buFont typeface="Wingdings" panose="05000000000000000000" pitchFamily="2" charset="2"/>
              <a:buNone/>
            </a:pPr>
            <a:r>
              <a:rPr lang="en-US" altLang="cs-CZ" sz="2000" kern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Duplicity non-cumulative</a:t>
            </a:r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 bwMode="auto">
          <a:xfrm>
            <a:off x="2029766" y="5677320"/>
            <a:ext cx="3225521" cy="49235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eaLnBrk="1" hangingPunct="1">
              <a:buFont typeface="Wingdings" panose="05000000000000000000" pitchFamily="2" charset="2"/>
              <a:buNone/>
            </a:pPr>
            <a:r>
              <a:rPr lang="en-US" altLang="cs-CZ" sz="2000" kern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Duplicity cumulative </a:t>
            </a:r>
            <a:r>
              <a:rPr lang="en-US" altLang="cs-CZ" sz="1400" kern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(dominant)</a:t>
            </a:r>
            <a:endParaRPr lang="en-US" altLang="cs-CZ" sz="2000" kern="0" dirty="0" smtClean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370705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08568" y="611275"/>
            <a:ext cx="10566400" cy="805543"/>
          </a:xfrm>
        </p:spPr>
        <p:txBody>
          <a:bodyPr/>
          <a:lstStyle/>
          <a:p>
            <a:pPr algn="ctr"/>
            <a:r>
              <a:rPr lang="en-US" sz="4000" dirty="0" smtClean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Heredity of sexuality and sex-linked traits </a:t>
            </a:r>
            <a:endParaRPr lang="en-US" sz="4000" dirty="0">
              <a:solidFill>
                <a:srgbClr val="00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08568" y="1990412"/>
            <a:ext cx="10475731" cy="4380243"/>
          </a:xfrm>
        </p:spPr>
        <p:txBody>
          <a:bodyPr/>
          <a:lstStyle/>
          <a:p>
            <a:pPr eaLnBrk="1" hangingPunct="1">
              <a:lnSpc>
                <a:spcPct val="80000"/>
              </a:lnSpc>
              <a:tabLst>
                <a:tab pos="2335213" algn="l"/>
              </a:tabLst>
              <a:defRPr/>
            </a:pPr>
            <a:r>
              <a:rPr lang="en-US" altLang="cs-CZ" sz="32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Evolution</a:t>
            </a:r>
            <a:r>
              <a:rPr lang="en-US" altLang="cs-CZ" sz="32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– asexual to sexual and haploid to diploid </a:t>
            </a:r>
            <a:r>
              <a:rPr lang="cs-CZ" altLang="cs-CZ" sz="32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	</a:t>
            </a:r>
            <a:r>
              <a:rPr lang="en-US" altLang="cs-CZ" sz="32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organisms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altLang="cs-CZ" sz="32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Reason = to </a:t>
            </a:r>
            <a:r>
              <a:rPr lang="en-US" altLang="cs-CZ" sz="32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maximize</a:t>
            </a:r>
            <a:r>
              <a:rPr lang="en-US" altLang="cs-CZ" sz="32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to genotype </a:t>
            </a:r>
            <a:r>
              <a:rPr lang="en-US" altLang="cs-CZ" sz="32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variability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altLang="cs-CZ" sz="32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Sexual organisms – change of haploid / diploid stage, reduction of diploid number of chromosomes (</a:t>
            </a:r>
            <a:r>
              <a:rPr lang="en-US" altLang="cs-CZ" sz="32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meiosis</a:t>
            </a:r>
            <a:r>
              <a:rPr lang="en-US" altLang="cs-CZ" sz="32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altLang="cs-CZ" sz="32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Some organisms can reproduce asexually or ca</a:t>
            </a:r>
            <a:r>
              <a:rPr lang="cs-CZ" altLang="cs-CZ" sz="32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en-US" altLang="cs-CZ" sz="32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change per</a:t>
            </a:r>
            <a:r>
              <a:rPr lang="cs-CZ" altLang="cs-CZ" sz="32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US" altLang="cs-CZ" sz="3200" dirty="0" err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ods</a:t>
            </a:r>
            <a:r>
              <a:rPr lang="en-US" altLang="cs-CZ" sz="32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of sexual /</a:t>
            </a:r>
            <a:r>
              <a:rPr lang="en-US" altLang="cs-CZ" sz="3200" dirty="0" err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asexu</a:t>
            </a:r>
            <a:r>
              <a:rPr lang="cs-CZ" altLang="cs-CZ" sz="32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US" altLang="cs-CZ" sz="32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 </a:t>
            </a:r>
            <a:r>
              <a:rPr lang="en-US" altLang="cs-CZ" sz="3200" dirty="0" err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reprod</a:t>
            </a:r>
            <a:r>
              <a:rPr lang="cs-CZ" altLang="cs-CZ" sz="32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</a:t>
            </a:r>
            <a:r>
              <a:rPr lang="en-US" altLang="cs-CZ" sz="3200" dirty="0" err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ction</a:t>
            </a:r>
            <a:r>
              <a:rPr lang="en-US" altLang="cs-CZ" sz="32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altLang="cs-CZ" sz="32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most of the </a:t>
            </a:r>
            <a:r>
              <a:rPr lang="en-US" altLang="cs-CZ" sz="32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eukaryotic</a:t>
            </a:r>
            <a:r>
              <a:rPr lang="en-US" altLang="cs-CZ" sz="32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organisms use </a:t>
            </a:r>
            <a:r>
              <a:rPr lang="en-US" altLang="cs-CZ" sz="32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sexual</a:t>
            </a:r>
            <a:r>
              <a:rPr lang="en-US" altLang="cs-CZ" sz="32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reproduction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2911450"/>
      </p:ext>
    </p:extLst>
  </p:cSld>
  <p:clrMapOvr>
    <a:masterClrMapping/>
  </p:clrMapOvr>
  <p:transition spd="med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>
            <a:extLst>
              <a:ext uri="{FF2B5EF4-FFF2-40B4-BE49-F238E27FC236}">
                <a16:creationId xmlns:a16="http://schemas.microsoft.com/office/drawing/2014/main" id="{834EC8A2-D2BD-47D0-B466-F98EB2AC0E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39556" y="2554325"/>
            <a:ext cx="3227211" cy="25299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29699" name="Nadpis 1"/>
          <p:cNvSpPr>
            <a:spLocks noGrp="1" noChangeArrowheads="1"/>
          </p:cNvSpPr>
          <p:nvPr>
            <p:ph type="title"/>
          </p:nvPr>
        </p:nvSpPr>
        <p:spPr>
          <a:xfrm>
            <a:off x="927311" y="472028"/>
            <a:ext cx="10566400" cy="723726"/>
          </a:xfrm>
        </p:spPr>
        <p:txBody>
          <a:bodyPr/>
          <a:lstStyle/>
          <a:p>
            <a:pPr algn="ctr"/>
            <a:r>
              <a:rPr lang="en-US" sz="400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Heredity of sexuality and sex-linked traits </a:t>
            </a:r>
            <a:endParaRPr lang="en-US" altLang="cs-CZ" sz="4000" dirty="0" smtClean="0">
              <a:solidFill>
                <a:srgbClr val="00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4580" name="Zástupný symbol pro obsah 2"/>
          <p:cNvSpPr>
            <a:spLocks noGrp="1" noChangeArrowheads="1"/>
          </p:cNvSpPr>
          <p:nvPr>
            <p:ph idx="1"/>
          </p:nvPr>
        </p:nvSpPr>
        <p:spPr>
          <a:xfrm>
            <a:off x="182685" y="1615028"/>
            <a:ext cx="8267979" cy="4641955"/>
          </a:xfrm>
        </p:spPr>
        <p:txBody>
          <a:bodyPr/>
          <a:lstStyle/>
          <a:p>
            <a:r>
              <a:rPr lang="en-US" altLang="cs-CZ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Basic </a:t>
            </a:r>
            <a:r>
              <a:rPr lang="en-US" altLang="cs-CZ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features </a:t>
            </a:r>
            <a:r>
              <a:rPr lang="en-US" altLang="cs-CZ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 sexuality are the </a:t>
            </a:r>
            <a:r>
              <a:rPr lang="en-US" altLang="cs-CZ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same in all eukaryotes </a:t>
            </a:r>
            <a:r>
              <a:rPr lang="en-US" altLang="cs-CZ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 there are two  types of sex (sexual organs with production of </a:t>
            </a:r>
            <a:r>
              <a:rPr lang="en-US" altLang="cs-CZ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male or female gametes</a:t>
            </a:r>
            <a:r>
              <a:rPr lang="en-US" altLang="cs-CZ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and new generation arise from connection of both gametes </a:t>
            </a:r>
          </a:p>
          <a:p>
            <a:r>
              <a:rPr lang="en-US" altLang="cs-CZ" b="1" dirty="0" err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Anisogamy</a:t>
            </a:r>
            <a:r>
              <a:rPr lang="en-US" altLang="cs-CZ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- difference in </a:t>
            </a:r>
            <a:r>
              <a:rPr lang="en-US" altLang="cs-CZ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size</a:t>
            </a:r>
            <a:r>
              <a:rPr lang="en-US" altLang="cs-CZ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of male / female gametes</a:t>
            </a:r>
            <a:endParaRPr lang="en-US" altLang="cs-CZ" b="1" dirty="0" smtClean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altLang="cs-CZ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Evolution of separate sex leads to creation </a:t>
            </a:r>
          </a:p>
          <a:p>
            <a:pPr marL="0" indent="0">
              <a:buNone/>
            </a:pPr>
            <a:r>
              <a:rPr lang="cs-CZ" altLang="cs-CZ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</a:t>
            </a:r>
            <a:r>
              <a:rPr lang="en-US" altLang="cs-CZ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 hap</a:t>
            </a:r>
            <a:r>
              <a:rPr lang="cs-CZ" altLang="cs-CZ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en-US" altLang="cs-CZ" dirty="0" err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oid</a:t>
            </a:r>
            <a:r>
              <a:rPr lang="en-US" altLang="cs-CZ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gametes  - meiosis</a:t>
            </a:r>
            <a:endParaRPr lang="en-US" altLang="cs-CZ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581" name="TextovéPole 1"/>
          <p:cNvSpPr txBox="1">
            <a:spLocks noChangeArrowheads="1"/>
          </p:cNvSpPr>
          <p:nvPr/>
        </p:nvSpPr>
        <p:spPr bwMode="auto">
          <a:xfrm>
            <a:off x="8268250" y="5167533"/>
            <a:ext cx="3478419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cs-CZ" sz="1800" dirty="0" smtClean="0"/>
              <a:t>        </a:t>
            </a:r>
            <a:r>
              <a:rPr lang="cs-CZ" altLang="cs-CZ" sz="1800" dirty="0" smtClean="0"/>
              <a:t>Man</a:t>
            </a:r>
            <a:r>
              <a:rPr lang="en-US" altLang="cs-CZ" sz="1800" dirty="0" smtClean="0"/>
              <a:t> 10</a:t>
            </a:r>
            <a:r>
              <a:rPr lang="en-US" altLang="cs-CZ" sz="1800" baseline="30000" dirty="0" smtClean="0"/>
              <a:t>12</a:t>
            </a:r>
            <a:r>
              <a:rPr lang="en-US" altLang="cs-CZ" sz="1800" dirty="0" smtClean="0"/>
              <a:t> </a:t>
            </a:r>
            <a:r>
              <a:rPr lang="cs-CZ" altLang="cs-CZ" sz="1800" dirty="0" err="1" smtClean="0"/>
              <a:t>sperms</a:t>
            </a:r>
            <a:r>
              <a:rPr lang="cs-CZ" altLang="cs-CZ" sz="1800" dirty="0" smtClean="0"/>
              <a:t> per </a:t>
            </a:r>
            <a:r>
              <a:rPr lang="cs-CZ" altLang="cs-CZ" sz="1800" dirty="0" err="1" smtClean="0"/>
              <a:t>life</a:t>
            </a:r>
            <a:endParaRPr lang="en-US" altLang="cs-CZ" sz="1800" dirty="0" smtClean="0"/>
          </a:p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dirty="0" smtClean="0"/>
              <a:t>      </a:t>
            </a:r>
            <a:r>
              <a:rPr lang="cs-CZ" altLang="cs-CZ" sz="1800" dirty="0" err="1" smtClean="0"/>
              <a:t>Woman</a:t>
            </a:r>
            <a:r>
              <a:rPr lang="en-US" altLang="cs-CZ" sz="1800" dirty="0" smtClean="0"/>
              <a:t> 2,5</a:t>
            </a:r>
            <a:r>
              <a:rPr lang="cs-CZ" altLang="cs-CZ" sz="1800" dirty="0" smtClean="0"/>
              <a:t> </a:t>
            </a:r>
            <a:r>
              <a:rPr lang="cs-CZ" altLang="cs-CZ" sz="1800" dirty="0" err="1" smtClean="0"/>
              <a:t>millions</a:t>
            </a:r>
            <a:r>
              <a:rPr lang="en-US" altLang="cs-CZ" sz="1800" dirty="0" smtClean="0"/>
              <a:t> </a:t>
            </a:r>
            <a:r>
              <a:rPr lang="cs-CZ" altLang="cs-CZ" sz="1800" dirty="0" err="1" smtClean="0"/>
              <a:t>of</a:t>
            </a:r>
            <a:r>
              <a:rPr lang="cs-CZ" altLang="cs-CZ" sz="1800" dirty="0" smtClean="0"/>
              <a:t> </a:t>
            </a:r>
            <a:r>
              <a:rPr lang="en-US" altLang="cs-CZ" sz="1800" dirty="0" err="1" smtClean="0"/>
              <a:t>oocyt</a:t>
            </a:r>
            <a:r>
              <a:rPr lang="cs-CZ" altLang="cs-CZ" sz="1800" dirty="0" smtClean="0"/>
              <a:t>es </a:t>
            </a:r>
            <a:r>
              <a:rPr lang="cs-CZ" altLang="cs-CZ" sz="1800" dirty="0" err="1" smtClean="0"/>
              <a:t>only</a:t>
            </a:r>
            <a:r>
              <a:rPr lang="cs-CZ" altLang="cs-CZ" sz="1800" dirty="0" smtClean="0"/>
              <a:t> </a:t>
            </a:r>
            <a:r>
              <a:rPr lang="en-US" altLang="cs-CZ" sz="1800" dirty="0" smtClean="0"/>
              <a:t>400</a:t>
            </a:r>
            <a:r>
              <a:rPr lang="cs-CZ" altLang="cs-CZ" sz="1800" dirty="0" smtClean="0"/>
              <a:t> </a:t>
            </a:r>
            <a:r>
              <a:rPr lang="cs-CZ" altLang="cs-CZ" sz="1800" dirty="0" err="1" smtClean="0"/>
              <a:t>will</a:t>
            </a:r>
            <a:r>
              <a:rPr lang="cs-CZ" altLang="cs-CZ" sz="1800" dirty="0" smtClean="0"/>
              <a:t> </a:t>
            </a:r>
            <a:r>
              <a:rPr lang="cs-CZ" altLang="cs-CZ" sz="1800" dirty="0" err="1" smtClean="0"/>
              <a:t>mature</a:t>
            </a:r>
            <a:endParaRPr lang="en-US" altLang="cs-CZ" sz="1800" dirty="0"/>
          </a:p>
        </p:txBody>
      </p:sp>
      <p:sp>
        <p:nvSpPr>
          <p:cNvPr id="26631" name="Šipka doprava 1"/>
          <p:cNvSpPr>
            <a:spLocks noChangeArrowheads="1"/>
          </p:cNvSpPr>
          <p:nvPr/>
        </p:nvSpPr>
        <p:spPr bwMode="auto">
          <a:xfrm>
            <a:off x="6909881" y="4376958"/>
            <a:ext cx="936625" cy="293688"/>
          </a:xfrm>
          <a:prstGeom prst="rightArrow">
            <a:avLst>
              <a:gd name="adj1" fmla="val 50000"/>
              <a:gd name="adj2" fmla="val 50126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cs-CZ" sz="1800" dirty="0"/>
          </a:p>
        </p:txBody>
      </p:sp>
    </p:spTree>
    <p:extLst>
      <p:ext uri="{BB962C8B-B14F-4D97-AF65-F5344CB8AC3E}">
        <p14:creationId xmlns:p14="http://schemas.microsoft.com/office/powerpoint/2010/main" val="363326321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31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AutoShape 2"/>
          <p:cNvSpPr>
            <a:spLocks noGrp="1" noChangeArrowheads="1"/>
          </p:cNvSpPr>
          <p:nvPr>
            <p:ph type="title" idx="4294967295"/>
          </p:nvPr>
        </p:nvSpPr>
        <p:spPr>
          <a:xfrm>
            <a:off x="793820" y="476250"/>
            <a:ext cx="10962751" cy="739601"/>
          </a:xfrm>
        </p:spPr>
        <p:txBody>
          <a:bodyPr/>
          <a:lstStyle/>
          <a:p>
            <a:pPr algn="ctr" eaLnBrk="1" hangingPunct="1"/>
            <a:r>
              <a:rPr lang="en-US" sz="400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Heredity of sexuality and sex-linked traits </a:t>
            </a:r>
            <a:endParaRPr lang="en-US" altLang="cs-CZ" sz="4000" dirty="0" smtClean="0">
              <a:solidFill>
                <a:srgbClr val="00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71789" y="1304471"/>
            <a:ext cx="11495314" cy="4808538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altLang="cs-CZ" sz="3200" b="1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Sexual differentiation</a:t>
            </a:r>
          </a:p>
          <a:p>
            <a:pPr eaLnBrk="1" hangingPunct="1"/>
            <a:r>
              <a:rPr lang="en-US" altLang="cs-CZ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Primary differentiation</a:t>
            </a:r>
          </a:p>
          <a:p>
            <a:pPr lvl="1" eaLnBrk="1" hangingPunct="1"/>
            <a:r>
              <a:rPr lang="en-US" altLang="cs-CZ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Include creation of reproduction organs (gonads) </a:t>
            </a:r>
          </a:p>
          <a:p>
            <a:pPr eaLnBrk="1" hangingPunct="1"/>
            <a:r>
              <a:rPr lang="en-US" altLang="cs-CZ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Secondary differentiation</a:t>
            </a:r>
          </a:p>
          <a:p>
            <a:pPr lvl="1" eaLnBrk="1" hangingPunct="1"/>
            <a:r>
              <a:rPr lang="en-US" altLang="cs-CZ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Include differentiation of other organs (mammary glands, genitalia, etc.)</a:t>
            </a:r>
          </a:p>
          <a:p>
            <a:pPr eaLnBrk="1" hangingPunct="1"/>
            <a:endParaRPr lang="en-US" altLang="cs-CZ" sz="1800" dirty="0" smtClean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/>
            <a:r>
              <a:rPr lang="en-US" altLang="cs-CZ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Organisms can carry </a:t>
            </a:r>
          </a:p>
          <a:p>
            <a:pPr marL="457200" lvl="1" indent="0" eaLnBrk="1" hangingPunct="1">
              <a:buNone/>
            </a:pPr>
            <a:r>
              <a:rPr lang="en-US" altLang="cs-CZ" sz="2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A) just one type of gonads (male / female) dioecious (plants) , </a:t>
            </a:r>
            <a:r>
              <a:rPr lang="en-US" altLang="cs-CZ" sz="2000" dirty="0" err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gonochorism</a:t>
            </a:r>
            <a:r>
              <a:rPr lang="en-US" altLang="cs-CZ" sz="2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(animals, higher mammals)</a:t>
            </a:r>
          </a:p>
          <a:p>
            <a:pPr marL="857250" lvl="2" indent="0" eaLnBrk="1" hangingPunct="1">
              <a:buNone/>
            </a:pPr>
            <a:r>
              <a:rPr lang="en-US" altLang="cs-CZ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- The sex in </a:t>
            </a:r>
            <a:r>
              <a:rPr lang="en-US" altLang="cs-CZ" dirty="0" err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gonochorism</a:t>
            </a:r>
            <a:r>
              <a:rPr lang="en-US" altLang="cs-CZ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 determined by  genetic traits (GSD) </a:t>
            </a:r>
            <a:r>
              <a:rPr lang="cs-CZ" altLang="cs-CZ" dirty="0" err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</a:t>
            </a:r>
            <a:r>
              <a:rPr lang="cs-CZ" altLang="cs-CZ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cs-CZ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by environmental factors (ESD)</a:t>
            </a:r>
          </a:p>
          <a:p>
            <a:pPr marL="457200" lvl="1" indent="0" eaLnBrk="1" hangingPunct="1">
              <a:buNone/>
            </a:pPr>
            <a:r>
              <a:rPr lang="en-US" altLang="cs-CZ" sz="2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 both male and female gonads at same time  - monoecious, hermaphrodites</a:t>
            </a:r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0" y="-276999"/>
            <a:ext cx="65" cy="55399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52400" y="-124599"/>
            <a:ext cx="65" cy="55399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421381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3" grpId="0" autoUpdateAnimBg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66463" y="380163"/>
            <a:ext cx="10566400" cy="821556"/>
          </a:xfrm>
        </p:spPr>
        <p:txBody>
          <a:bodyPr/>
          <a:lstStyle/>
          <a:p>
            <a:pPr algn="ctr"/>
            <a:r>
              <a:rPr lang="en-US" sz="4000" dirty="0" smtClean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Discovery of sex chromosomes</a:t>
            </a:r>
            <a:endParaRPr lang="en-US" sz="4000" dirty="0">
              <a:solidFill>
                <a:srgbClr val="00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31594" y="1481612"/>
            <a:ext cx="9817239" cy="4924215"/>
          </a:xfrm>
        </p:spPr>
        <p:txBody>
          <a:bodyPr/>
          <a:lstStyle/>
          <a:p>
            <a:pPr marL="449263" indent="-449263"/>
            <a:r>
              <a:rPr lang="en-US" sz="2400" b="1" dirty="0" smtClean="0">
                <a:solidFill>
                  <a:srgbClr val="000000"/>
                </a:solidFill>
              </a:rPr>
              <a:t>1891</a:t>
            </a:r>
            <a:r>
              <a:rPr lang="en-US" sz="2400" dirty="0" smtClean="0">
                <a:solidFill>
                  <a:srgbClr val="000000"/>
                </a:solidFill>
              </a:rPr>
              <a:t>: H. </a:t>
            </a:r>
            <a:r>
              <a:rPr lang="en-US" sz="2400" dirty="0" err="1" smtClean="0">
                <a:solidFill>
                  <a:srgbClr val="000000"/>
                </a:solidFill>
              </a:rPr>
              <a:t>Henking</a:t>
            </a:r>
            <a:r>
              <a:rPr lang="en-US" sz="2400" dirty="0" smtClean="0">
                <a:solidFill>
                  <a:srgbClr val="000000"/>
                </a:solidFill>
              </a:rPr>
              <a:t> – „additional“ chromosome in </a:t>
            </a:r>
            <a:r>
              <a:rPr lang="en-US" sz="2400" i="1" dirty="0" err="1" smtClean="0">
                <a:solidFill>
                  <a:srgbClr val="000000"/>
                </a:solidFill>
              </a:rPr>
              <a:t>Pyrrhocoris</a:t>
            </a:r>
            <a:r>
              <a:rPr lang="en-US" sz="2400" dirty="0" smtClean="0">
                <a:solidFill>
                  <a:srgbClr val="000000"/>
                </a:solidFill>
              </a:rPr>
              <a:t> males </a:t>
            </a:r>
          </a:p>
          <a:p>
            <a:pPr marL="449263" indent="-449263"/>
            <a:endParaRPr lang="cs-CZ" sz="2400" b="1" dirty="0">
              <a:solidFill>
                <a:srgbClr val="000000"/>
              </a:solidFill>
            </a:endParaRPr>
          </a:p>
          <a:p>
            <a:pPr marL="449263" indent="-449263"/>
            <a:r>
              <a:rPr lang="en-US" sz="2400" b="1" dirty="0" smtClean="0">
                <a:solidFill>
                  <a:srgbClr val="000000"/>
                </a:solidFill>
              </a:rPr>
              <a:t>1902</a:t>
            </a:r>
            <a:r>
              <a:rPr lang="en-US" sz="2400" dirty="0" smtClean="0">
                <a:solidFill>
                  <a:srgbClr val="000000"/>
                </a:solidFill>
              </a:rPr>
              <a:t>: McClung - two types of sperm in several kinds of insect </a:t>
            </a:r>
          </a:p>
          <a:p>
            <a:pPr marL="449263" indent="-449263"/>
            <a:endParaRPr lang="cs-CZ" sz="2400" b="1" dirty="0" smtClean="0">
              <a:solidFill>
                <a:srgbClr val="000000"/>
              </a:solidFill>
            </a:endParaRPr>
          </a:p>
          <a:p>
            <a:pPr marL="449263" indent="-449263"/>
            <a:r>
              <a:rPr lang="en-US" sz="2400" b="1" dirty="0" smtClean="0">
                <a:solidFill>
                  <a:srgbClr val="000000"/>
                </a:solidFill>
              </a:rPr>
              <a:t>1905</a:t>
            </a:r>
            <a:r>
              <a:rPr lang="en-US" sz="2400" dirty="0" smtClean="0">
                <a:solidFill>
                  <a:srgbClr val="000000"/>
                </a:solidFill>
              </a:rPr>
              <a:t>: N. Stevens</a:t>
            </a:r>
            <a:r>
              <a:rPr lang="cs-CZ" sz="2400" dirty="0" smtClean="0">
                <a:solidFill>
                  <a:srgbClr val="000000"/>
                </a:solidFill>
              </a:rPr>
              <a:t> - </a:t>
            </a:r>
            <a:r>
              <a:rPr lang="en-US" sz="2400" dirty="0" smtClean="0">
                <a:solidFill>
                  <a:srgbClr val="000000"/>
                </a:solidFill>
              </a:rPr>
              <a:t>discovery of sex chromosomes in </a:t>
            </a:r>
            <a:r>
              <a:rPr lang="en-US" sz="2400" i="1" dirty="0" smtClean="0">
                <a:solidFill>
                  <a:srgbClr val="000000"/>
                </a:solidFill>
              </a:rPr>
              <a:t>Tenebrio </a:t>
            </a:r>
          </a:p>
          <a:p>
            <a:pPr marL="0" indent="0">
              <a:buNone/>
            </a:pPr>
            <a:r>
              <a:rPr lang="en-US" sz="2400" i="1" dirty="0" smtClean="0">
                <a:solidFill>
                  <a:srgbClr val="000000"/>
                </a:solidFill>
              </a:rPr>
              <a:t>	 </a:t>
            </a:r>
            <a:r>
              <a:rPr lang="cs-CZ" sz="2400" i="1" dirty="0">
                <a:solidFill>
                  <a:srgbClr val="000000"/>
                </a:solidFill>
              </a:rPr>
              <a:t> </a:t>
            </a:r>
            <a:r>
              <a:rPr lang="cs-CZ" sz="2400" i="1" dirty="0" smtClean="0">
                <a:solidFill>
                  <a:srgbClr val="000000"/>
                </a:solidFill>
              </a:rPr>
              <a:t>  </a:t>
            </a:r>
            <a:r>
              <a:rPr lang="en-US" sz="2400" i="1" dirty="0" smtClean="0">
                <a:solidFill>
                  <a:srgbClr val="000000"/>
                </a:solidFill>
              </a:rPr>
              <a:t>- </a:t>
            </a:r>
            <a:r>
              <a:rPr lang="en-US" sz="2400" dirty="0" smtClean="0">
                <a:solidFill>
                  <a:srgbClr val="000000"/>
                </a:solidFill>
              </a:rPr>
              <a:t>small one (Y) is responsible for male sex determination</a:t>
            </a:r>
          </a:p>
          <a:p>
            <a:pPr marL="0" indent="0">
              <a:buNone/>
            </a:pPr>
            <a:endParaRPr lang="cs-CZ" sz="2400" dirty="0" smtClean="0">
              <a:solidFill>
                <a:srgbClr val="000000"/>
              </a:solidFill>
            </a:endParaRPr>
          </a:p>
          <a:p>
            <a:r>
              <a:rPr lang="en-US" sz="2400" b="1" dirty="0" smtClean="0">
                <a:solidFill>
                  <a:srgbClr val="000000"/>
                </a:solidFill>
              </a:rPr>
              <a:t>1906: E.B. Wilson – </a:t>
            </a:r>
            <a:r>
              <a:rPr lang="en-US" sz="2400" dirty="0" smtClean="0">
                <a:solidFill>
                  <a:srgbClr val="000000"/>
                </a:solidFill>
              </a:rPr>
              <a:t>XY designation of sex chromosomes</a:t>
            </a:r>
          </a:p>
          <a:p>
            <a:pPr lvl="7">
              <a:buFontTx/>
              <a:buChar char="-"/>
            </a:pPr>
            <a:r>
              <a:rPr lang="en-US" sz="2400" i="1" dirty="0" err="1" smtClean="0">
                <a:solidFill>
                  <a:srgbClr val="000000"/>
                </a:solidFill>
              </a:rPr>
              <a:t>Protenor</a:t>
            </a:r>
            <a:r>
              <a:rPr lang="en-US" sz="2400" i="1" dirty="0" smtClean="0">
                <a:solidFill>
                  <a:srgbClr val="000000"/>
                </a:solidFill>
              </a:rPr>
              <a:t> </a:t>
            </a:r>
            <a:r>
              <a:rPr lang="en-US" sz="2400" dirty="0" smtClean="0">
                <a:solidFill>
                  <a:srgbClr val="000000"/>
                </a:solidFill>
              </a:rPr>
              <a:t>AAXX – females, AAXY males </a:t>
            </a:r>
          </a:p>
          <a:p>
            <a:endParaRPr lang="cs-CZ" sz="2400" b="1" dirty="0" smtClean="0">
              <a:solidFill>
                <a:srgbClr val="000000"/>
              </a:solidFill>
            </a:endParaRPr>
          </a:p>
          <a:p>
            <a:r>
              <a:rPr lang="en-US" sz="2400" b="1" dirty="0" smtClean="0">
                <a:solidFill>
                  <a:srgbClr val="000000"/>
                </a:solidFill>
              </a:rPr>
              <a:t>1913: Seiler: </a:t>
            </a:r>
            <a:r>
              <a:rPr lang="en-US" sz="2400" dirty="0" smtClean="0">
                <a:solidFill>
                  <a:srgbClr val="000000"/>
                </a:solidFill>
              </a:rPr>
              <a:t>butterflies AAXY – females, AAXX males</a:t>
            </a:r>
          </a:p>
        </p:txBody>
      </p:sp>
      <p:pic>
        <p:nvPicPr>
          <p:cNvPr id="23556" name="Picture 4" descr="alternativní popis obrázku chyb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6751" y="1201719"/>
            <a:ext cx="1165048" cy="1306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46751" y="3329404"/>
            <a:ext cx="1165048" cy="873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14298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err="1"/>
              <a:t>History</a:t>
            </a:r>
            <a:r>
              <a:rPr lang="cs-CZ" b="1" dirty="0"/>
              <a:t> </a:t>
            </a:r>
            <a:r>
              <a:rPr lang="cs-CZ" b="1" dirty="0" err="1"/>
              <a:t>of</a:t>
            </a:r>
            <a:r>
              <a:rPr lang="cs-CZ" b="1" dirty="0"/>
              <a:t> </a:t>
            </a:r>
            <a:r>
              <a:rPr lang="cs-CZ" b="1" dirty="0" err="1" smtClean="0"/>
              <a:t>genetics</a:t>
            </a:r>
            <a:r>
              <a:rPr lang="cs-CZ" b="1" dirty="0" smtClean="0"/>
              <a:t>: </a:t>
            </a:r>
            <a:r>
              <a:rPr lang="cs-CZ" b="1" dirty="0" err="1" smtClean="0"/>
              <a:t>Middle</a:t>
            </a:r>
            <a:r>
              <a:rPr lang="cs-CZ" b="1" dirty="0" smtClean="0"/>
              <a:t> </a:t>
            </a:r>
            <a:r>
              <a:rPr lang="cs-CZ" b="1" dirty="0" err="1" smtClean="0"/>
              <a:t>age</a:t>
            </a:r>
            <a:r>
              <a:rPr lang="cs-CZ" b="1" dirty="0" smtClean="0"/>
              <a:t> </a:t>
            </a:r>
            <a:r>
              <a:rPr lang="cs-CZ" b="1" dirty="0" err="1" smtClean="0"/>
              <a:t>theories</a:t>
            </a:r>
            <a:r>
              <a:rPr lang="cs-CZ" b="1" dirty="0" smtClean="0"/>
              <a:t>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25625"/>
            <a:ext cx="8237706" cy="435133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cs-CZ" b="1" dirty="0" smtClean="0"/>
              <a:t>1) </a:t>
            </a:r>
            <a:r>
              <a:rPr lang="en-US" b="1" dirty="0" smtClean="0"/>
              <a:t>Preformation theory </a:t>
            </a:r>
            <a:r>
              <a:rPr lang="en-US" dirty="0" smtClean="0"/>
              <a:t>(</a:t>
            </a:r>
            <a:r>
              <a:rPr lang="en-US" i="1" dirty="0" err="1" smtClean="0"/>
              <a:t>Malphigi</a:t>
            </a:r>
            <a:r>
              <a:rPr lang="en-US" i="1" dirty="0" smtClean="0"/>
              <a:t>, </a:t>
            </a:r>
            <a:r>
              <a:rPr lang="en-US" i="1" dirty="0" err="1" smtClean="0"/>
              <a:t>Swammerdan</a:t>
            </a:r>
            <a:r>
              <a:rPr lang="en-US" i="1" dirty="0" smtClean="0"/>
              <a:t>, Bonnet</a:t>
            </a:r>
            <a:r>
              <a:rPr lang="en-US" dirty="0" smtClean="0"/>
              <a:t>)  </a:t>
            </a:r>
          </a:p>
          <a:p>
            <a:r>
              <a:rPr lang="en-US" dirty="0" smtClean="0"/>
              <a:t>miniature individual of extremely small size is present in sperm or egg,  grows into a new individual after it receives nourishment in the womb of a female</a:t>
            </a:r>
          </a:p>
          <a:p>
            <a:r>
              <a:rPr lang="en-US" dirty="0" err="1" smtClean="0"/>
              <a:t>Spermists</a:t>
            </a:r>
            <a:r>
              <a:rPr lang="en-US" dirty="0" smtClean="0"/>
              <a:t> vs </a:t>
            </a:r>
            <a:r>
              <a:rPr lang="en-US" dirty="0" err="1" smtClean="0"/>
              <a:t>ovists</a:t>
            </a:r>
            <a:r>
              <a:rPr lang="en-US" dirty="0" smtClean="0"/>
              <a:t> – which cells bear key components for gender development?</a:t>
            </a:r>
            <a:endParaRPr lang="cs-CZ" dirty="0" smtClean="0"/>
          </a:p>
          <a:p>
            <a:pPr lvl="1"/>
            <a:endParaRPr lang="cs-CZ" i="1" dirty="0" smtClean="0"/>
          </a:p>
          <a:p>
            <a:pPr lvl="1">
              <a:buFont typeface="Wingdings" panose="05000000000000000000" pitchFamily="2" charset="2"/>
              <a:buChar char="Ø"/>
            </a:pPr>
            <a:r>
              <a:rPr lang="cs-CZ" i="1" dirty="0" smtClean="0"/>
              <a:t>Da Vinci </a:t>
            </a:r>
            <a:r>
              <a:rPr lang="cs-CZ" dirty="0" smtClean="0"/>
              <a:t>– </a:t>
            </a:r>
            <a:r>
              <a:rPr lang="cs-CZ" dirty="0" err="1" smtClean="0"/>
              <a:t>proposed</a:t>
            </a:r>
            <a:r>
              <a:rPr lang="cs-CZ" dirty="0" smtClean="0"/>
              <a:t> </a:t>
            </a:r>
            <a:r>
              <a:rPr lang="cs-CZ" dirty="0" err="1" smtClean="0"/>
              <a:t>equal</a:t>
            </a:r>
            <a:r>
              <a:rPr lang="cs-CZ" dirty="0" smtClean="0"/>
              <a:t> </a:t>
            </a:r>
            <a:r>
              <a:rPr lang="cs-CZ" dirty="0" err="1" smtClean="0"/>
              <a:t>contribution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parent´s</a:t>
            </a:r>
            <a:r>
              <a:rPr lang="cs-CZ" dirty="0" smtClean="0"/>
              <a:t> </a:t>
            </a:r>
            <a:r>
              <a:rPr lang="cs-CZ" dirty="0" err="1" smtClean="0"/>
              <a:t>traits</a:t>
            </a:r>
            <a:r>
              <a:rPr lang="cs-CZ" dirty="0" smtClean="0"/>
              <a:t> to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spring</a:t>
            </a:r>
            <a:r>
              <a:rPr lang="cs-CZ" dirty="0" smtClean="0"/>
              <a:t> 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cs-CZ" i="1" dirty="0" smtClean="0"/>
              <a:t>Van </a:t>
            </a:r>
            <a:r>
              <a:rPr lang="cs-CZ" i="1" dirty="0" err="1" smtClean="0"/>
              <a:t>Leeuwenhoek</a:t>
            </a:r>
            <a:r>
              <a:rPr lang="cs-CZ" i="1" dirty="0" smtClean="0"/>
              <a:t>  </a:t>
            </a:r>
            <a:r>
              <a:rPr lang="cs-CZ" dirty="0" smtClean="0"/>
              <a:t>- </a:t>
            </a:r>
            <a:r>
              <a:rPr lang="cs-CZ" b="1" dirty="0" err="1" smtClean="0"/>
              <a:t>animacules</a:t>
            </a:r>
            <a:r>
              <a:rPr lang="cs-CZ" dirty="0" smtClean="0"/>
              <a:t> (</a:t>
            </a:r>
            <a:r>
              <a:rPr lang="cs-CZ" dirty="0" err="1" smtClean="0"/>
              <a:t>aka</a:t>
            </a:r>
            <a:r>
              <a:rPr lang="cs-CZ" dirty="0" smtClean="0"/>
              <a:t> </a:t>
            </a:r>
            <a:r>
              <a:rPr lang="cs-CZ" dirty="0" err="1" smtClean="0"/>
              <a:t>sperms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mammals</a:t>
            </a:r>
            <a:r>
              <a:rPr lang="cs-CZ" dirty="0" smtClean="0"/>
              <a:t> nad </a:t>
            </a:r>
            <a:r>
              <a:rPr lang="cs-CZ" dirty="0" err="1" smtClean="0"/>
              <a:t>frog</a:t>
            </a:r>
            <a:r>
              <a:rPr lang="cs-CZ" dirty="0" smtClean="0"/>
              <a:t>) are </a:t>
            </a:r>
            <a:r>
              <a:rPr lang="cs-CZ" dirty="0" err="1" smtClean="0"/>
              <a:t>associated</a:t>
            </a:r>
            <a:r>
              <a:rPr lang="cs-CZ" dirty="0" smtClean="0"/>
              <a:t> </a:t>
            </a:r>
            <a:r>
              <a:rPr lang="cs-CZ" dirty="0" err="1" smtClean="0"/>
              <a:t>with</a:t>
            </a:r>
            <a:r>
              <a:rPr lang="cs-CZ" dirty="0" smtClean="0"/>
              <a:t> </a:t>
            </a:r>
            <a:r>
              <a:rPr lang="cs-CZ" dirty="0" err="1" smtClean="0"/>
              <a:t>eggs</a:t>
            </a:r>
            <a:r>
              <a:rPr lang="cs-CZ" dirty="0" smtClean="0"/>
              <a:t>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cs-CZ" i="1" dirty="0" err="1" smtClean="0"/>
              <a:t>Malphigi</a:t>
            </a:r>
            <a:r>
              <a:rPr lang="cs-CZ" i="1" dirty="0" smtClean="0"/>
              <a:t>, </a:t>
            </a:r>
            <a:r>
              <a:rPr lang="cs-CZ" i="1" dirty="0" err="1" smtClean="0"/>
              <a:t>Swammerdan</a:t>
            </a:r>
            <a:r>
              <a:rPr lang="cs-CZ" i="1" dirty="0" smtClean="0"/>
              <a:t>, </a:t>
            </a:r>
            <a:r>
              <a:rPr lang="cs-CZ" i="1" dirty="0" err="1" smtClean="0"/>
              <a:t>Bonnet</a:t>
            </a:r>
            <a:r>
              <a:rPr lang="cs-CZ" i="1" dirty="0" smtClean="0"/>
              <a:t>  </a:t>
            </a:r>
            <a:r>
              <a:rPr lang="cs-CZ" dirty="0" smtClean="0"/>
              <a:t>m</a:t>
            </a:r>
            <a:r>
              <a:rPr lang="en-US" dirty="0" err="1" smtClean="0"/>
              <a:t>iniature</a:t>
            </a:r>
            <a:r>
              <a:rPr lang="en-US" dirty="0" smtClean="0"/>
              <a:t> </a:t>
            </a:r>
            <a:r>
              <a:rPr lang="en-US" dirty="0"/>
              <a:t>individual of extremely small size is present in sperm or </a:t>
            </a:r>
            <a:r>
              <a:rPr lang="en-US" dirty="0" smtClean="0"/>
              <a:t>egg</a:t>
            </a:r>
            <a:r>
              <a:rPr lang="cs-CZ" dirty="0" smtClean="0"/>
              <a:t> (</a:t>
            </a:r>
            <a:r>
              <a:rPr lang="cs-CZ" b="1" dirty="0" err="1" smtClean="0"/>
              <a:t>hommunculus</a:t>
            </a:r>
            <a:r>
              <a:rPr lang="cs-CZ" b="1" dirty="0" smtClean="0"/>
              <a:t>)</a:t>
            </a:r>
            <a:r>
              <a:rPr lang="cs-CZ" dirty="0" smtClean="0"/>
              <a:t> </a:t>
            </a:r>
          </a:p>
          <a:p>
            <a:pPr marL="457200" lvl="1" indent="0">
              <a:buNone/>
            </a:pPr>
            <a:endParaRPr lang="en-US" dirty="0" smtClean="0"/>
          </a:p>
        </p:txBody>
      </p:sp>
      <p:pic>
        <p:nvPicPr>
          <p:cNvPr id="3076" name="Picture 4" descr="Introduction: Principles of Inheritance &amp; Variation Notes | Study Biology  Class 12 - NEE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2677" y="1963062"/>
            <a:ext cx="2192147" cy="3093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780185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68064" y="1359304"/>
            <a:ext cx="11455872" cy="3724275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ClrTx/>
            </a:pPr>
            <a:r>
              <a:rPr lang="en-US" altLang="cs-CZ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Autosomes (somatic) x </a:t>
            </a:r>
            <a:r>
              <a:rPr lang="en-US" altLang="cs-CZ" dirty="0" err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gonosomes</a:t>
            </a:r>
            <a:r>
              <a:rPr lang="en-US" altLang="cs-CZ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(sex chromosomes)</a:t>
            </a:r>
          </a:p>
          <a:p>
            <a:pPr eaLnBrk="1" hangingPunct="1">
              <a:lnSpc>
                <a:spcPct val="90000"/>
              </a:lnSpc>
              <a:buClrTx/>
            </a:pPr>
            <a:r>
              <a:rPr lang="en-US" altLang="cs-CZ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Humans 22 pairs of autosomes + 1 pair of </a:t>
            </a:r>
            <a:r>
              <a:rPr lang="en-US" altLang="cs-CZ" dirty="0" err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gonosomes</a:t>
            </a:r>
            <a:endParaRPr lang="en-US" altLang="cs-CZ" dirty="0" smtClean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lnSpc>
                <a:spcPct val="90000"/>
              </a:lnSpc>
              <a:buClrTx/>
            </a:pPr>
            <a:r>
              <a:rPr lang="en-US" altLang="cs-CZ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Designation o</a:t>
            </a:r>
            <a:r>
              <a:rPr lang="cs-CZ" altLang="cs-CZ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</a:t>
            </a:r>
            <a:r>
              <a:rPr lang="en-US" altLang="cs-CZ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sex chromosomes: X and Y (or  Z and W)</a:t>
            </a:r>
          </a:p>
          <a:p>
            <a:pPr eaLnBrk="1" hangingPunct="1">
              <a:lnSpc>
                <a:spcPct val="90000"/>
              </a:lnSpc>
              <a:buClrTx/>
            </a:pPr>
            <a:r>
              <a:rPr lang="en-US" altLang="cs-CZ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XX: homogametic sex (one type of gametes)</a:t>
            </a:r>
          </a:p>
          <a:p>
            <a:pPr eaLnBrk="1" hangingPunct="1">
              <a:lnSpc>
                <a:spcPct val="90000"/>
              </a:lnSpc>
              <a:buClrTx/>
            </a:pPr>
            <a:r>
              <a:rPr lang="en-US" altLang="cs-CZ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XY: heterogametic sex (two types of gametes)</a:t>
            </a:r>
          </a:p>
          <a:p>
            <a:pPr eaLnBrk="1" hangingPunct="1">
              <a:lnSpc>
                <a:spcPct val="90000"/>
              </a:lnSpc>
              <a:buClrTx/>
            </a:pPr>
            <a:r>
              <a:rPr lang="en-US" altLang="cs-CZ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AA: two batches of autosomes</a:t>
            </a:r>
          </a:p>
          <a:p>
            <a:pPr eaLnBrk="1" hangingPunct="1">
              <a:lnSpc>
                <a:spcPct val="90000"/>
              </a:lnSpc>
              <a:buClrTx/>
            </a:pPr>
            <a:endParaRPr lang="en-US" altLang="cs-CZ" sz="2400" dirty="0" smtClean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lnSpc>
                <a:spcPct val="90000"/>
              </a:lnSpc>
              <a:buClrTx/>
            </a:pPr>
            <a:r>
              <a:rPr lang="en-US" altLang="cs-CZ" b="1" i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There are 3 basic systems of chromosomal determination of sex</a:t>
            </a:r>
          </a:p>
          <a:p>
            <a:pPr eaLnBrk="1" hangingPunct="1">
              <a:lnSpc>
                <a:spcPct val="90000"/>
              </a:lnSpc>
              <a:buClrTx/>
            </a:pPr>
            <a:r>
              <a:rPr lang="en-US" altLang="cs-CZ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mammal type  –  (</a:t>
            </a:r>
            <a:r>
              <a:rPr lang="en-US" altLang="cs-CZ" i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Drosophila)</a:t>
            </a:r>
          </a:p>
          <a:p>
            <a:pPr eaLnBrk="1" hangingPunct="1">
              <a:lnSpc>
                <a:spcPct val="90000"/>
              </a:lnSpc>
              <a:buClrTx/>
            </a:pPr>
            <a:r>
              <a:rPr lang="en-US" altLang="cs-CZ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bird type – (</a:t>
            </a:r>
            <a:r>
              <a:rPr lang="en-US" altLang="cs-CZ" i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Abraxas)  	</a:t>
            </a:r>
          </a:p>
          <a:p>
            <a:pPr eaLnBrk="1" hangingPunct="1">
              <a:lnSpc>
                <a:spcPct val="90000"/>
              </a:lnSpc>
              <a:buClrTx/>
            </a:pPr>
            <a:r>
              <a:rPr lang="en-US" altLang="cs-CZ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type </a:t>
            </a:r>
            <a:r>
              <a:rPr lang="en-US" altLang="cs-CZ" i="1" dirty="0" err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Protenor</a:t>
            </a:r>
            <a:endParaRPr lang="en-US" altLang="cs-CZ" i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993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5109" y="575079"/>
            <a:ext cx="1752600" cy="156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0" name="Text Box 6"/>
          <p:cNvSpPr txBox="1">
            <a:spLocks noChangeArrowheads="1"/>
          </p:cNvSpPr>
          <p:nvPr/>
        </p:nvSpPr>
        <p:spPr bwMode="auto">
          <a:xfrm>
            <a:off x="1093076" y="575079"/>
            <a:ext cx="899203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cs-CZ" sz="4000" b="1" dirty="0" smtClean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Chromosomal determination of sex </a:t>
            </a:r>
            <a:endParaRPr lang="en-US" altLang="cs-CZ" sz="4000" b="1" dirty="0">
              <a:solidFill>
                <a:srgbClr val="00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0725" name="Obdélník 1"/>
          <p:cNvSpPr>
            <a:spLocks noChangeArrowheads="1"/>
          </p:cNvSpPr>
          <p:nvPr/>
        </p:nvSpPr>
        <p:spPr bwMode="auto">
          <a:xfrm>
            <a:off x="291405" y="4553578"/>
            <a:ext cx="9957917" cy="2089150"/>
          </a:xfrm>
          <a:prstGeom prst="rect">
            <a:avLst/>
          </a:prstGeom>
          <a:noFill/>
          <a:ln w="3175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cs-CZ" sz="1800" dirty="0">
              <a:solidFill>
                <a:srgbClr val="00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9942" name="Text Box 7"/>
          <p:cNvSpPr txBox="1">
            <a:spLocks noChangeArrowheads="1"/>
          </p:cNvSpPr>
          <p:nvPr/>
        </p:nvSpPr>
        <p:spPr bwMode="auto">
          <a:xfrm>
            <a:off x="7175500" y="3500438"/>
            <a:ext cx="27368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en-US" altLang="cs-CZ" sz="1800" dirty="0">
              <a:solidFill>
                <a:srgbClr val="00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9943" name="Text Box 8"/>
          <p:cNvSpPr txBox="1">
            <a:spLocks noChangeArrowheads="1"/>
          </p:cNvSpPr>
          <p:nvPr/>
        </p:nvSpPr>
        <p:spPr bwMode="auto">
          <a:xfrm>
            <a:off x="7248525" y="3500438"/>
            <a:ext cx="259238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en-US" altLang="cs-CZ" sz="1800" b="1" dirty="0">
              <a:solidFill>
                <a:srgbClr val="00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681840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5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12648" y="548640"/>
            <a:ext cx="10768584" cy="807720"/>
          </a:xfrm>
        </p:spPr>
        <p:txBody>
          <a:bodyPr/>
          <a:lstStyle/>
          <a:p>
            <a:pPr algn="ctr"/>
            <a:r>
              <a:rPr lang="cs-CZ" sz="4000" dirty="0" smtClean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</a:t>
            </a:r>
            <a:r>
              <a:rPr lang="en-US" sz="4000" dirty="0" err="1" smtClean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hromosomal</a:t>
            </a:r>
            <a:r>
              <a:rPr lang="en-US" sz="4000" dirty="0" smtClean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400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determination of </a:t>
            </a:r>
            <a:r>
              <a:rPr lang="en-US" sz="4000" dirty="0" smtClean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sex</a:t>
            </a:r>
            <a:r>
              <a:rPr lang="cs-CZ" sz="4000" dirty="0" smtClean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: </a:t>
            </a:r>
            <a:r>
              <a:rPr lang="en-US" sz="4000" dirty="0" smtClean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Mammal type</a:t>
            </a:r>
            <a:endParaRPr lang="en-US" sz="4000" dirty="0">
              <a:solidFill>
                <a:srgbClr val="00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6617" y="1563624"/>
            <a:ext cx="6821423" cy="5147691"/>
          </a:xfrm>
        </p:spPr>
        <p:txBody>
          <a:bodyPr/>
          <a:lstStyle/>
          <a:p>
            <a:pPr defTabSz="747713"/>
            <a:r>
              <a:rPr lang="en-US" sz="2400" dirty="0" smtClean="0">
                <a:solidFill>
                  <a:srgbClr val="000000"/>
                </a:solidFill>
              </a:rPr>
              <a:t>Female sex: 	</a:t>
            </a:r>
            <a:r>
              <a:rPr lang="en-US" sz="2400" b="1" dirty="0" smtClean="0">
                <a:solidFill>
                  <a:srgbClr val="000000"/>
                </a:solidFill>
              </a:rPr>
              <a:t>AA XX  </a:t>
            </a:r>
            <a:r>
              <a:rPr lang="en-US" sz="2400" dirty="0" smtClean="0">
                <a:solidFill>
                  <a:srgbClr val="000000"/>
                </a:solidFill>
              </a:rPr>
              <a:t>- homogametic</a:t>
            </a:r>
          </a:p>
          <a:p>
            <a:pPr defTabSz="449263"/>
            <a:r>
              <a:rPr lang="en-US" sz="2400" dirty="0" smtClean="0">
                <a:solidFill>
                  <a:srgbClr val="000000"/>
                </a:solidFill>
              </a:rPr>
              <a:t>Male sex: 	</a:t>
            </a:r>
            <a:r>
              <a:rPr lang="cs-CZ" sz="2400" dirty="0" smtClean="0">
                <a:solidFill>
                  <a:srgbClr val="000000"/>
                </a:solidFill>
              </a:rPr>
              <a:t>	</a:t>
            </a:r>
            <a:r>
              <a:rPr lang="en-US" sz="2400" b="1" dirty="0" smtClean="0">
                <a:solidFill>
                  <a:srgbClr val="000000"/>
                </a:solidFill>
              </a:rPr>
              <a:t>AA XY </a:t>
            </a:r>
            <a:r>
              <a:rPr lang="en-US" sz="2400" dirty="0" smtClean="0">
                <a:solidFill>
                  <a:srgbClr val="000000"/>
                </a:solidFill>
              </a:rPr>
              <a:t>– heterogametic</a:t>
            </a:r>
          </a:p>
          <a:p>
            <a:r>
              <a:rPr lang="en-US" sz="2400" dirty="0" smtClean="0">
                <a:solidFill>
                  <a:srgbClr val="000000"/>
                </a:solidFill>
              </a:rPr>
              <a:t>Each pair produce 50% of sons and 50% of daughters  =  </a:t>
            </a:r>
            <a:r>
              <a:rPr lang="en-US" sz="2400" b="1" dirty="0" smtClean="0">
                <a:solidFill>
                  <a:srgbClr val="000000"/>
                </a:solidFill>
              </a:rPr>
              <a:t>sex ratio 1:1</a:t>
            </a:r>
          </a:p>
          <a:p>
            <a:r>
              <a:rPr lang="en-US" sz="2400" b="1" dirty="0" smtClean="0">
                <a:solidFill>
                  <a:srgbClr val="000000"/>
                </a:solidFill>
              </a:rPr>
              <a:t>Carriers </a:t>
            </a:r>
            <a:r>
              <a:rPr lang="en-US" sz="2400" dirty="0" smtClean="0">
                <a:solidFill>
                  <a:srgbClr val="000000"/>
                </a:solidFill>
              </a:rPr>
              <a:t>of the sex traits </a:t>
            </a:r>
            <a:r>
              <a:rPr lang="en-US" sz="2400" b="1" dirty="0" smtClean="0">
                <a:solidFill>
                  <a:srgbClr val="000000"/>
                </a:solidFill>
              </a:rPr>
              <a:t>are males</a:t>
            </a:r>
          </a:p>
          <a:p>
            <a:r>
              <a:rPr lang="en-US" sz="2400" b="1" dirty="0" smtClean="0">
                <a:solidFill>
                  <a:srgbClr val="000000"/>
                </a:solidFill>
              </a:rPr>
              <a:t>Two types </a:t>
            </a:r>
            <a:r>
              <a:rPr lang="en-US" sz="2400" dirty="0" smtClean="0">
                <a:solidFill>
                  <a:srgbClr val="000000"/>
                </a:solidFill>
              </a:rPr>
              <a:t>of sperms are produce</a:t>
            </a:r>
            <a:r>
              <a:rPr lang="cs-CZ" sz="2400" dirty="0" smtClean="0">
                <a:solidFill>
                  <a:srgbClr val="000000"/>
                </a:solidFill>
              </a:rPr>
              <a:t>d</a:t>
            </a:r>
            <a:r>
              <a:rPr lang="en-US" sz="2400" dirty="0" smtClean="0">
                <a:solidFill>
                  <a:srgbClr val="000000"/>
                </a:solidFill>
              </a:rPr>
              <a:t> with </a:t>
            </a:r>
            <a:endParaRPr lang="cs-CZ" sz="2400" dirty="0" smtClean="0">
              <a:solidFill>
                <a:srgbClr val="000000"/>
              </a:solidFill>
            </a:endParaRPr>
          </a:p>
          <a:p>
            <a:pPr marL="0" indent="0" defTabSz="357188">
              <a:buNone/>
            </a:pPr>
            <a:r>
              <a:rPr lang="cs-CZ" sz="2400" b="1" dirty="0">
                <a:solidFill>
                  <a:srgbClr val="000000"/>
                </a:solidFill>
              </a:rPr>
              <a:t>	</a:t>
            </a:r>
            <a:r>
              <a:rPr lang="en-US" sz="2400" b="1" dirty="0" smtClean="0">
                <a:solidFill>
                  <a:srgbClr val="000000"/>
                </a:solidFill>
              </a:rPr>
              <a:t>same</a:t>
            </a:r>
            <a:r>
              <a:rPr lang="en-US" sz="2400" dirty="0" smtClean="0">
                <a:solidFill>
                  <a:srgbClr val="000000"/>
                </a:solidFill>
              </a:rPr>
              <a:t> probability</a:t>
            </a:r>
          </a:p>
          <a:p>
            <a:r>
              <a:rPr lang="cs-CZ" sz="2400" b="1" dirty="0" err="1" smtClean="0">
                <a:solidFill>
                  <a:srgbClr val="000000"/>
                </a:solidFill>
              </a:rPr>
              <a:t>Eggs</a:t>
            </a:r>
            <a:r>
              <a:rPr lang="en-US" sz="2400" dirty="0" smtClean="0">
                <a:solidFill>
                  <a:srgbClr val="000000"/>
                </a:solidFill>
              </a:rPr>
              <a:t> are always of same genotype (X)</a:t>
            </a:r>
            <a:endParaRPr lang="cs-CZ" sz="2400" dirty="0" smtClean="0">
              <a:solidFill>
                <a:srgbClr val="000000"/>
              </a:solidFill>
            </a:endParaRPr>
          </a:p>
          <a:p>
            <a:r>
              <a:rPr lang="en-US" sz="2400" dirty="0" smtClean="0">
                <a:solidFill>
                  <a:srgbClr val="000000"/>
                </a:solidFill>
              </a:rPr>
              <a:t>Mammals, insect, reptiles, several plants</a:t>
            </a:r>
            <a:endParaRPr lang="en-US" sz="2400" dirty="0">
              <a:solidFill>
                <a:srgbClr val="000000"/>
              </a:solidFill>
            </a:endParaRPr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6DF644F5-F569-4A6B-906E-2CBEFC9638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78040" y="4279011"/>
            <a:ext cx="4853017" cy="2432304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2" name="Picture 2" descr="The chromosomal basis of inheritance (article) | Khan Academ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729933" y="2107067"/>
            <a:ext cx="2468984" cy="1572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4" name="Picture 4" descr="The chromosomal basis of inheritance (article) | Khan Academy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3314" y="1455928"/>
            <a:ext cx="3767743" cy="2723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116583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AutoShape 2"/>
          <p:cNvSpPr>
            <a:spLocks noGrp="1" noChangeArrowheads="1"/>
          </p:cNvSpPr>
          <p:nvPr>
            <p:ph type="title"/>
          </p:nvPr>
        </p:nvSpPr>
        <p:spPr>
          <a:xfrm>
            <a:off x="842264" y="246888"/>
            <a:ext cx="10566400" cy="1411224"/>
          </a:xfrm>
        </p:spPr>
        <p:txBody>
          <a:bodyPr/>
          <a:lstStyle/>
          <a:p>
            <a:pPr algn="ctr"/>
            <a:r>
              <a:rPr lang="en-US" altLang="cs-CZ" sz="4000" dirty="0" smtClean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Mammal type of sex determination in plants  – </a:t>
            </a:r>
            <a:r>
              <a:rPr lang="en-US" altLang="cs-CZ" sz="4000" dirty="0" err="1" smtClean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dio</a:t>
            </a:r>
            <a:r>
              <a:rPr lang="cs-CZ" altLang="cs-CZ" sz="400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</a:t>
            </a:r>
            <a:r>
              <a:rPr lang="en-US" altLang="cs-CZ" sz="4000" dirty="0" smtClean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</a:t>
            </a:r>
            <a:r>
              <a:rPr lang="cs-CZ" altLang="cs-CZ" sz="4000" dirty="0" err="1" smtClean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io</a:t>
            </a:r>
            <a:r>
              <a:rPr lang="en-US" altLang="cs-CZ" sz="4000" dirty="0" smtClean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us type of plants </a:t>
            </a:r>
            <a:endParaRPr lang="en-US" altLang="cs-CZ" sz="4000" dirty="0">
              <a:solidFill>
                <a:srgbClr val="00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33796" name="Picture 4" descr="chmel01">
            <a:extLst>
              <a:ext uri="{FF2B5EF4-FFF2-40B4-BE49-F238E27FC236}">
                <a16:creationId xmlns:a16="http://schemas.microsoft.com/office/drawing/2014/main" id="{951B0963-B7FE-4136-926E-5C3948311C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44174" y="1864488"/>
            <a:ext cx="2995842" cy="21079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33797" name="Picture 5" descr="295px-Cannabis_flowering">
            <a:extLst>
              <a:ext uri="{FF2B5EF4-FFF2-40B4-BE49-F238E27FC236}">
                <a16:creationId xmlns:a16="http://schemas.microsoft.com/office/drawing/2014/main" id="{DD420F95-6C39-4DF9-86E1-2109A9232A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56523" y="1864488"/>
            <a:ext cx="2074863" cy="42158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33798" name="Picture 6" descr="Kopriva">
            <a:extLst>
              <a:ext uri="{FF2B5EF4-FFF2-40B4-BE49-F238E27FC236}">
                <a16:creationId xmlns:a16="http://schemas.microsoft.com/office/drawing/2014/main" id="{40924CAD-BD1A-4212-B659-9444FD9C9D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356540" y="1901905"/>
            <a:ext cx="3819229" cy="41784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33799" name="Picture 7" descr="prew">
            <a:extLst>
              <a:ext uri="{FF2B5EF4-FFF2-40B4-BE49-F238E27FC236}">
                <a16:creationId xmlns:a16="http://schemas.microsoft.com/office/drawing/2014/main" id="{31DA26DE-F254-475F-A2D6-746AF68507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944174" y="4054816"/>
            <a:ext cx="2995841" cy="20186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43016" name="Text Box 8"/>
          <p:cNvSpPr txBox="1">
            <a:spLocks noChangeArrowheads="1"/>
          </p:cNvSpPr>
          <p:nvPr/>
        </p:nvSpPr>
        <p:spPr bwMode="auto">
          <a:xfrm>
            <a:off x="3333623" y="6256339"/>
            <a:ext cx="554513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cs-CZ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XX female and XY male plants</a:t>
            </a:r>
            <a:endParaRPr lang="en-US" altLang="cs-CZ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177725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9"/>
          <p:cNvSpPr>
            <a:spLocks noGrp="1" noChangeArrowheads="1"/>
          </p:cNvSpPr>
          <p:nvPr>
            <p:ph idx="4294967295"/>
          </p:nvPr>
        </p:nvSpPr>
        <p:spPr>
          <a:xfrm>
            <a:off x="429768" y="1407784"/>
            <a:ext cx="7269480" cy="2344541"/>
          </a:xfrm>
        </p:spPr>
        <p:txBody>
          <a:bodyPr/>
          <a:lstStyle/>
          <a:p>
            <a:r>
              <a:rPr lang="en-US" altLang="cs-CZ" sz="24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Designation of genotypes </a:t>
            </a:r>
            <a:r>
              <a:rPr lang="en-US" altLang="cs-CZ" sz="24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ZW - females, ZZ males </a:t>
            </a:r>
          </a:p>
          <a:p>
            <a:r>
              <a:rPr lang="en-US" altLang="cs-CZ" sz="24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Carriers </a:t>
            </a:r>
            <a:r>
              <a:rPr lang="en-US" altLang="cs-CZ" sz="24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 sex traits – </a:t>
            </a:r>
            <a:r>
              <a:rPr lang="en-US" altLang="cs-CZ" sz="24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females</a:t>
            </a:r>
            <a:r>
              <a:rPr lang="en-US" altLang="cs-CZ" sz="24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altLang="cs-CZ" sz="24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 types of eggs – Z,W</a:t>
            </a:r>
            <a:endParaRPr lang="en-US" altLang="cs-CZ" sz="2400" dirty="0" smtClean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altLang="cs-CZ" sz="24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Males produce only one type of sperm (Z)</a:t>
            </a:r>
            <a:endParaRPr lang="en-US" altLang="cs-CZ" sz="2000" dirty="0" smtClean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altLang="cs-CZ" sz="24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Chromosome Z</a:t>
            </a:r>
            <a:r>
              <a:rPr lang="en-US" altLang="cs-CZ" sz="24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en-US" altLang="cs-CZ" sz="24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locus of </a:t>
            </a:r>
            <a:r>
              <a:rPr lang="en-US" altLang="cs-CZ" sz="2400" b="1" i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DMRT1 gene </a:t>
            </a:r>
            <a:r>
              <a:rPr lang="en-US" altLang="cs-CZ" sz="24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 </a:t>
            </a:r>
            <a:r>
              <a:rPr lang="en-US" altLang="cs-CZ" sz="24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development of male gonads</a:t>
            </a:r>
            <a:r>
              <a:rPr lang="en-US" altLang="cs-CZ" sz="24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require 2 copies  </a:t>
            </a:r>
          </a:p>
          <a:p>
            <a:r>
              <a:rPr lang="en-US" altLang="cs-CZ" sz="24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If one copy is disabled – females</a:t>
            </a:r>
            <a:endParaRPr lang="en-US" altLang="cs-CZ" sz="2400" dirty="0" smtClean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505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29768" y="464058"/>
            <a:ext cx="11347703" cy="798544"/>
          </a:xfrm>
        </p:spPr>
        <p:txBody>
          <a:bodyPr/>
          <a:lstStyle/>
          <a:p>
            <a:pPr algn="ctr" eaLnBrk="1" hangingPunct="1"/>
            <a:r>
              <a:rPr lang="en-US" altLang="cs-CZ" sz="4000" dirty="0" smtClean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Chromosomal determination of sex – bird type</a:t>
            </a:r>
            <a:endParaRPr lang="en-US" altLang="cs-CZ" sz="4000" dirty="0">
              <a:solidFill>
                <a:srgbClr val="00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8018" y="3682299"/>
            <a:ext cx="1418547" cy="2883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6488" y="3682300"/>
            <a:ext cx="1444752" cy="2883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0533" y="1414581"/>
            <a:ext cx="3340708" cy="2133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4" descr="Mechanisms of Sex Determination | Definition, Examples, Diagram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751" y="4030660"/>
            <a:ext cx="5984359" cy="2534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45795DFC-319B-4718-B271-8B69C141E0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24273" y="4233672"/>
            <a:ext cx="756505" cy="6792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17" name="Picture 3">
            <a:extLst>
              <a:ext uri="{FF2B5EF4-FFF2-40B4-BE49-F238E27FC236}">
                <a16:creationId xmlns:a16="http://schemas.microsoft.com/office/drawing/2014/main" id="{56F0DC91-FB01-4EBA-948E-31B6C2CF3F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148072" y="4233672"/>
            <a:ext cx="636369" cy="7257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</p:spTree>
    <p:extLst>
      <p:ext uri="{BB962C8B-B14F-4D97-AF65-F5344CB8AC3E}">
        <p14:creationId xmlns:p14="http://schemas.microsoft.com/office/powerpoint/2010/main" val="52195343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363176" y="607934"/>
            <a:ext cx="11584412" cy="684417"/>
          </a:xfrm>
        </p:spPr>
        <p:txBody>
          <a:bodyPr/>
          <a:lstStyle/>
          <a:p>
            <a:r>
              <a:rPr lang="en-US" sz="4000" dirty="0" smtClean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Chromosomal determination of sex – type </a:t>
            </a:r>
            <a:r>
              <a:rPr lang="en-US" sz="4000" dirty="0" err="1" smtClean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Protenor</a:t>
            </a:r>
            <a:r>
              <a:rPr lang="en-US" sz="4000" dirty="0" smtClean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endParaRPr lang="en-US" sz="4000" dirty="0">
              <a:solidFill>
                <a:srgbClr val="00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626126" y="1468134"/>
            <a:ext cx="11321462" cy="3191878"/>
          </a:xfrm>
        </p:spPr>
        <p:txBody>
          <a:bodyPr/>
          <a:lstStyle/>
          <a:p>
            <a:r>
              <a:rPr lang="en-US" dirty="0" err="1" smtClean="0">
                <a:solidFill>
                  <a:srgbClr val="000000"/>
                </a:solidFill>
              </a:rPr>
              <a:t>Protenor</a:t>
            </a:r>
            <a:r>
              <a:rPr lang="en-US" dirty="0" smtClean="0">
                <a:solidFill>
                  <a:srgbClr val="000000"/>
                </a:solidFill>
              </a:rPr>
              <a:t> (</a:t>
            </a:r>
            <a:r>
              <a:rPr lang="en-US" dirty="0" err="1" smtClean="0">
                <a:solidFill>
                  <a:srgbClr val="000000"/>
                </a:solidFill>
              </a:rPr>
              <a:t>Lygaeus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kalmii</a:t>
            </a:r>
            <a:r>
              <a:rPr lang="en-US" dirty="0" smtClean="0">
                <a:solidFill>
                  <a:srgbClr val="000000"/>
                </a:solidFill>
              </a:rPr>
              <a:t>)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Female sex: AA XX - homogametic; Male sex: AA X - heterogametic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Mostly insect species 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27652" name="Picture 4" descr="Lygaeus kalmi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62" y="3229429"/>
            <a:ext cx="3681293" cy="2760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6857" y="2712263"/>
            <a:ext cx="5384062" cy="2592326"/>
          </a:xfrm>
          <a:prstGeom prst="rect">
            <a:avLst/>
          </a:prstGeom>
        </p:spPr>
      </p:pic>
      <p:sp>
        <p:nvSpPr>
          <p:cNvPr id="12" name="Obdélník 11"/>
          <p:cNvSpPr/>
          <p:nvPr/>
        </p:nvSpPr>
        <p:spPr>
          <a:xfrm>
            <a:off x="1000162" y="6077787"/>
            <a:ext cx="330190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err="1" smtClean="0">
                <a:solidFill>
                  <a:srgbClr val="000000"/>
                </a:solidFill>
              </a:rPr>
              <a:t>Protenor</a:t>
            </a:r>
            <a:r>
              <a:rPr lang="en-US" sz="2000" dirty="0" smtClean="0">
                <a:solidFill>
                  <a:srgbClr val="000000"/>
                </a:solidFill>
              </a:rPr>
              <a:t> (</a:t>
            </a:r>
            <a:r>
              <a:rPr lang="en-US" sz="2000" i="1" dirty="0" err="1" smtClean="0">
                <a:solidFill>
                  <a:srgbClr val="000000"/>
                </a:solidFill>
              </a:rPr>
              <a:t>Lygaeus</a:t>
            </a:r>
            <a:r>
              <a:rPr lang="en-US" sz="2000" i="1" dirty="0" smtClean="0">
                <a:solidFill>
                  <a:srgbClr val="000000"/>
                </a:solidFill>
              </a:rPr>
              <a:t> </a:t>
            </a:r>
            <a:r>
              <a:rPr lang="en-US" sz="2000" i="1" dirty="0" err="1" smtClean="0">
                <a:solidFill>
                  <a:srgbClr val="000000"/>
                </a:solidFill>
              </a:rPr>
              <a:t>kalmii</a:t>
            </a:r>
            <a:r>
              <a:rPr lang="en-US" sz="2000" dirty="0" smtClean="0">
                <a:solidFill>
                  <a:srgbClr val="000000"/>
                </a:solidFill>
              </a:rPr>
              <a:t>)</a:t>
            </a: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13" name="Obdélník 12"/>
          <p:cNvSpPr/>
          <p:nvPr/>
        </p:nvSpPr>
        <p:spPr>
          <a:xfrm>
            <a:off x="6031992" y="5504031"/>
            <a:ext cx="5359839" cy="1015663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cs-CZ" sz="2000" b="1" dirty="0" smtClean="0">
                <a:solidFill>
                  <a:srgbClr val="000000"/>
                </a:solidFill>
              </a:rPr>
              <a:t>Sex ratio                 1	 :       1</a:t>
            </a:r>
          </a:p>
          <a:p>
            <a:pPr algn="ctr"/>
            <a:r>
              <a:rPr lang="cs-CZ" sz="2000" i="1" dirty="0" err="1" smtClean="0">
                <a:solidFill>
                  <a:srgbClr val="000000"/>
                </a:solidFill>
              </a:rPr>
              <a:t>Females</a:t>
            </a:r>
            <a:r>
              <a:rPr lang="cs-CZ" sz="2000" i="1" dirty="0" smtClean="0">
                <a:solidFill>
                  <a:srgbClr val="000000"/>
                </a:solidFill>
              </a:rPr>
              <a:t> – 14 </a:t>
            </a:r>
            <a:r>
              <a:rPr lang="cs-CZ" sz="2000" i="1" dirty="0" err="1" smtClean="0">
                <a:solidFill>
                  <a:srgbClr val="000000"/>
                </a:solidFill>
              </a:rPr>
              <a:t>chromosomes</a:t>
            </a:r>
            <a:r>
              <a:rPr lang="cs-CZ" sz="2000" i="1" dirty="0" smtClean="0">
                <a:solidFill>
                  <a:srgbClr val="000000"/>
                </a:solidFill>
              </a:rPr>
              <a:t> </a:t>
            </a:r>
          </a:p>
          <a:p>
            <a:pPr algn="ctr"/>
            <a:r>
              <a:rPr lang="cs-CZ" sz="2000" i="1" dirty="0" err="1" smtClean="0">
                <a:solidFill>
                  <a:srgbClr val="000000"/>
                </a:solidFill>
              </a:rPr>
              <a:t>Males</a:t>
            </a:r>
            <a:r>
              <a:rPr lang="cs-CZ" sz="2000" i="1" dirty="0" smtClean="0">
                <a:solidFill>
                  <a:srgbClr val="000000"/>
                </a:solidFill>
              </a:rPr>
              <a:t> – 13 </a:t>
            </a:r>
            <a:r>
              <a:rPr lang="cs-CZ" sz="2000" i="1" dirty="0" err="1" smtClean="0">
                <a:solidFill>
                  <a:srgbClr val="000000"/>
                </a:solidFill>
              </a:rPr>
              <a:t>chromosomes</a:t>
            </a:r>
            <a:endParaRPr lang="cs-CZ" sz="20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571633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10896" y="323088"/>
            <a:ext cx="11581134" cy="735623"/>
          </a:xfrm>
        </p:spPr>
        <p:txBody>
          <a:bodyPr/>
          <a:lstStyle/>
          <a:p>
            <a:r>
              <a:rPr lang="en-US" sz="4000" dirty="0" smtClean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Chromosomal determination of sex: </a:t>
            </a:r>
            <a:r>
              <a:rPr lang="en-US" sz="4000" dirty="0" err="1" smtClean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haplo</a:t>
            </a:r>
            <a:r>
              <a:rPr lang="en-US" sz="4000" dirty="0" smtClean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- </a:t>
            </a:r>
            <a:r>
              <a:rPr lang="en-US" sz="4000" dirty="0" err="1" smtClean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diplpoidy</a:t>
            </a:r>
            <a:endParaRPr lang="en-US" sz="4000" dirty="0">
              <a:solidFill>
                <a:srgbClr val="00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10896" y="1297599"/>
            <a:ext cx="6878098" cy="4554561"/>
          </a:xfrm>
        </p:spPr>
        <p:txBody>
          <a:bodyPr/>
          <a:lstStyle/>
          <a:p>
            <a:r>
              <a:rPr lang="en-US" sz="24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Females: </a:t>
            </a:r>
            <a:r>
              <a:rPr lang="en-US" sz="24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AA - diploid</a:t>
            </a:r>
          </a:p>
          <a:p>
            <a:r>
              <a:rPr lang="en-US" sz="24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Males</a:t>
            </a:r>
            <a:r>
              <a:rPr lang="cs-CZ" sz="24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en-US" sz="24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4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</a:t>
            </a:r>
            <a:r>
              <a:rPr lang="en-US" sz="24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cs-CZ" sz="24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- </a:t>
            </a:r>
            <a:r>
              <a:rPr lang="en-US" sz="24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haploid</a:t>
            </a:r>
          </a:p>
          <a:p>
            <a:r>
              <a:rPr lang="en-US" sz="24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Order </a:t>
            </a:r>
            <a:r>
              <a:rPr lang="en-US" sz="2400" i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Hymenoptera </a:t>
            </a:r>
            <a:endParaRPr lang="cs-CZ" sz="2400" i="1" dirty="0" smtClean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57188" indent="0">
              <a:buNone/>
            </a:pPr>
            <a:r>
              <a:rPr lang="en-US" sz="24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(bees, ants, wasps)</a:t>
            </a:r>
          </a:p>
          <a:p>
            <a:r>
              <a:rPr lang="en-US" sz="2400" b="1" u="sng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Bees</a:t>
            </a:r>
            <a:r>
              <a:rPr lang="en-US" sz="24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477838" lvl="1" indent="-295275" defTabSz="357188">
              <a:tabLst>
                <a:tab pos="447675" algn="l"/>
              </a:tabLst>
            </a:pPr>
            <a:r>
              <a:rPr lang="en-US" sz="20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 sex chromosomes</a:t>
            </a:r>
            <a:endParaRPr lang="cs-CZ" sz="2000" b="1" dirty="0" smtClean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77838" lvl="1" indent="-295275" defTabSz="357188">
              <a:tabLst>
                <a:tab pos="447675" algn="l"/>
              </a:tabLst>
            </a:pPr>
            <a:r>
              <a:rPr lang="en-US" sz="2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sex is determined by total</a:t>
            </a:r>
            <a:r>
              <a:rPr lang="cs-CZ" sz="2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number of chromosomes</a:t>
            </a:r>
          </a:p>
          <a:p>
            <a:pPr marL="477838" lvl="1" indent="-295275" defTabSz="357188">
              <a:tabLst>
                <a:tab pos="447675" algn="l"/>
              </a:tabLst>
            </a:pPr>
            <a:r>
              <a:rPr lang="en-US" sz="2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Fertilized eggs </a:t>
            </a:r>
            <a:r>
              <a:rPr lang="en-US" sz="20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(2n) </a:t>
            </a:r>
            <a:r>
              <a:rPr lang="en-US" sz="2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produce </a:t>
            </a:r>
            <a:r>
              <a:rPr lang="en-US" sz="20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females</a:t>
            </a:r>
          </a:p>
          <a:p>
            <a:pPr marL="477838" lvl="1" indent="-295275" defTabSz="357188">
              <a:tabLst>
                <a:tab pos="447675" algn="l"/>
              </a:tabLst>
            </a:pPr>
            <a:r>
              <a:rPr lang="en-US" sz="2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Un-fertilized eggs (1n) - </a:t>
            </a:r>
            <a:r>
              <a:rPr lang="en-US" sz="20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parthenogenesis</a:t>
            </a:r>
            <a:r>
              <a:rPr lang="en-US" sz="2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males</a:t>
            </a:r>
          </a:p>
          <a:p>
            <a:pPr marL="477838" lvl="1" indent="-295275" defTabSz="357188">
              <a:tabLst>
                <a:tab pos="447675" algn="l"/>
              </a:tabLst>
            </a:pPr>
            <a:r>
              <a:rPr lang="en-US" altLang="cs-CZ" sz="20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Females</a:t>
            </a:r>
            <a:r>
              <a:rPr lang="en-US" altLang="cs-CZ" sz="2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have on average </a:t>
            </a:r>
            <a:r>
              <a:rPr lang="en-US" altLang="cs-CZ" sz="20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75 %</a:t>
            </a:r>
            <a:r>
              <a:rPr lang="en-US" altLang="cs-CZ" sz="2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of common g</a:t>
            </a:r>
            <a:r>
              <a:rPr lang="en-US" altLang="cs-CZ" sz="20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enes</a:t>
            </a:r>
            <a:r>
              <a:rPr lang="en-US" altLang="cs-CZ" sz="2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– higher </a:t>
            </a:r>
            <a:r>
              <a:rPr lang="en-US" altLang="cs-CZ" sz="20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genetic affinity </a:t>
            </a:r>
            <a:r>
              <a:rPr lang="en-US" altLang="cs-CZ" sz="2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 high level of social cooperation</a:t>
            </a:r>
            <a:endParaRPr lang="en-US" sz="20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8994" y="1058711"/>
            <a:ext cx="4630738" cy="5111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ovéPole 1"/>
          <p:cNvSpPr txBox="1">
            <a:spLocks noChangeArrowheads="1"/>
          </p:cNvSpPr>
          <p:nvPr/>
        </p:nvSpPr>
        <p:spPr bwMode="auto">
          <a:xfrm>
            <a:off x="10566591" y="4533824"/>
            <a:ext cx="73539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b="1" dirty="0">
                <a:solidFill>
                  <a:srgbClr val="000000"/>
                </a:solidFill>
              </a:rPr>
              <a:t>75 %</a:t>
            </a:r>
          </a:p>
        </p:txBody>
      </p:sp>
      <p:sp>
        <p:nvSpPr>
          <p:cNvPr id="10" name="TextovéPole 2"/>
          <p:cNvSpPr txBox="1">
            <a:spLocks noChangeArrowheads="1"/>
          </p:cNvSpPr>
          <p:nvPr/>
        </p:nvSpPr>
        <p:spPr bwMode="auto">
          <a:xfrm>
            <a:off x="7907178" y="2711450"/>
            <a:ext cx="7921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b="1" dirty="0">
                <a:solidFill>
                  <a:srgbClr val="000000"/>
                </a:solidFill>
              </a:rPr>
              <a:t>50 %</a:t>
            </a:r>
          </a:p>
        </p:txBody>
      </p:sp>
      <p:sp>
        <p:nvSpPr>
          <p:cNvPr id="11" name="Obdélník 1"/>
          <p:cNvSpPr>
            <a:spLocks noChangeArrowheads="1"/>
          </p:cNvSpPr>
          <p:nvPr/>
        </p:nvSpPr>
        <p:spPr bwMode="auto">
          <a:xfrm>
            <a:off x="9992043" y="2895600"/>
            <a:ext cx="8382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b="1" dirty="0">
                <a:solidFill>
                  <a:srgbClr val="000000"/>
                </a:solidFill>
              </a:rPr>
              <a:t>100 %</a:t>
            </a:r>
          </a:p>
        </p:txBody>
      </p:sp>
      <p:sp>
        <p:nvSpPr>
          <p:cNvPr id="5" name="Obdélník 4"/>
          <p:cNvSpPr/>
          <p:nvPr/>
        </p:nvSpPr>
        <p:spPr>
          <a:xfrm>
            <a:off x="8980193" y="6202056"/>
            <a:ext cx="15055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</a:pPr>
            <a:r>
              <a:rPr lang="cs-CZ" altLang="cs-CZ" b="1" i="1" dirty="0">
                <a:solidFill>
                  <a:srgbClr val="000000"/>
                </a:solidFill>
              </a:rPr>
              <a:t>n=16, 2n=32</a:t>
            </a:r>
            <a:endParaRPr lang="en-US" altLang="cs-CZ" b="1" i="1" dirty="0">
              <a:solidFill>
                <a:srgbClr val="000000"/>
              </a:solidFill>
            </a:endParaRPr>
          </a:p>
        </p:txBody>
      </p:sp>
      <p:pic>
        <p:nvPicPr>
          <p:cNvPr id="16" name="Picture 2" descr="C:\Users\Uzivatel\Desktop\Petr\Obecná genetika\Chromosomy\v_trubec.jpg">
            <a:extLst>
              <a:ext uri="{FF2B5EF4-FFF2-40B4-BE49-F238E27FC236}">
                <a16:creationId xmlns:a16="http://schemas.microsoft.com/office/drawing/2014/main" id="{CEB05EF7-E1B3-42CE-8813-F2BDAD0A87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96222" y="1249363"/>
            <a:ext cx="2136775" cy="16462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</p:spTree>
    <p:extLst>
      <p:ext uri="{BB962C8B-B14F-4D97-AF65-F5344CB8AC3E}">
        <p14:creationId xmlns:p14="http://schemas.microsoft.com/office/powerpoint/2010/main" val="377656286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47472" y="560832"/>
            <a:ext cx="11448288" cy="701040"/>
          </a:xfrm>
        </p:spPr>
        <p:txBody>
          <a:bodyPr/>
          <a:lstStyle/>
          <a:p>
            <a:pPr algn="ctr"/>
            <a:r>
              <a:rPr lang="en-US" sz="4000" dirty="0" smtClean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Environmental sex determination (ESD)</a:t>
            </a:r>
            <a:endParaRPr lang="en-US" sz="4000" dirty="0">
              <a:solidFill>
                <a:srgbClr val="00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47472" y="1444753"/>
            <a:ext cx="11512295" cy="4641724"/>
          </a:xfrm>
        </p:spPr>
        <p:txBody>
          <a:bodyPr/>
          <a:lstStyle/>
          <a:p>
            <a:r>
              <a:rPr lang="en-US" sz="24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Sex is determined by external factors f.</a:t>
            </a:r>
            <a:r>
              <a:rPr lang="cs-CZ" sz="24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e.</a:t>
            </a:r>
          </a:p>
          <a:p>
            <a:pPr marL="712788" lvl="1" indent="-265113">
              <a:buClr>
                <a:srgbClr val="000000"/>
              </a:buClr>
              <a:buSzPct val="100000"/>
              <a:buFont typeface="+mj-lt"/>
              <a:buAutoNum type="alphaLcParenR"/>
            </a:pPr>
            <a:r>
              <a:rPr lang="en-US" sz="20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Temperature</a:t>
            </a:r>
            <a:r>
              <a:rPr lang="en-US" sz="2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(reptiles) - genetics (XX/XY or ZZ/ZW)+TSD (temperature dependent sex determination)</a:t>
            </a:r>
          </a:p>
          <a:p>
            <a:pPr marL="400050" lvl="1" indent="0">
              <a:buClr>
                <a:srgbClr val="000000"/>
              </a:buClr>
              <a:buSzPct val="100000"/>
              <a:buNone/>
            </a:pPr>
            <a:endParaRPr lang="en-US" sz="2000" dirty="0" smtClean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57250" lvl="1" indent="-457200">
              <a:buClr>
                <a:srgbClr val="000000"/>
              </a:buClr>
              <a:buSzPct val="100000"/>
              <a:buFont typeface="+mj-lt"/>
              <a:buAutoNum type="alphaLcParenR"/>
            </a:pPr>
            <a:endParaRPr lang="en-US" sz="2000" dirty="0" smtClean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57250" lvl="1" indent="-457200">
              <a:buClr>
                <a:srgbClr val="000000"/>
              </a:buClr>
              <a:buSzPct val="100000"/>
              <a:buFont typeface="+mj-lt"/>
              <a:buAutoNum type="alphaLcParenR"/>
            </a:pPr>
            <a:endParaRPr lang="en-US" sz="2000" dirty="0" smtClean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57250" lvl="1" indent="-457200">
              <a:buClr>
                <a:srgbClr val="000000"/>
              </a:buClr>
              <a:buSzPct val="100000"/>
              <a:buFont typeface="+mj-lt"/>
              <a:buAutoNum type="alphaLcParenR"/>
            </a:pPr>
            <a:endParaRPr lang="en-US" sz="2000" dirty="0" smtClean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57250" lvl="1" indent="-457200">
              <a:buClr>
                <a:srgbClr val="000000"/>
              </a:buClr>
              <a:buSzPct val="100000"/>
              <a:buFont typeface="+mj-lt"/>
              <a:buAutoNum type="alphaLcParenR"/>
            </a:pPr>
            <a:endParaRPr lang="en-US" sz="2000" dirty="0" smtClean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57250" lvl="1" indent="-457200">
              <a:buClr>
                <a:srgbClr val="000000"/>
              </a:buClr>
              <a:buSzPct val="100000"/>
              <a:buFont typeface="+mj-lt"/>
              <a:buAutoNum type="alphaLcParenR"/>
            </a:pPr>
            <a:endParaRPr lang="en-US" sz="2000" dirty="0" smtClean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47675" lvl="1" indent="0">
              <a:buClr>
                <a:srgbClr val="000000"/>
              </a:buClr>
              <a:buSzPct val="100000"/>
              <a:buNone/>
            </a:pPr>
            <a:endParaRPr lang="en-US" sz="2000" dirty="0" smtClean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12788" lvl="1" indent="-265113">
              <a:buClr>
                <a:srgbClr val="000000"/>
              </a:buClr>
              <a:buSzPct val="100000"/>
              <a:buFont typeface="+mj-lt"/>
              <a:buAutoNum type="alphaLcParenR" startAt="2"/>
            </a:pPr>
            <a:r>
              <a:rPr lang="en-US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Social factors  </a:t>
            </a:r>
            <a:r>
              <a:rPr lang="en-US" sz="2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2000" i="1" dirty="0" err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Bonellia</a:t>
            </a:r>
            <a:r>
              <a:rPr lang="en-US" sz="2000" i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i="1" dirty="0" err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viridis</a:t>
            </a:r>
            <a:endParaRPr lang="en-US" sz="2000" i="1" dirty="0" smtClean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04863" lvl="3" indent="-265113">
              <a:buClr>
                <a:srgbClr val="000000"/>
              </a:buClr>
              <a:buSzPct val="100000"/>
            </a:pPr>
            <a:r>
              <a:rPr lang="en-US" sz="2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If egg develops in </a:t>
            </a:r>
            <a:r>
              <a:rPr lang="en-US" sz="20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isolation </a:t>
            </a:r>
            <a:r>
              <a:rPr lang="en-US" sz="2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</a:t>
            </a:r>
            <a:r>
              <a:rPr lang="en-US" sz="20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females</a:t>
            </a:r>
          </a:p>
          <a:p>
            <a:pPr marL="804863" lvl="3" indent="-265113">
              <a:buClr>
                <a:srgbClr val="000000"/>
              </a:buClr>
              <a:buSzPct val="100000"/>
            </a:pPr>
            <a:r>
              <a:rPr lang="en-US" sz="2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If </a:t>
            </a:r>
            <a:r>
              <a:rPr lang="en-US" sz="20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egg</a:t>
            </a:r>
            <a:r>
              <a:rPr lang="en-US" sz="2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migrates into the </a:t>
            </a:r>
            <a:r>
              <a:rPr lang="en-US" sz="20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tract</a:t>
            </a:r>
            <a:r>
              <a:rPr lang="en-US" sz="2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of female = </a:t>
            </a:r>
            <a:r>
              <a:rPr lang="en-US" sz="20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males</a:t>
            </a:r>
            <a:r>
              <a:rPr lang="en-US" sz="2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804863" lvl="3" indent="-265113">
              <a:buClr>
                <a:srgbClr val="000000"/>
              </a:buClr>
              <a:buSzPct val="100000"/>
            </a:pPr>
            <a:r>
              <a:rPr lang="en-US" sz="2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Males 1000x smaller than females </a:t>
            </a:r>
          </a:p>
          <a:p>
            <a:pPr marL="0" indent="0">
              <a:buNone/>
            </a:pPr>
            <a:endParaRPr lang="en-US" sz="2000" dirty="0">
              <a:solidFill>
                <a:srgbClr val="000000"/>
              </a:solidFill>
            </a:endParaRPr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867" y="2694625"/>
            <a:ext cx="2519363" cy="172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6">
            <a:extLst>
              <a:ext uri="{FF2B5EF4-FFF2-40B4-BE49-F238E27FC236}">
                <a16:creationId xmlns:a16="http://schemas.microsoft.com/office/drawing/2014/main" id="{7B7E80B4-AE50-405D-9D4D-DA16B4039C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09865" y="2776251"/>
            <a:ext cx="3661359" cy="156077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/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67859" y="2720266"/>
            <a:ext cx="3032828" cy="1698384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 flipH="1">
            <a:off x="7571231" y="4358540"/>
            <a:ext cx="35387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en-US" sz="11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100" b="1" dirty="0" err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Crighton</a:t>
            </a:r>
            <a:r>
              <a:rPr lang="en-US" sz="11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11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Jurassic park </a:t>
            </a:r>
            <a:r>
              <a:rPr lang="en-US" sz="11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1100" dirty="0" err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Spielber</a:t>
            </a:r>
            <a:r>
              <a:rPr lang="cs-CZ" sz="11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</a:t>
            </a:r>
            <a:r>
              <a:rPr lang="en-US" sz="11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movie 1993)</a:t>
            </a:r>
            <a:endParaRPr lang="en-US" sz="11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5" descr="4885951428_f77756d865">
            <a:extLst>
              <a:ext uri="{FF2B5EF4-FFF2-40B4-BE49-F238E27FC236}">
                <a16:creationId xmlns:a16="http://schemas.microsoft.com/office/drawing/2014/main" id="{1F6770D4-DF2B-422E-82AA-7554CEBA4D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135641" y="4785389"/>
            <a:ext cx="2877436" cy="19228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28678" name="Picture 6" descr="Obrázky Bonellia – procházejte fotografie, vektory a videa 9 | Adobe Stock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9410" y="4782042"/>
            <a:ext cx="1433925" cy="192616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63039275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61741" y="572755"/>
            <a:ext cx="11455121" cy="789633"/>
          </a:xfrm>
        </p:spPr>
        <p:txBody>
          <a:bodyPr/>
          <a:lstStyle/>
          <a:p>
            <a:pPr algn="ctr"/>
            <a:r>
              <a:rPr lang="en-US" sz="4000" dirty="0" smtClean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Genetic determination in humans</a:t>
            </a:r>
            <a:endParaRPr lang="en-US" sz="4000" dirty="0">
              <a:solidFill>
                <a:srgbClr val="00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17601" y="1477109"/>
            <a:ext cx="10257367" cy="4609368"/>
          </a:xfrm>
        </p:spPr>
        <p:txBody>
          <a:bodyPr/>
          <a:lstStyle/>
          <a:p>
            <a:pPr>
              <a:defRPr/>
            </a:pPr>
            <a:endParaRPr lang="cs-CZ" b="1" dirty="0" smtClean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defRPr/>
            </a:pPr>
            <a:r>
              <a:rPr lang="en-US" sz="32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Presence</a:t>
            </a:r>
            <a:r>
              <a:rPr lang="en-US" sz="32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of different sex chromosomes and </a:t>
            </a:r>
            <a:r>
              <a:rPr lang="en-US" sz="32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product</a:t>
            </a:r>
            <a:r>
              <a:rPr lang="en-US" sz="32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of one specific gene </a:t>
            </a:r>
            <a:r>
              <a:rPr lang="en-US" sz="3200" b="1" i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SRY</a:t>
            </a:r>
            <a:r>
              <a:rPr lang="en-US" sz="32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(sex-related region Y) determine the </a:t>
            </a:r>
            <a:r>
              <a:rPr lang="en-US" sz="32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phenotype</a:t>
            </a:r>
            <a:r>
              <a:rPr lang="en-US" sz="32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(sex) of the individual </a:t>
            </a:r>
          </a:p>
          <a:p>
            <a:pPr>
              <a:defRPr/>
            </a:pPr>
            <a:endParaRPr lang="cs-CZ" sz="3200" dirty="0" smtClean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defRPr/>
            </a:pPr>
            <a:r>
              <a:rPr lang="en-US" sz="32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Expression of </a:t>
            </a:r>
            <a:r>
              <a:rPr lang="en-US" sz="3200" i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SRY </a:t>
            </a:r>
            <a:r>
              <a:rPr lang="en-US" sz="32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activate the </a:t>
            </a:r>
            <a:r>
              <a:rPr lang="en-US" sz="32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cascade</a:t>
            </a:r>
            <a:r>
              <a:rPr lang="en-US" sz="32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of events leading to </a:t>
            </a:r>
            <a:r>
              <a:rPr lang="en-US" sz="32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development</a:t>
            </a:r>
            <a:r>
              <a:rPr lang="en-US" sz="32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of female or male </a:t>
            </a:r>
            <a:r>
              <a:rPr lang="en-US" sz="32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gonads (</a:t>
            </a:r>
            <a:r>
              <a:rPr lang="en-US" sz="3200" b="1" i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master-switch sex determining gen</a:t>
            </a:r>
            <a:r>
              <a:rPr lang="cs-CZ" sz="3200" b="1" i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US" sz="32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0" indent="0" algn="ctr">
              <a:buNone/>
              <a:defRPr/>
            </a:pPr>
            <a:endParaRPr lang="en-US" dirty="0" smtClean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473944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Nadpis 2"/>
          <p:cNvSpPr>
            <a:spLocks noGrp="1" noChangeArrowheads="1"/>
          </p:cNvSpPr>
          <p:nvPr>
            <p:ph type="title"/>
          </p:nvPr>
        </p:nvSpPr>
        <p:spPr>
          <a:xfrm>
            <a:off x="413099" y="251209"/>
            <a:ext cx="9775930" cy="1364074"/>
          </a:xfrm>
        </p:spPr>
        <p:txBody>
          <a:bodyPr/>
          <a:lstStyle/>
          <a:p>
            <a:pPr algn="ctr"/>
            <a:r>
              <a:rPr lang="en-US" altLang="cs-CZ" sz="4000" dirty="0" smtClean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Determination of sex in humans – significance of  chromosome Y</a:t>
            </a:r>
            <a:endParaRPr lang="en-US" altLang="cs-CZ" sz="4000" dirty="0">
              <a:solidFill>
                <a:srgbClr val="00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50179" name="Picture 5" descr="951809AK">
            <a:extLst>
              <a:ext uri="{FF2B5EF4-FFF2-40B4-BE49-F238E27FC236}">
                <a16:creationId xmlns:a16="http://schemas.microsoft.com/office/drawing/2014/main" id="{EA80B99B-98D2-488A-B9B1-CC13DF763C9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819035" y="2497498"/>
            <a:ext cx="4475161" cy="4243407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3492" name="Rectangle 4"/>
          <p:cNvSpPr>
            <a:spLocks noChangeArrowheads="1"/>
          </p:cNvSpPr>
          <p:nvPr/>
        </p:nvSpPr>
        <p:spPr bwMode="auto">
          <a:xfrm>
            <a:off x="801688" y="2497498"/>
            <a:ext cx="4492508" cy="4233359"/>
          </a:xfrm>
          <a:prstGeom prst="rect">
            <a:avLst/>
          </a:prstGeom>
          <a:noFill/>
          <a:ln w="317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cs-CZ" sz="1800" dirty="0"/>
          </a:p>
        </p:txBody>
      </p:sp>
      <p:pic>
        <p:nvPicPr>
          <p:cNvPr id="50181" name="Picture 3">
            <a:extLst>
              <a:ext uri="{FF2B5EF4-FFF2-40B4-BE49-F238E27FC236}">
                <a16:creationId xmlns:a16="http://schemas.microsoft.com/office/drawing/2014/main" id="{D407FFEA-D678-4F1D-BD2F-5AEFCC5884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02388" y="2474913"/>
            <a:ext cx="1549400" cy="14462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50182" name="Picture 2">
            <a:extLst>
              <a:ext uri="{FF2B5EF4-FFF2-40B4-BE49-F238E27FC236}">
                <a16:creationId xmlns:a16="http://schemas.microsoft.com/office/drawing/2014/main" id="{1DD53666-1840-45E4-A26B-BB5F13801B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383588" y="3317875"/>
            <a:ext cx="1511300" cy="1416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50183" name="Text Box 7"/>
          <p:cNvSpPr txBox="1">
            <a:spLocks noChangeArrowheads="1"/>
          </p:cNvSpPr>
          <p:nvPr/>
        </p:nvSpPr>
        <p:spPr bwMode="auto">
          <a:xfrm>
            <a:off x="5983700" y="5500688"/>
            <a:ext cx="4554539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cs-CZ" sz="2000" b="1" dirty="0" smtClean="0">
                <a:solidFill>
                  <a:srgbClr val="FF0000"/>
                </a:solidFill>
              </a:rPr>
              <a:t>45,X – females 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cs-CZ" sz="2000" b="1" dirty="0" smtClean="0">
                <a:solidFill>
                  <a:srgbClr val="FF0000"/>
                </a:solidFill>
              </a:rPr>
              <a:t>47,XXY- males</a:t>
            </a:r>
            <a:endParaRPr lang="en-US" altLang="cs-CZ" sz="2000" b="1" dirty="0">
              <a:solidFill>
                <a:srgbClr val="FF0000"/>
              </a:solidFill>
            </a:endParaRPr>
          </a:p>
        </p:txBody>
      </p:sp>
      <p:sp>
        <p:nvSpPr>
          <p:cNvPr id="50184" name="Text Box 8"/>
          <p:cNvSpPr txBox="1">
            <a:spLocks noChangeArrowheads="1"/>
          </p:cNvSpPr>
          <p:nvPr/>
        </p:nvSpPr>
        <p:spPr bwMode="auto">
          <a:xfrm>
            <a:off x="6319839" y="4005263"/>
            <a:ext cx="4168775" cy="1277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cs-CZ" sz="2000" b="1" dirty="0" smtClean="0"/>
              <a:t>X - 1669 genes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cs-CZ" sz="2000" b="1" dirty="0" smtClean="0"/>
              <a:t>Y – 200 genes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cs-CZ" sz="1800" b="1" dirty="0" smtClean="0"/>
              <a:t>(50-60 genes protein-coding)</a:t>
            </a:r>
            <a:endParaRPr lang="en-US" altLang="cs-CZ" sz="1600" dirty="0"/>
          </a:p>
        </p:txBody>
      </p:sp>
      <p:pic>
        <p:nvPicPr>
          <p:cNvPr id="50186" name="Picture 10" descr="david">
            <a:extLst>
              <a:ext uri="{FF2B5EF4-FFF2-40B4-BE49-F238E27FC236}">
                <a16:creationId xmlns:a16="http://schemas.microsoft.com/office/drawing/2014/main" id="{F276114B-7C1B-4830-97B5-D4793DBD31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0388907" y="378620"/>
            <a:ext cx="1296988" cy="24733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63498" name="TextovéPole 1"/>
          <p:cNvSpPr txBox="1">
            <a:spLocks noChangeArrowheads="1"/>
          </p:cNvSpPr>
          <p:nvPr/>
        </p:nvSpPr>
        <p:spPr bwMode="auto">
          <a:xfrm>
            <a:off x="1160219" y="1753286"/>
            <a:ext cx="3816350" cy="67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cs-CZ" sz="1800" b="1" dirty="0" smtClean="0"/>
              <a:t> Karyotype: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cs-CZ" sz="1800" b="1" dirty="0" smtClean="0"/>
              <a:t> </a:t>
            </a:r>
            <a:r>
              <a:rPr lang="en-US" altLang="cs-CZ" sz="2000" b="1" dirty="0" smtClean="0">
                <a:solidFill>
                  <a:srgbClr val="FF0000"/>
                </a:solidFill>
              </a:rPr>
              <a:t>Male 46,XY      Female 46,XX</a:t>
            </a:r>
            <a:endParaRPr lang="en-US" altLang="cs-CZ" sz="2000" b="1" dirty="0">
              <a:solidFill>
                <a:srgbClr val="FF0000"/>
              </a:solidFill>
            </a:endParaRPr>
          </a:p>
        </p:txBody>
      </p:sp>
      <p:sp>
        <p:nvSpPr>
          <p:cNvPr id="56333" name="TextovéPole 1"/>
          <p:cNvSpPr txBox="1">
            <a:spLocks noChangeArrowheads="1"/>
          </p:cNvSpPr>
          <p:nvPr/>
        </p:nvSpPr>
        <p:spPr bwMode="auto">
          <a:xfrm>
            <a:off x="8419019" y="5522248"/>
            <a:ext cx="298767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cs-CZ" sz="1600" b="1" dirty="0" smtClean="0">
                <a:solidFill>
                  <a:srgbClr val="FF0000"/>
                </a:solidFill>
              </a:rPr>
              <a:t>Proof of chromosome Y is </a:t>
            </a:r>
            <a:r>
              <a:rPr lang="en-US" altLang="cs-CZ" sz="1600" b="1" dirty="0" smtClean="0">
                <a:solidFill>
                  <a:srgbClr val="FF0000"/>
                </a:solidFill>
              </a:rPr>
              <a:t>responsible </a:t>
            </a:r>
            <a:r>
              <a:rPr lang="en-US" altLang="cs-CZ" sz="1600" b="1" dirty="0" smtClean="0">
                <a:solidFill>
                  <a:srgbClr val="FF0000"/>
                </a:solidFill>
              </a:rPr>
              <a:t>for sex </a:t>
            </a:r>
            <a:r>
              <a:rPr lang="en-US" altLang="cs-CZ" sz="1600" b="1" dirty="0" smtClean="0">
                <a:solidFill>
                  <a:srgbClr val="FF0000"/>
                </a:solidFill>
              </a:rPr>
              <a:t>determination </a:t>
            </a:r>
            <a:endParaRPr lang="en-US" altLang="cs-CZ" sz="1600" b="1" dirty="0">
              <a:solidFill>
                <a:srgbClr val="FF0000"/>
              </a:solidFill>
            </a:endParaRPr>
          </a:p>
        </p:txBody>
      </p:sp>
      <p:cxnSp>
        <p:nvCxnSpPr>
          <p:cNvPr id="4" name="Pravoúhlá spojnice 3">
            <a:extLst>
              <a:ext uri="{FF2B5EF4-FFF2-40B4-BE49-F238E27FC236}">
                <a16:creationId xmlns:a16="http://schemas.microsoft.com/office/drawing/2014/main" id="{246CB14B-E163-48F5-AD19-173FC40EFE8D}"/>
              </a:ext>
            </a:extLst>
          </p:cNvPr>
          <p:cNvCxnSpPr/>
          <p:nvPr/>
        </p:nvCxnSpPr>
        <p:spPr>
          <a:xfrm>
            <a:off x="7985913" y="5937380"/>
            <a:ext cx="431800" cy="65087"/>
          </a:xfrm>
          <a:prstGeom prst="bentConnector3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91715221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AutoShape 2"/>
          <p:cNvSpPr>
            <a:spLocks noGrp="1" noChangeArrowheads="1"/>
          </p:cNvSpPr>
          <p:nvPr>
            <p:ph type="title"/>
          </p:nvPr>
        </p:nvSpPr>
        <p:spPr>
          <a:xfrm>
            <a:off x="393150" y="235324"/>
            <a:ext cx="11524196" cy="894603"/>
          </a:xfrm>
        </p:spPr>
        <p:txBody>
          <a:bodyPr/>
          <a:lstStyle/>
          <a:p>
            <a:pPr algn="ctr"/>
            <a:r>
              <a:rPr lang="en-US" altLang="cs-CZ" sz="4000" dirty="0" smtClean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Genes located on chromosome Y</a:t>
            </a:r>
            <a:endParaRPr lang="en-US" altLang="cs-CZ" sz="4000" dirty="0">
              <a:solidFill>
                <a:srgbClr val="00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65541" name="Text Box 6"/>
          <p:cNvSpPr txBox="1">
            <a:spLocks noChangeArrowheads="1"/>
          </p:cNvSpPr>
          <p:nvPr/>
        </p:nvSpPr>
        <p:spPr bwMode="auto">
          <a:xfrm>
            <a:off x="8405813" y="2411414"/>
            <a:ext cx="21955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en-US" altLang="cs-CZ" sz="1400" b="1" dirty="0"/>
          </a:p>
        </p:txBody>
      </p:sp>
      <p:pic>
        <p:nvPicPr>
          <p:cNvPr id="20" name="Picture 17">
            <a:extLst>
              <a:ext uri="{FF2B5EF4-FFF2-40B4-BE49-F238E27FC236}">
                <a16:creationId xmlns:a16="http://schemas.microsoft.com/office/drawing/2014/main" id="{E8237BFE-5B5F-4A34-B185-EF84516A14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0845" y="3973034"/>
            <a:ext cx="2655887" cy="2376488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8" name="Picture 2" descr="Structure of the human Y chromosome. The Pseudo Autosomal Regions [PAR1...  | Download Scientific Diagra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3512" y="1258514"/>
            <a:ext cx="5091007" cy="5091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0" name="Picture 4" descr="Stock vektor „X Y Chromosomes On White Background“ (bez autorských  poplatků) 2056106576 | Shutterstock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7075" y="3973034"/>
            <a:ext cx="3328414" cy="2376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393149" y="1258514"/>
            <a:ext cx="5907167" cy="2459376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cs-CZ" sz="24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Sex differentiation, sperm production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cs-CZ" sz="24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10-15% sequences comes from chromosome 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err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Cca</a:t>
            </a:r>
            <a:r>
              <a:rPr lang="en-US" sz="24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60 millions of base pairs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Spermatogenesis - genes encode  9 protein families in 2-35x copies</a:t>
            </a:r>
            <a:endParaRPr lang="en-US" sz="24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8865904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History of genetics: Middle age theories 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 smtClean="0"/>
              <a:t>2) </a:t>
            </a:r>
            <a:r>
              <a:rPr lang="en-US" dirty="0" err="1" smtClean="0"/>
              <a:t>Particluate</a:t>
            </a:r>
            <a:r>
              <a:rPr lang="en-US" dirty="0" smtClean="0"/>
              <a:t> theories – 18 - 19th century</a:t>
            </a:r>
          </a:p>
          <a:p>
            <a:pPr lvl="1"/>
            <a:r>
              <a:rPr lang="en-US" b="1" dirty="0" smtClean="0"/>
              <a:t>Theory of Acquired Characters </a:t>
            </a:r>
            <a:r>
              <a:rPr lang="en-US" dirty="0" smtClean="0"/>
              <a:t> </a:t>
            </a:r>
            <a:r>
              <a:rPr lang="en-US" i="1" dirty="0" smtClean="0"/>
              <a:t>(Lamarck)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dirty="0" smtClean="0"/>
              <a:t>new character once acquired by an individual shall pass on to its progeny (neck of giraffes x </a:t>
            </a:r>
            <a:r>
              <a:rPr lang="en-US" dirty="0" err="1" smtClean="0"/>
              <a:t>Wiesmann</a:t>
            </a:r>
            <a:r>
              <a:rPr lang="en-US" dirty="0" smtClean="0"/>
              <a:t> – progeny of </a:t>
            </a:r>
            <a:r>
              <a:rPr lang="en-US" dirty="0" err="1" smtClean="0"/>
              <a:t>mices</a:t>
            </a:r>
            <a:r>
              <a:rPr lang="en-US" dirty="0" smtClean="0"/>
              <a:t> with cut tails had long tails…)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 	</a:t>
            </a:r>
            <a:r>
              <a:rPr lang="en-US" b="1" dirty="0" smtClean="0"/>
              <a:t>Theory of Pangenesis </a:t>
            </a:r>
            <a:r>
              <a:rPr lang="en-US" i="1" dirty="0" smtClean="0"/>
              <a:t>(Darwin)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b="1" dirty="0" smtClean="0"/>
              <a:t>gemmules</a:t>
            </a:r>
            <a:r>
              <a:rPr lang="en-US" dirty="0" smtClean="0"/>
              <a:t> or </a:t>
            </a:r>
            <a:r>
              <a:rPr lang="en-US" b="1" dirty="0" err="1" smtClean="0"/>
              <a:t>pangene</a:t>
            </a:r>
            <a:r>
              <a:rPr lang="en-US" b="1" dirty="0" smtClean="0"/>
              <a:t> </a:t>
            </a:r>
            <a:r>
              <a:rPr lang="en-US" b="1" dirty="0" err="1" smtClean="0"/>
              <a:t>partilces</a:t>
            </a:r>
            <a:r>
              <a:rPr lang="en-US" b="1" dirty="0" smtClean="0"/>
              <a:t> </a:t>
            </a:r>
            <a:r>
              <a:rPr lang="en-US" dirty="0" smtClean="0"/>
              <a:t>(of given, </a:t>
            </a:r>
            <a:r>
              <a:rPr lang="en-US" dirty="0" err="1" smtClean="0"/>
              <a:t>oragn</a:t>
            </a:r>
            <a:r>
              <a:rPr lang="en-US" dirty="0" smtClean="0"/>
              <a:t>, tissue </a:t>
            </a:r>
            <a:r>
              <a:rPr lang="en-US" dirty="0" err="1" smtClean="0"/>
              <a:t>etc</a:t>
            </a:r>
            <a:r>
              <a:rPr lang="en-US" dirty="0" smtClean="0"/>
              <a:t>) are carried by the blood to the reproductive organ and are deposited in the sex cells, which again carry them to the next generation. </a:t>
            </a:r>
          </a:p>
          <a:p>
            <a:pPr lvl="1"/>
            <a:r>
              <a:rPr lang="en-US" b="1" dirty="0" smtClean="0"/>
              <a:t>Theory of Germplasm</a:t>
            </a:r>
            <a:r>
              <a:rPr lang="en-US" i="1" dirty="0" smtClean="0"/>
              <a:t> (</a:t>
            </a:r>
            <a:r>
              <a:rPr lang="en-US" i="1" dirty="0" err="1" smtClean="0"/>
              <a:t>Wiesmann</a:t>
            </a:r>
            <a:r>
              <a:rPr lang="en-US" i="1" dirty="0" smtClean="0"/>
              <a:t>) 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dirty="0" smtClean="0"/>
              <a:t>Organisms with sexual reproduction carry two types of cells</a:t>
            </a:r>
          </a:p>
          <a:p>
            <a:pPr marL="914400" lvl="2" indent="0" defTabSz="584200">
              <a:buNone/>
              <a:tabLst>
                <a:tab pos="1254125" algn="l"/>
              </a:tabLst>
            </a:pPr>
            <a:r>
              <a:rPr lang="en-US" dirty="0" smtClean="0"/>
              <a:t>	- </a:t>
            </a:r>
            <a:r>
              <a:rPr lang="en-US" i="1" dirty="0" smtClean="0"/>
              <a:t> </a:t>
            </a:r>
            <a:r>
              <a:rPr lang="en-US" dirty="0" smtClean="0"/>
              <a:t>somatic</a:t>
            </a:r>
            <a:r>
              <a:rPr lang="en-US" i="1" dirty="0" smtClean="0"/>
              <a:t> </a:t>
            </a:r>
            <a:r>
              <a:rPr lang="en-US" dirty="0" smtClean="0"/>
              <a:t>cells make up body (</a:t>
            </a:r>
            <a:r>
              <a:rPr lang="en-US" i="1" dirty="0" err="1" smtClean="0"/>
              <a:t>somatoplasm</a:t>
            </a:r>
            <a:r>
              <a:rPr lang="en-US" i="1" dirty="0" smtClean="0"/>
              <a:t>) </a:t>
            </a:r>
          </a:p>
          <a:p>
            <a:pPr marL="1166813" lvl="2" indent="87313">
              <a:buNone/>
            </a:pPr>
            <a:r>
              <a:rPr lang="en-US" i="1" dirty="0" smtClean="0"/>
              <a:t>- </a:t>
            </a:r>
            <a:r>
              <a:rPr lang="en-US" dirty="0" smtClean="0"/>
              <a:t>reproductive cells make up sperms and </a:t>
            </a:r>
            <a:r>
              <a:rPr lang="en-US" dirty="0" err="1" smtClean="0"/>
              <a:t>ovas</a:t>
            </a:r>
            <a:r>
              <a:rPr lang="en-US" dirty="0" smtClean="0"/>
              <a:t> (germplasm)		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21128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Nadpis 1"/>
          <p:cNvSpPr>
            <a:spLocks noGrp="1" noChangeArrowheads="1"/>
          </p:cNvSpPr>
          <p:nvPr>
            <p:ph type="title"/>
          </p:nvPr>
        </p:nvSpPr>
        <p:spPr>
          <a:xfrm>
            <a:off x="371789" y="452176"/>
            <a:ext cx="11465169" cy="713433"/>
          </a:xfrm>
        </p:spPr>
        <p:txBody>
          <a:bodyPr/>
          <a:lstStyle/>
          <a:p>
            <a:pPr algn="ctr"/>
            <a:r>
              <a:rPr lang="en-US" altLang="cs-CZ" sz="4000" dirty="0" smtClean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Development of sex in humans</a:t>
            </a:r>
            <a:endParaRPr lang="en-US" altLang="cs-CZ" sz="4000" dirty="0">
              <a:solidFill>
                <a:srgbClr val="00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72707" name="Zástupný symbol pro obsah 2"/>
          <p:cNvSpPr>
            <a:spLocks noGrp="1" noChangeArrowheads="1"/>
          </p:cNvSpPr>
          <p:nvPr>
            <p:ph idx="1"/>
          </p:nvPr>
        </p:nvSpPr>
        <p:spPr>
          <a:xfrm>
            <a:off x="713434" y="1266932"/>
            <a:ext cx="6766358" cy="1446124"/>
          </a:xfrm>
        </p:spPr>
        <p:txBody>
          <a:bodyPr/>
          <a:lstStyle/>
          <a:p>
            <a:r>
              <a:rPr lang="en-US" altLang="cs-CZ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long-term process – </a:t>
            </a:r>
            <a:r>
              <a:rPr lang="en-US" altLang="cs-CZ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start </a:t>
            </a:r>
            <a:r>
              <a:rPr lang="en-US" altLang="cs-CZ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 1st trimester </a:t>
            </a:r>
          </a:p>
          <a:p>
            <a:r>
              <a:rPr lang="en-US" altLang="cs-CZ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activation of 37 proteins + sex hormones</a:t>
            </a:r>
          </a:p>
          <a:p>
            <a:r>
              <a:rPr lang="en-US" altLang="cs-CZ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Ended </a:t>
            </a:r>
            <a:r>
              <a:rPr lang="cs-CZ" altLang="cs-CZ" dirty="0" err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after</a:t>
            </a:r>
            <a:r>
              <a:rPr lang="cs-CZ" altLang="cs-CZ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dirty="0" err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individual</a:t>
            </a:r>
            <a:r>
              <a:rPr lang="en-US" altLang="cs-CZ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sexual maturation  </a:t>
            </a:r>
            <a:br>
              <a:rPr lang="en-US" altLang="cs-CZ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altLang="cs-CZ" dirty="0" smtClean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2708" name="Zástupný symbol pro číslo snímku 3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AF64C04E-1AD4-4B52-9596-D2ABF5F792D8}" type="slidenum">
              <a:rPr lang="en-US" altLang="cs-CZ" sz="2600">
                <a:solidFill>
                  <a:schemeClr val="bg1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60</a:t>
            </a:fld>
            <a:endParaRPr lang="en-US" altLang="cs-CZ" sz="2600" dirty="0">
              <a:solidFill>
                <a:schemeClr val="bg1"/>
              </a:solidFill>
            </a:endParaRPr>
          </a:p>
        </p:txBody>
      </p:sp>
      <p:pic>
        <p:nvPicPr>
          <p:cNvPr id="7270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433" y="3153466"/>
            <a:ext cx="6129493" cy="3524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C85E6160-A780-494D-92A5-BF2031CC90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66582" y="1411756"/>
            <a:ext cx="3577523" cy="526577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/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3667501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Zástupný symbol pro číslo snímku 3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F15A3E9C-6B07-46EB-9D53-13D21F760C48}" type="slidenum">
              <a:rPr lang="en-US" altLang="cs-CZ" sz="2600">
                <a:solidFill>
                  <a:schemeClr val="bg1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61</a:t>
            </a:fld>
            <a:endParaRPr lang="en-US" altLang="cs-CZ" sz="2600" dirty="0">
              <a:solidFill>
                <a:schemeClr val="bg1"/>
              </a:solidFill>
            </a:endParaRPr>
          </a:p>
        </p:txBody>
      </p:sp>
      <p:pic>
        <p:nvPicPr>
          <p:cNvPr id="27652" name="Picture 2">
            <a:extLst>
              <a:ext uri="{FF2B5EF4-FFF2-40B4-BE49-F238E27FC236}">
                <a16:creationId xmlns:a16="http://schemas.microsoft.com/office/drawing/2014/main" id="{A186CD57-C846-40B8-A84A-D51D35A903D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503767" y="248983"/>
            <a:ext cx="4516437" cy="6335713"/>
          </a:xfrm>
          <a:ln w="38100" cap="sq">
            <a:solidFill>
              <a:srgbClr val="000000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/>
        </p:spPr>
      </p:pic>
      <p:sp>
        <p:nvSpPr>
          <p:cNvPr id="30725" name="TextovéPole 4"/>
          <p:cNvSpPr txBox="1">
            <a:spLocks noChangeArrowheads="1"/>
          </p:cNvSpPr>
          <p:nvPr/>
        </p:nvSpPr>
        <p:spPr bwMode="auto">
          <a:xfrm>
            <a:off x="5390262" y="2946162"/>
            <a:ext cx="4246245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cs-CZ" sz="24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Men – 25 years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cs-CZ" sz="24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sperms – 265 divisions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cs-CZ" sz="2400" b="1" dirty="0" smtClean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cs-CZ" sz="24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Men - 50 years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cs-CZ" sz="24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sperms - 840 divisions !!!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cs-CZ" sz="2400" i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Spermatogenesis</a:t>
            </a:r>
            <a:r>
              <a:rPr lang="en-US" altLang="cs-CZ" sz="24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-  64 days</a:t>
            </a:r>
            <a:endParaRPr lang="en-US" altLang="cs-CZ" sz="2400" b="1" dirty="0" smtClean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cs-CZ" sz="2400" b="1" dirty="0" smtClean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cs-CZ" sz="2400" b="1" dirty="0" smtClean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cs-CZ" sz="24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DNA replication – </a:t>
            </a:r>
            <a:r>
              <a:rPr lang="en-US" altLang="cs-CZ" sz="2400" i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errors in the process - mutations in older men</a:t>
            </a:r>
            <a:endParaRPr lang="en-US" altLang="cs-CZ" sz="2400" i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726" name="TextovéPole 5"/>
          <p:cNvSpPr txBox="1">
            <a:spLocks noChangeArrowheads="1"/>
          </p:cNvSpPr>
          <p:nvPr/>
        </p:nvSpPr>
        <p:spPr bwMode="auto">
          <a:xfrm>
            <a:off x="5454270" y="1850793"/>
            <a:ext cx="42462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cs-CZ" sz="24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Women – 24 cell divisions </a:t>
            </a:r>
            <a:endParaRPr lang="en-US" altLang="cs-CZ" sz="2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727" name="Šipka dolů 6"/>
          <p:cNvSpPr>
            <a:spLocks noChangeArrowheads="1"/>
          </p:cNvSpPr>
          <p:nvPr/>
        </p:nvSpPr>
        <p:spPr bwMode="auto">
          <a:xfrm>
            <a:off x="6702551" y="5321807"/>
            <a:ext cx="255905" cy="523939"/>
          </a:xfrm>
          <a:prstGeom prst="downArrow">
            <a:avLst>
              <a:gd name="adj1" fmla="val 50000"/>
              <a:gd name="adj2" fmla="val 49963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cs-CZ" sz="1800" dirty="0"/>
          </a:p>
        </p:txBody>
      </p:sp>
      <p:sp>
        <p:nvSpPr>
          <p:cNvPr id="30728" name="TextovéPole 7"/>
          <p:cNvSpPr txBox="1">
            <a:spLocks noChangeArrowheads="1"/>
          </p:cNvSpPr>
          <p:nvPr/>
        </p:nvSpPr>
        <p:spPr bwMode="auto">
          <a:xfrm>
            <a:off x="5321808" y="212726"/>
            <a:ext cx="658368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cs-CZ" sz="4000" b="1" dirty="0" smtClean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Differences in development of gametes in humans </a:t>
            </a:r>
            <a:endParaRPr lang="en-US" altLang="cs-CZ" sz="4000" b="1" dirty="0">
              <a:solidFill>
                <a:srgbClr val="00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010365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5" name="Zástupný symbol pro číslo snímku 3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FB649570-3BAC-4F90-B516-7A3340F6826C}" type="slidenum">
              <a:rPr lang="en-US" altLang="cs-CZ" sz="2600">
                <a:solidFill>
                  <a:schemeClr val="bg1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62</a:t>
            </a:fld>
            <a:endParaRPr lang="en-US" altLang="cs-CZ" sz="2600">
              <a:solidFill>
                <a:schemeClr val="bg1"/>
              </a:solidFill>
            </a:endParaRPr>
          </a:p>
        </p:txBody>
      </p:sp>
      <p:pic>
        <p:nvPicPr>
          <p:cNvPr id="169986" name="Picture 2">
            <a:extLst>
              <a:ext uri="{FF2B5EF4-FFF2-40B4-BE49-F238E27FC236}">
                <a16:creationId xmlns:a16="http://schemas.microsoft.com/office/drawing/2014/main" id="{6D13D1DE-7E56-4980-911E-428BA2D3324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71992" y="90436"/>
            <a:ext cx="12011998" cy="6662054"/>
          </a:xfrm>
          <a:ln w="38100" cap="sq">
            <a:solidFill>
              <a:srgbClr val="000000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/>
        </p:spPr>
      </p:pic>
      <p:sp>
        <p:nvSpPr>
          <p:cNvPr id="74757" name="Obdélník 5"/>
          <p:cNvSpPr>
            <a:spLocks noChangeArrowheads="1"/>
          </p:cNvSpPr>
          <p:nvPr/>
        </p:nvSpPr>
        <p:spPr bwMode="auto">
          <a:xfrm>
            <a:off x="265094" y="1495391"/>
            <a:ext cx="1955591" cy="3609172"/>
          </a:xfrm>
          <a:prstGeom prst="rect">
            <a:avLst/>
          </a:prstGeom>
          <a:noFill/>
          <a:ln w="3175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0656417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12800" y="551688"/>
            <a:ext cx="10566400" cy="673608"/>
          </a:xfrm>
        </p:spPr>
        <p:txBody>
          <a:bodyPr/>
          <a:lstStyle/>
          <a:p>
            <a:pPr algn="ctr"/>
            <a:r>
              <a:rPr lang="cs-CZ" sz="4000" dirty="0" smtClean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Heredity </a:t>
            </a:r>
            <a:r>
              <a:rPr lang="cs-CZ" sz="4000" dirty="0" err="1" smtClean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of</a:t>
            </a:r>
            <a:r>
              <a:rPr lang="cs-CZ" sz="4000" dirty="0" smtClean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sex-</a:t>
            </a:r>
            <a:r>
              <a:rPr lang="cs-CZ" sz="4000" dirty="0" err="1" smtClean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linked</a:t>
            </a:r>
            <a:r>
              <a:rPr lang="cs-CZ" sz="4000" dirty="0" smtClean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cs-CZ" sz="4000" dirty="0" err="1" smtClean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genes</a:t>
            </a:r>
            <a:endParaRPr lang="en-US" sz="4000" dirty="0">
              <a:solidFill>
                <a:srgbClr val="00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79401" y="1225296"/>
            <a:ext cx="5046979" cy="4797172"/>
          </a:xfrm>
        </p:spPr>
        <p:txBody>
          <a:bodyPr/>
          <a:lstStyle/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cs-CZ" sz="2000" dirty="0" smtClean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cs-CZ" sz="2000" dirty="0" err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Gonosomes</a:t>
            </a:r>
            <a:r>
              <a:rPr lang="en-US" altLang="cs-CZ" sz="2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(X,Y) are consisted of two regions carrying genes – </a:t>
            </a:r>
            <a:r>
              <a:rPr lang="en-US" altLang="cs-CZ" sz="20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heterologous and homologous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cs-CZ" sz="2000" dirty="0" smtClean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en-US" altLang="cs-CZ" sz="20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Non-homologous regions </a:t>
            </a:r>
            <a:r>
              <a:rPr lang="en-US" altLang="cs-CZ" sz="2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determine genes with full sex-linked inheritance</a:t>
            </a:r>
            <a:endParaRPr lang="en-US" altLang="cs-CZ" sz="2000" b="1" u="sng" dirty="0" smtClean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en-US" altLang="cs-CZ" sz="2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cs-CZ" sz="20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Homologous regions  - </a:t>
            </a:r>
            <a:r>
              <a:rPr lang="en-US" altLang="cs-CZ" sz="2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determine genes with incomplete sex-linked inheritance (= Mendel´s laws)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cs-CZ" sz="2000" dirty="0" smtClean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625475" lvl="1" indent="-358775" eaLnBrk="1" hangingPunct="1">
              <a:spcBef>
                <a:spcPct val="0"/>
              </a:spcBef>
              <a:buClrTx/>
              <a:buSzTx/>
            </a:pPr>
            <a:r>
              <a:rPr lang="en-US" altLang="cs-CZ" sz="16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Genes with loci of Y non-homologous regions determine </a:t>
            </a:r>
            <a:r>
              <a:rPr lang="en-US" altLang="cs-CZ" sz="16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holandric traits </a:t>
            </a:r>
            <a:r>
              <a:rPr lang="en-US" altLang="cs-CZ" sz="16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(father to son – </a:t>
            </a:r>
            <a:r>
              <a:rPr lang="cs-CZ" altLang="cs-CZ" sz="16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Y-</a:t>
            </a:r>
            <a:r>
              <a:rPr lang="cs-CZ" altLang="cs-CZ" sz="1600" dirty="0" err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linked</a:t>
            </a:r>
            <a:r>
              <a:rPr lang="cs-CZ" altLang="cs-CZ" sz="16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cs-CZ" sz="16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inheritance) </a:t>
            </a:r>
          </a:p>
          <a:p>
            <a:pPr marL="625475" lvl="1" indent="-358775" eaLnBrk="1" hangingPunct="1">
              <a:spcBef>
                <a:spcPct val="0"/>
              </a:spcBef>
              <a:buClrTx/>
              <a:buSzTx/>
            </a:pPr>
            <a:r>
              <a:rPr lang="en-US" altLang="cs-CZ" sz="16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Genes with loci </a:t>
            </a:r>
            <a:r>
              <a:rPr lang="cs-CZ" altLang="cs-CZ" sz="16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</a:t>
            </a:r>
            <a:r>
              <a:rPr lang="en-US" altLang="cs-CZ" sz="16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non-homologous regions of X chromosome  - </a:t>
            </a:r>
            <a:r>
              <a:rPr lang="en-US" altLang="cs-CZ" sz="16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X-linked inheritance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cs-CZ" sz="2000" dirty="0" smtClean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cs-CZ" sz="2000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6" name="Picture 2" descr="Webquest Creator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1538" y="1252509"/>
            <a:ext cx="4386995" cy="2902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4E0D3CE7-51BB-402E-B198-ED7CAE42C6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43938" y="4286733"/>
            <a:ext cx="4661218" cy="225726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11039475" y="4839894"/>
            <a:ext cx="10795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2400" b="1" dirty="0"/>
              <a:t>XY</a:t>
            </a: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11039475" y="5489182"/>
            <a:ext cx="1152525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2400" b="1" dirty="0"/>
              <a:t>XY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cs-CZ" altLang="cs-CZ" sz="2400" dirty="0"/>
          </a:p>
        </p:txBody>
      </p:sp>
      <p:sp>
        <p:nvSpPr>
          <p:cNvPr id="11" name="Obdélník 1"/>
          <p:cNvSpPr>
            <a:spLocks noChangeArrowheads="1"/>
          </p:cNvSpPr>
          <p:nvPr/>
        </p:nvSpPr>
        <p:spPr bwMode="auto">
          <a:xfrm>
            <a:off x="10807065" y="4839894"/>
            <a:ext cx="1008063" cy="1150938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</p:txBody>
      </p:sp>
      <p:sp>
        <p:nvSpPr>
          <p:cNvPr id="12" name="Line 5"/>
          <p:cNvSpPr>
            <a:spLocks noChangeShapeType="1"/>
          </p:cNvSpPr>
          <p:nvPr/>
        </p:nvSpPr>
        <p:spPr bwMode="auto">
          <a:xfrm flipH="1">
            <a:off x="11321730" y="5266614"/>
            <a:ext cx="6670" cy="25788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25296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Morgan's Discovery of New Ratios (2016) IB Biology - YouTub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3068" y="42335"/>
            <a:ext cx="10295466" cy="6434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5213627"/>
      </p:ext>
    </p:extLst>
  </p:cSld>
  <p:clrMapOvr>
    <a:masterClrMapping/>
  </p:clrMapOvr>
  <p:transition spd="med"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AutoShape 2"/>
          <p:cNvSpPr>
            <a:spLocks noGrp="1" noChangeArrowheads="1"/>
          </p:cNvSpPr>
          <p:nvPr>
            <p:ph type="title"/>
          </p:nvPr>
        </p:nvSpPr>
        <p:spPr>
          <a:xfrm>
            <a:off x="1016000" y="762000"/>
            <a:ext cx="10566400" cy="541867"/>
          </a:xfrm>
        </p:spPr>
        <p:txBody>
          <a:bodyPr/>
          <a:lstStyle/>
          <a:p>
            <a:r>
              <a:rPr lang="cs-CZ" altLang="cs-CZ" sz="400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T.H. </a:t>
            </a:r>
            <a:r>
              <a:rPr lang="en-US" altLang="cs-CZ" sz="400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Morgan 191</a:t>
            </a:r>
            <a:r>
              <a:rPr lang="cs-CZ" altLang="cs-CZ" sz="400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0</a:t>
            </a:r>
            <a:endParaRPr lang="en-US" altLang="cs-CZ" sz="4000" dirty="0">
              <a:solidFill>
                <a:srgbClr val="00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73088" y="1413935"/>
            <a:ext cx="4895850" cy="2513013"/>
          </a:xfrm>
        </p:spPr>
        <p:txBody>
          <a:bodyPr/>
          <a:lstStyle/>
          <a:p>
            <a:pPr>
              <a:buFont typeface="Wingdings" panose="05000000000000000000" pitchFamily="2" charset="2"/>
              <a:buNone/>
            </a:pPr>
            <a:r>
              <a:rPr lang="en-US" altLang="cs-CZ" sz="2400" dirty="0"/>
              <a:t>“</a:t>
            </a:r>
            <a:r>
              <a:rPr lang="en-US" altLang="cs-CZ" sz="2400" dirty="0">
                <a:solidFill>
                  <a:srgbClr val="000000"/>
                </a:solidFill>
              </a:rPr>
              <a:t>Certain factors follow the distribution of the X chromosome and are therefore supposed to be </a:t>
            </a:r>
            <a:r>
              <a:rPr lang="en-US" altLang="cs-CZ" sz="2400" b="1" dirty="0">
                <a:solidFill>
                  <a:srgbClr val="000000"/>
                </a:solidFill>
              </a:rPr>
              <a:t>contained in them</a:t>
            </a:r>
            <a:r>
              <a:rPr lang="en-US" altLang="cs-CZ" sz="2400" dirty="0">
                <a:solidFill>
                  <a:srgbClr val="000000"/>
                </a:solidFill>
              </a:rPr>
              <a:t>.”</a:t>
            </a:r>
            <a:endParaRPr lang="en-US" altLang="cs-CZ" sz="4400" i="1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algn="ctr">
              <a:buFont typeface="Wingdings" panose="05000000000000000000" pitchFamily="2" charset="2"/>
              <a:buNone/>
            </a:pPr>
            <a:r>
              <a:rPr lang="en-US" altLang="cs-CZ" sz="2400" b="1" i="1" dirty="0">
                <a:solidFill>
                  <a:srgbClr val="000000"/>
                </a:solidFill>
              </a:rPr>
              <a:t>Genes lie on chromosomes</a:t>
            </a:r>
            <a:r>
              <a:rPr lang="cs-CZ" altLang="cs-CZ" sz="2400" b="1" i="1" dirty="0">
                <a:solidFill>
                  <a:srgbClr val="000000"/>
                </a:solidFill>
              </a:rPr>
              <a:t> !!!</a:t>
            </a:r>
            <a:endParaRPr lang="en-US" altLang="cs-CZ" sz="2400" b="1" i="1" dirty="0">
              <a:solidFill>
                <a:srgbClr val="000000"/>
              </a:solidFill>
            </a:endParaRPr>
          </a:p>
        </p:txBody>
      </p:sp>
      <p:pic>
        <p:nvPicPr>
          <p:cNvPr id="11059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24" t="13928" r="31250" b="5911"/>
          <a:stretch>
            <a:fillRect/>
          </a:stretch>
        </p:blipFill>
        <p:spPr bwMode="auto">
          <a:xfrm>
            <a:off x="6567148" y="604838"/>
            <a:ext cx="4136118" cy="5965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0597" name="Line 6"/>
          <p:cNvSpPr>
            <a:spLocks noChangeShapeType="1"/>
          </p:cNvSpPr>
          <p:nvPr/>
        </p:nvSpPr>
        <p:spPr bwMode="auto">
          <a:xfrm flipH="1">
            <a:off x="7707313" y="1773238"/>
            <a:ext cx="2159000" cy="12954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0598" name="Line 7"/>
          <p:cNvSpPr>
            <a:spLocks noChangeShapeType="1"/>
          </p:cNvSpPr>
          <p:nvPr/>
        </p:nvSpPr>
        <p:spPr bwMode="auto">
          <a:xfrm>
            <a:off x="7824788" y="1916114"/>
            <a:ext cx="2087562" cy="1152525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10599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764" y="3926948"/>
            <a:ext cx="3313112" cy="168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0600" name="Rectangle 10"/>
          <p:cNvSpPr>
            <a:spLocks noChangeArrowheads="1"/>
          </p:cNvSpPr>
          <p:nvPr/>
        </p:nvSpPr>
        <p:spPr bwMode="auto">
          <a:xfrm>
            <a:off x="983457" y="4037016"/>
            <a:ext cx="3673475" cy="1728788"/>
          </a:xfrm>
          <a:prstGeom prst="rect">
            <a:avLst/>
          </a:prstGeom>
          <a:noFill/>
          <a:ln w="317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</p:txBody>
      </p:sp>
      <p:sp>
        <p:nvSpPr>
          <p:cNvPr id="110602" name="TextovéPole 2"/>
          <p:cNvSpPr txBox="1">
            <a:spLocks noChangeArrowheads="1"/>
          </p:cNvSpPr>
          <p:nvPr/>
        </p:nvSpPr>
        <p:spPr bwMode="auto">
          <a:xfrm>
            <a:off x="7535864" y="404813"/>
            <a:ext cx="28082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 b="1" dirty="0" smtClean="0">
                <a:solidFill>
                  <a:srgbClr val="FF0000"/>
                </a:solidFill>
              </a:rPr>
              <a:t>Sex-</a:t>
            </a:r>
            <a:r>
              <a:rPr lang="cs-CZ" altLang="cs-CZ" sz="2000" b="1" dirty="0" err="1" smtClean="0">
                <a:solidFill>
                  <a:srgbClr val="FF0000"/>
                </a:solidFill>
              </a:rPr>
              <a:t>linkage</a:t>
            </a:r>
            <a:r>
              <a:rPr lang="cs-CZ" altLang="cs-CZ" sz="2000" b="1" dirty="0" smtClean="0">
                <a:solidFill>
                  <a:srgbClr val="FF0000"/>
                </a:solidFill>
              </a:rPr>
              <a:t> heredity</a:t>
            </a:r>
            <a:endParaRPr lang="cs-CZ" altLang="cs-CZ" sz="2000" b="1" dirty="0">
              <a:solidFill>
                <a:srgbClr val="FF0000"/>
              </a:solidFill>
            </a:endParaRPr>
          </a:p>
        </p:txBody>
      </p:sp>
      <p:sp>
        <p:nvSpPr>
          <p:cNvPr id="110603" name="Zástupný symbol pro číslo snímku 1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90913897-2414-4F6F-B57F-2C15D3A603E3}" type="slidenum">
              <a:rPr lang="en-US" altLang="cs-CZ" sz="2600">
                <a:solidFill>
                  <a:schemeClr val="bg1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65</a:t>
            </a:fld>
            <a:endParaRPr lang="en-US" altLang="cs-CZ" sz="260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9727140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437" y="0"/>
            <a:ext cx="9763125" cy="7151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ovéPole 2"/>
          <p:cNvSpPr txBox="1">
            <a:spLocks noChangeArrowheads="1"/>
          </p:cNvSpPr>
          <p:nvPr/>
        </p:nvSpPr>
        <p:spPr bwMode="auto">
          <a:xfrm>
            <a:off x="783771" y="6399717"/>
            <a:ext cx="11277599" cy="40011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cs-CZ" sz="20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Mendel´s law of uniformity of F1 hybrids and identity of reciprocal cross does not apply here !!!</a:t>
            </a:r>
            <a:endParaRPr lang="en-US" altLang="cs-CZ" sz="2000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8549" name="Obdélník 1"/>
          <p:cNvSpPr>
            <a:spLocks noChangeArrowheads="1"/>
          </p:cNvSpPr>
          <p:nvPr/>
        </p:nvSpPr>
        <p:spPr bwMode="auto">
          <a:xfrm>
            <a:off x="7248526" y="3222626"/>
            <a:ext cx="2519363" cy="1285875"/>
          </a:xfrm>
          <a:prstGeom prst="rect">
            <a:avLst/>
          </a:prstGeom>
          <a:noFill/>
          <a:ln w="254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cs-CZ" sz="1800" dirty="0">
              <a:solidFill>
                <a:srgbClr val="000000"/>
              </a:solidFill>
            </a:endParaRPr>
          </a:p>
        </p:txBody>
      </p:sp>
      <p:sp>
        <p:nvSpPr>
          <p:cNvPr id="108550" name="TextovéPole 1"/>
          <p:cNvSpPr txBox="1">
            <a:spLocks noChangeArrowheads="1"/>
          </p:cNvSpPr>
          <p:nvPr/>
        </p:nvSpPr>
        <p:spPr bwMode="auto">
          <a:xfrm>
            <a:off x="7597775" y="4630739"/>
            <a:ext cx="21605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cs-CZ" sz="1800" b="1" dirty="0" smtClean="0">
                <a:solidFill>
                  <a:srgbClr val="000000"/>
                </a:solidFill>
              </a:rPr>
              <a:t>Non-uniform!</a:t>
            </a:r>
            <a:endParaRPr lang="en-US" altLang="cs-CZ" sz="1800" b="1" dirty="0">
              <a:solidFill>
                <a:srgbClr val="000000"/>
              </a:solidFill>
            </a:endParaRPr>
          </a:p>
        </p:txBody>
      </p:sp>
      <p:sp>
        <p:nvSpPr>
          <p:cNvPr id="108551" name="Obdélník 6"/>
          <p:cNvSpPr>
            <a:spLocks noChangeArrowheads="1"/>
          </p:cNvSpPr>
          <p:nvPr/>
        </p:nvSpPr>
        <p:spPr bwMode="auto">
          <a:xfrm>
            <a:off x="9035143" y="2492376"/>
            <a:ext cx="193130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cs-CZ" sz="16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CROSS heredity !</a:t>
            </a:r>
            <a:endParaRPr lang="en-US" altLang="cs-CZ" sz="1600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1203326" y="202604"/>
            <a:ext cx="7211331" cy="132343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Sex-linked heredity</a:t>
            </a:r>
          </a:p>
          <a:p>
            <a:pPr algn="ctr"/>
            <a:r>
              <a:rPr lang="en-US" sz="4000" b="1" i="1" dirty="0" smtClean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D. melanogaster</a:t>
            </a:r>
            <a:endParaRPr lang="en-US" sz="4000" b="1" i="1" dirty="0">
              <a:solidFill>
                <a:srgbClr val="00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1317171" y="1744216"/>
            <a:ext cx="9322254" cy="4616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Genes located on non-homologous region of chromosome Y</a:t>
            </a:r>
            <a:endParaRPr lang="en-US" sz="2400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0195932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Nadpis 2"/>
          <p:cNvSpPr>
            <a:spLocks noGrp="1" noChangeArrowheads="1"/>
          </p:cNvSpPr>
          <p:nvPr>
            <p:ph type="title"/>
          </p:nvPr>
        </p:nvSpPr>
        <p:spPr>
          <a:xfrm>
            <a:off x="1247927" y="489859"/>
            <a:ext cx="10566400" cy="1143000"/>
          </a:xfrm>
        </p:spPr>
        <p:txBody>
          <a:bodyPr/>
          <a:lstStyle/>
          <a:p>
            <a:pPr algn="ctr"/>
            <a:r>
              <a:rPr lang="cs-CZ" altLang="cs-CZ" sz="4000" dirty="0" err="1" smtClean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Rules</a:t>
            </a:r>
            <a:r>
              <a:rPr lang="cs-CZ" altLang="cs-CZ" sz="4000" dirty="0" smtClean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cs-CZ" altLang="cs-CZ" sz="4000" dirty="0" err="1" smtClean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of</a:t>
            </a:r>
            <a:r>
              <a:rPr lang="cs-CZ" altLang="cs-CZ" sz="4000" dirty="0" smtClean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sex-</a:t>
            </a:r>
            <a:r>
              <a:rPr lang="cs-CZ" altLang="cs-CZ" sz="4000" dirty="0" err="1" smtClean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linked</a:t>
            </a:r>
            <a:r>
              <a:rPr lang="cs-CZ" altLang="cs-CZ" sz="4000" dirty="0" smtClean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inheritance </a:t>
            </a:r>
            <a:r>
              <a:rPr lang="cs-CZ" altLang="cs-CZ" sz="400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(Morgan 1910)</a:t>
            </a:r>
          </a:p>
        </p:txBody>
      </p:sp>
      <p:sp>
        <p:nvSpPr>
          <p:cNvPr id="109571" name="Zástupný symbol pro obsah 3"/>
          <p:cNvSpPr>
            <a:spLocks noGrp="1" noChangeArrowheads="1"/>
          </p:cNvSpPr>
          <p:nvPr>
            <p:ph idx="1"/>
          </p:nvPr>
        </p:nvSpPr>
        <p:spPr>
          <a:xfrm>
            <a:off x="609600" y="1817913"/>
            <a:ext cx="11015739" cy="4368799"/>
          </a:xfrm>
        </p:spPr>
        <p:txBody>
          <a:bodyPr/>
          <a:lstStyle/>
          <a:p>
            <a:pPr marL="514350" indent="-514350" algn="just">
              <a:buClrTx/>
              <a:buSzPct val="100000"/>
              <a:buFont typeface="+mj-lt"/>
              <a:buAutoNum type="arabicPeriod"/>
            </a:pPr>
            <a:r>
              <a:rPr lang="en-US" altLang="cs-CZ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If an individual carry </a:t>
            </a:r>
            <a:r>
              <a:rPr lang="en-US" altLang="cs-CZ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dominant sex-linked trait (gene), </a:t>
            </a:r>
            <a:r>
              <a:rPr lang="en-US" altLang="cs-CZ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whole F1 population will show </a:t>
            </a:r>
            <a:r>
              <a:rPr lang="en-US" altLang="cs-CZ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same trait </a:t>
            </a:r>
            <a:r>
              <a:rPr lang="en-US" altLang="cs-CZ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 dominant parent regardless  of sex. In F2 there will </a:t>
            </a:r>
            <a:r>
              <a:rPr lang="en-US" altLang="cs-CZ" b="1" u="sng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 ratio 3:1 </a:t>
            </a:r>
            <a:r>
              <a:rPr lang="en-US" altLang="cs-CZ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this trait  and individuals carrying recessive variant (allele) will </a:t>
            </a:r>
            <a:r>
              <a:rPr lang="en-US" altLang="cs-CZ" u="sng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 </a:t>
            </a:r>
            <a:r>
              <a:rPr lang="en-US" altLang="cs-CZ" b="1" u="sng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same sex as recessive</a:t>
            </a:r>
          </a:p>
          <a:p>
            <a:pPr marL="457200" indent="-457200" algn="just">
              <a:buFont typeface="+mj-lt"/>
              <a:buAutoNum type="arabicPeriod"/>
            </a:pPr>
            <a:endParaRPr lang="en-US" altLang="cs-CZ" sz="2000" b="1" dirty="0" smtClean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14350" indent="-514350" algn="just">
              <a:buClrTx/>
              <a:buSzPct val="100000"/>
              <a:buFont typeface="+mj-lt"/>
              <a:buAutoNum type="arabicPeriod"/>
            </a:pPr>
            <a:r>
              <a:rPr lang="en-US" altLang="cs-CZ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If individuals with </a:t>
            </a:r>
            <a:r>
              <a:rPr lang="en-US" altLang="cs-CZ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homogametic sex </a:t>
            </a:r>
            <a:r>
              <a:rPr lang="en-US" altLang="cs-CZ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carry </a:t>
            </a:r>
            <a:r>
              <a:rPr lang="en-US" altLang="cs-CZ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recessive sex-linked trait </a:t>
            </a:r>
            <a:r>
              <a:rPr lang="en-US" altLang="cs-CZ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(gene), there will be shown both dominant and recessive variants but in </a:t>
            </a:r>
            <a:r>
              <a:rPr lang="en-US" altLang="cs-CZ" b="1" u="sng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opposite sex</a:t>
            </a:r>
            <a:r>
              <a:rPr lang="en-US" altLang="cs-CZ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than in parents. In F2 regeneration the both variants will manifest with </a:t>
            </a:r>
            <a:r>
              <a:rPr lang="en-US" altLang="cs-CZ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same frequency </a:t>
            </a:r>
            <a:r>
              <a:rPr lang="en-US" altLang="cs-CZ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whole population and in population of given sex </a:t>
            </a:r>
          </a:p>
          <a:p>
            <a:pPr marL="0" indent="0" algn="just">
              <a:buNone/>
            </a:pPr>
            <a:endParaRPr lang="en-US" altLang="cs-CZ" sz="24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1583696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AutoShape 2"/>
          <p:cNvSpPr>
            <a:spLocks noGrp="1" noChangeArrowheads="1"/>
          </p:cNvSpPr>
          <p:nvPr>
            <p:ph type="title"/>
          </p:nvPr>
        </p:nvSpPr>
        <p:spPr>
          <a:xfrm>
            <a:off x="812800" y="461964"/>
            <a:ext cx="10207196" cy="686386"/>
          </a:xfrm>
        </p:spPr>
        <p:txBody>
          <a:bodyPr/>
          <a:lstStyle/>
          <a:p>
            <a:pPr algn="ctr"/>
            <a:r>
              <a:rPr lang="en-US" altLang="cs-CZ" sz="4000" dirty="0" smtClean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X-linked recessive inheritance</a:t>
            </a:r>
            <a:endParaRPr lang="en-US" altLang="cs-CZ" sz="4000" dirty="0" smtClean="0">
              <a:solidFill>
                <a:srgbClr val="00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136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88819" y="1148350"/>
            <a:ext cx="5233802" cy="5199110"/>
          </a:xfrm>
        </p:spPr>
        <p:txBody>
          <a:bodyPr/>
          <a:lstStyle/>
          <a:p>
            <a:r>
              <a:rPr lang="en-US" altLang="cs-CZ" sz="24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Recessive allele in males – </a:t>
            </a:r>
            <a:r>
              <a:rPr lang="en-US" altLang="cs-CZ" sz="2400" dirty="0" err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hemizygous</a:t>
            </a:r>
            <a:r>
              <a:rPr lang="en-US" altLang="cs-CZ" sz="24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(only one member of chromosome pair) </a:t>
            </a:r>
          </a:p>
          <a:p>
            <a:r>
              <a:rPr lang="en-US" altLang="cs-CZ" sz="24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Produce affected males in most times</a:t>
            </a:r>
          </a:p>
          <a:p>
            <a:pPr marL="0" indent="0">
              <a:buNone/>
            </a:pPr>
            <a:r>
              <a:rPr lang="en-US" altLang="cs-CZ" sz="24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1) X</a:t>
            </a:r>
            <a:r>
              <a:rPr lang="en-US" altLang="cs-CZ" sz="2400" baseline="30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US" altLang="cs-CZ" sz="24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  <a:r>
              <a:rPr lang="en-US" altLang="cs-CZ" sz="2400" baseline="30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US" altLang="cs-CZ" sz="24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x </a:t>
            </a:r>
            <a:r>
              <a:rPr lang="en-US" altLang="cs-CZ" sz="2400" dirty="0" err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  <a:r>
              <a:rPr lang="en-US" altLang="cs-CZ" sz="2400" baseline="30000" dirty="0" err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US" altLang="cs-CZ" sz="2400" dirty="0" err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</a:t>
            </a:r>
            <a:r>
              <a:rPr lang="en-US" altLang="cs-CZ" sz="24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(women healthy)</a:t>
            </a:r>
          </a:p>
          <a:p>
            <a:pPr lvl="1"/>
            <a:r>
              <a:rPr lang="en-US" altLang="cs-CZ" sz="18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Healthy sons</a:t>
            </a:r>
            <a:r>
              <a:rPr lang="cs-CZ" altLang="cs-CZ" sz="18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; </a:t>
            </a:r>
            <a:r>
              <a:rPr lang="en-US" altLang="cs-CZ" sz="18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daughters = carriers of the disease </a:t>
            </a:r>
          </a:p>
          <a:p>
            <a:r>
              <a:rPr lang="en-US" altLang="cs-CZ" sz="2400" dirty="0" err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  <a:r>
              <a:rPr lang="en-US" altLang="cs-CZ" sz="2400" baseline="30000" dirty="0" err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US" altLang="cs-CZ" sz="2400" dirty="0" err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  <a:r>
              <a:rPr lang="en-US" altLang="cs-CZ" sz="2400" baseline="30000" dirty="0" err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US" altLang="cs-CZ" sz="24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x X</a:t>
            </a:r>
            <a:r>
              <a:rPr lang="en-US" altLang="cs-CZ" sz="2400" baseline="30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US" altLang="cs-CZ" sz="24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 (women carrier, man healthy) </a:t>
            </a:r>
          </a:p>
          <a:p>
            <a:pPr lvl="1"/>
            <a:r>
              <a:rPr lang="en-US" altLang="cs-CZ" sz="18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½ sons affected, ½ carriers </a:t>
            </a:r>
          </a:p>
          <a:p>
            <a:pPr lvl="1"/>
            <a:r>
              <a:rPr lang="en-US" altLang="cs-CZ" sz="18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Rare cases in women</a:t>
            </a:r>
            <a:r>
              <a:rPr lang="en-US" altLang="cs-CZ" sz="18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daughters of affected man + woman carrier; women with 45,X karyotype</a:t>
            </a:r>
            <a:endParaRPr lang="cs-CZ" altLang="cs-CZ" sz="18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cs-CZ" altLang="cs-CZ" sz="2200" dirty="0" err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Examples</a:t>
            </a:r>
            <a:r>
              <a:rPr lang="cs-CZ" altLang="cs-CZ" sz="22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DMD, Hunter </a:t>
            </a:r>
            <a:r>
              <a:rPr lang="cs-CZ" altLang="cs-CZ" sz="2200" dirty="0" err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disease</a:t>
            </a:r>
            <a:endParaRPr lang="en-US" altLang="cs-CZ" sz="2200" dirty="0" smtClean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altLang="cs-CZ" sz="2000" i="1" dirty="0" smtClean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altLang="cs-CZ" sz="2000" i="1" dirty="0" smtClean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6" name="Picture 2" descr="https://nci-media.cancer.gov/pdq/media/images/80219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9370" y="1248474"/>
            <a:ext cx="4874430" cy="2615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X-linked recessiv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6030" y="3964146"/>
            <a:ext cx="4874430" cy="2091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2633189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cs-CZ" dirty="0" err="1" smtClean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Haemophilia</a:t>
            </a:r>
            <a:r>
              <a:rPr lang="en-US" altLang="cs-CZ" sz="3200" dirty="0" smtClean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: 1/10000  in men;  1/100 000 in women </a:t>
            </a:r>
            <a:r>
              <a:rPr lang="en-US" altLang="cs-CZ" sz="3200" dirty="0" err="1" smtClean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žen</a:t>
            </a:r>
            <a:r>
              <a:rPr lang="en-US" altLang="cs-CZ" sz="3200" dirty="0" smtClean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– pedigree of </a:t>
            </a:r>
            <a:r>
              <a:rPr lang="en-US" altLang="cs-CZ" sz="3200" dirty="0" err="1" smtClean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europeanm</a:t>
            </a:r>
            <a:r>
              <a:rPr lang="en-US" altLang="cs-CZ" sz="3200" dirty="0" smtClean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ruling houses</a:t>
            </a:r>
            <a:endParaRPr lang="en-US" altLang="cs-CZ" sz="3200" dirty="0">
              <a:solidFill>
                <a:srgbClr val="00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92164" name="Picture 4" descr="snu5e_fig_05_09b">
            <a:extLst>
              <a:ext uri="{FF2B5EF4-FFF2-40B4-BE49-F238E27FC236}">
                <a16:creationId xmlns:a16="http://schemas.microsoft.com/office/drawing/2014/main" id="{BF1B7237-F964-453F-854F-8B52A1052C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76182" y="2836069"/>
            <a:ext cx="4859338" cy="3162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114693" name="Picture 6" descr="snu5e_figun_05_p104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6" y="2492376"/>
            <a:ext cx="3887788" cy="3414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4694" name="Rectangle 7"/>
          <p:cNvSpPr>
            <a:spLocks noChangeArrowheads="1"/>
          </p:cNvSpPr>
          <p:nvPr/>
        </p:nvSpPr>
        <p:spPr bwMode="auto">
          <a:xfrm>
            <a:off x="1774826" y="2492376"/>
            <a:ext cx="3889375" cy="3529013"/>
          </a:xfrm>
          <a:prstGeom prst="rect">
            <a:avLst/>
          </a:prstGeom>
          <a:noFill/>
          <a:ln w="317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</p:txBody>
      </p:sp>
      <p:sp>
        <p:nvSpPr>
          <p:cNvPr id="114695" name="TextovéPole 1"/>
          <p:cNvSpPr txBox="1">
            <a:spLocks noChangeArrowheads="1"/>
          </p:cNvSpPr>
          <p:nvPr/>
        </p:nvSpPr>
        <p:spPr bwMode="auto">
          <a:xfrm>
            <a:off x="2495551" y="6237288"/>
            <a:ext cx="756126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 b="1"/>
              <a:t>Porucha koagulace – </a:t>
            </a:r>
            <a:r>
              <a:rPr lang="cs-CZ" altLang="cs-CZ" sz="2400" b="1"/>
              <a:t>deficit srážlivého faktoru v krvi !</a:t>
            </a:r>
          </a:p>
        </p:txBody>
      </p:sp>
      <p:sp>
        <p:nvSpPr>
          <p:cNvPr id="114696" name="Zástupný symbol pro číslo snímku 1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EEA7C03C-C124-449E-BD58-735D2B541591}" type="slidenum">
              <a:rPr lang="en-US" altLang="cs-CZ" sz="2600">
                <a:solidFill>
                  <a:schemeClr val="bg1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69</a:t>
            </a:fld>
            <a:endParaRPr lang="en-US" altLang="cs-CZ" sz="2600">
              <a:solidFill>
                <a:schemeClr val="bg1"/>
              </a:solidFill>
            </a:endParaRP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8192F78E-A8CE-4E86-B1E3-1C3ADDEFD7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82928" y="1847058"/>
            <a:ext cx="1676400" cy="8239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C5E058E5-019D-438A-BEB7-2E76A9A937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67213" y="2582863"/>
            <a:ext cx="1008062" cy="14017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4699" name="TextovéPole 3"/>
          <p:cNvSpPr txBox="1">
            <a:spLocks noChangeArrowheads="1"/>
          </p:cNvSpPr>
          <p:nvPr/>
        </p:nvSpPr>
        <p:spPr bwMode="auto">
          <a:xfrm>
            <a:off x="3575050" y="2576514"/>
            <a:ext cx="865188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600">
                <a:solidFill>
                  <a:srgbClr val="000000"/>
                </a:solidFill>
              </a:rPr>
              <a:t>Alexej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6498470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200" dirty="0"/>
              <a:t>Gregor Johann Mendel</a:t>
            </a:r>
            <a:br>
              <a:rPr lang="cs-CZ" altLang="cs-CZ" sz="3200" dirty="0"/>
            </a:br>
            <a:r>
              <a:rPr lang="cs-CZ" altLang="cs-CZ" sz="3200" dirty="0"/>
              <a:t> (1822-1884)</a:t>
            </a:r>
          </a:p>
        </p:txBody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2057670"/>
            <a:ext cx="10907037" cy="4508500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</a:pPr>
            <a:r>
              <a:rPr lang="cs-CZ" altLang="cs-CZ" sz="1800" b="1" dirty="0" smtClean="0"/>
              <a:t>* </a:t>
            </a:r>
            <a:r>
              <a:rPr lang="en-US" altLang="cs-CZ" sz="1800" b="1" dirty="0" smtClean="0"/>
              <a:t>20th July 1822 </a:t>
            </a:r>
            <a:r>
              <a:rPr lang="en-US" altLang="cs-CZ" sz="1800" b="1" dirty="0" err="1" smtClean="0"/>
              <a:t>Hynčice</a:t>
            </a:r>
            <a:r>
              <a:rPr lang="en-US" altLang="cs-CZ" sz="1800" b="1" dirty="0" smtClean="0"/>
              <a:t>, North Moravia, </a:t>
            </a:r>
          </a:p>
          <a:p>
            <a:pPr eaLnBrk="1" hangingPunct="1">
              <a:lnSpc>
                <a:spcPct val="80000"/>
              </a:lnSpc>
            </a:pPr>
            <a:r>
              <a:rPr lang="en-US" altLang="cs-CZ" sz="1800" dirty="0" smtClean="0"/>
              <a:t>1840 – 1843 Philosophy at Olomouc University </a:t>
            </a:r>
          </a:p>
          <a:p>
            <a:pPr eaLnBrk="1" hangingPunct="1">
              <a:lnSpc>
                <a:spcPct val="80000"/>
              </a:lnSpc>
            </a:pPr>
            <a:r>
              <a:rPr lang="en-US" altLang="cs-CZ" sz="1800" dirty="0" smtClean="0"/>
              <a:t>1843 – join the Augustinian Abbey in Brno</a:t>
            </a:r>
          </a:p>
          <a:p>
            <a:pPr eaLnBrk="1" hangingPunct="1">
              <a:lnSpc>
                <a:spcPct val="80000"/>
              </a:lnSpc>
            </a:pPr>
            <a:r>
              <a:rPr lang="en-US" altLang="cs-CZ" sz="1800" dirty="0" smtClean="0"/>
              <a:t>1849 – 1851  - teacher at high school in </a:t>
            </a:r>
            <a:r>
              <a:rPr lang="en-US" altLang="cs-CZ" sz="1800" dirty="0" err="1" smtClean="0"/>
              <a:t>Znojmo</a:t>
            </a:r>
            <a:r>
              <a:rPr lang="en-US" altLang="cs-CZ" sz="1800" dirty="0" smtClean="0"/>
              <a:t> (Greek, Latin and German language,  mathematics)</a:t>
            </a:r>
          </a:p>
          <a:p>
            <a:pPr eaLnBrk="1" hangingPunct="1">
              <a:lnSpc>
                <a:spcPct val="80000"/>
              </a:lnSpc>
            </a:pPr>
            <a:r>
              <a:rPr lang="en-US" altLang="cs-CZ" sz="1800" b="1" dirty="0" smtClean="0"/>
              <a:t>1851 – 1853</a:t>
            </a:r>
            <a:r>
              <a:rPr lang="en-US" altLang="cs-CZ" sz="1800" dirty="0" smtClean="0"/>
              <a:t> University of Vienna (math, – Doppler, deep understanding of statistics,  </a:t>
            </a:r>
            <a:r>
              <a:rPr lang="en-US" altLang="cs-CZ" sz="1800" dirty="0" err="1" smtClean="0"/>
              <a:t>Dawrin´s</a:t>
            </a:r>
            <a:r>
              <a:rPr lang="en-US" altLang="cs-CZ" sz="1800" dirty="0" smtClean="0"/>
              <a:t> work (but Darwin did not known Mendel cause wrote in German language)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en-US" altLang="cs-CZ" sz="1800" dirty="0" smtClean="0"/>
              <a:t>1854 – 1868 –  teacher at </a:t>
            </a:r>
            <a:r>
              <a:rPr lang="en-US" altLang="cs-CZ" sz="1800" dirty="0" err="1" smtClean="0"/>
              <a:t>Realschule</a:t>
            </a:r>
            <a:r>
              <a:rPr lang="en-US" altLang="cs-CZ" sz="1800" dirty="0" smtClean="0"/>
              <a:t> at Brno (physics, biology)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en-US" altLang="cs-CZ" sz="1800" dirty="0" smtClean="0"/>
              <a:t>1854 – 1863 first experiments with pea in abbey garden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en-US" altLang="cs-CZ" sz="1800" dirty="0" smtClean="0"/>
              <a:t>1865 – series of lessons about his experiments in conference of biologists in </a:t>
            </a:r>
            <a:r>
              <a:rPr lang="en-US" altLang="cs-CZ" sz="1800" dirty="0" err="1" smtClean="0"/>
              <a:t>brno</a:t>
            </a:r>
            <a:r>
              <a:rPr lang="en-US" altLang="cs-CZ" sz="1800" dirty="0" smtClean="0"/>
              <a:t> (2nd and 3th of March)</a:t>
            </a:r>
          </a:p>
          <a:p>
            <a:pPr>
              <a:spcBef>
                <a:spcPct val="0"/>
              </a:spcBef>
              <a:buFontTx/>
              <a:buChar char="•"/>
            </a:pPr>
            <a:r>
              <a:rPr lang="en-US" altLang="cs-CZ" sz="1800" b="1" dirty="0" smtClean="0"/>
              <a:t>1866 </a:t>
            </a:r>
            <a:r>
              <a:rPr lang="en-US" altLang="cs-CZ" sz="1800" dirty="0" smtClean="0"/>
              <a:t>– publication  „</a:t>
            </a:r>
            <a:r>
              <a:rPr lang="en-US" altLang="cs-CZ" sz="1800" dirty="0" err="1" smtClean="0"/>
              <a:t>Versuche</a:t>
            </a:r>
            <a:r>
              <a:rPr lang="en-US" altLang="cs-CZ" sz="1800" dirty="0" smtClean="0"/>
              <a:t> </a:t>
            </a:r>
            <a:r>
              <a:rPr lang="en-US" altLang="cs-CZ" sz="1800" dirty="0" err="1" smtClean="0"/>
              <a:t>über</a:t>
            </a:r>
            <a:r>
              <a:rPr lang="en-US" altLang="cs-CZ" sz="1800" dirty="0" smtClean="0"/>
              <a:t> </a:t>
            </a:r>
            <a:r>
              <a:rPr lang="en-US" altLang="cs-CZ" sz="1800" dirty="0" err="1" smtClean="0"/>
              <a:t>pflanzen-hybriden</a:t>
            </a:r>
            <a:r>
              <a:rPr lang="en-US" altLang="cs-CZ" sz="1800" dirty="0" smtClean="0"/>
              <a:t>“ (Experiments on Plant Hybridization)</a:t>
            </a:r>
          </a:p>
          <a:p>
            <a:pPr>
              <a:spcBef>
                <a:spcPct val="0"/>
              </a:spcBef>
              <a:buFontTx/>
              <a:buChar char="•"/>
            </a:pPr>
            <a:r>
              <a:rPr lang="en-US" altLang="cs-CZ" sz="1800" dirty="0" smtClean="0"/>
              <a:t>1868 -  abbot of St. Thomas' Abbey in </a:t>
            </a:r>
            <a:r>
              <a:rPr lang="en-US" altLang="cs-CZ" sz="1800" dirty="0" err="1" smtClean="0"/>
              <a:t>Brünn</a:t>
            </a:r>
            <a:r>
              <a:rPr lang="en-US" altLang="cs-CZ" sz="1800" dirty="0" smtClean="0"/>
              <a:t> </a:t>
            </a:r>
          </a:p>
          <a:p>
            <a:pPr>
              <a:spcBef>
                <a:spcPct val="0"/>
              </a:spcBef>
              <a:buFontTx/>
              <a:buChar char="•"/>
            </a:pPr>
            <a:r>
              <a:rPr lang="en-US" altLang="cs-CZ" sz="1800" dirty="0" smtClean="0"/>
              <a:t>1881 – director of Moravian bank in Brno</a:t>
            </a:r>
          </a:p>
          <a:p>
            <a:pPr>
              <a:spcBef>
                <a:spcPct val="0"/>
              </a:spcBef>
              <a:buFontTx/>
              <a:buChar char="•"/>
            </a:pPr>
            <a:r>
              <a:rPr lang="en-US" altLang="cs-CZ" sz="1800" b="1" dirty="0" smtClean="0"/>
              <a:t>6.1. 1884 </a:t>
            </a:r>
            <a:r>
              <a:rPr lang="en-US" altLang="cs-CZ" sz="1800" dirty="0" smtClean="0"/>
              <a:t>– Mendel died from chronic nephritis, buried at Central Cemetery of Brno</a:t>
            </a:r>
            <a:r>
              <a:rPr lang="cs-CZ" altLang="cs-CZ" sz="1800" dirty="0" smtClean="0"/>
              <a:t>, </a:t>
            </a:r>
            <a:r>
              <a:rPr lang="en-US" altLang="cs-CZ" sz="1800" dirty="0" err="1"/>
              <a:t>Leoš</a:t>
            </a:r>
            <a:r>
              <a:rPr lang="en-US" altLang="cs-CZ" sz="1800" dirty="0"/>
              <a:t> </a:t>
            </a:r>
            <a:r>
              <a:rPr lang="en-US" altLang="cs-CZ" sz="1800" dirty="0" err="1"/>
              <a:t>Janáček</a:t>
            </a:r>
            <a:r>
              <a:rPr lang="en-US" altLang="cs-CZ" sz="1800" dirty="0"/>
              <a:t> played the organ at his </a:t>
            </a:r>
            <a:r>
              <a:rPr lang="en-US" altLang="cs-CZ" sz="1800" dirty="0" smtClean="0"/>
              <a:t>funeral</a:t>
            </a:r>
            <a:endParaRPr lang="cs-CZ" altLang="cs-CZ" sz="1800" dirty="0" smtClean="0"/>
          </a:p>
          <a:p>
            <a:pPr lvl="3">
              <a:spcBef>
                <a:spcPct val="0"/>
              </a:spcBef>
              <a:buFontTx/>
              <a:buChar char="•"/>
            </a:pPr>
            <a:endParaRPr lang="en-US" altLang="cs-CZ" sz="800" dirty="0" smtClean="0"/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endParaRPr lang="en-US" altLang="cs-CZ" sz="1800" dirty="0" smtClean="0">
              <a:solidFill>
                <a:srgbClr val="FF0000"/>
              </a:solidFill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endParaRPr lang="en-US" altLang="cs-CZ" sz="1800" dirty="0" smtClean="0"/>
          </a:p>
          <a:p>
            <a:pPr eaLnBrk="1" hangingPunct="1">
              <a:lnSpc>
                <a:spcPct val="80000"/>
              </a:lnSpc>
            </a:pPr>
            <a:endParaRPr lang="cs-CZ" altLang="cs-CZ" sz="1600" dirty="0"/>
          </a:p>
          <a:p>
            <a:pPr eaLnBrk="1" hangingPunct="1">
              <a:lnSpc>
                <a:spcPct val="80000"/>
              </a:lnSpc>
            </a:pPr>
            <a:endParaRPr lang="cs-CZ" altLang="cs-CZ" sz="1600" dirty="0"/>
          </a:p>
          <a:p>
            <a:pPr eaLnBrk="1" hangingPunct="1">
              <a:lnSpc>
                <a:spcPct val="80000"/>
              </a:lnSpc>
            </a:pPr>
            <a:endParaRPr lang="cs-CZ" altLang="cs-CZ" sz="1600" dirty="0"/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endParaRPr lang="cs-CZ" altLang="cs-CZ" sz="1600" dirty="0"/>
          </a:p>
          <a:p>
            <a:pPr eaLnBrk="1" hangingPunct="1">
              <a:lnSpc>
                <a:spcPct val="80000"/>
              </a:lnSpc>
            </a:pPr>
            <a:endParaRPr lang="cs-CZ" altLang="cs-CZ" sz="1600" dirty="0"/>
          </a:p>
        </p:txBody>
      </p:sp>
      <p:pic>
        <p:nvPicPr>
          <p:cNvPr id="68612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8399" y="365125"/>
            <a:ext cx="1366838" cy="181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8341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cs-CZ" sz="3200" b="1" dirty="0" smtClean="0"/>
              <a:t>Mendel´s education – Natural science at university of Vienna </a:t>
            </a:r>
            <a:r>
              <a:rPr lang="cs-CZ" altLang="cs-CZ" sz="3200" b="1" dirty="0" smtClean="0"/>
              <a:t>						</a:t>
            </a:r>
            <a:r>
              <a:rPr lang="en-US" altLang="cs-CZ" sz="3200" b="1" dirty="0" smtClean="0"/>
              <a:t>(1851-1853)</a:t>
            </a:r>
            <a:endParaRPr lang="en-US" altLang="cs-CZ" sz="3200" b="1" dirty="0"/>
          </a:p>
        </p:txBody>
      </p:sp>
      <p:pic>
        <p:nvPicPr>
          <p:cNvPr id="60419" name="Picture 2">
            <a:extLst/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72409" y="1655973"/>
            <a:ext cx="5292726" cy="39701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5" name="Text Box 7">
            <a:extLst/>
          </p:cNvPr>
          <p:cNvSpPr txBox="1">
            <a:spLocks noChangeArrowheads="1"/>
          </p:cNvSpPr>
          <p:nvPr/>
        </p:nvSpPr>
        <p:spPr bwMode="auto">
          <a:xfrm>
            <a:off x="7709811" y="2050415"/>
            <a:ext cx="4284853" cy="1354217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sz="2000" b="1" dirty="0" smtClean="0"/>
              <a:t>   </a:t>
            </a:r>
            <a:r>
              <a:rPr lang="en-US" b="1" dirty="0" smtClean="0"/>
              <a:t>Experimental physics 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b="1" dirty="0" smtClean="0"/>
              <a:t>(prof. Doppler)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1400" b="1" dirty="0" err="1" smtClean="0"/>
              <a:t>Combinatorics</a:t>
            </a:r>
            <a:r>
              <a:rPr lang="en-US" sz="1400" b="1" dirty="0" smtClean="0"/>
              <a:t>, probability theories, mathematical description of results… </a:t>
            </a:r>
            <a:endParaRPr lang="en-US" sz="1400" b="1" dirty="0"/>
          </a:p>
        </p:txBody>
      </p:sp>
      <p:sp>
        <p:nvSpPr>
          <p:cNvPr id="22538" name="Text Box 10">
            <a:extLst/>
          </p:cNvPr>
          <p:cNvSpPr txBox="1">
            <a:spLocks noChangeArrowheads="1"/>
          </p:cNvSpPr>
          <p:nvPr/>
        </p:nvSpPr>
        <p:spPr bwMode="auto">
          <a:xfrm>
            <a:off x="3432175" y="3644901"/>
            <a:ext cx="184150" cy="36671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endParaRPr lang="cs-CZ">
              <a:latin typeface="Arial" charset="0"/>
            </a:endParaRPr>
          </a:p>
        </p:txBody>
      </p:sp>
      <p:sp>
        <p:nvSpPr>
          <p:cNvPr id="22540" name="Text Box 12">
            <a:extLst/>
          </p:cNvPr>
          <p:cNvSpPr txBox="1">
            <a:spLocks noChangeArrowheads="1"/>
          </p:cNvSpPr>
          <p:nvPr/>
        </p:nvSpPr>
        <p:spPr bwMode="auto">
          <a:xfrm>
            <a:off x="3000376" y="5734051"/>
            <a:ext cx="1871663" cy="70167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endParaRPr lang="cs-CZ" sz="4000" dirty="0">
              <a:solidFill>
                <a:srgbClr val="CC0000"/>
              </a:solidFill>
              <a:latin typeface="Arial" charset="0"/>
            </a:endParaRPr>
          </a:p>
        </p:txBody>
      </p:sp>
      <p:sp>
        <p:nvSpPr>
          <p:cNvPr id="83975" name="TextovéPole 1"/>
          <p:cNvSpPr txBox="1">
            <a:spLocks noChangeArrowheads="1"/>
          </p:cNvSpPr>
          <p:nvPr/>
        </p:nvSpPr>
        <p:spPr bwMode="auto">
          <a:xfrm>
            <a:off x="8287903" y="4322106"/>
            <a:ext cx="3706761" cy="1338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cs-CZ" sz="1800" b="1" dirty="0" smtClean="0"/>
              <a:t>Plant physiology (prof. F. Unger)</a:t>
            </a:r>
          </a:p>
          <a:p>
            <a:pPr algn="just">
              <a:spcBef>
                <a:spcPct val="50000"/>
              </a:spcBef>
              <a:buClrTx/>
              <a:buSzTx/>
              <a:buNone/>
            </a:pPr>
            <a:r>
              <a:rPr lang="en-US" sz="1800" dirty="0" smtClean="0"/>
              <a:t>„continuity of cells and cell lineage is necessary for birth to other organisms“</a:t>
            </a:r>
            <a:endParaRPr lang="en-US" altLang="cs-CZ" sz="1200" b="1" dirty="0"/>
          </a:p>
        </p:txBody>
      </p:sp>
      <p:pic>
        <p:nvPicPr>
          <p:cNvPr id="76808" name="Picture 10" descr="Doppler">
            <a:extLst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93772" y="1655973"/>
            <a:ext cx="1703387" cy="21431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5" name="Picture 12" descr="250px-Franz_Unger">
            <a:extLst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93772" y="3913643"/>
            <a:ext cx="1703387" cy="24479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65911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Nadpis 1"/>
          <p:cNvSpPr>
            <a:spLocks noGrp="1" noChangeArrowheads="1"/>
          </p:cNvSpPr>
          <p:nvPr>
            <p:ph type="title"/>
          </p:nvPr>
        </p:nvSpPr>
        <p:spPr>
          <a:xfrm>
            <a:off x="6299009" y="1037559"/>
            <a:ext cx="5639894" cy="1143000"/>
          </a:xfrm>
        </p:spPr>
        <p:txBody>
          <a:bodyPr>
            <a:normAutofit/>
          </a:bodyPr>
          <a:lstStyle/>
          <a:p>
            <a:pPr algn="ctr"/>
            <a:r>
              <a:rPr lang="cs-CZ" altLang="cs-CZ" sz="2400" b="1" dirty="0" smtClean="0"/>
              <a:t>Prof. Franz </a:t>
            </a:r>
            <a:r>
              <a:rPr lang="cs-CZ" altLang="cs-CZ" sz="2400" b="1" dirty="0"/>
              <a:t>Unger: </a:t>
            </a:r>
            <a:r>
              <a:rPr lang="cs-CZ" altLang="cs-CZ" sz="2400" b="1" dirty="0" err="1"/>
              <a:t>Botanische</a:t>
            </a:r>
            <a:r>
              <a:rPr lang="cs-CZ" altLang="cs-CZ" sz="2400" b="1" dirty="0"/>
              <a:t> </a:t>
            </a:r>
            <a:r>
              <a:rPr lang="cs-CZ" altLang="cs-CZ" sz="2400" b="1" dirty="0" err="1" smtClean="0"/>
              <a:t>Briefe</a:t>
            </a:r>
            <a:r>
              <a:rPr lang="cs-CZ" altLang="cs-CZ" sz="2400" b="1" dirty="0" smtClean="0"/>
              <a:t> (1852)</a:t>
            </a:r>
            <a:endParaRPr lang="cs-CZ" altLang="cs-CZ" sz="2400" b="1" dirty="0"/>
          </a:p>
        </p:txBody>
      </p:sp>
      <p:sp>
        <p:nvSpPr>
          <p:cNvPr id="84995" name="Zástupný symbol pro obsah 2"/>
          <p:cNvSpPr>
            <a:spLocks noGrp="1" noChangeArrowheads="1"/>
          </p:cNvSpPr>
          <p:nvPr>
            <p:ph idx="1"/>
          </p:nvPr>
        </p:nvSpPr>
        <p:spPr>
          <a:xfrm>
            <a:off x="847572" y="1037559"/>
            <a:ext cx="5140273" cy="5087938"/>
          </a:xfrm>
        </p:spPr>
        <p:txBody>
          <a:bodyPr>
            <a:normAutofit fontScale="85000" lnSpcReduction="20000"/>
          </a:bodyPr>
          <a:lstStyle/>
          <a:p>
            <a:r>
              <a:rPr lang="en-US" altLang="cs-CZ" sz="2900" dirty="0" smtClean="0"/>
              <a:t>Knowledge of basic principles of plant physiology, hybridization and plant selection combined with methodology of „hard data“ collection bring Mendel to idea of existence of </a:t>
            </a:r>
            <a:r>
              <a:rPr lang="en-US" altLang="cs-CZ" sz="2900" b="1" dirty="0" smtClean="0"/>
              <a:t>discreet particles</a:t>
            </a:r>
            <a:r>
              <a:rPr lang="en-US" altLang="cs-CZ" sz="2900" dirty="0" smtClean="0"/>
              <a:t>, which are located inside cells and  responsible for expression of different traits </a:t>
            </a:r>
          </a:p>
          <a:p>
            <a:r>
              <a:rPr lang="en-US" altLang="cs-CZ" sz="2900" dirty="0" smtClean="0"/>
              <a:t>During his studies, he developed a </a:t>
            </a:r>
            <a:r>
              <a:rPr lang="en-US" altLang="cs-CZ" sz="2900" b="1" dirty="0" smtClean="0"/>
              <a:t>theoretical model of transfer </a:t>
            </a:r>
            <a:r>
              <a:rPr lang="en-US" altLang="cs-CZ" sz="2900" dirty="0" smtClean="0"/>
              <a:t>of the traits from one generation to another with the use of those particles </a:t>
            </a:r>
          </a:p>
          <a:p>
            <a:endParaRPr lang="cs-CZ" altLang="cs-CZ" sz="2900" dirty="0" smtClean="0"/>
          </a:p>
          <a:p>
            <a:r>
              <a:rPr lang="en-US" altLang="cs-CZ" sz="2900" dirty="0" smtClean="0"/>
              <a:t>He returned to Brno with this „project“ </a:t>
            </a:r>
            <a:endParaRPr lang="en-US" altLang="cs-CZ" dirty="0" smtClean="0"/>
          </a:p>
        </p:txBody>
      </p:sp>
      <p:pic>
        <p:nvPicPr>
          <p:cNvPr id="91140" name="Picture 4">
            <a:extLst/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9009" y="2018634"/>
            <a:ext cx="5639894" cy="37673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258158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</p:tagLst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psle">
  <a:themeElements>
    <a:clrScheme name="Kapsle 1">
      <a:dk1>
        <a:srgbClr val="003366"/>
      </a:dk1>
      <a:lt1>
        <a:srgbClr val="FFFFFF"/>
      </a:lt1>
      <a:dk2>
        <a:srgbClr val="006666"/>
      </a:dk2>
      <a:lt2>
        <a:srgbClr val="666699"/>
      </a:lt2>
      <a:accent1>
        <a:srgbClr val="33CCCC"/>
      </a:accent1>
      <a:accent2>
        <a:srgbClr val="99CC99"/>
      </a:accent2>
      <a:accent3>
        <a:srgbClr val="FFFFFF"/>
      </a:accent3>
      <a:accent4>
        <a:srgbClr val="002A56"/>
      </a:accent4>
      <a:accent5>
        <a:srgbClr val="ADE2E2"/>
      </a:accent5>
      <a:accent6>
        <a:srgbClr val="8AB98A"/>
      </a:accent6>
      <a:hlink>
        <a:srgbClr val="003366"/>
      </a:hlink>
      <a:folHlink>
        <a:srgbClr val="CC99FF"/>
      </a:folHlink>
    </a:clrScheme>
    <a:fontScheme name="Kapsl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Kapsle 1">
        <a:dk1>
          <a:srgbClr val="003366"/>
        </a:dk1>
        <a:lt1>
          <a:srgbClr val="FFFFFF"/>
        </a:lt1>
        <a:dk2>
          <a:srgbClr val="006666"/>
        </a:dk2>
        <a:lt2>
          <a:srgbClr val="666699"/>
        </a:lt2>
        <a:accent1>
          <a:srgbClr val="33CCCC"/>
        </a:accent1>
        <a:accent2>
          <a:srgbClr val="99CC99"/>
        </a:accent2>
        <a:accent3>
          <a:srgbClr val="FFFFFF"/>
        </a:accent3>
        <a:accent4>
          <a:srgbClr val="002A56"/>
        </a:accent4>
        <a:accent5>
          <a:srgbClr val="ADE2E2"/>
        </a:accent5>
        <a:accent6>
          <a:srgbClr val="8AB98A"/>
        </a:accent6>
        <a:hlink>
          <a:srgbClr val="003366"/>
        </a:hlink>
        <a:folHlink>
          <a:srgbClr val="CC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apsle 2">
        <a:dk1>
          <a:srgbClr val="000000"/>
        </a:dk1>
        <a:lt1>
          <a:srgbClr val="FFFFFF"/>
        </a:lt1>
        <a:dk2>
          <a:srgbClr val="000000"/>
        </a:dk2>
        <a:lt2>
          <a:srgbClr val="808000"/>
        </a:lt2>
        <a:accent1>
          <a:srgbClr val="FFCC99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8AB900"/>
        </a:accent6>
        <a:hlink>
          <a:srgbClr val="336600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apsle 3">
        <a:dk1>
          <a:srgbClr val="006699"/>
        </a:dk1>
        <a:lt1>
          <a:srgbClr val="FFFFFF"/>
        </a:lt1>
        <a:dk2>
          <a:srgbClr val="6699FF"/>
        </a:dk2>
        <a:lt2>
          <a:srgbClr val="FFFFFF"/>
        </a:lt2>
        <a:accent1>
          <a:srgbClr val="33CCCC"/>
        </a:accent1>
        <a:accent2>
          <a:srgbClr val="006699"/>
        </a:accent2>
        <a:accent3>
          <a:srgbClr val="B8CAFF"/>
        </a:accent3>
        <a:accent4>
          <a:srgbClr val="DADADA"/>
        </a:accent4>
        <a:accent5>
          <a:srgbClr val="ADE2E2"/>
        </a:accent5>
        <a:accent6>
          <a:srgbClr val="005C8A"/>
        </a:accent6>
        <a:hlink>
          <a:srgbClr val="99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apsle 4">
        <a:dk1>
          <a:srgbClr val="000000"/>
        </a:dk1>
        <a:lt1>
          <a:srgbClr val="FFFFFF"/>
        </a:lt1>
        <a:dk2>
          <a:srgbClr val="9900CC"/>
        </a:dk2>
        <a:lt2>
          <a:srgbClr val="006600"/>
        </a:lt2>
        <a:accent1>
          <a:srgbClr val="33CC33"/>
        </a:accent1>
        <a:accent2>
          <a:srgbClr val="FFCC66"/>
        </a:accent2>
        <a:accent3>
          <a:srgbClr val="FFFFFF"/>
        </a:accent3>
        <a:accent4>
          <a:srgbClr val="000000"/>
        </a:accent4>
        <a:accent5>
          <a:srgbClr val="ADE2AD"/>
        </a:accent5>
        <a:accent6>
          <a:srgbClr val="E7B95C"/>
        </a:accent6>
        <a:hlink>
          <a:srgbClr val="0033CC"/>
        </a:hlink>
        <a:folHlink>
          <a:srgbClr val="CC00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apsle 5">
        <a:dk1>
          <a:srgbClr val="000066"/>
        </a:dk1>
        <a:lt1>
          <a:srgbClr val="FFFFFF"/>
        </a:lt1>
        <a:dk2>
          <a:srgbClr val="336699"/>
        </a:dk2>
        <a:lt2>
          <a:srgbClr val="FFFFEB"/>
        </a:lt2>
        <a:accent1>
          <a:srgbClr val="99CCFF"/>
        </a:accent1>
        <a:accent2>
          <a:srgbClr val="9999FF"/>
        </a:accent2>
        <a:accent3>
          <a:srgbClr val="ADB8CA"/>
        </a:accent3>
        <a:accent4>
          <a:srgbClr val="DADADA"/>
        </a:accent4>
        <a:accent5>
          <a:srgbClr val="CAE2FF"/>
        </a:accent5>
        <a:accent6>
          <a:srgbClr val="8A8AE7"/>
        </a:accent6>
        <a:hlink>
          <a:srgbClr val="CCCCFF"/>
        </a:hlink>
        <a:folHlink>
          <a:srgbClr val="C68D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apsle 6">
        <a:dk1>
          <a:srgbClr val="808000"/>
        </a:dk1>
        <a:lt1>
          <a:srgbClr val="FFFFFF"/>
        </a:lt1>
        <a:dk2>
          <a:srgbClr val="006666"/>
        </a:dk2>
        <a:lt2>
          <a:srgbClr val="FFFFFF"/>
        </a:lt2>
        <a:accent1>
          <a:srgbClr val="FFCC66"/>
        </a:accent1>
        <a:accent2>
          <a:srgbClr val="00ACA8"/>
        </a:accent2>
        <a:accent3>
          <a:srgbClr val="AAB8B8"/>
        </a:accent3>
        <a:accent4>
          <a:srgbClr val="DADADA"/>
        </a:accent4>
        <a:accent5>
          <a:srgbClr val="FFE2B8"/>
        </a:accent5>
        <a:accent6>
          <a:srgbClr val="009B98"/>
        </a:accent6>
        <a:hlink>
          <a:srgbClr val="CCCC00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apsle 7">
        <a:dk1>
          <a:srgbClr val="FFFFCC"/>
        </a:dk1>
        <a:lt1>
          <a:srgbClr val="FFFFFF"/>
        </a:lt1>
        <a:dk2>
          <a:srgbClr val="660033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B8AAAD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FFCC00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apsle 8">
        <a:dk1>
          <a:srgbClr val="FF0000"/>
        </a:dk1>
        <a:lt1>
          <a:srgbClr val="FFFFFF"/>
        </a:lt1>
        <a:dk2>
          <a:srgbClr val="000000"/>
        </a:dk2>
        <a:lt2>
          <a:srgbClr val="FFFFFF"/>
        </a:lt2>
        <a:accent1>
          <a:srgbClr val="FFCC00"/>
        </a:accent1>
        <a:accent2>
          <a:srgbClr val="CC3300"/>
        </a:accent2>
        <a:accent3>
          <a:srgbClr val="AAAAAA"/>
        </a:accent3>
        <a:accent4>
          <a:srgbClr val="DADADA"/>
        </a:accent4>
        <a:accent5>
          <a:srgbClr val="FFE2AA"/>
        </a:accent5>
        <a:accent6>
          <a:srgbClr val="B92D00"/>
        </a:accent6>
        <a:hlink>
          <a:srgbClr val="FF6600"/>
        </a:hlink>
        <a:folHlink>
          <a:srgbClr val="FF7C8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Kapsle">
  <a:themeElements>
    <a:clrScheme name="Kapsle 1">
      <a:dk1>
        <a:srgbClr val="003366"/>
      </a:dk1>
      <a:lt1>
        <a:srgbClr val="FFFFFF"/>
      </a:lt1>
      <a:dk2>
        <a:srgbClr val="006666"/>
      </a:dk2>
      <a:lt2>
        <a:srgbClr val="666699"/>
      </a:lt2>
      <a:accent1>
        <a:srgbClr val="33CCCC"/>
      </a:accent1>
      <a:accent2>
        <a:srgbClr val="99CC99"/>
      </a:accent2>
      <a:accent3>
        <a:srgbClr val="FFFFFF"/>
      </a:accent3>
      <a:accent4>
        <a:srgbClr val="002A56"/>
      </a:accent4>
      <a:accent5>
        <a:srgbClr val="ADE2E2"/>
      </a:accent5>
      <a:accent6>
        <a:srgbClr val="8AB98A"/>
      </a:accent6>
      <a:hlink>
        <a:srgbClr val="003366"/>
      </a:hlink>
      <a:folHlink>
        <a:srgbClr val="CC99FF"/>
      </a:folHlink>
    </a:clrScheme>
    <a:fontScheme name="Kapsl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Kapsle 1">
        <a:dk1>
          <a:srgbClr val="003366"/>
        </a:dk1>
        <a:lt1>
          <a:srgbClr val="FFFFFF"/>
        </a:lt1>
        <a:dk2>
          <a:srgbClr val="006666"/>
        </a:dk2>
        <a:lt2>
          <a:srgbClr val="666699"/>
        </a:lt2>
        <a:accent1>
          <a:srgbClr val="33CCCC"/>
        </a:accent1>
        <a:accent2>
          <a:srgbClr val="99CC99"/>
        </a:accent2>
        <a:accent3>
          <a:srgbClr val="FFFFFF"/>
        </a:accent3>
        <a:accent4>
          <a:srgbClr val="002A56"/>
        </a:accent4>
        <a:accent5>
          <a:srgbClr val="ADE2E2"/>
        </a:accent5>
        <a:accent6>
          <a:srgbClr val="8AB98A"/>
        </a:accent6>
        <a:hlink>
          <a:srgbClr val="003366"/>
        </a:hlink>
        <a:folHlink>
          <a:srgbClr val="CC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apsle 2">
        <a:dk1>
          <a:srgbClr val="000000"/>
        </a:dk1>
        <a:lt1>
          <a:srgbClr val="FFFFFF"/>
        </a:lt1>
        <a:dk2>
          <a:srgbClr val="000000"/>
        </a:dk2>
        <a:lt2>
          <a:srgbClr val="808000"/>
        </a:lt2>
        <a:accent1>
          <a:srgbClr val="FFCC99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8AB900"/>
        </a:accent6>
        <a:hlink>
          <a:srgbClr val="336600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apsle 3">
        <a:dk1>
          <a:srgbClr val="006699"/>
        </a:dk1>
        <a:lt1>
          <a:srgbClr val="FFFFFF"/>
        </a:lt1>
        <a:dk2>
          <a:srgbClr val="6699FF"/>
        </a:dk2>
        <a:lt2>
          <a:srgbClr val="FFFFFF"/>
        </a:lt2>
        <a:accent1>
          <a:srgbClr val="33CCCC"/>
        </a:accent1>
        <a:accent2>
          <a:srgbClr val="006699"/>
        </a:accent2>
        <a:accent3>
          <a:srgbClr val="B8CAFF"/>
        </a:accent3>
        <a:accent4>
          <a:srgbClr val="DADADA"/>
        </a:accent4>
        <a:accent5>
          <a:srgbClr val="ADE2E2"/>
        </a:accent5>
        <a:accent6>
          <a:srgbClr val="005C8A"/>
        </a:accent6>
        <a:hlink>
          <a:srgbClr val="99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apsle 4">
        <a:dk1>
          <a:srgbClr val="000000"/>
        </a:dk1>
        <a:lt1>
          <a:srgbClr val="FFFFFF"/>
        </a:lt1>
        <a:dk2>
          <a:srgbClr val="9900CC"/>
        </a:dk2>
        <a:lt2>
          <a:srgbClr val="006600"/>
        </a:lt2>
        <a:accent1>
          <a:srgbClr val="33CC33"/>
        </a:accent1>
        <a:accent2>
          <a:srgbClr val="FFCC66"/>
        </a:accent2>
        <a:accent3>
          <a:srgbClr val="FFFFFF"/>
        </a:accent3>
        <a:accent4>
          <a:srgbClr val="000000"/>
        </a:accent4>
        <a:accent5>
          <a:srgbClr val="ADE2AD"/>
        </a:accent5>
        <a:accent6>
          <a:srgbClr val="E7B95C"/>
        </a:accent6>
        <a:hlink>
          <a:srgbClr val="0033CC"/>
        </a:hlink>
        <a:folHlink>
          <a:srgbClr val="CC00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apsle 5">
        <a:dk1>
          <a:srgbClr val="000066"/>
        </a:dk1>
        <a:lt1>
          <a:srgbClr val="FFFFFF"/>
        </a:lt1>
        <a:dk2>
          <a:srgbClr val="336699"/>
        </a:dk2>
        <a:lt2>
          <a:srgbClr val="FFFFEB"/>
        </a:lt2>
        <a:accent1>
          <a:srgbClr val="99CCFF"/>
        </a:accent1>
        <a:accent2>
          <a:srgbClr val="9999FF"/>
        </a:accent2>
        <a:accent3>
          <a:srgbClr val="ADB8CA"/>
        </a:accent3>
        <a:accent4>
          <a:srgbClr val="DADADA"/>
        </a:accent4>
        <a:accent5>
          <a:srgbClr val="CAE2FF"/>
        </a:accent5>
        <a:accent6>
          <a:srgbClr val="8A8AE7"/>
        </a:accent6>
        <a:hlink>
          <a:srgbClr val="CCCCFF"/>
        </a:hlink>
        <a:folHlink>
          <a:srgbClr val="C68D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apsle 6">
        <a:dk1>
          <a:srgbClr val="808000"/>
        </a:dk1>
        <a:lt1>
          <a:srgbClr val="FFFFFF"/>
        </a:lt1>
        <a:dk2>
          <a:srgbClr val="006666"/>
        </a:dk2>
        <a:lt2>
          <a:srgbClr val="FFFFFF"/>
        </a:lt2>
        <a:accent1>
          <a:srgbClr val="FFCC66"/>
        </a:accent1>
        <a:accent2>
          <a:srgbClr val="00ACA8"/>
        </a:accent2>
        <a:accent3>
          <a:srgbClr val="AAB8B8"/>
        </a:accent3>
        <a:accent4>
          <a:srgbClr val="DADADA"/>
        </a:accent4>
        <a:accent5>
          <a:srgbClr val="FFE2B8"/>
        </a:accent5>
        <a:accent6>
          <a:srgbClr val="009B98"/>
        </a:accent6>
        <a:hlink>
          <a:srgbClr val="CCCC00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apsle 7">
        <a:dk1>
          <a:srgbClr val="FFFFCC"/>
        </a:dk1>
        <a:lt1>
          <a:srgbClr val="FFFFFF"/>
        </a:lt1>
        <a:dk2>
          <a:srgbClr val="660033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B8AAAD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FFCC00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apsle 8">
        <a:dk1>
          <a:srgbClr val="FF0000"/>
        </a:dk1>
        <a:lt1>
          <a:srgbClr val="FFFFFF"/>
        </a:lt1>
        <a:dk2>
          <a:srgbClr val="000000"/>
        </a:dk2>
        <a:lt2>
          <a:srgbClr val="FFFFFF"/>
        </a:lt2>
        <a:accent1>
          <a:srgbClr val="FFCC00"/>
        </a:accent1>
        <a:accent2>
          <a:srgbClr val="CC3300"/>
        </a:accent2>
        <a:accent3>
          <a:srgbClr val="AAAAAA"/>
        </a:accent3>
        <a:accent4>
          <a:srgbClr val="DADADA"/>
        </a:accent4>
        <a:accent5>
          <a:srgbClr val="FFE2AA"/>
        </a:accent5>
        <a:accent6>
          <a:srgbClr val="B92D00"/>
        </a:accent6>
        <a:hlink>
          <a:srgbClr val="FF6600"/>
        </a:hlink>
        <a:folHlink>
          <a:srgbClr val="FF7C8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Kapsle">
  <a:themeElements>
    <a:clrScheme name="Kapsle 1">
      <a:dk1>
        <a:srgbClr val="003366"/>
      </a:dk1>
      <a:lt1>
        <a:srgbClr val="FFFFFF"/>
      </a:lt1>
      <a:dk2>
        <a:srgbClr val="006666"/>
      </a:dk2>
      <a:lt2>
        <a:srgbClr val="666699"/>
      </a:lt2>
      <a:accent1>
        <a:srgbClr val="33CCCC"/>
      </a:accent1>
      <a:accent2>
        <a:srgbClr val="99CC99"/>
      </a:accent2>
      <a:accent3>
        <a:srgbClr val="FFFFFF"/>
      </a:accent3>
      <a:accent4>
        <a:srgbClr val="002A56"/>
      </a:accent4>
      <a:accent5>
        <a:srgbClr val="ADE2E2"/>
      </a:accent5>
      <a:accent6>
        <a:srgbClr val="8AB98A"/>
      </a:accent6>
      <a:hlink>
        <a:srgbClr val="003366"/>
      </a:hlink>
      <a:folHlink>
        <a:srgbClr val="CC99FF"/>
      </a:folHlink>
    </a:clrScheme>
    <a:fontScheme name="Kapsl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Kapsle 1">
        <a:dk1>
          <a:srgbClr val="003366"/>
        </a:dk1>
        <a:lt1>
          <a:srgbClr val="FFFFFF"/>
        </a:lt1>
        <a:dk2>
          <a:srgbClr val="006666"/>
        </a:dk2>
        <a:lt2>
          <a:srgbClr val="666699"/>
        </a:lt2>
        <a:accent1>
          <a:srgbClr val="33CCCC"/>
        </a:accent1>
        <a:accent2>
          <a:srgbClr val="99CC99"/>
        </a:accent2>
        <a:accent3>
          <a:srgbClr val="FFFFFF"/>
        </a:accent3>
        <a:accent4>
          <a:srgbClr val="002A56"/>
        </a:accent4>
        <a:accent5>
          <a:srgbClr val="ADE2E2"/>
        </a:accent5>
        <a:accent6>
          <a:srgbClr val="8AB98A"/>
        </a:accent6>
        <a:hlink>
          <a:srgbClr val="003366"/>
        </a:hlink>
        <a:folHlink>
          <a:srgbClr val="CC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apsle 2">
        <a:dk1>
          <a:srgbClr val="000000"/>
        </a:dk1>
        <a:lt1>
          <a:srgbClr val="FFFFFF"/>
        </a:lt1>
        <a:dk2>
          <a:srgbClr val="000000"/>
        </a:dk2>
        <a:lt2>
          <a:srgbClr val="808000"/>
        </a:lt2>
        <a:accent1>
          <a:srgbClr val="FFCC99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8AB900"/>
        </a:accent6>
        <a:hlink>
          <a:srgbClr val="336600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apsle 3">
        <a:dk1>
          <a:srgbClr val="006699"/>
        </a:dk1>
        <a:lt1>
          <a:srgbClr val="FFFFFF"/>
        </a:lt1>
        <a:dk2>
          <a:srgbClr val="6699FF"/>
        </a:dk2>
        <a:lt2>
          <a:srgbClr val="FFFFFF"/>
        </a:lt2>
        <a:accent1>
          <a:srgbClr val="33CCCC"/>
        </a:accent1>
        <a:accent2>
          <a:srgbClr val="006699"/>
        </a:accent2>
        <a:accent3>
          <a:srgbClr val="B8CAFF"/>
        </a:accent3>
        <a:accent4>
          <a:srgbClr val="DADADA"/>
        </a:accent4>
        <a:accent5>
          <a:srgbClr val="ADE2E2"/>
        </a:accent5>
        <a:accent6>
          <a:srgbClr val="005C8A"/>
        </a:accent6>
        <a:hlink>
          <a:srgbClr val="99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apsle 4">
        <a:dk1>
          <a:srgbClr val="000000"/>
        </a:dk1>
        <a:lt1>
          <a:srgbClr val="FFFFFF"/>
        </a:lt1>
        <a:dk2>
          <a:srgbClr val="9900CC"/>
        </a:dk2>
        <a:lt2>
          <a:srgbClr val="006600"/>
        </a:lt2>
        <a:accent1>
          <a:srgbClr val="33CC33"/>
        </a:accent1>
        <a:accent2>
          <a:srgbClr val="FFCC66"/>
        </a:accent2>
        <a:accent3>
          <a:srgbClr val="FFFFFF"/>
        </a:accent3>
        <a:accent4>
          <a:srgbClr val="000000"/>
        </a:accent4>
        <a:accent5>
          <a:srgbClr val="ADE2AD"/>
        </a:accent5>
        <a:accent6>
          <a:srgbClr val="E7B95C"/>
        </a:accent6>
        <a:hlink>
          <a:srgbClr val="0033CC"/>
        </a:hlink>
        <a:folHlink>
          <a:srgbClr val="CC00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apsle 5">
        <a:dk1>
          <a:srgbClr val="000066"/>
        </a:dk1>
        <a:lt1>
          <a:srgbClr val="FFFFFF"/>
        </a:lt1>
        <a:dk2>
          <a:srgbClr val="336699"/>
        </a:dk2>
        <a:lt2>
          <a:srgbClr val="FFFFEB"/>
        </a:lt2>
        <a:accent1>
          <a:srgbClr val="99CCFF"/>
        </a:accent1>
        <a:accent2>
          <a:srgbClr val="9999FF"/>
        </a:accent2>
        <a:accent3>
          <a:srgbClr val="ADB8CA"/>
        </a:accent3>
        <a:accent4>
          <a:srgbClr val="DADADA"/>
        </a:accent4>
        <a:accent5>
          <a:srgbClr val="CAE2FF"/>
        </a:accent5>
        <a:accent6>
          <a:srgbClr val="8A8AE7"/>
        </a:accent6>
        <a:hlink>
          <a:srgbClr val="CCCCFF"/>
        </a:hlink>
        <a:folHlink>
          <a:srgbClr val="C68D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apsle 6">
        <a:dk1>
          <a:srgbClr val="808000"/>
        </a:dk1>
        <a:lt1>
          <a:srgbClr val="FFFFFF"/>
        </a:lt1>
        <a:dk2>
          <a:srgbClr val="006666"/>
        </a:dk2>
        <a:lt2>
          <a:srgbClr val="FFFFFF"/>
        </a:lt2>
        <a:accent1>
          <a:srgbClr val="FFCC66"/>
        </a:accent1>
        <a:accent2>
          <a:srgbClr val="00ACA8"/>
        </a:accent2>
        <a:accent3>
          <a:srgbClr val="AAB8B8"/>
        </a:accent3>
        <a:accent4>
          <a:srgbClr val="DADADA"/>
        </a:accent4>
        <a:accent5>
          <a:srgbClr val="FFE2B8"/>
        </a:accent5>
        <a:accent6>
          <a:srgbClr val="009B98"/>
        </a:accent6>
        <a:hlink>
          <a:srgbClr val="CCCC00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apsle 7">
        <a:dk1>
          <a:srgbClr val="FFFFCC"/>
        </a:dk1>
        <a:lt1>
          <a:srgbClr val="FFFFFF"/>
        </a:lt1>
        <a:dk2>
          <a:srgbClr val="660033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B8AAAD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FFCC00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apsle 8">
        <a:dk1>
          <a:srgbClr val="FF0000"/>
        </a:dk1>
        <a:lt1>
          <a:srgbClr val="FFFFFF"/>
        </a:lt1>
        <a:dk2>
          <a:srgbClr val="000000"/>
        </a:dk2>
        <a:lt2>
          <a:srgbClr val="FFFFFF"/>
        </a:lt2>
        <a:accent1>
          <a:srgbClr val="FFCC00"/>
        </a:accent1>
        <a:accent2>
          <a:srgbClr val="CC3300"/>
        </a:accent2>
        <a:accent3>
          <a:srgbClr val="AAAAAA"/>
        </a:accent3>
        <a:accent4>
          <a:srgbClr val="DADADA"/>
        </a:accent4>
        <a:accent5>
          <a:srgbClr val="FFE2AA"/>
        </a:accent5>
        <a:accent6>
          <a:srgbClr val="B92D00"/>
        </a:accent6>
        <a:hlink>
          <a:srgbClr val="FF6600"/>
        </a:hlink>
        <a:folHlink>
          <a:srgbClr val="FF7C8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41108</TotalTime>
  <Words>3313</Words>
  <Application>Microsoft Office PowerPoint</Application>
  <PresentationFormat>Širokoúhlá obrazovka</PresentationFormat>
  <Paragraphs>592</Paragraphs>
  <Slides>69</Slides>
  <Notes>9</Notes>
  <HiddenSlides>0</HiddenSlides>
  <MMClips>0</MMClips>
  <ScaleCrop>false</ScaleCrop>
  <HeadingPairs>
    <vt:vector size="6" baseType="variant">
      <vt:variant>
        <vt:lpstr>Použitá písma</vt:lpstr>
      </vt:variant>
      <vt:variant>
        <vt:i4>7</vt:i4>
      </vt:variant>
      <vt:variant>
        <vt:lpstr>Motiv</vt:lpstr>
      </vt:variant>
      <vt:variant>
        <vt:i4>4</vt:i4>
      </vt:variant>
      <vt:variant>
        <vt:lpstr>Nadpisy snímků</vt:lpstr>
      </vt:variant>
      <vt:variant>
        <vt:i4>69</vt:i4>
      </vt:variant>
    </vt:vector>
  </HeadingPairs>
  <TitlesOfParts>
    <vt:vector size="80" baseType="lpstr">
      <vt:lpstr>ＭＳ Ｐゴシック</vt:lpstr>
      <vt:lpstr>ＭＳ Ｐゴシック</vt:lpstr>
      <vt:lpstr>Arial</vt:lpstr>
      <vt:lpstr>Calibri</vt:lpstr>
      <vt:lpstr>Calibri Light</vt:lpstr>
      <vt:lpstr>Times New Roman</vt:lpstr>
      <vt:lpstr>Wingdings</vt:lpstr>
      <vt:lpstr>Motiv Office</vt:lpstr>
      <vt:lpstr>Kapsle</vt:lpstr>
      <vt:lpstr>1_Kapsle</vt:lpstr>
      <vt:lpstr>2_Kapsle</vt:lpstr>
      <vt:lpstr>Lecture 1 </vt:lpstr>
      <vt:lpstr>History of genetics</vt:lpstr>
      <vt:lpstr>History of genetics „pre-mendelian era“ </vt:lpstr>
      <vt:lpstr>History of genetics: early Greek philosophers </vt:lpstr>
      <vt:lpstr>History of genetics: Middle age theories </vt:lpstr>
      <vt:lpstr>History of genetics: Middle age theories </vt:lpstr>
      <vt:lpstr>Gregor Johann Mendel  (1822-1884)</vt:lpstr>
      <vt:lpstr>Mendel´s education – Natural science at university of Vienna       (1851-1853)</vt:lpstr>
      <vt:lpstr>Prof. Franz Unger: Botanische Briefe (1852)</vt:lpstr>
      <vt:lpstr>Wild pea (Pisum sativum) -  model object of Mendel´s experiments</vt:lpstr>
      <vt:lpstr> Mendels´ s experiments  - character of traits </vt:lpstr>
      <vt:lpstr> 1 pair of trait observed in parental (P) generation  offspring  - 1st (F1 ) and second (F2) generation</vt:lpstr>
      <vt:lpstr>Prezentace aplikace PowerPoint</vt:lpstr>
      <vt:lpstr>Identity of reciprocal crossing </vt:lpstr>
      <vt:lpstr>Prezentace aplikace PowerPoint</vt:lpstr>
      <vt:lpstr>Prezentace aplikace PowerPoint</vt:lpstr>
      <vt:lpstr>Backcrossing - what kind of gametes and in what ratio are present in hybrids? </vt:lpstr>
      <vt:lpstr>Prezentace aplikace PowerPoint</vt:lpstr>
      <vt:lpstr>Mendel´ s conclusions from the monohybrid crossing</vt:lpstr>
      <vt:lpstr>Mendel´ s conclusions from the monohybrid crossing</vt:lpstr>
      <vt:lpstr>Dihybrid Cross – 2 traits, are they inherited independently?</vt:lpstr>
      <vt:lpstr>Dihybrid cross</vt:lpstr>
      <vt:lpstr>Prezentace aplikace PowerPoint</vt:lpstr>
      <vt:lpstr>Prezentace aplikace PowerPoint</vt:lpstr>
      <vt:lpstr>Mendel's conclusions from dihybrid crossing</vt:lpstr>
      <vt:lpstr>Mendel´s discoveries: overview</vt:lpstr>
      <vt:lpstr>Mendel´s sweet pea traits… nowadays</vt:lpstr>
      <vt:lpstr>Seed shape – round x wrinkled                               RR x rr</vt:lpstr>
      <vt:lpstr> a) The reason for segregation and combination of alleles is the behavior of chromosomes during meiosis I (spacing of chromosomes during anaphase I of first meiotic division)  b) The principle of combination apply for genes located on different chromosomes </vt:lpstr>
      <vt:lpstr>Description of genes and alleles on metaphase chromosomes </vt:lpstr>
      <vt:lpstr>Prezentace aplikace PowerPoint</vt:lpstr>
      <vt:lpstr>Exceptions from Mendel´s ratios </vt:lpstr>
      <vt:lpstr>Phenotype effects of dominance exceptions </vt:lpstr>
      <vt:lpstr>Incomplete dominance – Antirrhinum majus  </vt:lpstr>
      <vt:lpstr>Incomplete dominance – human familial hypercholesterolemia</vt:lpstr>
      <vt:lpstr>Codominance – human blood groups</vt:lpstr>
      <vt:lpstr>Recessive lethal allele in humans – Tay Sachs disease</vt:lpstr>
      <vt:lpstr>Penetrance and  expresivity</vt:lpstr>
      <vt:lpstr>Prezentace aplikace PowerPoint</vt:lpstr>
      <vt:lpstr>Incomplete penetrance:  polydactyly </vt:lpstr>
      <vt:lpstr>Prezentace aplikace PowerPoint</vt:lpstr>
      <vt:lpstr>Phenocopy   traits induced by environmental effects are identical to phenotypes caused by genotypes</vt:lpstr>
      <vt:lpstr>Gene interactions</vt:lpstr>
      <vt:lpstr>Gene interactions</vt:lpstr>
      <vt:lpstr>Interaction of two genes  changes in F2 ratios</vt:lpstr>
      <vt:lpstr>Heredity of sexuality and sex-linked traits </vt:lpstr>
      <vt:lpstr>Heredity of sexuality and sex-linked traits </vt:lpstr>
      <vt:lpstr>Heredity of sexuality and sex-linked traits </vt:lpstr>
      <vt:lpstr>Discovery of sex chromosomes</vt:lpstr>
      <vt:lpstr>Prezentace aplikace PowerPoint</vt:lpstr>
      <vt:lpstr>Chromosomal determination of sex: Mammal type</vt:lpstr>
      <vt:lpstr>Mammal type of sex determination in plants  – dioecious type of plants </vt:lpstr>
      <vt:lpstr>Chromosomal determination of sex – bird type</vt:lpstr>
      <vt:lpstr>Chromosomal determination of sex – type Protenor </vt:lpstr>
      <vt:lpstr>Chromosomal determination of sex: haplo - diplpoidy</vt:lpstr>
      <vt:lpstr>Environmental sex determination (ESD)</vt:lpstr>
      <vt:lpstr>Genetic determination in humans</vt:lpstr>
      <vt:lpstr>Determination of sex in humans – significance of  chromosome Y</vt:lpstr>
      <vt:lpstr>Genes located on chromosome Y</vt:lpstr>
      <vt:lpstr>Development of sex in humans</vt:lpstr>
      <vt:lpstr>Prezentace aplikace PowerPoint</vt:lpstr>
      <vt:lpstr>Prezentace aplikace PowerPoint</vt:lpstr>
      <vt:lpstr>Heredity of sex-linked genes</vt:lpstr>
      <vt:lpstr>Prezentace aplikace PowerPoint</vt:lpstr>
      <vt:lpstr>T.H. Morgan 1910</vt:lpstr>
      <vt:lpstr>Prezentace aplikace PowerPoint</vt:lpstr>
      <vt:lpstr>Rules of sex-linked inheritance (Morgan 1910)</vt:lpstr>
      <vt:lpstr>X-linked recessive inheritance</vt:lpstr>
      <vt:lpstr>Haemophilia: 1/10000  in men;  1/100 000 in women žen – pedigree of europeanm ruling houses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jan smetty</dc:creator>
  <cp:lastModifiedBy>jan smetty</cp:lastModifiedBy>
  <cp:revision>180</cp:revision>
  <dcterms:created xsi:type="dcterms:W3CDTF">2022-06-21T12:23:46Z</dcterms:created>
  <dcterms:modified xsi:type="dcterms:W3CDTF">2022-08-10T12:51:24Z</dcterms:modified>
</cp:coreProperties>
</file>