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12" r:id="rId2"/>
  </p:sldMasterIdLst>
  <p:notesMasterIdLst>
    <p:notesMasterId r:id="rId50"/>
  </p:notesMasterIdLst>
  <p:sldIdLst>
    <p:sldId id="376" r:id="rId3"/>
    <p:sldId id="380" r:id="rId4"/>
    <p:sldId id="375" r:id="rId5"/>
    <p:sldId id="366" r:id="rId6"/>
    <p:sldId id="367" r:id="rId7"/>
    <p:sldId id="371" r:id="rId8"/>
    <p:sldId id="383" r:id="rId9"/>
    <p:sldId id="369" r:id="rId10"/>
    <p:sldId id="372" r:id="rId11"/>
    <p:sldId id="373" r:id="rId12"/>
    <p:sldId id="324" r:id="rId13"/>
    <p:sldId id="261" r:id="rId14"/>
    <p:sldId id="262" r:id="rId15"/>
    <p:sldId id="349" r:id="rId16"/>
    <p:sldId id="275" r:id="rId17"/>
    <p:sldId id="350" r:id="rId18"/>
    <p:sldId id="351" r:id="rId19"/>
    <p:sldId id="352" r:id="rId20"/>
    <p:sldId id="263" r:id="rId21"/>
    <p:sldId id="337" r:id="rId22"/>
    <p:sldId id="264" r:id="rId23"/>
    <p:sldId id="280" r:id="rId24"/>
    <p:sldId id="281" r:id="rId25"/>
    <p:sldId id="282" r:id="rId26"/>
    <p:sldId id="267" r:id="rId27"/>
    <p:sldId id="268" r:id="rId28"/>
    <p:sldId id="269" r:id="rId29"/>
    <p:sldId id="270" r:id="rId30"/>
    <p:sldId id="344" r:id="rId31"/>
    <p:sldId id="345" r:id="rId32"/>
    <p:sldId id="347" r:id="rId33"/>
    <p:sldId id="379" r:id="rId34"/>
    <p:sldId id="385" r:id="rId35"/>
    <p:sldId id="386" r:id="rId36"/>
    <p:sldId id="387" r:id="rId37"/>
    <p:sldId id="388" r:id="rId38"/>
    <p:sldId id="389" r:id="rId39"/>
    <p:sldId id="390" r:id="rId40"/>
    <p:sldId id="391" r:id="rId41"/>
    <p:sldId id="392" r:id="rId42"/>
    <p:sldId id="393" r:id="rId43"/>
    <p:sldId id="394" r:id="rId44"/>
    <p:sldId id="396" r:id="rId45"/>
    <p:sldId id="397" r:id="rId46"/>
    <p:sldId id="398" r:id="rId47"/>
    <p:sldId id="399" r:id="rId48"/>
    <p:sldId id="400" r:id="rId49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 showGuides="1">
      <p:cViewPr varScale="1">
        <p:scale>
          <a:sx n="76" d="100"/>
          <a:sy n="76" d="100"/>
        </p:scale>
        <p:origin x="1013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fld id="{6B060B08-1478-4ABF-A12A-A20307FCCC16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3275" indent="-307975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6663" indent="-2460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1963" indent="-2460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7263" indent="-2460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44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6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88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560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95F3666-29D5-4828-898C-0CD588C40106}" type="slidenum">
              <a:rPr lang="cs-CZ" altLang="cs-CZ" sz="13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cs-CZ" altLang="cs-CZ" sz="1300">
              <a:latin typeface="Arial" panose="020B0604020202020204" pitchFamily="34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0B08-1478-4ABF-A12A-A20307FCCC16}" type="slidenum">
              <a:rPr lang="cs-CZ" altLang="en-US" smtClean="0"/>
              <a:pPr/>
              <a:t>38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37022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fld id="{545BD36F-2F07-4B2C-8D5A-82B4A4F0FC84}" type="slidenum">
              <a:rPr lang="cs-CZ" altLang="cs-CZ">
                <a:solidFill>
                  <a:schemeClr val="tx1"/>
                </a:solidFill>
              </a:rPr>
              <a:pPr/>
              <a:t>40</a:t>
            </a:fld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064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fld id="{146AA362-A856-4993-8AE0-43D97191818B}" type="slidenum">
              <a:rPr lang="cs-CZ" altLang="cs-CZ">
                <a:solidFill>
                  <a:schemeClr val="tx1"/>
                </a:solidFill>
              </a:rPr>
              <a:pPr/>
              <a:t>41</a:t>
            </a:fld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8116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0B08-1478-4ABF-A12A-A20307FCCC16}" type="slidenum">
              <a:rPr lang="cs-CZ" altLang="en-US" smtClean="0"/>
              <a:pPr/>
              <a:t>42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859774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fld id="{78A48E81-91AF-49CA-B8C8-9A43FAE04E3A}" type="slidenum">
              <a:rPr lang="cs-CZ" altLang="cs-CZ">
                <a:solidFill>
                  <a:schemeClr val="tx1"/>
                </a:solidFill>
              </a:rPr>
              <a:pPr/>
              <a:t>43</a:t>
            </a:fld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901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fld id="{11D52EB5-B06B-47A7-8201-AA43ACE1B7D9}" type="slidenum">
              <a:rPr lang="cs-CZ" altLang="cs-CZ">
                <a:solidFill>
                  <a:schemeClr val="tx1"/>
                </a:solidFill>
              </a:rPr>
              <a:pPr/>
              <a:t>44</a:t>
            </a:fld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862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fld id="{758B96FD-A2AB-46B1-908B-7463A60A639D}" type="slidenum">
              <a:rPr lang="cs-CZ" altLang="cs-CZ">
                <a:solidFill>
                  <a:schemeClr val="tx1"/>
                </a:solidFill>
              </a:rPr>
              <a:pPr/>
              <a:t>45</a:t>
            </a:fld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927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3275" indent="-307975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6663" indent="-2460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1963" indent="-2460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7263" indent="-2460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44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6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88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560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D6D764B-DC0D-4954-AD72-7374CCE1BB8D}" type="slidenum">
              <a:rPr lang="en-US" altLang="cs-CZ" sz="1300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cs-CZ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803275" indent="-307975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36663" indent="-2460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31963" indent="-2460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27263" indent="-246063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844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416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988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56063" indent="-246063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75C1E97-5ABD-43C7-BC03-032797D133C1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DB97BE92-4940-43A7-8B36-B53ED2F3D9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fld id="{7C9A7833-BE66-42A5-81E8-EFCE2F8C6DD4}" type="slidenum">
              <a:rPr lang="cs-CZ" altLang="cs-CZ">
                <a:solidFill>
                  <a:schemeClr val="tx1"/>
                </a:solidFill>
              </a:rPr>
              <a:pPr/>
              <a:t>7</a:t>
            </a:fld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652E1BAD-87A4-4E06-864A-3AB033066F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E950E439-CF48-43F4-ADE5-2146A46507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6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3EC2081-70E3-4704-BB1D-8E9CAF3B0A44}" type="slidenum">
              <a:rPr lang="cs-CZ" altLang="cs-CZ" sz="1300"/>
              <a:pPr eaLnBrk="1" hangingPunct="1">
                <a:spcBef>
                  <a:spcPct val="0"/>
                </a:spcBef>
              </a:pPr>
              <a:t>12</a:t>
            </a:fld>
            <a:endParaRPr lang="cs-CZ" altLang="cs-CZ" sz="13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6041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  <p:sp>
        <p:nvSpPr>
          <p:cNvPr id="6042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C0E836-7497-496C-BF68-D65A058181F8}" type="slidenum">
              <a:rPr lang="cs-CZ" altLang="cs-CZ" sz="1300"/>
              <a:pPr eaLnBrk="1" hangingPunct="1">
                <a:spcBef>
                  <a:spcPct val="0"/>
                </a:spcBef>
              </a:pPr>
              <a:t>19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fld id="{C54BCD61-5433-4A5C-BF05-F77AB6C0AD0D}" type="slidenum">
              <a:rPr lang="cs-CZ" altLang="cs-CZ">
                <a:solidFill>
                  <a:schemeClr val="tx1"/>
                </a:solidFill>
              </a:rPr>
              <a:pPr/>
              <a:t>33</a:t>
            </a:fld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63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66"/>
                </a:solidFill>
                <a:latin typeface="Arial" panose="020B0604020202020204" pitchFamily="34" charset="0"/>
              </a:defRPr>
            </a:lvl9pPr>
          </a:lstStyle>
          <a:p>
            <a:fld id="{8B1CBF5E-7A18-4802-9E33-74571332E4BA}" type="slidenum">
              <a:rPr lang="cs-CZ" altLang="cs-CZ">
                <a:solidFill>
                  <a:schemeClr val="tx1"/>
                </a:solidFill>
              </a:rPr>
              <a:pPr/>
              <a:t>35</a:t>
            </a:fld>
            <a:endParaRPr lang="cs-CZ" altLang="cs-CZ">
              <a:solidFill>
                <a:schemeClr val="tx1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08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0B08-1478-4ABF-A12A-A20307FCCC16}" type="slidenum">
              <a:rPr lang="cs-CZ" altLang="en-US" smtClean="0"/>
              <a:pPr/>
              <a:t>36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49958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cs-CZ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7143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Klepnutím lze upravit styl předlohy nadpisů.</a:t>
            </a:r>
          </a:p>
        </p:txBody>
      </p:sp>
      <p:sp>
        <p:nvSpPr>
          <p:cNvPr id="87143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9FF203-4901-490A-98CB-CB6368F851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0674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B80D5-F6C4-4F71-AC7A-E44D2C0C4F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409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59A424-F4E5-4EBD-81B2-E31198EE9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8282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2E2DC2-A310-45FA-AD41-8C4A78EB4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360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491F8-F9FD-43EB-B26C-3B5CABEA42D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20169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6A791-26DC-4A52-A2E0-879686135E6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68714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179388" y="188913"/>
            <a:ext cx="8785225" cy="719136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 scaled="0"/>
          </a:gradFill>
          <a:ln>
            <a:noFill/>
          </a:ln>
        </p:spPr>
        <p:txBody>
          <a:bodyPr lIns="91425" tIns="91425" rIns="91425" bIns="91425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79388" y="1052512"/>
            <a:ext cx="4316412" cy="52403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648200" y="1052512"/>
            <a:ext cx="4316413" cy="52403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3793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762000" y="762000"/>
            <a:ext cx="7924800" cy="53244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11">
            <a:extLst/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2">
            <a:extLst/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3">
            <a:extLst/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7A7666-3C1D-4721-BC91-3199FC1BEC4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48116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cs-CZ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7143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 smtClean="0"/>
              <a:t>Klepnutím lze upravit styl předlohy nadpisů.</a:t>
            </a:r>
          </a:p>
        </p:txBody>
      </p:sp>
      <p:sp>
        <p:nvSpPr>
          <p:cNvPr id="87143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Klepnutím lze upravit styl předlohy podnadpisů.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FCB9F-91F5-4150-83BA-6BB817B51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643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DD942F-97B7-4DA4-BD3E-8639BD9D52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6575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137FE-B84E-4529-8940-20E73C49F0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053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A6AFC-B88E-4D61-A94C-31D5B7E0E5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027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5C7698-3205-4C63-A95A-E61E4D2909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126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1DEDD-D087-4B5C-8B7F-268778726F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524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3A8D3-3E0A-42E9-B90A-D22C0639D5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974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D0309F-2637-43F5-9858-C4DE05CDD9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381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0600B5-45BD-432F-84CD-D677C78B55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044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F6BD3-DFE8-4D52-A6C2-8D53AF4DE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476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D238BC-08A6-4D88-B456-DB46FBC4F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9086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CD920-5817-46AB-8926-865936BA6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4282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F73313-D366-4BC6-8058-C54F1EAD6A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3756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73F57-DD94-48A7-B08A-63053E08C30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43227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300CBE-BFE4-4102-8DDA-A0B3D6E900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933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9A6FE-6427-4706-8E51-D10EB70A0E1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7559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179388" y="188913"/>
            <a:ext cx="8785225" cy="719136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 scaled="0"/>
          </a:gradFill>
          <a:ln>
            <a:noFill/>
          </a:ln>
        </p:spPr>
        <p:txBody>
          <a:bodyPr lIns="91425" tIns="91425" rIns="91425" bIns="91425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79388" y="1052512"/>
            <a:ext cx="4316412" cy="52403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2"/>
          </p:nvPr>
        </p:nvSpPr>
        <p:spPr>
          <a:xfrm>
            <a:off x="4648200" y="1052512"/>
            <a:ext cx="4316413" cy="52403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Trebuchet MS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170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4AB987-8DBB-485F-8FE2-A29004D0B5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749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B23A0E-2D9F-43EB-9696-B19889EBF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09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D78B7-B971-4053-9249-6282A6FB8E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227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C8850-9F4C-47D6-ABD2-8CB1F861FB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219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36CE72-7488-48B5-8168-F93E7C881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60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24E241-79A1-44DE-8F73-38B0214FD3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950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cs-CZ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 předlohy nadpisů.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styly předlohy textu.</a:t>
            </a:r>
          </a:p>
          <a:p>
            <a:pPr lvl="1"/>
            <a:r>
              <a:rPr lang="en-US" altLang="cs-CZ" smtClean="0"/>
              <a:t>Druhá úroveň</a:t>
            </a:r>
          </a:p>
          <a:p>
            <a:pPr lvl="2"/>
            <a:r>
              <a:rPr lang="en-US" altLang="cs-CZ" smtClean="0"/>
              <a:t>Třetí úroveň</a:t>
            </a:r>
          </a:p>
          <a:p>
            <a:pPr lvl="3"/>
            <a:r>
              <a:rPr lang="en-US" altLang="cs-CZ" smtClean="0"/>
              <a:t>Čtvrtá úroveň</a:t>
            </a:r>
          </a:p>
          <a:p>
            <a:pPr lvl="4"/>
            <a:r>
              <a:rPr lang="en-US" altLang="cs-CZ" smtClean="0"/>
              <a:t>Pátá úroveň</a:t>
            </a:r>
          </a:p>
        </p:txBody>
      </p:sp>
      <p:sp>
        <p:nvSpPr>
          <p:cNvPr id="87040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1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D99625D9-F472-4815-A022-AD6821C35CA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  <p:sldLayoutId id="2147484138" r:id="rId12"/>
    <p:sldLayoutId id="2147484151" r:id="rId13"/>
    <p:sldLayoutId id="2147484152" r:id="rId14"/>
    <p:sldLayoutId id="2147484153" r:id="rId15"/>
    <p:sldLayoutId id="2147484158" r:id="rId16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/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cs-CZ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2058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/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cs-CZ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60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 předlohy nadpisů.</a:t>
            </a:r>
          </a:p>
        </p:txBody>
      </p:sp>
      <p:sp>
        <p:nvSpPr>
          <p:cNvPr id="205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styly předlohy textu.</a:t>
            </a:r>
          </a:p>
          <a:p>
            <a:pPr lvl="1"/>
            <a:r>
              <a:rPr lang="en-US" altLang="cs-CZ" smtClean="0"/>
              <a:t>Druhá úroveň</a:t>
            </a:r>
          </a:p>
          <a:p>
            <a:pPr lvl="2"/>
            <a:r>
              <a:rPr lang="en-US" altLang="cs-CZ" smtClean="0"/>
              <a:t>Třetí úroveň</a:t>
            </a:r>
          </a:p>
          <a:p>
            <a:pPr lvl="3"/>
            <a:r>
              <a:rPr lang="en-US" altLang="cs-CZ" smtClean="0"/>
              <a:t>Čtvrtá úroveň</a:t>
            </a:r>
          </a:p>
          <a:p>
            <a:pPr lvl="4"/>
            <a:r>
              <a:rPr lang="en-US" altLang="cs-CZ" smtClean="0"/>
              <a:t>Pátá úroveň</a:t>
            </a:r>
          </a:p>
        </p:txBody>
      </p:sp>
      <p:sp>
        <p:nvSpPr>
          <p:cNvPr id="87040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1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1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23B2AE84-AEE4-492B-8A4C-9DF0B68E760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056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5" r:id="rId13"/>
    <p:sldLayoutId id="2147484156" r:id="rId14"/>
    <p:sldLayoutId id="2147484157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609600" y="3784600"/>
            <a:ext cx="2619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cs-CZ" sz="2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267" name="Text Box 9"/>
          <p:cNvSpPr txBox="1">
            <a:spLocks noChangeArrowheads="1"/>
          </p:cNvSpPr>
          <p:nvPr/>
        </p:nvSpPr>
        <p:spPr bwMode="auto">
          <a:xfrm>
            <a:off x="0" y="5486400"/>
            <a:ext cx="9144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 b="1" i="1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 </a:t>
            </a:r>
            <a:endParaRPr lang="cs-CZ" altLang="cs-CZ" sz="2400" b="1">
              <a:latin typeface="Times New Roman" panose="02020603050405020304" pitchFamily="18" charset="0"/>
            </a:endParaRPr>
          </a:p>
        </p:txBody>
      </p:sp>
      <p:sp>
        <p:nvSpPr>
          <p:cNvPr id="11268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763688" y="1836688"/>
            <a:ext cx="6629400" cy="1232272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4000" b="1" dirty="0" err="1" smtClean="0">
                <a:solidFill>
                  <a:srgbClr val="C00000"/>
                </a:solidFill>
                <a:latin typeface="+mn-lt"/>
              </a:rPr>
              <a:t>Medical</a:t>
            </a:r>
            <a:r>
              <a:rPr lang="cs-CZ" altLang="cs-CZ" sz="40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4000" b="1" dirty="0" err="1" smtClean="0">
                <a:solidFill>
                  <a:srgbClr val="C00000"/>
                </a:solidFill>
                <a:latin typeface="+mn-lt"/>
              </a:rPr>
              <a:t>genetics</a:t>
            </a:r>
            <a:r>
              <a:rPr lang="cs-CZ" altLang="cs-CZ" sz="4000" b="1" dirty="0" smtClean="0">
                <a:solidFill>
                  <a:srgbClr val="C00000"/>
                </a:solidFill>
                <a:latin typeface="+mn-lt"/>
              </a:rPr>
              <a:t> III</a:t>
            </a:r>
            <a:endParaRPr lang="cs-CZ" altLang="cs-CZ" sz="40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269" name="Podnadpis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b="1" dirty="0" err="1" smtClean="0">
                <a:cs typeface="Arial" panose="020B0604020202020204" pitchFamily="34" charset="0"/>
              </a:rPr>
              <a:t>Duplications</a:t>
            </a:r>
            <a:r>
              <a:rPr lang="cs-CZ" altLang="cs-CZ" b="1" dirty="0" smtClean="0">
                <a:cs typeface="Arial" panose="020B0604020202020204" pitchFamily="34" charset="0"/>
              </a:rPr>
              <a:t>, </a:t>
            </a:r>
            <a:r>
              <a:rPr lang="cs-CZ" altLang="cs-CZ" b="1" dirty="0" err="1" smtClean="0">
                <a:cs typeface="Arial" panose="020B0604020202020204" pitchFamily="34" charset="0"/>
              </a:rPr>
              <a:t>marker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chromozomes</a:t>
            </a:r>
            <a:r>
              <a:rPr lang="cs-CZ" altLang="cs-CZ" b="1" dirty="0" smtClean="0">
                <a:cs typeface="Arial" panose="020B0604020202020204" pitchFamily="34" charset="0"/>
              </a:rPr>
              <a:t>, </a:t>
            </a:r>
            <a:r>
              <a:rPr lang="cs-CZ" altLang="cs-CZ" b="1" dirty="0" err="1" smtClean="0">
                <a:cs typeface="Arial" panose="020B0604020202020204" pitchFamily="34" charset="0"/>
              </a:rPr>
              <a:t>other</a:t>
            </a:r>
            <a:r>
              <a:rPr lang="cs-CZ" altLang="cs-CZ" b="1" dirty="0" smtClean="0">
                <a:cs typeface="Arial" panose="020B0604020202020204" pitchFamily="34" charset="0"/>
              </a:rPr>
              <a:t> </a:t>
            </a:r>
            <a:r>
              <a:rPr lang="cs-CZ" altLang="cs-CZ" b="1" dirty="0" err="1" smtClean="0">
                <a:cs typeface="Arial" panose="020B0604020202020204" pitchFamily="34" charset="0"/>
              </a:rPr>
              <a:t>CHAs</a:t>
            </a:r>
            <a:endParaRPr lang="cs-CZ" altLang="cs-CZ" sz="1600" b="1" dirty="0" smtClean="0">
              <a:cs typeface="Arial" panose="020B0604020202020204" pitchFamily="34" charset="0"/>
            </a:endParaRPr>
          </a:p>
          <a:p>
            <a:r>
              <a:rPr lang="cs-CZ" altLang="cs-CZ" sz="1600" b="1" dirty="0" smtClean="0">
                <a:cs typeface="Arial" panose="020B0604020202020204" pitchFamily="34" charset="0"/>
              </a:rPr>
              <a:t/>
            </a:r>
            <a:br>
              <a:rPr lang="cs-CZ" altLang="cs-CZ" sz="1600" b="1" dirty="0" smtClean="0">
                <a:cs typeface="Arial" panose="020B0604020202020204" pitchFamily="34" charset="0"/>
              </a:rPr>
            </a:br>
            <a:endParaRPr lang="cs-CZ" altLang="cs-CZ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8135937" cy="1143000"/>
          </a:xfrm>
        </p:spPr>
        <p:txBody>
          <a:bodyPr/>
          <a:lstStyle/>
          <a:p>
            <a:pPr algn="ctr">
              <a:defRPr/>
            </a:pPr>
            <a:r>
              <a:rPr lang="en-US" altLang="cs-CZ" sz="2400" b="1" dirty="0">
                <a:solidFill>
                  <a:srgbClr val="C00000"/>
                </a:solidFill>
                <a:latin typeface="+mn-lt"/>
              </a:rPr>
              <a:t>Comparison of clinical features in deletion/duplication 22q11.2 - milder involvement, incomplete penetrance, high variable expressivity </a:t>
            </a:r>
            <a:endParaRPr lang="cs-CZ" altLang="cs-CZ" sz="2400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799" y="1591188"/>
            <a:ext cx="8308015" cy="4539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15816" y="4052375"/>
            <a:ext cx="720725" cy="20875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Syndrome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inv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dup(15) –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ofen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as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marker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chromosome !!!</a:t>
            </a:r>
          </a:p>
        </p:txBody>
      </p:sp>
      <p:pic>
        <p:nvPicPr>
          <p:cNvPr id="29699" name="Picture 4" descr="dup1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0768"/>
            <a:ext cx="9155180" cy="4896544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600" b="1" dirty="0" err="1" smtClean="0">
                <a:solidFill>
                  <a:srgbClr val="C00000"/>
                </a:solidFill>
                <a:latin typeface="+mn-lt"/>
              </a:rPr>
              <a:t>Small</a:t>
            </a:r>
            <a:r>
              <a:rPr lang="cs-CZ" alt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+mn-lt"/>
              </a:rPr>
              <a:t>supernumerary</a:t>
            </a:r>
            <a:r>
              <a:rPr lang="cs-CZ" alt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+mn-lt"/>
              </a:rPr>
              <a:t>marker</a:t>
            </a:r>
            <a:r>
              <a:rPr lang="cs-CZ" alt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+mn-lt"/>
              </a:rPr>
              <a:t>chromosomes</a:t>
            </a:r>
            <a:r>
              <a:rPr lang="cs-CZ" altLang="cs-CZ" sz="3600" b="1" dirty="0" smtClean="0">
                <a:solidFill>
                  <a:srgbClr val="C00000"/>
                </a:solidFill>
                <a:latin typeface="+mn-lt"/>
              </a:rPr>
              <a:t> (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+mn-lt"/>
              </a:rPr>
              <a:t>sSMC</a:t>
            </a:r>
            <a:r>
              <a:rPr lang="cs-CZ" altLang="cs-CZ" sz="3600" b="1" dirty="0" smtClean="0">
                <a:solidFill>
                  <a:srgbClr val="C00000"/>
                </a:solidFill>
                <a:latin typeface="+mn-lt"/>
              </a:rPr>
              <a:t>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773238"/>
            <a:ext cx="8207375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3000" dirty="0" smtClean="0"/>
              <a:t>it is a small redundant chromosome that cannot be analyzed by cytogenetic banding method</a:t>
            </a:r>
            <a:endParaRPr lang="cs-CZ" altLang="cs-CZ" sz="3000" dirty="0" smtClean="0"/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7956" y="3429000"/>
            <a:ext cx="6719888" cy="78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Characterization</a:t>
            </a:r>
            <a: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sSMCs</a:t>
            </a:r>
            <a:endParaRPr lang="cs-CZ" altLang="cs-CZ" sz="36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700213"/>
            <a:ext cx="77724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u="sng" dirty="0" smtClean="0"/>
              <a:t>chromosome</a:t>
            </a:r>
            <a:r>
              <a:rPr lang="en-US" altLang="en-US" sz="2400" dirty="0" smtClean="0"/>
              <a:t> - carries functional kinetochores, mostly </a:t>
            </a:r>
            <a:r>
              <a:rPr lang="cs-CZ" altLang="en-US" sz="2400" dirty="0" err="1" smtClean="0"/>
              <a:t>regular</a:t>
            </a:r>
            <a:r>
              <a:rPr lang="cs-CZ" altLang="en-US" sz="2400" dirty="0" smtClean="0"/>
              <a:t> </a:t>
            </a:r>
            <a:r>
              <a:rPr lang="en-US" altLang="en-US" sz="2400" dirty="0" smtClean="0"/>
              <a:t>inherit</a:t>
            </a:r>
            <a:r>
              <a:rPr lang="cs-CZ" altLang="en-US" sz="2400" dirty="0" err="1" smtClean="0"/>
              <a:t>ance</a:t>
            </a:r>
            <a:endParaRPr lang="en-US" alt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b="1" u="sng" dirty="0" smtClean="0"/>
              <a:t>small</a:t>
            </a:r>
            <a:r>
              <a:rPr lang="en-US" altLang="en-US" sz="2400" dirty="0" smtClean="0"/>
              <a:t> - size usually smaller than G chromosomes;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u="sng" dirty="0" smtClean="0"/>
              <a:t>redundant</a:t>
            </a:r>
            <a:r>
              <a:rPr lang="en-US" altLang="en-US" sz="2400" dirty="0" smtClean="0"/>
              <a:t> - exceptions are markers derived from </a:t>
            </a:r>
            <a:r>
              <a:rPr lang="en-US" altLang="en-US" sz="2400" dirty="0" err="1" smtClean="0"/>
              <a:t>gonosomes</a:t>
            </a:r>
            <a:r>
              <a:rPr lang="en-US" altLang="en-US" sz="2400" dirty="0" smtClean="0"/>
              <a:t>;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b="1" u="sng" dirty="0" smtClean="0"/>
              <a:t>absence of banding pattern </a:t>
            </a:r>
            <a:r>
              <a:rPr lang="en-US" altLang="en-US" sz="2400" dirty="0" smtClean="0"/>
              <a:t>- cannot be </a:t>
            </a:r>
            <a:r>
              <a:rPr lang="en-US" altLang="en-US" sz="2400" dirty="0" err="1" smtClean="0"/>
              <a:t>analysed</a:t>
            </a:r>
            <a:r>
              <a:rPr lang="en-US" altLang="en-US" sz="2400" dirty="0" smtClean="0"/>
              <a:t> by conventional cytogenetic methods !!!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markers sometimes do not contain </a:t>
            </a:r>
            <a:r>
              <a:rPr lang="en-US" altLang="en-US" sz="2400" dirty="0" err="1" smtClean="0"/>
              <a:t>centromeric</a:t>
            </a:r>
            <a:r>
              <a:rPr lang="en-US" altLang="en-US" sz="2400" dirty="0" smtClean="0"/>
              <a:t> DNA sequences - yet they are stable - </a:t>
            </a:r>
            <a:r>
              <a:rPr lang="en-US" altLang="en-US" sz="2400" b="1" dirty="0" err="1" smtClean="0"/>
              <a:t>neocentromeres</a:t>
            </a:r>
            <a:endParaRPr lang="en-US" altLang="en-US" sz="2400" b="1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 smtClean="0"/>
              <a:t>often without telomeres - circular chromosomes</a:t>
            </a:r>
            <a:endParaRPr lang="cs-CZ" altLang="en-US" sz="24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8231" y="476672"/>
            <a:ext cx="7424738" cy="5113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164388" y="3789363"/>
            <a:ext cx="1008062" cy="1584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1347788"/>
          </a:xfrm>
        </p:spPr>
        <p:txBody>
          <a:bodyPr/>
          <a:lstStyle/>
          <a:p>
            <a:pPr algn="ctr" eaLnBrk="1" hangingPunct="1"/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Classification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sSMCs</a:t>
            </a:r>
            <a:endParaRPr lang="cs-CZ" altLang="cs-CZ" sz="32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Clr>
                <a:srgbClr val="C00000"/>
              </a:buClr>
              <a:buNone/>
              <a:defRPr/>
            </a:pPr>
            <a:r>
              <a:rPr lang="en-US" altLang="cs-CZ" sz="2000" b="1" dirty="0" smtClean="0">
                <a:solidFill>
                  <a:srgbClr val="C00000"/>
                </a:solidFill>
              </a:rPr>
              <a:t>1) Satellite marker chromosomes (up to 80%)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en-US" altLang="cs-CZ" sz="2000" i="1" dirty="0" smtClean="0"/>
              <a:t>Distamycin A/DAPI positive </a:t>
            </a:r>
            <a:r>
              <a:rPr lang="en-US" altLang="cs-CZ" sz="2000" dirty="0" smtClean="0"/>
              <a:t>- most often from </a:t>
            </a:r>
            <a:r>
              <a:rPr lang="en-US" altLang="cs-CZ" sz="2000" b="1" dirty="0" smtClean="0"/>
              <a:t>chromosome 15 </a:t>
            </a:r>
            <a:r>
              <a:rPr lang="en-US" altLang="cs-CZ" sz="2000" dirty="0" err="1" smtClean="0"/>
              <a:t>idic</a:t>
            </a:r>
            <a:r>
              <a:rPr lang="en-US" altLang="cs-CZ" sz="2000" dirty="0" smtClean="0"/>
              <a:t>(15) - "</a:t>
            </a:r>
            <a:r>
              <a:rPr lang="en-US" altLang="cs-CZ" sz="2000" i="1" dirty="0" smtClean="0"/>
              <a:t>inverted duplication 15 syndrome</a:t>
            </a:r>
            <a:r>
              <a:rPr lang="en-US" altLang="cs-CZ" sz="2000" dirty="0" smtClean="0"/>
              <a:t>" 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en-US" altLang="cs-CZ" sz="2000" i="1" dirty="0" smtClean="0"/>
              <a:t>Distamycin A/DAPI - negative </a:t>
            </a:r>
            <a:r>
              <a:rPr lang="en-US" altLang="cs-CZ" sz="2000" dirty="0" smtClean="0"/>
              <a:t>- </a:t>
            </a:r>
            <a:r>
              <a:rPr lang="en-US" altLang="cs-CZ" sz="2000" b="1" dirty="0" smtClean="0"/>
              <a:t>frequent 13, 14, 21, 22</a:t>
            </a:r>
          </a:p>
          <a:p>
            <a:pPr marL="0" indent="0" eaLnBrk="1" hangingPunct="1">
              <a:lnSpc>
                <a:spcPct val="90000"/>
              </a:lnSpc>
              <a:buClr>
                <a:srgbClr val="C00000"/>
              </a:buClr>
              <a:buNone/>
              <a:defRPr/>
            </a:pPr>
            <a:r>
              <a:rPr lang="en-US" altLang="cs-CZ" sz="2000" dirty="0" smtClean="0"/>
              <a:t>          </a:t>
            </a:r>
            <a:r>
              <a:rPr lang="en-US" altLang="cs-CZ" sz="2000" dirty="0" err="1" smtClean="0"/>
              <a:t>idic</a:t>
            </a:r>
            <a:r>
              <a:rPr lang="en-US" altLang="cs-CZ" sz="2000" dirty="0" smtClean="0"/>
              <a:t>(22) - "cat eye syndrome„</a:t>
            </a:r>
          </a:p>
          <a:p>
            <a:pPr marL="0" indent="0" eaLnBrk="1" hangingPunct="1">
              <a:lnSpc>
                <a:spcPct val="90000"/>
              </a:lnSpc>
              <a:buClr>
                <a:srgbClr val="C00000"/>
              </a:buClr>
              <a:buNone/>
              <a:defRPr/>
            </a:pPr>
            <a:endParaRPr lang="en-US" altLang="cs-CZ" sz="2000" dirty="0" smtClean="0"/>
          </a:p>
          <a:p>
            <a:pPr marL="0" indent="0" eaLnBrk="1" hangingPunct="1">
              <a:lnSpc>
                <a:spcPct val="90000"/>
              </a:lnSpc>
              <a:buClr>
                <a:srgbClr val="C00000"/>
              </a:buClr>
              <a:buNone/>
              <a:defRPr/>
            </a:pPr>
            <a:r>
              <a:rPr lang="en-US" altLang="cs-CZ" sz="2000" b="1" dirty="0" smtClean="0">
                <a:solidFill>
                  <a:srgbClr val="C00000"/>
                </a:solidFill>
              </a:rPr>
              <a:t>2) Non-satellite marker chromosomes (often ring-ring chromosomes)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en-US" altLang="cs-CZ" sz="2000" dirty="0" smtClean="0"/>
              <a:t>Distamycin A/DAPI - positive – </a:t>
            </a:r>
            <a:r>
              <a:rPr lang="en-US" altLang="cs-CZ" sz="2000" b="1" dirty="0" smtClean="0"/>
              <a:t>frequent </a:t>
            </a:r>
            <a:r>
              <a:rPr lang="en-US" altLang="cs-CZ" sz="2000" b="1" dirty="0" err="1" smtClean="0"/>
              <a:t>chr.</a:t>
            </a:r>
            <a:r>
              <a:rPr lang="en-US" altLang="cs-CZ" sz="2000" b="1" dirty="0" smtClean="0"/>
              <a:t> 1, 9, 16</a:t>
            </a:r>
          </a:p>
          <a:p>
            <a:pPr eaLnBrk="1" hangingPunct="1">
              <a:lnSpc>
                <a:spcPct val="90000"/>
              </a:lnSpc>
              <a:buClr>
                <a:srgbClr val="C00000"/>
              </a:buClr>
              <a:defRPr/>
            </a:pPr>
            <a:r>
              <a:rPr lang="en-US" altLang="cs-CZ" sz="2000" dirty="0" smtClean="0"/>
              <a:t>Distamycin A/DAPI - negative  </a:t>
            </a:r>
            <a:r>
              <a:rPr lang="en-US" altLang="cs-CZ" sz="2000" b="1" dirty="0" err="1" smtClean="0"/>
              <a:t>chr.</a:t>
            </a:r>
            <a:r>
              <a:rPr lang="en-US" altLang="cs-CZ" sz="2000" b="1" dirty="0" smtClean="0"/>
              <a:t> 5, 8, 9, 12, 18</a:t>
            </a:r>
          </a:p>
          <a:p>
            <a:pPr marL="0" indent="0" eaLnBrk="1" hangingPunct="1">
              <a:lnSpc>
                <a:spcPct val="90000"/>
              </a:lnSpc>
              <a:buClr>
                <a:srgbClr val="C00000"/>
              </a:buClr>
              <a:buNone/>
              <a:defRPr/>
            </a:pPr>
            <a:endParaRPr lang="en-US" altLang="cs-CZ" sz="2000" dirty="0" smtClean="0"/>
          </a:p>
          <a:p>
            <a:pPr marL="0" indent="0" eaLnBrk="1" hangingPunct="1">
              <a:lnSpc>
                <a:spcPct val="90000"/>
              </a:lnSpc>
              <a:buClr>
                <a:srgbClr val="C00000"/>
              </a:buClr>
              <a:buNone/>
              <a:defRPr/>
            </a:pPr>
            <a:r>
              <a:rPr lang="en-US" altLang="cs-CZ" sz="2000" b="1" dirty="0" smtClean="0">
                <a:solidFill>
                  <a:srgbClr val="C00000"/>
                </a:solidFill>
              </a:rPr>
              <a:t>3) Marker chromosomes derived from </a:t>
            </a:r>
            <a:r>
              <a:rPr lang="en-US" altLang="cs-CZ" sz="2000" b="1" dirty="0" err="1" smtClean="0">
                <a:solidFill>
                  <a:srgbClr val="C00000"/>
                </a:solidFill>
              </a:rPr>
              <a:t>gonosomes</a:t>
            </a:r>
            <a:endParaRPr lang="en-US" altLang="cs-CZ" sz="2000" b="1" dirty="0" smtClean="0">
              <a:solidFill>
                <a:srgbClr val="C00000"/>
              </a:solidFill>
            </a:endParaRPr>
          </a:p>
          <a:p>
            <a:pPr marL="0" indent="0" eaLnBrk="1" hangingPunct="1">
              <a:lnSpc>
                <a:spcPct val="90000"/>
              </a:lnSpc>
              <a:buClr>
                <a:srgbClr val="C00000"/>
              </a:buClr>
              <a:buNone/>
              <a:defRPr/>
            </a:pPr>
            <a:r>
              <a:rPr lang="en-US" altLang="cs-CZ" sz="2000" dirty="0" smtClean="0"/>
              <a:t>         frequent r(X)</a:t>
            </a:r>
          </a:p>
          <a:p>
            <a:pPr marL="0" indent="0" eaLnBrk="1" hangingPunct="1">
              <a:lnSpc>
                <a:spcPct val="90000"/>
              </a:lnSpc>
              <a:buClr>
                <a:srgbClr val="C00000"/>
              </a:buClr>
              <a:buNone/>
              <a:defRPr/>
            </a:pPr>
            <a:endParaRPr lang="en-US" altLang="cs-CZ" sz="20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3481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666750"/>
            <a:ext cx="7488237" cy="549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Šipka dolů 1"/>
          <p:cNvSpPr/>
          <p:nvPr/>
        </p:nvSpPr>
        <p:spPr>
          <a:xfrm>
            <a:off x="5292725" y="1314450"/>
            <a:ext cx="287338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>
          <a:xfrm>
            <a:off x="1187450" y="333375"/>
            <a:ext cx="7772400" cy="1143000"/>
          </a:xfrm>
        </p:spPr>
        <p:txBody>
          <a:bodyPr/>
          <a:lstStyle/>
          <a:p>
            <a:pPr algn="ctr"/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sSMCs</a:t>
            </a:r>
            <a:endParaRPr lang="cs-CZ" altLang="cs-CZ" sz="3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628775"/>
            <a:ext cx="6553200" cy="4837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971550" y="260350"/>
            <a:ext cx="7772400" cy="1143000"/>
          </a:xfrm>
        </p:spPr>
        <p:txBody>
          <a:bodyPr/>
          <a:lstStyle/>
          <a:p>
            <a:pPr algn="ctr"/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36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sSMCs</a:t>
            </a:r>
            <a:endParaRPr lang="cs-CZ" altLang="cs-CZ" sz="3600" b="1" dirty="0" smtClean="0">
              <a:solidFill>
                <a:srgbClr val="C00000"/>
              </a:solidFill>
            </a:endParaRPr>
          </a:p>
        </p:txBody>
      </p:sp>
      <p:sp>
        <p:nvSpPr>
          <p:cNvPr id="368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93850"/>
            <a:ext cx="6335713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Techniques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used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for</a:t>
            </a:r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identification </a:t>
            </a:r>
            <a:r>
              <a:rPr lang="en-US" altLang="cs-CZ" sz="3200" b="1" dirty="0">
                <a:solidFill>
                  <a:srgbClr val="C00000"/>
                </a:solidFill>
                <a:latin typeface="Arial" panose="020B0604020202020204" pitchFamily="34" charset="0"/>
              </a:rPr>
              <a:t>of marker chromosomes</a:t>
            </a:r>
            <a:endParaRPr lang="cs-CZ" altLang="cs-CZ" sz="32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73238"/>
            <a:ext cx="7772400" cy="43227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32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Marker</a:t>
            </a:r>
            <a:r>
              <a:rPr lang="cs-CZ" altLang="cs-CZ" sz="32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chromosomes</a:t>
            </a:r>
            <a:r>
              <a:rPr lang="cs-CZ" altLang="cs-CZ" sz="3200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: </a:t>
            </a:r>
            <a:endParaRPr lang="cs-CZ" altLang="cs-CZ" sz="3200" b="1" dirty="0" smtClean="0">
              <a:solidFill>
                <a:srgbClr val="C00000"/>
              </a:solidFill>
              <a:latin typeface="Arial CE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cs-CZ" sz="2400" b="1" dirty="0">
                <a:latin typeface="Arial CE" panose="020B0604020202020204" pitchFamily="34" charset="0"/>
              </a:rPr>
              <a:t>without </a:t>
            </a:r>
            <a:r>
              <a:rPr lang="en-US" altLang="cs-CZ" sz="2400" b="1" dirty="0" err="1">
                <a:latin typeface="Arial CE" panose="020B0604020202020204" pitchFamily="34" charset="0"/>
              </a:rPr>
              <a:t>euchromatin</a:t>
            </a:r>
            <a:r>
              <a:rPr lang="en-US" altLang="cs-CZ" sz="2400" b="1" dirty="0">
                <a:latin typeface="Arial CE" panose="020B0604020202020204" pitchFamily="34" charset="0"/>
              </a:rPr>
              <a:t> </a:t>
            </a:r>
            <a:r>
              <a:rPr lang="en-US" altLang="cs-CZ" sz="2400" dirty="0">
                <a:latin typeface="Arial CE" panose="020B0604020202020204" pitchFamily="34" charset="0"/>
              </a:rPr>
              <a:t>- may not affect the phenotype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cs-CZ" sz="2400" b="1" dirty="0">
                <a:latin typeface="Arial CE" panose="020B0604020202020204" pitchFamily="34" charset="0"/>
              </a:rPr>
              <a:t>with </a:t>
            </a:r>
            <a:r>
              <a:rPr lang="en-US" altLang="cs-CZ" sz="2400" b="1" dirty="0" err="1">
                <a:latin typeface="Arial CE" panose="020B0604020202020204" pitchFamily="34" charset="0"/>
              </a:rPr>
              <a:t>euchromatin</a:t>
            </a:r>
            <a:r>
              <a:rPr lang="en-US" altLang="cs-CZ" sz="2400" b="1" dirty="0">
                <a:latin typeface="Arial CE" panose="020B0604020202020204" pitchFamily="34" charset="0"/>
              </a:rPr>
              <a:t> - partial trisomy </a:t>
            </a:r>
            <a:r>
              <a:rPr lang="cs-CZ" altLang="cs-CZ" sz="2400" b="1" dirty="0" smtClean="0">
                <a:latin typeface="Arial CE" panose="020B0604020202020204" pitchFamily="34" charset="0"/>
              </a:rPr>
              <a:t>!!!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>
                <a:latin typeface="Arial CE" panose="020B0604020202020204" pitchFamily="34" charset="0"/>
              </a:rPr>
              <a:t>banding</a:t>
            </a:r>
            <a:r>
              <a:rPr lang="cs-CZ" altLang="cs-CZ" sz="2400" dirty="0" smtClean="0">
                <a:latin typeface="Arial CE" panose="020B0604020202020204" pitchFamily="34" charset="0"/>
              </a:rPr>
              <a:t> (C-, </a:t>
            </a:r>
            <a:r>
              <a:rPr lang="cs-CZ" altLang="cs-CZ" sz="2400" dirty="0" err="1" smtClean="0">
                <a:latin typeface="Arial CE" panose="020B0604020202020204" pitchFamily="34" charset="0"/>
              </a:rPr>
              <a:t>Ag</a:t>
            </a:r>
            <a:r>
              <a:rPr lang="cs-CZ" altLang="cs-CZ" sz="2400" dirty="0" smtClean="0">
                <a:latin typeface="Arial CE" panose="020B0604020202020204" pitchFamily="34" charset="0"/>
              </a:rPr>
              <a:t>-NOR </a:t>
            </a:r>
            <a:r>
              <a:rPr lang="cs-CZ" altLang="cs-CZ" sz="2400" dirty="0" err="1" smtClean="0">
                <a:latin typeface="Arial CE" panose="020B0604020202020204" pitchFamily="34" charset="0"/>
              </a:rPr>
              <a:t>banding</a:t>
            </a:r>
            <a:r>
              <a:rPr lang="cs-CZ" altLang="cs-CZ" sz="2400" dirty="0" smtClean="0">
                <a:latin typeface="Arial CE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Arial CE" panose="020B0604020202020204" pitchFamily="34" charset="0"/>
              </a:rPr>
              <a:t>FISH (CEP, WCP)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Arial CE" panose="020B0604020202020204" pitchFamily="34" charset="0"/>
              </a:rPr>
              <a:t>SKY, M-FISH, M-BAND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 err="1" smtClean="0">
                <a:latin typeface="Arial CE" panose="020B0604020202020204" pitchFamily="34" charset="0"/>
              </a:rPr>
              <a:t>Mikrodisection</a:t>
            </a:r>
            <a:r>
              <a:rPr lang="cs-CZ" altLang="cs-CZ" sz="2400" b="1" dirty="0" smtClean="0">
                <a:latin typeface="Arial CE" panose="020B0604020202020204" pitchFamily="34" charset="0"/>
              </a:rPr>
              <a:t> – reverse  FISH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b="1" dirty="0" smtClean="0">
              <a:latin typeface="Arial CE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latin typeface="Arial CE" panose="020B0604020202020204" pitchFamily="34" charset="0"/>
              </a:rPr>
              <a:t> </a:t>
            </a:r>
            <a:r>
              <a:rPr lang="cs-CZ" altLang="cs-CZ" b="1" dirty="0" err="1" smtClean="0">
                <a:solidFill>
                  <a:srgbClr val="C00000"/>
                </a:solidFill>
                <a:latin typeface="Arial CE" panose="020B0604020202020204" pitchFamily="34" charset="0"/>
              </a:rPr>
              <a:t>array</a:t>
            </a:r>
            <a:r>
              <a:rPr lang="cs-CZ" altLang="cs-CZ" b="1" dirty="0" smtClean="0">
                <a:solidFill>
                  <a:srgbClr val="C00000"/>
                </a:solidFill>
                <a:latin typeface="Arial CE" panose="020B0604020202020204" pitchFamily="34" charset="0"/>
              </a:rPr>
              <a:t>-CGH </a:t>
            </a:r>
            <a:r>
              <a:rPr lang="cs-CZ" altLang="cs-CZ" b="1" dirty="0" smtClean="0">
                <a:latin typeface="Arial CE" panose="020B0604020202020204" pitchFamily="34" charset="0"/>
              </a:rPr>
              <a:t>(</a:t>
            </a:r>
            <a:r>
              <a:rPr lang="cs-CZ" altLang="cs-CZ" b="1" dirty="0" err="1" smtClean="0">
                <a:latin typeface="Arial CE" panose="020B0604020202020204" pitchFamily="34" charset="0"/>
              </a:rPr>
              <a:t>the</a:t>
            </a:r>
            <a:r>
              <a:rPr lang="cs-CZ" altLang="cs-CZ" b="1" dirty="0" smtClean="0">
                <a:latin typeface="Arial CE" panose="020B0604020202020204" pitchFamily="34" charset="0"/>
              </a:rPr>
              <a:t> most </a:t>
            </a:r>
            <a:r>
              <a:rPr lang="cs-CZ" altLang="cs-CZ" b="1" dirty="0" err="1" smtClean="0">
                <a:latin typeface="Arial CE" panose="020B0604020202020204" pitchFamily="34" charset="0"/>
              </a:rPr>
              <a:t>effective</a:t>
            </a:r>
            <a:r>
              <a:rPr lang="cs-CZ" altLang="cs-CZ" b="1" dirty="0" smtClean="0">
                <a:latin typeface="Arial CE" panose="020B0604020202020204" pitchFamily="34" charset="0"/>
              </a:rPr>
              <a:t>)</a:t>
            </a:r>
            <a:endParaRPr lang="cs-CZ" altLang="cs-CZ" b="1" dirty="0" smtClean="0">
              <a:solidFill>
                <a:srgbClr val="C00000"/>
              </a:solidFill>
              <a:latin typeface="Arial CE" panose="020B060402020202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cs-CZ" altLang="cs-CZ" sz="2000" dirty="0" smtClean="0">
              <a:latin typeface="Arial CE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Grp="1" noChangeArrowheads="1"/>
          </p:cNvSpPr>
          <p:nvPr>
            <p:ph type="title"/>
          </p:nvPr>
        </p:nvSpPr>
        <p:spPr>
          <a:xfrm>
            <a:off x="969963" y="549275"/>
            <a:ext cx="7924800" cy="10826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err="1" smtClean="0">
                <a:solidFill>
                  <a:srgbClr val="C00000"/>
                </a:solidFill>
                <a:latin typeface="+mn-lt"/>
              </a:rPr>
              <a:t>Duplications</a:t>
            </a:r>
            <a:r>
              <a:rPr lang="cs-CZ" altLang="cs-CZ" sz="3200" b="1" dirty="0" smtClean="0">
                <a:solidFill>
                  <a:srgbClr val="C00000"/>
                </a:solidFill>
                <a:latin typeface="+mn-lt"/>
              </a:rPr>
              <a:t> (dup)</a:t>
            </a: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2641600"/>
            <a:ext cx="3698875" cy="1789113"/>
          </a:xfrm>
        </p:spPr>
      </p:pic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827088" y="2420938"/>
            <a:ext cx="439298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en-US" altLang="cs-CZ" sz="2400" b="1" dirty="0" smtClean="0"/>
              <a:t>Origin:</a:t>
            </a:r>
          </a:p>
          <a:p>
            <a:pPr>
              <a:spcBef>
                <a:spcPct val="50000"/>
              </a:spcBef>
              <a:buFontTx/>
              <a:buAutoNum type="alphaLcParenR"/>
              <a:defRPr/>
            </a:pPr>
            <a:r>
              <a:rPr lang="en-US" altLang="cs-CZ" sz="2400" b="1" dirty="0" smtClean="0"/>
              <a:t>NAHR</a:t>
            </a:r>
          </a:p>
          <a:p>
            <a:pPr>
              <a:spcBef>
                <a:spcPct val="50000"/>
              </a:spcBef>
              <a:buFontTx/>
              <a:buAutoNum type="alphaLcParenR"/>
              <a:defRPr/>
            </a:pPr>
            <a:r>
              <a:rPr lang="en-US" altLang="cs-CZ" sz="2400" b="1" dirty="0" smtClean="0"/>
              <a:t>abnormal segregation  (carriers of inversion or  translocation)</a:t>
            </a:r>
          </a:p>
          <a:p>
            <a:pPr>
              <a:spcBef>
                <a:spcPct val="50000"/>
              </a:spcBef>
              <a:buFontTx/>
              <a:buAutoNum type="alphaLcParenR"/>
              <a:defRPr/>
            </a:pPr>
            <a:r>
              <a:rPr lang="en-US" altLang="cs-CZ" sz="2400" b="1" dirty="0" smtClean="0"/>
              <a:t>Errors in </a:t>
            </a:r>
            <a:r>
              <a:rPr lang="en-US" altLang="cs-CZ" sz="2400" b="1" dirty="0" smtClean="0"/>
              <a:t>replication</a:t>
            </a:r>
            <a:endParaRPr lang="en-US" altLang="cs-CZ" sz="2400" b="1" dirty="0" smtClean="0"/>
          </a:p>
        </p:txBody>
      </p:sp>
      <p:sp>
        <p:nvSpPr>
          <p:cNvPr id="12293" name="Rectangle 12"/>
          <p:cNvSpPr>
            <a:spLocks noChangeArrowheads="1"/>
          </p:cNvSpPr>
          <p:nvPr/>
        </p:nvSpPr>
        <p:spPr bwMode="auto">
          <a:xfrm>
            <a:off x="827088" y="1989138"/>
            <a:ext cx="4249737" cy="3527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1700808"/>
            <a:ext cx="7915275" cy="4104456"/>
          </a:xfrm>
        </p:spPr>
        <p:txBody>
          <a:bodyPr/>
          <a:lstStyle/>
          <a:p>
            <a:pPr algn="ctr" eaLnBrk="1" hangingPunct="1"/>
            <a:r>
              <a:rPr lang="en-US" altLang="cs-CZ" sz="3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Finding </a:t>
            </a:r>
            <a:r>
              <a:rPr lang="cs-CZ" altLang="cs-CZ" sz="36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3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3600" dirty="0" smtClean="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en-US" altLang="cs-CZ" sz="36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cs-CZ" sz="3600" dirty="0">
                <a:solidFill>
                  <a:schemeClr val="tx1"/>
                </a:solidFill>
                <a:latin typeface="Arial" panose="020B0604020202020204" pitchFamily="34" charset="0"/>
              </a:rPr>
              <a:t>marker chromosome in the fetal karyotype is always a </a:t>
            </a:r>
            <a:r>
              <a:rPr lang="en-US" altLang="cs-CZ" sz="36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serious problem </a:t>
            </a:r>
            <a:r>
              <a:rPr lang="en-US" altLang="cs-CZ" sz="3600" dirty="0" smtClean="0">
                <a:solidFill>
                  <a:schemeClr val="tx1"/>
                </a:solidFill>
                <a:latin typeface="Arial" panose="020B0604020202020204" pitchFamily="34" charset="0"/>
              </a:rPr>
              <a:t>for </a:t>
            </a:r>
            <a:r>
              <a:rPr lang="en-US" altLang="cs-CZ" sz="3600" dirty="0">
                <a:solidFill>
                  <a:schemeClr val="tx1"/>
                </a:solidFill>
                <a:latin typeface="Arial" panose="020B0604020202020204" pitchFamily="34" charset="0"/>
              </a:rPr>
              <a:t>prognosis estimation and further genetic counselling !!!It is necessary to </a:t>
            </a:r>
            <a:r>
              <a:rPr lang="en-US" altLang="cs-CZ" sz="3600" b="1" dirty="0">
                <a:solidFill>
                  <a:srgbClr val="C00000"/>
                </a:solidFill>
                <a:latin typeface="Arial" panose="020B0604020202020204" pitchFamily="34" charset="0"/>
              </a:rPr>
              <a:t>determine the origin </a:t>
            </a:r>
            <a:r>
              <a:rPr lang="en-US" altLang="cs-CZ" sz="3600" dirty="0">
                <a:solidFill>
                  <a:schemeClr val="tx1"/>
                </a:solidFill>
                <a:latin typeface="Arial" panose="020B0604020202020204" pitchFamily="34" charset="0"/>
              </a:rPr>
              <a:t>!!!</a:t>
            </a:r>
            <a:endParaRPr lang="cs-CZ" altLang="cs-CZ" sz="2400" b="1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900113" y="1700808"/>
            <a:ext cx="7993062" cy="403244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256507" y="332656"/>
            <a:ext cx="734536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sSMCs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 and </a:t>
            </a: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genetic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counselling</a:t>
            </a:r>
            <a:endParaRPr lang="cs-CZ" sz="32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sSMC</a:t>
            </a:r>
            <a:r>
              <a:rPr lang="en-US" altLang="cs-CZ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- case </a:t>
            </a:r>
            <a:r>
              <a:rPr lang="en-US" altLang="cs-CZ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report</a:t>
            </a:r>
            <a:r>
              <a:rPr lang="cs-CZ" altLang="cs-CZ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cs-CZ" sz="24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PATIENT </a:t>
            </a:r>
            <a:r>
              <a:rPr lang="en-US" altLang="cs-C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1 - reason for cytogenetic examination and its result</a:t>
            </a:r>
            <a:endParaRPr lang="cs-CZ" altLang="cs-CZ" sz="24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700213"/>
            <a:ext cx="7772400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boy (</a:t>
            </a:r>
            <a:r>
              <a:rPr lang="cs-CZ" altLang="cs-CZ" dirty="0" err="1"/>
              <a:t>born</a:t>
            </a:r>
            <a:r>
              <a:rPr lang="cs-CZ" altLang="cs-CZ" dirty="0"/>
              <a:t> 1984) - </a:t>
            </a:r>
            <a:r>
              <a:rPr lang="cs-CZ" altLang="cs-CZ" dirty="0" err="1"/>
              <a:t>indicated</a:t>
            </a:r>
            <a:r>
              <a:rPr lang="cs-CZ" altLang="cs-CZ" dirty="0"/>
              <a:t> </a:t>
            </a:r>
            <a:r>
              <a:rPr lang="cs-CZ" altLang="cs-CZ" dirty="0" err="1"/>
              <a:t>due</a:t>
            </a:r>
            <a:r>
              <a:rPr lang="cs-CZ" altLang="cs-CZ" dirty="0"/>
              <a:t> to </a:t>
            </a:r>
            <a:r>
              <a:rPr lang="cs-CZ" altLang="cs-CZ" dirty="0" err="1"/>
              <a:t>mild</a:t>
            </a:r>
            <a:r>
              <a:rPr lang="cs-CZ" altLang="cs-CZ" dirty="0"/>
              <a:t> </a:t>
            </a:r>
            <a:r>
              <a:rPr lang="cs-CZ" altLang="cs-CZ" dirty="0" err="1"/>
              <a:t>psychomotor</a:t>
            </a:r>
            <a:r>
              <a:rPr lang="cs-CZ" altLang="cs-CZ" dirty="0"/>
              <a:t> </a:t>
            </a:r>
            <a:r>
              <a:rPr lang="cs-CZ" altLang="cs-CZ" dirty="0" err="1"/>
              <a:t>retardation</a:t>
            </a:r>
            <a:r>
              <a:rPr lang="cs-CZ" altLang="cs-CZ" dirty="0"/>
              <a:t> and </a:t>
            </a:r>
            <a:r>
              <a:rPr lang="cs-CZ" altLang="cs-CZ" dirty="0" err="1"/>
              <a:t>short</a:t>
            </a:r>
            <a:r>
              <a:rPr lang="cs-CZ" altLang="cs-CZ" dirty="0"/>
              <a:t> </a:t>
            </a:r>
            <a:r>
              <a:rPr lang="cs-CZ" altLang="cs-CZ" dirty="0" err="1"/>
              <a:t>stature</a:t>
            </a:r>
            <a:r>
              <a:rPr lang="cs-CZ" altLang="cs-CZ" dirty="0"/>
              <a:t>;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karyotype </a:t>
            </a:r>
            <a:r>
              <a:rPr lang="cs-CZ" altLang="cs-CZ" dirty="0" err="1"/>
              <a:t>determined</a:t>
            </a:r>
            <a:r>
              <a:rPr lang="cs-CZ" altLang="cs-CZ" dirty="0"/>
              <a:t> 47,XY,+mar;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/>
              <a:t>marker</a:t>
            </a:r>
            <a:r>
              <a:rPr lang="cs-CZ" altLang="cs-CZ" dirty="0"/>
              <a:t> </a:t>
            </a:r>
            <a:r>
              <a:rPr lang="cs-CZ" altLang="cs-CZ" dirty="0" err="1" smtClean="0"/>
              <a:t>origin</a:t>
            </a:r>
            <a:r>
              <a:rPr lang="cs-CZ" altLang="cs-CZ" dirty="0" smtClean="0"/>
              <a:t>: </a:t>
            </a:r>
            <a:r>
              <a:rPr lang="cs-CZ" altLang="cs-CZ" i="1" dirty="0" smtClean="0"/>
              <a:t>de </a:t>
            </a:r>
            <a:r>
              <a:rPr lang="cs-CZ" altLang="cs-CZ" i="1" dirty="0"/>
              <a:t>novo</a:t>
            </a:r>
            <a:r>
              <a:rPr lang="cs-CZ" altLang="cs-CZ" dirty="0"/>
              <a:t>, </a:t>
            </a:r>
            <a:r>
              <a:rPr lang="cs-CZ" altLang="cs-CZ" dirty="0" err="1"/>
              <a:t>contains</a:t>
            </a:r>
            <a:r>
              <a:rPr lang="cs-CZ" altLang="cs-CZ" dirty="0"/>
              <a:t> </a:t>
            </a:r>
            <a:r>
              <a:rPr lang="cs-CZ" altLang="cs-CZ" dirty="0" err="1"/>
              <a:t>centromere</a:t>
            </a:r>
            <a:r>
              <a:rPr lang="cs-CZ" altLang="cs-CZ" dirty="0"/>
              <a:t> and </a:t>
            </a:r>
            <a:r>
              <a:rPr lang="cs-CZ" altLang="cs-CZ" dirty="0" err="1"/>
              <a:t>satellites</a:t>
            </a:r>
            <a:r>
              <a:rPr lang="cs-CZ" altLang="cs-CZ" dirty="0"/>
              <a:t>;</a:t>
            </a:r>
            <a:endParaRPr lang="cs-CZ" altLang="cs-CZ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OT26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FOT26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OT26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PATIENT 1 - FISH </a:t>
            </a:r>
            <a:r>
              <a:rPr lang="cs-CZ" altLang="cs-CZ" sz="3200" b="1" dirty="0" err="1" smtClean="0">
                <a:solidFill>
                  <a:srgbClr val="C00000"/>
                </a:solidFill>
                <a:latin typeface="Arial" panose="020B0604020202020204" pitchFamily="34" charset="0"/>
              </a:rPr>
              <a:t>investigation</a:t>
            </a:r>
            <a:endParaRPr lang="cs-CZ" altLang="cs-CZ" sz="3200" b="1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700213"/>
            <a:ext cx="7772400" cy="4395787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ym typeface="Symbol" panose="05050102010706020507" pitchFamily="18" charset="2"/>
              </a:rPr>
              <a:t>c</a:t>
            </a:r>
            <a:r>
              <a:rPr lang="en-US" altLang="cs-CZ" dirty="0" err="1" smtClean="0">
                <a:sym typeface="Symbol" panose="05050102010706020507" pitchFamily="18" charset="2"/>
              </a:rPr>
              <a:t>entromeric</a:t>
            </a:r>
            <a:r>
              <a:rPr lang="en-US" altLang="cs-CZ" dirty="0" smtClean="0">
                <a:sym typeface="Symbol" panose="05050102010706020507" pitchFamily="18" charset="2"/>
              </a:rPr>
              <a:t> </a:t>
            </a:r>
            <a:r>
              <a:rPr lang="en-US" altLang="cs-CZ" dirty="0">
                <a:sym typeface="Symbol" panose="05050102010706020507" pitchFamily="18" charset="2"/>
              </a:rPr>
              <a:t>probe and whole chromosome probe 15 both negative;</a:t>
            </a:r>
          </a:p>
          <a:p>
            <a:pPr eaLnBrk="1" hangingPunct="1"/>
            <a:r>
              <a:rPr lang="en-US" altLang="cs-CZ" dirty="0" err="1">
                <a:sym typeface="Symbol" panose="05050102010706020507" pitchFamily="18" charset="2"/>
              </a:rPr>
              <a:t>centromeric</a:t>
            </a:r>
            <a:r>
              <a:rPr lang="en-US" altLang="cs-CZ" dirty="0">
                <a:sym typeface="Symbol" panose="05050102010706020507" pitchFamily="18" charset="2"/>
              </a:rPr>
              <a:t> </a:t>
            </a:r>
            <a:r>
              <a:rPr lang="en-US" altLang="cs-CZ" dirty="0" smtClean="0">
                <a:sym typeface="Symbol" panose="05050102010706020507" pitchFamily="18" charset="2"/>
              </a:rPr>
              <a:t>probe</a:t>
            </a:r>
            <a:r>
              <a:rPr lang="cs-CZ" altLang="cs-CZ" dirty="0" smtClean="0">
                <a:sym typeface="Symbol" panose="05050102010706020507" pitchFamily="18" charset="2"/>
              </a:rPr>
              <a:t>:</a:t>
            </a:r>
            <a:r>
              <a:rPr lang="en-US" altLang="cs-CZ" dirty="0" smtClean="0">
                <a:sym typeface="Symbol" panose="05050102010706020507" pitchFamily="18" charset="2"/>
              </a:rPr>
              <a:t> </a:t>
            </a:r>
            <a:r>
              <a:rPr lang="en-US" altLang="cs-CZ" dirty="0">
                <a:sym typeface="Symbol" panose="05050102010706020507" pitchFamily="18" charset="2"/>
              </a:rPr>
              <a:t>14/22 positive;</a:t>
            </a:r>
          </a:p>
          <a:p>
            <a:pPr eaLnBrk="1" hangingPunct="1"/>
            <a:r>
              <a:rPr lang="en-US" altLang="cs-CZ" dirty="0" smtClean="0">
                <a:sym typeface="Symbol" panose="05050102010706020507" pitchFamily="18" charset="2"/>
              </a:rPr>
              <a:t>whole-chromosome probe</a:t>
            </a:r>
            <a:r>
              <a:rPr lang="cs-CZ" altLang="cs-CZ" dirty="0" smtClean="0">
                <a:sym typeface="Symbol" panose="05050102010706020507" pitchFamily="18" charset="2"/>
              </a:rPr>
              <a:t>:</a:t>
            </a:r>
            <a:r>
              <a:rPr lang="en-US" altLang="cs-CZ" dirty="0" smtClean="0">
                <a:sym typeface="Symbol" panose="05050102010706020507" pitchFamily="18" charset="2"/>
              </a:rPr>
              <a:t> </a:t>
            </a:r>
            <a:r>
              <a:rPr lang="en-US" altLang="cs-CZ" dirty="0">
                <a:sym typeface="Symbol" panose="05050102010706020507" pitchFamily="18" charset="2"/>
              </a:rPr>
              <a:t>22 negative;</a:t>
            </a:r>
          </a:p>
          <a:p>
            <a:pPr eaLnBrk="1" hangingPunct="1"/>
            <a:r>
              <a:rPr lang="en-US" altLang="cs-CZ" b="1" dirty="0">
                <a:sym typeface="Symbol" panose="05050102010706020507" pitchFamily="18" charset="2"/>
              </a:rPr>
              <a:t>whole-chromosome </a:t>
            </a:r>
            <a:r>
              <a:rPr lang="en-US" altLang="cs-CZ" b="1" dirty="0" smtClean="0">
                <a:sym typeface="Symbol" panose="05050102010706020507" pitchFamily="18" charset="2"/>
              </a:rPr>
              <a:t>probe</a:t>
            </a:r>
            <a:r>
              <a:rPr lang="cs-CZ" altLang="cs-CZ" b="1" dirty="0" smtClean="0">
                <a:sym typeface="Symbol" panose="05050102010706020507" pitchFamily="18" charset="2"/>
              </a:rPr>
              <a:t>:</a:t>
            </a:r>
            <a:r>
              <a:rPr lang="en-US" altLang="cs-CZ" b="1" dirty="0" smtClean="0">
                <a:sym typeface="Symbol" panose="05050102010706020507" pitchFamily="18" charset="2"/>
              </a:rPr>
              <a:t> </a:t>
            </a:r>
            <a:r>
              <a:rPr lang="en-US" altLang="cs-CZ" b="1" dirty="0">
                <a:sym typeface="Symbol" panose="05050102010706020507" pitchFamily="18" charset="2"/>
              </a:rPr>
              <a:t>14 positive</a:t>
            </a:r>
            <a:r>
              <a:rPr lang="en-US" altLang="cs-CZ" dirty="0">
                <a:sym typeface="Symbol" panose="05050102010706020507" pitchFamily="18" charset="2"/>
              </a:rPr>
              <a:t>;</a:t>
            </a:r>
          </a:p>
          <a:p>
            <a:pPr eaLnBrk="1" hangingPunct="1"/>
            <a:endParaRPr lang="en-US" altLang="cs-CZ" b="1" u="sng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eaLnBrk="1" hangingPunct="1"/>
            <a:r>
              <a:rPr lang="cs-CZ" altLang="cs-CZ" b="1" dirty="0" smtClean="0">
                <a:sym typeface="Symbol" panose="05050102010706020507" pitchFamily="18" charset="2"/>
              </a:rPr>
              <a:t>W</a:t>
            </a:r>
            <a:r>
              <a:rPr lang="en-US" altLang="cs-CZ" b="1" dirty="0" err="1" smtClean="0">
                <a:sym typeface="Symbol" panose="05050102010706020507" pitchFamily="18" charset="2"/>
              </a:rPr>
              <a:t>e've</a:t>
            </a:r>
            <a:r>
              <a:rPr lang="en-US" altLang="cs-CZ" b="1" dirty="0" smtClean="0">
                <a:sym typeface="Symbol" panose="05050102010706020507" pitchFamily="18" charset="2"/>
              </a:rPr>
              <a:t> </a:t>
            </a:r>
            <a:r>
              <a:rPr lang="en-US" altLang="cs-CZ" b="1" dirty="0">
                <a:sym typeface="Symbol" panose="05050102010706020507" pitchFamily="18" charset="2"/>
              </a:rPr>
              <a:t>determined the origin</a:t>
            </a:r>
            <a:r>
              <a:rPr lang="en-US" altLang="cs-CZ" b="1" u="sng" dirty="0">
                <a:solidFill>
                  <a:srgbClr val="C00000"/>
                </a:solidFill>
                <a:sym typeface="Symbol" panose="05050102010706020507" pitchFamily="18" charset="2"/>
              </a:rPr>
              <a:t>, but we don't know what genes the marker contains...</a:t>
            </a:r>
            <a:endParaRPr lang="cs-CZ" altLang="cs-CZ" b="1" u="sng" dirty="0" smtClean="0">
              <a:solidFill>
                <a:srgbClr val="C00000"/>
              </a:solidFill>
              <a:sym typeface="Symbol" panose="05050102010706020507" pitchFamily="18" charset="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OT26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OT26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OT26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ChangeArrowheads="1"/>
          </p:cNvSpPr>
          <p:nvPr/>
        </p:nvSpPr>
        <p:spPr bwMode="auto">
          <a:xfrm>
            <a:off x="395288" y="620713"/>
            <a:ext cx="7772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3200" b="1" dirty="0" err="1" smtClean="0">
                <a:solidFill>
                  <a:srgbClr val="C00000"/>
                </a:solidFill>
              </a:rPr>
              <a:t>sSMC</a:t>
            </a:r>
            <a:r>
              <a:rPr lang="cs-CZ" altLang="cs-CZ" sz="3200" b="1" dirty="0" smtClean="0">
                <a:solidFill>
                  <a:srgbClr val="C00000"/>
                </a:solidFill>
              </a:rPr>
              <a:t> PACIENT 2</a:t>
            </a:r>
            <a:r>
              <a:rPr lang="cs-CZ" altLang="cs-CZ" sz="3200" dirty="0" smtClean="0">
                <a:solidFill>
                  <a:srgbClr val="C00000"/>
                </a:solidFill>
              </a:rPr>
              <a:t> </a:t>
            </a:r>
            <a:endParaRPr lang="cs-CZ" altLang="cs-CZ" sz="3200" b="1" dirty="0">
              <a:solidFill>
                <a:srgbClr val="C00000"/>
              </a:solidFill>
            </a:endParaRP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1042988" y="2276475"/>
            <a:ext cx="822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Tx/>
              <a:buSzPct val="85000"/>
              <a:buFontTx/>
              <a:buChar char="•"/>
            </a:pPr>
            <a:r>
              <a:rPr lang="cs-CZ" altLang="cs-CZ" b="1" dirty="0" err="1" smtClean="0"/>
              <a:t>Child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from</a:t>
            </a:r>
            <a:r>
              <a:rPr lang="cs-CZ" altLang="cs-CZ" b="1" dirty="0" smtClean="0"/>
              <a:t> </a:t>
            </a:r>
            <a:r>
              <a:rPr lang="en-US" altLang="cs-CZ" b="1" dirty="0" smtClean="0"/>
              <a:t>first </a:t>
            </a:r>
            <a:r>
              <a:rPr lang="en-US" altLang="cs-CZ" b="1" dirty="0"/>
              <a:t>pregnancy</a:t>
            </a:r>
          </a:p>
          <a:p>
            <a:pPr eaLnBrk="1" hangingPunct="1">
              <a:lnSpc>
                <a:spcPct val="90000"/>
              </a:lnSpc>
              <a:buClrTx/>
              <a:buSzPct val="85000"/>
              <a:buFontTx/>
              <a:buChar char="•"/>
            </a:pPr>
            <a:r>
              <a:rPr lang="en-US" altLang="cs-CZ" b="1" dirty="0"/>
              <a:t>findings: hearing loss in the P ear, complete deafness in the L ear</a:t>
            </a:r>
          </a:p>
          <a:p>
            <a:pPr eaLnBrk="1" hangingPunct="1">
              <a:lnSpc>
                <a:spcPct val="90000"/>
              </a:lnSpc>
              <a:buClrTx/>
              <a:buSzPct val="85000"/>
              <a:buFontTx/>
              <a:buChar char="•"/>
            </a:pPr>
            <a:r>
              <a:rPr lang="en-US" altLang="cs-CZ" b="1" dirty="0"/>
              <a:t>born 2001</a:t>
            </a:r>
          </a:p>
          <a:p>
            <a:pPr eaLnBrk="1" hangingPunct="1">
              <a:lnSpc>
                <a:spcPct val="90000"/>
              </a:lnSpc>
              <a:buClrTx/>
              <a:buSzPct val="85000"/>
              <a:buFontTx/>
              <a:buChar char="•"/>
            </a:pPr>
            <a:r>
              <a:rPr lang="en-US" altLang="cs-CZ" b="1" dirty="0"/>
              <a:t>both parents and younger sister healthy</a:t>
            </a:r>
            <a:endParaRPr lang="cs-CZ" alt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Inter- a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intrachromozomal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duplication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cs-CZ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Tandem and reverse tandem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duplication</a:t>
            </a:r>
            <a:endParaRPr lang="cs-CZ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2282825"/>
            <a:ext cx="3381375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9025" y="4221163"/>
            <a:ext cx="3348038" cy="17446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317" name="TextovéPole 3"/>
          <p:cNvSpPr txBox="1">
            <a:spLocks noChangeArrowheads="1"/>
          </p:cNvSpPr>
          <p:nvPr/>
        </p:nvSpPr>
        <p:spPr bwMode="auto">
          <a:xfrm>
            <a:off x="2484438" y="1620838"/>
            <a:ext cx="7380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 err="1" smtClean="0"/>
              <a:t>Size</a:t>
            </a:r>
            <a:r>
              <a:rPr lang="cs-CZ" altLang="cs-CZ" sz="2400" dirty="0" smtClean="0"/>
              <a:t>: </a:t>
            </a:r>
            <a:r>
              <a:rPr lang="cs-CZ" altLang="cs-CZ" sz="2400" dirty="0" err="1" smtClean="0"/>
              <a:t>hunderds</a:t>
            </a:r>
            <a:r>
              <a:rPr lang="cs-CZ" altLang="cs-CZ" sz="2400" dirty="0" smtClean="0"/>
              <a:t> </a:t>
            </a:r>
            <a:r>
              <a:rPr lang="cs-CZ" altLang="cs-CZ" sz="2400" dirty="0" err="1"/>
              <a:t>pb</a:t>
            </a:r>
            <a:r>
              <a:rPr lang="cs-CZ" altLang="cs-CZ" sz="2400" dirty="0"/>
              <a:t> </a:t>
            </a:r>
            <a:r>
              <a:rPr lang="cs-CZ" altLang="cs-CZ" sz="2400" dirty="0" err="1" smtClean="0"/>
              <a:t>till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Mbs</a:t>
            </a:r>
            <a:endParaRPr lang="cs-CZ" altLang="cs-CZ" sz="2400" dirty="0"/>
          </a:p>
        </p:txBody>
      </p:sp>
      <p:pic>
        <p:nvPicPr>
          <p:cNvPr id="1946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932363" y="2636838"/>
            <a:ext cx="3736975" cy="3043237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ChangeArrowheads="1"/>
          </p:cNvSpPr>
          <p:nvPr/>
        </p:nvSpPr>
        <p:spPr bwMode="auto">
          <a:xfrm>
            <a:off x="755650" y="1588"/>
            <a:ext cx="8534400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Karyotype: </a:t>
            </a:r>
            <a:br>
              <a:rPr lang="cs-CZ" altLang="cs-CZ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47, XX, + 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+mn-lt"/>
              </a:rPr>
              <a:t>mar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altLang="cs-CZ" sz="2800" b="1" dirty="0" smtClean="0">
                <a:solidFill>
                  <a:srgbClr val="C00000"/>
                </a:solidFill>
                <a:latin typeface="+mn-lt"/>
              </a:rPr>
              <a:t>[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18</a:t>
            </a:r>
            <a:r>
              <a:rPr lang="en-US" altLang="cs-CZ" sz="2800" b="1" dirty="0" smtClean="0">
                <a:solidFill>
                  <a:srgbClr val="C00000"/>
                </a:solidFill>
                <a:latin typeface="+mn-lt"/>
              </a:rPr>
              <a:t>]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 / 46, XX </a:t>
            </a:r>
            <a:r>
              <a:rPr lang="en-US" altLang="cs-CZ" sz="2800" b="1" dirty="0" smtClean="0">
                <a:solidFill>
                  <a:srgbClr val="C00000"/>
                </a:solidFill>
                <a:latin typeface="+mn-lt"/>
              </a:rPr>
              <a:t>[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12</a:t>
            </a:r>
            <a:r>
              <a:rPr lang="en-US" altLang="cs-CZ" sz="2800" b="1" dirty="0" smtClean="0">
                <a:solidFill>
                  <a:srgbClr val="C00000"/>
                </a:solidFill>
                <a:latin typeface="+mn-lt"/>
              </a:rPr>
              <a:t>]</a:t>
            </a:r>
            <a:endParaRPr lang="cs-CZ" altLang="cs-CZ" sz="2800" b="1" dirty="0" smtClean="0">
              <a:solidFill>
                <a:srgbClr val="C0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 err="1" smtClean="0">
                <a:solidFill>
                  <a:srgbClr val="C00000"/>
                </a:solidFill>
                <a:latin typeface="+mn-lt"/>
              </a:rPr>
              <a:t>Origin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+mn-lt"/>
              </a:rPr>
              <a:t>sSMC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+mn-lt"/>
              </a:rPr>
              <a:t>unknown</a:t>
            </a:r>
            <a:endParaRPr lang="cs-CZ" altLang="cs-CZ" sz="2800" b="1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8371" name="Picture 4" descr="Tabors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752600"/>
            <a:ext cx="6400800" cy="466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ChangeArrowheads="1"/>
          </p:cNvSpPr>
          <p:nvPr/>
        </p:nvSpPr>
        <p:spPr bwMode="auto">
          <a:xfrm>
            <a:off x="971550" y="677863"/>
            <a:ext cx="8839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SKY: 47, XX, + </a:t>
            </a:r>
            <a:r>
              <a:rPr lang="cs-CZ" altLang="cs-CZ" sz="2800" b="1" dirty="0" err="1" smtClean="0">
                <a:solidFill>
                  <a:srgbClr val="C00000"/>
                </a:solidFill>
                <a:latin typeface="+mn-lt"/>
              </a:rPr>
              <a:t>mar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>(11)</a:t>
            </a:r>
          </a:p>
        </p:txBody>
      </p:sp>
      <p:pic>
        <p:nvPicPr>
          <p:cNvPr id="53251" name="Picture 4" descr="Tabor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79248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Line 5"/>
          <p:cNvSpPr>
            <a:spLocks noChangeShapeType="1"/>
          </p:cNvSpPr>
          <p:nvPr/>
        </p:nvSpPr>
        <p:spPr bwMode="auto">
          <a:xfrm>
            <a:off x="6172200" y="3048000"/>
            <a:ext cx="304800" cy="304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00113" y="404813"/>
            <a:ext cx="7488237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Identification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sSMCs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nowadays</a:t>
            </a:r>
            <a:endParaRPr lang="cs-CZ" sz="2800" b="1" dirty="0" smtClean="0">
              <a:solidFill>
                <a:srgbClr val="C00000"/>
              </a:solidFill>
              <a:latin typeface="+mn-lt"/>
            </a:endParaRPr>
          </a:p>
          <a:p>
            <a:pPr algn="ctr">
              <a:defRPr/>
            </a:pP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array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800" b="1" dirty="0">
                <a:solidFill>
                  <a:srgbClr val="C00000"/>
                </a:solidFill>
                <a:latin typeface="+mn-lt"/>
              </a:rPr>
              <a:t>CGH 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+ karyotype</a:t>
            </a:r>
            <a:endParaRPr lang="cs-CZ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696" y="3133557"/>
            <a:ext cx="5616624" cy="317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00113" y="1773238"/>
            <a:ext cx="7921625" cy="160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on the array-CGH profile, the marker chromosome appears as a </a:t>
            </a:r>
            <a:r>
              <a:rPr lang="en-US" sz="1600" dirty="0" smtClean="0">
                <a:latin typeface="+mn-lt"/>
              </a:rPr>
              <a:t>gain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of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genetic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material</a:t>
            </a:r>
            <a:endParaRPr lang="en-US" sz="16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n-lt"/>
              </a:rPr>
              <a:t>it is </a:t>
            </a:r>
            <a:r>
              <a:rPr lang="en-US" sz="1600" b="1" dirty="0">
                <a:latin typeface="+mn-lt"/>
              </a:rPr>
              <a:t>necessar</a:t>
            </a:r>
            <a:r>
              <a:rPr lang="en-US" sz="1600" dirty="0">
                <a:latin typeface="+mn-lt"/>
              </a:rPr>
              <a:t>y to know the </a:t>
            </a:r>
            <a:r>
              <a:rPr lang="en-US" sz="1600" b="1" dirty="0">
                <a:latin typeface="+mn-lt"/>
              </a:rPr>
              <a:t>karyotype</a:t>
            </a:r>
            <a:r>
              <a:rPr lang="en-US" sz="1600" dirty="0">
                <a:latin typeface="+mn-lt"/>
              </a:rPr>
              <a:t> - differentiation of the marker from tandem duplication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600" dirty="0" err="1" smtClean="0">
                <a:latin typeface="+mn-lt"/>
              </a:rPr>
              <a:t>Determination</a:t>
            </a:r>
            <a:r>
              <a:rPr lang="cs-CZ" sz="1600" dirty="0" smtClean="0">
                <a:latin typeface="+mn-lt"/>
              </a:rPr>
              <a:t> </a:t>
            </a:r>
            <a:r>
              <a:rPr lang="cs-CZ" sz="1600" dirty="0" err="1" smtClean="0">
                <a:latin typeface="+mn-lt"/>
              </a:rPr>
              <a:t>of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which genes the marker contains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1800" dirty="0"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1188" y="6413266"/>
            <a:ext cx="8424862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altLang="cs-CZ" sz="2000" dirty="0" smtClean="0">
                <a:latin typeface="+mn-lt"/>
              </a:rPr>
              <a:t>Profile of </a:t>
            </a:r>
            <a:r>
              <a:rPr lang="pl-PL" altLang="cs-CZ" sz="2000" dirty="0">
                <a:latin typeface="+mn-lt"/>
              </a:rPr>
              <a:t>array-CGH </a:t>
            </a:r>
            <a:r>
              <a:rPr lang="pl-PL" altLang="cs-CZ" sz="2000" dirty="0" smtClean="0">
                <a:latin typeface="+mn-lt"/>
              </a:rPr>
              <a:t>with sSMC orginated from 11q12 area </a:t>
            </a:r>
            <a:r>
              <a:rPr lang="pl-PL" altLang="cs-CZ" sz="2000" dirty="0">
                <a:latin typeface="+mn-lt"/>
              </a:rPr>
              <a:t>(5,96 Mb)</a:t>
            </a:r>
            <a:endParaRPr lang="cs-CZ" altLang="cs-CZ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 err="1" smtClean="0">
                <a:solidFill>
                  <a:srgbClr val="C00000"/>
                </a:solidFill>
                <a:latin typeface="+mn-lt"/>
              </a:rPr>
              <a:t>Inversions</a:t>
            </a:r>
            <a:r>
              <a:rPr lang="cs-CZ" altLang="cs-CZ" b="1" dirty="0" smtClean="0">
                <a:solidFill>
                  <a:srgbClr val="C00000"/>
                </a:solidFill>
                <a:latin typeface="+mn-lt"/>
              </a:rPr>
              <a:t> (i)</a:t>
            </a:r>
            <a:endParaRPr lang="cs-CZ" altLang="cs-CZ" dirty="0" smtClean="0"/>
          </a:p>
        </p:txBody>
      </p:sp>
      <p:pic>
        <p:nvPicPr>
          <p:cNvPr id="297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2735262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ovéPole 1"/>
          <p:cNvSpPr txBox="1">
            <a:spLocks noChangeArrowheads="1"/>
          </p:cNvSpPr>
          <p:nvPr/>
        </p:nvSpPr>
        <p:spPr bwMode="auto">
          <a:xfrm>
            <a:off x="827584" y="1828859"/>
            <a:ext cx="49621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err="1" smtClean="0"/>
              <a:t>Origin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: </a:t>
            </a:r>
            <a:r>
              <a:rPr lang="cs-CZ" altLang="cs-CZ" sz="2400" b="1" dirty="0" err="1" smtClean="0">
                <a:solidFill>
                  <a:srgbClr val="FF0000"/>
                </a:solidFill>
              </a:rPr>
              <a:t>breaks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 on </a:t>
            </a:r>
            <a:r>
              <a:rPr lang="cs-CZ" altLang="cs-CZ" sz="2400" b="1" dirty="0" err="1" smtClean="0">
                <a:solidFill>
                  <a:srgbClr val="FF0000"/>
                </a:solidFill>
              </a:rPr>
              <a:t>chromsosme</a:t>
            </a:r>
            <a:endParaRPr lang="cs-CZ" altLang="cs-CZ" sz="24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>
                <a:solidFill>
                  <a:srgbClr val="FF0000"/>
                </a:solidFill>
              </a:rPr>
              <a:t>2 </a:t>
            </a:r>
            <a:r>
              <a:rPr lang="cs-CZ" altLang="cs-CZ" sz="2400" b="1" dirty="0" err="1" smtClean="0">
                <a:solidFill>
                  <a:srgbClr val="FF0000"/>
                </a:solidFill>
              </a:rPr>
              <a:t>possible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FF0000"/>
                </a:solidFill>
              </a:rPr>
              <a:t>types</a:t>
            </a:r>
            <a:endParaRPr lang="cs-CZ" altLang="cs-CZ" sz="2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Structural Change Structure Chromosomes Inversions Paracentric Stock  Illustration 1729098124 | Shutterst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31" y="2811299"/>
            <a:ext cx="7368877" cy="393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8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C00000"/>
                </a:solidFill>
                <a:latin typeface="+mn-lt"/>
              </a:rPr>
              <a:t>Genetic significance of inversions</a:t>
            </a:r>
            <a:endParaRPr lang="en-US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709120"/>
          </a:xfrm>
        </p:spPr>
        <p:txBody>
          <a:bodyPr/>
          <a:lstStyle/>
          <a:p>
            <a:r>
              <a:rPr lang="cs-CZ" sz="2000" b="1" dirty="0" smtClean="0"/>
              <a:t>I</a:t>
            </a:r>
            <a:r>
              <a:rPr lang="en-US" sz="2000" b="1" dirty="0" err="1" smtClean="0"/>
              <a:t>nversion</a:t>
            </a:r>
            <a:r>
              <a:rPr lang="cs-CZ" sz="2000" b="1" dirty="0" smtClean="0"/>
              <a:t>s</a:t>
            </a:r>
            <a:r>
              <a:rPr lang="en-US" sz="2000" b="1" dirty="0" smtClean="0"/>
              <a:t> </a:t>
            </a:r>
            <a:r>
              <a:rPr lang="en-US" sz="2000" dirty="0"/>
              <a:t>does not cause an abnormal phenotype in its carriers....but creates problems in </a:t>
            </a:r>
            <a:r>
              <a:rPr lang="en-US" sz="2000" b="1" dirty="0"/>
              <a:t>heterozygotes</a:t>
            </a:r>
            <a:r>
              <a:rPr lang="en-US" sz="2000" b="1" dirty="0" smtClean="0"/>
              <a:t>....</a:t>
            </a: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smtClean="0"/>
              <a:t>	</a:t>
            </a:r>
            <a:r>
              <a:rPr lang="en-US" sz="2000" dirty="0" smtClean="0"/>
              <a:t> </a:t>
            </a:r>
            <a:r>
              <a:rPr lang="en-US" sz="2000" b="1" dirty="0"/>
              <a:t>an inversion loop is created in meiosis</a:t>
            </a:r>
            <a:r>
              <a:rPr lang="en-US" sz="2000" b="1" dirty="0" smtClean="0"/>
              <a:t>!</a:t>
            </a:r>
            <a:endParaRPr lang="cs-CZ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reduction </a:t>
            </a:r>
            <a:r>
              <a:rPr lang="en-US" sz="2000" b="1" dirty="0"/>
              <a:t>of crossing-over frequency </a:t>
            </a:r>
            <a:r>
              <a:rPr lang="en-US" sz="2000" dirty="0"/>
              <a:t>- reduction of contact sites within the loop - </a:t>
            </a:r>
            <a:r>
              <a:rPr lang="en-US" sz="2000" b="1" dirty="0"/>
              <a:t>blockage of crossing-over </a:t>
            </a:r>
            <a:r>
              <a:rPr lang="en-US" sz="2000" dirty="0"/>
              <a:t>- evolutionary significance of inversions (genes do not </a:t>
            </a:r>
            <a:r>
              <a:rPr lang="en-US" sz="2000" dirty="0" smtClean="0"/>
              <a:t>separate</a:t>
            </a:r>
            <a:r>
              <a:rPr lang="cs-CZ" sz="2000" dirty="0" smtClean="0"/>
              <a:t> by </a:t>
            </a:r>
            <a:r>
              <a:rPr lang="en-US" sz="2000" dirty="0" smtClean="0"/>
              <a:t> </a:t>
            </a:r>
            <a:r>
              <a:rPr lang="en-US" sz="2000" dirty="0"/>
              <a:t>c.o. and are transmitted together</a:t>
            </a:r>
            <a:r>
              <a:rPr lang="en-US" sz="2000" dirty="0" smtClean="0"/>
              <a:t>...)</a:t>
            </a:r>
            <a:endParaRPr lang="cs-CZ" sz="2000" dirty="0" smtClean="0"/>
          </a:p>
          <a:p>
            <a:endParaRPr lang="en-US" sz="2000" dirty="0"/>
          </a:p>
          <a:p>
            <a:r>
              <a:rPr lang="en-US" sz="2000" dirty="0" smtClean="0"/>
              <a:t>In </a:t>
            </a:r>
            <a:r>
              <a:rPr lang="en-US" sz="2000" dirty="0"/>
              <a:t>humans - clinical significance for offspring - </a:t>
            </a:r>
            <a:r>
              <a:rPr lang="en-US" sz="2000" b="1" dirty="0"/>
              <a:t>carrier of any inversion has increased risk</a:t>
            </a:r>
            <a:r>
              <a:rPr lang="en-US" sz="2000" dirty="0"/>
              <a:t> of abnormal gametes arising </a:t>
            </a:r>
            <a:r>
              <a:rPr lang="en-US" sz="2000" b="1" dirty="0"/>
              <a:t>after c.o. - unbalanced CHA in offspring </a:t>
            </a:r>
            <a:r>
              <a:rPr lang="en-US" sz="2000" dirty="0"/>
              <a:t>(</a:t>
            </a:r>
            <a:r>
              <a:rPr lang="en-US" sz="2000" dirty="0" err="1"/>
              <a:t>dicentric</a:t>
            </a:r>
            <a:r>
              <a:rPr lang="en-US" sz="2000" dirty="0"/>
              <a:t> chromosomes, acentric chromosomes, duplications, deletions)....</a:t>
            </a:r>
            <a:r>
              <a:rPr lang="en-US" sz="2000" b="1" dirty="0"/>
              <a:t>abortions, affected children....  STERILITY !</a:t>
            </a:r>
          </a:p>
        </p:txBody>
      </p:sp>
    </p:spTree>
    <p:extLst>
      <p:ext uri="{BB962C8B-B14F-4D97-AF65-F5344CB8AC3E}">
        <p14:creationId xmlns:p14="http://schemas.microsoft.com/office/powerpoint/2010/main" val="3167058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2"/>
          <p:cNvSpPr>
            <a:spLocks noGrp="1" noChangeArrowheads="1"/>
          </p:cNvSpPr>
          <p:nvPr>
            <p:ph type="title"/>
          </p:nvPr>
        </p:nvSpPr>
        <p:spPr>
          <a:xfrm>
            <a:off x="593725" y="511498"/>
            <a:ext cx="8388350" cy="2157413"/>
          </a:xfrm>
        </p:spPr>
        <p:txBody>
          <a:bodyPr/>
          <a:lstStyle/>
          <a:p>
            <a:pPr algn="ctr" eaLnBrk="1" hangingPunct="1"/>
            <a:r>
              <a:rPr lang="en-US" altLang="cs-CZ" sz="2800" b="1" dirty="0">
                <a:solidFill>
                  <a:srgbClr val="C00000"/>
                </a:solidFill>
                <a:latin typeface="+mn-lt"/>
              </a:rPr>
              <a:t>Inversion and consequence of crossing-over in inverted </a:t>
            </a:r>
            <a:r>
              <a:rPr lang="en-US" altLang="cs-CZ" sz="2800" b="1" dirty="0" smtClean="0">
                <a:solidFill>
                  <a:srgbClr val="C00000"/>
                </a:solidFill>
                <a:latin typeface="+mn-lt"/>
              </a:rPr>
              <a:t>heterozygotes</a:t>
            </a:r>
            <a:r>
              <a:rPr lang="cs-CZ" altLang="cs-CZ" sz="2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cs-CZ" altLang="cs-CZ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cs-CZ" altLang="cs-CZ" sz="16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cs-CZ" altLang="cs-CZ" sz="1600" b="1" dirty="0" smtClean="0">
                <a:solidFill>
                  <a:srgbClr val="C00000"/>
                </a:solidFill>
                <a:latin typeface="+mn-lt"/>
              </a:rPr>
            </a:br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unbalanced 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chromosome aberrations in gametes after crossing-over - duplication - deletion (</a:t>
            </a: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peric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.) or </a:t>
            </a: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dicentric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 - acentric fragment (</a:t>
            </a:r>
            <a:r>
              <a:rPr lang="en-US" sz="2000" b="1" dirty="0" err="1">
                <a:solidFill>
                  <a:schemeClr val="tx1"/>
                </a:solidFill>
                <a:latin typeface="+mn-lt"/>
              </a:rPr>
              <a:t>parac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>.) - </a:t>
            </a:r>
            <a:r>
              <a:rPr lang="en-US" sz="2000" b="1" dirty="0">
                <a:solidFill>
                  <a:srgbClr val="C00000"/>
                </a:solidFill>
                <a:latin typeface="+mn-lt"/>
              </a:rPr>
              <a:t>gametes unviable !</a:t>
            </a:r>
            <a:r>
              <a:rPr lang="en-US" sz="2000" b="1" dirty="0">
                <a:solidFill>
                  <a:schemeClr val="tx1"/>
                </a:solidFill>
                <a:latin typeface="+mn-lt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+mn-lt"/>
              </a:rPr>
            </a:br>
            <a:endParaRPr lang="cs-CZ" altLang="cs-CZ" sz="2800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77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492375"/>
            <a:ext cx="3249612" cy="4032250"/>
          </a:xfrm>
        </p:spPr>
      </p:pic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2492375"/>
            <a:ext cx="3300412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Line 6"/>
          <p:cNvSpPr>
            <a:spLocks noChangeShapeType="1"/>
          </p:cNvSpPr>
          <p:nvPr/>
        </p:nvSpPr>
        <p:spPr bwMode="auto">
          <a:xfrm>
            <a:off x="2555875" y="3500438"/>
            <a:ext cx="57626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4" name="Line 7"/>
          <p:cNvSpPr>
            <a:spLocks noChangeShapeType="1"/>
          </p:cNvSpPr>
          <p:nvPr/>
        </p:nvSpPr>
        <p:spPr bwMode="auto">
          <a:xfrm>
            <a:off x="6084888" y="3500438"/>
            <a:ext cx="6477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1187450" y="2492375"/>
            <a:ext cx="3313113" cy="410527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/>
          </a:p>
        </p:txBody>
      </p:sp>
      <p:sp>
        <p:nvSpPr>
          <p:cNvPr id="32776" name="Rectangle 9"/>
          <p:cNvSpPr>
            <a:spLocks noChangeArrowheads="1"/>
          </p:cNvSpPr>
          <p:nvPr/>
        </p:nvSpPr>
        <p:spPr bwMode="auto">
          <a:xfrm>
            <a:off x="4787900" y="2420938"/>
            <a:ext cx="3455988" cy="42481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/>
          </a:p>
        </p:txBody>
      </p:sp>
      <p:sp>
        <p:nvSpPr>
          <p:cNvPr id="7" name="Obdélník 6">
            <a:extLst/>
          </p:cNvPr>
          <p:cNvSpPr/>
          <p:nvPr/>
        </p:nvSpPr>
        <p:spPr>
          <a:xfrm>
            <a:off x="3492500" y="5373688"/>
            <a:ext cx="935038" cy="1150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8" name="Obdélník 7">
            <a:extLst/>
          </p:cNvPr>
          <p:cNvSpPr/>
          <p:nvPr/>
        </p:nvSpPr>
        <p:spPr>
          <a:xfrm>
            <a:off x="6875463" y="5446713"/>
            <a:ext cx="1284287" cy="11509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6" name="Obdélník 15">
            <a:extLst/>
          </p:cNvPr>
          <p:cNvSpPr/>
          <p:nvPr/>
        </p:nvSpPr>
        <p:spPr>
          <a:xfrm>
            <a:off x="3276600" y="5446713"/>
            <a:ext cx="1150938" cy="10779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cxnSp>
        <p:nvCxnSpPr>
          <p:cNvPr id="3" name="Přímá spojnice se šipkou 2">
            <a:extLst/>
          </p:cNvPr>
          <p:cNvCxnSpPr/>
          <p:nvPr/>
        </p:nvCxnSpPr>
        <p:spPr>
          <a:xfrm flipH="1">
            <a:off x="3132138" y="3824288"/>
            <a:ext cx="503237" cy="32543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/>
          </p:cNvPr>
          <p:cNvCxnSpPr/>
          <p:nvPr/>
        </p:nvCxnSpPr>
        <p:spPr>
          <a:xfrm flipH="1">
            <a:off x="6732588" y="3824288"/>
            <a:ext cx="503237" cy="32543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>
            <a:extLst/>
          </p:cNvPr>
          <p:cNvSpPr/>
          <p:nvPr/>
        </p:nvSpPr>
        <p:spPr>
          <a:xfrm>
            <a:off x="1187450" y="2565400"/>
            <a:ext cx="1944688" cy="14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7" name="Obdélník 16">
            <a:extLst/>
          </p:cNvPr>
          <p:cNvSpPr/>
          <p:nvPr/>
        </p:nvSpPr>
        <p:spPr>
          <a:xfrm>
            <a:off x="4813300" y="2554288"/>
            <a:ext cx="1944688" cy="14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32784" name="TextovéPole 3"/>
          <p:cNvSpPr txBox="1">
            <a:spLocks noChangeArrowheads="1"/>
          </p:cNvSpPr>
          <p:nvPr/>
        </p:nvSpPr>
        <p:spPr bwMode="auto">
          <a:xfrm>
            <a:off x="3635375" y="3659188"/>
            <a:ext cx="93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 b="1">
                <a:solidFill>
                  <a:srgbClr val="FF0000"/>
                </a:solidFill>
              </a:rPr>
              <a:t>C.O.</a:t>
            </a:r>
          </a:p>
        </p:txBody>
      </p:sp>
      <p:sp>
        <p:nvSpPr>
          <p:cNvPr id="4" name="Šipka dolů 3">
            <a:extLst/>
          </p:cNvPr>
          <p:cNvSpPr/>
          <p:nvPr/>
        </p:nvSpPr>
        <p:spPr>
          <a:xfrm rot="5400000">
            <a:off x="8458994" y="5703094"/>
            <a:ext cx="249237" cy="3905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Šipka dolů 18">
            <a:extLst/>
          </p:cNvPr>
          <p:cNvSpPr/>
          <p:nvPr/>
        </p:nvSpPr>
        <p:spPr>
          <a:xfrm rot="16200000">
            <a:off x="683419" y="5641182"/>
            <a:ext cx="247650" cy="392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0" name="Šipka dolů 19">
            <a:extLst/>
          </p:cNvPr>
          <p:cNvSpPr/>
          <p:nvPr/>
        </p:nvSpPr>
        <p:spPr>
          <a:xfrm rot="16200000">
            <a:off x="683419" y="6093619"/>
            <a:ext cx="247650" cy="392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54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3585592" cy="1143000"/>
          </a:xfrm>
        </p:spPr>
        <p:txBody>
          <a:bodyPr/>
          <a:lstStyle/>
          <a:p>
            <a:pPr algn="ctr"/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Inversions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– case report</a:t>
            </a:r>
            <a:br>
              <a:rPr lang="cs-CZ" sz="2800" b="1" dirty="0" smtClean="0">
                <a:solidFill>
                  <a:srgbClr val="C00000"/>
                </a:solidFill>
                <a:latin typeface="+mn-lt"/>
              </a:rPr>
            </a:br>
            <a:endParaRPr lang="en-US" sz="14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Disruption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chr</a:t>
            </a:r>
            <a:r>
              <a:rPr lang="cs-CZ" dirty="0" smtClean="0"/>
              <a:t>. 6</a:t>
            </a:r>
            <a:endParaRPr lang="en-US" dirty="0"/>
          </a:p>
        </p:txBody>
      </p:sp>
      <p:pic>
        <p:nvPicPr>
          <p:cNvPr id="4098" name="Picture 2" descr="www.frontiersin.or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96" y="116632"/>
            <a:ext cx="3707904" cy="34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979712" y="6496935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b="1" dirty="0" err="1"/>
              <a:t>Chromoanagenesis</a:t>
            </a:r>
            <a:r>
              <a:rPr lang="en-US" sz="700" b="1" dirty="0"/>
              <a:t> Event Underlies a </a:t>
            </a:r>
            <a:r>
              <a:rPr lang="en-US" sz="700" b="1" i="1" dirty="0"/>
              <a:t>de novo</a:t>
            </a:r>
            <a:r>
              <a:rPr lang="en-US" sz="700" b="1" dirty="0"/>
              <a:t> </a:t>
            </a:r>
            <a:r>
              <a:rPr lang="en-US" sz="700" b="1" dirty="0" err="1"/>
              <a:t>Pericentric</a:t>
            </a:r>
            <a:r>
              <a:rPr lang="en-US" sz="700" b="1" dirty="0"/>
              <a:t> and Multiple </a:t>
            </a:r>
            <a:r>
              <a:rPr lang="en-US" sz="700" b="1" dirty="0" err="1"/>
              <a:t>Paracentric</a:t>
            </a:r>
            <a:r>
              <a:rPr lang="en-US" sz="700" b="1" dirty="0"/>
              <a:t> Inversions in a Single Chromosome Causing Coffin–</a:t>
            </a:r>
            <a:r>
              <a:rPr lang="en-US" sz="700" b="1" dirty="0" err="1"/>
              <a:t>Siris</a:t>
            </a:r>
            <a:r>
              <a:rPr lang="en-US" sz="700" b="1" dirty="0"/>
              <a:t> Syndrome</a:t>
            </a:r>
            <a:r>
              <a:rPr lang="cs-CZ" sz="700" b="1" dirty="0"/>
              <a:t>“ . </a:t>
            </a:r>
            <a:r>
              <a:rPr lang="cs-CZ" sz="700" i="1" dirty="0" err="1"/>
              <a:t>Grochowski</a:t>
            </a:r>
            <a:r>
              <a:rPr lang="cs-CZ" sz="700" i="1" dirty="0"/>
              <a:t> </a:t>
            </a:r>
            <a:r>
              <a:rPr lang="cs-CZ" sz="700" i="1" dirty="0" smtClean="0"/>
              <a:t>et, Front. </a:t>
            </a:r>
            <a:r>
              <a:rPr lang="cs-CZ" sz="700" i="1" dirty="0" err="1" smtClean="0"/>
              <a:t>genetics</a:t>
            </a:r>
            <a:r>
              <a:rPr lang="en-US" sz="700" i="1" dirty="0"/>
              <a:t/>
            </a:r>
            <a:br>
              <a:rPr lang="en-US" sz="700" i="1" dirty="0"/>
            </a:br>
            <a:endParaRPr lang="en-US" sz="700" dirty="0"/>
          </a:p>
        </p:txBody>
      </p:sp>
      <p:pic>
        <p:nvPicPr>
          <p:cNvPr id="4100" name="Picture 4" descr="www.frontiersin.or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94" y="2612205"/>
            <a:ext cx="8334298" cy="385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9396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>
                <a:solidFill>
                  <a:srgbClr val="C00000"/>
                </a:solidFill>
                <a:latin typeface="+mn-lt"/>
              </a:rPr>
              <a:t>Translocations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exchange of chromosome segments between two or more chromosomes</a:t>
            </a:r>
          </a:p>
          <a:p>
            <a:endParaRPr lang="en-US" dirty="0"/>
          </a:p>
          <a:p>
            <a:r>
              <a:rPr lang="en-US" dirty="0"/>
              <a:t>reciprocal x simple</a:t>
            </a:r>
          </a:p>
          <a:p>
            <a:r>
              <a:rPr lang="en-US" dirty="0" err="1"/>
              <a:t>Robertsonian</a:t>
            </a:r>
            <a:r>
              <a:rPr lang="en-US" dirty="0"/>
              <a:t> translocations - acrocentric </a:t>
            </a:r>
            <a:r>
              <a:rPr lang="en-US" dirty="0" smtClean="0"/>
              <a:t>chromosomes</a:t>
            </a:r>
            <a:endParaRPr lang="cs-CZ" dirty="0" smtClean="0"/>
          </a:p>
          <a:p>
            <a:r>
              <a:rPr lang="en-US" dirty="0" smtClean="0"/>
              <a:t>complex </a:t>
            </a:r>
            <a:r>
              <a:rPr lang="en-US" dirty="0"/>
              <a:t>translocations (affecting three or more chromosomes)</a:t>
            </a:r>
          </a:p>
        </p:txBody>
      </p:sp>
    </p:spTree>
    <p:extLst>
      <p:ext uri="{BB962C8B-B14F-4D97-AF65-F5344CB8AC3E}">
        <p14:creationId xmlns:p14="http://schemas.microsoft.com/office/powerpoint/2010/main" val="2334872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Types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chromosomal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translocations</a:t>
            </a:r>
            <a:endParaRPr lang="en-US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77" y="1602525"/>
            <a:ext cx="8367491" cy="488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5796136" y="1600200"/>
            <a:ext cx="3240360" cy="48531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636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Congentital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reciprocal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translocations</a:t>
            </a:r>
            <a:r>
              <a:rPr lang="cs-CZ" sz="3600" b="1" dirty="0" smtClean="0">
                <a:solidFill>
                  <a:srgbClr val="C00000"/>
                </a:solidFill>
                <a:latin typeface="+mn-lt"/>
              </a:rPr>
              <a:t> in </a:t>
            </a:r>
            <a:r>
              <a:rPr lang="cs-CZ" sz="3600" b="1" dirty="0" err="1" smtClean="0">
                <a:solidFill>
                  <a:srgbClr val="C00000"/>
                </a:solidFill>
                <a:latin typeface="+mn-lt"/>
              </a:rPr>
              <a:t>humans</a:t>
            </a:r>
            <a:endParaRPr lang="en-US" sz="36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4530725"/>
          </a:xfrm>
        </p:spPr>
        <p:txBody>
          <a:bodyPr/>
          <a:lstStyle/>
          <a:p>
            <a:r>
              <a:rPr lang="en-US" sz="2400" b="1" dirty="0"/>
              <a:t>occurrence</a:t>
            </a:r>
            <a:r>
              <a:rPr lang="en-US" sz="2400" dirty="0"/>
              <a:t> in the population with a frequency of </a:t>
            </a:r>
            <a:r>
              <a:rPr lang="en-US" sz="2400" b="1" dirty="0">
                <a:solidFill>
                  <a:srgbClr val="C00000"/>
                </a:solidFill>
              </a:rPr>
              <a:t>about 1 : 500 </a:t>
            </a:r>
            <a:endParaRPr lang="cs-CZ" sz="2400" dirty="0" smtClean="0"/>
          </a:p>
          <a:p>
            <a:r>
              <a:rPr lang="en-US" sz="2400" dirty="0" smtClean="0"/>
              <a:t>do </a:t>
            </a:r>
            <a:r>
              <a:rPr lang="en-US" sz="2400" dirty="0"/>
              <a:t>not clearly affect the carrier phenotype (5 times higher incidence in the mentally retarded population</a:t>
            </a:r>
            <a:r>
              <a:rPr lang="en-US" sz="2400" dirty="0" smtClean="0"/>
              <a:t>)</a:t>
            </a:r>
            <a:endParaRPr lang="cs-CZ" sz="2400" b="1" dirty="0" smtClean="0"/>
          </a:p>
          <a:p>
            <a:r>
              <a:rPr lang="en-US" sz="2400" b="1" dirty="0" smtClean="0"/>
              <a:t>significant </a:t>
            </a:r>
            <a:r>
              <a:rPr lang="en-US" sz="2400" b="1" dirty="0"/>
              <a:t>cause of sterility in </a:t>
            </a:r>
            <a:r>
              <a:rPr lang="en-US" sz="2400" b="1" dirty="0" smtClean="0"/>
              <a:t>carriers</a:t>
            </a:r>
            <a:r>
              <a:rPr lang="cs-CZ" sz="2400" b="1" dirty="0" smtClean="0"/>
              <a:t> </a:t>
            </a:r>
          </a:p>
          <a:p>
            <a:pPr lvl="1"/>
            <a:r>
              <a:rPr lang="en-US" sz="2400" i="1" dirty="0" smtClean="0"/>
              <a:t>due </a:t>
            </a:r>
            <a:r>
              <a:rPr lang="en-US" sz="2400" i="1" dirty="0"/>
              <a:t>to aberrant meiotic segregation</a:t>
            </a:r>
          </a:p>
          <a:p>
            <a:pPr lvl="1"/>
            <a:r>
              <a:rPr lang="en-US" sz="2400" dirty="0"/>
              <a:t>formation of gametes with </a:t>
            </a:r>
            <a:r>
              <a:rPr lang="en-US" sz="2400" b="1" dirty="0"/>
              <a:t>unbalanced rearrangements </a:t>
            </a:r>
            <a:r>
              <a:rPr lang="en-US" sz="2400" dirty="0"/>
              <a:t>(duplication, deletion</a:t>
            </a:r>
            <a:r>
              <a:rPr lang="en-US" sz="2400" dirty="0" smtClean="0"/>
              <a:t>)</a:t>
            </a:r>
            <a:endParaRPr lang="cs-CZ" sz="2400" b="1" dirty="0" smtClean="0"/>
          </a:p>
          <a:p>
            <a:r>
              <a:rPr lang="en-US" sz="2400" b="1" dirty="0" smtClean="0"/>
              <a:t>acquired </a:t>
            </a:r>
            <a:r>
              <a:rPr lang="en-US" sz="2400" b="1" dirty="0"/>
              <a:t>translocations </a:t>
            </a:r>
            <a:r>
              <a:rPr lang="en-US" sz="2400" dirty="0"/>
              <a:t>- positional effect in tumors - activation of oncogenes, deregulation of gene expression ! </a:t>
            </a:r>
            <a:endParaRPr lang="cs-CZ" sz="2400" dirty="0" smtClean="0"/>
          </a:p>
          <a:p>
            <a:r>
              <a:rPr lang="en-US" sz="2400" b="1" dirty="0" smtClean="0"/>
              <a:t>fusion </a:t>
            </a:r>
            <a:r>
              <a:rPr lang="en-US" sz="2400" b="1" dirty="0"/>
              <a:t>genes </a:t>
            </a:r>
            <a:r>
              <a:rPr lang="en-US" sz="2400" dirty="0"/>
              <a:t>(e.g. </a:t>
            </a:r>
            <a:r>
              <a:rPr lang="en-US" sz="2400" dirty="0" err="1"/>
              <a:t>Ph</a:t>
            </a:r>
            <a:r>
              <a:rPr lang="en-US" sz="2400" dirty="0"/>
              <a:t> chromosome)</a:t>
            </a:r>
          </a:p>
        </p:txBody>
      </p:sp>
    </p:spTree>
    <p:extLst>
      <p:ext uri="{BB962C8B-B14F-4D97-AF65-F5344CB8AC3E}">
        <p14:creationId xmlns:p14="http://schemas.microsoft.com/office/powerpoint/2010/main" val="799531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163" y="260350"/>
            <a:ext cx="8337550" cy="1143000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Unequal crossing-over, duplication and </a:t>
            </a:r>
            <a:r>
              <a:rPr lang="en-US" sz="2800" b="1" dirty="0" err="1" smtClean="0">
                <a:solidFill>
                  <a:srgbClr val="C00000"/>
                </a:solidFill>
                <a:latin typeface="+mn-lt"/>
              </a:rPr>
              <a:t>muation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 of </a:t>
            </a:r>
            <a:r>
              <a:rPr lang="en-US" sz="2800" b="1" i="1" dirty="0" smtClean="0">
                <a:solidFill>
                  <a:srgbClr val="C00000"/>
                </a:solidFill>
                <a:latin typeface="+mn-lt"/>
              </a:rPr>
              <a:t>Bar gene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</a:rPr>
              <a:t>in Drosophila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700213"/>
            <a:ext cx="7129463" cy="466248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9939" name="Picture 3" descr="69-99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547813" y="476250"/>
            <a:ext cx="55451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 err="1" smtClean="0">
                <a:solidFill>
                  <a:srgbClr val="FFFF00"/>
                </a:solidFill>
                <a:latin typeface="Arial CE" panose="020B0604020202020204" pitchFamily="34" charset="0"/>
              </a:rPr>
              <a:t>Translocation</a:t>
            </a:r>
            <a:r>
              <a:rPr lang="cs-CZ" altLang="cs-CZ" sz="2400" b="1" dirty="0" smtClean="0">
                <a:solidFill>
                  <a:srgbClr val="FFFF00"/>
                </a:solidFill>
                <a:latin typeface="Arial CE" panose="020B0604020202020204" pitchFamily="34" charset="0"/>
              </a:rPr>
              <a:t> – </a:t>
            </a:r>
            <a:r>
              <a:rPr lang="cs-CZ" altLang="cs-CZ" sz="2400" b="1" dirty="0" err="1" smtClean="0">
                <a:solidFill>
                  <a:srgbClr val="FFFF00"/>
                </a:solidFill>
                <a:latin typeface="Arial CE" panose="020B0604020202020204" pitchFamily="34" charset="0"/>
              </a:rPr>
              <a:t>two</a:t>
            </a:r>
            <a:r>
              <a:rPr lang="cs-CZ" altLang="cs-CZ" sz="2400" b="1" dirty="0" smtClean="0">
                <a:solidFill>
                  <a:srgbClr val="FFFF00"/>
                </a:solidFill>
                <a:latin typeface="Arial CE" panose="020B0604020202020204" pitchFamily="34" charset="0"/>
              </a:rPr>
              <a:t> </a:t>
            </a:r>
            <a:r>
              <a:rPr lang="cs-CZ" altLang="cs-CZ" sz="2400" b="1" dirty="0" err="1" smtClean="0">
                <a:solidFill>
                  <a:srgbClr val="FFFF00"/>
                </a:solidFill>
                <a:latin typeface="Arial CE" panose="020B0604020202020204" pitchFamily="34" charset="0"/>
              </a:rPr>
              <a:t>color</a:t>
            </a:r>
            <a:r>
              <a:rPr lang="cs-CZ" altLang="cs-CZ" sz="2400" b="1" dirty="0" smtClean="0">
                <a:solidFill>
                  <a:srgbClr val="FFFF00"/>
                </a:solidFill>
                <a:latin typeface="Arial CE" panose="020B0604020202020204" pitchFamily="34" charset="0"/>
              </a:rPr>
              <a:t> </a:t>
            </a:r>
            <a:r>
              <a:rPr lang="cs-CZ" altLang="cs-CZ" sz="2400" b="1" dirty="0">
                <a:solidFill>
                  <a:srgbClr val="FFFF00"/>
                </a:solidFill>
                <a:latin typeface="Arial CE" panose="020B0604020202020204" pitchFamily="34" charset="0"/>
              </a:rPr>
              <a:t>FISH</a:t>
            </a:r>
          </a:p>
        </p:txBody>
      </p:sp>
    </p:spTree>
    <p:extLst>
      <p:ext uri="{BB962C8B-B14F-4D97-AF65-F5344CB8AC3E}">
        <p14:creationId xmlns:p14="http://schemas.microsoft.com/office/powerpoint/2010/main" val="543172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Grp="1" noChangeArrowheads="1"/>
          </p:cNvSpPr>
          <p:nvPr>
            <p:ph type="title"/>
          </p:nvPr>
        </p:nvSpPr>
        <p:spPr>
          <a:xfrm>
            <a:off x="733552" y="1355334"/>
            <a:ext cx="8274050" cy="1143000"/>
          </a:xfrm>
        </p:spPr>
        <p:txBody>
          <a:bodyPr/>
          <a:lstStyle/>
          <a:p>
            <a:pPr eaLnBrk="1" hangingPunct="1"/>
            <a:r>
              <a:rPr lang="en-US" altLang="cs-CZ" sz="2000" b="1" dirty="0" smtClean="0">
                <a:solidFill>
                  <a:schemeClr val="tx1"/>
                </a:solidFill>
                <a:latin typeface="+mn-lt"/>
              </a:rPr>
              <a:t>Segregation in translocation heterozygotes - possible formation of gametes with unbalanced assemblies - with duplication, deletion...</a:t>
            </a:r>
          </a:p>
        </p:txBody>
      </p:sp>
      <p:pic>
        <p:nvPicPr>
          <p:cNvPr id="4096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2493963"/>
            <a:ext cx="5184775" cy="4103687"/>
          </a:xfrm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6311900" y="2465388"/>
            <a:ext cx="2663825" cy="389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 b="1" dirty="0" smtClean="0"/>
              <a:t>Segregation of adjacent chromosomes type I 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cs-CZ" sz="1200" i="1" dirty="0" smtClean="0"/>
              <a:t>(homologous centromeres diverge into </a:t>
            </a:r>
            <a:r>
              <a:rPr lang="en-US" altLang="cs-CZ" sz="1200" b="1" i="1" dirty="0" smtClean="0"/>
              <a:t>different daughter cells)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200" b="1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2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400" b="1" u="sng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200" b="1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 b="1" dirty="0" smtClean="0"/>
              <a:t>Segregation of adjacent chromosomes</a:t>
            </a:r>
            <a:r>
              <a:rPr lang="en-US" altLang="cs-CZ" sz="1200" i="1" dirty="0" smtClean="0"/>
              <a:t> </a:t>
            </a:r>
            <a:r>
              <a:rPr lang="en-US" altLang="cs-CZ" sz="1200" b="1" dirty="0" smtClean="0"/>
              <a:t>type II </a:t>
            </a:r>
            <a:endParaRPr lang="en-US" altLang="cs-CZ" sz="1200" i="1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200" i="1" dirty="0" smtClean="0"/>
              <a:t>(homologous centromeres diverge into the </a:t>
            </a:r>
            <a:r>
              <a:rPr lang="en-US" altLang="cs-CZ" sz="1200" b="1" i="1" dirty="0" smtClean="0"/>
              <a:t>same daughter cell</a:t>
            </a:r>
            <a:r>
              <a:rPr lang="en-US" altLang="cs-CZ" sz="1200" dirty="0" smtClean="0"/>
              <a:t>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200" dirty="0" smtClean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200" dirty="0" smtClean="0"/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1400" b="1" dirty="0" smtClean="0">
                <a:solidFill>
                  <a:srgbClr val="FF0000"/>
                </a:solidFill>
              </a:rPr>
              <a:t>Alternate segregation </a:t>
            </a:r>
            <a:r>
              <a:rPr lang="en-US" altLang="cs-CZ" sz="1400" i="1" dirty="0" smtClean="0"/>
              <a:t>(gametes with a normal chromosome set or with two chromosomes with a reciprocal translocation)</a:t>
            </a:r>
            <a:endParaRPr lang="en-US" altLang="cs-CZ" sz="1400" i="1" dirty="0"/>
          </a:p>
        </p:txBody>
      </p:sp>
      <p:sp>
        <p:nvSpPr>
          <p:cNvPr id="40965" name="Line 6"/>
          <p:cNvSpPr>
            <a:spLocks noChangeShapeType="1"/>
          </p:cNvSpPr>
          <p:nvPr/>
        </p:nvSpPr>
        <p:spPr bwMode="auto">
          <a:xfrm>
            <a:off x="2339975" y="3860800"/>
            <a:ext cx="0" cy="208915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66" name="Line 7"/>
          <p:cNvSpPr>
            <a:spLocks noChangeShapeType="1"/>
          </p:cNvSpPr>
          <p:nvPr/>
        </p:nvSpPr>
        <p:spPr bwMode="auto">
          <a:xfrm>
            <a:off x="1763713" y="4941888"/>
            <a:ext cx="1079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67" name="Rectangle 10"/>
          <p:cNvSpPr>
            <a:spLocks noChangeArrowheads="1"/>
          </p:cNvSpPr>
          <p:nvPr/>
        </p:nvSpPr>
        <p:spPr bwMode="auto">
          <a:xfrm>
            <a:off x="6156324" y="2349500"/>
            <a:ext cx="2987675" cy="431958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40968" name="Rectangle 11"/>
          <p:cNvSpPr>
            <a:spLocks noChangeArrowheads="1"/>
          </p:cNvSpPr>
          <p:nvPr/>
        </p:nvSpPr>
        <p:spPr bwMode="auto">
          <a:xfrm>
            <a:off x="971550" y="2420938"/>
            <a:ext cx="5113338" cy="42481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 dirty="0"/>
          </a:p>
        </p:txBody>
      </p:sp>
      <p:sp>
        <p:nvSpPr>
          <p:cNvPr id="40969" name="Line 12"/>
          <p:cNvSpPr>
            <a:spLocks noChangeShapeType="1"/>
          </p:cNvSpPr>
          <p:nvPr/>
        </p:nvSpPr>
        <p:spPr bwMode="auto">
          <a:xfrm flipV="1">
            <a:off x="2411413" y="3284538"/>
            <a:ext cx="1439862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0" name="Line 13"/>
          <p:cNvSpPr>
            <a:spLocks noChangeShapeType="1"/>
          </p:cNvSpPr>
          <p:nvPr/>
        </p:nvSpPr>
        <p:spPr bwMode="auto">
          <a:xfrm flipV="1">
            <a:off x="2916238" y="4508500"/>
            <a:ext cx="1008062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683568" y="293747"/>
            <a:ext cx="799256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sz="2400" b="1" dirty="0">
                <a:solidFill>
                  <a:srgbClr val="C00000"/>
                </a:solidFill>
              </a:rPr>
              <a:t>Reciprocal translocations - problems in meiosis - formation of cross structures at </a:t>
            </a:r>
            <a:r>
              <a:rPr lang="en-US" altLang="cs-CZ" sz="2400" b="1" dirty="0" smtClean="0">
                <a:solidFill>
                  <a:srgbClr val="C00000"/>
                </a:solidFill>
              </a:rPr>
              <a:t>synapsis</a:t>
            </a:r>
            <a:endParaRPr lang="en-US" altLang="cs-CZ" sz="2400" b="1" dirty="0">
              <a:solidFill>
                <a:srgbClr val="FF0000"/>
              </a:solidFill>
            </a:endParaRPr>
          </a:p>
        </p:txBody>
      </p:sp>
      <p:sp>
        <p:nvSpPr>
          <p:cNvPr id="2" name="Ovál 1">
            <a:extLst/>
          </p:cNvPr>
          <p:cNvSpPr/>
          <p:nvPr/>
        </p:nvSpPr>
        <p:spPr>
          <a:xfrm rot="19603872">
            <a:off x="4057650" y="5749925"/>
            <a:ext cx="1296988" cy="627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40973" name="TextovéPole 2"/>
          <p:cNvSpPr txBox="1">
            <a:spLocks noChangeArrowheads="1"/>
          </p:cNvSpPr>
          <p:nvPr/>
        </p:nvSpPr>
        <p:spPr bwMode="auto">
          <a:xfrm>
            <a:off x="6267079" y="3337580"/>
            <a:ext cx="2987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400" b="1" dirty="0" smtClean="0">
                <a:solidFill>
                  <a:srgbClr val="FF0000"/>
                </a:solidFill>
              </a:rPr>
              <a:t>Gametes with unbalanced changes – </a:t>
            </a:r>
            <a:r>
              <a:rPr lang="en-US" altLang="cs-CZ" sz="1400" b="1" dirty="0" err="1" smtClean="0">
                <a:solidFill>
                  <a:srgbClr val="FF0000"/>
                </a:solidFill>
              </a:rPr>
              <a:t>dels</a:t>
            </a:r>
            <a:r>
              <a:rPr lang="en-US" altLang="cs-CZ" sz="1400" b="1" dirty="0" smtClean="0">
                <a:solidFill>
                  <a:srgbClr val="FF0000"/>
                </a:solidFill>
              </a:rPr>
              <a:t>, dups</a:t>
            </a:r>
            <a:endParaRPr lang="en-US" altLang="cs-CZ" sz="1400" b="1" dirty="0">
              <a:solidFill>
                <a:srgbClr val="FF0000"/>
              </a:solidFill>
            </a:endParaRPr>
          </a:p>
        </p:txBody>
      </p:sp>
      <p:cxnSp>
        <p:nvCxnSpPr>
          <p:cNvPr id="5" name="Přímá spojnice se šipkou 4">
            <a:extLst/>
          </p:cNvPr>
          <p:cNvCxnSpPr/>
          <p:nvPr/>
        </p:nvCxnSpPr>
        <p:spPr>
          <a:xfrm flipH="1">
            <a:off x="8388398" y="3168754"/>
            <a:ext cx="162424" cy="1688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/>
          </p:cNvPr>
          <p:cNvCxnSpPr/>
          <p:nvPr/>
        </p:nvCxnSpPr>
        <p:spPr>
          <a:xfrm flipH="1" flipV="1">
            <a:off x="8383516" y="3803555"/>
            <a:ext cx="292618" cy="5221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6" name="TextovéPole 2"/>
          <p:cNvSpPr txBox="1">
            <a:spLocks noChangeArrowheads="1"/>
          </p:cNvSpPr>
          <p:nvPr/>
        </p:nvSpPr>
        <p:spPr bwMode="auto">
          <a:xfrm>
            <a:off x="3529013" y="3598863"/>
            <a:ext cx="322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dirty="0" smtClean="0"/>
              <a:t>I.</a:t>
            </a:r>
            <a:endParaRPr lang="en-US" altLang="cs-CZ" sz="1800" dirty="0"/>
          </a:p>
        </p:txBody>
      </p:sp>
      <p:sp>
        <p:nvSpPr>
          <p:cNvPr id="40977" name="Obdélník 5"/>
          <p:cNvSpPr>
            <a:spLocks noChangeArrowheads="1"/>
          </p:cNvSpPr>
          <p:nvPr/>
        </p:nvSpPr>
        <p:spPr bwMode="auto">
          <a:xfrm>
            <a:off x="3521075" y="4721225"/>
            <a:ext cx="3762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dirty="0" smtClean="0"/>
              <a:t>II.</a:t>
            </a:r>
            <a:endParaRPr lang="en-US" altLang="cs-CZ" sz="1800" dirty="0"/>
          </a:p>
        </p:txBody>
      </p:sp>
      <p:sp>
        <p:nvSpPr>
          <p:cNvPr id="40978" name="TextovéPole 8"/>
          <p:cNvSpPr txBox="1">
            <a:spLocks noChangeArrowheads="1"/>
          </p:cNvSpPr>
          <p:nvPr/>
        </p:nvSpPr>
        <p:spPr bwMode="auto">
          <a:xfrm>
            <a:off x="998984" y="6372036"/>
            <a:ext cx="40770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 b="1" dirty="0" smtClean="0"/>
              <a:t>3 possible segregation patterns</a:t>
            </a:r>
            <a:endParaRPr lang="en-US" altLang="cs-CZ" sz="1800" b="1" dirty="0"/>
          </a:p>
        </p:txBody>
      </p:sp>
      <p:sp>
        <p:nvSpPr>
          <p:cNvPr id="3" name="Šipka doprava 2">
            <a:extLst/>
          </p:cNvPr>
          <p:cNvSpPr/>
          <p:nvPr/>
        </p:nvSpPr>
        <p:spPr>
          <a:xfrm>
            <a:off x="5851525" y="6194425"/>
            <a:ext cx="466725" cy="87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1547813" y="4240213"/>
            <a:ext cx="43180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700338" y="5157788"/>
            <a:ext cx="431800" cy="287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 flipV="1">
            <a:off x="2700338" y="4208463"/>
            <a:ext cx="431800" cy="336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H="1">
            <a:off x="1547813" y="5229225"/>
            <a:ext cx="431800" cy="328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327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41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90488"/>
            <a:ext cx="6124575" cy="6578600"/>
          </a:xfrm>
          <a:noFill/>
        </p:spPr>
      </p:pic>
      <p:sp>
        <p:nvSpPr>
          <p:cNvPr id="41988" name="TextovéPole 3"/>
          <p:cNvSpPr txBox="1">
            <a:spLocks noChangeArrowheads="1"/>
          </p:cNvSpPr>
          <p:nvPr/>
        </p:nvSpPr>
        <p:spPr bwMode="auto">
          <a:xfrm>
            <a:off x="5364162" y="381000"/>
            <a:ext cx="2555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 err="1" smtClean="0">
                <a:solidFill>
                  <a:srgbClr val="FF0066"/>
                </a:solidFill>
              </a:rPr>
              <a:t>Alternate</a:t>
            </a:r>
            <a:r>
              <a:rPr lang="cs-CZ" altLang="cs-CZ" sz="1800" b="1" dirty="0" smtClean="0">
                <a:solidFill>
                  <a:srgbClr val="FF0066"/>
                </a:solidFill>
              </a:rPr>
              <a:t> </a:t>
            </a:r>
            <a:r>
              <a:rPr lang="cs-CZ" altLang="cs-CZ" sz="1800" b="1" dirty="0" err="1" smtClean="0">
                <a:solidFill>
                  <a:srgbClr val="FF0066"/>
                </a:solidFill>
              </a:rPr>
              <a:t>segregation</a:t>
            </a:r>
            <a:endParaRPr lang="cs-CZ" altLang="cs-CZ" sz="1800" b="1" dirty="0">
              <a:solidFill>
                <a:srgbClr val="FF0066"/>
              </a:solidFill>
            </a:endParaRPr>
          </a:p>
        </p:txBody>
      </p:sp>
      <p:sp>
        <p:nvSpPr>
          <p:cNvPr id="5" name="Šipka dolů 4">
            <a:extLst/>
          </p:cNvPr>
          <p:cNvSpPr/>
          <p:nvPr/>
        </p:nvSpPr>
        <p:spPr>
          <a:xfrm rot="5400000">
            <a:off x="7596188" y="4868862"/>
            <a:ext cx="287338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Šipka dolů 7">
            <a:extLst/>
          </p:cNvPr>
          <p:cNvSpPr/>
          <p:nvPr/>
        </p:nvSpPr>
        <p:spPr>
          <a:xfrm rot="5400000" flipH="1">
            <a:off x="7647781" y="3609182"/>
            <a:ext cx="288925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41991" name="TextovéPole 1"/>
          <p:cNvSpPr txBox="1">
            <a:spLocks noChangeArrowheads="1"/>
          </p:cNvSpPr>
          <p:nvPr/>
        </p:nvSpPr>
        <p:spPr bwMode="auto">
          <a:xfrm>
            <a:off x="2411413" y="6353175"/>
            <a:ext cx="3097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>
                <a:solidFill>
                  <a:srgbClr val="FF0066"/>
                </a:solidFill>
              </a:rPr>
              <a:t>Unbalanced</a:t>
            </a:r>
            <a:r>
              <a:rPr lang="cs-CZ" altLang="cs-CZ" sz="1800" dirty="0" smtClean="0">
                <a:solidFill>
                  <a:srgbClr val="FF0066"/>
                </a:solidFill>
              </a:rPr>
              <a:t> </a:t>
            </a:r>
            <a:r>
              <a:rPr lang="cs-CZ" altLang="cs-CZ" sz="1800" dirty="0" err="1" smtClean="0">
                <a:solidFill>
                  <a:srgbClr val="FF0066"/>
                </a:solidFill>
              </a:rPr>
              <a:t>gametes</a:t>
            </a:r>
            <a:endParaRPr lang="cs-CZ" altLang="cs-CZ" sz="1800" dirty="0">
              <a:solidFill>
                <a:srgbClr val="FF0066"/>
              </a:solidFill>
            </a:endParaRPr>
          </a:p>
        </p:txBody>
      </p:sp>
      <p:sp>
        <p:nvSpPr>
          <p:cNvPr id="41992" name="TextovéPole 2"/>
          <p:cNvSpPr txBox="1">
            <a:spLocks noChangeArrowheads="1"/>
          </p:cNvSpPr>
          <p:nvPr/>
        </p:nvSpPr>
        <p:spPr bwMode="auto">
          <a:xfrm>
            <a:off x="7920038" y="4905375"/>
            <a:ext cx="124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>
                <a:solidFill>
                  <a:srgbClr val="FF0066"/>
                </a:solidFill>
              </a:rPr>
              <a:t>normal</a:t>
            </a:r>
            <a:endParaRPr lang="cs-CZ" altLang="cs-CZ" sz="1800" dirty="0">
              <a:solidFill>
                <a:srgbClr val="FF0066"/>
              </a:solidFill>
            </a:endParaRPr>
          </a:p>
        </p:txBody>
      </p:sp>
      <p:sp>
        <p:nvSpPr>
          <p:cNvPr id="41993" name="TextovéPole 3"/>
          <p:cNvSpPr txBox="1">
            <a:spLocks noChangeArrowheads="1"/>
          </p:cNvSpPr>
          <p:nvPr/>
        </p:nvSpPr>
        <p:spPr bwMode="auto">
          <a:xfrm>
            <a:off x="7524750" y="3910013"/>
            <a:ext cx="1800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 smtClean="0">
                <a:solidFill>
                  <a:srgbClr val="FF0066"/>
                </a:solidFill>
              </a:rPr>
              <a:t>balanced</a:t>
            </a:r>
            <a:endParaRPr lang="cs-CZ" altLang="cs-CZ" sz="1800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94256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Grp="1" noChangeArrowheads="1"/>
          </p:cNvSpPr>
          <p:nvPr>
            <p:ph type="title"/>
          </p:nvPr>
        </p:nvSpPr>
        <p:spPr>
          <a:xfrm>
            <a:off x="611560" y="116632"/>
            <a:ext cx="7924800" cy="1223963"/>
          </a:xfrm>
        </p:spPr>
        <p:txBody>
          <a:bodyPr/>
          <a:lstStyle/>
          <a:p>
            <a:pPr algn="ctr" eaLnBrk="1" hangingPunct="1"/>
            <a:r>
              <a:rPr lang="en-US" altLang="cs-CZ" sz="2800" b="1" dirty="0" err="1" smtClean="0">
                <a:solidFill>
                  <a:srgbClr val="C00000"/>
                </a:solidFill>
                <a:latin typeface="+mn-lt"/>
              </a:rPr>
              <a:t>Robertsonian</a:t>
            </a:r>
            <a:r>
              <a:rPr lang="en-US" altLang="cs-CZ" sz="2800" b="1" dirty="0" smtClean="0">
                <a:solidFill>
                  <a:srgbClr val="C00000"/>
                </a:solidFill>
                <a:latin typeface="+mn-lt"/>
              </a:rPr>
              <a:t> translocations are connected with acrocentric chromosomes in human</a:t>
            </a:r>
          </a:p>
        </p:txBody>
      </p:sp>
      <p:pic>
        <p:nvPicPr>
          <p:cNvPr id="44035" name="Picture 3" descr="acrocentrics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3860800"/>
            <a:ext cx="3770312" cy="1882775"/>
          </a:xfrm>
          <a:noFill/>
        </p:spPr>
      </p:pic>
      <p:pic>
        <p:nvPicPr>
          <p:cNvPr id="44036" name="Picture 4" descr="robertson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3644900"/>
            <a:ext cx="3457575" cy="1755775"/>
          </a:xfrm>
          <a:noFill/>
        </p:spPr>
      </p:pic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793750" y="1628800"/>
            <a:ext cx="81375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45,XX,der(13;21)(q10;q10) </a:t>
            </a:r>
            <a:r>
              <a:rPr lang="cs-CZ" altLang="cs-CZ" sz="2000" b="1" dirty="0" err="1" smtClean="0">
                <a:solidFill>
                  <a:srgbClr val="FF0000"/>
                </a:solidFill>
              </a:rPr>
              <a:t>or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45,XX,rob(13;21</a:t>
            </a:r>
            <a:r>
              <a:rPr lang="cs-CZ" altLang="cs-CZ" sz="2000" b="1" dirty="0">
                <a:solidFill>
                  <a:srgbClr val="FF0000"/>
                </a:solidFill>
              </a:rPr>
              <a:t>)(q10;q10)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–ISCN </a:t>
            </a:r>
            <a:r>
              <a:rPr lang="cs-CZ" altLang="cs-CZ" sz="2400" b="1" dirty="0" err="1" smtClean="0"/>
              <a:t>description</a:t>
            </a:r>
            <a:r>
              <a:rPr lang="cs-CZ" altLang="cs-CZ" sz="2400" b="1" dirty="0" smtClean="0"/>
              <a:t>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45 </a:t>
            </a:r>
            <a:r>
              <a:rPr lang="cs-CZ" altLang="cs-CZ" sz="2400" b="1" dirty="0" err="1" smtClean="0">
                <a:solidFill>
                  <a:srgbClr val="FF0000"/>
                </a:solidFill>
              </a:rPr>
              <a:t>chromozomes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 in karyotype </a:t>
            </a:r>
            <a:r>
              <a:rPr lang="cs-CZ" altLang="cs-CZ" sz="2400" b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827088" y="3429000"/>
            <a:ext cx="3816350" cy="26638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5003800" y="3429000"/>
            <a:ext cx="3744913" cy="28797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44040" name="TextovéPole 1"/>
          <p:cNvSpPr txBox="1">
            <a:spLocks noChangeArrowheads="1"/>
          </p:cNvSpPr>
          <p:nvPr/>
        </p:nvSpPr>
        <p:spPr bwMode="auto">
          <a:xfrm>
            <a:off x="5076825" y="5554663"/>
            <a:ext cx="4211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rgbClr val="FF0066"/>
                </a:solidFill>
              </a:rPr>
              <a:t>2 </a:t>
            </a:r>
            <a:r>
              <a:rPr lang="cs-CZ" altLang="cs-CZ" sz="1600" b="1" dirty="0" err="1" smtClean="0">
                <a:solidFill>
                  <a:srgbClr val="FF0066"/>
                </a:solidFill>
              </a:rPr>
              <a:t>akrocentric</a:t>
            </a:r>
            <a:r>
              <a:rPr lang="cs-CZ" altLang="cs-CZ" sz="1600" b="1" dirty="0" smtClean="0">
                <a:solidFill>
                  <a:srgbClr val="FF0066"/>
                </a:solidFill>
              </a:rPr>
              <a:t>         </a:t>
            </a:r>
            <a:r>
              <a:rPr lang="cs-CZ" altLang="cs-CZ" sz="1600" b="1" dirty="0">
                <a:solidFill>
                  <a:srgbClr val="FF0066"/>
                </a:solidFill>
              </a:rPr>
              <a:t>1 </a:t>
            </a:r>
            <a:r>
              <a:rPr lang="cs-CZ" altLang="cs-CZ" sz="1600" b="1" dirty="0" err="1" smtClean="0">
                <a:solidFill>
                  <a:srgbClr val="FF0066"/>
                </a:solidFill>
              </a:rPr>
              <a:t>metacentric</a:t>
            </a:r>
            <a:endParaRPr lang="cs-CZ" altLang="cs-CZ" sz="1600" b="1" dirty="0">
              <a:solidFill>
                <a:srgbClr val="FF0066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 smtClean="0">
                <a:solidFill>
                  <a:srgbClr val="FF0066"/>
                </a:solidFill>
              </a:rPr>
              <a:t>	</a:t>
            </a:r>
            <a:r>
              <a:rPr lang="cs-CZ" altLang="cs-CZ" sz="1600" b="1" dirty="0" err="1" smtClean="0">
                <a:solidFill>
                  <a:srgbClr val="FF0066"/>
                </a:solidFill>
              </a:rPr>
              <a:t>loss</a:t>
            </a:r>
            <a:r>
              <a:rPr lang="cs-CZ" altLang="cs-CZ" sz="1600" b="1" dirty="0" smtClean="0">
                <a:solidFill>
                  <a:srgbClr val="FF0066"/>
                </a:solidFill>
              </a:rPr>
              <a:t> </a:t>
            </a:r>
            <a:r>
              <a:rPr lang="cs-CZ" altLang="cs-CZ" sz="1600" b="1" dirty="0" err="1" smtClean="0">
                <a:solidFill>
                  <a:srgbClr val="FF0066"/>
                </a:solidFill>
              </a:rPr>
              <a:t>of</a:t>
            </a:r>
            <a:r>
              <a:rPr lang="cs-CZ" altLang="cs-CZ" sz="1600" b="1" dirty="0" smtClean="0">
                <a:solidFill>
                  <a:srgbClr val="FF0066"/>
                </a:solidFill>
              </a:rPr>
              <a:t> </a:t>
            </a:r>
            <a:r>
              <a:rPr lang="cs-CZ" altLang="cs-CZ" sz="1600" b="1" dirty="0" err="1" smtClean="0">
                <a:solidFill>
                  <a:srgbClr val="FF0066"/>
                </a:solidFill>
              </a:rPr>
              <a:t>short</a:t>
            </a:r>
            <a:r>
              <a:rPr lang="cs-CZ" altLang="cs-CZ" sz="1600" b="1" dirty="0" smtClean="0">
                <a:solidFill>
                  <a:srgbClr val="FF0066"/>
                </a:solidFill>
              </a:rPr>
              <a:t> </a:t>
            </a:r>
            <a:r>
              <a:rPr lang="cs-CZ" altLang="cs-CZ" sz="1600" b="1" dirty="0" err="1" smtClean="0">
                <a:solidFill>
                  <a:srgbClr val="FF0066"/>
                </a:solidFill>
              </a:rPr>
              <a:t>arms</a:t>
            </a:r>
            <a:r>
              <a:rPr lang="cs-CZ" altLang="cs-CZ" sz="1600" b="1" dirty="0" smtClean="0">
                <a:solidFill>
                  <a:srgbClr val="FF0066"/>
                </a:solidFill>
              </a:rPr>
              <a:t> </a:t>
            </a:r>
            <a:endParaRPr lang="en-US" altLang="cs-CZ" sz="1600" b="1" dirty="0">
              <a:solidFill>
                <a:srgbClr val="FF0066"/>
              </a:solidFill>
            </a:endParaRPr>
          </a:p>
        </p:txBody>
      </p:sp>
      <p:cxnSp>
        <p:nvCxnSpPr>
          <p:cNvPr id="3" name="Přímá spojnice se šipkou 2">
            <a:extLst/>
          </p:cNvPr>
          <p:cNvCxnSpPr/>
          <p:nvPr/>
        </p:nvCxnSpPr>
        <p:spPr>
          <a:xfrm>
            <a:off x="6300788" y="4365625"/>
            <a:ext cx="503237" cy="0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/>
          </p:cNvPr>
          <p:cNvCxnSpPr/>
          <p:nvPr/>
        </p:nvCxnSpPr>
        <p:spPr>
          <a:xfrm>
            <a:off x="6804025" y="5732463"/>
            <a:ext cx="714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809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t13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636838"/>
            <a:ext cx="467995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27584" y="260648"/>
            <a:ext cx="79200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cs-CZ" b="1" dirty="0" smtClean="0">
                <a:solidFill>
                  <a:srgbClr val="C00000"/>
                </a:solidFill>
              </a:rPr>
              <a:t>der(13;14) – the most common </a:t>
            </a:r>
            <a:r>
              <a:rPr lang="en-US" altLang="cs-CZ" b="1" dirty="0" err="1" smtClean="0">
                <a:solidFill>
                  <a:srgbClr val="C00000"/>
                </a:solidFill>
              </a:rPr>
              <a:t>Robertsonian</a:t>
            </a:r>
            <a:r>
              <a:rPr lang="en-US" altLang="cs-CZ" b="1" dirty="0" smtClean="0">
                <a:solidFill>
                  <a:srgbClr val="C00000"/>
                </a:solidFill>
              </a:rPr>
              <a:t> translocation in humans  1 / 1300 individuals </a:t>
            </a:r>
            <a:endParaRPr lang="en-US" altLang="cs-CZ" b="1" dirty="0">
              <a:solidFill>
                <a:srgbClr val="C00000"/>
              </a:solidFill>
            </a:endParaRPr>
          </a:p>
        </p:txBody>
      </p:sp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2559050"/>
            <a:ext cx="2624138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1042988" y="2565400"/>
            <a:ext cx="4537075" cy="40322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505499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3"/>
          <p:cNvSpPr>
            <a:spLocks noGrp="1" noChangeArrowheads="1"/>
          </p:cNvSpPr>
          <p:nvPr>
            <p:ph type="title"/>
          </p:nvPr>
        </p:nvSpPr>
        <p:spPr>
          <a:xfrm>
            <a:off x="611560" y="260648"/>
            <a:ext cx="7924800" cy="997743"/>
          </a:xfrm>
        </p:spPr>
        <p:txBody>
          <a:bodyPr/>
          <a:lstStyle/>
          <a:p>
            <a:pPr algn="ctr" eaLnBrk="1" hangingPunct="1"/>
            <a:r>
              <a:rPr lang="cs-CZ" altLang="cs-CZ" sz="2400" b="1" dirty="0" err="1" smtClean="0">
                <a:solidFill>
                  <a:srgbClr val="C00000"/>
                </a:solidFill>
                <a:latin typeface="+mn-lt"/>
              </a:rPr>
              <a:t>Robertsonina</a:t>
            </a:r>
            <a:r>
              <a:rPr lang="cs-CZ" altLang="cs-CZ" sz="24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altLang="cs-CZ" sz="2400" b="1" dirty="0" err="1" smtClean="0">
                <a:solidFill>
                  <a:srgbClr val="C00000"/>
                </a:solidFill>
                <a:latin typeface="+mn-lt"/>
              </a:rPr>
              <a:t>translocations</a:t>
            </a:r>
            <a:r>
              <a:rPr lang="cs-CZ" altLang="cs-CZ" sz="2400" b="1" dirty="0" smtClean="0">
                <a:solidFill>
                  <a:srgbClr val="C00000"/>
                </a:solidFill>
                <a:latin typeface="+mn-lt"/>
              </a:rPr>
              <a:t> and Down syndrome</a:t>
            </a:r>
            <a:endParaRPr lang="cs-CZ" altLang="cs-CZ" sz="2400" b="1" dirty="0" smtClean="0"/>
          </a:p>
        </p:txBody>
      </p:sp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987425" y="3108325"/>
            <a:ext cx="247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996" y="1556792"/>
            <a:ext cx="7058025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755576" y="1556792"/>
            <a:ext cx="4782617" cy="5229200"/>
          </a:xfr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1" hangingPunct="1"/>
            <a:r>
              <a:rPr lang="en-US" altLang="cs-CZ" sz="2400" b="1" dirty="0">
                <a:solidFill>
                  <a:srgbClr val="C00000"/>
                </a:solidFill>
              </a:rPr>
              <a:t>about 4% of Down syndrome cases </a:t>
            </a:r>
            <a:r>
              <a:rPr lang="en-US" altLang="cs-CZ" sz="2400" dirty="0"/>
              <a:t>- </a:t>
            </a:r>
            <a:r>
              <a:rPr lang="en-US" altLang="cs-CZ" sz="2400" b="1" dirty="0"/>
              <a:t>a consequence of </a:t>
            </a:r>
            <a:r>
              <a:rPr lang="en-US" altLang="cs-CZ" sz="2400" b="1" dirty="0" err="1"/>
              <a:t>Robertsonian</a:t>
            </a:r>
            <a:r>
              <a:rPr lang="en-US" altLang="cs-CZ" sz="2400" b="1" dirty="0"/>
              <a:t> translocations affecting chromosome 21 </a:t>
            </a:r>
          </a:p>
          <a:p>
            <a:pPr eaLnBrk="1" hangingPunct="1"/>
            <a:r>
              <a:rPr lang="en-US" altLang="cs-CZ" sz="2400" dirty="0"/>
              <a:t>the parent carrier der(14;21) is normal </a:t>
            </a:r>
            <a:r>
              <a:rPr lang="en-US" altLang="cs-CZ" sz="2400" dirty="0" smtClean="0"/>
              <a:t>!</a:t>
            </a:r>
            <a:r>
              <a:rPr lang="cs-CZ" altLang="cs-CZ" sz="2400" dirty="0" smtClean="0"/>
              <a:t> </a:t>
            </a:r>
            <a:r>
              <a:rPr lang="en-US" altLang="cs-CZ" sz="2400" b="1" dirty="0" smtClean="0"/>
              <a:t>but </a:t>
            </a:r>
            <a:r>
              <a:rPr lang="en-US" altLang="cs-CZ" sz="2400" b="1" dirty="0"/>
              <a:t>the child inherits chromosome 14 with 21</a:t>
            </a:r>
            <a:r>
              <a:rPr lang="en-US" altLang="cs-CZ" sz="2400" dirty="0"/>
              <a:t>!</a:t>
            </a:r>
          </a:p>
          <a:p>
            <a:pPr eaLnBrk="1" hangingPunct="1"/>
            <a:r>
              <a:rPr lang="en-US" altLang="cs-CZ" sz="2400" dirty="0"/>
              <a:t>the theoretical risk of the child being affected by </a:t>
            </a:r>
            <a:r>
              <a:rPr lang="en-US" altLang="cs-CZ" sz="2400" b="1" dirty="0"/>
              <a:t>D.S. is 33% !</a:t>
            </a:r>
          </a:p>
          <a:p>
            <a:pPr eaLnBrk="1" hangingPunct="1"/>
            <a:r>
              <a:rPr lang="en-US" altLang="cs-CZ" sz="2400" dirty="0"/>
              <a:t>population studies - </a:t>
            </a:r>
            <a:r>
              <a:rPr lang="en-US" altLang="cs-CZ" sz="2400" b="1" dirty="0"/>
              <a:t>10 to 15% in carrier mothers</a:t>
            </a:r>
            <a:endParaRPr lang="cs-CZ" altLang="cs-CZ" sz="2400" b="1" dirty="0" smtClean="0"/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09567"/>
            <a:ext cx="1404938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978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Karyotype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of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male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with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Down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syndome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casused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by </a:t>
            </a:r>
            <a:r>
              <a:rPr lang="cs-CZ" sz="2800" b="1" dirty="0" err="1" smtClean="0">
                <a:solidFill>
                  <a:srgbClr val="C00000"/>
                </a:solidFill>
                <a:latin typeface="+mn-lt"/>
              </a:rPr>
              <a:t>translocation</a:t>
            </a:r>
            <a:r>
              <a:rPr lang="cs-CZ" sz="2800" b="1" dirty="0" smtClean="0">
                <a:solidFill>
                  <a:srgbClr val="C00000"/>
                </a:solidFill>
                <a:latin typeface="+mn-lt"/>
              </a:rPr>
              <a:t> t(14;21)</a:t>
            </a:r>
            <a:endParaRPr lang="en-US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700808"/>
            <a:ext cx="6554492" cy="482453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580112" y="6629031"/>
            <a:ext cx="329411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" dirty="0"/>
              <a:t>https://slidetodoc.com/presentation_image_h/366d746f8c7c9e10c87cc3733ac79162/image-36.jpg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6053930" y="206859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Normal</a:t>
            </a:r>
            <a:r>
              <a:rPr lang="cs-CZ" dirty="0" smtClean="0"/>
              <a:t> 14;21</a:t>
            </a:r>
            <a:endParaRPr lang="en-US" dirty="0"/>
          </a:p>
        </p:txBody>
      </p:sp>
      <p:sp>
        <p:nvSpPr>
          <p:cNvPr id="7" name="Plus 6"/>
          <p:cNvSpPr/>
          <p:nvPr/>
        </p:nvSpPr>
        <p:spPr>
          <a:xfrm>
            <a:off x="5162904" y="1916832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aoblený obdélník 7"/>
          <p:cNvSpPr/>
          <p:nvPr/>
        </p:nvSpPr>
        <p:spPr>
          <a:xfrm>
            <a:off x="914400" y="4848835"/>
            <a:ext cx="2433464" cy="1813222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aoblený obdélník 9"/>
          <p:cNvSpPr/>
          <p:nvPr/>
        </p:nvSpPr>
        <p:spPr>
          <a:xfrm>
            <a:off x="6588224" y="4908142"/>
            <a:ext cx="1008112" cy="1813222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ovéPole 8"/>
          <p:cNvSpPr txBox="1"/>
          <p:nvPr/>
        </p:nvSpPr>
        <p:spPr>
          <a:xfrm>
            <a:off x="7164288" y="3379317"/>
            <a:ext cx="197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  <a:latin typeface="+mn-lt"/>
              </a:rPr>
              <a:t>3 </a:t>
            </a:r>
            <a:r>
              <a:rPr lang="cs-CZ" b="1" dirty="0" err="1" smtClean="0">
                <a:solidFill>
                  <a:srgbClr val="C00000"/>
                </a:solidFill>
                <a:latin typeface="+mn-lt"/>
              </a:rPr>
              <a:t>viable</a:t>
            </a:r>
            <a:r>
              <a:rPr lang="cs-CZ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latin typeface="+mn-lt"/>
              </a:rPr>
              <a:t>zygotes</a:t>
            </a:r>
            <a:r>
              <a:rPr lang="cs-CZ" b="1" dirty="0" smtClean="0">
                <a:solidFill>
                  <a:srgbClr val="C00000"/>
                </a:solidFill>
                <a:latin typeface="+mn-lt"/>
              </a:rPr>
              <a:t> = 33% </a:t>
            </a:r>
            <a:r>
              <a:rPr lang="cs-CZ" b="1" dirty="0" err="1" smtClean="0">
                <a:solidFill>
                  <a:srgbClr val="C00000"/>
                </a:solidFill>
                <a:latin typeface="+mn-lt"/>
              </a:rPr>
              <a:t>chance</a:t>
            </a:r>
            <a:endParaRPr lang="en-US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0305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 dirty="0">
                <a:solidFill>
                  <a:srgbClr val="C00000"/>
                </a:solidFill>
                <a:latin typeface="+mn-lt"/>
              </a:rPr>
              <a:t>45,XX,der(21;21</a:t>
            </a:r>
            <a:r>
              <a:rPr lang="cs-CZ" altLang="cs-CZ" b="1" dirty="0" smtClean="0">
                <a:solidFill>
                  <a:srgbClr val="C00000"/>
                </a:solidFill>
                <a:latin typeface="+mn-lt"/>
              </a:rPr>
              <a:t>)</a:t>
            </a:r>
            <a:endParaRPr lang="en-US" dirty="0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252" y="2276872"/>
            <a:ext cx="6772116" cy="4581128"/>
          </a:xfrm>
          <a:prstGeom prst="rect">
            <a:avLst/>
          </a:prstGeom>
        </p:spPr>
      </p:pic>
      <p:sp>
        <p:nvSpPr>
          <p:cNvPr id="5" name="Obdélník 1"/>
          <p:cNvSpPr>
            <a:spLocks noGrp="1" noChangeArrowheads="1"/>
          </p:cNvSpPr>
          <p:nvPr>
            <p:ph idx="1"/>
          </p:nvPr>
        </p:nvSpPr>
        <p:spPr bwMode="auto">
          <a:xfrm>
            <a:off x="914400" y="1600200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 smtClean="0"/>
              <a:t>100% </a:t>
            </a:r>
            <a:r>
              <a:rPr lang="cs-CZ" altLang="cs-CZ" b="1" dirty="0" err="1" smtClean="0"/>
              <a:t>cases</a:t>
            </a:r>
            <a:r>
              <a:rPr lang="cs-CZ" altLang="cs-CZ" b="1" dirty="0" smtClean="0"/>
              <a:t> </a:t>
            </a:r>
            <a:r>
              <a:rPr lang="cs-CZ" altLang="cs-CZ" b="1" dirty="0" err="1" smtClean="0"/>
              <a:t>of</a:t>
            </a:r>
            <a:r>
              <a:rPr lang="cs-CZ" altLang="cs-CZ" b="1" dirty="0" smtClean="0"/>
              <a:t> Down syndrome in offsprings</a:t>
            </a: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990872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/>
          <p:cNvSpPr>
            <a:spLocks noGrp="1" noChangeArrowheads="1"/>
          </p:cNvSpPr>
          <p:nvPr>
            <p:ph type="title"/>
          </p:nvPr>
        </p:nvSpPr>
        <p:spPr>
          <a:xfrm>
            <a:off x="827088" y="277813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800" b="1" dirty="0">
                <a:solidFill>
                  <a:srgbClr val="C00000"/>
                </a:solidFill>
                <a:latin typeface="+mn-lt"/>
              </a:rPr>
              <a:t>Bar duplication in </a:t>
            </a:r>
            <a:r>
              <a:rPr lang="en-US" altLang="cs-CZ" sz="2800" b="1" i="1" dirty="0">
                <a:solidFill>
                  <a:srgbClr val="C00000"/>
                </a:solidFill>
                <a:latin typeface="+mn-lt"/>
              </a:rPr>
              <a:t>Drosophila</a:t>
            </a:r>
            <a:r>
              <a:rPr lang="en-US" altLang="cs-CZ" sz="2800" b="1" dirty="0">
                <a:solidFill>
                  <a:srgbClr val="C00000"/>
                </a:solidFill>
                <a:latin typeface="+mn-lt"/>
              </a:rPr>
              <a:t> B+,B affects facet number in compound eyes</a:t>
            </a:r>
            <a:endParaRPr lang="cs-CZ" altLang="cs-CZ" sz="2800" b="1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" y="1916113"/>
            <a:ext cx="3887788" cy="4041775"/>
          </a:xfrm>
        </p:spPr>
      </p:pic>
      <p:sp>
        <p:nvSpPr>
          <p:cNvPr id="16388" name="Rectangle 8"/>
          <p:cNvSpPr>
            <a:spLocks noChangeArrowheads="1"/>
          </p:cNvSpPr>
          <p:nvPr/>
        </p:nvSpPr>
        <p:spPr bwMode="auto">
          <a:xfrm>
            <a:off x="684213" y="1916113"/>
            <a:ext cx="3959225" cy="40322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pic>
        <p:nvPicPr>
          <p:cNvPr id="49159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1313" y="1773238"/>
            <a:ext cx="2663825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6390" name="Rectangle 11"/>
          <p:cNvSpPr>
            <a:spLocks noChangeArrowheads="1"/>
          </p:cNvSpPr>
          <p:nvPr/>
        </p:nvSpPr>
        <p:spPr bwMode="auto">
          <a:xfrm>
            <a:off x="5384800" y="1773238"/>
            <a:ext cx="2700338" cy="20669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cs-CZ" sz="1800">
              <a:solidFill>
                <a:srgbClr val="000000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258888" y="3068638"/>
            <a:ext cx="1081087" cy="336550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800">
              <a:solidFill>
                <a:srgbClr val="FFFFFF"/>
              </a:solidFill>
            </a:endParaRPr>
          </a:p>
        </p:txBody>
      </p:sp>
      <p:pic>
        <p:nvPicPr>
          <p:cNvPr id="49165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9338" y="4271963"/>
            <a:ext cx="4103687" cy="2097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Obdélník 2"/>
          <p:cNvSpPr/>
          <p:nvPr/>
        </p:nvSpPr>
        <p:spPr>
          <a:xfrm>
            <a:off x="4859338" y="4292600"/>
            <a:ext cx="4103687" cy="20970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18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9525" y="373063"/>
            <a:ext cx="6837363" cy="5130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50825" y="5516563"/>
            <a:ext cx="889317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there are about </a:t>
            </a:r>
            <a:r>
              <a:rPr lang="en-US" b="1" dirty="0">
                <a:latin typeface="+mn-lt"/>
              </a:rPr>
              <a:t>80 </a:t>
            </a:r>
            <a:r>
              <a:rPr lang="en-US" b="1" dirty="0" err="1">
                <a:latin typeface="+mn-lt"/>
              </a:rPr>
              <a:t>microduplication</a:t>
            </a:r>
            <a:r>
              <a:rPr lang="en-US" b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syndromes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Microduplications - </a:t>
            </a:r>
            <a:r>
              <a:rPr lang="en-US" b="1" dirty="0">
                <a:latin typeface="+mn-lt"/>
              </a:rPr>
              <a:t>milder influence </a:t>
            </a:r>
            <a:r>
              <a:rPr lang="en-US" dirty="0">
                <a:latin typeface="+mn-lt"/>
              </a:rPr>
              <a:t>on phenotype, variable </a:t>
            </a:r>
            <a:r>
              <a:rPr lang="en-US" dirty="0" smtClean="0">
                <a:latin typeface="+mn-lt"/>
              </a:rPr>
              <a:t>expressivity</a:t>
            </a:r>
            <a:r>
              <a:rPr lang="cs-CZ" dirty="0" smtClean="0">
                <a:latin typeface="+mn-lt"/>
              </a:rPr>
              <a:t>, </a:t>
            </a:r>
            <a:r>
              <a:rPr lang="en-US" dirty="0" smtClean="0">
                <a:latin typeface="+mn-lt"/>
              </a:rPr>
              <a:t>can </a:t>
            </a:r>
            <a:r>
              <a:rPr lang="en-US" dirty="0">
                <a:latin typeface="+mn-lt"/>
              </a:rPr>
              <a:t>often be inherited from healthy parents </a:t>
            </a:r>
            <a:endParaRPr lang="cs-CZ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>
            <a:extLst>
              <a:ext uri="{FF2B5EF4-FFF2-40B4-BE49-F238E27FC236}">
                <a16:creationId xmlns:a16="http://schemas.microsoft.com/office/drawing/2014/main" id="{D5042167-A708-4934-8CAA-34D0DD07EF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3800" y="0"/>
            <a:ext cx="4140200" cy="1773238"/>
          </a:xfrm>
        </p:spPr>
        <p:txBody>
          <a:bodyPr/>
          <a:lstStyle/>
          <a:p>
            <a:pPr algn="ctr" eaLnBrk="1" hangingPunct="1"/>
            <a:r>
              <a:rPr lang="en-US" altLang="cs-CZ" sz="2800" b="1" dirty="0" smtClean="0">
                <a:solidFill>
                  <a:srgbClr val="C00000"/>
                </a:solidFill>
                <a:latin typeface="+mn-lt"/>
              </a:rPr>
              <a:t>Duplications – effect of gene dosage! </a:t>
            </a:r>
            <a:endParaRPr lang="en-US" altLang="cs-CZ" sz="28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DE57437D-7A39-4D57-859C-B25EDA12C1C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333375"/>
            <a:ext cx="4105275" cy="6191250"/>
          </a:xfrm>
        </p:spPr>
      </p:pic>
      <p:sp>
        <p:nvSpPr>
          <p:cNvPr id="25604" name="Rectangle 4">
            <a:extLst>
              <a:ext uri="{FF2B5EF4-FFF2-40B4-BE49-F238E27FC236}">
                <a16:creationId xmlns:a16="http://schemas.microsoft.com/office/drawing/2014/main" id="{998E6A8A-A1D1-440D-9F87-9F24AD624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95275"/>
            <a:ext cx="4032250" cy="637381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pic>
        <p:nvPicPr>
          <p:cNvPr id="22533" name="Picture 5" descr="jaws1">
            <a:extLst>
              <a:ext uri="{FF2B5EF4-FFF2-40B4-BE49-F238E27FC236}">
                <a16:creationId xmlns:a16="http://schemas.microsoft.com/office/drawing/2014/main" id="{3E1548A6-4ABE-4F2C-AFC5-8219F4723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2231" y="3645024"/>
            <a:ext cx="3771137" cy="2879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3A2D41E-6FAF-4A46-A534-3522F61FD4B2}"/>
              </a:ext>
            </a:extLst>
          </p:cNvPr>
          <p:cNvSpPr/>
          <p:nvPr/>
        </p:nvSpPr>
        <p:spPr>
          <a:xfrm>
            <a:off x="2987675" y="5300663"/>
            <a:ext cx="1728788" cy="7921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5607" name="TextovéPole 2">
            <a:extLst>
              <a:ext uri="{FF2B5EF4-FFF2-40B4-BE49-F238E27FC236}">
                <a16:creationId xmlns:a16="http://schemas.microsoft.com/office/drawing/2014/main" id="{8548C073-5DA4-4427-8383-85EF4A2D0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2231" y="1773238"/>
            <a:ext cx="38433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2000" b="1" dirty="0"/>
              <a:t>increased gene expression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2000" b="1" dirty="0"/>
              <a:t>disorders of gene regulation and function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2000" b="1" dirty="0"/>
              <a:t>emergence of fusion genes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cs-CZ" sz="2000" b="1" dirty="0"/>
              <a:t>gene disruption (breaks)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000" b="1" dirty="0"/>
          </a:p>
        </p:txBody>
      </p:sp>
      <p:sp>
        <p:nvSpPr>
          <p:cNvPr id="3" name="Šipka dolů 2">
            <a:extLst>
              <a:ext uri="{FF2B5EF4-FFF2-40B4-BE49-F238E27FC236}">
                <a16:creationId xmlns:a16="http://schemas.microsoft.com/office/drawing/2014/main" id="{78458166-F188-437E-9855-A967543E1693}"/>
              </a:ext>
            </a:extLst>
          </p:cNvPr>
          <p:cNvSpPr/>
          <p:nvPr/>
        </p:nvSpPr>
        <p:spPr>
          <a:xfrm>
            <a:off x="2771775" y="2781300"/>
            <a:ext cx="144463" cy="2873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064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640"/>
            <a:ext cx="7772400" cy="1152128"/>
          </a:xfrm>
        </p:spPr>
        <p:txBody>
          <a:bodyPr/>
          <a:lstStyle/>
          <a:p>
            <a:pPr eaLnBrk="1" hangingPunct="1"/>
            <a:r>
              <a:rPr lang="cs-CZ" altLang="cs-CZ" sz="3600" b="1" dirty="0" err="1" smtClean="0">
                <a:solidFill>
                  <a:srgbClr val="CC0000"/>
                </a:solidFill>
                <a:latin typeface="Arial" panose="020B0604020202020204" pitchFamily="34" charset="0"/>
              </a:rPr>
              <a:t>Charcot</a:t>
            </a:r>
            <a:r>
              <a:rPr lang="cs-CZ" altLang="cs-CZ" sz="36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-Marie-</a:t>
            </a:r>
            <a:r>
              <a:rPr lang="cs-CZ" altLang="cs-CZ" sz="3600" b="1" dirty="0" err="1" smtClean="0">
                <a:solidFill>
                  <a:srgbClr val="CC0000"/>
                </a:solidFill>
                <a:latin typeface="Arial" panose="020B0604020202020204" pitchFamily="34" charset="0"/>
              </a:rPr>
              <a:t>Tooth</a:t>
            </a:r>
            <a:r>
              <a:rPr lang="cs-CZ" altLang="cs-CZ" sz="36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3600" b="1" i="1" dirty="0" smtClean="0">
                <a:solidFill>
                  <a:srgbClr val="CC0000"/>
                </a:solidFill>
                <a:latin typeface="Arial" panose="020B0604020202020204" pitchFamily="34" charset="0"/>
              </a:rPr>
              <a:t>CMT1A</a:t>
            </a:r>
            <a:r>
              <a:rPr lang="cs-CZ" altLang="cs-CZ" sz="36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) – </a:t>
            </a:r>
            <a:r>
              <a:rPr lang="cs-CZ" altLang="cs-CZ" sz="2400" b="1" dirty="0" err="1" smtClean="0">
                <a:solidFill>
                  <a:srgbClr val="CC0000"/>
                </a:solidFill>
                <a:latin typeface="Arial" panose="020B0604020202020204" pitchFamily="34" charset="0"/>
              </a:rPr>
              <a:t>duplication</a:t>
            </a:r>
            <a:r>
              <a:rPr lang="cs-CZ" altLang="cs-CZ" sz="24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 smtClean="0">
                <a:solidFill>
                  <a:srgbClr val="CC0000"/>
                </a:solidFill>
                <a:latin typeface="Arial" panose="020B0604020202020204" pitchFamily="34" charset="0"/>
              </a:rPr>
              <a:t>of</a:t>
            </a:r>
            <a:r>
              <a:rPr lang="cs-CZ" altLang="cs-CZ" sz="2400" b="1" dirty="0" smtClean="0">
                <a:solidFill>
                  <a:srgbClr val="CC0000"/>
                </a:solidFill>
                <a:latin typeface="Arial" panose="020B0604020202020204" pitchFamily="34" charset="0"/>
              </a:rPr>
              <a:t> cca 1,5 </a:t>
            </a:r>
            <a:r>
              <a:rPr lang="cs-CZ" altLang="cs-CZ" sz="2400" b="1" dirty="0" err="1" smtClean="0">
                <a:solidFill>
                  <a:srgbClr val="CC0000"/>
                </a:solidFill>
                <a:latin typeface="Arial" panose="020B0604020202020204" pitchFamily="34" charset="0"/>
              </a:rPr>
              <a:t>Mb</a:t>
            </a:r>
            <a:endParaRPr lang="cs-CZ" altLang="cs-CZ" sz="2400" b="1" dirty="0" smtClean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pic>
        <p:nvPicPr>
          <p:cNvPr id="19459" name="Picture 3" descr="charcot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888" y="4797425"/>
            <a:ext cx="2027237" cy="1924050"/>
          </a:xfrm>
        </p:spPr>
      </p:pic>
      <p:pic>
        <p:nvPicPr>
          <p:cNvPr id="19460" name="Picture 4" descr="Charcot-Marie-Tooth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1695450"/>
            <a:ext cx="2265363" cy="2963863"/>
          </a:xfrm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900113" y="1700213"/>
            <a:ext cx="4967287" cy="480131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1800" b="1" dirty="0" smtClean="0">
                <a:latin typeface="+mn-lt"/>
              </a:rPr>
              <a:t>AD neurological disorder 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1800" b="1" dirty="0" smtClean="0">
                <a:latin typeface="+mn-lt"/>
              </a:rPr>
              <a:t>incidence: 1 : 2500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1800" b="1" dirty="0" smtClean="0">
                <a:latin typeface="+mn-lt"/>
              </a:rPr>
              <a:t>gene dose effect </a:t>
            </a:r>
            <a:r>
              <a:rPr lang="en-US" altLang="cs-CZ" sz="1800" dirty="0" smtClean="0">
                <a:latin typeface="+mn-lt"/>
              </a:rPr>
              <a:t>- duplication of the myelin protein gene symptoms: muscle atrophy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altLang="cs-CZ" sz="1800" b="1" dirty="0" smtClean="0">
                <a:latin typeface="+mn-lt"/>
              </a:rPr>
              <a:t>Clinical features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1800" dirty="0" smtClean="0">
                <a:latin typeface="+mn-lt"/>
              </a:rPr>
              <a:t>Weakness in your legs, ankles and feet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1800" dirty="0" smtClean="0">
                <a:latin typeface="+mn-lt"/>
              </a:rPr>
              <a:t>Loss of muscle bulk in your legs and feet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1800" dirty="0" smtClean="0">
                <a:latin typeface="+mn-lt"/>
              </a:rPr>
              <a:t>High foot arches, curled toes (hammertoes)</a:t>
            </a:r>
          </a:p>
          <a:p>
            <a:pPr marL="342900" indent="-342900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cs-CZ" sz="1800" dirty="0" smtClean="0">
                <a:latin typeface="+mn-lt"/>
              </a:rPr>
              <a:t>Decreased sensation or a loss of feeling in your legs and feet</a:t>
            </a:r>
          </a:p>
          <a:p>
            <a:pPr eaLnBrk="1" hangingPunct="1">
              <a:spcBef>
                <a:spcPct val="50000"/>
              </a:spcBef>
              <a:buFontTx/>
              <a:buChar char="•"/>
              <a:tabLst>
                <a:tab pos="358775" algn="l"/>
              </a:tabLst>
              <a:defRPr/>
            </a:pPr>
            <a:r>
              <a:rPr lang="en-US" altLang="cs-CZ" sz="1800" dirty="0" smtClean="0">
                <a:latin typeface="+mn-lt"/>
              </a:rPr>
              <a:t>    90% arise in male meiosis (recombination      	between repetitive sequences)</a:t>
            </a:r>
            <a:endParaRPr lang="en-US" altLang="cs-CZ" dirty="0">
              <a:solidFill>
                <a:schemeClr val="folHlin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285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sz="3200" b="1" dirty="0" err="1" smtClean="0">
                <a:solidFill>
                  <a:srgbClr val="C00000"/>
                </a:solidFill>
                <a:latin typeface="+mn-lt"/>
              </a:rPr>
              <a:t>Microduplication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                                  </a:t>
            </a:r>
            <a:r>
              <a:rPr lang="cs-CZ" sz="3200" b="1" dirty="0" smtClean="0">
                <a:solidFill>
                  <a:srgbClr val="C00000"/>
                </a:solidFill>
                <a:latin typeface="+mn-lt"/>
              </a:rPr>
              <a:t>syndrome  22q11</a:t>
            </a:r>
            <a:endParaRPr lang="cs-CZ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697038"/>
            <a:ext cx="3311525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31963"/>
            <a:ext cx="41624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280988"/>
            <a:ext cx="3767138" cy="1052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4508500"/>
            <a:ext cx="3357562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4964113" y="5157788"/>
            <a:ext cx="3816350" cy="1355725"/>
          </a:xfrm>
          <a:ln w="38100" cap="sq">
            <a:solidFill>
              <a:srgbClr val="000000"/>
            </a:solidFill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Vrstvy">
  <a:themeElements>
    <a:clrScheme name="Vrstvy 10">
      <a:dk1>
        <a:srgbClr val="000000"/>
      </a:dk1>
      <a:lt1>
        <a:srgbClr val="FFFFFF"/>
      </a:lt1>
      <a:dk2>
        <a:srgbClr val="660033"/>
      </a:dk2>
      <a:lt2>
        <a:srgbClr val="666699"/>
      </a:lt2>
      <a:accent1>
        <a:srgbClr val="95A3D1"/>
      </a:accent1>
      <a:accent2>
        <a:srgbClr val="FFFF66"/>
      </a:accent2>
      <a:accent3>
        <a:srgbClr val="FFFFFF"/>
      </a:accent3>
      <a:accent4>
        <a:srgbClr val="000000"/>
      </a:accent4>
      <a:accent5>
        <a:srgbClr val="C8CEE5"/>
      </a:accent5>
      <a:accent6>
        <a:srgbClr val="E7E75C"/>
      </a:accent6>
      <a:hlink>
        <a:srgbClr val="5A84D8"/>
      </a:hlink>
      <a:folHlink>
        <a:srgbClr val="CCCC99"/>
      </a:folHlink>
    </a:clrScheme>
    <a:fontScheme name="Vrstv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Vrstvy">
  <a:themeElements>
    <a:clrScheme name="Vrstvy 10">
      <a:dk1>
        <a:srgbClr val="000000"/>
      </a:dk1>
      <a:lt1>
        <a:srgbClr val="FFFFFF"/>
      </a:lt1>
      <a:dk2>
        <a:srgbClr val="660033"/>
      </a:dk2>
      <a:lt2>
        <a:srgbClr val="666699"/>
      </a:lt2>
      <a:accent1>
        <a:srgbClr val="95A3D1"/>
      </a:accent1>
      <a:accent2>
        <a:srgbClr val="FFFF66"/>
      </a:accent2>
      <a:accent3>
        <a:srgbClr val="FFFFFF"/>
      </a:accent3>
      <a:accent4>
        <a:srgbClr val="000000"/>
      </a:accent4>
      <a:accent5>
        <a:srgbClr val="C8CEE5"/>
      </a:accent5>
      <a:accent6>
        <a:srgbClr val="E7E75C"/>
      </a:accent6>
      <a:hlink>
        <a:srgbClr val="5A84D8"/>
      </a:hlink>
      <a:folHlink>
        <a:srgbClr val="CCCC99"/>
      </a:folHlink>
    </a:clrScheme>
    <a:fontScheme name="Vrstvy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rstvy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rstvy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rstvy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1136</Words>
  <Application>Microsoft Office PowerPoint</Application>
  <PresentationFormat>Předvádění na obrazovce (4:3)</PresentationFormat>
  <Paragraphs>182</Paragraphs>
  <Slides>47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47</vt:i4>
      </vt:variant>
    </vt:vector>
  </HeadingPairs>
  <TitlesOfParts>
    <vt:vector size="56" baseType="lpstr">
      <vt:lpstr>Arial</vt:lpstr>
      <vt:lpstr>Arial CE</vt:lpstr>
      <vt:lpstr>Comic Sans MS</vt:lpstr>
      <vt:lpstr>Symbol</vt:lpstr>
      <vt:lpstr>Times New Roman</vt:lpstr>
      <vt:lpstr>Trebuchet MS</vt:lpstr>
      <vt:lpstr>Wingdings</vt:lpstr>
      <vt:lpstr>1_Vrstvy</vt:lpstr>
      <vt:lpstr>3_Vrstvy</vt:lpstr>
      <vt:lpstr>Medical genetics III</vt:lpstr>
      <vt:lpstr>Duplications (dup)</vt:lpstr>
      <vt:lpstr>Inter- a intrachromozomal duplication Tandem and reverse tandem duplication</vt:lpstr>
      <vt:lpstr>Unequal crossing-over, duplication and muation of Bar gene in Drosophila</vt:lpstr>
      <vt:lpstr>Bar duplication in Drosophila B+,B affects facet number in compound eyes</vt:lpstr>
      <vt:lpstr>Prezentace aplikace PowerPoint</vt:lpstr>
      <vt:lpstr>Duplications – effect of gene dosage! </vt:lpstr>
      <vt:lpstr>Charcot-Marie-Tooth (CMT1A) – duplication of cca 1,5 Mb</vt:lpstr>
      <vt:lpstr>Microduplication                                  syndrome  22q11</vt:lpstr>
      <vt:lpstr>Comparison of clinical features in deletion/duplication 22q11.2 - milder involvement, incomplete penetrance, high variable expressivity </vt:lpstr>
      <vt:lpstr>Syndrome inv dup(15) – ofen as marker chromosome !!!</vt:lpstr>
      <vt:lpstr>Small supernumerary marker chromosomes (sSMC)</vt:lpstr>
      <vt:lpstr>Characterization of sSMCs</vt:lpstr>
      <vt:lpstr>Prezentace aplikace PowerPoint</vt:lpstr>
      <vt:lpstr>Classification of sSMCs</vt:lpstr>
      <vt:lpstr>Prezentace aplikace PowerPoint</vt:lpstr>
      <vt:lpstr>Origin of sSMCs</vt:lpstr>
      <vt:lpstr>Origin of sSMCs</vt:lpstr>
      <vt:lpstr>Techniques used for identification of marker chromosomes</vt:lpstr>
      <vt:lpstr>Finding of a marker chromosome in the fetal karyotype is always a serious problem for prognosis estimation and further genetic counselling !!!It is necessary to determine the origin !!!</vt:lpstr>
      <vt:lpstr>sSMC - case report PATIENT 1 - reason for cytogenetic examination and its result</vt:lpstr>
      <vt:lpstr>Prezentace aplikace PowerPoint</vt:lpstr>
      <vt:lpstr>Prezentace aplikace PowerPoint</vt:lpstr>
      <vt:lpstr>Prezentace aplikace PowerPoint</vt:lpstr>
      <vt:lpstr>PATIENT 1 - FISH investigation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Inversions (i)</vt:lpstr>
      <vt:lpstr>Genetic significance of inversions</vt:lpstr>
      <vt:lpstr>Inversion and consequence of crossing-over in inverted heterozygotes  unbalanced chromosome aberrations in gametes after crossing-over - duplication - deletion (peric.) or dicentric - acentric fragment (parac.) - gametes unviable ! </vt:lpstr>
      <vt:lpstr>Inversions – case report </vt:lpstr>
      <vt:lpstr>Translocations</vt:lpstr>
      <vt:lpstr>Types of chromosomal translocations</vt:lpstr>
      <vt:lpstr>Congentital reciprocal translocations in humans</vt:lpstr>
      <vt:lpstr>Prezentace aplikace PowerPoint</vt:lpstr>
      <vt:lpstr>Segregation in translocation heterozygotes - possible formation of gametes with unbalanced assemblies - with duplication, deletion...</vt:lpstr>
      <vt:lpstr>Prezentace aplikace PowerPoint</vt:lpstr>
      <vt:lpstr>Robertsonian translocations are connected with acrocentric chromosomes in human</vt:lpstr>
      <vt:lpstr>Prezentace aplikace PowerPoint</vt:lpstr>
      <vt:lpstr>Robertsonina translocations and Down syndrome</vt:lpstr>
      <vt:lpstr>Karyotype of male with Down syndome casused by translocation t(14;21)</vt:lpstr>
      <vt:lpstr>45,XX,der(21;21)</vt:lpstr>
    </vt:vector>
  </TitlesOfParts>
  <Company>KGMB PřF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Kuglík</dc:creator>
  <cp:lastModifiedBy>jan smetty</cp:lastModifiedBy>
  <cp:revision>146</cp:revision>
  <dcterms:created xsi:type="dcterms:W3CDTF">2003-04-22T11:26:04Z</dcterms:created>
  <dcterms:modified xsi:type="dcterms:W3CDTF">2022-08-26T10:35:33Z</dcterms:modified>
</cp:coreProperties>
</file>