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4" r:id="rId4"/>
    <p:sldId id="261" r:id="rId5"/>
    <p:sldId id="263" r:id="rId6"/>
    <p:sldId id="259" r:id="rId7"/>
    <p:sldId id="262" r:id="rId8"/>
    <p:sldId id="260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43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7B22F-BB27-4F15-BCC1-EC5A59383EA4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E6109-2196-4EAF-9FEE-9FD11A10A8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0EE4E2B-7919-493C-B3FE-EA7D38D78655}" type="slidenum">
              <a:rPr lang="cs-CZ" altLang="cs-CZ" sz="1200" smtClean="0"/>
              <a:pPr/>
              <a:t>3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62143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68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81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99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40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53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2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13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6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95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7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56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4799-C410-4776-B062-4A2121834F9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A1412-14D2-4D7A-A77B-A0EEBF733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57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40960" cy="504055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cap="all" dirty="0"/>
              <a:t>Molekulární biologie prokaryot - </a:t>
            </a:r>
            <a:r>
              <a:rPr lang="cs-CZ" sz="3600" b="1" dirty="0"/>
              <a:t>cvičení </a:t>
            </a:r>
            <a:br>
              <a:rPr lang="cs-CZ" sz="1800" b="1" dirty="0"/>
            </a:br>
            <a:r>
              <a:rPr lang="cs-CZ" sz="1800" b="1" dirty="0"/>
              <a:t>podzim 2017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475456" y="2780928"/>
            <a:ext cx="7912968" cy="10801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4400" b="1" dirty="0">
                <a:solidFill>
                  <a:srgbClr val="00B050"/>
                </a:solidFill>
              </a:rPr>
              <a:t>Konjugace, Transdukce, PFGE – vyhodnocení</a:t>
            </a:r>
          </a:p>
          <a:p>
            <a:pPr algn="l"/>
            <a:r>
              <a:rPr lang="cs-CZ" sz="4400" b="1" dirty="0">
                <a:solidFill>
                  <a:srgbClr val="00B050"/>
                </a:solidFill>
              </a:rPr>
              <a:t>Izolace plazmidové DNA a bakteriální RNA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75456" y="4437112"/>
            <a:ext cx="64008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tx1"/>
                </a:solidFill>
              </a:rPr>
              <a:t>Ivana Mašlaňová</a:t>
            </a:r>
          </a:p>
          <a:p>
            <a:pPr algn="l"/>
            <a:r>
              <a:rPr lang="cs-CZ" sz="2000" i="1" dirty="0" err="1">
                <a:solidFill>
                  <a:schemeClr val="tx1"/>
                </a:solidFill>
              </a:rPr>
              <a:t>iva.maslanova</a:t>
            </a:r>
            <a:r>
              <a:rPr lang="en-US" sz="2000" i="1" dirty="0">
                <a:solidFill>
                  <a:schemeClr val="tx1"/>
                </a:solidFill>
              </a:rPr>
              <a:t>@</a:t>
            </a:r>
            <a:r>
              <a:rPr lang="cs-CZ" sz="2000" i="1" dirty="0">
                <a:solidFill>
                  <a:schemeClr val="tx1"/>
                </a:solidFill>
              </a:rPr>
              <a:t>gmail.com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0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260648"/>
            <a:ext cx="6625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Konjugace, Transdukce – vyhodnocení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96752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cs-CZ" u="sng" dirty="0"/>
              <a:t>Transdukce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vyhodnotit titr </a:t>
            </a:r>
            <a:r>
              <a:rPr lang="cs-CZ" dirty="0" err="1"/>
              <a:t>transdukujícího</a:t>
            </a:r>
            <a:r>
              <a:rPr lang="cs-CZ" dirty="0"/>
              <a:t> fága </a:t>
            </a:r>
            <a:r>
              <a:rPr lang="az-Cyrl-AZ" dirty="0"/>
              <a:t>ф</a:t>
            </a:r>
            <a:r>
              <a:rPr lang="cs-CZ" dirty="0"/>
              <a:t>JB (PFU/ml)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stanovit titr recipientního kmene RN4220 (CFU/ml)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vypočítat multiplicitu infekce  ze stanovených titrů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spočítat a vyhodnotit transdukce (selekce na Cd a na Tet)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vypočítat frekvence transdukce: </a:t>
            </a:r>
          </a:p>
          <a:p>
            <a:pPr lvl="1" indent="-12700"/>
            <a:r>
              <a:rPr lang="cs-CZ" b="1" dirty="0"/>
              <a:t>	A = Y/p ; Y- počet transduktant na 1 ml transdukční směsi, p – PFU/ml</a:t>
            </a:r>
          </a:p>
          <a:p>
            <a:pPr lvl="1" indent="-12700"/>
            <a:endParaRPr lang="cs-CZ" b="1" dirty="0"/>
          </a:p>
          <a:p>
            <a:pPr lvl="1" indent="-12700"/>
            <a:r>
              <a:rPr lang="cs-CZ" b="1" dirty="0">
                <a:solidFill>
                  <a:srgbClr val="00B050"/>
                </a:solidFill>
              </a:rPr>
              <a:t>Porovnat frekvence transdukce „tetracyklinového“ plazmidu a „kadmiového“ plazmidu.</a:t>
            </a:r>
          </a:p>
          <a:p>
            <a:pPr lvl="1" indent="-12700"/>
            <a:endParaRPr lang="cs-CZ" b="1" dirty="0"/>
          </a:p>
          <a:p>
            <a:pPr marL="0" lvl="1"/>
            <a:r>
              <a:rPr lang="cs-CZ" dirty="0"/>
              <a:t>B. </a:t>
            </a:r>
            <a:r>
              <a:rPr lang="cs-CZ" u="sng" dirty="0"/>
              <a:t>Konjugace</a:t>
            </a:r>
          </a:p>
          <a:p>
            <a:pPr marL="444500" lvl="1" indent="274638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spočítat počet </a:t>
            </a:r>
            <a:r>
              <a:rPr lang="cs-CZ" dirty="0" err="1"/>
              <a:t>konjugant</a:t>
            </a:r>
            <a:r>
              <a:rPr lang="cs-CZ" dirty="0"/>
              <a:t> vyrostlých na miskách,</a:t>
            </a:r>
          </a:p>
          <a:p>
            <a:pPr marL="444500" lvl="1" indent="274638">
              <a:buFont typeface="Arial" panose="020B0604020202020204" pitchFamily="34" charset="0"/>
              <a:buChar char="•"/>
            </a:pPr>
            <a:r>
              <a:rPr lang="cs-CZ" dirty="0"/>
              <a:t>vypočítat frekvenci vzniku </a:t>
            </a:r>
            <a:r>
              <a:rPr lang="cs-CZ" dirty="0" err="1"/>
              <a:t>rekombinant</a:t>
            </a:r>
            <a:r>
              <a:rPr lang="cs-CZ" dirty="0"/>
              <a:t> (poměr </a:t>
            </a:r>
            <a:r>
              <a:rPr lang="cs-CZ" dirty="0" err="1"/>
              <a:t>konjugant</a:t>
            </a:r>
            <a:r>
              <a:rPr lang="cs-CZ" dirty="0"/>
              <a:t>/ počet </a:t>
            </a:r>
            <a:r>
              <a:rPr lang="cs-CZ" dirty="0" err="1"/>
              <a:t>Hfr</a:t>
            </a:r>
            <a:r>
              <a:rPr lang="cs-CZ" dirty="0"/>
              <a:t> buněk)</a:t>
            </a:r>
          </a:p>
          <a:p>
            <a:pPr marL="444500" lvl="1" indent="274638">
              <a:buFont typeface="Arial" panose="020B0604020202020204" pitchFamily="34" charset="0"/>
              <a:buChar char="•"/>
            </a:pPr>
            <a:endParaRPr lang="cs-CZ" b="1" dirty="0"/>
          </a:p>
          <a:p>
            <a:pPr marL="444500" lvl="1"/>
            <a:r>
              <a:rPr lang="cs-CZ" b="1" dirty="0"/>
              <a:t>	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48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279400" y="742950"/>
            <a:ext cx="5676900" cy="56832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ISP8 – </a:t>
            </a:r>
            <a:r>
              <a:rPr lang="cs-CZ" altLang="cs-CZ" sz="2000" dirty="0" err="1">
                <a:solidFill>
                  <a:srgbClr val="000000"/>
                </a:solidFill>
              </a:rPr>
              <a:t>bezprofágový</a:t>
            </a:r>
            <a:r>
              <a:rPr lang="cs-CZ" altLang="cs-CZ" sz="2000" dirty="0">
                <a:solidFill>
                  <a:srgbClr val="000000"/>
                </a:solidFill>
              </a:rPr>
              <a:t> kmen odvozený z PS47</a:t>
            </a:r>
          </a:p>
          <a:p>
            <a:pPr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ISP8 (47+) – profág začleňující se do prvního fragmentu v </a:t>
            </a:r>
            <a:r>
              <a:rPr lang="cs-CZ" altLang="cs-CZ" sz="2000" dirty="0" err="1">
                <a:solidFill>
                  <a:srgbClr val="000000"/>
                </a:solidFill>
              </a:rPr>
              <a:t>makrorestrikčním</a:t>
            </a:r>
            <a:r>
              <a:rPr lang="cs-CZ" altLang="cs-CZ" sz="2000" dirty="0">
                <a:solidFill>
                  <a:srgbClr val="000000"/>
                </a:solidFill>
              </a:rPr>
              <a:t> spektru</a:t>
            </a:r>
          </a:p>
          <a:p>
            <a:pPr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ISP8 (53+) – profág začleňující se do druhého fragmentu v </a:t>
            </a:r>
            <a:r>
              <a:rPr lang="cs-CZ" altLang="cs-CZ" sz="2000" dirty="0" err="1">
                <a:solidFill>
                  <a:srgbClr val="000000"/>
                </a:solidFill>
              </a:rPr>
              <a:t>makrorestrikčním</a:t>
            </a:r>
            <a:r>
              <a:rPr lang="cs-CZ" altLang="cs-CZ" sz="2000" dirty="0">
                <a:solidFill>
                  <a:srgbClr val="000000"/>
                </a:solidFill>
              </a:rPr>
              <a:t> spektru</a:t>
            </a:r>
          </a:p>
          <a:p>
            <a:pPr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ISP8 (77+) – profág se </a:t>
            </a:r>
            <a:r>
              <a:rPr lang="cs-CZ" altLang="cs-CZ" sz="2000" i="1" dirty="0" err="1">
                <a:solidFill>
                  <a:srgbClr val="000000"/>
                </a:solidFill>
              </a:rPr>
              <a:t>Sma</a:t>
            </a:r>
            <a:r>
              <a:rPr lang="cs-CZ" altLang="cs-CZ" sz="2000" dirty="0" err="1">
                <a:solidFill>
                  <a:srgbClr val="000000"/>
                </a:solidFill>
              </a:rPr>
              <a:t>I</a:t>
            </a:r>
            <a:r>
              <a:rPr lang="cs-CZ" altLang="cs-CZ" sz="2000" dirty="0">
                <a:solidFill>
                  <a:srgbClr val="000000"/>
                </a:solidFill>
              </a:rPr>
              <a:t> místem v genomu začleňující se do pátého fragmentu v </a:t>
            </a:r>
            <a:r>
              <a:rPr lang="cs-CZ" altLang="cs-CZ" sz="2000" dirty="0" err="1">
                <a:solidFill>
                  <a:srgbClr val="000000"/>
                </a:solidFill>
              </a:rPr>
              <a:t>makrorestrikčním</a:t>
            </a:r>
            <a:r>
              <a:rPr lang="cs-CZ" altLang="cs-CZ" sz="2000" dirty="0">
                <a:solidFill>
                  <a:srgbClr val="000000"/>
                </a:solidFill>
              </a:rPr>
              <a:t> spektru</a:t>
            </a:r>
          </a:p>
          <a:p>
            <a:pPr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ISP8 (11+) – profág začleňující se do šestého fragmentu v </a:t>
            </a:r>
            <a:r>
              <a:rPr lang="cs-CZ" altLang="cs-CZ" sz="2000" dirty="0" err="1">
                <a:solidFill>
                  <a:srgbClr val="000000"/>
                </a:solidFill>
              </a:rPr>
              <a:t>makrorestrikčním</a:t>
            </a:r>
            <a:r>
              <a:rPr lang="cs-CZ" altLang="cs-CZ" sz="2000" dirty="0">
                <a:solidFill>
                  <a:srgbClr val="000000"/>
                </a:solidFill>
              </a:rPr>
              <a:t> spektru</a:t>
            </a:r>
          </a:p>
          <a:p>
            <a:pPr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PS47-  tři profágy v genomu </a:t>
            </a:r>
            <a:r>
              <a:rPr lang="el-GR" altLang="cs-CZ" sz="2000" dirty="0">
                <a:solidFill>
                  <a:srgbClr val="000000"/>
                </a:solidFill>
              </a:rPr>
              <a:t>ϕ</a:t>
            </a:r>
            <a:r>
              <a:rPr lang="cs-CZ" altLang="cs-CZ" sz="2000" dirty="0">
                <a:solidFill>
                  <a:srgbClr val="000000"/>
                </a:solidFill>
              </a:rPr>
              <a:t>11, </a:t>
            </a:r>
            <a:r>
              <a:rPr lang="el-GR" altLang="cs-CZ" sz="2000" dirty="0">
                <a:solidFill>
                  <a:srgbClr val="000000"/>
                </a:solidFill>
              </a:rPr>
              <a:t>ϕ</a:t>
            </a:r>
            <a:r>
              <a:rPr lang="cs-CZ" altLang="cs-CZ" sz="2000" dirty="0">
                <a:solidFill>
                  <a:srgbClr val="000000"/>
                </a:solidFill>
              </a:rPr>
              <a:t>12 a </a:t>
            </a:r>
            <a:r>
              <a:rPr lang="el-GR" altLang="cs-CZ" sz="2000" dirty="0">
                <a:solidFill>
                  <a:srgbClr val="000000"/>
                </a:solidFill>
              </a:rPr>
              <a:t>ϕ</a:t>
            </a:r>
            <a:r>
              <a:rPr lang="cs-CZ" altLang="cs-CZ" sz="2000" dirty="0">
                <a:solidFill>
                  <a:srgbClr val="000000"/>
                </a:solidFill>
              </a:rPr>
              <a:t>13</a:t>
            </a:r>
          </a:p>
          <a:p>
            <a:pPr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PS47 (77+) – čtyři profágy</a:t>
            </a:r>
          </a:p>
          <a:p>
            <a:pPr>
              <a:spcAft>
                <a:spcPts val="1200"/>
              </a:spcAft>
            </a:pPr>
            <a:r>
              <a:rPr lang="cs-CZ" altLang="cs-CZ" sz="2000" dirty="0">
                <a:solidFill>
                  <a:srgbClr val="000000"/>
                </a:solidFill>
              </a:rPr>
              <a:t>PS47 (53+) – čtyři profágy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-94165"/>
            <a:ext cx="7772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3200" kern="0" dirty="0">
                <a:solidFill>
                  <a:srgbClr val="000000"/>
                </a:solidFill>
              </a:rPr>
              <a:t>Kmeny </a:t>
            </a:r>
            <a:r>
              <a:rPr lang="cs-CZ" altLang="cs-CZ" sz="3200" i="1" kern="0" dirty="0" err="1">
                <a:solidFill>
                  <a:srgbClr val="000000"/>
                </a:solidFill>
              </a:rPr>
              <a:t>Staphylococcus</a:t>
            </a:r>
            <a:r>
              <a:rPr lang="cs-CZ" altLang="cs-CZ" sz="3200" i="1" kern="0" dirty="0">
                <a:solidFill>
                  <a:srgbClr val="000000"/>
                </a:solidFill>
              </a:rPr>
              <a:t> aureus</a:t>
            </a:r>
          </a:p>
        </p:txBody>
      </p:sp>
      <p:pic>
        <p:nvPicPr>
          <p:cNvPr id="1946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1309688"/>
            <a:ext cx="1531938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59083" y="227171"/>
            <a:ext cx="1400383" cy="104772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FF3300"/>
                </a:solidFill>
              </a:rPr>
              <a:t>ISP8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FF3300"/>
                </a:solidFill>
              </a:rPr>
              <a:t>PS47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FF3300"/>
                </a:solidFill>
              </a:rPr>
              <a:t>PS47 (53+)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FF3300"/>
                </a:solidFill>
              </a:rPr>
              <a:t>PS47(77+)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6483350" y="2525713"/>
            <a:ext cx="174625" cy="4286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765925" y="3282950"/>
            <a:ext cx="269875" cy="122238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440488" y="4102100"/>
            <a:ext cx="130175" cy="509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ovéPole 9"/>
          <p:cNvSpPr txBox="1">
            <a:spLocks noChangeArrowheads="1"/>
          </p:cNvSpPr>
          <p:nvPr/>
        </p:nvSpPr>
        <p:spPr bwMode="auto">
          <a:xfrm>
            <a:off x="6380163" y="2247900"/>
            <a:ext cx="338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466" name="TextovéPole 10"/>
          <p:cNvSpPr txBox="1">
            <a:spLocks noChangeArrowheads="1"/>
          </p:cNvSpPr>
          <p:nvPr/>
        </p:nvSpPr>
        <p:spPr bwMode="auto">
          <a:xfrm>
            <a:off x="5886450" y="4267200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</a:rPr>
              <a:t>11 a 13</a:t>
            </a:r>
          </a:p>
        </p:txBody>
      </p:sp>
      <p:sp>
        <p:nvSpPr>
          <p:cNvPr id="19467" name="TextovéPole 11"/>
          <p:cNvSpPr txBox="1">
            <a:spLocks noChangeArrowheads="1"/>
          </p:cNvSpPr>
          <p:nvPr/>
        </p:nvSpPr>
        <p:spPr bwMode="auto">
          <a:xfrm>
            <a:off x="6697663" y="3076575"/>
            <a:ext cx="338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2"/>
                </a:solidFill>
              </a:rPr>
              <a:t>53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7158038" y="4102100"/>
            <a:ext cx="244475" cy="800100"/>
          </a:xfrm>
          <a:prstGeom prst="straightConnector1">
            <a:avLst/>
          </a:prstGeom>
          <a:ln>
            <a:solidFill>
              <a:srgbClr val="99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7123113" y="4102100"/>
            <a:ext cx="244475" cy="1349375"/>
          </a:xfrm>
          <a:prstGeom prst="straightConnector1">
            <a:avLst/>
          </a:prstGeom>
          <a:ln>
            <a:solidFill>
              <a:srgbClr val="99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ovéPole 14"/>
          <p:cNvSpPr txBox="1">
            <a:spLocks noChangeArrowheads="1"/>
          </p:cNvSpPr>
          <p:nvPr/>
        </p:nvSpPr>
        <p:spPr bwMode="auto">
          <a:xfrm>
            <a:off x="7159625" y="3990975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99FF66"/>
                </a:solidFill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6801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879185" y="69939"/>
            <a:ext cx="2972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PFGE– </a:t>
            </a:r>
            <a:r>
              <a:rPr lang="cs-CZ" sz="2800" b="1" dirty="0">
                <a:solidFill>
                  <a:srgbClr val="00B050"/>
                </a:solidFill>
              </a:rPr>
              <a:t>vyhodnocení</a:t>
            </a:r>
            <a:endParaRPr lang="cs-CZ" sz="2400" b="1" dirty="0">
              <a:solidFill>
                <a:srgbClr val="00B050"/>
              </a:solidFill>
            </a:endParaRPr>
          </a:p>
        </p:txBody>
      </p:sp>
      <p:pic>
        <p:nvPicPr>
          <p:cNvPr id="19" name="obrázek 1"/>
          <p:cNvPicPr/>
          <p:nvPr/>
        </p:nvPicPr>
        <p:blipFill>
          <a:blip r:embed="rId2" cstate="print">
            <a:lum contrast="10000"/>
          </a:blip>
          <a:srcRect l="951" t="3413" r="2085" b="2676"/>
          <a:stretch>
            <a:fillRect/>
          </a:stretch>
        </p:blipFill>
        <p:spPr bwMode="auto">
          <a:xfrm>
            <a:off x="4427984" y="4369643"/>
            <a:ext cx="420814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Skupina 20"/>
          <p:cNvGrpSpPr/>
          <p:nvPr/>
        </p:nvGrpSpPr>
        <p:grpSpPr>
          <a:xfrm>
            <a:off x="4931596" y="333994"/>
            <a:ext cx="3614976" cy="3803293"/>
            <a:chOff x="4572001" y="302332"/>
            <a:chExt cx="3614976" cy="3803293"/>
          </a:xfrm>
        </p:grpSpPr>
        <p:pic>
          <p:nvPicPr>
            <p:cNvPr id="7" name="Obrázek 6" descr="pfge_10.2015 s čísly.jpg"/>
            <p:cNvPicPr/>
            <p:nvPr/>
          </p:nvPicPr>
          <p:blipFill rotWithShape="1">
            <a:blip r:embed="rId3" cstate="print">
              <a:lum contrast="20000"/>
            </a:blip>
            <a:srcRect l="4915" t="9109" r="56070" b="3427"/>
            <a:stretch/>
          </p:blipFill>
          <p:spPr bwMode="auto">
            <a:xfrm rot="10800000">
              <a:off x="4572001" y="302333"/>
              <a:ext cx="2087245" cy="377451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084168" y="3561058"/>
              <a:ext cx="535596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00B050"/>
                  </a:solidFill>
                </a:rPr>
                <a:t>ISP8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 rot="16200000">
              <a:off x="5287043" y="3522605"/>
              <a:ext cx="792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>
                  <a:solidFill>
                    <a:srgbClr val="00B050"/>
                  </a:solidFill>
                </a:rPr>
                <a:t>ISP8</a:t>
              </a:r>
              <a:r>
                <a:rPr lang="en-US" sz="1100" b="1" dirty="0">
                  <a:solidFill>
                    <a:srgbClr val="00B050"/>
                  </a:solidFill>
                </a:rPr>
                <a:t> [47+]</a:t>
              </a:r>
              <a:r>
                <a:rPr lang="cs-CZ" sz="1100" b="1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 rot="16200000">
              <a:off x="4144453" y="3352491"/>
              <a:ext cx="11167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>
                  <a:solidFill>
                    <a:srgbClr val="00B050"/>
                  </a:solidFill>
                </a:rPr>
                <a:t>ISP</a:t>
              </a:r>
              <a:r>
                <a:rPr lang="en-US" sz="1100" b="1" dirty="0">
                  <a:solidFill>
                    <a:srgbClr val="00B050"/>
                  </a:solidFill>
                </a:rPr>
                <a:t>8 [77+]</a:t>
              </a:r>
              <a:r>
                <a:rPr lang="cs-CZ" sz="1100" b="1" dirty="0">
                  <a:solidFill>
                    <a:srgbClr val="00B050"/>
                  </a:solidFill>
                </a:rPr>
                <a:t> </a:t>
              </a:r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 rot="10800000" flipV="1">
              <a:off x="4822059" y="1556792"/>
              <a:ext cx="139085" cy="144016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/>
            <p:nvPr/>
          </p:nvCxnSpPr>
          <p:spPr>
            <a:xfrm rot="10800000" flipV="1">
              <a:off x="5306872" y="2626174"/>
              <a:ext cx="139085" cy="144016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rot="10800000" flipV="1">
              <a:off x="5306871" y="1937763"/>
              <a:ext cx="139085" cy="144016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 rot="10800000" flipV="1">
              <a:off x="5674328" y="3150090"/>
              <a:ext cx="139085" cy="144016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9" b="4714"/>
            <a:stretch/>
          </p:blipFill>
          <p:spPr bwMode="auto">
            <a:xfrm>
              <a:off x="6706132" y="302332"/>
              <a:ext cx="1480845" cy="378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 rot="16200000">
              <a:off x="7740352" y="3660762"/>
              <a:ext cx="535596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FF0000"/>
                  </a:solidFill>
                </a:rPr>
                <a:t>ISP8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 rot="16200000">
              <a:off x="7250872" y="3438705"/>
              <a:ext cx="1007883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FF0000"/>
                  </a:solidFill>
                </a:rPr>
                <a:t>PS47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 rot="16200000">
              <a:off x="7000343" y="3433004"/>
              <a:ext cx="1007883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FF0000"/>
                  </a:solidFill>
                </a:rPr>
                <a:t>PS47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 rot="16200000">
              <a:off x="6679030" y="3411390"/>
              <a:ext cx="1108672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FF0000"/>
                  </a:solidFill>
                </a:rPr>
                <a:t>PS47</a:t>
              </a:r>
              <a:r>
                <a:rPr lang="en-US" sz="1200" b="1" dirty="0">
                  <a:solidFill>
                    <a:srgbClr val="FF0000"/>
                  </a:solidFill>
                </a:rPr>
                <a:t> [53+]</a:t>
              </a:r>
              <a:endParaRPr lang="cs-CZ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 rot="16200000">
              <a:off x="6399233" y="3411390"/>
              <a:ext cx="1108672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FF0000"/>
                  </a:solidFill>
                </a:rPr>
                <a:t>PS47</a:t>
              </a:r>
              <a:r>
                <a:rPr lang="en-US" sz="1200" b="1" dirty="0">
                  <a:solidFill>
                    <a:srgbClr val="FF0000"/>
                  </a:solidFill>
                </a:rPr>
                <a:t> [77+]</a:t>
              </a:r>
              <a:endParaRPr lang="cs-CZ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 rot="16200000">
              <a:off x="4445826" y="3339412"/>
              <a:ext cx="1116705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>
                  <a:solidFill>
                    <a:srgbClr val="00B050"/>
                  </a:solidFill>
                </a:rPr>
                <a:t>ISP</a:t>
              </a:r>
              <a:r>
                <a:rPr lang="en-US" sz="1100" b="1" dirty="0">
                  <a:solidFill>
                    <a:srgbClr val="00B050"/>
                  </a:solidFill>
                </a:rPr>
                <a:t>8 [77+]</a:t>
              </a:r>
              <a:r>
                <a:rPr lang="cs-CZ" sz="1100" b="1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 rot="16200000">
              <a:off x="5537101" y="3523590"/>
              <a:ext cx="792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>
                  <a:solidFill>
                    <a:srgbClr val="00B050"/>
                  </a:solidFill>
                </a:rPr>
                <a:t>ISP8</a:t>
              </a:r>
              <a:r>
                <a:rPr lang="en-US" sz="1100" b="1" dirty="0">
                  <a:solidFill>
                    <a:srgbClr val="00B050"/>
                  </a:solidFill>
                </a:rPr>
                <a:t> [47+]</a:t>
              </a:r>
              <a:r>
                <a:rPr lang="cs-CZ" sz="1100" b="1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 rot="16200000">
              <a:off x="5053263" y="3527669"/>
              <a:ext cx="792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>
                  <a:solidFill>
                    <a:srgbClr val="00B050"/>
                  </a:solidFill>
                </a:rPr>
                <a:t>ISP8</a:t>
              </a:r>
              <a:r>
                <a:rPr lang="en-US" sz="1100" b="1" dirty="0">
                  <a:solidFill>
                    <a:srgbClr val="00B050"/>
                  </a:solidFill>
                </a:rPr>
                <a:t> [53+]</a:t>
              </a:r>
              <a:r>
                <a:rPr lang="cs-CZ" sz="1100" b="1" dirty="0">
                  <a:solidFill>
                    <a:srgbClr val="00B050"/>
                  </a:solidFill>
                </a:rPr>
                <a:t> </a:t>
              </a:r>
            </a:p>
          </p:txBody>
        </p:sp>
        <p:cxnSp>
          <p:nvCxnSpPr>
            <p:cNvPr id="30" name="Přímá spojnice se šipkou 29"/>
            <p:cNvCxnSpPr/>
            <p:nvPr/>
          </p:nvCxnSpPr>
          <p:spPr>
            <a:xfrm rot="10800000" flipV="1">
              <a:off x="7225301" y="2850930"/>
              <a:ext cx="139085" cy="14401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 rot="10800000" flipV="1">
              <a:off x="6943569" y="2368372"/>
              <a:ext cx="139085" cy="14401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8" y="1415173"/>
            <a:ext cx="1531938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431916" y="332656"/>
            <a:ext cx="1400383" cy="104772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FF3300"/>
                </a:solidFill>
              </a:rPr>
              <a:t>ISP8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FF3300"/>
                </a:solidFill>
              </a:rPr>
              <a:t>PS47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FF3300"/>
                </a:solidFill>
              </a:rPr>
              <a:t>PS47 (53+)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FF3300"/>
                </a:solidFill>
              </a:rPr>
              <a:t>PS47(77+)</a:t>
            </a:r>
          </a:p>
        </p:txBody>
      </p:sp>
      <p:cxnSp>
        <p:nvCxnSpPr>
          <p:cNvPr id="34" name="Přímá spojnice se šipkou 33"/>
          <p:cNvCxnSpPr/>
          <p:nvPr/>
        </p:nvCxnSpPr>
        <p:spPr>
          <a:xfrm flipV="1">
            <a:off x="656183" y="2631198"/>
            <a:ext cx="174625" cy="4286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938758" y="3388435"/>
            <a:ext cx="269875" cy="122238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613321" y="4207585"/>
            <a:ext cx="130175" cy="509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9"/>
          <p:cNvSpPr txBox="1">
            <a:spLocks noChangeArrowheads="1"/>
          </p:cNvSpPr>
          <p:nvPr/>
        </p:nvSpPr>
        <p:spPr bwMode="auto">
          <a:xfrm>
            <a:off x="552996" y="2353385"/>
            <a:ext cx="338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ovéPole 10"/>
          <p:cNvSpPr txBox="1">
            <a:spLocks noChangeArrowheads="1"/>
          </p:cNvSpPr>
          <p:nvPr/>
        </p:nvSpPr>
        <p:spPr bwMode="auto">
          <a:xfrm>
            <a:off x="59283" y="4372685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</a:rPr>
              <a:t>11 a 13</a:t>
            </a:r>
          </a:p>
        </p:txBody>
      </p:sp>
      <p:sp>
        <p:nvSpPr>
          <p:cNvPr id="39" name="TextovéPole 11"/>
          <p:cNvSpPr txBox="1">
            <a:spLocks noChangeArrowheads="1"/>
          </p:cNvSpPr>
          <p:nvPr/>
        </p:nvSpPr>
        <p:spPr bwMode="auto">
          <a:xfrm>
            <a:off x="870496" y="3182060"/>
            <a:ext cx="338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2"/>
                </a:solidFill>
              </a:rPr>
              <a:t>53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1330871" y="4207585"/>
            <a:ext cx="244475" cy="800100"/>
          </a:xfrm>
          <a:prstGeom prst="straightConnector1">
            <a:avLst/>
          </a:prstGeom>
          <a:ln>
            <a:solidFill>
              <a:srgbClr val="99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1295946" y="4207585"/>
            <a:ext cx="244475" cy="1349375"/>
          </a:xfrm>
          <a:prstGeom prst="straightConnector1">
            <a:avLst/>
          </a:prstGeom>
          <a:ln>
            <a:solidFill>
              <a:srgbClr val="99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14"/>
          <p:cNvSpPr txBox="1">
            <a:spLocks noChangeArrowheads="1"/>
          </p:cNvSpPr>
          <p:nvPr/>
        </p:nvSpPr>
        <p:spPr bwMode="auto">
          <a:xfrm>
            <a:off x="1332458" y="4096460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99FF66"/>
                </a:solidFill>
              </a:rPr>
              <a:t>77</a:t>
            </a:r>
          </a:p>
        </p:txBody>
      </p:sp>
      <p:sp>
        <p:nvSpPr>
          <p:cNvPr id="43" name="Zástupný symbol pro obsah 2"/>
          <p:cNvSpPr>
            <a:spLocks noGrp="1"/>
          </p:cNvSpPr>
          <p:nvPr>
            <p:ph idx="1"/>
          </p:nvPr>
        </p:nvSpPr>
        <p:spPr>
          <a:xfrm>
            <a:off x="1888774" y="741325"/>
            <a:ext cx="2564402" cy="568325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cs-CZ" altLang="cs-CZ" sz="1600" dirty="0">
                <a:solidFill>
                  <a:srgbClr val="000000"/>
                </a:solidFill>
              </a:rPr>
              <a:t>ISP8 – </a:t>
            </a:r>
            <a:r>
              <a:rPr lang="cs-CZ" altLang="cs-CZ" sz="1600" dirty="0" err="1">
                <a:solidFill>
                  <a:srgbClr val="000000"/>
                </a:solidFill>
              </a:rPr>
              <a:t>bezprofágový</a:t>
            </a:r>
            <a:r>
              <a:rPr lang="cs-CZ" altLang="cs-CZ" sz="1600" dirty="0">
                <a:solidFill>
                  <a:srgbClr val="000000"/>
                </a:solidFill>
              </a:rPr>
              <a:t> kmen odvozený z PS47</a:t>
            </a:r>
          </a:p>
          <a:p>
            <a:pPr>
              <a:spcAft>
                <a:spcPts val="1200"/>
              </a:spcAft>
            </a:pPr>
            <a:r>
              <a:rPr lang="cs-CZ" altLang="cs-CZ" sz="1600" dirty="0">
                <a:solidFill>
                  <a:srgbClr val="000000"/>
                </a:solidFill>
              </a:rPr>
              <a:t>ISP8 (47+) – profág začleňující se do prvního fragmentu v </a:t>
            </a:r>
            <a:r>
              <a:rPr lang="cs-CZ" altLang="cs-CZ" sz="1600" dirty="0" err="1">
                <a:solidFill>
                  <a:srgbClr val="000000"/>
                </a:solidFill>
              </a:rPr>
              <a:t>makrorestrikčním</a:t>
            </a:r>
            <a:r>
              <a:rPr lang="cs-CZ" altLang="cs-CZ" sz="1600" dirty="0">
                <a:solidFill>
                  <a:srgbClr val="000000"/>
                </a:solidFill>
              </a:rPr>
              <a:t> spektru</a:t>
            </a:r>
          </a:p>
          <a:p>
            <a:pPr>
              <a:spcAft>
                <a:spcPts val="1200"/>
              </a:spcAft>
            </a:pPr>
            <a:r>
              <a:rPr lang="cs-CZ" altLang="cs-CZ" sz="1600" dirty="0">
                <a:solidFill>
                  <a:srgbClr val="000000"/>
                </a:solidFill>
              </a:rPr>
              <a:t>ISP8 (53+) – profág začleňující se do druhého fragmentu v </a:t>
            </a:r>
            <a:r>
              <a:rPr lang="cs-CZ" altLang="cs-CZ" sz="1600" dirty="0" err="1">
                <a:solidFill>
                  <a:srgbClr val="000000"/>
                </a:solidFill>
              </a:rPr>
              <a:t>makrorestrikčním</a:t>
            </a:r>
            <a:r>
              <a:rPr lang="cs-CZ" altLang="cs-CZ" sz="1600" dirty="0">
                <a:solidFill>
                  <a:srgbClr val="000000"/>
                </a:solidFill>
              </a:rPr>
              <a:t> spektru</a:t>
            </a:r>
          </a:p>
          <a:p>
            <a:pPr>
              <a:spcAft>
                <a:spcPts val="1200"/>
              </a:spcAft>
            </a:pPr>
            <a:r>
              <a:rPr lang="cs-CZ" altLang="cs-CZ" sz="1600" dirty="0">
                <a:solidFill>
                  <a:srgbClr val="000000"/>
                </a:solidFill>
              </a:rPr>
              <a:t>ISP8 (77+) – profág se </a:t>
            </a:r>
            <a:r>
              <a:rPr lang="cs-CZ" altLang="cs-CZ" sz="1600" i="1" dirty="0" err="1">
                <a:solidFill>
                  <a:srgbClr val="000000"/>
                </a:solidFill>
              </a:rPr>
              <a:t>Sma</a:t>
            </a:r>
            <a:r>
              <a:rPr lang="cs-CZ" altLang="cs-CZ" sz="1600" dirty="0" err="1">
                <a:solidFill>
                  <a:srgbClr val="000000"/>
                </a:solidFill>
              </a:rPr>
              <a:t>I</a:t>
            </a:r>
            <a:r>
              <a:rPr lang="cs-CZ" altLang="cs-CZ" sz="1600" dirty="0">
                <a:solidFill>
                  <a:srgbClr val="000000"/>
                </a:solidFill>
              </a:rPr>
              <a:t> místem v genomu začleňující se do pátého fragmentu v </a:t>
            </a:r>
            <a:r>
              <a:rPr lang="cs-CZ" altLang="cs-CZ" sz="1600" dirty="0" err="1">
                <a:solidFill>
                  <a:srgbClr val="000000"/>
                </a:solidFill>
              </a:rPr>
              <a:t>makrorestrikčním</a:t>
            </a:r>
            <a:r>
              <a:rPr lang="cs-CZ" altLang="cs-CZ" sz="1600" dirty="0">
                <a:solidFill>
                  <a:srgbClr val="000000"/>
                </a:solidFill>
              </a:rPr>
              <a:t> spektru</a:t>
            </a:r>
          </a:p>
          <a:p>
            <a:pPr>
              <a:spcAft>
                <a:spcPts val="1200"/>
              </a:spcAft>
            </a:pPr>
            <a:r>
              <a:rPr lang="cs-CZ" altLang="cs-CZ" sz="1600" dirty="0">
                <a:solidFill>
                  <a:srgbClr val="000000"/>
                </a:solidFill>
              </a:rPr>
              <a:t>ISP8 (11+) – profág začleňující se do šestého fragmentu v </a:t>
            </a:r>
            <a:r>
              <a:rPr lang="cs-CZ" altLang="cs-CZ" sz="1600" dirty="0" err="1">
                <a:solidFill>
                  <a:srgbClr val="000000"/>
                </a:solidFill>
              </a:rPr>
              <a:t>makrorestrikčním</a:t>
            </a:r>
            <a:r>
              <a:rPr lang="cs-CZ" altLang="cs-CZ" sz="1600" dirty="0">
                <a:solidFill>
                  <a:srgbClr val="000000"/>
                </a:solidFill>
              </a:rPr>
              <a:t> spektru</a:t>
            </a:r>
          </a:p>
          <a:p>
            <a:pPr>
              <a:spcAft>
                <a:spcPts val="1200"/>
              </a:spcAft>
            </a:pPr>
            <a:r>
              <a:rPr lang="cs-CZ" altLang="cs-CZ" sz="1600" dirty="0">
                <a:solidFill>
                  <a:srgbClr val="000000"/>
                </a:solidFill>
              </a:rPr>
              <a:t>PS47-  tři profágy v genomu </a:t>
            </a:r>
            <a:r>
              <a:rPr lang="el-GR" altLang="cs-CZ" sz="1600" dirty="0">
                <a:solidFill>
                  <a:srgbClr val="000000"/>
                </a:solidFill>
              </a:rPr>
              <a:t>ϕ</a:t>
            </a:r>
            <a:r>
              <a:rPr lang="cs-CZ" altLang="cs-CZ" sz="1600" dirty="0">
                <a:solidFill>
                  <a:srgbClr val="000000"/>
                </a:solidFill>
              </a:rPr>
              <a:t>11, </a:t>
            </a:r>
            <a:r>
              <a:rPr lang="el-GR" altLang="cs-CZ" sz="1600" dirty="0">
                <a:solidFill>
                  <a:srgbClr val="000000"/>
                </a:solidFill>
              </a:rPr>
              <a:t>ϕ</a:t>
            </a:r>
            <a:r>
              <a:rPr lang="cs-CZ" altLang="cs-CZ" sz="1600" dirty="0">
                <a:solidFill>
                  <a:srgbClr val="000000"/>
                </a:solidFill>
              </a:rPr>
              <a:t>12 a </a:t>
            </a:r>
            <a:r>
              <a:rPr lang="el-GR" altLang="cs-CZ" sz="1600" dirty="0">
                <a:solidFill>
                  <a:srgbClr val="000000"/>
                </a:solidFill>
              </a:rPr>
              <a:t>ϕ</a:t>
            </a:r>
            <a:r>
              <a:rPr lang="cs-CZ" altLang="cs-CZ" sz="1600" dirty="0">
                <a:solidFill>
                  <a:srgbClr val="000000"/>
                </a:solidFill>
              </a:rPr>
              <a:t>13</a:t>
            </a:r>
          </a:p>
          <a:p>
            <a:pPr>
              <a:spcAft>
                <a:spcPts val="1200"/>
              </a:spcAft>
            </a:pPr>
            <a:r>
              <a:rPr lang="cs-CZ" altLang="cs-CZ" sz="1600" dirty="0">
                <a:solidFill>
                  <a:srgbClr val="000000"/>
                </a:solidFill>
              </a:rPr>
              <a:t>PS47 (77+) – čtyři profágy</a:t>
            </a:r>
          </a:p>
          <a:p>
            <a:pPr>
              <a:spcAft>
                <a:spcPts val="1200"/>
              </a:spcAft>
            </a:pPr>
            <a:r>
              <a:rPr lang="cs-CZ" altLang="cs-CZ" sz="1600" dirty="0">
                <a:solidFill>
                  <a:srgbClr val="000000"/>
                </a:solidFill>
              </a:rPr>
              <a:t>PS47 (53+) – čtyři profágy</a:t>
            </a:r>
          </a:p>
        </p:txBody>
      </p:sp>
    </p:spTree>
    <p:extLst>
      <p:ext uri="{BB962C8B-B14F-4D97-AF65-F5344CB8AC3E}">
        <p14:creationId xmlns:p14="http://schemas.microsoft.com/office/powerpoint/2010/main" val="156475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pro obsah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300712"/>
              </p:ext>
            </p:extLst>
          </p:nvPr>
        </p:nvGraphicFramePr>
        <p:xfrm>
          <a:off x="35496" y="0"/>
          <a:ext cx="6768752" cy="5077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6857865" imgH="5143500" progId="AcroExch.Document.11">
                  <p:embed/>
                </p:oleObj>
              </mc:Choice>
              <mc:Fallback>
                <p:oleObj name="Acrobat Document" r:id="rId3" imgW="6857865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0"/>
                        <a:ext cx="6768752" cy="5077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B483619B-724D-4F73-A509-5DF964681E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9470" y="3453655"/>
            <a:ext cx="2629556" cy="38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4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16632"/>
            <a:ext cx="4273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Izolace plazmidové DNA</a:t>
            </a:r>
          </a:p>
        </p:txBody>
      </p:sp>
      <p:pic>
        <p:nvPicPr>
          <p:cNvPr id="2050" name="Picture 2" descr="Výsledek obrázku pro plasmid isolation kit ro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4198"/>
            <a:ext cx="541020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03421"/>
            <a:ext cx="2682126" cy="28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944193"/>
            <a:ext cx="2888734" cy="286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28184" y="467380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tetracyklin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71138" y="3707740"/>
            <a:ext cx="106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kadmium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22097" y="1452728"/>
            <a:ext cx="2393719" cy="2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b="1" dirty="0">
                <a:solidFill>
                  <a:srgbClr val="00B050"/>
                </a:solidFill>
              </a:rPr>
              <a:t>b</a:t>
            </a:r>
            <a:r>
              <a:rPr lang="en-US" sz="1000" b="1" dirty="0">
                <a:solidFill>
                  <a:srgbClr val="00B050"/>
                </a:solidFill>
              </a:rPr>
              <a:t>u</a:t>
            </a:r>
            <a:r>
              <a:rPr lang="cs-CZ" sz="1000" b="1" dirty="0" err="1">
                <a:solidFill>
                  <a:srgbClr val="00B050"/>
                </a:solidFill>
              </a:rPr>
              <a:t>ňky</a:t>
            </a:r>
            <a:r>
              <a:rPr lang="cs-CZ" sz="1000" b="1" dirty="0">
                <a:solidFill>
                  <a:srgbClr val="00B050"/>
                </a:solidFill>
              </a:rPr>
              <a:t> </a:t>
            </a:r>
            <a:r>
              <a:rPr lang="cs-CZ" sz="1000" b="1" i="1" dirty="0">
                <a:solidFill>
                  <a:srgbClr val="00B050"/>
                </a:solidFill>
              </a:rPr>
              <a:t>S. aureus </a:t>
            </a:r>
            <a:r>
              <a:rPr lang="cs-CZ" sz="1000" b="1" dirty="0">
                <a:solidFill>
                  <a:srgbClr val="00B050"/>
                </a:solidFill>
              </a:rPr>
              <a:t>promýváme v PBS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27766" y="1814953"/>
            <a:ext cx="2880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b="1" u="sng" dirty="0">
                <a:solidFill>
                  <a:srgbClr val="00B050"/>
                </a:solidFill>
              </a:rPr>
              <a:t>b</a:t>
            </a:r>
            <a:r>
              <a:rPr lang="en-US" sz="1000" b="1" u="sng" dirty="0">
                <a:solidFill>
                  <a:srgbClr val="00B050"/>
                </a:solidFill>
              </a:rPr>
              <a:t>u</a:t>
            </a:r>
            <a:r>
              <a:rPr lang="cs-CZ" sz="1000" b="1" u="sng" dirty="0" err="1">
                <a:solidFill>
                  <a:srgbClr val="00B050"/>
                </a:solidFill>
              </a:rPr>
              <a:t>ňky</a:t>
            </a:r>
            <a:r>
              <a:rPr lang="cs-CZ" sz="1000" b="1" u="sng" dirty="0">
                <a:solidFill>
                  <a:srgbClr val="00B050"/>
                </a:solidFill>
              </a:rPr>
              <a:t> </a:t>
            </a:r>
            <a:r>
              <a:rPr lang="cs-CZ" sz="1000" b="1" i="1" u="sng" dirty="0">
                <a:solidFill>
                  <a:srgbClr val="00B050"/>
                </a:solidFill>
              </a:rPr>
              <a:t>S. aureus </a:t>
            </a:r>
            <a:r>
              <a:rPr lang="cs-CZ" sz="1000" b="1" u="sng" dirty="0">
                <a:solidFill>
                  <a:srgbClr val="00B050"/>
                </a:solidFill>
              </a:rPr>
              <a:t>navíc </a:t>
            </a:r>
            <a:r>
              <a:rPr lang="cs-CZ" sz="1000" b="1" u="sng" dirty="0" err="1">
                <a:solidFill>
                  <a:srgbClr val="00B050"/>
                </a:solidFill>
              </a:rPr>
              <a:t>lyzační</a:t>
            </a:r>
            <a:r>
              <a:rPr lang="cs-CZ" sz="1000" b="1" u="sng" dirty="0">
                <a:solidFill>
                  <a:srgbClr val="00B050"/>
                </a:solidFill>
              </a:rPr>
              <a:t> krok:</a:t>
            </a:r>
          </a:p>
          <a:p>
            <a:pPr marL="177800"/>
            <a:r>
              <a:rPr lang="cs-CZ" sz="1000" b="1" dirty="0">
                <a:solidFill>
                  <a:srgbClr val="00B050"/>
                </a:solidFill>
              </a:rPr>
              <a:t>235 </a:t>
            </a:r>
            <a:r>
              <a:rPr lang="el-GR" sz="1000" b="1" dirty="0">
                <a:solidFill>
                  <a:srgbClr val="00B050"/>
                </a:solidFill>
                <a:latin typeface="Calibri"/>
              </a:rPr>
              <a:t>μ</a:t>
            </a:r>
            <a:r>
              <a:rPr lang="cs-CZ" sz="1000" b="1" dirty="0">
                <a:solidFill>
                  <a:srgbClr val="00B050"/>
                </a:solidFill>
                <a:latin typeface="Calibri"/>
              </a:rPr>
              <a:t>l </a:t>
            </a:r>
            <a:r>
              <a:rPr lang="cs-CZ" sz="1000" b="1" dirty="0" err="1">
                <a:solidFill>
                  <a:srgbClr val="00B050"/>
                </a:solidFill>
                <a:latin typeface="Calibri"/>
              </a:rPr>
              <a:t>lyzačního</a:t>
            </a:r>
            <a:r>
              <a:rPr lang="cs-CZ" sz="1000" b="1" dirty="0">
                <a:solidFill>
                  <a:srgbClr val="00B050"/>
                </a:solidFill>
                <a:latin typeface="Calibri"/>
              </a:rPr>
              <a:t> roztoku + 15 </a:t>
            </a:r>
            <a:r>
              <a:rPr lang="el-GR" sz="1000" b="1" dirty="0">
                <a:solidFill>
                  <a:srgbClr val="00B050"/>
                </a:solidFill>
                <a:latin typeface="Calibri"/>
              </a:rPr>
              <a:t>μ</a:t>
            </a:r>
            <a:r>
              <a:rPr lang="cs-CZ" sz="1000" b="1" dirty="0">
                <a:solidFill>
                  <a:srgbClr val="00B050"/>
                </a:solidFill>
                <a:latin typeface="Calibri"/>
              </a:rPr>
              <a:t>l</a:t>
            </a:r>
            <a:endParaRPr lang="cs-CZ" sz="1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5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60648"/>
            <a:ext cx="8568952" cy="284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 marR="71755">
              <a:lnSpc>
                <a:spcPct val="115000"/>
              </a:lnSpc>
              <a:spcBef>
                <a:spcPts val="1245"/>
              </a:spcBef>
              <a:spcAft>
                <a:spcPts val="0"/>
              </a:spcAft>
            </a:pPr>
            <a:r>
              <a:rPr lang="en-US" sz="1600" b="1" u="sng" spc="-5" dirty="0" err="1">
                <a:ea typeface="Calibri"/>
                <a:cs typeface="Times New Roman"/>
              </a:rPr>
              <a:t>Elektroforetická</a:t>
            </a:r>
            <a:r>
              <a:rPr lang="en-US" sz="1600" b="1" u="sng" spc="-20" dirty="0">
                <a:ea typeface="Calibri"/>
                <a:cs typeface="Times New Roman"/>
              </a:rPr>
              <a:t> </a:t>
            </a:r>
            <a:r>
              <a:rPr lang="en-US" sz="1600" b="1" u="sng" spc="-5" dirty="0" err="1">
                <a:ea typeface="Calibri"/>
                <a:cs typeface="Times New Roman"/>
              </a:rPr>
              <a:t>mobilita</a:t>
            </a:r>
            <a:r>
              <a:rPr lang="en-US" sz="1600" b="1" u="sng" dirty="0">
                <a:ea typeface="Calibri"/>
                <a:cs typeface="Times New Roman"/>
              </a:rPr>
              <a:t> od</a:t>
            </a:r>
            <a:r>
              <a:rPr lang="en-US" sz="1600" b="1" u="sng" spc="-5" dirty="0">
                <a:ea typeface="Calibri"/>
                <a:cs typeface="Times New Roman"/>
              </a:rPr>
              <a:t> </a:t>
            </a:r>
            <a:r>
              <a:rPr lang="en-US" sz="1600" b="1" u="sng" spc="-5" dirty="0" err="1">
                <a:ea typeface="Calibri"/>
                <a:cs typeface="Times New Roman"/>
              </a:rPr>
              <a:t>nejnižší</a:t>
            </a:r>
            <a:r>
              <a:rPr lang="en-US" sz="1600" b="1" u="sng" dirty="0">
                <a:ea typeface="Calibri"/>
                <a:cs typeface="Times New Roman"/>
              </a:rPr>
              <a:t> </a:t>
            </a:r>
            <a:r>
              <a:rPr lang="en-US" sz="1600" b="1" u="sng" dirty="0" err="1">
                <a:ea typeface="Calibri"/>
                <a:cs typeface="Times New Roman"/>
              </a:rPr>
              <a:t>po</a:t>
            </a:r>
            <a:r>
              <a:rPr lang="en-US" sz="1600" b="1" u="sng" dirty="0">
                <a:ea typeface="Calibri"/>
                <a:cs typeface="Times New Roman"/>
              </a:rPr>
              <a:t> </a:t>
            </a:r>
            <a:r>
              <a:rPr lang="en-US" sz="1600" b="1" u="sng" spc="-5" dirty="0" err="1">
                <a:ea typeface="Calibri"/>
                <a:cs typeface="Times New Roman"/>
              </a:rPr>
              <a:t>nejvyšší</a:t>
            </a:r>
            <a:r>
              <a:rPr lang="en-US" sz="1600" b="1" u="sng" spc="-5" dirty="0">
                <a:ea typeface="Calibri"/>
                <a:cs typeface="Times New Roman"/>
              </a:rPr>
              <a:t>:</a:t>
            </a:r>
            <a:r>
              <a:rPr lang="en-US" sz="1600" b="1" u="sng" dirty="0">
                <a:ea typeface="Calibri"/>
                <a:cs typeface="Times New Roman"/>
              </a:rPr>
              <a:t> </a:t>
            </a:r>
            <a:endParaRPr lang="cs-CZ" sz="1600" b="1" dirty="0">
              <a:ea typeface="Calibri"/>
              <a:cs typeface="Times New Roman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Calibri"/>
              </a:rPr>
              <a:t> </a:t>
            </a:r>
            <a:endParaRPr lang="cs-CZ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b="1" i="1" spc="-5" dirty="0" err="1">
                <a:ea typeface="Symbol"/>
                <a:cs typeface="Times New Roman"/>
              </a:rPr>
              <a:t>Štěpená</a:t>
            </a:r>
            <a:r>
              <a:rPr lang="en-US" sz="1400" b="1" i="1" spc="-5" dirty="0">
                <a:ea typeface="Symbol"/>
                <a:cs typeface="Times New Roman"/>
              </a:rPr>
              <a:t>,</a:t>
            </a:r>
            <a:r>
              <a:rPr lang="en-US" sz="1400" b="1" i="1" spc="-10" dirty="0">
                <a:ea typeface="Symbol"/>
                <a:cs typeface="Times New Roman"/>
              </a:rPr>
              <a:t> </a:t>
            </a:r>
            <a:r>
              <a:rPr lang="en-US" sz="1400" b="1" i="1" spc="-5" dirty="0" err="1">
                <a:ea typeface="Symbol"/>
                <a:cs typeface="Times New Roman"/>
              </a:rPr>
              <a:t>otevřená</a:t>
            </a:r>
            <a:r>
              <a:rPr lang="en-US" sz="1400" b="1" i="1" spc="5" dirty="0">
                <a:ea typeface="Symbol"/>
                <a:cs typeface="Times New Roman"/>
              </a:rPr>
              <a:t> </a:t>
            </a:r>
            <a:r>
              <a:rPr lang="en-US" sz="1400" b="1" i="1" spc="-5" dirty="0" err="1">
                <a:ea typeface="Symbol"/>
                <a:cs typeface="Times New Roman"/>
              </a:rPr>
              <a:t>cirkulární</a:t>
            </a:r>
            <a:r>
              <a:rPr lang="en-US" sz="1400" b="1" i="1" dirty="0">
                <a:ea typeface="Symbol"/>
                <a:cs typeface="Times New Roman"/>
              </a:rPr>
              <a:t> </a:t>
            </a:r>
            <a:r>
              <a:rPr lang="en-US" sz="1400" b="1" i="1" spc="-5" dirty="0">
                <a:ea typeface="Symbol"/>
                <a:cs typeface="Times New Roman"/>
              </a:rPr>
              <a:t>forma (nicked):</a:t>
            </a:r>
            <a:r>
              <a:rPr lang="en-US" sz="1400" b="1" i="1" spc="10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štěpena</a:t>
            </a:r>
            <a:r>
              <a:rPr lang="en-US" sz="1400" dirty="0">
                <a:ea typeface="Symbol"/>
                <a:cs typeface="Times New Roman"/>
              </a:rPr>
              <a:t> v</a:t>
            </a:r>
            <a:r>
              <a:rPr lang="en-US" sz="1400" spc="-5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jednom</a:t>
            </a:r>
            <a:r>
              <a:rPr lang="en-US" sz="1400" spc="5" dirty="0">
                <a:ea typeface="Symbol"/>
                <a:cs typeface="Times New Roman"/>
              </a:rPr>
              <a:t> </a:t>
            </a:r>
            <a:r>
              <a:rPr lang="en-US" sz="1400" dirty="0">
                <a:ea typeface="Symbol"/>
                <a:cs typeface="Times New Roman"/>
              </a:rPr>
              <a:t>z</a:t>
            </a:r>
            <a:r>
              <a:rPr lang="en-US" sz="1400" spc="5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řetězců</a:t>
            </a:r>
            <a:r>
              <a:rPr lang="en-US" sz="1400" spc="-15" dirty="0">
                <a:ea typeface="Symbol"/>
                <a:cs typeface="Times New Roman"/>
              </a:rPr>
              <a:t> </a:t>
            </a:r>
            <a:r>
              <a:rPr lang="en-US" sz="1400" spc="-5" dirty="0">
                <a:ea typeface="Symbol"/>
                <a:cs typeface="Times New Roman"/>
              </a:rPr>
              <a:t>DNA - </a:t>
            </a:r>
            <a:r>
              <a:rPr lang="en-US" sz="1400" b="1" spc="-5" dirty="0">
                <a:solidFill>
                  <a:srgbClr val="00B050"/>
                </a:solidFill>
                <a:ea typeface="Symbol"/>
                <a:cs typeface="Times New Roman"/>
              </a:rPr>
              <a:t>NEJPOMALEJŠÍ</a:t>
            </a:r>
            <a:endParaRPr lang="cs-CZ" sz="1400" dirty="0">
              <a:ea typeface="Symbol"/>
              <a:cs typeface="Times New Roman"/>
            </a:endParaRPr>
          </a:p>
          <a:p>
            <a:pPr marL="180340" indent="-90170">
              <a:spcAft>
                <a:spcPts val="0"/>
              </a:spcAft>
            </a:pPr>
            <a:r>
              <a:rPr lang="en-US" sz="1400" dirty="0">
                <a:ea typeface="Calibri"/>
                <a:cs typeface="Calibri"/>
              </a:rPr>
              <a:t> </a:t>
            </a:r>
            <a:endParaRPr lang="cs-CZ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563245" algn="l"/>
              </a:tabLst>
            </a:pPr>
            <a:r>
              <a:rPr lang="en-US" sz="1400" b="1" i="1" spc="-5" dirty="0" err="1">
                <a:ea typeface="Symbol"/>
                <a:cs typeface="Times New Roman"/>
              </a:rPr>
              <a:t>Lineární</a:t>
            </a:r>
            <a:r>
              <a:rPr lang="en-US" sz="1400" b="1" i="1" dirty="0">
                <a:ea typeface="Symbol"/>
                <a:cs typeface="Times New Roman"/>
              </a:rPr>
              <a:t> </a:t>
            </a:r>
            <a:r>
              <a:rPr lang="en-US" sz="1400" b="1" i="1" spc="-5" dirty="0">
                <a:ea typeface="Symbol"/>
                <a:cs typeface="Times New Roman"/>
              </a:rPr>
              <a:t>forma (linear)</a:t>
            </a:r>
            <a:r>
              <a:rPr lang="en-US" sz="1400" b="1" spc="-5" dirty="0">
                <a:ea typeface="Symbol"/>
                <a:cs typeface="Times New Roman"/>
              </a:rPr>
              <a:t>: </a:t>
            </a:r>
            <a:r>
              <a:rPr lang="en-US" sz="1400" spc="-5" dirty="0" err="1">
                <a:ea typeface="Symbol"/>
                <a:cs typeface="Times New Roman"/>
              </a:rPr>
              <a:t>linearizovaná</a:t>
            </a:r>
            <a:r>
              <a:rPr lang="en-US" sz="1400" dirty="0">
                <a:ea typeface="Symbol"/>
                <a:cs typeface="Times New Roman"/>
              </a:rPr>
              <a:t> </a:t>
            </a:r>
            <a:r>
              <a:rPr lang="en-US" sz="1400" spc="-5" dirty="0">
                <a:ea typeface="Symbol"/>
                <a:cs typeface="Times New Roman"/>
              </a:rPr>
              <a:t>forma, </a:t>
            </a:r>
            <a:r>
              <a:rPr lang="en-US" sz="1400" spc="-5" dirty="0" err="1">
                <a:ea typeface="Symbol"/>
                <a:cs typeface="Times New Roman"/>
              </a:rPr>
              <a:t>vznik</a:t>
            </a:r>
            <a:r>
              <a:rPr lang="en-US" sz="1400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rozštěpením</a:t>
            </a:r>
            <a:r>
              <a:rPr lang="en-US" sz="1400" spc="-10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obou</a:t>
            </a:r>
            <a:r>
              <a:rPr lang="en-US" sz="1400" spc="-5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řetězců</a:t>
            </a:r>
            <a:r>
              <a:rPr lang="en-US" sz="1400" spc="-5" dirty="0">
                <a:ea typeface="Symbol"/>
                <a:cs typeface="Times New Roman"/>
              </a:rPr>
              <a:t>.</a:t>
            </a:r>
            <a:endParaRPr lang="cs-CZ" sz="1400" dirty="0">
              <a:ea typeface="Symbol"/>
              <a:cs typeface="Times New Roman"/>
            </a:endParaRPr>
          </a:p>
          <a:p>
            <a:pPr marL="180340" indent="-90170">
              <a:spcAft>
                <a:spcPts val="0"/>
              </a:spcAft>
              <a:tabLst>
                <a:tab pos="563245" algn="l"/>
              </a:tabLst>
            </a:pPr>
            <a:r>
              <a:rPr lang="en-US" sz="1400" dirty="0">
                <a:ea typeface="Calibri"/>
                <a:cs typeface="Calibri"/>
              </a:rPr>
              <a:t> </a:t>
            </a:r>
            <a:endParaRPr lang="cs-CZ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b="1" i="1" spc="-5" dirty="0" err="1">
                <a:ea typeface="Symbol"/>
                <a:cs typeface="Times New Roman"/>
              </a:rPr>
              <a:t>Uvolněná</a:t>
            </a:r>
            <a:r>
              <a:rPr lang="en-US" sz="1400" b="1" i="1" spc="-5" dirty="0">
                <a:ea typeface="Symbol"/>
                <a:cs typeface="Times New Roman"/>
              </a:rPr>
              <a:t> </a:t>
            </a:r>
            <a:r>
              <a:rPr lang="en-US" sz="1400" b="1" i="1" spc="-5" dirty="0" err="1">
                <a:ea typeface="Symbol"/>
                <a:cs typeface="Times New Roman"/>
              </a:rPr>
              <a:t>cirkulární</a:t>
            </a:r>
            <a:r>
              <a:rPr lang="en-US" sz="1400" b="1" i="1" dirty="0">
                <a:ea typeface="Symbol"/>
                <a:cs typeface="Times New Roman"/>
              </a:rPr>
              <a:t> forma (relax circular)</a:t>
            </a:r>
            <a:r>
              <a:rPr lang="en-US" sz="1400" b="1" dirty="0">
                <a:ea typeface="Symbol"/>
                <a:cs typeface="Times New Roman"/>
              </a:rPr>
              <a:t>:</a:t>
            </a:r>
            <a:r>
              <a:rPr lang="en-US" sz="1400" b="1" spc="-15" dirty="0">
                <a:ea typeface="Symbol"/>
                <a:cs typeface="Times New Roman"/>
              </a:rPr>
              <a:t> </a:t>
            </a:r>
            <a:r>
              <a:rPr lang="en-US" sz="1400" dirty="0" err="1">
                <a:ea typeface="Symbol"/>
                <a:cs typeface="Times New Roman"/>
              </a:rPr>
              <a:t>oba</a:t>
            </a:r>
            <a:r>
              <a:rPr lang="en-US" sz="1400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řetězce</a:t>
            </a:r>
            <a:r>
              <a:rPr lang="en-US" sz="1400" spc="-10" dirty="0">
                <a:ea typeface="Symbol"/>
                <a:cs typeface="Times New Roman"/>
              </a:rPr>
              <a:t> </a:t>
            </a:r>
            <a:r>
              <a:rPr lang="en-US" sz="1400" spc="-5" dirty="0">
                <a:ea typeface="Symbol"/>
                <a:cs typeface="Times New Roman"/>
              </a:rPr>
              <a:t>DNA</a:t>
            </a:r>
            <a:r>
              <a:rPr lang="en-US" sz="1400" dirty="0">
                <a:ea typeface="Symbol"/>
                <a:cs typeface="Times New Roman"/>
              </a:rPr>
              <a:t> </a:t>
            </a:r>
            <a:r>
              <a:rPr lang="en-US" sz="1400" dirty="0" err="1">
                <a:ea typeface="Symbol"/>
                <a:cs typeface="Times New Roman"/>
              </a:rPr>
              <a:t>jsou</a:t>
            </a:r>
            <a:r>
              <a:rPr lang="en-US" sz="1400" spc="-15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neštěpené</a:t>
            </a:r>
            <a:r>
              <a:rPr lang="en-US" sz="1400" spc="-5" dirty="0">
                <a:ea typeface="Symbol"/>
                <a:cs typeface="Times New Roman"/>
              </a:rPr>
              <a:t>,</a:t>
            </a:r>
            <a:r>
              <a:rPr lang="en-US" sz="1400" spc="-10" dirty="0">
                <a:ea typeface="Symbol"/>
                <a:cs typeface="Times New Roman"/>
              </a:rPr>
              <a:t> </a:t>
            </a:r>
            <a:r>
              <a:rPr lang="en-US" sz="1400" dirty="0">
                <a:ea typeface="Symbol"/>
                <a:cs typeface="Times New Roman"/>
              </a:rPr>
              <a:t>k </a:t>
            </a:r>
            <a:r>
              <a:rPr lang="en-US" sz="1400" spc="-5" dirty="0" err="1">
                <a:ea typeface="Symbol"/>
                <a:cs typeface="Times New Roman"/>
              </a:rPr>
              <a:t>relaxaci</a:t>
            </a:r>
            <a:r>
              <a:rPr lang="en-US" sz="1400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dochází</a:t>
            </a:r>
            <a:r>
              <a:rPr lang="en-US" sz="1400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enzymaticky</a:t>
            </a:r>
            <a:endParaRPr lang="cs-CZ" sz="1400" dirty="0">
              <a:ea typeface="Symbol"/>
              <a:cs typeface="Times New Roman"/>
            </a:endParaRPr>
          </a:p>
          <a:p>
            <a:pPr marL="180340" indent="-90170">
              <a:spcBef>
                <a:spcPts val="4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Calibri"/>
              </a:rPr>
              <a:t> </a:t>
            </a:r>
            <a:endParaRPr lang="cs-CZ" sz="1400" dirty="0">
              <a:ea typeface="Calibri"/>
              <a:cs typeface="Times New Roman"/>
            </a:endParaRPr>
          </a:p>
          <a:p>
            <a:pPr marL="342900" marR="71755" lvl="0" indent="-342900">
              <a:lnSpc>
                <a:spcPct val="116000"/>
              </a:lnSpc>
              <a:spcAft>
                <a:spcPts val="0"/>
              </a:spcAft>
              <a:buSzPts val="1000"/>
              <a:buFont typeface="Symbol"/>
              <a:buChar char=""/>
            </a:pPr>
            <a:r>
              <a:rPr lang="en-US" sz="1400" b="1" i="1" spc="-5" dirty="0" err="1">
                <a:ea typeface="Symbol"/>
                <a:cs typeface="Times New Roman"/>
              </a:rPr>
              <a:t>Superspiralizovaná</a:t>
            </a:r>
            <a:r>
              <a:rPr lang="en-US" sz="1400" b="1" i="1" spc="-5" dirty="0">
                <a:ea typeface="Symbol"/>
                <a:cs typeface="Times New Roman"/>
              </a:rPr>
              <a:t> </a:t>
            </a:r>
            <a:r>
              <a:rPr lang="en-US" sz="1400" b="1" i="1" spc="-5" dirty="0" err="1">
                <a:ea typeface="Symbol"/>
                <a:cs typeface="Times New Roman"/>
              </a:rPr>
              <a:t>denaturovaná</a:t>
            </a:r>
            <a:r>
              <a:rPr lang="en-US" sz="1400" b="1" i="1" spc="-10" dirty="0">
                <a:ea typeface="Symbol"/>
                <a:cs typeface="Times New Roman"/>
              </a:rPr>
              <a:t> </a:t>
            </a:r>
            <a:r>
              <a:rPr lang="en-US" sz="1400" b="1" i="1" spc="-5" dirty="0">
                <a:ea typeface="Symbol"/>
                <a:cs typeface="Times New Roman"/>
              </a:rPr>
              <a:t>forma (supercoiled denatured)</a:t>
            </a:r>
            <a:r>
              <a:rPr lang="en-US" sz="1400" spc="-5" dirty="0">
                <a:ea typeface="Symbol"/>
                <a:cs typeface="Times New Roman"/>
              </a:rPr>
              <a:t>:</a:t>
            </a:r>
            <a:r>
              <a:rPr lang="en-US" sz="1400" spc="-10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jedná</a:t>
            </a:r>
            <a:r>
              <a:rPr lang="en-US" sz="1400" dirty="0">
                <a:ea typeface="Symbol"/>
                <a:cs typeface="Times New Roman"/>
              </a:rPr>
              <a:t> se</a:t>
            </a:r>
            <a:r>
              <a:rPr lang="en-US" sz="1400" spc="-10" dirty="0">
                <a:ea typeface="Symbol"/>
                <a:cs typeface="Times New Roman"/>
              </a:rPr>
              <a:t> </a:t>
            </a:r>
            <a:r>
              <a:rPr lang="en-US" sz="1400" dirty="0">
                <a:ea typeface="Symbol"/>
                <a:cs typeface="Times New Roman"/>
              </a:rPr>
              <a:t>o</a:t>
            </a:r>
            <a:r>
              <a:rPr lang="en-US" sz="1400" spc="-5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spiralizovanou</a:t>
            </a:r>
            <a:r>
              <a:rPr lang="en-US" sz="1400" spc="-15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formu</a:t>
            </a:r>
            <a:r>
              <a:rPr lang="en-US" sz="1400" spc="-5" dirty="0">
                <a:ea typeface="Symbol"/>
                <a:cs typeface="Times New Roman"/>
              </a:rPr>
              <a:t>,</a:t>
            </a:r>
            <a:r>
              <a:rPr lang="en-US" sz="1400" spc="-10" dirty="0">
                <a:ea typeface="Symbol"/>
                <a:cs typeface="Times New Roman"/>
              </a:rPr>
              <a:t> </a:t>
            </a:r>
            <a:r>
              <a:rPr lang="en-US" sz="1400" dirty="0" err="1">
                <a:ea typeface="Symbol"/>
                <a:cs typeface="Times New Roman"/>
              </a:rPr>
              <a:t>která</a:t>
            </a:r>
            <a:r>
              <a:rPr lang="en-US" sz="1400" spc="-25" dirty="0">
                <a:ea typeface="Symbol"/>
                <a:cs typeface="Times New Roman"/>
              </a:rPr>
              <a:t> </a:t>
            </a:r>
            <a:r>
              <a:rPr lang="en-US" sz="1400" dirty="0">
                <a:ea typeface="Symbol"/>
                <a:cs typeface="Times New Roman"/>
              </a:rPr>
              <a:t>je ale</a:t>
            </a:r>
            <a:r>
              <a:rPr lang="en-US" sz="1400" spc="-10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méně</a:t>
            </a:r>
            <a:r>
              <a:rPr lang="en-US" sz="1400" spc="335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kompaktní</a:t>
            </a:r>
            <a:r>
              <a:rPr lang="en-US" sz="1400" spc="-15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tím</a:t>
            </a:r>
            <a:r>
              <a:rPr lang="en-US" sz="1400" spc="-5" dirty="0">
                <a:ea typeface="Symbol"/>
                <a:cs typeface="Times New Roman"/>
              </a:rPr>
              <a:t>,</a:t>
            </a:r>
            <a:r>
              <a:rPr lang="en-US" sz="1400" dirty="0">
                <a:ea typeface="Symbol"/>
                <a:cs typeface="Times New Roman"/>
              </a:rPr>
              <a:t> </a:t>
            </a:r>
            <a:r>
              <a:rPr lang="en-US" sz="1400" dirty="0" err="1">
                <a:ea typeface="Symbol"/>
                <a:cs typeface="Times New Roman"/>
              </a:rPr>
              <a:t>že</a:t>
            </a:r>
            <a:r>
              <a:rPr lang="en-US" sz="1400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některé</a:t>
            </a:r>
            <a:r>
              <a:rPr lang="en-US" sz="1400" spc="-10" dirty="0">
                <a:ea typeface="Symbol"/>
                <a:cs typeface="Times New Roman"/>
              </a:rPr>
              <a:t> </a:t>
            </a:r>
            <a:r>
              <a:rPr lang="en-US" sz="1400" dirty="0" err="1">
                <a:ea typeface="Symbol"/>
                <a:cs typeface="Times New Roman"/>
              </a:rPr>
              <a:t>oblasti</a:t>
            </a:r>
            <a:r>
              <a:rPr lang="en-US" sz="1400" spc="-15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molekuly</a:t>
            </a:r>
            <a:r>
              <a:rPr lang="en-US" sz="1400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jsou</a:t>
            </a:r>
            <a:r>
              <a:rPr lang="en-US" sz="1400" spc="-5" dirty="0">
                <a:ea typeface="Symbol"/>
                <a:cs typeface="Times New Roman"/>
              </a:rPr>
              <a:t> </a:t>
            </a:r>
            <a:r>
              <a:rPr lang="en-US" sz="1400" spc="-5" dirty="0" err="1">
                <a:ea typeface="Symbol"/>
                <a:cs typeface="Times New Roman"/>
              </a:rPr>
              <a:t>nespárovány</a:t>
            </a:r>
            <a:endParaRPr lang="cs-CZ" sz="1400" dirty="0">
              <a:ea typeface="Symbol"/>
              <a:cs typeface="Times New Roman"/>
            </a:endParaRPr>
          </a:p>
          <a:p>
            <a:pPr marL="180340" marR="71755" indent="-90170">
              <a:lnSpc>
                <a:spcPct val="116000"/>
              </a:lnSpc>
              <a:spcAft>
                <a:spcPts val="0"/>
              </a:spcAft>
            </a:pPr>
            <a:r>
              <a:rPr lang="en-US" sz="1400" dirty="0">
                <a:ea typeface="Calibri"/>
                <a:cs typeface="Calibri"/>
              </a:rPr>
              <a:t> </a:t>
            </a:r>
            <a:endParaRPr lang="cs-CZ" sz="1400" dirty="0"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spc="-5" dirty="0" err="1">
                <a:ea typeface="Calibri"/>
                <a:cs typeface="Times New Roman"/>
              </a:rPr>
              <a:t>Superspiralizovaná</a:t>
            </a:r>
            <a:r>
              <a:rPr lang="en-US" sz="1400" b="1" i="1" spc="5" dirty="0">
                <a:ea typeface="Calibri"/>
                <a:cs typeface="Times New Roman"/>
              </a:rPr>
              <a:t> </a:t>
            </a:r>
            <a:r>
              <a:rPr lang="en-US" sz="1400" b="1" i="1" dirty="0">
                <a:ea typeface="Calibri"/>
                <a:cs typeface="Times New Roman"/>
              </a:rPr>
              <a:t>forma (supercoiled)</a:t>
            </a:r>
            <a:r>
              <a:rPr lang="en-US" sz="1400" b="1" dirty="0">
                <a:ea typeface="Calibri"/>
                <a:cs typeface="Times New Roman"/>
              </a:rPr>
              <a:t>:</a:t>
            </a:r>
            <a:r>
              <a:rPr lang="en-US" sz="1400" b="1" spc="-15" dirty="0">
                <a:ea typeface="Calibri"/>
                <a:cs typeface="Times New Roman"/>
              </a:rPr>
              <a:t> </a:t>
            </a:r>
            <a:r>
              <a:rPr lang="en-US" sz="1400" spc="-5" dirty="0" err="1">
                <a:ea typeface="Calibri"/>
                <a:cs typeface="Times New Roman"/>
              </a:rPr>
              <a:t>spiralizovaná</a:t>
            </a:r>
            <a:r>
              <a:rPr lang="en-US" sz="1400" spc="5" dirty="0">
                <a:ea typeface="Calibri"/>
                <a:cs typeface="Times New Roman"/>
              </a:rPr>
              <a:t> </a:t>
            </a:r>
            <a:r>
              <a:rPr lang="en-US" sz="1400" spc="-5" dirty="0" err="1">
                <a:ea typeface="Calibri"/>
                <a:cs typeface="Times New Roman"/>
              </a:rPr>
              <a:t>neštěpená</a:t>
            </a:r>
            <a:r>
              <a:rPr lang="en-US" sz="1400" spc="-5" dirty="0">
                <a:ea typeface="Calibri"/>
                <a:cs typeface="Times New Roman"/>
              </a:rPr>
              <a:t>,</a:t>
            </a:r>
            <a:r>
              <a:rPr lang="en-US" sz="1400" dirty="0">
                <a:ea typeface="Calibri"/>
                <a:cs typeface="Times New Roman"/>
              </a:rPr>
              <a:t> </a:t>
            </a:r>
            <a:r>
              <a:rPr lang="en-US" sz="1400" spc="-5" dirty="0" err="1">
                <a:ea typeface="Calibri"/>
                <a:cs typeface="Times New Roman"/>
              </a:rPr>
              <a:t>kruhová</a:t>
            </a:r>
            <a:r>
              <a:rPr lang="en-US" sz="1400" spc="-5" dirty="0">
                <a:ea typeface="Calibri"/>
                <a:cs typeface="Times New Roman"/>
              </a:rPr>
              <a:t> </a:t>
            </a:r>
            <a:r>
              <a:rPr lang="en-US" sz="1400" spc="-5" dirty="0" err="1">
                <a:ea typeface="Calibri"/>
                <a:cs typeface="Times New Roman"/>
              </a:rPr>
              <a:t>molekula</a:t>
            </a:r>
            <a:r>
              <a:rPr lang="en-US" sz="1400" spc="-5" dirty="0">
                <a:ea typeface="Calibri"/>
                <a:cs typeface="Times New Roman"/>
              </a:rPr>
              <a:t> - </a:t>
            </a:r>
            <a:r>
              <a:rPr lang="en-US" sz="1400" b="1" spc="-5" dirty="0">
                <a:solidFill>
                  <a:srgbClr val="00B050"/>
                </a:solidFill>
                <a:ea typeface="Calibri"/>
                <a:cs typeface="Times New Roman"/>
              </a:rPr>
              <a:t>NEJRYCHLEJŠÍ</a:t>
            </a:r>
            <a:endParaRPr lang="cs-CZ" sz="1400" dirty="0"/>
          </a:p>
        </p:txBody>
      </p:sp>
      <p:pic>
        <p:nvPicPr>
          <p:cNvPr id="5" name="Obrázek 4" descr="http://image.slidesharecdn.com/plasmidisolation-141002050034-phpapp02/95/plasmid-isolation-20-638.jpg?cb=141222608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31745" r="5782" b="11377"/>
          <a:stretch/>
        </p:blipFill>
        <p:spPr bwMode="auto">
          <a:xfrm>
            <a:off x="323528" y="3574375"/>
            <a:ext cx="4388485" cy="2734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3440097"/>
            <a:ext cx="4173855" cy="27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16632"/>
            <a:ext cx="2195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Izolace RNA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908720"/>
            <a:ext cx="2460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/>
              <a:t>Trizolem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Fenol-chloroformem</a:t>
            </a:r>
          </a:p>
        </p:txBody>
      </p:sp>
      <p:pic>
        <p:nvPicPr>
          <p:cNvPr id="3076" name="Picture 4" descr="Výsledek obrázku pro triz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triz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878385" cy="16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bacterial R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2627"/>
            <a:ext cx="2160240" cy="26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bacterial R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88" y="2822735"/>
            <a:ext cx="1905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652121" y="404664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Zásady práce s RNA: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pracujeme v rukavicích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pracujeme v prostředí bez </a:t>
            </a:r>
            <a:r>
              <a:rPr lang="cs-CZ" dirty="0" err="1"/>
              <a:t>RNáz</a:t>
            </a:r>
            <a:r>
              <a:rPr lang="cs-CZ" dirty="0"/>
              <a:t>; inhibitory </a:t>
            </a:r>
            <a:r>
              <a:rPr lang="cs-CZ" dirty="0" err="1"/>
              <a:t>Rnáz</a:t>
            </a:r>
            <a:r>
              <a:rPr lang="cs-CZ" dirty="0"/>
              <a:t>, </a:t>
            </a:r>
            <a:r>
              <a:rPr lang="cs-CZ" dirty="0" err="1"/>
              <a:t>Rnáza</a:t>
            </a:r>
            <a:r>
              <a:rPr lang="cs-CZ" dirty="0"/>
              <a:t> free </a:t>
            </a:r>
            <a:r>
              <a:rPr lang="cs-CZ" dirty="0" err="1"/>
              <a:t>plastic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sada pipet na práci s RNA, oddělené pracovní místo a ELFO pro práci s 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DEPC voda ad.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652121" y="3140968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Elektroforéza RNA: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pracujeme s reagenciemi „</a:t>
            </a:r>
            <a:r>
              <a:rPr lang="cs-CZ" dirty="0" err="1"/>
              <a:t>Rnase</a:t>
            </a:r>
            <a:r>
              <a:rPr lang="cs-CZ" dirty="0"/>
              <a:t> free“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gel složení: </a:t>
            </a:r>
            <a:r>
              <a:rPr lang="cs-CZ" dirty="0"/>
              <a:t>50×TAE, 60% </a:t>
            </a:r>
            <a:r>
              <a:rPr lang="cs-CZ" dirty="0" err="1"/>
              <a:t>formamid</a:t>
            </a:r>
            <a:r>
              <a:rPr lang="cs-CZ" dirty="0"/>
              <a:t>, DEPC voda, 1,2% </a:t>
            </a:r>
            <a:r>
              <a:rPr lang="cs-CZ" dirty="0" err="1"/>
              <a:t>agarózy</a:t>
            </a:r>
            <a:r>
              <a:rPr lang="cs-CZ" dirty="0"/>
              <a:t>, 1/10 </a:t>
            </a:r>
            <a:r>
              <a:rPr lang="cs-CZ" dirty="0" err="1"/>
              <a:t>EtBr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pufr složení: </a:t>
            </a:r>
            <a:r>
              <a:rPr lang="cs-CZ" dirty="0"/>
              <a:t>10×TAE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vzorek: </a:t>
            </a:r>
          </a:p>
          <a:p>
            <a:pPr marL="266700"/>
            <a:r>
              <a:rPr lang="cs-CZ" dirty="0"/>
              <a:t>denaturace RNA 65-70 °C/15 min.</a:t>
            </a:r>
          </a:p>
        </p:txBody>
      </p:sp>
    </p:spTree>
    <p:extLst>
      <p:ext uri="{BB962C8B-B14F-4D97-AF65-F5344CB8AC3E}">
        <p14:creationId xmlns:p14="http://schemas.microsoft.com/office/powerpoint/2010/main" val="379283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76D13977-07A9-451D-BD56-E9B8CD134CFC}"/>
              </a:ext>
            </a:extLst>
          </p:cNvPr>
          <p:cNvGrpSpPr/>
          <p:nvPr/>
        </p:nvGrpSpPr>
        <p:grpSpPr>
          <a:xfrm>
            <a:off x="179512" y="188640"/>
            <a:ext cx="9133450" cy="6405154"/>
            <a:chOff x="179512" y="188640"/>
            <a:chExt cx="9133450" cy="6405154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B11B8944-CD83-46D9-A6B6-EBC7E04C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4684199" cy="4032448"/>
            </a:xfrm>
            <a:prstGeom prst="rect">
              <a:avLst/>
            </a:prstGeom>
          </p:spPr>
        </p:pic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80EF6C84-51B1-4545-9D0E-6094CD9374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3768" y="3393737"/>
              <a:ext cx="28083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6C8DF75-F01E-420B-9659-1EB5C6D5BC90}"/>
                </a:ext>
              </a:extLst>
            </p:cNvPr>
            <p:cNvSpPr txBox="1"/>
            <p:nvPr/>
          </p:nvSpPr>
          <p:spPr>
            <a:xfrm>
              <a:off x="5220072" y="3156193"/>
              <a:ext cx="3244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solidFill>
                    <a:srgbClr val="0070C0"/>
                  </a:solidFill>
                </a:rPr>
                <a:t>setřižený</a:t>
              </a:r>
              <a:r>
                <a:rPr lang="cs-CZ" dirty="0">
                  <a:solidFill>
                    <a:srgbClr val="0070C0"/>
                  </a:solidFill>
                </a:rPr>
                <a:t> </a:t>
              </a:r>
              <a:r>
                <a:rPr lang="cs-CZ" dirty="0" err="1">
                  <a:solidFill>
                    <a:srgbClr val="0070C0"/>
                  </a:solidFill>
                </a:rPr>
                <a:t>endolysin</a:t>
              </a:r>
              <a:r>
                <a:rPr lang="cs-CZ" dirty="0">
                  <a:solidFill>
                    <a:srgbClr val="0070C0"/>
                  </a:solidFill>
                </a:rPr>
                <a:t> 723bp F + R2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75376211-0CA1-463F-BE52-1CE688F040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2240" y="3212976"/>
              <a:ext cx="3987832" cy="347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9365A38-6865-4C9E-BAB7-1804F9821E4A}"/>
                </a:ext>
              </a:extLst>
            </p:cNvPr>
            <p:cNvSpPr txBox="1"/>
            <p:nvPr/>
          </p:nvSpPr>
          <p:spPr>
            <a:xfrm>
              <a:off x="5004048" y="2918649"/>
              <a:ext cx="4037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solidFill>
                    <a:srgbClr val="FF0000"/>
                  </a:solidFill>
                </a:rPr>
                <a:t>nesetřižený</a:t>
              </a:r>
              <a:r>
                <a:rPr lang="cs-CZ" dirty="0">
                  <a:solidFill>
                    <a:srgbClr val="FF0000"/>
                  </a:solidFill>
                </a:rPr>
                <a:t> </a:t>
              </a:r>
              <a:r>
                <a:rPr lang="cs-CZ" dirty="0" err="1">
                  <a:solidFill>
                    <a:srgbClr val="FF0000"/>
                  </a:solidFill>
                </a:rPr>
                <a:t>endolysin</a:t>
              </a:r>
              <a:r>
                <a:rPr lang="cs-CZ" dirty="0">
                  <a:solidFill>
                    <a:srgbClr val="FF0000"/>
                  </a:solidFill>
                </a:rPr>
                <a:t> 1062bp F + R1</a:t>
              </a:r>
            </a:p>
          </p:txBody>
        </p: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0FD816E3-1A76-4D83-A26F-CED58476FF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2348880"/>
              <a:ext cx="3024336" cy="70134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A6982C9-707A-43A1-B63E-607D8C862D4E}"/>
                </a:ext>
              </a:extLst>
            </p:cNvPr>
            <p:cNvSpPr txBox="1"/>
            <p:nvPr/>
          </p:nvSpPr>
          <p:spPr>
            <a:xfrm>
              <a:off x="5275324" y="2144177"/>
              <a:ext cx="40376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solidFill>
                    <a:srgbClr val="00B050"/>
                  </a:solidFill>
                </a:rPr>
                <a:t>nesetřižený</a:t>
              </a:r>
              <a:r>
                <a:rPr lang="cs-CZ" dirty="0">
                  <a:solidFill>
                    <a:srgbClr val="00B050"/>
                  </a:solidFill>
                </a:rPr>
                <a:t> </a:t>
              </a:r>
              <a:r>
                <a:rPr lang="cs-CZ" dirty="0" err="1">
                  <a:solidFill>
                    <a:srgbClr val="00B050"/>
                  </a:solidFill>
                </a:rPr>
                <a:t>endolysin</a:t>
              </a:r>
              <a:r>
                <a:rPr lang="cs-CZ" dirty="0">
                  <a:solidFill>
                    <a:srgbClr val="00B050"/>
                  </a:solidFill>
                </a:rPr>
                <a:t> 1600bp F + R2</a:t>
              </a:r>
            </a:p>
          </p:txBody>
        </p:sp>
        <p:pic>
          <p:nvPicPr>
            <p:cNvPr id="2050" name="Obrázek 9">
              <a:extLst>
                <a:ext uri="{FF2B5EF4-FFF2-40B4-BE49-F238E27FC236}">
                  <a16:creationId xmlns:a16="http://schemas.microsoft.com/office/drawing/2014/main" id="{C3DB5069-6E4C-419C-881F-299ACF797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" t="8180" r="1704" b="29012"/>
            <a:stretch>
              <a:fillRect/>
            </a:stretch>
          </p:blipFill>
          <p:spPr bwMode="auto">
            <a:xfrm>
              <a:off x="179512" y="4326844"/>
              <a:ext cx="6153150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50BBF7F-E110-4FCB-B2A2-2A4BE52E5B79}"/>
              </a:ext>
            </a:extLst>
          </p:cNvPr>
          <p:cNvSpPr txBox="1"/>
          <p:nvPr/>
        </p:nvSpPr>
        <p:spPr>
          <a:xfrm>
            <a:off x="5508104" y="1158192"/>
            <a:ext cx="278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Úloha: </a:t>
            </a:r>
            <a:r>
              <a:rPr lang="cs-CZ" b="1" dirty="0" err="1">
                <a:solidFill>
                  <a:srgbClr val="00B050"/>
                </a:solidFill>
              </a:rPr>
              <a:t>Endolysin</a:t>
            </a:r>
            <a:r>
              <a:rPr lang="cs-CZ" b="1" dirty="0">
                <a:solidFill>
                  <a:srgbClr val="00B050"/>
                </a:solidFill>
              </a:rPr>
              <a:t> - výsledky</a:t>
            </a:r>
          </a:p>
        </p:txBody>
      </p:sp>
    </p:spTree>
    <p:extLst>
      <p:ext uri="{BB962C8B-B14F-4D97-AF65-F5344CB8AC3E}">
        <p14:creationId xmlns:p14="http://schemas.microsoft.com/office/powerpoint/2010/main" val="284260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639</Words>
  <Application>Microsoft Office PowerPoint</Application>
  <PresentationFormat>Předvádění na obrazovce (4:3)</PresentationFormat>
  <Paragraphs>103</Paragraphs>
  <Slides>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Motiv systému Office</vt:lpstr>
      <vt:lpstr>Acrobat Document</vt:lpstr>
      <vt:lpstr>Molekulární biologie prokaryot - cvičení  podzim 2017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Ivana Mašlaňová</cp:lastModifiedBy>
  <cp:revision>18</cp:revision>
  <dcterms:created xsi:type="dcterms:W3CDTF">2016-10-10T10:30:25Z</dcterms:created>
  <dcterms:modified xsi:type="dcterms:W3CDTF">2022-11-01T10:49:34Z</dcterms:modified>
</cp:coreProperties>
</file>