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27" r:id="rId2"/>
    <p:sldId id="437" r:id="rId3"/>
    <p:sldId id="434" r:id="rId4"/>
    <p:sldId id="430" r:id="rId5"/>
    <p:sldId id="445" r:id="rId6"/>
    <p:sldId id="431" r:id="rId7"/>
    <p:sldId id="442" r:id="rId8"/>
    <p:sldId id="444" r:id="rId9"/>
    <p:sldId id="428" r:id="rId10"/>
    <p:sldId id="438" r:id="rId11"/>
    <p:sldId id="429" r:id="rId12"/>
    <p:sldId id="435" r:id="rId13"/>
    <p:sldId id="443" r:id="rId14"/>
    <p:sldId id="436" r:id="rId15"/>
    <p:sldId id="440" r:id="rId16"/>
    <p:sldId id="439" r:id="rId17"/>
    <p:sldId id="441" r:id="rId1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7" d="100"/>
          <a:sy n="107" d="100"/>
        </p:scale>
        <p:origin x="33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9E70E14-B799-4203-9870-013BE323B57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9CDDA-2F9E-4C72-A205-C44E89C6D40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3752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23203-E7F7-4DC1-A914-049F3D0376C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5688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3C6E7-D2AE-4A41-BF10-04CD58A028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98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52588-DAD8-411A-A528-CAF36CABC1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3695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5FB65-D2D4-49B3-983B-1AE27924B0D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205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B4767-0D69-464D-B33E-7F738BA03E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8476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EA156-80D4-4016-A9EE-B3587AB59E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055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A57D0-ABA5-461D-83C4-00BFF2873A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943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DA24F-0469-4223-A818-3E1CFA39AB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8314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5CADD-9538-4FFE-B1B3-604828272FB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189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EDEEF-8B34-4C03-869B-26F78A5D401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6013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DB42BC8-4B9E-49AD-94A5-4FD9B21C303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3528" y="169397"/>
            <a:ext cx="3942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základy </a:t>
            </a:r>
            <a:r>
              <a:rPr lang="cs-CZ" altLang="cs-CZ" sz="2800" b="1" dirty="0" smtClean="0"/>
              <a:t>nomenklatury</a:t>
            </a:r>
            <a:endParaRPr lang="cs-CZ" altLang="cs-CZ" sz="2800" b="1" dirty="0"/>
          </a:p>
        </p:txBody>
      </p:sp>
      <p:pic>
        <p:nvPicPr>
          <p:cNvPr id="3076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2"/>
          <a:stretch/>
        </p:blipFill>
        <p:spPr bwMode="auto">
          <a:xfrm>
            <a:off x="72008" y="2617144"/>
            <a:ext cx="9036496" cy="398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95288" y="886267"/>
            <a:ext cx="820896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 smtClean="0"/>
              <a:t>nomenklatura </a:t>
            </a:r>
            <a:r>
              <a:rPr lang="cs-CZ" altLang="cs-CZ" sz="2000" dirty="0"/>
              <a:t>hub se řídí podle </a:t>
            </a:r>
            <a:r>
              <a:rPr lang="cs-CZ" altLang="cs-CZ" sz="2000" b="1" dirty="0"/>
              <a:t>Mezinárodního kódu nomenklatury řas, hub a rostlin </a:t>
            </a:r>
            <a:r>
              <a:rPr lang="cs-CZ" altLang="cs-CZ" sz="2000" dirty="0"/>
              <a:t>(International </a:t>
            </a:r>
            <a:r>
              <a:rPr lang="cs-CZ" altLang="cs-CZ" sz="2000" dirty="0" err="1"/>
              <a:t>Code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Nomenclature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algae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fungi</a:t>
            </a:r>
            <a:r>
              <a:rPr lang="cs-CZ" altLang="cs-CZ" sz="2000" dirty="0"/>
              <a:t>, and </a:t>
            </a:r>
            <a:r>
              <a:rPr lang="cs-CZ" altLang="cs-CZ" sz="2000" dirty="0" err="1"/>
              <a:t>plants</a:t>
            </a:r>
            <a:r>
              <a:rPr lang="cs-CZ" altLang="cs-CZ" sz="2000" dirty="0" smtClean="0"/>
              <a:t>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dirty="0" smtClean="0"/>
              <a:t>http://www.iapt-taxon.org/nomen/main.php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20756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ChangeArrowheads="1"/>
          </p:cNvSpPr>
          <p:nvPr/>
        </p:nvSpPr>
        <p:spPr bwMode="auto">
          <a:xfrm>
            <a:off x="395486" y="1379240"/>
            <a:ext cx="8496994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i="1" dirty="0" err="1" smtClean="0"/>
              <a:t>Cortinarius</a:t>
            </a:r>
            <a:r>
              <a:rPr lang="cs-CZ" altLang="cs-CZ" sz="2000" dirty="0" smtClean="0"/>
              <a:t> </a:t>
            </a:r>
            <a:r>
              <a:rPr lang="cs-CZ" altLang="cs-CZ" sz="2000" i="1" dirty="0" err="1"/>
              <a:t>comptulus</a:t>
            </a:r>
            <a:r>
              <a:rPr lang="cs-CZ" altLang="cs-CZ" sz="2000" dirty="0"/>
              <a:t> M.M. Moser </a:t>
            </a:r>
            <a:r>
              <a:rPr lang="cs-CZ" altLang="cs-CZ" sz="2000" dirty="0" smtClean="0"/>
              <a:t>– </a:t>
            </a:r>
            <a:r>
              <a:rPr lang="cs-CZ" altLang="cs-CZ" sz="2000" dirty="0" smtClean="0"/>
              <a:t>únor 1968</a:t>
            </a: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1800" dirty="0" smtClean="0"/>
              <a:t>Moser M. (1967): </a:t>
            </a:r>
            <a:r>
              <a:rPr lang="cs-CZ" altLang="cs-CZ" sz="1800" dirty="0" err="1" smtClean="0"/>
              <a:t>Neue</a:t>
            </a:r>
            <a:r>
              <a:rPr lang="cs-CZ" altLang="cs-CZ" sz="1800" dirty="0" smtClean="0"/>
              <a:t> oder </a:t>
            </a:r>
            <a:r>
              <a:rPr lang="cs-CZ" altLang="cs-CZ" sz="1800" dirty="0" err="1" smtClean="0"/>
              <a:t>kritische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Cortinarius-Arten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aus</a:t>
            </a:r>
            <a:r>
              <a:rPr lang="cs-CZ" altLang="cs-CZ" sz="1800" dirty="0" smtClean="0"/>
              <a:t> der </a:t>
            </a:r>
            <a:r>
              <a:rPr lang="cs-CZ" altLang="cs-CZ" sz="1800" dirty="0" err="1" smtClean="0"/>
              <a:t>Untergattung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Telamonia</a:t>
            </a:r>
            <a:r>
              <a:rPr lang="cs-CZ" altLang="cs-CZ" sz="1800" dirty="0" smtClean="0"/>
              <a:t> (Fr.) </a:t>
            </a:r>
            <a:r>
              <a:rPr lang="cs-CZ" altLang="cs-CZ" sz="1800" dirty="0" err="1" smtClean="0"/>
              <a:t>Loud</a:t>
            </a:r>
            <a:r>
              <a:rPr lang="cs-CZ" altLang="cs-CZ" sz="1800" dirty="0" smtClean="0"/>
              <a:t>. – Nova </a:t>
            </a:r>
            <a:r>
              <a:rPr lang="cs-CZ" altLang="cs-CZ" sz="1800" dirty="0" err="1" smtClean="0"/>
              <a:t>Hedwigia</a:t>
            </a:r>
            <a:r>
              <a:rPr lang="cs-CZ" altLang="cs-CZ" sz="1800" dirty="0" smtClean="0"/>
              <a:t>. 14: 483–518.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1800" dirty="0" smtClean="0"/>
              <a:t>x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1800" dirty="0" err="1" smtClean="0"/>
              <a:t>Svrček</a:t>
            </a:r>
            <a:r>
              <a:rPr lang="cs-CZ" altLang="cs-CZ" sz="1800" dirty="0" smtClean="0"/>
              <a:t> M. (1968): </a:t>
            </a:r>
            <a:r>
              <a:rPr lang="cs-CZ" altLang="cs-CZ" sz="1800" dirty="0" err="1" smtClean="0"/>
              <a:t>Cortinarius</a:t>
            </a:r>
            <a:r>
              <a:rPr lang="cs-CZ" altLang="cs-CZ" sz="1800" dirty="0" smtClean="0"/>
              <a:t> (</a:t>
            </a:r>
            <a:r>
              <a:rPr lang="cs-CZ" altLang="cs-CZ" sz="1800" dirty="0" err="1" smtClean="0"/>
              <a:t>Telamonia</a:t>
            </a:r>
            <a:r>
              <a:rPr lang="cs-CZ" altLang="cs-CZ" sz="1800" dirty="0" smtClean="0"/>
              <a:t>) </a:t>
            </a:r>
            <a:r>
              <a:rPr lang="cs-CZ" altLang="cs-CZ" sz="1800" dirty="0" err="1" smtClean="0"/>
              <a:t>pilatii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sp</a:t>
            </a:r>
            <a:r>
              <a:rPr lang="cs-CZ" altLang="cs-CZ" sz="1800" dirty="0" smtClean="0"/>
              <a:t>. nov. </a:t>
            </a:r>
            <a:r>
              <a:rPr lang="cs-CZ" altLang="cs-CZ" sz="1800" dirty="0" err="1" smtClean="0"/>
              <a:t>und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andere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Arten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aus</a:t>
            </a:r>
            <a:r>
              <a:rPr lang="cs-CZ" altLang="cs-CZ" sz="1800" dirty="0" smtClean="0"/>
              <a:t> der </a:t>
            </a:r>
            <a:r>
              <a:rPr lang="cs-CZ" altLang="cs-CZ" sz="1800" dirty="0" err="1" smtClean="0"/>
              <a:t>Verwandschaft</a:t>
            </a:r>
            <a:r>
              <a:rPr lang="cs-CZ" altLang="cs-CZ" sz="1800" dirty="0" smtClean="0"/>
              <a:t> von </a:t>
            </a:r>
            <a:r>
              <a:rPr lang="cs-CZ" altLang="cs-CZ" sz="1800" dirty="0" err="1" smtClean="0"/>
              <a:t>Cortinarius</a:t>
            </a:r>
            <a:r>
              <a:rPr lang="cs-CZ" altLang="cs-CZ" sz="1800" dirty="0" smtClean="0"/>
              <a:t> (</a:t>
            </a:r>
            <a:r>
              <a:rPr lang="cs-CZ" altLang="cs-CZ" sz="1800" dirty="0" err="1" smtClean="0"/>
              <a:t>Telamonia</a:t>
            </a:r>
            <a:r>
              <a:rPr lang="cs-CZ" altLang="cs-CZ" sz="1800" dirty="0" smtClean="0"/>
              <a:t>) </a:t>
            </a:r>
            <a:r>
              <a:rPr lang="cs-CZ" altLang="cs-CZ" sz="1800" dirty="0" err="1" smtClean="0"/>
              <a:t>flexipes</a:t>
            </a:r>
            <a:r>
              <a:rPr lang="cs-CZ" altLang="cs-CZ" sz="1800" dirty="0" smtClean="0"/>
              <a:t> (</a:t>
            </a:r>
            <a:r>
              <a:rPr lang="cs-CZ" altLang="cs-CZ" sz="1800" dirty="0" err="1" smtClean="0"/>
              <a:t>Pers</a:t>
            </a:r>
            <a:r>
              <a:rPr lang="cs-CZ" altLang="cs-CZ" sz="1800" dirty="0" smtClean="0"/>
              <a:t>. ex Fr.) Fr. </a:t>
            </a:r>
            <a:r>
              <a:rPr lang="cs-CZ" altLang="cs-CZ" sz="1800" dirty="0" err="1" smtClean="0"/>
              <a:t>emend</a:t>
            </a:r>
            <a:r>
              <a:rPr lang="cs-CZ" altLang="cs-CZ" sz="1800" dirty="0" smtClean="0"/>
              <a:t>. </a:t>
            </a:r>
            <a:r>
              <a:rPr lang="cs-CZ" altLang="cs-CZ" sz="1800" dirty="0" err="1" smtClean="0"/>
              <a:t>Kühner</a:t>
            </a:r>
            <a:r>
              <a:rPr lang="cs-CZ" altLang="cs-CZ" sz="1800" dirty="0" smtClean="0"/>
              <a:t>. – Česká Mykologie 22(4): 259–278.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4084251"/>
            <a:ext cx="6308891" cy="2715020"/>
          </a:xfrm>
          <a:prstGeom prst="rect">
            <a:avLst/>
          </a:prstGeom>
        </p:spPr>
      </p:pic>
      <p:sp>
        <p:nvSpPr>
          <p:cNvPr id="9" name="Obdélník 1"/>
          <p:cNvSpPr>
            <a:spLocks noChangeArrowheads="1"/>
          </p:cNvSpPr>
          <p:nvPr/>
        </p:nvSpPr>
        <p:spPr bwMode="auto">
          <a:xfrm>
            <a:off x="406083" y="868650"/>
            <a:ext cx="19912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cs-CZ" altLang="cs-CZ" b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rincip </a:t>
            </a:r>
            <a:r>
              <a:rPr lang="cs-CZ" altLang="cs-CZ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priority</a:t>
            </a:r>
            <a:endParaRPr lang="cs-CZ" altLang="cs-CZ" b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4716016" y="6741368"/>
            <a:ext cx="14401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23528" y="169397"/>
            <a:ext cx="3942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základy </a:t>
            </a:r>
            <a:r>
              <a:rPr lang="cs-CZ" altLang="cs-CZ" sz="2800" b="1" dirty="0" smtClean="0"/>
              <a:t>nomenklatury</a:t>
            </a:r>
            <a:endParaRPr lang="cs-CZ" altLang="cs-CZ" sz="2800" b="1" dirty="0"/>
          </a:p>
        </p:txBody>
      </p:sp>
      <p:pic>
        <p:nvPicPr>
          <p:cNvPr id="10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304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8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ChangeArrowheads="1"/>
          </p:cNvSpPr>
          <p:nvPr/>
        </p:nvSpPr>
        <p:spPr bwMode="auto">
          <a:xfrm>
            <a:off x="467544" y="1268760"/>
            <a:ext cx="8208962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u="sng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cs-CZ" altLang="cs-CZ" sz="2000" u="sng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starting</a:t>
            </a:r>
            <a:r>
              <a:rPr lang="cs-CZ" altLang="cs-CZ" sz="2000" u="sng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point“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- pro nefosilní houby (včetně lišejníků, i pro hlenky)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je to datum 1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 V. 1753 (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Linnaeus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Species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plantarum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ed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 1 – dílo je považované za vydané k tomuto datu)</a:t>
            </a:r>
            <a:endParaRPr lang="cs-CZ" altLang="cs-CZ" sz="20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81000" y="3092024"/>
            <a:ext cx="8382000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defPPr>
              <a:defRPr lang="cs-CZ"/>
            </a:defPPr>
            <a:lvl1pPr eaLnBrk="1" hangingPunct="1">
              <a:spcAft>
                <a:spcPct val="50000"/>
              </a:spcAft>
              <a:buFontTx/>
              <a:buNone/>
              <a:defRPr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/>
            </a:lvl2pPr>
            <a:lvl3pPr marL="1143000" indent="-228600">
              <a:spcBef>
                <a:spcPct val="20000"/>
              </a:spcBef>
              <a:buChar char="•"/>
              <a:defRPr sz="2400"/>
            </a:lvl3pPr>
            <a:lvl4pPr marL="1600200" indent="-228600">
              <a:spcBef>
                <a:spcPct val="20000"/>
              </a:spcBef>
              <a:buChar char="–"/>
            </a:lvl4pPr>
            <a:lvl5pPr marL="2057400" indent="-228600">
              <a:spcBef>
                <a:spcPct val="20000"/>
              </a:spcBef>
              <a:buChar char="»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</a:lvl9pPr>
          </a:lstStyle>
          <a:p>
            <a:pPr>
              <a:defRPr/>
            </a:pPr>
            <a:r>
              <a:rPr lang="cs-CZ" altLang="cs-CZ" u="sng" dirty="0" smtClean="0"/>
              <a:t>chráněná  </a:t>
            </a:r>
            <a:r>
              <a:rPr lang="cs-CZ" altLang="cs-CZ" u="sng" dirty="0" smtClean="0"/>
              <a:t>jména (</a:t>
            </a:r>
            <a:r>
              <a:rPr lang="cs-CZ" altLang="cs-CZ" u="sng" dirty="0" err="1" smtClean="0"/>
              <a:t>conserved</a:t>
            </a:r>
            <a:r>
              <a:rPr lang="cs-CZ" altLang="cs-CZ" u="sng" dirty="0" smtClean="0"/>
              <a:t> </a:t>
            </a:r>
            <a:r>
              <a:rPr lang="cs-CZ" altLang="cs-CZ" u="sng" dirty="0" err="1" smtClean="0"/>
              <a:t>names</a:t>
            </a:r>
            <a:r>
              <a:rPr lang="cs-CZ" altLang="cs-CZ" u="sng" dirty="0" smtClean="0"/>
              <a:t>) </a:t>
            </a:r>
          </a:p>
          <a:p>
            <a:pPr marL="342900" indent="-342900">
              <a:buFontTx/>
              <a:buChar char="-"/>
              <a:defRPr/>
            </a:pPr>
            <a:r>
              <a:rPr lang="cs-CZ" altLang="cs-CZ" dirty="0" smtClean="0"/>
              <a:t>v zájmu </a:t>
            </a:r>
            <a:r>
              <a:rPr lang="cs-CZ" altLang="cs-CZ" dirty="0" err="1" smtClean="0"/>
              <a:t>nomenklatorické</a:t>
            </a:r>
            <a:r>
              <a:rPr lang="cs-CZ" altLang="cs-CZ" dirty="0" smtClean="0"/>
              <a:t> stability mohou být některá jména navržena ke konzervaci</a:t>
            </a:r>
          </a:p>
          <a:p>
            <a:pPr marL="342900" indent="-342900">
              <a:buFontTx/>
              <a:buChar char="-"/>
              <a:defRPr/>
            </a:pPr>
            <a:r>
              <a:rPr lang="cs-CZ" altLang="cs-CZ" dirty="0" smtClean="0"/>
              <a:t>jména přijatá jako konzervovaná jsou zařazena do dodatků příslušného kódu, kde musí být uvedena včetně svých typů a spolu s konkurenčními synonymy a homonymy (včetně sankcionovaných jmen), proti kterým jsou považována za </a:t>
            </a:r>
            <a:r>
              <a:rPr lang="cs-CZ" altLang="cs-CZ" dirty="0" smtClean="0"/>
              <a:t>konzervovaná</a:t>
            </a:r>
          </a:p>
          <a:p>
            <a:pPr>
              <a:defRPr/>
            </a:pPr>
            <a:r>
              <a:rPr lang="cs-CZ" altLang="cs-CZ" dirty="0" smtClean="0"/>
              <a:t>obdobně existují také </a:t>
            </a:r>
            <a:r>
              <a:rPr lang="cs-CZ" altLang="cs-CZ" u="sng" dirty="0" smtClean="0"/>
              <a:t>zamítnutá jména (</a:t>
            </a:r>
            <a:r>
              <a:rPr lang="cs-CZ" altLang="cs-CZ" u="sng" dirty="0" err="1" smtClean="0"/>
              <a:t>rejected</a:t>
            </a:r>
            <a:r>
              <a:rPr lang="cs-CZ" altLang="cs-CZ" u="sng" dirty="0" smtClean="0"/>
              <a:t> </a:t>
            </a:r>
            <a:r>
              <a:rPr lang="cs-CZ" altLang="cs-CZ" u="sng" dirty="0" err="1" smtClean="0"/>
              <a:t>names</a:t>
            </a:r>
            <a:r>
              <a:rPr lang="cs-CZ" altLang="cs-CZ" u="sng" dirty="0" smtClean="0"/>
              <a:t>)</a:t>
            </a:r>
            <a:endParaRPr lang="cs-CZ" altLang="cs-CZ" u="sng" dirty="0" smtClean="0"/>
          </a:p>
        </p:txBody>
      </p:sp>
      <p:sp>
        <p:nvSpPr>
          <p:cNvPr id="6148" name="Obdélník 1"/>
          <p:cNvSpPr>
            <a:spLocks noChangeArrowheads="1"/>
          </p:cNvSpPr>
          <p:nvPr/>
        </p:nvSpPr>
        <p:spPr bwMode="auto">
          <a:xfrm>
            <a:off x="467544" y="796702"/>
            <a:ext cx="32447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omezení </a:t>
            </a:r>
            <a:r>
              <a:rPr lang="cs-CZ" altLang="cs-CZ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principu priority</a:t>
            </a:r>
            <a:endParaRPr lang="cs-CZ" altLang="cs-CZ" b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23528" y="169397"/>
            <a:ext cx="3942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základy </a:t>
            </a:r>
            <a:r>
              <a:rPr lang="cs-CZ" altLang="cs-CZ" sz="2800" b="1" dirty="0" smtClean="0"/>
              <a:t>nomenklatury</a:t>
            </a:r>
            <a:endParaRPr lang="cs-CZ" altLang="cs-CZ" sz="2800" b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311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438472" y="1230426"/>
            <a:ext cx="8382000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u="sng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sankcionovaná </a:t>
            </a:r>
            <a:r>
              <a:rPr lang="cs-CZ" altLang="cs-CZ" sz="2000" u="sng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jména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Sankcionovaná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jsou jména, která přijal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Ch.H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Persoon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v práci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Synopsis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methodica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fungorum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(31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 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XII.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1801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– pro rzi, sněti a břichatky) anebo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E.M.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Fries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v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pracech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Systema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mycologicum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vol. 1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(1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 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I.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1821)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až 3,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Index (1832)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 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Elenchus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fungorum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(1828)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pro ostatní houby a "houbové organismy" s výjimkou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hlenek [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sankcionací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je zachován určitý význam těchto zásadních prací poté, co byla v 80. letech zrušena jejich role jako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starting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pointů pro houbové organismy]</a:t>
            </a:r>
            <a:endParaRPr lang="cs-CZ" altLang="cs-CZ" sz="20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Sankcionovaná jména se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považují za konzervovaná oproti starším homonymům a konkurujícím synonymům. Jednou sankcionovaná jména zůstávají sankcionována, i když je sankcionující autor jinde v sankcionujících pracích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neuznává.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Bylo-li jméno přijato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Friesem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nebo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Persoonem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 je tedy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sankcionováno,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 plné citaci by se mělo přidat ": Fr." nebo ": 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Pers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.". </a:t>
            </a:r>
          </a:p>
        </p:txBody>
      </p:sp>
      <p:sp>
        <p:nvSpPr>
          <p:cNvPr id="5" name="Obdélník 1"/>
          <p:cNvSpPr>
            <a:spLocks noChangeArrowheads="1"/>
          </p:cNvSpPr>
          <p:nvPr/>
        </p:nvSpPr>
        <p:spPr bwMode="auto">
          <a:xfrm>
            <a:off x="420192" y="796702"/>
            <a:ext cx="32447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omezení </a:t>
            </a:r>
            <a:r>
              <a:rPr lang="cs-CZ" altLang="cs-CZ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principu priority</a:t>
            </a:r>
            <a:endParaRPr lang="cs-CZ" altLang="cs-CZ" b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23528" y="169397"/>
            <a:ext cx="3942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základy </a:t>
            </a:r>
            <a:r>
              <a:rPr lang="cs-CZ" altLang="cs-CZ" sz="2800" b="1" dirty="0" smtClean="0"/>
              <a:t>nomenklatury</a:t>
            </a:r>
            <a:endParaRPr lang="cs-CZ" altLang="cs-CZ" sz="2800" b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42219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23528" y="1341923"/>
            <a:ext cx="8598024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Typem </a:t>
            </a:r>
            <a:r>
              <a:rPr lang="cs-CZ" altLang="cs-CZ" sz="2000" u="sng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druhu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nebo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vnitrodruhového taxonu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je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dokladová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položka uchovávaná v určité sbírce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v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některých případech i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ilustrace. Typová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položka musí být </a:t>
            </a:r>
            <a:r>
              <a:rPr lang="cs-CZ" altLang="cs-CZ" sz="2000" u="sng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preparována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pro účely trvalého uložení a </a:t>
            </a:r>
            <a:r>
              <a:rPr lang="cs-CZ" altLang="cs-CZ" sz="2000" u="sng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nesmí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se jednat o živý organizmus nebo živou laboratorní kulturu; ovšem kultury hub (a řas), pokud jsou uchovávány v metabolicky neaktivním stavu (lyofilizované nebo hluboce zmrazené), lze akceptovat jako typy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Nomenklatorickým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typem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jména rodu nebo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vnitrorodové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jednotky je konkrétní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druh. Pro účely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stanovení typu rodového jména stačí uvést jméno druhu (není už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třeba citovat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typovou položku typového druhu). Typem jména čeledi je typ rodu,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na němž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je jméno čeledi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založeno.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Pro jeho citaci opět stačí uvést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jen jméno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rodu. Na taxony nad úrovní čeledě už se princip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typifikace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nevztahuje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přičemž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jména založená na jménech rodů jsou automaticky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typifikována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typem rodového jména.</a:t>
            </a:r>
            <a:endParaRPr lang="cs-CZ" altLang="cs-CZ" sz="20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Obdélník 1"/>
          <p:cNvSpPr>
            <a:spLocks noChangeArrowheads="1"/>
          </p:cNvSpPr>
          <p:nvPr/>
        </p:nvSpPr>
        <p:spPr bwMode="auto">
          <a:xfrm>
            <a:off x="420192" y="796702"/>
            <a:ext cx="1366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cs-CZ" altLang="cs-CZ" b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ypifikace</a:t>
            </a:r>
            <a:endParaRPr lang="cs-CZ" altLang="cs-CZ" b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3528" y="169397"/>
            <a:ext cx="3942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základy </a:t>
            </a:r>
            <a:r>
              <a:rPr lang="cs-CZ" altLang="cs-CZ" sz="2800" b="1" dirty="0" smtClean="0"/>
              <a:t>nomenklatury</a:t>
            </a:r>
            <a:endParaRPr lang="cs-CZ" altLang="cs-CZ" sz="2800" b="1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3162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4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95536" y="1302434"/>
            <a:ext cx="8208912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Typ je </a:t>
            </a:r>
            <a:r>
              <a:rPr lang="cs-CZ" altLang="cs-CZ" sz="2000" u="sng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objektivní referenční standard pro užívání příslušného </a:t>
            </a:r>
            <a:r>
              <a:rPr lang="cs-CZ" altLang="cs-CZ" sz="2000" u="sng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jména;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je to jakási kotva, spojující jméno druhu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(nebo taxonu jiné úrovně, např. variety) s druhem jako takovým.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Vymezení druhu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se může měnit podle toho, jak poznáváme jeho variabilitu a ohraničení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vůči příbuzným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druhům; jeho jméno je ale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kotevním řetězem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nomenklatorických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pravidel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trvale spojeno s kotvou – typovým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materiálem.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</a:pPr>
            <a:r>
              <a:rPr lang="cs-CZ" altLang="cs-CZ" sz="2000" u="sng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holotyp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jména je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jedna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jediná položka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nebo ilustrace použitá nebo stanovená autorem jména jako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nomenklatorický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typ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</a:pPr>
            <a:r>
              <a:rPr lang="cs-CZ" altLang="cs-CZ" sz="2000" u="sng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lektotyp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je položka nebo ilustrace vybraná a stanovená z originálního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materiálu jako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nomenklatorický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typ v případě, že holotyp nebyl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stanoven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nebo se ztratil nebo se prokázalo, že představuje materiál více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než jednoho taxonu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</a:pPr>
            <a:r>
              <a:rPr lang="cs-CZ" altLang="cs-CZ" sz="2000" u="sng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izotyp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je jakýkoli duplikát holotypu; je to vždy konkrétní dokladová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položka</a:t>
            </a:r>
          </a:p>
        </p:txBody>
      </p:sp>
      <p:sp>
        <p:nvSpPr>
          <p:cNvPr id="4" name="Obdélník 1"/>
          <p:cNvSpPr>
            <a:spLocks noChangeArrowheads="1"/>
          </p:cNvSpPr>
          <p:nvPr/>
        </p:nvSpPr>
        <p:spPr bwMode="auto">
          <a:xfrm>
            <a:off x="420192" y="796702"/>
            <a:ext cx="1366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cs-CZ" altLang="cs-CZ" b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ypifikace</a:t>
            </a:r>
            <a:endParaRPr lang="cs-CZ" altLang="cs-CZ" b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3528" y="169397"/>
            <a:ext cx="3942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základy </a:t>
            </a:r>
            <a:r>
              <a:rPr lang="cs-CZ" altLang="cs-CZ" sz="2800" b="1" dirty="0" smtClean="0"/>
              <a:t>nomenklatury</a:t>
            </a:r>
            <a:endParaRPr lang="cs-CZ" altLang="cs-CZ" sz="2800" b="1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3149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8432" y="1268760"/>
            <a:ext cx="8886056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</a:pPr>
            <a:r>
              <a:rPr lang="cs-CZ" altLang="cs-CZ" sz="2000" u="sng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syntyp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je jakákoli položka citovaná v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protologu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pokud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nebyl označen holotyp, nebo když byly jako typ současně označeny dvě a více položek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</a:pPr>
            <a:r>
              <a:rPr lang="cs-CZ" altLang="cs-CZ" sz="2000" u="sng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paratyp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je dokladová položka uvedená v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protologu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která není ani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holotypem ani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izotypem ani některým ze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syntypů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paratypy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jsou tedy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automaticky všechny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ostatní položky citované v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protologu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(může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jich být i velký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počet)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</a:pPr>
            <a:r>
              <a:rPr lang="cs-CZ" altLang="cs-CZ" sz="2000" u="sng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neotyp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je položka nebo ilustrace, která byla vybrána jako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nomenklatorický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typ v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tom případě, když se holotyp, lektotyp nebo další originální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materiál nedochoval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nebo se v průběhu doby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ztratil – může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tedy nahrazovat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jak holotyp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tak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lektotyp</a:t>
            </a:r>
            <a:endParaRPr lang="cs-CZ" altLang="cs-CZ" sz="20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</a:pPr>
            <a:r>
              <a:rPr lang="cs-CZ" altLang="cs-CZ" sz="2000" u="sng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epityp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je položka nebo ilustrace vybraná k tomu, aby sloužila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jako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interpretativní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typ v případě, že holotyp, lektotyp, dříve vybraný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neotyp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nebo všechen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originální materiál spojený s platně publikovaným jménem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je prokazatelně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nejednoznačný a nemůže být kriticky identifikován pro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účely přesného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použití jména taxonu. </a:t>
            </a:r>
          </a:p>
        </p:txBody>
      </p:sp>
      <p:sp>
        <p:nvSpPr>
          <p:cNvPr id="4" name="Obdélník 1"/>
          <p:cNvSpPr>
            <a:spLocks noChangeArrowheads="1"/>
          </p:cNvSpPr>
          <p:nvPr/>
        </p:nvSpPr>
        <p:spPr bwMode="auto">
          <a:xfrm>
            <a:off x="420192" y="796702"/>
            <a:ext cx="1366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cs-CZ" altLang="cs-CZ" b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ypifikace</a:t>
            </a:r>
            <a:endParaRPr lang="cs-CZ" altLang="cs-CZ" b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3528" y="169397"/>
            <a:ext cx="3942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základy </a:t>
            </a:r>
            <a:r>
              <a:rPr lang="cs-CZ" altLang="cs-CZ" sz="2800" b="1" dirty="0" smtClean="0"/>
              <a:t>nomenklatury</a:t>
            </a:r>
            <a:endParaRPr lang="cs-CZ" altLang="cs-CZ" sz="2800" b="1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3093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0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5"/>
          <p:cNvSpPr txBox="1">
            <a:spLocks noChangeArrowheads="1"/>
          </p:cNvSpPr>
          <p:nvPr/>
        </p:nvSpPr>
        <p:spPr bwMode="auto">
          <a:xfrm>
            <a:off x="381000" y="845790"/>
            <a:ext cx="8583488" cy="543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česká jména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neřídí se přesnými předpisy – v podstatě které 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české jméno je mykologickou obcí nejvíce přijato, to se také nejvíce 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používá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poměrně často nesouhlasí rodové pojetí u českých a vědeckých jmen:</a:t>
            </a:r>
          </a:p>
          <a:p>
            <a:pPr marL="342900" indent="-342900" eaLnBrk="1" hangingPunct="1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jeden 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rod vědecký zahrnuje více rodů 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českých: </a:t>
            </a:r>
            <a:r>
              <a:rPr lang="cs-CZ" altLang="cs-CZ" sz="20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Leccinum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 – česky kozák i křemenáč</a:t>
            </a:r>
          </a:p>
          <a:p>
            <a:pPr marL="342900" indent="-342900" eaLnBrk="1" hangingPunct="1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jeden 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rod český zahrnuje více rodů vědeckých nebo se nekryje jejich druhové 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složení: (vzhledem k novodobému rozdělování širších rodů 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čím dál častější případ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). Např.: čirůvka – </a:t>
            </a:r>
            <a:r>
              <a:rPr lang="cs-CZ" altLang="cs-CZ" sz="20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Tricholoma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20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Lepista</a:t>
            </a:r>
            <a:r>
              <a:rPr lang="cs-CZ" altLang="cs-CZ" sz="20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20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Calocybe</a:t>
            </a:r>
            <a:r>
              <a:rPr lang="cs-CZ" altLang="cs-CZ" sz="20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(!ale</a:t>
            </a:r>
            <a:r>
              <a:rPr lang="cs-CZ" altLang="cs-CZ" sz="20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Lepista</a:t>
            </a:r>
            <a:r>
              <a:rPr lang="cs-CZ" altLang="cs-CZ" sz="20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solidFill>
                  <a:srgbClr val="000000"/>
                </a:solidFill>
                <a:cs typeface="Arial" panose="020B0604020202020204" pitchFamily="34" charset="0"/>
              </a:rPr>
              <a:t>nuda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je čirůvka fialová, </a:t>
            </a:r>
            <a:r>
              <a:rPr lang="cs-CZ" altLang="cs-CZ" sz="2000" i="1" dirty="0" err="1">
                <a:solidFill>
                  <a:srgbClr val="000000"/>
                </a:solidFill>
                <a:cs typeface="Arial" panose="020B0604020202020204" pitchFamily="34" charset="0"/>
              </a:rPr>
              <a:t>Lepista</a:t>
            </a:r>
            <a:r>
              <a:rPr lang="cs-CZ" altLang="cs-CZ" sz="20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solidFill>
                  <a:srgbClr val="000000"/>
                </a:solidFill>
              </a:rPr>
              <a:t>flaccida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je strmělka </a:t>
            </a:r>
            <a:r>
              <a:rPr lang="cs-CZ" altLang="cs-CZ" sz="2000" dirty="0">
                <a:solidFill>
                  <a:srgbClr val="000000"/>
                </a:solidFill>
              </a:rPr>
              <a:t>přehrnutá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někdy zaužívaná zcela nesmyslná jména: 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0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cs-CZ" altLang="cs-CZ" sz="20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Helvella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costifera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 – chřapáč „</a:t>
            </a:r>
            <a:r>
              <a:rPr lang="cs-CZ" altLang="cs-CZ" sz="20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kosťovitý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“ (lat. </a:t>
            </a:r>
            <a:r>
              <a:rPr lang="cs-CZ" altLang="cs-CZ" sz="20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costa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 = žebro)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cs-CZ" altLang="cs-CZ" sz="20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Inocybe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perlata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 – </a:t>
            </a:r>
            <a:r>
              <a:rPr lang="cs-CZ" altLang="cs-CZ" sz="20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vláknice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 „perličková (lat. </a:t>
            </a:r>
            <a:r>
              <a:rPr lang="cs-CZ" altLang="cs-CZ" sz="20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perlatus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 = velmi široký)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cs-CZ" altLang="cs-CZ" sz="20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I. </a:t>
            </a:r>
            <a:r>
              <a:rPr lang="cs-CZ" altLang="cs-CZ" sz="20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geophylla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 – v. „zemní“ (z </a:t>
            </a:r>
            <a:r>
              <a:rPr lang="cs-CZ" altLang="cs-CZ" sz="20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řec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cs-CZ" altLang="cs-CZ" sz="20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geós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 – země a </a:t>
            </a:r>
            <a:r>
              <a:rPr lang="cs-CZ" altLang="cs-CZ" sz="2000" i="1" dirty="0" err="1">
                <a:solidFill>
                  <a:srgbClr val="000000"/>
                </a:solidFill>
                <a:cs typeface="Arial" panose="020B0604020202020204" pitchFamily="34" charset="0"/>
              </a:rPr>
              <a:t>f</a:t>
            </a:r>
            <a:r>
              <a:rPr lang="cs-CZ" altLang="cs-CZ" sz="20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yllon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 – lupen, tedy 			správné je méně používané v. </a:t>
            </a:r>
            <a:r>
              <a:rPr lang="cs-CZ" altLang="cs-CZ" sz="20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hlínolupenná</a:t>
            </a: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cs-CZ" altLang="cs-CZ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3528" y="169397"/>
            <a:ext cx="3942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základy </a:t>
            </a:r>
            <a:r>
              <a:rPr lang="cs-CZ" altLang="cs-CZ" sz="2800" b="1" dirty="0" smtClean="0"/>
              <a:t>nomenklatury</a:t>
            </a:r>
            <a:endParaRPr lang="cs-CZ" altLang="cs-CZ" sz="2800" b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9093" y="3584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8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5"/>
          <p:cNvSpPr txBox="1">
            <a:spLocks noChangeArrowheads="1"/>
          </p:cNvSpPr>
          <p:nvPr/>
        </p:nvSpPr>
        <p:spPr bwMode="auto">
          <a:xfrm>
            <a:off x="381000" y="381000"/>
            <a:ext cx="8382000" cy="534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1800" dirty="0" smtClean="0"/>
              <a:t>taxonomicko-</a:t>
            </a:r>
            <a:r>
              <a:rPr lang="cs-CZ" altLang="cs-CZ" sz="1800" dirty="0" err="1" smtClean="0"/>
              <a:t>nomenklatorické</a:t>
            </a:r>
            <a:r>
              <a:rPr lang="cs-CZ" altLang="cs-CZ" sz="1800" dirty="0" smtClean="0"/>
              <a:t> databáze: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1800" dirty="0" err="1" smtClean="0"/>
              <a:t>IndexFungorum</a:t>
            </a:r>
            <a:r>
              <a:rPr lang="cs-CZ" altLang="cs-CZ" sz="1800" dirty="0" smtClean="0"/>
              <a:t>: http://www.indexfungorum.org/</a:t>
            </a:r>
            <a:endParaRPr lang="cs-CZ" altLang="cs-CZ" sz="1800" dirty="0" smtClean="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1800" dirty="0" err="1" smtClean="0"/>
              <a:t>MycoBank</a:t>
            </a:r>
            <a:r>
              <a:rPr lang="cs-CZ" altLang="cs-CZ" sz="1800" dirty="0" smtClean="0"/>
              <a:t>: https://www.mycobank.org/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buFontTx/>
              <a:buNone/>
            </a:pPr>
            <a:endParaRPr lang="cs-CZ" altLang="cs-CZ" sz="18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buFontTx/>
              <a:buNone/>
            </a:pPr>
            <a:endParaRPr lang="cs-CZ" altLang="cs-CZ" sz="18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1800" b="1" dirty="0"/>
              <a:t>literatura</a:t>
            </a:r>
            <a:r>
              <a:rPr lang="cs-CZ" altLang="cs-CZ" sz="1800" dirty="0"/>
              <a:t>: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1800" dirty="0"/>
              <a:t>Holec J. (2014): Práce s typy v mykologii 1. Základní pojmy a pravidla. – </a:t>
            </a:r>
            <a:r>
              <a:rPr lang="cs-CZ" altLang="cs-CZ" sz="1800" dirty="0" err="1"/>
              <a:t>Mykol</a:t>
            </a:r>
            <a:r>
              <a:rPr lang="cs-CZ" altLang="cs-CZ" sz="1800" dirty="0"/>
              <a:t>. listy no. 128: 36–49.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1800" dirty="0"/>
              <a:t>Holec J. (2014): Práce s typy v mykologii 2. </a:t>
            </a:r>
            <a:r>
              <a:rPr lang="cs-CZ" sz="1800" dirty="0"/>
              <a:t>Registrace jmen, správný postup zveřejňování jmen a výběru typů. – </a:t>
            </a:r>
            <a:r>
              <a:rPr lang="cs-CZ" altLang="cs-CZ" sz="1800" dirty="0" err="1"/>
              <a:t>Mykol</a:t>
            </a:r>
            <a:r>
              <a:rPr lang="cs-CZ" altLang="cs-CZ" sz="1800" dirty="0"/>
              <a:t>. listy no. 129: 9–14.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1800" dirty="0"/>
              <a:t>Holec J. (2015): Práce s typy v mykologii 3.</a:t>
            </a:r>
            <a:r>
              <a:rPr lang="cs-CZ" sz="1800" dirty="0"/>
              <a:t> Stanovení lektotypu, </a:t>
            </a:r>
            <a:r>
              <a:rPr lang="cs-CZ" sz="1800" dirty="0" err="1"/>
              <a:t>neotypu</a:t>
            </a:r>
            <a:r>
              <a:rPr lang="cs-CZ" sz="1800" dirty="0"/>
              <a:t> a </a:t>
            </a:r>
            <a:r>
              <a:rPr lang="cs-CZ" sz="1800" dirty="0" err="1"/>
              <a:t>epitypu</a:t>
            </a:r>
            <a:r>
              <a:rPr lang="cs-CZ" sz="1800" dirty="0"/>
              <a:t> a závěrečné obecné </a:t>
            </a:r>
            <a:r>
              <a:rPr lang="cs-CZ" sz="1800" dirty="0" smtClean="0"/>
              <a:t>poznámky. – </a:t>
            </a:r>
            <a:r>
              <a:rPr lang="cs-CZ" altLang="cs-CZ" sz="1800" dirty="0" err="1" smtClean="0"/>
              <a:t>Mykol</a:t>
            </a:r>
            <a:r>
              <a:rPr lang="cs-CZ" altLang="cs-CZ" sz="1800" dirty="0"/>
              <a:t>. listy no. 130: 40–44.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1800" dirty="0"/>
              <a:t>Holec J., Kment P., Wagner J., Šmíd J., Šída O., Kvaček J., Sejkora J., Kuželka V. </a:t>
            </a:r>
            <a:r>
              <a:rPr lang="cs-CZ" altLang="cs-CZ" sz="1800" dirty="0"/>
              <a:t>(2015): Metodika pro práci s </a:t>
            </a:r>
            <a:r>
              <a:rPr lang="cs-CZ" altLang="cs-CZ" sz="1800" dirty="0" err="1" smtClean="0"/>
              <a:t>přídovědeckým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typovým materiálem. </a:t>
            </a:r>
            <a:r>
              <a:rPr lang="cs-CZ" altLang="cs-CZ" sz="1800" dirty="0"/>
              <a:t>– Národní muzeum Praha, 128 p.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381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8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88" y="2564904"/>
            <a:ext cx="9117892" cy="4032448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95288" y="886267"/>
            <a:ext cx="820896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 smtClean="0"/>
              <a:t>nomenklatura </a:t>
            </a:r>
            <a:r>
              <a:rPr lang="cs-CZ" altLang="cs-CZ" sz="2000" dirty="0"/>
              <a:t>hub se řídí podle </a:t>
            </a:r>
            <a:r>
              <a:rPr lang="cs-CZ" altLang="cs-CZ" sz="2000" b="1" dirty="0"/>
              <a:t>Mezinárodního kódu nomenklatury řas, hub a rostlin </a:t>
            </a:r>
            <a:r>
              <a:rPr lang="cs-CZ" altLang="cs-CZ" sz="2000" dirty="0"/>
              <a:t>(International </a:t>
            </a:r>
            <a:r>
              <a:rPr lang="cs-CZ" altLang="cs-CZ" sz="2000" dirty="0" err="1"/>
              <a:t>Code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Nomenclature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algae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fungi</a:t>
            </a:r>
            <a:r>
              <a:rPr lang="cs-CZ" altLang="cs-CZ" sz="2000" dirty="0"/>
              <a:t>, and </a:t>
            </a:r>
            <a:r>
              <a:rPr lang="cs-CZ" altLang="cs-CZ" sz="2000" dirty="0" err="1"/>
              <a:t>plants</a:t>
            </a:r>
            <a:r>
              <a:rPr lang="cs-CZ" altLang="cs-CZ" sz="2000" dirty="0" smtClean="0"/>
              <a:t>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dirty="0" smtClean="0"/>
              <a:t>http://www.iapt-taxon.org/nomen/main.php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23528" y="169397"/>
            <a:ext cx="3942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základy </a:t>
            </a:r>
            <a:r>
              <a:rPr lang="cs-CZ" altLang="cs-CZ" sz="2800" b="1" dirty="0" smtClean="0"/>
              <a:t>nomenklatury</a:t>
            </a:r>
            <a:endParaRPr lang="cs-CZ" altLang="cs-CZ" sz="2800" b="1" dirty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6887" y="2982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6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395288" y="1268760"/>
            <a:ext cx="8208962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  <a:defRPr/>
            </a:pPr>
            <a:r>
              <a:rPr lang="cs-CZ" altLang="cs-CZ" sz="2000" u="sng" dirty="0" smtClean="0"/>
              <a:t>základní </a:t>
            </a:r>
            <a:r>
              <a:rPr lang="cs-CZ" altLang="cs-CZ" sz="2000" u="sng" dirty="0" smtClean="0"/>
              <a:t>principy</a:t>
            </a:r>
            <a:r>
              <a:rPr lang="cs-CZ" altLang="cs-CZ" sz="2000" dirty="0" smtClean="0"/>
              <a:t>: 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  <a:defRPr/>
            </a:pPr>
            <a:r>
              <a:rPr lang="cs-CZ" altLang="cs-CZ" sz="2000" dirty="0" smtClean="0"/>
              <a:t>nezávislost na zoologické a prokaryotické nomenklatuře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  <a:defRPr/>
            </a:pPr>
            <a:r>
              <a:rPr lang="cs-CZ" altLang="cs-CZ" sz="2000" dirty="0" smtClean="0"/>
              <a:t>jména založena na </a:t>
            </a:r>
            <a:r>
              <a:rPr lang="cs-CZ" altLang="cs-CZ" sz="2000" dirty="0" smtClean="0"/>
              <a:t>tzv. </a:t>
            </a:r>
            <a:r>
              <a:rPr lang="cs-CZ" altLang="cs-CZ" sz="2000" dirty="0" err="1" smtClean="0"/>
              <a:t>nomenklatorických</a:t>
            </a:r>
            <a:r>
              <a:rPr lang="cs-CZ" altLang="cs-CZ" sz="2000" dirty="0" smtClean="0"/>
              <a:t> </a:t>
            </a:r>
            <a:r>
              <a:rPr lang="cs-CZ" altLang="cs-CZ" sz="2000" dirty="0" smtClean="0"/>
              <a:t>typech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  <a:defRPr/>
            </a:pPr>
            <a:r>
              <a:rPr lang="cs-CZ" altLang="cs-CZ" sz="2000" dirty="0" smtClean="0"/>
              <a:t>priorita publikace jmen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  <a:defRPr/>
            </a:pPr>
            <a:r>
              <a:rPr lang="cs-CZ" altLang="cs-CZ" sz="2000" dirty="0" smtClean="0"/>
              <a:t>každý taxon může mít pouze jedno </a:t>
            </a:r>
            <a:r>
              <a:rPr lang="cs-CZ" altLang="cs-CZ" sz="2000" dirty="0" smtClean="0"/>
              <a:t>správné </a:t>
            </a:r>
            <a:r>
              <a:rPr lang="cs-CZ" altLang="cs-CZ" sz="2000" dirty="0" smtClean="0"/>
              <a:t>jméno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  <a:defRPr/>
            </a:pPr>
            <a:r>
              <a:rPr lang="cs-CZ" altLang="cs-CZ" sz="2000" dirty="0" smtClean="0"/>
              <a:t>vědecká jména jsou považována za latinská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  <a:defRPr/>
            </a:pPr>
            <a:r>
              <a:rPr lang="cs-CZ" altLang="cs-CZ" sz="2000" dirty="0" err="1" smtClean="0"/>
              <a:t>nomenklatorická</a:t>
            </a:r>
            <a:r>
              <a:rPr lang="cs-CZ" altLang="cs-CZ" sz="2000" dirty="0" smtClean="0"/>
              <a:t> pravidla jsou retroaktivní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  <a:defRPr/>
            </a:pPr>
            <a:endParaRPr lang="cs-CZ" altLang="cs-CZ" sz="2000" dirty="0" smtClean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3528" y="169397"/>
            <a:ext cx="3942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základy </a:t>
            </a:r>
            <a:r>
              <a:rPr lang="cs-CZ" altLang="cs-CZ" sz="2800" b="1" dirty="0" smtClean="0"/>
              <a:t>nomenklatury</a:t>
            </a:r>
            <a:endParaRPr lang="cs-CZ" altLang="cs-CZ" sz="2800" b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39637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3528" y="169397"/>
            <a:ext cx="3942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základy </a:t>
            </a:r>
            <a:r>
              <a:rPr lang="cs-CZ" altLang="cs-CZ" sz="2800" b="1" dirty="0" smtClean="0"/>
              <a:t>nomenklatury</a:t>
            </a:r>
            <a:endParaRPr lang="cs-CZ" altLang="cs-CZ" sz="2800" b="1" dirty="0"/>
          </a:p>
        </p:txBody>
      </p:sp>
      <p:sp>
        <p:nvSpPr>
          <p:cNvPr id="6" name="Obdélník 1"/>
          <p:cNvSpPr>
            <a:spLocks noChangeArrowheads="1"/>
          </p:cNvSpPr>
          <p:nvPr/>
        </p:nvSpPr>
        <p:spPr bwMode="auto">
          <a:xfrm>
            <a:off x="420192" y="796702"/>
            <a:ext cx="18373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jména taxonů</a:t>
            </a:r>
            <a:endParaRPr lang="cs-CZ" altLang="cs-CZ" b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512" y="1157023"/>
            <a:ext cx="8892480" cy="587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</a:pP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rodové a druhové jméno nesmějí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ýt tautonyma (</a:t>
            </a: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Auriscalpium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auriscalpium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x </a:t>
            </a:r>
            <a:r>
              <a:rPr lang="cs-CZ" altLang="cs-CZ" sz="2000" i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Bubo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i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bubo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</a:pP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nesmějí obsahovat diakritická znaménka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</a:pP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rodové jméno je substantivum s velkým poč. písmenem, druhové jméno malým písmem; pokud z více slov, tak spojeny spojovníkem (bez mezer! </a:t>
            </a: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Hirneola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auricula-judae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</a:pP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druhové jméno je zpravidla adjektivum, méně substantivum (</a:t>
            </a: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Tricholoma</a:t>
            </a:r>
            <a:r>
              <a:rPr lang="cs-CZ" altLang="cs-CZ" sz="2000" i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imbricatum</a:t>
            </a:r>
            <a:r>
              <a:rPr lang="cs-CZ" altLang="cs-CZ" sz="2000" i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T. </a:t>
            </a: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aestuans</a:t>
            </a:r>
            <a:r>
              <a:rPr lang="cs-CZ" altLang="cs-CZ" sz="2000" i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T. </a:t>
            </a: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colossus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</a:pPr>
            <a:r>
              <a:rPr lang="cs-CZ" altLang="cs-CZ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jména jsou považovaná za latinská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50000"/>
              </a:spcAft>
              <a:buFontTx/>
              <a:buChar char="-"/>
            </a:pP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příklady rodových jmen:</a:t>
            </a:r>
            <a:endParaRPr lang="cs-CZ" altLang="cs-CZ" sz="2000" i="1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i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	Miladina</a:t>
            </a:r>
            <a:r>
              <a:rPr lang="cs-CZ" altLang="cs-CZ" sz="2000" i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altLang="cs-CZ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Kotlabaea</a:t>
            </a:r>
            <a:r>
              <a:rPr lang="cs-CZ" altLang="cs-CZ" sz="2000" i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altLang="cs-CZ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Smardaea</a:t>
            </a:r>
            <a:r>
              <a:rPr lang="cs-CZ" altLang="cs-CZ" sz="2000" i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Pouzarella</a:t>
            </a:r>
            <a:r>
              <a:rPr lang="cs-CZ" altLang="cs-CZ" sz="2000" i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Pilatoporus</a:t>
            </a:r>
            <a:r>
              <a:rPr lang="cs-CZ" altLang="cs-CZ" sz="2000" i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Melzericium</a:t>
            </a:r>
            <a:endParaRPr lang="cs-CZ" altLang="cs-CZ" sz="2000" i="1" dirty="0" smtClean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i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Nemecomyces</a:t>
            </a:r>
            <a:r>
              <a:rPr lang="cs-CZ" altLang="cs-CZ" sz="2000" i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(B. Němec)</a:t>
            </a:r>
            <a:r>
              <a:rPr lang="cs-CZ" altLang="cs-CZ" sz="2000" i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Kuehneromyces</a:t>
            </a:r>
            <a:r>
              <a:rPr lang="cs-CZ" altLang="cs-CZ" sz="2000" i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(R.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Kühner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i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Datronia</a:t>
            </a:r>
            <a:r>
              <a:rPr lang="cs-CZ" altLang="cs-CZ" sz="2000" i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(anagram z </a:t>
            </a: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Antrodia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i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cs-CZ" altLang="cs-CZ" sz="2000" i="1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3208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3528" y="169397"/>
            <a:ext cx="3942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základy </a:t>
            </a:r>
            <a:r>
              <a:rPr lang="cs-CZ" altLang="cs-CZ" sz="2800" b="1" dirty="0" smtClean="0"/>
              <a:t>nomenklatury</a:t>
            </a:r>
            <a:endParaRPr lang="cs-CZ" altLang="cs-CZ" sz="2800" b="1" dirty="0"/>
          </a:p>
        </p:txBody>
      </p:sp>
      <p:sp>
        <p:nvSpPr>
          <p:cNvPr id="4" name="Obdélník 1"/>
          <p:cNvSpPr>
            <a:spLocks noChangeArrowheads="1"/>
          </p:cNvSpPr>
          <p:nvPr/>
        </p:nvSpPr>
        <p:spPr bwMode="auto">
          <a:xfrm>
            <a:off x="420192" y="796702"/>
            <a:ext cx="18373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jména taxonů</a:t>
            </a:r>
            <a:endParaRPr lang="cs-CZ" altLang="cs-CZ" b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5536" y="1218525"/>
            <a:ext cx="5184576" cy="235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Tephrocybe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oldae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Svrček</a:t>
            </a:r>
            <a:endParaRPr lang="cs-CZ" altLang="cs-CZ" sz="2000" dirty="0" smtClean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Dermocybe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emilii-dlouhyi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Svrček</a:t>
            </a:r>
            <a:endParaRPr lang="cs-CZ" altLang="cs-CZ" sz="2000" dirty="0" smtClean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Clitocybe</a:t>
            </a:r>
            <a:r>
              <a:rPr lang="cs-CZ" altLang="cs-CZ" sz="2000" i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krizii-josephii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Svrček</a:t>
            </a:r>
            <a:endParaRPr lang="cs-CZ" altLang="cs-CZ" sz="2000" dirty="0" smtClean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Skeletocutis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stellae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Pilát</a:t>
            </a: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Coprinus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vosoustii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Pilát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31" y="4107552"/>
            <a:ext cx="6447830" cy="202348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0"/>
            <a:ext cx="3528392" cy="4471145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6016" y="3093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1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45160"/>
            <a:ext cx="167163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https://www2.muse.it/russulales-news/pho/01517_Lactifluus_nonpiscis_pho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01008"/>
            <a:ext cx="391001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23528" y="169397"/>
            <a:ext cx="3942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základy </a:t>
            </a:r>
            <a:r>
              <a:rPr lang="cs-CZ" altLang="cs-CZ" sz="2800" b="1" dirty="0" smtClean="0"/>
              <a:t>nomenklatury</a:t>
            </a:r>
            <a:endParaRPr lang="cs-CZ" altLang="cs-CZ" sz="2800" b="1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53515" y="1209755"/>
            <a:ext cx="8790485" cy="329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Tatraea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dumbirensis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(Velen.)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Svrček</a:t>
            </a:r>
            <a:endParaRPr lang="cs-CZ" altLang="cs-CZ" sz="20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i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Aspergillus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sigurros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Visagie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ct val="50000"/>
              </a:spcAft>
              <a:buNone/>
            </a:pPr>
            <a:r>
              <a:rPr lang="en-US" altLang="cs-CZ" sz="1800" i="1" dirty="0" err="1" smtClean="0"/>
              <a:t>Acanthophysellum</a:t>
            </a:r>
            <a:r>
              <a:rPr lang="en-US" altLang="cs-CZ" sz="1800" dirty="0" smtClean="0"/>
              <a:t> </a:t>
            </a:r>
            <a:r>
              <a:rPr lang="en-US" altLang="cs-CZ" sz="1800" i="1" dirty="0" err="1" smtClean="0"/>
              <a:t>dextrinoideocerussatum</a:t>
            </a:r>
            <a:r>
              <a:rPr lang="en-US" altLang="cs-CZ" sz="1800" dirty="0" smtClean="0"/>
              <a:t> (</a:t>
            </a:r>
            <a:r>
              <a:rPr lang="en-US" altLang="cs-CZ" sz="1800" dirty="0" err="1" smtClean="0"/>
              <a:t>Manjón</a:t>
            </a:r>
            <a:r>
              <a:rPr lang="en-US" altLang="cs-CZ" sz="1800" dirty="0" smtClean="0"/>
              <a:t>, M.N. Blanco &amp; G. Moreno) Sheng H. Wu, </a:t>
            </a:r>
            <a:r>
              <a:rPr lang="en-US" altLang="cs-CZ" sz="1800" dirty="0" err="1" smtClean="0"/>
              <a:t>Boidin</a:t>
            </a:r>
            <a:r>
              <a:rPr lang="en-US" altLang="cs-CZ" sz="1800" dirty="0" smtClean="0"/>
              <a:t> &amp; C.Y. </a:t>
            </a:r>
            <a:r>
              <a:rPr lang="en-US" altLang="cs-CZ" sz="1800" dirty="0" err="1" smtClean="0"/>
              <a:t>Chien</a:t>
            </a:r>
            <a:endParaRPr lang="cs-CZ" altLang="cs-CZ" sz="18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 dirty="0" err="1" smtClean="0"/>
              <a:t>Lactarius</a:t>
            </a:r>
            <a:r>
              <a:rPr lang="cs-CZ" altLang="cs-CZ" sz="2000" dirty="0" smtClean="0"/>
              <a:t> </a:t>
            </a:r>
            <a:r>
              <a:rPr lang="cs-CZ" altLang="cs-CZ" sz="2000" i="1" dirty="0" err="1" smtClean="0"/>
              <a:t>nonfungus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Nolf</a:t>
            </a:r>
            <a:r>
              <a:rPr lang="cs-CZ" altLang="cs-CZ" sz="2000" dirty="0" smtClean="0"/>
              <a:t> et </a:t>
            </a:r>
            <a:r>
              <a:rPr lang="cs-CZ" altLang="cs-CZ" sz="2000" dirty="0" err="1" smtClean="0"/>
              <a:t>Bajpai</a:t>
            </a:r>
            <a:r>
              <a:rPr lang="cs-CZ" altLang="cs-CZ" sz="2000" dirty="0" smtClean="0"/>
              <a:t>  x  </a:t>
            </a:r>
            <a:r>
              <a:rPr lang="cs-CZ" altLang="cs-CZ" sz="2000" i="1" dirty="0" err="1" smtClean="0"/>
              <a:t>Lactarius</a:t>
            </a:r>
            <a:r>
              <a:rPr lang="cs-CZ" altLang="cs-CZ" sz="2000" dirty="0" smtClean="0"/>
              <a:t> </a:t>
            </a:r>
            <a:r>
              <a:rPr lang="cs-CZ" altLang="cs-CZ" sz="2000" i="1" dirty="0" err="1" smtClean="0"/>
              <a:t>nonpiscis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Verbeken</a:t>
            </a:r>
            <a:r>
              <a:rPr lang="cs-CZ" altLang="cs-CZ" sz="2000" dirty="0" smtClean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 smtClean="0"/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ct val="50000"/>
              </a:spcAft>
              <a:buNone/>
            </a:pPr>
            <a:endParaRPr lang="cs-CZ" altLang="cs-CZ" sz="20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ct val="50000"/>
              </a:spcAft>
              <a:buNone/>
            </a:pPr>
            <a:endParaRPr lang="cs-CZ" altLang="cs-CZ" sz="20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Obdélník 1"/>
          <p:cNvSpPr>
            <a:spLocks noChangeArrowheads="1"/>
          </p:cNvSpPr>
          <p:nvPr/>
        </p:nvSpPr>
        <p:spPr bwMode="auto">
          <a:xfrm>
            <a:off x="420192" y="796702"/>
            <a:ext cx="18373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jména taxonů</a:t>
            </a:r>
            <a:endParaRPr lang="cs-CZ" altLang="cs-CZ" b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3246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51520" y="1247556"/>
            <a:ext cx="8682981" cy="54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Od 1. I. 2012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musí platné zveřejnění jména nového taxonu obsahovat </a:t>
            </a:r>
            <a:r>
              <a:rPr lang="cs-CZ" altLang="cs-CZ" sz="2000" u="sng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latinský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nebo </a:t>
            </a:r>
            <a:r>
              <a:rPr lang="cs-CZ" altLang="cs-CZ" sz="2000" u="sng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anglický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popis či diagnózu nebo úplný a přímý odkaz na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dříve publikovaný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latinský nebo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anglický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popis či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diagnózu; doporučuje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se, aby autoři neuváděli jenom diagnózu (tj. krátký výčet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rozdílů nového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taxonu od jiných taxonů), ale zároveň i úplný latinský nebo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anglický popis.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18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 </a:t>
            </a:r>
            <a:r>
              <a:rPr lang="cs-CZ" altLang="cs-CZ" sz="1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období </a:t>
            </a:r>
            <a:r>
              <a:rPr lang="cs-CZ" altLang="cs-CZ" sz="18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1. I. 1953 </a:t>
            </a:r>
            <a:r>
              <a:rPr lang="cs-CZ" altLang="cs-CZ" sz="1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cs-CZ" altLang="cs-CZ" sz="18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31. XII. 2011 </a:t>
            </a:r>
            <a:r>
              <a:rPr lang="cs-CZ" altLang="cs-CZ" sz="1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byla pro účely platného zveřejnění </a:t>
            </a:r>
            <a:r>
              <a:rPr lang="cs-CZ" altLang="cs-CZ" sz="18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jména nového </a:t>
            </a:r>
            <a:r>
              <a:rPr lang="cs-CZ" altLang="cs-CZ" sz="1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taxonu vyžadována výhradně </a:t>
            </a:r>
            <a:r>
              <a:rPr lang="cs-CZ" altLang="cs-CZ" sz="1800" u="sng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latinská</a:t>
            </a:r>
            <a:r>
              <a:rPr lang="cs-CZ" altLang="cs-CZ" sz="1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diagnóza či popis, </a:t>
            </a:r>
            <a:r>
              <a:rPr lang="cs-CZ" altLang="cs-CZ" sz="18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případně odkaz </a:t>
            </a:r>
            <a:r>
              <a:rPr lang="cs-CZ" altLang="cs-CZ" sz="1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na dříve publikovanou latinskou diagnózu či </a:t>
            </a:r>
            <a:r>
              <a:rPr lang="cs-CZ" altLang="cs-CZ" sz="18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popis; před </a:t>
            </a:r>
            <a:r>
              <a:rPr lang="cs-CZ" altLang="cs-CZ" sz="1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tímto obdobím </a:t>
            </a:r>
            <a:r>
              <a:rPr lang="cs-CZ" altLang="cs-CZ" sz="18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stačila </a:t>
            </a:r>
            <a:r>
              <a:rPr lang="cs-CZ" altLang="cs-CZ" sz="1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diagnóza nebo popis v </a:t>
            </a:r>
            <a:r>
              <a:rPr lang="cs-CZ" altLang="cs-CZ" sz="18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jakémkoli jazyce (tedy i česky).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None/>
            </a:pP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Pro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nomenklatorické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novinky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(jména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nových taxonů, nové kombinace, jména v novém ranku nebo náhrady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jmen) týkající se hub, publikované po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lednu 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2013, je pro platné uveřejnění jména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požadováno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aby v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protologu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byl uveden identifikátor přidělený uznávanou databází pro tato 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jména (v současnosti jde o 3 databáze –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Fungal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Names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Index </a:t>
            </a:r>
            <a:r>
              <a:rPr lang="cs-CZ" altLang="cs-CZ" sz="20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Fungorum</a:t>
            </a:r>
            <a:r>
              <a:rPr lang="cs-CZ" altLang="cs-CZ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cs-CZ" altLang="cs-CZ" sz="2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MycoBank</a:t>
            </a:r>
            <a:r>
              <a:rPr lang="cs-CZ" altLang="cs-CZ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cs-CZ" altLang="cs-CZ" sz="20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None/>
            </a:pPr>
            <a:endParaRPr lang="cs-CZ" altLang="cs-CZ" sz="20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Obdélník 1"/>
          <p:cNvSpPr>
            <a:spLocks noChangeArrowheads="1"/>
          </p:cNvSpPr>
          <p:nvPr/>
        </p:nvSpPr>
        <p:spPr bwMode="auto">
          <a:xfrm>
            <a:off x="420192" y="796702"/>
            <a:ext cx="34740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cs-CZ" altLang="cs-CZ" b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iagnóza a registrace jmen</a:t>
            </a:r>
            <a:endParaRPr lang="cs-CZ" altLang="cs-CZ" b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3528" y="169397"/>
            <a:ext cx="3942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základy </a:t>
            </a:r>
            <a:r>
              <a:rPr lang="cs-CZ" altLang="cs-CZ" sz="2800" b="1" dirty="0" smtClean="0"/>
              <a:t>nomenklatury</a:t>
            </a:r>
            <a:endParaRPr lang="cs-CZ" altLang="cs-CZ" sz="2800" b="1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4093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1"/>
          <p:cNvSpPr>
            <a:spLocks noChangeArrowheads="1"/>
          </p:cNvSpPr>
          <p:nvPr/>
        </p:nvSpPr>
        <p:spPr bwMode="auto">
          <a:xfrm>
            <a:off x="420192" y="796702"/>
            <a:ext cx="34740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cs-CZ" altLang="cs-CZ" b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iagnóza a registrace jmen</a:t>
            </a:r>
            <a:endParaRPr lang="cs-CZ" altLang="cs-CZ" b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355316"/>
            <a:ext cx="6634780" cy="385377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20192" y="5229200"/>
            <a:ext cx="84391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spcAft>
                <a:spcPct val="50000"/>
              </a:spcAft>
            </a:pPr>
            <a:r>
              <a:rPr lang="cs-CZ" altLang="cs-CZ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Aby uznávaná databáze vystavila </a:t>
            </a:r>
            <a:r>
              <a:rPr lang="cs-CZ" altLang="cs-CZ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identifikátor, musí autor (autoři) poskytnout jméno </a:t>
            </a:r>
            <a:r>
              <a:rPr lang="cs-CZ" altLang="cs-CZ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samo a dále údaje požadované pro platné uveřejnění </a:t>
            </a:r>
            <a:r>
              <a:rPr lang="cs-CZ" altLang="cs-CZ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cs-CZ" altLang="cs-CZ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popis nebo </a:t>
            </a:r>
            <a:r>
              <a:rPr lang="cs-CZ" altLang="cs-CZ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diagnóza, typ nebo odkaz</a:t>
            </a:r>
            <a:r>
              <a:rPr lang="cs-CZ" altLang="cs-CZ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 na </a:t>
            </a:r>
            <a:r>
              <a:rPr lang="cs-CZ" altLang="cs-CZ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basionymum</a:t>
            </a:r>
            <a:r>
              <a:rPr lang="cs-CZ" altLang="cs-CZ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nebo nahrazené synonymum). </a:t>
            </a:r>
            <a:endParaRPr lang="cs-CZ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1259632" y="2391149"/>
            <a:ext cx="14401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323528" y="169397"/>
            <a:ext cx="3942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základy </a:t>
            </a:r>
            <a:r>
              <a:rPr lang="cs-CZ" altLang="cs-CZ" sz="2800" b="1" dirty="0" smtClean="0"/>
              <a:t>nomenklatury</a:t>
            </a:r>
            <a:endParaRPr lang="cs-CZ" altLang="cs-CZ" sz="2800" b="1" dirty="0"/>
          </a:p>
        </p:txBody>
      </p:sp>
      <p:pic>
        <p:nvPicPr>
          <p:cNvPr id="1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3093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9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ChangeArrowheads="1"/>
          </p:cNvSpPr>
          <p:nvPr/>
        </p:nvSpPr>
        <p:spPr bwMode="auto">
          <a:xfrm>
            <a:off x="395486" y="1343090"/>
            <a:ext cx="820896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 smtClean="0"/>
              <a:t>správné </a:t>
            </a:r>
            <a:r>
              <a:rPr lang="cs-CZ" altLang="cs-CZ" sz="2000" dirty="0"/>
              <a:t>je nejstarší platně publikované jméno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 smtClean="0"/>
              <a:t>příklad: </a:t>
            </a:r>
            <a:r>
              <a:rPr lang="cs-CZ" altLang="cs-CZ" sz="2000" i="1" dirty="0" err="1" smtClean="0"/>
              <a:t>Cortinarius</a:t>
            </a:r>
            <a:r>
              <a:rPr lang="cs-CZ" altLang="cs-CZ" sz="2000" dirty="0" smtClean="0"/>
              <a:t> </a:t>
            </a:r>
            <a:r>
              <a:rPr lang="cs-CZ" altLang="cs-CZ" sz="2000" i="1" dirty="0" err="1"/>
              <a:t>sublatisporus</a:t>
            </a:r>
            <a:r>
              <a:rPr lang="cs-CZ" altLang="cs-CZ" sz="2000" dirty="0"/>
              <a:t> </a:t>
            </a:r>
            <a:r>
              <a:rPr lang="cs-CZ" altLang="cs-CZ" sz="2000" dirty="0" err="1" smtClean="0"/>
              <a:t>Svrček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1968</a:t>
            </a:r>
            <a:endParaRPr lang="cs-CZ" alt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2204865"/>
            <a:ext cx="6192688" cy="31634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t="7798"/>
          <a:stretch/>
        </p:blipFill>
        <p:spPr>
          <a:xfrm>
            <a:off x="536611" y="5445224"/>
            <a:ext cx="8268667" cy="8513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/>
          <a:srcRect b="13950"/>
          <a:stretch/>
        </p:blipFill>
        <p:spPr>
          <a:xfrm>
            <a:off x="574154" y="6367943"/>
            <a:ext cx="8174310" cy="373425"/>
          </a:xfrm>
          <a:prstGeom prst="rect">
            <a:avLst/>
          </a:prstGeom>
        </p:spPr>
      </p:pic>
      <p:sp>
        <p:nvSpPr>
          <p:cNvPr id="8" name="Obdélník 1"/>
          <p:cNvSpPr>
            <a:spLocks noChangeArrowheads="1"/>
          </p:cNvSpPr>
          <p:nvPr/>
        </p:nvSpPr>
        <p:spPr bwMode="auto">
          <a:xfrm>
            <a:off x="406083" y="868650"/>
            <a:ext cx="19912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cs-CZ" altLang="cs-CZ" b="1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rincip </a:t>
            </a:r>
            <a:r>
              <a:rPr lang="cs-CZ" altLang="cs-CZ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priority</a:t>
            </a:r>
            <a:endParaRPr lang="cs-CZ" altLang="cs-CZ" b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23528" y="169397"/>
            <a:ext cx="3942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základy </a:t>
            </a:r>
            <a:r>
              <a:rPr lang="cs-CZ" altLang="cs-CZ" sz="2800" b="1" dirty="0" smtClean="0"/>
              <a:t>nomenklatury</a:t>
            </a:r>
            <a:endParaRPr lang="cs-CZ" altLang="cs-CZ" sz="2800" b="1" dirty="0"/>
          </a:p>
        </p:txBody>
      </p:sp>
      <p:pic>
        <p:nvPicPr>
          <p:cNvPr id="10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43100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4898</TotalTime>
  <Words>1657</Words>
  <Application>Microsoft Office PowerPoint</Application>
  <PresentationFormat>Předvádění na obrazovce (4:3)</PresentationFormat>
  <Paragraphs>109</Paragraphs>
  <Slides>17</Slides>
  <Notes>0</Notes>
  <HiddenSlides>0</HiddenSlides>
  <MMClips>17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Times New Roman</vt:lpstr>
      <vt:lpstr>Calibri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literatura:</dc:title>
  <dc:creator>Daniel Dvořák</dc:creator>
  <cp:lastModifiedBy>Dan Dvořák</cp:lastModifiedBy>
  <cp:revision>121</cp:revision>
  <dcterms:created xsi:type="dcterms:W3CDTF">2007-11-26T09:46:09Z</dcterms:created>
  <dcterms:modified xsi:type="dcterms:W3CDTF">2023-01-19T15:40:47Z</dcterms:modified>
</cp:coreProperties>
</file>