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8" r:id="rId3"/>
    <p:sldId id="274" r:id="rId4"/>
    <p:sldId id="414" r:id="rId5"/>
    <p:sldId id="475" r:id="rId6"/>
    <p:sldId id="405" r:id="rId7"/>
    <p:sldId id="431" r:id="rId8"/>
    <p:sldId id="430" r:id="rId9"/>
    <p:sldId id="429" r:id="rId10"/>
    <p:sldId id="480" r:id="rId11"/>
    <p:sldId id="461" r:id="rId12"/>
    <p:sldId id="476" r:id="rId13"/>
    <p:sldId id="462" r:id="rId14"/>
    <p:sldId id="463" r:id="rId15"/>
    <p:sldId id="465" r:id="rId16"/>
    <p:sldId id="481" r:id="rId17"/>
    <p:sldId id="482" r:id="rId18"/>
    <p:sldId id="464" r:id="rId19"/>
    <p:sldId id="425" r:id="rId20"/>
    <p:sldId id="473" r:id="rId21"/>
    <p:sldId id="424" r:id="rId22"/>
    <p:sldId id="472" r:id="rId23"/>
    <p:sldId id="471" r:id="rId24"/>
    <p:sldId id="426" r:id="rId25"/>
    <p:sldId id="459" r:id="rId26"/>
    <p:sldId id="466" r:id="rId27"/>
    <p:sldId id="474" r:id="rId28"/>
    <p:sldId id="419" r:id="rId29"/>
    <p:sldId id="420" r:id="rId30"/>
    <p:sldId id="353" r:id="rId31"/>
    <p:sldId id="392" r:id="rId32"/>
    <p:sldId id="354" r:id="rId33"/>
    <p:sldId id="355" r:id="rId34"/>
    <p:sldId id="458" r:id="rId35"/>
    <p:sldId id="356" r:id="rId36"/>
    <p:sldId id="357" r:id="rId37"/>
    <p:sldId id="358" r:id="rId38"/>
    <p:sldId id="359" r:id="rId39"/>
    <p:sldId id="360" r:id="rId40"/>
    <p:sldId id="421" r:id="rId41"/>
    <p:sldId id="427" r:id="rId42"/>
    <p:sldId id="396" r:id="rId43"/>
    <p:sldId id="397" r:id="rId44"/>
    <p:sldId id="428" r:id="rId45"/>
    <p:sldId id="423" r:id="rId46"/>
    <p:sldId id="443" r:id="rId47"/>
    <p:sldId id="437" r:id="rId48"/>
    <p:sldId id="442" r:id="rId49"/>
    <p:sldId id="444" r:id="rId50"/>
    <p:sldId id="438" r:id="rId51"/>
    <p:sldId id="439" r:id="rId52"/>
    <p:sldId id="445" r:id="rId53"/>
    <p:sldId id="450" r:id="rId54"/>
    <p:sldId id="478" r:id="rId55"/>
    <p:sldId id="451" r:id="rId56"/>
    <p:sldId id="452" r:id="rId57"/>
    <p:sldId id="453" r:id="rId58"/>
    <p:sldId id="454" r:id="rId59"/>
    <p:sldId id="455" r:id="rId60"/>
    <p:sldId id="456" r:id="rId61"/>
    <p:sldId id="457" r:id="rId62"/>
    <p:sldId id="477" r:id="rId63"/>
    <p:sldId id="310" r:id="rId64"/>
    <p:sldId id="280" r:id="rId65"/>
    <p:sldId id="415" r:id="rId66"/>
    <p:sldId id="350" r:id="rId67"/>
    <p:sldId id="352" r:id="rId68"/>
    <p:sldId id="279" r:id="rId69"/>
    <p:sldId id="395" r:id="rId70"/>
    <p:sldId id="406" r:id="rId71"/>
    <p:sldId id="467" r:id="rId72"/>
    <p:sldId id="468" r:id="rId73"/>
    <p:sldId id="469" r:id="rId74"/>
    <p:sldId id="479" r:id="rId75"/>
    <p:sldId id="470" r:id="rId7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99FFCC"/>
    <a:srgbClr val="66FFFF"/>
    <a:srgbClr val="CCFF99"/>
    <a:srgbClr val="FF0000"/>
    <a:srgbClr val="33CC33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9822" autoAdjust="0"/>
  </p:normalViewPr>
  <p:slideViewPr>
    <p:cSldViewPr snapToGrid="0">
      <p:cViewPr varScale="1">
        <p:scale>
          <a:sx n="87" d="100"/>
          <a:sy n="87" d="100"/>
        </p:scale>
        <p:origin x="1330" y="82"/>
      </p:cViewPr>
      <p:guideLst>
        <p:guide orient="horz" pos="21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DC5CF-2654-4815-B8A9-6328E9D536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04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B940-16B6-4771-9B22-62C319F9A4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938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9BD4-AB1A-4936-8A36-19DFFAA07C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854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6BC0-761F-437E-805A-7DD9BC9B42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317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8FFBA-0686-43C4-8369-641D193958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45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D9C7-3A61-4B8E-8125-8D3ED3CAC5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652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8E65-E871-4564-8C05-366179A482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487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431DF-8F36-4F6E-8873-C781BA198C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55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4C757-49FC-424D-81A0-FE3ADEE233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499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5D953-C68E-4BCD-9A07-D3B6729E37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184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04782-561A-4624-A2D5-46DA6344B0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885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8E1DF-DA2C-4033-8B8D-4289D435C2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048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6E5AA35-4D42-413F-B44F-A0ECDD0C47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hyperlink" Target="http://www.ncbi.nlm.nih.gov/pubmed/" TargetMode="Externa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3rf.com/photo_8021481_happy-family-smiling-together-mother-and-children-drawing-sketch.html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8"/>
          <p:cNvSpPr txBox="1">
            <a:spLocks noChangeArrowheads="1"/>
          </p:cNvSpPr>
          <p:nvPr/>
        </p:nvSpPr>
        <p:spPr bwMode="auto">
          <a:xfrm>
            <a:off x="1472620" y="581025"/>
            <a:ext cx="616066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 err="1" smtClean="0"/>
              <a:t>Biologie</a:t>
            </a:r>
            <a:r>
              <a:rPr lang="cs-CZ" altLang="cs-CZ" sz="3600" b="1" dirty="0" smtClean="0"/>
              <a:t> </a:t>
            </a:r>
            <a:r>
              <a:rPr lang="cs-CZ" altLang="cs-CZ" sz="3600" b="1" dirty="0"/>
              <a:t>kmenových buněk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400" b="1" dirty="0"/>
          </a:p>
        </p:txBody>
      </p:sp>
      <p:sp>
        <p:nvSpPr>
          <p:cNvPr id="2051" name="Text Box 70"/>
          <p:cNvSpPr txBox="1">
            <a:spLocks noChangeArrowheads="1"/>
          </p:cNvSpPr>
          <p:nvPr/>
        </p:nvSpPr>
        <p:spPr bwMode="auto">
          <a:xfrm>
            <a:off x="3568700" y="5451475"/>
            <a:ext cx="1970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Jiří Pacherník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E-mail: jipa</a:t>
            </a:r>
            <a:r>
              <a:rPr lang="en-US" altLang="cs-CZ" sz="1200" b="1"/>
              <a:t>@sci.muni.cz</a:t>
            </a:r>
            <a:endParaRPr lang="cs-CZ" altLang="cs-CZ" sz="12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Tel: 532 146 223 / 116</a:t>
            </a:r>
          </a:p>
        </p:txBody>
      </p:sp>
      <p:graphicFrame>
        <p:nvGraphicFramePr>
          <p:cNvPr id="2052" name="Object 71"/>
          <p:cNvGraphicFramePr>
            <a:graphicFrameLocks noChangeAspect="1"/>
          </p:cNvGraphicFramePr>
          <p:nvPr/>
        </p:nvGraphicFramePr>
        <p:xfrm>
          <a:off x="2743200" y="1687513"/>
          <a:ext cx="3633788" cy="363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Image" r:id="rId3" imgW="5590476" imgH="5590476" progId="Photoshop.Image.7">
                  <p:embed/>
                </p:oleObj>
              </mc:Choice>
              <mc:Fallback>
                <p:oleObj name="Image" r:id="rId3" imgW="5590476" imgH="5590476" progId="Photoshop.Image.7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87513"/>
                        <a:ext cx="3633788" cy="363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72"/>
          <p:cNvSpPr txBox="1">
            <a:spLocks noChangeArrowheads="1"/>
          </p:cNvSpPr>
          <p:nvPr/>
        </p:nvSpPr>
        <p:spPr bwMode="auto">
          <a:xfrm>
            <a:off x="6657975" y="6561138"/>
            <a:ext cx="2430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 i="1"/>
              <a:t>Podp</a:t>
            </a:r>
            <a:r>
              <a:rPr lang="cs-CZ" altLang="cs-CZ" sz="1400" b="1" i="1"/>
              <a:t>ořeno FRVŠ 540/2007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7"/>
    </mc:Choice>
    <mc:Fallback xmlns="">
      <p:transition spd="slow" advTm="45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26"/>
          <p:cNvGrpSpPr>
            <a:grpSpLocks/>
          </p:cNvGrpSpPr>
          <p:nvPr/>
        </p:nvGrpSpPr>
        <p:grpSpPr bwMode="auto">
          <a:xfrm>
            <a:off x="120650" y="1728788"/>
            <a:ext cx="8897938" cy="5081587"/>
            <a:chOff x="61871" y="1221971"/>
            <a:chExt cx="8899243" cy="5081961"/>
          </a:xfrm>
        </p:grpSpPr>
        <p:cxnSp>
          <p:nvCxnSpPr>
            <p:cNvPr id="3" name="Přímá spojnice 2"/>
            <p:cNvCxnSpPr/>
            <p:nvPr/>
          </p:nvCxnSpPr>
          <p:spPr>
            <a:xfrm>
              <a:off x="806518" y="5611731"/>
              <a:ext cx="8021226" cy="23815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flipV="1">
              <a:off x="806518" y="1221971"/>
              <a:ext cx="7938" cy="440563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1" name="TextovéPole 8"/>
            <p:cNvSpPr txBox="1">
              <a:spLocks noChangeArrowheads="1"/>
            </p:cNvSpPr>
            <p:nvPr/>
          </p:nvSpPr>
          <p:spPr bwMode="auto">
            <a:xfrm>
              <a:off x="6724541" y="5719157"/>
              <a:ext cx="223657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Diferenciace/maturace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čas</a:t>
              </a:r>
            </a:p>
          </p:txBody>
        </p:sp>
        <p:sp>
          <p:nvSpPr>
            <p:cNvPr id="11272" name="TextovéPole 9"/>
            <p:cNvSpPr txBox="1">
              <a:spLocks noChangeArrowheads="1"/>
            </p:cNvSpPr>
            <p:nvPr/>
          </p:nvSpPr>
          <p:spPr bwMode="auto">
            <a:xfrm rot="-5400000">
              <a:off x="-25150" y="3519054"/>
              <a:ext cx="1324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Počet buněk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 rot="17361187">
              <a:off x="440613" y="3508912"/>
              <a:ext cx="1849573" cy="5842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 dirty="0">
                  <a:solidFill>
                    <a:schemeClr val="bg1">
                      <a:lumMod val="50000"/>
                    </a:schemeClr>
                  </a:solidFill>
                </a:rPr>
                <a:t>Kmenová buňka/</a:t>
              </a:r>
            </a:p>
            <a:p>
              <a:pPr>
                <a:defRPr/>
              </a:pPr>
              <a:r>
                <a:rPr lang="cs-CZ" b="1" i="1" dirty="0">
                  <a:solidFill>
                    <a:schemeClr val="bg1">
                      <a:lumMod val="50000"/>
                    </a:schemeClr>
                  </a:solidFill>
                </a:rPr>
                <a:t>časný </a:t>
              </a:r>
              <a:r>
                <a:rPr lang="cs-CZ" b="1" i="1" dirty="0" err="1">
                  <a:solidFill>
                    <a:schemeClr val="bg1">
                      <a:lumMod val="50000"/>
                    </a:schemeClr>
                  </a:solidFill>
                </a:rPr>
                <a:t>progenitor</a:t>
              </a:r>
              <a:endParaRPr lang="cs-CZ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274" name="TextovéPole 11"/>
            <p:cNvSpPr txBox="1">
              <a:spLocks noChangeArrowheads="1"/>
            </p:cNvSpPr>
            <p:nvPr/>
          </p:nvSpPr>
          <p:spPr bwMode="auto">
            <a:xfrm>
              <a:off x="61871" y="5719157"/>
              <a:ext cx="15055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Nezralá buňka</a:t>
              </a: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839860" y="4879840"/>
              <a:ext cx="406460" cy="714428"/>
            </a:xfrm>
            <a:custGeom>
              <a:avLst/>
              <a:gdLst>
                <a:gd name="connsiteX0" fmla="*/ 0 w 407324"/>
                <a:gd name="connsiteY0" fmla="*/ 689992 h 714930"/>
                <a:gd name="connsiteX1" fmla="*/ 199506 w 407324"/>
                <a:gd name="connsiteY1" fmla="*/ 36 h 714930"/>
                <a:gd name="connsiteX2" fmla="*/ 407324 w 407324"/>
                <a:gd name="connsiteY2" fmla="*/ 714930 h 71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324" h="714930">
                  <a:moveTo>
                    <a:pt x="0" y="689992"/>
                  </a:moveTo>
                  <a:cubicBezTo>
                    <a:pt x="65809" y="342936"/>
                    <a:pt x="131619" y="-4120"/>
                    <a:pt x="199506" y="36"/>
                  </a:cubicBezTo>
                  <a:cubicBezTo>
                    <a:pt x="267393" y="4192"/>
                    <a:pt x="337358" y="359561"/>
                    <a:pt x="407324" y="71493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014511" y="4422607"/>
              <a:ext cx="1313056" cy="1171661"/>
            </a:xfrm>
            <a:custGeom>
              <a:avLst/>
              <a:gdLst>
                <a:gd name="connsiteX0" fmla="*/ 0 w 1313411"/>
                <a:gd name="connsiteY0" fmla="*/ 1172094 h 1172094"/>
                <a:gd name="connsiteX1" fmla="*/ 689956 w 1313411"/>
                <a:gd name="connsiteY1" fmla="*/ 0 h 1172094"/>
                <a:gd name="connsiteX2" fmla="*/ 1313411 w 1313411"/>
                <a:gd name="connsiteY2" fmla="*/ 1172094 h 117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3411" h="1172094">
                  <a:moveTo>
                    <a:pt x="0" y="1172094"/>
                  </a:moveTo>
                  <a:cubicBezTo>
                    <a:pt x="235527" y="586047"/>
                    <a:pt x="471054" y="0"/>
                    <a:pt x="689956" y="0"/>
                  </a:cubicBezTo>
                  <a:cubicBezTo>
                    <a:pt x="908858" y="0"/>
                    <a:pt x="1111134" y="586047"/>
                    <a:pt x="1313411" y="1172094"/>
                  </a:cubicBezTo>
                </a:path>
              </a:pathLst>
            </a:custGeom>
            <a:solidFill>
              <a:srgbClr val="99FFCC"/>
            </a:solidFill>
            <a:ln w="5715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2037011" y="3731993"/>
              <a:ext cx="1927508" cy="1870213"/>
            </a:xfrm>
            <a:custGeom>
              <a:avLst/>
              <a:gdLst>
                <a:gd name="connsiteX0" fmla="*/ 0 w 1928553"/>
                <a:gd name="connsiteY0" fmla="*/ 1828838 h 1870401"/>
                <a:gd name="connsiteX1" fmla="*/ 1097280 w 1928553"/>
                <a:gd name="connsiteY1" fmla="*/ 38 h 1870401"/>
                <a:gd name="connsiteX2" fmla="*/ 1928553 w 1928553"/>
                <a:gd name="connsiteY2" fmla="*/ 1870401 h 187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8553" h="1870401">
                  <a:moveTo>
                    <a:pt x="0" y="1828838"/>
                  </a:moveTo>
                  <a:cubicBezTo>
                    <a:pt x="387927" y="910974"/>
                    <a:pt x="775855" y="-6889"/>
                    <a:pt x="1097280" y="38"/>
                  </a:cubicBezTo>
                  <a:cubicBezTo>
                    <a:pt x="1418706" y="6965"/>
                    <a:pt x="1673629" y="938683"/>
                    <a:pt x="1928553" y="1870401"/>
                  </a:cubicBezTo>
                </a:path>
              </a:pathLst>
            </a:cu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 rot="162761">
              <a:off x="3532655" y="2992163"/>
              <a:ext cx="2851568" cy="2656083"/>
            </a:xfrm>
            <a:custGeom>
              <a:avLst/>
              <a:gdLst>
                <a:gd name="connsiteX0" fmla="*/ 0 w 2776451"/>
                <a:gd name="connsiteY0" fmla="*/ 2593643 h 2593643"/>
                <a:gd name="connsiteX1" fmla="*/ 922713 w 2776451"/>
                <a:gd name="connsiteY1" fmla="*/ 72 h 2593643"/>
                <a:gd name="connsiteX2" fmla="*/ 2776451 w 2776451"/>
                <a:gd name="connsiteY2" fmla="*/ 2527141 h 259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76451" h="2593643">
                  <a:moveTo>
                    <a:pt x="0" y="2593643"/>
                  </a:moveTo>
                  <a:cubicBezTo>
                    <a:pt x="229985" y="1302399"/>
                    <a:pt x="459971" y="11156"/>
                    <a:pt x="922713" y="72"/>
                  </a:cubicBezTo>
                  <a:cubicBezTo>
                    <a:pt x="1385455" y="-11012"/>
                    <a:pt x="2080953" y="1258064"/>
                    <a:pt x="2776451" y="2527141"/>
                  </a:cubicBezTo>
                </a:path>
              </a:pathLst>
            </a:cu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5652279" y="3806611"/>
              <a:ext cx="1821129" cy="1828935"/>
            </a:xfrm>
            <a:custGeom>
              <a:avLst/>
              <a:gdLst>
                <a:gd name="connsiteX0" fmla="*/ 0 w 1820487"/>
                <a:gd name="connsiteY0" fmla="*/ 1803875 h 1828814"/>
                <a:gd name="connsiteX1" fmla="*/ 931025 w 1820487"/>
                <a:gd name="connsiteY1" fmla="*/ 14 h 1828814"/>
                <a:gd name="connsiteX2" fmla="*/ 1820487 w 1820487"/>
                <a:gd name="connsiteY2" fmla="*/ 1828814 h 182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0487" h="1828814">
                  <a:moveTo>
                    <a:pt x="0" y="1803875"/>
                  </a:moveTo>
                  <a:cubicBezTo>
                    <a:pt x="313805" y="899866"/>
                    <a:pt x="627611" y="-4143"/>
                    <a:pt x="931025" y="14"/>
                  </a:cubicBezTo>
                  <a:cubicBezTo>
                    <a:pt x="1234440" y="4170"/>
                    <a:pt x="1527463" y="916492"/>
                    <a:pt x="1820487" y="1828814"/>
                  </a:cubicBezTo>
                </a:path>
              </a:pathLst>
            </a:custGeom>
            <a:solidFill>
              <a:srgbClr val="7030A0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7106642" y="3184265"/>
              <a:ext cx="1446424" cy="2427466"/>
            </a:xfrm>
            <a:custGeom>
              <a:avLst/>
              <a:gdLst>
                <a:gd name="connsiteX0" fmla="*/ 0 w 1446414"/>
                <a:gd name="connsiteY0" fmla="*/ 2419004 h 2427317"/>
                <a:gd name="connsiteX1" fmla="*/ 1197033 w 1446414"/>
                <a:gd name="connsiteY1" fmla="*/ 1 h 2427317"/>
                <a:gd name="connsiteX2" fmla="*/ 1446414 w 1446414"/>
                <a:gd name="connsiteY2" fmla="*/ 2427317 h 242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6414" h="2427317">
                  <a:moveTo>
                    <a:pt x="0" y="2419004"/>
                  </a:moveTo>
                  <a:cubicBezTo>
                    <a:pt x="477982" y="1208809"/>
                    <a:pt x="955964" y="-1385"/>
                    <a:pt x="1197033" y="1"/>
                  </a:cubicBezTo>
                  <a:cubicBezTo>
                    <a:pt x="1438102" y="1386"/>
                    <a:pt x="1442258" y="1214351"/>
                    <a:pt x="1446414" y="2427317"/>
                  </a:cubicBezTo>
                </a:path>
              </a:pathLst>
            </a:cu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281" name="TextovéPole 12"/>
            <p:cNvSpPr txBox="1">
              <a:spLocks noChangeArrowheads="1"/>
            </p:cNvSpPr>
            <p:nvPr/>
          </p:nvSpPr>
          <p:spPr bwMode="auto">
            <a:xfrm rot="-4238813">
              <a:off x="983600" y="4912691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1</a:t>
              </a:r>
            </a:p>
          </p:txBody>
        </p:sp>
        <p:sp>
          <p:nvSpPr>
            <p:cNvPr id="11282" name="TextovéPole 13"/>
            <p:cNvSpPr txBox="1">
              <a:spLocks noChangeArrowheads="1"/>
            </p:cNvSpPr>
            <p:nvPr/>
          </p:nvSpPr>
          <p:spPr bwMode="auto">
            <a:xfrm rot="-4238813">
              <a:off x="2382469" y="4588334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2</a:t>
              </a:r>
            </a:p>
          </p:txBody>
        </p:sp>
        <p:sp>
          <p:nvSpPr>
            <p:cNvPr id="11283" name="TextovéPole 14"/>
            <p:cNvSpPr txBox="1">
              <a:spLocks noChangeArrowheads="1"/>
            </p:cNvSpPr>
            <p:nvPr/>
          </p:nvSpPr>
          <p:spPr bwMode="auto">
            <a:xfrm rot="-4238813">
              <a:off x="4114484" y="4409895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3</a:t>
              </a:r>
            </a:p>
          </p:txBody>
        </p:sp>
        <p:sp>
          <p:nvSpPr>
            <p:cNvPr id="11284" name="TextovéPole 15"/>
            <p:cNvSpPr txBox="1">
              <a:spLocks noChangeArrowheads="1"/>
            </p:cNvSpPr>
            <p:nvPr/>
          </p:nvSpPr>
          <p:spPr bwMode="auto">
            <a:xfrm rot="-4238813">
              <a:off x="5986452" y="4664677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4</a:t>
              </a:r>
            </a:p>
          </p:txBody>
        </p:sp>
        <p:sp>
          <p:nvSpPr>
            <p:cNvPr id="11285" name="TextovéPole 16"/>
            <p:cNvSpPr txBox="1">
              <a:spLocks noChangeArrowheads="1"/>
            </p:cNvSpPr>
            <p:nvPr/>
          </p:nvSpPr>
          <p:spPr bwMode="auto">
            <a:xfrm rot="-4238813">
              <a:off x="6790159" y="4058144"/>
              <a:ext cx="223490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FF00"/>
                  </a:solidFill>
                </a:rPr>
                <a:t>Terminálně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FF00"/>
                  </a:solidFill>
                </a:rPr>
                <a:t>diferencovaná buňka</a:t>
              </a:r>
            </a:p>
          </p:txBody>
        </p:sp>
      </p:grpSp>
      <p:graphicFrame>
        <p:nvGraphicFramePr>
          <p:cNvPr id="11267" name="Objekt 28"/>
          <p:cNvGraphicFramePr>
            <a:graphicFrameLocks noChangeAspect="1"/>
          </p:cNvGraphicFramePr>
          <p:nvPr/>
        </p:nvGraphicFramePr>
        <p:xfrm>
          <a:off x="1001713" y="20638"/>
          <a:ext cx="8016875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Image" r:id="rId3" imgW="9841270" imgH="4825397" progId="PhotoshopElements.Image.5">
                  <p:embed/>
                </p:oleObj>
              </mc:Choice>
              <mc:Fallback>
                <p:oleObj name="Image" r:id="rId3" imgW="9841270" imgH="4825397" progId="PhotoshopElements.Image.5">
                  <p:embed/>
                  <p:pic>
                    <p:nvPicPr>
                      <p:cNvPr id="0" name="Objek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20638"/>
                        <a:ext cx="8016875" cy="325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ovéPole 29"/>
          <p:cNvSpPr txBox="1">
            <a:spLocks noChangeArrowheads="1"/>
          </p:cNvSpPr>
          <p:nvPr/>
        </p:nvSpPr>
        <p:spPr bwMode="auto">
          <a:xfrm>
            <a:off x="1196975" y="323850"/>
            <a:ext cx="4546600" cy="400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Diferenciace neprobíhá synchronně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354138"/>
            <a:ext cx="6281737" cy="2747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38625"/>
            <a:ext cx="5305425" cy="2543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09663" y="719138"/>
            <a:ext cx="6743700" cy="3857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Metylace DNA a kondenzace chromatinu během časného vývoje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321550" y="6553200"/>
            <a:ext cx="182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Meshorer </a:t>
            </a:r>
            <a:r>
              <a:rPr lang="en-US" altLang="cs-CZ" sz="1200"/>
              <a:t>&amp;</a:t>
            </a:r>
            <a:r>
              <a:rPr lang="cs-CZ" altLang="cs-CZ" sz="1200"/>
              <a:t> Misteli 2006</a:t>
            </a:r>
          </a:p>
        </p:txBody>
      </p:sp>
      <p:pic>
        <p:nvPicPr>
          <p:cNvPr id="12294" name="Picture 6" descr="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322763"/>
            <a:ext cx="2689225" cy="18208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257550" y="176213"/>
            <a:ext cx="1504950" cy="404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Epigenetika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698500"/>
            <a:ext cx="6400800" cy="5321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629400" y="5791200"/>
            <a:ext cx="1179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Bibikova, 2006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174875" y="6248400"/>
            <a:ext cx="4184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3300"/>
                </a:solidFill>
              </a:rPr>
              <a:t>cancer cells</a:t>
            </a:r>
            <a:r>
              <a:rPr lang="cs-CZ" altLang="cs-CZ" sz="1200" b="1"/>
              <a:t>          </a:t>
            </a:r>
            <a:r>
              <a:rPr lang="cs-CZ" altLang="cs-CZ" sz="1200" b="1">
                <a:solidFill>
                  <a:schemeClr val="accent2"/>
                </a:solidFill>
              </a:rPr>
              <a:t>differ. cell</a:t>
            </a:r>
            <a:r>
              <a:rPr lang="cs-CZ" altLang="cs-CZ" sz="1200" b="1"/>
              <a:t> </a:t>
            </a:r>
            <a:r>
              <a:rPr lang="cs-CZ" altLang="cs-CZ" sz="1200" b="1">
                <a:solidFill>
                  <a:srgbClr val="FF9900"/>
                </a:solidFill>
              </a:rPr>
              <a:t>SSC</a:t>
            </a:r>
            <a:r>
              <a:rPr lang="cs-CZ" altLang="cs-CZ" sz="1200" b="1"/>
              <a:t>                           </a:t>
            </a:r>
            <a:r>
              <a:rPr lang="cs-CZ" altLang="cs-CZ" sz="1200" b="1">
                <a:solidFill>
                  <a:srgbClr val="33CC33"/>
                </a:solidFill>
              </a:rPr>
              <a:t>  hES  </a:t>
            </a: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1828800" y="6172200"/>
            <a:ext cx="1752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>
            <a:off x="3657600" y="6172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4343400" y="6172200"/>
            <a:ext cx="228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>
            <a:off x="4572000" y="6172200"/>
            <a:ext cx="27432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1284288" y="177800"/>
            <a:ext cx="6564312" cy="3556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Profil metylace DNA u různých typů buněk (40 genů, 49 CpG míst)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092200"/>
            <a:ext cx="5265738" cy="2628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4310063"/>
            <a:ext cx="2765425" cy="17684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3925888"/>
            <a:ext cx="2765425" cy="2536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498725" y="466725"/>
            <a:ext cx="4110038" cy="365125"/>
          </a:xfrm>
          <a:prstGeom prst="rect">
            <a:avLst/>
          </a:prstGeom>
          <a:solidFill>
            <a:srgbClr val="FFCC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Modifikace histonů </a:t>
            </a:r>
            <a:r>
              <a:rPr lang="cs-CZ" altLang="cs-CZ" sz="1600"/>
              <a:t>– regulace transkripce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633538" y="1073150"/>
          <a:ext cx="5876925" cy="544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Image" r:id="rId3" imgW="7834921" imgH="7263492" progId="PhotoshopElements.Image.5">
                  <p:embed/>
                </p:oleObj>
              </mc:Choice>
              <mc:Fallback>
                <p:oleObj name="Image" r:id="rId3" imgW="7834921" imgH="7263492" progId="PhotoshopElements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1073150"/>
                        <a:ext cx="5876925" cy="54483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095375" y="352425"/>
            <a:ext cx="6931025" cy="5937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Profil postranslačních modifikací (lysinových zbytků) histonů H3 a H4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u ES (J1, V6.5), EC a MEF buněk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816600" y="6500813"/>
            <a:ext cx="1879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Dai </a:t>
            </a:r>
            <a:r>
              <a:rPr lang="en-US" altLang="cs-CZ" sz="1200"/>
              <a:t>&amp;</a:t>
            </a:r>
            <a:r>
              <a:rPr lang="cs-CZ" altLang="cs-CZ" sz="1200"/>
              <a:t> R</a:t>
            </a:r>
            <a:r>
              <a:rPr lang="en-US" altLang="cs-CZ" sz="1200"/>
              <a:t>asmussen 2007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419225" y="354013"/>
            <a:ext cx="6286500" cy="38576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Polycomb group (PcG) x Trithorax group (trxG) proteins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6025" y="874713"/>
            <a:ext cx="6675438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PcG jsou odpovědné za inaktivaci transkripce cílových oblastí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trxG jsou odpovědné za aktivaci transkripce cílových oblastí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obecně patří mezi skupinu proteinů modifikujících chromatin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regulují zejména transkripci homeotických genů – význam v ontogenezi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jsou odpovědné za epigenetickou pamět genomu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rozpoznávají specifické a vzájemně málo homologní skvence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	PRE – PcG responsive element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	TRE – trxG response element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jedná se o proteinové komplexy se základní jednotnou strukturou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(</a:t>
            </a:r>
            <a:r>
              <a:rPr lang="cs-CZ" altLang="cs-CZ" sz="1400"/>
              <a:t>PcG 4 základní skupiny komplexů</a:t>
            </a:r>
            <a:r>
              <a:rPr lang="cs-CZ" altLang="cs-CZ" sz="1400" b="1"/>
              <a:t>), specifita těchto komplexů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k daným PRE/TRE je dána dalšími asociujícími specifickými podjednotkami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</p:txBody>
      </p:sp>
      <p:pic>
        <p:nvPicPr>
          <p:cNvPr id="16388" name="Picture 4" descr="martinezCC5-11_Page_2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543300"/>
            <a:ext cx="4387850" cy="32146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948113"/>
            <a:ext cx="2181225" cy="2466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0" y="0"/>
            <a:ext cx="7741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0" y="0"/>
            <a:ext cx="9205546" cy="6793642"/>
            <a:chOff x="0" y="0"/>
            <a:chExt cx="9205546" cy="6793642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t="13310"/>
            <a:stretch/>
          </p:blipFill>
          <p:spPr>
            <a:xfrm>
              <a:off x="1824816" y="0"/>
              <a:ext cx="7319184" cy="356907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32286"/>
              <a:ext cx="5679831" cy="3461356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5282677" y="3564876"/>
              <a:ext cx="392286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EZH2 – </a:t>
              </a:r>
              <a:r>
                <a:rPr lang="en-US" dirty="0" err="1" smtClean="0"/>
                <a:t>Histon</a:t>
              </a:r>
              <a:r>
                <a:rPr lang="en-US" dirty="0" smtClean="0"/>
                <a:t> </a:t>
              </a:r>
              <a:r>
                <a:rPr lang="en-US" dirty="0" err="1" smtClean="0"/>
                <a:t>Lyzin</a:t>
              </a:r>
              <a:r>
                <a:rPr lang="en-US" dirty="0" smtClean="0"/>
                <a:t> </a:t>
              </a:r>
              <a:r>
                <a:rPr lang="en-US" dirty="0" err="1" smtClean="0"/>
                <a:t>methyltransfer</a:t>
              </a:r>
              <a:r>
                <a:rPr lang="cs-CZ" dirty="0" err="1" smtClean="0"/>
                <a:t>ása</a:t>
              </a:r>
              <a:endParaRPr lang="cs-CZ" dirty="0" smtClean="0"/>
            </a:p>
            <a:p>
              <a:r>
                <a:rPr lang="cs-CZ" dirty="0" smtClean="0"/>
                <a:t>CBX – protein rozpoznávající H3K27me3</a:t>
              </a:r>
            </a:p>
            <a:p>
              <a:r>
                <a:rPr lang="cs-CZ" dirty="0" smtClean="0"/>
                <a:t>RING1 – E3 </a:t>
              </a:r>
              <a:r>
                <a:rPr lang="cs-CZ" dirty="0" err="1" smtClean="0"/>
                <a:t>ubiquitin</a:t>
              </a:r>
              <a:r>
                <a:rPr lang="cs-CZ" dirty="0" smtClean="0"/>
                <a:t> protein </a:t>
              </a:r>
              <a:r>
                <a:rPr lang="cs-CZ" dirty="0" err="1" smtClean="0"/>
                <a:t>ligase</a:t>
              </a:r>
              <a:r>
                <a:rPr lang="cs-CZ" dirty="0" smtClean="0"/>
                <a:t>, </a:t>
              </a:r>
            </a:p>
            <a:p>
              <a:r>
                <a:rPr lang="cs-CZ" dirty="0"/>
                <a:t> </a:t>
              </a:r>
              <a:r>
                <a:rPr lang="cs-CZ" dirty="0" smtClean="0"/>
                <a:t>              transkripční represor.</a:t>
              </a:r>
            </a:p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7545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685800"/>
            <a:ext cx="6672262" cy="4392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321550" y="6553200"/>
            <a:ext cx="182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Meshorer </a:t>
            </a:r>
            <a:r>
              <a:rPr lang="en-US" altLang="cs-CZ" sz="1200"/>
              <a:t>&amp;</a:t>
            </a:r>
            <a:r>
              <a:rPr lang="cs-CZ" altLang="cs-CZ" sz="1200"/>
              <a:t> Misteli 2006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82563" y="152400"/>
            <a:ext cx="8801100" cy="38576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Model změn trankripčního profilu v průběhu indukce diferenciace (kmenových) buněk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9750" y="5321300"/>
            <a:ext cx="80454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HA</a:t>
            </a:r>
            <a:r>
              <a:rPr lang="cs-CZ" altLang="cs-CZ" sz="1600"/>
              <a:t> – model postupné (hierarchické) aktivace (hierarchical activation) –</a:t>
            </a:r>
            <a:r>
              <a:rPr lang="en-US" altLang="cs-CZ" sz="1600"/>
              <a:t>&gt;</a:t>
            </a:r>
            <a:r>
              <a:rPr lang="cs-CZ" altLang="cs-CZ" sz="1600"/>
              <a:t> metylace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ETCM</a:t>
            </a:r>
            <a:r>
              <a:rPr lang="cs-CZ" altLang="cs-CZ" sz="1600"/>
              <a:t> – model povolené/umožněné transkripce (early transcription competence marks)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–</a:t>
            </a:r>
            <a:r>
              <a:rPr lang="en-US" altLang="cs-CZ" sz="1600"/>
              <a:t>&gt;</a:t>
            </a:r>
            <a:r>
              <a:rPr lang="cs-CZ" altLang="cs-CZ" sz="1600"/>
              <a:t> modifikace histonů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PT</a:t>
            </a:r>
            <a:r>
              <a:rPr lang="cs-CZ" altLang="cs-CZ" sz="1600"/>
              <a:t> – model promiskuitní transkripce (promiscuous transcription)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–</a:t>
            </a:r>
            <a:r>
              <a:rPr lang="en-US" altLang="cs-CZ" sz="1600"/>
              <a:t>&gt;</a:t>
            </a:r>
            <a:r>
              <a:rPr lang="cs-CZ" altLang="cs-CZ" sz="1600"/>
              <a:t> kombinace transkripčních faktorů a transdukce signálu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36575" y="871538"/>
            <a:ext cx="2876550" cy="954087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SYMETRI</a:t>
            </a:r>
            <a:r>
              <a:rPr lang="en-US" altLang="cs-CZ" sz="2800" b="1"/>
              <a:t>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DĚLENÍ BUNĚK</a:t>
            </a: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4641850" y="3957638"/>
            <a:ext cx="4365625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 symetrii dělení rozhoduje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orientace dělícího aparátu (vřeténka)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polarizace buněk v tkáni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- gradienty v buňce a jejím okolí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...</a:t>
            </a:r>
            <a:endParaRPr lang="en-US" altLang="cs-CZ" sz="180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=</a:t>
            </a:r>
            <a:r>
              <a:rPr lang="en-US" altLang="cs-CZ" sz="2000" b="1"/>
              <a:t>&gt; </a:t>
            </a:r>
            <a:r>
              <a:rPr lang="en-US" altLang="cs-CZ" b="1"/>
              <a:t>souvislost</a:t>
            </a:r>
            <a:r>
              <a:rPr lang="en-US" altLang="cs-CZ" sz="2000" b="1"/>
              <a:t> s niche</a:t>
            </a:r>
            <a:endParaRPr lang="cs-CZ" altLang="cs-CZ" sz="2000" b="1"/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8167688" y="6550025"/>
            <a:ext cx="906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Haydar 2002</a:t>
            </a:r>
          </a:p>
        </p:txBody>
      </p:sp>
      <p:pic>
        <p:nvPicPr>
          <p:cNvPr id="18437" name="Picture 5" descr="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6513"/>
            <a:ext cx="4143375" cy="42814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9" descr="http://www.nature.com/nature/journal/v414/n6859/images/414098aa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3813"/>
            <a:ext cx="5035550" cy="3390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81013" y="193675"/>
            <a:ext cx="8177212" cy="2362200"/>
          </a:xfrm>
          <a:prstGeom prst="rect">
            <a:avLst/>
          </a:prstGeom>
          <a:solidFill>
            <a:srgbClr val="FFCC66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4800" b="1">
                <a:latin typeface="Comic Sans MS" panose="030F0702030302020204" pitchFamily="66" charset="0"/>
              </a:rPr>
              <a:t>KMENOVÉ BUŇKY</a:t>
            </a:r>
          </a:p>
          <a:p>
            <a:pPr lvl="3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zdroj buněk dané tkáně / orgánu</a:t>
            </a:r>
          </a:p>
          <a:p>
            <a:pPr lvl="3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primární buňky pro danou strukturu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6513" y="2787650"/>
            <a:ext cx="9082087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dávat vznik dalším typům buněk (schopnost diferencovat)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sebeobnovy (selfrenewal)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lvl="4" eaLnBrk="1" hangingPunct="1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cs-CZ" altLang="cs-CZ" sz="3200" b="1">
                <a:latin typeface="Comic Sans MS" panose="030F0702030302020204" pitchFamily="66" charset="0"/>
              </a:rPr>
              <a:t>kmenovost (stemness)</a:t>
            </a:r>
          </a:p>
        </p:txBody>
      </p:sp>
      <p:sp>
        <p:nvSpPr>
          <p:cNvPr id="3076" name="Obdélník 1"/>
          <p:cNvSpPr>
            <a:spLocks noChangeArrowheads="1"/>
          </p:cNvSpPr>
          <p:nvPr/>
        </p:nvSpPr>
        <p:spPr bwMode="auto">
          <a:xfrm>
            <a:off x="-403225" y="6042025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(U mnohobuněčných organismů absolutně klíčové pro zachování homeostáze na buněnčné a tkáňové úrovni)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genesdev.cshlp.org/content/21/23/3044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825"/>
            <a:ext cx="9144000" cy="51736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ovéPole 1"/>
          <p:cNvSpPr txBox="1">
            <a:spLocks noChangeArrowheads="1"/>
          </p:cNvSpPr>
          <p:nvPr/>
        </p:nvSpPr>
        <p:spPr bwMode="auto">
          <a:xfrm>
            <a:off x="1616075" y="298450"/>
            <a:ext cx="5911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A</a:t>
            </a:r>
            <a:r>
              <a:rPr lang="cs-CZ" altLang="cs-CZ" sz="2800" b="1">
                <a:latin typeface="Comic Sans MS" panose="030F0702030302020204" pitchFamily="66" charset="0"/>
              </a:rPr>
              <a:t>symetrické x symetrické dělení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v niche kmenových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160588"/>
            <a:ext cx="2644775" cy="4581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5" descr="nrm2388-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03188"/>
            <a:ext cx="5132388" cy="5486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6" descr="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826000"/>
            <a:ext cx="4321175" cy="1916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222875" y="300038"/>
            <a:ext cx="39766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Příklady mechanismů regulujících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symetri</a:t>
            </a:r>
            <a:r>
              <a:rPr lang="en-US" altLang="cs-CZ" sz="1600"/>
              <a:t>i</a:t>
            </a:r>
            <a:r>
              <a:rPr lang="cs-CZ" altLang="cs-CZ" sz="1600"/>
              <a:t> buněčného dělení na modelových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orgaismech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NB</a:t>
            </a:r>
            <a:r>
              <a:rPr lang="cs-CZ" altLang="cs-CZ" sz="1400"/>
              <a:t> – neuroblast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SOP</a:t>
            </a:r>
            <a:r>
              <a:rPr lang="cs-CZ" altLang="cs-CZ" sz="1400"/>
              <a:t> – sensory organ progenitor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000"/>
              <a:t> (</a:t>
            </a:r>
            <a:r>
              <a:rPr lang="cs-CZ" altLang="cs-CZ" sz="1000"/>
              <a:t>Jan</a:t>
            </a:r>
            <a:r>
              <a:rPr lang="en-US" altLang="cs-CZ" sz="1000"/>
              <a:t> &amp; Jan 2000; </a:t>
            </a:r>
            <a:r>
              <a:rPr lang="cs-CZ" altLang="cs-CZ" sz="1000">
                <a:solidFill>
                  <a:schemeClr val="tx2"/>
                </a:solidFill>
              </a:rPr>
              <a:t>Robert Andrews</a:t>
            </a:r>
            <a:r>
              <a:rPr lang="en-US" altLang="cs-CZ" sz="1000">
                <a:solidFill>
                  <a:schemeClr val="tx2"/>
                </a:solidFill>
              </a:rPr>
              <a:t> &amp; </a:t>
            </a:r>
            <a:r>
              <a:rPr lang="cs-CZ" altLang="cs-CZ" sz="1000">
                <a:solidFill>
                  <a:schemeClr val="tx2"/>
                </a:solidFill>
              </a:rPr>
              <a:t>Julie Ahringer 2007</a:t>
            </a:r>
            <a:r>
              <a:rPr lang="en-US" altLang="cs-CZ" sz="1000">
                <a:solidFill>
                  <a:schemeClr val="tx2"/>
                </a:solidFill>
              </a:rPr>
              <a:t>)</a:t>
            </a:r>
            <a:endParaRPr lang="cs-CZ" altLang="cs-CZ" sz="1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1dvw62tmnyoft.cloudfront.net/content/joces/123/10/1613/F4.large.jpg?width=800&amp;height=600&amp;carouse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2698750"/>
            <a:ext cx="7410450" cy="4170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Skupina 1"/>
          <p:cNvGrpSpPr>
            <a:grpSpLocks/>
          </p:cNvGrpSpPr>
          <p:nvPr/>
        </p:nvGrpSpPr>
        <p:grpSpPr bwMode="auto">
          <a:xfrm>
            <a:off x="109538" y="34925"/>
            <a:ext cx="8891587" cy="2590800"/>
            <a:chOff x="110202" y="34725"/>
            <a:chExt cx="8891588" cy="2590800"/>
          </a:xfrm>
        </p:grpSpPr>
        <p:pic>
          <p:nvPicPr>
            <p:cNvPr id="21508" name="Picture 6" descr="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02" y="34725"/>
              <a:ext cx="8891588" cy="25908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9" name="Text Box 7"/>
            <p:cNvSpPr txBox="1">
              <a:spLocks noChangeArrowheads="1"/>
            </p:cNvSpPr>
            <p:nvPr/>
          </p:nvSpPr>
          <p:spPr bwMode="auto">
            <a:xfrm>
              <a:off x="179388" y="2284393"/>
              <a:ext cx="91281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Huttner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d6igaq6njxgjh.cloudfront.net/content/physrev/91/3/973/F4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511175"/>
            <a:ext cx="9042400" cy="6294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ovéPole 1"/>
          <p:cNvSpPr txBox="1">
            <a:spLocks noChangeArrowheads="1"/>
          </p:cNvSpPr>
          <p:nvPr/>
        </p:nvSpPr>
        <p:spPr bwMode="auto">
          <a:xfrm>
            <a:off x="693738" y="34925"/>
            <a:ext cx="788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>
                <a:latin typeface="Comic Sans MS" panose="030F0702030302020204" pitchFamily="66" charset="0"/>
              </a:rPr>
              <a:t>Symetrick</a:t>
            </a:r>
            <a:r>
              <a:rPr lang="cs-CZ" altLang="cs-CZ" sz="1600" b="1">
                <a:latin typeface="Comic Sans MS" panose="030F0702030302020204" pitchFamily="66" charset="0"/>
              </a:rPr>
              <a:t>é a asymetrické dělení buněk v centrálním nervovém systému savců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500063" y="260350"/>
            <a:ext cx="8151812" cy="6477000"/>
            <a:chOff x="315" y="164"/>
            <a:chExt cx="5135" cy="4080"/>
          </a:xfrm>
        </p:grpSpPr>
        <p:pic>
          <p:nvPicPr>
            <p:cNvPr id="2355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570"/>
              <a:ext cx="5105" cy="367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" name="Rectangle 6"/>
            <p:cNvSpPr>
              <a:spLocks noChangeArrowheads="1"/>
            </p:cNvSpPr>
            <p:nvPr/>
          </p:nvSpPr>
          <p:spPr bwMode="auto">
            <a:xfrm>
              <a:off x="4876" y="4065"/>
              <a:ext cx="5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/>
                <a:t>Tsai 2005 </a:t>
              </a:r>
            </a:p>
          </p:txBody>
        </p:sp>
        <p:sp>
          <p:nvSpPr>
            <p:cNvPr id="23557" name="Text Box 7"/>
            <p:cNvSpPr txBox="1">
              <a:spLocks noChangeArrowheads="1"/>
            </p:cNvSpPr>
            <p:nvPr/>
          </p:nvSpPr>
          <p:spPr bwMode="auto">
            <a:xfrm>
              <a:off x="608" y="164"/>
              <a:ext cx="4535" cy="255"/>
            </a:xfrm>
            <a:prstGeom prst="rect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Úloha </a:t>
              </a:r>
              <a:r>
                <a:rPr lang="cs-CZ" altLang="cs-CZ" sz="1400" b="1"/>
                <a:t>(trimerických)</a:t>
              </a:r>
              <a:r>
                <a:rPr lang="cs-CZ" altLang="cs-CZ" sz="1800" b="1"/>
                <a:t> G-proteinů v regulaci polohy dělícího vřeténka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27088" y="254000"/>
            <a:ext cx="75628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Dělení genomu u progenitorů/kmenových buněk při asymetrickém dělení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368425" y="806450"/>
          <a:ext cx="6659563" cy="557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Image" r:id="rId3" imgW="8495238" imgH="7111111" progId="PhotoshopElements.Image.5">
                  <p:embed/>
                </p:oleObj>
              </mc:Choice>
              <mc:Fallback>
                <p:oleObj name="Image" r:id="rId3" imgW="8495238" imgH="7111111" progId="PhotoshopElements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806450"/>
                        <a:ext cx="6659563" cy="55753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306513" y="6170613"/>
            <a:ext cx="933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Conboy 2007</a:t>
            </a:r>
          </a:p>
        </p:txBody>
      </p:sp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2817813" y="5513388"/>
          <a:ext cx="38163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Image" r:id="rId5" imgW="5650794" imgH="2031746" progId="PhotoshopElements.Image.5">
                  <p:embed/>
                </p:oleObj>
              </mc:Choice>
              <mc:Fallback>
                <p:oleObj name="Image" r:id="rId5" imgW="5650794" imgH="2031746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3" y="5513388"/>
                        <a:ext cx="3816350" cy="12287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1113" y="1793875"/>
          <a:ext cx="9129712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Image" r:id="rId3" imgW="10679365" imgH="5053968" progId="PhotoshopElements.Image.5">
                  <p:embed/>
                </p:oleObj>
              </mc:Choice>
              <mc:Fallback>
                <p:oleObj name="Image" r:id="rId3" imgW="10679365" imgH="5053968" progId="PhotoshopElements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1793875"/>
                        <a:ext cx="9129712" cy="46228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947025" y="6064250"/>
            <a:ext cx="968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Conboy 2007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5725" y="455613"/>
            <a:ext cx="89519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Četnost asymetricky a symetricky dělících se kmenových buněk kosterní svaloviny </a:t>
            </a:r>
            <a:r>
              <a:rPr lang="cs-CZ" altLang="cs-CZ" sz="1600" b="1" i="1"/>
              <a:t>in vitro</a:t>
            </a: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- potvrzení výše uvedené hypotézy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Sca-1 – znak kmenové buňky koserní svaloviny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Desmin – protein charakterizující myoblast (časný progenitor svalové buňky)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ýsledek obrázku pro symmetric cell di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46038"/>
            <a:ext cx="8188325" cy="6800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622425" y="276225"/>
            <a:ext cx="5881688" cy="5572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REGULACE KMENOVÝCH BUNĚK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03225" y="1049338"/>
            <a:ext cx="8426450" cy="2432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Existence kmenových buněk je regulována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2000" b="1">
                <a:latin typeface="Comic Sans MS" panose="030F0702030302020204" pitchFamily="66" charset="0"/>
              </a:rPr>
              <a:t>vnitřními </a:t>
            </a:r>
            <a:r>
              <a:rPr lang="en-US" altLang="cs-CZ" sz="2000" b="1">
                <a:latin typeface="Comic Sans MS" panose="030F0702030302020204" pitchFamily="66" charset="0"/>
              </a:rPr>
              <a:t>(</a:t>
            </a:r>
            <a:r>
              <a:rPr lang="cs-CZ" altLang="cs-CZ" sz="2000" b="1">
                <a:latin typeface="Comic Sans MS" panose="030F0702030302020204" pitchFamily="66" charset="0"/>
              </a:rPr>
              <a:t>intrinsic) faktory </a:t>
            </a:r>
            <a:r>
              <a:rPr lang="cs-CZ" altLang="cs-CZ" sz="1800">
                <a:latin typeface="Comic Sans MS" panose="030F0702030302020204" pitchFamily="66" charset="0"/>
              </a:rPr>
              <a:t>(vývojově specifické transkripční faktory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				    a specifické kombinace drah transdukce signálů)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b) vnějšími (extrinsic) faktory</a:t>
            </a:r>
            <a:r>
              <a:rPr lang="cs-CZ" altLang="cs-CZ" sz="1800">
                <a:latin typeface="Comic Sans MS" panose="030F0702030302020204" pitchFamily="66" charset="0"/>
              </a:rPr>
              <a:t> (v niche)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Kmenové buňky mohou existovat jen v příslušném „NICHE“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282700" y="3667125"/>
            <a:ext cx="65532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Co v NICHE najdeme?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růstové faktory, proteiny extracelulární matrix, povrchy buněk / buněčný kontakt, </a:t>
            </a:r>
            <a:r>
              <a:rPr lang="cs-CZ" altLang="cs-CZ" sz="1800" b="1" u="sng">
                <a:latin typeface="Comic Sans MS" panose="030F0702030302020204" pitchFamily="66" charset="0"/>
              </a:rPr>
              <a:t>hypoxie,</a:t>
            </a:r>
            <a:r>
              <a:rPr lang="cs-CZ" altLang="cs-CZ" sz="1800" b="1">
                <a:latin typeface="Comic Sans MS" panose="030F0702030302020204" pitchFamily="66" charset="0"/>
              </a:rPr>
              <a:t> nedostatek živin?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Podobně jako se zdají být somatické SCs tkáńově/orgánově specifické,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jsou specifické i jejich „niche“.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-Naveiras2006-niche_Page_5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52388"/>
            <a:ext cx="6680200" cy="6691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960438" y="6583363"/>
            <a:ext cx="1204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Naveiras, 2006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14300" y="407988"/>
            <a:ext cx="2105025" cy="679450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>
                <a:latin typeface="Comic Sans MS" panose="030F0702030302020204" pitchFamily="66" charset="0"/>
              </a:rPr>
              <a:t>NICHE</a:t>
            </a:r>
            <a:endParaRPr lang="cs-CZ" altLang="cs-CZ" sz="3600" b="1">
              <a:latin typeface="Comic Sans MS" panose="030F0702030302020204" pitchFamily="66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23825" y="2954338"/>
            <a:ext cx="3089275" cy="765175"/>
          </a:xfrm>
          <a:prstGeom prst="rect">
            <a:avLst/>
          </a:prstGeom>
          <a:solidFill>
            <a:srgbClr val="CC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KB nemohou být bez „niche“.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„Niche“ KB je závislé na KB.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69"/>
          <p:cNvGrpSpPr>
            <a:grpSpLocks/>
          </p:cNvGrpSpPr>
          <p:nvPr/>
        </p:nvGrpSpPr>
        <p:grpSpPr bwMode="auto">
          <a:xfrm>
            <a:off x="203200" y="914400"/>
            <a:ext cx="8737600" cy="5778500"/>
            <a:chOff x="128" y="232"/>
            <a:chExt cx="5504" cy="3640"/>
          </a:xfrm>
        </p:grpSpPr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656" y="232"/>
              <a:ext cx="4052" cy="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solidFill>
                    <a:srgbClr val="FF0000"/>
                  </a:solidFill>
                </a:rPr>
                <a:t>S</a:t>
              </a:r>
              <a:r>
                <a:rPr lang="en-US" altLang="cs-CZ" sz="1800" b="1" i="1">
                  <a:solidFill>
                    <a:srgbClr val="FF0000"/>
                  </a:solidFill>
                </a:rPr>
                <a:t>ebeobnovuj</a:t>
              </a:r>
              <a:r>
                <a:rPr lang="cs-CZ" altLang="cs-CZ" sz="1800" b="1" i="1">
                  <a:solidFill>
                    <a:srgbClr val="FF0000"/>
                  </a:solidFill>
                </a:rPr>
                <a:t>ící dělení </a:t>
              </a:r>
              <a:r>
                <a:rPr lang="cs-CZ" altLang="cs-CZ" sz="1600" b="1" i="1">
                  <a:solidFill>
                    <a:srgbClr val="FF0000"/>
                  </a:solidFill>
                </a:rPr>
                <a:t>(proliferační)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Symetricky </a:t>
              </a:r>
              <a:r>
                <a:rPr lang="cs-CZ" altLang="cs-CZ" sz="1600"/>
                <a:t> – vznikají dvě identické buňky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Asymetricky</a:t>
              </a:r>
              <a:r>
                <a:rPr lang="cs-CZ" altLang="cs-CZ" sz="1600"/>
                <a:t> –  jedna si zachovává původní fenotyp, druhá je již jiná</a:t>
              </a: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</p:txBody>
        </p:sp>
        <p:grpSp>
          <p:nvGrpSpPr>
            <p:cNvPr id="5127" name="Group 53"/>
            <p:cNvGrpSpPr>
              <a:grpSpLocks/>
            </p:cNvGrpSpPr>
            <p:nvPr/>
          </p:nvGrpSpPr>
          <p:grpSpPr bwMode="auto">
            <a:xfrm>
              <a:off x="3552" y="672"/>
              <a:ext cx="744" cy="440"/>
              <a:chOff x="2872" y="576"/>
              <a:chExt cx="744" cy="440"/>
            </a:xfrm>
          </p:grpSpPr>
          <p:sp>
            <p:nvSpPr>
              <p:cNvPr id="5155" name="Oval 7"/>
              <p:cNvSpPr>
                <a:spLocks noChangeArrowheads="1"/>
              </p:cNvSpPr>
              <p:nvPr/>
            </p:nvSpPr>
            <p:spPr bwMode="auto">
              <a:xfrm>
                <a:off x="2872" y="696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6" name="Oval 8"/>
              <p:cNvSpPr>
                <a:spLocks noChangeArrowheads="1"/>
              </p:cNvSpPr>
              <p:nvPr/>
            </p:nvSpPr>
            <p:spPr bwMode="auto">
              <a:xfrm>
                <a:off x="2896" y="760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7" name="Oval 9"/>
              <p:cNvSpPr>
                <a:spLocks noChangeArrowheads="1"/>
              </p:cNvSpPr>
              <p:nvPr/>
            </p:nvSpPr>
            <p:spPr bwMode="auto">
              <a:xfrm>
                <a:off x="3376" y="576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8" name="Oval 10"/>
              <p:cNvSpPr>
                <a:spLocks noChangeArrowheads="1"/>
              </p:cNvSpPr>
              <p:nvPr/>
            </p:nvSpPr>
            <p:spPr bwMode="auto">
              <a:xfrm>
                <a:off x="3400" y="640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9" name="Oval 11"/>
              <p:cNvSpPr>
                <a:spLocks noChangeArrowheads="1"/>
              </p:cNvSpPr>
              <p:nvPr/>
            </p:nvSpPr>
            <p:spPr bwMode="auto">
              <a:xfrm>
                <a:off x="3376" y="82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60" name="Oval 12"/>
              <p:cNvSpPr>
                <a:spLocks noChangeArrowheads="1"/>
              </p:cNvSpPr>
              <p:nvPr/>
            </p:nvSpPr>
            <p:spPr bwMode="auto">
              <a:xfrm>
                <a:off x="3400" y="88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61" name="Line 13"/>
              <p:cNvSpPr>
                <a:spLocks noChangeShapeType="1"/>
              </p:cNvSpPr>
              <p:nvPr/>
            </p:nvSpPr>
            <p:spPr bwMode="auto">
              <a:xfrm>
                <a:off x="3160" y="792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" name="Group 54"/>
            <p:cNvGrpSpPr>
              <a:grpSpLocks/>
            </p:cNvGrpSpPr>
            <p:nvPr/>
          </p:nvGrpSpPr>
          <p:grpSpPr bwMode="auto">
            <a:xfrm>
              <a:off x="3544" y="1696"/>
              <a:ext cx="744" cy="456"/>
              <a:chOff x="3496" y="1864"/>
              <a:chExt cx="744" cy="456"/>
            </a:xfrm>
          </p:grpSpPr>
          <p:sp>
            <p:nvSpPr>
              <p:cNvPr id="5148" name="Oval 14"/>
              <p:cNvSpPr>
                <a:spLocks noChangeArrowheads="1"/>
              </p:cNvSpPr>
              <p:nvPr/>
            </p:nvSpPr>
            <p:spPr bwMode="auto">
              <a:xfrm>
                <a:off x="3496" y="2000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9" name="Oval 15"/>
              <p:cNvSpPr>
                <a:spLocks noChangeArrowheads="1"/>
              </p:cNvSpPr>
              <p:nvPr/>
            </p:nvSpPr>
            <p:spPr bwMode="auto">
              <a:xfrm>
                <a:off x="3520" y="2064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0" name="Oval 18"/>
              <p:cNvSpPr>
                <a:spLocks noChangeArrowheads="1"/>
              </p:cNvSpPr>
              <p:nvPr/>
            </p:nvSpPr>
            <p:spPr bwMode="auto">
              <a:xfrm>
                <a:off x="4000" y="2128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1" name="Oval 19"/>
              <p:cNvSpPr>
                <a:spLocks noChangeArrowheads="1"/>
              </p:cNvSpPr>
              <p:nvPr/>
            </p:nvSpPr>
            <p:spPr bwMode="auto">
              <a:xfrm>
                <a:off x="4048" y="2192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2" name="Line 20"/>
              <p:cNvSpPr>
                <a:spLocks noChangeShapeType="1"/>
              </p:cNvSpPr>
              <p:nvPr/>
            </p:nvSpPr>
            <p:spPr bwMode="auto">
              <a:xfrm>
                <a:off x="3784" y="2096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3" name="Oval 23"/>
              <p:cNvSpPr>
                <a:spLocks noChangeArrowheads="1"/>
              </p:cNvSpPr>
              <p:nvPr/>
            </p:nvSpPr>
            <p:spPr bwMode="auto">
              <a:xfrm>
                <a:off x="3984" y="1864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4" name="Oval 24"/>
              <p:cNvSpPr>
                <a:spLocks noChangeArrowheads="1"/>
              </p:cNvSpPr>
              <p:nvPr/>
            </p:nvSpPr>
            <p:spPr bwMode="auto">
              <a:xfrm>
                <a:off x="4008" y="1928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</p:grpSp>
        <p:grpSp>
          <p:nvGrpSpPr>
            <p:cNvPr id="5129" name="Group 52"/>
            <p:cNvGrpSpPr>
              <a:grpSpLocks/>
            </p:cNvGrpSpPr>
            <p:nvPr/>
          </p:nvGrpSpPr>
          <p:grpSpPr bwMode="auto">
            <a:xfrm>
              <a:off x="1248" y="3424"/>
              <a:ext cx="744" cy="448"/>
              <a:chOff x="4280" y="1176"/>
              <a:chExt cx="744" cy="448"/>
            </a:xfrm>
          </p:grpSpPr>
          <p:sp>
            <p:nvSpPr>
              <p:cNvPr id="5141" name="Oval 25"/>
              <p:cNvSpPr>
                <a:spLocks noChangeArrowheads="1"/>
              </p:cNvSpPr>
              <p:nvPr/>
            </p:nvSpPr>
            <p:spPr bwMode="auto">
              <a:xfrm>
                <a:off x="4280" y="130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2" name="Oval 26"/>
              <p:cNvSpPr>
                <a:spLocks noChangeArrowheads="1"/>
              </p:cNvSpPr>
              <p:nvPr/>
            </p:nvSpPr>
            <p:spPr bwMode="auto">
              <a:xfrm>
                <a:off x="4304" y="136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3" name="Oval 27"/>
              <p:cNvSpPr>
                <a:spLocks noChangeArrowheads="1"/>
              </p:cNvSpPr>
              <p:nvPr/>
            </p:nvSpPr>
            <p:spPr bwMode="auto">
              <a:xfrm>
                <a:off x="4784" y="1176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4" name="Oval 28"/>
              <p:cNvSpPr>
                <a:spLocks noChangeArrowheads="1"/>
              </p:cNvSpPr>
              <p:nvPr/>
            </p:nvSpPr>
            <p:spPr bwMode="auto">
              <a:xfrm>
                <a:off x="4808" y="1240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5" name="Oval 29"/>
              <p:cNvSpPr>
                <a:spLocks noChangeArrowheads="1"/>
              </p:cNvSpPr>
              <p:nvPr/>
            </p:nvSpPr>
            <p:spPr bwMode="auto">
              <a:xfrm>
                <a:off x="4784" y="1432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6" name="Oval 30"/>
              <p:cNvSpPr>
                <a:spLocks noChangeArrowheads="1"/>
              </p:cNvSpPr>
              <p:nvPr/>
            </p:nvSpPr>
            <p:spPr bwMode="auto">
              <a:xfrm>
                <a:off x="4808" y="1496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7" name="Line 31"/>
              <p:cNvSpPr>
                <a:spLocks noChangeShapeType="1"/>
              </p:cNvSpPr>
              <p:nvPr/>
            </p:nvSpPr>
            <p:spPr bwMode="auto">
              <a:xfrm>
                <a:off x="4568" y="1400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30" name="Group 63"/>
            <p:cNvGrpSpPr>
              <a:grpSpLocks/>
            </p:cNvGrpSpPr>
            <p:nvPr/>
          </p:nvGrpSpPr>
          <p:grpSpPr bwMode="auto">
            <a:xfrm>
              <a:off x="3792" y="3424"/>
              <a:ext cx="744" cy="448"/>
              <a:chOff x="4848" y="1176"/>
              <a:chExt cx="744" cy="448"/>
            </a:xfrm>
          </p:grpSpPr>
          <p:sp>
            <p:nvSpPr>
              <p:cNvPr id="5134" name="Oval 56"/>
              <p:cNvSpPr>
                <a:spLocks noChangeArrowheads="1"/>
              </p:cNvSpPr>
              <p:nvPr/>
            </p:nvSpPr>
            <p:spPr bwMode="auto">
              <a:xfrm>
                <a:off x="4848" y="130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5" name="Oval 57"/>
              <p:cNvSpPr>
                <a:spLocks noChangeArrowheads="1"/>
              </p:cNvSpPr>
              <p:nvPr/>
            </p:nvSpPr>
            <p:spPr bwMode="auto">
              <a:xfrm>
                <a:off x="4872" y="136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6" name="Oval 58"/>
              <p:cNvSpPr>
                <a:spLocks noChangeArrowheads="1"/>
              </p:cNvSpPr>
              <p:nvPr/>
            </p:nvSpPr>
            <p:spPr bwMode="auto">
              <a:xfrm>
                <a:off x="5352" y="1176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7" name="Oval 59"/>
              <p:cNvSpPr>
                <a:spLocks noChangeArrowheads="1"/>
              </p:cNvSpPr>
              <p:nvPr/>
            </p:nvSpPr>
            <p:spPr bwMode="auto">
              <a:xfrm>
                <a:off x="5376" y="1240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8" name="Oval 60"/>
              <p:cNvSpPr>
                <a:spLocks noChangeArrowheads="1"/>
              </p:cNvSpPr>
              <p:nvPr/>
            </p:nvSpPr>
            <p:spPr bwMode="auto">
              <a:xfrm>
                <a:off x="5352" y="1432"/>
                <a:ext cx="240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9" name="Oval 61"/>
              <p:cNvSpPr>
                <a:spLocks noChangeArrowheads="1"/>
              </p:cNvSpPr>
              <p:nvPr/>
            </p:nvSpPr>
            <p:spPr bwMode="auto">
              <a:xfrm>
                <a:off x="5376" y="1496"/>
                <a:ext cx="144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0" name="Line 62"/>
              <p:cNvSpPr>
                <a:spLocks noChangeShapeType="1"/>
              </p:cNvSpPr>
              <p:nvPr/>
            </p:nvSpPr>
            <p:spPr bwMode="auto">
              <a:xfrm>
                <a:off x="5136" y="1400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31" name="Rectangle 66"/>
            <p:cNvSpPr>
              <a:spLocks noChangeArrowheads="1"/>
            </p:cNvSpPr>
            <p:nvPr/>
          </p:nvSpPr>
          <p:spPr bwMode="auto">
            <a:xfrm>
              <a:off x="128" y="2303"/>
              <a:ext cx="550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solidFill>
                    <a:srgbClr val="FF0000"/>
                  </a:solidFill>
                </a:rPr>
                <a:t>              Diferenciační dělení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600" b="1" i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– obě nově vzniklé buňky mají i nový fenotym, jsou dalším stupněm v dané diferenciační linii</a:t>
              </a:r>
              <a:endParaRPr lang="cs-CZ" altLang="cs-CZ" sz="1600" b="1"/>
            </a:p>
          </p:txBody>
        </p:sp>
        <p:sp>
          <p:nvSpPr>
            <p:cNvPr id="5132" name="Text Box 67"/>
            <p:cNvSpPr txBox="1">
              <a:spLocks noChangeArrowheads="1"/>
            </p:cNvSpPr>
            <p:nvPr/>
          </p:nvSpPr>
          <p:spPr bwMode="auto">
            <a:xfrm>
              <a:off x="758" y="3068"/>
              <a:ext cx="215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diferenciační dělením symetrické</a:t>
              </a:r>
            </a:p>
          </p:txBody>
        </p:sp>
        <p:sp>
          <p:nvSpPr>
            <p:cNvPr id="5133" name="Text Box 68"/>
            <p:cNvSpPr txBox="1">
              <a:spLocks noChangeArrowheads="1"/>
            </p:cNvSpPr>
            <p:nvPr/>
          </p:nvSpPr>
          <p:spPr bwMode="auto">
            <a:xfrm>
              <a:off x="3278" y="3054"/>
              <a:ext cx="222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diferenciační dělením asymetrické</a:t>
              </a:r>
            </a:p>
          </p:txBody>
        </p:sp>
      </p:grpSp>
      <p:sp>
        <p:nvSpPr>
          <p:cNvPr id="5123" name="Text Box 70"/>
          <p:cNvSpPr txBox="1">
            <a:spLocks noChangeArrowheads="1"/>
          </p:cNvSpPr>
          <p:nvPr/>
        </p:nvSpPr>
        <p:spPr bwMode="auto">
          <a:xfrm>
            <a:off x="1038225" y="300038"/>
            <a:ext cx="5126038" cy="495300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Dělení buněk a jejich sebeobnova</a:t>
            </a:r>
          </a:p>
        </p:txBody>
      </p:sp>
      <p:sp>
        <p:nvSpPr>
          <p:cNvPr id="2" name="Zaoblený obdélník 1"/>
          <p:cNvSpPr/>
          <p:nvPr/>
        </p:nvSpPr>
        <p:spPr>
          <a:xfrm>
            <a:off x="831850" y="2609850"/>
            <a:ext cx="6981825" cy="1592263"/>
          </a:xfrm>
          <a:prstGeom prst="roundRect">
            <a:avLst/>
          </a:prstGeom>
          <a:noFill/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467100" y="2208213"/>
            <a:ext cx="168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33CC33"/>
                </a:solidFill>
              </a:rPr>
              <a:t>sebeobnova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057525" y="125413"/>
            <a:ext cx="2997200" cy="415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/>
              <a:t>Vybrané signální dráhy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168400" y="708025"/>
            <a:ext cx="6697663" cy="4048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LIF </a:t>
            </a:r>
            <a:r>
              <a:rPr lang="cs-CZ" altLang="cs-CZ" sz="1600"/>
              <a:t>(leukemii inhibující faktor)</a:t>
            </a:r>
            <a:r>
              <a:rPr lang="cs-CZ" altLang="cs-CZ" sz="1800"/>
              <a:t> -</a:t>
            </a:r>
            <a:r>
              <a:rPr lang="en-US" altLang="cs-CZ" sz="1800"/>
              <a:t>&gt;</a:t>
            </a:r>
            <a:r>
              <a:rPr lang="cs-CZ" altLang="cs-CZ" sz="1800"/>
              <a:t> </a:t>
            </a:r>
            <a:r>
              <a:rPr lang="cs-CZ" altLang="cs-CZ" sz="1800" b="1" i="1"/>
              <a:t>gp130 signalling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914400" y="6134100"/>
            <a:ext cx="72755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Evolučně se zdá, že tato dráha hraje důležitou úlohu v  regulaci pluripotentních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 snad i multipotentních buněk u živočichů obecně (prokázáno i u </a:t>
            </a:r>
            <a:r>
              <a:rPr lang="cs-CZ" altLang="cs-CZ" sz="1600" i="1"/>
              <a:t>Drosophily</a:t>
            </a:r>
            <a:r>
              <a:rPr lang="cs-CZ" altLang="cs-CZ" sz="1600"/>
              <a:t>)</a:t>
            </a:r>
          </a:p>
        </p:txBody>
      </p:sp>
      <p:pic>
        <p:nvPicPr>
          <p:cNvPr id="29701" name="Picture 7" descr="756ÔÇô72_0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98563"/>
            <a:ext cx="4113212" cy="4800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9" descr="stat3_pathway_397x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32075"/>
            <a:ext cx="4624388" cy="3367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5"/>
          <p:cNvGraphicFramePr>
            <a:graphicFrameLocks noChangeAspect="1"/>
          </p:cNvGraphicFramePr>
          <p:nvPr/>
        </p:nvGraphicFramePr>
        <p:xfrm>
          <a:off x="1495425" y="969963"/>
          <a:ext cx="615315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Image" r:id="rId3" imgW="8203175" imgH="7606349" progId="PhotoshopElements.Image.5">
                  <p:embed/>
                </p:oleObj>
              </mc:Choice>
              <mc:Fallback>
                <p:oleObj name="Image" r:id="rId3" imgW="8203175" imgH="7606349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969963"/>
                        <a:ext cx="6153150" cy="5705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991225" y="6421438"/>
            <a:ext cx="168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Boiani </a:t>
            </a:r>
            <a:r>
              <a:rPr lang="en-US" altLang="cs-CZ" sz="1200"/>
              <a:t>&amp; Scholer 2005</a:t>
            </a:r>
            <a:endParaRPr lang="cs-CZ" altLang="cs-CZ" sz="1200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1600200" y="301625"/>
            <a:ext cx="5924550" cy="4048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Význam gp130 signalizace v průběhu embryogeneze</a:t>
            </a:r>
            <a:endParaRPr lang="cs-CZ" altLang="cs-CZ" sz="1800" b="1" i="1"/>
          </a:p>
        </p:txBody>
      </p:sp>
      <p:sp>
        <p:nvSpPr>
          <p:cNvPr id="2" name="Ovál 1"/>
          <p:cNvSpPr/>
          <p:nvPr/>
        </p:nvSpPr>
        <p:spPr>
          <a:xfrm>
            <a:off x="5916613" y="4381500"/>
            <a:ext cx="633412" cy="56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253038" y="4946650"/>
            <a:ext cx="635000" cy="56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727200" y="227013"/>
            <a:ext cx="56578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FGFs </a:t>
            </a:r>
            <a:r>
              <a:rPr lang="cs-CZ" altLang="cs-CZ" sz="1800"/>
              <a:t>(Fibroblastové růstové faktory) </a:t>
            </a:r>
          </a:p>
        </p:txBody>
      </p:sp>
      <p:pic>
        <p:nvPicPr>
          <p:cNvPr id="31747" name="Picture 5" descr="FGF_03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860425"/>
            <a:ext cx="6172200" cy="5540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6094413" y="6184900"/>
            <a:ext cx="1589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Bottcher a Niehrs,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463800" y="200025"/>
            <a:ext cx="4203700" cy="954088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TGF</a:t>
            </a:r>
            <a:r>
              <a:rPr lang="cs-CZ" altLang="cs-CZ" sz="1800" b="1">
                <a:latin typeface="Symbol" panose="05050102010706020507" pitchFamily="18" charset="2"/>
              </a:rPr>
              <a:t>b</a:t>
            </a:r>
            <a:r>
              <a:rPr lang="cs-CZ" altLang="cs-CZ" sz="1800" b="1"/>
              <a:t> / BMPs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(Transformující růstový </a:t>
            </a:r>
            <a:r>
              <a:rPr lang="cs-CZ" altLang="cs-CZ" sz="1600" i="1"/>
              <a:t>(</a:t>
            </a:r>
            <a:r>
              <a:rPr lang="cs-CZ" altLang="cs-CZ" sz="1600" b="1" i="1"/>
              <a:t>g</a:t>
            </a:r>
            <a:r>
              <a:rPr lang="cs-CZ" altLang="cs-CZ" sz="1600" i="1"/>
              <a:t>rowth)</a:t>
            </a:r>
            <a:r>
              <a:rPr lang="cs-CZ" altLang="cs-CZ" sz="1800"/>
              <a:t> faktor </a:t>
            </a:r>
            <a:r>
              <a:rPr lang="cs-CZ" altLang="cs-CZ" sz="1800">
                <a:latin typeface="Symbol" panose="05050102010706020507" pitchFamily="18" charset="2"/>
              </a:rPr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kostní </a:t>
            </a:r>
            <a:r>
              <a:rPr lang="cs-CZ" altLang="cs-CZ" sz="1600" i="1"/>
              <a:t>(</a:t>
            </a:r>
            <a:r>
              <a:rPr lang="cs-CZ" altLang="cs-CZ" sz="1600" b="1" i="1"/>
              <a:t>b</a:t>
            </a:r>
            <a:r>
              <a:rPr lang="cs-CZ" altLang="cs-CZ" sz="1600" i="1"/>
              <a:t>one)</a:t>
            </a:r>
            <a:r>
              <a:rPr lang="cs-CZ" altLang="cs-CZ" sz="1800"/>
              <a:t> morfogenetické proteiny)</a:t>
            </a:r>
          </a:p>
        </p:txBody>
      </p:sp>
      <p:pic>
        <p:nvPicPr>
          <p:cNvPr id="32771" name="Picture 5" descr="773ÔÇô89_03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95413"/>
            <a:ext cx="5761038" cy="53101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1128713" y="914400"/>
          <a:ext cx="6858000" cy="574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Image" r:id="rId3" imgW="7631746" imgH="7060317" progId="PhotoshopElements.Image.5">
                  <p:embed/>
                </p:oleObj>
              </mc:Choice>
              <mc:Fallback>
                <p:oleObj name="Image" r:id="rId3" imgW="7631746" imgH="7060317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914400"/>
                        <a:ext cx="6858000" cy="57499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552575" y="227013"/>
            <a:ext cx="601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Interakce v signálování rodiny TGFbeta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574800" y="465138"/>
            <a:ext cx="5969000" cy="679450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INTERKCE</a:t>
            </a:r>
            <a:r>
              <a:rPr lang="cs-CZ" altLang="cs-CZ" sz="2000" b="1"/>
              <a:t> FGF</a:t>
            </a:r>
            <a:r>
              <a:rPr lang="cs-CZ" altLang="cs-CZ" sz="1600" b="1"/>
              <a:t> </a:t>
            </a:r>
            <a:r>
              <a:rPr lang="en-US" altLang="cs-CZ" sz="1600" b="1"/>
              <a:t>&amp;</a:t>
            </a:r>
            <a:r>
              <a:rPr lang="cs-CZ" altLang="cs-CZ" sz="1600" b="1"/>
              <a:t> </a:t>
            </a:r>
            <a:r>
              <a:rPr lang="cs-CZ" altLang="cs-CZ" sz="2000" b="1"/>
              <a:t>TGF</a:t>
            </a:r>
            <a:r>
              <a:rPr lang="cs-CZ" altLang="cs-CZ" sz="2000" b="1">
                <a:latin typeface="Symbol" panose="05050102010706020507" pitchFamily="18" charset="2"/>
              </a:rPr>
              <a:t>b </a:t>
            </a:r>
            <a:r>
              <a:rPr lang="cs-CZ" altLang="cs-CZ" sz="1600" b="1"/>
              <a:t>DRÁHY TRANSDUKCE SIGNÁLU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47825"/>
            <a:ext cx="6553200" cy="3990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604000" y="1600200"/>
            <a:ext cx="1306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Massague, 2003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352800" y="407988"/>
            <a:ext cx="2419350" cy="404812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Wnts</a:t>
            </a:r>
          </a:p>
        </p:txBody>
      </p:sp>
      <p:pic>
        <p:nvPicPr>
          <p:cNvPr id="35843" name="Picture 6" descr="W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766888"/>
            <a:ext cx="2540000" cy="411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7" descr="W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549525" cy="4129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Line 8"/>
          <p:cNvSpPr>
            <a:spLocks noChangeShapeType="1"/>
          </p:cNvSpPr>
          <p:nvPr/>
        </p:nvSpPr>
        <p:spPr bwMode="auto">
          <a:xfrm>
            <a:off x="3835400" y="3976688"/>
            <a:ext cx="167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6" name="Oval 9"/>
          <p:cNvSpPr>
            <a:spLocks noChangeArrowheads="1"/>
          </p:cNvSpPr>
          <p:nvPr/>
        </p:nvSpPr>
        <p:spPr bwMode="auto">
          <a:xfrm>
            <a:off x="4064000" y="2909888"/>
            <a:ext cx="990600" cy="5334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Wnt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4419600" y="344328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+</a:t>
            </a: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2536825" y="900113"/>
            <a:ext cx="4044950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http://www.stanford.edu/~rnusse/wntwindow.html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Wn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68650"/>
            <a:ext cx="69342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GordonNusseJBC2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652838" cy="396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619250" y="1347788"/>
            <a:ext cx="24193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Wnts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397125" y="142875"/>
            <a:ext cx="4310063" cy="649288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Hedgehog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sonic hedgehog (Shh), Indian hedgehog (Ihh)</a:t>
            </a:r>
          </a:p>
        </p:txBody>
      </p:sp>
      <p:pic>
        <p:nvPicPr>
          <p:cNvPr id="37891" name="Picture 5" descr="Hha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17575"/>
            <a:ext cx="3887787" cy="2430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6" descr="Hh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917575"/>
            <a:ext cx="3887787" cy="2430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893" name="Object 7"/>
          <p:cNvGraphicFramePr>
            <a:graphicFrameLocks noChangeAspect="1"/>
          </p:cNvGraphicFramePr>
          <p:nvPr/>
        </p:nvGraphicFramePr>
        <p:xfrm>
          <a:off x="1200150" y="3905250"/>
          <a:ext cx="6734175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name="Image" r:id="rId5" imgW="10082540" imgH="4165079" progId="Photoshop.Image.7">
                  <p:embed/>
                </p:oleObj>
              </mc:Choice>
              <mc:Fallback>
                <p:oleObj name="Image" r:id="rId5" imgW="10082540" imgH="4165079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3905250"/>
                        <a:ext cx="6734175" cy="2781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623888" y="2803525"/>
            <a:ext cx="514350" cy="40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off</a:t>
            </a: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1303338" y="6254750"/>
            <a:ext cx="447675" cy="34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off</a:t>
            </a: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4875213" y="2789238"/>
            <a:ext cx="501650" cy="404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on</a:t>
            </a:r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4656138" y="6246813"/>
            <a:ext cx="438150" cy="34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on</a:t>
            </a:r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2727325" y="3463925"/>
            <a:ext cx="3652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Ptc – Patched     Smo - Smoothened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3297238" y="333375"/>
            <a:ext cx="25082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Notch</a:t>
            </a:r>
          </a:p>
        </p:txBody>
      </p:sp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323850" y="5524500"/>
            <a:ext cx="84566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Signální transdukce Notch, po navázání ligandu (DSL rodina = Delta,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Serrate, Lag-2; Jagged) dojde k odštěpení extracelulární části receptoru a následně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i intracelulární (NICD </a:t>
            </a:r>
            <a:r>
              <a:rPr lang="cs-CZ" altLang="cs-CZ" sz="1600"/>
              <a:t>– Notch intacellular domain</a:t>
            </a:r>
            <a:r>
              <a:rPr lang="cs-CZ" altLang="cs-CZ" sz="1600" b="1"/>
              <a:t>), ta translokuje do jádra a v dimeru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s CSL (</a:t>
            </a:r>
            <a:r>
              <a:rPr lang="cs-CZ" altLang="cs-CZ" sz="1600"/>
              <a:t>= CBF1 – Cp binding factor 1</a:t>
            </a:r>
            <a:r>
              <a:rPr lang="cs-CZ" altLang="cs-CZ" sz="1600" b="1"/>
              <a:t>) aktivuje transkripci.</a:t>
            </a:r>
          </a:p>
        </p:txBody>
      </p:sp>
      <p:pic>
        <p:nvPicPr>
          <p:cNvPr id="38916" name="Picture 14" descr="1-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920750"/>
            <a:ext cx="5438775" cy="4429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7"/>
          <p:cNvSpPr txBox="1">
            <a:spLocks noChangeArrowheads="1"/>
          </p:cNvSpPr>
          <p:nvPr/>
        </p:nvSpPr>
        <p:spPr bwMode="auto">
          <a:xfrm>
            <a:off x="6588125" y="5546725"/>
            <a:ext cx="758825" cy="257175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maturace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8579" y="236538"/>
            <a:ext cx="922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cs-CZ" altLang="cs-CZ" sz="1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Diferenciace (rozrůzňování) buněk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 sz="1400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buFontTx/>
              <a:buChar char="-"/>
              <a:defRPr/>
            </a:pPr>
            <a:r>
              <a:rPr lang="cs-CZ" altLang="cs-CZ" sz="1400" dirty="0">
                <a:latin typeface="Arial" charset="0"/>
              </a:rPr>
              <a:t> Buňky mění svůj fenotyp v na základě změny exprese svého genotypu v důsledku </a:t>
            </a:r>
            <a:r>
              <a:rPr lang="en-US" altLang="cs-CZ" sz="1400" b="1" dirty="0" err="1" smtClean="0">
                <a:latin typeface="Arial" charset="0"/>
              </a:rPr>
              <a:t>vnit</a:t>
            </a:r>
            <a:r>
              <a:rPr lang="cs-CZ" altLang="cs-CZ" sz="1400" b="1" dirty="0" err="1" smtClean="0">
                <a:latin typeface="Arial" charset="0"/>
              </a:rPr>
              <a:t>řních</a:t>
            </a:r>
            <a:r>
              <a:rPr lang="cs-CZ" altLang="cs-CZ" sz="1400" b="1" dirty="0" smtClean="0">
                <a:latin typeface="Arial" charset="0"/>
              </a:rPr>
              <a:t> a vnějších </a:t>
            </a:r>
            <a:r>
              <a:rPr lang="cs-CZ" altLang="cs-CZ" sz="1400" b="1" dirty="0">
                <a:latin typeface="Arial" charset="0"/>
              </a:rPr>
              <a:t>signálů</a:t>
            </a:r>
            <a:r>
              <a:rPr lang="cs-CZ" altLang="cs-CZ" sz="1400" dirty="0">
                <a:latin typeface="Arial" charset="0"/>
              </a:rPr>
              <a:t>.</a:t>
            </a:r>
          </a:p>
          <a:p>
            <a:pPr eaLnBrk="1" hangingPunct="1">
              <a:lnSpc>
                <a:spcPct val="130000"/>
              </a:lnSpc>
              <a:buFontTx/>
              <a:buChar char="-"/>
              <a:defRPr/>
            </a:pPr>
            <a:r>
              <a:rPr lang="cs-CZ" altLang="cs-CZ" sz="1400" dirty="0">
                <a:latin typeface="Arial" charset="0"/>
              </a:rPr>
              <a:t> Regulace diferenciace je často provázána s proliferací (epigenetické změny v jádře během mitotického cyklu?).</a:t>
            </a:r>
          </a:p>
        </p:txBody>
      </p:sp>
      <p:grpSp>
        <p:nvGrpSpPr>
          <p:cNvPr id="4100" name="Group 21"/>
          <p:cNvGrpSpPr>
            <a:grpSpLocks/>
          </p:cNvGrpSpPr>
          <p:nvPr/>
        </p:nvGrpSpPr>
        <p:grpSpPr bwMode="auto">
          <a:xfrm>
            <a:off x="4740275" y="1587500"/>
            <a:ext cx="2378075" cy="1219200"/>
            <a:chOff x="154" y="1424"/>
            <a:chExt cx="1498" cy="768"/>
          </a:xfrm>
        </p:grpSpPr>
        <p:sp>
          <p:nvSpPr>
            <p:cNvPr id="4115" name="Text Box 5"/>
            <p:cNvSpPr txBox="1">
              <a:spLocks noChangeArrowheads="1"/>
            </p:cNvSpPr>
            <p:nvPr/>
          </p:nvSpPr>
          <p:spPr bwMode="auto">
            <a:xfrm>
              <a:off x="154" y="1424"/>
              <a:ext cx="1498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Kmenová buňka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aktuální </a:t>
              </a:r>
              <a:r>
                <a:rPr lang="en-US" altLang="cs-CZ" sz="1400" b="1"/>
                <a:t>&lt;-&gt; po</a:t>
              </a:r>
              <a:r>
                <a:rPr lang="cs-CZ" altLang="cs-CZ" sz="1400" b="1"/>
                <a:t>tencionální</a:t>
              </a:r>
            </a:p>
          </p:txBody>
        </p:sp>
        <p:sp>
          <p:nvSpPr>
            <p:cNvPr id="4116" name="Oval 7" descr="5%"/>
            <p:cNvSpPr>
              <a:spLocks noChangeArrowheads="1"/>
            </p:cNvSpPr>
            <p:nvPr/>
          </p:nvSpPr>
          <p:spPr bwMode="auto">
            <a:xfrm>
              <a:off x="394" y="1808"/>
              <a:ext cx="528" cy="384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101" name="Group 22"/>
          <p:cNvGrpSpPr>
            <a:grpSpLocks/>
          </p:cNvGrpSpPr>
          <p:nvPr/>
        </p:nvGrpSpPr>
        <p:grpSpPr bwMode="auto">
          <a:xfrm>
            <a:off x="6289675" y="3014663"/>
            <a:ext cx="2844800" cy="1862137"/>
            <a:chOff x="3962" y="1731"/>
            <a:chExt cx="1792" cy="1173"/>
          </a:xfrm>
        </p:grpSpPr>
        <p:sp>
          <p:nvSpPr>
            <p:cNvPr id="4109" name="Oval 8" descr="25%"/>
            <p:cNvSpPr>
              <a:spLocks noChangeArrowheads="1"/>
            </p:cNvSpPr>
            <p:nvPr/>
          </p:nvSpPr>
          <p:spPr bwMode="auto">
            <a:xfrm>
              <a:off x="3962" y="1960"/>
              <a:ext cx="528" cy="38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0" name="Oval 9" descr="30%"/>
            <p:cNvSpPr>
              <a:spLocks noChangeArrowheads="1"/>
            </p:cNvSpPr>
            <p:nvPr/>
          </p:nvSpPr>
          <p:spPr bwMode="auto">
            <a:xfrm>
              <a:off x="4250" y="2056"/>
              <a:ext cx="528" cy="384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1" name="Oval 10" descr="70%"/>
            <p:cNvSpPr>
              <a:spLocks noChangeArrowheads="1"/>
            </p:cNvSpPr>
            <p:nvPr/>
          </p:nvSpPr>
          <p:spPr bwMode="auto">
            <a:xfrm>
              <a:off x="4538" y="2152"/>
              <a:ext cx="528" cy="384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2" name="Oval 11" descr="75%"/>
            <p:cNvSpPr>
              <a:spLocks noChangeArrowheads="1"/>
            </p:cNvSpPr>
            <p:nvPr/>
          </p:nvSpPr>
          <p:spPr bwMode="auto">
            <a:xfrm>
              <a:off x="4922" y="2248"/>
              <a:ext cx="528" cy="384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3" name="Text Box 16"/>
            <p:cNvSpPr txBox="1">
              <a:spLocks noChangeArrowheads="1"/>
            </p:cNvSpPr>
            <p:nvPr/>
          </p:nvSpPr>
          <p:spPr bwMode="auto">
            <a:xfrm>
              <a:off x="4153" y="2616"/>
              <a:ext cx="16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* Často proliferují a mají schopnost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krátkodobé sebeobnovy.</a:t>
              </a:r>
            </a:p>
          </p:txBody>
        </p:sp>
        <p:sp>
          <p:nvSpPr>
            <p:cNvPr id="4114" name="Text Box 17"/>
            <p:cNvSpPr txBox="1">
              <a:spLocks noChangeArrowheads="1"/>
            </p:cNvSpPr>
            <p:nvPr/>
          </p:nvSpPr>
          <p:spPr bwMode="auto">
            <a:xfrm>
              <a:off x="4114" y="1731"/>
              <a:ext cx="1611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Přechodně/transientně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se dělící buňky (</a:t>
              </a:r>
              <a:r>
                <a:rPr lang="cs-CZ" altLang="cs-CZ" sz="1200" b="1"/>
                <a:t>Progenitory</a:t>
              </a:r>
              <a:r>
                <a:rPr lang="cs-CZ" altLang="cs-CZ" sz="1400" b="1"/>
                <a:t>)*</a:t>
              </a:r>
            </a:p>
          </p:txBody>
        </p:sp>
      </p:grpSp>
      <p:pic>
        <p:nvPicPr>
          <p:cNvPr id="4102" name="Picture 18" descr="pluripotent-stem-cel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8013"/>
            <a:ext cx="4530725" cy="4968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AutoShape 24"/>
          <p:cNvSpPr>
            <a:spLocks noChangeArrowheads="1"/>
          </p:cNvSpPr>
          <p:nvPr/>
        </p:nvSpPr>
        <p:spPr bwMode="auto">
          <a:xfrm rot="3140063">
            <a:off x="5803900" y="2978150"/>
            <a:ext cx="647700" cy="228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4" name="AutoShape 25"/>
          <p:cNvSpPr>
            <a:spLocks noChangeArrowheads="1"/>
          </p:cNvSpPr>
          <p:nvPr/>
        </p:nvSpPr>
        <p:spPr bwMode="auto">
          <a:xfrm rot="8580431">
            <a:off x="6067425" y="5248275"/>
            <a:ext cx="1528763" cy="2254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105" name="Group 23"/>
          <p:cNvGrpSpPr>
            <a:grpSpLocks/>
          </p:cNvGrpSpPr>
          <p:nvPr/>
        </p:nvGrpSpPr>
        <p:grpSpPr bwMode="auto">
          <a:xfrm>
            <a:off x="4572000" y="4953000"/>
            <a:ext cx="3181350" cy="1778000"/>
            <a:chOff x="2880" y="3192"/>
            <a:chExt cx="2004" cy="1120"/>
          </a:xfrm>
        </p:grpSpPr>
        <p:sp>
          <p:nvSpPr>
            <p:cNvPr id="4106" name="Text Box 6"/>
            <p:cNvSpPr txBox="1">
              <a:spLocks noChangeArrowheads="1"/>
            </p:cNvSpPr>
            <p:nvPr/>
          </p:nvSpPr>
          <p:spPr bwMode="auto">
            <a:xfrm>
              <a:off x="2977" y="3192"/>
              <a:ext cx="1327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Terminálně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diferencovaná buňka**</a:t>
              </a:r>
            </a:p>
          </p:txBody>
        </p:sp>
        <p:sp>
          <p:nvSpPr>
            <p:cNvPr id="4107" name="Oval 12" descr="90%"/>
            <p:cNvSpPr>
              <a:spLocks noChangeArrowheads="1"/>
            </p:cNvSpPr>
            <p:nvPr/>
          </p:nvSpPr>
          <p:spPr bwMode="auto">
            <a:xfrm>
              <a:off x="3328" y="3501"/>
              <a:ext cx="528" cy="384"/>
            </a:xfrm>
            <a:prstGeom prst="ellipse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08" name="Text Box 15"/>
            <p:cNvSpPr txBox="1">
              <a:spLocks noChangeArrowheads="1"/>
            </p:cNvSpPr>
            <p:nvPr/>
          </p:nvSpPr>
          <p:spPr bwMode="auto">
            <a:xfrm>
              <a:off x="2880" y="3909"/>
              <a:ext cx="200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** Post-mitotické buňky = už se nikdy nedělí.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Ne všechny terminálně diferencované buňky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jsou post-mitotické.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Grp="1" noChangeAspect="1"/>
          </p:cNvGraphicFramePr>
          <p:nvPr>
            <p:ph/>
          </p:nvPr>
        </p:nvGraphicFramePr>
        <p:xfrm>
          <a:off x="4152900" y="109538"/>
          <a:ext cx="4672013" cy="654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Image" r:id="rId3" imgW="1801143" imgH="2523749" progId="PhotoshopElements.Image.5">
                  <p:embed/>
                </p:oleObj>
              </mc:Choice>
              <mc:Fallback>
                <p:oleObj name="Image" r:id="rId3" imgW="1801143" imgH="2523749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109538"/>
                        <a:ext cx="4672013" cy="65452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0" y="719138"/>
            <a:ext cx="4133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Kadheriny sprostředkovaná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komunikace mezi buňkami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produktbilde_Bilde_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1763"/>
            <a:ext cx="3846513" cy="31146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5" descr="integrin-act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1809750"/>
            <a:ext cx="5330825" cy="5003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4032250" y="407988"/>
            <a:ext cx="50434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Integriny, aktivace vazbou ECM,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 zprostředkovaná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transdukce signálu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9800"/>
            <a:ext cx="7620000" cy="5715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6791325" y="6370638"/>
            <a:ext cx="15763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Boghog 2</a:t>
            </a:r>
            <a:r>
              <a:rPr lang="en-US" altLang="cs-CZ" sz="1200" i="1"/>
              <a:t>;</a:t>
            </a:r>
            <a:r>
              <a:rPr lang="cs-CZ" altLang="cs-CZ" sz="1200" i="1"/>
              <a:t> Wikipedia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162175" y="333375"/>
            <a:ext cx="4786313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jaderných receptorů </a:t>
            </a:r>
            <a:r>
              <a:rPr lang="cs-CZ" altLang="cs-CZ" sz="1600"/>
              <a:t>obecně</a:t>
            </a: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830638" y="600075"/>
            <a:ext cx="40576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jaderných receptorů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118100" y="4673600"/>
            <a:ext cx="3530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647700" y="5308600"/>
            <a:ext cx="3530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>
            <a:off x="4191000" y="53975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431800" y="5384800"/>
            <a:ext cx="2159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>
            <a:off x="4762500" y="4749800"/>
            <a:ext cx="35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>
            <a:off x="8661400" y="47498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 flipV="1">
            <a:off x="2946400" y="5130800"/>
            <a:ext cx="0" cy="17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 flipV="1">
            <a:off x="2921000" y="51435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 flipV="1">
            <a:off x="7200900" y="4495800"/>
            <a:ext cx="0" cy="17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V="1">
            <a:off x="7175500" y="45085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3794125" y="5278438"/>
            <a:ext cx="460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DNA</a:t>
            </a: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8239125" y="4643438"/>
            <a:ext cx="460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DNA</a:t>
            </a:r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7350125" y="4187825"/>
            <a:ext cx="1279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transkripce</a:t>
            </a: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82925" y="4810125"/>
            <a:ext cx="1279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transkripce</a:t>
            </a:r>
          </a:p>
        </p:txBody>
      </p:sp>
      <p:sp>
        <p:nvSpPr>
          <p:cNvPr id="43025" name="Rectangle 19"/>
          <p:cNvSpPr>
            <a:spLocks noChangeArrowheads="1"/>
          </p:cNvSpPr>
          <p:nvPr/>
        </p:nvSpPr>
        <p:spPr bwMode="auto">
          <a:xfrm>
            <a:off x="1422400" y="5308600"/>
            <a:ext cx="673100" cy="165100"/>
          </a:xfrm>
          <a:prstGeom prst="rect">
            <a:avLst/>
          </a:prstGeom>
          <a:solidFill>
            <a:srgbClr val="FF993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6019800" y="4686300"/>
            <a:ext cx="673100" cy="1397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7" name="Oval 21"/>
          <p:cNvSpPr>
            <a:spLocks noChangeArrowheads="1"/>
          </p:cNvSpPr>
          <p:nvPr/>
        </p:nvSpPr>
        <p:spPr bwMode="auto">
          <a:xfrm>
            <a:off x="4438650" y="24257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>
            <a:off x="5803900" y="3987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9" name="Oval 23"/>
          <p:cNvSpPr>
            <a:spLocks noChangeArrowheads="1"/>
          </p:cNvSpPr>
          <p:nvPr/>
        </p:nvSpPr>
        <p:spPr bwMode="auto">
          <a:xfrm>
            <a:off x="6324600" y="3987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0" name="Oval 24"/>
          <p:cNvSpPr>
            <a:spLocks noChangeArrowheads="1"/>
          </p:cNvSpPr>
          <p:nvPr/>
        </p:nvSpPr>
        <p:spPr bwMode="auto">
          <a:xfrm>
            <a:off x="1790700" y="4622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1" name="Rectangle 25"/>
          <p:cNvSpPr>
            <a:spLocks noChangeArrowheads="1"/>
          </p:cNvSpPr>
          <p:nvPr/>
        </p:nvSpPr>
        <p:spPr bwMode="auto">
          <a:xfrm>
            <a:off x="1333500" y="4648200"/>
            <a:ext cx="444500" cy="66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TF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659063" y="5891213"/>
            <a:ext cx="380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sebeobnova      x      diferenciace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    ?</a:t>
            </a:r>
            <a:r>
              <a:rPr lang="cs-CZ" altLang="cs-CZ" sz="1400" b="1">
                <a:solidFill>
                  <a:schemeClr val="accent2"/>
                </a:solidFill>
              </a:rPr>
              <a:t>differenciace     x      sebeobnova</a:t>
            </a:r>
            <a:r>
              <a:rPr lang="cs-CZ" altLang="cs-CZ" sz="1800" b="1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43033" name="AutoShape 27"/>
          <p:cNvSpPr>
            <a:spLocks noChangeArrowheads="1"/>
          </p:cNvSpPr>
          <p:nvPr/>
        </p:nvSpPr>
        <p:spPr bwMode="auto">
          <a:xfrm>
            <a:off x="2463800" y="14732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4" name="AutoShape 28"/>
          <p:cNvSpPr>
            <a:spLocks noChangeArrowheads="1"/>
          </p:cNvSpPr>
          <p:nvPr/>
        </p:nvSpPr>
        <p:spPr bwMode="auto">
          <a:xfrm>
            <a:off x="2362200" y="18415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5" name="AutoShape 29"/>
          <p:cNvSpPr>
            <a:spLocks noChangeArrowheads="1"/>
          </p:cNvSpPr>
          <p:nvPr/>
        </p:nvSpPr>
        <p:spPr bwMode="auto">
          <a:xfrm>
            <a:off x="1943100" y="20701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6" name="AutoShape 30"/>
          <p:cNvSpPr>
            <a:spLocks noChangeArrowheads="1"/>
          </p:cNvSpPr>
          <p:nvPr/>
        </p:nvSpPr>
        <p:spPr bwMode="auto">
          <a:xfrm>
            <a:off x="1308100" y="13462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7" name="AutoShape 31"/>
          <p:cNvSpPr>
            <a:spLocks noChangeArrowheads="1"/>
          </p:cNvSpPr>
          <p:nvPr/>
        </p:nvSpPr>
        <p:spPr bwMode="auto">
          <a:xfrm>
            <a:off x="6337300" y="38608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8" name="Oval 32"/>
          <p:cNvSpPr>
            <a:spLocks noChangeArrowheads="1"/>
          </p:cNvSpPr>
          <p:nvPr/>
        </p:nvSpPr>
        <p:spPr bwMode="auto">
          <a:xfrm>
            <a:off x="3397250" y="3098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9" name="Freeform 35"/>
          <p:cNvSpPr>
            <a:spLocks/>
          </p:cNvSpPr>
          <p:nvPr/>
        </p:nvSpPr>
        <p:spPr bwMode="auto">
          <a:xfrm>
            <a:off x="2413000" y="2654300"/>
            <a:ext cx="2717800" cy="1689100"/>
          </a:xfrm>
          <a:custGeom>
            <a:avLst/>
            <a:gdLst>
              <a:gd name="T0" fmla="*/ 0 w 1712"/>
              <a:gd name="T1" fmla="*/ 0 h 1064"/>
              <a:gd name="T2" fmla="*/ 2147483646 w 1712"/>
              <a:gd name="T3" fmla="*/ 2147483646 h 1064"/>
              <a:gd name="T4" fmla="*/ 2147483646 w 1712"/>
              <a:gd name="T5" fmla="*/ 2147483646 h 1064"/>
              <a:gd name="T6" fmla="*/ 2147483646 w 1712"/>
              <a:gd name="T7" fmla="*/ 2147483646 h 1064"/>
              <a:gd name="T8" fmla="*/ 2147483646 w 1712"/>
              <a:gd name="T9" fmla="*/ 2147483646 h 1064"/>
              <a:gd name="T10" fmla="*/ 2147483646 w 1712"/>
              <a:gd name="T11" fmla="*/ 2147483646 h 10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12" h="1064">
                <a:moveTo>
                  <a:pt x="0" y="0"/>
                </a:moveTo>
                <a:cubicBezTo>
                  <a:pt x="3" y="138"/>
                  <a:pt x="7" y="277"/>
                  <a:pt x="24" y="408"/>
                </a:cubicBezTo>
                <a:cubicBezTo>
                  <a:pt x="41" y="539"/>
                  <a:pt x="40" y="685"/>
                  <a:pt x="104" y="784"/>
                </a:cubicBezTo>
                <a:cubicBezTo>
                  <a:pt x="168" y="883"/>
                  <a:pt x="265" y="955"/>
                  <a:pt x="408" y="1000"/>
                </a:cubicBezTo>
                <a:cubicBezTo>
                  <a:pt x="551" y="1045"/>
                  <a:pt x="743" y="1048"/>
                  <a:pt x="960" y="1056"/>
                </a:cubicBezTo>
                <a:cubicBezTo>
                  <a:pt x="1177" y="1064"/>
                  <a:pt x="1444" y="1056"/>
                  <a:pt x="1712" y="1048"/>
                </a:cubicBezTo>
              </a:path>
            </a:pathLst>
          </a:custGeom>
          <a:noFill/>
          <a:ln w="101600" cap="flat">
            <a:solidFill>
              <a:srgbClr val="000080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40" name="Rectangle 37"/>
          <p:cNvSpPr>
            <a:spLocks noChangeArrowheads="1"/>
          </p:cNvSpPr>
          <p:nvPr/>
        </p:nvSpPr>
        <p:spPr bwMode="auto">
          <a:xfrm>
            <a:off x="609600" y="4140200"/>
            <a:ext cx="444500" cy="66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TF</a:t>
            </a:r>
          </a:p>
        </p:txBody>
      </p:sp>
      <p:sp>
        <p:nvSpPr>
          <p:cNvPr id="43041" name="Text Box 38"/>
          <p:cNvSpPr txBox="1">
            <a:spLocks noChangeArrowheads="1"/>
          </p:cNvSpPr>
          <p:nvPr/>
        </p:nvSpPr>
        <p:spPr bwMode="auto">
          <a:xfrm>
            <a:off x="1800225" y="4786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2" name="Text Box 39"/>
          <p:cNvSpPr txBox="1">
            <a:spLocks noChangeArrowheads="1"/>
          </p:cNvSpPr>
          <p:nvPr/>
        </p:nvSpPr>
        <p:spPr bwMode="auto">
          <a:xfrm>
            <a:off x="5800725" y="4151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3" name="Text Box 40"/>
          <p:cNvSpPr txBox="1">
            <a:spLocks noChangeArrowheads="1"/>
          </p:cNvSpPr>
          <p:nvPr/>
        </p:nvSpPr>
        <p:spPr bwMode="auto">
          <a:xfrm>
            <a:off x="6334125" y="4151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4" name="Text Box 41"/>
          <p:cNvSpPr txBox="1">
            <a:spLocks noChangeArrowheads="1"/>
          </p:cNvSpPr>
          <p:nvPr/>
        </p:nvSpPr>
        <p:spPr bwMode="auto">
          <a:xfrm>
            <a:off x="3387725" y="3262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5" name="Text Box 42"/>
          <p:cNvSpPr txBox="1">
            <a:spLocks noChangeArrowheads="1"/>
          </p:cNvSpPr>
          <p:nvPr/>
        </p:nvSpPr>
        <p:spPr bwMode="auto">
          <a:xfrm>
            <a:off x="4429125" y="25892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6" name="Text Box 43"/>
          <p:cNvSpPr txBox="1">
            <a:spLocks noChangeArrowheads="1"/>
          </p:cNvSpPr>
          <p:nvPr/>
        </p:nvSpPr>
        <p:spPr bwMode="auto">
          <a:xfrm>
            <a:off x="1533525" y="1649413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FF00"/>
                </a:solidFill>
              </a:rPr>
              <a:t>ligandy</a:t>
            </a:r>
          </a:p>
        </p:txBody>
      </p:sp>
      <p:sp>
        <p:nvSpPr>
          <p:cNvPr id="43047" name="Text Box 44"/>
          <p:cNvSpPr txBox="1">
            <a:spLocks noChangeArrowheads="1"/>
          </p:cNvSpPr>
          <p:nvPr/>
        </p:nvSpPr>
        <p:spPr bwMode="auto">
          <a:xfrm>
            <a:off x="4937125" y="2614613"/>
            <a:ext cx="1611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0000"/>
                </a:solidFill>
              </a:rPr>
              <a:t>jaderné (nuclear)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0000"/>
                </a:solidFill>
              </a:rPr>
              <a:t>receptory</a:t>
            </a:r>
          </a:p>
        </p:txBody>
      </p:sp>
      <p:sp>
        <p:nvSpPr>
          <p:cNvPr id="43048" name="Text Box 45"/>
          <p:cNvSpPr txBox="1">
            <a:spLocks noChangeArrowheads="1"/>
          </p:cNvSpPr>
          <p:nvPr/>
        </p:nvSpPr>
        <p:spPr bwMode="auto">
          <a:xfrm>
            <a:off x="822325" y="3846513"/>
            <a:ext cx="1198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folHlink"/>
                </a:solidFill>
              </a:rPr>
              <a:t>transkripční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folHlink"/>
                </a:solidFill>
              </a:rPr>
              <a:t>faktory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Skupina 2"/>
          <p:cNvGrpSpPr>
            <a:grpSpLocks/>
          </p:cNvGrpSpPr>
          <p:nvPr/>
        </p:nvGrpSpPr>
        <p:grpSpPr bwMode="auto">
          <a:xfrm>
            <a:off x="7104063" y="-11113"/>
            <a:ext cx="2038350" cy="3460751"/>
            <a:chOff x="7093000" y="-11575"/>
            <a:chExt cx="2038229" cy="3460830"/>
          </a:xfrm>
        </p:grpSpPr>
        <p:pic>
          <p:nvPicPr>
            <p:cNvPr id="4403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000" y="-11575"/>
              <a:ext cx="2038229" cy="3460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ovéPole 1"/>
            <p:cNvSpPr txBox="1">
              <a:spLocks noChangeArrowheads="1"/>
            </p:cNvSpPr>
            <p:nvPr/>
          </p:nvSpPr>
          <p:spPr bwMode="auto">
            <a:xfrm>
              <a:off x="7093000" y="3144913"/>
              <a:ext cx="8771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2060"/>
                  </a:solidFill>
                  <a:latin typeface="Comic Sans MS" panose="030F0702030302020204" pitchFamily="66" charset="0"/>
                </a:rPr>
                <a:t>Kučera J.</a:t>
              </a:r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2447925" y="1408113"/>
            <a:ext cx="4241800" cy="1933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anoxie - 0%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tkáňová hypoxie – 0-3%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tkáňová normoxie – 3-5%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atmosféra – 21% kyslíku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935038" y="519113"/>
            <a:ext cx="6581775" cy="554037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HYPEROXIE x NORMOXIE x HYPOXIE x ANOXIE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49288" y="3754438"/>
            <a:ext cx="78232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Comic Sans MS" panose="030F0702030302020204" pitchFamily="66" charset="0"/>
              </a:rPr>
              <a:t>In the human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organisms, O</a:t>
            </a:r>
            <a:r>
              <a:rPr lang="en-US" altLang="cs-CZ" sz="14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concentration varies signiﬁcantly between the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tissues: in the lung parenchyma and in circulation (McKinley and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Butler, 1999; Saltzman et al., 2003; Johnson et al., 2005; Wild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et al., 2005), as well as in well irrigated parenchymal organs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(liver, kidneys, heart; Wo¨ lﬂe and Jungermann, 1985;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Jungermann and Kietzmann, 1997; Roy et al., 2000; Welch et al.,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2001; Mik et al., 2004) it is comprised between 14% and 4%. In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other tissues, relatively less irrigated, O</a:t>
            </a:r>
            <a:r>
              <a:rPr lang="en-US" altLang="cs-CZ" sz="14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concentration is even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lower: in the brain, it varies from 0.5% to 7% (Whalen et al.,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1970; Nwaigwe et al., 2000; Hemphill et al., 2005) in the eye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(retina, corpus vitreous), from 1 to 5% (Buerk et al., 1993;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reviewed in Yu and Cringle, 2005), in the bone marrow, from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0% to 4% (Tondevold et al., 1979; Chow et al., 2000).</a:t>
            </a:r>
            <a:endParaRPr lang="cs-CZ" altLang="cs-CZ" sz="14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4"/>
          <p:cNvGraphicFramePr>
            <a:graphicFrameLocks noChangeAspect="1"/>
          </p:cNvGraphicFramePr>
          <p:nvPr/>
        </p:nvGraphicFramePr>
        <p:xfrm>
          <a:off x="2714625" y="26988"/>
          <a:ext cx="62372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Image" r:id="rId3" imgW="6755556" imgH="7428571" progId="Photoshop.Image.9">
                  <p:embed/>
                </p:oleObj>
              </mc:Choice>
              <mc:Fallback>
                <p:oleObj name="Image" r:id="rId3" imgW="6755556" imgH="7428571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6988"/>
                        <a:ext cx="6237288" cy="6858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179388" y="5462588"/>
            <a:ext cx="3816350" cy="1206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In this figure the structural and functional effects of Hypoxia, HIF-1 and VEGF on tumor microcirculation, cancer metabolism and therapies are illustrated. The vicious circles that occur are also shown. (Modified with permission from: </a:t>
            </a:r>
            <a:r>
              <a:rPr lang="cs-CZ" altLang="cs-CZ" sz="1200">
                <a:hlinkClick r:id="rId5"/>
              </a:rPr>
              <a:t>Baronzio et al. Anticancer Res 1994; 14:1145-1154</a:t>
            </a:r>
            <a:r>
              <a:rPr lang="cs-CZ" altLang="cs-CZ" sz="1200"/>
              <a:t>.)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238125" y="419100"/>
            <a:ext cx="2103438" cy="617538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HYPOXIE</a:t>
            </a: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406400" y="2894013"/>
            <a:ext cx="191452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Embryogeneze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Organogeneze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Homeostáza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Pathologie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0129101146154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04825"/>
            <a:ext cx="8650287" cy="5842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1" name="Oval 3"/>
          <p:cNvSpPr>
            <a:spLocks noChangeArrowheads="1"/>
          </p:cNvSpPr>
          <p:nvPr/>
        </p:nvSpPr>
        <p:spPr bwMode="auto">
          <a:xfrm>
            <a:off x="3773488" y="304800"/>
            <a:ext cx="1538287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268292" name="Oval 4"/>
          <p:cNvSpPr>
            <a:spLocks noChangeArrowheads="1"/>
          </p:cNvSpPr>
          <p:nvPr/>
        </p:nvSpPr>
        <p:spPr bwMode="auto">
          <a:xfrm>
            <a:off x="1857375" y="3600450"/>
            <a:ext cx="3194050" cy="2714625"/>
          </a:xfrm>
          <a:prstGeom prst="ellips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animBg="1"/>
      <p:bldP spid="26829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-44450" y="69850"/>
            <a:ext cx="96520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4400" b="1">
                <a:latin typeface="Comic Sans MS" panose="030F0702030302020204" pitchFamily="66" charset="0"/>
              </a:rPr>
              <a:t>	HIF</a:t>
            </a:r>
            <a:r>
              <a:rPr lang="cs-CZ" altLang="cs-CZ" sz="2000" b="1">
                <a:latin typeface="Comic Sans MS" panose="030F0702030302020204" pitchFamily="66" charset="0"/>
              </a:rPr>
              <a:t> – hypoxií indukovaný faktor</a:t>
            </a:r>
            <a:endParaRPr lang="cs-CZ" altLang="cs-CZ" sz="4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HIF1</a:t>
            </a:r>
            <a:r>
              <a:rPr lang="cs-CZ" altLang="cs-CZ" sz="2400" b="1">
                <a:latin typeface="Symbol" panose="05050102010706020507" pitchFamily="18" charset="2"/>
              </a:rPr>
              <a:t>b</a:t>
            </a:r>
            <a:r>
              <a:rPr lang="cs-CZ" altLang="cs-CZ" sz="1800" b="1">
                <a:latin typeface="Comic Sans MS" panose="030F0702030302020204" pitchFamily="66" charset="0"/>
              </a:rPr>
              <a:t> (ARNT) </a:t>
            </a:r>
            <a:r>
              <a:rPr lang="cs-CZ" altLang="cs-CZ" sz="2400" b="1">
                <a:latin typeface="Comic Sans MS" panose="030F0702030302020204" pitchFamily="66" charset="0"/>
              </a:rPr>
              <a:t>+ HIF1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HIF1</a:t>
            </a:r>
            <a:r>
              <a:rPr lang="cs-CZ" altLang="cs-CZ" sz="1800" b="1">
                <a:latin typeface="Comic Sans MS" panose="030F0702030302020204" pitchFamily="66" charset="0"/>
              </a:rPr>
              <a:t> (obecná buněčná odpověď na hypoxii)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(-) exprese c-myc / </a:t>
            </a:r>
            <a:r>
              <a:rPr lang="en-US" altLang="cs-CZ" sz="1800" b="1">
                <a:latin typeface="Comic Sans MS" panose="030F0702030302020204" pitchFamily="66" charset="0"/>
              </a:rPr>
              <a:t>cD1 =&gt; CC arrest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- stabili</a:t>
            </a:r>
            <a:r>
              <a:rPr lang="cs-CZ" altLang="cs-CZ" sz="1800" b="1">
                <a:latin typeface="Comic Sans MS" panose="030F0702030302020204" pitchFamily="66" charset="0"/>
              </a:rPr>
              <a:t>z</a:t>
            </a:r>
            <a:r>
              <a:rPr lang="en-US" altLang="cs-CZ" sz="1800" b="1">
                <a:latin typeface="Comic Sans MS" panose="030F0702030302020204" pitchFamily="66" charset="0"/>
              </a:rPr>
              <a:t>ace NICD</a:t>
            </a:r>
            <a:r>
              <a:rPr lang="cs-CZ" altLang="cs-CZ" sz="1800" b="1">
                <a:latin typeface="Comic Sans MS" panose="030F0702030302020204" pitchFamily="66" charset="0"/>
              </a:rPr>
              <a:t> (Notch)/ b-cat (Wnt) =</a:t>
            </a:r>
            <a:r>
              <a:rPr lang="en-US" altLang="cs-CZ" sz="1800" b="1">
                <a:latin typeface="Comic Sans MS" panose="030F0702030302020204" pitchFamily="66" charset="0"/>
              </a:rPr>
              <a:t>&gt; sebeobnova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- </a:t>
            </a:r>
            <a:r>
              <a:rPr lang="cs-CZ" altLang="cs-CZ" sz="1800" b="1">
                <a:latin typeface="Comic Sans MS" panose="030F0702030302020204" pitchFamily="66" charset="0"/>
              </a:rPr>
              <a:t>(+)</a:t>
            </a:r>
            <a:r>
              <a:rPr lang="en-US" altLang="cs-CZ" sz="1800" b="1">
                <a:latin typeface="Comic Sans MS" panose="030F0702030302020204" pitchFamily="66" charset="0"/>
              </a:rPr>
              <a:t> g</a:t>
            </a:r>
            <a:r>
              <a:rPr lang="cs-CZ" altLang="cs-CZ" sz="1800" b="1">
                <a:latin typeface="Comic Sans MS" panose="030F0702030302020204" pitchFamily="66" charset="0"/>
              </a:rPr>
              <a:t>lykolýza (PDK, Glut1/3, LDHA, HK,..)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(+) MTC4 (eflux laktátu)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(-) mitochondrie = (-) oxid. fosforylace (-)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....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</a:t>
            </a:r>
            <a:endParaRPr lang="cs-CZ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</a:t>
            </a:r>
            <a:r>
              <a:rPr lang="cs-CZ" altLang="cs-CZ" sz="2400" b="1">
                <a:latin typeface="Comic Sans MS" panose="030F0702030302020204" pitchFamily="66" charset="0"/>
              </a:rPr>
              <a:t>+ HIF2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HIF2</a:t>
            </a:r>
            <a:r>
              <a:rPr lang="cs-CZ" altLang="cs-CZ" sz="1800" b="1">
                <a:latin typeface="Comic Sans MS" panose="030F0702030302020204" pitchFamily="66" charset="0"/>
              </a:rPr>
              <a:t> (částečně buněčně specifické, EPO)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- podpora buněčného cyklu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- (+) exprese Oct4...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</a:t>
            </a:r>
            <a:r>
              <a:rPr lang="cs-CZ" altLang="cs-CZ" sz="2400" b="1">
                <a:latin typeface="Comic Sans MS" panose="030F0702030302020204" pitchFamily="66" charset="0"/>
              </a:rPr>
              <a:t>+ HIF3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HIF3</a:t>
            </a:r>
            <a:r>
              <a:rPr lang="cs-CZ" altLang="cs-CZ" sz="1800" b="1">
                <a:latin typeface="Comic Sans MS" panose="030F0702030302020204" pitchFamily="66" charset="0"/>
              </a:rPr>
              <a:t> (</a:t>
            </a:r>
            <a:r>
              <a:rPr lang="en-US" altLang="cs-CZ" sz="1800" b="1">
                <a:latin typeface="Comic Sans MS" panose="030F0702030302020204" pitchFamily="66" charset="0"/>
              </a:rPr>
              <a:t>kompetuje s HIF</a:t>
            </a:r>
            <a:r>
              <a:rPr lang="en-US" altLang="cs-CZ" sz="1800" b="1">
                <a:latin typeface="Symbol" panose="05050102010706020507" pitchFamily="18" charset="2"/>
              </a:rPr>
              <a:t>a</a:t>
            </a:r>
            <a:r>
              <a:rPr lang="cs-CZ" altLang="cs-CZ" sz="1800" b="1">
                <a:latin typeface="Comic Sans MS" panose="030F0702030302020204" pitchFamily="66" charset="0"/>
              </a:rPr>
              <a:t>, buněčně specifické)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</a:t>
            </a:r>
            <a:r>
              <a:rPr lang="en-US" altLang="cs-CZ" sz="1800" b="1">
                <a:latin typeface="Comic Sans MS" panose="030F0702030302020204" pitchFamily="66" charset="0"/>
              </a:rPr>
              <a:t>  - inhibitor akce HIF (?)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768600"/>
            <a:ext cx="7280275" cy="393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6200" y="339725"/>
            <a:ext cx="78359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Regulace HIF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Degradace HIF v přítomnosti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2000" b="1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- hydroxylace prolyl hydroxylásami PHD, FIH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- degradace v proteasomu zprostředkovaná pVHL faktorem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90800" y="341313"/>
            <a:ext cx="6500813" cy="95408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všechny podjednotky HIF prakticky konstitutivní exprese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regulace zejména degradací podjednotek HIFa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		(- částečně i regulací transkripce)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-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25"/>
            <a:ext cx="6492875" cy="48577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8900" y="76200"/>
            <a:ext cx="74549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Stabilita a transaktivační aktivita HIF je také regulována dalšími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postranslačními modifikacemi včetně fosforylace</a:t>
            </a:r>
          </a:p>
        </p:txBody>
      </p:sp>
      <p:pic>
        <p:nvPicPr>
          <p:cNvPr id="49156" name="Picture 4" descr="F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1200"/>
            <a:ext cx="5018088" cy="424973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1705872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222625"/>
            <a:ext cx="4143375" cy="3635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symmetric cell di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7150"/>
            <a:ext cx="8804275" cy="675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50825" y="561975"/>
            <a:ext cx="27209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Modifikace </a:t>
            </a:r>
            <a:r>
              <a:rPr lang="en-US" altLang="cs-CZ" sz="2000" b="1">
                <a:latin typeface="Comic Sans MS" panose="030F0702030302020204" pitchFamily="66" charset="0"/>
              </a:rPr>
              <a:t>gl</a:t>
            </a:r>
            <a:r>
              <a:rPr lang="cs-CZ" altLang="cs-CZ" sz="2000" b="1">
                <a:latin typeface="Comic Sans MS" panose="030F0702030302020204" pitchFamily="66" charset="0"/>
              </a:rPr>
              <a:t>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prostřednictvím HIF</a:t>
            </a:r>
          </a:p>
        </p:txBody>
      </p:sp>
      <p:pic>
        <p:nvPicPr>
          <p:cNvPr id="50179" name="Picture 3" descr="05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52400"/>
            <a:ext cx="5214937" cy="6705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8600" y="3695700"/>
            <a:ext cx="4341813" cy="105727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zvýšení expresse GLUT1,4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zvýšení exprese enzymů glykolýzy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inhibice přeměny pyruvátu na AcetylCoA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00038" y="5202238"/>
            <a:ext cx="4606925" cy="10636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Glykolýza – substráty intermediální produkty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		=</a:t>
            </a:r>
            <a:r>
              <a:rPr lang="en-US" altLang="cs-CZ" sz="1600" b="1">
                <a:latin typeface="Comic Sans MS" panose="030F0702030302020204" pitchFamily="66" charset="0"/>
              </a:rPr>
              <a:t>&gt;</a:t>
            </a:r>
            <a:r>
              <a:rPr lang="cs-CZ" altLang="cs-CZ" sz="1600" b="1">
                <a:latin typeface="Comic Sans MS" panose="030F0702030302020204" pitchFamily="66" charset="0"/>
              </a:rPr>
              <a:t>  růst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OxFos – energie </a:t>
            </a:r>
            <a:r>
              <a:rPr lang="en-US" altLang="cs-CZ" sz="1600" b="1">
                <a:latin typeface="Comic Sans MS" panose="030F0702030302020204" pitchFamily="66" charset="0"/>
              </a:rPr>
              <a:t>=&gt;</a:t>
            </a:r>
            <a:r>
              <a:rPr lang="cs-CZ" altLang="cs-CZ" sz="1600" b="1">
                <a:latin typeface="Comic Sans MS" panose="030F0702030302020204" pitchFamily="66" charset="0"/>
              </a:rPr>
              <a:t> práce, produkce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phar-02-00049-g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368300"/>
            <a:ext cx="6076950" cy="5880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14300" y="739775"/>
            <a:ext cx="272415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Inhibice</a:t>
            </a:r>
            <a:r>
              <a:rPr lang="en-US" altLang="cs-CZ" sz="2000" b="1">
                <a:latin typeface="Comic Sans MS" panose="030F0702030302020204" pitchFamily="66" charset="0"/>
              </a:rPr>
              <a:t> gl</a:t>
            </a:r>
            <a:r>
              <a:rPr lang="cs-CZ" altLang="cs-CZ" sz="2000" b="1">
                <a:latin typeface="Comic Sans MS" panose="030F0702030302020204" pitchFamily="66" charset="0"/>
              </a:rPr>
              <a:t>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v důsledku oxidativní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fosforylace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15888" y="142875"/>
            <a:ext cx="8921750" cy="17970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u="sng"/>
              <a:t>Prolyl hydroxylásy</a:t>
            </a:r>
            <a:r>
              <a:rPr lang="cs-CZ" altLang="cs-CZ" sz="2400" b="1"/>
              <a:t> ( PHD; + </a:t>
            </a:r>
            <a:r>
              <a:rPr lang="cs-CZ" altLang="cs-CZ" sz="2400" b="1">
                <a:latin typeface="Comic Sans MS" panose="030F0702030302020204" pitchFamily="66" charset="0"/>
              </a:rPr>
              <a:t>Asparagin hydroxylasy; + 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sensory kyslíku a regulátory stabilizace HIF-Xalpfa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/>
              <a:t> kofaktory a-ketoglutarát (2-oxoglutarát), O</a:t>
            </a:r>
            <a:r>
              <a:rPr lang="cs-CZ" altLang="cs-CZ" sz="2000" b="1" baseline="-25000"/>
              <a:t>2</a:t>
            </a:r>
            <a:r>
              <a:rPr lang="cs-CZ" altLang="cs-CZ" sz="2000" b="1"/>
              <a:t>, Fe</a:t>
            </a:r>
            <a:r>
              <a:rPr lang="cs-CZ" altLang="cs-CZ" sz="2000" b="1" baseline="30000"/>
              <a:t>2+</a:t>
            </a:r>
            <a:r>
              <a:rPr lang="cs-CZ" altLang="cs-CZ" sz="2000" b="1"/>
              <a:t>,..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2116138"/>
            <a:ext cx="6858000" cy="4668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itric_acid_cycle_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52400"/>
            <a:ext cx="8229600" cy="6546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5461" name="Group 5"/>
          <p:cNvGrpSpPr>
            <a:grpSpLocks/>
          </p:cNvGrpSpPr>
          <p:nvPr/>
        </p:nvGrpSpPr>
        <p:grpSpPr bwMode="auto">
          <a:xfrm>
            <a:off x="5573713" y="3327400"/>
            <a:ext cx="3192462" cy="1976438"/>
            <a:chOff x="3511" y="2096"/>
            <a:chExt cx="2011" cy="1245"/>
          </a:xfrm>
        </p:grpSpPr>
        <p:sp>
          <p:nvSpPr>
            <p:cNvPr id="53255" name="Oval 3"/>
            <p:cNvSpPr>
              <a:spLocks noChangeArrowheads="1"/>
            </p:cNvSpPr>
            <p:nvPr/>
          </p:nvSpPr>
          <p:spPr bwMode="auto">
            <a:xfrm>
              <a:off x="3511" y="2235"/>
              <a:ext cx="2011" cy="1106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6" name="Text Box 4"/>
            <p:cNvSpPr txBox="1">
              <a:spLocks noChangeArrowheads="1"/>
            </p:cNvSpPr>
            <p:nvPr/>
          </p:nvSpPr>
          <p:spPr bwMode="auto">
            <a:xfrm>
              <a:off x="4943" y="2096"/>
              <a:ext cx="5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33CC33"/>
                  </a:solidFill>
                </a:rPr>
                <a:t>PHD+</a:t>
              </a:r>
            </a:p>
          </p:txBody>
        </p:sp>
      </p:grpSp>
      <p:grpSp>
        <p:nvGrpSpPr>
          <p:cNvPr id="275464" name="Group 8"/>
          <p:cNvGrpSpPr>
            <a:grpSpLocks/>
          </p:cNvGrpSpPr>
          <p:nvPr/>
        </p:nvGrpSpPr>
        <p:grpSpPr bwMode="auto">
          <a:xfrm>
            <a:off x="741363" y="4311650"/>
            <a:ext cx="4368800" cy="2517775"/>
            <a:chOff x="467" y="2716"/>
            <a:chExt cx="2752" cy="1586"/>
          </a:xfrm>
        </p:grpSpPr>
        <p:sp>
          <p:nvSpPr>
            <p:cNvPr id="53253" name="Oval 6"/>
            <p:cNvSpPr>
              <a:spLocks noChangeArrowheads="1"/>
            </p:cNvSpPr>
            <p:nvPr/>
          </p:nvSpPr>
          <p:spPr bwMode="auto">
            <a:xfrm>
              <a:off x="467" y="2716"/>
              <a:ext cx="2752" cy="158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4" name="Text Box 7"/>
            <p:cNvSpPr txBox="1">
              <a:spLocks noChangeArrowheads="1"/>
            </p:cNvSpPr>
            <p:nvPr/>
          </p:nvSpPr>
          <p:spPr bwMode="auto">
            <a:xfrm>
              <a:off x="948" y="3883"/>
              <a:ext cx="5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PHD-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249363"/>
            <a:ext cx="9034463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990600" y="457200"/>
            <a:ext cx="5399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2060"/>
                </a:solidFill>
                <a:latin typeface="Comic Sans MS" panose="030F0702030302020204" pitchFamily="66" charset="0"/>
              </a:rPr>
              <a:t>Příklady dalších partnerů a substrátů PHD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7625" y="2033588"/>
            <a:ext cx="9074150" cy="41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Z</a:t>
            </a:r>
            <a:r>
              <a:rPr lang="cs-CZ" altLang="cs-CZ" sz="2000" b="1">
                <a:latin typeface="Comic Sans MS" panose="030F0702030302020204" pitchFamily="66" charset="0"/>
              </a:rPr>
              <a:t>ralejší mitochondrie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víc ATP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	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víc ROS (reaktivní kyslíkové radikály)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   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poškození DNA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   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 peroxidace lipidů, deregulace signálních drah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latin typeface="Comic Sans MS" panose="030F0702030302020204" pitchFamily="66" charset="0"/>
              </a:rPr>
              <a:t>HYPOXIE</a:t>
            </a:r>
            <a:r>
              <a:rPr lang="cs-CZ" altLang="cs-CZ" sz="2000" b="1">
                <a:latin typeface="Comic Sans MS" panose="030F0702030302020204" pitchFamily="66" charset="0"/>
              </a:rPr>
              <a:t> </a:t>
            </a:r>
            <a:r>
              <a:rPr lang="en-US" altLang="cs-CZ" sz="2000" b="1">
                <a:latin typeface="Comic Sans MS" panose="030F0702030302020204" pitchFamily="66" charset="0"/>
              </a:rPr>
              <a:t>=&gt; </a:t>
            </a:r>
            <a:r>
              <a:rPr lang="cs-CZ" altLang="cs-CZ" sz="2000" b="1">
                <a:latin typeface="Comic Sans MS" panose="030F0702030302020204" pitchFamily="66" charset="0"/>
              </a:rPr>
              <a:t>stresované mitochondrie (bez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2000" b="1">
                <a:latin typeface="Comic Sans MS" panose="030F0702030302020204" pitchFamily="66" charset="0"/>
              </a:rPr>
              <a:t>(?) a Acetyl-CoA) 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              </a:t>
            </a:r>
            <a:r>
              <a:rPr lang="cs-CZ" altLang="cs-CZ" sz="2000" b="1">
                <a:latin typeface="Comic Sans MS" panose="030F0702030302020204" pitchFamily="66" charset="0"/>
              </a:rPr>
              <a:t>        </a:t>
            </a: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přechodně víc ROS </a:t>
            </a:r>
            <a:r>
              <a:rPr lang="en-US" altLang="cs-CZ" sz="2000">
                <a:latin typeface="Comic Sans MS" panose="030F0702030302020204" pitchFamily="66" charset="0"/>
              </a:rPr>
              <a:t>(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stabilizace HIF1 (?)</a:t>
            </a:r>
            <a:r>
              <a:rPr lang="en-US" altLang="cs-CZ" sz="200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                                 </a:t>
            </a:r>
            <a:r>
              <a:rPr lang="en-US" altLang="cs-CZ" sz="2000"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přechodně </a:t>
            </a:r>
            <a:r>
              <a:rPr lang="en-US" altLang="cs-CZ" sz="2000">
                <a:latin typeface="Comic Sans MS" panose="030F0702030302020204" pitchFamily="66" charset="0"/>
              </a:rPr>
              <a:t>akumulace fumar</a:t>
            </a:r>
            <a:r>
              <a:rPr lang="cs-CZ" altLang="cs-CZ" sz="2000">
                <a:latin typeface="Comic Sans MS" panose="030F0702030302020204" pitchFamily="66" charset="0"/>
              </a:rPr>
              <a:t>á</a:t>
            </a:r>
            <a:r>
              <a:rPr lang="en-US" altLang="cs-CZ" sz="2000">
                <a:latin typeface="Comic Sans MS" panose="030F0702030302020204" pitchFamily="66" charset="0"/>
              </a:rPr>
              <a:t>tu a su</a:t>
            </a:r>
            <a:r>
              <a:rPr lang="cs-CZ" altLang="cs-CZ" sz="2000">
                <a:latin typeface="Comic Sans MS" panose="030F0702030302020204" pitchFamily="66" charset="0"/>
              </a:rPr>
              <a:t>k</a:t>
            </a:r>
            <a:r>
              <a:rPr lang="en-US" altLang="cs-CZ" sz="2000">
                <a:latin typeface="Comic Sans MS" panose="030F0702030302020204" pitchFamily="66" charset="0"/>
              </a:rPr>
              <a:t>cin</a:t>
            </a:r>
            <a:r>
              <a:rPr lang="cs-CZ" altLang="cs-CZ" sz="2000">
                <a:latin typeface="Comic Sans MS" panose="030F0702030302020204" pitchFamily="66" charset="0"/>
              </a:rPr>
              <a:t>á</a:t>
            </a:r>
            <a:r>
              <a:rPr lang="en-US" altLang="cs-CZ" sz="2000">
                <a:latin typeface="Comic Sans MS" panose="030F0702030302020204" pitchFamily="66" charset="0"/>
              </a:rPr>
              <a:t>tu</a:t>
            </a:r>
            <a:endParaRPr lang="cs-CZ" altLang="cs-CZ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			</a:t>
            </a:r>
            <a:r>
              <a:rPr lang="cs-CZ" altLang="cs-CZ" sz="2000" b="1">
                <a:latin typeface="Comic Sans MS" panose="030F0702030302020204" pitchFamily="66" charset="0"/>
              </a:rPr>
              <a:t>	</a:t>
            </a:r>
            <a:r>
              <a:rPr lang="en-US" altLang="cs-CZ" sz="2000" b="1">
                <a:latin typeface="Comic Sans MS" panose="030F0702030302020204" pitchFamily="66" charset="0"/>
              </a:rPr>
              <a:t>(</a:t>
            </a:r>
            <a:r>
              <a:rPr lang="cs-CZ" altLang="cs-CZ" sz="2000" b="1">
                <a:latin typeface="Comic Sans MS" panose="030F0702030302020204" pitchFamily="66" charset="0"/>
              </a:rPr>
              <a:t>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inhibice PHD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 stabilizace HIF1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000" b="1">
              <a:latin typeface="Comic Sans MS" panose="030F0702030302020204" pitchFamily="66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497013" y="415925"/>
            <a:ext cx="6130925" cy="7635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MITOCHONDRIE x HYPOXIE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620713"/>
            <a:ext cx="7953375" cy="5559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990600" y="1123950"/>
            <a:ext cx="2000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Produkce 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mitochondriemi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5775" y="92075"/>
            <a:ext cx="81534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omic Sans MS" panose="030F0702030302020204" pitchFamily="66" charset="0"/>
              </a:rPr>
              <a:t>HIF1</a:t>
            </a:r>
            <a:r>
              <a:rPr lang="en-US" altLang="cs-CZ" sz="2000" b="1">
                <a:latin typeface="Comic Sans MS" panose="030F0702030302020204" pitchFamily="66" charset="0"/>
              </a:rPr>
              <a:t> - indukuje autofagii mitochondri</a:t>
            </a:r>
            <a:r>
              <a:rPr lang="cs-CZ" altLang="cs-CZ" sz="2000" b="1">
                <a:latin typeface="Comic Sans MS" panose="030F0702030302020204" pitchFamily="66" charset="0"/>
              </a:rPr>
              <a:t>í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 b="1">
                <a:latin typeface="Comic Sans MS" panose="030F0702030302020204" pitchFamily="66" charset="0"/>
              </a:rPr>
              <a:t>       - potlačuje biogenezi mitochondrií     </a:t>
            </a:r>
            <a:r>
              <a:rPr lang="cs-CZ" altLang="cs-CZ" sz="2400" b="1">
                <a:latin typeface="Comic Sans MS" panose="030F0702030302020204" pitchFamily="66" charset="0"/>
              </a:rPr>
              <a:t>=</a:t>
            </a:r>
            <a:r>
              <a:rPr lang="en-US" altLang="cs-CZ" sz="2400" b="1">
                <a:latin typeface="Comic Sans MS" panose="030F0702030302020204" pitchFamily="66" charset="0"/>
              </a:rPr>
              <a:t>&gt;</a:t>
            </a:r>
            <a:r>
              <a:rPr lang="cs-CZ" altLang="cs-CZ" sz="2400" b="1">
                <a:latin typeface="Comic Sans MS" panose="030F0702030302020204" pitchFamily="66" charset="0"/>
              </a:rPr>
              <a:t> snížení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- potlačuje maturaci mitochondrií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706563"/>
            <a:ext cx="6477000" cy="515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2" name="Oval 4"/>
          <p:cNvSpPr>
            <a:spLocks noChangeArrowheads="1"/>
          </p:cNvSpPr>
          <p:nvPr/>
        </p:nvSpPr>
        <p:spPr bwMode="auto">
          <a:xfrm>
            <a:off x="3860800" y="3948113"/>
            <a:ext cx="1117600" cy="1219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0713"/>
            <a:ext cx="8518525" cy="60023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5" name="Oval 3"/>
          <p:cNvSpPr>
            <a:spLocks noChangeArrowheads="1"/>
          </p:cNvSpPr>
          <p:nvPr/>
        </p:nvSpPr>
        <p:spPr bwMode="auto">
          <a:xfrm>
            <a:off x="942975" y="2176463"/>
            <a:ext cx="1393825" cy="13795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46063" y="1109663"/>
            <a:ext cx="86312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Kmenové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některé (?) vysoká hladina HIF1, i v normoxii!!!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některé (?) hypoxické niche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Warburgůf efekt = glykolýza nezávisle na dostupnosti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1600" b="1">
                <a:latin typeface="Comic Sans MS" panose="030F0702030302020204" pitchFamily="66" charset="0"/>
              </a:rPr>
              <a:t>(předpoklad růstu buněk nad energetickým ziskem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      =</a:t>
            </a:r>
            <a:r>
              <a:rPr lang="en-US" altLang="cs-CZ" sz="1600" b="1">
                <a:latin typeface="Comic Sans MS" panose="030F0702030302020204" pitchFamily="66" charset="0"/>
              </a:rPr>
              <a:t>&gt; intermedi</a:t>
            </a:r>
            <a:r>
              <a:rPr lang="cs-CZ" altLang="cs-CZ" sz="1600" b="1">
                <a:latin typeface="Comic Sans MS" panose="030F0702030302020204" pitchFamily="66" charset="0"/>
              </a:rPr>
              <a:t>á</a:t>
            </a:r>
            <a:r>
              <a:rPr lang="en-US" altLang="cs-CZ" sz="1600" b="1">
                <a:latin typeface="Comic Sans MS" panose="030F0702030302020204" pitchFamily="66" charset="0"/>
              </a:rPr>
              <a:t>ln</a:t>
            </a:r>
            <a:r>
              <a:rPr lang="cs-CZ" altLang="cs-CZ" sz="1600" b="1">
                <a:latin typeface="Comic Sans MS" panose="030F0702030302020204" pitchFamily="66" charset="0"/>
              </a:rPr>
              <a:t>í</a:t>
            </a:r>
            <a:r>
              <a:rPr lang="en-US" altLang="cs-CZ" sz="1600" b="1">
                <a:latin typeface="Comic Sans MS" panose="030F0702030302020204" pitchFamily="66" charset="0"/>
              </a:rPr>
              <a:t> metabolit</a:t>
            </a:r>
            <a:r>
              <a:rPr lang="cs-CZ" altLang="cs-CZ" sz="1600" b="1">
                <a:latin typeface="Comic Sans MS" panose="030F0702030302020204" pitchFamily="66" charset="0"/>
              </a:rPr>
              <a:t>y</a:t>
            </a:r>
            <a:r>
              <a:rPr lang="en-US" altLang="cs-CZ" sz="1600" b="1">
                <a:latin typeface="Comic Sans MS" panose="030F0702030302020204" pitchFamily="66" charset="0"/>
              </a:rPr>
              <a:t> pro v</a:t>
            </a:r>
            <a:r>
              <a:rPr lang="cs-CZ" altLang="cs-CZ" sz="1600" b="1">
                <a:latin typeface="Comic Sans MS" panose="030F0702030302020204" pitchFamily="66" charset="0"/>
              </a:rPr>
              <a:t>ý</a:t>
            </a:r>
            <a:r>
              <a:rPr lang="en-US" altLang="cs-CZ" sz="1600" b="1">
                <a:latin typeface="Comic Sans MS" panose="030F0702030302020204" pitchFamily="66" charset="0"/>
              </a:rPr>
              <a:t>stavbu bun</a:t>
            </a:r>
            <a:r>
              <a:rPr lang="cs-CZ" altLang="cs-CZ" sz="1600" b="1">
                <a:latin typeface="Comic Sans MS" panose="030F0702030302020204" pitchFamily="66" charset="0"/>
              </a:rPr>
              <a:t>ě</a:t>
            </a:r>
            <a:r>
              <a:rPr lang="en-US" altLang="cs-CZ" sz="1600" b="1">
                <a:latin typeface="Comic Sans MS" panose="030F0702030302020204" pitchFamily="66" charset="0"/>
              </a:rPr>
              <a:t>k</a:t>
            </a:r>
            <a:r>
              <a:rPr lang="cs-CZ" altLang="cs-CZ" sz="1600" b="1">
                <a:latin typeface="Comic Sans MS" panose="030F0702030302020204" pitchFamily="66" charset="0"/>
              </a:rPr>
              <a:t>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potlačená aktivita/zralost a počet mitochondrií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						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málo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                       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závislost na glykolýze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hypoxie (</a:t>
            </a:r>
            <a:r>
              <a:rPr lang="en-US" altLang="cs-CZ" sz="2000" b="1">
                <a:latin typeface="Comic Sans MS" panose="030F0702030302020204" pitchFamily="66" charset="0"/>
              </a:rPr>
              <a:t>1-(</a:t>
            </a:r>
            <a:r>
              <a:rPr lang="cs-CZ" altLang="cs-CZ" sz="2000" b="1">
                <a:latin typeface="Comic Sans MS" panose="030F0702030302020204" pitchFamily="66" charset="0"/>
              </a:rPr>
              <a:t>3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r>
              <a:rPr lang="cs-CZ" altLang="cs-CZ" sz="2000" b="1">
                <a:latin typeface="Comic Sans MS" panose="030F0702030302020204" pitchFamily="66" charset="0"/>
              </a:rPr>
              <a:t>-5%)  podporuje kmenovost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 b="1">
                <a:latin typeface="Comic Sans MS" panose="030F0702030302020204" pitchFamily="66" charset="0"/>
              </a:rPr>
              <a:t>hypoxie (</a:t>
            </a:r>
            <a:r>
              <a:rPr lang="en-US" altLang="cs-CZ" sz="2000" b="1">
                <a:latin typeface="Comic Sans MS" panose="030F0702030302020204" pitchFamily="66" charset="0"/>
              </a:rPr>
              <a:t>1-(</a:t>
            </a:r>
            <a:r>
              <a:rPr lang="cs-CZ" altLang="cs-CZ" sz="2000" b="1">
                <a:latin typeface="Comic Sans MS" panose="030F0702030302020204" pitchFamily="66" charset="0"/>
              </a:rPr>
              <a:t>3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r>
              <a:rPr lang="cs-CZ" altLang="cs-CZ" sz="2000" b="1">
                <a:latin typeface="Comic Sans MS" panose="030F0702030302020204" pitchFamily="66" charset="0"/>
              </a:rPr>
              <a:t>-5%)  podporuje </a:t>
            </a:r>
            <a:r>
              <a:rPr lang="en-US" altLang="cs-CZ" sz="2000" b="1">
                <a:latin typeface="Comic Sans MS" panose="030F0702030302020204" pitchFamily="66" charset="0"/>
              </a:rPr>
              <a:t>reprogramov</a:t>
            </a:r>
            <a:r>
              <a:rPr lang="cs-CZ" altLang="cs-CZ" sz="2000" b="1">
                <a:latin typeface="Comic Sans MS" panose="030F0702030302020204" pitchFamily="66" charset="0"/>
              </a:rPr>
              <a:t>á</a:t>
            </a:r>
            <a:r>
              <a:rPr lang="en-US" altLang="cs-CZ" sz="2000" b="1">
                <a:latin typeface="Comic Sans MS" panose="030F0702030302020204" pitchFamily="66" charset="0"/>
              </a:rPr>
              <a:t>n</a:t>
            </a:r>
            <a:r>
              <a:rPr lang="cs-CZ" altLang="cs-CZ" sz="2000" b="1">
                <a:latin typeface="Comic Sans MS" panose="030F0702030302020204" pitchFamily="66" charset="0"/>
              </a:rPr>
              <a:t>í</a:t>
            </a:r>
            <a:r>
              <a:rPr lang="en-US" altLang="cs-CZ" sz="2000" b="1">
                <a:latin typeface="Comic Sans MS" panose="030F0702030302020204" pitchFamily="66" charset="0"/>
              </a:rPr>
              <a:t> na iPSC</a:t>
            </a: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....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41350" y="249238"/>
            <a:ext cx="7866063" cy="6858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FENOTYP KMENOVÝCH BUNĚK x HYPOXIE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54013" y="280988"/>
            <a:ext cx="23177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Diferenciace buněk</a:t>
            </a:r>
          </a:p>
        </p:txBody>
      </p:sp>
      <p:sp>
        <p:nvSpPr>
          <p:cNvPr id="7171" name="Oval 7"/>
          <p:cNvSpPr>
            <a:spLocks noChangeArrowheads="1"/>
          </p:cNvSpPr>
          <p:nvPr/>
        </p:nvSpPr>
        <p:spPr bwMode="auto">
          <a:xfrm>
            <a:off x="971550" y="1585913"/>
            <a:ext cx="360363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72" name="Oval 9"/>
          <p:cNvSpPr>
            <a:spLocks noChangeArrowheads="1"/>
          </p:cNvSpPr>
          <p:nvPr/>
        </p:nvSpPr>
        <p:spPr bwMode="auto">
          <a:xfrm>
            <a:off x="1406525" y="32099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73" name="Line 12"/>
          <p:cNvSpPr>
            <a:spLocks noChangeShapeType="1"/>
          </p:cNvSpPr>
          <p:nvPr/>
        </p:nvSpPr>
        <p:spPr bwMode="auto">
          <a:xfrm flipV="1">
            <a:off x="1403350" y="1598613"/>
            <a:ext cx="5048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Line 13"/>
          <p:cNvSpPr>
            <a:spLocks noChangeShapeType="1"/>
          </p:cNvSpPr>
          <p:nvPr/>
        </p:nvSpPr>
        <p:spPr bwMode="auto">
          <a:xfrm>
            <a:off x="1403350" y="1816100"/>
            <a:ext cx="17145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7175" name="Group 37"/>
          <p:cNvGrpSpPr>
            <a:grpSpLocks/>
          </p:cNvGrpSpPr>
          <p:nvPr/>
        </p:nvGrpSpPr>
        <p:grpSpPr bwMode="auto">
          <a:xfrm>
            <a:off x="1979613" y="1096963"/>
            <a:ext cx="5789612" cy="1727200"/>
            <a:chOff x="1247" y="691"/>
            <a:chExt cx="3647" cy="1088"/>
          </a:xfrm>
        </p:grpSpPr>
        <p:sp>
          <p:nvSpPr>
            <p:cNvPr id="7252" name="Oval 8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3" name="Oval 10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4" name="Oval 11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5" name="Line 14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6" name="Oval 15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7" name="Line 16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8" name="Rectangle 17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9" name="Line 18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0" name="Line 19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1" name="Oval 20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2" name="Rectangle 21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3" name="Line 22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4" name="Line 23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5" name="Rectangle 24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6" name="Rectangle 25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7" name="Rectangle 26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8" name="Oval 27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9" name="Oval 28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70" name="Oval 29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71" name="Line 30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2" name="Line 31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3" name="Line 32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4" name="Line 33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5" name="Line 34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6" name="Line 35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176" name="Group 38"/>
          <p:cNvGrpSpPr>
            <a:grpSpLocks/>
          </p:cNvGrpSpPr>
          <p:nvPr/>
        </p:nvGrpSpPr>
        <p:grpSpPr bwMode="auto">
          <a:xfrm>
            <a:off x="2474913" y="3065463"/>
            <a:ext cx="5789612" cy="1727200"/>
            <a:chOff x="1247" y="691"/>
            <a:chExt cx="3647" cy="1088"/>
          </a:xfrm>
        </p:grpSpPr>
        <p:sp>
          <p:nvSpPr>
            <p:cNvPr id="7227" name="Oval 39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8" name="Oval 40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9" name="Oval 41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0" name="Line 42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1" name="Oval 43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2" name="Line 44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3" name="Rectangle 45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4" name="Line 46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5" name="Line 47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6" name="Oval 48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7" name="Rectangle 49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8" name="Line 50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9" name="Line 51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0" name="Rectangle 52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1" name="Rectangle 53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2" name="Rectangle 54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3" name="Oval 55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4" name="Oval 56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5" name="Oval 57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6" name="Line 58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7" name="Line 59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8" name="Line 60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9" name="Line 61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0" name="Line 62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1" name="Line 63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77" name="Oval 64"/>
          <p:cNvSpPr>
            <a:spLocks noChangeArrowheads="1"/>
          </p:cNvSpPr>
          <p:nvPr/>
        </p:nvSpPr>
        <p:spPr bwMode="auto">
          <a:xfrm>
            <a:off x="1619250" y="46831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grpSp>
        <p:nvGrpSpPr>
          <p:cNvPr id="7178" name="Group 65"/>
          <p:cNvGrpSpPr>
            <a:grpSpLocks/>
          </p:cNvGrpSpPr>
          <p:nvPr/>
        </p:nvGrpSpPr>
        <p:grpSpPr bwMode="auto">
          <a:xfrm>
            <a:off x="3078163" y="4986338"/>
            <a:ext cx="5789612" cy="1727200"/>
            <a:chOff x="1247" y="691"/>
            <a:chExt cx="3647" cy="1088"/>
          </a:xfrm>
        </p:grpSpPr>
        <p:sp>
          <p:nvSpPr>
            <p:cNvPr id="7202" name="Oval 66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3" name="Oval 67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4" name="Oval 68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5" name="Line 69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06" name="Oval 70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7" name="Line 71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08" name="Rectangle 72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9" name="Line 73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0" name="Line 74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1" name="Oval 75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2" name="Rectangle 76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3" name="Line 77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4" name="Line 78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5" name="Rectangle 79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6" name="Rectangle 80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7" name="Rectangle 81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8" name="Oval 82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9" name="Oval 83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0" name="Oval 84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1" name="Line 85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2" name="Line 86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3" name="Line 87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4" name="Line 88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5" name="Line 89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6" name="Line 90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79" name="Oval 91"/>
          <p:cNvSpPr>
            <a:spLocks noChangeArrowheads="1"/>
          </p:cNvSpPr>
          <p:nvPr/>
        </p:nvSpPr>
        <p:spPr bwMode="auto">
          <a:xfrm>
            <a:off x="1914525" y="6249988"/>
            <a:ext cx="360363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80" name="Line 94"/>
          <p:cNvSpPr>
            <a:spLocks noChangeShapeType="1"/>
          </p:cNvSpPr>
          <p:nvPr/>
        </p:nvSpPr>
        <p:spPr bwMode="auto">
          <a:xfrm>
            <a:off x="1641475" y="3668713"/>
            <a:ext cx="141288" cy="92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1" name="Line 95"/>
          <p:cNvSpPr>
            <a:spLocks noChangeShapeType="1"/>
          </p:cNvSpPr>
          <p:nvPr/>
        </p:nvSpPr>
        <p:spPr bwMode="auto">
          <a:xfrm>
            <a:off x="1893888" y="5192713"/>
            <a:ext cx="141287" cy="92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2" name="Line 96"/>
          <p:cNvSpPr>
            <a:spLocks noChangeShapeType="1"/>
          </p:cNvSpPr>
          <p:nvPr/>
        </p:nvSpPr>
        <p:spPr bwMode="auto">
          <a:xfrm>
            <a:off x="1901825" y="3390900"/>
            <a:ext cx="434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97"/>
          <p:cNvSpPr>
            <a:spLocks noChangeShapeType="1"/>
          </p:cNvSpPr>
          <p:nvPr/>
        </p:nvSpPr>
        <p:spPr bwMode="auto">
          <a:xfrm>
            <a:off x="2074863" y="4949825"/>
            <a:ext cx="885825" cy="319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4" name="Text Box 98"/>
          <p:cNvSpPr txBox="1">
            <a:spLocks noChangeArrowheads="1"/>
          </p:cNvSpPr>
          <p:nvPr/>
        </p:nvSpPr>
        <p:spPr bwMode="auto">
          <a:xfrm>
            <a:off x="401638" y="4216400"/>
            <a:ext cx="1282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sebeobnova</a:t>
            </a:r>
          </a:p>
        </p:txBody>
      </p:sp>
      <p:sp>
        <p:nvSpPr>
          <p:cNvPr id="7185" name="Text Box 99"/>
          <p:cNvSpPr txBox="1">
            <a:spLocks noChangeArrowheads="1"/>
          </p:cNvSpPr>
          <p:nvPr/>
        </p:nvSpPr>
        <p:spPr bwMode="auto">
          <a:xfrm>
            <a:off x="2171700" y="2527300"/>
            <a:ext cx="1333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diferencace</a:t>
            </a:r>
          </a:p>
        </p:txBody>
      </p:sp>
      <p:sp>
        <p:nvSpPr>
          <p:cNvPr id="7186" name="Text Box 101"/>
          <p:cNvSpPr txBox="1">
            <a:spLocks noChangeArrowheads="1"/>
          </p:cNvSpPr>
          <p:nvPr/>
        </p:nvSpPr>
        <p:spPr bwMode="auto">
          <a:xfrm>
            <a:off x="1230313" y="1300163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87" name="Text Box 102"/>
          <p:cNvSpPr txBox="1">
            <a:spLocks noChangeArrowheads="1"/>
          </p:cNvSpPr>
          <p:nvPr/>
        </p:nvSpPr>
        <p:spPr bwMode="auto">
          <a:xfrm>
            <a:off x="3275013" y="2100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88" name="Text Box 103"/>
          <p:cNvSpPr txBox="1">
            <a:spLocks noChangeArrowheads="1"/>
          </p:cNvSpPr>
          <p:nvPr/>
        </p:nvSpPr>
        <p:spPr bwMode="auto">
          <a:xfrm>
            <a:off x="2701925" y="2954338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89" name="Text Box 104"/>
          <p:cNvSpPr txBox="1">
            <a:spLocks noChangeArrowheads="1"/>
          </p:cNvSpPr>
          <p:nvPr/>
        </p:nvSpPr>
        <p:spPr bwMode="auto">
          <a:xfrm>
            <a:off x="1690688" y="2940050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0" name="Text Box 105"/>
          <p:cNvSpPr txBox="1">
            <a:spLocks noChangeArrowheads="1"/>
          </p:cNvSpPr>
          <p:nvPr/>
        </p:nvSpPr>
        <p:spPr bwMode="auto">
          <a:xfrm>
            <a:off x="2193925" y="976313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1" name="Text Box 106"/>
          <p:cNvSpPr txBox="1">
            <a:spLocks noChangeArrowheads="1"/>
          </p:cNvSpPr>
          <p:nvPr/>
        </p:nvSpPr>
        <p:spPr bwMode="auto">
          <a:xfrm>
            <a:off x="1817688" y="4341813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2" name="Text Box 107"/>
          <p:cNvSpPr txBox="1">
            <a:spLocks noChangeArrowheads="1"/>
          </p:cNvSpPr>
          <p:nvPr/>
        </p:nvSpPr>
        <p:spPr bwMode="auto">
          <a:xfrm>
            <a:off x="3319463" y="4899025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3" name="Text Box 108"/>
          <p:cNvSpPr txBox="1">
            <a:spLocks noChangeArrowheads="1"/>
          </p:cNvSpPr>
          <p:nvPr/>
        </p:nvSpPr>
        <p:spPr bwMode="auto">
          <a:xfrm>
            <a:off x="4051300" y="324961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4" name="Text Box 109"/>
          <p:cNvSpPr txBox="1">
            <a:spLocks noChangeArrowheads="1"/>
          </p:cNvSpPr>
          <p:nvPr/>
        </p:nvSpPr>
        <p:spPr bwMode="auto">
          <a:xfrm>
            <a:off x="3522663" y="1316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5" name="Text Box 110"/>
          <p:cNvSpPr txBox="1">
            <a:spLocks noChangeArrowheads="1"/>
          </p:cNvSpPr>
          <p:nvPr/>
        </p:nvSpPr>
        <p:spPr bwMode="auto">
          <a:xfrm>
            <a:off x="3819525" y="40671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6" name="Text Box 111"/>
          <p:cNvSpPr txBox="1">
            <a:spLocks noChangeArrowheads="1"/>
          </p:cNvSpPr>
          <p:nvPr/>
        </p:nvSpPr>
        <p:spPr bwMode="auto">
          <a:xfrm>
            <a:off x="4657725" y="517683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7" name="Text Box 112"/>
          <p:cNvSpPr txBox="1">
            <a:spLocks noChangeArrowheads="1"/>
          </p:cNvSpPr>
          <p:nvPr/>
        </p:nvSpPr>
        <p:spPr bwMode="auto">
          <a:xfrm>
            <a:off x="4408488" y="6040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8" name="Text Box 113"/>
          <p:cNvSpPr txBox="1">
            <a:spLocks noChangeArrowheads="1"/>
          </p:cNvSpPr>
          <p:nvPr/>
        </p:nvSpPr>
        <p:spPr bwMode="auto">
          <a:xfrm>
            <a:off x="5510213" y="4889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9" name="Text Box 114"/>
          <p:cNvSpPr txBox="1">
            <a:spLocks noChangeArrowheads="1"/>
          </p:cNvSpPr>
          <p:nvPr/>
        </p:nvSpPr>
        <p:spPr bwMode="auto">
          <a:xfrm>
            <a:off x="5511800" y="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200" name="Text Box 115"/>
          <p:cNvSpPr txBox="1">
            <a:spLocks noChangeArrowheads="1"/>
          </p:cNvSpPr>
          <p:nvPr/>
        </p:nvSpPr>
        <p:spPr bwMode="auto">
          <a:xfrm>
            <a:off x="5800725" y="92075"/>
            <a:ext cx="3082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sebeobnovující </a:t>
            </a:r>
            <a:r>
              <a:rPr lang="en-US" altLang="cs-CZ" sz="1400" b="1">
                <a:latin typeface="Comic Sans MS" panose="030F0702030302020204" pitchFamily="66" charset="0"/>
              </a:rPr>
              <a:t>as</a:t>
            </a:r>
            <a:r>
              <a:rPr lang="cs-CZ" altLang="cs-CZ" sz="1400" b="1">
                <a:latin typeface="Comic Sans MS" panose="030F0702030302020204" pitchFamily="66" charset="0"/>
              </a:rPr>
              <a:t>ymetrické dělení</a:t>
            </a:r>
          </a:p>
        </p:txBody>
      </p:sp>
      <p:sp>
        <p:nvSpPr>
          <p:cNvPr id="7201" name="Text Box 116"/>
          <p:cNvSpPr txBox="1">
            <a:spLocks noChangeArrowheads="1"/>
          </p:cNvSpPr>
          <p:nvPr/>
        </p:nvSpPr>
        <p:spPr bwMode="auto">
          <a:xfrm>
            <a:off x="5794375" y="506413"/>
            <a:ext cx="2963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diferenciační </a:t>
            </a:r>
            <a:r>
              <a:rPr lang="en-US" altLang="cs-CZ" sz="1400" b="1">
                <a:latin typeface="Comic Sans MS" panose="030F0702030302020204" pitchFamily="66" charset="0"/>
              </a:rPr>
              <a:t>as</a:t>
            </a:r>
            <a:r>
              <a:rPr lang="cs-CZ" altLang="cs-CZ" sz="1400" b="1">
                <a:latin typeface="Comic Sans MS" panose="030F0702030302020204" pitchFamily="66" charset="0"/>
              </a:rPr>
              <a:t>ymetrické dělení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1125" y="727075"/>
            <a:ext cx="89281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Hypoxie prostřednictvím HIF1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potlačuje oxidativní fosforylaci inhibicí biogeneze a aktivity mitochondrií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snížení produkce ROS</a:t>
            </a:r>
            <a:r>
              <a:rPr lang="en-US" altLang="cs-CZ" sz="1800" b="1">
                <a:latin typeface="Comic Sans MS" panose="030F0702030302020204" pitchFamily="66" charset="0"/>
              </a:rPr>
              <a:t> =&gt;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 b="1" u="sng">
                <a:latin typeface="Comic Sans MS" panose="030F0702030302020204" pitchFamily="66" charset="0"/>
              </a:rPr>
              <a:t>podpora kmenovosti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podporuje glykolýzu 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en-US" altLang="cs-CZ" sz="1800" b="1">
                <a:latin typeface="Comic Sans MS" panose="030F0702030302020204" pitchFamily="66" charset="0"/>
              </a:rPr>
              <a:t>=&gt;</a:t>
            </a:r>
            <a:r>
              <a:rPr lang="cs-CZ" altLang="cs-CZ" sz="1800" b="1">
                <a:latin typeface="Comic Sans MS" panose="030F0702030302020204" pitchFamily="66" charset="0"/>
              </a:rPr>
              <a:t> nezávislost na mitochondriích a oxidativní fosforylaci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</a:t>
            </a:r>
            <a:r>
              <a:rPr lang="en-US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 b="1">
                <a:latin typeface="Comic Sans MS" panose="030F0702030302020204" pitchFamily="66" charset="0"/>
              </a:rPr>
              <a:t>stabilizuje NICD</a:t>
            </a:r>
            <a:r>
              <a:rPr lang="en-US" altLang="cs-CZ" sz="1800" b="1">
                <a:latin typeface="Comic Sans MS" panose="030F0702030302020204" pitchFamily="66" charset="0"/>
              </a:rPr>
              <a:t>, </a:t>
            </a:r>
            <a:r>
              <a:rPr lang="en-US" altLang="cs-CZ" sz="1800" b="1">
                <a:latin typeface="Symbol" panose="05050102010706020507" pitchFamily="18" charset="2"/>
              </a:rPr>
              <a:t>b</a:t>
            </a:r>
            <a:r>
              <a:rPr lang="en-US" altLang="cs-CZ" sz="1800" b="1">
                <a:latin typeface="Comic Sans MS" panose="030F0702030302020204" pitchFamily="66" charset="0"/>
              </a:rPr>
              <a:t>-catenin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800" b="1">
                <a:latin typeface="Comic Sans MS" panose="030F0702030302020204" pitchFamily="66" charset="0"/>
              </a:rPr>
              <a:t>(?)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vyší aktivita Notch</a:t>
            </a:r>
            <a:r>
              <a:rPr lang="en-US" altLang="cs-CZ" sz="1800" b="1">
                <a:latin typeface="Comic Sans MS" panose="030F0702030302020204" pitchFamily="66" charset="0"/>
              </a:rPr>
              <a:t> ~ </a:t>
            </a:r>
            <a:r>
              <a:rPr lang="en-US" altLang="cs-CZ" sz="1800" b="1" u="sng">
                <a:latin typeface="Comic Sans MS" panose="030F0702030302020204" pitchFamily="66" charset="0"/>
              </a:rPr>
              <a:t>pod</a:t>
            </a:r>
            <a:r>
              <a:rPr lang="cs-CZ" altLang="cs-CZ" sz="1800" b="1" u="sng">
                <a:latin typeface="Comic Sans MS" panose="030F0702030302020204" pitchFamily="66" charset="0"/>
              </a:rPr>
              <a:t>p</a:t>
            </a:r>
            <a:r>
              <a:rPr lang="en-US" altLang="cs-CZ" sz="1800" b="1" u="sng">
                <a:latin typeface="Comic Sans MS" panose="030F0702030302020204" pitchFamily="66" charset="0"/>
              </a:rPr>
              <a:t>ora kmenovosti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  =&gt; v</a:t>
            </a:r>
            <a:r>
              <a:rPr lang="cs-CZ" altLang="cs-CZ" sz="1800" b="1">
                <a:latin typeface="Comic Sans MS" panose="030F0702030302020204" pitchFamily="66" charset="0"/>
              </a:rPr>
              <a:t>yší aktivita „Wnt“ signalizace</a:t>
            </a:r>
            <a:r>
              <a:rPr lang="en-US" altLang="cs-CZ" sz="1800" b="1">
                <a:latin typeface="Comic Sans MS" panose="030F0702030302020204" pitchFamily="66" charset="0"/>
              </a:rPr>
              <a:t> ~ </a:t>
            </a:r>
            <a:r>
              <a:rPr lang="en-US" altLang="cs-CZ" sz="1800" b="1" u="sng">
                <a:latin typeface="Comic Sans MS" panose="030F0702030302020204" pitchFamily="66" charset="0"/>
              </a:rPr>
              <a:t>pod</a:t>
            </a:r>
            <a:r>
              <a:rPr lang="cs-CZ" altLang="cs-CZ" sz="1800" b="1" u="sng">
                <a:latin typeface="Comic Sans MS" panose="030F0702030302020204" pitchFamily="66" charset="0"/>
              </a:rPr>
              <a:t>p</a:t>
            </a:r>
            <a:r>
              <a:rPr lang="en-US" altLang="cs-CZ" sz="1800" b="1" u="sng">
                <a:latin typeface="Comic Sans MS" panose="030F0702030302020204" pitchFamily="66" charset="0"/>
              </a:rPr>
              <a:t>ora kmenovosti</a:t>
            </a:r>
            <a:r>
              <a:rPr lang="cs-CZ" altLang="cs-CZ" sz="1800" b="1">
                <a:latin typeface="Comic Sans MS" panose="030F0702030302020204" pitchFamily="66" charset="0"/>
              </a:rPr>
              <a:t> (?)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farmakologické inhibitory PHD zvyšují pool quiescentních HSC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a jejich regenerační potenciál po ozážení </a:t>
            </a:r>
            <a:r>
              <a:rPr lang="cs-CZ" altLang="cs-CZ" sz="1800" b="1" i="1">
                <a:latin typeface="Comic Sans MS" panose="030F0702030302020204" pitchFamily="66" charset="0"/>
              </a:rPr>
              <a:t>in vi</a:t>
            </a:r>
            <a:r>
              <a:rPr lang="en-US" altLang="cs-CZ" sz="1800" b="1" i="1">
                <a:latin typeface="Comic Sans MS" panose="030F0702030302020204" pitchFamily="66" charset="0"/>
              </a:rPr>
              <a:t>v</a:t>
            </a:r>
            <a:r>
              <a:rPr lang="cs-CZ" altLang="cs-CZ" sz="1800" b="1" i="1">
                <a:latin typeface="Comic Sans MS" panose="030F0702030302020204" pitchFamily="66" charset="0"/>
              </a:rPr>
              <a:t>o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200" b="1">
                <a:latin typeface="Comic Sans MS" panose="030F0702030302020204" pitchFamily="66" charset="0"/>
              </a:rPr>
              <a:t>[</a:t>
            </a:r>
            <a:r>
              <a:rPr lang="cs-CZ" altLang="cs-CZ" sz="1200" b="1">
                <a:latin typeface="Comic Sans MS" panose="030F0702030302020204" pitchFamily="66" charset="0"/>
              </a:rPr>
              <a:t>Forristal et al., 2013 Blood</a:t>
            </a:r>
            <a:r>
              <a:rPr lang="en-US" altLang="cs-CZ" sz="1200" b="1">
                <a:latin typeface="Comic Sans MS" panose="030F0702030302020204" pitchFamily="66" charset="0"/>
              </a:rPr>
              <a:t>]</a:t>
            </a:r>
            <a:endParaRPr lang="cs-CZ" altLang="cs-CZ" sz="1200" b="1" u="sng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čímž potlačuje diferenciaci a udržuje kmenovost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285038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209800" y="15875"/>
            <a:ext cx="468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omic Sans MS" panose="030F0702030302020204" pitchFamily="66" charset="0"/>
              </a:rPr>
              <a:t>Mitochondrie a kme</a:t>
            </a:r>
            <a:r>
              <a:rPr lang="cs-CZ" altLang="cs-CZ" sz="2400" b="1">
                <a:latin typeface="Comic Sans MS" panose="030F0702030302020204" pitchFamily="66" charset="0"/>
              </a:rPr>
              <a:t>nové buňky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52400" y="6064250"/>
            <a:ext cx="8839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I</a:t>
            </a:r>
            <a:r>
              <a:rPr lang="cs-CZ" altLang="cs-CZ" sz="1800" b="1">
                <a:latin typeface="Comic Sans MS" panose="030F0702030302020204" pitchFamily="66" charset="0"/>
              </a:rPr>
              <a:t>nhibice maturace </a:t>
            </a:r>
            <a:r>
              <a:rPr lang="en-US" altLang="cs-CZ" sz="1800" b="1">
                <a:latin typeface="Comic Sans MS" panose="030F0702030302020204" pitchFamily="66" charset="0"/>
              </a:rPr>
              <a:t>a funkce/aktivity </a:t>
            </a:r>
            <a:r>
              <a:rPr lang="cs-CZ" altLang="cs-CZ" sz="1800" b="1">
                <a:latin typeface="Comic Sans MS" panose="030F0702030302020204" pitchFamily="66" charset="0"/>
              </a:rPr>
              <a:t>mitochondrií (deplecí klíčových enzymů</a:t>
            </a:r>
            <a:r>
              <a:rPr lang="en-US" altLang="cs-CZ" sz="1800" b="1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</a:t>
            </a:r>
            <a:r>
              <a:rPr lang="cs-CZ" altLang="cs-CZ" sz="1800" b="1">
                <a:latin typeface="Comic Sans MS" panose="030F0702030302020204" pitchFamily="66" charset="0"/>
              </a:rPr>
              <a:t> =</a:t>
            </a:r>
            <a:r>
              <a:rPr lang="en-US" altLang="cs-CZ" sz="1800" b="1">
                <a:latin typeface="Comic Sans MS" panose="030F0702030302020204" pitchFamily="66" charset="0"/>
              </a:rPr>
              <a:t> podpora kmenovosti</a:t>
            </a:r>
            <a:r>
              <a:rPr lang="cs-CZ" altLang="cs-CZ" sz="1800" b="1">
                <a:latin typeface="Comic Sans MS" panose="030F0702030302020204" pitchFamily="66" charset="0"/>
              </a:rPr>
              <a:t> (HSC)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 b="1">
                <a:latin typeface="Comic Sans MS" panose="030F0702030302020204" pitchFamily="66" charset="0"/>
              </a:rPr>
              <a:t>[Yu etal., 2013 Cell Stem Cell; Takubo et al., 2013 Cell Stem Cell]</a:t>
            </a:r>
            <a:endParaRPr lang="cs-CZ" altLang="cs-CZ" sz="1200" b="1">
              <a:latin typeface="Comic Sans MS" panose="030F0702030302020204" pitchFamily="66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514725" y="5440363"/>
            <a:ext cx="2063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Comic Sans MS" panose="030F0702030302020204" pitchFamily="66" charset="0"/>
              </a:rPr>
              <a:t>Xu et al., Cell Metab.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1"/>
          <p:cNvSpPr txBox="1">
            <a:spLocks noChangeArrowheads="1"/>
          </p:cNvSpPr>
          <p:nvPr/>
        </p:nvSpPr>
        <p:spPr bwMode="auto">
          <a:xfrm>
            <a:off x="107950" y="682625"/>
            <a:ext cx="85328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002060"/>
                </a:solidFill>
                <a:latin typeface="Comic Sans MS" panose="030F0702030302020204" pitchFamily="66" charset="0"/>
              </a:rPr>
              <a:t>DIFERENCIAČNÍ POTENCIÁL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002060"/>
                </a:solidFill>
                <a:latin typeface="Comic Sans MS" panose="030F0702030302020204" pitchFamily="66" charset="0"/>
              </a:rPr>
              <a:t> BUNĚK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2060"/>
                </a:solidFill>
                <a:latin typeface="Comic Sans MS" panose="030F0702030302020204" pitchFamily="66" charset="0"/>
              </a:rPr>
              <a:t>Jaké typy buněk mohou vznikat z buňky mateřské</a:t>
            </a:r>
          </a:p>
        </p:txBody>
      </p:sp>
      <p:grpSp>
        <p:nvGrpSpPr>
          <p:cNvPr id="62467" name="Skupina 3"/>
          <p:cNvGrpSpPr>
            <a:grpSpLocks/>
          </p:cNvGrpSpPr>
          <p:nvPr/>
        </p:nvGrpSpPr>
        <p:grpSpPr bwMode="auto">
          <a:xfrm>
            <a:off x="2474913" y="2882900"/>
            <a:ext cx="4241800" cy="3760788"/>
            <a:chOff x="2475212" y="2883468"/>
            <a:chExt cx="4241808" cy="3760405"/>
          </a:xfrm>
        </p:grpSpPr>
        <p:pic>
          <p:nvPicPr>
            <p:cNvPr id="6246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12" y="2883468"/>
              <a:ext cx="4203375" cy="3760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69" name="TextovéPole 2"/>
            <p:cNvSpPr txBox="1">
              <a:spLocks noChangeArrowheads="1"/>
            </p:cNvSpPr>
            <p:nvPr/>
          </p:nvSpPr>
          <p:spPr bwMode="auto">
            <a:xfrm>
              <a:off x="5560934" y="6316894"/>
              <a:ext cx="115608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100">
                  <a:hlinkClick r:id="rId3"/>
                </a:rPr>
                <a:t>www.123rf.com</a:t>
              </a:r>
              <a:endParaRPr lang="cs-CZ" altLang="cs-CZ" sz="1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38138" y="304800"/>
            <a:ext cx="8424862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800" b="1" u="sng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 hlediska schopnosti tvořit další buněčné typy se buňky dělí na:</a:t>
            </a:r>
          </a:p>
          <a:p>
            <a:pPr eaLnBrk="1" hangingPunct="1">
              <a:defRPr/>
            </a:pPr>
            <a:endParaRPr lang="cs-CZ" altLang="cs-CZ" sz="1800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Totipotentní</a:t>
            </a:r>
            <a:r>
              <a:rPr lang="cs-CZ" altLang="cs-CZ">
                <a:latin typeface="Arial" charset="0"/>
              </a:rPr>
              <a:t> – mohou z nich vznikat všechny buňky daného živočišného druhu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Pluripotentní</a:t>
            </a:r>
            <a:r>
              <a:rPr lang="cs-CZ" altLang="cs-CZ">
                <a:latin typeface="Arial" charset="0"/>
              </a:rPr>
              <a:t> – mohou dát vznik všem buňkám budoucího jedince </a:t>
            </a:r>
            <a:r>
              <a:rPr lang="cs-CZ" altLang="cs-CZ" sz="1400">
                <a:latin typeface="Arial" charset="0"/>
              </a:rPr>
              <a:t>(všechny tři zárodečné listy)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Multipotentní</a:t>
            </a:r>
            <a:r>
              <a:rPr lang="cs-CZ" altLang="cs-CZ">
                <a:latin typeface="Arial" charset="0"/>
              </a:rPr>
              <a:t> – může z nich vznikat větší počet buněčných typů dané buněčné řady</a:t>
            </a:r>
          </a:p>
          <a:p>
            <a:pPr eaLnBrk="1" hangingPunct="1"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>
                <a:latin typeface="Arial" charset="0"/>
              </a:rPr>
              <a:t>(</a:t>
            </a:r>
            <a:r>
              <a:rPr lang="cs-CZ" altLang="cs-CZ" b="1">
                <a:latin typeface="Arial" charset="0"/>
              </a:rPr>
              <a:t>Oligopotentní</a:t>
            </a:r>
            <a:r>
              <a:rPr lang="cs-CZ" altLang="cs-CZ">
                <a:latin typeface="Arial" charset="0"/>
              </a:rPr>
              <a:t> – podobné jako multipotentní, ale méně typů)</a:t>
            </a:r>
          </a:p>
          <a:p>
            <a:pPr eaLnBrk="1" hangingPunct="1"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Unipotentní</a:t>
            </a:r>
            <a:r>
              <a:rPr lang="cs-CZ" altLang="cs-CZ">
                <a:latin typeface="Arial" charset="0"/>
              </a:rPr>
              <a:t> – dávají vznik jen dvěma typům buněk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Nullipotentní</a:t>
            </a:r>
            <a:r>
              <a:rPr lang="cs-CZ" altLang="cs-CZ">
                <a:latin typeface="Arial" charset="0"/>
              </a:rPr>
              <a:t> – mohou se pouze dělit, nemění fenotyp</a:t>
            </a:r>
            <a:endParaRPr lang="cs-CZ" altLang="cs-CZ" sz="1400">
              <a:latin typeface="Arial" charset="0"/>
            </a:endParaRP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810000"/>
            <a:ext cx="8915400" cy="1676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Line 7"/>
          <p:cNvSpPr>
            <a:spLocks noChangeShapeType="1"/>
          </p:cNvSpPr>
          <p:nvPr/>
        </p:nvSpPr>
        <p:spPr bwMode="auto">
          <a:xfrm>
            <a:off x="228600" y="58674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1524000" y="5867400"/>
            <a:ext cx="7086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88900" y="6003925"/>
            <a:ext cx="130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totipotentní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buňky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3119438" y="6007100"/>
            <a:ext cx="32051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accent2"/>
                </a:solidFill>
              </a:rPr>
              <a:t>pluripotentní, multipotentní, ….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accent2"/>
                </a:solidFill>
              </a:rPr>
              <a:t>buňky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939800" y="212725"/>
            <a:ext cx="7239000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cs-CZ" altLang="cs-CZ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Totipotentní buňky</a:t>
            </a:r>
            <a:r>
              <a:rPr lang="cs-CZ" altLang="cs-CZ" sz="1800" b="1">
                <a:latin typeface="Arial" charset="0"/>
              </a:rPr>
              <a:t> 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- 1- až 8-buněčné embryo </a:t>
            </a:r>
            <a:r>
              <a:rPr lang="cs-CZ" altLang="cs-CZ">
                <a:latin typeface="Arial" charset="0"/>
              </a:rPr>
              <a:t>(= Embryonální nespecifikované - pouze savci)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Omezené možnosti dělení </a:t>
            </a:r>
            <a:r>
              <a:rPr lang="cs-CZ" altLang="cs-CZ">
                <a:latin typeface="Arial" charset="0"/>
              </a:rPr>
              <a:t>(neprobíhá transkripce; myš 2/4 b., člověk 8 b.)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Existují pouze přechodně</a:t>
            </a:r>
          </a:p>
        </p:txBody>
      </p:sp>
      <p:graphicFrame>
        <p:nvGraphicFramePr>
          <p:cNvPr id="64515" name="Object 12"/>
          <p:cNvGraphicFramePr>
            <a:graphicFrameLocks noGrp="1" noChangeAspect="1"/>
          </p:cNvGraphicFramePr>
          <p:nvPr>
            <p:ph/>
          </p:nvPr>
        </p:nvGraphicFramePr>
        <p:xfrm>
          <a:off x="965200" y="2132013"/>
          <a:ext cx="7192963" cy="453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" name="Image" r:id="rId3" imgW="4475997" imgH="2820571" progId="PhotoshopElements.Image.5">
                  <p:embed/>
                </p:oleObj>
              </mc:Choice>
              <mc:Fallback>
                <p:oleObj name="Image" r:id="rId3" imgW="4475997" imgH="2820571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2132013"/>
                        <a:ext cx="7192963" cy="45323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4"/>
          <p:cNvGrpSpPr>
            <a:grpSpLocks/>
          </p:cNvGrpSpPr>
          <p:nvPr/>
        </p:nvGrpSpPr>
        <p:grpSpPr bwMode="auto">
          <a:xfrm>
            <a:off x="279400" y="700088"/>
            <a:ext cx="8570913" cy="5956300"/>
            <a:chOff x="904" y="1369"/>
            <a:chExt cx="3928" cy="2784"/>
          </a:xfrm>
        </p:grpSpPr>
        <p:pic>
          <p:nvPicPr>
            <p:cNvPr id="6553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" y="1369"/>
              <a:ext cx="3928" cy="27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540" name="Rectangle 6"/>
            <p:cNvSpPr>
              <a:spLocks noChangeArrowheads="1"/>
            </p:cNvSpPr>
            <p:nvPr/>
          </p:nvSpPr>
          <p:spPr bwMode="auto">
            <a:xfrm>
              <a:off x="1936" y="3984"/>
              <a:ext cx="2118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http://biology.kenyon.edu/courses/biol114/Chap13/Chapter_13.html#fertilization</a:t>
              </a:r>
            </a:p>
          </p:txBody>
        </p:sp>
        <p:sp>
          <p:nvSpPr>
            <p:cNvPr id="65541" name="Text Box 7"/>
            <p:cNvSpPr txBox="1">
              <a:spLocks noChangeArrowheads="1"/>
            </p:cNvSpPr>
            <p:nvPr/>
          </p:nvSpPr>
          <p:spPr bwMode="auto">
            <a:xfrm>
              <a:off x="1392" y="1440"/>
              <a:ext cx="2944" cy="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Ztráta totipotence v průběhu časné embryogeneze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Char char="-"/>
              </a:pPr>
              <a:r>
                <a:rPr lang="cs-CZ" altLang="cs-CZ" sz="1600"/>
                <a:t> vznik nerovnoměrných podmínek pro růst buněk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Char char="-"/>
              </a:pPr>
              <a:r>
                <a:rPr lang="cs-CZ" altLang="cs-CZ" sz="1600"/>
                <a:t> tento proces je ireverzibilní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5"/>
          <p:cNvGraphicFramePr>
            <a:graphicFrameLocks noChangeAspect="1"/>
          </p:cNvGraphicFramePr>
          <p:nvPr/>
        </p:nvGraphicFramePr>
        <p:xfrm>
          <a:off x="785813" y="1400175"/>
          <a:ext cx="7572375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5" name="Image" r:id="rId3" imgW="10095238" imgH="6666667" progId="PhotoshopElements.Image.5">
                  <p:embed/>
                </p:oleObj>
              </mc:Choice>
              <mc:Fallback>
                <p:oleObj name="Image" r:id="rId3" imgW="10095238" imgH="6666667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1400175"/>
                        <a:ext cx="7572375" cy="50006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5664200" y="6400800"/>
            <a:ext cx="277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M – meri</a:t>
            </a:r>
            <a:r>
              <a:rPr lang="en-US" altLang="cs-CZ" sz="1400" b="1"/>
              <a:t>d</a:t>
            </a:r>
            <a:r>
              <a:rPr lang="cs-CZ" altLang="cs-CZ" sz="1400" b="1"/>
              <a:t>iální / E - ekvatoriální</a:t>
            </a:r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325438" y="547688"/>
            <a:ext cx="8367712" cy="53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Dělení buněk 2-buněčného embrya, určení polarity a její vliv na další osud blastomer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Magdalena Zernicka-Goetz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7"/>
          <p:cNvGraphicFramePr>
            <a:graphicFrameLocks noChangeAspect="1"/>
          </p:cNvGraphicFramePr>
          <p:nvPr/>
        </p:nvGraphicFramePr>
        <p:xfrm>
          <a:off x="838200" y="2514600"/>
          <a:ext cx="6376988" cy="402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9" name="Image" r:id="rId3" imgW="11720635" imgH="7390476" progId="PhotoshopElements.Image.5">
                  <p:embed/>
                </p:oleObj>
              </mc:Choice>
              <mc:Fallback>
                <p:oleObj name="Image" r:id="rId3" imgW="11720635" imgH="7390476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514600"/>
                        <a:ext cx="6376988" cy="40211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8"/>
          <p:cNvGraphicFramePr>
            <a:graphicFrameLocks noChangeAspect="1"/>
          </p:cNvGraphicFramePr>
          <p:nvPr/>
        </p:nvGraphicFramePr>
        <p:xfrm>
          <a:off x="4419600" y="152400"/>
          <a:ext cx="4191000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0" name="Image" r:id="rId5" imgW="7492063" imgH="6831746" progId="PhotoshopElements.Image.5">
                  <p:embed/>
                </p:oleObj>
              </mc:Choice>
              <mc:Fallback>
                <p:oleObj name="Image" r:id="rId5" imgW="7492063" imgH="6831746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52400"/>
                        <a:ext cx="4191000" cy="38211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9"/>
          <p:cNvSpPr txBox="1">
            <a:spLocks noChangeArrowheads="1"/>
          </p:cNvSpPr>
          <p:nvPr/>
        </p:nvSpPr>
        <p:spPr bwMode="auto">
          <a:xfrm>
            <a:off x="228600" y="1030288"/>
            <a:ext cx="3938588" cy="749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Orientace blastomer 4-buněčného embrya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 její vliv na zachování absolutní totipotence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těchto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71450" y="157163"/>
            <a:ext cx="5689600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Pluripotentní</a:t>
            </a:r>
            <a:r>
              <a:rPr lang="cs-CZ" altLang="cs-CZ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buňky</a:t>
            </a:r>
            <a:r>
              <a:rPr lang="cs-CZ" altLang="cs-CZ" sz="1800" b="1" dirty="0" smtClean="0"/>
              <a:t> (savci)</a:t>
            </a:r>
          </a:p>
          <a:p>
            <a:pPr eaLnBrk="1" hangingPunct="1">
              <a:defRPr/>
            </a:pPr>
            <a:endParaRPr lang="cs-CZ" altLang="cs-CZ" sz="1400" b="1" i="1" dirty="0" smtClean="0"/>
          </a:p>
          <a:p>
            <a:pPr eaLnBrk="1" hangingPunct="1">
              <a:buFontTx/>
              <a:buAutoNum type="alphaLcParenR"/>
              <a:defRPr/>
            </a:pPr>
            <a:r>
              <a:rPr lang="cs-CZ" altLang="cs-CZ" sz="1800" b="1" i="1" u="sng" dirty="0" smtClean="0"/>
              <a:t>In </a:t>
            </a:r>
            <a:r>
              <a:rPr lang="cs-CZ" altLang="cs-CZ" sz="1800" b="1" i="1" u="sng" dirty="0" err="1" smtClean="0"/>
              <a:t>vivo</a:t>
            </a:r>
            <a:r>
              <a:rPr lang="cs-CZ" altLang="cs-CZ" b="1" dirty="0" smtClean="0"/>
              <a:t>:  </a:t>
            </a:r>
          </a:p>
          <a:p>
            <a:pPr lvl="1" eaLnBrk="1" hangingPunct="1">
              <a:defRPr/>
            </a:pPr>
            <a:r>
              <a:rPr lang="cs-CZ" altLang="cs-CZ" b="1" dirty="0" smtClean="0"/>
              <a:t>buňky vnitřní buněčné masy </a:t>
            </a:r>
            <a:r>
              <a:rPr lang="en-US" altLang="cs-CZ" b="1" dirty="0" smtClean="0"/>
              <a:t>/</a:t>
            </a:r>
            <a:r>
              <a:rPr lang="en-US" altLang="cs-CZ" b="1" dirty="0" err="1" smtClean="0"/>
              <a:t>embryoblastu</a:t>
            </a:r>
            <a:endParaRPr lang="cs-CZ" altLang="cs-CZ" b="1" dirty="0" smtClean="0"/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 buňky epiblastu / primitivního ektodermu</a:t>
            </a:r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	 (buňky </a:t>
            </a:r>
            <a:r>
              <a:rPr lang="cs-CZ" altLang="cs-CZ" b="1" dirty="0" err="1" smtClean="0"/>
              <a:t>nerální</a:t>
            </a:r>
            <a:r>
              <a:rPr lang="cs-CZ" altLang="cs-CZ" b="1" dirty="0" smtClean="0"/>
              <a:t> lišty </a:t>
            </a:r>
            <a:r>
              <a:rPr lang="cs-CZ" altLang="cs-CZ" dirty="0" smtClean="0"/>
              <a:t>(4tý zárodečný list) -  </a:t>
            </a:r>
          </a:p>
          <a:p>
            <a:pPr eaLnBrk="1" hangingPunct="1">
              <a:defRPr/>
            </a:pPr>
            <a:r>
              <a:rPr lang="cs-CZ" altLang="cs-CZ" dirty="0" smtClean="0"/>
              <a:t>        široce </a:t>
            </a:r>
            <a:r>
              <a:rPr lang="cs-CZ" altLang="cs-CZ" dirty="0" err="1" smtClean="0"/>
              <a:t>multipotentní</a:t>
            </a:r>
            <a:r>
              <a:rPr lang="cs-CZ" altLang="cs-CZ" dirty="0" smtClean="0"/>
              <a:t>)</a:t>
            </a:r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 kmenové buňky teratomů</a:t>
            </a:r>
            <a:r>
              <a:rPr lang="cs-CZ" altLang="cs-CZ" dirty="0" smtClean="0"/>
              <a:t> (?)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( ! (</a:t>
            </a:r>
            <a:r>
              <a:rPr lang="cs-CZ" altLang="cs-CZ" b="1" u="sng" dirty="0" smtClean="0"/>
              <a:t>somatické kmenové buňky</a:t>
            </a:r>
            <a:r>
              <a:rPr lang="cs-CZ" altLang="cs-CZ" sz="2000" b="1" u="sng" dirty="0" smtClean="0"/>
              <a:t>?</a:t>
            </a:r>
            <a:r>
              <a:rPr lang="cs-CZ" altLang="cs-CZ" b="1" dirty="0" smtClean="0"/>
              <a:t>))</a:t>
            </a:r>
          </a:p>
        </p:txBody>
      </p:sp>
      <p:sp>
        <p:nvSpPr>
          <p:cNvPr id="68611" name="Rectangle 11"/>
          <p:cNvSpPr>
            <a:spLocks noChangeArrowheads="1"/>
          </p:cNvSpPr>
          <p:nvPr/>
        </p:nvSpPr>
        <p:spPr bwMode="auto">
          <a:xfrm>
            <a:off x="4572000" y="1987550"/>
            <a:ext cx="457200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b) </a:t>
            </a:r>
            <a:r>
              <a:rPr lang="cs-CZ" altLang="cs-CZ" sz="1800" b="1" i="1" u="sng"/>
              <a:t>In vitro</a:t>
            </a:r>
            <a:r>
              <a:rPr lang="cs-CZ" altLang="cs-CZ" sz="1800" b="1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embryonální kmenové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embryonální zárodečné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/>
              <a:t>embryonální nádorové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(kmenové buňky teratomů)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indukované pluripotentní kmeové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(buňky nerální lišty </a:t>
            </a:r>
            <a:r>
              <a:rPr lang="cs-CZ" altLang="cs-CZ" sz="1600"/>
              <a:t>(4tý zárodečný list) -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široce  multipotentní)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(spermatogoniální kmenové buňky)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                       </a:t>
            </a:r>
            <a:r>
              <a:rPr lang="cs-CZ" altLang="cs-CZ" sz="1600"/>
              <a:t>(z dospělých varlat)</a:t>
            </a:r>
            <a:r>
              <a:rPr lang="cs-CZ" altLang="cs-CZ" sz="1600" b="1"/>
              <a:t>                 </a:t>
            </a: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</a:t>
            </a:r>
            <a:r>
              <a:rPr lang="cs-CZ" altLang="cs-CZ" sz="1600" b="1"/>
              <a:t>(!</a:t>
            </a:r>
            <a:r>
              <a:rPr lang="cs-CZ" altLang="cs-CZ" sz="1600"/>
              <a:t> </a:t>
            </a:r>
            <a:r>
              <a:rPr lang="cs-CZ" altLang="cs-CZ" sz="1600" b="1"/>
              <a:t>(</a:t>
            </a:r>
            <a:r>
              <a:rPr lang="cs-CZ" altLang="cs-CZ" sz="1600" b="1" u="sng"/>
              <a:t>somatické kmenové buňky?</a:t>
            </a:r>
            <a:r>
              <a:rPr lang="cs-CZ" altLang="cs-CZ" sz="1600" b="1"/>
              <a:t>))</a:t>
            </a:r>
          </a:p>
        </p:txBody>
      </p:sp>
      <p:pic>
        <p:nvPicPr>
          <p:cNvPr id="68612" name="Picture 13" descr="Lahvic-Figur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560763"/>
            <a:ext cx="47180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4"/>
          <p:cNvGraphicFramePr>
            <a:graphicFrameLocks noChangeAspect="1"/>
          </p:cNvGraphicFramePr>
          <p:nvPr/>
        </p:nvGraphicFramePr>
        <p:xfrm>
          <a:off x="638175" y="520700"/>
          <a:ext cx="786765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7" name="Image" r:id="rId3" imgW="10488889" imgH="5790476" progId="PhotoshopElements.Image.5">
                  <p:embed/>
                </p:oleObj>
              </mc:Choice>
              <mc:Fallback>
                <p:oleObj name="Image" r:id="rId3" imgW="10488889" imgH="5790476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520700"/>
                        <a:ext cx="7867650" cy="4343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6905625" y="4859338"/>
            <a:ext cx="168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Boiani </a:t>
            </a:r>
            <a:r>
              <a:rPr lang="en-US" altLang="cs-CZ" sz="1200"/>
              <a:t>&amp; Scholer 2005</a:t>
            </a:r>
            <a:endParaRPr lang="cs-CZ" altLang="cs-CZ" sz="1200"/>
          </a:p>
        </p:txBody>
      </p:sp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930275" y="5549900"/>
            <a:ext cx="7245350" cy="6794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Kmenové buňky mohou být pluripotentní, multipotentní,…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ale pluripotentní nebo multipotentní buňky nemusí být kmenové.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66700" y="1757363"/>
            <a:ext cx="8572500" cy="600075"/>
          </a:xfrm>
          <a:prstGeom prst="rect">
            <a:avLst/>
          </a:prstGeom>
          <a:solidFill>
            <a:srgbClr val="99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přestavba genomu / chromatinu –</a:t>
            </a:r>
            <a:r>
              <a:rPr lang="en-US" altLang="cs-CZ" sz="1600" b="1"/>
              <a:t>&gt; </a:t>
            </a:r>
            <a:r>
              <a:rPr lang="cs-CZ" altLang="cs-CZ" sz="1600" b="1"/>
              <a:t>exprese jiného paternu genů –</a:t>
            </a:r>
            <a:r>
              <a:rPr lang="en-US" altLang="cs-CZ" sz="1600" b="1"/>
              <a:t>&gt;</a:t>
            </a:r>
            <a:r>
              <a:rPr lang="cs-CZ" altLang="cs-CZ" sz="1600" b="1"/>
              <a:t> jíná morfologie, jiné funkce a potenciál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95275" y="4246563"/>
            <a:ext cx="85471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geny a jejich produkty</a:t>
            </a:r>
            <a:r>
              <a:rPr lang="cs-CZ" altLang="cs-CZ" sz="16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 i="1"/>
              <a:t>- „houskeeping“</a:t>
            </a:r>
            <a:r>
              <a:rPr lang="cs-CZ" altLang="cs-CZ" sz="1600"/>
              <a:t> (metabolismus, transkripce / translace, základy cytoskeletu)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 i="1"/>
              <a:t>- všeobecně abundantní</a:t>
            </a:r>
            <a:r>
              <a:rPr lang="cs-CZ" altLang="cs-CZ" sz="1600"/>
              <a:t> (transripce/translace, cytoskelet, komponenty signálních drah)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 i="1"/>
              <a:t>- specifické</a:t>
            </a:r>
            <a:r>
              <a:rPr lang="cs-CZ" altLang="cs-CZ" sz="1600"/>
              <a:t> (enzymy,</a:t>
            </a:r>
            <a:r>
              <a:rPr lang="en-US" altLang="cs-CZ" sz="1600"/>
              <a:t> specifick</a:t>
            </a:r>
            <a:r>
              <a:rPr lang="cs-CZ" altLang="cs-CZ" sz="1600"/>
              <a:t>é</a:t>
            </a:r>
            <a:r>
              <a:rPr lang="en-US" altLang="cs-CZ" sz="1600"/>
              <a:t> transkrip</a:t>
            </a:r>
            <a:r>
              <a:rPr lang="cs-CZ" altLang="cs-CZ" sz="1600"/>
              <a:t>č</a:t>
            </a:r>
            <a:r>
              <a:rPr lang="en-US" altLang="cs-CZ" sz="1600"/>
              <a:t>n</a:t>
            </a:r>
            <a:r>
              <a:rPr lang="cs-CZ" altLang="cs-CZ" sz="1600"/>
              <a:t>í</a:t>
            </a:r>
            <a:r>
              <a:rPr lang="en-US" altLang="cs-CZ" sz="1600"/>
              <a:t> faktory,</a:t>
            </a:r>
            <a:r>
              <a:rPr lang="cs-CZ" altLang="cs-CZ" sz="1600"/>
              <a:t> cytoskelet – komponenty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intermediálních filament, s cytoskeletem asociované proteiny) 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638300" y="3140075"/>
            <a:ext cx="5838825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/>
              <a:t>Determinace</a:t>
            </a:r>
            <a:r>
              <a:rPr lang="en-US" altLang="cs-CZ" sz="1600"/>
              <a:t> </a:t>
            </a:r>
            <a:r>
              <a:rPr lang="cs-CZ" altLang="cs-CZ" sz="1600"/>
              <a:t>– předurčení pro danou diferenciační linii / dráhu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254125" y="481013"/>
            <a:ext cx="3390900" cy="369887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Diferenciace a fenotyp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64"/>
          <p:cNvGrpSpPr>
            <a:grpSpLocks/>
          </p:cNvGrpSpPr>
          <p:nvPr/>
        </p:nvGrpSpPr>
        <p:grpSpPr bwMode="auto">
          <a:xfrm>
            <a:off x="215900" y="306388"/>
            <a:ext cx="8105775" cy="5865812"/>
            <a:chOff x="136" y="193"/>
            <a:chExt cx="5106" cy="3695"/>
          </a:xfrm>
        </p:grpSpPr>
        <p:sp>
          <p:nvSpPr>
            <p:cNvPr id="70659" name="Text Box 4"/>
            <p:cNvSpPr txBox="1">
              <a:spLocks noChangeArrowheads="1"/>
            </p:cNvSpPr>
            <p:nvPr/>
          </p:nvSpPr>
          <p:spPr bwMode="auto">
            <a:xfrm>
              <a:off x="3918" y="1463"/>
              <a:ext cx="12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chemeClr val="hlink"/>
                  </a:solidFill>
                </a:rPr>
                <a:t>(Pleopotentní buňka)</a:t>
              </a:r>
            </a:p>
          </p:txBody>
        </p:sp>
        <p:sp>
          <p:nvSpPr>
            <p:cNvPr id="70660" name="Oval 5"/>
            <p:cNvSpPr>
              <a:spLocks noChangeArrowheads="1"/>
            </p:cNvSpPr>
            <p:nvPr/>
          </p:nvSpPr>
          <p:spPr bwMode="auto">
            <a:xfrm>
              <a:off x="1560" y="1312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1" name="Oval 6"/>
            <p:cNvSpPr>
              <a:spLocks noChangeArrowheads="1"/>
            </p:cNvSpPr>
            <p:nvPr/>
          </p:nvSpPr>
          <p:spPr bwMode="auto">
            <a:xfrm>
              <a:off x="3696" y="1320"/>
              <a:ext cx="272" cy="2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2" name="Oval 7" descr="Plné kosočtverce"/>
            <p:cNvSpPr>
              <a:spLocks noChangeArrowheads="1"/>
            </p:cNvSpPr>
            <p:nvPr/>
          </p:nvSpPr>
          <p:spPr bwMode="auto">
            <a:xfrm>
              <a:off x="2744" y="400"/>
              <a:ext cx="272" cy="264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3" name="Oval 8" descr="80%"/>
            <p:cNvSpPr>
              <a:spLocks noChangeArrowheads="1"/>
            </p:cNvSpPr>
            <p:nvPr/>
          </p:nvSpPr>
          <p:spPr bwMode="auto">
            <a:xfrm>
              <a:off x="1048" y="1736"/>
              <a:ext cx="272" cy="2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4" name="Oval 9"/>
            <p:cNvSpPr>
              <a:spLocks noChangeArrowheads="1"/>
            </p:cNvSpPr>
            <p:nvPr/>
          </p:nvSpPr>
          <p:spPr bwMode="auto">
            <a:xfrm>
              <a:off x="1968" y="1744"/>
              <a:ext cx="272" cy="26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5" name="Oval 10"/>
            <p:cNvSpPr>
              <a:spLocks noChangeArrowheads="1"/>
            </p:cNvSpPr>
            <p:nvPr/>
          </p:nvSpPr>
          <p:spPr bwMode="auto">
            <a:xfrm>
              <a:off x="2416" y="2368"/>
              <a:ext cx="272" cy="26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6" name="Oval 11" descr="Světlý šikmo nahoru"/>
            <p:cNvSpPr>
              <a:spLocks noChangeArrowheads="1"/>
            </p:cNvSpPr>
            <p:nvPr/>
          </p:nvSpPr>
          <p:spPr bwMode="auto">
            <a:xfrm>
              <a:off x="1776" y="2328"/>
              <a:ext cx="272" cy="264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7" name="Oval 12" descr="60%"/>
            <p:cNvSpPr>
              <a:spLocks noChangeArrowheads="1"/>
            </p:cNvSpPr>
            <p:nvPr/>
          </p:nvSpPr>
          <p:spPr bwMode="auto">
            <a:xfrm>
              <a:off x="1080" y="2344"/>
              <a:ext cx="272" cy="264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8" name="Oval 13" descr="Jemná mřížka"/>
            <p:cNvSpPr>
              <a:spLocks noChangeArrowheads="1"/>
            </p:cNvSpPr>
            <p:nvPr/>
          </p:nvSpPr>
          <p:spPr bwMode="auto">
            <a:xfrm>
              <a:off x="440" y="2352"/>
              <a:ext cx="272" cy="264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9" name="Oval 14" descr="Šikmé cihly"/>
            <p:cNvSpPr>
              <a:spLocks noChangeArrowheads="1"/>
            </p:cNvSpPr>
            <p:nvPr/>
          </p:nvSpPr>
          <p:spPr bwMode="auto">
            <a:xfrm>
              <a:off x="3240" y="2848"/>
              <a:ext cx="272" cy="264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0" name="Oval 15" descr="Široký šikmo nahoru"/>
            <p:cNvSpPr>
              <a:spLocks noChangeArrowheads="1"/>
            </p:cNvSpPr>
            <p:nvPr/>
          </p:nvSpPr>
          <p:spPr bwMode="auto">
            <a:xfrm>
              <a:off x="4024" y="2840"/>
              <a:ext cx="272" cy="264"/>
            </a:xfrm>
            <a:prstGeom prst="ellipse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1" name="Oval 16"/>
            <p:cNvSpPr>
              <a:spLocks noChangeArrowheads="1"/>
            </p:cNvSpPr>
            <p:nvPr/>
          </p:nvSpPr>
          <p:spPr bwMode="auto">
            <a:xfrm>
              <a:off x="4640" y="2824"/>
              <a:ext cx="272" cy="26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2" name="Oval 17" descr="Šachovnice"/>
            <p:cNvSpPr>
              <a:spLocks noChangeArrowheads="1"/>
            </p:cNvSpPr>
            <p:nvPr/>
          </p:nvSpPr>
          <p:spPr bwMode="auto">
            <a:xfrm>
              <a:off x="4200" y="2020"/>
              <a:ext cx="272" cy="264"/>
            </a:xfrm>
            <a:prstGeom prst="ellipse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3" name="Oval 18" descr="75%"/>
            <p:cNvSpPr>
              <a:spLocks noChangeArrowheads="1"/>
            </p:cNvSpPr>
            <p:nvPr/>
          </p:nvSpPr>
          <p:spPr bwMode="auto">
            <a:xfrm>
              <a:off x="3248" y="2028"/>
              <a:ext cx="272" cy="264"/>
            </a:xfrm>
            <a:prstGeom prst="ellipse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4" name="Oval 19"/>
            <p:cNvSpPr>
              <a:spLocks noChangeArrowheads="1"/>
            </p:cNvSpPr>
            <p:nvPr/>
          </p:nvSpPr>
          <p:spPr bwMode="auto">
            <a:xfrm>
              <a:off x="1728" y="2912"/>
              <a:ext cx="272" cy="26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5" name="Oval 20"/>
            <p:cNvSpPr>
              <a:spLocks noChangeArrowheads="1"/>
            </p:cNvSpPr>
            <p:nvPr/>
          </p:nvSpPr>
          <p:spPr bwMode="auto">
            <a:xfrm>
              <a:off x="536" y="3600"/>
              <a:ext cx="272" cy="26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6" name="Oval 21" descr="25%"/>
            <p:cNvSpPr>
              <a:spLocks noChangeArrowheads="1"/>
            </p:cNvSpPr>
            <p:nvPr/>
          </p:nvSpPr>
          <p:spPr bwMode="auto">
            <a:xfrm>
              <a:off x="1072" y="2912"/>
              <a:ext cx="272" cy="264"/>
            </a:xfrm>
            <a:prstGeom prst="ellips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7" name="Oval 22"/>
            <p:cNvSpPr>
              <a:spLocks noChangeArrowheads="1"/>
            </p:cNvSpPr>
            <p:nvPr/>
          </p:nvSpPr>
          <p:spPr bwMode="auto">
            <a:xfrm>
              <a:off x="624" y="2888"/>
              <a:ext cx="272" cy="264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8" name="Oval 23" descr="Plné kosočtverce"/>
            <p:cNvSpPr>
              <a:spLocks noChangeArrowheads="1"/>
            </p:cNvSpPr>
            <p:nvPr/>
          </p:nvSpPr>
          <p:spPr bwMode="auto">
            <a:xfrm>
              <a:off x="136" y="2880"/>
              <a:ext cx="272" cy="264"/>
            </a:xfrm>
            <a:prstGeom prst="ellips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9" name="Oval 24" descr="Jemná mřížka"/>
            <p:cNvSpPr>
              <a:spLocks noChangeArrowheads="1"/>
            </p:cNvSpPr>
            <p:nvPr/>
          </p:nvSpPr>
          <p:spPr bwMode="auto">
            <a:xfrm>
              <a:off x="1512" y="3624"/>
              <a:ext cx="272" cy="264"/>
            </a:xfrm>
            <a:prstGeom prst="ellipse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80" name="Oval 25" descr="Široký šikmo nahoru"/>
            <p:cNvSpPr>
              <a:spLocks noChangeArrowheads="1"/>
            </p:cNvSpPr>
            <p:nvPr/>
          </p:nvSpPr>
          <p:spPr bwMode="auto">
            <a:xfrm>
              <a:off x="1040" y="3608"/>
              <a:ext cx="272" cy="264"/>
            </a:xfrm>
            <a:prstGeom prst="ellipse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81" name="Text Box 26"/>
            <p:cNvSpPr txBox="1">
              <a:spLocks noChangeArrowheads="1"/>
            </p:cNvSpPr>
            <p:nvPr/>
          </p:nvSpPr>
          <p:spPr bwMode="auto">
            <a:xfrm>
              <a:off x="2880" y="239"/>
              <a:ext cx="10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pluripotentní buňka</a:t>
              </a:r>
            </a:p>
          </p:txBody>
        </p:sp>
        <p:sp>
          <p:nvSpPr>
            <p:cNvPr id="70682" name="Text Box 27"/>
            <p:cNvSpPr txBox="1">
              <a:spLocks noChangeArrowheads="1"/>
            </p:cNvSpPr>
            <p:nvPr/>
          </p:nvSpPr>
          <p:spPr bwMode="auto">
            <a:xfrm>
              <a:off x="3878" y="1039"/>
              <a:ext cx="136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multipotentní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tkáňově specifická buňka</a:t>
              </a:r>
            </a:p>
          </p:txBody>
        </p:sp>
        <p:sp>
          <p:nvSpPr>
            <p:cNvPr id="70683" name="Line 31"/>
            <p:cNvSpPr>
              <a:spLocks noChangeShapeType="1"/>
            </p:cNvSpPr>
            <p:nvPr/>
          </p:nvSpPr>
          <p:spPr bwMode="auto">
            <a:xfrm flipH="1">
              <a:off x="1872" y="1032"/>
              <a:ext cx="344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4" name="Line 32"/>
            <p:cNvSpPr>
              <a:spLocks noChangeShapeType="1"/>
            </p:cNvSpPr>
            <p:nvPr/>
          </p:nvSpPr>
          <p:spPr bwMode="auto">
            <a:xfrm>
              <a:off x="3048" y="680"/>
              <a:ext cx="152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5" name="Line 33"/>
            <p:cNvSpPr>
              <a:spLocks noChangeShapeType="1"/>
            </p:cNvSpPr>
            <p:nvPr/>
          </p:nvSpPr>
          <p:spPr bwMode="auto">
            <a:xfrm flipH="1">
              <a:off x="2296" y="688"/>
              <a:ext cx="376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6" name="Line 34"/>
            <p:cNvSpPr>
              <a:spLocks noChangeShapeType="1"/>
            </p:cNvSpPr>
            <p:nvPr/>
          </p:nvSpPr>
          <p:spPr bwMode="auto">
            <a:xfrm>
              <a:off x="3264" y="896"/>
              <a:ext cx="176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7" name="Line 35"/>
            <p:cNvSpPr>
              <a:spLocks noChangeShapeType="1"/>
            </p:cNvSpPr>
            <p:nvPr/>
          </p:nvSpPr>
          <p:spPr bwMode="auto">
            <a:xfrm>
              <a:off x="3496" y="1144"/>
              <a:ext cx="16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8" name="Line 36"/>
            <p:cNvSpPr>
              <a:spLocks noChangeShapeType="1"/>
            </p:cNvSpPr>
            <p:nvPr/>
          </p:nvSpPr>
          <p:spPr bwMode="auto">
            <a:xfrm flipH="1">
              <a:off x="1320" y="1560"/>
              <a:ext cx="2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9" name="Line 37"/>
            <p:cNvSpPr>
              <a:spLocks noChangeShapeType="1"/>
            </p:cNvSpPr>
            <p:nvPr/>
          </p:nvSpPr>
          <p:spPr bwMode="auto">
            <a:xfrm>
              <a:off x="1808" y="1576"/>
              <a:ext cx="176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0" name="Line 38"/>
            <p:cNvSpPr>
              <a:spLocks noChangeShapeType="1"/>
            </p:cNvSpPr>
            <p:nvPr/>
          </p:nvSpPr>
          <p:spPr bwMode="auto">
            <a:xfrm flipH="1">
              <a:off x="712" y="202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1" name="Line 39"/>
            <p:cNvSpPr>
              <a:spLocks noChangeShapeType="1"/>
            </p:cNvSpPr>
            <p:nvPr/>
          </p:nvSpPr>
          <p:spPr bwMode="auto">
            <a:xfrm>
              <a:off x="1176" y="2056"/>
              <a:ext cx="32" cy="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2" name="Line 40"/>
            <p:cNvSpPr>
              <a:spLocks noChangeShapeType="1"/>
            </p:cNvSpPr>
            <p:nvPr/>
          </p:nvSpPr>
          <p:spPr bwMode="auto">
            <a:xfrm flipH="1">
              <a:off x="304" y="2632"/>
              <a:ext cx="15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3" name="Line 41"/>
            <p:cNvSpPr>
              <a:spLocks noChangeShapeType="1"/>
            </p:cNvSpPr>
            <p:nvPr/>
          </p:nvSpPr>
          <p:spPr bwMode="auto">
            <a:xfrm>
              <a:off x="640" y="2664"/>
              <a:ext cx="6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4" name="Line 42"/>
            <p:cNvSpPr>
              <a:spLocks noChangeShapeType="1"/>
            </p:cNvSpPr>
            <p:nvPr/>
          </p:nvSpPr>
          <p:spPr bwMode="auto">
            <a:xfrm>
              <a:off x="1208" y="2680"/>
              <a:ext cx="0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5" name="Line 43"/>
            <p:cNvSpPr>
              <a:spLocks noChangeShapeType="1"/>
            </p:cNvSpPr>
            <p:nvPr/>
          </p:nvSpPr>
          <p:spPr bwMode="auto">
            <a:xfrm flipH="1">
              <a:off x="776" y="3208"/>
              <a:ext cx="31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6" name="Line 44"/>
            <p:cNvSpPr>
              <a:spLocks noChangeShapeType="1"/>
            </p:cNvSpPr>
            <p:nvPr/>
          </p:nvSpPr>
          <p:spPr bwMode="auto">
            <a:xfrm>
              <a:off x="1176" y="3232"/>
              <a:ext cx="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7" name="Line 45"/>
            <p:cNvSpPr>
              <a:spLocks noChangeShapeType="1"/>
            </p:cNvSpPr>
            <p:nvPr/>
          </p:nvSpPr>
          <p:spPr bwMode="auto">
            <a:xfrm>
              <a:off x="1320" y="3176"/>
              <a:ext cx="248" cy="4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8" name="Line 46"/>
            <p:cNvSpPr>
              <a:spLocks noChangeShapeType="1"/>
            </p:cNvSpPr>
            <p:nvPr/>
          </p:nvSpPr>
          <p:spPr bwMode="auto">
            <a:xfrm flipH="1">
              <a:off x="2008" y="2064"/>
              <a:ext cx="7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9" name="Line 48"/>
            <p:cNvSpPr>
              <a:spLocks noChangeShapeType="1"/>
            </p:cNvSpPr>
            <p:nvPr/>
          </p:nvSpPr>
          <p:spPr bwMode="auto">
            <a:xfrm>
              <a:off x="2216" y="2048"/>
              <a:ext cx="21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0" name="Line 49"/>
            <p:cNvSpPr>
              <a:spLocks noChangeShapeType="1"/>
            </p:cNvSpPr>
            <p:nvPr/>
          </p:nvSpPr>
          <p:spPr bwMode="auto">
            <a:xfrm flipH="1">
              <a:off x="1888" y="2640"/>
              <a:ext cx="8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1" name="Line 50"/>
            <p:cNvSpPr>
              <a:spLocks noChangeShapeType="1"/>
            </p:cNvSpPr>
            <p:nvPr/>
          </p:nvSpPr>
          <p:spPr bwMode="auto">
            <a:xfrm flipH="1">
              <a:off x="3488" y="1616"/>
              <a:ext cx="224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2" name="Line 51"/>
            <p:cNvSpPr>
              <a:spLocks noChangeShapeType="1"/>
            </p:cNvSpPr>
            <p:nvPr/>
          </p:nvSpPr>
          <p:spPr bwMode="auto">
            <a:xfrm>
              <a:off x="3936" y="1600"/>
              <a:ext cx="2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3" name="Line 52"/>
            <p:cNvSpPr>
              <a:spLocks noChangeShapeType="1"/>
            </p:cNvSpPr>
            <p:nvPr/>
          </p:nvSpPr>
          <p:spPr bwMode="auto">
            <a:xfrm>
              <a:off x="3376" y="2360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4" name="Line 53"/>
            <p:cNvSpPr>
              <a:spLocks noChangeShapeType="1"/>
            </p:cNvSpPr>
            <p:nvPr/>
          </p:nvSpPr>
          <p:spPr bwMode="auto">
            <a:xfrm flipH="1">
              <a:off x="4192" y="2344"/>
              <a:ext cx="96" cy="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5" name="Line 54"/>
            <p:cNvSpPr>
              <a:spLocks noChangeShapeType="1"/>
            </p:cNvSpPr>
            <p:nvPr/>
          </p:nvSpPr>
          <p:spPr bwMode="auto">
            <a:xfrm>
              <a:off x="4432" y="2320"/>
              <a:ext cx="264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6" name="Line 55"/>
            <p:cNvSpPr>
              <a:spLocks noChangeShapeType="1"/>
            </p:cNvSpPr>
            <p:nvPr/>
          </p:nvSpPr>
          <p:spPr bwMode="auto">
            <a:xfrm flipH="1">
              <a:off x="1976" y="1424"/>
              <a:ext cx="1632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7" name="Text Box 56"/>
            <p:cNvSpPr txBox="1">
              <a:spLocks noChangeArrowheads="1"/>
            </p:cNvSpPr>
            <p:nvPr/>
          </p:nvSpPr>
          <p:spPr bwMode="auto">
            <a:xfrm>
              <a:off x="214" y="1071"/>
              <a:ext cx="136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multipotentní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tkáňově specifická buňka</a:t>
              </a:r>
            </a:p>
          </p:txBody>
        </p:sp>
        <p:sp>
          <p:nvSpPr>
            <p:cNvPr id="70708" name="Text Box 57"/>
            <p:cNvSpPr txBox="1">
              <a:spLocks noChangeArrowheads="1"/>
            </p:cNvSpPr>
            <p:nvPr/>
          </p:nvSpPr>
          <p:spPr bwMode="auto">
            <a:xfrm>
              <a:off x="854" y="193"/>
              <a:ext cx="1474" cy="454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chemeClr val="hlink"/>
                  </a:solidFill>
                </a:rPr>
                <a:t>Pleopotence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hlink"/>
                  </a:solidFill>
                </a:rPr>
                <a:t>(změna v determinaci)</a:t>
              </a:r>
            </a:p>
          </p:txBody>
        </p:sp>
        <p:sp>
          <p:nvSpPr>
            <p:cNvPr id="70709" name="Text Box 58"/>
            <p:cNvSpPr txBox="1">
              <a:spLocks noChangeArrowheads="1"/>
            </p:cNvSpPr>
            <p:nvPr/>
          </p:nvSpPr>
          <p:spPr bwMode="auto">
            <a:xfrm>
              <a:off x="2490" y="1129"/>
              <a:ext cx="8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i="1">
                  <a:solidFill>
                    <a:schemeClr val="hlink"/>
                  </a:solidFill>
                </a:rPr>
                <a:t>Pleopotence</a:t>
              </a:r>
              <a:r>
                <a:rPr lang="en-US" altLang="cs-CZ" sz="2400" b="1" i="1">
                  <a:solidFill>
                    <a:schemeClr val="hlink"/>
                  </a:solidFill>
                </a:rPr>
                <a:t>*</a:t>
              </a:r>
              <a:endParaRPr lang="cs-CZ" altLang="cs-CZ" sz="2400" b="1" i="1">
                <a:solidFill>
                  <a:schemeClr val="hlink"/>
                </a:solidFill>
              </a:endParaRPr>
            </a:p>
          </p:txBody>
        </p:sp>
        <p:sp>
          <p:nvSpPr>
            <p:cNvPr id="70710" name="Text Box 59"/>
            <p:cNvSpPr txBox="1">
              <a:spLocks noChangeArrowheads="1"/>
            </p:cNvSpPr>
            <p:nvPr/>
          </p:nvSpPr>
          <p:spPr bwMode="auto">
            <a:xfrm>
              <a:off x="2031" y="3399"/>
              <a:ext cx="169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terminálně diferencované buňky</a:t>
              </a:r>
            </a:p>
          </p:txBody>
        </p:sp>
        <p:sp>
          <p:nvSpPr>
            <p:cNvPr id="70711" name="Text Box 60"/>
            <p:cNvSpPr txBox="1">
              <a:spLocks noChangeArrowheads="1"/>
            </p:cNvSpPr>
            <p:nvPr/>
          </p:nvSpPr>
          <p:spPr bwMode="auto">
            <a:xfrm>
              <a:off x="2543" y="2160"/>
              <a:ext cx="6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progenitory</a:t>
              </a:r>
            </a:p>
          </p:txBody>
        </p:sp>
        <p:sp>
          <p:nvSpPr>
            <p:cNvPr id="70712" name="Line 62"/>
            <p:cNvSpPr>
              <a:spLocks noChangeShapeType="1"/>
            </p:cNvSpPr>
            <p:nvPr/>
          </p:nvSpPr>
          <p:spPr bwMode="auto">
            <a:xfrm>
              <a:off x="1392" y="2448"/>
              <a:ext cx="328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13" name="Text Box 63"/>
            <p:cNvSpPr txBox="1">
              <a:spLocks noChangeArrowheads="1"/>
            </p:cNvSpPr>
            <p:nvPr/>
          </p:nvSpPr>
          <p:spPr bwMode="auto">
            <a:xfrm>
              <a:off x="1382" y="2201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400" b="1" i="1">
                  <a:solidFill>
                    <a:schemeClr val="hlink"/>
                  </a:solidFill>
                </a:rPr>
                <a:t>*</a:t>
              </a:r>
              <a:endParaRPr lang="cs-CZ" altLang="cs-CZ" sz="2400" b="1" i="1">
                <a:solidFill>
                  <a:schemeClr val="hlin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58750" y="782638"/>
            <a:ext cx="8637588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Schopnost sebeobnovy</a:t>
            </a:r>
            <a:r>
              <a:rPr lang="cs-CZ" altLang="cs-CZ" sz="1800"/>
              <a:t> </a:t>
            </a:r>
            <a:r>
              <a:rPr lang="cs-CZ" altLang="cs-CZ" sz="1600"/>
              <a:t>= self-renewal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Schopnost dávat vznik jiným typům buněk</a:t>
            </a:r>
            <a:r>
              <a:rPr lang="cs-CZ" altLang="cs-CZ" sz="1800"/>
              <a:t> </a:t>
            </a:r>
            <a:r>
              <a:rPr lang="cs-CZ" altLang="cs-CZ" sz="1600"/>
              <a:t>= pluripotence / multipotence / ….. </a:t>
            </a:r>
            <a:r>
              <a:rPr lang="cs-CZ" altLang="cs-CZ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&gt; kmenovost = stemness</a:t>
            </a:r>
            <a:endParaRPr lang="cs-CZ" altLang="cs-CZ" sz="1800" b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Společné znaky s embryonálními a nádorovými buňkami, nezralý fenotyp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relativně nediferencované (</a:t>
            </a:r>
            <a:r>
              <a:rPr lang="cs-CZ" altLang="cs-CZ" sz="1600">
                <a:latin typeface="Comic Sans MS" panose="030F0702030302020204" pitchFamily="66" charset="0"/>
              </a:rPr>
              <a:t>= dlouhé telomery / vysoká aktivita telomeráz, specifické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proteinové markery, velký jádro / plasmový poměr,…)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</a:t>
            </a:r>
            <a:r>
              <a:rPr lang="cs-CZ" altLang="cs-CZ" sz="2000" b="1">
                <a:latin typeface="Comic Sans MS" panose="030F0702030302020204" pitchFamily="66" charset="0"/>
              </a:rPr>
              <a:t>=</a:t>
            </a:r>
            <a:r>
              <a:rPr lang="cs-CZ" altLang="cs-CZ" sz="2000">
                <a:latin typeface="Comic Sans MS" panose="030F0702030302020204" pitchFamily="66" charset="0"/>
              </a:rPr>
              <a:t> </a:t>
            </a:r>
            <a:r>
              <a:rPr lang="cs-CZ" altLang="cs-CZ" sz="2000" b="1" u="sng">
                <a:latin typeface="Comic Sans MS" panose="030F0702030302020204" pitchFamily="66" charset="0"/>
              </a:rPr>
              <a:t>VYHRAZENÉ </a:t>
            </a:r>
            <a:r>
              <a:rPr lang="cs-CZ" altLang="cs-CZ" sz="2000" u="sng">
                <a:latin typeface="Comic Sans MS" panose="030F0702030302020204" pitchFamily="66" charset="0"/>
              </a:rPr>
              <a:t>(PROFESIONÁLNÍ) </a:t>
            </a:r>
            <a:r>
              <a:rPr lang="cs-CZ" altLang="cs-CZ" sz="2000" b="1" u="sng">
                <a:latin typeface="Comic Sans MS" panose="030F0702030302020204" pitchFamily="66" charset="0"/>
              </a:rPr>
              <a:t>KMENOVÉ BUŇKY</a:t>
            </a:r>
            <a:endParaRPr lang="cs-CZ" altLang="cs-CZ" sz="2000" u="sng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- Některé somatické, terminálně diferencované buňky si zachovávají 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sebeobnovy a v případě potřeby i multipotence, normálně jsou ale quiescentní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(spící)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</a:t>
            </a:r>
            <a:r>
              <a:rPr lang="cs-CZ" altLang="cs-CZ" sz="1800" b="1">
                <a:latin typeface="Comic Sans MS" panose="030F0702030302020204" pitchFamily="66" charset="0"/>
              </a:rPr>
              <a:t>= FAKULTATIVNÍ KMENOVÉ BUŇKY </a:t>
            </a:r>
            <a:r>
              <a:rPr lang="cs-CZ" altLang="cs-CZ" sz="1800">
                <a:latin typeface="Comic Sans MS" panose="030F0702030302020204" pitchFamily="66" charset="0"/>
              </a:rPr>
              <a:t>(snad některé hepatocyty a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					 plicních epitelů,…)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Některé diferencované buňky si také dlouhodobě zachovávají 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proliferace, sebeobnovování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latin typeface="Comic Sans MS" panose="030F0702030302020204" pitchFamily="66" charset="0"/>
              </a:rPr>
              <a:t>a podílejí se tak na udržení homeostáze v tkáni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= </a:t>
            </a:r>
            <a:r>
              <a:rPr lang="cs-CZ" altLang="cs-CZ" sz="1800" b="1">
                <a:latin typeface="Comic Sans MS" panose="030F0702030302020204" pitchFamily="66" charset="0"/>
              </a:rPr>
              <a:t>Sebeobnovující se diferencované buňky </a:t>
            </a:r>
            <a:r>
              <a:rPr lang="cs-CZ" altLang="cs-CZ" sz="1800">
                <a:latin typeface="Comic Sans MS" panose="030F0702030302020204" pitchFamily="66" charset="0"/>
              </a:rPr>
              <a:t>(některé glie, mikroglie, tkáňové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 makrofágy, některé lymfocyty,..)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755900" y="125413"/>
            <a:ext cx="3648075" cy="52387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KMENOVÉ BUŇKY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39700" y="642938"/>
            <a:ext cx="88265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dávají vznik buňkám dané buněčné struktury / tkáně / orgánu / (organismu)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relativně pomalá proliferace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jsou nejčastěji multipotentní, snad některé i pluripotentní či unipotentní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jsou základním zdrojem buněk pro regeneraci organismu a homeostázi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mají schopnost sebeobnovy (</a:t>
            </a:r>
            <a:r>
              <a:rPr lang="cs-CZ" altLang="cs-CZ" sz="1800" b="1">
                <a:latin typeface="Comic Sans MS" panose="030F0702030302020204" pitchFamily="66" charset="0"/>
              </a:rPr>
              <a:t>self-renewal</a:t>
            </a:r>
            <a:r>
              <a:rPr lang="cs-CZ" altLang="cs-CZ" sz="1800">
                <a:latin typeface="Comic Sans MS" panose="030F0702030302020204" pitchFamily="66" charset="0"/>
              </a:rPr>
              <a:t>) </a:t>
            </a:r>
            <a:r>
              <a:rPr lang="cs-CZ" altLang="cs-CZ" sz="1600">
                <a:latin typeface="Comic Sans MS" panose="030F0702030302020204" pitchFamily="66" charset="0"/>
              </a:rPr>
              <a:t>= </a:t>
            </a:r>
            <a:r>
              <a:rPr lang="cs-CZ" altLang="cs-CZ" sz="1600" i="1">
                <a:latin typeface="Comic Sans MS" panose="030F0702030302020204" pitchFamily="66" charset="0"/>
              </a:rPr>
              <a:t>in vivo</a:t>
            </a:r>
            <a:r>
              <a:rPr lang="cs-CZ" altLang="cs-CZ" sz="1600">
                <a:latin typeface="Comic Sans MS" panose="030F0702030302020204" pitchFamily="66" charset="0"/>
              </a:rPr>
              <a:t> asymetrické dělení</a:t>
            </a: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s věkem jich ubývá, ale pravděpodobně nikdy během života jedince úplně nevymizí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</a:t>
            </a:r>
            <a:r>
              <a:rPr lang="cs-CZ" altLang="cs-CZ" sz="1800" b="1" i="1">
                <a:latin typeface="Comic Sans MS" panose="030F0702030302020204" pitchFamily="66" charset="0"/>
              </a:rPr>
              <a:t>profesionální SC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>
                <a:latin typeface="Comic Sans MS" panose="030F0702030302020204" pitchFamily="66" charset="0"/>
              </a:rPr>
              <a:t> v tk</a:t>
            </a:r>
            <a:r>
              <a:rPr lang="cs-CZ" altLang="cs-CZ" sz="1800">
                <a:latin typeface="Comic Sans MS" panose="030F0702030302020204" pitchFamily="66" charset="0"/>
              </a:rPr>
              <a:t>áni jsou lokalizovány ve specifické oblasti, „</a:t>
            </a:r>
            <a:r>
              <a:rPr lang="cs-CZ" altLang="cs-CZ" sz="1800" b="1">
                <a:latin typeface="Comic Sans MS" panose="030F0702030302020204" pitchFamily="66" charset="0"/>
              </a:rPr>
              <a:t>niche</a:t>
            </a:r>
            <a:r>
              <a:rPr lang="cs-CZ" altLang="cs-CZ" sz="1800">
                <a:latin typeface="Comic Sans MS" panose="030F0702030302020204" pitchFamily="66" charset="0"/>
              </a:rPr>
              <a:t>“ (koutek)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mají společné znaky s embryonálními a nádorovými buňkami </a:t>
            </a:r>
            <a:r>
              <a:rPr lang="cs-CZ" altLang="cs-CZ" sz="1600">
                <a:latin typeface="Comic Sans MS" panose="030F0702030302020204" pitchFamily="66" charset="0"/>
              </a:rPr>
              <a:t>= dlouhé telomery,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 specifické proteinové markery, velký jádro / plasmový poměr,…</a:t>
            </a: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???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930400" y="201613"/>
            <a:ext cx="5564188" cy="3698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KMENOVÉ BUŇKY PRIMÁRNÍ</a:t>
            </a:r>
            <a:r>
              <a:rPr lang="cs-CZ" altLang="cs-CZ" sz="1800">
                <a:latin typeface="Comic Sans MS" panose="030F0702030302020204" pitchFamily="66" charset="0"/>
              </a:rPr>
              <a:t> = existují „in vivo“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695450" y="5592763"/>
            <a:ext cx="5734050" cy="1228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Somatické kmenové buňky (embryonální a adultní)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Buňky některých zárodečných linií (</a:t>
            </a:r>
            <a:r>
              <a:rPr lang="cs-CZ" altLang="cs-CZ" sz="1800">
                <a:latin typeface="Comic Sans MS" panose="030F0702030302020204" pitchFamily="66" charset="0"/>
              </a:rPr>
              <a:t>neurální lišta</a:t>
            </a:r>
            <a:r>
              <a:rPr lang="cs-CZ" altLang="cs-CZ" sz="1800" b="1">
                <a:latin typeface="Comic Sans MS" panose="030F0702030302020204" pitchFamily="66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a kmenové buňky trofoblastu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652463" y="498475"/>
            <a:ext cx="7896225" cy="4619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KMENOVÉ BUŇKY ODVOZENÉ/SEKUNDÁRNÍ</a:t>
            </a:r>
            <a:r>
              <a:rPr lang="cs-CZ" altLang="cs-CZ" sz="1800">
                <a:latin typeface="Comic Sans MS" panose="030F0702030302020204" pitchFamily="66" charset="0"/>
              </a:rPr>
              <a:t> = existují jen „in vitro“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17500" y="1336675"/>
            <a:ext cx="84455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jsou připravené z populací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pluripotentních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embryonálních buněk, ze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zárodečných buněk, nebo z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progenitorů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embryonálních a dospělých tkání,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genetickými manipulacemi a speciálními kondicemi i ze somatických buněk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-  relativně rychle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proliferují</a:t>
            </a:r>
            <a:endParaRPr lang="cs-CZ" altLang="cs-CZ" sz="18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některé jsou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multipotentní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(z embryonálních a dospělých tkání)</a:t>
            </a:r>
            <a:r>
              <a:rPr lang="cs-CZ" altLang="cs-CZ" sz="1600" b="1" dirty="0" smtClean="0">
                <a:latin typeface="Comic Sans MS" panose="030F0702030302020204" pitchFamily="66" charset="0"/>
              </a:rPr>
              <a:t>,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některé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pluripotentní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 (embryonální původ)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mohou být zdrojem buněk pro regeneraci organismu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mají schopnost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sebeobnovy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(</a:t>
            </a:r>
            <a:r>
              <a:rPr lang="cs-CZ" altLang="cs-CZ" sz="1800" b="1" dirty="0" err="1" smtClean="0">
                <a:latin typeface="Comic Sans MS" panose="030F0702030302020204" pitchFamily="66" charset="0"/>
              </a:rPr>
              <a:t>self-renewal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)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= „</a:t>
            </a:r>
            <a:r>
              <a:rPr lang="cs-CZ" altLang="cs-CZ" sz="1600" u="sng" dirty="0" smtClean="0">
                <a:latin typeface="Comic Sans MS" panose="030F0702030302020204" pitchFamily="66" charset="0"/>
              </a:rPr>
              <a:t>asymetrické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/symetrické“ dělení</a:t>
            </a:r>
            <a:endParaRPr lang="cs-CZ" altLang="cs-CZ" sz="18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mají společné znaky s embryonálními a nádorovými buňkami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= dlouhé </a:t>
            </a:r>
            <a:r>
              <a:rPr lang="cs-CZ" altLang="cs-CZ" sz="1600" dirty="0" err="1" smtClean="0">
                <a:latin typeface="Comic Sans MS" panose="030F0702030302020204" pitchFamily="66" charset="0"/>
              </a:rPr>
              <a:t>telomery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latin typeface="Comic Sans MS" panose="030F0702030302020204" pitchFamily="66" charset="0"/>
              </a:rPr>
              <a:t>   specifické proteinové </a:t>
            </a:r>
            <a:r>
              <a:rPr lang="cs-CZ" altLang="cs-CZ" sz="1600" dirty="0" err="1" smtClean="0">
                <a:latin typeface="Comic Sans MS" panose="030F0702030302020204" pitchFamily="66" charset="0"/>
              </a:rPr>
              <a:t>markery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, velký jádro / plasmový poměr,…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600" dirty="0" smtClean="0">
                <a:latin typeface="Comic Sans MS" panose="030F0702030302020204" pitchFamily="66" charset="0"/>
              </a:rPr>
              <a:t>Problémy s jejich udržením – stabilita genotypu/fenotypu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328613" y="157163"/>
            <a:ext cx="8467725" cy="6326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kmenové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vnitřní buněčné masy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(Kmenové buňky epiblastu)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zárodečné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primordiálních zárodečných buněk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nádorové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kmenových buněk teratomů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Somatické kmenové buňky odvozené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 -&gt; odvo</a:t>
            </a:r>
            <a:r>
              <a:rPr lang="cs-CZ" altLang="cs-CZ" sz="1600">
                <a:latin typeface="Comic Sans MS" panose="030F0702030302020204" pitchFamily="66" charset="0"/>
              </a:rPr>
              <a:t>z</a:t>
            </a:r>
            <a:r>
              <a:rPr lang="en-US" altLang="cs-CZ" sz="1600">
                <a:latin typeface="Comic Sans MS" panose="030F0702030302020204" pitchFamily="66" charset="0"/>
              </a:rPr>
              <a:t>en</a:t>
            </a:r>
            <a:r>
              <a:rPr lang="cs-CZ" altLang="cs-CZ" sz="1600">
                <a:latin typeface="Comic Sans MS" panose="030F0702030302020204" pitchFamily="66" charset="0"/>
              </a:rPr>
              <a:t>é ze somatických kmenových buněk</a:t>
            </a: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Indukovan</a:t>
            </a:r>
            <a:r>
              <a:rPr lang="cs-CZ" altLang="cs-CZ" sz="2000" b="1">
                <a:latin typeface="Comic Sans MS" panose="030F0702030302020204" pitchFamily="66" charset="0"/>
              </a:rPr>
              <a:t>é kmenové buňky </a:t>
            </a:r>
            <a:r>
              <a:rPr lang="cs-CZ" altLang="cs-CZ" sz="1600">
                <a:latin typeface="Comic Sans MS" panose="030F0702030302020204" pitchFamily="66" charset="0"/>
              </a:rPr>
              <a:t>(pluripotentní (iPSC) x somatické)</a:t>
            </a: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600">
                <a:latin typeface="Comic Sans MS" panose="030F0702030302020204" pitchFamily="66" charset="0"/>
              </a:rPr>
              <a:t>-&gt; p</a:t>
            </a:r>
            <a:r>
              <a:rPr lang="cs-CZ" altLang="cs-CZ" sz="1600">
                <a:latin typeface="Comic Sans MS" panose="030F0702030302020204" pitchFamily="66" charset="0"/>
              </a:rPr>
              <a:t>řipravené ze somatikcých buněk genetickými manipulacemi a speciálními podmínkami</a:t>
            </a:r>
            <a:endParaRPr lang="cs-CZ" altLang="cs-CZ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9" descr="neuron-network_inv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498975"/>
            <a:ext cx="1900237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1" descr="Melanocytes contaminated with fibrobla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235325"/>
            <a:ext cx="26193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34950" y="182563"/>
            <a:ext cx="6726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IDENTIFIKACE KMENOVÝCH BUNĚK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527425" y="849313"/>
            <a:ext cx="2720975" cy="5572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fenotyp</a:t>
            </a:r>
            <a:r>
              <a:rPr lang="cs-CZ" altLang="cs-CZ" sz="2400" b="1">
                <a:latin typeface="Comic Sans MS" panose="030F0702030302020204" pitchFamily="66" charset="0"/>
              </a:rPr>
              <a:t> x </a:t>
            </a:r>
            <a:r>
              <a:rPr lang="cs-CZ" altLang="cs-CZ" sz="2800" b="1" u="sng">
                <a:latin typeface="Comic Sans MS" panose="030F0702030302020204" pitchFamily="66" charset="0"/>
              </a:rPr>
              <a:t>funkce</a:t>
            </a:r>
          </a:p>
        </p:txBody>
      </p:sp>
      <p:pic>
        <p:nvPicPr>
          <p:cNvPr id="75782" name="Picture 7" descr="ANd9GcQhMUnbqYz2hwt_ixgDJ5kwgG60Ex_RykTrwQmVeFkAf7lvblJkShkg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5111750"/>
            <a:ext cx="215741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1" descr="2630-3-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575"/>
            <a:ext cx="2689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23" descr="Mouse_ES_ce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0"/>
            <a:ext cx="19065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Text Box 24"/>
          <p:cNvSpPr txBox="1">
            <a:spLocks noChangeArrowheads="1"/>
          </p:cNvSpPr>
          <p:nvPr/>
        </p:nvSpPr>
        <p:spPr bwMode="auto">
          <a:xfrm>
            <a:off x="284163" y="922338"/>
            <a:ext cx="87376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Fenotyp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latin typeface="Comic Sans MS" panose="030F0702030302020204" pitchFamily="66" charset="0"/>
              </a:rPr>
              <a:t>Morfologie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Exprese specifických genů (qRT-PCR)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Exprese specifických proteinů (imuno metody)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funkční testy (vedení vzruchu, stah, sekrece, fagocytóza,…)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	=</a:t>
            </a:r>
            <a:r>
              <a:rPr lang="en-US" altLang="cs-CZ" sz="1600">
                <a:latin typeface="Comic Sans MS" panose="030F0702030302020204" pitchFamily="66" charset="0"/>
              </a:rPr>
              <a:t>&gt; odpov</a:t>
            </a:r>
            <a:r>
              <a:rPr lang="cs-CZ" altLang="cs-CZ" sz="1600">
                <a:latin typeface="Comic Sans MS" panose="030F0702030302020204" pitchFamily="66" charset="0"/>
              </a:rPr>
              <a:t>ídající kontroly!!! ( Nejlépe odpovídající tkáně a buňky vzniklé přirozeně) </a:t>
            </a:r>
          </a:p>
        </p:txBody>
      </p:sp>
      <p:sp>
        <p:nvSpPr>
          <p:cNvPr id="75786" name="Text Box 25"/>
          <p:cNvSpPr txBox="1">
            <a:spLocks noChangeArrowheads="1"/>
          </p:cNvSpPr>
          <p:nvPr/>
        </p:nvSpPr>
        <p:spPr bwMode="auto">
          <a:xfrm>
            <a:off x="4102100" y="3157538"/>
            <a:ext cx="47498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Funkce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Kmenové buňky musí být schopny tvořit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odpovídající potomky, odpovídající buněčné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     typy v rámci možností své potence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          (sebeobnova a diferenciace)</a:t>
            </a:r>
          </a:p>
        </p:txBody>
      </p:sp>
      <p:sp>
        <p:nvSpPr>
          <p:cNvPr id="295965" name="AutoShape 29"/>
          <p:cNvSpPr>
            <a:spLocks noChangeArrowheads="1"/>
          </p:cNvSpPr>
          <p:nvPr/>
        </p:nvSpPr>
        <p:spPr bwMode="auto">
          <a:xfrm rot="-8040266">
            <a:off x="2242344" y="3048794"/>
            <a:ext cx="2136775" cy="5857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"/>
          <p:cNvGrpSpPr>
            <a:grpSpLocks/>
          </p:cNvGrpSpPr>
          <p:nvPr/>
        </p:nvGrpSpPr>
        <p:grpSpPr bwMode="auto">
          <a:xfrm>
            <a:off x="6196013" y="887413"/>
            <a:ext cx="2057400" cy="2006600"/>
            <a:chOff x="272" y="880"/>
            <a:chExt cx="1296" cy="1264"/>
          </a:xfrm>
        </p:grpSpPr>
        <p:sp>
          <p:nvSpPr>
            <p:cNvPr id="9272" name="Rectangle 5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3" name="Rectangle 6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4" name="Rectangle 7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5" name="Rectangle 8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9276" name="Rectangle 9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77" name="Rectangle 10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8" name="Rectangle 11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9279" name="Rectangle 12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80" name="Rectangle 13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9219" name="Group 51"/>
          <p:cNvGrpSpPr>
            <a:grpSpLocks/>
          </p:cNvGrpSpPr>
          <p:nvPr/>
        </p:nvGrpSpPr>
        <p:grpSpPr bwMode="auto">
          <a:xfrm>
            <a:off x="2176463" y="908050"/>
            <a:ext cx="984250" cy="5349875"/>
            <a:chOff x="336" y="284"/>
            <a:chExt cx="620" cy="3370"/>
          </a:xfrm>
        </p:grpSpPr>
        <p:sp>
          <p:nvSpPr>
            <p:cNvPr id="9236" name="Rectangle 46"/>
            <p:cNvSpPr>
              <a:spLocks noChangeAspect="1" noChangeArrowheads="1"/>
            </p:cNvSpPr>
            <p:nvPr/>
          </p:nvSpPr>
          <p:spPr bwMode="auto">
            <a:xfrm>
              <a:off x="336" y="1960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7" name="Rectangle 37"/>
            <p:cNvSpPr>
              <a:spLocks noChangeAspect="1" noChangeArrowheads="1"/>
            </p:cNvSpPr>
            <p:nvPr/>
          </p:nvSpPr>
          <p:spPr bwMode="auto">
            <a:xfrm>
              <a:off x="386" y="1849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8" name="Rectangle 28"/>
            <p:cNvSpPr>
              <a:spLocks noChangeAspect="1" noChangeArrowheads="1"/>
            </p:cNvSpPr>
            <p:nvPr/>
          </p:nvSpPr>
          <p:spPr bwMode="auto">
            <a:xfrm>
              <a:off x="473" y="1772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9" name="Rectangle 19"/>
            <p:cNvSpPr>
              <a:spLocks noChangeAspect="1" noChangeArrowheads="1"/>
            </p:cNvSpPr>
            <p:nvPr/>
          </p:nvSpPr>
          <p:spPr bwMode="auto">
            <a:xfrm>
              <a:off x="577" y="1694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40" name="Rectangle 47"/>
            <p:cNvSpPr>
              <a:spLocks noChangeAspect="1" noChangeArrowheads="1"/>
            </p:cNvSpPr>
            <p:nvPr/>
          </p:nvSpPr>
          <p:spPr bwMode="auto">
            <a:xfrm>
              <a:off x="653" y="1437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1" name="Rectangle 15"/>
            <p:cNvSpPr>
              <a:spLocks noChangeAspect="1" noChangeArrowheads="1"/>
            </p:cNvSpPr>
            <p:nvPr/>
          </p:nvSpPr>
          <p:spPr bwMode="auto">
            <a:xfrm>
              <a:off x="441" y="284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2" name="Rectangle 16"/>
            <p:cNvSpPr>
              <a:spLocks noChangeAspect="1" noChangeArrowheads="1"/>
            </p:cNvSpPr>
            <p:nvPr/>
          </p:nvSpPr>
          <p:spPr bwMode="auto">
            <a:xfrm>
              <a:off x="528" y="2896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3" name="Rectangle 17"/>
            <p:cNvSpPr>
              <a:spLocks noChangeAspect="1" noChangeArrowheads="1"/>
            </p:cNvSpPr>
            <p:nvPr/>
          </p:nvSpPr>
          <p:spPr bwMode="auto">
            <a:xfrm>
              <a:off x="438" y="3478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4" name="Rectangle 18"/>
            <p:cNvSpPr>
              <a:spLocks noChangeAspect="1" noChangeArrowheads="1"/>
            </p:cNvSpPr>
            <p:nvPr/>
          </p:nvSpPr>
          <p:spPr bwMode="auto">
            <a:xfrm>
              <a:off x="697" y="690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45" name="Rectangle 20"/>
            <p:cNvSpPr>
              <a:spLocks noChangeAspect="1" noChangeArrowheads="1"/>
            </p:cNvSpPr>
            <p:nvPr/>
          </p:nvSpPr>
          <p:spPr bwMode="auto">
            <a:xfrm>
              <a:off x="447" y="2840"/>
              <a:ext cx="179" cy="17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6" name="Rectangle 21"/>
            <p:cNvSpPr>
              <a:spLocks noChangeAspect="1" noChangeArrowheads="1"/>
            </p:cNvSpPr>
            <p:nvPr/>
          </p:nvSpPr>
          <p:spPr bwMode="auto">
            <a:xfrm>
              <a:off x="440" y="2048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47" name="Rectangle 22"/>
            <p:cNvSpPr>
              <a:spLocks noChangeAspect="1" noChangeArrowheads="1"/>
            </p:cNvSpPr>
            <p:nvPr/>
          </p:nvSpPr>
          <p:spPr bwMode="auto">
            <a:xfrm>
              <a:off x="517" y="2136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8" name="Rectangle 23"/>
            <p:cNvSpPr>
              <a:spLocks noChangeAspect="1" noChangeArrowheads="1"/>
            </p:cNvSpPr>
            <p:nvPr/>
          </p:nvSpPr>
          <p:spPr bwMode="auto">
            <a:xfrm>
              <a:off x="453" y="933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9" name="Rectangle 24"/>
            <p:cNvSpPr>
              <a:spLocks noChangeAspect="1" noChangeArrowheads="1"/>
            </p:cNvSpPr>
            <p:nvPr/>
          </p:nvSpPr>
          <p:spPr bwMode="auto">
            <a:xfrm>
              <a:off x="537" y="380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0" name="Rectangle 25"/>
            <p:cNvSpPr>
              <a:spLocks noChangeAspect="1" noChangeArrowheads="1"/>
            </p:cNvSpPr>
            <p:nvPr/>
          </p:nvSpPr>
          <p:spPr bwMode="auto">
            <a:xfrm>
              <a:off x="624" y="2992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1" name="Rectangle 26"/>
            <p:cNvSpPr>
              <a:spLocks noChangeAspect="1" noChangeArrowheads="1"/>
            </p:cNvSpPr>
            <p:nvPr/>
          </p:nvSpPr>
          <p:spPr bwMode="auto">
            <a:xfrm>
              <a:off x="369" y="3391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2" name="Rectangle 27"/>
            <p:cNvSpPr>
              <a:spLocks noChangeAspect="1" noChangeArrowheads="1"/>
            </p:cNvSpPr>
            <p:nvPr/>
          </p:nvSpPr>
          <p:spPr bwMode="auto">
            <a:xfrm>
              <a:off x="583" y="831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53" name="Rectangle 29"/>
            <p:cNvSpPr>
              <a:spLocks noChangeAspect="1" noChangeArrowheads="1"/>
            </p:cNvSpPr>
            <p:nvPr/>
          </p:nvSpPr>
          <p:spPr bwMode="auto">
            <a:xfrm>
              <a:off x="370" y="2754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4" name="Rectangle 30"/>
            <p:cNvSpPr>
              <a:spLocks noChangeAspect="1" noChangeArrowheads="1"/>
            </p:cNvSpPr>
            <p:nvPr/>
          </p:nvSpPr>
          <p:spPr bwMode="auto">
            <a:xfrm>
              <a:off x="453" y="2660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55" name="Rectangle 31"/>
            <p:cNvSpPr>
              <a:spLocks noChangeAspect="1" noChangeArrowheads="1"/>
            </p:cNvSpPr>
            <p:nvPr/>
          </p:nvSpPr>
          <p:spPr bwMode="auto">
            <a:xfrm>
              <a:off x="585" y="2224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6" name="Rectangle 32"/>
            <p:cNvSpPr>
              <a:spLocks noChangeAspect="1" noChangeArrowheads="1"/>
            </p:cNvSpPr>
            <p:nvPr/>
          </p:nvSpPr>
          <p:spPr bwMode="auto">
            <a:xfrm>
              <a:off x="347" y="1011"/>
              <a:ext cx="179" cy="17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7" name="Rectangle 33"/>
            <p:cNvSpPr>
              <a:spLocks noChangeAspect="1" noChangeArrowheads="1"/>
            </p:cNvSpPr>
            <p:nvPr/>
          </p:nvSpPr>
          <p:spPr bwMode="auto">
            <a:xfrm>
              <a:off x="633" y="476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8" name="Rectangle 34"/>
            <p:cNvSpPr>
              <a:spLocks noChangeAspect="1" noChangeArrowheads="1"/>
            </p:cNvSpPr>
            <p:nvPr/>
          </p:nvSpPr>
          <p:spPr bwMode="auto">
            <a:xfrm>
              <a:off x="720" y="3088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9" name="Rectangle 35"/>
            <p:cNvSpPr>
              <a:spLocks noChangeAspect="1" noChangeArrowheads="1"/>
            </p:cNvSpPr>
            <p:nvPr/>
          </p:nvSpPr>
          <p:spPr bwMode="auto">
            <a:xfrm>
              <a:off x="466" y="3332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0" name="Rectangle 36"/>
            <p:cNvSpPr>
              <a:spLocks noChangeAspect="1" noChangeArrowheads="1"/>
            </p:cNvSpPr>
            <p:nvPr/>
          </p:nvSpPr>
          <p:spPr bwMode="auto">
            <a:xfrm>
              <a:off x="688" y="1622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61" name="Rectangle 38"/>
            <p:cNvSpPr>
              <a:spLocks noChangeAspect="1" noChangeArrowheads="1"/>
            </p:cNvSpPr>
            <p:nvPr/>
          </p:nvSpPr>
          <p:spPr bwMode="auto">
            <a:xfrm>
              <a:off x="740" y="1515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2" name="Rectangle 39"/>
            <p:cNvSpPr>
              <a:spLocks noChangeAspect="1" noChangeArrowheads="1"/>
            </p:cNvSpPr>
            <p:nvPr/>
          </p:nvSpPr>
          <p:spPr bwMode="auto">
            <a:xfrm>
              <a:off x="577" y="2583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63" name="Rectangle 40"/>
            <p:cNvSpPr>
              <a:spLocks noChangeAspect="1" noChangeArrowheads="1"/>
            </p:cNvSpPr>
            <p:nvPr/>
          </p:nvSpPr>
          <p:spPr bwMode="auto">
            <a:xfrm>
              <a:off x="681" y="2320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4" name="Rectangle 41"/>
            <p:cNvSpPr>
              <a:spLocks noChangeAspect="1" noChangeArrowheads="1"/>
            </p:cNvSpPr>
            <p:nvPr/>
          </p:nvSpPr>
          <p:spPr bwMode="auto">
            <a:xfrm>
              <a:off x="379" y="1135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5" name="Rectangle 42"/>
            <p:cNvSpPr>
              <a:spLocks noChangeAspect="1" noChangeArrowheads="1"/>
            </p:cNvSpPr>
            <p:nvPr/>
          </p:nvSpPr>
          <p:spPr bwMode="auto">
            <a:xfrm>
              <a:off x="729" y="572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6" name="Rectangle 43"/>
            <p:cNvSpPr>
              <a:spLocks noChangeAspect="1" noChangeArrowheads="1"/>
            </p:cNvSpPr>
            <p:nvPr/>
          </p:nvSpPr>
          <p:spPr bwMode="auto">
            <a:xfrm>
              <a:off x="634" y="3194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7" name="Rectangle 44"/>
            <p:cNvSpPr>
              <a:spLocks noChangeAspect="1" noChangeArrowheads="1"/>
            </p:cNvSpPr>
            <p:nvPr/>
          </p:nvSpPr>
          <p:spPr bwMode="auto">
            <a:xfrm>
              <a:off x="552" y="3272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8" name="Rectangle 45"/>
            <p:cNvSpPr>
              <a:spLocks noChangeAspect="1" noChangeArrowheads="1"/>
            </p:cNvSpPr>
            <p:nvPr/>
          </p:nvSpPr>
          <p:spPr bwMode="auto">
            <a:xfrm>
              <a:off x="546" y="1326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69" name="Rectangle 48"/>
            <p:cNvSpPr>
              <a:spLocks noChangeAspect="1" noChangeArrowheads="1"/>
            </p:cNvSpPr>
            <p:nvPr/>
          </p:nvSpPr>
          <p:spPr bwMode="auto">
            <a:xfrm>
              <a:off x="701" y="2514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70" name="Rectangle 49"/>
            <p:cNvSpPr>
              <a:spLocks noChangeAspect="1" noChangeArrowheads="1"/>
            </p:cNvSpPr>
            <p:nvPr/>
          </p:nvSpPr>
          <p:spPr bwMode="auto">
            <a:xfrm>
              <a:off x="777" y="2416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1" name="Rectangle 50"/>
            <p:cNvSpPr>
              <a:spLocks noChangeAspect="1" noChangeArrowheads="1"/>
            </p:cNvSpPr>
            <p:nvPr/>
          </p:nvSpPr>
          <p:spPr bwMode="auto">
            <a:xfrm>
              <a:off x="467" y="1212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9220" name="Text Box 52"/>
          <p:cNvSpPr txBox="1">
            <a:spLocks noChangeArrowheads="1"/>
          </p:cNvSpPr>
          <p:nvPr/>
        </p:nvSpPr>
        <p:spPr bwMode="auto">
          <a:xfrm>
            <a:off x="671513" y="2673350"/>
            <a:ext cx="1689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genotyp</a:t>
            </a:r>
          </a:p>
        </p:txBody>
      </p:sp>
      <p:sp>
        <p:nvSpPr>
          <p:cNvPr id="9221" name="Text Box 53"/>
          <p:cNvSpPr txBox="1">
            <a:spLocks noChangeArrowheads="1"/>
          </p:cNvSpPr>
          <p:nvPr/>
        </p:nvSpPr>
        <p:spPr bwMode="auto">
          <a:xfrm>
            <a:off x="6283325" y="193675"/>
            <a:ext cx="167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fenotyp</a:t>
            </a:r>
          </a:p>
        </p:txBody>
      </p:sp>
      <p:sp>
        <p:nvSpPr>
          <p:cNvPr id="9222" name="AutoShape 54"/>
          <p:cNvSpPr>
            <a:spLocks noChangeArrowheads="1"/>
          </p:cNvSpPr>
          <p:nvPr/>
        </p:nvSpPr>
        <p:spPr bwMode="auto">
          <a:xfrm>
            <a:off x="3571875" y="3148013"/>
            <a:ext cx="2176463" cy="5127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9223" name="Group 55"/>
          <p:cNvGrpSpPr>
            <a:grpSpLocks/>
          </p:cNvGrpSpPr>
          <p:nvPr/>
        </p:nvGrpSpPr>
        <p:grpSpPr bwMode="auto">
          <a:xfrm>
            <a:off x="6262688" y="4203700"/>
            <a:ext cx="2057400" cy="2006600"/>
            <a:chOff x="272" y="880"/>
            <a:chExt cx="1296" cy="1264"/>
          </a:xfrm>
        </p:grpSpPr>
        <p:sp>
          <p:nvSpPr>
            <p:cNvPr id="9227" name="Rectangle 56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28" name="Rectangle 57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29" name="Rectangle 58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0" name="Rectangle 59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9231" name="Rectangle 60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2" name="Rectangle 61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3" name="Rectangle 62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9234" name="Rectangle 63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5" name="Rectangle 64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9224" name="Text Box 65"/>
          <p:cNvSpPr txBox="1">
            <a:spLocks noChangeArrowheads="1"/>
          </p:cNvSpPr>
          <p:nvPr/>
        </p:nvSpPr>
        <p:spPr bwMode="auto">
          <a:xfrm>
            <a:off x="6067072" y="3194050"/>
            <a:ext cx="25026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omic Sans MS" panose="030F0702030302020204" pitchFamily="66" charset="0"/>
              </a:rPr>
              <a:t>dle skupin genů,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omic Sans MS" panose="030F0702030302020204" pitchFamily="66" charset="0"/>
              </a:rPr>
              <a:t>které jsou </a:t>
            </a:r>
            <a:r>
              <a:rPr lang="cs-CZ" altLang="cs-CZ" sz="1600" b="1" dirty="0" smtClean="0">
                <a:latin typeface="Comic Sans MS" panose="030F0702030302020204" pitchFamily="66" charset="0"/>
              </a:rPr>
              <a:t>exprimovány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Comic Sans MS" panose="030F0702030302020204" pitchFamily="66" charset="0"/>
              </a:rPr>
              <a:t>(Liniově specifické geny)</a:t>
            </a:r>
            <a:endParaRPr lang="cs-CZ" altLang="cs-CZ" sz="1600" dirty="0">
              <a:latin typeface="Comic Sans MS" panose="030F0702030302020204" pitchFamily="66" charset="0"/>
            </a:endParaRPr>
          </a:p>
        </p:txBody>
      </p:sp>
      <p:sp>
        <p:nvSpPr>
          <p:cNvPr id="9225" name="Text Box 66"/>
          <p:cNvSpPr txBox="1">
            <a:spLocks noChangeArrowheads="1"/>
          </p:cNvSpPr>
          <p:nvPr/>
        </p:nvSpPr>
        <p:spPr bwMode="auto">
          <a:xfrm rot="-5400000">
            <a:off x="7381875" y="1704976"/>
            <a:ext cx="235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nezralá / naivní buňka</a:t>
            </a:r>
          </a:p>
        </p:txBody>
      </p:sp>
      <p:sp>
        <p:nvSpPr>
          <p:cNvPr id="9226" name="Text Box 67"/>
          <p:cNvSpPr txBox="1">
            <a:spLocks noChangeArrowheads="1"/>
          </p:cNvSpPr>
          <p:nvPr/>
        </p:nvSpPr>
        <p:spPr bwMode="auto">
          <a:xfrm rot="-5400000">
            <a:off x="7046913" y="4902200"/>
            <a:ext cx="3368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specializovaná / diferencovaná 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zralá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4"/>
          <p:cNvGrpSpPr>
            <a:grpSpLocks/>
          </p:cNvGrpSpPr>
          <p:nvPr/>
        </p:nvGrpSpPr>
        <p:grpSpPr bwMode="auto">
          <a:xfrm>
            <a:off x="203200" y="122238"/>
            <a:ext cx="2057400" cy="2006600"/>
            <a:chOff x="272" y="880"/>
            <a:chExt cx="1296" cy="1264"/>
          </a:xfrm>
        </p:grpSpPr>
        <p:sp>
          <p:nvSpPr>
            <p:cNvPr id="10364" name="Rectangle 4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5" name="Rectangle 5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6" name="Rectangle 6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7" name="Rectangle 7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68" name="Rectangle 8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69" name="Rectangle 9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70" name="Rectangle 10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71" name="Rectangle 11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72" name="Rectangle 12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3" name="Group 18"/>
          <p:cNvGrpSpPr>
            <a:grpSpLocks/>
          </p:cNvGrpSpPr>
          <p:nvPr/>
        </p:nvGrpSpPr>
        <p:grpSpPr bwMode="auto">
          <a:xfrm>
            <a:off x="3846513" y="195263"/>
            <a:ext cx="2057400" cy="2006600"/>
            <a:chOff x="272" y="880"/>
            <a:chExt cx="1296" cy="1264"/>
          </a:xfrm>
        </p:grpSpPr>
        <p:sp>
          <p:nvSpPr>
            <p:cNvPr id="10355" name="Rectangle 1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6" name="Rectangle 2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7" name="Rectangle 2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8" name="Rectangle 2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59" name="Rectangle 2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60" name="Rectangle 2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1" name="Rectangle 2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62" name="Rectangle 2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3" name="Rectangle 2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4" name="Group 28"/>
          <p:cNvGrpSpPr>
            <a:grpSpLocks/>
          </p:cNvGrpSpPr>
          <p:nvPr/>
        </p:nvGrpSpPr>
        <p:grpSpPr bwMode="auto">
          <a:xfrm>
            <a:off x="441325" y="2916238"/>
            <a:ext cx="2057400" cy="2006600"/>
            <a:chOff x="272" y="880"/>
            <a:chExt cx="1296" cy="1264"/>
          </a:xfrm>
        </p:grpSpPr>
        <p:sp>
          <p:nvSpPr>
            <p:cNvPr id="10346" name="Rectangle 2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7" name="Rectangle 3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8" name="Rectangle 3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9" name="Rectangle 3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50" name="Rectangle 3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51" name="Rectangle 3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2" name="Rectangle 3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53" name="Rectangle 3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FF99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4" name="Rectangle 3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5" name="Group 38"/>
          <p:cNvGrpSpPr>
            <a:grpSpLocks/>
          </p:cNvGrpSpPr>
          <p:nvPr/>
        </p:nvGrpSpPr>
        <p:grpSpPr bwMode="auto">
          <a:xfrm>
            <a:off x="6629400" y="180975"/>
            <a:ext cx="2057400" cy="2006600"/>
            <a:chOff x="272" y="880"/>
            <a:chExt cx="1296" cy="1264"/>
          </a:xfrm>
        </p:grpSpPr>
        <p:sp>
          <p:nvSpPr>
            <p:cNvPr id="10337" name="Rectangle 3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8" name="Rectangle 4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9" name="Rectangle 4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0" name="Rectangle 4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structure</a:t>
              </a:r>
            </a:p>
          </p:txBody>
        </p:sp>
        <p:sp>
          <p:nvSpPr>
            <p:cNvPr id="10341" name="Rectangle 4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42" name="Rectangle 4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3" name="Rectangle 4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metabolism</a:t>
              </a:r>
            </a:p>
          </p:txBody>
        </p:sp>
        <p:sp>
          <p:nvSpPr>
            <p:cNvPr id="10344" name="Rectangle 4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5" name="Rectangle 4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6" name="Group 58"/>
          <p:cNvGrpSpPr>
            <a:grpSpLocks/>
          </p:cNvGrpSpPr>
          <p:nvPr/>
        </p:nvGrpSpPr>
        <p:grpSpPr bwMode="auto">
          <a:xfrm>
            <a:off x="3608388" y="3100388"/>
            <a:ext cx="2057400" cy="2006600"/>
            <a:chOff x="272" y="880"/>
            <a:chExt cx="1296" cy="1264"/>
          </a:xfrm>
        </p:grpSpPr>
        <p:sp>
          <p:nvSpPr>
            <p:cNvPr id="10328" name="Rectangle 5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9" name="Rectangle 6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0" name="Rectangle 6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1" name="Rectangle 6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252991" name="Rectangle 6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2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cs-CZ" altLang="cs-CZ" sz="800">
                <a:latin typeface="Arial" charset="0"/>
              </a:endParaRPr>
            </a:p>
          </p:txBody>
        </p:sp>
        <p:sp>
          <p:nvSpPr>
            <p:cNvPr id="10333" name="Rectangle 6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4" name="Rectangle 6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35" name="Rectangle 6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6" name="Rectangle 6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7" name="Group 78"/>
          <p:cNvGrpSpPr>
            <a:grpSpLocks/>
          </p:cNvGrpSpPr>
          <p:nvPr/>
        </p:nvGrpSpPr>
        <p:grpSpPr bwMode="auto">
          <a:xfrm>
            <a:off x="6538913" y="2879725"/>
            <a:ext cx="2057400" cy="2006600"/>
            <a:chOff x="272" y="880"/>
            <a:chExt cx="1296" cy="1264"/>
          </a:xfrm>
        </p:grpSpPr>
        <p:sp>
          <p:nvSpPr>
            <p:cNvPr id="10319" name="Rectangle 7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0" name="Rectangle 8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1" name="Rectangle 8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2" name="Rectangle 8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23" name="Rectangle 8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24" name="Rectangle 8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5" name="Rectangle 8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26" name="Rectangle 8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7" name="Rectangle 8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8" name="Group 88"/>
          <p:cNvGrpSpPr>
            <a:grpSpLocks/>
          </p:cNvGrpSpPr>
          <p:nvPr/>
        </p:nvGrpSpPr>
        <p:grpSpPr bwMode="auto">
          <a:xfrm>
            <a:off x="157163" y="4705350"/>
            <a:ext cx="2057400" cy="2006600"/>
            <a:chOff x="272" y="880"/>
            <a:chExt cx="1296" cy="1264"/>
          </a:xfrm>
        </p:grpSpPr>
        <p:sp>
          <p:nvSpPr>
            <p:cNvPr id="10310" name="Rectangle 8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1" name="Rectangle 9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2" name="Rectangle 9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3" name="Rectangle 9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14" name="Rectangle 9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15" name="Rectangle 9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6" name="Rectangle 9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17" name="Rectangle 9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FF99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8" name="Rectangle 9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00"/>
                </a:gs>
                <a:gs pos="100000">
                  <a:srgbClr val="CCFF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10249" name="AutoShape 99"/>
          <p:cNvSpPr>
            <a:spLocks noChangeArrowheads="1"/>
          </p:cNvSpPr>
          <p:nvPr/>
        </p:nvSpPr>
        <p:spPr bwMode="auto">
          <a:xfrm>
            <a:off x="2511425" y="1320800"/>
            <a:ext cx="1058863" cy="276225"/>
          </a:xfrm>
          <a:prstGeom prst="rightArrow">
            <a:avLst>
              <a:gd name="adj1" fmla="val 50000"/>
              <a:gd name="adj2" fmla="val 95833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0" name="AutoShape 100"/>
          <p:cNvSpPr>
            <a:spLocks noChangeArrowheads="1"/>
          </p:cNvSpPr>
          <p:nvPr/>
        </p:nvSpPr>
        <p:spPr bwMode="auto">
          <a:xfrm>
            <a:off x="1262063" y="2308225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1" name="AutoShape 101"/>
          <p:cNvSpPr>
            <a:spLocks noChangeArrowheads="1"/>
          </p:cNvSpPr>
          <p:nvPr/>
        </p:nvSpPr>
        <p:spPr bwMode="auto">
          <a:xfrm>
            <a:off x="6053138" y="1320800"/>
            <a:ext cx="477837" cy="276225"/>
          </a:xfrm>
          <a:prstGeom prst="rightArrow">
            <a:avLst>
              <a:gd name="adj1" fmla="val 50000"/>
              <a:gd name="adj2" fmla="val 43247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2" name="AutoShape 102"/>
          <p:cNvSpPr>
            <a:spLocks noChangeArrowheads="1"/>
          </p:cNvSpPr>
          <p:nvPr/>
        </p:nvSpPr>
        <p:spPr bwMode="auto">
          <a:xfrm>
            <a:off x="4795838" y="2403475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3" name="AutoShape 103"/>
          <p:cNvSpPr>
            <a:spLocks noChangeArrowheads="1"/>
          </p:cNvSpPr>
          <p:nvPr/>
        </p:nvSpPr>
        <p:spPr bwMode="auto">
          <a:xfrm>
            <a:off x="7597775" y="2317750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grpSp>
        <p:nvGrpSpPr>
          <p:cNvPr id="10254" name="Group 68"/>
          <p:cNvGrpSpPr>
            <a:grpSpLocks/>
          </p:cNvGrpSpPr>
          <p:nvPr/>
        </p:nvGrpSpPr>
        <p:grpSpPr bwMode="auto">
          <a:xfrm>
            <a:off x="6934200" y="4718050"/>
            <a:ext cx="2057400" cy="2006600"/>
            <a:chOff x="272" y="880"/>
            <a:chExt cx="1296" cy="1264"/>
          </a:xfrm>
        </p:grpSpPr>
        <p:sp>
          <p:nvSpPr>
            <p:cNvPr id="10301" name="Rectangle 6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2" name="Rectangle 7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3" name="Rectangle 7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4" name="Rectangle 7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05" name="Rectangle 7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06" name="Rectangle 7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7" name="Rectangle 7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08" name="Rectangle 7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9" name="Rectangle 7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55" name="Group 48"/>
          <p:cNvGrpSpPr>
            <a:grpSpLocks/>
          </p:cNvGrpSpPr>
          <p:nvPr/>
        </p:nvGrpSpPr>
        <p:grpSpPr bwMode="auto">
          <a:xfrm>
            <a:off x="3187700" y="4791075"/>
            <a:ext cx="2057400" cy="2006600"/>
            <a:chOff x="272" y="880"/>
            <a:chExt cx="1296" cy="1264"/>
          </a:xfrm>
        </p:grpSpPr>
        <p:sp>
          <p:nvSpPr>
            <p:cNvPr id="10292" name="Rectangle 4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3" name="Rectangle 5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4" name="Rectangle 5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5" name="Rectangle 5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296" name="Rectangle 5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297" name="Rectangle 5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8" name="Rectangle 5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299" name="Rectangle 5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0" name="Rectangle 5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56" name="Group 110"/>
          <p:cNvGrpSpPr>
            <a:grpSpLocks/>
          </p:cNvGrpSpPr>
          <p:nvPr/>
        </p:nvGrpSpPr>
        <p:grpSpPr bwMode="auto">
          <a:xfrm>
            <a:off x="2438400" y="885825"/>
            <a:ext cx="363538" cy="1160463"/>
            <a:chOff x="1536" y="558"/>
            <a:chExt cx="229" cy="731"/>
          </a:xfrm>
        </p:grpSpPr>
        <p:sp>
          <p:nvSpPr>
            <p:cNvPr id="10286" name="Line 104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7" name="Line 105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8" name="Line 106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9" name="Line 107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0" name="Line 108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1" name="Line 109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7" name="Group 111"/>
          <p:cNvGrpSpPr>
            <a:grpSpLocks/>
          </p:cNvGrpSpPr>
          <p:nvPr/>
        </p:nvGrpSpPr>
        <p:grpSpPr bwMode="auto">
          <a:xfrm>
            <a:off x="6029325" y="835025"/>
            <a:ext cx="363538" cy="1160463"/>
            <a:chOff x="1536" y="558"/>
            <a:chExt cx="229" cy="731"/>
          </a:xfrm>
        </p:grpSpPr>
        <p:sp>
          <p:nvSpPr>
            <p:cNvPr id="10280" name="Line 112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1" name="Line 113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2" name="Line 114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3" name="Line 115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4" name="Line 116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5" name="Line 117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8" name="Group 118"/>
          <p:cNvGrpSpPr>
            <a:grpSpLocks/>
          </p:cNvGrpSpPr>
          <p:nvPr/>
        </p:nvGrpSpPr>
        <p:grpSpPr bwMode="auto">
          <a:xfrm rot="5400000">
            <a:off x="1171575" y="1879601"/>
            <a:ext cx="363537" cy="1160462"/>
            <a:chOff x="1536" y="558"/>
            <a:chExt cx="229" cy="731"/>
          </a:xfrm>
        </p:grpSpPr>
        <p:sp>
          <p:nvSpPr>
            <p:cNvPr id="10274" name="Line 119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5" name="Line 120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6" name="Line 121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7" name="Line 122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8" name="Line 123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9" name="Line 124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9" name="Group 125"/>
          <p:cNvGrpSpPr>
            <a:grpSpLocks/>
          </p:cNvGrpSpPr>
          <p:nvPr/>
        </p:nvGrpSpPr>
        <p:grpSpPr bwMode="auto">
          <a:xfrm rot="5400000">
            <a:off x="4733925" y="1930401"/>
            <a:ext cx="363537" cy="1160462"/>
            <a:chOff x="1536" y="558"/>
            <a:chExt cx="229" cy="731"/>
          </a:xfrm>
        </p:grpSpPr>
        <p:sp>
          <p:nvSpPr>
            <p:cNvPr id="10268" name="Line 126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9" name="Line 127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0" name="Line 128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1" name="Line 129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2" name="Line 130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3" name="Line 131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60" name="Group 132"/>
          <p:cNvGrpSpPr>
            <a:grpSpLocks/>
          </p:cNvGrpSpPr>
          <p:nvPr/>
        </p:nvGrpSpPr>
        <p:grpSpPr bwMode="auto">
          <a:xfrm rot="5400000">
            <a:off x="7529513" y="1893887"/>
            <a:ext cx="363538" cy="1160463"/>
            <a:chOff x="1536" y="558"/>
            <a:chExt cx="229" cy="731"/>
          </a:xfrm>
        </p:grpSpPr>
        <p:sp>
          <p:nvSpPr>
            <p:cNvPr id="10262" name="Line 133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3" name="Line 134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Line 135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5" name="Line 136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6" name="Line 137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7" name="Line 138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3067" name="Text Box 139"/>
          <p:cNvSpPr txBox="1">
            <a:spLocks noChangeArrowheads="1"/>
          </p:cNvSpPr>
          <p:nvPr/>
        </p:nvSpPr>
        <p:spPr bwMode="auto">
          <a:xfrm>
            <a:off x="387350" y="5845175"/>
            <a:ext cx="8297863" cy="6365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zachování „stop“ po předchozím fenotypu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067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15499</TotalTime>
  <Words>3091</Words>
  <Application>Microsoft Office PowerPoint</Application>
  <PresentationFormat>Předvádění na obrazovce (4:3)</PresentationFormat>
  <Paragraphs>563</Paragraphs>
  <Slides>75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Arial</vt:lpstr>
      <vt:lpstr>Comic Sans MS</vt:lpstr>
      <vt:lpstr>Symbol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JiPa</dc:creator>
  <cp:lastModifiedBy>JiPa</cp:lastModifiedBy>
  <cp:revision>874</cp:revision>
  <cp:lastPrinted>1601-01-01T00:00:00Z</cp:lastPrinted>
  <dcterms:created xsi:type="dcterms:W3CDTF">1601-01-01T00:00:00Z</dcterms:created>
  <dcterms:modified xsi:type="dcterms:W3CDTF">2022-09-21T12:38:52Z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