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70" r:id="rId5"/>
    <p:sldId id="271" r:id="rId6"/>
    <p:sldId id="272" r:id="rId7"/>
    <p:sldId id="260" r:id="rId8"/>
    <p:sldId id="274" r:id="rId9"/>
    <p:sldId id="273" r:id="rId10"/>
    <p:sldId id="266" r:id="rId11"/>
    <p:sldId id="26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4" autoAdjust="0"/>
    <p:restoredTop sz="94660"/>
  </p:normalViewPr>
  <p:slideViewPr>
    <p:cSldViewPr snapToGrid="0">
      <p:cViewPr varScale="1">
        <p:scale>
          <a:sx n="35" d="100"/>
          <a:sy n="35" d="100"/>
        </p:scale>
        <p:origin x="44" y="10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59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25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58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64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258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14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5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12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46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32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25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53B8975-5C17-456A-9461-A13A09966591}" type="datetimeFigureOut">
              <a:rPr lang="cs-CZ" smtClean="0"/>
              <a:t>16.01.2023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B4DAD99-296F-47F1-983F-C5A95C58C7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rpi.edu/luwakkey/2518" TargetMode="External"/><Relationship Id="rId7" Type="http://schemas.openxmlformats.org/officeDocument/2006/relationships/hyperlink" Target="https://www.osel.cz/4105-tajemstvi-rychlosti-delfinu.html?typ=odpoved&amp;id_prispevku=104298" TargetMode="External"/><Relationship Id="rId2" Type="http://schemas.openxmlformats.org/officeDocument/2006/relationships/hyperlink" Target="https://www.researchgate.net/publication/6168636_The_myth_and_reality_of_Gray's_paradox_Implication_of_dolphin_drag_reduction_for_technology/link/00b495245dc33a9d97000000/downlo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nes.cz/technet/veda/delfini-paradox-nahe-plavkyne-mikrobubliny.A140219_145752_veda_pka" TargetMode="External"/><Relationship Id="rId5" Type="http://schemas.openxmlformats.org/officeDocument/2006/relationships/hyperlink" Target="https://wikijii.com/wiki/Gray%27s_paradox" TargetMode="External"/><Relationship Id="rId4" Type="http://schemas.openxmlformats.org/officeDocument/2006/relationships/hyperlink" Target="https://www.sciencedaily.com/releases/2008/11/081124131334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8450DA-0390-42BA-9BEC-72DD1F593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Grayův</a:t>
            </a:r>
            <a:r>
              <a:rPr lang="cs-CZ" dirty="0"/>
              <a:t> paradox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F2B6D30-10A9-4EC7-9BC5-27147FCB4E34}"/>
              </a:ext>
            </a:extLst>
          </p:cNvPr>
          <p:cNvSpPr txBox="1"/>
          <p:nvPr/>
        </p:nvSpPr>
        <p:spPr>
          <a:xfrm>
            <a:off x="1600200" y="4106636"/>
            <a:ext cx="9615487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je možné, že delfíni dokážou plavat rychleji, než teoreticky umožňují jejích svaly?</a:t>
            </a:r>
          </a:p>
        </p:txBody>
      </p:sp>
    </p:spTree>
    <p:extLst>
      <p:ext uri="{BB962C8B-B14F-4D97-AF65-F5344CB8AC3E}">
        <p14:creationId xmlns:p14="http://schemas.microsoft.com/office/powerpoint/2010/main" val="43015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9B3BA-6738-44E0-8B9F-B6B7AF80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3DE29F0-756E-4A3B-972E-82905C43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87912"/>
          </a:xfrm>
        </p:spPr>
        <p:txBody>
          <a:bodyPr>
            <a:normAutofit/>
          </a:bodyPr>
          <a:lstStyle/>
          <a:p>
            <a:r>
              <a:rPr lang="cs-CZ" sz="1600" dirty="0">
                <a:hlinkClick r:id="rId2"/>
              </a:rPr>
              <a:t>https://www.nature.com/articles/srep05904</a:t>
            </a:r>
          </a:p>
          <a:p>
            <a:r>
              <a:rPr lang="cs-CZ" sz="1600" dirty="0">
                <a:hlinkClick r:id="rId2"/>
              </a:rPr>
              <a:t>https://www.researchgate.net/publication/6168636_The_myth_and_reality_of_Gray's_paradox_Implication_of_dolphin_drag_reduction_for_technology/link/00b495245dc33a9d97000000/download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https://news.rpi.edu/luwakkey/2518</a:t>
            </a:r>
            <a:endParaRPr lang="cs-CZ" sz="1600" dirty="0"/>
          </a:p>
          <a:p>
            <a:r>
              <a:rPr lang="cs-CZ" sz="1600" dirty="0">
                <a:hlinkClick r:id="rId4"/>
              </a:rPr>
              <a:t>https://www.sciencedaily.com/releases/2008/11/081124131334.htm</a:t>
            </a:r>
            <a:endParaRPr lang="cs-CZ" sz="1600" dirty="0"/>
          </a:p>
          <a:p>
            <a:r>
              <a:rPr lang="cs-CZ" sz="1600" dirty="0">
                <a:hlinkClick r:id="rId5"/>
              </a:rPr>
              <a:t>https://wikijii.com/wiki/Gray%27s_paradox</a:t>
            </a:r>
            <a:endParaRPr lang="cs-CZ" sz="1600" dirty="0"/>
          </a:p>
          <a:p>
            <a:r>
              <a:rPr lang="cs-CZ" sz="1600" dirty="0">
                <a:hlinkClick r:id="rId6"/>
              </a:rPr>
              <a:t>https://www.idnes.cz/technet/veda/delfini-paradox-nahe-plavkyne-mikrobubliny.A140219_145752_veda_pka</a:t>
            </a:r>
            <a:endParaRPr lang="cs-CZ" sz="1600" dirty="0"/>
          </a:p>
          <a:p>
            <a:r>
              <a:rPr lang="cs-CZ" sz="1600" dirty="0">
                <a:hlinkClick r:id="rId7"/>
              </a:rPr>
              <a:t>https://www.osel.cz/4105-tajemstvi-rychlosti-delfinu.html?typ=odpoved&amp;id_prispevku=104298</a:t>
            </a:r>
            <a:endParaRPr lang="cs-CZ" sz="1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B04DED0-956B-459F-92AB-0A524157BA56}"/>
              </a:ext>
            </a:extLst>
          </p:cNvPr>
          <p:cNvSpPr txBox="1"/>
          <p:nvPr/>
        </p:nvSpPr>
        <p:spPr>
          <a:xfrm>
            <a:off x="10186988" y="6225956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Adéla Koňaříková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43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DF88C-A40A-4B49-8D87-E4ECDD3C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Grayův</a:t>
            </a:r>
            <a:r>
              <a:rPr lang="cs-CZ" dirty="0"/>
              <a:t> chybný předpoklad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21537-A99A-44BC-BD51-1B966C141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2014</a:t>
            </a:r>
          </a:p>
          <a:p>
            <a:r>
              <a:rPr lang="cs-CZ" dirty="0"/>
              <a:t>Matematický důkaz</a:t>
            </a:r>
          </a:p>
          <a:p>
            <a:r>
              <a:rPr lang="cs-CZ" dirty="0"/>
              <a:t>Koncept energetické kaskády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49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5E2B7C3-C056-4FA2-B6E0-7B6A84E93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63" t="70112" r="67464" b="22927"/>
          <a:stretch/>
        </p:blipFill>
        <p:spPr bwMode="auto">
          <a:xfrm>
            <a:off x="2231136" y="1711547"/>
            <a:ext cx="8249412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E85B71E-DDB8-497B-B5DA-56EC2A130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5" t="82554" r="65544" b="10057"/>
          <a:stretch/>
        </p:blipFill>
        <p:spPr bwMode="auto">
          <a:xfrm>
            <a:off x="2231136" y="3643409"/>
            <a:ext cx="8249412" cy="1207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614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A38B2-1700-4363-9064-EE2F280D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DELFÍNI PLAVOU DALEKO RYCHLEJI, NEŽ BY MĚLI – James </a:t>
            </a:r>
            <a:r>
              <a:rPr lang="cs-CZ" dirty="0" err="1"/>
              <a:t>Gray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A6C143-E76F-4003-BA3A-2179EC0C2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1936</a:t>
            </a:r>
          </a:p>
          <a:p>
            <a:r>
              <a:rPr lang="cs-CZ" dirty="0"/>
              <a:t>Britský zoolog Sir James </a:t>
            </a:r>
            <a:r>
              <a:rPr lang="cs-CZ" dirty="0" err="1"/>
              <a:t>Gray</a:t>
            </a:r>
            <a:endParaRPr lang="cs-CZ" dirty="0"/>
          </a:p>
          <a:p>
            <a:r>
              <a:rPr lang="cs-CZ" dirty="0"/>
              <a:t>&lt;30 km/h</a:t>
            </a:r>
          </a:p>
          <a:p>
            <a:r>
              <a:rPr lang="cs-CZ" dirty="0"/>
              <a:t>Předmět mnohých debat</a:t>
            </a:r>
          </a:p>
        </p:txBody>
      </p:sp>
    </p:spTree>
    <p:extLst>
      <p:ext uri="{BB962C8B-B14F-4D97-AF65-F5344CB8AC3E}">
        <p14:creationId xmlns:p14="http://schemas.microsoft.com/office/powerpoint/2010/main" val="207322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5E83-9119-4522-AC66-BBCE51AA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Kůže delfína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92DB3-9C9E-467F-BB9A-34414CA1E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Anti-drag vlastnosti?</a:t>
            </a:r>
          </a:p>
          <a:p>
            <a:r>
              <a:rPr lang="cs-CZ" dirty="0">
                <a:solidFill>
                  <a:srgbClr val="263238"/>
                </a:solidFill>
                <a:latin typeface="Inter"/>
              </a:rPr>
              <a:t>R</a:t>
            </a:r>
            <a:r>
              <a:rPr lang="cs-CZ" b="0" i="0" dirty="0">
                <a:solidFill>
                  <a:srgbClr val="263238"/>
                </a:solidFill>
                <a:effectLst/>
                <a:latin typeface="Inter"/>
              </a:rPr>
              <a:t>ychlejší torpéda</a:t>
            </a:r>
          </a:p>
        </p:txBody>
      </p:sp>
      <p:pic>
        <p:nvPicPr>
          <p:cNvPr id="1026" name="Picture 2" descr="All About Bottlenose Dolphins - Physical Characteristics | SeaWorld Parks &amp;  Entertainment">
            <a:extLst>
              <a:ext uri="{FF2B5EF4-FFF2-40B4-BE49-F238E27FC236}">
                <a16:creationId xmlns:a16="http://schemas.microsoft.com/office/drawing/2014/main" id="{3FA18FA2-2518-4FEB-A23B-9CD562CA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55" y="3119187"/>
            <a:ext cx="4135977" cy="31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7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73832-5022-4DD0-8449-BD56EEFD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Sovětské plavkyně</a:t>
            </a:r>
          </a:p>
        </p:txBody>
      </p:sp>
      <p:pic>
        <p:nvPicPr>
          <p:cNvPr id="4" name="Zástupný obsah 3" descr="Tajemství delfínů měly odhalit nahé plavkyně, pomohly až mikrobubliny -  iDNES.cz">
            <a:extLst>
              <a:ext uri="{FF2B5EF4-FFF2-40B4-BE49-F238E27FC236}">
                <a16:creationId xmlns:a16="http://schemas.microsoft.com/office/drawing/2014/main" id="{38A89401-1627-4D28-B960-88FF66D18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949541" y="778088"/>
            <a:ext cx="4292917" cy="7359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2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30342-D62C-456E-85B1-8FA4507E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Kůže kytovců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0F49A-CA30-4200-A565-AA835BF8C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chlupové folikuly</a:t>
            </a:r>
          </a:p>
          <a:p>
            <a:r>
              <a:rPr lang="cs-CZ" dirty="0"/>
              <a:t>nemá žlázy</a:t>
            </a:r>
          </a:p>
          <a:p>
            <a:r>
              <a:rPr lang="cs-CZ" dirty="0"/>
              <a:t>je silnější</a:t>
            </a:r>
          </a:p>
          <a:p>
            <a:r>
              <a:rPr lang="cs-CZ" dirty="0"/>
              <a:t>nerohovatí</a:t>
            </a:r>
          </a:p>
          <a:p>
            <a:r>
              <a:rPr lang="cs-CZ" dirty="0"/>
              <a:t>má jiné krevní zásobení</a:t>
            </a:r>
          </a:p>
          <a:p>
            <a:r>
              <a:rPr lang="cs-CZ" dirty="0"/>
              <a:t>poměrně velké množství </a:t>
            </a:r>
            <a:r>
              <a:rPr lang="cs-CZ" dirty="0" err="1"/>
              <a:t>blubberu</a:t>
            </a:r>
            <a:r>
              <a:rPr lang="cs-CZ" dirty="0"/>
              <a:t> (vrstva podkožního tuku) s kolagenem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46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56288-8CAE-474C-BD30-E7590EAB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GRAYŮV </a:t>
            </a:r>
            <a:r>
              <a:rPr lang="cs-CZ" dirty="0" err="1"/>
              <a:t>PARADOx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701F6E-D5A4-4200-9FFA-902D209D2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>
                <a:solidFill>
                  <a:srgbClr val="263238"/>
                </a:solidFill>
                <a:latin typeface="Inter"/>
              </a:rPr>
              <a:t>Timothy </a:t>
            </a:r>
            <a:r>
              <a:rPr lang="cs-CZ" dirty="0" err="1">
                <a:solidFill>
                  <a:srgbClr val="263238"/>
                </a:solidFill>
                <a:latin typeface="Inter"/>
              </a:rPr>
              <a:t>Wei</a:t>
            </a:r>
            <a:r>
              <a:rPr lang="cs-CZ" dirty="0">
                <a:solidFill>
                  <a:srgbClr val="263238"/>
                </a:solidFill>
                <a:latin typeface="Inter"/>
              </a:rPr>
              <a:t>, Frank </a:t>
            </a:r>
            <a:r>
              <a:rPr lang="cs-CZ" dirty="0" err="1">
                <a:solidFill>
                  <a:srgbClr val="263238"/>
                </a:solidFill>
                <a:latin typeface="Inter"/>
              </a:rPr>
              <a:t>Fish</a:t>
            </a:r>
            <a:r>
              <a:rPr lang="cs-CZ" dirty="0">
                <a:solidFill>
                  <a:srgbClr val="263238"/>
                </a:solidFill>
                <a:latin typeface="Inter"/>
              </a:rPr>
              <a:t>, Paul </a:t>
            </a:r>
            <a:r>
              <a:rPr lang="cs-CZ" dirty="0" err="1">
                <a:solidFill>
                  <a:srgbClr val="263238"/>
                </a:solidFill>
                <a:latin typeface="Inter"/>
              </a:rPr>
              <a:t>Legac</a:t>
            </a:r>
            <a:endParaRPr lang="cs-CZ" dirty="0">
              <a:solidFill>
                <a:srgbClr val="263238"/>
              </a:solidFill>
              <a:latin typeface="Inter"/>
            </a:endParaRPr>
          </a:p>
          <a:p>
            <a:pPr lvl="1"/>
            <a:r>
              <a:rPr lang="en-US" dirty="0">
                <a:solidFill>
                  <a:srgbClr val="263238"/>
                </a:solidFill>
                <a:latin typeface="Inter"/>
              </a:rPr>
              <a:t>University of California v Santa Cruz</a:t>
            </a:r>
            <a:endParaRPr lang="cs-CZ" dirty="0">
              <a:solidFill>
                <a:srgbClr val="263238"/>
              </a:solidFill>
              <a:latin typeface="Inter"/>
            </a:endParaRPr>
          </a:p>
          <a:p>
            <a:pPr lvl="1"/>
            <a:r>
              <a:rPr lang="cs-CZ" dirty="0">
                <a:solidFill>
                  <a:srgbClr val="263238"/>
                </a:solidFill>
                <a:latin typeface="Inter"/>
              </a:rPr>
              <a:t>Stěna mikroskopických bublin</a:t>
            </a:r>
          </a:p>
          <a:p>
            <a:pPr lvl="1"/>
            <a:r>
              <a:rPr lang="cs-CZ" dirty="0">
                <a:solidFill>
                  <a:srgbClr val="263238"/>
                </a:solidFill>
                <a:latin typeface="Inter"/>
              </a:rPr>
              <a:t>Snímání delfínů pomocí kamery</a:t>
            </a:r>
          </a:p>
          <a:p>
            <a:pPr lvl="1"/>
            <a:r>
              <a:rPr lang="cs-CZ" dirty="0">
                <a:solidFill>
                  <a:srgbClr val="263238"/>
                </a:solidFill>
                <a:latin typeface="Inter"/>
              </a:rPr>
              <a:t>Pohyb bublin </a:t>
            </a:r>
          </a:p>
          <a:p>
            <a:pPr lvl="1"/>
            <a:r>
              <a:rPr lang="cs-CZ" dirty="0">
                <a:solidFill>
                  <a:srgbClr val="263238"/>
                </a:solidFill>
                <a:latin typeface="Inter"/>
              </a:rPr>
              <a:t>Delfín dokáže ocasní ploutví při plavání vyvinout sílu kolem 100 kg </a:t>
            </a:r>
          </a:p>
          <a:p>
            <a:pPr lvl="1"/>
            <a:endParaRPr lang="cs-CZ" dirty="0">
              <a:solidFill>
                <a:srgbClr val="263238"/>
              </a:solidFill>
              <a:latin typeface="Inter"/>
            </a:endParaRPr>
          </a:p>
          <a:p>
            <a:pPr lvl="1"/>
            <a:endParaRPr lang="cs-CZ" dirty="0">
              <a:solidFill>
                <a:srgbClr val="263238"/>
              </a:solidFill>
              <a:latin typeface="Inter"/>
            </a:endParaRPr>
          </a:p>
          <a:p>
            <a:endParaRPr lang="cs-CZ" b="0" i="0" dirty="0">
              <a:solidFill>
                <a:srgbClr val="263238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97973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8B6374-3A84-4F58-8326-D2B69580F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DAF7DE-2E95-4688-BB81-CBCCD3CA7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7" t="29944" r="37694" b="17230"/>
          <a:stretch/>
        </p:blipFill>
        <p:spPr bwMode="auto">
          <a:xfrm>
            <a:off x="939800" y="477146"/>
            <a:ext cx="10524002" cy="5903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13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74C365-AF5C-4B32-A1F0-ED6EC23C0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Delfíni mají dostatek svalové hmoty k tomu, aby plavbu ve vysoké rychlosti zvládli</a:t>
            </a:r>
          </a:p>
          <a:p>
            <a:r>
              <a:rPr lang="cs-CZ" dirty="0" err="1"/>
              <a:t>Gray</a:t>
            </a:r>
            <a:r>
              <a:rPr lang="cs-CZ" dirty="0"/>
              <a:t> značně podcenil výkon, který dokáží delfíni svými svaly vyprodukovat</a:t>
            </a:r>
          </a:p>
          <a:p>
            <a:pPr lvl="1"/>
            <a:r>
              <a:rPr lang="cs-CZ" dirty="0"/>
              <a:t>Zázračné vlastnosti delfíní kůže X</a:t>
            </a:r>
          </a:p>
          <a:p>
            <a:r>
              <a:rPr lang="cs-CZ" dirty="0"/>
              <a:t>Delfíni jsou silnější, než se </a:t>
            </a:r>
            <a:r>
              <a:rPr lang="cs-CZ" dirty="0" err="1"/>
              <a:t>Gray</a:t>
            </a:r>
            <a:r>
              <a:rPr lang="cs-CZ" dirty="0"/>
              <a:t> domníval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90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AA096-9C8B-4025-AE02-174D08F87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740" y="4639859"/>
            <a:ext cx="3694176" cy="36933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Kosatka dravá -  56 km/h</a:t>
            </a:r>
          </a:p>
          <a:p>
            <a:endParaRPr lang="cs-CZ" dirty="0"/>
          </a:p>
        </p:txBody>
      </p:sp>
      <p:pic>
        <p:nvPicPr>
          <p:cNvPr id="2050" name="Picture 2" descr="Sviňucha běloploutvá – Seznam.cz">
            <a:extLst>
              <a:ext uri="{FF2B5EF4-FFF2-40B4-BE49-F238E27FC236}">
                <a16:creationId xmlns:a16="http://schemas.microsoft.com/office/drawing/2014/main" id="{A6075C08-5303-4C04-BFAF-FC85551B5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84" y="464938"/>
            <a:ext cx="2065970" cy="310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rcholový mořský lovec: (Ne)právem obávané kosatky dravé | 100+1 zahraniční  zajímavost">
            <a:extLst>
              <a:ext uri="{FF2B5EF4-FFF2-40B4-BE49-F238E27FC236}">
                <a16:creationId xmlns:a16="http://schemas.microsoft.com/office/drawing/2014/main" id="{6C172DA3-C64B-4475-87E6-B5015EF88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92" y="2230968"/>
            <a:ext cx="3591877" cy="239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8BEDE21-B593-458C-9DE6-C547B37097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25" t="35825" r="42714" b="20486"/>
          <a:stretch/>
        </p:blipFill>
        <p:spPr bwMode="auto">
          <a:xfrm>
            <a:off x="942143" y="1355468"/>
            <a:ext cx="2017368" cy="2331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4656605-2CA2-497D-9FA5-E99B6679F856}"/>
              </a:ext>
            </a:extLst>
          </p:cNvPr>
          <p:cNvSpPr txBox="1"/>
          <p:nvPr/>
        </p:nvSpPr>
        <p:spPr>
          <a:xfrm>
            <a:off x="784778" y="896760"/>
            <a:ext cx="543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Delfín obecný – 60 km/h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7A8E167-3A6B-4BB7-8BF5-5B7009755DB1}"/>
              </a:ext>
            </a:extLst>
          </p:cNvPr>
          <p:cNvSpPr txBox="1"/>
          <p:nvPr/>
        </p:nvSpPr>
        <p:spPr>
          <a:xfrm>
            <a:off x="8915400" y="3686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Sviňucha běloploutvá – 30 km/h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1143997-4280-4C8D-93C4-5A983726DB49}"/>
              </a:ext>
            </a:extLst>
          </p:cNvPr>
          <p:cNvCxnSpPr/>
          <p:nvPr/>
        </p:nvCxnSpPr>
        <p:spPr>
          <a:xfrm>
            <a:off x="4239260" y="147470"/>
            <a:ext cx="0" cy="664210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4" name="Picture 6" descr="Delfín obecný (Delphinus delphis) - ChovZvířat.cz">
            <a:extLst>
              <a:ext uri="{FF2B5EF4-FFF2-40B4-BE49-F238E27FC236}">
                <a16:creationId xmlns:a16="http://schemas.microsoft.com/office/drawing/2014/main" id="{E305E6EF-1C2D-40D8-8888-FE80E62CB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4" y="4225805"/>
            <a:ext cx="3390617" cy="22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93070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770</TotalTime>
  <Words>318</Words>
  <Application>Microsoft Office PowerPoint</Application>
  <PresentationFormat>Širokoúhlá obrazovka</PresentationFormat>
  <Paragraphs>49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Inter</vt:lpstr>
      <vt:lpstr>Balík</vt:lpstr>
      <vt:lpstr>Grayův paradox </vt:lpstr>
      <vt:lpstr>DELFÍNI PLAVOU DALEKO RYCHLEJI, NEŽ BY MĚLI – James Gray</vt:lpstr>
      <vt:lpstr>Kůže delfína</vt:lpstr>
      <vt:lpstr>Sovětské plavkyně</vt:lpstr>
      <vt:lpstr>Kůže kytovců</vt:lpstr>
      <vt:lpstr>GRAYŮV PARADOx</vt:lpstr>
      <vt:lpstr>Prezentace aplikace PowerPoint</vt:lpstr>
      <vt:lpstr>Prezentace aplikace PowerPoint</vt:lpstr>
      <vt:lpstr>Prezentace aplikace PowerPoint</vt:lpstr>
      <vt:lpstr>zdroje</vt:lpstr>
      <vt:lpstr>Grayův chybný předpoklad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Grayův paradox </dc:title>
  <dc:creator>Adéla Koňaříková</dc:creator>
  <cp:lastModifiedBy>Adéla Koňaříková</cp:lastModifiedBy>
  <cp:revision>1</cp:revision>
  <dcterms:created xsi:type="dcterms:W3CDTF">2023-01-16T11:54:00Z</dcterms:created>
  <dcterms:modified xsi:type="dcterms:W3CDTF">2023-01-17T00:44:13Z</dcterms:modified>
</cp:coreProperties>
</file>