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9" r:id="rId11"/>
    <p:sldId id="270" r:id="rId12"/>
    <p:sldId id="271" r:id="rId13"/>
    <p:sldId id="272" r:id="rId14"/>
    <p:sldId id="268" r:id="rId15"/>
    <p:sldId id="265" r:id="rId16"/>
    <p:sldId id="267" r:id="rId17"/>
    <p:sldId id="266" r:id="rId18"/>
    <p:sldId id="273" r:id="rId19"/>
    <p:sldId id="274" r:id="rId20"/>
    <p:sldId id="275" r:id="rId21"/>
    <p:sldId id="276" r:id="rId22"/>
    <p:sldId id="277" r:id="rId23"/>
    <p:sldId id="278" r:id="rId24"/>
    <p:sldId id="288" r:id="rId25"/>
    <p:sldId id="279" r:id="rId26"/>
    <p:sldId id="280" r:id="rId27"/>
    <p:sldId id="281" r:id="rId28"/>
    <p:sldId id="284" r:id="rId29"/>
    <p:sldId id="285" r:id="rId30"/>
    <p:sldId id="282" r:id="rId31"/>
    <p:sldId id="283" r:id="rId32"/>
    <p:sldId id="286" r:id="rId3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2" d="100"/>
          <a:sy n="102" d="100"/>
        </p:scale>
        <p:origin x="87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201F5-82DC-476E-9EAA-6EE0BCDF5C5B}" type="datetimeFigureOut">
              <a:rPr lang="cs-CZ" smtClean="0"/>
              <a:t>12.09.2022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262401-3F44-481A-874D-8CEEA8A9140E}" type="slidenum">
              <a:rPr lang="cs-CZ" smtClean="0"/>
              <a:t>‹#›</a:t>
            </a:fld>
            <a:endParaRPr lang="cs-CZ"/>
          </a:p>
        </p:txBody>
      </p:sp>
    </p:spTree>
    <p:extLst>
      <p:ext uri="{BB962C8B-B14F-4D97-AF65-F5344CB8AC3E}">
        <p14:creationId xmlns:p14="http://schemas.microsoft.com/office/powerpoint/2010/main" val="312015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Terry </a:t>
            </a:r>
            <a:r>
              <a:rPr lang="cs-CZ" dirty="0" err="1"/>
              <a:t>Vaughan</a:t>
            </a:r>
            <a:endParaRPr lang="cs-CZ" dirty="0"/>
          </a:p>
        </p:txBody>
      </p:sp>
      <p:sp>
        <p:nvSpPr>
          <p:cNvPr id="4" name="Zástupný symbol pro číslo snímku 3"/>
          <p:cNvSpPr>
            <a:spLocks noGrp="1"/>
          </p:cNvSpPr>
          <p:nvPr>
            <p:ph type="sldNum" sz="quarter" idx="5"/>
          </p:nvPr>
        </p:nvSpPr>
        <p:spPr/>
        <p:txBody>
          <a:bodyPr/>
          <a:lstStyle/>
          <a:p>
            <a:fld id="{F7262401-3F44-481A-874D-8CEEA8A9140E}" type="slidenum">
              <a:rPr lang="cs-CZ" smtClean="0"/>
              <a:t>3</a:t>
            </a:fld>
            <a:endParaRPr lang="cs-CZ"/>
          </a:p>
        </p:txBody>
      </p:sp>
    </p:spTree>
    <p:extLst>
      <p:ext uri="{BB962C8B-B14F-4D97-AF65-F5344CB8AC3E}">
        <p14:creationId xmlns:p14="http://schemas.microsoft.com/office/powerpoint/2010/main" val="1724938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06B89C-0DED-0216-3DAC-DFB841F213F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9C7146C-9952-D3DD-2F8E-887EFB0DBC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DCD812B-E04A-0536-151F-568FF1263152}"/>
              </a:ext>
            </a:extLst>
          </p:cNvPr>
          <p:cNvSpPr>
            <a:spLocks noGrp="1"/>
          </p:cNvSpPr>
          <p:nvPr>
            <p:ph type="dt" sz="half" idx="10"/>
          </p:nvPr>
        </p:nvSpPr>
        <p:spPr/>
        <p:txBody>
          <a:bodyPr/>
          <a:lstStyle/>
          <a:p>
            <a:fld id="{0EC0B971-E77D-4B80-8475-ADE368FB871A}" type="datetimeFigureOut">
              <a:rPr lang="cs-CZ" smtClean="0"/>
              <a:t>12.09.2022</a:t>
            </a:fld>
            <a:endParaRPr lang="cs-CZ"/>
          </a:p>
        </p:txBody>
      </p:sp>
      <p:sp>
        <p:nvSpPr>
          <p:cNvPr id="5" name="Zástupný symbol pro zápatí 4">
            <a:extLst>
              <a:ext uri="{FF2B5EF4-FFF2-40B4-BE49-F238E27FC236}">
                <a16:creationId xmlns:a16="http://schemas.microsoft.com/office/drawing/2014/main" id="{FB456670-8FE0-E920-2A0C-5C51A111996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E5CB7FD-B154-9C15-C54F-6E2E47A408A6}"/>
              </a:ext>
            </a:extLst>
          </p:cNvPr>
          <p:cNvSpPr>
            <a:spLocks noGrp="1"/>
          </p:cNvSpPr>
          <p:nvPr>
            <p:ph type="sldNum" sz="quarter" idx="12"/>
          </p:nvPr>
        </p:nvSpPr>
        <p:spPr/>
        <p:txBody>
          <a:bodyPr/>
          <a:lstStyle/>
          <a:p>
            <a:fld id="{8CC5289B-A517-450D-AEB9-14966FDC34A5}" type="slidenum">
              <a:rPr lang="cs-CZ" smtClean="0"/>
              <a:t>‹#›</a:t>
            </a:fld>
            <a:endParaRPr lang="cs-CZ"/>
          </a:p>
        </p:txBody>
      </p:sp>
    </p:spTree>
    <p:extLst>
      <p:ext uri="{BB962C8B-B14F-4D97-AF65-F5344CB8AC3E}">
        <p14:creationId xmlns:p14="http://schemas.microsoft.com/office/powerpoint/2010/main" val="2360279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DC8637-3EA3-C318-91F1-5181893C8F9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CD715FD-95C0-A942-65D4-6855C5944D3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5CEF7A8-A319-80EF-E390-D98045187902}"/>
              </a:ext>
            </a:extLst>
          </p:cNvPr>
          <p:cNvSpPr>
            <a:spLocks noGrp="1"/>
          </p:cNvSpPr>
          <p:nvPr>
            <p:ph type="dt" sz="half" idx="10"/>
          </p:nvPr>
        </p:nvSpPr>
        <p:spPr/>
        <p:txBody>
          <a:bodyPr/>
          <a:lstStyle/>
          <a:p>
            <a:fld id="{0EC0B971-E77D-4B80-8475-ADE368FB871A}" type="datetimeFigureOut">
              <a:rPr lang="cs-CZ" smtClean="0"/>
              <a:t>12.09.2022</a:t>
            </a:fld>
            <a:endParaRPr lang="cs-CZ"/>
          </a:p>
        </p:txBody>
      </p:sp>
      <p:sp>
        <p:nvSpPr>
          <p:cNvPr id="5" name="Zástupný symbol pro zápatí 4">
            <a:extLst>
              <a:ext uri="{FF2B5EF4-FFF2-40B4-BE49-F238E27FC236}">
                <a16:creationId xmlns:a16="http://schemas.microsoft.com/office/drawing/2014/main" id="{AFEF69EC-2140-75DA-F882-B2B78581870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9CEA87F-8608-289E-8C3F-7176F4F9E03A}"/>
              </a:ext>
            </a:extLst>
          </p:cNvPr>
          <p:cNvSpPr>
            <a:spLocks noGrp="1"/>
          </p:cNvSpPr>
          <p:nvPr>
            <p:ph type="sldNum" sz="quarter" idx="12"/>
          </p:nvPr>
        </p:nvSpPr>
        <p:spPr/>
        <p:txBody>
          <a:bodyPr/>
          <a:lstStyle/>
          <a:p>
            <a:fld id="{8CC5289B-A517-450D-AEB9-14966FDC34A5}" type="slidenum">
              <a:rPr lang="cs-CZ" smtClean="0"/>
              <a:t>‹#›</a:t>
            </a:fld>
            <a:endParaRPr lang="cs-CZ"/>
          </a:p>
        </p:txBody>
      </p:sp>
    </p:spTree>
    <p:extLst>
      <p:ext uri="{BB962C8B-B14F-4D97-AF65-F5344CB8AC3E}">
        <p14:creationId xmlns:p14="http://schemas.microsoft.com/office/powerpoint/2010/main" val="2181716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BAAAE8A-9FBD-F1D2-317F-65F8D67B883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7C26EF1A-2DAF-6984-39BF-F94CEA26206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1414B03-0B58-F953-D570-4F85A64825E3}"/>
              </a:ext>
            </a:extLst>
          </p:cNvPr>
          <p:cNvSpPr>
            <a:spLocks noGrp="1"/>
          </p:cNvSpPr>
          <p:nvPr>
            <p:ph type="dt" sz="half" idx="10"/>
          </p:nvPr>
        </p:nvSpPr>
        <p:spPr/>
        <p:txBody>
          <a:bodyPr/>
          <a:lstStyle/>
          <a:p>
            <a:fld id="{0EC0B971-E77D-4B80-8475-ADE368FB871A}" type="datetimeFigureOut">
              <a:rPr lang="cs-CZ" smtClean="0"/>
              <a:t>12.09.2022</a:t>
            </a:fld>
            <a:endParaRPr lang="cs-CZ"/>
          </a:p>
        </p:txBody>
      </p:sp>
      <p:sp>
        <p:nvSpPr>
          <p:cNvPr id="5" name="Zástupný symbol pro zápatí 4">
            <a:extLst>
              <a:ext uri="{FF2B5EF4-FFF2-40B4-BE49-F238E27FC236}">
                <a16:creationId xmlns:a16="http://schemas.microsoft.com/office/drawing/2014/main" id="{1C67CF70-2776-04C8-C1BD-01BE98909F5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74725C3-188F-6584-C957-8C5A6F434502}"/>
              </a:ext>
            </a:extLst>
          </p:cNvPr>
          <p:cNvSpPr>
            <a:spLocks noGrp="1"/>
          </p:cNvSpPr>
          <p:nvPr>
            <p:ph type="sldNum" sz="quarter" idx="12"/>
          </p:nvPr>
        </p:nvSpPr>
        <p:spPr/>
        <p:txBody>
          <a:bodyPr/>
          <a:lstStyle/>
          <a:p>
            <a:fld id="{8CC5289B-A517-450D-AEB9-14966FDC34A5}" type="slidenum">
              <a:rPr lang="cs-CZ" smtClean="0"/>
              <a:t>‹#›</a:t>
            </a:fld>
            <a:endParaRPr lang="cs-CZ"/>
          </a:p>
        </p:txBody>
      </p:sp>
    </p:spTree>
    <p:extLst>
      <p:ext uri="{BB962C8B-B14F-4D97-AF65-F5344CB8AC3E}">
        <p14:creationId xmlns:p14="http://schemas.microsoft.com/office/powerpoint/2010/main" val="34245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0E4C6-8922-5CE9-00C1-A6E719E90C6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66D044B-79BE-8FEB-6802-10EFF64896F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F7E412D-57C9-F78F-DAA5-854917BBABE8}"/>
              </a:ext>
            </a:extLst>
          </p:cNvPr>
          <p:cNvSpPr>
            <a:spLocks noGrp="1"/>
          </p:cNvSpPr>
          <p:nvPr>
            <p:ph type="dt" sz="half" idx="10"/>
          </p:nvPr>
        </p:nvSpPr>
        <p:spPr/>
        <p:txBody>
          <a:bodyPr/>
          <a:lstStyle/>
          <a:p>
            <a:fld id="{0EC0B971-E77D-4B80-8475-ADE368FB871A}" type="datetimeFigureOut">
              <a:rPr lang="cs-CZ" smtClean="0"/>
              <a:t>12.09.2022</a:t>
            </a:fld>
            <a:endParaRPr lang="cs-CZ"/>
          </a:p>
        </p:txBody>
      </p:sp>
      <p:sp>
        <p:nvSpPr>
          <p:cNvPr id="5" name="Zástupný symbol pro zápatí 4">
            <a:extLst>
              <a:ext uri="{FF2B5EF4-FFF2-40B4-BE49-F238E27FC236}">
                <a16:creationId xmlns:a16="http://schemas.microsoft.com/office/drawing/2014/main" id="{4F8ABF80-0938-CBAE-8DDB-F7C1DAFC56E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55FEB38-92F6-25FB-7706-393849642126}"/>
              </a:ext>
            </a:extLst>
          </p:cNvPr>
          <p:cNvSpPr>
            <a:spLocks noGrp="1"/>
          </p:cNvSpPr>
          <p:nvPr>
            <p:ph type="sldNum" sz="quarter" idx="12"/>
          </p:nvPr>
        </p:nvSpPr>
        <p:spPr/>
        <p:txBody>
          <a:bodyPr/>
          <a:lstStyle/>
          <a:p>
            <a:fld id="{8CC5289B-A517-450D-AEB9-14966FDC34A5}" type="slidenum">
              <a:rPr lang="cs-CZ" smtClean="0"/>
              <a:t>‹#›</a:t>
            </a:fld>
            <a:endParaRPr lang="cs-CZ"/>
          </a:p>
        </p:txBody>
      </p:sp>
    </p:spTree>
    <p:extLst>
      <p:ext uri="{BB962C8B-B14F-4D97-AF65-F5344CB8AC3E}">
        <p14:creationId xmlns:p14="http://schemas.microsoft.com/office/powerpoint/2010/main" val="3674521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2D49CC-388E-ACFE-9216-F98595983C60}"/>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3EDE6AE-8F4F-CB52-4757-7949BCB5BF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5577F92C-AC05-4E02-5BC5-5BE441D34EF6}"/>
              </a:ext>
            </a:extLst>
          </p:cNvPr>
          <p:cNvSpPr>
            <a:spLocks noGrp="1"/>
          </p:cNvSpPr>
          <p:nvPr>
            <p:ph type="dt" sz="half" idx="10"/>
          </p:nvPr>
        </p:nvSpPr>
        <p:spPr/>
        <p:txBody>
          <a:bodyPr/>
          <a:lstStyle/>
          <a:p>
            <a:fld id="{0EC0B971-E77D-4B80-8475-ADE368FB871A}" type="datetimeFigureOut">
              <a:rPr lang="cs-CZ" smtClean="0"/>
              <a:t>12.09.2022</a:t>
            </a:fld>
            <a:endParaRPr lang="cs-CZ"/>
          </a:p>
        </p:txBody>
      </p:sp>
      <p:sp>
        <p:nvSpPr>
          <p:cNvPr id="5" name="Zástupný symbol pro zápatí 4">
            <a:extLst>
              <a:ext uri="{FF2B5EF4-FFF2-40B4-BE49-F238E27FC236}">
                <a16:creationId xmlns:a16="http://schemas.microsoft.com/office/drawing/2014/main" id="{FAAF43F2-07BD-B949-00EA-42226EF6DE4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F7CF455-5312-CCC5-2231-ECF06B9A6688}"/>
              </a:ext>
            </a:extLst>
          </p:cNvPr>
          <p:cNvSpPr>
            <a:spLocks noGrp="1"/>
          </p:cNvSpPr>
          <p:nvPr>
            <p:ph type="sldNum" sz="quarter" idx="12"/>
          </p:nvPr>
        </p:nvSpPr>
        <p:spPr/>
        <p:txBody>
          <a:bodyPr/>
          <a:lstStyle/>
          <a:p>
            <a:fld id="{8CC5289B-A517-450D-AEB9-14966FDC34A5}" type="slidenum">
              <a:rPr lang="cs-CZ" smtClean="0"/>
              <a:t>‹#›</a:t>
            </a:fld>
            <a:endParaRPr lang="cs-CZ"/>
          </a:p>
        </p:txBody>
      </p:sp>
    </p:spTree>
    <p:extLst>
      <p:ext uri="{BB962C8B-B14F-4D97-AF65-F5344CB8AC3E}">
        <p14:creationId xmlns:p14="http://schemas.microsoft.com/office/powerpoint/2010/main" val="4022660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D0826C-86B9-8B82-0E68-F9B1442D159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8A8152C-4251-AB50-1D5D-EBA1B09A677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F106BDE-B34C-C0BF-9192-A188CA0D81A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C6BD129-5E89-7738-6D8F-8ABB02AC752B}"/>
              </a:ext>
            </a:extLst>
          </p:cNvPr>
          <p:cNvSpPr>
            <a:spLocks noGrp="1"/>
          </p:cNvSpPr>
          <p:nvPr>
            <p:ph type="dt" sz="half" idx="10"/>
          </p:nvPr>
        </p:nvSpPr>
        <p:spPr/>
        <p:txBody>
          <a:bodyPr/>
          <a:lstStyle/>
          <a:p>
            <a:fld id="{0EC0B971-E77D-4B80-8475-ADE368FB871A}" type="datetimeFigureOut">
              <a:rPr lang="cs-CZ" smtClean="0"/>
              <a:t>12.09.2022</a:t>
            </a:fld>
            <a:endParaRPr lang="cs-CZ"/>
          </a:p>
        </p:txBody>
      </p:sp>
      <p:sp>
        <p:nvSpPr>
          <p:cNvPr id="6" name="Zástupný symbol pro zápatí 5">
            <a:extLst>
              <a:ext uri="{FF2B5EF4-FFF2-40B4-BE49-F238E27FC236}">
                <a16:creationId xmlns:a16="http://schemas.microsoft.com/office/drawing/2014/main" id="{3390226D-9182-A092-14D2-804BCDBD60F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746B366-9244-76C6-2D58-148C0F128D02}"/>
              </a:ext>
            </a:extLst>
          </p:cNvPr>
          <p:cNvSpPr>
            <a:spLocks noGrp="1"/>
          </p:cNvSpPr>
          <p:nvPr>
            <p:ph type="sldNum" sz="quarter" idx="12"/>
          </p:nvPr>
        </p:nvSpPr>
        <p:spPr/>
        <p:txBody>
          <a:bodyPr/>
          <a:lstStyle/>
          <a:p>
            <a:fld id="{8CC5289B-A517-450D-AEB9-14966FDC34A5}" type="slidenum">
              <a:rPr lang="cs-CZ" smtClean="0"/>
              <a:t>‹#›</a:t>
            </a:fld>
            <a:endParaRPr lang="cs-CZ"/>
          </a:p>
        </p:txBody>
      </p:sp>
    </p:spTree>
    <p:extLst>
      <p:ext uri="{BB962C8B-B14F-4D97-AF65-F5344CB8AC3E}">
        <p14:creationId xmlns:p14="http://schemas.microsoft.com/office/powerpoint/2010/main" val="3473217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D2F7F8-36C4-A183-2F4F-ECD222AB99C7}"/>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EA72FD2-2213-4B19-9550-0617E3852E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83923331-1BBC-6208-1785-6E783C2BC84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6B40DFC-5DE6-C668-EF27-8C4704588D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A4E71428-CAFD-300C-794E-53DD7E9BC70B}"/>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4AB8CD78-5FF0-5F83-1A81-53FD2DEAE3EF}"/>
              </a:ext>
            </a:extLst>
          </p:cNvPr>
          <p:cNvSpPr>
            <a:spLocks noGrp="1"/>
          </p:cNvSpPr>
          <p:nvPr>
            <p:ph type="dt" sz="half" idx="10"/>
          </p:nvPr>
        </p:nvSpPr>
        <p:spPr/>
        <p:txBody>
          <a:bodyPr/>
          <a:lstStyle/>
          <a:p>
            <a:fld id="{0EC0B971-E77D-4B80-8475-ADE368FB871A}" type="datetimeFigureOut">
              <a:rPr lang="cs-CZ" smtClean="0"/>
              <a:t>12.09.2022</a:t>
            </a:fld>
            <a:endParaRPr lang="cs-CZ"/>
          </a:p>
        </p:txBody>
      </p:sp>
      <p:sp>
        <p:nvSpPr>
          <p:cNvPr id="8" name="Zástupný symbol pro zápatí 7">
            <a:extLst>
              <a:ext uri="{FF2B5EF4-FFF2-40B4-BE49-F238E27FC236}">
                <a16:creationId xmlns:a16="http://schemas.microsoft.com/office/drawing/2014/main" id="{7C701AEE-D7A1-9CB3-463E-A4C516E8B6E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485CE727-A8BE-98A2-A83D-52FCED3AB980}"/>
              </a:ext>
            </a:extLst>
          </p:cNvPr>
          <p:cNvSpPr>
            <a:spLocks noGrp="1"/>
          </p:cNvSpPr>
          <p:nvPr>
            <p:ph type="sldNum" sz="quarter" idx="12"/>
          </p:nvPr>
        </p:nvSpPr>
        <p:spPr/>
        <p:txBody>
          <a:bodyPr/>
          <a:lstStyle/>
          <a:p>
            <a:fld id="{8CC5289B-A517-450D-AEB9-14966FDC34A5}" type="slidenum">
              <a:rPr lang="cs-CZ" smtClean="0"/>
              <a:t>‹#›</a:t>
            </a:fld>
            <a:endParaRPr lang="cs-CZ"/>
          </a:p>
        </p:txBody>
      </p:sp>
    </p:spTree>
    <p:extLst>
      <p:ext uri="{BB962C8B-B14F-4D97-AF65-F5344CB8AC3E}">
        <p14:creationId xmlns:p14="http://schemas.microsoft.com/office/powerpoint/2010/main" val="4072303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4A5FB0-5D2E-03A5-359B-F53D5CE5621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ADD60C86-D148-0BF6-230E-8267845B790D}"/>
              </a:ext>
            </a:extLst>
          </p:cNvPr>
          <p:cNvSpPr>
            <a:spLocks noGrp="1"/>
          </p:cNvSpPr>
          <p:nvPr>
            <p:ph type="dt" sz="half" idx="10"/>
          </p:nvPr>
        </p:nvSpPr>
        <p:spPr/>
        <p:txBody>
          <a:bodyPr/>
          <a:lstStyle/>
          <a:p>
            <a:fld id="{0EC0B971-E77D-4B80-8475-ADE368FB871A}" type="datetimeFigureOut">
              <a:rPr lang="cs-CZ" smtClean="0"/>
              <a:t>12.09.2022</a:t>
            </a:fld>
            <a:endParaRPr lang="cs-CZ"/>
          </a:p>
        </p:txBody>
      </p:sp>
      <p:sp>
        <p:nvSpPr>
          <p:cNvPr id="4" name="Zástupný symbol pro zápatí 3">
            <a:extLst>
              <a:ext uri="{FF2B5EF4-FFF2-40B4-BE49-F238E27FC236}">
                <a16:creationId xmlns:a16="http://schemas.microsoft.com/office/drawing/2014/main" id="{75DF4B4C-25C4-7804-0023-030219C0897C}"/>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F1DD2EA-EC04-4E9A-04A8-D7E14C8F873B}"/>
              </a:ext>
            </a:extLst>
          </p:cNvPr>
          <p:cNvSpPr>
            <a:spLocks noGrp="1"/>
          </p:cNvSpPr>
          <p:nvPr>
            <p:ph type="sldNum" sz="quarter" idx="12"/>
          </p:nvPr>
        </p:nvSpPr>
        <p:spPr/>
        <p:txBody>
          <a:bodyPr/>
          <a:lstStyle/>
          <a:p>
            <a:fld id="{8CC5289B-A517-450D-AEB9-14966FDC34A5}" type="slidenum">
              <a:rPr lang="cs-CZ" smtClean="0"/>
              <a:t>‹#›</a:t>
            </a:fld>
            <a:endParaRPr lang="cs-CZ"/>
          </a:p>
        </p:txBody>
      </p:sp>
    </p:spTree>
    <p:extLst>
      <p:ext uri="{BB962C8B-B14F-4D97-AF65-F5344CB8AC3E}">
        <p14:creationId xmlns:p14="http://schemas.microsoft.com/office/powerpoint/2010/main" val="209805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1E3D8EA-3DA4-133B-AE58-BD27348AAD45}"/>
              </a:ext>
            </a:extLst>
          </p:cNvPr>
          <p:cNvSpPr>
            <a:spLocks noGrp="1"/>
          </p:cNvSpPr>
          <p:nvPr>
            <p:ph type="dt" sz="half" idx="10"/>
          </p:nvPr>
        </p:nvSpPr>
        <p:spPr/>
        <p:txBody>
          <a:bodyPr/>
          <a:lstStyle/>
          <a:p>
            <a:fld id="{0EC0B971-E77D-4B80-8475-ADE368FB871A}" type="datetimeFigureOut">
              <a:rPr lang="cs-CZ" smtClean="0"/>
              <a:t>12.09.2022</a:t>
            </a:fld>
            <a:endParaRPr lang="cs-CZ"/>
          </a:p>
        </p:txBody>
      </p:sp>
      <p:sp>
        <p:nvSpPr>
          <p:cNvPr id="3" name="Zástupný symbol pro zápatí 2">
            <a:extLst>
              <a:ext uri="{FF2B5EF4-FFF2-40B4-BE49-F238E27FC236}">
                <a16:creationId xmlns:a16="http://schemas.microsoft.com/office/drawing/2014/main" id="{FB10C0A8-090C-5B14-8DAC-DB1977D165D6}"/>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11D3D8A2-28A7-97F5-1F08-DFCB5337913C}"/>
              </a:ext>
            </a:extLst>
          </p:cNvPr>
          <p:cNvSpPr>
            <a:spLocks noGrp="1"/>
          </p:cNvSpPr>
          <p:nvPr>
            <p:ph type="sldNum" sz="quarter" idx="12"/>
          </p:nvPr>
        </p:nvSpPr>
        <p:spPr/>
        <p:txBody>
          <a:bodyPr/>
          <a:lstStyle/>
          <a:p>
            <a:fld id="{8CC5289B-A517-450D-AEB9-14966FDC34A5}" type="slidenum">
              <a:rPr lang="cs-CZ" smtClean="0"/>
              <a:t>‹#›</a:t>
            </a:fld>
            <a:endParaRPr lang="cs-CZ"/>
          </a:p>
        </p:txBody>
      </p:sp>
    </p:spTree>
    <p:extLst>
      <p:ext uri="{BB962C8B-B14F-4D97-AF65-F5344CB8AC3E}">
        <p14:creationId xmlns:p14="http://schemas.microsoft.com/office/powerpoint/2010/main" val="981386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A6715B-D878-A7E3-B8D3-1A25B13ABFA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7C59C9B9-2372-B431-39F8-DDA289093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D05E241-5AD7-2150-9565-3D650D7A3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6B63705-3BC1-B871-9BB0-4A7DF94D16D7}"/>
              </a:ext>
            </a:extLst>
          </p:cNvPr>
          <p:cNvSpPr>
            <a:spLocks noGrp="1"/>
          </p:cNvSpPr>
          <p:nvPr>
            <p:ph type="dt" sz="half" idx="10"/>
          </p:nvPr>
        </p:nvSpPr>
        <p:spPr/>
        <p:txBody>
          <a:bodyPr/>
          <a:lstStyle/>
          <a:p>
            <a:fld id="{0EC0B971-E77D-4B80-8475-ADE368FB871A}" type="datetimeFigureOut">
              <a:rPr lang="cs-CZ" smtClean="0"/>
              <a:t>12.09.2022</a:t>
            </a:fld>
            <a:endParaRPr lang="cs-CZ"/>
          </a:p>
        </p:txBody>
      </p:sp>
      <p:sp>
        <p:nvSpPr>
          <p:cNvPr id="6" name="Zástupný symbol pro zápatí 5">
            <a:extLst>
              <a:ext uri="{FF2B5EF4-FFF2-40B4-BE49-F238E27FC236}">
                <a16:creationId xmlns:a16="http://schemas.microsoft.com/office/drawing/2014/main" id="{917D9C90-C367-3AE0-5DA6-890C51190FA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C48621A-3210-E561-632D-8F428B1685CC}"/>
              </a:ext>
            </a:extLst>
          </p:cNvPr>
          <p:cNvSpPr>
            <a:spLocks noGrp="1"/>
          </p:cNvSpPr>
          <p:nvPr>
            <p:ph type="sldNum" sz="quarter" idx="12"/>
          </p:nvPr>
        </p:nvSpPr>
        <p:spPr/>
        <p:txBody>
          <a:bodyPr/>
          <a:lstStyle/>
          <a:p>
            <a:fld id="{8CC5289B-A517-450D-AEB9-14966FDC34A5}" type="slidenum">
              <a:rPr lang="cs-CZ" smtClean="0"/>
              <a:t>‹#›</a:t>
            </a:fld>
            <a:endParaRPr lang="cs-CZ"/>
          </a:p>
        </p:txBody>
      </p:sp>
    </p:spTree>
    <p:extLst>
      <p:ext uri="{BB962C8B-B14F-4D97-AF65-F5344CB8AC3E}">
        <p14:creationId xmlns:p14="http://schemas.microsoft.com/office/powerpoint/2010/main" val="3642452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49B245-204A-D6B1-0DDD-564D2716E44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2D2B561-B362-77C8-A0E6-C6846401A7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56FC1170-3E68-88E5-E9DB-886D26896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70877BF-B8F0-DB3B-FF80-BA699F7033EB}"/>
              </a:ext>
            </a:extLst>
          </p:cNvPr>
          <p:cNvSpPr>
            <a:spLocks noGrp="1"/>
          </p:cNvSpPr>
          <p:nvPr>
            <p:ph type="dt" sz="half" idx="10"/>
          </p:nvPr>
        </p:nvSpPr>
        <p:spPr/>
        <p:txBody>
          <a:bodyPr/>
          <a:lstStyle/>
          <a:p>
            <a:fld id="{0EC0B971-E77D-4B80-8475-ADE368FB871A}" type="datetimeFigureOut">
              <a:rPr lang="cs-CZ" smtClean="0"/>
              <a:t>12.09.2022</a:t>
            </a:fld>
            <a:endParaRPr lang="cs-CZ"/>
          </a:p>
        </p:txBody>
      </p:sp>
      <p:sp>
        <p:nvSpPr>
          <p:cNvPr id="6" name="Zástupný symbol pro zápatí 5">
            <a:extLst>
              <a:ext uri="{FF2B5EF4-FFF2-40B4-BE49-F238E27FC236}">
                <a16:creationId xmlns:a16="http://schemas.microsoft.com/office/drawing/2014/main" id="{CF717211-7BC7-E784-BE22-486BC4BBABB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393899C-F00D-F0C6-33AA-A2D547BEA28C}"/>
              </a:ext>
            </a:extLst>
          </p:cNvPr>
          <p:cNvSpPr>
            <a:spLocks noGrp="1"/>
          </p:cNvSpPr>
          <p:nvPr>
            <p:ph type="sldNum" sz="quarter" idx="12"/>
          </p:nvPr>
        </p:nvSpPr>
        <p:spPr/>
        <p:txBody>
          <a:bodyPr/>
          <a:lstStyle/>
          <a:p>
            <a:fld id="{8CC5289B-A517-450D-AEB9-14966FDC34A5}" type="slidenum">
              <a:rPr lang="cs-CZ" smtClean="0"/>
              <a:t>‹#›</a:t>
            </a:fld>
            <a:endParaRPr lang="cs-CZ"/>
          </a:p>
        </p:txBody>
      </p:sp>
    </p:spTree>
    <p:extLst>
      <p:ext uri="{BB962C8B-B14F-4D97-AF65-F5344CB8AC3E}">
        <p14:creationId xmlns:p14="http://schemas.microsoft.com/office/powerpoint/2010/main" val="2768734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3B9D0049-A1BF-2CA7-124C-378A18C13B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62EE566-1999-6F5E-DB29-F503932FC6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25A8113-66DE-D915-C57F-D03CCDA73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0B971-E77D-4B80-8475-ADE368FB871A}" type="datetimeFigureOut">
              <a:rPr lang="cs-CZ" smtClean="0"/>
              <a:t>12.09.2022</a:t>
            </a:fld>
            <a:endParaRPr lang="cs-CZ"/>
          </a:p>
        </p:txBody>
      </p:sp>
      <p:sp>
        <p:nvSpPr>
          <p:cNvPr id="5" name="Zástupný symbol pro zápatí 4">
            <a:extLst>
              <a:ext uri="{FF2B5EF4-FFF2-40B4-BE49-F238E27FC236}">
                <a16:creationId xmlns:a16="http://schemas.microsoft.com/office/drawing/2014/main" id="{36DE3A1F-6BB0-D854-BC30-BB6DBC82E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EE64A33-3D4E-63BB-8739-E1FCC5AFE5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5289B-A517-450D-AEB9-14966FDC34A5}" type="slidenum">
              <a:rPr lang="cs-CZ" smtClean="0"/>
              <a:t>‹#›</a:t>
            </a:fld>
            <a:endParaRPr lang="cs-CZ"/>
          </a:p>
        </p:txBody>
      </p:sp>
    </p:spTree>
    <p:extLst>
      <p:ext uri="{BB962C8B-B14F-4D97-AF65-F5344CB8AC3E}">
        <p14:creationId xmlns:p14="http://schemas.microsoft.com/office/powerpoint/2010/main" val="3562750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2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emf"/></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2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4F621B89-386D-AFEF-2FF9-178C9BCD3E20}"/>
              </a:ext>
            </a:extLst>
          </p:cNvPr>
          <p:cNvSpPr>
            <a:spLocks noGrp="1"/>
          </p:cNvSpPr>
          <p:nvPr>
            <p:ph type="subTitle" idx="1"/>
          </p:nvPr>
        </p:nvSpPr>
        <p:spPr>
          <a:xfrm>
            <a:off x="1115627" y="1853137"/>
            <a:ext cx="9144000" cy="3073970"/>
          </a:xfrm>
        </p:spPr>
        <p:txBody>
          <a:bodyPr>
            <a:normAutofit/>
          </a:bodyPr>
          <a:lstStyle/>
          <a:p>
            <a:r>
              <a:rPr lang="cs-CZ" sz="4400" dirty="0" err="1"/>
              <a:t>Mammaliologie</a:t>
            </a:r>
            <a:endParaRPr lang="cs-CZ" sz="4400" dirty="0"/>
          </a:p>
          <a:p>
            <a:endParaRPr lang="cs-CZ" sz="4400" dirty="0"/>
          </a:p>
          <a:p>
            <a:r>
              <a:rPr lang="cs-CZ" sz="4400" dirty="0"/>
              <a:t>1. úvod</a:t>
            </a:r>
          </a:p>
        </p:txBody>
      </p:sp>
    </p:spTree>
    <p:extLst>
      <p:ext uri="{BB962C8B-B14F-4D97-AF65-F5344CB8AC3E}">
        <p14:creationId xmlns:p14="http://schemas.microsoft.com/office/powerpoint/2010/main" val="3388668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1CEE0E3-2BBF-D5DE-2F7D-3C1186D7D8ED}"/>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8" name="TextovéPole 7">
            <a:extLst>
              <a:ext uri="{FF2B5EF4-FFF2-40B4-BE49-F238E27FC236}">
                <a16:creationId xmlns:a16="http://schemas.microsoft.com/office/drawing/2014/main" id="{9696EE2E-941B-1C00-7069-BFFB6AB2770B}"/>
              </a:ext>
            </a:extLst>
          </p:cNvPr>
          <p:cNvSpPr txBox="1"/>
          <p:nvPr/>
        </p:nvSpPr>
        <p:spPr>
          <a:xfrm>
            <a:off x="292963" y="859985"/>
            <a:ext cx="7910004" cy="2931572"/>
          </a:xfrm>
          <a:prstGeom prst="rect">
            <a:avLst/>
          </a:prstGeom>
          <a:noFill/>
        </p:spPr>
        <p:txBody>
          <a:bodyPr wrap="square">
            <a:spAutoFit/>
          </a:bodyPr>
          <a:lstStyle/>
          <a:p>
            <a:pPr algn="l"/>
            <a:endParaRPr lang="cs-CZ" sz="1050" b="0" i="0" u="none" strike="noStrike" baseline="0" dirty="0">
              <a:solidFill>
                <a:srgbClr val="000000"/>
              </a:solidFill>
              <a:latin typeface="Calibri Light" panose="020F0302020204030204" pitchFamily="34" charset="0"/>
            </a:endParaRPr>
          </a:p>
          <a:p>
            <a:pPr marR="138520" algn="l"/>
            <a:r>
              <a:rPr lang="pl-PL" sz="2400" b="0" i="0" u="none" strike="noStrike" baseline="0" dirty="0">
                <a:latin typeface="Calibri Light" panose="020F0302020204030204" pitchFamily="34" charset="0"/>
              </a:rPr>
              <a:t>Co je to savec?</a:t>
            </a:r>
          </a:p>
          <a:p>
            <a:pPr marR="138520" algn="l"/>
            <a:r>
              <a:rPr lang="pl-PL" sz="2400" b="0" i="0" u="none" strike="noStrike" baseline="0" dirty="0">
                <a:latin typeface="Calibri Light" panose="020F0302020204030204" pitchFamily="34" charset="0"/>
              </a:rPr>
              <a:t>Savec je když…</a:t>
            </a:r>
          </a:p>
          <a:p>
            <a:r>
              <a:rPr lang="cs-CZ" sz="1800" b="0" i="0" u="none" strike="noStrike" baseline="0" dirty="0">
                <a:latin typeface="Arial" panose="020B0604020202020204" pitchFamily="34" charset="0"/>
              </a:rPr>
              <a:t>•</a:t>
            </a:r>
            <a:r>
              <a:rPr lang="cs-CZ" sz="1800" b="0" i="0" u="none" strike="noStrike" baseline="0" dirty="0">
                <a:latin typeface="Calibri" panose="020F0502020204030204" pitchFamily="34" charset="0"/>
              </a:rPr>
              <a:t>Chlup –unikátní keratinová struktura; srst; línání (1-2x ročně)</a:t>
            </a:r>
          </a:p>
          <a:p>
            <a:r>
              <a:rPr lang="cs-CZ" sz="1800" b="0" i="0" u="none" strike="noStrike" baseline="0" dirty="0">
                <a:latin typeface="Arial" panose="020B0604020202020204" pitchFamily="34" charset="0"/>
              </a:rPr>
              <a:t>•</a:t>
            </a:r>
            <a:r>
              <a:rPr lang="cs-CZ" sz="1800" b="0" i="0" u="none" strike="noStrike" baseline="0" dirty="0">
                <a:latin typeface="Calibri" panose="020F0502020204030204" pitchFamily="34" charset="0"/>
              </a:rPr>
              <a:t>Endotermie a </a:t>
            </a:r>
            <a:r>
              <a:rPr lang="cs-CZ" sz="1800" b="0" i="0" u="none" strike="noStrike" baseline="0" dirty="0" err="1">
                <a:latin typeface="Calibri" panose="020F0502020204030204" pitchFamily="34" charset="0"/>
              </a:rPr>
              <a:t>homoiotermie</a:t>
            </a:r>
            <a:r>
              <a:rPr lang="cs-CZ" sz="1800" b="0" i="0" u="none" strike="noStrike" baseline="0" dirty="0">
                <a:latin typeface="Calibri" panose="020F0502020204030204" pitchFamily="34" charset="0"/>
              </a:rPr>
              <a:t>(37°C) –vysoká aktivita</a:t>
            </a:r>
          </a:p>
          <a:p>
            <a:r>
              <a:rPr lang="cs-CZ" sz="1800" b="0" i="0" u="none" strike="noStrike" baseline="0" dirty="0">
                <a:latin typeface="Arial" panose="020B0604020202020204" pitchFamily="34" charset="0"/>
              </a:rPr>
              <a:t>•</a:t>
            </a:r>
            <a:r>
              <a:rPr lang="cs-CZ" sz="1800" b="0" i="0" u="none" strike="noStrike" baseline="0" dirty="0">
                <a:latin typeface="Calibri" panose="020F0502020204030204" pitchFamily="34" charset="0"/>
              </a:rPr>
              <a:t>Sekundární redukce (někteří vodní savci; podkožní tuk)</a:t>
            </a:r>
          </a:p>
          <a:p>
            <a:r>
              <a:rPr lang="cs-CZ" sz="1800" b="0" i="0" u="none" strike="noStrike" baseline="0" dirty="0">
                <a:latin typeface="Arial" panose="020B0604020202020204" pitchFamily="34" charset="0"/>
              </a:rPr>
              <a:t>•</a:t>
            </a:r>
            <a:r>
              <a:rPr lang="cs-CZ" sz="1800" b="0" i="0" u="none" strike="noStrike" baseline="0" dirty="0">
                <a:latin typeface="Calibri" panose="020F0502020204030204" pitchFamily="34" charset="0"/>
              </a:rPr>
              <a:t>Primárně 4 končetiny (</a:t>
            </a:r>
            <a:r>
              <a:rPr lang="cs-CZ" sz="1800" b="0" i="0" u="none" strike="noStrike" baseline="0" dirty="0" err="1">
                <a:latin typeface="Calibri" panose="020F0502020204030204" pitchFamily="34" charset="0"/>
              </a:rPr>
              <a:t>Tetrapoda</a:t>
            </a:r>
            <a:r>
              <a:rPr lang="cs-CZ" sz="1800" b="0" i="0" u="none" strike="noStrike" baseline="0" dirty="0">
                <a:latin typeface="Calibri" panose="020F0502020204030204" pitchFamily="34" charset="0"/>
              </a:rPr>
              <a:t>), většinou pětiprsté, pod trupem</a:t>
            </a:r>
          </a:p>
          <a:p>
            <a:r>
              <a:rPr lang="cs-CZ" sz="1800" b="0" i="0" u="none" strike="noStrike" baseline="0" dirty="0">
                <a:latin typeface="Arial" panose="020B0604020202020204" pitchFamily="34" charset="0"/>
              </a:rPr>
              <a:t>•</a:t>
            </a:r>
            <a:r>
              <a:rPr lang="cs-CZ" sz="1800" b="0" i="0" u="none" strike="noStrike" baseline="0" dirty="0">
                <a:latin typeface="Calibri" panose="020F0502020204030204" pitchFamily="34" charset="0"/>
              </a:rPr>
              <a:t>Lokomoce; velká variabilita efekty: zpevnění páteře, zvětšení hrudníku, bránice </a:t>
            </a:r>
          </a:p>
          <a:p>
            <a:r>
              <a:rPr lang="cs-CZ" sz="1800" b="0" i="0" u="none" strike="noStrike" baseline="0" dirty="0">
                <a:latin typeface="Arial" panose="020B0604020202020204" pitchFamily="34" charset="0"/>
              </a:rPr>
              <a:t>•</a:t>
            </a:r>
            <a:r>
              <a:rPr lang="cs-CZ" sz="1800" b="0" i="0" u="none" strike="noStrike" baseline="0" dirty="0">
                <a:latin typeface="Calibri" panose="020F0502020204030204" pitchFamily="34" charset="0"/>
              </a:rPr>
              <a:t>Obličej -sociální komunikace -tváře, rty, vestibulum </a:t>
            </a:r>
            <a:r>
              <a:rPr lang="cs-CZ" sz="1800" b="0" i="0" u="none" strike="noStrike" baseline="0" dirty="0" err="1">
                <a:latin typeface="Calibri" panose="020F0502020204030204" pitchFamily="34" charset="0"/>
              </a:rPr>
              <a:t>oris</a:t>
            </a:r>
            <a:r>
              <a:rPr lang="cs-CZ" sz="1800" b="0" i="0" u="none" strike="noStrike" baseline="0" dirty="0">
                <a:latin typeface="Calibri" panose="020F0502020204030204" pitchFamily="34" charset="0"/>
              </a:rPr>
              <a:t>–příjem potravy, okružní svalovina úst, svalovina tváří –sací reflex</a:t>
            </a:r>
          </a:p>
        </p:txBody>
      </p:sp>
      <p:pic>
        <p:nvPicPr>
          <p:cNvPr id="10" name="Obrázek 9">
            <a:extLst>
              <a:ext uri="{FF2B5EF4-FFF2-40B4-BE49-F238E27FC236}">
                <a16:creationId xmlns:a16="http://schemas.microsoft.com/office/drawing/2014/main" id="{BB6C6229-8DAF-5CE2-E33C-594456AB88BC}"/>
              </a:ext>
            </a:extLst>
          </p:cNvPr>
          <p:cNvPicPr>
            <a:picLocks noChangeAspect="1"/>
          </p:cNvPicPr>
          <p:nvPr/>
        </p:nvPicPr>
        <p:blipFill>
          <a:blip r:embed="rId2"/>
          <a:stretch>
            <a:fillRect/>
          </a:stretch>
        </p:blipFill>
        <p:spPr>
          <a:xfrm>
            <a:off x="7891130" y="490653"/>
            <a:ext cx="4300870" cy="2261425"/>
          </a:xfrm>
          <a:prstGeom prst="rect">
            <a:avLst/>
          </a:prstGeom>
        </p:spPr>
      </p:pic>
      <p:sp>
        <p:nvSpPr>
          <p:cNvPr id="12" name="TextovéPole 11">
            <a:extLst>
              <a:ext uri="{FF2B5EF4-FFF2-40B4-BE49-F238E27FC236}">
                <a16:creationId xmlns:a16="http://schemas.microsoft.com/office/drawing/2014/main" id="{12A0398F-F072-41DC-7E2F-4B54F9018225}"/>
              </a:ext>
            </a:extLst>
          </p:cNvPr>
          <p:cNvSpPr txBox="1"/>
          <p:nvPr/>
        </p:nvSpPr>
        <p:spPr>
          <a:xfrm>
            <a:off x="381740" y="4036666"/>
            <a:ext cx="6125592" cy="369332"/>
          </a:xfrm>
          <a:prstGeom prst="rect">
            <a:avLst/>
          </a:prstGeom>
          <a:noFill/>
        </p:spPr>
        <p:txBody>
          <a:bodyPr wrap="square">
            <a:spAutoFit/>
          </a:bodyPr>
          <a:lstStyle/>
          <a:p>
            <a:r>
              <a:rPr lang="cs-CZ" dirty="0"/>
              <a:t>Naivní odpověď dítěte: Chlupaté čtyřnohé zvíře s obličejem</a:t>
            </a:r>
          </a:p>
        </p:txBody>
      </p:sp>
      <p:pic>
        <p:nvPicPr>
          <p:cNvPr id="14" name="Obrázek 13">
            <a:extLst>
              <a:ext uri="{FF2B5EF4-FFF2-40B4-BE49-F238E27FC236}">
                <a16:creationId xmlns:a16="http://schemas.microsoft.com/office/drawing/2014/main" id="{6D67CA23-5708-95D1-DD05-BC2ADF3CDE41}"/>
              </a:ext>
            </a:extLst>
          </p:cNvPr>
          <p:cNvPicPr>
            <a:picLocks noChangeAspect="1"/>
          </p:cNvPicPr>
          <p:nvPr/>
        </p:nvPicPr>
        <p:blipFill>
          <a:blip r:embed="rId3"/>
          <a:stretch>
            <a:fillRect/>
          </a:stretch>
        </p:blipFill>
        <p:spPr>
          <a:xfrm>
            <a:off x="455647" y="4405998"/>
            <a:ext cx="3089355" cy="2308971"/>
          </a:xfrm>
          <a:prstGeom prst="rect">
            <a:avLst/>
          </a:prstGeom>
        </p:spPr>
      </p:pic>
      <p:pic>
        <p:nvPicPr>
          <p:cNvPr id="16" name="Obrázek 15">
            <a:extLst>
              <a:ext uri="{FF2B5EF4-FFF2-40B4-BE49-F238E27FC236}">
                <a16:creationId xmlns:a16="http://schemas.microsoft.com/office/drawing/2014/main" id="{4F0493A5-3A87-3CCC-50FF-1537657FB2F6}"/>
              </a:ext>
            </a:extLst>
          </p:cNvPr>
          <p:cNvPicPr>
            <a:picLocks noChangeAspect="1"/>
          </p:cNvPicPr>
          <p:nvPr/>
        </p:nvPicPr>
        <p:blipFill>
          <a:blip r:embed="rId4"/>
          <a:stretch>
            <a:fillRect/>
          </a:stretch>
        </p:blipFill>
        <p:spPr>
          <a:xfrm>
            <a:off x="3618909" y="4405997"/>
            <a:ext cx="3477570" cy="2308971"/>
          </a:xfrm>
          <a:prstGeom prst="rect">
            <a:avLst/>
          </a:prstGeom>
        </p:spPr>
      </p:pic>
      <p:pic>
        <p:nvPicPr>
          <p:cNvPr id="18" name="Obrázek 17">
            <a:extLst>
              <a:ext uri="{FF2B5EF4-FFF2-40B4-BE49-F238E27FC236}">
                <a16:creationId xmlns:a16="http://schemas.microsoft.com/office/drawing/2014/main" id="{D84A58CC-D8D1-756E-B014-17344AD3903A}"/>
              </a:ext>
            </a:extLst>
          </p:cNvPr>
          <p:cNvPicPr>
            <a:picLocks noChangeAspect="1"/>
          </p:cNvPicPr>
          <p:nvPr/>
        </p:nvPicPr>
        <p:blipFill>
          <a:blip r:embed="rId5"/>
          <a:stretch>
            <a:fillRect/>
          </a:stretch>
        </p:blipFill>
        <p:spPr>
          <a:xfrm>
            <a:off x="8152178" y="3594107"/>
            <a:ext cx="3855237" cy="3136558"/>
          </a:xfrm>
          <a:prstGeom prst="rect">
            <a:avLst/>
          </a:prstGeom>
        </p:spPr>
      </p:pic>
    </p:spTree>
    <p:extLst>
      <p:ext uri="{BB962C8B-B14F-4D97-AF65-F5344CB8AC3E}">
        <p14:creationId xmlns:p14="http://schemas.microsoft.com/office/powerpoint/2010/main" val="2155864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9A8F8F7-B52A-89A9-AAD4-144B65BC24E9}"/>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6" name="TextovéPole 5">
            <a:extLst>
              <a:ext uri="{FF2B5EF4-FFF2-40B4-BE49-F238E27FC236}">
                <a16:creationId xmlns:a16="http://schemas.microsoft.com/office/drawing/2014/main" id="{D47AD165-04A8-EFB4-33C0-CCE15EACE060}"/>
              </a:ext>
            </a:extLst>
          </p:cNvPr>
          <p:cNvSpPr txBox="1"/>
          <p:nvPr/>
        </p:nvSpPr>
        <p:spPr>
          <a:xfrm>
            <a:off x="541537" y="490653"/>
            <a:ext cx="8078680" cy="4278094"/>
          </a:xfrm>
          <a:prstGeom prst="rect">
            <a:avLst/>
          </a:prstGeom>
          <a:noFill/>
        </p:spPr>
        <p:txBody>
          <a:bodyPr wrap="square">
            <a:spAutoFit/>
          </a:bodyPr>
          <a:lstStyle/>
          <a:p>
            <a:pPr algn="l"/>
            <a:endParaRPr lang="cs-CZ" sz="1000" b="0" i="0" u="none" strike="noStrike" baseline="0" dirty="0">
              <a:solidFill>
                <a:srgbClr val="000000"/>
              </a:solidFill>
              <a:latin typeface="Calibri" panose="020F0502020204030204" pitchFamily="34" charset="0"/>
            </a:endParaRPr>
          </a:p>
          <a:p>
            <a:endParaRPr lang="cs-CZ" sz="1000" b="0" i="0" u="none" strike="noStrike" baseline="0" dirty="0">
              <a:latin typeface="Calibri" panose="020F0502020204030204" pitchFamily="34" charset="0"/>
            </a:endParaRPr>
          </a:p>
          <a:p>
            <a:pPr marL="285750" marR="0" indent="-285750" algn="l">
              <a:buFont typeface="Arial" panose="020B0604020202020204" pitchFamily="34" charset="0"/>
              <a:buChar char="•"/>
            </a:pPr>
            <a:r>
              <a:rPr lang="cs-CZ" sz="1800" b="0" i="0" u="none" strike="noStrike" baseline="0" dirty="0">
                <a:latin typeface="Calibri" panose="020F0502020204030204" pitchFamily="34" charset="0"/>
              </a:rPr>
              <a:t>Intenzivní metabolismus, vysoká aktivita, rodičovská péče, sociální život, zvyšující se senzorická kapacita – ekologická přizpůsobivost – adaptace (</a:t>
            </a:r>
            <a:r>
              <a:rPr lang="cs-CZ" sz="1800" b="0" i="0" u="none" strike="noStrike" baseline="0" dirty="0" err="1">
                <a:latin typeface="Calibri" panose="020F0502020204030204" pitchFamily="34" charset="0"/>
              </a:rPr>
              <a:t>homoplazie</a:t>
            </a:r>
            <a:r>
              <a:rPr lang="cs-CZ" sz="1800" b="0" i="0" u="none" strike="noStrike" baseline="0" dirty="0">
                <a:latin typeface="Calibri" panose="020F0502020204030204" pitchFamily="34" charset="0"/>
              </a:rPr>
              <a:t>-u ptáků)</a:t>
            </a:r>
          </a:p>
          <a:p>
            <a:pPr marL="285750" marR="0" indent="-285750" algn="l">
              <a:buFont typeface="Arial" panose="020B0604020202020204" pitchFamily="34" charset="0"/>
              <a:buChar char="•"/>
            </a:pPr>
            <a:endParaRPr lang="cs-CZ" sz="1800" b="0" i="0" u="none" strike="noStrike" baseline="0" dirty="0">
              <a:latin typeface="Calibri" panose="020F0502020204030204" pitchFamily="34" charset="0"/>
            </a:endParaRPr>
          </a:p>
          <a:p>
            <a:pPr marR="0" algn="l"/>
            <a:r>
              <a:rPr lang="cs-CZ" sz="1800" b="0" i="0" u="none" strike="noStrike" baseline="0" dirty="0" err="1">
                <a:latin typeface="Calibri" panose="020F0502020204030204" pitchFamily="34" charset="0"/>
              </a:rPr>
              <a:t>Synapomorfie</a:t>
            </a:r>
            <a:r>
              <a:rPr lang="cs-CZ" sz="1800" b="0" i="0" u="none" strike="noStrike" baseline="0" dirty="0">
                <a:latin typeface="Calibri" panose="020F0502020204030204" pitchFamily="34" charset="0"/>
              </a:rPr>
              <a:t> amniot:</a:t>
            </a:r>
          </a:p>
          <a:p>
            <a:pPr marR="0" algn="l"/>
            <a:r>
              <a:rPr lang="cs-CZ" sz="1800" b="0" i="0" u="none" strike="noStrike" baseline="0" dirty="0">
                <a:latin typeface="Calibri" panose="020F0502020204030204" pitchFamily="34" charset="0"/>
              </a:rPr>
              <a:t> </a:t>
            </a:r>
          </a:p>
          <a:p>
            <a:pPr marR="0" algn="l"/>
            <a:r>
              <a:rPr lang="cs-CZ" sz="1800" b="0" i="0" u="none" strike="noStrike" baseline="0" dirty="0">
                <a:latin typeface="Calibri" panose="020F0502020204030204" pitchFamily="34" charset="0"/>
              </a:rPr>
              <a:t>embryonální obaly, rodičovská investice, interní fertilizace, rohovinné deriváty, metanefros se sekundárním močovodem, plíce – ventilace, převaha dermálních kostí lebky</a:t>
            </a:r>
          </a:p>
          <a:p>
            <a:pPr marR="0" algn="l"/>
            <a:endParaRPr lang="cs-CZ" sz="1800" b="0" i="0" u="none" strike="noStrike" baseline="0" dirty="0">
              <a:latin typeface="Calibri" panose="020F0502020204030204" pitchFamily="34" charset="0"/>
            </a:endParaRPr>
          </a:p>
          <a:p>
            <a:pPr marR="0" algn="l"/>
            <a:endParaRPr lang="cs-CZ" dirty="0">
              <a:latin typeface="Calibri" panose="020F0502020204030204" pitchFamily="34" charset="0"/>
            </a:endParaRPr>
          </a:p>
          <a:p>
            <a:pPr marR="0" algn="l"/>
            <a:endParaRPr lang="cs-CZ" sz="1800" b="0" i="0" u="none" strike="noStrike" baseline="0" dirty="0">
              <a:latin typeface="Calibri" panose="020F0502020204030204" pitchFamily="34" charset="0"/>
            </a:endParaRPr>
          </a:p>
          <a:p>
            <a:pPr marR="0" algn="l"/>
            <a:endParaRPr lang="cs-CZ" sz="1800" b="0" i="0" u="none" strike="noStrike" baseline="0" dirty="0">
              <a:latin typeface="Calibri" panose="020F0502020204030204" pitchFamily="34" charset="0"/>
            </a:endParaRPr>
          </a:p>
          <a:p>
            <a:pPr marR="0" algn="l"/>
            <a:r>
              <a:rPr lang="cs-CZ" sz="1800" b="0" i="0" u="none" strike="noStrike" baseline="0" dirty="0">
                <a:latin typeface="Calibri" panose="020F0502020204030204" pitchFamily="34" charset="0"/>
              </a:rPr>
              <a:t>Odpověď zoologa: Vysoce odvozený amniot</a:t>
            </a:r>
            <a:endParaRPr lang="cs-CZ" dirty="0"/>
          </a:p>
        </p:txBody>
      </p:sp>
      <p:pic>
        <p:nvPicPr>
          <p:cNvPr id="8" name="Obrázek 7">
            <a:extLst>
              <a:ext uri="{FF2B5EF4-FFF2-40B4-BE49-F238E27FC236}">
                <a16:creationId xmlns:a16="http://schemas.microsoft.com/office/drawing/2014/main" id="{8430952A-FDF5-8F3F-BC24-FCBA65E8A270}"/>
              </a:ext>
            </a:extLst>
          </p:cNvPr>
          <p:cNvPicPr>
            <a:picLocks noChangeAspect="1"/>
          </p:cNvPicPr>
          <p:nvPr/>
        </p:nvPicPr>
        <p:blipFill>
          <a:blip r:embed="rId2"/>
          <a:stretch>
            <a:fillRect/>
          </a:stretch>
        </p:blipFill>
        <p:spPr>
          <a:xfrm>
            <a:off x="7213906" y="3219308"/>
            <a:ext cx="3687874" cy="3478894"/>
          </a:xfrm>
          <a:prstGeom prst="rect">
            <a:avLst/>
          </a:prstGeom>
        </p:spPr>
      </p:pic>
    </p:spTree>
    <p:extLst>
      <p:ext uri="{BB962C8B-B14F-4D97-AF65-F5344CB8AC3E}">
        <p14:creationId xmlns:p14="http://schemas.microsoft.com/office/powerpoint/2010/main" val="130393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D74A523-CF2B-05B5-03A8-C6DCCF927F87}"/>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3" name="TextovéPole 2">
            <a:extLst>
              <a:ext uri="{FF2B5EF4-FFF2-40B4-BE49-F238E27FC236}">
                <a16:creationId xmlns:a16="http://schemas.microsoft.com/office/drawing/2014/main" id="{C947E685-0656-2694-7540-E9AF2009AA35}"/>
              </a:ext>
            </a:extLst>
          </p:cNvPr>
          <p:cNvSpPr txBox="1"/>
          <p:nvPr/>
        </p:nvSpPr>
        <p:spPr>
          <a:xfrm>
            <a:off x="2050741" y="924147"/>
            <a:ext cx="7794594" cy="369332"/>
          </a:xfrm>
          <a:prstGeom prst="rect">
            <a:avLst/>
          </a:prstGeom>
          <a:noFill/>
        </p:spPr>
        <p:txBody>
          <a:bodyPr wrap="square">
            <a:spAutoFit/>
          </a:bodyPr>
          <a:lstStyle/>
          <a:p>
            <a:r>
              <a:rPr lang="cs-CZ" dirty="0"/>
              <a:t>Odpověď paleontologa: Produkt rané divergence Amniot v druhohorách</a:t>
            </a:r>
          </a:p>
        </p:txBody>
      </p:sp>
      <p:pic>
        <p:nvPicPr>
          <p:cNvPr id="6" name="Obrázek 5">
            <a:extLst>
              <a:ext uri="{FF2B5EF4-FFF2-40B4-BE49-F238E27FC236}">
                <a16:creationId xmlns:a16="http://schemas.microsoft.com/office/drawing/2014/main" id="{BB55BE74-037B-6118-95F5-6ED5AD9EB68A}"/>
              </a:ext>
            </a:extLst>
          </p:cNvPr>
          <p:cNvPicPr>
            <a:picLocks noChangeAspect="1"/>
          </p:cNvPicPr>
          <p:nvPr/>
        </p:nvPicPr>
        <p:blipFill>
          <a:blip r:embed="rId2"/>
          <a:stretch>
            <a:fillRect/>
          </a:stretch>
        </p:blipFill>
        <p:spPr>
          <a:xfrm>
            <a:off x="1549062" y="1636542"/>
            <a:ext cx="8688448" cy="4905660"/>
          </a:xfrm>
          <a:prstGeom prst="rect">
            <a:avLst/>
          </a:prstGeom>
        </p:spPr>
      </p:pic>
      <p:sp>
        <p:nvSpPr>
          <p:cNvPr id="7" name="Obdélník 6">
            <a:extLst>
              <a:ext uri="{FF2B5EF4-FFF2-40B4-BE49-F238E27FC236}">
                <a16:creationId xmlns:a16="http://schemas.microsoft.com/office/drawing/2014/main" id="{8DB0585E-5FAB-058A-AFEA-78D23061FC74}"/>
              </a:ext>
            </a:extLst>
          </p:cNvPr>
          <p:cNvSpPr/>
          <p:nvPr/>
        </p:nvSpPr>
        <p:spPr>
          <a:xfrm>
            <a:off x="5269584" y="3808429"/>
            <a:ext cx="4411744" cy="2125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84676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01E507E-B300-2389-B147-54AF539D1177}"/>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3" name="TextovéPole 2">
            <a:extLst>
              <a:ext uri="{FF2B5EF4-FFF2-40B4-BE49-F238E27FC236}">
                <a16:creationId xmlns:a16="http://schemas.microsoft.com/office/drawing/2014/main" id="{8AE85227-F2DC-38D1-2691-3982F76D3883}"/>
              </a:ext>
            </a:extLst>
          </p:cNvPr>
          <p:cNvSpPr txBox="1"/>
          <p:nvPr/>
        </p:nvSpPr>
        <p:spPr>
          <a:xfrm>
            <a:off x="842963" y="876211"/>
            <a:ext cx="6124574" cy="5078313"/>
          </a:xfrm>
          <a:prstGeom prst="rect">
            <a:avLst/>
          </a:prstGeom>
          <a:noFill/>
        </p:spPr>
        <p:txBody>
          <a:bodyPr wrap="square">
            <a:spAutoFit/>
          </a:bodyPr>
          <a:lstStyle/>
          <a:p>
            <a:r>
              <a:rPr lang="cs-CZ" dirty="0"/>
              <a:t>Předek amniot </a:t>
            </a:r>
            <a:r>
              <a:rPr lang="cs-CZ" dirty="0" err="1"/>
              <a:t>Protoclepsydrops</a:t>
            </a:r>
            <a:endParaRPr lang="cs-CZ" dirty="0"/>
          </a:p>
          <a:p>
            <a:r>
              <a:rPr lang="cs-CZ" dirty="0"/>
              <a:t>svrchní karbon (Pensylvánie) –320 mil.</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Předek </a:t>
            </a:r>
            <a:r>
              <a:rPr lang="cs-CZ" dirty="0" err="1"/>
              <a:t>synapsid</a:t>
            </a:r>
            <a:r>
              <a:rPr lang="cs-CZ" dirty="0"/>
              <a:t> </a:t>
            </a:r>
            <a:r>
              <a:rPr lang="cs-CZ" dirty="0" err="1"/>
              <a:t>Archaeothyris</a:t>
            </a:r>
            <a:r>
              <a:rPr lang="cs-CZ" dirty="0"/>
              <a:t> - pozdní karbon (300 mil. let), Nýřany (Plzeňská pánev)</a:t>
            </a:r>
          </a:p>
        </p:txBody>
      </p:sp>
      <p:pic>
        <p:nvPicPr>
          <p:cNvPr id="6" name="Obrázek 5">
            <a:extLst>
              <a:ext uri="{FF2B5EF4-FFF2-40B4-BE49-F238E27FC236}">
                <a16:creationId xmlns:a16="http://schemas.microsoft.com/office/drawing/2014/main" id="{C244C714-14C3-F661-3ADA-6A5389E4E446}"/>
              </a:ext>
            </a:extLst>
          </p:cNvPr>
          <p:cNvPicPr>
            <a:picLocks noChangeAspect="1"/>
          </p:cNvPicPr>
          <p:nvPr/>
        </p:nvPicPr>
        <p:blipFill>
          <a:blip r:embed="rId2"/>
          <a:stretch>
            <a:fillRect/>
          </a:stretch>
        </p:blipFill>
        <p:spPr>
          <a:xfrm>
            <a:off x="5044050" y="2755192"/>
            <a:ext cx="2988527" cy="2118732"/>
          </a:xfrm>
          <a:prstGeom prst="rect">
            <a:avLst/>
          </a:prstGeom>
        </p:spPr>
      </p:pic>
      <p:pic>
        <p:nvPicPr>
          <p:cNvPr id="8" name="Obrázek 7">
            <a:extLst>
              <a:ext uri="{FF2B5EF4-FFF2-40B4-BE49-F238E27FC236}">
                <a16:creationId xmlns:a16="http://schemas.microsoft.com/office/drawing/2014/main" id="{F15C3054-2F5D-E883-F9B5-2EACB2663D53}"/>
              </a:ext>
            </a:extLst>
          </p:cNvPr>
          <p:cNvPicPr>
            <a:picLocks noChangeAspect="1"/>
          </p:cNvPicPr>
          <p:nvPr/>
        </p:nvPicPr>
        <p:blipFill>
          <a:blip r:embed="rId3"/>
          <a:stretch>
            <a:fillRect/>
          </a:stretch>
        </p:blipFill>
        <p:spPr>
          <a:xfrm>
            <a:off x="5015476" y="658342"/>
            <a:ext cx="3122341" cy="1929161"/>
          </a:xfrm>
          <a:prstGeom prst="rect">
            <a:avLst/>
          </a:prstGeom>
        </p:spPr>
      </p:pic>
      <p:pic>
        <p:nvPicPr>
          <p:cNvPr id="10" name="Obrázek 9">
            <a:extLst>
              <a:ext uri="{FF2B5EF4-FFF2-40B4-BE49-F238E27FC236}">
                <a16:creationId xmlns:a16="http://schemas.microsoft.com/office/drawing/2014/main" id="{BBE552EE-2E79-C0BB-C3BF-08474A53C532}"/>
              </a:ext>
            </a:extLst>
          </p:cNvPr>
          <p:cNvPicPr>
            <a:picLocks noChangeAspect="1"/>
          </p:cNvPicPr>
          <p:nvPr/>
        </p:nvPicPr>
        <p:blipFill>
          <a:blip r:embed="rId4"/>
          <a:stretch>
            <a:fillRect/>
          </a:stretch>
        </p:blipFill>
        <p:spPr>
          <a:xfrm>
            <a:off x="8049068" y="2250831"/>
            <a:ext cx="4184596" cy="2926185"/>
          </a:xfrm>
          <a:prstGeom prst="rect">
            <a:avLst/>
          </a:prstGeom>
        </p:spPr>
      </p:pic>
      <p:pic>
        <p:nvPicPr>
          <p:cNvPr id="12" name="Obrázek 11">
            <a:extLst>
              <a:ext uri="{FF2B5EF4-FFF2-40B4-BE49-F238E27FC236}">
                <a16:creationId xmlns:a16="http://schemas.microsoft.com/office/drawing/2014/main" id="{74C8F87B-5BC0-36CC-EAE7-EEED760871AF}"/>
              </a:ext>
            </a:extLst>
          </p:cNvPr>
          <p:cNvPicPr>
            <a:picLocks noChangeAspect="1"/>
          </p:cNvPicPr>
          <p:nvPr/>
        </p:nvPicPr>
        <p:blipFill>
          <a:blip r:embed="rId5"/>
          <a:stretch>
            <a:fillRect/>
          </a:stretch>
        </p:blipFill>
        <p:spPr>
          <a:xfrm>
            <a:off x="452227" y="2483249"/>
            <a:ext cx="4051057" cy="2390675"/>
          </a:xfrm>
          <a:prstGeom prst="rect">
            <a:avLst/>
          </a:prstGeom>
        </p:spPr>
      </p:pic>
    </p:spTree>
    <p:extLst>
      <p:ext uri="{BB962C8B-B14F-4D97-AF65-F5344CB8AC3E}">
        <p14:creationId xmlns:p14="http://schemas.microsoft.com/office/powerpoint/2010/main" val="1002223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2A3CC63-9EAA-CC2B-A582-AF3724F70A00}"/>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3" name="TextovéPole 2">
            <a:extLst>
              <a:ext uri="{FF2B5EF4-FFF2-40B4-BE49-F238E27FC236}">
                <a16:creationId xmlns:a16="http://schemas.microsoft.com/office/drawing/2014/main" id="{DC261252-2C54-0D6D-EC6C-4EEF3AD8AAA5}"/>
              </a:ext>
            </a:extLst>
          </p:cNvPr>
          <p:cNvSpPr txBox="1"/>
          <p:nvPr/>
        </p:nvSpPr>
        <p:spPr>
          <a:xfrm>
            <a:off x="205887" y="490653"/>
            <a:ext cx="7661763" cy="6186309"/>
          </a:xfrm>
          <a:prstGeom prst="rect">
            <a:avLst/>
          </a:prstGeom>
          <a:noFill/>
        </p:spPr>
        <p:txBody>
          <a:bodyPr wrap="square">
            <a:spAutoFit/>
          </a:bodyPr>
          <a:lstStyle/>
          <a:p>
            <a:r>
              <a:rPr lang="cs-CZ" sz="2800" b="1" dirty="0"/>
              <a:t>Charakteristické znaky savců</a:t>
            </a:r>
          </a:p>
          <a:p>
            <a:r>
              <a:rPr lang="cs-CZ" sz="2400" dirty="0"/>
              <a:t>1. Mléčné žlázy, výživa mlékem </a:t>
            </a:r>
            <a:r>
              <a:rPr lang="cs-CZ" sz="2000" dirty="0"/>
              <a:t>(biochemicky stejné, protein kasein – 300mil let karbon)</a:t>
            </a:r>
            <a:endParaRPr lang="cs-CZ" sz="2400" dirty="0"/>
          </a:p>
          <a:p>
            <a:r>
              <a:rPr lang="cs-CZ" sz="2400" dirty="0"/>
              <a:t>Žlázy -2 části, sekreční a vývodnou (struk, bradavka).</a:t>
            </a:r>
          </a:p>
          <a:p>
            <a:r>
              <a:rPr lang="cs-CZ" sz="2400" dirty="0"/>
              <a:t>Počet bradavek je často závislý na počtu mláďat.</a:t>
            </a:r>
          </a:p>
          <a:p>
            <a:endParaRPr lang="cs-CZ" sz="2400" dirty="0"/>
          </a:p>
          <a:p>
            <a:r>
              <a:rPr lang="cs-CZ" dirty="0"/>
              <a:t>Ale více aspektů:</a:t>
            </a:r>
          </a:p>
          <a:p>
            <a:r>
              <a:rPr lang="cs-CZ" dirty="0"/>
              <a:t>Společně s osifikací (ztrátou otvoru) </a:t>
            </a:r>
            <a:r>
              <a:rPr lang="cs-CZ" dirty="0" err="1"/>
              <a:t>foramen</a:t>
            </a:r>
            <a:r>
              <a:rPr lang="cs-CZ" dirty="0"/>
              <a:t> </a:t>
            </a:r>
            <a:r>
              <a:rPr lang="cs-CZ" dirty="0" err="1"/>
              <a:t>parietale</a:t>
            </a:r>
            <a:r>
              <a:rPr lang="cs-CZ" dirty="0"/>
              <a:t> a </a:t>
            </a:r>
            <a:r>
              <a:rPr lang="cs-CZ" dirty="0" err="1"/>
              <a:t>rozvojen</a:t>
            </a:r>
            <a:r>
              <a:rPr lang="cs-CZ" dirty="0"/>
              <a:t> mozečku – řízeno jediným </a:t>
            </a:r>
            <a:r>
              <a:rPr lang="cs-CZ" dirty="0" err="1"/>
              <a:t>homeot</a:t>
            </a:r>
            <a:r>
              <a:rPr lang="cs-CZ" dirty="0"/>
              <a:t>. genem</a:t>
            </a:r>
          </a:p>
          <a:p>
            <a:r>
              <a:rPr lang="cs-CZ" dirty="0"/>
              <a:t>Intenzivní parentální péče, snížení počtu mláďat</a:t>
            </a:r>
          </a:p>
          <a:p>
            <a:r>
              <a:rPr lang="cs-CZ" dirty="0" err="1"/>
              <a:t>ancestrálně</a:t>
            </a:r>
            <a:r>
              <a:rPr lang="cs-CZ" dirty="0"/>
              <a:t> – </a:t>
            </a:r>
            <a:r>
              <a:rPr lang="cs-CZ" dirty="0" err="1"/>
              <a:t>cynodonti</a:t>
            </a:r>
            <a:r>
              <a:rPr lang="cs-CZ" dirty="0"/>
              <a:t> (</a:t>
            </a:r>
            <a:r>
              <a:rPr lang="cs-CZ" i="1" dirty="0" err="1"/>
              <a:t>Kayentatherium</a:t>
            </a:r>
            <a:r>
              <a:rPr lang="cs-CZ" dirty="0"/>
              <a:t>)ve vrhu až 38 mláďat</a:t>
            </a:r>
          </a:p>
          <a:p>
            <a:r>
              <a:rPr lang="cs-CZ" dirty="0"/>
              <a:t>Od mnohočetné výměny dentice po </a:t>
            </a:r>
            <a:r>
              <a:rPr lang="cs-CZ" dirty="0" err="1"/>
              <a:t>difyodontnost</a:t>
            </a:r>
            <a:r>
              <a:rPr lang="cs-CZ" dirty="0"/>
              <a:t>+ pysky, faciální svalovina, jazyk</a:t>
            </a:r>
          </a:p>
          <a:p>
            <a:endParaRPr lang="cs-CZ" sz="2400" dirty="0"/>
          </a:p>
          <a:p>
            <a:r>
              <a:rPr lang="cs-CZ" sz="2400" dirty="0"/>
              <a:t>2. Živorodost, </a:t>
            </a:r>
            <a:r>
              <a:rPr lang="cs-CZ" sz="2400" dirty="0" err="1"/>
              <a:t>allantochoriální</a:t>
            </a:r>
            <a:r>
              <a:rPr lang="cs-CZ" sz="2400" dirty="0"/>
              <a:t> placenta</a:t>
            </a:r>
          </a:p>
          <a:p>
            <a:r>
              <a:rPr lang="cs-CZ" dirty="0"/>
              <a:t>Spojení mezi matkou a mládětem, výměna živin, obrana před matčiným imunitním systémem, retroviry – uchycení se vrchní vrstvy placenty k tkáním matky bez aktivace imunitního systému</a:t>
            </a:r>
          </a:p>
          <a:p>
            <a:endParaRPr lang="cs-CZ" sz="2400" dirty="0"/>
          </a:p>
        </p:txBody>
      </p:sp>
      <p:pic>
        <p:nvPicPr>
          <p:cNvPr id="6" name="Obrázek 5">
            <a:extLst>
              <a:ext uri="{FF2B5EF4-FFF2-40B4-BE49-F238E27FC236}">
                <a16:creationId xmlns:a16="http://schemas.microsoft.com/office/drawing/2014/main" id="{4D59B2F6-4F87-12FE-8B85-D2C1AE8458F9}"/>
              </a:ext>
            </a:extLst>
          </p:cNvPr>
          <p:cNvPicPr>
            <a:picLocks noChangeAspect="1"/>
          </p:cNvPicPr>
          <p:nvPr/>
        </p:nvPicPr>
        <p:blipFill>
          <a:blip r:embed="rId2"/>
          <a:stretch>
            <a:fillRect/>
          </a:stretch>
        </p:blipFill>
        <p:spPr>
          <a:xfrm>
            <a:off x="8539046" y="750849"/>
            <a:ext cx="2810107" cy="3222702"/>
          </a:xfrm>
          <a:prstGeom prst="rect">
            <a:avLst/>
          </a:prstGeom>
        </p:spPr>
      </p:pic>
      <p:sp>
        <p:nvSpPr>
          <p:cNvPr id="8" name="TextovéPole 7">
            <a:extLst>
              <a:ext uri="{FF2B5EF4-FFF2-40B4-BE49-F238E27FC236}">
                <a16:creationId xmlns:a16="http://schemas.microsoft.com/office/drawing/2014/main" id="{FD94C3FF-8FAE-B06D-D056-7996B3B335A0}"/>
              </a:ext>
            </a:extLst>
          </p:cNvPr>
          <p:cNvSpPr txBox="1"/>
          <p:nvPr/>
        </p:nvSpPr>
        <p:spPr>
          <a:xfrm>
            <a:off x="8539046" y="4357989"/>
            <a:ext cx="3176355" cy="1477328"/>
          </a:xfrm>
          <a:prstGeom prst="rect">
            <a:avLst/>
          </a:prstGeom>
          <a:noFill/>
        </p:spPr>
        <p:txBody>
          <a:bodyPr wrap="square">
            <a:spAutoFit/>
          </a:bodyPr>
          <a:lstStyle/>
          <a:p>
            <a:r>
              <a:rPr lang="cs-CZ" dirty="0"/>
              <a:t>1: hrudní stěna, 2: prsní sval, 3: lalůčky žlázové tkáně (alveoly), 4: bradavka, 5: dvorec, 6: mléčný kanálek, 7: tuková a podpůrná tkáň, 8: kůže</a:t>
            </a:r>
          </a:p>
        </p:txBody>
      </p:sp>
    </p:spTree>
    <p:extLst>
      <p:ext uri="{BB962C8B-B14F-4D97-AF65-F5344CB8AC3E}">
        <p14:creationId xmlns:p14="http://schemas.microsoft.com/office/powerpoint/2010/main" val="3073750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544E0FA-03F2-64ED-6C77-01E8AE7D959E}"/>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6" name="TextovéPole 5">
            <a:extLst>
              <a:ext uri="{FF2B5EF4-FFF2-40B4-BE49-F238E27FC236}">
                <a16:creationId xmlns:a16="http://schemas.microsoft.com/office/drawing/2014/main" id="{F246A824-5E0B-02AE-CC36-251D179AAB12}"/>
              </a:ext>
            </a:extLst>
          </p:cNvPr>
          <p:cNvSpPr txBox="1"/>
          <p:nvPr/>
        </p:nvSpPr>
        <p:spPr>
          <a:xfrm>
            <a:off x="295274" y="766732"/>
            <a:ext cx="8907341" cy="5632311"/>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0" algn="l"/>
            <a:r>
              <a:rPr lang="cs-CZ" sz="2800" b="0" i="0" u="none" strike="noStrike" baseline="0" dirty="0">
                <a:latin typeface="Calibri" panose="020F0502020204030204" pitchFamily="34" charset="0"/>
              </a:rPr>
              <a:t>3. Chlupy (jen melanin); speciální keratinové kožní deriváty – rohy, kopyta, ostny atd.; hojné a diverzifikované kožní žlázy; potní žlázy</a:t>
            </a:r>
          </a:p>
          <a:p>
            <a:r>
              <a:rPr lang="cs-CZ" sz="2000" b="0" i="0" u="none" strike="noStrike" baseline="0" dirty="0">
                <a:latin typeface="Calibri" panose="020F0502020204030204" pitchFamily="34" charset="0"/>
              </a:rPr>
              <a:t>Melanocyty -dendritické buňky z neurální lišty (mezi epitelovými buňkami). Tvoří melanin, ve dvou formách -</a:t>
            </a:r>
            <a:r>
              <a:rPr lang="cs-CZ" sz="2000" b="0" i="0" u="none" strike="noStrike" baseline="0" dirty="0" err="1">
                <a:latin typeface="Calibri" panose="020F0502020204030204" pitchFamily="34" charset="0"/>
              </a:rPr>
              <a:t>eumelanin</a:t>
            </a:r>
            <a:r>
              <a:rPr lang="cs-CZ" sz="2000" b="0" i="0" u="none" strike="noStrike" baseline="0" dirty="0">
                <a:latin typeface="Calibri" panose="020F0502020204030204" pitchFamily="34" charset="0"/>
              </a:rPr>
              <a:t>(nejběžnější forma, hnědočerný polymer) a </a:t>
            </a:r>
            <a:r>
              <a:rPr lang="cs-CZ" sz="2000" b="0" i="0" u="none" strike="noStrike" baseline="0" dirty="0" err="1">
                <a:latin typeface="Calibri" panose="020F0502020204030204" pitchFamily="34" charset="0"/>
              </a:rPr>
              <a:t>feomelanin</a:t>
            </a:r>
            <a:r>
              <a:rPr lang="cs-CZ" sz="2000" b="0" i="0" u="none" strike="noStrike" baseline="0" dirty="0">
                <a:latin typeface="Calibri" panose="020F0502020204030204" pitchFamily="34" charset="0"/>
              </a:rPr>
              <a:t> (podmiňuje zrzavé vlasy a pihy). Na aktivitě melanocytů závisí barva vlasu/chlupu. Pigment je předávaný buňkám kůry a dřeně vlasu – stejným způsobem jako </a:t>
            </a:r>
            <a:r>
              <a:rPr lang="cs-CZ" sz="2000" b="0" i="0" u="none" strike="noStrike" baseline="0" dirty="0" err="1">
                <a:latin typeface="Calibri" panose="020F0502020204030204" pitchFamily="34" charset="0"/>
              </a:rPr>
              <a:t>keratinocytům</a:t>
            </a:r>
            <a:r>
              <a:rPr lang="cs-CZ" sz="2000" b="0" i="0" u="none" strike="noStrike" baseline="0" dirty="0">
                <a:latin typeface="Calibri" panose="020F0502020204030204" pitchFamily="34" charset="0"/>
              </a:rPr>
              <a:t> v epidermis. Teorie – předstupeň ochranných bodlin - ježury</a:t>
            </a:r>
          </a:p>
          <a:p>
            <a:endParaRPr lang="cs-CZ" sz="2000" b="0" i="0" u="none" strike="noStrike" baseline="0" dirty="0">
              <a:latin typeface="Calibri" panose="020F0502020204030204" pitchFamily="34" charset="0"/>
            </a:endParaRPr>
          </a:p>
          <a:p>
            <a:r>
              <a:rPr lang="cs-CZ" sz="2800" b="0" i="0" u="none" strike="noStrike" baseline="0" dirty="0">
                <a:latin typeface="Calibri" panose="020F0502020204030204" pitchFamily="34" charset="0"/>
              </a:rPr>
              <a:t>4. Pozice končetiny, tvarová variabilita; jednoduchý lopatkový pletenec, srůst kostí pánevního pletence + </a:t>
            </a:r>
            <a:r>
              <a:rPr lang="cs-CZ" sz="2800" b="0" i="0" u="none" strike="noStrike" baseline="0" dirty="0" err="1">
                <a:latin typeface="Calibri" panose="020F0502020204030204" pitchFamily="34" charset="0"/>
              </a:rPr>
              <a:t>symphysis</a:t>
            </a:r>
            <a:endParaRPr lang="cs-CZ" sz="2800" b="0" i="0" u="none" strike="noStrike" baseline="0" dirty="0">
              <a:latin typeface="Calibri" panose="020F0502020204030204" pitchFamily="34" charset="0"/>
            </a:endParaRPr>
          </a:p>
          <a:p>
            <a:r>
              <a:rPr lang="cs-CZ" sz="2000" b="0" i="0" u="none" strike="noStrike" baseline="0" dirty="0">
                <a:latin typeface="Calibri" panose="020F0502020204030204" pitchFamily="34" charset="0"/>
              </a:rPr>
              <a:t>chrupavčitý typ kostního spoje. Převažuje vazivová chrupavka, pevná a pružná. V symfýzách mohou vznikat štěrbiny naplněné tekutinou. Např. stydká spona (</a:t>
            </a:r>
            <a:r>
              <a:rPr lang="cs-CZ" sz="2000" b="0" i="0" u="none" strike="noStrike" baseline="0" dirty="0" err="1">
                <a:latin typeface="Calibri" panose="020F0502020204030204" pitchFamily="34" charset="0"/>
              </a:rPr>
              <a:t>symphysis</a:t>
            </a:r>
            <a:r>
              <a:rPr lang="cs-CZ" sz="2000" b="0" i="0" u="none" strike="noStrike" baseline="0" dirty="0">
                <a:latin typeface="Calibri" panose="020F0502020204030204" pitchFamily="34" charset="0"/>
              </a:rPr>
              <a:t> </a:t>
            </a:r>
            <a:r>
              <a:rPr lang="cs-CZ" sz="2000" b="0" i="0" u="none" strike="noStrike" baseline="0" dirty="0" err="1">
                <a:latin typeface="Calibri" panose="020F0502020204030204" pitchFamily="34" charset="0"/>
              </a:rPr>
              <a:t>pubis</a:t>
            </a:r>
            <a:r>
              <a:rPr lang="cs-CZ" sz="2000" b="0" i="0" u="none" strike="noStrike" baseline="0" dirty="0">
                <a:latin typeface="Calibri" panose="020F0502020204030204" pitchFamily="34" charset="0"/>
              </a:rPr>
              <a:t>) pánve nebo napojení dolních žeber na hrudní kost.</a:t>
            </a:r>
            <a:endParaRPr lang="cs-CZ" dirty="0"/>
          </a:p>
        </p:txBody>
      </p:sp>
      <p:pic>
        <p:nvPicPr>
          <p:cNvPr id="8" name="Obrázek 7">
            <a:extLst>
              <a:ext uri="{FF2B5EF4-FFF2-40B4-BE49-F238E27FC236}">
                <a16:creationId xmlns:a16="http://schemas.microsoft.com/office/drawing/2014/main" id="{0C0338F8-782F-BC4A-B7E0-E1781A1F1723}"/>
              </a:ext>
            </a:extLst>
          </p:cNvPr>
          <p:cNvPicPr>
            <a:picLocks noChangeAspect="1"/>
          </p:cNvPicPr>
          <p:nvPr/>
        </p:nvPicPr>
        <p:blipFill>
          <a:blip r:embed="rId2"/>
          <a:stretch>
            <a:fillRect/>
          </a:stretch>
        </p:blipFill>
        <p:spPr>
          <a:xfrm>
            <a:off x="8963954" y="490653"/>
            <a:ext cx="3122341" cy="2653990"/>
          </a:xfrm>
          <a:prstGeom prst="rect">
            <a:avLst/>
          </a:prstGeom>
        </p:spPr>
      </p:pic>
      <p:pic>
        <p:nvPicPr>
          <p:cNvPr id="10" name="Obrázek 9">
            <a:extLst>
              <a:ext uri="{FF2B5EF4-FFF2-40B4-BE49-F238E27FC236}">
                <a16:creationId xmlns:a16="http://schemas.microsoft.com/office/drawing/2014/main" id="{110DEFBF-05C5-BE98-D6F6-F750B89DA474}"/>
              </a:ext>
            </a:extLst>
          </p:cNvPr>
          <p:cNvPicPr>
            <a:picLocks noChangeAspect="1"/>
          </p:cNvPicPr>
          <p:nvPr/>
        </p:nvPicPr>
        <p:blipFill>
          <a:blip r:embed="rId3"/>
          <a:stretch>
            <a:fillRect/>
          </a:stretch>
        </p:blipFill>
        <p:spPr>
          <a:xfrm>
            <a:off x="9104015" y="4225121"/>
            <a:ext cx="2453268" cy="1639229"/>
          </a:xfrm>
          <a:prstGeom prst="rect">
            <a:avLst/>
          </a:prstGeom>
        </p:spPr>
      </p:pic>
    </p:spTree>
    <p:extLst>
      <p:ext uri="{BB962C8B-B14F-4D97-AF65-F5344CB8AC3E}">
        <p14:creationId xmlns:p14="http://schemas.microsoft.com/office/powerpoint/2010/main" val="1066011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074841D-F896-0008-79EF-62B69EA63FE8}"/>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6" name="TextovéPole 5">
            <a:extLst>
              <a:ext uri="{FF2B5EF4-FFF2-40B4-BE49-F238E27FC236}">
                <a16:creationId xmlns:a16="http://schemas.microsoft.com/office/drawing/2014/main" id="{9C04B659-BD9A-1298-6DD6-E7B00E8E5492}"/>
              </a:ext>
            </a:extLst>
          </p:cNvPr>
          <p:cNvSpPr txBox="1"/>
          <p:nvPr/>
        </p:nvSpPr>
        <p:spPr>
          <a:xfrm>
            <a:off x="106531" y="653503"/>
            <a:ext cx="10470343" cy="4462760"/>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0" algn="l"/>
            <a:r>
              <a:rPr lang="cs-CZ" sz="2800" b="0" i="0" u="none" strike="noStrike" baseline="0" dirty="0">
                <a:latin typeface="Calibri" panose="020F0502020204030204" pitchFamily="34" charset="0"/>
              </a:rPr>
              <a:t>5. Regionální diferenciace páteře – </a:t>
            </a:r>
            <a:r>
              <a:rPr lang="cs-CZ" sz="2800" b="0" i="0" u="none" strike="noStrike" baseline="0" dirty="0" err="1">
                <a:latin typeface="Calibri" panose="020F0502020204030204" pitchFamily="34" charset="0"/>
              </a:rPr>
              <a:t>platycelní</a:t>
            </a:r>
            <a:r>
              <a:rPr lang="cs-CZ" sz="2800" b="0" i="0" u="none" strike="noStrike" baseline="0" dirty="0">
                <a:latin typeface="Calibri" panose="020F0502020204030204" pitchFamily="34" charset="0"/>
              </a:rPr>
              <a:t> obratle</a:t>
            </a:r>
          </a:p>
          <a:p>
            <a:pPr marR="28520" algn="l"/>
            <a:r>
              <a:rPr lang="cs-CZ" sz="2800" b="0" i="0" u="none" strike="noStrike" baseline="0" dirty="0">
                <a:latin typeface="Calibri" panose="020F0502020204030204" pitchFamily="34" charset="0"/>
              </a:rPr>
              <a:t>7 C (atlas, axis), všichni kapustňáci (vodní savci ze skupiny sirén) mají krčních obratlů šest. </a:t>
            </a:r>
          </a:p>
          <a:p>
            <a:pPr marR="22030" algn="l"/>
            <a:r>
              <a:rPr lang="cs-CZ" sz="2200" b="0" i="0" u="none" strike="noStrike" baseline="0" dirty="0">
                <a:latin typeface="Calibri" panose="020F0502020204030204" pitchFamily="34" charset="0"/>
              </a:rPr>
              <a:t>Proměnlivý počet krčních obratlů mají i lenochodi – lenochod dvouprstý (</a:t>
            </a:r>
            <a:r>
              <a:rPr lang="cs-CZ" sz="2200" b="0" i="1" u="none" strike="noStrike" baseline="0" dirty="0" err="1">
                <a:latin typeface="Calibri" panose="020F0502020204030204" pitchFamily="34" charset="0"/>
              </a:rPr>
              <a:t>Choloepus</a:t>
            </a:r>
            <a:r>
              <a:rPr lang="cs-CZ" sz="2200" b="0" i="1" u="none" strike="noStrike" baseline="0" dirty="0">
                <a:latin typeface="Calibri" panose="020F0502020204030204" pitchFamily="34" charset="0"/>
              </a:rPr>
              <a:t> </a:t>
            </a:r>
            <a:r>
              <a:rPr lang="cs-CZ" sz="2200" b="0" i="1" u="none" strike="noStrike" baseline="0" dirty="0" err="1">
                <a:latin typeface="Calibri" panose="020F0502020204030204" pitchFamily="34" charset="0"/>
              </a:rPr>
              <a:t>didactylus</a:t>
            </a:r>
            <a:r>
              <a:rPr lang="cs-CZ" sz="2200" b="0" i="0" u="none" strike="noStrike" baseline="0" dirty="0">
                <a:latin typeface="Calibri" panose="020F0502020204030204" pitchFamily="34" charset="0"/>
              </a:rPr>
              <a:t>) 6-8, lenochod krátkokrký neboli Hoffmanův (</a:t>
            </a:r>
            <a:r>
              <a:rPr lang="cs-CZ" sz="2200" b="0" i="1" u="none" strike="noStrike" baseline="0" dirty="0" err="1">
                <a:latin typeface="Calibri" panose="020F0502020204030204" pitchFamily="34" charset="0"/>
              </a:rPr>
              <a:t>Cholopeus</a:t>
            </a:r>
            <a:r>
              <a:rPr lang="cs-CZ" sz="2200" b="0" i="1" u="none" strike="noStrike" baseline="0" dirty="0">
                <a:latin typeface="Calibri" panose="020F0502020204030204" pitchFamily="34" charset="0"/>
              </a:rPr>
              <a:t> </a:t>
            </a:r>
            <a:r>
              <a:rPr lang="cs-CZ" sz="2200" b="0" i="1" u="none" strike="noStrike" baseline="0" dirty="0" err="1">
                <a:latin typeface="Calibri" panose="020F0502020204030204" pitchFamily="34" charset="0"/>
              </a:rPr>
              <a:t>hoffmani</a:t>
            </a:r>
            <a:r>
              <a:rPr lang="cs-CZ" sz="2200" b="0" i="0" u="none" strike="noStrike" baseline="0" dirty="0">
                <a:latin typeface="Calibri" panose="020F0502020204030204" pitchFamily="34" charset="0"/>
              </a:rPr>
              <a:t>) 6 a lenochodi tříprstí (rod </a:t>
            </a:r>
            <a:r>
              <a:rPr lang="cs-CZ" sz="2200" b="0" i="1" u="none" strike="noStrike" baseline="0" dirty="0" err="1">
                <a:latin typeface="Calibri" panose="020F0502020204030204" pitchFamily="34" charset="0"/>
              </a:rPr>
              <a:t>Bradypus</a:t>
            </a:r>
            <a:r>
              <a:rPr lang="cs-CZ" sz="2200" b="0" i="0" u="none" strike="noStrike" baseline="0" dirty="0">
                <a:latin typeface="Calibri" panose="020F0502020204030204" pitchFamily="34" charset="0"/>
              </a:rPr>
              <a:t>) dokonce 9 (nejvyšší známý počet). </a:t>
            </a:r>
          </a:p>
          <a:p>
            <a:pPr marR="22030" algn="l"/>
            <a:endParaRPr lang="cs-CZ" sz="2200" b="0" i="0" u="none" strike="noStrike" baseline="0" dirty="0">
              <a:latin typeface="Calibri" panose="020F0502020204030204" pitchFamily="34" charset="0"/>
            </a:endParaRPr>
          </a:p>
          <a:p>
            <a:pPr marR="0" algn="l"/>
            <a:r>
              <a:rPr lang="cs-CZ" sz="2800" b="0" i="0" u="none" strike="noStrike" baseline="0" dirty="0">
                <a:latin typeface="Calibri" panose="020F0502020204030204" pitchFamily="34" charset="0"/>
              </a:rPr>
              <a:t>Učebnicový omyl o počtu krčních obratlů</a:t>
            </a:r>
          </a:p>
          <a:p>
            <a:pPr marR="25130" algn="l"/>
            <a:r>
              <a:rPr lang="cs-CZ" sz="2400" b="0" i="0" u="none" strike="noStrike" baseline="0" dirty="0">
                <a:latin typeface="Calibri" panose="020F0502020204030204" pitchFamily="34" charset="0"/>
              </a:rPr>
              <a:t>Žirafa (ne okapi!) má o 1 krční obratel více (8), ale i o 1 hrudní obratel méně – krk žirafy posazen více dozadu, pletenec lopatkový předsazen, sternum nápadně vyčuhuje C8~Th1.</a:t>
            </a:r>
            <a:endParaRPr lang="cs-CZ" sz="1600" dirty="0"/>
          </a:p>
        </p:txBody>
      </p:sp>
      <p:pic>
        <p:nvPicPr>
          <p:cNvPr id="8" name="Obrázek 7">
            <a:extLst>
              <a:ext uri="{FF2B5EF4-FFF2-40B4-BE49-F238E27FC236}">
                <a16:creationId xmlns:a16="http://schemas.microsoft.com/office/drawing/2014/main" id="{1824CA64-BCE1-DB89-FD47-71EBC701ABB5}"/>
              </a:ext>
            </a:extLst>
          </p:cNvPr>
          <p:cNvPicPr>
            <a:picLocks noChangeAspect="1"/>
          </p:cNvPicPr>
          <p:nvPr/>
        </p:nvPicPr>
        <p:blipFill>
          <a:blip r:embed="rId2"/>
          <a:stretch>
            <a:fillRect/>
          </a:stretch>
        </p:blipFill>
        <p:spPr>
          <a:xfrm>
            <a:off x="5023529" y="4718651"/>
            <a:ext cx="3077737" cy="2040673"/>
          </a:xfrm>
          <a:prstGeom prst="rect">
            <a:avLst/>
          </a:prstGeom>
        </p:spPr>
      </p:pic>
      <p:pic>
        <p:nvPicPr>
          <p:cNvPr id="10" name="Obrázek 9">
            <a:extLst>
              <a:ext uri="{FF2B5EF4-FFF2-40B4-BE49-F238E27FC236}">
                <a16:creationId xmlns:a16="http://schemas.microsoft.com/office/drawing/2014/main" id="{8CD29709-156D-5C0C-E3D7-A17EAE8DA82D}"/>
              </a:ext>
            </a:extLst>
          </p:cNvPr>
          <p:cNvPicPr>
            <a:picLocks noChangeAspect="1"/>
          </p:cNvPicPr>
          <p:nvPr/>
        </p:nvPicPr>
        <p:blipFill>
          <a:blip r:embed="rId3"/>
          <a:stretch>
            <a:fillRect/>
          </a:stretch>
        </p:blipFill>
        <p:spPr>
          <a:xfrm>
            <a:off x="10497015" y="1016446"/>
            <a:ext cx="1694985" cy="5742878"/>
          </a:xfrm>
          <a:prstGeom prst="rect">
            <a:avLst/>
          </a:prstGeom>
        </p:spPr>
      </p:pic>
      <p:sp>
        <p:nvSpPr>
          <p:cNvPr id="2" name="TextovéPole 1">
            <a:extLst>
              <a:ext uri="{FF2B5EF4-FFF2-40B4-BE49-F238E27FC236}">
                <a16:creationId xmlns:a16="http://schemas.microsoft.com/office/drawing/2014/main" id="{6FDA3083-6553-C0CA-7E83-8A33137F29D4}"/>
              </a:ext>
            </a:extLst>
          </p:cNvPr>
          <p:cNvSpPr txBox="1"/>
          <p:nvPr/>
        </p:nvSpPr>
        <p:spPr>
          <a:xfrm>
            <a:off x="363984" y="5557421"/>
            <a:ext cx="3640933" cy="1200329"/>
          </a:xfrm>
          <a:prstGeom prst="rect">
            <a:avLst/>
          </a:prstGeom>
          <a:noFill/>
        </p:spPr>
        <p:txBody>
          <a:bodyPr wrap="none" rtlCol="0">
            <a:spAutoFit/>
          </a:bodyPr>
          <a:lstStyle/>
          <a:p>
            <a:r>
              <a:rPr lang="cs-CZ" dirty="0"/>
              <a:t>Počet obratlů ale jinak vcelku stabilní</a:t>
            </a:r>
          </a:p>
          <a:p>
            <a:r>
              <a:rPr lang="cs-CZ" dirty="0"/>
              <a:t>Hrudní, bederní 19-20</a:t>
            </a:r>
          </a:p>
          <a:p>
            <a:r>
              <a:rPr lang="cs-CZ" dirty="0"/>
              <a:t>Křížové obr. 3-4</a:t>
            </a:r>
          </a:p>
          <a:p>
            <a:r>
              <a:rPr lang="cs-CZ" dirty="0"/>
              <a:t>Ocasní – kolísají v počtu</a:t>
            </a:r>
          </a:p>
        </p:txBody>
      </p:sp>
    </p:spTree>
    <p:extLst>
      <p:ext uri="{BB962C8B-B14F-4D97-AF65-F5344CB8AC3E}">
        <p14:creationId xmlns:p14="http://schemas.microsoft.com/office/powerpoint/2010/main" val="4226045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6" name="TextovéPole 5">
            <a:extLst>
              <a:ext uri="{FF2B5EF4-FFF2-40B4-BE49-F238E27FC236}">
                <a16:creationId xmlns:a16="http://schemas.microsoft.com/office/drawing/2014/main" id="{E7348FBD-4167-BE2F-23B2-3D1C5DB813F6}"/>
              </a:ext>
            </a:extLst>
          </p:cNvPr>
          <p:cNvSpPr txBox="1"/>
          <p:nvPr/>
        </p:nvSpPr>
        <p:spPr>
          <a:xfrm>
            <a:off x="167670" y="526004"/>
            <a:ext cx="7581162" cy="3539430"/>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0" algn="l"/>
            <a:r>
              <a:rPr lang="cs-CZ" sz="2800" b="0" i="0" u="none" strike="noStrike" baseline="0" dirty="0">
                <a:latin typeface="Calibri" panose="020F0502020204030204" pitchFamily="34" charset="0"/>
              </a:rPr>
              <a:t>6. Trojdílné sternum (</a:t>
            </a:r>
            <a:r>
              <a:rPr lang="cs-CZ" sz="2800" b="0" i="0" u="none" strike="noStrike" baseline="0" dirty="0" err="1">
                <a:latin typeface="Calibri" panose="020F0502020204030204" pitchFamily="34" charset="0"/>
              </a:rPr>
              <a:t>manubrium</a:t>
            </a:r>
            <a:r>
              <a:rPr lang="cs-CZ" sz="2800" b="0" i="0" u="none" strike="noStrike" baseline="0" dirty="0">
                <a:latin typeface="Calibri" panose="020F0502020204030204" pitchFamily="34" charset="0"/>
              </a:rPr>
              <a:t>, corpus, </a:t>
            </a:r>
            <a:r>
              <a:rPr lang="cs-CZ" sz="2800" b="0" i="0" u="none" strike="noStrike" baseline="0" dirty="0" err="1">
                <a:latin typeface="Calibri" panose="020F0502020204030204" pitchFamily="34" charset="0"/>
              </a:rPr>
              <a:t>processus</a:t>
            </a:r>
            <a:r>
              <a:rPr lang="cs-CZ" sz="2800" b="0" i="0" u="none" strike="noStrike" baseline="0" dirty="0">
                <a:latin typeface="Calibri" panose="020F0502020204030204" pitchFamily="34" charset="0"/>
              </a:rPr>
              <a:t>  </a:t>
            </a:r>
            <a:r>
              <a:rPr lang="cs-CZ" sz="2800" b="0" i="0" u="none" strike="noStrike" baseline="0" dirty="0" err="1">
                <a:latin typeface="Calibri" panose="020F0502020204030204" pitchFamily="34" charset="0"/>
              </a:rPr>
              <a:t>xiphoideus</a:t>
            </a:r>
            <a:r>
              <a:rPr lang="cs-CZ" sz="2800" b="0" i="0" u="none" strike="noStrike" baseline="0" dirty="0">
                <a:latin typeface="Calibri" panose="020F0502020204030204" pitchFamily="34" charset="0"/>
              </a:rPr>
              <a:t>)</a:t>
            </a:r>
          </a:p>
          <a:p>
            <a:pPr marR="32100" algn="l"/>
            <a:r>
              <a:rPr lang="cs-CZ" sz="1600" b="0" i="0" u="none" strike="noStrike" baseline="0" dirty="0">
                <a:latin typeface="Calibri" panose="020F0502020204030204" pitchFamily="34" charset="0"/>
              </a:rPr>
              <a:t>V hrudní kosti probíhá krvetvorba (</a:t>
            </a:r>
            <a:r>
              <a:rPr lang="cs-CZ" sz="1600" b="0" i="0" u="none" strike="noStrike" baseline="0" dirty="0" err="1">
                <a:latin typeface="Calibri" panose="020F0502020204030204" pitchFamily="34" charset="0"/>
              </a:rPr>
              <a:t>hemopoeza</a:t>
            </a:r>
            <a:r>
              <a:rPr lang="cs-CZ" sz="1600" b="0" i="0" u="none" strike="noStrike" baseline="0" dirty="0">
                <a:latin typeface="Calibri" panose="020F0502020204030204" pitchFamily="34" charset="0"/>
              </a:rPr>
              <a:t>) – jedná se o proces množení a tvorby krevních buněk, které se následně dostávají do krve</a:t>
            </a:r>
            <a:r>
              <a:rPr lang="cs-CZ" sz="2800" b="0" i="0" u="none" strike="noStrike" baseline="0" dirty="0">
                <a:latin typeface="Calibri" panose="020F0502020204030204" pitchFamily="34" charset="0"/>
              </a:rPr>
              <a:t>. </a:t>
            </a:r>
          </a:p>
          <a:p>
            <a:pPr marR="32100" algn="l"/>
            <a:endParaRPr lang="cs-CZ" sz="2800" b="0" i="0" u="none" strike="noStrike" baseline="0" dirty="0">
              <a:latin typeface="Calibri" panose="020F0502020204030204" pitchFamily="34" charset="0"/>
            </a:endParaRPr>
          </a:p>
          <a:p>
            <a:pPr marR="0" algn="l"/>
            <a:r>
              <a:rPr lang="cs-CZ" sz="2800" b="0" i="0" u="none" strike="noStrike" baseline="0" dirty="0">
                <a:latin typeface="Calibri" panose="020F0502020204030204" pitchFamily="34" charset="0"/>
              </a:rPr>
              <a:t>7. Páteř chráněna před laterálními pohyby, umožňuje dorzální flexi, </a:t>
            </a:r>
            <a:r>
              <a:rPr lang="pt-BR" sz="2800" b="0" i="0" u="none" strike="noStrike" baseline="0" dirty="0">
                <a:latin typeface="Calibri" panose="020F0502020204030204" pitchFamily="34" charset="0"/>
              </a:rPr>
              <a:t>na lumbální obratle se nepřipojují žebra</a:t>
            </a:r>
            <a:endParaRPr lang="cs-CZ" dirty="0"/>
          </a:p>
        </p:txBody>
      </p:sp>
      <p:pic>
        <p:nvPicPr>
          <p:cNvPr id="8" name="Obrázek 7">
            <a:extLst>
              <a:ext uri="{FF2B5EF4-FFF2-40B4-BE49-F238E27FC236}">
                <a16:creationId xmlns:a16="http://schemas.microsoft.com/office/drawing/2014/main" id="{1988F0A9-3BDE-B2C5-55A4-9333B6F002F2}"/>
              </a:ext>
            </a:extLst>
          </p:cNvPr>
          <p:cNvPicPr>
            <a:picLocks noChangeAspect="1"/>
          </p:cNvPicPr>
          <p:nvPr/>
        </p:nvPicPr>
        <p:blipFill>
          <a:blip r:embed="rId2"/>
          <a:stretch>
            <a:fillRect/>
          </a:stretch>
        </p:blipFill>
        <p:spPr>
          <a:xfrm>
            <a:off x="4396204" y="3996793"/>
            <a:ext cx="2185639" cy="2865863"/>
          </a:xfrm>
          <a:prstGeom prst="rect">
            <a:avLst/>
          </a:prstGeom>
        </p:spPr>
      </p:pic>
      <p:pic>
        <p:nvPicPr>
          <p:cNvPr id="10" name="Obrázek 9">
            <a:extLst>
              <a:ext uri="{FF2B5EF4-FFF2-40B4-BE49-F238E27FC236}">
                <a16:creationId xmlns:a16="http://schemas.microsoft.com/office/drawing/2014/main" id="{87481012-3EF3-E318-8952-0AEF9061ED56}"/>
              </a:ext>
            </a:extLst>
          </p:cNvPr>
          <p:cNvPicPr>
            <a:picLocks noChangeAspect="1"/>
          </p:cNvPicPr>
          <p:nvPr/>
        </p:nvPicPr>
        <p:blipFill>
          <a:blip r:embed="rId3"/>
          <a:stretch>
            <a:fillRect/>
          </a:stretch>
        </p:blipFill>
        <p:spPr>
          <a:xfrm>
            <a:off x="7998195" y="526004"/>
            <a:ext cx="4026135" cy="4705872"/>
          </a:xfrm>
          <a:prstGeom prst="rect">
            <a:avLst/>
          </a:prstGeom>
        </p:spPr>
      </p:pic>
    </p:spTree>
    <p:extLst>
      <p:ext uri="{BB962C8B-B14F-4D97-AF65-F5344CB8AC3E}">
        <p14:creationId xmlns:p14="http://schemas.microsoft.com/office/powerpoint/2010/main" val="2546332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6" name="TextovéPole 5">
            <a:extLst>
              <a:ext uri="{FF2B5EF4-FFF2-40B4-BE49-F238E27FC236}">
                <a16:creationId xmlns:a16="http://schemas.microsoft.com/office/drawing/2014/main" id="{BD4BC5AD-0C2B-BF87-3C88-ECD58EE843F6}"/>
              </a:ext>
            </a:extLst>
          </p:cNvPr>
          <p:cNvSpPr txBox="1"/>
          <p:nvPr/>
        </p:nvSpPr>
        <p:spPr>
          <a:xfrm>
            <a:off x="106532" y="647070"/>
            <a:ext cx="9774315" cy="2677656"/>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3260" algn="l"/>
            <a:r>
              <a:rPr lang="cs-CZ" sz="2400" b="0" i="0" u="none" strike="noStrike" baseline="0" dirty="0">
                <a:latin typeface="Calibri" panose="020F0502020204030204" pitchFamily="34" charset="0"/>
              </a:rPr>
              <a:t>8. </a:t>
            </a:r>
            <a:r>
              <a:rPr lang="cs-CZ" sz="2400" b="0" i="0" u="none" strike="noStrike" baseline="0" dirty="0" err="1">
                <a:latin typeface="Calibri" panose="020F0502020204030204" pitchFamily="34" charset="0"/>
              </a:rPr>
              <a:t>Bikondylní</a:t>
            </a:r>
            <a:r>
              <a:rPr lang="cs-CZ" sz="2400" b="0" i="0" u="none" strike="noStrike" baseline="0" dirty="0">
                <a:latin typeface="Calibri" panose="020F0502020204030204" pitchFamily="34" charset="0"/>
              </a:rPr>
              <a:t> lebka, </a:t>
            </a:r>
            <a:r>
              <a:rPr lang="cs-CZ" sz="2000" b="0" i="0" u="none" strike="noStrike" baseline="0" dirty="0">
                <a:latin typeface="Calibri" panose="020F0502020204030204" pitchFamily="34" charset="0"/>
              </a:rPr>
              <a:t>okcipitální hrboly – připojení k páteři; velká mozkovna; silné jařmové oblouky (</a:t>
            </a:r>
            <a:r>
              <a:rPr lang="cs-CZ" sz="2000" b="0" i="0" u="none" strike="noStrike" baseline="0" dirty="0" err="1">
                <a:latin typeface="Calibri" panose="020F0502020204030204" pitchFamily="34" charset="0"/>
              </a:rPr>
              <a:t>jugale</a:t>
            </a:r>
            <a:r>
              <a:rPr lang="cs-CZ" sz="2000" b="0" i="0" u="none" strike="noStrike" baseline="0" dirty="0">
                <a:latin typeface="Calibri" panose="020F0502020204030204" pitchFamily="34" charset="0"/>
              </a:rPr>
              <a:t>–</a:t>
            </a:r>
            <a:r>
              <a:rPr lang="cs-CZ" sz="2000" b="0" i="0" u="none" strike="noStrike" baseline="0" dirty="0" err="1">
                <a:latin typeface="Calibri" panose="020F0502020204030204" pitchFamily="34" charset="0"/>
              </a:rPr>
              <a:t>squamosum</a:t>
            </a:r>
            <a:r>
              <a:rPr lang="cs-CZ" sz="2000" b="0" i="0" u="none" strike="noStrike" baseline="0" dirty="0">
                <a:latin typeface="Calibri" panose="020F0502020204030204" pitchFamily="34" charset="0"/>
              </a:rPr>
              <a:t>); prostorná nosní dutina + nosní skořepy; nos (</a:t>
            </a:r>
            <a:r>
              <a:rPr lang="cs-CZ" sz="2000" b="0" i="0" u="none" strike="noStrike" baseline="0" dirty="0" err="1">
                <a:latin typeface="Calibri" panose="020F0502020204030204" pitchFamily="34" charset="0"/>
              </a:rPr>
              <a:t>nase</a:t>
            </a:r>
            <a:r>
              <a:rPr lang="cs-CZ" sz="2000" b="0" i="0" u="none" strike="noStrike" baseline="0" dirty="0">
                <a:latin typeface="Calibri" panose="020F0502020204030204" pitchFamily="34" charset="0"/>
              </a:rPr>
              <a:t>) – </a:t>
            </a:r>
            <a:r>
              <a:rPr lang="cs-CZ" sz="2000" b="0" i="0" u="none" strike="noStrike" baseline="0" dirty="0" err="1">
                <a:latin typeface="Calibri" panose="020F0502020204030204" pitchFamily="34" charset="0"/>
              </a:rPr>
              <a:t>ancestrální</a:t>
            </a:r>
            <a:r>
              <a:rPr lang="cs-CZ" sz="2000" b="0" i="0" u="none" strike="noStrike" baseline="0" dirty="0">
                <a:latin typeface="Calibri" panose="020F0502020204030204" pitchFamily="34" charset="0"/>
              </a:rPr>
              <a:t> </a:t>
            </a:r>
            <a:r>
              <a:rPr lang="cs-CZ" sz="2000" b="0" i="0" u="none" strike="noStrike" baseline="0" dirty="0" err="1">
                <a:latin typeface="Calibri" panose="020F0502020204030204" pitchFamily="34" charset="0"/>
              </a:rPr>
              <a:t>rhinarium</a:t>
            </a:r>
            <a:r>
              <a:rPr lang="cs-CZ" sz="2000" b="0" i="0" u="none" strike="noStrike" baseline="0" dirty="0">
                <a:latin typeface="Calibri" panose="020F0502020204030204" pitchFamily="34" charset="0"/>
              </a:rPr>
              <a:t> (lysá kůže okolo vyústění nozder); sekundární tvrdé patro (L a P </a:t>
            </a:r>
            <a:r>
              <a:rPr lang="cs-CZ" sz="2000" b="0" i="0" u="none" strike="noStrike" baseline="0" dirty="0" err="1">
                <a:latin typeface="Calibri" panose="020F0502020204030204" pitchFamily="34" charset="0"/>
              </a:rPr>
              <a:t>maxillare</a:t>
            </a:r>
            <a:r>
              <a:rPr lang="cs-CZ" sz="2000" b="0" i="0" u="none" strike="noStrike" baseline="0" dirty="0">
                <a:latin typeface="Calibri" panose="020F0502020204030204" pitchFamily="34" charset="0"/>
              </a:rPr>
              <a:t>–o. </a:t>
            </a:r>
            <a:r>
              <a:rPr lang="cs-CZ" sz="2000" b="0" i="0" u="none" strike="noStrike" baseline="0" dirty="0" err="1">
                <a:latin typeface="Calibri" panose="020F0502020204030204" pitchFamily="34" charset="0"/>
              </a:rPr>
              <a:t>palatina</a:t>
            </a:r>
            <a:r>
              <a:rPr lang="cs-CZ" sz="2000" b="0" i="0" u="none" strike="noStrike" baseline="0" dirty="0">
                <a:latin typeface="Calibri" panose="020F0502020204030204" pitchFamily="34" charset="0"/>
              </a:rPr>
              <a:t>) – oddělení dýchacích a trávicích cest – sání mléka</a:t>
            </a:r>
            <a:endParaRPr lang="cs-CZ" sz="2400" b="0" i="0" u="none" strike="noStrike" baseline="0" dirty="0">
              <a:latin typeface="Calibri" panose="020F0502020204030204" pitchFamily="34" charset="0"/>
            </a:endParaRPr>
          </a:p>
          <a:p>
            <a:pPr marR="3260" algn="l"/>
            <a:endParaRPr lang="cs-CZ" sz="2400" b="0" i="0" u="none" strike="noStrike" baseline="0" dirty="0">
              <a:latin typeface="Calibri" panose="020F0502020204030204" pitchFamily="34" charset="0"/>
            </a:endParaRPr>
          </a:p>
          <a:p>
            <a:pPr marR="0" algn="l"/>
            <a:r>
              <a:rPr lang="cs-CZ" sz="2400" b="0" i="0" u="none" strike="noStrike" baseline="0" dirty="0">
                <a:latin typeface="Calibri" panose="020F0502020204030204" pitchFamily="34" charset="0"/>
              </a:rPr>
              <a:t>9. Čtyřdílné srdce a levý oblouk aorty (pravá během embryogeneze mizí); bezjaderné erytrocyty - bikonkávní</a:t>
            </a:r>
            <a:endParaRPr lang="cs-CZ" dirty="0"/>
          </a:p>
        </p:txBody>
      </p:sp>
      <p:pic>
        <p:nvPicPr>
          <p:cNvPr id="8" name="Obrázek 7">
            <a:extLst>
              <a:ext uri="{FF2B5EF4-FFF2-40B4-BE49-F238E27FC236}">
                <a16:creationId xmlns:a16="http://schemas.microsoft.com/office/drawing/2014/main" id="{A4F22EEF-BD5C-2EC8-0029-340F5F214A15}"/>
              </a:ext>
            </a:extLst>
          </p:cNvPr>
          <p:cNvPicPr>
            <a:picLocks noChangeAspect="1"/>
          </p:cNvPicPr>
          <p:nvPr/>
        </p:nvPicPr>
        <p:blipFill>
          <a:blip r:embed="rId2"/>
          <a:stretch>
            <a:fillRect/>
          </a:stretch>
        </p:blipFill>
        <p:spPr>
          <a:xfrm>
            <a:off x="215950" y="3348877"/>
            <a:ext cx="2962255" cy="3063241"/>
          </a:xfrm>
          <a:prstGeom prst="rect">
            <a:avLst/>
          </a:prstGeom>
        </p:spPr>
      </p:pic>
      <p:pic>
        <p:nvPicPr>
          <p:cNvPr id="10" name="Obrázek 9">
            <a:extLst>
              <a:ext uri="{FF2B5EF4-FFF2-40B4-BE49-F238E27FC236}">
                <a16:creationId xmlns:a16="http://schemas.microsoft.com/office/drawing/2014/main" id="{459FFECB-2FA4-22EB-1996-B2A01285FF00}"/>
              </a:ext>
            </a:extLst>
          </p:cNvPr>
          <p:cNvPicPr>
            <a:picLocks noChangeAspect="1"/>
          </p:cNvPicPr>
          <p:nvPr/>
        </p:nvPicPr>
        <p:blipFill>
          <a:blip r:embed="rId3"/>
          <a:stretch>
            <a:fillRect/>
          </a:stretch>
        </p:blipFill>
        <p:spPr>
          <a:xfrm>
            <a:off x="3178205" y="3477064"/>
            <a:ext cx="3033926" cy="2806865"/>
          </a:xfrm>
          <a:prstGeom prst="rect">
            <a:avLst/>
          </a:prstGeom>
        </p:spPr>
      </p:pic>
      <p:pic>
        <p:nvPicPr>
          <p:cNvPr id="12" name="Obrázek 11">
            <a:extLst>
              <a:ext uri="{FF2B5EF4-FFF2-40B4-BE49-F238E27FC236}">
                <a16:creationId xmlns:a16="http://schemas.microsoft.com/office/drawing/2014/main" id="{6BCD9D22-84B3-1A39-EC66-88EDC2F45052}"/>
              </a:ext>
            </a:extLst>
          </p:cNvPr>
          <p:cNvPicPr>
            <a:picLocks noChangeAspect="1"/>
          </p:cNvPicPr>
          <p:nvPr/>
        </p:nvPicPr>
        <p:blipFill>
          <a:blip r:embed="rId4"/>
          <a:stretch>
            <a:fillRect/>
          </a:stretch>
        </p:blipFill>
        <p:spPr>
          <a:xfrm>
            <a:off x="8692492" y="3045040"/>
            <a:ext cx="3160320" cy="3670916"/>
          </a:xfrm>
          <a:prstGeom prst="rect">
            <a:avLst/>
          </a:prstGeom>
        </p:spPr>
      </p:pic>
      <p:pic>
        <p:nvPicPr>
          <p:cNvPr id="14" name="Obrázek 13">
            <a:extLst>
              <a:ext uri="{FF2B5EF4-FFF2-40B4-BE49-F238E27FC236}">
                <a16:creationId xmlns:a16="http://schemas.microsoft.com/office/drawing/2014/main" id="{ECFC886A-3516-DCF1-9FE9-25319936DFA2}"/>
              </a:ext>
            </a:extLst>
          </p:cNvPr>
          <p:cNvPicPr>
            <a:picLocks noChangeAspect="1"/>
          </p:cNvPicPr>
          <p:nvPr/>
        </p:nvPicPr>
        <p:blipFill>
          <a:blip r:embed="rId5"/>
          <a:stretch>
            <a:fillRect/>
          </a:stretch>
        </p:blipFill>
        <p:spPr>
          <a:xfrm>
            <a:off x="10227276" y="1484563"/>
            <a:ext cx="1625536" cy="1195247"/>
          </a:xfrm>
          <a:prstGeom prst="rect">
            <a:avLst/>
          </a:prstGeom>
        </p:spPr>
      </p:pic>
    </p:spTree>
    <p:extLst>
      <p:ext uri="{BB962C8B-B14F-4D97-AF65-F5344CB8AC3E}">
        <p14:creationId xmlns:p14="http://schemas.microsoft.com/office/powerpoint/2010/main" val="250309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3" name="TextovéPole 2">
            <a:extLst>
              <a:ext uri="{FF2B5EF4-FFF2-40B4-BE49-F238E27FC236}">
                <a16:creationId xmlns:a16="http://schemas.microsoft.com/office/drawing/2014/main" id="{B4E818BE-4740-1BD3-9E18-0C0E28B3C4C7}"/>
              </a:ext>
            </a:extLst>
          </p:cNvPr>
          <p:cNvSpPr txBox="1"/>
          <p:nvPr/>
        </p:nvSpPr>
        <p:spPr>
          <a:xfrm>
            <a:off x="292962" y="629955"/>
            <a:ext cx="8691239" cy="3847207"/>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24830" algn="l"/>
            <a:r>
              <a:rPr lang="cs-CZ" sz="2400" b="0" i="0" u="none" strike="noStrike" baseline="0" dirty="0">
                <a:latin typeface="Calibri" panose="020F0502020204030204" pitchFamily="34" charset="0"/>
              </a:rPr>
              <a:t>10. Alveolární plíce, ventilace 2 nezávislými systémy interkostálních svalů + svalnatá </a:t>
            </a:r>
            <a:r>
              <a:rPr lang="cs-CZ" sz="2400" b="0" i="0" u="none" strike="noStrike" baseline="0" dirty="0" err="1">
                <a:latin typeface="Calibri" panose="020F0502020204030204" pitchFamily="34" charset="0"/>
              </a:rPr>
              <a:t>diaphragma</a:t>
            </a:r>
            <a:endParaRPr lang="cs-CZ" sz="2400" b="0" i="0" u="none" strike="noStrike" baseline="0" dirty="0">
              <a:latin typeface="Calibri" panose="020F0502020204030204" pitchFamily="34" charset="0"/>
            </a:endParaRPr>
          </a:p>
          <a:p>
            <a:pPr marR="24830" algn="l"/>
            <a:endParaRPr lang="cs-CZ" sz="2400" b="0" i="0" u="none" strike="noStrike" baseline="0" dirty="0">
              <a:latin typeface="Calibri" panose="020F0502020204030204" pitchFamily="34" charset="0"/>
            </a:endParaRPr>
          </a:p>
          <a:p>
            <a:pPr marR="24830" algn="l"/>
            <a:endParaRPr lang="cs-CZ" sz="2400" dirty="0">
              <a:latin typeface="Calibri" panose="020F0502020204030204" pitchFamily="34" charset="0"/>
            </a:endParaRPr>
          </a:p>
          <a:p>
            <a:pPr marR="24830" algn="l"/>
            <a:endParaRPr lang="cs-CZ" sz="2400" b="0" i="0" u="none" strike="noStrike" baseline="0" dirty="0">
              <a:latin typeface="Calibri" panose="020F0502020204030204" pitchFamily="34" charset="0"/>
            </a:endParaRPr>
          </a:p>
          <a:p>
            <a:pPr marR="24830" algn="l"/>
            <a:endParaRPr lang="cs-CZ" sz="2400" dirty="0">
              <a:latin typeface="Calibri" panose="020F0502020204030204" pitchFamily="34" charset="0"/>
            </a:endParaRPr>
          </a:p>
          <a:p>
            <a:pPr marR="24830" algn="l"/>
            <a:endParaRPr lang="cs-CZ" sz="2400" b="0" i="0" u="none" strike="noStrike" baseline="0" dirty="0">
              <a:latin typeface="Calibri" panose="020F0502020204030204" pitchFamily="34" charset="0"/>
            </a:endParaRPr>
          </a:p>
          <a:p>
            <a:pPr marR="24830" algn="l"/>
            <a:endParaRPr lang="cs-CZ" sz="2400" b="0" i="0" u="none" strike="noStrike" baseline="0" dirty="0">
              <a:latin typeface="Calibri" panose="020F0502020204030204" pitchFamily="34" charset="0"/>
            </a:endParaRPr>
          </a:p>
          <a:p>
            <a:pPr marR="129830" algn="l"/>
            <a:r>
              <a:rPr lang="cs-CZ" sz="2400" b="0" i="0" u="none" strike="noStrike" baseline="0" dirty="0">
                <a:latin typeface="Calibri" panose="020F0502020204030204" pitchFamily="34" charset="0"/>
              </a:rPr>
              <a:t>11. Hlasový orgán v hrtanu </a:t>
            </a:r>
          </a:p>
          <a:p>
            <a:pPr marR="133860" algn="l"/>
            <a:r>
              <a:rPr lang="cs-CZ" sz="1600" b="0" i="0" u="none" strike="noStrike" baseline="0" dirty="0">
                <a:latin typeface="Calibri" panose="020F0502020204030204" pitchFamily="34" charset="0"/>
              </a:rPr>
              <a:t>několik párů blanitých hlasivkových svalů M. CRICOARYTENOIDEUS POSTERIOR – otevírá štěrbinu</a:t>
            </a:r>
            <a:endParaRPr lang="cs-CZ" dirty="0"/>
          </a:p>
        </p:txBody>
      </p:sp>
      <p:pic>
        <p:nvPicPr>
          <p:cNvPr id="6" name="Obrázek 5">
            <a:extLst>
              <a:ext uri="{FF2B5EF4-FFF2-40B4-BE49-F238E27FC236}">
                <a16:creationId xmlns:a16="http://schemas.microsoft.com/office/drawing/2014/main" id="{25880460-389D-7BE3-C005-008652352853}"/>
              </a:ext>
            </a:extLst>
          </p:cNvPr>
          <p:cNvPicPr>
            <a:picLocks noChangeAspect="1"/>
          </p:cNvPicPr>
          <p:nvPr/>
        </p:nvPicPr>
        <p:blipFill>
          <a:blip r:embed="rId2"/>
          <a:stretch>
            <a:fillRect/>
          </a:stretch>
        </p:blipFill>
        <p:spPr>
          <a:xfrm>
            <a:off x="4376183" y="1317830"/>
            <a:ext cx="2826934" cy="2723279"/>
          </a:xfrm>
          <a:prstGeom prst="rect">
            <a:avLst/>
          </a:prstGeom>
        </p:spPr>
      </p:pic>
      <p:pic>
        <p:nvPicPr>
          <p:cNvPr id="8" name="Obrázek 7">
            <a:extLst>
              <a:ext uri="{FF2B5EF4-FFF2-40B4-BE49-F238E27FC236}">
                <a16:creationId xmlns:a16="http://schemas.microsoft.com/office/drawing/2014/main" id="{A6675861-F84C-6A08-BFB3-181C06CA8B2B}"/>
              </a:ext>
            </a:extLst>
          </p:cNvPr>
          <p:cNvPicPr>
            <a:picLocks noChangeAspect="1"/>
          </p:cNvPicPr>
          <p:nvPr/>
        </p:nvPicPr>
        <p:blipFill>
          <a:blip r:embed="rId3"/>
          <a:stretch>
            <a:fillRect/>
          </a:stretch>
        </p:blipFill>
        <p:spPr>
          <a:xfrm>
            <a:off x="10124844" y="964968"/>
            <a:ext cx="1618659" cy="3429001"/>
          </a:xfrm>
          <a:prstGeom prst="rect">
            <a:avLst/>
          </a:prstGeom>
        </p:spPr>
      </p:pic>
      <p:pic>
        <p:nvPicPr>
          <p:cNvPr id="10" name="Obrázek 9">
            <a:extLst>
              <a:ext uri="{FF2B5EF4-FFF2-40B4-BE49-F238E27FC236}">
                <a16:creationId xmlns:a16="http://schemas.microsoft.com/office/drawing/2014/main" id="{B3BCED20-7A23-B1B5-C238-153C447D7298}"/>
              </a:ext>
            </a:extLst>
          </p:cNvPr>
          <p:cNvPicPr>
            <a:picLocks noChangeAspect="1"/>
          </p:cNvPicPr>
          <p:nvPr/>
        </p:nvPicPr>
        <p:blipFill>
          <a:blip r:embed="rId4"/>
          <a:stretch>
            <a:fillRect/>
          </a:stretch>
        </p:blipFill>
        <p:spPr>
          <a:xfrm>
            <a:off x="7570644" y="1532085"/>
            <a:ext cx="2542478" cy="2509024"/>
          </a:xfrm>
          <a:prstGeom prst="rect">
            <a:avLst/>
          </a:prstGeom>
        </p:spPr>
      </p:pic>
      <p:pic>
        <p:nvPicPr>
          <p:cNvPr id="12" name="Obrázek 11">
            <a:extLst>
              <a:ext uri="{FF2B5EF4-FFF2-40B4-BE49-F238E27FC236}">
                <a16:creationId xmlns:a16="http://schemas.microsoft.com/office/drawing/2014/main" id="{919D0DD0-36C7-F51B-B443-A0AC7BA555AD}"/>
              </a:ext>
            </a:extLst>
          </p:cNvPr>
          <p:cNvPicPr>
            <a:picLocks noChangeAspect="1"/>
          </p:cNvPicPr>
          <p:nvPr/>
        </p:nvPicPr>
        <p:blipFill>
          <a:blip r:embed="rId5"/>
          <a:stretch>
            <a:fillRect/>
          </a:stretch>
        </p:blipFill>
        <p:spPr>
          <a:xfrm>
            <a:off x="737045" y="4616464"/>
            <a:ext cx="5201842" cy="2050089"/>
          </a:xfrm>
          <a:prstGeom prst="rect">
            <a:avLst/>
          </a:prstGeom>
        </p:spPr>
      </p:pic>
      <p:pic>
        <p:nvPicPr>
          <p:cNvPr id="14" name="Obrázek 13">
            <a:extLst>
              <a:ext uri="{FF2B5EF4-FFF2-40B4-BE49-F238E27FC236}">
                <a16:creationId xmlns:a16="http://schemas.microsoft.com/office/drawing/2014/main" id="{4B4A4A9C-CF3B-DA63-5614-6263EFB7D989}"/>
              </a:ext>
            </a:extLst>
          </p:cNvPr>
          <p:cNvPicPr>
            <a:picLocks noChangeAspect="1"/>
          </p:cNvPicPr>
          <p:nvPr/>
        </p:nvPicPr>
        <p:blipFill>
          <a:blip r:embed="rId6"/>
          <a:stretch>
            <a:fillRect/>
          </a:stretch>
        </p:blipFill>
        <p:spPr>
          <a:xfrm>
            <a:off x="7166958" y="4438885"/>
            <a:ext cx="3767215" cy="2509024"/>
          </a:xfrm>
          <a:prstGeom prst="rect">
            <a:avLst/>
          </a:prstGeom>
        </p:spPr>
      </p:pic>
    </p:spTree>
    <p:extLst>
      <p:ext uri="{BB962C8B-B14F-4D97-AF65-F5344CB8AC3E}">
        <p14:creationId xmlns:p14="http://schemas.microsoft.com/office/powerpoint/2010/main" val="3981228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74ADBDF-A16D-0F40-CC85-9CF97C7449EC}"/>
              </a:ext>
            </a:extLst>
          </p:cNvPr>
          <p:cNvPicPr>
            <a:picLocks noChangeAspect="1"/>
          </p:cNvPicPr>
          <p:nvPr/>
        </p:nvPicPr>
        <p:blipFill>
          <a:blip r:embed="rId2"/>
          <a:stretch>
            <a:fillRect/>
          </a:stretch>
        </p:blipFill>
        <p:spPr>
          <a:xfrm>
            <a:off x="1211766" y="490653"/>
            <a:ext cx="9768468" cy="5876693"/>
          </a:xfrm>
          <a:prstGeom prst="rect">
            <a:avLst/>
          </a:prstGeom>
        </p:spPr>
      </p:pic>
      <p:sp>
        <p:nvSpPr>
          <p:cNvPr id="6" name="Obdélník 5">
            <a:extLst>
              <a:ext uri="{FF2B5EF4-FFF2-40B4-BE49-F238E27FC236}">
                <a16:creationId xmlns:a16="http://schemas.microsoft.com/office/drawing/2014/main" id="{A19AF4E0-0FD4-781C-C91C-20634EA091D8}"/>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Tree>
    <p:extLst>
      <p:ext uri="{BB962C8B-B14F-4D97-AF65-F5344CB8AC3E}">
        <p14:creationId xmlns:p14="http://schemas.microsoft.com/office/powerpoint/2010/main" val="834296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3" name="TextovéPole 2">
            <a:extLst>
              <a:ext uri="{FF2B5EF4-FFF2-40B4-BE49-F238E27FC236}">
                <a16:creationId xmlns:a16="http://schemas.microsoft.com/office/drawing/2014/main" id="{A0E2E1E1-3F96-D485-01DF-FDC4F1B1FB2A}"/>
              </a:ext>
            </a:extLst>
          </p:cNvPr>
          <p:cNvSpPr txBox="1"/>
          <p:nvPr/>
        </p:nvSpPr>
        <p:spPr>
          <a:xfrm>
            <a:off x="168676" y="490653"/>
            <a:ext cx="8861721" cy="2431435"/>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53920" algn="l"/>
            <a:r>
              <a:rPr lang="pt-BR" sz="2000" b="0" i="0" u="none" strike="noStrike" baseline="0" dirty="0">
                <a:latin typeface="Calibri" panose="020F0502020204030204" pitchFamily="34" charset="0"/>
              </a:rPr>
              <a:t>12. Ve středním uchu malleus</a:t>
            </a:r>
            <a:r>
              <a:rPr lang="cs-CZ" sz="2000" b="0" i="0" u="none" strike="noStrike" baseline="0" dirty="0">
                <a:latin typeface="Calibri" panose="020F0502020204030204" pitchFamily="34" charset="0"/>
              </a:rPr>
              <a:t> </a:t>
            </a:r>
            <a:r>
              <a:rPr lang="pt-BR" sz="2000" b="0" i="0" u="none" strike="noStrike" baseline="0" dirty="0">
                <a:latin typeface="Calibri" panose="020F0502020204030204" pitchFamily="34" charset="0"/>
              </a:rPr>
              <a:t>(articulare), incus</a:t>
            </a:r>
            <a:r>
              <a:rPr lang="cs-CZ" sz="2000" b="0" i="0" u="none" strike="noStrike" baseline="0" dirty="0">
                <a:latin typeface="Calibri" panose="020F0502020204030204" pitchFamily="34" charset="0"/>
              </a:rPr>
              <a:t> </a:t>
            </a:r>
            <a:r>
              <a:rPr lang="pt-BR" sz="2000" b="0" i="0" u="none" strike="noStrike" baseline="0" dirty="0">
                <a:latin typeface="Calibri" panose="020F0502020204030204" pitchFamily="34" charset="0"/>
              </a:rPr>
              <a:t>(quadratum) a stapes</a:t>
            </a:r>
            <a:r>
              <a:rPr lang="cs-CZ" sz="2000" b="0" i="0" u="none" strike="noStrike" baseline="0" dirty="0">
                <a:latin typeface="Calibri" panose="020F0502020204030204" pitchFamily="34" charset="0"/>
              </a:rPr>
              <a:t> </a:t>
            </a:r>
            <a:r>
              <a:rPr lang="pt-BR" sz="2000" b="0" i="0" u="none" strike="noStrike" baseline="0" dirty="0">
                <a:latin typeface="Calibri" panose="020F0502020204030204" pitchFamily="34" charset="0"/>
              </a:rPr>
              <a:t>(columella); </a:t>
            </a:r>
          </a:p>
          <a:p>
            <a:pPr marR="134720" algn="l"/>
            <a:r>
              <a:rPr lang="cs-CZ" sz="2000" b="0" i="0" u="none" strike="noStrike" baseline="0" dirty="0">
                <a:latin typeface="Calibri" panose="020F0502020204030204" pitchFamily="34" charset="0"/>
              </a:rPr>
              <a:t>os </a:t>
            </a:r>
            <a:r>
              <a:rPr lang="cs-CZ" sz="2000" b="0" i="0" u="none" strike="noStrike" baseline="0" dirty="0" err="1">
                <a:latin typeface="Calibri" panose="020F0502020204030204" pitchFamily="34" charset="0"/>
              </a:rPr>
              <a:t>tympanicum</a:t>
            </a:r>
            <a:r>
              <a:rPr lang="cs-CZ" sz="2000" b="0" i="0" u="none" strike="noStrike" baseline="0" dirty="0">
                <a:latin typeface="Calibri" panose="020F0502020204030204" pitchFamily="34" charset="0"/>
              </a:rPr>
              <a:t>–</a:t>
            </a:r>
            <a:r>
              <a:rPr lang="cs-CZ" sz="2000" b="0" i="0" u="none" strike="noStrike" baseline="0" dirty="0" err="1">
                <a:latin typeface="Calibri" panose="020F0502020204030204" pitchFamily="34" charset="0"/>
              </a:rPr>
              <a:t>bullae</a:t>
            </a:r>
            <a:r>
              <a:rPr lang="cs-CZ" sz="2000" b="0" i="0" u="none" strike="noStrike" baseline="0" dirty="0">
                <a:latin typeface="Calibri" panose="020F0502020204030204" pitchFamily="34" charset="0"/>
              </a:rPr>
              <a:t> </a:t>
            </a:r>
            <a:r>
              <a:rPr lang="cs-CZ" sz="2000" b="0" i="0" u="none" strike="noStrike" baseline="0" dirty="0" err="1">
                <a:latin typeface="Calibri" panose="020F0502020204030204" pitchFamily="34" charset="0"/>
              </a:rPr>
              <a:t>tympani</a:t>
            </a:r>
            <a:r>
              <a:rPr lang="cs-CZ" sz="2000" b="0" i="0" u="none" strike="noStrike" baseline="0" dirty="0">
                <a:latin typeface="Calibri" panose="020F0502020204030204" pitchFamily="34" charset="0"/>
              </a:rPr>
              <a:t> </a:t>
            </a:r>
          </a:p>
          <a:p>
            <a:pPr marR="134720" algn="l"/>
            <a:r>
              <a:rPr lang="cs-CZ" sz="2000" dirty="0">
                <a:latin typeface="Calibri" panose="020F0502020204030204" pitchFamily="34" charset="0"/>
              </a:rPr>
              <a:t>Oddělení </a:t>
            </a:r>
            <a:r>
              <a:rPr lang="cs-CZ" sz="2000" dirty="0" err="1">
                <a:latin typeface="Calibri" panose="020F0502020204030204" pitchFamily="34" charset="0"/>
              </a:rPr>
              <a:t>stř</a:t>
            </a:r>
            <a:r>
              <a:rPr lang="cs-CZ" sz="2000" dirty="0">
                <a:latin typeface="Calibri" panose="020F0502020204030204" pitchFamily="34" charset="0"/>
              </a:rPr>
              <a:t>. ucha ve fylogenezi 3x (</a:t>
            </a:r>
            <a:r>
              <a:rPr lang="cs-CZ" sz="2000" dirty="0" err="1">
                <a:latin typeface="Calibri" panose="020F0502020204030204" pitchFamily="34" charset="0"/>
              </a:rPr>
              <a:t>Monotremata</a:t>
            </a:r>
            <a:r>
              <a:rPr lang="cs-CZ" sz="2000" dirty="0">
                <a:latin typeface="Calibri" panose="020F0502020204030204" pitchFamily="34" charset="0"/>
              </a:rPr>
              <a:t>, </a:t>
            </a:r>
            <a:r>
              <a:rPr lang="cs-CZ" sz="2000" dirty="0" err="1">
                <a:latin typeface="Calibri" panose="020F0502020204030204" pitchFamily="34" charset="0"/>
              </a:rPr>
              <a:t>Multituberculata</a:t>
            </a:r>
            <a:r>
              <a:rPr lang="cs-CZ" sz="2000" dirty="0">
                <a:latin typeface="Calibri" panose="020F0502020204030204" pitchFamily="34" charset="0"/>
              </a:rPr>
              <a:t>, </a:t>
            </a:r>
            <a:r>
              <a:rPr lang="cs-CZ" sz="2000" dirty="0" err="1">
                <a:latin typeface="Calibri" panose="020F0502020204030204" pitchFamily="34" charset="0"/>
              </a:rPr>
              <a:t>Theria</a:t>
            </a:r>
            <a:r>
              <a:rPr lang="cs-CZ" sz="2000" dirty="0">
                <a:latin typeface="Calibri" panose="020F0502020204030204" pitchFamily="34" charset="0"/>
              </a:rPr>
              <a:t>)</a:t>
            </a:r>
            <a:endParaRPr lang="cs-CZ" sz="2000" b="0" i="0" u="none" strike="noStrike" baseline="0" dirty="0">
              <a:latin typeface="Calibri" panose="020F0502020204030204" pitchFamily="34" charset="0"/>
            </a:endParaRPr>
          </a:p>
          <a:p>
            <a:pPr marR="134720" algn="l"/>
            <a:endParaRPr lang="cs-CZ" sz="2000" b="0" i="0" u="none" strike="noStrike" baseline="0" dirty="0">
              <a:latin typeface="Calibri" panose="020F0502020204030204" pitchFamily="34" charset="0"/>
            </a:endParaRPr>
          </a:p>
          <a:p>
            <a:pPr marR="70900" algn="l"/>
            <a:r>
              <a:rPr lang="cs-CZ" sz="2000" b="0" i="0" u="none" strike="noStrike" baseline="0" dirty="0">
                <a:latin typeface="Calibri" panose="020F0502020204030204" pitchFamily="34" charset="0"/>
              </a:rPr>
              <a:t>13. Ve vnitřním uchu spiralizovaný helix s Cortiho orgánem; </a:t>
            </a:r>
            <a:r>
              <a:rPr lang="cs-CZ" sz="2000" b="0" i="0" u="none" strike="noStrike" baseline="0" dirty="0" err="1">
                <a:latin typeface="Calibri" panose="020F0502020204030204" pitchFamily="34" charset="0"/>
              </a:rPr>
              <a:t>pars</a:t>
            </a:r>
            <a:r>
              <a:rPr lang="cs-CZ" sz="2000" b="0" i="0" u="none" strike="noStrike" baseline="0" dirty="0">
                <a:latin typeface="Calibri" panose="020F0502020204030204" pitchFamily="34" charset="0"/>
              </a:rPr>
              <a:t> </a:t>
            </a:r>
            <a:r>
              <a:rPr lang="cs-CZ" sz="2000" b="0" i="0" u="none" strike="noStrike" baseline="0" dirty="0" err="1">
                <a:latin typeface="Calibri" panose="020F0502020204030204" pitchFamily="34" charset="0"/>
              </a:rPr>
              <a:t>petrosa</a:t>
            </a:r>
            <a:endParaRPr lang="cs-CZ" sz="2000" b="0" i="0" u="none" strike="noStrike" baseline="0" dirty="0">
              <a:latin typeface="Calibri" panose="020F0502020204030204" pitchFamily="34" charset="0"/>
            </a:endParaRPr>
          </a:p>
          <a:p>
            <a:pPr marR="70900" algn="l"/>
            <a:endParaRPr lang="cs-CZ" sz="2000" b="0" i="0" u="none" strike="noStrike" baseline="0" dirty="0">
              <a:latin typeface="Calibri" panose="020F0502020204030204" pitchFamily="34" charset="0"/>
            </a:endParaRPr>
          </a:p>
          <a:p>
            <a:pPr marR="0" algn="l"/>
            <a:r>
              <a:rPr lang="cs-CZ" sz="2000" b="0" i="0" u="none" strike="noStrike" baseline="0" dirty="0">
                <a:latin typeface="Calibri" panose="020F0502020204030204" pitchFamily="34" charset="0"/>
              </a:rPr>
              <a:t>14. Dlouhý zevní zvukovod (rozšířená mozkovna) s pohyblivými boltci</a:t>
            </a:r>
            <a:endParaRPr lang="cs-CZ" dirty="0"/>
          </a:p>
        </p:txBody>
      </p:sp>
      <p:pic>
        <p:nvPicPr>
          <p:cNvPr id="6" name="Obrázek 5">
            <a:extLst>
              <a:ext uri="{FF2B5EF4-FFF2-40B4-BE49-F238E27FC236}">
                <a16:creationId xmlns:a16="http://schemas.microsoft.com/office/drawing/2014/main" id="{B7BC06BA-A23D-D3C2-A711-245B7207B3DA}"/>
              </a:ext>
            </a:extLst>
          </p:cNvPr>
          <p:cNvPicPr>
            <a:picLocks noChangeAspect="1"/>
          </p:cNvPicPr>
          <p:nvPr/>
        </p:nvPicPr>
        <p:blipFill>
          <a:blip r:embed="rId2"/>
          <a:stretch>
            <a:fillRect/>
          </a:stretch>
        </p:blipFill>
        <p:spPr>
          <a:xfrm>
            <a:off x="8852841" y="690238"/>
            <a:ext cx="3025031" cy="2810758"/>
          </a:xfrm>
          <a:prstGeom prst="rect">
            <a:avLst/>
          </a:prstGeom>
        </p:spPr>
      </p:pic>
      <p:pic>
        <p:nvPicPr>
          <p:cNvPr id="8" name="Obrázek 7">
            <a:extLst>
              <a:ext uri="{FF2B5EF4-FFF2-40B4-BE49-F238E27FC236}">
                <a16:creationId xmlns:a16="http://schemas.microsoft.com/office/drawing/2014/main" id="{804D0798-A8D8-89DC-7B32-462E6DEC3EDF}"/>
              </a:ext>
            </a:extLst>
          </p:cNvPr>
          <p:cNvPicPr>
            <a:picLocks noChangeAspect="1"/>
          </p:cNvPicPr>
          <p:nvPr/>
        </p:nvPicPr>
        <p:blipFill>
          <a:blip r:embed="rId3"/>
          <a:stretch>
            <a:fillRect/>
          </a:stretch>
        </p:blipFill>
        <p:spPr>
          <a:xfrm>
            <a:off x="238903" y="2810432"/>
            <a:ext cx="6423102" cy="3847171"/>
          </a:xfrm>
          <a:prstGeom prst="rect">
            <a:avLst/>
          </a:prstGeom>
        </p:spPr>
      </p:pic>
      <p:pic>
        <p:nvPicPr>
          <p:cNvPr id="10" name="Obrázek 9">
            <a:extLst>
              <a:ext uri="{FF2B5EF4-FFF2-40B4-BE49-F238E27FC236}">
                <a16:creationId xmlns:a16="http://schemas.microsoft.com/office/drawing/2014/main" id="{6E0C9F03-2D6E-A6C6-42A0-B877BADC430E}"/>
              </a:ext>
            </a:extLst>
          </p:cNvPr>
          <p:cNvPicPr>
            <a:picLocks noChangeAspect="1"/>
          </p:cNvPicPr>
          <p:nvPr/>
        </p:nvPicPr>
        <p:blipFill>
          <a:blip r:embed="rId4"/>
          <a:stretch>
            <a:fillRect/>
          </a:stretch>
        </p:blipFill>
        <p:spPr>
          <a:xfrm>
            <a:off x="6854931" y="3613320"/>
            <a:ext cx="3702205" cy="3044283"/>
          </a:xfrm>
          <a:prstGeom prst="rect">
            <a:avLst/>
          </a:prstGeom>
        </p:spPr>
      </p:pic>
    </p:spTree>
    <p:extLst>
      <p:ext uri="{BB962C8B-B14F-4D97-AF65-F5344CB8AC3E}">
        <p14:creationId xmlns:p14="http://schemas.microsoft.com/office/powerpoint/2010/main" val="3042730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3" name="TextovéPole 2">
            <a:extLst>
              <a:ext uri="{FF2B5EF4-FFF2-40B4-BE49-F238E27FC236}">
                <a16:creationId xmlns:a16="http://schemas.microsoft.com/office/drawing/2014/main" id="{59389EC0-4C4D-6162-7BF0-0094F9E996A5}"/>
              </a:ext>
            </a:extLst>
          </p:cNvPr>
          <p:cNvSpPr txBox="1"/>
          <p:nvPr/>
        </p:nvSpPr>
        <p:spPr>
          <a:xfrm>
            <a:off x="159798" y="436526"/>
            <a:ext cx="8851037" cy="2646878"/>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105940" algn="l"/>
            <a:r>
              <a:rPr lang="it-IT" sz="2000" b="0" i="0" u="none" strike="noStrike" baseline="0" dirty="0">
                <a:latin typeface="Calibri" panose="020F0502020204030204" pitchFamily="34" charset="0"/>
              </a:rPr>
              <a:t>15. Dolní čelist z jediné kosti (mandibula, dentale); </a:t>
            </a:r>
          </a:p>
          <a:p>
            <a:pPr marR="28910" algn="l"/>
            <a:r>
              <a:rPr lang="cs-CZ" sz="2000" b="0" i="0" u="none" strike="noStrike" baseline="0" dirty="0">
                <a:latin typeface="Calibri" panose="020F0502020204030204" pitchFamily="34" charset="0"/>
              </a:rPr>
              <a:t>sekundární čelistní kloub (</a:t>
            </a:r>
            <a:r>
              <a:rPr lang="cs-CZ" sz="2000" b="0" i="0" u="none" strike="noStrike" baseline="0" dirty="0" err="1">
                <a:latin typeface="Calibri" panose="020F0502020204030204" pitchFamily="34" charset="0"/>
              </a:rPr>
              <a:t>dentale</a:t>
            </a:r>
            <a:r>
              <a:rPr lang="cs-CZ" sz="2000" b="0" i="0" u="none" strike="noStrike" baseline="0" dirty="0">
                <a:latin typeface="Calibri" panose="020F0502020204030204" pitchFamily="34" charset="0"/>
              </a:rPr>
              <a:t>–</a:t>
            </a:r>
            <a:r>
              <a:rPr lang="cs-CZ" sz="2000" b="0" i="0" u="none" strike="noStrike" baseline="0" dirty="0" err="1">
                <a:latin typeface="Calibri" panose="020F0502020204030204" pitchFamily="34" charset="0"/>
              </a:rPr>
              <a:t>squamosum</a:t>
            </a:r>
            <a:r>
              <a:rPr lang="cs-CZ" sz="2000" b="0" i="0" u="none" strike="noStrike" baseline="0" dirty="0">
                <a:latin typeface="Calibri" panose="020F0502020204030204" pitchFamily="34" charset="0"/>
              </a:rPr>
              <a:t>); </a:t>
            </a:r>
            <a:r>
              <a:rPr lang="cs-CZ" sz="2000" b="0" i="0" u="none" strike="noStrike" baseline="0" dirty="0" err="1">
                <a:latin typeface="Calibri" panose="020F0502020204030204" pitchFamily="34" charset="0"/>
              </a:rPr>
              <a:t>ramus</a:t>
            </a:r>
            <a:r>
              <a:rPr lang="cs-CZ" sz="2000" b="0" i="0" u="none" strike="noStrike" baseline="0" dirty="0">
                <a:latin typeface="Calibri" panose="020F0502020204030204" pitchFamily="34" charset="0"/>
              </a:rPr>
              <a:t> </a:t>
            </a:r>
            <a:r>
              <a:rPr lang="cs-CZ" sz="2000" b="0" i="0" u="none" strike="noStrike" baseline="0" dirty="0" err="1">
                <a:latin typeface="Calibri" panose="020F0502020204030204" pitchFamily="34" charset="0"/>
              </a:rPr>
              <a:t>mandibulae</a:t>
            </a:r>
            <a:r>
              <a:rPr lang="cs-CZ" sz="2000" b="0" i="0" u="none" strike="noStrike" baseline="0" dirty="0">
                <a:latin typeface="Calibri" panose="020F0502020204030204" pitchFamily="34" charset="0"/>
              </a:rPr>
              <a:t> (rameno), formován již u </a:t>
            </a:r>
            <a:r>
              <a:rPr lang="cs-CZ" sz="2000" b="0" i="0" u="none" strike="noStrike" baseline="0" dirty="0" err="1">
                <a:latin typeface="Calibri" panose="020F0502020204030204" pitchFamily="34" charset="0"/>
              </a:rPr>
              <a:t>cynodontů</a:t>
            </a:r>
            <a:r>
              <a:rPr lang="cs-CZ" sz="2000" b="0" i="0" u="none" strike="noStrike" baseline="0" dirty="0">
                <a:latin typeface="Calibri" panose="020F0502020204030204" pitchFamily="34" charset="0"/>
              </a:rPr>
              <a:t>– 3 skupiny žvýkacích svalů, </a:t>
            </a:r>
            <a:r>
              <a:rPr lang="cs-CZ" sz="2000" b="0" i="0" u="none" strike="noStrike" baseline="0" dirty="0" err="1">
                <a:latin typeface="Calibri" panose="020F0502020204030204" pitchFamily="34" charset="0"/>
              </a:rPr>
              <a:t>insertní</a:t>
            </a:r>
            <a:r>
              <a:rPr lang="cs-CZ" sz="2000" b="0" i="0" u="none" strike="noStrike" baseline="0" dirty="0">
                <a:latin typeface="Calibri" panose="020F0502020204030204" pitchFamily="34" charset="0"/>
              </a:rPr>
              <a:t> plocha pro adduktor – m. </a:t>
            </a:r>
            <a:r>
              <a:rPr lang="cs-CZ" sz="2000" b="0" i="0" u="none" strike="noStrike" baseline="0" dirty="0" err="1">
                <a:latin typeface="Calibri" panose="020F0502020204030204" pitchFamily="34" charset="0"/>
              </a:rPr>
              <a:t>temporalis</a:t>
            </a:r>
            <a:r>
              <a:rPr lang="cs-CZ" sz="2000" b="0" i="0" u="none" strike="noStrike" baseline="0" dirty="0">
                <a:latin typeface="Calibri" panose="020F0502020204030204" pitchFamily="34" charset="0"/>
              </a:rPr>
              <a:t> (hlavní žvýkací sval) – zásadní adaptace v potravní biologii</a:t>
            </a:r>
          </a:p>
          <a:p>
            <a:pPr marR="28910" algn="l"/>
            <a:endParaRPr lang="cs-CZ" sz="2000" b="0" i="0" u="none" strike="noStrike" baseline="0" dirty="0">
              <a:latin typeface="Calibri" panose="020F0502020204030204" pitchFamily="34" charset="0"/>
            </a:endParaRPr>
          </a:p>
          <a:p>
            <a:pPr marR="0" algn="l"/>
            <a:r>
              <a:rPr lang="cs-CZ" sz="1800" b="1" i="0" u="none" strike="noStrike" baseline="0" dirty="0">
                <a:latin typeface="Arial" panose="020B0604020202020204" pitchFamily="34" charset="0"/>
              </a:rPr>
              <a:t>přesun mandibulárních svalů dopředu</a:t>
            </a:r>
            <a:endParaRPr lang="cs-CZ" sz="1800" b="0" i="0" u="none" strike="noStrike" baseline="0" dirty="0">
              <a:latin typeface="Arial" panose="020B0604020202020204" pitchFamily="34" charset="0"/>
            </a:endParaRPr>
          </a:p>
          <a:p>
            <a:r>
              <a:rPr lang="cs-CZ" sz="1800" b="0" i="0" u="none" strike="noStrike" baseline="0" dirty="0">
                <a:latin typeface="Arial" panose="020B0604020202020204" pitchFamily="34" charset="0"/>
              </a:rPr>
              <a:t>emancipace kostí primárního kloubu</a:t>
            </a:r>
          </a:p>
          <a:p>
            <a:r>
              <a:rPr lang="cs-CZ" sz="1800" b="0" i="0" u="none" strike="noStrike" baseline="0" dirty="0">
                <a:latin typeface="Arial" panose="020B0604020202020204" pitchFamily="34" charset="0"/>
              </a:rPr>
              <a:t>přesun </a:t>
            </a:r>
            <a:r>
              <a:rPr lang="cs-CZ" sz="1800" b="0" i="0" u="none" strike="noStrike" baseline="0" dirty="0" err="1">
                <a:latin typeface="Arial" panose="020B0604020202020204" pitchFamily="34" charset="0"/>
              </a:rPr>
              <a:t>quadratum</a:t>
            </a:r>
            <a:r>
              <a:rPr lang="cs-CZ" sz="1800" b="0" i="0" u="none" strike="noStrike" baseline="0" dirty="0">
                <a:latin typeface="Arial" panose="020B0604020202020204" pitchFamily="34" charset="0"/>
              </a:rPr>
              <a:t> a </a:t>
            </a:r>
            <a:r>
              <a:rPr lang="cs-CZ" sz="1800" b="0" i="0" u="none" strike="noStrike" baseline="0" dirty="0" err="1">
                <a:latin typeface="Arial" panose="020B0604020202020204" pitchFamily="34" charset="0"/>
              </a:rPr>
              <a:t>auriculare</a:t>
            </a:r>
            <a:r>
              <a:rPr lang="cs-CZ" sz="1800" b="0" i="0" u="none" strike="noStrike" baseline="0" dirty="0">
                <a:latin typeface="Arial" panose="020B0604020202020204" pitchFamily="34" charset="0"/>
              </a:rPr>
              <a:t> (z těch jsou kůstky středního ucha)</a:t>
            </a:r>
            <a:endParaRPr lang="cs-CZ" dirty="0"/>
          </a:p>
        </p:txBody>
      </p:sp>
      <p:pic>
        <p:nvPicPr>
          <p:cNvPr id="6" name="Obrázek 5">
            <a:extLst>
              <a:ext uri="{FF2B5EF4-FFF2-40B4-BE49-F238E27FC236}">
                <a16:creationId xmlns:a16="http://schemas.microsoft.com/office/drawing/2014/main" id="{3CD5C210-447D-A853-E5F5-045119CF04A9}"/>
              </a:ext>
            </a:extLst>
          </p:cNvPr>
          <p:cNvPicPr>
            <a:picLocks noChangeAspect="1"/>
          </p:cNvPicPr>
          <p:nvPr/>
        </p:nvPicPr>
        <p:blipFill>
          <a:blip r:embed="rId2"/>
          <a:stretch>
            <a:fillRect/>
          </a:stretch>
        </p:blipFill>
        <p:spPr>
          <a:xfrm>
            <a:off x="7438927" y="1879524"/>
            <a:ext cx="4477865" cy="2157382"/>
          </a:xfrm>
          <a:prstGeom prst="rect">
            <a:avLst/>
          </a:prstGeom>
        </p:spPr>
      </p:pic>
      <p:pic>
        <p:nvPicPr>
          <p:cNvPr id="8" name="Obrázek 7">
            <a:extLst>
              <a:ext uri="{FF2B5EF4-FFF2-40B4-BE49-F238E27FC236}">
                <a16:creationId xmlns:a16="http://schemas.microsoft.com/office/drawing/2014/main" id="{AE9D8A9B-79B3-4932-90DF-DA03FCFF3C7E}"/>
              </a:ext>
            </a:extLst>
          </p:cNvPr>
          <p:cNvPicPr>
            <a:picLocks noChangeAspect="1"/>
          </p:cNvPicPr>
          <p:nvPr/>
        </p:nvPicPr>
        <p:blipFill>
          <a:blip r:embed="rId3"/>
          <a:stretch>
            <a:fillRect/>
          </a:stretch>
        </p:blipFill>
        <p:spPr>
          <a:xfrm>
            <a:off x="8418052" y="4124056"/>
            <a:ext cx="3434576" cy="2587083"/>
          </a:xfrm>
          <a:prstGeom prst="rect">
            <a:avLst/>
          </a:prstGeom>
        </p:spPr>
      </p:pic>
      <p:pic>
        <p:nvPicPr>
          <p:cNvPr id="10" name="Obrázek 9">
            <a:extLst>
              <a:ext uri="{FF2B5EF4-FFF2-40B4-BE49-F238E27FC236}">
                <a16:creationId xmlns:a16="http://schemas.microsoft.com/office/drawing/2014/main" id="{8D932325-3945-64BA-62F0-1E934FC68A96}"/>
              </a:ext>
            </a:extLst>
          </p:cNvPr>
          <p:cNvPicPr>
            <a:picLocks noChangeAspect="1"/>
          </p:cNvPicPr>
          <p:nvPr/>
        </p:nvPicPr>
        <p:blipFill>
          <a:blip r:embed="rId4"/>
          <a:stretch>
            <a:fillRect/>
          </a:stretch>
        </p:blipFill>
        <p:spPr>
          <a:xfrm>
            <a:off x="0" y="4456168"/>
            <a:ext cx="3207149" cy="2131333"/>
          </a:xfrm>
          <a:prstGeom prst="rect">
            <a:avLst/>
          </a:prstGeom>
        </p:spPr>
      </p:pic>
      <p:sp>
        <p:nvSpPr>
          <p:cNvPr id="14" name="TextovéPole 13">
            <a:extLst>
              <a:ext uri="{FF2B5EF4-FFF2-40B4-BE49-F238E27FC236}">
                <a16:creationId xmlns:a16="http://schemas.microsoft.com/office/drawing/2014/main" id="{9C5DC737-1776-B481-B1F6-A8871622F4CB}"/>
              </a:ext>
            </a:extLst>
          </p:cNvPr>
          <p:cNvSpPr txBox="1"/>
          <p:nvPr/>
        </p:nvSpPr>
        <p:spPr>
          <a:xfrm>
            <a:off x="3364636" y="4078769"/>
            <a:ext cx="4740676" cy="1985159"/>
          </a:xfrm>
          <a:prstGeom prst="rect">
            <a:avLst/>
          </a:prstGeom>
          <a:noFill/>
        </p:spPr>
        <p:txBody>
          <a:bodyPr wrap="square">
            <a:spAutoFit/>
          </a:bodyPr>
          <a:lstStyle/>
          <a:p>
            <a:pPr algn="l"/>
            <a:endParaRPr lang="cs-CZ" sz="1100" b="0" i="0" u="none" strike="noStrike" baseline="0" dirty="0">
              <a:solidFill>
                <a:srgbClr val="000000"/>
              </a:solidFill>
              <a:latin typeface="Arial" panose="020B0604020202020204" pitchFamily="34" charset="0"/>
            </a:endParaRPr>
          </a:p>
          <a:p>
            <a:pPr marR="121860" algn="l"/>
            <a:r>
              <a:rPr lang="cs-CZ" sz="1400" b="0" i="0" u="none" strike="noStrike" baseline="0" dirty="0">
                <a:latin typeface="Arial" panose="020B0604020202020204" pitchFamily="34" charset="0"/>
              </a:rPr>
              <a:t>Primární čelistní kloub mezi os </a:t>
            </a:r>
            <a:r>
              <a:rPr lang="cs-CZ" sz="1400" b="0" i="0" u="none" strike="noStrike" baseline="0" dirty="0" err="1">
                <a:latin typeface="Arial" panose="020B0604020202020204" pitchFamily="34" charset="0"/>
              </a:rPr>
              <a:t>articularea</a:t>
            </a:r>
            <a:r>
              <a:rPr lang="cs-CZ" sz="1400" b="0" i="0" u="none" strike="noStrike" baseline="0" dirty="0">
                <a:latin typeface="Arial" panose="020B0604020202020204" pitchFamily="34" charset="0"/>
              </a:rPr>
              <a:t> </a:t>
            </a:r>
            <a:r>
              <a:rPr lang="cs-CZ" sz="1400" b="0" i="0" u="none" strike="noStrike" baseline="0" dirty="0" err="1">
                <a:latin typeface="Arial" panose="020B0604020202020204" pitchFamily="34" charset="0"/>
              </a:rPr>
              <a:t>quadratum</a:t>
            </a:r>
            <a:r>
              <a:rPr lang="cs-CZ" sz="1400" b="0" i="0" u="none" strike="noStrike" baseline="0" dirty="0">
                <a:latin typeface="Arial" panose="020B0604020202020204" pitchFamily="34" charset="0"/>
              </a:rPr>
              <a:t>(</a:t>
            </a:r>
            <a:r>
              <a:rPr lang="cs-CZ" sz="1400" b="0" i="0" u="none" strike="noStrike" baseline="0" dirty="0">
                <a:solidFill>
                  <a:srgbClr val="FF0000"/>
                </a:solidFill>
                <a:latin typeface="Arial" panose="020B0604020202020204" pitchFamily="34" charset="0"/>
              </a:rPr>
              <a:t>vyznačeno červeně</a:t>
            </a:r>
            <a:r>
              <a:rPr lang="cs-CZ" sz="1400" b="0" i="0" u="none" strike="noStrike" baseline="0" dirty="0">
                <a:solidFill>
                  <a:srgbClr val="000000"/>
                </a:solidFill>
                <a:latin typeface="Arial" panose="020B0604020202020204" pitchFamily="34" charset="0"/>
              </a:rPr>
              <a:t>), sekundární čelistní kloub mezi os </a:t>
            </a:r>
            <a:r>
              <a:rPr lang="cs-CZ" sz="1400" b="0" i="0" u="none" strike="noStrike" baseline="0" dirty="0" err="1">
                <a:solidFill>
                  <a:srgbClr val="000000"/>
                </a:solidFill>
                <a:latin typeface="Arial" panose="020B0604020202020204" pitchFamily="34" charset="0"/>
              </a:rPr>
              <a:t>squamosuma</a:t>
            </a:r>
            <a:r>
              <a:rPr lang="cs-CZ" sz="1400" b="0" i="0" u="none" strike="noStrike" baseline="0" dirty="0">
                <a:solidFill>
                  <a:srgbClr val="000000"/>
                </a:solidFill>
                <a:latin typeface="Arial" panose="020B0604020202020204" pitchFamily="34" charset="0"/>
              </a:rPr>
              <a:t> </a:t>
            </a:r>
            <a:r>
              <a:rPr lang="cs-CZ" sz="1400" b="0" i="0" u="none" strike="noStrike" baseline="0" dirty="0" err="1">
                <a:solidFill>
                  <a:srgbClr val="000000"/>
                </a:solidFill>
                <a:latin typeface="Arial" panose="020B0604020202020204" pitchFamily="34" charset="0"/>
              </a:rPr>
              <a:t>dentale</a:t>
            </a:r>
            <a:r>
              <a:rPr lang="cs-CZ" sz="1400" b="0" i="0" u="none" strike="noStrike" baseline="0" dirty="0">
                <a:solidFill>
                  <a:srgbClr val="000000"/>
                </a:solidFill>
                <a:latin typeface="Arial" panose="020B0604020202020204" pitchFamily="34" charset="0"/>
              </a:rPr>
              <a:t>. Červená šipka ukazuje na primární, </a:t>
            </a:r>
            <a:r>
              <a:rPr lang="cs-CZ" sz="1400" b="1" i="0" u="none" strike="noStrike" baseline="0" dirty="0">
                <a:solidFill>
                  <a:srgbClr val="000000"/>
                </a:solidFill>
                <a:latin typeface="Arial" panose="020B0604020202020204" pitchFamily="34" charset="0"/>
              </a:rPr>
              <a:t>černá na sekundární čelistní klou</a:t>
            </a:r>
            <a:r>
              <a:rPr lang="cs-CZ" sz="1400" b="0" i="0" u="none" strike="noStrike" baseline="0" dirty="0">
                <a:solidFill>
                  <a:srgbClr val="000000"/>
                </a:solidFill>
                <a:latin typeface="Arial" panose="020B0604020202020204" pitchFamily="34" charset="0"/>
              </a:rPr>
              <a:t>b.</a:t>
            </a:r>
          </a:p>
          <a:p>
            <a:pPr marR="121860" algn="l"/>
            <a:endParaRPr lang="cs-CZ" sz="1400" b="0" i="0" u="none" strike="noStrike" baseline="0" dirty="0">
              <a:solidFill>
                <a:srgbClr val="000000"/>
              </a:solidFill>
              <a:latin typeface="Arial" panose="020B0604020202020204" pitchFamily="34" charset="0"/>
            </a:endParaRPr>
          </a:p>
          <a:p>
            <a:pPr marR="121860" algn="l"/>
            <a:r>
              <a:rPr lang="cs-CZ" sz="1400" dirty="0">
                <a:solidFill>
                  <a:srgbClr val="000000"/>
                </a:solidFill>
                <a:latin typeface="Arial" panose="020B0604020202020204" pitchFamily="34" charset="0"/>
              </a:rPr>
              <a:t>v embryonálním vývoji recentních druhů klouby za sebou, ne vedle sebe jako u </a:t>
            </a:r>
            <a:r>
              <a:rPr lang="cs-CZ" sz="1400" i="1" dirty="0" err="1">
                <a:solidFill>
                  <a:srgbClr val="000000"/>
                </a:solidFill>
                <a:latin typeface="Arial" panose="020B0604020202020204" pitchFamily="34" charset="0"/>
              </a:rPr>
              <a:t>Diarthrognathus</a:t>
            </a:r>
            <a:endParaRPr lang="cs-CZ" sz="1600" i="1" dirty="0"/>
          </a:p>
        </p:txBody>
      </p:sp>
      <p:pic>
        <p:nvPicPr>
          <p:cNvPr id="16" name="Obrázek 15">
            <a:extLst>
              <a:ext uri="{FF2B5EF4-FFF2-40B4-BE49-F238E27FC236}">
                <a16:creationId xmlns:a16="http://schemas.microsoft.com/office/drawing/2014/main" id="{4DAD1DCA-EC09-79BE-1D38-AC0440C67B44}"/>
              </a:ext>
            </a:extLst>
          </p:cNvPr>
          <p:cNvPicPr>
            <a:picLocks noChangeAspect="1"/>
          </p:cNvPicPr>
          <p:nvPr/>
        </p:nvPicPr>
        <p:blipFill>
          <a:blip r:embed="rId5"/>
          <a:stretch>
            <a:fillRect/>
          </a:stretch>
        </p:blipFill>
        <p:spPr>
          <a:xfrm>
            <a:off x="644569" y="3554023"/>
            <a:ext cx="1918010" cy="289932"/>
          </a:xfrm>
          <a:prstGeom prst="rect">
            <a:avLst/>
          </a:prstGeom>
        </p:spPr>
      </p:pic>
      <p:cxnSp>
        <p:nvCxnSpPr>
          <p:cNvPr id="11" name="Přímá spojnice 10">
            <a:extLst>
              <a:ext uri="{FF2B5EF4-FFF2-40B4-BE49-F238E27FC236}">
                <a16:creationId xmlns:a16="http://schemas.microsoft.com/office/drawing/2014/main" id="{A5DE40A4-67F8-73BA-1D80-A34103C03E61}"/>
              </a:ext>
            </a:extLst>
          </p:cNvPr>
          <p:cNvCxnSpPr/>
          <p:nvPr/>
        </p:nvCxnSpPr>
        <p:spPr>
          <a:xfrm>
            <a:off x="10135340" y="3554023"/>
            <a:ext cx="64215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Přímá spojnice 12">
            <a:extLst>
              <a:ext uri="{FF2B5EF4-FFF2-40B4-BE49-F238E27FC236}">
                <a16:creationId xmlns:a16="http://schemas.microsoft.com/office/drawing/2014/main" id="{EE45B210-AE7A-5254-0DE4-9EC29064B1EC}"/>
              </a:ext>
            </a:extLst>
          </p:cNvPr>
          <p:cNvCxnSpPr/>
          <p:nvPr/>
        </p:nvCxnSpPr>
        <p:spPr>
          <a:xfrm flipV="1">
            <a:off x="10804124" y="2290439"/>
            <a:ext cx="0" cy="126358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01674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3" name="TextovéPole 2">
            <a:extLst>
              <a:ext uri="{FF2B5EF4-FFF2-40B4-BE49-F238E27FC236}">
                <a16:creationId xmlns:a16="http://schemas.microsoft.com/office/drawing/2014/main" id="{BA6FBC95-54FC-6D0F-819D-8D8C506D7B9F}"/>
              </a:ext>
            </a:extLst>
          </p:cNvPr>
          <p:cNvSpPr txBox="1"/>
          <p:nvPr/>
        </p:nvSpPr>
        <p:spPr>
          <a:xfrm>
            <a:off x="195308" y="490653"/>
            <a:ext cx="10626572" cy="1815882"/>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30270" algn="l"/>
            <a:r>
              <a:rPr lang="cs-CZ" sz="2000" b="0" i="0" u="none" strike="noStrike" baseline="0" dirty="0">
                <a:latin typeface="Calibri" panose="020F0502020204030204" pitchFamily="34" charset="0"/>
              </a:rPr>
              <a:t>16. Velké zuby zakotvené v hlubokých alveolách, na </a:t>
            </a:r>
            <a:r>
              <a:rPr lang="cs-CZ" sz="2000" b="0" i="0" u="none" strike="noStrike" baseline="0" dirty="0" err="1">
                <a:latin typeface="Calibri" panose="020F0502020204030204" pitchFamily="34" charset="0"/>
              </a:rPr>
              <a:t>praemaxile</a:t>
            </a:r>
            <a:r>
              <a:rPr lang="cs-CZ" sz="2000" b="0" i="0" u="none" strike="noStrike" baseline="0" dirty="0">
                <a:latin typeface="Calibri" panose="020F0502020204030204" pitchFamily="34" charset="0"/>
              </a:rPr>
              <a:t>(I) a maxile (C, P, M), resp. </a:t>
            </a:r>
            <a:r>
              <a:rPr lang="cs-CZ" sz="2000" b="0" i="0" u="none" strike="noStrike" baseline="0" dirty="0" err="1">
                <a:latin typeface="Calibri" panose="020F0502020204030204" pitchFamily="34" charset="0"/>
              </a:rPr>
              <a:t>dentale</a:t>
            </a:r>
            <a:endParaRPr lang="cs-CZ" sz="2000" b="0" i="0" u="none" strike="noStrike" baseline="0" dirty="0">
              <a:latin typeface="Calibri" panose="020F0502020204030204" pitchFamily="34" charset="0"/>
            </a:endParaRPr>
          </a:p>
          <a:p>
            <a:pPr marR="30270" algn="l"/>
            <a:endParaRPr lang="cs-CZ" sz="2000" b="0" i="0" u="none" strike="noStrike" baseline="0" dirty="0">
              <a:latin typeface="Calibri" panose="020F0502020204030204" pitchFamily="34" charset="0"/>
            </a:endParaRPr>
          </a:p>
          <a:p>
            <a:pPr marR="28480" algn="l"/>
            <a:r>
              <a:rPr lang="cs-CZ" sz="2000" b="0" i="0" u="none" strike="noStrike" baseline="0" dirty="0">
                <a:latin typeface="Calibri" panose="020F0502020204030204" pitchFamily="34" charset="0"/>
              </a:rPr>
              <a:t>17. Primárně heterodontní a </a:t>
            </a:r>
            <a:r>
              <a:rPr lang="cs-CZ" sz="2000" b="0" i="0" u="none" strike="noStrike" baseline="0" dirty="0" err="1">
                <a:latin typeface="Calibri" panose="020F0502020204030204" pitchFamily="34" charset="0"/>
              </a:rPr>
              <a:t>difyodontní</a:t>
            </a:r>
            <a:r>
              <a:rPr lang="cs-CZ" sz="2000" b="0" i="0" u="none" strike="noStrike" baseline="0" dirty="0">
                <a:latin typeface="Calibri" panose="020F0502020204030204" pitchFamily="34" charset="0"/>
              </a:rPr>
              <a:t> chrup, velká variabilita, sekundární ztráta zubů (např. </a:t>
            </a:r>
            <a:r>
              <a:rPr lang="cs-CZ" sz="2000" b="0" i="0" u="none" strike="noStrike" baseline="0" dirty="0" err="1">
                <a:latin typeface="Calibri" panose="020F0502020204030204" pitchFamily="34" charset="0"/>
              </a:rPr>
              <a:t>myrmekovorní</a:t>
            </a:r>
            <a:r>
              <a:rPr lang="cs-CZ" sz="2000" b="0" i="0" u="none" strike="noStrike" baseline="0" dirty="0">
                <a:latin typeface="Calibri" panose="020F0502020204030204" pitchFamily="34" charset="0"/>
              </a:rPr>
              <a:t> druhy) nebo </a:t>
            </a:r>
            <a:r>
              <a:rPr lang="cs-CZ" sz="2000" b="0" i="0" u="none" strike="noStrike" baseline="0" dirty="0" err="1">
                <a:latin typeface="Calibri" panose="020F0502020204030204" pitchFamily="34" charset="0"/>
              </a:rPr>
              <a:t>homodoncie</a:t>
            </a:r>
            <a:r>
              <a:rPr lang="cs-CZ" sz="2000" b="0" i="0" u="none" strike="noStrike" baseline="0" dirty="0">
                <a:latin typeface="Calibri" panose="020F0502020204030204" pitchFamily="34" charset="0"/>
              </a:rPr>
              <a:t> (delfíni); </a:t>
            </a:r>
            <a:r>
              <a:rPr lang="cs-CZ" sz="2000" b="0" i="0" u="none" strike="noStrike" baseline="0" dirty="0" err="1">
                <a:latin typeface="Calibri" panose="020F0502020204030204" pitchFamily="34" charset="0"/>
              </a:rPr>
              <a:t>unikuspidní</a:t>
            </a:r>
            <a:r>
              <a:rPr lang="cs-CZ" sz="2000" b="0" i="0" u="none" strike="noStrike" baseline="0" dirty="0">
                <a:latin typeface="Calibri" panose="020F0502020204030204" pitchFamily="34" charset="0"/>
              </a:rPr>
              <a:t>(I a C), </a:t>
            </a:r>
            <a:r>
              <a:rPr lang="cs-CZ" sz="2000" b="0" i="0" u="none" strike="noStrike" baseline="0" dirty="0" err="1">
                <a:latin typeface="Calibri" panose="020F0502020204030204" pitchFamily="34" charset="0"/>
              </a:rPr>
              <a:t>mutikuspidní</a:t>
            </a:r>
            <a:r>
              <a:rPr lang="cs-CZ" sz="2000" b="0" i="0" u="none" strike="noStrike" baseline="0" dirty="0">
                <a:latin typeface="Calibri" panose="020F0502020204030204" pitchFamily="34" charset="0"/>
              </a:rPr>
              <a:t>(M), P variabilní podle skupin</a:t>
            </a:r>
            <a:endParaRPr lang="cs-CZ" dirty="0"/>
          </a:p>
        </p:txBody>
      </p:sp>
      <p:pic>
        <p:nvPicPr>
          <p:cNvPr id="6" name="Obrázek 5">
            <a:extLst>
              <a:ext uri="{FF2B5EF4-FFF2-40B4-BE49-F238E27FC236}">
                <a16:creationId xmlns:a16="http://schemas.microsoft.com/office/drawing/2014/main" id="{8CC936B8-A9DE-141D-F956-57AC50FD46D6}"/>
              </a:ext>
            </a:extLst>
          </p:cNvPr>
          <p:cNvPicPr>
            <a:picLocks noChangeAspect="1"/>
          </p:cNvPicPr>
          <p:nvPr/>
        </p:nvPicPr>
        <p:blipFill>
          <a:blip r:embed="rId2"/>
          <a:stretch>
            <a:fillRect/>
          </a:stretch>
        </p:blipFill>
        <p:spPr>
          <a:xfrm>
            <a:off x="195308" y="2438983"/>
            <a:ext cx="3500313" cy="4419017"/>
          </a:xfrm>
          <a:prstGeom prst="rect">
            <a:avLst/>
          </a:prstGeom>
        </p:spPr>
      </p:pic>
      <p:pic>
        <p:nvPicPr>
          <p:cNvPr id="8" name="Obrázek 7">
            <a:extLst>
              <a:ext uri="{FF2B5EF4-FFF2-40B4-BE49-F238E27FC236}">
                <a16:creationId xmlns:a16="http://schemas.microsoft.com/office/drawing/2014/main" id="{61C257FE-E959-D927-E1BA-EEC869D8DCA5}"/>
              </a:ext>
            </a:extLst>
          </p:cNvPr>
          <p:cNvPicPr>
            <a:picLocks noChangeAspect="1"/>
          </p:cNvPicPr>
          <p:nvPr/>
        </p:nvPicPr>
        <p:blipFill>
          <a:blip r:embed="rId3"/>
          <a:stretch>
            <a:fillRect/>
          </a:stretch>
        </p:blipFill>
        <p:spPr>
          <a:xfrm>
            <a:off x="4568607" y="5327814"/>
            <a:ext cx="3836020" cy="1349298"/>
          </a:xfrm>
          <a:prstGeom prst="rect">
            <a:avLst/>
          </a:prstGeom>
        </p:spPr>
      </p:pic>
      <p:pic>
        <p:nvPicPr>
          <p:cNvPr id="10" name="Obrázek 9">
            <a:extLst>
              <a:ext uri="{FF2B5EF4-FFF2-40B4-BE49-F238E27FC236}">
                <a16:creationId xmlns:a16="http://schemas.microsoft.com/office/drawing/2014/main" id="{F9B56725-487F-4114-DECA-43AFF57D3C54}"/>
              </a:ext>
            </a:extLst>
          </p:cNvPr>
          <p:cNvPicPr>
            <a:picLocks noChangeAspect="1"/>
          </p:cNvPicPr>
          <p:nvPr/>
        </p:nvPicPr>
        <p:blipFill>
          <a:blip r:embed="rId4"/>
          <a:stretch>
            <a:fillRect/>
          </a:stretch>
        </p:blipFill>
        <p:spPr>
          <a:xfrm>
            <a:off x="4124400" y="2149195"/>
            <a:ext cx="4078568" cy="2720405"/>
          </a:xfrm>
          <a:prstGeom prst="rect">
            <a:avLst/>
          </a:prstGeom>
        </p:spPr>
      </p:pic>
      <p:sp>
        <p:nvSpPr>
          <p:cNvPr id="12" name="TextovéPole 11">
            <a:extLst>
              <a:ext uri="{FF2B5EF4-FFF2-40B4-BE49-F238E27FC236}">
                <a16:creationId xmlns:a16="http://schemas.microsoft.com/office/drawing/2014/main" id="{FA947A7A-2891-8C0F-AE98-F6AD48A9EFD2}"/>
              </a:ext>
            </a:extLst>
          </p:cNvPr>
          <p:cNvSpPr txBox="1"/>
          <p:nvPr/>
        </p:nvSpPr>
        <p:spPr>
          <a:xfrm>
            <a:off x="8281659" y="4446246"/>
            <a:ext cx="6125592" cy="492443"/>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0" algn="l"/>
            <a:r>
              <a:rPr lang="es-ES" sz="1400" b="0" i="0" u="none" strike="noStrike" baseline="0" dirty="0">
                <a:latin typeface="Calibri" panose="020F0502020204030204" pitchFamily="34" charset="0"/>
              </a:rPr>
              <a:t>I=incisor; U=unicuspid series; P=premolar; M=molar</a:t>
            </a:r>
            <a:endParaRPr lang="cs-CZ" sz="1400" dirty="0"/>
          </a:p>
        </p:txBody>
      </p:sp>
      <p:pic>
        <p:nvPicPr>
          <p:cNvPr id="14" name="Obrázek 13">
            <a:extLst>
              <a:ext uri="{FF2B5EF4-FFF2-40B4-BE49-F238E27FC236}">
                <a16:creationId xmlns:a16="http://schemas.microsoft.com/office/drawing/2014/main" id="{CF6DCAB8-2CC1-111B-1486-E906DE379FF7}"/>
              </a:ext>
            </a:extLst>
          </p:cNvPr>
          <p:cNvPicPr>
            <a:picLocks noChangeAspect="1"/>
          </p:cNvPicPr>
          <p:nvPr/>
        </p:nvPicPr>
        <p:blipFill>
          <a:blip r:embed="rId5"/>
          <a:stretch>
            <a:fillRect/>
          </a:stretch>
        </p:blipFill>
        <p:spPr>
          <a:xfrm>
            <a:off x="8239288" y="2460620"/>
            <a:ext cx="3892772" cy="2175913"/>
          </a:xfrm>
          <a:prstGeom prst="rect">
            <a:avLst/>
          </a:prstGeom>
        </p:spPr>
      </p:pic>
    </p:spTree>
    <p:extLst>
      <p:ext uri="{BB962C8B-B14F-4D97-AF65-F5344CB8AC3E}">
        <p14:creationId xmlns:p14="http://schemas.microsoft.com/office/powerpoint/2010/main" val="3474410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pic>
        <p:nvPicPr>
          <p:cNvPr id="3" name="Obrázek 2">
            <a:extLst>
              <a:ext uri="{FF2B5EF4-FFF2-40B4-BE49-F238E27FC236}">
                <a16:creationId xmlns:a16="http://schemas.microsoft.com/office/drawing/2014/main" id="{C27729E1-6FA3-6C9E-66CA-21F3FB60EF52}"/>
              </a:ext>
            </a:extLst>
          </p:cNvPr>
          <p:cNvPicPr>
            <a:picLocks noChangeAspect="1"/>
          </p:cNvPicPr>
          <p:nvPr/>
        </p:nvPicPr>
        <p:blipFill rotWithShape="1">
          <a:blip r:embed="rId2"/>
          <a:srcRect t="7166" b="3014"/>
          <a:stretch/>
        </p:blipFill>
        <p:spPr>
          <a:xfrm>
            <a:off x="626489" y="4971404"/>
            <a:ext cx="5843239" cy="1121790"/>
          </a:xfrm>
          <a:prstGeom prst="rect">
            <a:avLst/>
          </a:prstGeom>
        </p:spPr>
      </p:pic>
      <p:sp>
        <p:nvSpPr>
          <p:cNvPr id="6" name="TextovéPole 5">
            <a:extLst>
              <a:ext uri="{FF2B5EF4-FFF2-40B4-BE49-F238E27FC236}">
                <a16:creationId xmlns:a16="http://schemas.microsoft.com/office/drawing/2014/main" id="{A8211774-A938-8A6B-5441-24B9CF6B4693}"/>
              </a:ext>
            </a:extLst>
          </p:cNvPr>
          <p:cNvSpPr txBox="1"/>
          <p:nvPr/>
        </p:nvSpPr>
        <p:spPr>
          <a:xfrm>
            <a:off x="306530" y="490653"/>
            <a:ext cx="10834945" cy="892552"/>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30050" algn="l"/>
            <a:r>
              <a:rPr lang="cs-CZ" sz="2000" b="0" i="0" u="none" strike="noStrike" baseline="0" dirty="0">
                <a:latin typeface="Calibri" panose="020F0502020204030204" pitchFamily="34" charset="0"/>
              </a:rPr>
              <a:t>18. </a:t>
            </a:r>
            <a:r>
              <a:rPr lang="cs-CZ" sz="2000" b="0" i="0" u="none" strike="noStrike" baseline="0" dirty="0" err="1">
                <a:latin typeface="Calibri" panose="020F0502020204030204" pitchFamily="34" charset="0"/>
              </a:rPr>
              <a:t>Tribosfénická</a:t>
            </a:r>
            <a:r>
              <a:rPr lang="cs-CZ" sz="2000" b="0" i="0" u="none" strike="noStrike" baseline="0" dirty="0">
                <a:latin typeface="Calibri" panose="020F0502020204030204" pitchFamily="34" charset="0"/>
              </a:rPr>
              <a:t> stolička: 3 ostré hroty spojené ostrými hranami – stříhání měkkých tkání, drcení kutikuly hmyzu – prerekvizita pro velkou diverzitu potravních adaptací</a:t>
            </a:r>
            <a:endParaRPr lang="cs-CZ" dirty="0"/>
          </a:p>
        </p:txBody>
      </p:sp>
      <p:pic>
        <p:nvPicPr>
          <p:cNvPr id="8" name="Obrázek 7">
            <a:extLst>
              <a:ext uri="{FF2B5EF4-FFF2-40B4-BE49-F238E27FC236}">
                <a16:creationId xmlns:a16="http://schemas.microsoft.com/office/drawing/2014/main" id="{E1E70712-0BD9-7EDB-7244-B3AE7CE96B04}"/>
              </a:ext>
            </a:extLst>
          </p:cNvPr>
          <p:cNvPicPr>
            <a:picLocks noChangeAspect="1"/>
          </p:cNvPicPr>
          <p:nvPr/>
        </p:nvPicPr>
        <p:blipFill>
          <a:blip r:embed="rId3"/>
          <a:stretch>
            <a:fillRect/>
          </a:stretch>
        </p:blipFill>
        <p:spPr>
          <a:xfrm>
            <a:off x="724576" y="1564707"/>
            <a:ext cx="4415594" cy="2930588"/>
          </a:xfrm>
          <a:prstGeom prst="rect">
            <a:avLst/>
          </a:prstGeom>
        </p:spPr>
      </p:pic>
      <p:pic>
        <p:nvPicPr>
          <p:cNvPr id="10" name="Obrázek 9">
            <a:extLst>
              <a:ext uri="{FF2B5EF4-FFF2-40B4-BE49-F238E27FC236}">
                <a16:creationId xmlns:a16="http://schemas.microsoft.com/office/drawing/2014/main" id="{03BFF710-DF01-72E6-4814-63663ECD0901}"/>
              </a:ext>
            </a:extLst>
          </p:cNvPr>
          <p:cNvPicPr>
            <a:picLocks noChangeAspect="1"/>
          </p:cNvPicPr>
          <p:nvPr/>
        </p:nvPicPr>
        <p:blipFill>
          <a:blip r:embed="rId4"/>
          <a:stretch>
            <a:fillRect/>
          </a:stretch>
        </p:blipFill>
        <p:spPr>
          <a:xfrm>
            <a:off x="6582251" y="2733970"/>
            <a:ext cx="2274849" cy="3456878"/>
          </a:xfrm>
          <a:prstGeom prst="rect">
            <a:avLst/>
          </a:prstGeom>
        </p:spPr>
      </p:pic>
      <p:pic>
        <p:nvPicPr>
          <p:cNvPr id="20" name="Obrázek 19">
            <a:extLst>
              <a:ext uri="{FF2B5EF4-FFF2-40B4-BE49-F238E27FC236}">
                <a16:creationId xmlns:a16="http://schemas.microsoft.com/office/drawing/2014/main" id="{4880882D-8F99-B873-B8AA-98D56EBFF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1924" y="1710454"/>
            <a:ext cx="2095500" cy="1466850"/>
          </a:xfrm>
          <a:prstGeom prst="rect">
            <a:avLst/>
          </a:prstGeom>
        </p:spPr>
      </p:pic>
      <p:sp>
        <p:nvSpPr>
          <p:cNvPr id="22" name="TextovéPole 21">
            <a:extLst>
              <a:ext uri="{FF2B5EF4-FFF2-40B4-BE49-F238E27FC236}">
                <a16:creationId xmlns:a16="http://schemas.microsoft.com/office/drawing/2014/main" id="{8B021561-0475-48FE-53C6-8113867FD52C}"/>
              </a:ext>
            </a:extLst>
          </p:cNvPr>
          <p:cNvSpPr txBox="1"/>
          <p:nvPr/>
        </p:nvSpPr>
        <p:spPr>
          <a:xfrm>
            <a:off x="6067426" y="1841418"/>
            <a:ext cx="6124574" cy="553998"/>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0" algn="l"/>
            <a:r>
              <a:rPr lang="pl-PL" sz="1800" b="0" i="0" u="none" strike="noStrike" baseline="0" dirty="0">
                <a:latin typeface="Calibri" panose="020F0502020204030204" pitchFamily="34" charset="0"/>
              </a:rPr>
              <a:t>Okluze na začátku a na konci skusu</a:t>
            </a:r>
            <a:endParaRPr lang="cs-CZ" dirty="0"/>
          </a:p>
        </p:txBody>
      </p:sp>
      <p:sp>
        <p:nvSpPr>
          <p:cNvPr id="2" name="TextovéPole 1">
            <a:extLst>
              <a:ext uri="{FF2B5EF4-FFF2-40B4-BE49-F238E27FC236}">
                <a16:creationId xmlns:a16="http://schemas.microsoft.com/office/drawing/2014/main" id="{312C5366-FF4C-2DC6-3C4A-CC7543F8D1C4}"/>
              </a:ext>
            </a:extLst>
          </p:cNvPr>
          <p:cNvSpPr txBox="1"/>
          <p:nvPr/>
        </p:nvSpPr>
        <p:spPr>
          <a:xfrm>
            <a:off x="9569953" y="4397105"/>
            <a:ext cx="2380622" cy="2031325"/>
          </a:xfrm>
          <a:prstGeom prst="rect">
            <a:avLst/>
          </a:prstGeom>
          <a:noFill/>
        </p:spPr>
        <p:txBody>
          <a:bodyPr wrap="square" rtlCol="0">
            <a:spAutoFit/>
          </a:bodyPr>
          <a:lstStyle/>
          <a:p>
            <a:r>
              <a:rPr lang="cs-CZ" dirty="0"/>
              <a:t>Plná mineralizace před prvním použitím zubu, zajištěno dlouhou embryogenezí</a:t>
            </a:r>
          </a:p>
          <a:p>
            <a:r>
              <a:rPr lang="cs-CZ" dirty="0"/>
              <a:t>Sklovina ve sloupcích =</a:t>
            </a:r>
          </a:p>
          <a:p>
            <a:r>
              <a:rPr lang="cs-CZ" dirty="0"/>
              <a:t>prizmatech uvnitř</a:t>
            </a:r>
          </a:p>
          <a:p>
            <a:r>
              <a:rPr lang="cs-CZ" dirty="0"/>
              <a:t>(savčí </a:t>
            </a:r>
            <a:r>
              <a:rPr lang="cs-CZ" dirty="0" err="1"/>
              <a:t>apomorfie</a:t>
            </a:r>
            <a:r>
              <a:rPr lang="cs-CZ" dirty="0"/>
              <a:t>)</a:t>
            </a:r>
          </a:p>
        </p:txBody>
      </p:sp>
    </p:spTree>
    <p:extLst>
      <p:ext uri="{BB962C8B-B14F-4D97-AF65-F5344CB8AC3E}">
        <p14:creationId xmlns:p14="http://schemas.microsoft.com/office/powerpoint/2010/main" val="246771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0B5C258-92F4-1F84-99BB-D7FF59D1C9F9}"/>
              </a:ext>
            </a:extLst>
          </p:cNvPr>
          <p:cNvPicPr>
            <a:picLocks noChangeAspect="1"/>
          </p:cNvPicPr>
          <p:nvPr/>
        </p:nvPicPr>
        <p:blipFill>
          <a:blip r:embed="rId2"/>
          <a:stretch>
            <a:fillRect/>
          </a:stretch>
        </p:blipFill>
        <p:spPr>
          <a:xfrm>
            <a:off x="610653" y="1581150"/>
            <a:ext cx="3000375" cy="5276850"/>
          </a:xfrm>
          <a:prstGeom prst="rect">
            <a:avLst/>
          </a:prstGeom>
        </p:spPr>
      </p:pic>
      <p:sp>
        <p:nvSpPr>
          <p:cNvPr id="5" name="TextovéPole 4">
            <a:extLst>
              <a:ext uri="{FF2B5EF4-FFF2-40B4-BE49-F238E27FC236}">
                <a16:creationId xmlns:a16="http://schemas.microsoft.com/office/drawing/2014/main" id="{A3B3F34E-8EC6-94C4-2770-3ADCE5D38ADF}"/>
              </a:ext>
            </a:extLst>
          </p:cNvPr>
          <p:cNvSpPr txBox="1"/>
          <p:nvPr/>
        </p:nvSpPr>
        <p:spPr>
          <a:xfrm>
            <a:off x="407374" y="528736"/>
            <a:ext cx="10867267" cy="923330"/>
          </a:xfrm>
          <a:prstGeom prst="rect">
            <a:avLst/>
          </a:prstGeom>
          <a:noFill/>
        </p:spPr>
        <p:txBody>
          <a:bodyPr wrap="square" rtlCol="0">
            <a:spAutoFit/>
          </a:bodyPr>
          <a:lstStyle/>
          <a:p>
            <a:r>
              <a:rPr lang="cs-CZ" dirty="0"/>
              <a:t>Plná mineralizace skloviny před prvním použitím zubu, zajištěno dlouhou embryogenezí</a:t>
            </a:r>
          </a:p>
          <a:p>
            <a:endParaRPr lang="cs-CZ" dirty="0"/>
          </a:p>
          <a:p>
            <a:r>
              <a:rPr lang="cs-CZ" dirty="0"/>
              <a:t>Sklovina ve sloupcích = prizmatech uvnitř (savčí </a:t>
            </a:r>
            <a:r>
              <a:rPr lang="cs-CZ" dirty="0" err="1"/>
              <a:t>apomorfie</a:t>
            </a:r>
            <a:r>
              <a:rPr lang="cs-CZ" dirty="0"/>
              <a:t>)</a:t>
            </a:r>
          </a:p>
        </p:txBody>
      </p:sp>
      <p:sp>
        <p:nvSpPr>
          <p:cNvPr id="6" name="Obdélník 5">
            <a:extLst>
              <a:ext uri="{FF2B5EF4-FFF2-40B4-BE49-F238E27FC236}">
                <a16:creationId xmlns:a16="http://schemas.microsoft.com/office/drawing/2014/main" id="{15FF21BE-C3C7-A9F9-C776-6F69F9C0586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8" name="TextovéPole 7">
            <a:extLst>
              <a:ext uri="{FF2B5EF4-FFF2-40B4-BE49-F238E27FC236}">
                <a16:creationId xmlns:a16="http://schemas.microsoft.com/office/drawing/2014/main" id="{0854F223-E561-11FF-B764-98814300EEA7}"/>
              </a:ext>
            </a:extLst>
          </p:cNvPr>
          <p:cNvSpPr txBox="1"/>
          <p:nvPr/>
        </p:nvSpPr>
        <p:spPr>
          <a:xfrm>
            <a:off x="3799642" y="5780196"/>
            <a:ext cx="7339649" cy="1061829"/>
          </a:xfrm>
          <a:prstGeom prst="rect">
            <a:avLst/>
          </a:prstGeom>
          <a:noFill/>
        </p:spPr>
        <p:txBody>
          <a:bodyPr wrap="square">
            <a:spAutoFit/>
          </a:bodyPr>
          <a:lstStyle/>
          <a:p>
            <a:r>
              <a:rPr lang="cs-CZ" sz="1050" dirty="0" err="1"/>
              <a:t>Enamel</a:t>
            </a:r>
            <a:r>
              <a:rPr lang="cs-CZ" sz="1050" dirty="0"/>
              <a:t> </a:t>
            </a:r>
            <a:r>
              <a:rPr lang="cs-CZ" sz="1050" dirty="0" err="1"/>
              <a:t>prisms</a:t>
            </a:r>
            <a:r>
              <a:rPr lang="cs-CZ" sz="1050" dirty="0"/>
              <a:t> and </a:t>
            </a:r>
            <a:r>
              <a:rPr lang="cs-CZ" sz="1050" dirty="0" err="1"/>
              <a:t>the</a:t>
            </a:r>
            <a:r>
              <a:rPr lang="cs-CZ" sz="1050" dirty="0"/>
              <a:t> non-</a:t>
            </a:r>
            <a:r>
              <a:rPr lang="cs-CZ" sz="1050" dirty="0" err="1"/>
              <a:t>mammalian</a:t>
            </a:r>
            <a:r>
              <a:rPr lang="cs-CZ" sz="1050" dirty="0"/>
              <a:t>/</a:t>
            </a:r>
            <a:r>
              <a:rPr lang="cs-CZ" sz="1050" dirty="0" err="1"/>
              <a:t>mammalian</a:t>
            </a:r>
            <a:r>
              <a:rPr lang="cs-CZ" sz="1050" dirty="0"/>
              <a:t> </a:t>
            </a:r>
            <a:r>
              <a:rPr lang="cs-CZ" sz="1050" dirty="0" err="1"/>
              <a:t>transition</a:t>
            </a:r>
            <a:r>
              <a:rPr lang="cs-CZ" sz="1050" dirty="0"/>
              <a:t>. </a:t>
            </a:r>
            <a:r>
              <a:rPr lang="cs-CZ" sz="1050" dirty="0" err="1"/>
              <a:t>Scanning</a:t>
            </a:r>
            <a:r>
              <a:rPr lang="cs-CZ" sz="1050" dirty="0"/>
              <a:t> </a:t>
            </a:r>
            <a:r>
              <a:rPr lang="cs-CZ" sz="1050" dirty="0" err="1"/>
              <a:t>electron</a:t>
            </a:r>
            <a:r>
              <a:rPr lang="cs-CZ" sz="1050" dirty="0"/>
              <a:t> </a:t>
            </a:r>
            <a:r>
              <a:rPr lang="cs-CZ" sz="1050" dirty="0" err="1"/>
              <a:t>micrographs</a:t>
            </a:r>
            <a:r>
              <a:rPr lang="cs-CZ" sz="1050" dirty="0"/>
              <a:t> </a:t>
            </a:r>
            <a:r>
              <a:rPr lang="cs-CZ" sz="1050" dirty="0" err="1"/>
              <a:t>resolve</a:t>
            </a:r>
            <a:r>
              <a:rPr lang="cs-CZ" sz="1050" dirty="0"/>
              <a:t> long and </a:t>
            </a:r>
            <a:r>
              <a:rPr lang="cs-CZ" sz="1050" dirty="0" err="1"/>
              <a:t>parallel</a:t>
            </a:r>
            <a:r>
              <a:rPr lang="cs-CZ" sz="1050" dirty="0"/>
              <a:t> </a:t>
            </a:r>
            <a:r>
              <a:rPr lang="cs-CZ" sz="1050" dirty="0" err="1"/>
              <a:t>enamel</a:t>
            </a:r>
            <a:r>
              <a:rPr lang="cs-CZ" sz="1050" dirty="0"/>
              <a:t> </a:t>
            </a:r>
            <a:r>
              <a:rPr lang="cs-CZ" sz="1050" dirty="0" err="1"/>
              <a:t>prisms</a:t>
            </a:r>
            <a:r>
              <a:rPr lang="cs-CZ" sz="1050" dirty="0"/>
              <a:t> in </a:t>
            </a:r>
            <a:r>
              <a:rPr lang="cs-CZ" sz="1050" dirty="0" err="1"/>
              <a:t>omnivores</a:t>
            </a:r>
            <a:r>
              <a:rPr lang="cs-CZ" sz="1050" dirty="0"/>
              <a:t> (</a:t>
            </a:r>
            <a:r>
              <a:rPr lang="cs-CZ" sz="1050" dirty="0" err="1"/>
              <a:t>human</a:t>
            </a:r>
            <a:r>
              <a:rPr lang="cs-CZ" sz="1050" dirty="0"/>
              <a:t>, Homo sapiens, and </a:t>
            </a:r>
            <a:r>
              <a:rPr lang="cs-CZ" sz="1050" dirty="0" err="1"/>
              <a:t>pig</a:t>
            </a:r>
            <a:r>
              <a:rPr lang="cs-CZ" sz="1050" dirty="0"/>
              <a:t>, </a:t>
            </a:r>
            <a:r>
              <a:rPr lang="cs-CZ" sz="1050" dirty="0" err="1"/>
              <a:t>Sus</a:t>
            </a:r>
            <a:r>
              <a:rPr lang="cs-CZ" sz="1050" dirty="0"/>
              <a:t> </a:t>
            </a:r>
            <a:r>
              <a:rPr lang="cs-CZ" sz="1050" dirty="0" err="1"/>
              <a:t>scrofa</a:t>
            </a:r>
            <a:r>
              <a:rPr lang="cs-CZ" sz="1050" dirty="0"/>
              <a:t>). </a:t>
            </a:r>
            <a:r>
              <a:rPr lang="cs-CZ" sz="1050" dirty="0" err="1"/>
              <a:t>Note</a:t>
            </a:r>
            <a:r>
              <a:rPr lang="cs-CZ" sz="1050" dirty="0"/>
              <a:t> </a:t>
            </a:r>
            <a:r>
              <a:rPr lang="cs-CZ" sz="1050" dirty="0" err="1"/>
              <a:t>the</a:t>
            </a:r>
            <a:r>
              <a:rPr lang="cs-CZ" sz="1050" dirty="0"/>
              <a:t> </a:t>
            </a:r>
            <a:r>
              <a:rPr lang="cs-CZ" sz="1050" dirty="0" err="1"/>
              <a:t>pronounced</a:t>
            </a:r>
            <a:r>
              <a:rPr lang="cs-CZ" sz="1050" dirty="0"/>
              <a:t> </a:t>
            </a:r>
            <a:r>
              <a:rPr lang="cs-CZ" sz="1050" dirty="0" err="1"/>
              <a:t>plywood</a:t>
            </a:r>
            <a:r>
              <a:rPr lang="cs-CZ" sz="1050" dirty="0"/>
              <a:t> </a:t>
            </a:r>
            <a:r>
              <a:rPr lang="cs-CZ" sz="1050" dirty="0" err="1"/>
              <a:t>structure</a:t>
            </a:r>
            <a:r>
              <a:rPr lang="cs-CZ" sz="1050" dirty="0"/>
              <a:t> in </a:t>
            </a:r>
            <a:r>
              <a:rPr lang="cs-CZ" sz="1050" dirty="0" err="1"/>
              <a:t>ruminants</a:t>
            </a:r>
            <a:r>
              <a:rPr lang="cs-CZ" sz="1050" dirty="0"/>
              <a:t> (</a:t>
            </a:r>
            <a:r>
              <a:rPr lang="cs-CZ" sz="1050" dirty="0" err="1"/>
              <a:t>steer</a:t>
            </a:r>
            <a:r>
              <a:rPr lang="cs-CZ" sz="1050" dirty="0"/>
              <a:t>, Bos </a:t>
            </a:r>
            <a:r>
              <a:rPr lang="cs-CZ" sz="1050" dirty="0" err="1"/>
              <a:t>taurus</a:t>
            </a:r>
            <a:r>
              <a:rPr lang="cs-CZ" sz="1050" dirty="0"/>
              <a:t>) and </a:t>
            </a:r>
            <a:r>
              <a:rPr lang="cs-CZ" sz="1050" dirty="0" err="1"/>
              <a:t>marsupials</a:t>
            </a:r>
            <a:r>
              <a:rPr lang="cs-CZ" sz="1050" dirty="0"/>
              <a:t> (Virginia opossum, </a:t>
            </a:r>
            <a:r>
              <a:rPr lang="cs-CZ" sz="1050" dirty="0" err="1"/>
              <a:t>Didelphis</a:t>
            </a:r>
            <a:r>
              <a:rPr lang="cs-CZ" sz="1050" dirty="0"/>
              <a:t> </a:t>
            </a:r>
            <a:r>
              <a:rPr lang="cs-CZ" sz="1050" dirty="0" err="1"/>
              <a:t>virginiana</a:t>
            </a:r>
            <a:r>
              <a:rPr lang="cs-CZ" sz="1050" dirty="0"/>
              <a:t>). </a:t>
            </a:r>
            <a:r>
              <a:rPr lang="cs-CZ" sz="1050" dirty="0" err="1"/>
              <a:t>The</a:t>
            </a:r>
            <a:r>
              <a:rPr lang="cs-CZ" sz="1050" dirty="0"/>
              <a:t> </a:t>
            </a:r>
            <a:r>
              <a:rPr lang="cs-CZ" sz="1050" dirty="0" err="1"/>
              <a:t>enamel</a:t>
            </a:r>
            <a:r>
              <a:rPr lang="cs-CZ" sz="1050" dirty="0"/>
              <a:t> </a:t>
            </a:r>
            <a:r>
              <a:rPr lang="cs-CZ" sz="1050" dirty="0" err="1"/>
              <a:t>layer</a:t>
            </a:r>
            <a:r>
              <a:rPr lang="cs-CZ" sz="1050" dirty="0"/>
              <a:t> </a:t>
            </a:r>
            <a:r>
              <a:rPr lang="cs-CZ" sz="1050" dirty="0" err="1"/>
              <a:t>of</a:t>
            </a:r>
            <a:r>
              <a:rPr lang="cs-CZ" sz="1050" dirty="0"/>
              <a:t> </a:t>
            </a:r>
            <a:r>
              <a:rPr lang="cs-CZ" sz="1050" dirty="0" err="1"/>
              <a:t>dolphins</a:t>
            </a:r>
            <a:r>
              <a:rPr lang="cs-CZ" sz="1050" dirty="0"/>
              <a:t> (La Plata </a:t>
            </a:r>
            <a:r>
              <a:rPr lang="cs-CZ" sz="1050" dirty="0" err="1"/>
              <a:t>river</a:t>
            </a:r>
            <a:r>
              <a:rPr lang="cs-CZ" sz="1050" dirty="0"/>
              <a:t> </a:t>
            </a:r>
            <a:r>
              <a:rPr lang="cs-CZ" sz="1050" dirty="0" err="1"/>
              <a:t>dolphin</a:t>
            </a:r>
            <a:r>
              <a:rPr lang="cs-CZ" sz="1050" dirty="0"/>
              <a:t>, </a:t>
            </a:r>
            <a:r>
              <a:rPr lang="cs-CZ" sz="1050" dirty="0" err="1"/>
              <a:t>Pontoporia</a:t>
            </a:r>
            <a:r>
              <a:rPr lang="cs-CZ" sz="1050" dirty="0"/>
              <a:t> </a:t>
            </a:r>
            <a:r>
              <a:rPr lang="cs-CZ" sz="1050" dirty="0" err="1"/>
              <a:t>blainvillei</a:t>
            </a:r>
            <a:r>
              <a:rPr lang="cs-CZ" sz="1050" dirty="0"/>
              <a:t>) </a:t>
            </a:r>
            <a:r>
              <a:rPr lang="cs-CZ" sz="1050" dirty="0" err="1"/>
              <a:t>is</a:t>
            </a:r>
            <a:r>
              <a:rPr lang="cs-CZ" sz="1050" dirty="0"/>
              <a:t> </a:t>
            </a:r>
            <a:r>
              <a:rPr lang="cs-CZ" sz="1050" dirty="0" err="1"/>
              <a:t>fairly</a:t>
            </a:r>
            <a:r>
              <a:rPr lang="cs-CZ" sz="1050" dirty="0"/>
              <a:t> </a:t>
            </a:r>
            <a:r>
              <a:rPr lang="cs-CZ" sz="1050" dirty="0" err="1"/>
              <a:t>thin</a:t>
            </a:r>
            <a:r>
              <a:rPr lang="cs-CZ" sz="1050" dirty="0"/>
              <a:t> </a:t>
            </a:r>
            <a:r>
              <a:rPr lang="cs-CZ" sz="1050" dirty="0" err="1"/>
              <a:t>for</a:t>
            </a:r>
            <a:r>
              <a:rPr lang="cs-CZ" sz="1050" dirty="0"/>
              <a:t> </a:t>
            </a:r>
            <a:r>
              <a:rPr lang="cs-CZ" sz="1050" dirty="0" err="1"/>
              <a:t>eutherians</a:t>
            </a:r>
            <a:r>
              <a:rPr lang="cs-CZ" sz="1050" dirty="0"/>
              <a:t> and </a:t>
            </a:r>
            <a:r>
              <a:rPr lang="cs-CZ" sz="1050" dirty="0" err="1"/>
              <a:t>consists</a:t>
            </a:r>
            <a:r>
              <a:rPr lang="cs-CZ" sz="1050" dirty="0"/>
              <a:t> </a:t>
            </a:r>
            <a:r>
              <a:rPr lang="cs-CZ" sz="1050" dirty="0" err="1"/>
              <a:t>mostly</a:t>
            </a:r>
            <a:r>
              <a:rPr lang="cs-CZ" sz="1050" dirty="0"/>
              <a:t> </a:t>
            </a:r>
            <a:r>
              <a:rPr lang="cs-CZ" sz="1050" dirty="0" err="1"/>
              <a:t>of</a:t>
            </a:r>
            <a:r>
              <a:rPr lang="cs-CZ" sz="1050" dirty="0"/>
              <a:t> </a:t>
            </a:r>
            <a:r>
              <a:rPr lang="cs-CZ" sz="1050" dirty="0" err="1"/>
              <a:t>radial</a:t>
            </a:r>
            <a:r>
              <a:rPr lang="cs-CZ" sz="1050" dirty="0"/>
              <a:t> </a:t>
            </a:r>
            <a:r>
              <a:rPr lang="cs-CZ" sz="1050" dirty="0" err="1"/>
              <a:t>enamel</a:t>
            </a:r>
            <a:r>
              <a:rPr lang="cs-CZ" sz="1050" dirty="0"/>
              <a:t>. </a:t>
            </a:r>
            <a:r>
              <a:rPr lang="cs-CZ" sz="1050" dirty="0" err="1"/>
              <a:t>The</a:t>
            </a:r>
            <a:r>
              <a:rPr lang="cs-CZ" sz="1050" dirty="0"/>
              <a:t> spiny-</a:t>
            </a:r>
            <a:r>
              <a:rPr lang="cs-CZ" sz="1050" dirty="0" err="1"/>
              <a:t>tailed</a:t>
            </a:r>
            <a:r>
              <a:rPr lang="cs-CZ" sz="1050" dirty="0"/>
              <a:t> </a:t>
            </a:r>
            <a:r>
              <a:rPr lang="cs-CZ" sz="1050" dirty="0" err="1"/>
              <a:t>lizard</a:t>
            </a:r>
            <a:r>
              <a:rPr lang="cs-CZ" sz="1050" dirty="0"/>
              <a:t> (</a:t>
            </a:r>
            <a:r>
              <a:rPr lang="cs-CZ" sz="1050" dirty="0" err="1"/>
              <a:t>Uromastyx</a:t>
            </a:r>
            <a:r>
              <a:rPr lang="cs-CZ" sz="1050" dirty="0"/>
              <a:t> </a:t>
            </a:r>
            <a:r>
              <a:rPr lang="cs-CZ" sz="1050" dirty="0" err="1"/>
              <a:t>maliensis</a:t>
            </a:r>
            <a:r>
              <a:rPr lang="cs-CZ" sz="1050" dirty="0"/>
              <a:t>) </a:t>
            </a:r>
            <a:r>
              <a:rPr lang="cs-CZ" sz="1050" dirty="0" err="1"/>
              <a:t>is</a:t>
            </a:r>
            <a:r>
              <a:rPr lang="cs-CZ" sz="1050" dirty="0"/>
              <a:t> </a:t>
            </a:r>
            <a:r>
              <a:rPr lang="cs-CZ" sz="1050" dirty="0" err="1"/>
              <a:t>unique</a:t>
            </a:r>
            <a:r>
              <a:rPr lang="cs-CZ" sz="1050" dirty="0"/>
              <a:t> </a:t>
            </a:r>
            <a:r>
              <a:rPr lang="cs-CZ" sz="1050" dirty="0" err="1"/>
              <a:t>among</a:t>
            </a:r>
            <a:r>
              <a:rPr lang="cs-CZ" sz="1050" dirty="0"/>
              <a:t> </a:t>
            </a:r>
            <a:r>
              <a:rPr lang="cs-CZ" sz="1050" dirty="0" err="1"/>
              <a:t>squamates</a:t>
            </a:r>
            <a:r>
              <a:rPr lang="cs-CZ" sz="1050" dirty="0"/>
              <a:t> as </a:t>
            </a:r>
            <a:r>
              <a:rPr lang="cs-CZ" sz="1050" dirty="0" err="1"/>
              <a:t>its</a:t>
            </a:r>
            <a:r>
              <a:rPr lang="cs-CZ" sz="1050" dirty="0"/>
              <a:t> </a:t>
            </a:r>
            <a:r>
              <a:rPr lang="cs-CZ" sz="1050" dirty="0" err="1"/>
              <a:t>enamel</a:t>
            </a:r>
            <a:r>
              <a:rPr lang="cs-CZ" sz="1050" dirty="0"/>
              <a:t> </a:t>
            </a:r>
            <a:r>
              <a:rPr lang="cs-CZ" sz="1050" dirty="0" err="1"/>
              <a:t>is</a:t>
            </a:r>
            <a:r>
              <a:rPr lang="cs-CZ" sz="1050" dirty="0"/>
              <a:t> </a:t>
            </a:r>
            <a:r>
              <a:rPr lang="cs-CZ" sz="1050" dirty="0" err="1"/>
              <a:t>prismatic</a:t>
            </a:r>
            <a:r>
              <a:rPr lang="cs-CZ" sz="1050" dirty="0"/>
              <a:t>. In most </a:t>
            </a:r>
            <a:r>
              <a:rPr lang="cs-CZ" sz="1050" dirty="0" err="1"/>
              <a:t>squamates</a:t>
            </a:r>
            <a:r>
              <a:rPr lang="cs-CZ" sz="1050" dirty="0"/>
              <a:t> (</a:t>
            </a:r>
            <a:r>
              <a:rPr lang="cs-CZ" sz="1050" dirty="0" err="1"/>
              <a:t>e.g</a:t>
            </a:r>
            <a:r>
              <a:rPr lang="cs-CZ" sz="1050" dirty="0"/>
              <a:t>. green </a:t>
            </a:r>
            <a:r>
              <a:rPr lang="cs-CZ" sz="1050" dirty="0" err="1"/>
              <a:t>iguana</a:t>
            </a:r>
            <a:r>
              <a:rPr lang="cs-CZ" sz="1050" dirty="0"/>
              <a:t>, </a:t>
            </a:r>
            <a:r>
              <a:rPr lang="cs-CZ" sz="1050" dirty="0" err="1"/>
              <a:t>Iguana</a:t>
            </a:r>
            <a:r>
              <a:rPr lang="cs-CZ" sz="1050" dirty="0"/>
              <a:t> </a:t>
            </a:r>
            <a:r>
              <a:rPr lang="cs-CZ" sz="1050" dirty="0" err="1"/>
              <a:t>iguana</a:t>
            </a:r>
            <a:r>
              <a:rPr lang="cs-CZ" sz="1050" dirty="0"/>
              <a:t>) and </a:t>
            </a:r>
            <a:r>
              <a:rPr lang="cs-CZ" sz="1050" dirty="0" err="1"/>
              <a:t>amphibians</a:t>
            </a:r>
            <a:r>
              <a:rPr lang="cs-CZ" sz="1050" dirty="0"/>
              <a:t> (</a:t>
            </a:r>
            <a:r>
              <a:rPr lang="cs-CZ" sz="1050" dirty="0" err="1"/>
              <a:t>e.g</a:t>
            </a:r>
            <a:r>
              <a:rPr lang="cs-CZ" sz="1050" dirty="0"/>
              <a:t>. leopard </a:t>
            </a:r>
            <a:r>
              <a:rPr lang="cs-CZ" sz="1050" dirty="0" err="1"/>
              <a:t>frog</a:t>
            </a:r>
            <a:r>
              <a:rPr lang="cs-CZ" sz="1050" dirty="0"/>
              <a:t>, </a:t>
            </a:r>
            <a:r>
              <a:rPr lang="cs-CZ" sz="1050" dirty="0" err="1"/>
              <a:t>Rana</a:t>
            </a:r>
            <a:r>
              <a:rPr lang="cs-CZ" sz="1050" dirty="0"/>
              <a:t> </a:t>
            </a:r>
            <a:r>
              <a:rPr lang="cs-CZ" sz="1050" dirty="0" err="1"/>
              <a:t>pipiens</a:t>
            </a:r>
            <a:r>
              <a:rPr lang="cs-CZ" sz="1050" dirty="0"/>
              <a:t>) </a:t>
            </a:r>
            <a:r>
              <a:rPr lang="cs-CZ" sz="1050" dirty="0" err="1"/>
              <a:t>the</a:t>
            </a:r>
            <a:r>
              <a:rPr lang="cs-CZ" sz="1050" dirty="0"/>
              <a:t> </a:t>
            </a:r>
            <a:r>
              <a:rPr lang="cs-CZ" sz="1050" dirty="0" err="1"/>
              <a:t>enamel</a:t>
            </a:r>
            <a:r>
              <a:rPr lang="cs-CZ" sz="1050" dirty="0"/>
              <a:t> </a:t>
            </a:r>
            <a:r>
              <a:rPr lang="cs-CZ" sz="1050" dirty="0" err="1"/>
              <a:t>is</a:t>
            </a:r>
            <a:r>
              <a:rPr lang="cs-CZ" sz="1050" dirty="0"/>
              <a:t> </a:t>
            </a:r>
            <a:r>
              <a:rPr lang="cs-CZ" sz="1050" dirty="0" err="1"/>
              <a:t>devoid</a:t>
            </a:r>
            <a:r>
              <a:rPr lang="cs-CZ" sz="1050" dirty="0"/>
              <a:t> </a:t>
            </a:r>
            <a:r>
              <a:rPr lang="cs-CZ" sz="1050" dirty="0" err="1"/>
              <a:t>of</a:t>
            </a:r>
            <a:r>
              <a:rPr lang="cs-CZ" sz="1050" dirty="0"/>
              <a:t> </a:t>
            </a:r>
            <a:r>
              <a:rPr lang="cs-CZ" sz="1050" dirty="0" err="1"/>
              <a:t>prisms</a:t>
            </a:r>
            <a:r>
              <a:rPr lang="cs-CZ" sz="1050" dirty="0"/>
              <a:t>.</a:t>
            </a:r>
          </a:p>
        </p:txBody>
      </p:sp>
      <p:pic>
        <p:nvPicPr>
          <p:cNvPr id="15" name="Obrázek 14" descr="Obsah obrázku tráva, exteriér, objekt v exteriéru&#10;&#10;Popis byl vytvořen automaticky">
            <a:extLst>
              <a:ext uri="{FF2B5EF4-FFF2-40B4-BE49-F238E27FC236}">
                <a16:creationId xmlns:a16="http://schemas.microsoft.com/office/drawing/2014/main" id="{9A373FE1-FCFB-1D92-FDAF-4954AEB54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338" y="1974408"/>
            <a:ext cx="3970823" cy="2821620"/>
          </a:xfrm>
          <a:prstGeom prst="rect">
            <a:avLst/>
          </a:prstGeom>
        </p:spPr>
      </p:pic>
      <p:sp>
        <p:nvSpPr>
          <p:cNvPr id="16" name="TextovéPole 15">
            <a:extLst>
              <a:ext uri="{FF2B5EF4-FFF2-40B4-BE49-F238E27FC236}">
                <a16:creationId xmlns:a16="http://schemas.microsoft.com/office/drawing/2014/main" id="{8A892D70-E5CE-A11C-8496-C0FE53F56D99}"/>
              </a:ext>
            </a:extLst>
          </p:cNvPr>
          <p:cNvSpPr txBox="1"/>
          <p:nvPr/>
        </p:nvSpPr>
        <p:spPr>
          <a:xfrm>
            <a:off x="7033779" y="1331942"/>
            <a:ext cx="5089727" cy="369332"/>
          </a:xfrm>
          <a:prstGeom prst="rect">
            <a:avLst/>
          </a:prstGeom>
          <a:noFill/>
        </p:spPr>
        <p:txBody>
          <a:bodyPr wrap="none" rtlCol="0">
            <a:spAutoFit/>
          </a:bodyPr>
          <a:lstStyle/>
          <a:p>
            <a:r>
              <a:rPr lang="cs-CZ" dirty="0"/>
              <a:t>Ale i u karnivorních dinosaurů (</a:t>
            </a:r>
            <a:r>
              <a:rPr lang="cs-CZ" dirty="0" err="1"/>
              <a:t>Buffetaut</a:t>
            </a:r>
            <a:r>
              <a:rPr lang="cs-CZ" dirty="0"/>
              <a:t> et al. 1989)</a:t>
            </a:r>
          </a:p>
        </p:txBody>
      </p:sp>
      <p:pic>
        <p:nvPicPr>
          <p:cNvPr id="19" name="Obrázek 18" descr="Obsah obrázku mapa&#10;&#10;Popis byl vytvořen automaticky">
            <a:extLst>
              <a:ext uri="{FF2B5EF4-FFF2-40B4-BE49-F238E27FC236}">
                <a16:creationId xmlns:a16="http://schemas.microsoft.com/office/drawing/2014/main" id="{241A0D84-9C71-996C-3AFC-A308ED2B3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972" y="2061972"/>
            <a:ext cx="2734056" cy="2734056"/>
          </a:xfrm>
          <a:prstGeom prst="rect">
            <a:avLst/>
          </a:prstGeom>
        </p:spPr>
      </p:pic>
    </p:spTree>
    <p:extLst>
      <p:ext uri="{BB962C8B-B14F-4D97-AF65-F5344CB8AC3E}">
        <p14:creationId xmlns:p14="http://schemas.microsoft.com/office/powerpoint/2010/main" val="2557573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3" name="TextovéPole 2">
            <a:extLst>
              <a:ext uri="{FF2B5EF4-FFF2-40B4-BE49-F238E27FC236}">
                <a16:creationId xmlns:a16="http://schemas.microsoft.com/office/drawing/2014/main" id="{F26FFFD5-0EC1-4933-6876-EB3C806AD3B9}"/>
              </a:ext>
            </a:extLst>
          </p:cNvPr>
          <p:cNvSpPr txBox="1"/>
          <p:nvPr/>
        </p:nvSpPr>
        <p:spPr>
          <a:xfrm>
            <a:off x="209550" y="708363"/>
            <a:ext cx="8748712" cy="1754326"/>
          </a:xfrm>
          <a:prstGeom prst="rect">
            <a:avLst/>
          </a:prstGeom>
          <a:noFill/>
        </p:spPr>
        <p:txBody>
          <a:bodyPr wrap="square">
            <a:spAutoFit/>
          </a:bodyPr>
          <a:lstStyle/>
          <a:p>
            <a:r>
              <a:rPr lang="cs-CZ" dirty="0"/>
              <a:t>19. Sekundární jazyk –</a:t>
            </a:r>
            <a:r>
              <a:rPr lang="cs-CZ" dirty="0" err="1"/>
              <a:t>myrmekovorie</a:t>
            </a:r>
            <a:r>
              <a:rPr lang="cs-CZ" dirty="0"/>
              <a:t>, mravenečník 60-90cm, žirafa 50 cm</a:t>
            </a:r>
          </a:p>
          <a:p>
            <a:endParaRPr lang="cs-CZ" dirty="0"/>
          </a:p>
          <a:p>
            <a:r>
              <a:rPr lang="cs-CZ" dirty="0"/>
              <a:t>20. Mimické svaly –hlavně suchozemští, šelmy a primáti</a:t>
            </a:r>
          </a:p>
          <a:p>
            <a:endParaRPr lang="cs-CZ" dirty="0"/>
          </a:p>
          <a:p>
            <a:r>
              <a:rPr lang="cs-CZ" dirty="0"/>
              <a:t>21. Ukončený růst –osifikace růstových chrupavek oddělující epifýzy od diafýzy</a:t>
            </a:r>
          </a:p>
          <a:p>
            <a:r>
              <a:rPr lang="cs-CZ" dirty="0"/>
              <a:t>Apozice, přikládání tkáně -růst jen do určité délky -růstová ploténka</a:t>
            </a:r>
          </a:p>
        </p:txBody>
      </p:sp>
      <p:pic>
        <p:nvPicPr>
          <p:cNvPr id="6" name="Obrázek 5">
            <a:extLst>
              <a:ext uri="{FF2B5EF4-FFF2-40B4-BE49-F238E27FC236}">
                <a16:creationId xmlns:a16="http://schemas.microsoft.com/office/drawing/2014/main" id="{DE014F62-EFD4-D659-ACD0-EBDE0EB09FB6}"/>
              </a:ext>
            </a:extLst>
          </p:cNvPr>
          <p:cNvPicPr>
            <a:picLocks noChangeAspect="1"/>
          </p:cNvPicPr>
          <p:nvPr/>
        </p:nvPicPr>
        <p:blipFill>
          <a:blip r:embed="rId2"/>
          <a:stretch>
            <a:fillRect/>
          </a:stretch>
        </p:blipFill>
        <p:spPr>
          <a:xfrm>
            <a:off x="560581" y="2931144"/>
            <a:ext cx="4460488" cy="3300761"/>
          </a:xfrm>
          <a:prstGeom prst="rect">
            <a:avLst/>
          </a:prstGeom>
        </p:spPr>
      </p:pic>
      <p:pic>
        <p:nvPicPr>
          <p:cNvPr id="8" name="Obrázek 7">
            <a:extLst>
              <a:ext uri="{FF2B5EF4-FFF2-40B4-BE49-F238E27FC236}">
                <a16:creationId xmlns:a16="http://schemas.microsoft.com/office/drawing/2014/main" id="{E04D6531-2DB3-09CA-E8D7-42135085DA3C}"/>
              </a:ext>
            </a:extLst>
          </p:cNvPr>
          <p:cNvPicPr>
            <a:picLocks noChangeAspect="1"/>
          </p:cNvPicPr>
          <p:nvPr/>
        </p:nvPicPr>
        <p:blipFill>
          <a:blip r:embed="rId3"/>
          <a:stretch>
            <a:fillRect/>
          </a:stretch>
        </p:blipFill>
        <p:spPr>
          <a:xfrm>
            <a:off x="6096000" y="3174253"/>
            <a:ext cx="2587083" cy="2442117"/>
          </a:xfrm>
          <a:prstGeom prst="rect">
            <a:avLst/>
          </a:prstGeom>
        </p:spPr>
      </p:pic>
      <p:pic>
        <p:nvPicPr>
          <p:cNvPr id="10" name="Obrázek 9">
            <a:extLst>
              <a:ext uri="{FF2B5EF4-FFF2-40B4-BE49-F238E27FC236}">
                <a16:creationId xmlns:a16="http://schemas.microsoft.com/office/drawing/2014/main" id="{3DC77AF8-E5FC-98F2-2AF4-9EDE921F758F}"/>
              </a:ext>
            </a:extLst>
          </p:cNvPr>
          <p:cNvPicPr>
            <a:picLocks noChangeAspect="1"/>
          </p:cNvPicPr>
          <p:nvPr/>
        </p:nvPicPr>
        <p:blipFill>
          <a:blip r:embed="rId4"/>
          <a:stretch>
            <a:fillRect/>
          </a:stretch>
        </p:blipFill>
        <p:spPr>
          <a:xfrm>
            <a:off x="9492940" y="1067729"/>
            <a:ext cx="2007220" cy="3122341"/>
          </a:xfrm>
          <a:prstGeom prst="rect">
            <a:avLst/>
          </a:prstGeom>
        </p:spPr>
      </p:pic>
    </p:spTree>
    <p:extLst>
      <p:ext uri="{BB962C8B-B14F-4D97-AF65-F5344CB8AC3E}">
        <p14:creationId xmlns:p14="http://schemas.microsoft.com/office/powerpoint/2010/main" val="2366572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3" name="TextovéPole 2">
            <a:extLst>
              <a:ext uri="{FF2B5EF4-FFF2-40B4-BE49-F238E27FC236}">
                <a16:creationId xmlns:a16="http://schemas.microsoft.com/office/drawing/2014/main" id="{27E591F0-AE26-D457-72C9-CD23B7DD0A6A}"/>
              </a:ext>
            </a:extLst>
          </p:cNvPr>
          <p:cNvSpPr txBox="1"/>
          <p:nvPr/>
        </p:nvSpPr>
        <p:spPr>
          <a:xfrm>
            <a:off x="276225" y="490653"/>
            <a:ext cx="11353067" cy="2339102"/>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26220" algn="l"/>
            <a:r>
              <a:rPr lang="cs-CZ" sz="2000" b="0" i="0" u="none" strike="noStrike" baseline="0" dirty="0">
                <a:latin typeface="Calibri" panose="020F0502020204030204" pitchFamily="34" charset="0"/>
              </a:rPr>
              <a:t>22. Pons </a:t>
            </a:r>
            <a:r>
              <a:rPr lang="cs-CZ" sz="2000" b="0" i="0" u="none" strike="noStrike" baseline="0" dirty="0" err="1">
                <a:latin typeface="Calibri" panose="020F0502020204030204" pitchFamily="34" charset="0"/>
              </a:rPr>
              <a:t>Varoli</a:t>
            </a:r>
            <a:r>
              <a:rPr lang="cs-CZ" sz="2000" b="0" i="0" u="none" strike="noStrike" baseline="0" dirty="0">
                <a:latin typeface="Calibri" panose="020F0502020204030204" pitchFamily="34" charset="0"/>
              </a:rPr>
              <a:t>–součást mozkového kmene-mozkové dráhy do míchy, </a:t>
            </a:r>
            <a:r>
              <a:rPr lang="cs-CZ" sz="1400" b="0" i="0" u="none" strike="noStrike" baseline="0" dirty="0">
                <a:latin typeface="Calibri" panose="020F0502020204030204" pitchFamily="34" charset="0"/>
              </a:rPr>
              <a:t>slzení, slinění a reflex zužování zornice</a:t>
            </a:r>
          </a:p>
          <a:p>
            <a:pPr marR="26220" algn="l"/>
            <a:endParaRPr lang="cs-CZ" sz="1400" b="0" i="0" u="none" strike="noStrike" baseline="0" dirty="0">
              <a:latin typeface="Calibri" panose="020F0502020204030204" pitchFamily="34" charset="0"/>
            </a:endParaRPr>
          </a:p>
          <a:p>
            <a:pPr marR="23290" algn="l"/>
            <a:r>
              <a:rPr lang="cs-CZ" sz="2000" b="0" i="0" u="none" strike="noStrike" baseline="0" dirty="0">
                <a:latin typeface="Calibri" panose="020F0502020204030204" pitchFamily="34" charset="0"/>
              </a:rPr>
              <a:t>23. Zvětšování mozku (dorzální </a:t>
            </a:r>
            <a:r>
              <a:rPr lang="cs-CZ" sz="2000" b="0" i="0" u="none" strike="noStrike" baseline="0" dirty="0" err="1">
                <a:latin typeface="Calibri" panose="020F0502020204030204" pitchFamily="34" charset="0"/>
              </a:rPr>
              <a:t>palium</a:t>
            </a:r>
            <a:r>
              <a:rPr lang="cs-CZ" sz="2000" b="0" i="0" u="none" strike="noStrike" baseline="0" dirty="0">
                <a:latin typeface="Calibri" panose="020F0502020204030204" pitchFamily="34" charset="0"/>
              </a:rPr>
              <a:t>, </a:t>
            </a:r>
            <a:r>
              <a:rPr lang="cs-CZ" sz="2000" b="0" i="0" u="none" strike="noStrike" baseline="0" dirty="0" err="1">
                <a:latin typeface="Calibri" panose="020F0502020204030204" pitchFamily="34" charset="0"/>
              </a:rPr>
              <a:t>isocortex</a:t>
            </a:r>
            <a:r>
              <a:rPr lang="cs-CZ" sz="2000" b="0" i="0" u="none" strike="noStrike" baseline="0" dirty="0">
                <a:latin typeface="Calibri" panose="020F0502020204030204" pitchFamily="34" charset="0"/>
              </a:rPr>
              <a:t>–70% neuronů) – integrace senzorických informací z různých zdrojů, vysoká přizpůsobivost lokomoce, sociální a individuální učení – adaptivní chování; široké spektrum behaviorálních reakcí </a:t>
            </a:r>
          </a:p>
          <a:p>
            <a:pPr marR="23290" algn="l"/>
            <a:endParaRPr lang="cs-CZ" sz="2000" b="0" i="0" u="none" strike="noStrike" baseline="0" dirty="0">
              <a:latin typeface="Calibri" panose="020F0502020204030204" pitchFamily="34" charset="0"/>
            </a:endParaRPr>
          </a:p>
          <a:p>
            <a:pPr marR="27990" algn="l"/>
            <a:r>
              <a:rPr lang="cs-CZ" sz="2000" b="0" i="0" u="none" strike="noStrike" baseline="0" dirty="0">
                <a:latin typeface="Calibri" panose="020F0502020204030204" pitchFamily="34" charset="0"/>
              </a:rPr>
              <a:t>Hippocampus (krátkodobá paměť), </a:t>
            </a:r>
            <a:r>
              <a:rPr lang="cs-CZ" sz="2000" b="0" i="0" u="none" strike="noStrike" baseline="0" dirty="0" err="1">
                <a:latin typeface="Calibri" panose="020F0502020204030204" pitchFamily="34" charset="0"/>
              </a:rPr>
              <a:t>piriform</a:t>
            </a:r>
            <a:r>
              <a:rPr lang="cs-CZ" sz="2000" b="0" i="0" u="none" strike="noStrike" baseline="0" dirty="0">
                <a:latin typeface="Calibri" panose="020F0502020204030204" pitchFamily="34" charset="0"/>
              </a:rPr>
              <a:t> (čich), </a:t>
            </a:r>
            <a:r>
              <a:rPr lang="cs-CZ" sz="2000" b="0" i="0" u="none" strike="noStrike" baseline="0" dirty="0" err="1">
                <a:latin typeface="Calibri" panose="020F0502020204030204" pitchFamily="34" charset="0"/>
              </a:rPr>
              <a:t>isocortex</a:t>
            </a:r>
            <a:r>
              <a:rPr lang="cs-CZ" sz="2000" b="0" i="0" u="none" strike="noStrike" baseline="0" dirty="0">
                <a:latin typeface="Calibri" panose="020F0502020204030204" pitchFamily="34" charset="0"/>
              </a:rPr>
              <a:t>, </a:t>
            </a:r>
            <a:r>
              <a:rPr lang="cs-CZ" sz="2000" b="0" i="0" u="none" strike="noStrike" baseline="0" dirty="0" err="1">
                <a:latin typeface="Calibri" panose="020F0502020204030204" pitchFamily="34" charset="0"/>
              </a:rPr>
              <a:t>striatum</a:t>
            </a:r>
            <a:r>
              <a:rPr lang="cs-CZ" sz="2000" b="0" i="0" u="none" strike="noStrike" baseline="0" dirty="0">
                <a:latin typeface="Calibri" panose="020F0502020204030204" pitchFamily="34" charset="0"/>
              </a:rPr>
              <a:t> (limbický systém – emoce)</a:t>
            </a:r>
            <a:endParaRPr lang="cs-CZ" dirty="0"/>
          </a:p>
        </p:txBody>
      </p:sp>
      <p:pic>
        <p:nvPicPr>
          <p:cNvPr id="6" name="Obrázek 5">
            <a:extLst>
              <a:ext uri="{FF2B5EF4-FFF2-40B4-BE49-F238E27FC236}">
                <a16:creationId xmlns:a16="http://schemas.microsoft.com/office/drawing/2014/main" id="{002600DE-D165-626F-6E38-D32367A4CFF4}"/>
              </a:ext>
            </a:extLst>
          </p:cNvPr>
          <p:cNvPicPr>
            <a:picLocks noChangeAspect="1"/>
          </p:cNvPicPr>
          <p:nvPr/>
        </p:nvPicPr>
        <p:blipFill>
          <a:blip r:embed="rId2"/>
          <a:stretch>
            <a:fillRect/>
          </a:stretch>
        </p:blipFill>
        <p:spPr>
          <a:xfrm>
            <a:off x="2029922" y="2765108"/>
            <a:ext cx="3167860" cy="2584974"/>
          </a:xfrm>
          <a:prstGeom prst="rect">
            <a:avLst/>
          </a:prstGeom>
        </p:spPr>
      </p:pic>
      <p:pic>
        <p:nvPicPr>
          <p:cNvPr id="8" name="Obrázek 7">
            <a:extLst>
              <a:ext uri="{FF2B5EF4-FFF2-40B4-BE49-F238E27FC236}">
                <a16:creationId xmlns:a16="http://schemas.microsoft.com/office/drawing/2014/main" id="{D1B641FA-405E-D040-1628-990657A2F1D8}"/>
              </a:ext>
            </a:extLst>
          </p:cNvPr>
          <p:cNvPicPr>
            <a:picLocks noChangeAspect="1"/>
          </p:cNvPicPr>
          <p:nvPr/>
        </p:nvPicPr>
        <p:blipFill>
          <a:blip r:embed="rId3"/>
          <a:stretch>
            <a:fillRect/>
          </a:stretch>
        </p:blipFill>
        <p:spPr>
          <a:xfrm>
            <a:off x="5704348" y="3003771"/>
            <a:ext cx="6087137" cy="3459841"/>
          </a:xfrm>
          <a:prstGeom prst="rect">
            <a:avLst/>
          </a:prstGeom>
        </p:spPr>
      </p:pic>
      <p:pic>
        <p:nvPicPr>
          <p:cNvPr id="10" name="Obrázek 9">
            <a:extLst>
              <a:ext uri="{FF2B5EF4-FFF2-40B4-BE49-F238E27FC236}">
                <a16:creationId xmlns:a16="http://schemas.microsoft.com/office/drawing/2014/main" id="{B3F0B726-C85A-2E82-9EB0-0BCF5ADF1B15}"/>
              </a:ext>
            </a:extLst>
          </p:cNvPr>
          <p:cNvPicPr>
            <a:picLocks noChangeAspect="1"/>
          </p:cNvPicPr>
          <p:nvPr/>
        </p:nvPicPr>
        <p:blipFill>
          <a:blip r:embed="rId4"/>
          <a:stretch>
            <a:fillRect/>
          </a:stretch>
        </p:blipFill>
        <p:spPr>
          <a:xfrm>
            <a:off x="613325" y="5505806"/>
            <a:ext cx="5339433" cy="1352194"/>
          </a:xfrm>
          <a:prstGeom prst="rect">
            <a:avLst/>
          </a:prstGeom>
        </p:spPr>
      </p:pic>
    </p:spTree>
    <p:extLst>
      <p:ext uri="{BB962C8B-B14F-4D97-AF65-F5344CB8AC3E}">
        <p14:creationId xmlns:p14="http://schemas.microsoft.com/office/powerpoint/2010/main" val="1080482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3" name="TextovéPole 2">
            <a:extLst>
              <a:ext uri="{FF2B5EF4-FFF2-40B4-BE49-F238E27FC236}">
                <a16:creationId xmlns:a16="http://schemas.microsoft.com/office/drawing/2014/main" id="{E8D070CD-516A-53F3-B17E-01EEC7DB44D2}"/>
              </a:ext>
            </a:extLst>
          </p:cNvPr>
          <p:cNvSpPr txBox="1"/>
          <p:nvPr/>
        </p:nvSpPr>
        <p:spPr>
          <a:xfrm>
            <a:off x="454155" y="1065688"/>
            <a:ext cx="10226413" cy="4555093"/>
          </a:xfrm>
          <a:prstGeom prst="rect">
            <a:avLst/>
          </a:prstGeom>
          <a:noFill/>
        </p:spPr>
        <p:txBody>
          <a:bodyPr wrap="square">
            <a:spAutoFit/>
          </a:bodyPr>
          <a:lstStyle/>
          <a:p>
            <a:pPr algn="l"/>
            <a:endParaRPr lang="cs-CZ" sz="1200" b="0" i="0" u="none" strike="noStrike" baseline="0" dirty="0">
              <a:solidFill>
                <a:srgbClr val="000000"/>
              </a:solidFill>
              <a:latin typeface="Calibri" panose="020F0502020204030204" pitchFamily="34" charset="0"/>
            </a:endParaRPr>
          </a:p>
          <a:p>
            <a:pPr marR="34510"/>
            <a:r>
              <a:rPr lang="cs-CZ" sz="2000" b="0" i="0" u="none" strike="noStrike" baseline="0" dirty="0">
                <a:latin typeface="Calibri" panose="020F0502020204030204" pitchFamily="34" charset="0"/>
              </a:rPr>
              <a:t>24. </a:t>
            </a:r>
            <a:r>
              <a:rPr lang="cs-CZ" sz="2000" dirty="0">
                <a:latin typeface="Calibri" panose="020F0502020204030204" pitchFamily="34" charset="0"/>
              </a:rPr>
              <a:t>Termoregulace, endotermie, ale redukce spotřebované energie – </a:t>
            </a:r>
            <a:r>
              <a:rPr lang="cs-CZ" sz="2000" dirty="0" err="1">
                <a:latin typeface="Calibri" panose="020F0502020204030204" pitchFamily="34" charset="0"/>
              </a:rPr>
              <a:t>torpor</a:t>
            </a:r>
            <a:r>
              <a:rPr lang="cs-CZ" sz="2000" dirty="0">
                <a:latin typeface="Calibri" panose="020F0502020204030204" pitchFamily="34" charset="0"/>
              </a:rPr>
              <a:t> hibernace – stejné datování</a:t>
            </a:r>
            <a:endParaRPr lang="cs-CZ" sz="2000" b="0" i="0" u="none" strike="noStrike" baseline="0" dirty="0">
              <a:latin typeface="Calibri" panose="020F0502020204030204" pitchFamily="34" charset="0"/>
            </a:endParaRPr>
          </a:p>
          <a:p>
            <a:pPr marR="34510" algn="l"/>
            <a:endParaRPr lang="cs-CZ" sz="2000" b="0" i="0" u="none" strike="noStrike" baseline="0" dirty="0">
              <a:latin typeface="Calibri" panose="020F0502020204030204" pitchFamily="34" charset="0"/>
            </a:endParaRPr>
          </a:p>
          <a:p>
            <a:pPr marR="35770" algn="l"/>
            <a:r>
              <a:rPr lang="cs-CZ" sz="2000" b="0" i="0" u="none" strike="noStrike" baseline="0" dirty="0">
                <a:latin typeface="Calibri" panose="020F0502020204030204" pitchFamily="34" charset="0"/>
              </a:rPr>
              <a:t>25. Pohlaví determinováno chromozomálně (XY systém, </a:t>
            </a:r>
            <a:r>
              <a:rPr lang="cs-CZ" sz="2000" b="0" i="0" u="none" strike="noStrike" baseline="0" dirty="0" err="1">
                <a:latin typeface="Calibri" panose="020F0502020204030204" pitchFamily="34" charset="0"/>
              </a:rPr>
              <a:t>heterogametickým</a:t>
            </a:r>
            <a:r>
              <a:rPr lang="cs-CZ" sz="2000" b="0" i="0" u="none" strike="noStrike" baseline="0" dirty="0">
                <a:latin typeface="Calibri" panose="020F0502020204030204" pitchFamily="34" charset="0"/>
              </a:rPr>
              <a:t> pohlaví pohlavím je samec) a geneticky (SRY) – produkce testosteronu, varlata</a:t>
            </a:r>
          </a:p>
          <a:p>
            <a:pPr marR="35770" algn="l"/>
            <a:endParaRPr lang="cs-CZ" sz="2000" dirty="0">
              <a:latin typeface="Calibri" panose="020F0502020204030204" pitchFamily="34" charset="0"/>
            </a:endParaRPr>
          </a:p>
          <a:p>
            <a:pPr marR="35770" algn="l"/>
            <a:r>
              <a:rPr lang="cs-CZ" sz="2000" dirty="0">
                <a:latin typeface="Calibri" panose="020F0502020204030204" pitchFamily="34" charset="0"/>
              </a:rPr>
              <a:t>p</a:t>
            </a:r>
            <a:r>
              <a:rPr lang="cs-CZ" sz="2000" b="0" i="0" u="none" strike="noStrike" baseline="0" dirty="0">
                <a:latin typeface="Calibri" panose="020F0502020204030204" pitchFamily="34" charset="0"/>
              </a:rPr>
              <a:t>takořitní odlišný vznik pohlavních chromozomů od </a:t>
            </a:r>
            <a:r>
              <a:rPr lang="cs-CZ" sz="2000" b="0" i="0" u="none" strike="noStrike" baseline="0" dirty="0" err="1">
                <a:latin typeface="Calibri" panose="020F0502020204030204" pitchFamily="34" charset="0"/>
              </a:rPr>
              <a:t>Theria</a:t>
            </a:r>
            <a:endParaRPr lang="cs-CZ" sz="2000" b="0" i="0" u="none" strike="noStrike" baseline="0" dirty="0">
              <a:latin typeface="Calibri" panose="020F0502020204030204" pitchFamily="34" charset="0"/>
            </a:endParaRPr>
          </a:p>
          <a:p>
            <a:pPr marR="35770" algn="l"/>
            <a:r>
              <a:rPr lang="cs-CZ" sz="2000" dirty="0">
                <a:latin typeface="Calibri" panose="020F0502020204030204" pitchFamily="34" charset="0"/>
              </a:rPr>
              <a:t>Genový obsah chromozomu Y – rychlý vývoj u druhů – vysoká disperze samců, </a:t>
            </a:r>
            <a:r>
              <a:rPr lang="cs-CZ" sz="2000" dirty="0" err="1">
                <a:latin typeface="Calibri" panose="020F0502020204030204" pitchFamily="34" charset="0"/>
              </a:rPr>
              <a:t>filopatrie</a:t>
            </a:r>
            <a:r>
              <a:rPr lang="cs-CZ" sz="2000" dirty="0">
                <a:latin typeface="Calibri" panose="020F0502020204030204" pitchFamily="34" charset="0"/>
              </a:rPr>
              <a:t> samic (medvěd)</a:t>
            </a:r>
            <a:endParaRPr lang="cs-CZ" sz="2000" b="0" i="0" u="none" strike="noStrike" baseline="0" dirty="0">
              <a:latin typeface="Calibri" panose="020F0502020204030204" pitchFamily="34" charset="0"/>
            </a:endParaRPr>
          </a:p>
          <a:p>
            <a:pPr marR="35770" algn="l"/>
            <a:endParaRPr lang="cs-CZ" sz="2000" b="0" i="0" u="none" strike="noStrike" baseline="0" dirty="0">
              <a:latin typeface="Calibri" panose="020F0502020204030204" pitchFamily="34" charset="0"/>
            </a:endParaRPr>
          </a:p>
          <a:p>
            <a:pPr marR="36030" algn="l"/>
            <a:r>
              <a:rPr lang="cs-CZ" sz="2000" b="0" i="0" u="none" strike="noStrike" baseline="0" dirty="0">
                <a:latin typeface="Calibri" panose="020F0502020204030204" pitchFamily="34" charset="0"/>
              </a:rPr>
              <a:t>26. Morfologické adaptace také se sociální signalizací, např. reprodukční strategie (rohy, parohy apod. – display </a:t>
            </a:r>
            <a:r>
              <a:rPr lang="cs-CZ" sz="2000" b="0" i="0" u="none" strike="noStrike" baseline="0" dirty="0" err="1">
                <a:latin typeface="Calibri" panose="020F0502020204030204" pitchFamily="34" charset="0"/>
              </a:rPr>
              <a:t>behaviour</a:t>
            </a:r>
            <a:r>
              <a:rPr lang="cs-CZ" sz="2000" b="0" i="0" u="none" strike="noStrike" baseline="0" dirty="0">
                <a:latin typeface="Calibri" panose="020F0502020204030204" pitchFamily="34" charset="0"/>
              </a:rPr>
              <a:t>, sexuální selekce, sociální signalizace )</a:t>
            </a:r>
          </a:p>
          <a:p>
            <a:pPr marR="36030" algn="l"/>
            <a:endParaRPr lang="cs-CZ" sz="2000" dirty="0">
              <a:latin typeface="Calibri" panose="020F0502020204030204" pitchFamily="34" charset="0"/>
            </a:endParaRPr>
          </a:p>
          <a:p>
            <a:pPr marR="36030" algn="l"/>
            <a:endParaRPr lang="cs-CZ" dirty="0"/>
          </a:p>
        </p:txBody>
      </p:sp>
    </p:spTree>
    <p:extLst>
      <p:ext uri="{BB962C8B-B14F-4D97-AF65-F5344CB8AC3E}">
        <p14:creationId xmlns:p14="http://schemas.microsoft.com/office/powerpoint/2010/main" val="2781032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a:solidFill>
                  <a:schemeClr val="tx1"/>
                </a:solidFill>
              </a:rPr>
              <a:t>Mammaliologie úvod</a:t>
            </a:r>
            <a:endParaRPr lang="cs-CZ" dirty="0">
              <a:solidFill>
                <a:schemeClr val="tx1"/>
              </a:solidFill>
            </a:endParaRPr>
          </a:p>
        </p:txBody>
      </p:sp>
      <p:sp>
        <p:nvSpPr>
          <p:cNvPr id="2" name="TextovéPole 1">
            <a:extLst>
              <a:ext uri="{FF2B5EF4-FFF2-40B4-BE49-F238E27FC236}">
                <a16:creationId xmlns:a16="http://schemas.microsoft.com/office/drawing/2014/main" id="{96BDECEC-78C0-8842-BC90-72E8FD0512BA}"/>
              </a:ext>
            </a:extLst>
          </p:cNvPr>
          <p:cNvSpPr txBox="1"/>
          <p:nvPr/>
        </p:nvSpPr>
        <p:spPr>
          <a:xfrm>
            <a:off x="299544" y="850572"/>
            <a:ext cx="9538138" cy="2154436"/>
          </a:xfrm>
          <a:prstGeom prst="rect">
            <a:avLst/>
          </a:prstGeom>
          <a:noFill/>
        </p:spPr>
        <p:txBody>
          <a:bodyPr wrap="square" rtlCol="0">
            <a:spAutoFit/>
          </a:bodyPr>
          <a:lstStyle/>
          <a:p>
            <a:r>
              <a:rPr lang="cs-CZ" dirty="0"/>
              <a:t>27. Čichové buňky – </a:t>
            </a:r>
            <a:r>
              <a:rPr lang="cs-CZ" sz="1600" dirty="0"/>
              <a:t>hlavní genová skupina, až 1000 genů, primáti redukce, schopnost rozeznat složení látek i pomocí </a:t>
            </a:r>
            <a:r>
              <a:rPr lang="cs-CZ" sz="1600" dirty="0" err="1"/>
              <a:t>vomeronasálního</a:t>
            </a:r>
            <a:r>
              <a:rPr lang="cs-CZ" sz="1600" dirty="0"/>
              <a:t> orgánu, dobře je vyvinut u plazů a hlodavců, u člověka je rudimentární. </a:t>
            </a:r>
          </a:p>
          <a:p>
            <a:r>
              <a:rPr lang="cs-CZ" sz="1600" dirty="0"/>
              <a:t>Za řezáky ústí úzkou štěrbinou řezákový průchod (</a:t>
            </a:r>
            <a:r>
              <a:rPr lang="cs-CZ" sz="1600" dirty="0" err="1"/>
              <a:t>ductus</a:t>
            </a:r>
            <a:r>
              <a:rPr lang="cs-CZ" sz="1600" dirty="0"/>
              <a:t> </a:t>
            </a:r>
            <a:r>
              <a:rPr lang="cs-CZ" sz="1600" dirty="0" err="1"/>
              <a:t>incisivus</a:t>
            </a:r>
            <a:r>
              <a:rPr lang="cs-CZ" sz="1600" dirty="0"/>
              <a:t>), který spojuje ústní a nosní dutinu. Na něj navazuje chrupavčitá trubička uložená ve stropě ústní dutiny, která je vyplněna sliznicí. Otevírá se do řezákového průchodu, vzadu končí slepě. Na sliznici je množství čichových receptorů, na které navazuje </a:t>
            </a:r>
            <a:r>
              <a:rPr lang="cs-CZ" sz="1600" dirty="0" err="1"/>
              <a:t>vomeronazální</a:t>
            </a:r>
            <a:r>
              <a:rPr lang="cs-CZ" sz="1600" dirty="0"/>
              <a:t> nerv (n. </a:t>
            </a:r>
            <a:r>
              <a:rPr lang="cs-CZ" sz="1600" dirty="0" err="1"/>
              <a:t>vomeronasalis</a:t>
            </a:r>
            <a:r>
              <a:rPr lang="cs-CZ" sz="1600" dirty="0"/>
              <a:t>) odvádějící vzruchy do speciální části mozku, tzv. bulbus </a:t>
            </a:r>
            <a:r>
              <a:rPr lang="cs-CZ" sz="1600" dirty="0" err="1"/>
              <a:t>olfactorius</a:t>
            </a:r>
            <a:r>
              <a:rPr lang="cs-CZ" sz="1600" dirty="0"/>
              <a:t>.</a:t>
            </a:r>
          </a:p>
          <a:p>
            <a:endParaRPr lang="cs-CZ" dirty="0"/>
          </a:p>
          <a:p>
            <a:endParaRPr lang="cs-CZ" dirty="0"/>
          </a:p>
        </p:txBody>
      </p:sp>
      <p:pic>
        <p:nvPicPr>
          <p:cNvPr id="8" name="Obrázek 7">
            <a:extLst>
              <a:ext uri="{FF2B5EF4-FFF2-40B4-BE49-F238E27FC236}">
                <a16:creationId xmlns:a16="http://schemas.microsoft.com/office/drawing/2014/main" id="{02C94756-65A6-A58B-75D3-0C526EC14CF3}"/>
              </a:ext>
            </a:extLst>
          </p:cNvPr>
          <p:cNvPicPr>
            <a:picLocks noChangeAspect="1"/>
          </p:cNvPicPr>
          <p:nvPr/>
        </p:nvPicPr>
        <p:blipFill>
          <a:blip r:embed="rId2"/>
          <a:stretch>
            <a:fillRect/>
          </a:stretch>
        </p:blipFill>
        <p:spPr>
          <a:xfrm>
            <a:off x="5343184" y="2989880"/>
            <a:ext cx="6549272" cy="2695277"/>
          </a:xfrm>
          <a:prstGeom prst="rect">
            <a:avLst/>
          </a:prstGeom>
        </p:spPr>
      </p:pic>
      <p:pic>
        <p:nvPicPr>
          <p:cNvPr id="1026" name="Picture 2" descr="Zobrazit zdrojový obrázek">
            <a:extLst>
              <a:ext uri="{FF2B5EF4-FFF2-40B4-BE49-F238E27FC236}">
                <a16:creationId xmlns:a16="http://schemas.microsoft.com/office/drawing/2014/main" id="{923B84DA-AB51-1593-1CA4-B7929D73A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44" y="2881897"/>
            <a:ext cx="3810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774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3" name="TextovéPole 2">
            <a:extLst>
              <a:ext uri="{FF2B5EF4-FFF2-40B4-BE49-F238E27FC236}">
                <a16:creationId xmlns:a16="http://schemas.microsoft.com/office/drawing/2014/main" id="{932BC717-97B6-094B-4B33-1CB2821DC921}"/>
              </a:ext>
            </a:extLst>
          </p:cNvPr>
          <p:cNvSpPr txBox="1"/>
          <p:nvPr/>
        </p:nvSpPr>
        <p:spPr>
          <a:xfrm>
            <a:off x="295602" y="659876"/>
            <a:ext cx="11110749" cy="6186309"/>
          </a:xfrm>
          <a:prstGeom prst="rect">
            <a:avLst/>
          </a:prstGeom>
          <a:noFill/>
        </p:spPr>
        <p:txBody>
          <a:bodyPr wrap="square">
            <a:spAutoFit/>
          </a:bodyPr>
          <a:lstStyle/>
          <a:p>
            <a:r>
              <a:rPr lang="cs-CZ" dirty="0"/>
              <a:t>28. Oko – tyčinky (v sítnici převažují) a čípky</a:t>
            </a:r>
          </a:p>
          <a:p>
            <a:r>
              <a:rPr lang="cs-CZ" dirty="0"/>
              <a:t>(hlavně ve žluté skvrně, a jen u některých skupin – primáti), v důsledku nočního života od druhohor, soumračná nika</a:t>
            </a:r>
          </a:p>
          <a:p>
            <a:endParaRPr lang="cs-CZ" dirty="0"/>
          </a:p>
          <a:p>
            <a:r>
              <a:rPr lang="cs-CZ" dirty="0"/>
              <a:t>U raných amniot citlivost na červené, zelení a 2 modré části spektra</a:t>
            </a:r>
          </a:p>
          <a:p>
            <a:r>
              <a:rPr lang="cs-CZ" dirty="0"/>
              <a:t>Korunoví savci nemají zelený opsin, ale všichni mají červený</a:t>
            </a:r>
          </a:p>
          <a:p>
            <a:r>
              <a:rPr lang="cs-CZ" dirty="0"/>
              <a:t>Ale člověk jej zase získal zpět</a:t>
            </a:r>
          </a:p>
          <a:p>
            <a:r>
              <a:rPr lang="cs-CZ" dirty="0"/>
              <a:t>Většina savců citlivá na  krátkovlnné záření a UV (vznik vícekrát, běžné)</a:t>
            </a:r>
          </a:p>
          <a:p>
            <a:endParaRPr lang="cs-CZ" dirty="0"/>
          </a:p>
          <a:p>
            <a:endParaRPr lang="cs-CZ" dirty="0"/>
          </a:p>
          <a:p>
            <a:r>
              <a:rPr lang="cs-CZ" dirty="0"/>
              <a:t>29. Genom:</a:t>
            </a:r>
          </a:p>
          <a:p>
            <a:r>
              <a:rPr lang="cs-CZ" dirty="0"/>
              <a:t>Obrovská proporce nekódujících genů, u člověka sekvence přepisované</a:t>
            </a:r>
          </a:p>
          <a:p>
            <a:r>
              <a:rPr lang="cs-CZ" dirty="0"/>
              <a:t>do RNA a překládané do proteinů jen 2 %, exony 1,5 %</a:t>
            </a:r>
          </a:p>
          <a:p>
            <a:r>
              <a:rPr lang="cs-CZ" dirty="0"/>
              <a:t>98% temné hmoty – těžko jen „odpad“, sice neprodukují proteiny, </a:t>
            </a:r>
          </a:p>
          <a:p>
            <a:r>
              <a:rPr lang="cs-CZ" dirty="0"/>
              <a:t>ale usměrňují aktivitu genů, epigenetické procesy</a:t>
            </a:r>
          </a:p>
          <a:p>
            <a:r>
              <a:rPr lang="cs-CZ" dirty="0" err="1"/>
              <a:t>pseudogeny</a:t>
            </a:r>
            <a:r>
              <a:rPr lang="cs-CZ" dirty="0"/>
              <a:t> – neaktivní kopie genů kódujících</a:t>
            </a:r>
          </a:p>
          <a:p>
            <a:endParaRPr lang="cs-CZ" dirty="0"/>
          </a:p>
          <a:p>
            <a:r>
              <a:rPr lang="cs-CZ" dirty="0"/>
              <a:t>Velikost genomu</a:t>
            </a:r>
          </a:p>
          <a:p>
            <a:r>
              <a:rPr lang="cs-CZ" dirty="0"/>
              <a:t>Cca 20 tis genů, protein kódujících</a:t>
            </a:r>
          </a:p>
          <a:p>
            <a:r>
              <a:rPr lang="cs-CZ" dirty="0"/>
              <a:t>3,5 </a:t>
            </a:r>
            <a:r>
              <a:rPr lang="cs-CZ" dirty="0" err="1"/>
              <a:t>pg</a:t>
            </a:r>
            <a:r>
              <a:rPr lang="cs-CZ" dirty="0"/>
              <a:t> DNA, cca 3,5 miliardy bází</a:t>
            </a:r>
          </a:p>
          <a:p>
            <a:r>
              <a:rPr lang="cs-CZ" dirty="0"/>
              <a:t>Největší genom osmák pouštní 8,4 </a:t>
            </a:r>
            <a:r>
              <a:rPr lang="cs-CZ" dirty="0" err="1"/>
              <a:t>Gb</a:t>
            </a:r>
            <a:r>
              <a:rPr lang="cs-CZ" dirty="0"/>
              <a:t> (člověk  3,3), </a:t>
            </a:r>
          </a:p>
          <a:p>
            <a:r>
              <a:rPr lang="cs-CZ" dirty="0" err="1"/>
              <a:t>placentálové</a:t>
            </a:r>
            <a:r>
              <a:rPr lang="cs-CZ" dirty="0"/>
              <a:t> kolem 3 </a:t>
            </a:r>
            <a:r>
              <a:rPr lang="cs-CZ" dirty="0" err="1"/>
              <a:t>Gb</a:t>
            </a:r>
            <a:r>
              <a:rPr lang="cs-CZ" dirty="0"/>
              <a:t>, </a:t>
            </a:r>
            <a:r>
              <a:rPr lang="cs-CZ" dirty="0" err="1"/>
              <a:t>Afrotheria</a:t>
            </a:r>
            <a:r>
              <a:rPr lang="cs-CZ" dirty="0"/>
              <a:t> vyšší, kolem 5,3 </a:t>
            </a:r>
            <a:r>
              <a:rPr lang="cs-CZ" dirty="0" err="1"/>
              <a:t>Gb</a:t>
            </a:r>
            <a:endParaRPr lang="cs-CZ" dirty="0"/>
          </a:p>
          <a:p>
            <a:r>
              <a:rPr lang="cs-CZ" dirty="0"/>
              <a:t>Nejmenší letouni 2,7 </a:t>
            </a:r>
            <a:r>
              <a:rPr lang="cs-CZ" dirty="0" err="1"/>
              <a:t>Gb</a:t>
            </a:r>
            <a:r>
              <a:rPr lang="cs-CZ" dirty="0"/>
              <a:t>.</a:t>
            </a:r>
          </a:p>
        </p:txBody>
      </p:sp>
      <p:pic>
        <p:nvPicPr>
          <p:cNvPr id="5" name="Obrázek 4">
            <a:extLst>
              <a:ext uri="{FF2B5EF4-FFF2-40B4-BE49-F238E27FC236}">
                <a16:creationId xmlns:a16="http://schemas.microsoft.com/office/drawing/2014/main" id="{3741A78B-6B61-30B2-9FAF-EC44B6F5399E}"/>
              </a:ext>
            </a:extLst>
          </p:cNvPr>
          <p:cNvPicPr>
            <a:picLocks noChangeAspect="1"/>
          </p:cNvPicPr>
          <p:nvPr/>
        </p:nvPicPr>
        <p:blipFill>
          <a:blip r:embed="rId2"/>
          <a:stretch>
            <a:fillRect/>
          </a:stretch>
        </p:blipFill>
        <p:spPr>
          <a:xfrm>
            <a:off x="7276062" y="1999266"/>
            <a:ext cx="4130289" cy="4198858"/>
          </a:xfrm>
          <a:prstGeom prst="rect">
            <a:avLst/>
          </a:prstGeom>
        </p:spPr>
      </p:pic>
    </p:spTree>
    <p:extLst>
      <p:ext uri="{BB962C8B-B14F-4D97-AF65-F5344CB8AC3E}">
        <p14:creationId xmlns:p14="http://schemas.microsoft.com/office/powerpoint/2010/main" val="37554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2791F6A7-14AC-34AB-460F-B9D0A3F139B4}"/>
              </a:ext>
            </a:extLst>
          </p:cNvPr>
          <p:cNvPicPr>
            <a:picLocks noChangeAspect="1"/>
          </p:cNvPicPr>
          <p:nvPr/>
        </p:nvPicPr>
        <p:blipFill>
          <a:blip r:embed="rId3"/>
          <a:stretch>
            <a:fillRect/>
          </a:stretch>
        </p:blipFill>
        <p:spPr>
          <a:xfrm>
            <a:off x="6267522" y="308551"/>
            <a:ext cx="4841195" cy="6351482"/>
          </a:xfrm>
          <a:prstGeom prst="rect">
            <a:avLst/>
          </a:prstGeom>
        </p:spPr>
      </p:pic>
      <p:pic>
        <p:nvPicPr>
          <p:cNvPr id="5" name="Obrázek 4">
            <a:extLst>
              <a:ext uri="{FF2B5EF4-FFF2-40B4-BE49-F238E27FC236}">
                <a16:creationId xmlns:a16="http://schemas.microsoft.com/office/drawing/2014/main" id="{35552D34-DD8D-405C-CA20-7F5188941746}"/>
              </a:ext>
            </a:extLst>
          </p:cNvPr>
          <p:cNvPicPr>
            <a:picLocks noChangeAspect="1"/>
          </p:cNvPicPr>
          <p:nvPr/>
        </p:nvPicPr>
        <p:blipFill>
          <a:blip r:embed="rId4"/>
          <a:stretch>
            <a:fillRect/>
          </a:stretch>
        </p:blipFill>
        <p:spPr>
          <a:xfrm>
            <a:off x="550510" y="329938"/>
            <a:ext cx="5064444" cy="6351482"/>
          </a:xfrm>
          <a:prstGeom prst="rect">
            <a:avLst/>
          </a:prstGeom>
        </p:spPr>
      </p:pic>
      <p:sp>
        <p:nvSpPr>
          <p:cNvPr id="6" name="Obdélník 5">
            <a:extLst>
              <a:ext uri="{FF2B5EF4-FFF2-40B4-BE49-F238E27FC236}">
                <a16:creationId xmlns:a16="http://schemas.microsoft.com/office/drawing/2014/main" id="{F40AAA03-062D-38A9-0D12-469FD0E609EB}"/>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Tree>
    <p:extLst>
      <p:ext uri="{BB962C8B-B14F-4D97-AF65-F5344CB8AC3E}">
        <p14:creationId xmlns:p14="http://schemas.microsoft.com/office/powerpoint/2010/main" val="1905940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pic>
        <p:nvPicPr>
          <p:cNvPr id="3" name="Obrázek 2">
            <a:extLst>
              <a:ext uri="{FF2B5EF4-FFF2-40B4-BE49-F238E27FC236}">
                <a16:creationId xmlns:a16="http://schemas.microsoft.com/office/drawing/2014/main" id="{5471B83D-3144-4AEC-ED66-6BA343E7E34C}"/>
              </a:ext>
            </a:extLst>
          </p:cNvPr>
          <p:cNvPicPr>
            <a:picLocks noChangeAspect="1"/>
          </p:cNvPicPr>
          <p:nvPr/>
        </p:nvPicPr>
        <p:blipFill>
          <a:blip r:embed="rId2"/>
          <a:stretch>
            <a:fillRect/>
          </a:stretch>
        </p:blipFill>
        <p:spPr>
          <a:xfrm>
            <a:off x="1306610" y="544352"/>
            <a:ext cx="8818466" cy="6313647"/>
          </a:xfrm>
          <a:prstGeom prst="rect">
            <a:avLst/>
          </a:prstGeom>
        </p:spPr>
      </p:pic>
    </p:spTree>
    <p:extLst>
      <p:ext uri="{BB962C8B-B14F-4D97-AF65-F5344CB8AC3E}">
        <p14:creationId xmlns:p14="http://schemas.microsoft.com/office/powerpoint/2010/main" val="1238595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pic>
        <p:nvPicPr>
          <p:cNvPr id="3" name="Obrázek 2">
            <a:extLst>
              <a:ext uri="{FF2B5EF4-FFF2-40B4-BE49-F238E27FC236}">
                <a16:creationId xmlns:a16="http://schemas.microsoft.com/office/drawing/2014/main" id="{FCF4A4EB-F281-A463-6D81-733BA0E03D23}"/>
              </a:ext>
            </a:extLst>
          </p:cNvPr>
          <p:cNvPicPr>
            <a:picLocks noChangeAspect="1"/>
          </p:cNvPicPr>
          <p:nvPr/>
        </p:nvPicPr>
        <p:blipFill>
          <a:blip r:embed="rId2"/>
          <a:stretch>
            <a:fillRect/>
          </a:stretch>
        </p:blipFill>
        <p:spPr>
          <a:xfrm>
            <a:off x="1448834" y="564078"/>
            <a:ext cx="8809591" cy="6293921"/>
          </a:xfrm>
          <a:prstGeom prst="rect">
            <a:avLst/>
          </a:prstGeom>
        </p:spPr>
      </p:pic>
    </p:spTree>
    <p:extLst>
      <p:ext uri="{BB962C8B-B14F-4D97-AF65-F5344CB8AC3E}">
        <p14:creationId xmlns:p14="http://schemas.microsoft.com/office/powerpoint/2010/main" val="2371950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7AB3DEC-1495-D34C-C588-6D91C36D4D76}"/>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Tree>
    <p:extLst>
      <p:ext uri="{BB962C8B-B14F-4D97-AF65-F5344CB8AC3E}">
        <p14:creationId xmlns:p14="http://schemas.microsoft.com/office/powerpoint/2010/main" val="1748655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A0EAD23-59EC-8D4B-84C6-0ACDF5CE2C48}"/>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pic>
        <p:nvPicPr>
          <p:cNvPr id="6" name="Obrázek 5">
            <a:extLst>
              <a:ext uri="{FF2B5EF4-FFF2-40B4-BE49-F238E27FC236}">
                <a16:creationId xmlns:a16="http://schemas.microsoft.com/office/drawing/2014/main" id="{AD40EF1F-A2A4-B4EA-31FD-2C91CEC35336}"/>
              </a:ext>
            </a:extLst>
          </p:cNvPr>
          <p:cNvPicPr>
            <a:picLocks noChangeAspect="1"/>
          </p:cNvPicPr>
          <p:nvPr/>
        </p:nvPicPr>
        <p:blipFill>
          <a:blip r:embed="rId2"/>
          <a:stretch>
            <a:fillRect/>
          </a:stretch>
        </p:blipFill>
        <p:spPr>
          <a:xfrm>
            <a:off x="1430373" y="511227"/>
            <a:ext cx="8864338" cy="6322359"/>
          </a:xfrm>
          <a:prstGeom prst="rect">
            <a:avLst/>
          </a:prstGeom>
        </p:spPr>
      </p:pic>
    </p:spTree>
    <p:extLst>
      <p:ext uri="{BB962C8B-B14F-4D97-AF65-F5344CB8AC3E}">
        <p14:creationId xmlns:p14="http://schemas.microsoft.com/office/powerpoint/2010/main" val="3699415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57D4B36D-9EE5-2D91-BBD8-56ED7B726488}"/>
              </a:ext>
            </a:extLst>
          </p:cNvPr>
          <p:cNvPicPr>
            <a:picLocks noChangeAspect="1"/>
          </p:cNvPicPr>
          <p:nvPr/>
        </p:nvPicPr>
        <p:blipFill>
          <a:blip r:embed="rId2"/>
          <a:stretch>
            <a:fillRect/>
          </a:stretch>
        </p:blipFill>
        <p:spPr>
          <a:xfrm>
            <a:off x="5709943" y="245326"/>
            <a:ext cx="5523221" cy="6858000"/>
          </a:xfrm>
          <a:prstGeom prst="rect">
            <a:avLst/>
          </a:prstGeom>
        </p:spPr>
      </p:pic>
      <p:sp>
        <p:nvSpPr>
          <p:cNvPr id="4" name="Obdélník 3">
            <a:extLst>
              <a:ext uri="{FF2B5EF4-FFF2-40B4-BE49-F238E27FC236}">
                <a16:creationId xmlns:a16="http://schemas.microsoft.com/office/drawing/2014/main" id="{69274CAD-EEB5-CC1C-B359-B4B1ADA7C83D}"/>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pic>
        <p:nvPicPr>
          <p:cNvPr id="8" name="Obrázek 7">
            <a:extLst>
              <a:ext uri="{FF2B5EF4-FFF2-40B4-BE49-F238E27FC236}">
                <a16:creationId xmlns:a16="http://schemas.microsoft.com/office/drawing/2014/main" id="{6C77CE25-315C-509F-E31E-425AB418B6EB}"/>
              </a:ext>
            </a:extLst>
          </p:cNvPr>
          <p:cNvPicPr>
            <a:picLocks noChangeAspect="1"/>
          </p:cNvPicPr>
          <p:nvPr/>
        </p:nvPicPr>
        <p:blipFill>
          <a:blip r:embed="rId3"/>
          <a:stretch>
            <a:fillRect/>
          </a:stretch>
        </p:blipFill>
        <p:spPr>
          <a:xfrm>
            <a:off x="1253765" y="840883"/>
            <a:ext cx="3108805" cy="3901868"/>
          </a:xfrm>
          <a:prstGeom prst="rect">
            <a:avLst/>
          </a:prstGeom>
        </p:spPr>
      </p:pic>
      <p:sp>
        <p:nvSpPr>
          <p:cNvPr id="10" name="TextovéPole 9">
            <a:extLst>
              <a:ext uri="{FF2B5EF4-FFF2-40B4-BE49-F238E27FC236}">
                <a16:creationId xmlns:a16="http://schemas.microsoft.com/office/drawing/2014/main" id="{260DEB83-90AA-CF90-3DA1-6F19AFDF6665}"/>
              </a:ext>
            </a:extLst>
          </p:cNvPr>
          <p:cNvSpPr txBox="1"/>
          <p:nvPr/>
        </p:nvSpPr>
        <p:spPr>
          <a:xfrm>
            <a:off x="958836" y="5494546"/>
            <a:ext cx="6122708" cy="646331"/>
          </a:xfrm>
          <a:prstGeom prst="rect">
            <a:avLst/>
          </a:prstGeom>
          <a:noFill/>
        </p:spPr>
        <p:txBody>
          <a:bodyPr wrap="square">
            <a:spAutoFit/>
          </a:bodyPr>
          <a:lstStyle/>
          <a:p>
            <a:r>
              <a:rPr lang="cs-CZ" dirty="0"/>
              <a:t>Wilson et al.</a:t>
            </a:r>
          </a:p>
          <a:p>
            <a:r>
              <a:rPr lang="cs-CZ" dirty="0"/>
              <a:t>Handbook </a:t>
            </a:r>
            <a:r>
              <a:rPr lang="cs-CZ" dirty="0" err="1"/>
              <a:t>of</a:t>
            </a:r>
            <a:r>
              <a:rPr lang="cs-CZ" dirty="0"/>
              <a:t> </a:t>
            </a:r>
            <a:r>
              <a:rPr lang="cs-CZ" dirty="0" err="1"/>
              <a:t>the</a:t>
            </a:r>
            <a:r>
              <a:rPr lang="cs-CZ" dirty="0"/>
              <a:t> </a:t>
            </a:r>
            <a:r>
              <a:rPr lang="cs-CZ" dirty="0" err="1"/>
              <a:t>mammals</a:t>
            </a:r>
            <a:r>
              <a:rPr lang="cs-CZ" dirty="0"/>
              <a:t> </a:t>
            </a:r>
            <a:r>
              <a:rPr lang="cs-CZ" dirty="0" err="1"/>
              <a:t>of</a:t>
            </a:r>
            <a:r>
              <a:rPr lang="cs-CZ" dirty="0"/>
              <a:t> </a:t>
            </a:r>
            <a:r>
              <a:rPr lang="cs-CZ" dirty="0" err="1"/>
              <a:t>the</a:t>
            </a:r>
            <a:r>
              <a:rPr lang="cs-CZ" dirty="0"/>
              <a:t> </a:t>
            </a:r>
            <a:r>
              <a:rPr lang="cs-CZ" dirty="0" err="1"/>
              <a:t>world</a:t>
            </a:r>
            <a:r>
              <a:rPr lang="cs-CZ" dirty="0"/>
              <a:t> 1-9</a:t>
            </a:r>
          </a:p>
        </p:txBody>
      </p:sp>
    </p:spTree>
    <p:extLst>
      <p:ext uri="{BB962C8B-B14F-4D97-AF65-F5344CB8AC3E}">
        <p14:creationId xmlns:p14="http://schemas.microsoft.com/office/powerpoint/2010/main" val="332093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99A28A2-B2E3-9B60-72CC-707D37FBBC6B}"/>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pic>
        <p:nvPicPr>
          <p:cNvPr id="6" name="Obrázek 5">
            <a:extLst>
              <a:ext uri="{FF2B5EF4-FFF2-40B4-BE49-F238E27FC236}">
                <a16:creationId xmlns:a16="http://schemas.microsoft.com/office/drawing/2014/main" id="{5FC18CE2-4B2E-E3CB-51B6-5BA9B439BF77}"/>
              </a:ext>
            </a:extLst>
          </p:cNvPr>
          <p:cNvPicPr>
            <a:picLocks noChangeAspect="1"/>
          </p:cNvPicPr>
          <p:nvPr/>
        </p:nvPicPr>
        <p:blipFill>
          <a:blip r:embed="rId2"/>
          <a:stretch>
            <a:fillRect/>
          </a:stretch>
        </p:blipFill>
        <p:spPr>
          <a:xfrm>
            <a:off x="1310326" y="580777"/>
            <a:ext cx="9940296" cy="3458394"/>
          </a:xfrm>
          <a:prstGeom prst="rect">
            <a:avLst/>
          </a:prstGeom>
        </p:spPr>
      </p:pic>
      <p:pic>
        <p:nvPicPr>
          <p:cNvPr id="8" name="Obrázek 7">
            <a:extLst>
              <a:ext uri="{FF2B5EF4-FFF2-40B4-BE49-F238E27FC236}">
                <a16:creationId xmlns:a16="http://schemas.microsoft.com/office/drawing/2014/main" id="{8D571A5D-140D-DA93-2E12-E49A45E6CE27}"/>
              </a:ext>
            </a:extLst>
          </p:cNvPr>
          <p:cNvPicPr>
            <a:picLocks noChangeAspect="1"/>
          </p:cNvPicPr>
          <p:nvPr/>
        </p:nvPicPr>
        <p:blipFill>
          <a:blip r:embed="rId3"/>
          <a:stretch>
            <a:fillRect/>
          </a:stretch>
        </p:blipFill>
        <p:spPr>
          <a:xfrm>
            <a:off x="4076595" y="4039171"/>
            <a:ext cx="4502540" cy="3159818"/>
          </a:xfrm>
          <a:prstGeom prst="rect">
            <a:avLst/>
          </a:prstGeom>
        </p:spPr>
      </p:pic>
    </p:spTree>
    <p:extLst>
      <p:ext uri="{BB962C8B-B14F-4D97-AF65-F5344CB8AC3E}">
        <p14:creationId xmlns:p14="http://schemas.microsoft.com/office/powerpoint/2010/main" val="2195302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2E5D53A7-7F2A-EA6F-96D0-5C944ED8DAC4}"/>
              </a:ext>
            </a:extLst>
          </p:cNvPr>
          <p:cNvPicPr>
            <a:picLocks noChangeAspect="1"/>
          </p:cNvPicPr>
          <p:nvPr/>
        </p:nvPicPr>
        <p:blipFill>
          <a:blip r:embed="rId2"/>
          <a:stretch>
            <a:fillRect/>
          </a:stretch>
        </p:blipFill>
        <p:spPr>
          <a:xfrm>
            <a:off x="7431218" y="245326"/>
            <a:ext cx="4760782" cy="6529072"/>
          </a:xfrm>
          <a:prstGeom prst="rect">
            <a:avLst/>
          </a:prstGeom>
        </p:spPr>
      </p:pic>
      <p:sp>
        <p:nvSpPr>
          <p:cNvPr id="4" name="Obdélník 3">
            <a:extLst>
              <a:ext uri="{FF2B5EF4-FFF2-40B4-BE49-F238E27FC236}">
                <a16:creationId xmlns:a16="http://schemas.microsoft.com/office/drawing/2014/main" id="{6D49A59F-B6CF-143D-94CB-6D37C85A5568}"/>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pic>
        <p:nvPicPr>
          <p:cNvPr id="6" name="Obrázek 5">
            <a:extLst>
              <a:ext uri="{FF2B5EF4-FFF2-40B4-BE49-F238E27FC236}">
                <a16:creationId xmlns:a16="http://schemas.microsoft.com/office/drawing/2014/main" id="{9161FDA6-A3BA-8F3F-68EF-A8C0E7A1CC95}"/>
              </a:ext>
            </a:extLst>
          </p:cNvPr>
          <p:cNvPicPr>
            <a:picLocks noChangeAspect="1"/>
          </p:cNvPicPr>
          <p:nvPr/>
        </p:nvPicPr>
        <p:blipFill>
          <a:blip r:embed="rId3"/>
          <a:stretch>
            <a:fillRect/>
          </a:stretch>
        </p:blipFill>
        <p:spPr>
          <a:xfrm>
            <a:off x="152956" y="770537"/>
            <a:ext cx="7624157" cy="2088701"/>
          </a:xfrm>
          <a:prstGeom prst="rect">
            <a:avLst/>
          </a:prstGeom>
        </p:spPr>
      </p:pic>
      <p:pic>
        <p:nvPicPr>
          <p:cNvPr id="8" name="Obrázek 7">
            <a:extLst>
              <a:ext uri="{FF2B5EF4-FFF2-40B4-BE49-F238E27FC236}">
                <a16:creationId xmlns:a16="http://schemas.microsoft.com/office/drawing/2014/main" id="{4988494E-7F82-65DF-219B-4B01D8573242}"/>
              </a:ext>
            </a:extLst>
          </p:cNvPr>
          <p:cNvPicPr>
            <a:picLocks noChangeAspect="1"/>
          </p:cNvPicPr>
          <p:nvPr/>
        </p:nvPicPr>
        <p:blipFill>
          <a:blip r:embed="rId4"/>
          <a:stretch>
            <a:fillRect/>
          </a:stretch>
        </p:blipFill>
        <p:spPr>
          <a:xfrm>
            <a:off x="697661" y="3139123"/>
            <a:ext cx="2799408" cy="3803543"/>
          </a:xfrm>
          <a:prstGeom prst="rect">
            <a:avLst/>
          </a:prstGeom>
        </p:spPr>
      </p:pic>
      <p:pic>
        <p:nvPicPr>
          <p:cNvPr id="10" name="Obrázek 9">
            <a:extLst>
              <a:ext uri="{FF2B5EF4-FFF2-40B4-BE49-F238E27FC236}">
                <a16:creationId xmlns:a16="http://schemas.microsoft.com/office/drawing/2014/main" id="{0890FAFA-4941-DA8F-5370-F3419D2F6A4F}"/>
              </a:ext>
            </a:extLst>
          </p:cNvPr>
          <p:cNvPicPr>
            <a:picLocks noChangeAspect="1"/>
          </p:cNvPicPr>
          <p:nvPr/>
        </p:nvPicPr>
        <p:blipFill>
          <a:blip r:embed="rId5"/>
          <a:stretch>
            <a:fillRect/>
          </a:stretch>
        </p:blipFill>
        <p:spPr>
          <a:xfrm>
            <a:off x="4661976" y="3035176"/>
            <a:ext cx="2453268" cy="3880624"/>
          </a:xfrm>
          <a:prstGeom prst="rect">
            <a:avLst/>
          </a:prstGeom>
        </p:spPr>
      </p:pic>
    </p:spTree>
    <p:extLst>
      <p:ext uri="{BB962C8B-B14F-4D97-AF65-F5344CB8AC3E}">
        <p14:creationId xmlns:p14="http://schemas.microsoft.com/office/powerpoint/2010/main" val="2174899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E66F760-3AF8-131D-3F1A-F03A45B1FFA8}"/>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pic>
        <p:nvPicPr>
          <p:cNvPr id="6" name="Obrázek 5">
            <a:extLst>
              <a:ext uri="{FF2B5EF4-FFF2-40B4-BE49-F238E27FC236}">
                <a16:creationId xmlns:a16="http://schemas.microsoft.com/office/drawing/2014/main" id="{4408A24D-2910-F7ED-B875-D9A59AA13813}"/>
              </a:ext>
            </a:extLst>
          </p:cNvPr>
          <p:cNvPicPr>
            <a:picLocks noChangeAspect="1"/>
          </p:cNvPicPr>
          <p:nvPr/>
        </p:nvPicPr>
        <p:blipFill>
          <a:blip r:embed="rId2"/>
          <a:stretch>
            <a:fillRect/>
          </a:stretch>
        </p:blipFill>
        <p:spPr>
          <a:xfrm>
            <a:off x="364503" y="1154783"/>
            <a:ext cx="6460503" cy="4845377"/>
          </a:xfrm>
          <a:prstGeom prst="rect">
            <a:avLst/>
          </a:prstGeom>
        </p:spPr>
      </p:pic>
      <p:pic>
        <p:nvPicPr>
          <p:cNvPr id="8" name="Obrázek 7">
            <a:extLst>
              <a:ext uri="{FF2B5EF4-FFF2-40B4-BE49-F238E27FC236}">
                <a16:creationId xmlns:a16="http://schemas.microsoft.com/office/drawing/2014/main" id="{70C11964-7476-ECE1-9050-C163D8CBB930}"/>
              </a:ext>
            </a:extLst>
          </p:cNvPr>
          <p:cNvPicPr>
            <a:picLocks noChangeAspect="1"/>
          </p:cNvPicPr>
          <p:nvPr/>
        </p:nvPicPr>
        <p:blipFill>
          <a:blip r:embed="rId3"/>
          <a:stretch>
            <a:fillRect/>
          </a:stretch>
        </p:blipFill>
        <p:spPr>
          <a:xfrm>
            <a:off x="7257365" y="622755"/>
            <a:ext cx="3984298" cy="2549950"/>
          </a:xfrm>
          <a:prstGeom prst="rect">
            <a:avLst/>
          </a:prstGeom>
        </p:spPr>
      </p:pic>
      <p:pic>
        <p:nvPicPr>
          <p:cNvPr id="9" name="Obrázek 8">
            <a:extLst>
              <a:ext uri="{FF2B5EF4-FFF2-40B4-BE49-F238E27FC236}">
                <a16:creationId xmlns:a16="http://schemas.microsoft.com/office/drawing/2014/main" id="{B0136398-B390-B464-7F72-5F5EEF212D9B}"/>
              </a:ext>
            </a:extLst>
          </p:cNvPr>
          <p:cNvPicPr>
            <a:picLocks noChangeAspect="1"/>
          </p:cNvPicPr>
          <p:nvPr/>
        </p:nvPicPr>
        <p:blipFill>
          <a:blip r:embed="rId4"/>
          <a:stretch>
            <a:fillRect/>
          </a:stretch>
        </p:blipFill>
        <p:spPr>
          <a:xfrm>
            <a:off x="6993413" y="3304807"/>
            <a:ext cx="2075127" cy="3486493"/>
          </a:xfrm>
          <a:prstGeom prst="rect">
            <a:avLst/>
          </a:prstGeom>
        </p:spPr>
      </p:pic>
      <p:pic>
        <p:nvPicPr>
          <p:cNvPr id="10" name="Obrázek 9">
            <a:extLst>
              <a:ext uri="{FF2B5EF4-FFF2-40B4-BE49-F238E27FC236}">
                <a16:creationId xmlns:a16="http://schemas.microsoft.com/office/drawing/2014/main" id="{2650610D-8387-F443-6D6F-3D8FF32097EE}"/>
              </a:ext>
            </a:extLst>
          </p:cNvPr>
          <p:cNvPicPr>
            <a:picLocks noChangeAspect="1"/>
          </p:cNvPicPr>
          <p:nvPr/>
        </p:nvPicPr>
        <p:blipFill>
          <a:blip r:embed="rId5"/>
          <a:stretch>
            <a:fillRect/>
          </a:stretch>
        </p:blipFill>
        <p:spPr>
          <a:xfrm>
            <a:off x="9378815" y="3304806"/>
            <a:ext cx="2207880" cy="3486494"/>
          </a:xfrm>
          <a:prstGeom prst="rect">
            <a:avLst/>
          </a:prstGeom>
        </p:spPr>
      </p:pic>
    </p:spTree>
    <p:extLst>
      <p:ext uri="{BB962C8B-B14F-4D97-AF65-F5344CB8AC3E}">
        <p14:creationId xmlns:p14="http://schemas.microsoft.com/office/powerpoint/2010/main" val="3687931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13AC835-C730-7097-C01F-2A8BA7C2836A}"/>
              </a:ext>
            </a:extLst>
          </p:cNvPr>
          <p:cNvSpPr/>
          <p:nvPr/>
        </p:nvSpPr>
        <p:spPr>
          <a:xfrm>
            <a:off x="0" y="0"/>
            <a:ext cx="12192000" cy="4906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Mammaliologie</a:t>
            </a:r>
            <a:r>
              <a:rPr lang="cs-CZ" dirty="0">
                <a:solidFill>
                  <a:schemeClr val="tx1"/>
                </a:solidFill>
              </a:rPr>
              <a:t> úvod</a:t>
            </a:r>
          </a:p>
        </p:txBody>
      </p:sp>
      <p:sp>
        <p:nvSpPr>
          <p:cNvPr id="6" name="TextovéPole 5">
            <a:extLst>
              <a:ext uri="{FF2B5EF4-FFF2-40B4-BE49-F238E27FC236}">
                <a16:creationId xmlns:a16="http://schemas.microsoft.com/office/drawing/2014/main" id="{8C130714-53DF-FF1D-C109-27047547A6B3}"/>
              </a:ext>
            </a:extLst>
          </p:cNvPr>
          <p:cNvSpPr txBox="1"/>
          <p:nvPr/>
        </p:nvSpPr>
        <p:spPr>
          <a:xfrm>
            <a:off x="839192" y="1601600"/>
            <a:ext cx="6122708" cy="3293209"/>
          </a:xfrm>
          <a:prstGeom prst="rect">
            <a:avLst/>
          </a:prstGeom>
          <a:noFill/>
        </p:spPr>
        <p:txBody>
          <a:bodyPr wrap="square">
            <a:spAutoFit/>
          </a:bodyPr>
          <a:lstStyle/>
          <a:p>
            <a:pPr algn="l"/>
            <a:r>
              <a:rPr lang="cs-CZ" sz="3200" b="1" i="0" u="none" strike="noStrike" baseline="0" dirty="0">
                <a:solidFill>
                  <a:srgbClr val="000000"/>
                </a:solidFill>
                <a:latin typeface="Calibri" panose="020F0502020204030204" pitchFamily="34" charset="0"/>
              </a:rPr>
              <a:t>Obsah kurzu</a:t>
            </a:r>
          </a:p>
          <a:p>
            <a:pPr algn="l"/>
            <a:endParaRPr lang="cs-CZ" sz="3200" b="1" i="0" u="none" strike="noStrike" baseline="0" dirty="0">
              <a:solidFill>
                <a:srgbClr val="000000"/>
              </a:solidFill>
              <a:latin typeface="Calibri" panose="020F0502020204030204" pitchFamily="34" charset="0"/>
            </a:endParaRPr>
          </a:p>
          <a:p>
            <a:pPr marR="155090" algn="l"/>
            <a:r>
              <a:rPr lang="cs-CZ" sz="1800" b="0" i="0" u="none" strike="noStrike" baseline="0" dirty="0">
                <a:latin typeface="Calibri" panose="020F0502020204030204" pitchFamily="34" charset="0"/>
              </a:rPr>
              <a:t>Co je savec?</a:t>
            </a:r>
          </a:p>
          <a:p>
            <a:r>
              <a:rPr lang="pl-PL" sz="1800" b="0" i="0" u="none" strike="noStrike" baseline="0" dirty="0">
                <a:latin typeface="Calibri" panose="020F0502020204030204" pitchFamily="34" charset="0"/>
              </a:rPr>
              <a:t>Znaky, ekologie a chování savců</a:t>
            </a:r>
          </a:p>
          <a:p>
            <a:r>
              <a:rPr lang="cs-CZ" sz="1800" b="0" i="0" u="none" strike="noStrike" baseline="0" dirty="0">
                <a:latin typeface="Calibri" panose="020F0502020204030204" pitchFamily="34" charset="0"/>
              </a:rPr>
              <a:t>Vznik a vývoj savců, vymřelé skupiny</a:t>
            </a:r>
          </a:p>
          <a:p>
            <a:r>
              <a:rPr lang="cs-CZ" sz="1800" b="0" i="0" u="none" strike="noStrike" baseline="0" dirty="0">
                <a:latin typeface="Calibri" panose="020F0502020204030204" pitchFamily="34" charset="0"/>
              </a:rPr>
              <a:t>Historický vývoj systému savců</a:t>
            </a:r>
          </a:p>
          <a:p>
            <a:r>
              <a:rPr lang="cs-CZ" sz="1800" b="0" i="0" u="none" strike="noStrike" baseline="0" dirty="0">
                <a:latin typeface="Calibri" panose="020F0502020204030204" pitchFamily="34" charset="0"/>
              </a:rPr>
              <a:t>Postavení savců v zoologickém systému</a:t>
            </a:r>
          </a:p>
          <a:p>
            <a:r>
              <a:rPr lang="cs-CZ" sz="1800" b="0" i="0" u="none" strike="noStrike" baseline="0" dirty="0">
                <a:latin typeface="Calibri" panose="020F0502020204030204" pitchFamily="34" charset="0"/>
              </a:rPr>
              <a:t>Diverzita savců, popisy nových druhů</a:t>
            </a:r>
          </a:p>
          <a:p>
            <a:r>
              <a:rPr lang="cs-CZ" sz="1800" b="0" i="0" u="none" strike="noStrike" baseline="0" dirty="0">
                <a:latin typeface="Calibri" panose="020F0502020204030204" pitchFamily="34" charset="0"/>
              </a:rPr>
              <a:t>Fylogenetický systém savců, </a:t>
            </a:r>
          </a:p>
          <a:p>
            <a:r>
              <a:rPr lang="cs-CZ" sz="1800" b="0" i="0" u="none" strike="noStrike" baseline="0" dirty="0">
                <a:latin typeface="Calibri" panose="020F0502020204030204" pitchFamily="34" charset="0"/>
              </a:rPr>
              <a:t>přehled a charakteristika vybraných skupin</a:t>
            </a:r>
            <a:endParaRPr lang="cs-CZ" dirty="0"/>
          </a:p>
        </p:txBody>
      </p:sp>
      <p:pic>
        <p:nvPicPr>
          <p:cNvPr id="7" name="Obrázek 6">
            <a:extLst>
              <a:ext uri="{FF2B5EF4-FFF2-40B4-BE49-F238E27FC236}">
                <a16:creationId xmlns:a16="http://schemas.microsoft.com/office/drawing/2014/main" id="{0446655E-882B-FC48-DA7D-0A97A6413F4A}"/>
              </a:ext>
            </a:extLst>
          </p:cNvPr>
          <p:cNvPicPr>
            <a:picLocks noChangeAspect="1"/>
          </p:cNvPicPr>
          <p:nvPr/>
        </p:nvPicPr>
        <p:blipFill rotWithShape="1">
          <a:blip r:embed="rId2"/>
          <a:srcRect t="1534"/>
          <a:stretch/>
        </p:blipFill>
        <p:spPr>
          <a:xfrm>
            <a:off x="5138511" y="1793290"/>
            <a:ext cx="6779941" cy="4062670"/>
          </a:xfrm>
          <a:prstGeom prst="rect">
            <a:avLst/>
          </a:prstGeom>
        </p:spPr>
      </p:pic>
    </p:spTree>
    <p:extLst>
      <p:ext uri="{BB962C8B-B14F-4D97-AF65-F5344CB8AC3E}">
        <p14:creationId xmlns:p14="http://schemas.microsoft.com/office/powerpoint/2010/main" val="123760613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TotalTime>
  <Words>1939</Words>
  <Application>Microsoft Office PowerPoint</Application>
  <PresentationFormat>Širokoúhlá obrazovka</PresentationFormat>
  <Paragraphs>221</Paragraphs>
  <Slides>32</Slides>
  <Notes>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32</vt:i4>
      </vt:variant>
    </vt:vector>
  </HeadingPairs>
  <TitlesOfParts>
    <vt:vector size="36" baseType="lpstr">
      <vt:lpstr>Arial</vt:lpstr>
      <vt:lpstr>Calibri</vt:lpstr>
      <vt:lpstr>Calibri Light</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Tomáš Bartonička</dc:creator>
  <cp:lastModifiedBy>Tomáš Bartonička</cp:lastModifiedBy>
  <cp:revision>35</cp:revision>
  <dcterms:created xsi:type="dcterms:W3CDTF">2022-09-07T05:29:35Z</dcterms:created>
  <dcterms:modified xsi:type="dcterms:W3CDTF">2022-09-12T21:19:30Z</dcterms:modified>
</cp:coreProperties>
</file>