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3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2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7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6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07" r:id="rId5"/>
    <p:sldLayoutId id="2147483712" r:id="rId6"/>
    <p:sldLayoutId id="2147483708" r:id="rId7"/>
    <p:sldLayoutId id="2147483709" r:id="rId8"/>
    <p:sldLayoutId id="2147483710" r:id="rId9"/>
    <p:sldLayoutId id="2147483711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citechdaily.com/petos-paradox-biological-enigma-offers-new-insights-into-the-mystery-of-cancer/" TargetMode="External"/><Relationship Id="rId13" Type="http://schemas.openxmlformats.org/officeDocument/2006/relationships/hyperlink" Target="https://www.ncbi.nlm.nih.gov/pmc/articles/PMC3060950/" TargetMode="External"/><Relationship Id="rId18" Type="http://schemas.openxmlformats.org/officeDocument/2006/relationships/hyperlink" Target="https://cs.wikipedia.org/wiki/Velryba_gr%C3%B3nsk%C3%A1" TargetMode="External"/><Relationship Id="rId3" Type="http://schemas.openxmlformats.org/officeDocument/2006/relationships/hyperlink" Target="https://www.wikiskripta.eu/w/N%C3%A1dory" TargetMode="External"/><Relationship Id="rId21" Type="http://schemas.openxmlformats.org/officeDocument/2006/relationships/hyperlink" Target="https://www.superionherbs.cz/telomery-proc-se-nedozivame-125-let/" TargetMode="External"/><Relationship Id="rId7" Type="http://schemas.openxmlformats.org/officeDocument/2006/relationships/hyperlink" Target="https://en.wikipedia.org/wiki/Richard_Peto" TargetMode="External"/><Relationship Id="rId12" Type="http://schemas.openxmlformats.org/officeDocument/2006/relationships/hyperlink" Target="https://www.iflscience.com/resolving-petos-paradox-why-arent-whales-born-with-cancer-64879" TargetMode="External"/><Relationship Id="rId17" Type="http://schemas.openxmlformats.org/officeDocument/2006/relationships/hyperlink" Target="https://pubmed.ncbi.nlm.nih.gov/30110634/" TargetMode="External"/><Relationship Id="rId2" Type="http://schemas.openxmlformats.org/officeDocument/2006/relationships/hyperlink" Target="https://www.wikiskripta.eu/w/P53" TargetMode="External"/><Relationship Id="rId16" Type="http://schemas.openxmlformats.org/officeDocument/2006/relationships/hyperlink" Target="https://www.youtube.com/watch?v=1AElONvi9WQ&amp;vl=cs" TargetMode="External"/><Relationship Id="rId20" Type="http://schemas.openxmlformats.org/officeDocument/2006/relationships/hyperlink" Target="https://cs.wikipedia.org/wiki/Plejtv%C3%A1k_obrovsk%C3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eto%27s_paradox" TargetMode="External"/><Relationship Id="rId11" Type="http://schemas.openxmlformats.org/officeDocument/2006/relationships/hyperlink" Target="https://en.wikipedia.org/wiki/Leukemia_inhibitory_factor" TargetMode="External"/><Relationship Id="rId24" Type="http://schemas.openxmlformats.org/officeDocument/2006/relationships/hyperlink" Target="https://www.google.com/search?q=Peto%27s+paradox&amp;tbm=isch&amp;ved=2ahUKEwiWhofn7Zf8AhXlpycCHWBKBaMQ2-cCegQIABAA&amp;oq=Peto%27s+paradox&amp;gs_lcp=CgNpbWcQAzIHCAAQgAQQEzIICAAQCBAeEBM6BAgAEEM6BQgAEIAEOgQIIxAnOggIABCABBCxAzoLCAAQgAQQsQMQgwE6CAgAELEDEIMBOgQIABAeOgYIABAeEBM6CAgAEAUQHhATUM0EWPAfYMciaAFwAHgAgAGuAYgBmg6SAQM5LjeYAQCgAQGqAQtnd3Mtd2l6LWltZ8ABAQ&amp;sclient=img&amp;ei=b-CpY9aSMOXPnsEP4JSVmAo&amp;bih=657&amp;biw=1366#imgrc=SmarBecY67DsyM" TargetMode="External"/><Relationship Id="rId5" Type="http://schemas.openxmlformats.org/officeDocument/2006/relationships/hyperlink" Target="https://evobites.com/2018/09/04/strength-in-numbers-extra-copies-of-the-tp53-gene-helps-elephants-fight-cancer/" TargetMode="External"/><Relationship Id="rId15" Type="http://schemas.openxmlformats.org/officeDocument/2006/relationships/hyperlink" Target="https://www.prolekare.cz/casopisy/vnitrni-lekarstvi/2006-9/nadorova-angiogeneze-51162" TargetMode="External"/><Relationship Id="rId23" Type="http://schemas.openxmlformats.org/officeDocument/2006/relationships/hyperlink" Target="https://www.google.com/search?q=keporkak&amp;tbm=isch&amp;ved=2ahUKEwjKtbTf65f8AhWXoScCHQiJAXoQ2-cCegQIABAA&amp;oq=keporkak&amp;gs_lcp=CgNpbWcQAzIFCAAQgAQyBQgAEIAEMgUIABCABDIFCAAQgAQyBQgAEIAEMgUIABCABDIFCAAQgAQyBQgAEIAEMgUIABCABDIFCAAQgAQ6BAgAEEM6BAgjECc6BwgAELEDEEM6CAgAEIAEELEDOggIABCxAxCDAToECAAQAzoHCAAQgAQQEzoHCCMQ6gIQJzoLCAAQgAQQsQMQgwFQsANYpypgpCxoCXAAeACAAZYBiAGKEJIBBDI3LjGYAQCgAQGqAQtnd3Mtd2l6LWltZ7ABCsABAQ&amp;sclient=img&amp;ei=Rt6pY8r6NZfDnsEPiJKG0Ac&amp;bih=657&amp;biw=1366#imgrc=FsaHoozevQ6htM" TargetMode="External"/><Relationship Id="rId10" Type="http://schemas.openxmlformats.org/officeDocument/2006/relationships/hyperlink" Target="https://bmcbiol.biomedcentral.com/articles/10.1186/s12915-017-0401-7,000000000000000" TargetMode="External"/><Relationship Id="rId19" Type="http://schemas.openxmlformats.org/officeDocument/2006/relationships/hyperlink" Target="https://cs.wikipedia.org/wiki/Keporkak" TargetMode="External"/><Relationship Id="rId4" Type="http://schemas.openxmlformats.org/officeDocument/2006/relationships/hyperlink" Target="https://en.wiktionary.org/wiki/retrogene" TargetMode="External"/><Relationship Id="rId9" Type="http://schemas.openxmlformats.org/officeDocument/2006/relationships/hyperlink" Target="https://cs.wikipedia.org/wiki/Nekropt%C3%B3za" TargetMode="External"/><Relationship Id="rId14" Type="http://schemas.openxmlformats.org/officeDocument/2006/relationships/hyperlink" Target="https://www.wikiskripta.eu/w/Onkogeny_a_protoonkogeny" TargetMode="External"/><Relationship Id="rId22" Type="http://schemas.openxmlformats.org/officeDocument/2006/relationships/hyperlink" Target="https://www.cestovinky.cz/clanek/slon-africky-7-zajimavych-veci-ktere-jste-o-nem-nevedel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99F198-F13F-AE3A-F6B7-0156AB71B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r>
              <a:rPr lang="cs-CZ" dirty="0" err="1"/>
              <a:t>Petův</a:t>
            </a:r>
            <a:r>
              <a:rPr lang="cs-CZ" dirty="0"/>
              <a:t> paradox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B4A361-E605-F8E1-EA16-8A6A8F2BD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</p:spPr>
        <p:txBody>
          <a:bodyPr>
            <a:normAutofit/>
          </a:bodyPr>
          <a:lstStyle/>
          <a:p>
            <a:r>
              <a:rPr lang="cs-CZ" dirty="0"/>
              <a:t>Mášová Kristýna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309324A-B998-3A73-B163-7BAFE521E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8" r="23377" b="-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17674D-11D1-7716-D420-DBCC02C6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29272"/>
            <a:ext cx="3635046" cy="1575391"/>
          </a:xfrm>
        </p:spPr>
        <p:txBody>
          <a:bodyPr>
            <a:normAutofit/>
          </a:bodyPr>
          <a:lstStyle/>
          <a:p>
            <a:r>
              <a:rPr lang="cs-CZ" dirty="0"/>
              <a:t>Význam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13E55B-F9C8-FE8E-4E2F-82F9B212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71003"/>
            <a:ext cx="3635046" cy="4339297"/>
          </a:xfrm>
        </p:spPr>
        <p:txBody>
          <a:bodyPr>
            <a:normAutofit fontScale="92500"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Richard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Peto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1977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incidence rakoviny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úrovni druhu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nekoreluje s počtem buněk organismu ani věkem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První výzkum: člověk vs. myš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Různé mechanizmy, různá řešení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Zkoumáno výhradně u savců</a:t>
            </a:r>
          </a:p>
        </p:txBody>
      </p:sp>
      <p:pic>
        <p:nvPicPr>
          <p:cNvPr id="4" name="Obrázek 3" descr="figure 1">
            <a:extLst>
              <a:ext uri="{FF2B5EF4-FFF2-40B4-BE49-F238E27FC236}">
                <a16:creationId xmlns:a16="http://schemas.microsoft.com/office/drawing/2014/main" id="{74036EFB-CFF0-7B58-C2EF-DE7B77F36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97681"/>
            <a:ext cx="6515100" cy="5262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28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EF2F77-EC9B-DF66-8C8C-202284C9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/>
          </a:bodyPr>
          <a:lstStyle/>
          <a:p>
            <a:r>
              <a:rPr lang="cs-CZ" dirty="0"/>
              <a:t>MOŽNOSTI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2D85D-AA0B-DA8F-0902-B83061A96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621654"/>
            <a:ext cx="4181475" cy="507456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1) nižší početnost somatických mutací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2) zvýšený počet tumor supresorových genů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3) redukce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protoonkogenů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4) zvýšená exprese TSG genů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účinější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imunitní systém (lepší imunokompetence)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účinější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citlivější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apoptotické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procesy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7) kratší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telomery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chromozomů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8) vznik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hypertumorů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9) 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4939FE-71D7-4887-5BD5-46541226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042845"/>
            <a:ext cx="6515100" cy="47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4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71010E-D307-2669-0B42-359151DB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2"/>
            <a:ext cx="3601757" cy="1955927"/>
          </a:xfrm>
        </p:spPr>
        <p:txBody>
          <a:bodyPr>
            <a:normAutofit/>
          </a:bodyPr>
          <a:lstStyle/>
          <a:p>
            <a:r>
              <a:rPr lang="cs-CZ" dirty="0"/>
              <a:t>Jak to mají sloni?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1A779-5707-14BA-E530-BB5BE258A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73" y="2250831"/>
            <a:ext cx="3613708" cy="46071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Zvýšení počtu tumor supresorových genů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Slon africký - 1 originální TP53 gen, 19 kopií / slon indický – 12 až 17 kopií</a:t>
            </a:r>
          </a:p>
          <a:p>
            <a:pPr lvl="1">
              <a:lnSpc>
                <a:spcPct val="110000"/>
              </a:lnSpc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SA – 70 – 75 let / SI </a:t>
            </a:r>
            <a:r>
              <a:rPr lang="cs-CZ" sz="2200">
                <a:latin typeface="Calibri" panose="020F0502020204030204" pitchFamily="34" charset="0"/>
                <a:cs typeface="Calibri" panose="020F0502020204030204" pitchFamily="34" charset="0"/>
              </a:rPr>
              <a:t>– 60 – 70 let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Gen LIF6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Leukemia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inhibitory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pseudogene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050" name="Picture 2" descr="slon africký a mládě">
            <a:extLst>
              <a:ext uri="{FF2B5EF4-FFF2-40B4-BE49-F238E27FC236}">
                <a16:creationId xmlns:a16="http://schemas.microsoft.com/office/drawing/2014/main" id="{91DA119F-E55A-442B-B421-89A896A76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r="9201" b="1"/>
          <a:stretch/>
        </p:blipFill>
        <p:spPr bwMode="auto">
          <a:xfrm>
            <a:off x="4876800" y="10"/>
            <a:ext cx="7315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0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25A93-6C33-5B32-68DF-5D01AF1A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/>
          </a:bodyPr>
          <a:lstStyle/>
          <a:p>
            <a:r>
              <a:rPr lang="cs-CZ" dirty="0"/>
              <a:t>Jak to mají velryby?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2E406-0015-527B-A025-C278E3B8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31734"/>
            <a:ext cx="5676899" cy="4626266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Velryba grónská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velrybovití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– až 200 let, 14 – 18 metrů, 75 až 100 tun / keporkak (plejtvákovití) – 45 až 50 let, 14 – 15 metrů, 40 tun / plejtvák obrovský (plejtvákovití) – 30 až 34 metrů, 190 tun, 80 – 90 let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Teorie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hypertumorů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-&gt; nádor nádoru</a:t>
            </a:r>
          </a:p>
          <a:p>
            <a:pPr marL="685800" lvl="2">
              <a:spcBef>
                <a:spcPts val="10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Pouze teorie, není ověřeno</a:t>
            </a: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/>
          </a:p>
        </p:txBody>
      </p:sp>
      <p:pic>
        <p:nvPicPr>
          <p:cNvPr id="3074" name="Picture 2" descr="Keporkak – Seznam.cz">
            <a:extLst>
              <a:ext uri="{FF2B5EF4-FFF2-40B4-BE49-F238E27FC236}">
                <a16:creationId xmlns:a16="http://schemas.microsoft.com/office/drawing/2014/main" id="{41D8DAE6-B025-F2FE-803B-F524C3E7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899" y="1596628"/>
            <a:ext cx="6515100" cy="36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23B0E-FEF5-3A3F-06D0-F8D9841B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55C57-A414-00E6-1509-0E1BA4D52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Roli hraje i např. potravní složka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Jedny z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protistárnoucích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mechanizmů -&gt; protein p53 -&gt; zničení x oprava poškozeného -&gt; x rakovina / nemoc -&gt; x smrt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Poznání může vést k prevenci rakoviny u lidí, případně léčbě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Proč nejsou „speciální“ protirakovinné mechanizmy vyvinuty u všech zvířat?</a:t>
            </a:r>
          </a:p>
        </p:txBody>
      </p:sp>
    </p:spTree>
    <p:extLst>
      <p:ext uri="{BB962C8B-B14F-4D97-AF65-F5344CB8AC3E}">
        <p14:creationId xmlns:p14="http://schemas.microsoft.com/office/powerpoint/2010/main" val="237286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1" name="Straight Connector 410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2" name="Straight Connector 410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13" name="Rectangle 410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816034-0C6C-88CA-23CF-34F1E598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20" y="4624394"/>
            <a:ext cx="10803074" cy="10375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Děkuji za pozornost.</a:t>
            </a:r>
          </a:p>
        </p:txBody>
      </p:sp>
      <p:pic>
        <p:nvPicPr>
          <p:cNvPr id="4098" name="Picture 2" descr="Peto's Paradox - An Answer to Cancer Therapy? - The Qrius Rhino">
            <a:extLst>
              <a:ext uri="{FF2B5EF4-FFF2-40B4-BE49-F238E27FC236}">
                <a16:creationId xmlns:a16="http://schemas.microsoft.com/office/drawing/2014/main" id="{AA3F8D9A-AC95-354E-1432-0BAB548F6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508" y="22299"/>
            <a:ext cx="8060788" cy="45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4" name="Straight Connector 410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568604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5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67F8E-617A-4AFE-A098-5BB2F06E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B8E42-DFE5-F1B9-902C-A817258C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583140"/>
            <a:ext cx="10691265" cy="4585648"/>
          </a:xfrm>
        </p:spPr>
        <p:txBody>
          <a:bodyPr numCol="3"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https://www.wikiskripta.eu/w/P53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https://www.wikiskripta.eu/w/N%C3%A1dory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https://en.wiktionary.org/wiki/retrogene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https://evobites.com/2018/09/04/strength-in-numbers-extra-copies-of-the-tp53-gene-helps-elephants-fight-cancer/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https://en.wikipedia.org/wiki/Peto%27s_paradox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https://en.wikipedia.org/wiki/Richard_Peto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https://scitechdaily.com/petos-paradox-biological-enigma-offers-new-insights-into-the-mystery-of-cancer/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https://cs.wikipedia.org/wiki/Nekropt%C3%B3za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https://bmcbiol.biomedcentral.com/articles/10.1186/s12915-017-0401-7,000000000000000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https://en.wikipedia.org/wiki/Leukemia_inhibitory_factor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https://www.nationalgeographic.com/science/article/news-cancer-elephants-genes-dna-new-research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https://www.iflscience.com/resolving-petos-paradox-why-arent-whales-born-with-cancer-64879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https://www.ncbi.nlm.nih.gov/pmc/articles/PMC3060950/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https://www.wikiskripta.eu/w/Onkogeny_a_protoonkogeny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https://www.prolekare.cz/casopisy/vnitrni-lekarstvi/2006-9/nadorova-angiogeneze-51162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https://www.youtube.com/watch?v=1AElONvi9WQ&amp;vl=cs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https://www.labroots.com/trending/genetics-and-genomics/14715/understanding-whales-don-t-cancer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https://en.wikipedia.org/wiki/Peto%27s_paradox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https://pubmed.ncbi.nlm.nih.gov/30110634/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https://cs.wikipedia.org/wiki/Velryba_gr%C3%B3nsk%C3%A1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https://cs.wikipedia.org/wiki/Keporkak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https://cs.wikipedia.org/wiki/Plejtv%C3%A1k_obrovsk%C3%BD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pPr>
              <a:spcBef>
                <a:spcPts val="0"/>
              </a:spcBef>
            </a:pPr>
            <a:endParaRPr lang="cs-CZ" sz="1200" dirty="0"/>
          </a:p>
          <a:p>
            <a:pPr>
              <a:spcBef>
                <a:spcPts val="0"/>
              </a:spcBef>
            </a:pPr>
            <a:endParaRPr lang="cs-CZ" sz="1200" dirty="0"/>
          </a:p>
          <a:p>
            <a:pPr>
              <a:spcBef>
                <a:spcPts val="0"/>
              </a:spcBef>
            </a:pPr>
            <a:r>
              <a:rPr lang="cs-CZ" sz="1000" dirty="0"/>
              <a:t>Obrázky: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https://www.superionherbs.cz/telomery-proc-se-nedozivame-125-let/</a:t>
            </a: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https://www.cestovinky.cz/clanek/slon-africky-7-zajimavych-veci-ktere-jste-o-nem-nevedeli</a:t>
            </a: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keporkak&amp;tbm=isch&amp;ved=2ahUKEwjKtbTf65f8AhWXoScCHQiJAXoQ2-cCegQIABAA&amp;oq=keporkak&amp;gs_lcp=CgNpbWcQAzIFCAAQgAQyBQgAEIAEMgUIABCABDIFCAAQgAQyBQgAEIAEMgUIABCABDIFCAAQgAQyBQgAEIAEMgUIABCABDIFCAAQgAQ6BAgAEEM6BAgjECc6BwgAELEDEEM6CAgAEIAEELEDOggIABCxAxCDAToECAAQAzoHCAAQgAQQEzoHCCMQ6gIQJzoLCAAQgAQQsQMQgwFQsANYpypgpCxoCXAAeACAAZYBiAGKEJIBBDI3LjGYAQCgAQGqAQtnd3Mtd2l6LWltZ7ABCsABAQ&amp;sclient=img&amp;ei=Rt6pY8r6NZfDnsEPiJKG0Ac&amp;bih=657&amp;biw=1366#imgrc=FsaHoozevQ6htM</a:t>
            </a: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Peto%27s+paradox&amp;tbm=isch&amp;ved=2ahUKEwiWhofn7Zf8AhXlpycCHWBKBaMQ2-cCegQIABAA&amp;oq=Peto%27s+paradox&amp;gs_lcp=CgNpbWcQAzIHCAAQgAQQEzIICAAQCBAeEBM6BAgAEEM6BQgAEIAEOgQIIxAnOggIABCABBCxAzoLCAAQgAQQsQMQgwE6CAgAELEDEIMBOgQIABAeOgYIABAeEBM6CAgAEAUQHhATUM0EWPAfYMciaAFwAHgAgAGuAYgBmg6SAQM5LjeYAQCgAQGqAQtnd3Mtd2l6LWltZ8ABAQ&amp;sclient=img&amp;ei=b-CpY9aSMOXPnsEP4JSVmAo&amp;bih=657&amp;biw=1366#imgrc=SmarBecY67DsyM</a:t>
            </a: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75322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53C22"/>
      </a:dk2>
      <a:lt2>
        <a:srgbClr val="E2E4E8"/>
      </a:lt2>
      <a:accent1>
        <a:srgbClr val="D89429"/>
      </a:accent1>
      <a:accent2>
        <a:srgbClr val="A3A637"/>
      </a:accent2>
      <a:accent3>
        <a:srgbClr val="7FB043"/>
      </a:accent3>
      <a:accent4>
        <a:srgbClr val="43B931"/>
      </a:accent4>
      <a:accent5>
        <a:srgbClr val="2FB855"/>
      </a:accent5>
      <a:accent6>
        <a:srgbClr val="34B48D"/>
      </a:accent6>
      <a:hlink>
        <a:srgbClr val="6782AD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709</Words>
  <Application>Microsoft Office PowerPoint</Application>
  <PresentationFormat>Širokoúhlá obrazovka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Calisto MT</vt:lpstr>
      <vt:lpstr>Univers Condensed</vt:lpstr>
      <vt:lpstr>ChronicleVTI</vt:lpstr>
      <vt:lpstr>Petův paradox</vt:lpstr>
      <vt:lpstr>Význam</vt:lpstr>
      <vt:lpstr>MOŽNOSTI</vt:lpstr>
      <vt:lpstr>Jak to mají sloni?</vt:lpstr>
      <vt:lpstr>Jak to mají velryby?</vt:lpstr>
      <vt:lpstr>Závěrem…</vt:lpstr>
      <vt:lpstr>Děkuji za pozornost.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Petův paradox</dc:title>
  <dc:creator>Kristýna Mášová</dc:creator>
  <cp:lastModifiedBy>Kristýna Mášová</cp:lastModifiedBy>
  <cp:revision>29</cp:revision>
  <dcterms:created xsi:type="dcterms:W3CDTF">2022-12-26T17:02:15Z</dcterms:created>
  <dcterms:modified xsi:type="dcterms:W3CDTF">2023-01-16T13:57:41Z</dcterms:modified>
</cp:coreProperties>
</file>