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bold.fntdata"/><Relationship Id="rId6" Type="http://schemas.openxmlformats.org/officeDocument/2006/relationships/slide" Target="slides/slide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81c3548c0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81c3548c0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81c3548c0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81c3548c0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81c3548c0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81c3548c0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d0f207f26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d0f207f26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d0f207f267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d0f207f267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0f207f267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d0f207f26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d0f207f267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d0f207f26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d0f207f267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d0f207f26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0f207f267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d0f207f267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1c3548c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81c3548c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1c3548c0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81c3548c0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zpravy.tiscali.cz/nenechte-se-zmast-rozkosnym-vyrazem-lachtani-jsou-drze-bestie-238632" TargetMode="External"/><Relationship Id="rId4" Type="http://schemas.openxmlformats.org/officeDocument/2006/relationships/hyperlink" Target="https://www.sokujiciplaneta.cz/priroda/sub-tulen-leopardi--postrach-tucnaku-si-troufne-i-na-cloveka" TargetMode="External"/><Relationship Id="rId11" Type="http://schemas.openxmlformats.org/officeDocument/2006/relationships/hyperlink" Target="https://www.abicko.cz/clanek/precti-si-priroda/21365/selmy-s-ploutvemi-tuleni-citi-jak-ryba-dycha.html" TargetMode="External"/><Relationship Id="rId10" Type="http://schemas.openxmlformats.org/officeDocument/2006/relationships/hyperlink" Target="https://www.biolib.cz/cz/taxontree/id2192/" TargetMode="External"/><Relationship Id="rId9" Type="http://schemas.openxmlformats.org/officeDocument/2006/relationships/hyperlink" Target="https://ekolist.cz/cz/zpravodajstvi/zpravy/msnbc-tulen-karibsky-byl-prohlasen-za-vyhynuly-druh" TargetMode="External"/><Relationship Id="rId5" Type="http://schemas.openxmlformats.org/officeDocument/2006/relationships/hyperlink" Target="https://zoomagazin.cz/rypousi-rozpoznaji-rytmus-reci/" TargetMode="External"/><Relationship Id="rId6" Type="http://schemas.openxmlformats.org/officeDocument/2006/relationships/hyperlink" Target="https://www.prirodovedci.cz/zeptejte-se-prirodovedcu/1347" TargetMode="External"/><Relationship Id="rId7" Type="http://schemas.openxmlformats.org/officeDocument/2006/relationships/hyperlink" Target="https://www.biolib.cz/cz/taxon/id2216/" TargetMode="External"/><Relationship Id="rId8" Type="http://schemas.openxmlformats.org/officeDocument/2006/relationships/hyperlink" Target="https://cs.wikipedia.org/wiki/Tule%C5%88_Weddell%C5%AF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0" y="1660425"/>
            <a:ext cx="57834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5877"/>
              <a:t>Phocidae</a:t>
            </a:r>
            <a:endParaRPr i="1" sz="587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322"/>
              <a:t>(tuleňovití)</a:t>
            </a:r>
            <a:endParaRPr sz="3322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/>
              <a:t>Petra Janáková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2800"/>
              <a:t>Vědecké pokusy s tuleni - aneb jak najít platýse</a:t>
            </a:r>
            <a:endParaRPr b="1" sz="2800"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87900" y="1489825"/>
            <a:ext cx="6395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" sz="1700"/>
              <a:t>němečtí vědci v Baltském moři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" sz="1700"/>
              <a:t>tuleň obecný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" sz="1700"/>
              <a:t>platýs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" sz="1700"/>
              <a:t>bez očí x normálně x bez očí a hmatových vousků</a:t>
            </a:r>
            <a:endParaRPr sz="1700"/>
          </a:p>
        </p:txBody>
      </p:sp>
      <p:pic>
        <p:nvPicPr>
          <p:cNvPr id="138" name="Google Shape;13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975" y="2900325"/>
            <a:ext cx="2742126" cy="203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54502" t="0"/>
          <a:stretch/>
        </p:blipFill>
        <p:spPr>
          <a:xfrm>
            <a:off x="259550" y="724463"/>
            <a:ext cx="3276599" cy="36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>
            <p:ph type="title"/>
          </p:nvPr>
        </p:nvSpPr>
        <p:spPr>
          <a:xfrm>
            <a:off x="3236125" y="1671625"/>
            <a:ext cx="5336400" cy="17145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5700"/>
              <a:t>Děkuji za Vaši pozornost!</a:t>
            </a:r>
            <a:endParaRPr b="1" sz="5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267900" y="1307300"/>
            <a:ext cx="4119900" cy="3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6107"/>
              <a:t>Obrázkové:</a:t>
            </a:r>
            <a:endParaRPr sz="6107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4215"/>
              <a:t>https://edu-mikulas6.webnode.sk/album/podtrieda-zivorode-nadrad-placentovce-rad-plutvonozce/tulen-kostra-jpg/</a:t>
            </a:r>
            <a:endParaRPr sz="421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15"/>
              <a:t>http://zabaci.cz/fauna-a-flora/141-mroz-tulen-lachtan.html</a:t>
            </a:r>
            <a:endParaRPr sz="421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15"/>
              <a:t>https://www.abicko.cz/clanek/precti-si-priroda/21365/selmy-s-ploutvemi-tuleni-citi-jak-ryba-dycha.html</a:t>
            </a:r>
            <a:endParaRPr sz="421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15"/>
              <a:t>https://zoomagazin.cz/tulen-casper-ma-za-sebou-prvni-mesic-v-usti/</a:t>
            </a:r>
            <a:endParaRPr sz="421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15" u="sng">
                <a:hlinkClick r:id="rId3"/>
              </a:rPr>
              <a:t>https://zpravy.tiscali.cz/nenechte-se-zmast-rozkosnym-vyrazem-lachtani-jsou-drze-bestie-238632</a:t>
            </a:r>
            <a:endParaRPr sz="421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15" u="sng">
                <a:hlinkClick r:id="rId4"/>
              </a:rPr>
              <a:t>https://www.sokujiciplaneta.cz/priroda/sub-tulen-leopardi--postrach-tucnaku-si-troufne-i-na-cloveka</a:t>
            </a:r>
            <a:endParaRPr sz="421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15" u="sng">
                <a:hlinkClick r:id="rId5"/>
              </a:rPr>
              <a:t>https://zoomagazin.cz/rypousi-rozpoznaji-rytmus-reci/</a:t>
            </a:r>
            <a:endParaRPr sz="421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15" u="sng">
                <a:hlinkClick r:id="rId6"/>
              </a:rPr>
              <a:t>https://www.prirodovedci.cz/zeptejte-se-prirodovedcu/1347</a:t>
            </a:r>
            <a:endParaRPr sz="421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15"/>
              <a:t>https://ekolist.cz/cz/zpravodajstvi/zpravy/msnbc-tulen-karibsky-byl-prohlasen-za-vyhynuly-druh</a:t>
            </a:r>
            <a:endParaRPr sz="421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15" u="sng">
                <a:hlinkClick r:id="rId7"/>
              </a:rPr>
              <a:t>https://www.biolib.cz/cz/taxon/id2216/</a:t>
            </a:r>
            <a:endParaRPr sz="421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15"/>
              <a:t>https://www.reflex.cz/clanek/lide-a-zeme-evropa/98000/spicberky-na-odlehle-norske-souostrovi-za-lednimi-medvedy-a-magickou-polarni-zari.html</a:t>
            </a:r>
            <a:endParaRPr sz="421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15" u="sng">
                <a:solidFill>
                  <a:schemeClr val="hlink"/>
                </a:solidFill>
                <a:hlinkClick r:id="rId8"/>
              </a:rPr>
              <a:t>https://cs.wikipedia.org/wiki/Tule%C5%88_Weddell%C5%AFv</a:t>
            </a:r>
            <a:endParaRPr sz="421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4215"/>
              <a:t>https://www.zeehondentexel.nl/en/</a:t>
            </a:r>
            <a:endParaRPr sz="4215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51" name="Google Shape;151;p24"/>
          <p:cNvSpPr txBox="1"/>
          <p:nvPr>
            <p:ph idx="2" type="body"/>
          </p:nvPr>
        </p:nvSpPr>
        <p:spPr>
          <a:xfrm>
            <a:off x="4756200" y="1232300"/>
            <a:ext cx="3999900" cy="33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Textové: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9"/>
              </a:rPr>
              <a:t>https://ekolist.cz/cz/zpravodajstvi/zpravy/msnbc-tulen-karibsky-byl-prohlasen-za-vyhynuly-druh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10"/>
              </a:rPr>
              <a:t>https://www.biolib.cz/cz/taxontree/id2192/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11"/>
              </a:rPr>
              <a:t>https://www.abicko.cz/clanek/precti-si-priroda/21365/selmy-s-ploutvemi-tuleni-citi-jak-ryba-dycha.html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BURNIE, David, ed. </a:t>
            </a:r>
            <a:r>
              <a:rPr i="1" lang="cs" sz="1200">
                <a:latin typeface="Arial"/>
                <a:ea typeface="Arial"/>
                <a:cs typeface="Arial"/>
                <a:sym typeface="Arial"/>
              </a:rPr>
              <a:t>Zvíře: [obrazová encyklopedie živočichů všech kontinentů]</a:t>
            </a:r>
            <a:r>
              <a:rPr lang="cs" sz="1200">
                <a:latin typeface="Arial"/>
                <a:ea typeface="Arial"/>
                <a:cs typeface="Arial"/>
                <a:sym typeface="Arial"/>
              </a:rPr>
              <a:t>. Praha: Knižní klub, 2002. ISBN 80-242-0862-8.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151800" y="136550"/>
            <a:ext cx="88404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300"/>
              <a:t>Ploutvonožci</a:t>
            </a:r>
            <a:endParaRPr sz="3300"/>
          </a:p>
        </p:txBody>
      </p:sp>
      <p:sp>
        <p:nvSpPr>
          <p:cNvPr id="70" name="Google Shape;70;p14"/>
          <p:cNvSpPr txBox="1"/>
          <p:nvPr/>
        </p:nvSpPr>
        <p:spPr>
          <a:xfrm>
            <a:off x="151800" y="897650"/>
            <a:ext cx="8577900" cy="3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c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Klasifikace: </a:t>
            </a:r>
            <a:r>
              <a:rPr lang="c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a) </a:t>
            </a:r>
            <a:r>
              <a:rPr i="1" lang="c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Pinnipedia</a:t>
            </a:r>
            <a:r>
              <a:rPr lang="c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(ploutvonožci) - lachtanovití, mrožovití, tuleňovití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b) </a:t>
            </a:r>
            <a:r>
              <a:rPr i="1" lang="c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Carnivora </a:t>
            </a:r>
            <a:r>
              <a:rPr lang="c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(šelmy) - lachtanovití + mrožovití, tuleňovití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b="1" lang="cs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Anatomie: </a:t>
            </a:r>
            <a:r>
              <a:rPr lang="cs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torpédovité tělo, ohebná páteř, silný krk, krátká obličejová část, tuk, srst (kromě mrože), velké oči, výborný sluch, uzavíratelné zvukovody a nozdry, dlouhé hmatové vousky, pohlavní dimorfismus</a:t>
            </a:r>
            <a:endParaRPr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000" y="3341564"/>
            <a:ext cx="5413200" cy="156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-6484" r="0" t="6942"/>
          <a:stretch/>
        </p:blipFill>
        <p:spPr>
          <a:xfrm>
            <a:off x="92875" y="2770325"/>
            <a:ext cx="3486125" cy="21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254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300"/>
              <a:t>tuleň		 </a:t>
            </a:r>
            <a:r>
              <a:rPr lang="cs" sz="3300"/>
              <a:t>X</a:t>
            </a:r>
            <a:r>
              <a:rPr b="1" lang="cs" sz="3300"/>
              <a:t>			 lachtan</a:t>
            </a:r>
            <a:endParaRPr b="1" sz="39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87900" y="1211200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bez ušních boltců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800"/>
              <a:t>zadní ploutve vždy dozadu</a:t>
            </a:r>
            <a:endParaRPr sz="2000"/>
          </a:p>
        </p:txBody>
      </p:sp>
      <p:sp>
        <p:nvSpPr>
          <p:cNvPr id="79" name="Google Shape;79;p15"/>
          <p:cNvSpPr txBox="1"/>
          <p:nvPr>
            <p:ph idx="2" type="body"/>
          </p:nvPr>
        </p:nvSpPr>
        <p:spPr>
          <a:xfrm>
            <a:off x="4756200" y="110407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" sz="1700"/>
              <a:t>malé ale výrazné ušní boltce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cs" sz="1700"/>
              <a:t>zadní ploutve mohou být podsunuty pod tělo pro lepší pohyb na souši</a:t>
            </a:r>
            <a:endParaRPr sz="1700"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6046" l="0" r="0" t="8904"/>
          <a:stretch/>
        </p:blipFill>
        <p:spPr>
          <a:xfrm>
            <a:off x="3274500" y="2403550"/>
            <a:ext cx="3154875" cy="23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b="0" l="10391" r="6414" t="0"/>
          <a:stretch/>
        </p:blipFill>
        <p:spPr>
          <a:xfrm>
            <a:off x="141025" y="2403550"/>
            <a:ext cx="2967104" cy="23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5">
            <a:alphaModFix/>
          </a:blip>
          <a:srcRect b="0" l="12189" r="27255" t="12195"/>
          <a:stretch/>
        </p:blipFill>
        <p:spPr>
          <a:xfrm>
            <a:off x="6530120" y="2403550"/>
            <a:ext cx="2474583" cy="237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/>
              <a:t>Phocidea</a:t>
            </a:r>
            <a:r>
              <a:rPr lang="cs"/>
              <a:t> - taxonomie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4 podčeledi:  </a:t>
            </a:r>
            <a:endParaRPr sz="2000"/>
          </a:p>
          <a:p>
            <a:pPr indent="-355600" lvl="0" marL="9144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i="1" lang="cs" sz="2000"/>
              <a:t>Cystophora</a:t>
            </a:r>
            <a:r>
              <a:rPr lang="cs" sz="2000"/>
              <a:t> - čepcol (3 druhy</a:t>
            </a:r>
            <a:r>
              <a:rPr lang="cs" sz="2000"/>
              <a:t>)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i="1" lang="cs" sz="2000"/>
              <a:t>Lobodontine</a:t>
            </a:r>
            <a:r>
              <a:rPr lang="cs" sz="2000"/>
              <a:t> - tuleni krabožraví (4)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i="1" lang="cs" sz="2000"/>
              <a:t>Monachinae </a:t>
            </a:r>
            <a:r>
              <a:rPr lang="cs" sz="2000"/>
              <a:t>- tuleni šedí (2)</a:t>
            </a:r>
            <a:endParaRPr sz="2000"/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i="1" lang="cs" sz="2000"/>
              <a:t>Phocinae</a:t>
            </a:r>
            <a:r>
              <a:rPr lang="cs" sz="2000"/>
              <a:t> - tuleni praví (9)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87900" y="2651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200"/>
              <a:t>tuleň krabožravý		tuleň leopardí</a:t>
            </a:r>
            <a:endParaRPr b="1" sz="3200"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87900" y="1339800"/>
            <a:ext cx="3999900" cy="3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Antarktida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hojný, rychlý plavec (25km/h)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neživí se kraby, filtruje  kril hřebenovitými zuby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po rozmnožování zůstává  samec se samicí a mládětem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ponor do 40 m na 5 minut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cs" sz="1600"/>
              <a:t>NEJ:</a:t>
            </a:r>
            <a:r>
              <a:rPr lang="cs" sz="1600"/>
              <a:t> nejvíce se vzdaluje od moře - byl viděn až 100 km daleko od vody a ve výškách až 1 000 m nad mořem</a:t>
            </a:r>
            <a:endParaRPr sz="1600"/>
          </a:p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4756200" y="1339800"/>
            <a:ext cx="3999900" cy="34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Antarkti</a:t>
            </a:r>
            <a:r>
              <a:rPr lang="cs" sz="1600"/>
              <a:t>da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samotář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2,5 cm dlouhé špičáky - loví tuleně, tučňáky, známy jsou i útoky na lidi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cs" sz="1600"/>
              <a:t>ZAJÍMAVOST: </a:t>
            </a:r>
            <a:r>
              <a:rPr lang="cs" sz="1600"/>
              <a:t>plave pomocí předních ploutví</a:t>
            </a:r>
            <a:endParaRPr sz="160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8700" y="3178375"/>
            <a:ext cx="3134900" cy="18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87900" y="2865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200"/>
              <a:t>rypouš sloní			čepcol hřebenatý</a:t>
            </a:r>
            <a:endParaRPr b="1" sz="3200"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75000" y="1243350"/>
            <a:ext cx="4618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Antarktida, Jižní Amerika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souboje o teritorium - nadouvání nosu, řev, rány tělem i hlavou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březost trvá 11 měsíců, mládě je kojeno cca 21 dní, matka ztrácí ⅓ své hmotnosti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ponor do 600 m na 20 minut - ryby a olihně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cs" sz="1500"/>
              <a:t>NEJ: </a:t>
            </a:r>
            <a:r>
              <a:rPr lang="cs" sz="1500"/>
              <a:t>nejtěžší - 4 tuny (4x-5x více než samice) + nejhlubší ponor - rekord: 2 000 m</a:t>
            </a:r>
            <a:endParaRPr sz="1500"/>
          </a:p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4572000" y="1243350"/>
            <a:ext cx="4514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Severní Amerika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samotář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mládě dlouhé 1,1 m, váha 30 kg, odstaveno již po 5 dnech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cs" sz="1500"/>
              <a:t>ZAJÍMAVOST:</a:t>
            </a:r>
            <a:r>
              <a:rPr lang="cs" sz="1500"/>
              <a:t> doba rozmnožování  zastrašování soků pomocí “červeného balónu” = nafouklá blána z vnitřní části nosu (L nosní dírky)</a:t>
            </a:r>
            <a:endParaRPr sz="1500"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7863" l="0" r="0" t="14665"/>
          <a:stretch/>
        </p:blipFill>
        <p:spPr>
          <a:xfrm>
            <a:off x="831550" y="3476675"/>
            <a:ext cx="3105400" cy="160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375" y="3249323"/>
            <a:ext cx="2750325" cy="182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87900" y="2973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200"/>
              <a:t>tuleň bajkalský		tuleň pruhovaný</a:t>
            </a:r>
            <a:endParaRPr b="1" sz="3200"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87900" y="1275500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Bajkalské jezero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jeden z nejmenších tuleňů (1,2 - 1,4 m)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dožívá se až 55 let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samice se často páří se stejným samcem po mnoho let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cs" sz="1500"/>
              <a:t>ZAJÍMAVOST:</a:t>
            </a:r>
            <a:r>
              <a:rPr lang="cs" sz="1500"/>
              <a:t> jediný výhradně sladkovodní druh</a:t>
            </a:r>
            <a:endParaRPr sz="1500"/>
          </a:p>
        </p:txBody>
      </p:sp>
      <p:sp>
        <p:nvSpPr>
          <p:cNvPr id="112" name="Google Shape;112;p19"/>
          <p:cNvSpPr txBox="1"/>
          <p:nvPr>
            <p:ph idx="2" type="body"/>
          </p:nvPr>
        </p:nvSpPr>
        <p:spPr>
          <a:xfrm>
            <a:off x="4500575" y="1275500"/>
            <a:ext cx="4255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Tichý oceán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v období rozmnožování probíhá na krách a ledovcích, léto tráví na otevřeném moři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cs" sz="1500"/>
              <a:t>ZAJÍMAVOST:</a:t>
            </a:r>
            <a:r>
              <a:rPr lang="cs" sz="1500"/>
              <a:t> nejpestřejší druh tuleně</a:t>
            </a:r>
            <a:endParaRPr sz="1500"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20968" l="7390" r="0" t="11303"/>
          <a:stretch/>
        </p:blipFill>
        <p:spPr>
          <a:xfrm>
            <a:off x="4082650" y="2678900"/>
            <a:ext cx="4791324" cy="23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87900" y="3723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200"/>
              <a:t>tuleň Weddellův		tuleň vousatý</a:t>
            </a:r>
            <a:endParaRPr b="1" sz="3200"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87900" y="12112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Antarktické vody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dlouhé horní řezáky pro vykousávání dýchacích otvorů v ledu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potravou jsou ryby a olihně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cs" sz="1500"/>
              <a:t>NEJ: </a:t>
            </a:r>
            <a:r>
              <a:rPr lang="cs" sz="1500"/>
              <a:t>ponor do 500 m na dobu  1 hodiny</a:t>
            </a:r>
            <a:endParaRPr sz="1500"/>
          </a:p>
        </p:txBody>
      </p:sp>
      <p:sp>
        <p:nvSpPr>
          <p:cNvPr id="120" name="Google Shape;120;p20"/>
          <p:cNvSpPr txBox="1"/>
          <p:nvPr>
            <p:ph idx="2" type="body"/>
          </p:nvPr>
        </p:nvSpPr>
        <p:spPr>
          <a:xfrm>
            <a:off x="4756200" y="12862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Severní ledový oceán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potravu tvoří škeble a hlavonožci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cs" sz="1500"/>
              <a:t>ZAJÍMAVOST:</a:t>
            </a:r>
            <a:r>
              <a:rPr lang="cs" sz="1500"/>
              <a:t> nejvousatější tuleń (hledání potravy)</a:t>
            </a:r>
            <a:endParaRPr sz="1500"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350" y="2645225"/>
            <a:ext cx="3400875" cy="22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250" y="2914677"/>
            <a:ext cx="2360575" cy="17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87900" y="2222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100"/>
              <a:t>tuleň středomořský	tuleň karibský</a:t>
            </a:r>
            <a:endParaRPr b="1" sz="3100"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87900" y="1296950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Středozemní moře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málo společenský (páry matka-mládě/malé skupiny bývají od sebe vzdáleny)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cs" sz="1600"/>
              <a:t>ZAJÍMAVOST:</a:t>
            </a:r>
            <a:r>
              <a:rPr lang="cs" sz="1600"/>
              <a:t> jeden z nejohroženějších tuleňů</a:t>
            </a:r>
            <a:endParaRPr sz="1600"/>
          </a:p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874050" y="1350500"/>
            <a:ext cx="3999900" cy="35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Karibské moře, Mexický záliv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†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oficiálně prohlášen za vyhynulého v roce 2008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Proč? Vyloven.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 sz="1600"/>
              <a:t>Úbytek tuleňů: </a:t>
            </a:r>
            <a:r>
              <a:rPr lang="cs" sz="1600"/>
              <a:t>znečištění moří, odpadky, hluk, ničení oblastí tuleni používaných k rozmnožování, nepřiměřený výlov ryb a jiných mořských živočichů, lov,...</a:t>
            </a:r>
            <a:endParaRPr sz="1600"/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0" r="0" t="29942"/>
          <a:stretch/>
        </p:blipFill>
        <p:spPr>
          <a:xfrm>
            <a:off x="756050" y="3205299"/>
            <a:ext cx="3517950" cy="18167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 flipH="1" rot="10800000">
            <a:off x="4296975" y="921375"/>
            <a:ext cx="867900" cy="21540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