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4" r:id="rId3"/>
    <p:sldId id="259" r:id="rId4"/>
    <p:sldId id="272" r:id="rId5"/>
    <p:sldId id="273" r:id="rId6"/>
    <p:sldId id="269" r:id="rId7"/>
    <p:sldId id="264" r:id="rId8"/>
    <p:sldId id="270" r:id="rId9"/>
    <p:sldId id="265" r:id="rId10"/>
    <p:sldId id="266" r:id="rId11"/>
    <p:sldId id="271" r:id="rId12"/>
    <p:sldId id="267" r:id="rId13"/>
    <p:sldId id="275" r:id="rId14"/>
    <p:sldId id="263" r:id="rId15"/>
    <p:sldId id="260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52" autoAdjust="0"/>
    <p:restoredTop sz="94660"/>
  </p:normalViewPr>
  <p:slideViewPr>
    <p:cSldViewPr snapToGrid="0">
      <p:cViewPr varScale="1">
        <p:scale>
          <a:sx n="80" d="100"/>
          <a:sy n="80" d="100"/>
        </p:scale>
        <p:origin x="81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1-15T20:28:57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24575,'0'0'-8191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A0FFD5-8A8C-3E37-FFE2-26FAC7D68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720B9E4-FA9A-B019-9AE9-E82F9B90F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394985-DAA5-8D94-6E0A-288385E4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9E46-9000-4D1D-B673-F7B8809105D2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62EADF-0F80-F963-B793-A9130EDBB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D33BE0-C05B-AB8B-2791-A75FD7754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9E26-541E-4842-A587-FFFF8BCAB8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512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A4193A-CE21-4FB4-401D-A2753A178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7FBC3A0-B338-AEB2-A853-05E3AAEBE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ADD6E2E-5BBE-8D28-3B04-5F85D6E18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9E46-9000-4D1D-B673-F7B8809105D2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5FB7F4-366B-1C07-0E20-E0779338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53E932-732A-6E63-ECB7-583516D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9E26-541E-4842-A587-FFFF8BCAB8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148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A65B9BF-AD85-0734-2811-77F425ADDA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D621A59-72D0-288C-A0D9-92141EDBEE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D72CF64-DA2D-D7D9-95DA-862054620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9E46-9000-4D1D-B673-F7B8809105D2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E3B0E1-7C98-E037-807E-8C7307A5D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B8FD5FE-93A9-09A6-2C96-99A0124FA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9E26-541E-4842-A587-FFFF8BCAB8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98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198CF3-FA31-1CC6-E3F8-2BE47ECB1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0F34CC-BA36-13F1-5447-3969B873B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236736-6252-16AB-3FCF-10DB7D90B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9E46-9000-4D1D-B673-F7B8809105D2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813C24D-9DAC-945A-3239-FC8D959B5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45405D-5048-42FE-2055-B43817B74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9E26-541E-4842-A587-FFFF8BCAB8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598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0E500B-49D0-5E82-3C42-67522B4E2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5A762DA-34A1-8D98-D364-B84C06AFF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2FD5700-4E79-538C-1119-89727E068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9E46-9000-4D1D-B673-F7B8809105D2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886F51-6330-2DB7-9BC0-4E7171A0A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DE93DB-5E86-9D0C-C9D6-AF597BF0F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9E26-541E-4842-A587-FFFF8BCAB8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06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88A155-2E4F-9603-C4AF-E955A047A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9841D9-20D7-0197-10E0-87AA0D827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CAFF17-74FA-6E06-55D5-6A73221211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55D32E2-8722-310D-E63E-44717810D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9E46-9000-4D1D-B673-F7B8809105D2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BA4FCC-0677-EDEE-2D27-0C62FB1D4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12884FB-C4D3-3FD4-EC6A-02B8CDA56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9E26-541E-4842-A587-FFFF8BCAB8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28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558ED9-6D26-789B-5B75-DAFAFBE4D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74C995F-F001-5887-0882-7A304A5FD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B442AEA-5C32-D4E4-E496-82AFAEEB9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EC6CFAD-85FE-04A9-D8C0-8918CC642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0BD977A8-3045-1F6F-684A-D97603E5D3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36F4733-BCA7-6C1A-EC3E-9B5551597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9E46-9000-4D1D-B673-F7B8809105D2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8723E61-035A-6EF6-D534-F1B0F2789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8F2FB43-4D44-862C-FCAF-88CA76296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9E26-541E-4842-A587-FFFF8BCAB8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687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636CCB-E5D2-0A8E-E625-4C2231C12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00C2010-C5D1-D402-FC18-188F192BB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9E46-9000-4D1D-B673-F7B8809105D2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6826FAD-6130-3573-330B-46CDFB845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768B3CD-C8C7-2DC2-97BF-8CC971A81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9E26-541E-4842-A587-FFFF8BCAB8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206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C04FABB-3D49-FCE6-514C-494ADBEA5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9E46-9000-4D1D-B673-F7B8809105D2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50A7DD0-E541-8CF7-693B-915760134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C454C2A-8770-72AF-8600-8E9601F53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9E26-541E-4842-A587-FFFF8BCAB8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00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30F0FE-18D6-E69F-4693-34AFBC93D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4D8CE1-1976-C673-D02D-F65E4774F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C890FE6-1854-2DF6-3611-D5AF77627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9691B2-C01C-A54C-4AA1-897F763D1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9E46-9000-4D1D-B673-F7B8809105D2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CF489A5-8535-237B-59F0-05F4F5A8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BD6C238-E737-A21D-9792-39C226102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9E26-541E-4842-A587-FFFF8BCAB8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604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713FFE-9CF9-D8A9-DED7-74B49319E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681FE2D-5636-58B5-872F-A5100C28D2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9A60E6E-C862-7D5C-D2B7-0BF058210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4B2DBEB-4124-7B0B-6D1E-D9D905F4D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69E46-9000-4D1D-B673-F7B8809105D2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D2815C4-7884-5839-C1ED-0DE5D47BD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F42430C-ACBD-4363-236D-1F6A0601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F9E26-541E-4842-A587-FFFF8BCAB8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429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516E13D-B4BD-3272-B03D-887C65338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95B9C1-CEFE-2B9C-5E93-6E98316F7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BB51DE-E345-CDAE-336B-288EC7F6AB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69E46-9000-4D1D-B673-F7B8809105D2}" type="datetimeFigureOut">
              <a:rPr lang="cs-CZ" smtClean="0"/>
              <a:t>18.01.2023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C35024-DDF4-6B22-45A6-5635547AE8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F42862-3137-8F08-8B9D-879B09B7F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F9E26-541E-4842-A587-FFFF8BCAB84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435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ru/photo/1407104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ssicone" TargetMode="External"/><Relationship Id="rId7" Type="http://schemas.openxmlformats.org/officeDocument/2006/relationships/hyperlink" Target="https://commons.wikimedia.org/wiki/File:Artiodactyla_phylogeny_%28ita%29.png" TargetMode="External"/><Relationship Id="rId2" Type="http://schemas.openxmlformats.org/officeDocument/2006/relationships/hyperlink" Target="https://doi.org/10.2307/138164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Roh_(biologie)#Dut%C3%BD" TargetMode="External"/><Relationship Id="rId5" Type="http://schemas.openxmlformats.org/officeDocument/2006/relationships/hyperlink" Target="https://cs.wikipedia.org/wiki/Parohy" TargetMode="External"/><Relationship Id="rId4" Type="http://schemas.openxmlformats.org/officeDocument/2006/relationships/hyperlink" Target="https://link.springer.com/chapter/10.1007/978-1-4613-8966-8_5#preview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cs/photo/1407104?utm_content=shareClip&amp;utm_medium=referral&amp;utm_source=pxhere" TargetMode="External"/><Relationship Id="rId13" Type="http://schemas.openxmlformats.org/officeDocument/2006/relationships/hyperlink" Target="https://www.dreamstime.com/royalty-free-stock-image-fighting-giraffes-etosha-national-park-namibia-image1308696" TargetMode="External"/><Relationship Id="rId3" Type="http://schemas.openxmlformats.org/officeDocument/2006/relationships/hyperlink" Target="https://commons.wikimedia.org/wiki/File:Climacoceras_gentryi_e.jpg#/media/File:Climacoceras_gentryi_e.jpg" TargetMode="External"/><Relationship Id="rId7" Type="http://schemas.openxmlformats.org/officeDocument/2006/relationships/hyperlink" Target="https://pxhere.com/cs/photo/1414571?utm_content=shareClip&amp;utm_medium=referral&amp;utm_source=pxhere" TargetMode="External"/><Relationship Id="rId12" Type="http://schemas.openxmlformats.org/officeDocument/2006/relationships/hyperlink" Target="https://wellcomecollection.org/works/sh473qj8" TargetMode="External"/><Relationship Id="rId17" Type="http://schemas.openxmlformats.org/officeDocument/2006/relationships/hyperlink" Target="https://pxhere.com/cs/photo/1407104" TargetMode="External"/><Relationship Id="rId2" Type="http://schemas.openxmlformats.org/officeDocument/2006/relationships/hyperlink" Target="https://www.freepik.com/premium-photo/portrait-reticulated-giraffe-giraffa-camelopardalis-reticulata-also-known-as-somali-giraffe_26224800.htm#query=reticulated%20giraffe&amp;position=24&amp;from_view=keyword" TargetMode="External"/><Relationship Id="rId16" Type="http://schemas.openxmlformats.org/officeDocument/2006/relationships/hyperlink" Target="https://commons.wikimedia.org/w/index.php?curid=5194342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/index.php?curid=14334955" TargetMode="External"/><Relationship Id="rId11" Type="http://schemas.openxmlformats.org/officeDocument/2006/relationships/hyperlink" Target="https://boneclones.com/product/okapi-skull-BC-039" TargetMode="External"/><Relationship Id="rId5" Type="http://schemas.openxmlformats.org/officeDocument/2006/relationships/hyperlink" Target="https://pxhere.com/cs/photo/801445?utm_content=shareClip&amp;utm_medium=referral&amp;utm_source=pxhere" TargetMode="External"/><Relationship Id="rId15" Type="http://schemas.openxmlformats.org/officeDocument/2006/relationships/hyperlink" Target="https://www.helago-cz.cz/eshop-lebka-kravy.html" TargetMode="External"/><Relationship Id="rId10" Type="http://schemas.openxmlformats.org/officeDocument/2006/relationships/hyperlink" Target="https://doi.org/10.1111/brv.12597" TargetMode="External"/><Relationship Id="rId4" Type="http://schemas.openxmlformats.org/officeDocument/2006/relationships/hyperlink" Target="https://www.afrikaonline.cz/okapi-pruhovana-okapia-johnstoni/" TargetMode="External"/><Relationship Id="rId9" Type="http://schemas.openxmlformats.org/officeDocument/2006/relationships/hyperlink" Target="http://www.wildlife-pictures-online.com/giraffe-truly-unique.html" TargetMode="External"/><Relationship Id="rId14" Type="http://schemas.openxmlformats.org/officeDocument/2006/relationships/hyperlink" Target="https://www.preparace-visnak.cz/preparace/preparace-trofeji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5E8547AD-2B25-CCAC-C2A1-3AF38D051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560320" y="2062162"/>
            <a:ext cx="9144000" cy="2387600"/>
          </a:xfrm>
        </p:spPr>
        <p:txBody>
          <a:bodyPr/>
          <a:lstStyle/>
          <a:p>
            <a:r>
              <a:rPr lang="cs-CZ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Osikony</a:t>
            </a:r>
            <a:b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žirafí růžky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69E51948-F765-879E-FD09-0A497F358C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560320" y="4449762"/>
            <a:ext cx="9144000" cy="1655762"/>
          </a:xfrm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Barbora Pikulová</a:t>
            </a:r>
          </a:p>
        </p:txBody>
      </p:sp>
    </p:spTree>
    <p:extLst>
      <p:ext uri="{BB962C8B-B14F-4D97-AF65-F5344CB8AC3E}">
        <p14:creationId xmlns:p14="http://schemas.microsoft.com/office/powerpoint/2010/main" val="377644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0089F9-D858-A175-4D82-AAAEABF05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637"/>
            <a:ext cx="12191999" cy="1143794"/>
          </a:xfrm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Jaký je rozdíl mezi růžky žiraf a okapi?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70AFEC4-83F1-AF28-FD36-823EECCED2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6416" y="999331"/>
            <a:ext cx="5530372" cy="4611688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Žirafy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mladí samci mají na bázi šev, který potvrzuje chrupavčitý původ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zdůrazněn vrstvou sekundární kosti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starších samců šev postupně mizí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vrstva sekundární kosti se rozšíří a překryje šev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2D3149C-D774-1ED7-948D-CA46B86F2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4435" y="999331"/>
            <a:ext cx="5051680" cy="4611688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Okapi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šev je vyhlazený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není přítomna sekundární kost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proto se jeví jako kostěný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výrůstek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539986A-E5DC-795D-5880-91554EF1D5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92" b="15289"/>
          <a:stretch/>
        </p:blipFill>
        <p:spPr>
          <a:xfrm>
            <a:off x="8747759" y="4526373"/>
            <a:ext cx="2682246" cy="1980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50F5BA2-0EAB-3010-AF91-7F7905C3E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1758" y="4621019"/>
            <a:ext cx="2640000" cy="1980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05E137E4-175F-D71C-C534-75291727DB3F}"/>
              </a:ext>
            </a:extLst>
          </p:cNvPr>
          <p:cNvSpPr txBox="1"/>
          <p:nvPr/>
        </p:nvSpPr>
        <p:spPr>
          <a:xfrm>
            <a:off x="9422674" y="6488668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Lebka okapi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3C9F906-1547-6627-748B-22AE46B16E67}"/>
              </a:ext>
            </a:extLst>
          </p:cNvPr>
          <p:cNvSpPr txBox="1"/>
          <p:nvPr/>
        </p:nvSpPr>
        <p:spPr>
          <a:xfrm>
            <a:off x="2098244" y="6506373"/>
            <a:ext cx="2986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Lebka dospělého samce žirafy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CB426B7-E333-C919-1456-F535F1FA45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04" b="72361"/>
          <a:stretch/>
        </p:blipFill>
        <p:spPr>
          <a:xfrm>
            <a:off x="5745242" y="4526373"/>
            <a:ext cx="2189033" cy="19800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0B5ABA7-A5F5-6114-633D-F1E059CB97FF}"/>
              </a:ext>
            </a:extLst>
          </p:cNvPr>
          <p:cNvSpPr txBox="1"/>
          <p:nvPr/>
        </p:nvSpPr>
        <p:spPr>
          <a:xfrm>
            <a:off x="6397100" y="6508516"/>
            <a:ext cx="1135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 švu </a:t>
            </a:r>
          </a:p>
        </p:txBody>
      </p:sp>
    </p:spTree>
    <p:extLst>
      <p:ext uri="{BB962C8B-B14F-4D97-AF65-F5344CB8AC3E}">
        <p14:creationId xmlns:p14="http://schemas.microsoft.com/office/powerpoint/2010/main" val="13124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F1206B-ABEE-5A1F-9795-4E5C587DA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"/>
            <a:ext cx="12192000" cy="1038224"/>
          </a:xfrm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Jaký je rozdíl mezi růžky žiraf a okapi?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CFAA794-E51E-7490-3828-08CDEF55C3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3425" y="1162050"/>
            <a:ext cx="5286375" cy="5014913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Žirafy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obou pohlaví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válcovitý tvar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samců se zkracují a jsou lysé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 koncích, samice mají chomáč chlupů</a:t>
            </a: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6E08799-1A12-B323-E073-CA7419226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599" y="1162050"/>
            <a:ext cx="5438775" cy="5014913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Okapi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pouze samci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poměrně malé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zužují se směrem k vrcholu – hrot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samice mají hrbolky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A80D3B2-E550-FB85-FE1A-5E72CB1957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568" y="4058870"/>
            <a:ext cx="2252571" cy="262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3945267-385D-5ABE-7F47-EE73D467015D}"/>
              </a:ext>
            </a:extLst>
          </p:cNvPr>
          <p:cNvSpPr txBox="1"/>
          <p:nvPr/>
        </p:nvSpPr>
        <p:spPr>
          <a:xfrm>
            <a:off x="3509333" y="6620195"/>
            <a:ext cx="14077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© </a:t>
            </a:r>
            <a:r>
              <a:rPr lang="cs-CZ" sz="1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Scotch</a:t>
            </a:r>
            <a:r>
              <a:rPr lang="cs-CZ" sz="12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Macaskill</a:t>
            </a:r>
            <a:endParaRPr lang="cs-CZ" sz="1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cs-CZ" dirty="0"/>
            </a:b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25D989D-9DB0-368F-627F-D03786118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59" t="5810" r="4044" b="17414"/>
          <a:stretch/>
        </p:blipFill>
        <p:spPr>
          <a:xfrm>
            <a:off x="8396170" y="4058870"/>
            <a:ext cx="2175042" cy="26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4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51F4CD-72B9-27BD-DA76-67405E184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428"/>
            <a:ext cx="10515600" cy="971948"/>
          </a:xfrm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Srovnání růžků s rohy a parohy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5135C7-41DC-6366-AB2E-736159A929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1695450"/>
            <a:ext cx="5181600" cy="4824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Rohy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Bovidae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duté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kožní původ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jsou tvořeny rohovinou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neustále rostou a prodlužují se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02C7888-DB2E-AB8F-EC03-31AD5201A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19275"/>
            <a:ext cx="5181600" cy="4824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Parohy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pouze u samců (vyjma sobů)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kostěný původ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osrstění – není trvalé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větví se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vytloukány a shoz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84F5832-8955-77F5-99FC-11BEB72A3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0" y="3901119"/>
            <a:ext cx="1714605" cy="252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1AAC573-2CEE-4120-3755-D4563A410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325" y="4338000"/>
            <a:ext cx="2991098" cy="2520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7FCEEF2-49E0-BBC1-5650-41A23EC829BB}"/>
              </a:ext>
            </a:extLst>
          </p:cNvPr>
          <p:cNvSpPr txBox="1"/>
          <p:nvPr/>
        </p:nvSpPr>
        <p:spPr>
          <a:xfrm>
            <a:off x="379872" y="940922"/>
            <a:ext cx="11584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Osikony</a:t>
            </a:r>
            <a:r>
              <a:rPr lang="cs-C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 liší svým unikátním vývojem a permanentním pokrytím kůže a srstí. </a:t>
            </a:r>
          </a:p>
        </p:txBody>
      </p:sp>
    </p:spTree>
    <p:extLst>
      <p:ext uri="{BB962C8B-B14F-4D97-AF65-F5344CB8AC3E}">
        <p14:creationId xmlns:p14="http://schemas.microsoft.com/office/powerpoint/2010/main" val="342011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1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94380EB0-723C-4671-8759-29E481FA3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4147" y="44442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cs-CZ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Děkuji </a:t>
            </a:r>
            <a:br>
              <a:rPr lang="cs-CZ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 Vaši pozornost!</a:t>
            </a:r>
          </a:p>
        </p:txBody>
      </p:sp>
    </p:spTree>
    <p:extLst>
      <p:ext uri="{BB962C8B-B14F-4D97-AF65-F5344CB8AC3E}">
        <p14:creationId xmlns:p14="http://schemas.microsoft.com/office/powerpoint/2010/main" val="400948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398D3-774B-2C60-4583-6C3297FDF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454" y="360217"/>
            <a:ext cx="10515600" cy="641639"/>
          </a:xfrm>
        </p:spPr>
        <p:txBody>
          <a:bodyPr>
            <a:normAutofit/>
          </a:bodyPr>
          <a:lstStyle/>
          <a:p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Zdroje: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5D89C0-3356-92CD-42BA-F68AD672F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54" y="1114426"/>
            <a:ext cx="1051560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Solounias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N. (1988). Prevalence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Ossicones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Giraffidae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Artiodactyla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Mammalia).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Journal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Mammalogy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69(4), 845–848.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https://doi.org/10.2307/1381645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https://en.wikipedia.org/wiki/Ossicone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Churcher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Ch. (1990).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Cranial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Appendages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Giraffoidea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Horns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Pronghorns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cs-CZ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Antlers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https://link.springer.com/chapter/10.1007/978-1-4613-8966-8_5#preview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https://cs.wikipedia.org/wiki/Parohy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https://cs.wikipedia.org/wiki/Roh_(biologie)#Dut%C3%BD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https://commons.wikimedia.org/wiki/File:Artiodactyla_phylogeny_%28ita%29.png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1400" b="0" i="0" dirty="0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Janis, C.M., &amp; Theodor, J.M. (2014). </a:t>
            </a:r>
            <a:r>
              <a:rPr lang="cs-CZ" sz="1400" b="0" i="0" dirty="0" err="1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Cranial</a:t>
            </a:r>
            <a:r>
              <a:rPr lang="cs-CZ" sz="1400" b="0" i="0" dirty="0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 and </a:t>
            </a:r>
            <a:r>
              <a:rPr lang="cs-CZ" sz="1400" b="0" i="0" dirty="0" err="1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postcranial</a:t>
            </a:r>
            <a:r>
              <a:rPr lang="cs-CZ" sz="1400" b="0" i="0" dirty="0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cs-CZ" sz="1400" b="0" i="0" dirty="0" err="1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morphological</a:t>
            </a:r>
            <a:r>
              <a:rPr lang="cs-CZ" sz="1400" b="0" i="0" dirty="0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 data in </a:t>
            </a:r>
            <a:r>
              <a:rPr lang="cs-CZ" sz="1400" b="0" i="0" dirty="0" err="1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ruminant</a:t>
            </a:r>
            <a:r>
              <a:rPr lang="cs-CZ" sz="1400" b="0" i="0" dirty="0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cs-CZ" sz="1400" b="0" i="0" dirty="0" err="1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phylogenetics</a:t>
            </a:r>
            <a:r>
              <a:rPr lang="cs-CZ" sz="1400" b="0" i="0" dirty="0">
                <a:solidFill>
                  <a:srgbClr val="2E414F"/>
                </a:solidFill>
                <a:effectLst/>
                <a:latin typeface="Roboto" panose="02000000000000000000" pitchFamily="2" charset="0"/>
              </a:rPr>
              <a:t>.</a:t>
            </a: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cs-CZ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52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3D9E16-5CB1-5D2C-0AEA-C52015722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18" y="120852"/>
            <a:ext cx="10515600" cy="581173"/>
          </a:xfrm>
        </p:spPr>
        <p:txBody>
          <a:bodyPr>
            <a:normAutofit/>
          </a:bodyPr>
          <a:lstStyle/>
          <a:p>
            <a:r>
              <a:rPr lang="cs-CZ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Zdroje fotografií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AFA646-9255-1E3C-9A06-00B1922C6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218" y="609600"/>
            <a:ext cx="11979563" cy="6334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Úvodní fotografie:</a:t>
            </a:r>
          </a:p>
          <a:p>
            <a:pPr marL="0" indent="0">
              <a:buNone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https://www.freepik.com/premium-photo/portrait-reticulated-giraffe-giraffa-camelopardalis-reticulata-also-known-as-somali-giraffe_26224800.htm#query=reticulated%20giraffe&amp;position=24&amp;from_view=keyword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Climacocertidae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https://commons.wikimedia.org/wiki/File:Climacoceras_gentryi_e.jpg#/media/File:Climacoceras_gentryi_e.jpg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Okapi: 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https://www.afrikaonline.cz/okapi-pruhovana-okapia-johnstoni/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https://pxhere.com/cs/photo/801445?utm_content=shareClip&amp;utm_medium=referral&amp;utm_source=pxhere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cs-CZ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derekkeats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cs-CZ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Flickr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Okapi (Okapia </a:t>
            </a:r>
            <a:r>
              <a:rPr lang="cs-CZ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johnstoni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CC BY-SA 2.0, 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https://commons.wikimedia.org/w/index.php?curid=14334955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Žirafa: 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https://pxhere.com/cs/photo/1414571?utm_content=shareClip&amp;utm_medium=referral&amp;utm_source=pxhere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https://pxhere.com/cs/photo/1407104?utm_content=shareClip&amp;utm_medium=referral&amp;utm_source=pxhere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http://www.wildlife-pictures-online.com/giraffe-truly-unique.html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Vývoj růžků: </a:t>
            </a:r>
            <a:r>
              <a:rPr lang="en-US" sz="1200" b="0" i="0" dirty="0" err="1">
                <a:solidFill>
                  <a:srgbClr val="1C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Nasoori</a:t>
            </a:r>
            <a:r>
              <a:rPr lang="en-US" sz="1200" b="0" i="0" dirty="0">
                <a:solidFill>
                  <a:srgbClr val="1C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A. (2020), Formation, structure, and function of extra-skeletal bones in mammals. Biol Rev, 95: 986-1019. </a:t>
            </a:r>
            <a:r>
              <a:rPr lang="en-US" sz="1200" b="0" i="0" u="none" strike="noStrike" dirty="0">
                <a:solidFill>
                  <a:srgbClr val="00527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https://doi.org/10.1111/brv.12597</a:t>
            </a:r>
            <a:endParaRPr lang="cs-CZ" sz="1200" b="0" i="0" u="none" strike="noStrike" dirty="0">
              <a:solidFill>
                <a:srgbClr val="005274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Lebka okapi: 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https://boneclones.com/product/okapi-skull-BC-039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Lebka dospělého ♂ žirafy: 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https://wellcomecollection.org/works/sh473qj8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Souboj žiraf: 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https://www.dreamstime.com/royalty-free-stock-image-fighting-giraffes-etosha-national-park-namibia-image1308696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 1308696 ©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Ecophoto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| Dreamstime.com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Parohy: 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https://www.preparace-visnak.cz/preparace/preparace-trofeji/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Lebka krávy: 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https://www.helago-cz.cz/eshop-lebka-kravy.html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Mapa výskytu žiraf: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Autor: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Narayanese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Wikipedie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 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jazyce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angličtina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Based on File:Giraffa camelopardalis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distribution.svg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User:Mysid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User:Middayexpress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which in turn is based on the IUCN Red List of Threatened Species (specifically http://www.iucnredlist.org/technical-documents/spatial-data downloaded on 2010-11-04). Updated to show the split into 4 species and Rothschild&amp;#039;s giraffe being subsumed into the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nubian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subspecies. Also modified subspecies border according to http://www.cell.com/current-biology/abstract/S0960-9822(16)30787-4, CC BY-SA 3.0,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https://commons.wikimedia.org/w/index.php?curid=51943420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Výskyt okapi: </a:t>
            </a:r>
            <a:r>
              <a:rPr lang="cs-CZ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https://www.afrikaonline.cz/okapi-pruhovana-okapia-johnstoni/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https://pxhere.com/cs/photo/1407104</a:t>
            </a: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0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CFF4D79-E6DB-53D2-63DD-EB52AD9C6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64" y="146870"/>
            <a:ext cx="7200000" cy="288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753D95C-1C84-EE63-AE17-E0C9DA0582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899" b="2079"/>
          <a:stretch/>
        </p:blipFill>
        <p:spPr>
          <a:xfrm>
            <a:off x="5914089" y="3224980"/>
            <a:ext cx="5458694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1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C27BBE-7902-BA4E-18AE-AE241517A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0518"/>
            <a:ext cx="10515600" cy="1013324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Žirafovití (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Giraffidae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99D26B-142C-FA62-40CC-037D20A46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8250"/>
            <a:ext cx="10515600" cy="4643401"/>
          </a:xfrm>
        </p:spPr>
        <p:txBody>
          <a:bodyPr/>
          <a:lstStyle/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sudokopytníci (</a:t>
            </a:r>
            <a:r>
              <a:rPr lang="cs-CZ" i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cs-CZ" b="0" i="1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rtiodactyla</a:t>
            </a:r>
            <a:r>
              <a:rPr lang="cs-CZ" b="0" i="0" dirty="0">
                <a:solidFill>
                  <a:srgbClr val="2021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recentní rody: žirafa a okapi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 fosilních zástupců původně </a:t>
            </a:r>
            <a:r>
              <a:rPr lang="cs-CZ" dirty="0" err="1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osikony</a:t>
            </a:r>
            <a:r>
              <a:rPr lang="cs-CZ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cs-CZ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považovány za kostěné výrůstky – vyvráceno </a:t>
            </a:r>
          </a:p>
          <a:p>
            <a:pPr marL="0" indent="0">
              <a:buNone/>
            </a:pPr>
            <a:r>
              <a:rPr lang="cs-CZ" dirty="0">
                <a:solidFill>
                  <a:srgbClr val="2021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u 5-8 vzorků</a:t>
            </a:r>
          </a:p>
          <a:p>
            <a:pPr>
              <a:buFont typeface="Symbol" panose="05050102010706020507" pitchFamily="18" charset="2"/>
              <a:buChar char="-"/>
            </a:pPr>
            <a:endParaRPr lang="cs-CZ" dirty="0">
              <a:solidFill>
                <a:srgbClr val="2021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1F38843-3822-2363-E79D-7C81A3105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290" y="3429000"/>
            <a:ext cx="3532710" cy="324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B3ECCEB-9717-B46A-5DEC-81238E57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8" t="1706"/>
          <a:stretch/>
        </p:blipFill>
        <p:spPr>
          <a:xfrm>
            <a:off x="8029575" y="976349"/>
            <a:ext cx="3787764" cy="565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0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F8627-919C-3449-241A-1619F8D2E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3600"/>
          </a:xfrm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Žirafa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F8D23D-CD49-69E2-D464-0CBCBC845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1478"/>
            <a:ext cx="10515600" cy="4785485"/>
          </a:xfrm>
        </p:spPr>
        <p:txBody>
          <a:bodyPr/>
          <a:lstStyle/>
          <a:p>
            <a:pPr>
              <a:buFont typeface="Symbol" panose="05050102010706020507" pitchFamily="18" charset="2"/>
              <a:buChar char="-"/>
            </a:pPr>
            <a:r>
              <a:rPr lang="cs-CZ" dirty="0"/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rod</a:t>
            </a:r>
            <a:r>
              <a:rPr lang="cs-CZ" dirty="0"/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nejvyšších živočichů s průměrnou výškou 4-5,5 metrů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biotopy: suché savany a otevřené pláně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výskyt: Jižní Afrika, Jihoafrická republika, Namibie, Botswana, Zimbabwe, Mosambik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 – ohrožené druhy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7 státech vyhynuly (D.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Attenborough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žijí ve stádech (10-70 kusů, průměrně 20)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C710ADE-A542-C3F4-E7BD-8E6C01B6B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255" y="3026484"/>
            <a:ext cx="4193857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9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8B7101-4451-28D3-BBDF-779CFE480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100"/>
            <a:ext cx="10515600" cy="1095375"/>
          </a:xfrm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Okapi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2124F2-750B-34B4-DB82-4D5B37A5C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4468"/>
            <a:ext cx="10515600" cy="4805363"/>
          </a:xfrm>
        </p:spPr>
        <p:txBody>
          <a:bodyPr/>
          <a:lstStyle/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průměrná výška: okolo 1,5 metru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biotop: nepřístupné deštné pralesy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výskyt: kolem řeky Kongo v Demokratické republice Kongo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žijí samotářsky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lze považovat za „živoucí fosilii“ (pozůstatek třetihorních žiraf)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933C107-ECE2-347C-3CF4-4C5F97375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350" y="4036219"/>
            <a:ext cx="2857500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3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30E928-B0B3-C28C-FA1C-9F5F93DDF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111"/>
            <a:ext cx="10515600" cy="1009651"/>
          </a:xfrm>
        </p:spPr>
        <p:txBody>
          <a:bodyPr/>
          <a:lstStyle/>
          <a:p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Climacoceratidae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E7F09D-05E6-D0C1-D7A3-3AC818335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9699"/>
            <a:ext cx="10515600" cy="4351338"/>
          </a:xfrm>
        </p:spPr>
        <p:txBody>
          <a:bodyPr/>
          <a:lstStyle/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vyhynulá čeleď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patřící do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Giraffoidea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zástupci: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Climacoceras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Prolibytherium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D5F7FE0-0720-7FB6-A548-BB84B05CD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4888" y="776963"/>
            <a:ext cx="440608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5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0E9767-634E-397D-52B9-91BDF2024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1404"/>
            <a:ext cx="10515600" cy="1204041"/>
          </a:xfrm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Růžky (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osikony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41BAD2-2F86-D26F-2E82-0B61A3EF6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4785"/>
            <a:ext cx="10713506" cy="4489884"/>
          </a:xfrm>
        </p:spPr>
        <p:txBody>
          <a:bodyPr/>
          <a:lstStyle/>
          <a:p>
            <a:pPr>
              <a:buFont typeface="Symbol" panose="05050102010706020507" pitchFamily="18" charset="2"/>
              <a:buChar char="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kuželovité či sloupcovité výběžky trvale pokryté kůží a srstí</a:t>
            </a:r>
          </a:p>
          <a:p>
            <a:pPr>
              <a:buFont typeface="Symbol" panose="05050102010706020507" pitchFamily="18" charset="2"/>
              <a:buChar char="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počet je variabilní (2-4)</a:t>
            </a:r>
          </a:p>
          <a:p>
            <a:pPr>
              <a:buFont typeface="Symbol" panose="05050102010706020507" pitchFamily="18" charset="2"/>
              <a:buChar char="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chrupavčitý původ</a:t>
            </a:r>
          </a:p>
          <a:p>
            <a:pPr>
              <a:buFont typeface="Symbol" panose="05050102010706020507" pitchFamily="18" charset="2"/>
              <a:buChar char="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připojení báze k lebce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vaskularizovanou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inervovanou pojivovou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tkání </a:t>
            </a:r>
          </a:p>
          <a:p>
            <a:pPr>
              <a:buFont typeface="Symbol" panose="05050102010706020507" pitchFamily="18" charset="2"/>
              <a:buChar char="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projev pohlavního dimorfismu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Rukopis 10">
                <a:extLst>
                  <a:ext uri="{FF2B5EF4-FFF2-40B4-BE49-F238E27FC236}">
                    <a16:creationId xmlns:a16="http://schemas.microsoft.com/office/drawing/2014/main" id="{E54E54B4-5555-02F5-9082-B5FCC5343E5F}"/>
                  </a:ext>
                </a:extLst>
              </p14:cNvPr>
              <p14:cNvContentPartPr/>
              <p14:nvPr/>
            </p14:nvContentPartPr>
            <p14:xfrm>
              <a:off x="4017640" y="6141902"/>
              <a:ext cx="360" cy="360"/>
            </p14:xfrm>
          </p:contentPart>
        </mc:Choice>
        <mc:Fallback xmlns="">
          <p:pic>
            <p:nvPicPr>
              <p:cNvPr id="11" name="Rukopis 10">
                <a:extLst>
                  <a:ext uri="{FF2B5EF4-FFF2-40B4-BE49-F238E27FC236}">
                    <a16:creationId xmlns:a16="http://schemas.microsoft.com/office/drawing/2014/main" id="{E54E54B4-5555-02F5-9082-B5FCC5343E5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08640" y="613290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xtovéPole 19">
            <a:extLst>
              <a:ext uri="{FF2B5EF4-FFF2-40B4-BE49-F238E27FC236}">
                <a16:creationId xmlns:a16="http://schemas.microsoft.com/office/drawing/2014/main" id="{1FFDBF83-00BC-7F72-8C8A-C345703EB2EC}"/>
              </a:ext>
            </a:extLst>
          </p:cNvPr>
          <p:cNvSpPr txBox="1"/>
          <p:nvPr/>
        </p:nvSpPr>
        <p:spPr>
          <a:xfrm>
            <a:off x="5015347" y="4057524"/>
            <a:ext cx="2161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růžky</a:t>
            </a:r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DFF17AC9-3417-A07B-E19A-360F4A428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439" y="4068050"/>
            <a:ext cx="3789380" cy="2520000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6BB9EF83-8D7E-930E-27D5-A6654E22E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182" y="4057524"/>
            <a:ext cx="405201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5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BFBB4D-E414-E890-1C66-18CA23756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5"/>
            <a:ext cx="10515600" cy="1120775"/>
          </a:xfrm>
        </p:spPr>
        <p:txBody>
          <a:bodyPr/>
          <a:lstStyle/>
          <a:p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Využití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D5BC7E-25BA-D5A4-9407-0FB60647CC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5900"/>
            <a:ext cx="6981825" cy="2457450"/>
          </a:xfrm>
        </p:spPr>
        <p:txBody>
          <a:bodyPr>
            <a:normAutofit/>
          </a:bodyPr>
          <a:lstStyle/>
          <a:p>
            <a:pPr>
              <a:buFont typeface="Symbol" panose="05050102010706020507" pitchFamily="18" charset="2"/>
              <a:buChar char="-"/>
            </a:pPr>
            <a:r>
              <a:rPr lang="cs-CZ" dirty="0"/>
              <a:t>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jsou využívány v bojích mezi samci, které mohou vést k usmrcení soka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spekulace o významu v rámci termoregulace  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marL="0" indent="0">
              <a:buNone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 </a:t>
            </a:r>
            <a:r>
              <a:rPr lang="cs-CZ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Proč?</a:t>
            </a:r>
          </a:p>
          <a:p>
            <a:pPr marL="0" indent="0">
              <a:buNone/>
            </a:pP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82B6992-34C3-AED2-CC50-120905B3A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057" y="549000"/>
            <a:ext cx="3840000" cy="5760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67BBFF2-5EFF-A14F-7E99-C2BC4A9553AA}"/>
              </a:ext>
            </a:extLst>
          </p:cNvPr>
          <p:cNvSpPr txBox="1"/>
          <p:nvPr/>
        </p:nvSpPr>
        <p:spPr>
          <a:xfrm>
            <a:off x="628649" y="3943350"/>
            <a:ext cx="688657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6325" indent="85725" algn="ctr">
              <a:buNone/>
            </a:pP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Díky inervaci a velkému krevnímu </a:t>
            </a:r>
          </a:p>
          <a:p>
            <a:pPr marL="1076325" indent="85725" algn="ctr">
              <a:buNone/>
            </a:pPr>
            <a:r>
              <a:rPr lang="cs-C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zásobení výrůstků, což může zabránit přehřátí organismu.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4483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80378B-2022-8F07-A7DA-1C0D7DA4A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26" y="142487"/>
            <a:ext cx="6429376" cy="1325563"/>
          </a:xfrm>
        </p:spPr>
        <p:txBody>
          <a:bodyPr/>
          <a:lstStyle/>
          <a:p>
            <a:pPr algn="ctr"/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Vývoj růžků u žiraf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490A4D-CB39-76C6-9CD2-0B50FCBE18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5969" y="1690688"/>
            <a:ext cx="5480532" cy="4680672"/>
          </a:xfrm>
        </p:spPr>
        <p:txBody>
          <a:bodyPr/>
          <a:lstStyle/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epifyzární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původ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vývoji nejprve chrupavka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postupně se zvětšuje, osifikuje  a </a:t>
            </a:r>
            <a:b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srůstá s lebkou 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mladí jedinci: šev na bázi</a:t>
            </a:r>
          </a:p>
          <a:p>
            <a:pPr>
              <a:buFont typeface="Symbol" panose="05050102010706020507" pitchFamily="18" charset="2"/>
              <a:buChar char="-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 starších jedinců absence švu</a:t>
            </a:r>
          </a:p>
          <a:p>
            <a:pPr>
              <a:buFont typeface="Symbol" panose="05050102010706020507" pitchFamily="18" charset="2"/>
              <a:buChar char="-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D4926E8-FFAC-E87C-75DE-BBAC2F4F1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50" y="1609950"/>
            <a:ext cx="5409441" cy="3780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40C5652-1708-B526-75FB-2739F1F174A2}"/>
              </a:ext>
            </a:extLst>
          </p:cNvPr>
          <p:cNvSpPr txBox="1"/>
          <p:nvPr/>
        </p:nvSpPr>
        <p:spPr>
          <a:xfrm>
            <a:off x="6572251" y="5478808"/>
            <a:ext cx="52189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Zdroj: </a:t>
            </a:r>
            <a:r>
              <a:rPr lang="cs-CZ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Nasoori</a:t>
            </a: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(2020): </a:t>
            </a:r>
            <a:r>
              <a:rPr lang="en-US" sz="1700" i="0" dirty="0">
                <a:solidFill>
                  <a:srgbClr val="1C1D1E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Formation, structure, and function of extra-skeletal bones in mammals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376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</TotalTime>
  <Words>1115</Words>
  <Application>Microsoft Office PowerPoint</Application>
  <PresentationFormat>Širokoúhlá obrazovka</PresentationFormat>
  <Paragraphs>114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Roboto</vt:lpstr>
      <vt:lpstr>Symbol</vt:lpstr>
      <vt:lpstr>Times New Roman</vt:lpstr>
      <vt:lpstr>Motiv Office</vt:lpstr>
      <vt:lpstr>Osikony žirafí růžky </vt:lpstr>
      <vt:lpstr>Prezentace aplikace PowerPoint</vt:lpstr>
      <vt:lpstr>Žirafovití (Giraffidae)</vt:lpstr>
      <vt:lpstr>Žirafa</vt:lpstr>
      <vt:lpstr>Okapi</vt:lpstr>
      <vt:lpstr>Climacoceratidae</vt:lpstr>
      <vt:lpstr>Růžky (osikony)</vt:lpstr>
      <vt:lpstr>   Využití</vt:lpstr>
      <vt:lpstr>      Vývoj růžků u žiraf </vt:lpstr>
      <vt:lpstr>Jaký je rozdíl mezi růžky žiraf a okapi?</vt:lpstr>
      <vt:lpstr>Jaký je rozdíl mezi růžky žiraf a okapi?</vt:lpstr>
      <vt:lpstr>Srovnání růžků s rohy a parohy</vt:lpstr>
      <vt:lpstr>Děkuji  za Vaši pozornost!</vt:lpstr>
      <vt:lpstr>Zdroje:</vt:lpstr>
      <vt:lpstr>Zdroje fotografií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Ossicones </dc:title>
  <dc:creator>Barbora Pikulová</dc:creator>
  <cp:lastModifiedBy>Barbora Pikulová</cp:lastModifiedBy>
  <cp:revision>41</cp:revision>
  <dcterms:created xsi:type="dcterms:W3CDTF">2023-01-15T09:09:44Z</dcterms:created>
  <dcterms:modified xsi:type="dcterms:W3CDTF">2023-01-18T21:47:22Z</dcterms:modified>
</cp:coreProperties>
</file>