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336" r:id="rId2"/>
    <p:sldId id="258" r:id="rId3"/>
    <p:sldId id="278" r:id="rId4"/>
    <p:sldId id="284" r:id="rId5"/>
    <p:sldId id="310" r:id="rId6"/>
    <p:sldId id="281" r:id="rId7"/>
    <p:sldId id="275" r:id="rId8"/>
    <p:sldId id="298" r:id="rId9"/>
    <p:sldId id="301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11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FF"/>
    <a:srgbClr val="CC3300"/>
    <a:srgbClr val="FF9900"/>
    <a:srgbClr val="CC9900"/>
    <a:srgbClr val="FF0000"/>
    <a:srgbClr val="FFFF00"/>
    <a:srgbClr val="00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75" autoAdjust="0"/>
    <p:restoredTop sz="94689" autoAdjust="0"/>
  </p:normalViewPr>
  <p:slideViewPr>
    <p:cSldViewPr>
      <p:cViewPr varScale="1">
        <p:scale>
          <a:sx n="156" d="100"/>
          <a:sy n="156" d="100"/>
        </p:scale>
        <p:origin x="183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Ivanov" userId="a7c08d9f-9114-49ca-9fc1-d87f6d7e87ed" providerId="ADAL" clId="{07F1937A-AC5F-47EC-819B-DCA55159DE1B}"/>
    <pc:docChg chg="custSel modSld">
      <pc:chgData name="Martin Ivanov" userId="a7c08d9f-9114-49ca-9fc1-d87f6d7e87ed" providerId="ADAL" clId="{07F1937A-AC5F-47EC-819B-DCA55159DE1B}" dt="2021-09-29T10:29:32.811" v="18" actId="20577"/>
      <pc:docMkLst>
        <pc:docMk/>
      </pc:docMkLst>
      <pc:sldChg chg="modSp mod">
        <pc:chgData name="Martin Ivanov" userId="a7c08d9f-9114-49ca-9fc1-d87f6d7e87ed" providerId="ADAL" clId="{07F1937A-AC5F-47EC-819B-DCA55159DE1B}" dt="2021-09-29T10:29:32.811" v="18" actId="20577"/>
        <pc:sldMkLst>
          <pc:docMk/>
          <pc:sldMk cId="0" sldId="278"/>
        </pc:sldMkLst>
        <pc:spChg chg="mod">
          <ac:chgData name="Martin Ivanov" userId="a7c08d9f-9114-49ca-9fc1-d87f6d7e87ed" providerId="ADAL" clId="{07F1937A-AC5F-47EC-819B-DCA55159DE1B}" dt="2021-09-29T10:29:32.811" v="18" actId="20577"/>
          <ac:spMkLst>
            <pc:docMk/>
            <pc:sldMk cId="0" sldId="278"/>
            <ac:spMk id="266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0C22C4-4565-4AF3-87EA-285E7BF025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D518FB7-9E8D-43E7-A730-2FE8FE1372A5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3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B771FC8-99E6-42B2-9DB9-8255A6ADF6C2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4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72CD927-0EB5-4819-992A-17C7556E78FC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5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F518412-B215-4096-A4EC-FA39A1318016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6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7E87BB-3B06-42E2-A58D-424B85B1BE80}" type="slidenum">
              <a:rPr lang="cs-CZ" altLang="cs-CZ" sz="1200"/>
              <a:pPr/>
              <a:t>11</a:t>
            </a:fld>
            <a:endParaRPr lang="cs-CZ" altLang="cs-CZ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3549-4E22-41A1-80CC-F2BE4BB1EA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915313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1495-D89C-4E01-A9D3-6AC9B252F9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05912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C9D0-EF36-490C-A04F-9340C893B1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211326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3244-E6B8-4597-BF19-F9D2B22DF4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77429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C59E-3A8D-4B0B-A1A3-F9304F33E8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694639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A8F9-BD9D-4E7E-8D86-9BEFB5C130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10050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FFBA-8280-44D0-995E-1C4ACA9B3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216713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24E3-C71B-4B5E-834F-FC2CBC5A09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857943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22D7-4071-4B0D-B4A8-5B4FCE4A2E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05066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1308-080E-4182-8135-DA6688B28C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24366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B06F-BF8D-41F5-9061-38C2AB8789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533273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2C592-1EE8-4C82-A84E-37ECC52BCF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514600"/>
            <a:ext cx="8135937" cy="533400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Chladné klimatické výkyvy,</a:t>
            </a:r>
            <a:br>
              <a:rPr lang="cs-CZ" altLang="cs-CZ" sz="4000" b="1" dirty="0">
                <a:solidFill>
                  <a:srgbClr val="FFCC66"/>
                </a:solidFill>
                <a:latin typeface="Comic Sans MS" panose="030F0702030302020204" pitchFamily="66" charset="0"/>
              </a:rPr>
            </a:br>
            <a:r>
              <a:rPr lang="cs-CZ" altLang="cs-CZ" sz="4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přehled glaciálů</a:t>
            </a:r>
            <a:endParaRPr lang="cs-CZ" altLang="cs-CZ" sz="40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" y="6324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 dirty="0">
                <a:solidFill>
                  <a:srgbClr val="FFCC66"/>
                </a:solidFill>
                <a:latin typeface="Arial" panose="020B0604020202020204" pitchFamily="34" charset="0"/>
              </a:rPr>
              <a:t>Martin Ivanov, Ústav geologických věd, </a:t>
            </a:r>
            <a:r>
              <a:rPr lang="cs-CZ" altLang="cs-CZ" sz="1200" dirty="0" err="1">
                <a:solidFill>
                  <a:srgbClr val="FFCC66"/>
                </a:solidFill>
                <a:latin typeface="Arial" panose="020B0604020202020204" pitchFamily="34" charset="0"/>
              </a:rPr>
              <a:t>Př.F</a:t>
            </a:r>
            <a:r>
              <a:rPr lang="cs-CZ" altLang="cs-CZ" sz="1200" dirty="0">
                <a:solidFill>
                  <a:srgbClr val="FFCC66"/>
                </a:solidFill>
                <a:latin typeface="Arial" panose="020B0604020202020204" pitchFamily="34" charset="0"/>
              </a:rPr>
              <a:t>. MU, Brno </a:t>
            </a:r>
          </a:p>
        </p:txBody>
      </p:sp>
    </p:spTree>
    <p:extLst>
      <p:ext uri="{BB962C8B-B14F-4D97-AF65-F5344CB8AC3E}">
        <p14:creationId xmlns:p14="http://schemas.microsoft.com/office/powerpoint/2010/main" val="18267619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6084888" y="52705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tektonicky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zdvihlé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oblasti -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odnos materiálu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+ ukládání štěrků (např. Rýn)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6084888" y="1196975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řeky obecně mělké, meandrující. Hluboká údolí a zářezy - pouze vzácně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084888" y="1989138"/>
            <a:ext cx="2895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kontinentální Evropa - permafrost chybí, avšak sezónní mrazová aktivita se objevila během svrchního pliocénu</a:t>
            </a:r>
          </a:p>
        </p:txBody>
      </p:sp>
      <p:pic>
        <p:nvPicPr>
          <p:cNvPr id="5125" name="Picture 8" descr="reuve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9050"/>
            <a:ext cx="5867400" cy="4552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47625" y="4633913"/>
            <a:ext cx="557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Směry toků řek na hranici svrchního pliocénu a spodního pleistocénu (asi 2,4 Ma).</a:t>
            </a: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177800" y="5157788"/>
            <a:ext cx="2233613" cy="15811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miocén-pliocén - transport chemicky rezistentních minerálů a hornin (křemen nebo pazourek) - </a:t>
            </a:r>
            <a:r>
              <a:rPr lang="cs-CZ" altLang="cs-CZ" sz="1400" b="1">
                <a:latin typeface="Comic Sans MS" panose="030F0702030302020204" pitchFamily="66" charset="0"/>
              </a:rPr>
              <a:t>dlouhodobé zvětrávání v humidním teplém klimatu</a:t>
            </a:r>
          </a:p>
        </p:txBody>
      </p:sp>
      <p:sp>
        <p:nvSpPr>
          <p:cNvPr id="5128" name="Oval 17"/>
          <p:cNvSpPr>
            <a:spLocks noChangeArrowheads="1"/>
          </p:cNvSpPr>
          <p:nvPr/>
        </p:nvSpPr>
        <p:spPr bwMode="auto">
          <a:xfrm>
            <a:off x="2928938" y="1141413"/>
            <a:ext cx="1930400" cy="1135062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9" name="Rectangle 18"/>
          <p:cNvSpPr>
            <a:spLocks noChangeArrowheads="1"/>
          </p:cNvSpPr>
          <p:nvPr/>
        </p:nvSpPr>
        <p:spPr bwMode="auto">
          <a:xfrm>
            <a:off x="6084888" y="134938"/>
            <a:ext cx="2971800" cy="307816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/>
          </a:p>
        </p:txBody>
      </p:sp>
      <p:sp>
        <p:nvSpPr>
          <p:cNvPr id="5130" name="Rectangle 19"/>
          <p:cNvSpPr>
            <a:spLocks noChangeArrowheads="1"/>
          </p:cNvSpPr>
          <p:nvPr/>
        </p:nvSpPr>
        <p:spPr bwMode="auto">
          <a:xfrm>
            <a:off x="6110288" y="16033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Pliocén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225" y="4252913"/>
            <a:ext cx="2260600" cy="3048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Tektonika stále důležitá </a:t>
            </a:r>
          </a:p>
        </p:txBody>
      </p:sp>
      <p:sp>
        <p:nvSpPr>
          <p:cNvPr id="5132" name="Text Box 29"/>
          <p:cNvSpPr txBox="1">
            <a:spLocks noChangeArrowheads="1"/>
          </p:cNvSpPr>
          <p:nvPr/>
        </p:nvSpPr>
        <p:spPr bwMode="auto">
          <a:xfrm>
            <a:off x="3924300" y="106363"/>
            <a:ext cx="1944688" cy="7302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1000-1500 m eroze v oblasti Barentsova moře (2,3-2,5 Ma)</a:t>
            </a:r>
          </a:p>
        </p:txBody>
      </p:sp>
      <p:sp>
        <p:nvSpPr>
          <p:cNvPr id="5133" name="Text Box 31"/>
          <p:cNvSpPr txBox="1">
            <a:spLocks noChangeArrowheads="1"/>
          </p:cNvSpPr>
          <p:nvPr/>
        </p:nvSpPr>
        <p:spPr bwMode="auto">
          <a:xfrm>
            <a:off x="2625725" y="6308725"/>
            <a:ext cx="2233613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3,2-2,7 Ma – vyšší zastoupení IRD (první větší zalednění)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5134" name="Text Box 33"/>
          <p:cNvSpPr txBox="1">
            <a:spLocks noChangeArrowheads="1"/>
          </p:cNvSpPr>
          <p:nvPr/>
        </p:nvSpPr>
        <p:spPr bwMode="auto">
          <a:xfrm>
            <a:off x="2627313" y="5381625"/>
            <a:ext cx="2233612" cy="8223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2,5-2,3 Ma – vyšší zastoupení  IRD, mocné zastoupení glacigenních sedimentů – silná eroze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5135" name="Rectangle 34"/>
          <p:cNvSpPr>
            <a:spLocks noChangeArrowheads="1"/>
          </p:cNvSpPr>
          <p:nvPr/>
        </p:nvSpPr>
        <p:spPr bwMode="auto">
          <a:xfrm>
            <a:off x="2535238" y="4987925"/>
            <a:ext cx="266541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Oblast Barentsova moře</a:t>
            </a:r>
          </a:p>
        </p:txBody>
      </p:sp>
      <p:sp>
        <p:nvSpPr>
          <p:cNvPr id="5136" name="Text Box 35"/>
          <p:cNvSpPr txBox="1">
            <a:spLocks noChangeArrowheads="1"/>
          </p:cNvSpPr>
          <p:nvPr/>
        </p:nvSpPr>
        <p:spPr bwMode="auto">
          <a:xfrm>
            <a:off x="1817688" y="908050"/>
            <a:ext cx="1385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Arial" panose="020B0604020202020204" pitchFamily="34" charset="0"/>
              </a:rPr>
              <a:t>Baltský říční systém</a:t>
            </a:r>
          </a:p>
        </p:txBody>
      </p:sp>
      <p:sp>
        <p:nvSpPr>
          <p:cNvPr id="5137" name="Line 36"/>
          <p:cNvSpPr>
            <a:spLocks noChangeShapeType="1"/>
          </p:cNvSpPr>
          <p:nvPr/>
        </p:nvSpPr>
        <p:spPr bwMode="auto">
          <a:xfrm>
            <a:off x="2627313" y="1268413"/>
            <a:ext cx="288925" cy="2159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8" name="Line 28"/>
          <p:cNvSpPr>
            <a:spLocks noChangeShapeType="1"/>
          </p:cNvSpPr>
          <p:nvPr/>
        </p:nvSpPr>
        <p:spPr bwMode="auto">
          <a:xfrm>
            <a:off x="4859338" y="6597650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9" name="Line 32"/>
          <p:cNvSpPr>
            <a:spLocks noChangeShapeType="1"/>
          </p:cNvSpPr>
          <p:nvPr/>
        </p:nvSpPr>
        <p:spPr bwMode="auto">
          <a:xfrm>
            <a:off x="4846638" y="6092825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40" name="Group 41"/>
          <p:cNvGrpSpPr>
            <a:grpSpLocks/>
          </p:cNvGrpSpPr>
          <p:nvPr/>
        </p:nvGrpSpPr>
        <p:grpSpPr bwMode="auto">
          <a:xfrm>
            <a:off x="5962650" y="3357563"/>
            <a:ext cx="3108325" cy="3498850"/>
            <a:chOff x="3650" y="2115"/>
            <a:chExt cx="1958" cy="2204"/>
          </a:xfrm>
        </p:grpSpPr>
        <p:pic>
          <p:nvPicPr>
            <p:cNvPr id="5141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06" r="74359"/>
            <a:stretch>
              <a:fillRect/>
            </a:stretch>
          </p:blipFill>
          <p:spPr bwMode="auto">
            <a:xfrm>
              <a:off x="3650" y="2115"/>
              <a:ext cx="1683" cy="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2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98" t="41606" r="19757"/>
            <a:stretch>
              <a:fillRect/>
            </a:stretch>
          </p:blipFill>
          <p:spPr bwMode="auto">
            <a:xfrm>
              <a:off x="5290" y="2115"/>
              <a:ext cx="318" cy="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44658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e/ea/Barents_Sea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2400"/>
            <a:ext cx="70167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1572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5988050" y="884238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MAAT &lt; 0 °C – kryoturbace, mrazové trhliny, mrazové klíny (Belgie, Nizozemsko)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5988050" y="1951038"/>
            <a:ext cx="297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MWT (vzduch): -12 až –18 °C </a:t>
            </a:r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5988050" y="233203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permafrost</a:t>
            </a: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5988050" y="115888"/>
            <a:ext cx="3048000" cy="25209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6000750" y="141288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spodní pleistocén</a:t>
            </a:r>
          </a:p>
        </p:txBody>
      </p:sp>
      <p:sp>
        <p:nvSpPr>
          <p:cNvPr id="7175" name="Line 23"/>
          <p:cNvSpPr>
            <a:spLocks noChangeShapeType="1"/>
          </p:cNvSpPr>
          <p:nvPr/>
        </p:nvSpPr>
        <p:spPr bwMode="auto">
          <a:xfrm>
            <a:off x="2987675" y="5416550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696913" y="3908425"/>
            <a:ext cx="2290762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1,5-1,3 Ma – vyšší zastoupení IRD rozsáhlé ledovce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7177" name="Line 25"/>
          <p:cNvSpPr>
            <a:spLocks noChangeShapeType="1"/>
          </p:cNvSpPr>
          <p:nvPr/>
        </p:nvSpPr>
        <p:spPr bwMode="auto">
          <a:xfrm>
            <a:off x="2987675" y="3217863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Text Box 26"/>
          <p:cNvSpPr txBox="1">
            <a:spLocks noChangeArrowheads="1"/>
          </p:cNvSpPr>
          <p:nvPr/>
        </p:nvSpPr>
        <p:spPr bwMode="auto">
          <a:xfrm>
            <a:off x="696913" y="2987675"/>
            <a:ext cx="2279650" cy="83026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Od 1,3 Ma – opakovaný postup ledovců. 1,1 Ma – nejstarší datované ledovcové sedimenty (tilly) norského šelfu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7179" name="Text Box 27"/>
          <p:cNvSpPr txBox="1">
            <a:spLocks noChangeArrowheads="1"/>
          </p:cNvSpPr>
          <p:nvPr/>
        </p:nvSpPr>
        <p:spPr bwMode="auto">
          <a:xfrm>
            <a:off x="696913" y="5094288"/>
            <a:ext cx="2292350" cy="64611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2,3-1,5 Ma – málo IRD v oblasti Barentsova moře (ledovce nedosáhly k pobřeží)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7180" name="Line 28"/>
          <p:cNvSpPr>
            <a:spLocks noChangeShapeType="1"/>
          </p:cNvSpPr>
          <p:nvPr/>
        </p:nvSpPr>
        <p:spPr bwMode="auto">
          <a:xfrm>
            <a:off x="2987675" y="4005263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Rectangle 29"/>
          <p:cNvSpPr>
            <a:spLocks noChangeArrowheads="1"/>
          </p:cNvSpPr>
          <p:nvPr/>
        </p:nvSpPr>
        <p:spPr bwMode="auto">
          <a:xfrm>
            <a:off x="3924300" y="4338638"/>
            <a:ext cx="204788" cy="2193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2" name="Rectangle 30"/>
          <p:cNvSpPr>
            <a:spLocks noChangeArrowheads="1"/>
          </p:cNvSpPr>
          <p:nvPr/>
        </p:nvSpPr>
        <p:spPr bwMode="auto">
          <a:xfrm>
            <a:off x="3924300" y="3690938"/>
            <a:ext cx="204788" cy="588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3" name="Rectangle 31"/>
          <p:cNvSpPr>
            <a:spLocks noChangeArrowheads="1"/>
          </p:cNvSpPr>
          <p:nvPr/>
        </p:nvSpPr>
        <p:spPr bwMode="auto">
          <a:xfrm>
            <a:off x="3924300" y="2754313"/>
            <a:ext cx="204788" cy="8778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4" name="Rectangle 32"/>
          <p:cNvSpPr>
            <a:spLocks noChangeArrowheads="1"/>
          </p:cNvSpPr>
          <p:nvPr/>
        </p:nvSpPr>
        <p:spPr bwMode="auto">
          <a:xfrm>
            <a:off x="696913" y="2624138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Oblast Barentsova moře</a:t>
            </a:r>
          </a:p>
        </p:txBody>
      </p:sp>
      <p:sp>
        <p:nvSpPr>
          <p:cNvPr id="7185" name="Text Box 33"/>
          <p:cNvSpPr txBox="1">
            <a:spLocks noChangeArrowheads="1"/>
          </p:cNvSpPr>
          <p:nvPr/>
        </p:nvSpPr>
        <p:spPr bwMode="auto">
          <a:xfrm>
            <a:off x="179388" y="188913"/>
            <a:ext cx="53292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Dánsko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předelsterské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glacigenní sedimenty pouze sporadické, nejstarší –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menapské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, spíše ale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cromerské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(střední pleistocén)</a:t>
            </a:r>
          </a:p>
        </p:txBody>
      </p:sp>
      <p:sp>
        <p:nvSpPr>
          <p:cNvPr id="7186" name="Text Box 34"/>
          <p:cNvSpPr txBox="1">
            <a:spLocks noChangeArrowheads="1"/>
          </p:cNvSpPr>
          <p:nvPr/>
        </p:nvSpPr>
        <p:spPr bwMode="auto">
          <a:xfrm>
            <a:off x="179388" y="1196975"/>
            <a:ext cx="5329237" cy="7302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Holandsko, Německo (sever), Británie</a:t>
            </a:r>
            <a:r>
              <a:rPr lang="cs-CZ" altLang="cs-CZ" sz="1400">
                <a:latin typeface="Comic Sans MS" panose="030F0702030302020204" pitchFamily="66" charset="0"/>
              </a:rPr>
              <a:t> – předelsterská zalednění doložena pouze IRD, která byla přinesena </a:t>
            </a:r>
            <a:r>
              <a:rPr lang="cs-CZ" altLang="cs-CZ" sz="1400" b="1">
                <a:latin typeface="Comic Sans MS" panose="030F0702030302020204" pitchFamily="66" charset="0"/>
              </a:rPr>
              <a:t>Baltským říčním systémem</a:t>
            </a:r>
            <a:r>
              <a:rPr lang="cs-CZ" altLang="cs-CZ" sz="1400">
                <a:latin typeface="Comic Sans MS" panose="030F0702030302020204" pitchFamily="66" charset="0"/>
              </a:rPr>
              <a:t> (např. pískovce východobaltské oblasti).</a:t>
            </a:r>
            <a:endParaRPr lang="cs-CZ" altLang="cs-CZ" sz="1400" b="1">
              <a:latin typeface="Comic Sans MS" panose="030F0702030302020204" pitchFamily="66" charset="0"/>
            </a:endParaRPr>
          </a:p>
        </p:txBody>
      </p:sp>
      <p:sp>
        <p:nvSpPr>
          <p:cNvPr id="7187" name="Rectangle 36"/>
          <p:cNvSpPr>
            <a:spLocks noChangeArrowheads="1"/>
          </p:cNvSpPr>
          <p:nvPr/>
        </p:nvSpPr>
        <p:spPr bwMode="auto">
          <a:xfrm>
            <a:off x="6008688" y="549275"/>
            <a:ext cx="28797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Chladné výkyvy – sev. Evropa</a:t>
            </a:r>
          </a:p>
        </p:txBody>
      </p:sp>
      <p:pic>
        <p:nvPicPr>
          <p:cNvPr id="7188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7" r="74359" b="12717"/>
          <a:stretch>
            <a:fillRect/>
          </a:stretch>
        </p:blipFill>
        <p:spPr bwMode="auto">
          <a:xfrm>
            <a:off x="4130675" y="2755900"/>
            <a:ext cx="40417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8" t="42441" r="19757" b="12717"/>
          <a:stretch>
            <a:fillRect/>
          </a:stretch>
        </p:blipFill>
        <p:spPr bwMode="auto">
          <a:xfrm>
            <a:off x="8174038" y="2747963"/>
            <a:ext cx="766762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600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47638" y="76200"/>
            <a:ext cx="471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spodní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stř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pleistocén – sv. Evropa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181600" y="3695700"/>
            <a:ext cx="396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donské zalednění - nejrozsáhlejší zalednění ve středním Rusku. Donská pánev - nejméně 1 horizont s eratickými valouny - zřejmě ještě starší zalednění (méně plošně rozsáhlé)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5181600" y="59436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nahromadění tillových usazenin (60% granitoidů má velikost balvanů), glaciolakustrinní sedimenty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28600" y="6354763"/>
            <a:ext cx="4800600" cy="314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Přeorientování toků řek do jejich dnešní podoby. </a:t>
            </a:r>
          </a:p>
        </p:txBody>
      </p:sp>
      <p:pic>
        <p:nvPicPr>
          <p:cNvPr id="8198" name="Picture 12" descr="dongla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19163"/>
            <a:ext cx="4699000" cy="4289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20"/>
          <p:cNvSpPr txBox="1">
            <a:spLocks noChangeArrowheads="1"/>
          </p:cNvSpPr>
          <p:nvPr/>
        </p:nvSpPr>
        <p:spPr bwMode="auto">
          <a:xfrm>
            <a:off x="254000" y="919163"/>
            <a:ext cx="1676400" cy="3048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Klasty v matrix</a:t>
            </a:r>
          </a:p>
        </p:txBody>
      </p:sp>
      <p:sp>
        <p:nvSpPr>
          <p:cNvPr id="8200" name="Line 21"/>
          <p:cNvSpPr>
            <a:spLocks noChangeShapeType="1"/>
          </p:cNvSpPr>
          <p:nvPr/>
        </p:nvSpPr>
        <p:spPr bwMode="auto">
          <a:xfrm flipH="1">
            <a:off x="609600" y="1452563"/>
            <a:ext cx="533400" cy="533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266700" y="19859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9900"/>
                </a:solidFill>
                <a:latin typeface="Comic Sans MS" panose="030F0702030302020204" pitchFamily="66" charset="0"/>
              </a:rPr>
              <a:t>SW</a:t>
            </a:r>
          </a:p>
        </p:txBody>
      </p:sp>
      <p:sp>
        <p:nvSpPr>
          <p:cNvPr id="8202" name="Text Box 23"/>
          <p:cNvSpPr txBox="1">
            <a:spLocks noChangeArrowheads="1"/>
          </p:cNvSpPr>
          <p:nvPr/>
        </p:nvSpPr>
        <p:spPr bwMode="auto">
          <a:xfrm>
            <a:off x="990600" y="11858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9900"/>
                </a:solidFill>
                <a:latin typeface="Comic Sans MS" panose="030F0702030302020204" pitchFamily="66" charset="0"/>
              </a:rPr>
              <a:t>NE</a:t>
            </a:r>
          </a:p>
        </p:txBody>
      </p:sp>
      <p:sp>
        <p:nvSpPr>
          <p:cNvPr id="8203" name="Rectangle 24"/>
          <p:cNvSpPr>
            <a:spLocks noChangeArrowheads="1"/>
          </p:cNvSpPr>
          <p:nvPr/>
        </p:nvSpPr>
        <p:spPr bwMode="auto">
          <a:xfrm>
            <a:off x="5181600" y="49530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korelace – pylové analýzy (Polsko), tillové usazeniny ‘cromerského komplexu’ (záp. Evropa),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Mammuthus trogontherii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na Ruské plošině</a:t>
            </a:r>
          </a:p>
        </p:txBody>
      </p:sp>
      <p:sp>
        <p:nvSpPr>
          <p:cNvPr id="8204" name="Text Box 25"/>
          <p:cNvSpPr txBox="1">
            <a:spLocks noChangeArrowheads="1"/>
          </p:cNvSpPr>
          <p:nvPr/>
        </p:nvSpPr>
        <p:spPr bwMode="auto">
          <a:xfrm>
            <a:off x="107950" y="476250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Donský glaciál</a:t>
            </a:r>
          </a:p>
        </p:txBody>
      </p:sp>
      <p:sp>
        <p:nvSpPr>
          <p:cNvPr id="8205" name="Text Box 26"/>
          <p:cNvSpPr txBox="1">
            <a:spLocks noChangeArrowheads="1"/>
          </p:cNvSpPr>
          <p:nvPr/>
        </p:nvSpPr>
        <p:spPr bwMode="auto">
          <a:xfrm>
            <a:off x="217488" y="5300663"/>
            <a:ext cx="4786312" cy="9540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Donský glaciál</a:t>
            </a:r>
            <a:r>
              <a:rPr lang="cs-CZ" altLang="cs-CZ" sz="1400">
                <a:latin typeface="Comic Sans MS" panose="030F0702030302020204" pitchFamily="66" charset="0"/>
              </a:rPr>
              <a:t> – 650 Ka (OIS 16) - časově odpovídá cromerskému komplexu (spodní střední pleistocén). V nadloží tillu jsou interglaciální sedimenty s cromerskou faunou (Tiraspol) a komplexem půd. </a:t>
            </a:r>
          </a:p>
        </p:txBody>
      </p:sp>
      <p:sp>
        <p:nvSpPr>
          <p:cNvPr id="8206" name="Line 27"/>
          <p:cNvSpPr>
            <a:spLocks noChangeShapeType="1"/>
          </p:cNvSpPr>
          <p:nvPr/>
        </p:nvSpPr>
        <p:spPr bwMode="auto">
          <a:xfrm flipV="1">
            <a:off x="3779838" y="3860800"/>
            <a:ext cx="287337" cy="863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7" name="Text Box 28"/>
          <p:cNvSpPr txBox="1">
            <a:spLocks noChangeArrowheads="1"/>
          </p:cNvSpPr>
          <p:nvPr/>
        </p:nvSpPr>
        <p:spPr bwMode="auto">
          <a:xfrm>
            <a:off x="2411413" y="4686300"/>
            <a:ext cx="1676400" cy="5175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Pouze zde jasně doloženo</a:t>
            </a:r>
          </a:p>
        </p:txBody>
      </p:sp>
      <p:grpSp>
        <p:nvGrpSpPr>
          <p:cNvPr id="8208" name="Group 31"/>
          <p:cNvGrpSpPr>
            <a:grpSpLocks/>
          </p:cNvGrpSpPr>
          <p:nvPr/>
        </p:nvGrpSpPr>
        <p:grpSpPr bwMode="auto">
          <a:xfrm>
            <a:off x="5940425" y="0"/>
            <a:ext cx="3192463" cy="3644900"/>
            <a:chOff x="5874" y="73"/>
            <a:chExt cx="3018" cy="3266"/>
          </a:xfrm>
        </p:grpSpPr>
        <p:pic>
          <p:nvPicPr>
            <p:cNvPr id="8210" name="Picture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10" r="74359" b="29883"/>
            <a:stretch>
              <a:fillRect/>
            </a:stretch>
          </p:blipFill>
          <p:spPr bwMode="auto">
            <a:xfrm>
              <a:off x="5874" y="73"/>
              <a:ext cx="2546" cy="3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1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98" t="13123" r="19757" b="29846"/>
            <a:stretch>
              <a:fillRect/>
            </a:stretch>
          </p:blipFill>
          <p:spPr bwMode="auto">
            <a:xfrm>
              <a:off x="8410" y="76"/>
              <a:ext cx="482" cy="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09" name="Line 19"/>
          <p:cNvSpPr>
            <a:spLocks noChangeShapeType="1"/>
          </p:cNvSpPr>
          <p:nvPr/>
        </p:nvSpPr>
        <p:spPr bwMode="auto">
          <a:xfrm flipV="1">
            <a:off x="4168775" y="1282700"/>
            <a:ext cx="3476625" cy="84613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75070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6200" y="63500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spod. a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sp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střed.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pleist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–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sev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+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sz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Evropa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4716463" y="6002338"/>
            <a:ext cx="4198937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Konec spodního pleistocénu - konec středního pleistocénu (cromer) - ustaly marinní ingrese během interglaciálů.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27000" y="812800"/>
            <a:ext cx="35052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eburon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menap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tilly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dosud nenalezeny, doloženo je mrazové zvětrávání, značný vzrůst ukládání detritického materiálu (Holandsko)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7000" y="1828800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skandinávské zalednění - zánik ‘Baltské řeky’ v období menapu. Vznik protobaltické pánve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27000" y="2708275"/>
            <a:ext cx="3505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permafrost v nižších oblastech – (Holandsko, Belgie, Německo -kryoturbace)</a:t>
            </a:r>
          </a:p>
        </p:txBody>
      </p:sp>
      <p:pic>
        <p:nvPicPr>
          <p:cNvPr id="9223" name="Picture 19" descr="QuatChronoChart_v2004b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71666" b="46100"/>
          <a:stretch>
            <a:fillRect/>
          </a:stretch>
        </p:blipFill>
        <p:spPr bwMode="auto">
          <a:xfrm>
            <a:off x="0" y="3505200"/>
            <a:ext cx="35321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0" descr="QuatChronoChart_v2004b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2" t="16866" r="27307" b="46030"/>
          <a:stretch>
            <a:fillRect/>
          </a:stretch>
        </p:blipFill>
        <p:spPr bwMode="auto">
          <a:xfrm>
            <a:off x="3492500" y="3500438"/>
            <a:ext cx="6477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24"/>
          <p:cNvSpPr txBox="1">
            <a:spLocks noChangeArrowheads="1"/>
          </p:cNvSpPr>
          <p:nvPr/>
        </p:nvSpPr>
        <p:spPr bwMode="auto">
          <a:xfrm>
            <a:off x="4716463" y="5359400"/>
            <a:ext cx="4198937" cy="517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Prodloužení cykličnosti (ze 40 ky na 100 ky) - </a:t>
            </a:r>
            <a:r>
              <a:rPr lang="cs-CZ" altLang="cs-CZ" sz="1400" b="1">
                <a:latin typeface="Comic Sans MS" panose="030F0702030302020204" pitchFamily="66" charset="0"/>
              </a:rPr>
              <a:t>eroze a akumulace</a:t>
            </a:r>
          </a:p>
        </p:txBody>
      </p:sp>
      <p:sp>
        <p:nvSpPr>
          <p:cNvPr id="9226" name="Line 26"/>
          <p:cNvSpPr>
            <a:spLocks noChangeShapeType="1"/>
          </p:cNvSpPr>
          <p:nvPr/>
        </p:nvSpPr>
        <p:spPr bwMode="auto">
          <a:xfrm>
            <a:off x="3276600" y="5157788"/>
            <a:ext cx="1366838" cy="431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27" name="Picture 12" descr="crome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400"/>
            <a:ext cx="5283200" cy="4114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3810000" y="38100"/>
            <a:ext cx="1752600" cy="7302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Glacieustatické snížení hladiny moře</a:t>
            </a:r>
          </a:p>
        </p:txBody>
      </p:sp>
      <p:sp>
        <p:nvSpPr>
          <p:cNvPr id="9229" name="Oval 21"/>
          <p:cNvSpPr>
            <a:spLocks noChangeArrowheads="1"/>
          </p:cNvSpPr>
          <p:nvPr/>
        </p:nvSpPr>
        <p:spPr bwMode="auto">
          <a:xfrm>
            <a:off x="4724400" y="1219200"/>
            <a:ext cx="2667000" cy="16764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30" name="Text Box 22"/>
          <p:cNvSpPr txBox="1">
            <a:spLocks noChangeArrowheads="1"/>
          </p:cNvSpPr>
          <p:nvPr/>
        </p:nvSpPr>
        <p:spPr bwMode="auto">
          <a:xfrm>
            <a:off x="6477000" y="457200"/>
            <a:ext cx="1385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Deltový systém</a:t>
            </a:r>
          </a:p>
        </p:txBody>
      </p:sp>
      <p:sp>
        <p:nvSpPr>
          <p:cNvPr id="9231" name="Oval 27"/>
          <p:cNvSpPr>
            <a:spLocks noChangeArrowheads="1"/>
          </p:cNvSpPr>
          <p:nvPr/>
        </p:nvSpPr>
        <p:spPr bwMode="auto">
          <a:xfrm>
            <a:off x="6781800" y="2971800"/>
            <a:ext cx="1447800" cy="7620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>
                <a:latin typeface="Arial" panose="020B0604020202020204" pitchFamily="34" charset="0"/>
              </a:rPr>
              <a:t>Glaciation</a:t>
            </a:r>
          </a:p>
        </p:txBody>
      </p:sp>
      <p:sp>
        <p:nvSpPr>
          <p:cNvPr id="9232" name="Oval 28"/>
          <p:cNvSpPr>
            <a:spLocks noChangeArrowheads="1"/>
          </p:cNvSpPr>
          <p:nvPr/>
        </p:nvSpPr>
        <p:spPr bwMode="auto">
          <a:xfrm>
            <a:off x="3962400" y="914400"/>
            <a:ext cx="1143000" cy="5334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>
                <a:latin typeface="Arial" panose="020B0604020202020204" pitchFamily="34" charset="0"/>
              </a:rPr>
              <a:t>Glac.</a:t>
            </a:r>
          </a:p>
        </p:txBody>
      </p:sp>
      <p:sp>
        <p:nvSpPr>
          <p:cNvPr id="9233" name="Line 31"/>
          <p:cNvSpPr>
            <a:spLocks noChangeShapeType="1"/>
          </p:cNvSpPr>
          <p:nvPr/>
        </p:nvSpPr>
        <p:spPr bwMode="auto">
          <a:xfrm flipH="1" flipV="1">
            <a:off x="2987675" y="4581525"/>
            <a:ext cx="15843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 flipH="1" flipV="1">
            <a:off x="2987675" y="5084763"/>
            <a:ext cx="15843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Text Box 33"/>
          <p:cNvSpPr txBox="1">
            <a:spLocks noChangeArrowheads="1"/>
          </p:cNvSpPr>
          <p:nvPr/>
        </p:nvSpPr>
        <p:spPr bwMode="auto">
          <a:xfrm>
            <a:off x="4618038" y="4292600"/>
            <a:ext cx="41767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nejstarší jasně doložené tilly v sev. a sz. Evropě (elsterské zalednění)</a:t>
            </a:r>
          </a:p>
        </p:txBody>
      </p:sp>
      <p:sp>
        <p:nvSpPr>
          <p:cNvPr id="9236" name="Text Box 34"/>
          <p:cNvSpPr txBox="1">
            <a:spLocks noChangeArrowheads="1"/>
          </p:cNvSpPr>
          <p:nvPr/>
        </p:nvSpPr>
        <p:spPr bwMode="auto">
          <a:xfrm>
            <a:off x="4640263" y="4835525"/>
            <a:ext cx="41767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nejstarší tilly v oblasti sv. Evropy (donské zalednění)</a:t>
            </a:r>
          </a:p>
        </p:txBody>
      </p:sp>
    </p:spTree>
    <p:extLst>
      <p:ext uri="{BB962C8B-B14F-4D97-AF65-F5344CB8AC3E}">
        <p14:creationId xmlns:p14="http://schemas.microsoft.com/office/powerpoint/2010/main" val="249152690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Elsterské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zalednění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925" y="477838"/>
            <a:ext cx="30972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elster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remodelace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povrchu, glaciální a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glaciofluviální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eroze a ukládání</a:t>
            </a:r>
          </a:p>
        </p:txBody>
      </p:sp>
      <p:pic>
        <p:nvPicPr>
          <p:cNvPr id="10244" name="Picture 12" descr="elsterianangl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700"/>
            <a:ext cx="5829300" cy="4552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Oval 19"/>
          <p:cNvSpPr>
            <a:spLocks noChangeArrowheads="1"/>
          </p:cNvSpPr>
          <p:nvPr/>
        </p:nvSpPr>
        <p:spPr bwMode="auto">
          <a:xfrm>
            <a:off x="8778875" y="2676525"/>
            <a:ext cx="301625" cy="20955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5202238" y="765175"/>
            <a:ext cx="1601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Hrazené jezero</a:t>
            </a:r>
          </a:p>
        </p:txBody>
      </p:sp>
      <p:sp>
        <p:nvSpPr>
          <p:cNvPr id="10247" name="Line 23"/>
          <p:cNvSpPr>
            <a:spLocks noChangeShapeType="1"/>
          </p:cNvSpPr>
          <p:nvPr/>
        </p:nvSpPr>
        <p:spPr bwMode="auto">
          <a:xfrm>
            <a:off x="5640388" y="1752600"/>
            <a:ext cx="11112" cy="7556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Oval 25"/>
          <p:cNvSpPr>
            <a:spLocks noChangeArrowheads="1"/>
          </p:cNvSpPr>
          <p:nvPr/>
        </p:nvSpPr>
        <p:spPr bwMode="auto">
          <a:xfrm>
            <a:off x="3519488" y="3051175"/>
            <a:ext cx="2276475" cy="88265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9" name="Line 26"/>
          <p:cNvSpPr>
            <a:spLocks noChangeShapeType="1"/>
          </p:cNvSpPr>
          <p:nvPr/>
        </p:nvSpPr>
        <p:spPr bwMode="auto">
          <a:xfrm>
            <a:off x="4067175" y="2322513"/>
            <a:ext cx="0" cy="6746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3276600" y="5692775"/>
            <a:ext cx="5638800" cy="104933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Česko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dvojí zásah pevninského ledovce – sever území. Akumulace tillu, glacifluviální, glacilimnické sedimenty, subglaciální koryta, fluviální štěrky + písky</a:t>
            </a:r>
          </a:p>
        </p:txBody>
      </p:sp>
      <p:sp>
        <p:nvSpPr>
          <p:cNvPr id="10251" name="Rectangle 29"/>
          <p:cNvSpPr>
            <a:spLocks noChangeArrowheads="1"/>
          </p:cNvSpPr>
          <p:nvPr/>
        </p:nvSpPr>
        <p:spPr bwMode="auto">
          <a:xfrm>
            <a:off x="0" y="1196975"/>
            <a:ext cx="3203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koncové morény západně od řeky Wesser (střední Německo) neobsahují tilly elsterského stáří</a:t>
            </a:r>
          </a:p>
        </p:txBody>
      </p:sp>
      <p:sp>
        <p:nvSpPr>
          <p:cNvPr id="10252" name="Rectangle 30"/>
          <p:cNvSpPr>
            <a:spLocks noChangeArrowheads="1"/>
          </p:cNvSpPr>
          <p:nvPr/>
        </p:nvSpPr>
        <p:spPr bwMode="auto">
          <a:xfrm>
            <a:off x="0" y="2206625"/>
            <a:ext cx="32035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jasně doložený rozsah elsterského zalednění – Sasko a Duryňsko. Elsterské tilly nebyly zasaženy saalským ani pozdějším zaledněním</a:t>
            </a:r>
          </a:p>
        </p:txBody>
      </p:sp>
      <p:sp>
        <p:nvSpPr>
          <p:cNvPr id="10253" name="Rectangle 31"/>
          <p:cNvSpPr>
            <a:spLocks noChangeArrowheads="1"/>
          </p:cNvSpPr>
          <p:nvPr/>
        </p:nvSpPr>
        <p:spPr bwMode="auto">
          <a:xfrm>
            <a:off x="3203575" y="4868863"/>
            <a:ext cx="568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západní Německo – tilly s obsahem norských klastik (rhombový porfyr), ty však nepřevažují</a:t>
            </a:r>
          </a:p>
        </p:txBody>
      </p:sp>
      <p:pic>
        <p:nvPicPr>
          <p:cNvPr id="10254" name="Picture 32" descr="Nordic_souvky_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500438"/>
            <a:ext cx="3128963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Line 24"/>
          <p:cNvSpPr>
            <a:spLocks noChangeShapeType="1"/>
          </p:cNvSpPr>
          <p:nvPr/>
        </p:nvSpPr>
        <p:spPr bwMode="auto">
          <a:xfrm>
            <a:off x="5834063" y="1689100"/>
            <a:ext cx="3081337" cy="10715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6" name="Rectangle 42"/>
          <p:cNvSpPr>
            <a:spLocks noChangeArrowheads="1"/>
          </p:cNvSpPr>
          <p:nvPr/>
        </p:nvSpPr>
        <p:spPr bwMode="auto">
          <a:xfrm>
            <a:off x="539750" y="4724400"/>
            <a:ext cx="808038" cy="6572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>
              <a:solidFill>
                <a:srgbClr val="FF3300"/>
              </a:solidFill>
            </a:endParaRPr>
          </a:p>
        </p:txBody>
      </p:sp>
      <p:sp>
        <p:nvSpPr>
          <p:cNvPr id="10257" name="Rectangle 43"/>
          <p:cNvSpPr>
            <a:spLocks noChangeArrowheads="1"/>
          </p:cNvSpPr>
          <p:nvPr/>
        </p:nvSpPr>
        <p:spPr bwMode="auto">
          <a:xfrm>
            <a:off x="1811338" y="3500438"/>
            <a:ext cx="1031875" cy="11652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>
              <a:solidFill>
                <a:srgbClr val="FF3300"/>
              </a:solidFill>
            </a:endParaRPr>
          </a:p>
        </p:txBody>
      </p:sp>
      <p:sp>
        <p:nvSpPr>
          <p:cNvPr id="10258" name="Text Box 8"/>
          <p:cNvSpPr txBox="1">
            <a:spLocks noChangeArrowheads="1"/>
          </p:cNvSpPr>
          <p:nvPr/>
        </p:nvSpPr>
        <p:spPr bwMode="auto">
          <a:xfrm>
            <a:off x="3348038" y="908050"/>
            <a:ext cx="1655762" cy="13843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La Mancheský průliv - v době minimální hladiny moře kanál mezi Cornwallem a Bretaní</a:t>
            </a:r>
          </a:p>
        </p:txBody>
      </p:sp>
    </p:spTree>
    <p:extLst>
      <p:ext uri="{BB962C8B-B14F-4D97-AF65-F5344CB8AC3E}">
        <p14:creationId xmlns:p14="http://schemas.microsoft.com/office/powerpoint/2010/main" val="4030558950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-1752600" y="38862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16" descr="sev_mor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838200" y="5981700"/>
            <a:ext cx="739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Maximální rozsah ledovcových sedimentů na severní Moravě a ve Slezsku.</a:t>
            </a:r>
            <a:endParaRPr lang="en-US" altLang="cs-CZ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Oval 19"/>
          <p:cNvSpPr>
            <a:spLocks noChangeArrowheads="1"/>
          </p:cNvSpPr>
          <p:nvPr/>
        </p:nvSpPr>
        <p:spPr bwMode="auto">
          <a:xfrm>
            <a:off x="4706938" y="5581650"/>
            <a:ext cx="838200" cy="3429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Line 21"/>
          <p:cNvSpPr>
            <a:spLocks noChangeShapeType="1"/>
          </p:cNvSpPr>
          <p:nvPr/>
        </p:nvSpPr>
        <p:spPr bwMode="auto">
          <a:xfrm flipH="1" flipV="1">
            <a:off x="3563938" y="609600"/>
            <a:ext cx="19415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3124200" y="5486400"/>
            <a:ext cx="1143000" cy="3667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latin typeface="Arial" panose="020B0604020202020204" pitchFamily="34" charset="0"/>
              </a:rPr>
              <a:t>20-40 m</a:t>
            </a:r>
          </a:p>
        </p:txBody>
      </p:sp>
      <p:sp>
        <p:nvSpPr>
          <p:cNvPr id="11272" name="Text Box 25"/>
          <p:cNvSpPr txBox="1">
            <a:spLocks noChangeArrowheads="1"/>
          </p:cNvSpPr>
          <p:nvPr/>
        </p:nvSpPr>
        <p:spPr bwMode="auto">
          <a:xfrm>
            <a:off x="6629400" y="3124200"/>
            <a:ext cx="1295400" cy="3667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latin typeface="Arial" panose="020B0604020202020204" pitchFamily="34" charset="0"/>
              </a:rPr>
              <a:t>70-100 m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2133600" y="381000"/>
            <a:ext cx="1295400" cy="3667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latin typeface="Arial" panose="020B0604020202020204" pitchFamily="34" charset="0"/>
              </a:rPr>
              <a:t>200-250 m</a:t>
            </a:r>
          </a:p>
        </p:txBody>
      </p:sp>
      <p:sp>
        <p:nvSpPr>
          <p:cNvPr id="11274" name="Text Box 28"/>
          <p:cNvSpPr txBox="1">
            <a:spLocks noChangeArrowheads="1"/>
          </p:cNvSpPr>
          <p:nvPr/>
        </p:nvSpPr>
        <p:spPr bwMode="auto">
          <a:xfrm>
            <a:off x="1219200" y="3200400"/>
            <a:ext cx="1600200" cy="11922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Permafrost</a:t>
            </a:r>
          </a:p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MAAT: -5 °C</a:t>
            </a:r>
          </a:p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MWT: -20 °C</a:t>
            </a:r>
          </a:p>
        </p:txBody>
      </p:sp>
      <p:sp>
        <p:nvSpPr>
          <p:cNvPr id="11275" name="Text Box 24"/>
          <p:cNvSpPr txBox="1">
            <a:spLocks noChangeArrowheads="1"/>
          </p:cNvSpPr>
          <p:nvPr/>
        </p:nvSpPr>
        <p:spPr bwMode="auto">
          <a:xfrm>
            <a:off x="5837238" y="190500"/>
            <a:ext cx="219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Mocnost ledovce (Czudek 2005)</a:t>
            </a:r>
          </a:p>
        </p:txBody>
      </p:sp>
      <p:sp>
        <p:nvSpPr>
          <p:cNvPr id="11276" name="Line 21"/>
          <p:cNvSpPr>
            <a:spLocks noChangeShapeType="1"/>
          </p:cNvSpPr>
          <p:nvPr/>
        </p:nvSpPr>
        <p:spPr bwMode="auto">
          <a:xfrm>
            <a:off x="6156325" y="981075"/>
            <a:ext cx="646113" cy="18716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78090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Sálské zalednění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9388" y="908050"/>
            <a:ext cx="441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začátek v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sev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Německu, Dánsku a Holandsku jako neglaciální chladná fáze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79388" y="1484313"/>
            <a:ext cx="4724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korelace s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oderským zaledněním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(Posko) a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dněperským zaledněním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(Rusko + Ukrajina)</a:t>
            </a: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179388" y="2133600"/>
            <a:ext cx="4114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konec staršího sálského zalednění – ledovec ustoupil za jižní baltské mořské pobřeží </a:t>
            </a:r>
          </a:p>
        </p:txBody>
      </p:sp>
      <p:pic>
        <p:nvPicPr>
          <p:cNvPr id="12294" name="Picture 12" descr="saaliangla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089400" cy="3706813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20" descr="QuatChronoChart_v2004b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71666" b="46100"/>
          <a:stretch>
            <a:fillRect/>
          </a:stretch>
        </p:blipFill>
        <p:spPr bwMode="auto">
          <a:xfrm>
            <a:off x="5181600" y="3816350"/>
            <a:ext cx="306228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1" descr="QuatChronoChart_v2004b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2" t="16866" r="24165" b="46030"/>
          <a:stretch>
            <a:fillRect/>
          </a:stretch>
        </p:blipFill>
        <p:spPr bwMode="auto">
          <a:xfrm>
            <a:off x="8243888" y="3810000"/>
            <a:ext cx="9001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Line 22"/>
          <p:cNvSpPr>
            <a:spLocks noChangeShapeType="1"/>
          </p:cNvSpPr>
          <p:nvPr/>
        </p:nvSpPr>
        <p:spPr bwMode="auto">
          <a:xfrm flipH="1" flipV="1">
            <a:off x="4230688" y="1844675"/>
            <a:ext cx="3311525" cy="237648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Rectangle 23"/>
          <p:cNvSpPr>
            <a:spLocks noChangeArrowheads="1"/>
          </p:cNvSpPr>
          <p:nvPr/>
        </p:nvSpPr>
        <p:spPr bwMode="auto">
          <a:xfrm>
            <a:off x="179388" y="3244850"/>
            <a:ext cx="47244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růst ledovce v severním Německu – mocné polohy písků ve výplavových kuželech</a:t>
            </a:r>
          </a:p>
        </p:txBody>
      </p:sp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179388" y="544513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Starší sálské zalednění</a:t>
            </a:r>
          </a:p>
        </p:txBody>
      </p: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179388" y="2763838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Střednosálské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zalednění</a:t>
            </a:r>
          </a:p>
        </p:txBody>
      </p:sp>
      <p:sp>
        <p:nvSpPr>
          <p:cNvPr id="12301" name="Rectangle 26"/>
          <p:cNvSpPr>
            <a:spLocks noChangeArrowheads="1"/>
          </p:cNvSpPr>
          <p:nvPr/>
        </p:nvSpPr>
        <p:spPr bwMode="auto">
          <a:xfrm>
            <a:off x="179388" y="3773488"/>
            <a:ext cx="4724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jižní okraj střednosálského zalednění – doložen koncovými morénami, např. Neukirchen (u Zwickau), Falkenberg (u Drážďan)</a:t>
            </a:r>
          </a:p>
        </p:txBody>
      </p:sp>
      <p:sp>
        <p:nvSpPr>
          <p:cNvPr id="12302" name="Text Box 27"/>
          <p:cNvSpPr txBox="1">
            <a:spLocks noChangeArrowheads="1"/>
          </p:cNvSpPr>
          <p:nvPr/>
        </p:nvSpPr>
        <p:spPr bwMode="auto">
          <a:xfrm>
            <a:off x="179388" y="4627563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Mladší sálské zalednění</a:t>
            </a:r>
          </a:p>
        </p:txBody>
      </p:sp>
      <p:sp>
        <p:nvSpPr>
          <p:cNvPr id="12303" name="Rectangle 28"/>
          <p:cNvSpPr>
            <a:spLocks noChangeArrowheads="1"/>
          </p:cNvSpPr>
          <p:nvPr/>
        </p:nvSpPr>
        <p:spPr bwMode="auto">
          <a:xfrm>
            <a:off x="179388" y="4941888"/>
            <a:ext cx="4724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složení valounů mladšího sálského zalednění lokálně kolísá. Schleswig-Holsteinsko – tilly s množstvím východobaltických vůdčích souvků, v přilehlých oblastech však chybí</a:t>
            </a:r>
          </a:p>
        </p:txBody>
      </p:sp>
      <p:sp>
        <p:nvSpPr>
          <p:cNvPr id="12304" name="Line 29"/>
          <p:cNvSpPr>
            <a:spLocks noChangeShapeType="1"/>
          </p:cNvSpPr>
          <p:nvPr/>
        </p:nvSpPr>
        <p:spPr bwMode="auto">
          <a:xfrm flipH="1">
            <a:off x="2484438" y="4114800"/>
            <a:ext cx="4967287" cy="6477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5" name="Rectangle 30"/>
          <p:cNvSpPr>
            <a:spLocks noChangeArrowheads="1"/>
          </p:cNvSpPr>
          <p:nvPr/>
        </p:nvSpPr>
        <p:spPr bwMode="auto">
          <a:xfrm>
            <a:off x="173038" y="5878513"/>
            <a:ext cx="4724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střednosálské a mladší sálské zalednění – odpovídá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warthe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v Polsku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glaciálu warta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v Rusku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moskevskému tillu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91476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aaliandren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88"/>
            <a:ext cx="8794750" cy="6826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153988" y="1196975"/>
            <a:ext cx="8832850" cy="13684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8450" y="14351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sálské zalednění - stejný efekt jako elsterské - odklonění hlavních toků, remodelace terénu.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98450" y="20447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odklonění Rýna více k jihu (Holandsko, Německo)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903788" y="1198563"/>
            <a:ext cx="4114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po ústupu ledovce - tok Labe získává dnešní směr přes Hamburg</a:t>
            </a: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4903788" y="1757363"/>
            <a:ext cx="396398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kryoplanační terasy, kryopedimenty, asymetrická údolí, zahlubování vodních toků, termoeroze</a:t>
            </a:r>
          </a:p>
        </p:txBody>
      </p:sp>
    </p:spTree>
    <p:extLst>
      <p:ext uri="{BB962C8B-B14F-4D97-AF65-F5344CB8AC3E}">
        <p14:creationId xmlns:p14="http://schemas.microsoft.com/office/powerpoint/2010/main" val="2937081471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6200" y="762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Sálské až viselské zalednění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" y="609600"/>
            <a:ext cx="41354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všechny chladné cykly - ukládání značného množství štěrků a písků divočícími řekami (často více koryt)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241300" y="6324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Paleogeografie v době maxima viselského zalednění.</a:t>
            </a:r>
          </a:p>
        </p:txBody>
      </p:sp>
      <p:sp>
        <p:nvSpPr>
          <p:cNvPr id="14341" name="Text Box 17"/>
          <p:cNvSpPr txBox="1">
            <a:spLocks noChangeArrowheads="1"/>
          </p:cNvSpPr>
          <p:nvPr/>
        </p:nvSpPr>
        <p:spPr bwMode="auto">
          <a:xfrm>
            <a:off x="368300" y="1524000"/>
            <a:ext cx="3352800" cy="8366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Eemský interglaciál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tvorba PK III, MAAT 13 °C, ve vrcholné části o 3-4 °C vyšší než dnes</a:t>
            </a:r>
          </a:p>
        </p:txBody>
      </p:sp>
      <p:pic>
        <p:nvPicPr>
          <p:cNvPr id="14342" name="Picture 22" descr="PA180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r="17989" b="13994"/>
          <a:stretch>
            <a:fillRect/>
          </a:stretch>
        </p:blipFill>
        <p:spPr bwMode="auto">
          <a:xfrm>
            <a:off x="4354513" y="0"/>
            <a:ext cx="478948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076825" y="4941888"/>
            <a:ext cx="38862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přerušení hrubé klastické sedimentace - nejen v interglaciálech, ale i vlivem sezónnosti toků v chladném klimatu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076825" y="594995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výrazná a rychlá sedimentace - vlivem tajícího sněhu, má za následek záplavy v niválních oblastech</a:t>
            </a:r>
          </a:p>
        </p:txBody>
      </p:sp>
      <p:pic>
        <p:nvPicPr>
          <p:cNvPr id="14345" name="Picture 12" descr="lateweichsel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6825"/>
            <a:ext cx="4838700" cy="3740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457200" y="3657600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LGM</a:t>
            </a:r>
          </a:p>
        </p:txBody>
      </p:sp>
    </p:spTree>
    <p:extLst>
      <p:ext uri="{BB962C8B-B14F-4D97-AF65-F5344CB8AC3E}">
        <p14:creationId xmlns:p14="http://schemas.microsoft.com/office/powerpoint/2010/main" val="189094111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24"/>
          <p:cNvSpPr>
            <a:spLocks noChangeArrowheads="1"/>
          </p:cNvSpPr>
          <p:nvPr/>
        </p:nvSpPr>
        <p:spPr bwMode="auto">
          <a:xfrm>
            <a:off x="5791200" y="165100"/>
            <a:ext cx="3200400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CHARAKTER KVARTÉRU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038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Během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interglaciálů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– ve středních a vyšších zeměpisných šířkách občas vyšší teploty než dnes.</a:t>
            </a:r>
          </a:p>
        </p:txBody>
      </p: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4178300" y="1028700"/>
            <a:ext cx="4686300" cy="3355975"/>
            <a:chOff x="2568" y="608"/>
            <a:chExt cx="3000" cy="2178"/>
          </a:xfrm>
        </p:grpSpPr>
        <p:pic>
          <p:nvPicPr>
            <p:cNvPr id="5133" name="Picture 3" descr="Traf_Square"/>
            <p:cNvPicPr>
              <a:picLocks noChangeAspect="1" noChangeArrowheads="1"/>
            </p:cNvPicPr>
            <p:nvPr/>
          </p:nvPicPr>
          <p:blipFill>
            <a:blip r:embed="rId3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608"/>
              <a:ext cx="2929" cy="19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4" name="Text Box 6"/>
            <p:cNvSpPr txBox="1">
              <a:spLocks noChangeArrowheads="1"/>
            </p:cNvSpPr>
            <p:nvPr/>
          </p:nvSpPr>
          <p:spPr bwMode="auto">
            <a:xfrm>
              <a:off x="2568" y="2608"/>
              <a:ext cx="27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Trafalgar Square (Londýn) v době eemského interglaciálu.</a:t>
              </a:r>
              <a:endParaRPr lang="cs-CZ" altLang="cs-CZ" sz="1200">
                <a:solidFill>
                  <a:srgbClr val="FFFF00"/>
                </a:solidFill>
              </a:endParaRPr>
            </a:p>
          </p:txBody>
        </p:sp>
      </p:grp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03200" y="10414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Značné amplitudy klimatických oscilací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rychlost jejich střídání a intenzita chladných období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03200" y="1879600"/>
            <a:ext cx="406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 některých částech světa 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kolísání až o 15°C mezi teplými a studenými obdobími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03200" y="24892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změny velmi rychlé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– za posledních 800 000 let – celkem 10 plně glaciálních / interglaciálních cyklů</a:t>
            </a:r>
            <a:endParaRPr lang="cs-CZ" altLang="cs-CZ" sz="1400" dirty="0">
              <a:latin typeface="Comic Sans MS" panose="030F0702030302020204" pitchFamily="66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03200" y="3251200"/>
            <a:ext cx="40386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hlubokomořské sedimenty - na 50 chladných (nebo glaciálních) výkyvů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a odpovídající počet výkyvů teplých (interglaciálních) během kvartéru (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Shackleton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et. al. 1990)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228600" y="4445000"/>
            <a:ext cx="8761413" cy="1993900"/>
            <a:chOff x="228600" y="4445000"/>
            <a:chExt cx="8761413" cy="1993900"/>
          </a:xfrm>
        </p:grpSpPr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28600" y="4762500"/>
              <a:ext cx="86868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a) </a:t>
              </a: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střední a vyšší zeměp. šířky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růst a ústup ledovců a údolních ledovců, oblasti ovlivněné periglaciálním (chladným) klimatem expandovaly nebo ustupovaly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28600" y="5372100"/>
              <a:ext cx="86868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b) </a:t>
              </a: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nižší zeměp. šířky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okraje pouští a savan se posouvaly až o několik stupňů (důsledek střídání aridních a humidních fází)</a:t>
              </a: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28600" y="5921375"/>
              <a:ext cx="87614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Změny teplot a srážkové činnosti - změny vodních režimů řek, pedogenetických procesů, kolísání hladiny moře až o 150 m (!), rostliny a živočichové se přizpůsobovali tomuto měnícímu se klimatu</a:t>
              </a: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228600" y="4445000"/>
              <a:ext cx="2895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Klimatické změny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52400" y="4657725"/>
            <a:ext cx="70104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1">
                <a:solidFill>
                  <a:schemeClr val="bg1"/>
                </a:solidFill>
                <a:latin typeface="Arial" panose="020B0604020202020204" pitchFamily="34" charset="0"/>
              </a:rPr>
              <a:t>Použitá literatura</a:t>
            </a:r>
            <a:endParaRPr lang="cs-CZ" altLang="cs-CZ" sz="1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Bradley, R. S., 1999: Paleoclimatology. Reconstructing Climates of the Quaternary, 2-nd Edition. - In: R. Dmowska, J. R. Holton (Eds.): International Geophysics Series, 1-613. Harcourt Academic Press, Burlington.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Lowe, J. J., 1997: Reconstructing Quaternary Environment. - 1-446. Prentice Hall, Harlow, Essex.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Nývlt, D., Mixa, P., Košler, J., Mlčoch, B., 2004: Historie zalednění ostrova James Ross během svrchního kenozoika. – Sborník příspěvků, 10. KVARTÉR 2004, 26 + prezentace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Wilson, R. C. L., Drury, S. A., Chapman, J. L., 2000: The Great Ice Age: Climate Change and Life. - 1-267. Routledge, The Open University, London.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800600" y="228600"/>
            <a:ext cx="401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ledovce, permafrost, mořský led</a:t>
            </a:r>
            <a:r>
              <a:rPr lang="cs-CZ" altLang="cs-CZ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hlavní složky kryosféry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4800600" y="762000"/>
            <a:ext cx="401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ledovcové kupy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dělení na základě jejich velikosti.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Ledovcové štíty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kontinentální rozsah: Antarktida (27 x 10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km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); Grónsko (3,6 x 10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km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800600" y="1828800"/>
            <a:ext cx="4013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Viselský (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würmský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) glaciál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během maxima pokryly ledovcové štíty v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severozáp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Evropě a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Sev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Americe oblast 27-42 x 10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km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73" name="Group 49"/>
          <p:cNvGrpSpPr>
            <a:grpSpLocks/>
          </p:cNvGrpSpPr>
          <p:nvPr/>
        </p:nvGrpSpPr>
        <p:grpSpPr bwMode="auto">
          <a:xfrm>
            <a:off x="3530600" y="3200400"/>
            <a:ext cx="5232400" cy="3429000"/>
            <a:chOff x="2224" y="2016"/>
            <a:chExt cx="3296" cy="2160"/>
          </a:xfrm>
        </p:grpSpPr>
        <p:pic>
          <p:nvPicPr>
            <p:cNvPr id="6164" name="Picture 40" descr="Ledovce_Tvorba"/>
            <p:cNvPicPr>
              <a:picLocks noChangeAspect="1" noChangeArrowheads="1"/>
            </p:cNvPicPr>
            <p:nvPr/>
          </p:nvPicPr>
          <p:blipFill>
            <a:blip r:embed="rId3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016"/>
              <a:ext cx="3216" cy="1828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5" name="Text Box 41"/>
            <p:cNvSpPr txBox="1">
              <a:spLocks noChangeArrowheads="1"/>
            </p:cNvSpPr>
            <p:nvPr/>
          </p:nvSpPr>
          <p:spPr bwMode="auto">
            <a:xfrm>
              <a:off x="2224" y="3888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Diagram znázorňující vznik ledovců a základní vztahy mezi nimi a ostatními složkami zemského systému.</a:t>
              </a:r>
            </a:p>
          </p:txBody>
        </p:sp>
      </p:grp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228600" y="2946400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ledovcové čapky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menší ledové kupy o objemu do několika tisíc krychlových kilometrů -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např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Vtnajökoll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(Island)</a:t>
            </a: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228600" y="3937000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menší ledovcové čapky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objem v desítkách až stovkách krychlových kilometrů, výskyt na vrcholcích plochých pohoří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228600" y="4876800"/>
            <a:ext cx="320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ledovcové proudy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karové a svahové ledovce, údolní ledovce - vyplňují deprese tvaru amfiteátru</a:t>
            </a: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228600" y="5791200"/>
            <a:ext cx="320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permafrost</a:t>
            </a:r>
            <a:r>
              <a:rPr lang="cs-CZ" altLang="cs-CZ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– „stále zmrzlá půda“, vyskytuje se tam, kde je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prům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roční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tepl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nižší než 0°C více než 2 roky </a:t>
            </a:r>
          </a:p>
        </p:txBody>
      </p:sp>
      <p:sp>
        <p:nvSpPr>
          <p:cNvPr id="6163" name="Rectangle 9"/>
          <p:cNvSpPr>
            <a:spLocks noChangeArrowheads="1"/>
          </p:cNvSpPr>
          <p:nvPr/>
        </p:nvSpPr>
        <p:spPr bwMode="auto">
          <a:xfrm>
            <a:off x="296962" y="165100"/>
            <a:ext cx="1752600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KRYOSFÉRA</a:t>
            </a:r>
          </a:p>
        </p:txBody>
      </p:sp>
      <p:sp>
        <p:nvSpPr>
          <p:cNvPr id="26651" name="AutoShape 27"/>
          <p:cNvSpPr>
            <a:spLocks/>
          </p:cNvSpPr>
          <p:nvPr/>
        </p:nvSpPr>
        <p:spPr bwMode="auto">
          <a:xfrm>
            <a:off x="2161407" y="1993900"/>
            <a:ext cx="2484437" cy="649288"/>
          </a:xfrm>
          <a:prstGeom prst="accentBorderCallout2">
            <a:avLst>
              <a:gd name="adj1" fmla="val 21685"/>
              <a:gd name="adj2" fmla="val -2380"/>
              <a:gd name="adj3" fmla="val 21685"/>
              <a:gd name="adj4" fmla="val -10815"/>
              <a:gd name="adj5" fmla="val -44880"/>
              <a:gd name="adj6" fmla="val -17856"/>
            </a:avLst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Ledovcové proudy v kanálech - omezené zvedajícími se svahy pohoří.</a:t>
            </a:r>
          </a:p>
        </p:txBody>
      </p:sp>
      <p:sp>
        <p:nvSpPr>
          <p:cNvPr id="26652" name="AutoShape 28"/>
          <p:cNvSpPr>
            <a:spLocks/>
          </p:cNvSpPr>
          <p:nvPr/>
        </p:nvSpPr>
        <p:spPr bwMode="auto">
          <a:xfrm>
            <a:off x="2161407" y="685800"/>
            <a:ext cx="2454275" cy="831850"/>
          </a:xfrm>
          <a:prstGeom prst="accentBorderCallout2">
            <a:avLst>
              <a:gd name="adj1" fmla="val 15449"/>
              <a:gd name="adj2" fmla="val -2407"/>
              <a:gd name="adj3" fmla="val 15449"/>
              <a:gd name="adj4" fmla="val -12602"/>
              <a:gd name="adj5" fmla="val 103435"/>
              <a:gd name="adj6" fmla="val -18875"/>
            </a:avLst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Ledovcové kupy - led teče radiálně z nejvyšších částí kup a pokrývá podložní povrch zemské kůry.</a:t>
            </a:r>
          </a:p>
        </p:txBody>
      </p: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467544" y="1333500"/>
            <a:ext cx="1103313" cy="533400"/>
            <a:chOff x="192" y="840"/>
            <a:chExt cx="607" cy="336"/>
          </a:xfrm>
          <a:solidFill>
            <a:srgbClr val="FFCC66"/>
          </a:solidFill>
        </p:grpSpPr>
        <p:sp>
          <p:nvSpPr>
            <p:cNvPr id="6160" name="Rectangle 29"/>
            <p:cNvSpPr>
              <a:spLocks noChangeArrowheads="1"/>
            </p:cNvSpPr>
            <p:nvPr/>
          </p:nvSpPr>
          <p:spPr bwMode="auto">
            <a:xfrm>
              <a:off x="192" y="840"/>
              <a:ext cx="607" cy="33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61" name="Text Box 18"/>
            <p:cNvSpPr txBox="1">
              <a:spLocks noChangeArrowheads="1"/>
            </p:cNvSpPr>
            <p:nvPr/>
          </p:nvSpPr>
          <p:spPr bwMode="auto">
            <a:xfrm>
              <a:off x="226" y="902"/>
              <a:ext cx="556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Ledovce</a:t>
              </a:r>
            </a:p>
          </p:txBody>
        </p:sp>
      </p:grpSp>
      <p:sp>
        <p:nvSpPr>
          <p:cNvPr id="2" name="Obdélník 1"/>
          <p:cNvSpPr/>
          <p:nvPr/>
        </p:nvSpPr>
        <p:spPr bwMode="auto">
          <a:xfrm>
            <a:off x="304800" y="165100"/>
            <a:ext cx="4495800" cy="27813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58" name="Group 42"/>
          <p:cNvGrpSpPr>
            <a:grpSpLocks/>
          </p:cNvGrpSpPr>
          <p:nvPr/>
        </p:nvGrpSpPr>
        <p:grpSpPr bwMode="auto">
          <a:xfrm>
            <a:off x="3390900" y="152400"/>
            <a:ext cx="5638800" cy="4648200"/>
            <a:chOff x="2136" y="96"/>
            <a:chExt cx="3552" cy="2928"/>
          </a:xfrm>
        </p:grpSpPr>
        <p:sp>
          <p:nvSpPr>
            <p:cNvPr id="8208" name="Rectangle 39"/>
            <p:cNvSpPr>
              <a:spLocks noChangeArrowheads="1"/>
            </p:cNvSpPr>
            <p:nvPr/>
          </p:nvSpPr>
          <p:spPr bwMode="auto">
            <a:xfrm>
              <a:off x="2136" y="96"/>
              <a:ext cx="3552" cy="292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FFFF00"/>
                </a:solidFill>
              </a:endParaRPr>
            </a:p>
          </p:txBody>
        </p:sp>
        <p:sp>
          <p:nvSpPr>
            <p:cNvPr id="8209" name="Rectangle 2"/>
            <p:cNvSpPr>
              <a:spLocks noChangeArrowheads="1"/>
            </p:cNvSpPr>
            <p:nvPr/>
          </p:nvSpPr>
          <p:spPr bwMode="auto">
            <a:xfrm>
              <a:off x="4176" y="100"/>
              <a:ext cx="1512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latin typeface="Comic Sans MS" panose="030F0702030302020204" pitchFamily="66" charset="0"/>
                </a:rPr>
                <a:t>VZNIK LEDOVCŮ</a:t>
              </a:r>
            </a:p>
          </p:txBody>
        </p:sp>
      </p:grp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228600" y="254000"/>
            <a:ext cx="342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ledovce a ledovcové štíty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vznikají tehdy, pokud zimní sněhové srážky nejsou zcela rozpuštěny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228600" y="11938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kontinuální růst = akumulace dlouhodobě převyšuje ablaci (odtávání)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3479800" y="4953000"/>
            <a:ext cx="533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Geografická poloha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výrazně ovlivňuje možnost tvorby ledovců nehledě na všeobecně nízké teploty. Rozdíly mezi Antarktidou, Arktidou + Sibiří a Skandinávií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3479800" y="56769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 dnešní době - zalednění těsně spjato s horskými oblastmi; kontinentální jen Antarktida, Grónsko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3479800" y="61976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limit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glaciace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kritická nadmořská výška, od které se tvoří ledovce.</a:t>
            </a:r>
          </a:p>
        </p:txBody>
      </p:sp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3467100" y="744538"/>
            <a:ext cx="5562600" cy="4056062"/>
            <a:chOff x="2256" y="469"/>
            <a:chExt cx="3504" cy="2555"/>
          </a:xfrm>
        </p:grpSpPr>
        <p:pic>
          <p:nvPicPr>
            <p:cNvPr id="8206" name="Picture 25" descr="Ablace_Ak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69"/>
              <a:ext cx="3264" cy="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 Box 35"/>
            <p:cNvSpPr txBox="1">
              <a:spLocks noChangeArrowheads="1"/>
            </p:cNvSpPr>
            <p:nvPr/>
          </p:nvSpPr>
          <p:spPr bwMode="auto">
            <a:xfrm>
              <a:off x="2256" y="2506"/>
              <a:ext cx="35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Schematický průřez ledovcem (a), ukazující kumulaci (ablaci) ledu na třech různých místech (b-d). b - teplota nikdy nejde nad bod mrazu; c - odtávání ledu během letních měsíců (akumulace převyžuje); d - tání ledu na konci jara a v létě převyšuje jeho akumulaci. </a:t>
              </a:r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>
            <a:off x="228600" y="1981200"/>
            <a:ext cx="2819400" cy="4724400"/>
            <a:chOff x="144" y="1392"/>
            <a:chExt cx="1776" cy="2976"/>
          </a:xfrm>
        </p:grpSpPr>
        <p:pic>
          <p:nvPicPr>
            <p:cNvPr id="8204" name="Picture 31" descr="postup_ledov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1392"/>
              <a:ext cx="1717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36"/>
            <p:cNvSpPr txBox="1">
              <a:spLocks noChangeArrowheads="1"/>
            </p:cNvSpPr>
            <p:nvPr/>
          </p:nvSpPr>
          <p:spPr bwMode="auto">
            <a:xfrm>
              <a:off x="144" y="3850"/>
              <a:ext cx="17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Nárůst ledovce na severní a jižní polokouli. Na severu ledovec sahá až jižně od 40°N do relativně teplých oblastí.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Satellitenaufnahme_der_Al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22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1024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572"/>
            </a:xfrm>
            <a:prstGeom prst="rect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FFFF00"/>
                </a:solidFill>
              </a:endParaRPr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83" y="32"/>
              <a:ext cx="5677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SzPct val="150000"/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Sněžná čára 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- hranice trvalé sněhové pokrývky, vlastně taky hranice tání sněhu. V různých klimatických</a:t>
              </a:r>
            </a:p>
            <a:p>
              <a:pPr>
                <a:buSzPct val="150000"/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podmínkách je sněžná čára různě položená (např. nejvyšší je v Tibetu: cca. 5500-6000 m n.m. ; obvykle je</a:t>
              </a:r>
            </a:p>
            <a:p>
              <a:pPr>
                <a:buSzPct val="150000"/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však položená okolo 2000 m n.m.)</a:t>
              </a:r>
            </a:p>
          </p:txBody>
        </p:sp>
      </p:grpSp>
      <p:pic>
        <p:nvPicPr>
          <p:cNvPr id="10244" name="Picture 21" descr="Alte_prager_huette_p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51300"/>
            <a:ext cx="70802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0"/>
          <p:cNvSpPr>
            <a:spLocks noChangeArrowheads="1"/>
          </p:cNvSpPr>
          <p:nvPr/>
        </p:nvSpPr>
        <p:spPr bwMode="auto">
          <a:xfrm>
            <a:off x="3841750" y="6340475"/>
            <a:ext cx="5302250" cy="517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latin typeface="Comic Sans MS" panose="030F0702030302020204" pitchFamily="66" charset="0"/>
              </a:rPr>
              <a:t>Pohled z Alte Prager Hütte na ledovec </a:t>
            </a:r>
            <a:r>
              <a:rPr lang="cs-CZ" altLang="cs-CZ" sz="1400" i="1">
                <a:latin typeface="Comic Sans MS" panose="030F0702030302020204" pitchFamily="66" charset="0"/>
              </a:rPr>
              <a:t>Schlatenkees</a:t>
            </a:r>
            <a:r>
              <a:rPr lang="cs-CZ" altLang="cs-CZ" sz="1400">
                <a:latin typeface="Comic Sans MS" panose="030F0702030302020204" pitchFamily="66" charset="0"/>
              </a:rPr>
              <a:t> a horu </a:t>
            </a:r>
            <a:r>
              <a:rPr lang="cs-CZ" altLang="cs-CZ" sz="1400" i="1">
                <a:latin typeface="Comic Sans MS" panose="030F0702030302020204" pitchFamily="66" charset="0"/>
              </a:rPr>
              <a:t>Großvenediger</a:t>
            </a:r>
            <a:r>
              <a:rPr lang="cs-CZ" altLang="cs-CZ" sz="1400">
                <a:latin typeface="Comic Sans MS" panose="030F0702030302020204" pitchFamily="66" charset="0"/>
              </a:rPr>
              <a:t>. Je zde patrná akumulační a ablační oblast. 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152400" y="228600"/>
            <a:ext cx="3581400" cy="6400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29845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Zalednění a klima</a:t>
            </a:r>
          </a:p>
        </p:txBody>
      </p:sp>
      <p:grpSp>
        <p:nvGrpSpPr>
          <p:cNvPr id="30765" name="Group 45"/>
          <p:cNvGrpSpPr>
            <a:grpSpLocks/>
          </p:cNvGrpSpPr>
          <p:nvPr/>
        </p:nvGrpSpPr>
        <p:grpSpPr bwMode="auto">
          <a:xfrm>
            <a:off x="3924300" y="3352800"/>
            <a:ext cx="4953000" cy="3352800"/>
            <a:chOff x="2472" y="1968"/>
            <a:chExt cx="3120" cy="2112"/>
          </a:xfrm>
        </p:grpSpPr>
        <p:pic>
          <p:nvPicPr>
            <p:cNvPr id="12307" name="Picture 23" descr="Glac_intergla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968"/>
              <a:ext cx="3072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 Box 26"/>
            <p:cNvSpPr txBox="1">
              <a:spLocks noChangeArrowheads="1"/>
            </p:cNvSpPr>
            <p:nvPr/>
          </p:nvSpPr>
          <p:spPr bwMode="auto">
            <a:xfrm>
              <a:off x="2472" y="3907"/>
              <a:ext cx="30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Srovnání zemského klimatu během interglaciálů a glaciálů. </a:t>
              </a:r>
            </a:p>
          </p:txBody>
        </p:sp>
      </p:grp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228600" y="1209675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Které jevy mohly způsobit globální ochlazení během glaciálů ?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28600" y="1743075"/>
            <a:ext cx="3581400" cy="1881207"/>
            <a:chOff x="228600" y="1743075"/>
            <a:chExt cx="3581400" cy="1881207"/>
          </a:xfrm>
        </p:grpSpPr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228600" y="1743075"/>
              <a:ext cx="34226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a)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redukce slunečního záření dosahující vrchní části atmosféry</a:t>
              </a:r>
              <a:endParaRPr lang="cs-CZ" altLang="cs-CZ" sz="1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50" name="Text Box 30"/>
            <p:cNvSpPr txBox="1">
              <a:spLocks noChangeArrowheads="1"/>
            </p:cNvSpPr>
            <p:nvPr/>
          </p:nvSpPr>
          <p:spPr bwMode="auto">
            <a:xfrm>
              <a:off x="228600" y="2336800"/>
              <a:ext cx="34226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b) vzrůst zemského albeda</a:t>
              </a:r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28600" y="2670175"/>
              <a:ext cx="35814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c) redukce množství skleníkových plynů v atmosféře - 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redukovalo by množství dlouhovlnné energie udržované v atmosféře</a:t>
              </a:r>
            </a:p>
          </p:txBody>
        </p:sp>
      </p:grp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228600" y="693738"/>
            <a:ext cx="131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Otázka 1: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228600" y="372745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Otázka 2:</a:t>
            </a: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228600" y="4167188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Bylo by celkové albedo Země během glaciálů vyšší nebo nižší ?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3911600" y="228600"/>
            <a:ext cx="5029200" cy="2590800"/>
            <a:chOff x="2400" y="432"/>
            <a:chExt cx="3168" cy="1632"/>
          </a:xfrm>
        </p:grpSpPr>
        <p:pic>
          <p:nvPicPr>
            <p:cNvPr id="12305" name="Picture 33" descr="Zem_klima"/>
            <p:cNvPicPr>
              <a:picLocks noChangeAspect="1" noChangeArrowheads="1"/>
            </p:cNvPicPr>
            <p:nvPr/>
          </p:nvPicPr>
          <p:blipFill>
            <a:blip r:embed="rId5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32"/>
              <a:ext cx="3072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38"/>
            <p:cNvSpPr txBox="1">
              <a:spLocks noChangeArrowheads="1"/>
            </p:cNvSpPr>
            <p:nvPr/>
          </p:nvSpPr>
          <p:spPr bwMode="auto">
            <a:xfrm>
              <a:off x="2400" y="1776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Schéma znázorňující hlavní složky klimatického systému Země a vztahy mezi nimi.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28600" y="4702175"/>
            <a:ext cx="3276600" cy="1780520"/>
            <a:chOff x="228600" y="4702175"/>
            <a:chExt cx="3276600" cy="1780520"/>
          </a:xfrm>
        </p:grpSpPr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228600" y="4702175"/>
              <a:ext cx="32766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Bylo by výrazně vyšší, neboť mnohem větší plocha Země by byla pokryta ledem. </a:t>
              </a:r>
              <a:endParaRPr lang="cs-CZ" altLang="cs-CZ" sz="1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28600" y="5426075"/>
              <a:ext cx="3276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Další faktory zvyšující albedo - větší plocha tunder a pouští.</a:t>
              </a:r>
              <a:endParaRPr lang="cs-CZ" altLang="cs-CZ" sz="1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228600" y="5959475"/>
              <a:ext cx="3276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Naopak - v suchém chladném klimatu - absence mraků.</a:t>
              </a:r>
              <a:endParaRPr lang="cs-CZ" altLang="cs-CZ" sz="1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/>
      <p:bldP spid="307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228600" y="431800"/>
            <a:ext cx="4724400" cy="5038725"/>
            <a:chOff x="144" y="272"/>
            <a:chExt cx="2976" cy="3174"/>
          </a:xfrm>
        </p:grpSpPr>
        <p:grpSp>
          <p:nvGrpSpPr>
            <p:cNvPr id="14345" name="Group 11"/>
            <p:cNvGrpSpPr>
              <a:grpSpLocks/>
            </p:cNvGrpSpPr>
            <p:nvPr/>
          </p:nvGrpSpPr>
          <p:grpSpPr bwMode="auto">
            <a:xfrm>
              <a:off x="144" y="288"/>
              <a:ext cx="2976" cy="3158"/>
              <a:chOff x="144" y="528"/>
              <a:chExt cx="2976" cy="3158"/>
            </a:xfrm>
          </p:grpSpPr>
          <p:pic>
            <p:nvPicPr>
              <p:cNvPr id="14347" name="Picture 4" descr="Sev_Amer_Zal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24000" contrast="5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528"/>
                <a:ext cx="2928" cy="2588"/>
              </a:xfrm>
              <a:prstGeom prst="rect">
                <a:avLst/>
              </a:prstGeom>
              <a:noFill/>
              <a:ln w="4445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48" name="Text Box 5"/>
              <p:cNvSpPr txBox="1">
                <a:spLocks noChangeArrowheads="1"/>
              </p:cNvSpPr>
              <p:nvPr/>
            </p:nvSpPr>
            <p:spPr bwMode="auto">
              <a:xfrm>
                <a:off x="144" y="3168"/>
                <a:ext cx="206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FF00"/>
                    </a:solidFill>
                    <a:latin typeface="Arial" panose="020B0604020202020204" pitchFamily="34" charset="0"/>
                  </a:rPr>
                  <a:t>Rozsah kvartérního zalednění, hlavní ledovcová a ‘pluviální’ jezera  v oblasti Severní Ameriky  (dle USGS National Atlas of the USA, 1970).</a:t>
                </a:r>
              </a:p>
            </p:txBody>
          </p:sp>
        </p:grp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6" y="272"/>
              <a:ext cx="1696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latin typeface="Comic Sans MS" panose="030F0702030302020204" pitchFamily="66" charset="0"/>
                </a:rPr>
                <a:t>SEVERNÍ AMERIKA</a:t>
              </a:r>
            </a:p>
          </p:txBody>
        </p:sp>
      </p:grp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3429000" y="1828800"/>
            <a:ext cx="5410200" cy="4805363"/>
            <a:chOff x="2160" y="1152"/>
            <a:chExt cx="3408" cy="3027"/>
          </a:xfrm>
        </p:grpSpPr>
        <p:grpSp>
          <p:nvGrpSpPr>
            <p:cNvPr id="14341" name="Group 12"/>
            <p:cNvGrpSpPr>
              <a:grpSpLocks/>
            </p:cNvGrpSpPr>
            <p:nvPr/>
          </p:nvGrpSpPr>
          <p:grpSpPr bwMode="auto">
            <a:xfrm>
              <a:off x="2160" y="1152"/>
              <a:ext cx="3408" cy="3027"/>
              <a:chOff x="2160" y="1178"/>
              <a:chExt cx="3408" cy="3027"/>
            </a:xfrm>
          </p:grpSpPr>
          <p:pic>
            <p:nvPicPr>
              <p:cNvPr id="14343" name="Picture 6" descr="Glac_Evrop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1178"/>
                <a:ext cx="3360" cy="2710"/>
              </a:xfrm>
              <a:prstGeom prst="rect">
                <a:avLst/>
              </a:prstGeom>
              <a:noFill/>
              <a:ln w="44450">
                <a:solidFill>
                  <a:srgbClr val="CC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44" name="Text Box 7"/>
              <p:cNvSpPr txBox="1">
                <a:spLocks noChangeArrowheads="1"/>
              </p:cNvSpPr>
              <p:nvPr/>
            </p:nvSpPr>
            <p:spPr bwMode="auto">
              <a:xfrm>
                <a:off x="2160" y="3917"/>
                <a:ext cx="34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FF00"/>
                    </a:solidFill>
                    <a:latin typeface="Arial" panose="020B0604020202020204" pitchFamily="34" charset="0"/>
                  </a:rPr>
                  <a:t>Maximální rozsah kvartérního zalednění v Evropě (upraveno dle Westa 1977).</a:t>
                </a:r>
              </a:p>
            </p:txBody>
          </p:sp>
        </p:grpSp>
        <p:sp>
          <p:nvSpPr>
            <p:cNvPr id="14342" name="Rectangle 14"/>
            <p:cNvSpPr>
              <a:spLocks noChangeArrowheads="1"/>
            </p:cNvSpPr>
            <p:nvPr/>
          </p:nvSpPr>
          <p:spPr bwMode="auto">
            <a:xfrm>
              <a:off x="2184" y="3648"/>
              <a:ext cx="792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latin typeface="Comic Sans MS" panose="030F0702030302020204" pitchFamily="66" charset="0"/>
                </a:rPr>
                <a:t>EVROPA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6838" y="66675"/>
            <a:ext cx="4640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CC66"/>
                </a:solidFill>
                <a:latin typeface="Comic Sans MS" panose="030F0702030302020204" pitchFamily="66" charset="0"/>
              </a:rPr>
              <a:t>Paleogeografická rekonstrukce zalednění</a:t>
            </a:r>
            <a:endParaRPr lang="en-GB" altLang="cs-CZ" sz="1800" b="1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3" name="Picture 3" descr="Ev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"/>
            <a:ext cx="88392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" y="60325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</a:rPr>
              <a:t>Maximální rozsah zalednění v Evropě</a:t>
            </a:r>
            <a:endParaRPr lang="en-US" altLang="cs-CZ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2166938" y="66675"/>
            <a:ext cx="4640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Paleogeografická rekonstrukce zalednění</a:t>
            </a:r>
            <a:endParaRPr lang="en-GB" altLang="cs-CZ" sz="1800" b="1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701800" y="64135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FF00"/>
                </a:solidFill>
                <a:latin typeface="Arial" panose="020B0604020202020204" pitchFamily="34" charset="0"/>
              </a:rPr>
              <a:t>Maximální rozsah posledního zalednění v Antarktidě</a:t>
            </a:r>
            <a:endParaRPr lang="en-US" altLang="cs-CZ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1028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57200"/>
            <a:ext cx="723900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4|114.5|7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1852</Words>
  <Application>Microsoft Office PowerPoint</Application>
  <PresentationFormat>Předvádění na obrazovce (4:3)</PresentationFormat>
  <Paragraphs>154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Comic Sans MS</vt:lpstr>
      <vt:lpstr>Times New Roman</vt:lpstr>
      <vt:lpstr>Default Design</vt:lpstr>
      <vt:lpstr>Chladné klimatické výkyvy, přehled glaciálů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Nejstarší studené výkyvy</dc:title>
  <dc:creator>Mgr. Martin Ivanov, Dr.</dc:creator>
  <cp:lastModifiedBy>Martin Ivanov</cp:lastModifiedBy>
  <cp:revision>167</cp:revision>
  <dcterms:created xsi:type="dcterms:W3CDTF">2002-12-02T20:20:17Z</dcterms:created>
  <dcterms:modified xsi:type="dcterms:W3CDTF">2021-09-29T10:29:41Z</dcterms:modified>
</cp:coreProperties>
</file>