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FF"/>
    <a:srgbClr val="CC3300"/>
    <a:srgbClr val="FF9900"/>
    <a:srgbClr val="CC9900"/>
    <a:srgbClr val="FF0000"/>
    <a:srgbClr val="FFFF00"/>
    <a:srgbClr val="00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75" autoAdjust="0"/>
    <p:restoredTop sz="94689" autoAdjust="0"/>
  </p:normalViewPr>
  <p:slideViewPr>
    <p:cSldViewPr>
      <p:cViewPr varScale="1">
        <p:scale>
          <a:sx n="123" d="100"/>
          <a:sy n="123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0C22C4-4565-4AF3-87EA-285E7BF025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DC901BC-EDDC-407A-8D13-4866CB01C830}" type="slidenum">
              <a:rPr lang="cs-CZ" altLang="cs-CZ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4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36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23992D9-ECC1-4BFE-90D5-538C7AA98264}" type="slidenum">
              <a:rPr lang="cs-CZ" altLang="cs-CZ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9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327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3549-4E22-41A1-80CC-F2BE4BB1EA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915313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1495-D89C-4E01-A9D3-6AC9B252F9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05912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C9D0-EF36-490C-A04F-9340C893B1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211326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73244-E6B8-4597-BF19-F9D2B22DF4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77429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C59E-3A8D-4B0B-A1A3-F9304F33E8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694639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A8F9-BD9D-4E7E-8D86-9BEFB5C130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10050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FFBA-8280-44D0-995E-1C4ACA9B3B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216713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24E3-C71B-4B5E-834F-FC2CBC5A09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857943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22D7-4071-4B0D-B4A8-5B4FCE4A2E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305066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1308-080E-4182-8135-DA6688B28C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824366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B06F-BF8D-41F5-9061-38C2AB8789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533273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2C592-1EE8-4C82-A84E-37ECC52BCF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2988" y="2348359"/>
            <a:ext cx="7029450" cy="136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b="1" kern="0" dirty="0">
                <a:solidFill>
                  <a:srgbClr val="FFCC66"/>
                </a:solidFill>
                <a:latin typeface="Comic Sans MS" panose="030F0702030302020204" pitchFamily="66" charset="0"/>
              </a:rPr>
              <a:t>Příčiny klimatických změn v kvartéru</a:t>
            </a:r>
            <a:endParaRPr lang="cs-CZ" altLang="cs-CZ" sz="4000" kern="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17393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191000" y="177800"/>
            <a:ext cx="4826000" cy="6527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200">
              <a:solidFill>
                <a:srgbClr val="FFFF00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2100" y="571500"/>
            <a:ext cx="3712220" cy="11811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200">
              <a:solidFill>
                <a:srgbClr val="FFFF00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8600" y="139700"/>
            <a:ext cx="411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Příčiny klimatických změn</a:t>
            </a:r>
          </a:p>
        </p:txBody>
      </p:sp>
      <p:pic>
        <p:nvPicPr>
          <p:cNvPr id="9219" name="Picture 3" descr="Milankovic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04800"/>
            <a:ext cx="4649787" cy="5943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1933287"/>
            <a:ext cx="3810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a)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excentricita orbitální dráhy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orbitální pohyb Země se mění v periodě 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asi 100 000 let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od téměř kruhového po eliptický a zpět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571500"/>
            <a:ext cx="354292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‘Astronomická teorie’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– Teorie předpokládá, že povrchová teplota Země může kolísat v závislosti na pravidelných a předvídatelných změnách pohybu Země a její osy (M.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Milanković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):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28600" y="4063712"/>
            <a:ext cx="3810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precese bodů rovnodennosti 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roční období (nebo též 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rovnodennost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 se pravidelně mění v závislosti na pohybu Země kolem Slunce - způsobeno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kolísáním zemské osy vlivem gravitačního tahu Slunce a Měsíce. Důsledek - roční období, během kterého je Země nejblíže Slunci (tzv. </a:t>
            </a:r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perihelion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 kolísá. V současnosti - zimní období severní polokoule v 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perihelionu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léto probíhá v období, kdy je Země od Slunce nejdále (</a:t>
            </a:r>
            <a:r>
              <a:rPr lang="cs-CZ" altLang="cs-CZ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aphelion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). Stejná situace se bude opakovat za asi 21 000 let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5900" y="2796887"/>
            <a:ext cx="3810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b)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šikmost ekliptiky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sklon zemské osy kolísá od 21°39’ do 24°36’ a zpět v periodě asi 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41 000 let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(měří se v závislosti na 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ploše ekliptiky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(tj. plocha vymezená eliptickým pohybem Země okolo Slunce)</a:t>
            </a:r>
          </a:p>
        </p:txBody>
      </p:sp>
    </p:spTree>
    <p:extLst>
      <p:ext uri="{BB962C8B-B14F-4D97-AF65-F5344CB8AC3E}">
        <p14:creationId xmlns:p14="http://schemas.microsoft.com/office/powerpoint/2010/main" val="199516875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Rectangle 17"/>
          <p:cNvSpPr>
            <a:spLocks noChangeArrowheads="1"/>
          </p:cNvSpPr>
          <p:nvPr/>
        </p:nvSpPr>
        <p:spPr bwMode="auto">
          <a:xfrm>
            <a:off x="165100" y="165100"/>
            <a:ext cx="24638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DALŠÍ FAKTORY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7032" y="609600"/>
            <a:ext cx="853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Astronomická teorie - vysvětlení hlavních klimatických změn během kvartéru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není to jediný ovlivňující faktor. </a:t>
            </a:r>
          </a:p>
        </p:txBody>
      </p:sp>
      <p:sp>
        <p:nvSpPr>
          <p:cNvPr id="11274" name="Comment 10"/>
          <p:cNvSpPr>
            <a:spLocks noChangeArrowheads="1"/>
          </p:cNvSpPr>
          <p:nvPr/>
        </p:nvSpPr>
        <p:spPr bwMode="auto">
          <a:xfrm>
            <a:off x="396875" y="1219200"/>
            <a:ext cx="8366125" cy="137795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</a:rPr>
              <a:t>Středně velké ledovce známe z období asi 2,5 </a:t>
            </a:r>
            <a:r>
              <a:rPr lang="cs-CZ" altLang="cs-CZ" sz="1400" dirty="0" err="1">
                <a:latin typeface="Arial" panose="020B0604020202020204" pitchFamily="34" charset="0"/>
              </a:rPr>
              <a:t>Ma</a:t>
            </a:r>
            <a:r>
              <a:rPr lang="cs-CZ" altLang="cs-CZ" sz="1400" dirty="0">
                <a:latin typeface="Arial" panose="020B0604020202020204" pitchFamily="34" charset="0"/>
              </a:rPr>
              <a:t> BP (</a:t>
            </a:r>
            <a:r>
              <a:rPr lang="cs-CZ" altLang="cs-CZ" sz="1400" dirty="0" err="1">
                <a:latin typeface="Arial" panose="020B0604020202020204" pitchFamily="34" charset="0"/>
              </a:rPr>
              <a:t>Shackleton</a:t>
            </a:r>
            <a:r>
              <a:rPr lang="cs-CZ" altLang="cs-CZ" sz="1400" dirty="0">
                <a:latin typeface="Arial" panose="020B0604020202020204" pitchFamily="34" charset="0"/>
              </a:rPr>
              <a:t> et al. 1984), </a:t>
            </a:r>
            <a:r>
              <a:rPr lang="cs-CZ" altLang="cs-CZ" sz="1400" dirty="0" err="1">
                <a:latin typeface="Arial" panose="020B0604020202020204" pitchFamily="34" charset="0"/>
              </a:rPr>
              <a:t>proxy</a:t>
            </a:r>
            <a:r>
              <a:rPr lang="cs-CZ" altLang="cs-CZ" sz="1400" dirty="0">
                <a:latin typeface="Arial" panose="020B0604020202020204" pitchFamily="34" charset="0"/>
              </a:rPr>
              <a:t> data z hlubokomořských vrtů dokazují, že k ochlazení klimatu došlo již před 3,15 </a:t>
            </a:r>
            <a:r>
              <a:rPr lang="cs-CZ" altLang="cs-CZ" sz="1400" dirty="0" err="1">
                <a:latin typeface="Arial" panose="020B0604020202020204" pitchFamily="34" charset="0"/>
              </a:rPr>
              <a:t>Ma</a:t>
            </a:r>
            <a:r>
              <a:rPr lang="cs-CZ" altLang="cs-CZ" sz="1400" dirty="0">
                <a:latin typeface="Arial" panose="020B0604020202020204" pitchFamily="34" charset="0"/>
              </a:rPr>
              <a:t>. Navíc kvartérní klimatické cykly nebyly konstantní a posunuly se z periodicity 41 </a:t>
            </a:r>
            <a:r>
              <a:rPr lang="cs-CZ" altLang="cs-CZ" sz="1400" dirty="0" err="1">
                <a:latin typeface="Arial" panose="020B0604020202020204" pitchFamily="34" charset="0"/>
              </a:rPr>
              <a:t>ka</a:t>
            </a:r>
            <a:r>
              <a:rPr lang="cs-CZ" altLang="cs-CZ" sz="1400" dirty="0">
                <a:latin typeface="Arial" panose="020B0604020202020204" pitchFamily="34" charset="0"/>
              </a:rPr>
              <a:t> před více než 800 000 lety do cyklů asi po 100 </a:t>
            </a:r>
            <a:r>
              <a:rPr lang="cs-CZ" altLang="cs-CZ" sz="1400" dirty="0" err="1">
                <a:latin typeface="Arial" panose="020B0604020202020204" pitchFamily="34" charset="0"/>
              </a:rPr>
              <a:t>ka</a:t>
            </a:r>
            <a:r>
              <a:rPr lang="cs-CZ" altLang="cs-CZ" sz="1400" dirty="0">
                <a:latin typeface="Arial" panose="020B0604020202020204" pitchFamily="34" charset="0"/>
              </a:rPr>
              <a:t> v posledních 700-800 tis. letech (</a:t>
            </a:r>
            <a:r>
              <a:rPr lang="cs-CZ" altLang="cs-CZ" sz="1400" dirty="0" err="1">
                <a:latin typeface="Arial" panose="020B0604020202020204" pitchFamily="34" charset="0"/>
              </a:rPr>
              <a:t>Ruddiman</a:t>
            </a:r>
            <a:r>
              <a:rPr lang="cs-CZ" altLang="cs-CZ" sz="1400" dirty="0">
                <a:latin typeface="Arial" panose="020B0604020202020204" pitchFamily="34" charset="0"/>
              </a:rPr>
              <a:t> et al. 1986). To bylo doprovázeno zjevným </a:t>
            </a:r>
            <a:r>
              <a:rPr lang="cs-CZ" altLang="cs-CZ" sz="1400" dirty="0" err="1">
                <a:latin typeface="Arial" panose="020B0604020202020204" pitchFamily="34" charset="0"/>
              </a:rPr>
              <a:t>zesilovaním</a:t>
            </a:r>
            <a:r>
              <a:rPr lang="cs-CZ" altLang="cs-CZ" sz="1400" dirty="0">
                <a:latin typeface="Arial" panose="020B0604020202020204" pitchFamily="34" charset="0"/>
              </a:rPr>
              <a:t> glaciální činnosti a růstem ledovců severní polokoule, které byly mnohem většího rozsahu než před 1,6-1,7 </a:t>
            </a:r>
            <a:r>
              <a:rPr lang="cs-CZ" altLang="cs-CZ" sz="1400" dirty="0" err="1">
                <a:latin typeface="Arial" panose="020B0604020202020204" pitchFamily="34" charset="0"/>
              </a:rPr>
              <a:t>Ma</a:t>
            </a:r>
            <a:r>
              <a:rPr lang="cs-CZ" altLang="cs-CZ" sz="1400" dirty="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304800" y="2846264"/>
            <a:ext cx="8534400" cy="3764939"/>
            <a:chOff x="304800" y="2846264"/>
            <a:chExt cx="8534400" cy="3764939"/>
          </a:xfrm>
        </p:grpSpPr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23528" y="2846264"/>
              <a:ext cx="2895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Hlavní doplňkové jevy</a:t>
              </a: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395536" y="3940705"/>
              <a:ext cx="8219256" cy="568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SzPct val="150000"/>
              </a:pPr>
              <a:r>
                <a:rPr lang="cs-CZ" altLang="cs-CZ" sz="1600" b="1" cap="all" dirty="0">
                  <a:solidFill>
                    <a:srgbClr val="FFCC66"/>
                  </a:solidFill>
                  <a:latin typeface="Comic Sans MS" panose="030F0702030302020204" pitchFamily="66" charset="0"/>
                </a:rPr>
                <a:t>Kontinentální drift</a:t>
              </a:r>
              <a:r>
                <a:rPr lang="cs-CZ" altLang="cs-CZ" sz="1600" b="1" dirty="0">
                  <a:solidFill>
                    <a:srgbClr val="FFCC66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- rozmístění zemských mas, změny oceánské cirkulace a změny v rozsahu ledovců</a:t>
              </a:r>
            </a:p>
            <a:p>
              <a:pPr>
                <a:spcBef>
                  <a:spcPct val="50000"/>
                </a:spcBef>
                <a:buSzPct val="150000"/>
              </a:pPr>
              <a:endParaRPr lang="cs-CZ" altLang="cs-CZ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395387" y="4670276"/>
              <a:ext cx="5482952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SzPct val="150000"/>
              </a:pPr>
              <a:r>
                <a:rPr lang="cs-CZ" altLang="cs-CZ" sz="1600" b="1" cap="all" dirty="0">
                  <a:solidFill>
                    <a:srgbClr val="FFCC66"/>
                  </a:solidFill>
                  <a:latin typeface="Comic Sans MS" panose="030F0702030302020204" pitchFamily="66" charset="0"/>
                </a:rPr>
                <a:t>tektonická aktivita </a:t>
              </a:r>
              <a:r>
                <a:rPr lang="cs-CZ" altLang="cs-CZ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– tektonický výzdvih kontinentů</a:t>
              </a: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457200" y="4090988"/>
              <a:ext cx="52276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SzPct val="150000"/>
              </a:pPr>
              <a:endParaRPr lang="cs-CZ" altLang="cs-CZ" sz="1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395536" y="3256159"/>
              <a:ext cx="8153400" cy="585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SzPct val="150000"/>
              </a:pPr>
              <a:r>
                <a:rPr lang="cs-CZ" altLang="cs-CZ" sz="1600" b="1" cap="all" dirty="0">
                  <a:solidFill>
                    <a:srgbClr val="FFCC66"/>
                  </a:solidFill>
                  <a:latin typeface="Comic Sans MS" panose="030F0702030302020204" pitchFamily="66" charset="0"/>
                </a:rPr>
                <a:t>Magmatický proces</a:t>
              </a:r>
              <a:r>
                <a:rPr lang="cs-CZ" altLang="cs-CZ" sz="1600" cap="all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- změny ve složení atmosféry, např. CO</a:t>
              </a:r>
              <a:r>
                <a:rPr lang="cs-CZ" altLang="cs-CZ" sz="1600" baseline="-25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cs-CZ" altLang="cs-CZ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, metanu (CH</a:t>
              </a:r>
              <a:r>
                <a:rPr lang="cs-CZ" altLang="cs-CZ" sz="1600" baseline="-25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r>
                <a:rPr lang="cs-CZ" altLang="cs-CZ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) a prachových částic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304800" y="5441652"/>
              <a:ext cx="8534400" cy="116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 dirty="0">
                  <a:solidFill>
                    <a:srgbClr val="FFCC66"/>
                  </a:solidFill>
                  <a:latin typeface="Comic Sans MS" panose="030F0702030302020204" pitchFamily="66" charset="0"/>
                </a:rPr>
                <a:t>Data z oceánských vrtů a polárních ledovců</a:t>
              </a:r>
              <a:r>
                <a:rPr lang="cs-CZ" altLang="cs-CZ" sz="1400" dirty="0">
                  <a:solidFill>
                    <a:srgbClr val="FFCC66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- během posledního studeného cyklu bylo podstatně méně atmosférického CO</a:t>
              </a:r>
              <a:r>
                <a:rPr lang="cs-CZ" altLang="cs-CZ" sz="1400" baseline="-25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cs-CZ" altLang="cs-CZ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než během minulých nebo současného interglaciálu (</a:t>
              </a:r>
              <a:r>
                <a:rPr lang="cs-CZ" altLang="cs-CZ" sz="14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Shackleton</a:t>
              </a:r>
              <a:r>
                <a:rPr lang="cs-CZ" altLang="cs-CZ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et al. 1983) a podobně to bylo i s množstvím CH</a:t>
              </a:r>
              <a:r>
                <a:rPr lang="cs-CZ" altLang="cs-CZ" sz="1400" baseline="-25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r>
                <a:rPr lang="cs-CZ" altLang="cs-CZ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. Z těsné paralely mezi množstvím CO</a:t>
              </a:r>
              <a:r>
                <a:rPr lang="cs-CZ" altLang="cs-CZ" sz="1400" baseline="-25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cs-CZ" altLang="cs-CZ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a teplotních profilů Antarktických ledovcových vrtů vyplývá, že množství CO</a:t>
              </a:r>
              <a:r>
                <a:rPr lang="cs-CZ" altLang="cs-CZ" sz="1400" baseline="-25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cs-CZ" altLang="cs-CZ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mohlo výrazně ovlivnit (zmírnit) dlouhotrvající klimatické změny způsobené vlivem astronomických faktorů (podobně i s CH</a:t>
              </a:r>
              <a:r>
                <a:rPr lang="cs-CZ" altLang="cs-CZ" sz="1400" baseline="-25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r>
                <a:rPr lang="cs-CZ" altLang="cs-CZ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).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03901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216400" y="152400"/>
            <a:ext cx="4749800" cy="6553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200">
              <a:solidFill>
                <a:srgbClr val="FFFF00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414838" y="438150"/>
            <a:ext cx="4348162" cy="222885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Svrchnokřídové hladiny moře – snad až o 300 m výše než dnes - důsledek redukce množství oceánských pánví zapříčiněný vzrůstem rychlosti rozšiřování oceánského dna a vznikem rozsáhlých podmořských lávových ploch. Záplavy rozsáhlých území také mohly přispět ke globálnímu oteplení a předpokládá se, že teplota mohla vzrůst až o 8°C-13°C ve srovnání s dneškem. Toto souhlasí se vzrůstem teplot o 6°C-16°C, zjištěných na základě studia mělkovodních mořských fosilií.</a:t>
            </a:r>
          </a:p>
        </p:txBody>
      </p:sp>
      <p:pic>
        <p:nvPicPr>
          <p:cNvPr id="24585" name="Picture 9" descr="C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048000"/>
            <a:ext cx="4343400" cy="321786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54000" y="6731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asi 120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Ma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BP 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vzrůst rychlosti formování oceánské kůry podél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středooceánských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hřbetů (Pacifik, Indický oceán)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54000" y="1612900"/>
            <a:ext cx="3860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výlevy na kontinentech 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uvolnění velkého množství CO</a:t>
            </a:r>
            <a:r>
              <a:rPr lang="cs-CZ" altLang="cs-CZ" sz="14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do atmosféry – asi 3-15x více než je současná předprůmyslová úroveň 280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ppm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= skleníkový efekt, oteplení o 3°C-8°C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54000" y="27686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zvětšení množství vodních par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až o 150%, což by mělo za následek další oteplení, neboť vodní páry jsou nejefektivnějším skleníkovým plynem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54000" y="3810000"/>
            <a:ext cx="3733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svrchní křída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polární oblasti mnohem teplejší, atmosféra vysokých zeměpisných šířek mohla udržet až o 1000 % více vodních par, než je tomu dnes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254000" y="4991100"/>
            <a:ext cx="37338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úbytek vodních par během kenozoika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mohl hrát v globálním oteplení významnou roli. V té době se hlavní oblasti vzniku atmosférických vodních par (tropické a subtropické oceány) zmenšovaly, zvláště po uzavření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Tethydy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54000" y="2413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Magmatický proces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2496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7" grpId="0" autoUpdateAnimBg="0"/>
      <p:bldP spid="24588" grpId="0" autoUpdateAnimBg="0"/>
      <p:bldP spid="24589" grpId="0" autoUpdateAnimBg="0"/>
      <p:bldP spid="24590" grpId="0" autoUpdateAnimBg="0"/>
      <p:bldP spid="245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30200" y="1625600"/>
            <a:ext cx="3429000" cy="952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  <a:latin typeface="Arial" panose="020B0604020202020204" pitchFamily="34" charset="0"/>
              </a:rPr>
              <a:t>Hlavní roli v magmatické činnosti mají CO</a:t>
            </a:r>
            <a:r>
              <a:rPr lang="cs-CZ" altLang="cs-CZ" sz="14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400" b="1">
                <a:solidFill>
                  <a:schemeClr val="bg1"/>
                </a:solidFill>
                <a:latin typeface="Arial" panose="020B0604020202020204" pitchFamily="34" charset="0"/>
              </a:rPr>
              <a:t> a vytvoření sirných aerosolů</a:t>
            </a: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. Ty zvyšují albedo Země. Jsou to mnohem významnější činitelé než sopečný prach.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8600" y="428625"/>
            <a:ext cx="3962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ukončení magmatické aktivity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= ochlazení. Snížení množství atmosférického CO</a:t>
            </a:r>
            <a:r>
              <a:rPr lang="cs-CZ" altLang="cs-CZ" sz="14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+ snížená hladina světového oceánu = vzrůst sezónnosti klimat (zvláště vyšší zeměpisné šířky - zalednění)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52400" y="533400"/>
            <a:ext cx="8763000" cy="6019800"/>
            <a:chOff x="152400" y="533400"/>
            <a:chExt cx="8763000" cy="6019800"/>
          </a:xfrm>
        </p:grpSpPr>
        <p:grpSp>
          <p:nvGrpSpPr>
            <p:cNvPr id="15377" name="Group 17"/>
            <p:cNvGrpSpPr>
              <a:grpSpLocks/>
            </p:cNvGrpSpPr>
            <p:nvPr/>
          </p:nvGrpSpPr>
          <p:grpSpPr bwMode="auto">
            <a:xfrm>
              <a:off x="228600" y="533400"/>
              <a:ext cx="8686800" cy="6019800"/>
              <a:chOff x="144" y="336"/>
              <a:chExt cx="5472" cy="3792"/>
            </a:xfrm>
          </p:grpSpPr>
          <p:pic>
            <p:nvPicPr>
              <p:cNvPr id="47114" name="Picture 2" descr="Vulk_prach"/>
              <p:cNvPicPr>
                <a:picLocks noChangeAspect="1" noChangeArrowheads="1"/>
              </p:cNvPicPr>
              <p:nvPr/>
            </p:nvPicPr>
            <p:blipFill>
              <a:blip r:embed="rId3">
                <a:lum bright="-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" y="336"/>
                <a:ext cx="2965" cy="3792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115" name="Text Box 7"/>
              <p:cNvSpPr txBox="1">
                <a:spLocks noChangeArrowheads="1"/>
              </p:cNvSpPr>
              <p:nvPr/>
            </p:nvSpPr>
            <p:spPr bwMode="auto">
              <a:xfrm>
                <a:off x="144" y="3495"/>
                <a:ext cx="2496" cy="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FFFF00"/>
                    </a:solidFill>
                    <a:latin typeface="Arial" panose="020B0604020202020204" pitchFamily="34" charset="0"/>
                  </a:rPr>
                  <a:t>Vrstvy tvořené vulkanickým prachem a úlomky ledové tříště z vrtu č. 882A ze severního Pacifiku. Vzrůst mocnosti vrstvy prachu koreluje s množstvím ledovcové tříště ve vrtu na úrovni 2,6 Ma, což indikuje vznik zalednění na severní polokouli.</a:t>
                </a:r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152400" y="2692400"/>
              <a:ext cx="4038600" cy="2819400"/>
              <a:chOff x="152400" y="2692400"/>
              <a:chExt cx="4038600" cy="2819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52400" y="2692400"/>
                <a:ext cx="40386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SzPct val="150000"/>
                </a:pPr>
                <a:r>
                  <a:rPr lang="cs-CZ" altLang="cs-CZ" sz="1400" b="1" dirty="0">
                    <a:solidFill>
                      <a:srgbClr val="FFCC66"/>
                    </a:solidFill>
                    <a:latin typeface="Comic Sans MS" panose="030F0702030302020204" pitchFamily="66" charset="0"/>
                  </a:rPr>
                  <a:t>vulkanismus v lokálním měřítku</a:t>
                </a:r>
                <a:r>
                  <a:rPr lang="cs-CZ" altLang="cs-CZ" sz="1400" dirty="0">
                    <a:solidFill>
                      <a:srgbClr val="FFCC66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cs-CZ" altLang="cs-CZ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- sirné aerosoly se v atmosféře udrží jen několik málo let</a:t>
                </a: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52400" y="3378200"/>
                <a:ext cx="40386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SzPct val="150000"/>
                </a:pPr>
                <a:r>
                  <a:rPr lang="cs-CZ" altLang="cs-CZ" sz="1400" b="1" dirty="0">
                    <a:solidFill>
                      <a:srgbClr val="FFCC66"/>
                    </a:solidFill>
                    <a:latin typeface="Comic Sans MS" panose="030F0702030302020204" pitchFamily="66" charset="0"/>
                  </a:rPr>
                  <a:t>vulkanismus v regionálním měřítku</a:t>
                </a:r>
                <a:r>
                  <a:rPr lang="cs-CZ" altLang="cs-CZ" sz="1400" dirty="0">
                    <a:solidFill>
                      <a:srgbClr val="FFCC66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cs-CZ" altLang="cs-CZ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- sirné aerosoly se v atmosféře udrží řádově déle - vztah mezi vulkanismem a klimatem</a:t>
                </a: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52400" y="4064000"/>
                <a:ext cx="40386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SzPct val="150000"/>
                </a:pPr>
                <a:r>
                  <a:rPr lang="cs-CZ" altLang="cs-CZ" sz="1400" b="1" dirty="0">
                    <a:solidFill>
                      <a:srgbClr val="FFCC66"/>
                    </a:solidFill>
                    <a:latin typeface="Comic Sans MS" panose="030F0702030302020204" pitchFamily="66" charset="0"/>
                  </a:rPr>
                  <a:t>vrty severního Pacifiku</a:t>
                </a:r>
                <a:r>
                  <a:rPr lang="cs-CZ" altLang="cs-CZ" sz="1400" dirty="0">
                    <a:solidFill>
                      <a:srgbClr val="FFCC66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cs-CZ" altLang="cs-CZ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- vzrůst mocnosti vulkanického prachu koreluje se vzrůstem množství led. tříště v době před 2,6 </a:t>
                </a:r>
                <a:r>
                  <a:rPr lang="cs-CZ" altLang="cs-CZ" sz="1400" dirty="0" err="1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Ma</a:t>
                </a:r>
                <a:endParaRPr lang="cs-CZ" altLang="cs-CZ" sz="14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152400" y="4826000"/>
                <a:ext cx="40386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SzPct val="150000"/>
                </a:pPr>
                <a:r>
                  <a:rPr lang="cs-CZ" altLang="cs-CZ" sz="1400" b="1" dirty="0">
                    <a:solidFill>
                      <a:srgbClr val="FFCC66"/>
                    </a:solidFill>
                    <a:latin typeface="Comic Sans MS" panose="030F0702030302020204" pitchFamily="66" charset="0"/>
                  </a:rPr>
                  <a:t>rozsáhlé erupce na Kamčatce</a:t>
                </a:r>
                <a:r>
                  <a:rPr lang="cs-CZ" altLang="cs-CZ" sz="1400" dirty="0">
                    <a:solidFill>
                      <a:srgbClr val="FFCC66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cs-CZ" altLang="cs-CZ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- vzrůst polárních ledovců do té míry, že dosáhly okrajů moře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81702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800600" y="247650"/>
            <a:ext cx="3962400" cy="32924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  <a:latin typeface="Arial" panose="020B0604020202020204" pitchFamily="34" charset="0"/>
              </a:rPr>
              <a:t>Antarktida – </a:t>
            </a: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paleocén až většina eocénu – pokryta lesem (jako je dnes v Chile). První ledovce -  asi střední eocén. Ochlazení v Antarktidě – částečně postupujícím uzavřením Tethydy (začalo již ve svrchní křídě) - zabránilo průniku teplé vody do Antarktidy z tropů, zásadním eventem bylo otevření Drakeova průplavu mezi Antarktidou a Jižní Amerikou 35 Ma BP. Antarktida - izolovaná od teplého proudění, začal se vyvíjet ledovec, který dosáhl až k mořskému pobřeží. Začalo docházet k ukládání značného množství ledovcové tříště, ledová pokrývka se však v plné míře nevyvinula ještě v průběhu dalších 15 Ma.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4000" y="3152775"/>
            <a:ext cx="4216400" cy="20161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  <a:latin typeface="Arial" panose="020B0604020202020204" pitchFamily="34" charset="0"/>
              </a:rPr>
              <a:t>Severní polokoule</a:t>
            </a: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 - uzavření průlivu mezi Severní a Jižní Amerikou před 4,6 Ma-2,5 Ma - zalednění. Zároveň - zvýšení salinity Karibského moře, posílení Golfského proudu a zvýšení vlhkosti atmosféry ve vyšších zeměpisných šířkách. Větší vlhkost a sezónnost klimatu = vzniku ledovců. Posílení Golfského proudu a severoatlantický drift mohli zdržet průběh zalednění oteplením oblastí okolo Severního Atlantiku.</a:t>
            </a:r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203200" y="3778250"/>
            <a:ext cx="8623300" cy="2874963"/>
            <a:chOff x="128" y="2380"/>
            <a:chExt cx="5432" cy="1811"/>
          </a:xfrm>
        </p:grpSpPr>
        <p:pic>
          <p:nvPicPr>
            <p:cNvPr id="48139" name="Picture 4" descr="Marin_proudy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" y="2380"/>
              <a:ext cx="2504" cy="174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40" name="Text Box 6"/>
            <p:cNvSpPr txBox="1">
              <a:spLocks noChangeArrowheads="1"/>
            </p:cNvSpPr>
            <p:nvPr/>
          </p:nvSpPr>
          <p:spPr bwMode="auto">
            <a:xfrm>
              <a:off x="128" y="3328"/>
              <a:ext cx="292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Změny uspořádání kontinentů během terciéru a předpokládaná oceánská proudění (povrch: malé šipky; hloubky: velké šipky). Na mapách - dva klíčové eventy: (i) otevření oceánské cesty mezi Jižní Amerikou a Antarktidou asi 25-30 Ma BP a  vznik cirkumantarktického proudění; (ii) uzavření úžiny mezi Střední a Jižní Amerikou v pliocénu, izolace Atlantiku a uzavření rovníkové cirkulace mezi ním a Pacifikem.</a:t>
              </a:r>
            </a:p>
          </p:txBody>
        </p:sp>
      </p:grp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8600" y="595313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tepelný přenos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z nižších do vyšších zeměpisných šířek zajištěn téměř rovnoměrně prostřednictvím atmosféry a oceánů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28600" y="1331913"/>
            <a:ext cx="426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pokřídové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globální ochlazení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jedním z důležitých činitelů mohlo být změněné oceánské proudění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28600" y="2017713"/>
            <a:ext cx="426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změny oceánského proudění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změna konfigurace kontinentů během terciéru – otevření jedněch nebo uzavření jiných oceánských cest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41300" y="2159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Kontinentální drift a oceánské cesty</a:t>
            </a:r>
          </a:p>
        </p:txBody>
      </p:sp>
    </p:spTree>
    <p:extLst>
      <p:ext uri="{BB962C8B-B14F-4D97-AF65-F5344CB8AC3E}">
        <p14:creationId xmlns:p14="http://schemas.microsoft.com/office/powerpoint/2010/main" val="1847504951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8" name="Group 20"/>
          <p:cNvGrpSpPr>
            <a:grpSpLocks/>
          </p:cNvGrpSpPr>
          <p:nvPr/>
        </p:nvGrpSpPr>
        <p:grpSpPr bwMode="auto">
          <a:xfrm>
            <a:off x="4278313" y="152400"/>
            <a:ext cx="4687888" cy="6553200"/>
            <a:chOff x="2695" y="96"/>
            <a:chExt cx="2953" cy="4128"/>
          </a:xfrm>
        </p:grpSpPr>
        <p:sp>
          <p:nvSpPr>
            <p:cNvPr id="49166" name="Rectangle 16"/>
            <p:cNvSpPr>
              <a:spLocks noChangeArrowheads="1"/>
            </p:cNvSpPr>
            <p:nvPr/>
          </p:nvSpPr>
          <p:spPr bwMode="auto">
            <a:xfrm>
              <a:off x="2695" y="96"/>
              <a:ext cx="2953" cy="4128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FFFF00"/>
                </a:solidFill>
              </a:endParaRPr>
            </a:p>
          </p:txBody>
        </p:sp>
        <p:sp>
          <p:nvSpPr>
            <p:cNvPr id="49167" name="Rectangle 18"/>
            <p:cNvSpPr>
              <a:spLocks noChangeArrowheads="1"/>
            </p:cNvSpPr>
            <p:nvPr/>
          </p:nvSpPr>
          <p:spPr bwMode="auto">
            <a:xfrm>
              <a:off x="3728" y="104"/>
              <a:ext cx="1920" cy="2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b="1">
                  <a:latin typeface="Comic Sans MS" panose="030F0702030302020204" pitchFamily="66" charset="0"/>
                </a:rPr>
                <a:t>SEVERNÍ POLOKOULE</a:t>
              </a:r>
            </a:p>
          </p:txBody>
        </p:sp>
      </p:grp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15900" y="788988"/>
            <a:ext cx="3973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Vyzvednutí plošně rozsáhlých oblastí kontinentální kůry může vývoj klimatu ovlivnit následovně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495800" y="838200"/>
            <a:ext cx="4267200" cy="26543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Centra hlavní kvartérní ledovcové akumulace na severní polokouli – leží těsně k oblastem ohraničujícím Atlantský oceán a Labradorské moře. Tyto oblasti byly vyzvednuty v terciéru až o 2 km. Vyzdvihnutím nad sněžnou linii (nebo snížením této linie v důsledku globálního ochlazení) sníh během letních měsíců zcela neodtaje. Oblasti Labradoru, Grónska, Británie a Skandinávie - nad touto hraniční linií (60°N - 80°N). Výzdvih ve dvou etapách: 1. asi 60 Ma BP, (spojena s rozsáhlým vulkanismem v sz. Skotsku a východním Grónsku, otevření Severního Atlantiku. 2. miocén.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9700" y="3744913"/>
            <a:ext cx="40433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Okraje Severního Atlantiku vykazují zvláštní topografii kvůli kombinaci tektonického výzdvihu a glaciální eroze. Nachází se zde šikmé plošiny, vysoký reliéf na okraji moře a hluboká glaciální údolí, která dnes tvoří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trogová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jezera nebo fjordy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139700" y="3924300"/>
            <a:ext cx="8585200" cy="2598738"/>
            <a:chOff x="144" y="2472"/>
            <a:chExt cx="5408" cy="1637"/>
          </a:xfrm>
        </p:grpSpPr>
        <p:pic>
          <p:nvPicPr>
            <p:cNvPr id="49164" name="Picture 6" descr="Tekt_zdvih_1"/>
            <p:cNvPicPr>
              <a:picLocks noChangeAspect="1" noChangeArrowheads="1"/>
            </p:cNvPicPr>
            <p:nvPr/>
          </p:nvPicPr>
          <p:blipFill>
            <a:blip r:embed="rId2">
              <a:lum bright="-24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2472"/>
              <a:ext cx="2696" cy="1633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65" name="Text Box 8"/>
            <p:cNvSpPr txBox="1">
              <a:spLocks noChangeArrowheads="1"/>
            </p:cNvSpPr>
            <p:nvPr/>
          </p:nvSpPr>
          <p:spPr bwMode="auto">
            <a:xfrm>
              <a:off x="144" y="3361"/>
              <a:ext cx="264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Růst severských ledovců: oblasti terciérního výzdvihu kolem severního Atlantiku. (a) vyzvednuté příbřežní oblasti Labradoru, Grónska, Británie a Skandinávie. (b) idealizovaný řez vyzdvihnutou oblastí, ukazující vývoj ledové čapky a hlubokého glaciálního údolí na straně přivrácené k moři. </a:t>
              </a:r>
            </a:p>
          </p:txBody>
        </p:sp>
      </p:grp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39700" y="1600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vyzvednutí oblastí nad regionální sněžnou linii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(limit ledovce) umožňuje vznik ledovce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39700" y="2362200"/>
            <a:ext cx="41148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ovlivnění průběhu globální atmosférické cirkulace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39700" y="3048000"/>
            <a:ext cx="41148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vzrůst </a:t>
            </a:r>
            <a:r>
              <a:rPr lang="cs-CZ" altLang="cs-CZ" sz="1400" dirty="0" err="1">
                <a:solidFill>
                  <a:srgbClr val="FFCC66"/>
                </a:solidFill>
                <a:latin typeface="Comic Sans MS" panose="030F0702030302020204" pitchFamily="66" charset="0"/>
              </a:rPr>
              <a:t>zvětrávací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rychlosti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vyplývající v odstranění CO</a:t>
            </a:r>
            <a:r>
              <a:rPr lang="cs-CZ" altLang="cs-CZ" sz="14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z atmosféry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15900" y="254000"/>
            <a:ext cx="283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Tektonický zdvih</a:t>
            </a:r>
          </a:p>
        </p:txBody>
      </p:sp>
    </p:spTree>
    <p:extLst>
      <p:ext uri="{BB962C8B-B14F-4D97-AF65-F5344CB8AC3E}">
        <p14:creationId xmlns:p14="http://schemas.microsoft.com/office/powerpoint/2010/main" val="347339440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305800" cy="15906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Svrchnoterciérní orogenetická činnost mohla významně ovlivnit atmosférickou cirkulaci. Himálaj a Tibet jsou v tomto ohledu zvláště důležité. Z klimatických modelů vyplývá, že v důsledku vyzdvižení rozsáhlých oblastí (západní USA, Kolorádo a Tibetská plošina) se původně vlhčí oblasti staly suššími a severní šířky chladnějšími. Vyzvednutí Tibetské plošiny zesílilo asijské monzunové větry, řízené zvýšenými teplotními rozdíly na plošině v zimě a v létě. Zimní chlad je zdůrazněn odtokem chladného vzduchu z náhorní plošiny. V Severní Americe vyplynuly chladnější zimy z posunutí od převážně západních větrů k severním, které přinesly studený jižní polární vítr.</a:t>
            </a: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3187700" y="2438400"/>
            <a:ext cx="5562600" cy="4025900"/>
            <a:chOff x="2008" y="1536"/>
            <a:chExt cx="3504" cy="2536"/>
          </a:xfrm>
        </p:grpSpPr>
        <p:pic>
          <p:nvPicPr>
            <p:cNvPr id="50184" name="Picture 4" descr="Tekt_zdvih_2"/>
            <p:cNvPicPr>
              <a:picLocks noChangeAspect="1" noChangeArrowheads="1"/>
            </p:cNvPicPr>
            <p:nvPr/>
          </p:nvPicPr>
          <p:blipFill>
            <a:blip r:embed="rId2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" y="1536"/>
              <a:ext cx="3405" cy="22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5" name="Text Box 6"/>
            <p:cNvSpPr txBox="1">
              <a:spLocks noChangeArrowheads="1"/>
            </p:cNvSpPr>
            <p:nvPr/>
          </p:nvSpPr>
          <p:spPr bwMode="auto">
            <a:xfrm>
              <a:off x="2008" y="3784"/>
              <a:ext cx="35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Počítačový model změn klimatu v důsledku svrchnoterciérního výzdvihu Tibetské plošiny a západní Severní Ameriky.</a:t>
              </a:r>
            </a:p>
          </p:txBody>
        </p:sp>
      </p:grp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8600" y="2362200"/>
            <a:ext cx="304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severní Pacifik - ochlazení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asi před 3,6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(doloženo vrty, kde vlivem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aridity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výrazně vzrostlo množství prachových částic)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" y="35306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Asie - zvýšení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aridity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vlivem význačného výzdvihu Tibetské plošiny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28600" y="4267200"/>
            <a:ext cx="3048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Desetinásobný vzrůst prašnosti atmosféry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ve vysokých severních zeměpisných šířkách v té době zapříčinilo výrazné ochlazení zemského povrchu, které vedlo v době před 3,6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a 2,6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k vytvoření ledovců</a:t>
            </a:r>
          </a:p>
        </p:txBody>
      </p:sp>
    </p:spTree>
    <p:extLst>
      <p:ext uri="{BB962C8B-B14F-4D97-AF65-F5344CB8AC3E}">
        <p14:creationId xmlns:p14="http://schemas.microsoft.com/office/powerpoint/2010/main" val="60535962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3581400" y="254000"/>
            <a:ext cx="5384800" cy="6172200"/>
            <a:chOff x="2256" y="160"/>
            <a:chExt cx="3392" cy="3888"/>
          </a:xfrm>
        </p:grpSpPr>
        <p:sp>
          <p:nvSpPr>
            <p:cNvPr id="51211" name="Rectangle 16"/>
            <p:cNvSpPr>
              <a:spLocks noChangeArrowheads="1"/>
            </p:cNvSpPr>
            <p:nvPr/>
          </p:nvSpPr>
          <p:spPr bwMode="auto">
            <a:xfrm>
              <a:off x="2256" y="160"/>
              <a:ext cx="3392" cy="3888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FFFF00"/>
                </a:solidFill>
              </a:endParaRPr>
            </a:p>
          </p:txBody>
        </p:sp>
        <p:sp>
          <p:nvSpPr>
            <p:cNvPr id="51212" name="Rectangle 19"/>
            <p:cNvSpPr>
              <a:spLocks noChangeArrowheads="1"/>
            </p:cNvSpPr>
            <p:nvPr/>
          </p:nvSpPr>
          <p:spPr bwMode="auto">
            <a:xfrm>
              <a:off x="2832" y="168"/>
              <a:ext cx="2816" cy="2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b="1">
                  <a:latin typeface="Comic Sans MS" panose="030F0702030302020204" pitchFamily="66" charset="0"/>
                </a:rPr>
                <a:t>OCHLAZENÍ - HLAVNÍ EVENTY</a:t>
              </a:r>
            </a:p>
          </p:txBody>
        </p:sp>
      </p:grp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03200" y="381000"/>
            <a:ext cx="320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tektonický výzdvih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vysoká rychlost zvětrávání a eroze. Chemické zvětrávání hornin - zvyšují spotřebu CO</a:t>
            </a:r>
            <a:r>
              <a:rPr lang="cs-CZ" altLang="cs-CZ" sz="14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03200" y="1346200"/>
            <a:ext cx="32004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Tibetská plošina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výzdvih asi o 5 km –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významný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event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v historii Země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Vlhké humidní klima na j. a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jz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okraji -  výjimečně rozsáhlé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zvětrávací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procesy (výrazné omezení množství CO</a:t>
            </a:r>
            <a:r>
              <a:rPr lang="cs-CZ" altLang="cs-CZ" sz="14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v atmosféře = globální ochlazení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03200" y="3149600"/>
            <a:ext cx="3200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Ganga a Indus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odnos množství materiálu z Himálaje a Tibetu = zvýšená sedimentační rychlost v Indickém oceánu + pohřbení množství organického materiálu (= další úbytek CO</a:t>
            </a:r>
            <a:r>
              <a:rPr lang="cs-CZ" altLang="cs-CZ" sz="14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z atmosféry)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03200" y="4724400"/>
            <a:ext cx="3200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krize klimatu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dle některých vědců v důsledku tektonických pohybů (asi 3,0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BP), finální vliv pak mohly mít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Milankovićovy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jevy podmíněné astronomicky (tj. rozdíly v intenzitě slunečního osvitu)</a:t>
            </a:r>
          </a:p>
        </p:txBody>
      </p: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3683000" y="1295400"/>
            <a:ext cx="5092700" cy="4749800"/>
            <a:chOff x="2320" y="816"/>
            <a:chExt cx="3208" cy="2992"/>
          </a:xfrm>
        </p:grpSpPr>
        <p:pic>
          <p:nvPicPr>
            <p:cNvPr id="51209" name="Picture 11" descr="Eventy_glac"/>
            <p:cNvPicPr>
              <a:picLocks noChangeAspect="1" noChangeArrowheads="1"/>
            </p:cNvPicPr>
            <p:nvPr/>
          </p:nvPicPr>
          <p:blipFill>
            <a:blip r:embed="rId3">
              <a:lum bright="-30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816"/>
              <a:ext cx="3128" cy="2680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10" name="Text Box 12"/>
            <p:cNvSpPr txBox="1">
              <a:spLocks noChangeArrowheads="1"/>
            </p:cNvSpPr>
            <p:nvPr/>
          </p:nvSpPr>
          <p:spPr bwMode="auto">
            <a:xfrm>
              <a:off x="2320" y="3520"/>
              <a:ext cx="3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Hlavní eventy spojené s ochlazením celosvětového klimatu koncem terciéru a na počátku kvartéru.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963043"/>
      </p:ext>
    </p:extLst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02.2|75.2|3.3|41.9|3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58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1647</Words>
  <Application>Microsoft Office PowerPoint</Application>
  <PresentationFormat>Předvádění na obrazovce (4:3)</PresentationFormat>
  <Paragraphs>57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Times New Roman</vt:lpstr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Nejstarší studené výkyvy</dc:title>
  <dc:creator>Mgr. Martin Ivanov, Dr.</dc:creator>
  <cp:lastModifiedBy>Martin Ivanov</cp:lastModifiedBy>
  <cp:revision>166</cp:revision>
  <dcterms:created xsi:type="dcterms:W3CDTF">2002-12-02T20:20:17Z</dcterms:created>
  <dcterms:modified xsi:type="dcterms:W3CDTF">2020-11-08T11:39:13Z</dcterms:modified>
</cp:coreProperties>
</file>