
<file path=[Content_Types].xml><?xml version="1.0" encoding="utf-8"?>
<Types xmlns="http://schemas.openxmlformats.org/package/2006/content-types">
  <Default Extension="avi" ContentType="video/x-msvideo"/>
  <Default Extension="emf" ContentType="image/x-emf"/>
  <Default Extension="jpeg" ContentType="image/jpeg"/>
  <Default Extension="png" ContentType="image/png"/>
  <Default Extension="rels" ContentType="application/vnd.openxmlformats-package.relationships+xml"/>
  <Default Extension="wav" ContentType="audio/wav"/>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14"/>
  </p:notesMasterIdLst>
  <p:sldIdLst>
    <p:sldId id="256" r:id="rId2"/>
    <p:sldId id="662" r:id="rId3"/>
    <p:sldId id="664" r:id="rId4"/>
    <p:sldId id="520" r:id="rId5"/>
    <p:sldId id="521" r:id="rId6"/>
    <p:sldId id="522" r:id="rId7"/>
    <p:sldId id="525" r:id="rId8"/>
    <p:sldId id="528" r:id="rId9"/>
    <p:sldId id="531" r:id="rId10"/>
    <p:sldId id="668" r:id="rId11"/>
    <p:sldId id="635" r:id="rId12"/>
    <p:sldId id="670" r:id="rId13"/>
    <p:sldId id="671" r:id="rId14"/>
    <p:sldId id="672" r:id="rId15"/>
    <p:sldId id="673" r:id="rId16"/>
    <p:sldId id="674" r:id="rId17"/>
    <p:sldId id="675" r:id="rId18"/>
    <p:sldId id="676" r:id="rId19"/>
    <p:sldId id="677" r:id="rId20"/>
    <p:sldId id="678" r:id="rId21"/>
    <p:sldId id="679" r:id="rId22"/>
    <p:sldId id="680" r:id="rId23"/>
    <p:sldId id="681" r:id="rId24"/>
    <p:sldId id="682" r:id="rId25"/>
    <p:sldId id="683" r:id="rId26"/>
    <p:sldId id="684" r:id="rId27"/>
    <p:sldId id="651" r:id="rId28"/>
    <p:sldId id="652" r:id="rId29"/>
    <p:sldId id="653" r:id="rId30"/>
    <p:sldId id="654" r:id="rId31"/>
    <p:sldId id="655" r:id="rId32"/>
    <p:sldId id="656" r:id="rId33"/>
    <p:sldId id="547" r:id="rId34"/>
    <p:sldId id="657" r:id="rId35"/>
    <p:sldId id="658" r:id="rId36"/>
    <p:sldId id="688" r:id="rId37"/>
    <p:sldId id="362" r:id="rId38"/>
    <p:sldId id="274" r:id="rId39"/>
    <p:sldId id="257" r:id="rId40"/>
    <p:sldId id="445" r:id="rId41"/>
    <p:sldId id="446" r:id="rId42"/>
    <p:sldId id="330" r:id="rId43"/>
    <p:sldId id="275" r:id="rId44"/>
    <p:sldId id="276" r:id="rId45"/>
    <p:sldId id="293" r:id="rId46"/>
    <p:sldId id="294" r:id="rId47"/>
    <p:sldId id="295" r:id="rId48"/>
    <p:sldId id="387" r:id="rId49"/>
    <p:sldId id="633" r:id="rId50"/>
    <p:sldId id="386" r:id="rId51"/>
    <p:sldId id="297" r:id="rId52"/>
    <p:sldId id="298" r:id="rId53"/>
    <p:sldId id="301" r:id="rId54"/>
    <p:sldId id="634" r:id="rId55"/>
    <p:sldId id="280" r:id="rId56"/>
    <p:sldId id="300" r:id="rId57"/>
    <p:sldId id="574" r:id="rId58"/>
    <p:sldId id="575" r:id="rId59"/>
    <p:sldId id="576" r:id="rId60"/>
    <p:sldId id="577" r:id="rId61"/>
    <p:sldId id="578" r:id="rId62"/>
    <p:sldId id="579" r:id="rId63"/>
    <p:sldId id="580" r:id="rId64"/>
    <p:sldId id="581" r:id="rId65"/>
    <p:sldId id="582" r:id="rId66"/>
    <p:sldId id="583" r:id="rId67"/>
    <p:sldId id="584" r:id="rId68"/>
    <p:sldId id="585" r:id="rId69"/>
    <p:sldId id="586" r:id="rId70"/>
    <p:sldId id="302" r:id="rId71"/>
    <p:sldId id="306" r:id="rId72"/>
    <p:sldId id="303" r:id="rId73"/>
    <p:sldId id="304" r:id="rId74"/>
    <p:sldId id="305" r:id="rId75"/>
    <p:sldId id="637" r:id="rId76"/>
    <p:sldId id="638" r:id="rId77"/>
    <p:sldId id="639" r:id="rId78"/>
    <p:sldId id="640" r:id="rId79"/>
    <p:sldId id="641" r:id="rId80"/>
    <p:sldId id="642" r:id="rId81"/>
    <p:sldId id="643" r:id="rId82"/>
    <p:sldId id="644" r:id="rId83"/>
    <p:sldId id="645" r:id="rId84"/>
    <p:sldId id="646" r:id="rId85"/>
    <p:sldId id="647" r:id="rId86"/>
    <p:sldId id="648" r:id="rId87"/>
    <p:sldId id="649" r:id="rId88"/>
    <p:sldId id="650" r:id="rId89"/>
    <p:sldId id="636" r:id="rId90"/>
    <p:sldId id="623" r:id="rId91"/>
    <p:sldId id="685" r:id="rId92"/>
    <p:sldId id="625" r:id="rId93"/>
    <p:sldId id="626" r:id="rId94"/>
    <p:sldId id="686" r:id="rId95"/>
    <p:sldId id="628" r:id="rId96"/>
    <p:sldId id="629" r:id="rId97"/>
    <p:sldId id="630" r:id="rId98"/>
    <p:sldId id="631" r:id="rId99"/>
    <p:sldId id="632" r:id="rId100"/>
    <p:sldId id="337" r:id="rId101"/>
    <p:sldId id="562" r:id="rId102"/>
    <p:sldId id="563" r:id="rId103"/>
    <p:sldId id="564" r:id="rId104"/>
    <p:sldId id="565" r:id="rId105"/>
    <p:sldId id="566" r:id="rId106"/>
    <p:sldId id="567" r:id="rId107"/>
    <p:sldId id="569" r:id="rId108"/>
    <p:sldId id="570" r:id="rId109"/>
    <p:sldId id="573" r:id="rId110"/>
    <p:sldId id="313" r:id="rId111"/>
    <p:sldId id="314" r:id="rId112"/>
    <p:sldId id="687" r:id="rId113"/>
  </p:sldIdLst>
  <p:sldSz cx="9144000" cy="6858000" type="screen4x3"/>
  <p:notesSz cx="6858000" cy="9144000"/>
  <p:defaultTextStyle>
    <a:defPPr>
      <a:defRPr lang="cs-CZ"/>
    </a:defPPr>
    <a:lvl1pPr algn="l" rtl="0" eaLnBrk="0" fontAlgn="base" hangingPunct="0">
      <a:spcBef>
        <a:spcPct val="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Times" pitchFamily="18" charset="0"/>
        <a:ea typeface="+mn-ea"/>
        <a:cs typeface="+mn-cs"/>
      </a:defRPr>
    </a:lvl6pPr>
    <a:lvl7pPr marL="2743200" algn="l" defTabSz="914400" rtl="0" eaLnBrk="1" latinLnBrk="0" hangingPunct="1">
      <a:defRPr sz="1200" kern="1200">
        <a:solidFill>
          <a:schemeClr val="tx1"/>
        </a:solidFill>
        <a:latin typeface="Times" pitchFamily="18" charset="0"/>
        <a:ea typeface="+mn-ea"/>
        <a:cs typeface="+mn-cs"/>
      </a:defRPr>
    </a:lvl7pPr>
    <a:lvl8pPr marL="3200400" algn="l" defTabSz="914400" rtl="0" eaLnBrk="1" latinLnBrk="0" hangingPunct="1">
      <a:defRPr sz="1200" kern="1200">
        <a:solidFill>
          <a:schemeClr val="tx1"/>
        </a:solidFill>
        <a:latin typeface="Times" pitchFamily="18" charset="0"/>
        <a:ea typeface="+mn-ea"/>
        <a:cs typeface="+mn-cs"/>
      </a:defRPr>
    </a:lvl8pPr>
    <a:lvl9pPr marL="3657600" algn="l" defTabSz="914400" rtl="0" eaLnBrk="1" latinLnBrk="0" hangingPunct="1">
      <a:defRPr sz="1200" kern="1200">
        <a:solidFill>
          <a:schemeClr val="tx1"/>
        </a:solidFill>
        <a:latin typeface="Times"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4D4D4D"/>
    <a:srgbClr val="777777"/>
    <a:srgbClr val="C0C0C0"/>
    <a:srgbClr val="FF00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1773" autoAdjust="0"/>
    <p:restoredTop sz="94611" autoAdjust="0"/>
  </p:normalViewPr>
  <p:slideViewPr>
    <p:cSldViewPr>
      <p:cViewPr varScale="1">
        <p:scale>
          <a:sx n="115" d="100"/>
          <a:sy n="115" d="100"/>
        </p:scale>
        <p:origin x="518" y="6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29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a:latin typeface="Arial" pitchFamily="34" charset="0"/>
              </a:defRPr>
            </a:lvl1pPr>
          </a:lstStyle>
          <a:p>
            <a:pPr>
              <a:defRPr/>
            </a:pPr>
            <a:endParaRPr lang="cs-CZ"/>
          </a:p>
        </p:txBody>
      </p:sp>
      <p:sp>
        <p:nvSpPr>
          <p:cNvPr id="71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a:latin typeface="Arial" pitchFamily="34" charset="0"/>
              </a:defRPr>
            </a:lvl1pPr>
          </a:lstStyle>
          <a:p>
            <a:pPr>
              <a:defRPr/>
            </a:pPr>
            <a:endParaRPr lang="cs-CZ"/>
          </a:p>
        </p:txBody>
      </p:sp>
      <p:sp>
        <p:nvSpPr>
          <p:cNvPr id="1218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a:latin typeface="Arial" pitchFamily="34" charset="0"/>
              </a:defRPr>
            </a:lvl1pPr>
          </a:lstStyle>
          <a:p>
            <a:pPr>
              <a:defRPr/>
            </a:pPr>
            <a:endParaRPr lang="cs-CZ"/>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a:latin typeface="Arial" pitchFamily="34" charset="0"/>
              </a:defRPr>
            </a:lvl1pPr>
          </a:lstStyle>
          <a:p>
            <a:pPr>
              <a:defRPr/>
            </a:pPr>
            <a:fld id="{DE458AA1-ADFC-419F-BE79-F9F629A4137D}" type="slidenum">
              <a:rPr lang="cs-CZ"/>
              <a:pPr>
                <a:defRPr/>
              </a:pPr>
              <a:t>‹#›</a:t>
            </a:fld>
            <a:endParaRPr lang="cs-CZ"/>
          </a:p>
        </p:txBody>
      </p:sp>
    </p:spTree>
    <p:extLst>
      <p:ext uri="{BB962C8B-B14F-4D97-AF65-F5344CB8AC3E}">
        <p14:creationId xmlns:p14="http://schemas.microsoft.com/office/powerpoint/2010/main" val="38241952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DBF75B8-28D3-4507-A99C-3E8E8E1F3F75}" type="slidenum">
              <a:rPr lang="cs-CZ" altLang="en-US" smtClean="0">
                <a:latin typeface="Arial" pitchFamily="34" charset="0"/>
              </a:rPr>
              <a:pPr/>
              <a:t>1</a:t>
            </a:fld>
            <a:endParaRPr lang="cs-CZ" altLang="en-US">
              <a:latin typeface="Arial" pitchFamily="34"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19EC4EB-F7FF-45C9-A24E-AF277F748577}" type="slidenum">
              <a:rPr lang="cs-CZ" altLang="en-US" smtClean="0">
                <a:latin typeface="Arial" pitchFamily="34" charset="0"/>
              </a:rPr>
              <a:pPr/>
              <a:t>23</a:t>
            </a:fld>
            <a:endParaRPr lang="cs-CZ" altLang="en-US">
              <a:latin typeface="Arial" pitchFamily="34"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40E8E31-0FD8-40F7-9E1B-24691D6258D7}" type="slidenum">
              <a:rPr lang="cs-CZ" altLang="en-US" smtClean="0">
                <a:latin typeface="Arial" pitchFamily="34" charset="0"/>
              </a:rPr>
              <a:pPr/>
              <a:t>28</a:t>
            </a:fld>
            <a:endParaRPr lang="cs-CZ" altLang="en-US">
              <a:latin typeface="Arial" pitchFamily="34"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1B49FE6-ECCB-414F-B6A9-C6DC40FA4442}" type="slidenum">
              <a:rPr lang="cs-CZ" altLang="en-US" smtClean="0">
                <a:latin typeface="Arial" pitchFamily="34" charset="0"/>
              </a:rPr>
              <a:pPr/>
              <a:t>35</a:t>
            </a:fld>
            <a:endParaRPr lang="cs-CZ" altLang="en-US">
              <a:latin typeface="Arial" pitchFamily="34"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F025E87-0A34-441D-B799-A16144938559}" type="slidenum">
              <a:rPr lang="cs-CZ" altLang="en-US" smtClean="0">
                <a:latin typeface="Arial" pitchFamily="34" charset="0"/>
              </a:rPr>
              <a:pPr/>
              <a:t>37</a:t>
            </a:fld>
            <a:endParaRPr lang="cs-CZ" altLang="en-US">
              <a:latin typeface="Arial" pitchFamily="34"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7494856-5088-4BA0-B010-959C1A39A866}" type="slidenum">
              <a:rPr lang="cs-CZ" altLang="en-US" smtClean="0">
                <a:latin typeface="Arial" pitchFamily="34" charset="0"/>
              </a:rPr>
              <a:pPr/>
              <a:t>38</a:t>
            </a:fld>
            <a:endParaRPr lang="cs-CZ" altLang="en-US">
              <a:latin typeface="Arial" pitchFamily="34" charset="0"/>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533FE23-A25F-4CEC-BFFE-18C140C29158}" type="slidenum">
              <a:rPr lang="cs-CZ" altLang="en-US" smtClean="0">
                <a:latin typeface="Arial" pitchFamily="34" charset="0"/>
              </a:rPr>
              <a:pPr/>
              <a:t>39</a:t>
            </a:fld>
            <a:endParaRPr lang="cs-CZ" altLang="en-US">
              <a:latin typeface="Arial" pitchFamily="34"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908516A-ABC0-452F-B2DF-D9F779E86E41}" type="slidenum">
              <a:rPr lang="en-US" altLang="en-US"/>
              <a:pPr/>
              <a:t>41</a:t>
            </a:fld>
            <a:endParaRPr lang="en-US" altLang="en-US"/>
          </a:p>
        </p:txBody>
      </p:sp>
      <p:sp>
        <p:nvSpPr>
          <p:cNvPr id="72706" name="Rectangle 1026"/>
          <p:cNvSpPr>
            <a:spLocks noGrp="1" noRot="1" noChangeAspect="1" noChangeArrowheads="1" noTextEdit="1"/>
          </p:cNvSpPr>
          <p:nvPr>
            <p:ph type="sldImg"/>
          </p:nvPr>
        </p:nvSpPr>
        <p:spPr>
          <a:ln/>
        </p:spPr>
      </p:sp>
      <p:sp>
        <p:nvSpPr>
          <p:cNvPr id="72707" name="Rectangle 1027"/>
          <p:cNvSpPr>
            <a:spLocks noGrp="1" noChangeArrowheads="1"/>
          </p:cNvSpPr>
          <p:nvPr>
            <p:ph type="body" idx="1"/>
          </p:nvPr>
        </p:nvSpPr>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9C0EA90-9D75-4625-9FDD-D7B8FBF6468B}" type="slidenum">
              <a:rPr lang="cs-CZ" altLang="en-US" smtClean="0">
                <a:latin typeface="Arial" pitchFamily="34" charset="0"/>
              </a:rPr>
              <a:pPr/>
              <a:t>42</a:t>
            </a:fld>
            <a:endParaRPr lang="cs-CZ" altLang="en-US">
              <a:latin typeface="Arial" pitchFamily="34"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B014AFA-8A7D-4F7E-B880-DD04396D167B}" type="slidenum">
              <a:rPr lang="cs-CZ" altLang="en-US" smtClean="0">
                <a:latin typeface="Arial" pitchFamily="34" charset="0"/>
              </a:rPr>
              <a:pPr/>
              <a:t>43</a:t>
            </a:fld>
            <a:endParaRPr lang="cs-CZ" altLang="en-US">
              <a:latin typeface="Arial" pitchFamily="34" charset="0"/>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26D61EB-DB49-4D4D-A3FD-E2D75C64EE25}" type="slidenum">
              <a:rPr lang="cs-CZ" altLang="en-US" smtClean="0">
                <a:latin typeface="Arial" pitchFamily="34" charset="0"/>
              </a:rPr>
              <a:pPr/>
              <a:t>44</a:t>
            </a:fld>
            <a:endParaRPr lang="cs-CZ" altLang="en-US">
              <a:latin typeface="Arial" pitchFamily="34" charset="0"/>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2FD5FCC6-700C-47F5-8EE8-D20AD43EF945}" type="slidenum">
              <a:rPr lang="cs-CZ" altLang="en-US" smtClean="0">
                <a:latin typeface="Arial" pitchFamily="34" charset="0"/>
              </a:rPr>
              <a:pPr/>
              <a:t>2</a:t>
            </a:fld>
            <a:endParaRPr lang="cs-CZ" altLang="en-US">
              <a:latin typeface="Arial" pitchFamily="34" charset="0"/>
            </a:endParaRPr>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7699454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CC6AAFB-8FA5-40CC-9E27-8F55249F8960}" type="slidenum">
              <a:rPr lang="cs-CZ" altLang="en-US" smtClean="0">
                <a:latin typeface="Arial" pitchFamily="34" charset="0"/>
              </a:rPr>
              <a:pPr/>
              <a:t>45</a:t>
            </a:fld>
            <a:endParaRPr lang="cs-CZ" altLang="en-US">
              <a:latin typeface="Arial" pitchFamily="34" charset="0"/>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EF8A3D8-1463-40AA-9CE0-C78EB86A00D0}" type="slidenum">
              <a:rPr lang="cs-CZ" altLang="en-US" smtClean="0">
                <a:latin typeface="Arial" pitchFamily="34" charset="0"/>
              </a:rPr>
              <a:pPr/>
              <a:t>46</a:t>
            </a:fld>
            <a:endParaRPr lang="cs-CZ" altLang="en-US">
              <a:latin typeface="Arial" pitchFamily="34"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E69AD37-48D8-459B-865E-DBE0971894F0}" type="slidenum">
              <a:rPr lang="cs-CZ" altLang="en-US" smtClean="0">
                <a:latin typeface="Arial" pitchFamily="34" charset="0"/>
              </a:rPr>
              <a:pPr/>
              <a:t>47</a:t>
            </a:fld>
            <a:endParaRPr lang="cs-CZ" altLang="en-US">
              <a:latin typeface="Arial" pitchFamily="34" charset="0"/>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BC9F941-C07B-43B3-BA32-06E031590D1B}" type="slidenum">
              <a:rPr lang="cs-CZ" altLang="en-US" smtClean="0">
                <a:latin typeface="Arial" pitchFamily="34" charset="0"/>
              </a:rPr>
              <a:pPr/>
              <a:t>49</a:t>
            </a:fld>
            <a:endParaRPr lang="cs-CZ" altLang="en-US">
              <a:latin typeface="Arial"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6472F86-44DE-4C46-A1FF-EF0803665670}" type="slidenum">
              <a:rPr lang="cs-CZ" altLang="en-US" smtClean="0">
                <a:latin typeface="Arial" pitchFamily="34" charset="0"/>
              </a:rPr>
              <a:pPr/>
              <a:t>51</a:t>
            </a:fld>
            <a:endParaRPr lang="cs-CZ" altLang="en-US">
              <a:latin typeface="Arial" pitchFamily="34"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0FFC7C4-2673-4511-A11B-D1F99BDD3675}" type="slidenum">
              <a:rPr lang="cs-CZ" altLang="en-US" smtClean="0">
                <a:latin typeface="Arial" pitchFamily="34" charset="0"/>
              </a:rPr>
              <a:pPr/>
              <a:t>52</a:t>
            </a:fld>
            <a:endParaRPr lang="cs-CZ" altLang="en-US">
              <a:latin typeface="Arial" pitchFamily="34"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8B0AC2B-40F4-475F-B5E0-99546DF43764}" type="slidenum">
              <a:rPr lang="cs-CZ" altLang="en-US" smtClean="0">
                <a:latin typeface="Arial" pitchFamily="34" charset="0"/>
              </a:rPr>
              <a:pPr/>
              <a:t>53</a:t>
            </a:fld>
            <a:endParaRPr lang="cs-CZ" altLang="en-US">
              <a:latin typeface="Arial" pitchFamily="34"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097976AB-8969-4DED-8A72-229116FF9E31}" type="slidenum">
              <a:rPr lang="cs-CZ" altLang="en-US" smtClean="0">
                <a:latin typeface="Arial" pitchFamily="34" charset="0"/>
              </a:rPr>
              <a:pPr/>
              <a:t>55</a:t>
            </a:fld>
            <a:endParaRPr lang="cs-CZ" altLang="en-US">
              <a:latin typeface="Arial" pitchFamily="34"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EF77F93-4F9E-4056-9F48-F413F9C293C8}" type="slidenum">
              <a:rPr lang="cs-CZ" altLang="en-US" smtClean="0">
                <a:latin typeface="Arial" pitchFamily="34" charset="0"/>
              </a:rPr>
              <a:pPr/>
              <a:t>56</a:t>
            </a:fld>
            <a:endParaRPr lang="cs-CZ" altLang="en-US">
              <a:latin typeface="Arial" pitchFamily="34" charset="0"/>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E086245-271A-4C0F-9C04-2068A2D759DC}" type="slidenum">
              <a:rPr lang="cs-CZ" altLang="en-US" smtClean="0">
                <a:latin typeface="Arial" pitchFamily="34" charset="0"/>
              </a:rPr>
              <a:pPr/>
              <a:t>57</a:t>
            </a:fld>
            <a:endParaRPr lang="cs-CZ" altLang="en-US">
              <a:latin typeface="Arial" pitchFamily="34" charset="0"/>
            </a:endParaRPr>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A14526C8-68D8-4C3C-8A97-F64AA71507CC}" type="slidenum">
              <a:rPr lang="cs-CZ" altLang="en-US" smtClean="0">
                <a:latin typeface="Arial" pitchFamily="34" charset="0"/>
              </a:rPr>
              <a:pPr/>
              <a:t>3</a:t>
            </a:fld>
            <a:endParaRPr lang="cs-CZ" altLang="en-US">
              <a:latin typeface="Arial" pitchFamily="34" charset="0"/>
            </a:endParaRPr>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8128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5253DE1-F749-44D3-8278-AB702FC0D812}" type="slidenum">
              <a:rPr lang="cs-CZ" altLang="en-US" smtClean="0">
                <a:latin typeface="Arial" pitchFamily="34" charset="0"/>
              </a:rPr>
              <a:pPr/>
              <a:t>58</a:t>
            </a:fld>
            <a:endParaRPr lang="cs-CZ" altLang="en-US">
              <a:latin typeface="Arial" pitchFamily="34" charset="0"/>
            </a:endParaRPr>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DCCC020-E1C4-4A15-8DE5-73F088B2BB8C}" type="slidenum">
              <a:rPr lang="cs-CZ" altLang="en-US" smtClean="0">
                <a:latin typeface="Arial" pitchFamily="34" charset="0"/>
              </a:rPr>
              <a:pPr/>
              <a:t>59</a:t>
            </a:fld>
            <a:endParaRPr lang="cs-CZ" altLang="en-US">
              <a:latin typeface="Arial" pitchFamily="34" charset="0"/>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446BAE8-29BC-44FF-A446-BC1BDAA46E88}" type="slidenum">
              <a:rPr lang="cs-CZ" altLang="en-US" smtClean="0">
                <a:latin typeface="Arial" pitchFamily="34" charset="0"/>
              </a:rPr>
              <a:pPr/>
              <a:t>60</a:t>
            </a:fld>
            <a:endParaRPr lang="cs-CZ" altLang="en-US">
              <a:latin typeface="Arial" pitchFamily="34" charset="0"/>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3F0346B-44EC-4D5D-8791-D02C1AA9FDCA}" type="slidenum">
              <a:rPr lang="cs-CZ" altLang="en-US" smtClean="0">
                <a:latin typeface="Arial" pitchFamily="34" charset="0"/>
              </a:rPr>
              <a:pPr/>
              <a:t>61</a:t>
            </a:fld>
            <a:endParaRPr lang="cs-CZ" altLang="en-US">
              <a:latin typeface="Arial" pitchFamily="34" charset="0"/>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722A99B-690E-4983-BADE-769BA8859658}" type="slidenum">
              <a:rPr lang="cs-CZ" altLang="en-US" smtClean="0">
                <a:latin typeface="Arial" pitchFamily="34" charset="0"/>
              </a:rPr>
              <a:pPr/>
              <a:t>62</a:t>
            </a:fld>
            <a:endParaRPr lang="cs-CZ" altLang="en-US">
              <a:latin typeface="Arial" pitchFamily="34" charset="0"/>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9C64D4E-D53E-4772-8407-75707A1EAFB0}" type="slidenum">
              <a:rPr lang="cs-CZ" altLang="en-US" smtClean="0">
                <a:latin typeface="Arial" pitchFamily="34" charset="0"/>
              </a:rPr>
              <a:pPr/>
              <a:t>63</a:t>
            </a:fld>
            <a:endParaRPr lang="cs-CZ" altLang="en-US">
              <a:latin typeface="Arial" pitchFamily="34"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AA51E93-FE15-459C-8761-51B4DB154CE4}" type="slidenum">
              <a:rPr lang="cs-CZ" altLang="en-US" smtClean="0">
                <a:latin typeface="Arial" pitchFamily="34" charset="0"/>
              </a:rPr>
              <a:pPr/>
              <a:t>64</a:t>
            </a:fld>
            <a:endParaRPr lang="cs-CZ" altLang="en-US">
              <a:latin typeface="Arial" pitchFamily="34" charset="0"/>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0D784FA9-B935-4BE7-AC54-9FB2B92266CB}" type="slidenum">
              <a:rPr lang="cs-CZ" altLang="en-US" smtClean="0">
                <a:latin typeface="Arial" pitchFamily="34" charset="0"/>
              </a:rPr>
              <a:pPr/>
              <a:t>65</a:t>
            </a:fld>
            <a:endParaRPr lang="cs-CZ" altLang="en-US">
              <a:latin typeface="Arial" pitchFamily="34" charset="0"/>
            </a:endParaRPr>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612F200-672B-4207-AB6A-394DD45DE0A7}" type="slidenum">
              <a:rPr lang="cs-CZ" altLang="en-US" smtClean="0">
                <a:latin typeface="Arial" pitchFamily="34" charset="0"/>
              </a:rPr>
              <a:pPr/>
              <a:t>66</a:t>
            </a:fld>
            <a:endParaRPr lang="cs-CZ" altLang="en-US">
              <a:latin typeface="Arial" pitchFamily="34" charset="0"/>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22C47FD-0CD5-4485-8E09-A82BFEE5DD03}" type="slidenum">
              <a:rPr lang="cs-CZ" altLang="en-US" smtClean="0">
                <a:latin typeface="Arial" pitchFamily="34" charset="0"/>
              </a:rPr>
              <a:pPr/>
              <a:t>67</a:t>
            </a:fld>
            <a:endParaRPr lang="cs-CZ" altLang="en-US">
              <a:latin typeface="Arial" pitchFamily="34" charset="0"/>
            </a:endParaRPr>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77037430-DE0B-4092-9B2A-E92EFB512381}" type="slidenum">
              <a:rPr lang="cs-CZ" altLang="en-US" smtClean="0">
                <a:latin typeface="Arial" pitchFamily="34" charset="0"/>
              </a:rPr>
              <a:pPr/>
              <a:t>7</a:t>
            </a:fld>
            <a:endParaRPr lang="cs-CZ" altLang="en-US">
              <a:latin typeface="Arial" pitchFamily="34" charset="0"/>
            </a:endParaRPr>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0AA2806D-CF42-4DDB-8709-441CC87CF757}" type="slidenum">
              <a:rPr lang="cs-CZ" altLang="en-US" smtClean="0">
                <a:latin typeface="Arial" pitchFamily="34" charset="0"/>
              </a:rPr>
              <a:pPr/>
              <a:t>68</a:t>
            </a:fld>
            <a:endParaRPr lang="cs-CZ" altLang="en-US">
              <a:latin typeface="Arial" pitchFamily="34"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8578780-D2CA-43AA-B9C5-8DC55B9F80C6}" type="slidenum">
              <a:rPr lang="cs-CZ" altLang="en-US" smtClean="0">
                <a:latin typeface="Arial" pitchFamily="34" charset="0"/>
              </a:rPr>
              <a:pPr/>
              <a:t>69</a:t>
            </a:fld>
            <a:endParaRPr lang="cs-CZ" altLang="en-US">
              <a:latin typeface="Arial" pitchFamily="34" charset="0"/>
            </a:endParaRPr>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4D4C9A7-87F7-4889-B2D4-F8CC1C836C9A}" type="slidenum">
              <a:rPr lang="cs-CZ" altLang="en-US" smtClean="0">
                <a:latin typeface="Arial" pitchFamily="34" charset="0"/>
              </a:rPr>
              <a:pPr/>
              <a:t>70</a:t>
            </a:fld>
            <a:endParaRPr lang="cs-CZ" altLang="en-US">
              <a:latin typeface="Arial" pitchFamily="34" charset="0"/>
            </a:endParaRP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E7BFC20-70EE-4C14-B2BE-F3507C96A713}" type="slidenum">
              <a:rPr lang="cs-CZ" altLang="en-US" smtClean="0">
                <a:latin typeface="Arial" pitchFamily="34" charset="0"/>
              </a:rPr>
              <a:pPr/>
              <a:t>71</a:t>
            </a:fld>
            <a:endParaRPr lang="cs-CZ" altLang="en-US">
              <a:latin typeface="Arial" pitchFamily="34" charset="0"/>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8CDE946-1BC7-46CD-B2C8-3E030A2CA8A3}" type="slidenum">
              <a:rPr lang="cs-CZ" altLang="en-US" smtClean="0">
                <a:latin typeface="Arial" pitchFamily="34" charset="0"/>
              </a:rPr>
              <a:pPr/>
              <a:t>72</a:t>
            </a:fld>
            <a:endParaRPr lang="cs-CZ" altLang="en-US">
              <a:latin typeface="Arial" pitchFamily="34" charset="0"/>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92BBDA3-6117-4918-A704-F64E30CA9F27}" type="slidenum">
              <a:rPr lang="cs-CZ" altLang="en-US" smtClean="0">
                <a:latin typeface="Arial" pitchFamily="34" charset="0"/>
              </a:rPr>
              <a:pPr/>
              <a:t>73</a:t>
            </a:fld>
            <a:endParaRPr lang="cs-CZ" altLang="en-US">
              <a:latin typeface="Arial" pitchFamily="34"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9508BAF-94B3-494E-BEE5-1F663C5D430C}" type="slidenum">
              <a:rPr lang="cs-CZ" altLang="en-US" smtClean="0">
                <a:latin typeface="Arial" pitchFamily="34" charset="0"/>
              </a:rPr>
              <a:pPr/>
              <a:t>74</a:t>
            </a:fld>
            <a:endParaRPr lang="cs-CZ" altLang="en-US">
              <a:latin typeface="Arial" pitchFamily="34" charset="0"/>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6472F86-44DE-4C46-A1FF-EF0803665670}" type="slidenum">
              <a:rPr lang="cs-CZ" altLang="en-US" smtClean="0">
                <a:solidFill>
                  <a:prstClr val="black"/>
                </a:solidFill>
                <a:latin typeface="Arial" pitchFamily="34" charset="0"/>
              </a:rPr>
              <a:pPr/>
              <a:t>76</a:t>
            </a:fld>
            <a:endParaRPr lang="cs-CZ" altLang="en-US">
              <a:solidFill>
                <a:prstClr val="black"/>
              </a:solidFill>
              <a:latin typeface="Arial" pitchFamily="34"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6472F86-44DE-4C46-A1FF-EF0803665670}" type="slidenum">
              <a:rPr lang="cs-CZ" altLang="en-US" smtClean="0">
                <a:solidFill>
                  <a:prstClr val="black"/>
                </a:solidFill>
                <a:latin typeface="Arial" pitchFamily="34" charset="0"/>
              </a:rPr>
              <a:pPr/>
              <a:t>77</a:t>
            </a:fld>
            <a:endParaRPr lang="cs-CZ" altLang="en-US">
              <a:solidFill>
                <a:prstClr val="black"/>
              </a:solidFill>
              <a:latin typeface="Arial" pitchFamily="34"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6472F86-44DE-4C46-A1FF-EF0803665670}" type="slidenum">
              <a:rPr lang="cs-CZ" altLang="en-US" smtClean="0">
                <a:solidFill>
                  <a:prstClr val="black"/>
                </a:solidFill>
                <a:latin typeface="Arial" pitchFamily="34" charset="0"/>
              </a:rPr>
              <a:pPr/>
              <a:t>78</a:t>
            </a:fld>
            <a:endParaRPr lang="cs-CZ" altLang="en-US">
              <a:solidFill>
                <a:prstClr val="black"/>
              </a:solidFill>
              <a:latin typeface="Arial" pitchFamily="34"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B9C43DB2-94E8-466D-97D3-9E6391C33143}" type="slidenum">
              <a:rPr lang="cs-CZ" altLang="en-US" smtClean="0">
                <a:latin typeface="Arial" pitchFamily="34" charset="0"/>
              </a:rPr>
              <a:pPr/>
              <a:t>8</a:t>
            </a:fld>
            <a:endParaRPr lang="cs-CZ" altLang="en-US">
              <a:latin typeface="Arial" pitchFamily="34" charset="0"/>
            </a:endParaRPr>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6472F86-44DE-4C46-A1FF-EF0803665670}" type="slidenum">
              <a:rPr lang="cs-CZ" altLang="en-US" smtClean="0">
                <a:solidFill>
                  <a:prstClr val="black"/>
                </a:solidFill>
                <a:latin typeface="Arial" pitchFamily="34" charset="0"/>
              </a:rPr>
              <a:pPr/>
              <a:t>79</a:t>
            </a:fld>
            <a:endParaRPr lang="cs-CZ" altLang="en-US">
              <a:solidFill>
                <a:prstClr val="black"/>
              </a:solidFill>
              <a:latin typeface="Arial" pitchFamily="34"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6472F86-44DE-4C46-A1FF-EF0803665670}" type="slidenum">
              <a:rPr lang="cs-CZ" altLang="en-US" smtClean="0">
                <a:solidFill>
                  <a:prstClr val="black"/>
                </a:solidFill>
                <a:latin typeface="Arial" pitchFamily="34" charset="0"/>
              </a:rPr>
              <a:pPr/>
              <a:t>80</a:t>
            </a:fld>
            <a:endParaRPr lang="cs-CZ" altLang="en-US">
              <a:solidFill>
                <a:prstClr val="black"/>
              </a:solidFill>
              <a:latin typeface="Arial" pitchFamily="34"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6472F86-44DE-4C46-A1FF-EF0803665670}" type="slidenum">
              <a:rPr lang="cs-CZ" altLang="en-US" smtClean="0">
                <a:solidFill>
                  <a:prstClr val="black"/>
                </a:solidFill>
                <a:latin typeface="Arial" pitchFamily="34" charset="0"/>
              </a:rPr>
              <a:pPr/>
              <a:t>81</a:t>
            </a:fld>
            <a:endParaRPr lang="cs-CZ" altLang="en-US">
              <a:solidFill>
                <a:prstClr val="black"/>
              </a:solidFill>
              <a:latin typeface="Arial" pitchFamily="34"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6472F86-44DE-4C46-A1FF-EF0803665670}" type="slidenum">
              <a:rPr lang="cs-CZ" altLang="en-US" smtClean="0">
                <a:solidFill>
                  <a:prstClr val="black"/>
                </a:solidFill>
                <a:latin typeface="Arial" pitchFamily="34" charset="0"/>
              </a:rPr>
              <a:pPr/>
              <a:t>85</a:t>
            </a:fld>
            <a:endParaRPr lang="cs-CZ" altLang="en-US">
              <a:solidFill>
                <a:prstClr val="black"/>
              </a:solidFill>
              <a:latin typeface="Arial" pitchFamily="34"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0E241C3-234E-428E-946B-776725ECE49A}" type="slidenum">
              <a:rPr lang="cs-CZ" altLang="en-US" smtClean="0">
                <a:latin typeface="Arial" pitchFamily="34" charset="0"/>
              </a:rPr>
              <a:pPr/>
              <a:t>89</a:t>
            </a:fld>
            <a:endParaRPr lang="cs-CZ" altLang="en-US">
              <a:latin typeface="Arial" pitchFamily="34"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0BEF0F8-7D69-4CA8-914B-647BBA2607DD}" type="slidenum">
              <a:rPr lang="cs-CZ" altLang="en-US" smtClean="0">
                <a:latin typeface="Arial" pitchFamily="34" charset="0"/>
              </a:rPr>
              <a:pPr/>
              <a:t>90</a:t>
            </a:fld>
            <a:endParaRPr lang="cs-CZ" altLang="en-US">
              <a:latin typeface="Arial" pitchFamily="34" charset="0"/>
            </a:endParaRPr>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C0FCAC2-FC08-416C-9274-547C3BC5BC24}" type="slidenum">
              <a:rPr lang="cs-CZ" altLang="en-US" smtClean="0">
                <a:latin typeface="Arial" pitchFamily="34" charset="0"/>
              </a:rPr>
              <a:pPr/>
              <a:t>91</a:t>
            </a:fld>
            <a:endParaRPr lang="cs-CZ" altLang="en-US">
              <a:latin typeface="Arial" pitchFamily="34" charset="0"/>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193C061-34E9-4179-B5DE-7597CEC2F8C1}" type="slidenum">
              <a:rPr lang="cs-CZ" altLang="en-US" smtClean="0">
                <a:latin typeface="Arial" pitchFamily="34" charset="0"/>
              </a:rPr>
              <a:pPr/>
              <a:t>92</a:t>
            </a:fld>
            <a:endParaRPr lang="cs-CZ" altLang="en-US">
              <a:latin typeface="Arial" pitchFamily="34" charset="0"/>
            </a:endParaRPr>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3B82582-1F42-4443-8BAC-49D7F78613CA}" type="slidenum">
              <a:rPr lang="cs-CZ" altLang="en-US" smtClean="0">
                <a:latin typeface="Arial" pitchFamily="34" charset="0"/>
              </a:rPr>
              <a:pPr/>
              <a:t>93</a:t>
            </a:fld>
            <a:endParaRPr lang="cs-CZ" altLang="en-US">
              <a:latin typeface="Arial" pitchFamily="34" charset="0"/>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ADB7654-6B9F-4CF0-912C-ACC9BF80377B}" type="slidenum">
              <a:rPr lang="cs-CZ" altLang="en-US" smtClean="0">
                <a:latin typeface="Arial" pitchFamily="34" charset="0"/>
              </a:rPr>
              <a:pPr/>
              <a:t>94</a:t>
            </a:fld>
            <a:endParaRPr lang="cs-CZ" altLang="en-US">
              <a:latin typeface="Arial" pitchFamily="34" charset="0"/>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C01A1AD-3178-485A-BBFA-A88E9B2B8F99}" type="slidenum">
              <a:rPr lang="en-US" altLang="en-US" smtClean="0">
                <a:solidFill>
                  <a:srgbClr val="000000"/>
                </a:solidFill>
                <a:latin typeface="Arial" pitchFamily="34" charset="0"/>
              </a:rPr>
              <a:pPr/>
              <a:t>10</a:t>
            </a:fld>
            <a:endParaRPr lang="en-US" altLang="en-US">
              <a:solidFill>
                <a:srgbClr val="000000"/>
              </a:solidFill>
              <a:latin typeface="Arial" pitchFamily="34"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pPr eaLnBrk="1" hangingPunct="1"/>
            <a:r>
              <a:rPr lang="en-US" altLang="en-US"/>
              <a:t>Many factors can effect compensation, including reagent lot-to-lot variation (especially in tandem dyes, which we will talk about in the next few slides), fluorochrome stability (degradation caused by light, temperature, and time), sample to sample variation (if you get a specimen that is much brighter than your usual samples), and assay staining conditions (fixative)</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98DC65D-9CEE-4FD0-AF3E-7C2B71988448}" type="slidenum">
              <a:rPr lang="cs-CZ" altLang="en-US" smtClean="0">
                <a:latin typeface="Arial" pitchFamily="34" charset="0"/>
              </a:rPr>
              <a:pPr/>
              <a:t>95</a:t>
            </a:fld>
            <a:endParaRPr lang="cs-CZ" altLang="en-US">
              <a:latin typeface="Arial" pitchFamily="34" charset="0"/>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A05205B-2F6F-4D51-9DE4-5250B2A26749}" type="slidenum">
              <a:rPr lang="cs-CZ" altLang="en-US" smtClean="0">
                <a:latin typeface="Arial" pitchFamily="34" charset="0"/>
              </a:rPr>
              <a:pPr/>
              <a:t>96</a:t>
            </a:fld>
            <a:endParaRPr lang="cs-CZ" altLang="en-US">
              <a:latin typeface="Arial" pitchFamily="34" charset="0"/>
            </a:endParaRPr>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49791B9-FCEE-4EB5-9437-E918CBD68E1B}" type="slidenum">
              <a:rPr lang="cs-CZ" altLang="en-US" smtClean="0">
                <a:latin typeface="Arial" pitchFamily="34" charset="0"/>
              </a:rPr>
              <a:pPr/>
              <a:t>97</a:t>
            </a:fld>
            <a:endParaRPr lang="cs-CZ" altLang="en-US">
              <a:latin typeface="Arial" pitchFamily="34" charset="0"/>
            </a:endParaRPr>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3F3B9FF-C15E-4519-9668-EAB96BA2A760}" type="slidenum">
              <a:rPr lang="cs-CZ" altLang="en-US" smtClean="0">
                <a:latin typeface="Arial" pitchFamily="34" charset="0"/>
              </a:rPr>
              <a:pPr/>
              <a:t>98</a:t>
            </a:fld>
            <a:endParaRPr lang="cs-CZ" altLang="en-US">
              <a:latin typeface="Arial" pitchFamily="34" charset="0"/>
            </a:endParaRPr>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9D8DD0D-52D7-4713-982D-9182FE89338D}" type="slidenum">
              <a:rPr lang="cs-CZ" altLang="en-US" smtClean="0">
                <a:latin typeface="Arial" pitchFamily="34" charset="0"/>
              </a:rPr>
              <a:pPr/>
              <a:t>99</a:t>
            </a:fld>
            <a:endParaRPr lang="cs-CZ" altLang="en-US">
              <a:latin typeface="Arial" pitchFamily="34" charset="0"/>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E1E9CFD-698C-4D69-B2A8-147D897278D0}" type="slidenum">
              <a:rPr lang="cs-CZ" altLang="en-US" smtClean="0">
                <a:latin typeface="Arial" pitchFamily="34" charset="0"/>
              </a:rPr>
              <a:pPr/>
              <a:t>100</a:t>
            </a:fld>
            <a:endParaRPr lang="cs-CZ" altLang="en-US">
              <a:latin typeface="Arial" pitchFamily="34" charset="0"/>
            </a:endParaRPr>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B8CD9D9-1066-4B1B-959A-1E0E73C1C324}" type="slidenum">
              <a:rPr lang="cs-CZ" altLang="en-US" smtClean="0">
                <a:latin typeface="Arial" pitchFamily="34" charset="0"/>
              </a:rPr>
              <a:pPr/>
              <a:t>102</a:t>
            </a:fld>
            <a:endParaRPr lang="cs-CZ" altLang="en-US">
              <a:latin typeface="Arial" pitchFamily="34"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4572784-56BE-4263-AB81-5F39A3B53372}" type="slidenum">
              <a:rPr lang="cs-CZ" altLang="en-US" smtClean="0">
                <a:latin typeface="Arial" pitchFamily="34" charset="0"/>
              </a:rPr>
              <a:pPr/>
              <a:t>103</a:t>
            </a:fld>
            <a:endParaRPr lang="cs-CZ" altLang="en-US">
              <a:latin typeface="Arial" pitchFamily="34" charset="0"/>
            </a:endParaRPr>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B87BFCA-4809-4A96-9120-7662D646FA90}" type="slidenum">
              <a:rPr lang="cs-CZ" altLang="en-US" smtClean="0">
                <a:latin typeface="Arial" pitchFamily="34" charset="0"/>
              </a:rPr>
              <a:pPr/>
              <a:t>110</a:t>
            </a:fld>
            <a:endParaRPr lang="cs-CZ" altLang="en-US">
              <a:latin typeface="Arial" pitchFamily="34" charset="0"/>
            </a:endParaRP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300B3DC-65EF-4166-81A4-174FB15410EC}" type="slidenum">
              <a:rPr lang="cs-CZ" altLang="en-US" smtClean="0">
                <a:latin typeface="Arial" pitchFamily="34" charset="0"/>
              </a:rPr>
              <a:pPr/>
              <a:t>111</a:t>
            </a:fld>
            <a:endParaRPr lang="cs-CZ" altLang="en-US">
              <a:latin typeface="Arial" pitchFamily="34" charset="0"/>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DBC8E8C-1479-4588-BD81-66D6F353D45E}" type="slidenum">
              <a:rPr lang="cs-CZ" altLang="en-US" smtClean="0">
                <a:latin typeface="Arial" pitchFamily="34" charset="0"/>
              </a:rPr>
              <a:pPr/>
              <a:t>20</a:t>
            </a:fld>
            <a:endParaRPr lang="cs-CZ" altLang="en-US">
              <a:latin typeface="Arial" pitchFamily="34"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F22480F-8018-4201-BB73-278B12F5F71F}" type="slidenum">
              <a:rPr lang="cs-CZ" smtClean="0">
                <a:latin typeface="Arial" charset="0"/>
              </a:rPr>
              <a:pPr/>
              <a:t>112</a:t>
            </a:fld>
            <a:endParaRPr lang="cs-CZ">
              <a:latin typeface="Arial" charset="0"/>
            </a:endParaRPr>
          </a:p>
        </p:txBody>
      </p:sp>
      <p:sp>
        <p:nvSpPr>
          <p:cNvPr id="131075" name="Rectangle 2"/>
          <p:cNvSpPr>
            <a:spLocks noGrp="1" noRot="1" noChangeAspect="1" noChangeArrowheads="1" noTextEdit="1"/>
          </p:cNvSpPr>
          <p:nvPr>
            <p:ph type="sldImg"/>
          </p:nvPr>
        </p:nvSpPr>
        <p:spPr>
          <a:xfrm>
            <a:off x="1144588" y="684213"/>
            <a:ext cx="4572000" cy="3429000"/>
          </a:xfrm>
          <a:ln/>
        </p:spPr>
      </p:sp>
      <p:sp>
        <p:nvSpPr>
          <p:cNvPr id="131076" name="Rectangle 3"/>
          <p:cNvSpPr>
            <a:spLocks noGrp="1" noChangeArrowheads="1"/>
          </p:cNvSpPr>
          <p:nvPr>
            <p:ph type="body" idx="1"/>
          </p:nvPr>
        </p:nvSpPr>
        <p:spPr>
          <a:xfrm>
            <a:off x="915988" y="4343400"/>
            <a:ext cx="5026025" cy="4116388"/>
          </a:xfrm>
          <a:noFill/>
        </p:spPr>
        <p:txBody>
          <a:bodyPr/>
          <a:lstStyle/>
          <a:p>
            <a:pPr eaLnBrk="1" hangingPunct="1"/>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EA65571-EE90-4A43-B346-12F70A2CB5D1}" type="slidenum">
              <a:rPr lang="cs-CZ" altLang="en-US" smtClean="0">
                <a:latin typeface="Arial" pitchFamily="34" charset="0"/>
              </a:rPr>
              <a:pPr/>
              <a:t>21</a:t>
            </a:fld>
            <a:endParaRPr lang="cs-CZ" altLang="en-US">
              <a:latin typeface="Arial" pitchFamily="34"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3A056EC-7759-4F4F-A560-481AC2ABBC6D}" type="slidenum">
              <a:rPr lang="cs-CZ" altLang="en-US" smtClean="0">
                <a:latin typeface="Arial" pitchFamily="34" charset="0"/>
              </a:rPr>
              <a:pPr/>
              <a:t>22</a:t>
            </a:fld>
            <a:endParaRPr lang="cs-CZ" altLang="en-US">
              <a:latin typeface="Arial" pitchFamily="34"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userDrawn="1"/>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1"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4"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7"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grpSp>
      <p:sp>
        <p:nvSpPr>
          <p:cNvPr id="5145" name="Rectangle 25"/>
          <p:cNvSpPr>
            <a:spLocks noGrp="1" noChangeArrowheads="1"/>
          </p:cNvSpPr>
          <p:nvPr>
            <p:ph type="ctrTitle"/>
          </p:nvPr>
        </p:nvSpPr>
        <p:spPr>
          <a:xfrm>
            <a:off x="1173163" y="1371600"/>
            <a:ext cx="7772400" cy="1112838"/>
          </a:xfrm>
        </p:spPr>
        <p:txBody>
          <a:bodyPr/>
          <a:lstStyle>
            <a:lvl1pPr>
              <a:defRPr/>
            </a:lvl1pPr>
          </a:lstStyle>
          <a:p>
            <a:pPr lvl="0"/>
            <a:r>
              <a:rPr lang="en-US" noProof="0"/>
              <a:t>Klepnutím lze upravit styl předlohy nadpisů.</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Wingdings" pitchFamily="2" charset="2"/>
              <a:buNone/>
              <a:defRPr/>
            </a:lvl1pPr>
          </a:lstStyle>
          <a:p>
            <a:pPr lvl="0"/>
            <a:r>
              <a:rPr lang="en-US" noProof="0"/>
              <a:t>Klepnutím lze upravit styl předlohy podnadpisů.</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D4D1DF03-2262-4618-9C38-224E4A2A6B80}" type="slidenum">
              <a:rPr lang="en-US"/>
              <a:pPr>
                <a:defRPr/>
              </a:pPr>
              <a:t>‹#›</a:t>
            </a:fld>
            <a:endParaRPr lang="en-US"/>
          </a:p>
        </p:txBody>
      </p:sp>
    </p:spTree>
    <p:extLst>
      <p:ext uri="{BB962C8B-B14F-4D97-AF65-F5344CB8AC3E}">
        <p14:creationId xmlns:p14="http://schemas.microsoft.com/office/powerpoint/2010/main" val="1245033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4C4F8801-ADCE-451C-B167-AEFE97E624E3}" type="slidenum">
              <a:rPr lang="en-US"/>
              <a:pPr>
                <a:defRPr/>
              </a:pPr>
              <a:t>‹#›</a:t>
            </a:fld>
            <a:endParaRPr lang="en-US"/>
          </a:p>
        </p:txBody>
      </p:sp>
    </p:spTree>
    <p:extLst>
      <p:ext uri="{BB962C8B-B14F-4D97-AF65-F5344CB8AC3E}">
        <p14:creationId xmlns:p14="http://schemas.microsoft.com/office/powerpoint/2010/main" val="863846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002463" y="457200"/>
            <a:ext cx="1943100" cy="5638800"/>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1173163" y="457200"/>
            <a:ext cx="5676900" cy="5638800"/>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DACABA65-53D7-4337-B1AF-FEB7CF5DB182}" type="slidenum">
              <a:rPr lang="en-US"/>
              <a:pPr>
                <a:defRPr/>
              </a:pPr>
              <a:t>‹#›</a:t>
            </a:fld>
            <a:endParaRPr lang="en-US"/>
          </a:p>
        </p:txBody>
      </p:sp>
    </p:spTree>
    <p:extLst>
      <p:ext uri="{BB962C8B-B14F-4D97-AF65-F5344CB8AC3E}">
        <p14:creationId xmlns:p14="http://schemas.microsoft.com/office/powerpoint/2010/main" val="1152426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a:t>Kliknutím lze upravit styl.</a:t>
            </a:r>
          </a:p>
        </p:txBody>
      </p:sp>
      <p:sp>
        <p:nvSpPr>
          <p:cNvPr id="3" name="Zástupný symbol pro text 2"/>
          <p:cNvSpPr>
            <a:spLocks noGrp="1"/>
          </p:cNvSpPr>
          <p:nvPr>
            <p:ph type="body" sz="half" idx="1"/>
          </p:nvPr>
        </p:nvSpPr>
        <p:spPr>
          <a:xfrm>
            <a:off x="1173163" y="1981200"/>
            <a:ext cx="381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5135563" y="1981200"/>
            <a:ext cx="381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AD87AAA3-CBF7-4254-A5E7-478C89CDD04B}" type="slidenum">
              <a:rPr lang="en-US"/>
              <a:pPr>
                <a:defRPr/>
              </a:pPr>
              <a:t>‹#›</a:t>
            </a:fld>
            <a:endParaRPr lang="en-US"/>
          </a:p>
        </p:txBody>
      </p:sp>
    </p:spTree>
    <p:extLst>
      <p:ext uri="{BB962C8B-B14F-4D97-AF65-F5344CB8AC3E}">
        <p14:creationId xmlns:p14="http://schemas.microsoft.com/office/powerpoint/2010/main" val="1905610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73163" y="457200"/>
            <a:ext cx="7772400" cy="5638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752DB1A1-AA86-49B7-9962-0B3314D8F2E7}" type="slidenum">
              <a:rPr lang="en-US"/>
              <a:pPr>
                <a:defRPr/>
              </a:pPr>
              <a:t>‹#›</a:t>
            </a:fld>
            <a:endParaRPr lang="en-US"/>
          </a:p>
        </p:txBody>
      </p:sp>
    </p:spTree>
    <p:extLst>
      <p:ext uri="{BB962C8B-B14F-4D97-AF65-F5344CB8AC3E}">
        <p14:creationId xmlns:p14="http://schemas.microsoft.com/office/powerpoint/2010/main" val="1700789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4BBE1F16-DAEE-4C46-8140-4C1F4BE83DBD}" type="slidenum">
              <a:rPr lang="en-US"/>
              <a:pPr>
                <a:defRPr/>
              </a:pPr>
              <a:t>‹#›</a:t>
            </a:fld>
            <a:endParaRPr lang="en-US"/>
          </a:p>
        </p:txBody>
      </p:sp>
    </p:spTree>
    <p:extLst>
      <p:ext uri="{BB962C8B-B14F-4D97-AF65-F5344CB8AC3E}">
        <p14:creationId xmlns:p14="http://schemas.microsoft.com/office/powerpoint/2010/main" val="103454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27F7FBA5-BECF-4628-9B82-6644F9BF98DC}" type="slidenum">
              <a:rPr lang="en-US"/>
              <a:pPr>
                <a:defRPr/>
              </a:pPr>
              <a:t>‹#›</a:t>
            </a:fld>
            <a:endParaRPr lang="en-US"/>
          </a:p>
        </p:txBody>
      </p:sp>
    </p:spTree>
    <p:extLst>
      <p:ext uri="{BB962C8B-B14F-4D97-AF65-F5344CB8AC3E}">
        <p14:creationId xmlns:p14="http://schemas.microsoft.com/office/powerpoint/2010/main" val="3703522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4D05CBB4-268E-442E-9067-C0FD6B86FC99}" type="slidenum">
              <a:rPr lang="en-US"/>
              <a:pPr>
                <a:defRPr/>
              </a:pPr>
              <a:t>‹#›</a:t>
            </a:fld>
            <a:endParaRPr lang="en-US"/>
          </a:p>
        </p:txBody>
      </p:sp>
    </p:spTree>
    <p:extLst>
      <p:ext uri="{BB962C8B-B14F-4D97-AF65-F5344CB8AC3E}">
        <p14:creationId xmlns:p14="http://schemas.microsoft.com/office/powerpoint/2010/main" val="496412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1DA4F096-F115-450F-BFD0-EC4B9AB1DA4B}" type="slidenum">
              <a:rPr lang="en-US"/>
              <a:pPr>
                <a:defRPr/>
              </a:pPr>
              <a:t>‹#›</a:t>
            </a:fld>
            <a:endParaRPr lang="en-US"/>
          </a:p>
        </p:txBody>
      </p:sp>
    </p:spTree>
    <p:extLst>
      <p:ext uri="{BB962C8B-B14F-4D97-AF65-F5344CB8AC3E}">
        <p14:creationId xmlns:p14="http://schemas.microsoft.com/office/powerpoint/2010/main" val="3304438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20AE5DFC-426C-45A2-A75C-CEC716C457CD}" type="slidenum">
              <a:rPr lang="en-US"/>
              <a:pPr>
                <a:defRPr/>
              </a:pPr>
              <a:t>‹#›</a:t>
            </a:fld>
            <a:endParaRPr lang="en-US"/>
          </a:p>
        </p:txBody>
      </p:sp>
    </p:spTree>
    <p:extLst>
      <p:ext uri="{BB962C8B-B14F-4D97-AF65-F5344CB8AC3E}">
        <p14:creationId xmlns:p14="http://schemas.microsoft.com/office/powerpoint/2010/main" val="755168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8D317EC5-B276-4314-9CE3-CCB1F610E66D}" type="slidenum">
              <a:rPr lang="en-US"/>
              <a:pPr>
                <a:defRPr/>
              </a:pPr>
              <a:t>‹#›</a:t>
            </a:fld>
            <a:endParaRPr lang="en-US"/>
          </a:p>
        </p:txBody>
      </p:sp>
    </p:spTree>
    <p:extLst>
      <p:ext uri="{BB962C8B-B14F-4D97-AF65-F5344CB8AC3E}">
        <p14:creationId xmlns:p14="http://schemas.microsoft.com/office/powerpoint/2010/main" val="1378760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C96C0746-0C36-4CF1-A4BC-4A18D67540B8}" type="slidenum">
              <a:rPr lang="en-US"/>
              <a:pPr>
                <a:defRPr/>
              </a:pPr>
              <a:t>‹#›</a:t>
            </a:fld>
            <a:endParaRPr lang="en-US"/>
          </a:p>
        </p:txBody>
      </p:sp>
    </p:spTree>
    <p:extLst>
      <p:ext uri="{BB962C8B-B14F-4D97-AF65-F5344CB8AC3E}">
        <p14:creationId xmlns:p14="http://schemas.microsoft.com/office/powerpoint/2010/main" val="425977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2A41A612-5D3C-4F1A-8C39-AD52A7E4B55F}" type="slidenum">
              <a:rPr lang="en-US"/>
              <a:pPr>
                <a:defRPr/>
              </a:pPr>
              <a:t>‹#›</a:t>
            </a:fld>
            <a:endParaRPr lang="en-US"/>
          </a:p>
        </p:txBody>
      </p:sp>
    </p:spTree>
    <p:extLst>
      <p:ext uri="{BB962C8B-B14F-4D97-AF65-F5344CB8AC3E}">
        <p14:creationId xmlns:p14="http://schemas.microsoft.com/office/powerpoint/2010/main" val="829086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6800" cy="6858001"/>
            <a:chOff x="0" y="-3"/>
            <a:chExt cx="672"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8"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1"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4"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7"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0"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3"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4119"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sp>
          <p:nvSpPr>
            <p:cNvPr id="4120" name="Freeform 24"/>
            <p:cNvSpPr>
              <a:spLocks/>
            </p:cNvSpPr>
            <p:nvPr/>
          </p:nvSpPr>
          <p:spPr bwMode="ltGray">
            <a:xfrm rot="16200000" flipH="1">
              <a:off x="-1582"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Klepnutím lze upravit styl předlohy nadpisů.</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Klepnutím lze upravit styly předlohy textu.</a:t>
            </a:r>
          </a:p>
          <a:p>
            <a:pPr lvl="1"/>
            <a:r>
              <a:rPr lang="en-US" altLang="en-US"/>
              <a:t>Druhá úroveň</a:t>
            </a:r>
          </a:p>
          <a:p>
            <a:pPr lvl="2"/>
            <a:r>
              <a:rPr lang="en-US" altLang="en-US"/>
              <a:t>Třetí úroveň</a:t>
            </a:r>
          </a:p>
          <a:p>
            <a:pPr lvl="3"/>
            <a:r>
              <a:rPr lang="en-US" altLang="en-US"/>
              <a:t>Čtvrtá úroveň</a:t>
            </a:r>
          </a:p>
          <a:p>
            <a:pPr lvl="4"/>
            <a:r>
              <a:rPr lang="en-US" altLang="en-US"/>
              <a:t>Pátá úroveň</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atin typeface="+mn-lt"/>
              </a:defRPr>
            </a:lvl1pPr>
          </a:lstStyle>
          <a:p>
            <a:pPr>
              <a:defRPr/>
            </a:pPr>
            <a:endParaRPr lang="en-US"/>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atin typeface="+mn-lt"/>
              </a:defRPr>
            </a:lvl1pPr>
          </a:lstStyle>
          <a:p>
            <a:pPr>
              <a:defRPr/>
            </a:pPr>
            <a:endParaRPr lang="en-US"/>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atin typeface="+mn-lt"/>
              </a:defRPr>
            </a:lvl1pPr>
          </a:lstStyle>
          <a:p>
            <a:pPr>
              <a:defRPr/>
            </a:pPr>
            <a:fld id="{76EDCDC4-9232-43AC-89AC-C276BE769D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3"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77.wmf"/><Relationship Id="rId3" Type="http://schemas.openxmlformats.org/officeDocument/2006/relationships/image" Target="../media/image72.wmf"/><Relationship Id="rId7" Type="http://schemas.openxmlformats.org/officeDocument/2006/relationships/image" Target="../media/image76.wmf"/><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75.wmf"/><Relationship Id="rId5" Type="http://schemas.openxmlformats.org/officeDocument/2006/relationships/image" Target="../media/image74.wmf"/><Relationship Id="rId10" Type="http://schemas.openxmlformats.org/officeDocument/2006/relationships/image" Target="../media/image79.wmf"/><Relationship Id="rId4" Type="http://schemas.openxmlformats.org/officeDocument/2006/relationships/image" Target="../media/image73.wmf"/><Relationship Id="rId9" Type="http://schemas.openxmlformats.org/officeDocument/2006/relationships/image" Target="../media/image78.wmf"/></Relationships>
</file>

<file path=ppt/slides/_rels/slide101.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198.jpeg"/><Relationship Id="rId4" Type="http://schemas.openxmlformats.org/officeDocument/2006/relationships/image" Target="../media/image197.png"/></Relationships>
</file>

<file path=ppt/slides/_rels/slide103.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202.jpeg"/><Relationship Id="rId5" Type="http://schemas.openxmlformats.org/officeDocument/2006/relationships/image" Target="../media/image201.wmf"/><Relationship Id="rId4" Type="http://schemas.openxmlformats.org/officeDocument/2006/relationships/image" Target="../media/image200.wmf"/></Relationships>
</file>

<file path=ppt/slides/_rels/slide104.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png"/><Relationship Id="rId1" Type="http://schemas.openxmlformats.org/officeDocument/2006/relationships/slideLayout" Target="../slideLayouts/slideLayout2.xml"/><Relationship Id="rId4" Type="http://schemas.openxmlformats.org/officeDocument/2006/relationships/image" Target="../media/image205.png"/></Relationships>
</file>

<file path=ppt/slides/_rels/slide105.xml.rels><?xml version="1.0" encoding="UTF-8" standalone="yes"?>
<Relationships xmlns="http://schemas.openxmlformats.org/package/2006/relationships"><Relationship Id="rId8" Type="http://schemas.openxmlformats.org/officeDocument/2006/relationships/video" Target="../media/media4.wmv"/><Relationship Id="rId13" Type="http://schemas.openxmlformats.org/officeDocument/2006/relationships/slideLayout" Target="../slideLayouts/slideLayout2.xml"/><Relationship Id="rId18" Type="http://schemas.openxmlformats.org/officeDocument/2006/relationships/image" Target="../media/image210.png"/><Relationship Id="rId3" Type="http://schemas.microsoft.com/office/2007/relationships/media" Target="../media/media2.wmv"/><Relationship Id="rId7" Type="http://schemas.microsoft.com/office/2007/relationships/media" Target="../media/media4.wmv"/><Relationship Id="rId12" Type="http://schemas.openxmlformats.org/officeDocument/2006/relationships/video" Target="../media/media6.wmv"/><Relationship Id="rId17" Type="http://schemas.openxmlformats.org/officeDocument/2006/relationships/image" Target="../media/image209.png"/><Relationship Id="rId2" Type="http://schemas.openxmlformats.org/officeDocument/2006/relationships/video" Target="../media/media1.wmv"/><Relationship Id="rId16" Type="http://schemas.openxmlformats.org/officeDocument/2006/relationships/image" Target="../media/image208.png"/><Relationship Id="rId1" Type="http://schemas.microsoft.com/office/2007/relationships/media" Target="../media/media1.wmv"/><Relationship Id="rId6" Type="http://schemas.openxmlformats.org/officeDocument/2006/relationships/video" Target="../media/media3.wmv"/><Relationship Id="rId11" Type="http://schemas.microsoft.com/office/2007/relationships/media" Target="../media/media6.wmv"/><Relationship Id="rId5" Type="http://schemas.microsoft.com/office/2007/relationships/media" Target="../media/media3.wmv"/><Relationship Id="rId15" Type="http://schemas.openxmlformats.org/officeDocument/2006/relationships/image" Target="../media/image207.png"/><Relationship Id="rId10" Type="http://schemas.openxmlformats.org/officeDocument/2006/relationships/video" Target="../media/media5.wmv"/><Relationship Id="rId19" Type="http://schemas.openxmlformats.org/officeDocument/2006/relationships/image" Target="../media/image211.png"/><Relationship Id="rId4" Type="http://schemas.openxmlformats.org/officeDocument/2006/relationships/video" Target="../media/media2.wmv"/><Relationship Id="rId9" Type="http://schemas.microsoft.com/office/2007/relationships/media" Target="../media/media5.wmv"/><Relationship Id="rId14" Type="http://schemas.openxmlformats.org/officeDocument/2006/relationships/image" Target="../media/image206.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avi"/><Relationship Id="rId1" Type="http://schemas.microsoft.com/office/2007/relationships/media" Target="../media/media7.avi"/><Relationship Id="rId5" Type="http://schemas.openxmlformats.org/officeDocument/2006/relationships/image" Target="../media/image214.png"/><Relationship Id="rId4" Type="http://schemas.openxmlformats.org/officeDocument/2006/relationships/image" Target="../media/image213.png"/></Relationships>
</file>

<file path=ppt/slides/_rels/slide109.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68.xml"/><Relationship Id="rId1" Type="http://schemas.openxmlformats.org/officeDocument/2006/relationships/slideLayout" Target="../slideLayouts/slideLayout13.xml"/><Relationship Id="rId5" Type="http://schemas.openxmlformats.org/officeDocument/2006/relationships/image" Target="../media/image218.wmf"/><Relationship Id="rId4" Type="http://schemas.openxmlformats.org/officeDocument/2006/relationships/image" Target="../media/image217.wmf"/></Relationships>
</file>

<file path=ppt/slides/_rels/slide111.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69.xml"/><Relationship Id="rId1" Type="http://schemas.openxmlformats.org/officeDocument/2006/relationships/slideLayout" Target="../slideLayouts/slideLayout13.xml"/><Relationship Id="rId5" Type="http://schemas.openxmlformats.org/officeDocument/2006/relationships/image" Target="../media/image218.wmf"/><Relationship Id="rId4" Type="http://schemas.openxmlformats.org/officeDocument/2006/relationships/image" Target="../media/image217.wmf"/></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wmf"/></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5.wmf"/><Relationship Id="rId4" Type="http://schemas.openxmlformats.org/officeDocument/2006/relationships/hyperlink" Target="http://reports.cytobank.org/105/v2/#component_782"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www.cellsalive.com/cell_cycle_js.htm" TargetMode="Externa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dXpAbezdOho"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hyperlink" Target="https://www.youtube.com/watch?v=qq5k1sWqLO0" TargetMode="External"/><Relationship Id="rId4" Type="http://schemas.openxmlformats.org/officeDocument/2006/relationships/image" Target="../media/image55.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8.wmf"/></Relationships>
</file>

<file path=ppt/slides/_rels/slide46.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0.wmf"/></Relationships>
</file>

<file path=ppt/slides/_rels/slide47.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2.wmf"/></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51.xml.rels><?xml version="1.0" encoding="UTF-8" standalone="yes"?>
<Relationships xmlns="http://schemas.openxmlformats.org/package/2006/relationships"><Relationship Id="rId8" Type="http://schemas.openxmlformats.org/officeDocument/2006/relationships/image" Target="../media/image77.wmf"/><Relationship Id="rId3" Type="http://schemas.openxmlformats.org/officeDocument/2006/relationships/image" Target="../media/image72.wmf"/><Relationship Id="rId7" Type="http://schemas.openxmlformats.org/officeDocument/2006/relationships/image" Target="../media/image76.wmf"/><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5.wmf"/><Relationship Id="rId5" Type="http://schemas.openxmlformats.org/officeDocument/2006/relationships/image" Target="../media/image74.wmf"/><Relationship Id="rId10" Type="http://schemas.openxmlformats.org/officeDocument/2006/relationships/image" Target="../media/image79.wmf"/><Relationship Id="rId4" Type="http://schemas.openxmlformats.org/officeDocument/2006/relationships/image" Target="../media/image73.wmf"/><Relationship Id="rId9" Type="http://schemas.openxmlformats.org/officeDocument/2006/relationships/image" Target="../media/image78.wmf"/></Relationships>
</file>

<file path=ppt/slides/_rels/slide52.xml.rels><?xml version="1.0" encoding="UTF-8" standalone="yes"?>
<Relationships xmlns="http://schemas.openxmlformats.org/package/2006/relationships"><Relationship Id="rId3" Type="http://schemas.openxmlformats.org/officeDocument/2006/relationships/image" Target="../media/image80.wmf"/><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81.wmf"/></Relationships>
</file>

<file path=ppt/slides/_rels/slide53.xml.rels><?xml version="1.0" encoding="UTF-8" standalone="yes"?>
<Relationships xmlns="http://schemas.openxmlformats.org/package/2006/relationships"><Relationship Id="rId8" Type="http://schemas.openxmlformats.org/officeDocument/2006/relationships/hyperlink" Target="http://upload.wikimedia.org/wikipedia/en/7/73/Corntassel_7095.jpg" TargetMode="External"/><Relationship Id="rId3" Type="http://schemas.openxmlformats.org/officeDocument/2006/relationships/hyperlink" Target="http://upload.wikimedia.org/wikipedia/en/7/78/Native_American_tobacco_flower.jpg" TargetMode="External"/><Relationship Id="rId7" Type="http://schemas.openxmlformats.org/officeDocument/2006/relationships/image" Target="../media/image58.w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84.jpeg"/><Relationship Id="rId11" Type="http://schemas.openxmlformats.org/officeDocument/2006/relationships/image" Target="../media/image87.png"/><Relationship Id="rId5" Type="http://schemas.openxmlformats.org/officeDocument/2006/relationships/image" Target="../media/image83.wmf"/><Relationship Id="rId10" Type="http://schemas.openxmlformats.org/officeDocument/2006/relationships/image" Target="../media/image86.wmf"/><Relationship Id="rId4" Type="http://schemas.openxmlformats.org/officeDocument/2006/relationships/image" Target="../media/image82.jpeg"/><Relationship Id="rId9" Type="http://schemas.openxmlformats.org/officeDocument/2006/relationships/image" Target="../media/image85.jpeg"/></Relationships>
</file>

<file path=ppt/slides/_rels/slide54.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openxmlformats.org/officeDocument/2006/relationships/image" Target="../media/image89.png"/><Relationship Id="rId7" Type="http://schemas.openxmlformats.org/officeDocument/2006/relationships/image" Target="../media/image93.png"/><Relationship Id="rId12" Type="http://schemas.openxmlformats.org/officeDocument/2006/relationships/image" Target="../media/image98.png"/><Relationship Id="rId2"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hyperlink" Target="http://www.invitrogen.com/site/us/en/home.html" TargetMode="External"/><Relationship Id="rId4" Type="http://schemas.openxmlformats.org/officeDocument/2006/relationships/image" Target="../media/image102.png"/></Relationships>
</file>

<file path=ppt/slides/_rels/slide5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6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6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11.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6.png"/></Relationships>
</file>

<file path=ppt/slides/_rels/slide6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12.png"/></Relationships>
</file>

<file path=ppt/slides/_rels/slide65.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12.png"/></Relationships>
</file>

<file path=ppt/slides/_rels/slide6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111.png"/><Relationship Id="rId4" Type="http://schemas.openxmlformats.org/officeDocument/2006/relationships/image" Target="../media/image110.png"/></Relationships>
</file>

<file path=ppt/slides/_rels/slide6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106.png"/></Relationships>
</file>

<file path=ppt/slides/_rels/slide68.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audio" Target="../media/audio4.wav"/><Relationship Id="rId7" Type="http://schemas.openxmlformats.org/officeDocument/2006/relationships/image" Target="../media/image116.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06.png"/><Relationship Id="rId9" Type="http://schemas.openxmlformats.org/officeDocument/2006/relationships/image" Target="../media/image118.png"/></Relationships>
</file>

<file path=ppt/slides/_rels/slide69.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118.png"/><Relationship Id="rId4" Type="http://schemas.openxmlformats.org/officeDocument/2006/relationships/image" Target="../media/image116.png"/></Relationships>
</file>

<file path=ppt/slides/_rels/slide7.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19.wmf"/><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8.wmf"/></Relationships>
</file>

<file path=ppt/slides/_rels/slide71.xml.rels><?xml version="1.0" encoding="UTF-8" standalone="yes"?>
<Relationships xmlns="http://schemas.openxmlformats.org/package/2006/relationships"><Relationship Id="rId3" Type="http://schemas.openxmlformats.org/officeDocument/2006/relationships/image" Target="../media/image120.wmf"/><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58.wmf"/></Relationships>
</file>

<file path=ppt/slides/_rels/slide72.xml.rels><?xml version="1.0" encoding="UTF-8" standalone="yes"?>
<Relationships xmlns="http://schemas.openxmlformats.org/package/2006/relationships"><Relationship Id="rId3" Type="http://schemas.openxmlformats.org/officeDocument/2006/relationships/image" Target="../media/image121.w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2.wm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23.png"/></Relationships>
</file>

<file path=ppt/slides/_rels/slide7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jpeg"/><Relationship Id="rId4" Type="http://schemas.openxmlformats.org/officeDocument/2006/relationships/image" Target="../media/image125.png"/></Relationships>
</file>

<file path=ppt/slides/_rels/slide75.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image" Target="../media/image128.png"/><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7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37.png"/></Relationships>
</file>

<file path=ppt/slides/_rels/slide78.xml.rels><?xml version="1.0" encoding="UTF-8" standalone="yes"?>
<Relationships xmlns="http://schemas.openxmlformats.org/package/2006/relationships"><Relationship Id="rId8" Type="http://schemas.openxmlformats.org/officeDocument/2006/relationships/image" Target="../media/image77.wmf"/><Relationship Id="rId3" Type="http://schemas.openxmlformats.org/officeDocument/2006/relationships/image" Target="../media/image72.wmf"/><Relationship Id="rId7" Type="http://schemas.openxmlformats.org/officeDocument/2006/relationships/image" Target="../media/image76.wmf"/><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75.wmf"/><Relationship Id="rId5" Type="http://schemas.openxmlformats.org/officeDocument/2006/relationships/image" Target="../media/image74.wmf"/><Relationship Id="rId10" Type="http://schemas.openxmlformats.org/officeDocument/2006/relationships/image" Target="../media/image79.wmf"/><Relationship Id="rId4" Type="http://schemas.openxmlformats.org/officeDocument/2006/relationships/image" Target="../media/image73.wmf"/><Relationship Id="rId9" Type="http://schemas.openxmlformats.org/officeDocument/2006/relationships/image" Target="../media/image78.wmf"/></Relationships>
</file>

<file path=ppt/slides/_rels/slide7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140.png"/><Relationship Id="rId4" Type="http://schemas.openxmlformats.org/officeDocument/2006/relationships/image" Target="../media/image139.png"/></Relationships>
</file>

<file path=ppt/slides/_rels/slide8.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jpeg"/></Relationships>
</file>

<file path=ppt/slides/_rels/slide81.xml.rels><?xml version="1.0" encoding="UTF-8" standalone="yes"?>
<Relationships xmlns="http://schemas.openxmlformats.org/package/2006/relationships"><Relationship Id="rId3" Type="http://schemas.openxmlformats.org/officeDocument/2006/relationships/image" Target="../media/image145.jpeg"/><Relationship Id="rId7" Type="http://schemas.openxmlformats.org/officeDocument/2006/relationships/image" Target="../media/image149.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82.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8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59.wmf"/><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165.png"/><Relationship Id="rId4" Type="http://schemas.openxmlformats.org/officeDocument/2006/relationships/image" Target="../media/image164.wmf"/></Relationships>
</file>

<file path=ppt/slides/_rels/slide91.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69.png"/><Relationship Id="rId4" Type="http://schemas.openxmlformats.org/officeDocument/2006/relationships/image" Target="../media/image168.png"/></Relationships>
</file>

<file path=ppt/slides/_rels/slide92.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71.png"/></Relationships>
</file>

<file path=ppt/slides/_rels/slide9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58.xml"/><Relationship Id="rId1" Type="http://schemas.openxmlformats.org/officeDocument/2006/relationships/slideLayout" Target="../slideLayouts/slideLayout12.xml"/><Relationship Id="rId6" Type="http://schemas.openxmlformats.org/officeDocument/2006/relationships/image" Target="../media/image174.png"/><Relationship Id="rId5" Type="http://schemas.openxmlformats.org/officeDocument/2006/relationships/hyperlink" Target="http://www.in-cites.com/papers/DrMartinChalfie.html" TargetMode="External"/><Relationship Id="rId4" Type="http://schemas.openxmlformats.org/officeDocument/2006/relationships/image" Target="../media/image173.jpeg"/></Relationships>
</file>

<file path=ppt/slides/_rels/slide9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76.png"/></Relationships>
</file>

<file path=ppt/slides/_rels/slide95.xml.rels><?xml version="1.0" encoding="UTF-8" standalone="yes"?>
<Relationships xmlns="http://schemas.openxmlformats.org/package/2006/relationships"><Relationship Id="rId3" Type="http://schemas.openxmlformats.org/officeDocument/2006/relationships/image" Target="../media/image177.wmf"/><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9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183.wmf"/><Relationship Id="rId4" Type="http://schemas.openxmlformats.org/officeDocument/2006/relationships/image" Target="../media/image182.png"/></Relationships>
</file>

<file path=ppt/slides/_rels/slide97.xml.rels><?xml version="1.0" encoding="UTF-8" standalone="yes"?>
<Relationships xmlns="http://schemas.openxmlformats.org/package/2006/relationships"><Relationship Id="rId3" Type="http://schemas.openxmlformats.org/officeDocument/2006/relationships/image" Target="../media/image184.jpeg"/><Relationship Id="rId7" Type="http://schemas.openxmlformats.org/officeDocument/2006/relationships/image" Target="../media/image188.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jpeg"/></Relationships>
</file>

<file path=ppt/slides/_rels/slide98.xml.rels><?xml version="1.0" encoding="UTF-8" standalone="yes"?>
<Relationships xmlns="http://schemas.openxmlformats.org/package/2006/relationships"><Relationship Id="rId3" Type="http://schemas.openxmlformats.org/officeDocument/2006/relationships/image" Target="../media/image189.wmf"/><Relationship Id="rId2" Type="http://schemas.openxmlformats.org/officeDocument/2006/relationships/notesSlide" Target="../notesSlides/notesSlide63.xml"/><Relationship Id="rId1" Type="http://schemas.openxmlformats.org/officeDocument/2006/relationships/slideLayout" Target="../slideLayouts/slideLayout13.xml"/><Relationship Id="rId5" Type="http://schemas.openxmlformats.org/officeDocument/2006/relationships/image" Target="../media/image191.wmf"/><Relationship Id="rId4" Type="http://schemas.openxmlformats.org/officeDocument/2006/relationships/image" Target="../media/image190.png"/></Relationships>
</file>

<file path=ppt/slides/_rels/slide99.xml.rels><?xml version="1.0" encoding="UTF-8" standalone="yes"?>
<Relationships xmlns="http://schemas.openxmlformats.org/package/2006/relationships"><Relationship Id="rId3" Type="http://schemas.openxmlformats.org/officeDocument/2006/relationships/image" Target="../media/image192.wmf"/><Relationship Id="rId2" Type="http://schemas.openxmlformats.org/officeDocument/2006/relationships/notesSlide" Target="../notesSlides/notesSlide64.xml"/><Relationship Id="rId1" Type="http://schemas.openxmlformats.org/officeDocument/2006/relationships/slideLayout" Target="../slideLayouts/slideLayout13.xml"/><Relationship Id="rId5" Type="http://schemas.openxmlformats.org/officeDocument/2006/relationships/image" Target="../media/image194.wmf"/><Relationship Id="rId4" Type="http://schemas.openxmlformats.org/officeDocument/2006/relationships/image" Target="../media/image19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p:txBody>
          <a:bodyPr/>
          <a:lstStyle/>
          <a:p>
            <a:pPr algn="ctr" eaLnBrk="1" hangingPunct="1"/>
            <a:r>
              <a:rPr lang="cs-CZ" altLang="en-US" sz="4000" dirty="0"/>
              <a:t>Bi9393 </a:t>
            </a:r>
            <a:r>
              <a:rPr lang="en-US" altLang="en-US" sz="4000" dirty="0" err="1"/>
              <a:t>Analytick</a:t>
            </a:r>
            <a:r>
              <a:rPr lang="cs-CZ" altLang="en-US" sz="4000" dirty="0"/>
              <a:t>á </a:t>
            </a:r>
            <a:r>
              <a:rPr lang="cs-CZ" altLang="en-US" sz="4000" dirty="0" err="1"/>
              <a:t>cytometrie</a:t>
            </a:r>
            <a:br>
              <a:rPr lang="en-US" altLang="en-US" sz="4000" dirty="0"/>
            </a:br>
            <a:endParaRPr lang="cs-CZ" altLang="en-US" sz="4000" dirty="0"/>
          </a:p>
        </p:txBody>
      </p:sp>
      <p:sp>
        <p:nvSpPr>
          <p:cNvPr id="15363" name="Rectangle 3"/>
          <p:cNvSpPr>
            <a:spLocks noGrp="1" noChangeArrowheads="1"/>
          </p:cNvSpPr>
          <p:nvPr>
            <p:ph type="subTitle" idx="1"/>
          </p:nvPr>
        </p:nvSpPr>
        <p:spPr>
          <a:xfrm>
            <a:off x="250825" y="4940300"/>
            <a:ext cx="3097213" cy="1873250"/>
          </a:xfrm>
        </p:spPr>
        <p:txBody>
          <a:bodyPr/>
          <a:lstStyle/>
          <a:p>
            <a:pPr eaLnBrk="1" hangingPunct="1">
              <a:lnSpc>
                <a:spcPct val="80000"/>
              </a:lnSpc>
            </a:pPr>
            <a:r>
              <a:rPr lang="en-US" altLang="en-US" sz="1600">
                <a:latin typeface="Tahoma" pitchFamily="34" charset="0"/>
              </a:rPr>
              <a:t>Odd</a:t>
            </a:r>
            <a:r>
              <a:rPr lang="cs-CZ" altLang="en-US" sz="1600">
                <a:latin typeface="Tahoma" pitchFamily="34" charset="0"/>
              </a:rPr>
              <a:t>ělení cytokinetiky</a:t>
            </a:r>
          </a:p>
          <a:p>
            <a:pPr eaLnBrk="1" hangingPunct="1">
              <a:lnSpc>
                <a:spcPct val="80000"/>
              </a:lnSpc>
            </a:pPr>
            <a:r>
              <a:rPr lang="cs-CZ" altLang="en-US" sz="1600">
                <a:latin typeface="Tahoma" pitchFamily="34" charset="0"/>
              </a:rPr>
              <a:t>Biofyzikální ústav AVČR, v.v.i. </a:t>
            </a:r>
          </a:p>
          <a:p>
            <a:pPr eaLnBrk="1" hangingPunct="1">
              <a:lnSpc>
                <a:spcPct val="80000"/>
              </a:lnSpc>
            </a:pPr>
            <a:r>
              <a:rPr lang="cs-CZ" altLang="en-US" sz="1600">
                <a:latin typeface="Tahoma" pitchFamily="34" charset="0"/>
              </a:rPr>
              <a:t>Královopolská 135</a:t>
            </a:r>
          </a:p>
          <a:p>
            <a:pPr eaLnBrk="1" hangingPunct="1">
              <a:lnSpc>
                <a:spcPct val="80000"/>
              </a:lnSpc>
            </a:pPr>
            <a:r>
              <a:rPr lang="cs-CZ" altLang="en-US" sz="1600">
                <a:latin typeface="Tahoma" pitchFamily="34" charset="0"/>
              </a:rPr>
              <a:t>612 65 Brno</a:t>
            </a:r>
          </a:p>
          <a:p>
            <a:pPr eaLnBrk="1" hangingPunct="1">
              <a:lnSpc>
                <a:spcPct val="80000"/>
              </a:lnSpc>
            </a:pPr>
            <a:endParaRPr lang="cs-CZ" altLang="en-US" sz="1600" b="1">
              <a:latin typeface="Tahoma" pitchFamily="34" charset="0"/>
            </a:endParaRPr>
          </a:p>
          <a:p>
            <a:pPr eaLnBrk="1" hangingPunct="1">
              <a:lnSpc>
                <a:spcPct val="80000"/>
              </a:lnSpc>
            </a:pPr>
            <a:r>
              <a:rPr lang="cs-CZ" altLang="en-US" sz="1600" b="1">
                <a:latin typeface="Tahoma" pitchFamily="34" charset="0"/>
              </a:rPr>
              <a:t>e-mail: ksoucek</a:t>
            </a:r>
            <a:r>
              <a:rPr lang="en-US" altLang="en-US" sz="1600" b="1">
                <a:latin typeface="Tahoma" pitchFamily="34" charset="0"/>
              </a:rPr>
              <a:t>@</a:t>
            </a:r>
            <a:r>
              <a:rPr lang="cs-CZ" altLang="en-US" sz="1600" b="1">
                <a:latin typeface="Tahoma" pitchFamily="34" charset="0"/>
              </a:rPr>
              <a:t>ibp.cz</a:t>
            </a:r>
          </a:p>
          <a:p>
            <a:pPr eaLnBrk="1" hangingPunct="1">
              <a:lnSpc>
                <a:spcPct val="80000"/>
              </a:lnSpc>
            </a:pPr>
            <a:r>
              <a:rPr lang="cs-CZ" altLang="en-US" sz="1600">
                <a:latin typeface="Tahoma" pitchFamily="34" charset="0"/>
              </a:rPr>
              <a:t>tel.: 541 517 166</a:t>
            </a:r>
          </a:p>
        </p:txBody>
      </p:sp>
      <p:sp>
        <p:nvSpPr>
          <p:cNvPr id="15364" name="Rectangle 4"/>
          <p:cNvSpPr>
            <a:spLocks noChangeArrowheads="1"/>
          </p:cNvSpPr>
          <p:nvPr/>
        </p:nvSpPr>
        <p:spPr bwMode="auto">
          <a:xfrm>
            <a:off x="1173163" y="3829050"/>
            <a:ext cx="7772400" cy="1112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cs-CZ" altLang="en-US" sz="2400" b="1">
                <a:solidFill>
                  <a:schemeClr val="tx2"/>
                </a:solidFill>
                <a:latin typeface="Tahoma" pitchFamily="34" charset="0"/>
              </a:rPr>
              <a:t>Karel Souček, Ph.D.</a:t>
            </a:r>
            <a:endParaRPr lang="cs-CZ" altLang="en-US" sz="2400">
              <a:solidFill>
                <a:schemeClr val="tx2"/>
              </a:solidFill>
              <a:latin typeface="Times New Roman" pitchFamily="18" charset="0"/>
            </a:endParaRPr>
          </a:p>
        </p:txBody>
      </p:sp>
      <p:sp>
        <p:nvSpPr>
          <p:cNvPr id="15365" name="Rectangle 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en-US"/>
              <a:t>Factors that Effect Compensation</a:t>
            </a:r>
          </a:p>
        </p:txBody>
      </p:sp>
      <p:sp>
        <p:nvSpPr>
          <p:cNvPr id="28675" name="Rectangle 3"/>
          <p:cNvSpPr>
            <a:spLocks noGrp="1" noChangeArrowheads="1"/>
          </p:cNvSpPr>
          <p:nvPr>
            <p:ph type="body" idx="1"/>
          </p:nvPr>
        </p:nvSpPr>
        <p:spPr/>
        <p:txBody>
          <a:bodyPr/>
          <a:lstStyle/>
          <a:p>
            <a:pPr eaLnBrk="1" hangingPunct="1"/>
            <a:r>
              <a:rPr lang="en-US" altLang="en-US"/>
              <a:t>Reagent Lot-to-Lot Variation</a:t>
            </a:r>
          </a:p>
          <a:p>
            <a:pPr eaLnBrk="1" hangingPunct="1"/>
            <a:r>
              <a:rPr lang="en-US" altLang="en-US"/>
              <a:t>Fluorochrome Stability</a:t>
            </a:r>
          </a:p>
          <a:p>
            <a:pPr eaLnBrk="1" hangingPunct="1"/>
            <a:r>
              <a:rPr lang="en-US" altLang="en-US"/>
              <a:t>Sample-to-Sample Variation</a:t>
            </a:r>
          </a:p>
          <a:p>
            <a:pPr eaLnBrk="1" hangingPunct="1"/>
            <a:r>
              <a:rPr lang="en-US" altLang="en-US"/>
              <a:t>Assay Staining Conditions</a:t>
            </a:r>
          </a:p>
          <a:p>
            <a:pPr eaLnBrk="1" hangingPunct="1">
              <a:buFontTx/>
              <a:buNone/>
            </a:pPr>
            <a:endParaRPr lang="en-US" altLang="en-US"/>
          </a:p>
        </p:txBody>
      </p:sp>
    </p:spTree>
    <p:extLst>
      <p:ext uri="{BB962C8B-B14F-4D97-AF65-F5344CB8AC3E}">
        <p14:creationId xmlns:p14="http://schemas.microsoft.com/office/powerpoint/2010/main" val="23880988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513" y="381000"/>
            <a:ext cx="2514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0488" y="549275"/>
            <a:ext cx="8763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5713" y="2590800"/>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2063" y="4648200"/>
            <a:ext cx="2303462"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4450" y="260350"/>
            <a:ext cx="2663825" cy="236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6675" y="2689225"/>
            <a:ext cx="2209800" cy="196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8738" y="4581525"/>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9"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3813" y="4365625"/>
            <a:ext cx="2590800"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290" name="Rectangle 10"/>
          <p:cNvSpPr>
            <a:spLocks noChangeArrowheads="1"/>
          </p:cNvSpPr>
          <p:nvPr/>
        </p:nvSpPr>
        <p:spPr bwMode="auto">
          <a:xfrm>
            <a:off x="5651500" y="188913"/>
            <a:ext cx="3313113"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a:solidFill>
                  <a:schemeClr val="tx2"/>
                </a:solidFill>
                <a:latin typeface="Times New Roman" pitchFamily="18" charset="0"/>
              </a:rPr>
              <a:t>Detekce </a:t>
            </a:r>
            <a:r>
              <a:rPr lang="en-US" altLang="en-US">
                <a:solidFill>
                  <a:schemeClr val="tx2"/>
                </a:solidFill>
                <a:latin typeface="Times New Roman" pitchFamily="18" charset="0"/>
              </a:rPr>
              <a:t>bun</a:t>
            </a:r>
            <a:r>
              <a:rPr lang="cs-CZ" altLang="en-US">
                <a:solidFill>
                  <a:schemeClr val="tx2"/>
                </a:solidFill>
                <a:latin typeface="Times New Roman" pitchFamily="18" charset="0"/>
              </a:rPr>
              <a:t>ěk v synchronizovaném buněčném cyklu</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79229" y="260648"/>
            <a:ext cx="7772400" cy="1143000"/>
          </a:xfrm>
        </p:spPr>
        <p:txBody>
          <a:bodyPr>
            <a:normAutofit fontScale="90000"/>
          </a:bodyPr>
          <a:lstStyle/>
          <a:p>
            <a:r>
              <a:rPr lang="en-US" b="1" dirty="0"/>
              <a:t>Licensing control by Cdt1 and geminin</a:t>
            </a:r>
            <a:endParaRPr lang="en-US" dirty="0"/>
          </a:p>
        </p:txBody>
      </p:sp>
      <p:pic>
        <p:nvPicPr>
          <p:cNvPr id="3074" name="Picture 2" descr="http://jcs.biologists.org/content/joces/125/10/2436/F9.large.jpg?width=800&amp;height=600&amp;carouse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556792"/>
            <a:ext cx="7583488" cy="4668585"/>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4403304" y="6534355"/>
            <a:ext cx="4572000" cy="307777"/>
          </a:xfrm>
          <a:prstGeom prst="rect">
            <a:avLst/>
          </a:prstGeom>
        </p:spPr>
        <p:txBody>
          <a:bodyPr>
            <a:spAutoFit/>
          </a:bodyPr>
          <a:lstStyle/>
          <a:p>
            <a:r>
              <a:rPr lang="en-US" sz="1400" dirty="0"/>
              <a:t>J Cell </a:t>
            </a:r>
            <a:r>
              <a:rPr lang="en-US" sz="1400" dirty="0" err="1"/>
              <a:t>Sci</a:t>
            </a:r>
            <a:r>
              <a:rPr lang="en-US" sz="1400" dirty="0"/>
              <a:t> 2012 125: 2436-2445; </a:t>
            </a:r>
            <a:r>
              <a:rPr lang="en-US" sz="1400" dirty="0" err="1"/>
              <a:t>doi</a:t>
            </a:r>
            <a:r>
              <a:rPr lang="en-US" sz="1400" dirty="0"/>
              <a:t>: 10.1242/jcs.100883 </a:t>
            </a:r>
          </a:p>
        </p:txBody>
      </p:sp>
    </p:spTree>
    <p:extLst>
      <p:ext uri="{BB962C8B-B14F-4D97-AF65-F5344CB8AC3E}">
        <p14:creationId xmlns:p14="http://schemas.microsoft.com/office/powerpoint/2010/main" val="12812339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429756" y="-243408"/>
            <a:ext cx="8712125" cy="1727473"/>
          </a:xfrm>
        </p:spPr>
        <p:txBody>
          <a:bodyPr>
            <a:noAutofit/>
          </a:bodyPr>
          <a:lstStyle/>
          <a:p>
            <a:pPr eaLnBrk="1" hangingPunct="1"/>
            <a:r>
              <a:rPr lang="cs-CZ" altLang="en-US" sz="2800" dirty="0" err="1">
                <a:latin typeface="Arial" panose="020B0604020202020204" pitchFamily="34" charset="0"/>
                <a:cs typeface="Arial" panose="020B0604020202020204" pitchFamily="34" charset="0"/>
              </a:rPr>
              <a:t>Fucci</a:t>
            </a:r>
            <a:r>
              <a:rPr lang="cs-CZ" altLang="en-US" sz="2800" dirty="0">
                <a:latin typeface="Arial" panose="020B0604020202020204" pitchFamily="34" charset="0"/>
                <a:cs typeface="Arial" panose="020B0604020202020204" pitchFamily="34" charset="0"/>
              </a:rPr>
              <a:t> </a:t>
            </a:r>
            <a:br>
              <a:rPr lang="en-US" altLang="en-US" sz="2800" dirty="0">
                <a:latin typeface="Arial" panose="020B0604020202020204" pitchFamily="34" charset="0"/>
                <a:cs typeface="Arial" panose="020B0604020202020204" pitchFamily="34" charset="0"/>
              </a:rPr>
            </a:br>
            <a:r>
              <a:rPr lang="en-US" altLang="en-US" sz="2400" dirty="0">
                <a:latin typeface="Arial" panose="020B0604020202020204" pitchFamily="34" charset="0"/>
                <a:cs typeface="Arial" panose="020B0604020202020204" pitchFamily="34" charset="0"/>
              </a:rPr>
              <a:t>(</a:t>
            </a:r>
            <a:r>
              <a:rPr lang="en-US" altLang="en-US" sz="2400" u="sng" dirty="0">
                <a:latin typeface="Arial" panose="020B0604020202020204" pitchFamily="34" charset="0"/>
                <a:cs typeface="Arial" panose="020B0604020202020204" pitchFamily="34" charset="0"/>
              </a:rPr>
              <a:t>f</a:t>
            </a:r>
            <a:r>
              <a:rPr lang="en-US" altLang="en-US" sz="2400" dirty="0">
                <a:latin typeface="Arial" panose="020B0604020202020204" pitchFamily="34" charset="0"/>
                <a:cs typeface="Arial" panose="020B0604020202020204" pitchFamily="34" charset="0"/>
              </a:rPr>
              <a:t>luorescent </a:t>
            </a:r>
            <a:r>
              <a:rPr lang="en-US" altLang="en-US" sz="2400" u="sng" dirty="0">
                <a:latin typeface="Arial" panose="020B0604020202020204" pitchFamily="34" charset="0"/>
                <a:cs typeface="Arial" panose="020B0604020202020204" pitchFamily="34" charset="0"/>
              </a:rPr>
              <a:t>u</a:t>
            </a:r>
            <a:r>
              <a:rPr lang="en-US" altLang="en-US" sz="2400" dirty="0">
                <a:latin typeface="Arial" panose="020B0604020202020204" pitchFamily="34" charset="0"/>
                <a:cs typeface="Arial" panose="020B0604020202020204" pitchFamily="34" charset="0"/>
              </a:rPr>
              <a:t>biquitination-based </a:t>
            </a:r>
            <a:r>
              <a:rPr lang="en-US" altLang="en-US" sz="2400" u="sng" dirty="0">
                <a:latin typeface="Arial" panose="020B0604020202020204" pitchFamily="34" charset="0"/>
                <a:cs typeface="Arial" panose="020B0604020202020204" pitchFamily="34" charset="0"/>
              </a:rPr>
              <a:t>c</a:t>
            </a:r>
            <a:r>
              <a:rPr lang="en-US" altLang="en-US" sz="2400" dirty="0">
                <a:latin typeface="Arial" panose="020B0604020202020204" pitchFamily="34" charset="0"/>
                <a:cs typeface="Arial" panose="020B0604020202020204" pitchFamily="34" charset="0"/>
              </a:rPr>
              <a:t>ell </a:t>
            </a:r>
            <a:r>
              <a:rPr lang="en-US" altLang="en-US" sz="2400" u="sng" dirty="0">
                <a:latin typeface="Arial" panose="020B0604020202020204" pitchFamily="34" charset="0"/>
                <a:cs typeface="Arial" panose="020B0604020202020204" pitchFamily="34" charset="0"/>
              </a:rPr>
              <a:t>c</a:t>
            </a:r>
            <a:r>
              <a:rPr lang="en-US" altLang="en-US" sz="2400" dirty="0">
                <a:latin typeface="Arial" panose="020B0604020202020204" pitchFamily="34" charset="0"/>
                <a:cs typeface="Arial" panose="020B0604020202020204" pitchFamily="34" charset="0"/>
              </a:rPr>
              <a:t>ycle </a:t>
            </a:r>
            <a:r>
              <a:rPr lang="en-US" altLang="en-US" sz="2400" u="sng" dirty="0">
                <a:latin typeface="Arial" panose="020B0604020202020204" pitchFamily="34" charset="0"/>
                <a:cs typeface="Arial" panose="020B0604020202020204" pitchFamily="34" charset="0"/>
              </a:rPr>
              <a:t>i</a:t>
            </a:r>
            <a:r>
              <a:rPr lang="en-US" altLang="en-US" sz="2400" dirty="0">
                <a:latin typeface="Arial" panose="020B0604020202020204" pitchFamily="34" charset="0"/>
                <a:cs typeface="Arial" panose="020B0604020202020204" pitchFamily="34" charset="0"/>
              </a:rPr>
              <a:t>ndicator)</a:t>
            </a:r>
            <a:r>
              <a:rPr lang="en-US" altLang="en-US" sz="2800" dirty="0">
                <a:latin typeface="Arial" panose="020B0604020202020204" pitchFamily="34" charset="0"/>
                <a:cs typeface="Arial" panose="020B0604020202020204" pitchFamily="34" charset="0"/>
              </a:rPr>
              <a:t> </a:t>
            </a:r>
            <a:r>
              <a:rPr lang="cs-CZ" altLang="en-US" sz="2800" dirty="0" err="1">
                <a:latin typeface="Arial" panose="020B0604020202020204" pitchFamily="34" charset="0"/>
                <a:cs typeface="Arial" panose="020B0604020202020204" pitchFamily="34" charset="0"/>
              </a:rPr>
              <a:t>cells</a:t>
            </a:r>
            <a:endParaRPr lang="cs-CZ" altLang="en-US" sz="2800" dirty="0">
              <a:latin typeface="Arial" panose="020B0604020202020204" pitchFamily="34" charset="0"/>
              <a:cs typeface="Arial" panose="020B0604020202020204" pitchFamily="34" charset="0"/>
            </a:endParaRPr>
          </a:p>
        </p:txBody>
      </p:sp>
      <p:pic>
        <p:nvPicPr>
          <p:cNvPr id="6717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860" y="4863076"/>
            <a:ext cx="1845643" cy="1845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357" y="4508006"/>
            <a:ext cx="31686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311" name="Text Box 7"/>
          <p:cNvSpPr txBox="1">
            <a:spLocks noChangeArrowheads="1"/>
          </p:cNvSpPr>
          <p:nvPr/>
        </p:nvSpPr>
        <p:spPr bwMode="auto">
          <a:xfrm>
            <a:off x="4932040" y="1772816"/>
            <a:ext cx="3742493" cy="512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1800" dirty="0">
                <a:cs typeface="Arial" panose="020B0604020202020204" pitchFamily="34" charset="0"/>
              </a:rPr>
              <a:t>Ubiquitin E3 ligase complexes</a:t>
            </a:r>
          </a:p>
          <a:p>
            <a:pPr>
              <a:spcBef>
                <a:spcPct val="50000"/>
              </a:spcBef>
              <a:buClrTx/>
              <a:buSzTx/>
              <a:buFontTx/>
              <a:buNone/>
            </a:pPr>
            <a:r>
              <a:rPr lang="en-US" altLang="en-US" sz="1800" dirty="0">
                <a:cs typeface="Arial" panose="020B0604020202020204" pitchFamily="34" charset="0"/>
              </a:rPr>
              <a:t>G1 - APC</a:t>
            </a:r>
            <a:r>
              <a:rPr lang="en-US" altLang="en-US" sz="1800" baseline="30000" dirty="0">
                <a:cs typeface="Arial" panose="020B0604020202020204" pitchFamily="34" charset="0"/>
              </a:rPr>
              <a:t>Cdh1</a:t>
            </a:r>
          </a:p>
          <a:p>
            <a:pPr>
              <a:spcBef>
                <a:spcPct val="50000"/>
              </a:spcBef>
              <a:buClrTx/>
              <a:buSzTx/>
              <a:buNone/>
            </a:pPr>
            <a:r>
              <a:rPr lang="en-US" altLang="en-US" sz="1800" baseline="30000" dirty="0">
                <a:cs typeface="Arial" panose="020B0604020202020204" pitchFamily="34" charset="0"/>
              </a:rPr>
              <a:t>substrate:</a:t>
            </a:r>
            <a:r>
              <a:rPr lang="en-US" altLang="en-US" sz="1800" dirty="0">
                <a:cs typeface="Arial" panose="020B0604020202020204" pitchFamily="34" charset="0"/>
              </a:rPr>
              <a:t> </a:t>
            </a:r>
            <a:r>
              <a:rPr lang="en-US" altLang="en-US" sz="1800" b="1" baseline="30000" dirty="0">
                <a:cs typeface="Arial" panose="020B0604020202020204" pitchFamily="34" charset="0"/>
              </a:rPr>
              <a:t>Geminin</a:t>
            </a:r>
            <a:r>
              <a:rPr lang="en-US" altLang="en-US" sz="1800" baseline="30000" dirty="0">
                <a:cs typeface="Arial" panose="020B0604020202020204" pitchFamily="34" charset="0"/>
              </a:rPr>
              <a:t>, inhibitor of DNA replication  inhibits Cdt1</a:t>
            </a:r>
          </a:p>
          <a:p>
            <a:pPr>
              <a:spcBef>
                <a:spcPct val="50000"/>
              </a:spcBef>
              <a:buClrTx/>
              <a:buSzTx/>
              <a:buFontTx/>
              <a:buNone/>
            </a:pPr>
            <a:r>
              <a:rPr lang="en-US" altLang="en-US" sz="1800" dirty="0">
                <a:cs typeface="Arial" panose="020B0604020202020204" pitchFamily="34" charset="0"/>
              </a:rPr>
              <a:t>S, G2, M- SCF</a:t>
            </a:r>
            <a:r>
              <a:rPr lang="en-US" altLang="en-US" sz="1800" baseline="30000" dirty="0">
                <a:cs typeface="Arial" panose="020B0604020202020204" pitchFamily="34" charset="0"/>
              </a:rPr>
              <a:t>Skp2</a:t>
            </a:r>
          </a:p>
          <a:p>
            <a:pPr>
              <a:spcBef>
                <a:spcPct val="50000"/>
              </a:spcBef>
              <a:buClrTx/>
              <a:buSzTx/>
              <a:buFontTx/>
              <a:buNone/>
            </a:pPr>
            <a:r>
              <a:rPr lang="en-US" altLang="en-US" sz="1800" baseline="30000" dirty="0">
                <a:cs typeface="Arial" panose="020B0604020202020204" pitchFamily="34" charset="0"/>
              </a:rPr>
              <a:t>substrate: DNA replication factor </a:t>
            </a:r>
            <a:r>
              <a:rPr lang="en-US" altLang="en-US" sz="1800" b="1" baseline="30000" dirty="0">
                <a:cs typeface="Arial" panose="020B0604020202020204" pitchFamily="34" charset="0"/>
              </a:rPr>
              <a:t>Cdt1</a:t>
            </a:r>
            <a:r>
              <a:rPr lang="en-US" altLang="en-US" sz="1800" baseline="30000" dirty="0">
                <a:cs typeface="Arial" panose="020B0604020202020204" pitchFamily="34" charset="0"/>
              </a:rPr>
              <a:t> – key licensing factor</a:t>
            </a:r>
          </a:p>
          <a:p>
            <a:pPr>
              <a:spcBef>
                <a:spcPct val="50000"/>
              </a:spcBef>
              <a:buClrTx/>
              <a:buSzTx/>
              <a:buFontTx/>
              <a:buNone/>
            </a:pPr>
            <a:endParaRPr lang="en-US" altLang="en-US" sz="1800" baseline="30000" dirty="0">
              <a:cs typeface="Arial" panose="020B0604020202020204" pitchFamily="34" charset="0"/>
            </a:endParaRPr>
          </a:p>
          <a:p>
            <a:pPr>
              <a:spcBef>
                <a:spcPct val="50000"/>
              </a:spcBef>
              <a:buClrTx/>
              <a:buSzTx/>
              <a:buFontTx/>
              <a:buNone/>
            </a:pPr>
            <a:r>
              <a:rPr lang="en-US" altLang="en-US" sz="1800" u="sng" baseline="30000" dirty="0" err="1">
                <a:cs typeface="Arial" panose="020B0604020202020204" pitchFamily="34" charset="0"/>
              </a:rPr>
              <a:t>Fucci</a:t>
            </a:r>
            <a:r>
              <a:rPr lang="en-US" altLang="en-US" sz="1800" u="sng" baseline="30000" dirty="0">
                <a:cs typeface="Arial" panose="020B0604020202020204" pitchFamily="34" charset="0"/>
              </a:rPr>
              <a:t> sensors - 1st generation</a:t>
            </a:r>
            <a:r>
              <a:rPr lang="en-US" altLang="en-US" sz="1800" baseline="30000" dirty="0">
                <a:cs typeface="Arial" panose="020B0604020202020204" pitchFamily="34" charset="0"/>
              </a:rPr>
              <a:t>, coral FP</a:t>
            </a:r>
          </a:p>
          <a:p>
            <a:pPr>
              <a:spcBef>
                <a:spcPct val="50000"/>
              </a:spcBef>
              <a:buClrTx/>
              <a:buSzTx/>
              <a:buFontTx/>
              <a:buNone/>
            </a:pPr>
            <a:r>
              <a:rPr lang="en-US" altLang="en-US" sz="1800" baseline="30000" dirty="0">
                <a:cs typeface="Arial" panose="020B0604020202020204" pitchFamily="34" charset="0"/>
              </a:rPr>
              <a:t>monomeric </a:t>
            </a:r>
            <a:r>
              <a:rPr lang="en-US" altLang="en-US" sz="1800" baseline="30000" dirty="0" err="1">
                <a:cs typeface="Arial" panose="020B0604020202020204" pitchFamily="34" charset="0"/>
              </a:rPr>
              <a:t>Kusabira</a:t>
            </a:r>
            <a:r>
              <a:rPr lang="en-US" altLang="en-US" sz="1800" baseline="30000" dirty="0">
                <a:cs typeface="Arial" panose="020B0604020202020204" pitchFamily="34" charset="0"/>
              </a:rPr>
              <a:t> orange 2 – hCdt1 (30/120)</a:t>
            </a:r>
          </a:p>
          <a:p>
            <a:pPr>
              <a:spcBef>
                <a:spcPct val="50000"/>
              </a:spcBef>
              <a:buClrTx/>
              <a:buSzTx/>
              <a:buFontTx/>
              <a:buNone/>
            </a:pPr>
            <a:r>
              <a:rPr lang="cs-CZ" altLang="en-US" sz="1800" baseline="30000" dirty="0" err="1">
                <a:cs typeface="Arial" panose="020B0604020202020204" pitchFamily="34" charset="0"/>
              </a:rPr>
              <a:t>Monomeric</a:t>
            </a:r>
            <a:r>
              <a:rPr lang="cs-CZ" altLang="en-US" sz="1800" baseline="30000" dirty="0">
                <a:cs typeface="Arial" panose="020B0604020202020204" pitchFamily="34" charset="0"/>
              </a:rPr>
              <a:t> </a:t>
            </a:r>
            <a:r>
              <a:rPr lang="cs-CZ" altLang="en-US" sz="1800" baseline="30000" dirty="0" err="1">
                <a:cs typeface="Arial" panose="020B0604020202020204" pitchFamily="34" charset="0"/>
              </a:rPr>
              <a:t>Azami</a:t>
            </a:r>
            <a:r>
              <a:rPr lang="cs-CZ" altLang="en-US" sz="1800" baseline="30000" dirty="0">
                <a:cs typeface="Arial" panose="020B0604020202020204" pitchFamily="34" charset="0"/>
              </a:rPr>
              <a:t>-Green</a:t>
            </a:r>
            <a:r>
              <a:rPr lang="en-US" altLang="en-US" sz="1800" baseline="30000" dirty="0">
                <a:cs typeface="Arial" panose="020B0604020202020204" pitchFamily="34" charset="0"/>
              </a:rPr>
              <a:t> – </a:t>
            </a:r>
            <a:r>
              <a:rPr lang="en-US" altLang="en-US" sz="1800" baseline="30000" dirty="0" err="1">
                <a:cs typeface="Arial" panose="020B0604020202020204" pitchFamily="34" charset="0"/>
              </a:rPr>
              <a:t>hGeminin</a:t>
            </a:r>
            <a:r>
              <a:rPr lang="en-US" altLang="en-US" sz="1800" baseline="30000" dirty="0">
                <a:cs typeface="Arial" panose="020B0604020202020204" pitchFamily="34" charset="0"/>
              </a:rPr>
              <a:t> (1/110)</a:t>
            </a:r>
          </a:p>
          <a:p>
            <a:pPr>
              <a:spcBef>
                <a:spcPct val="50000"/>
              </a:spcBef>
              <a:buClrTx/>
              <a:buSzTx/>
              <a:buFontTx/>
              <a:buNone/>
            </a:pPr>
            <a:endParaRPr lang="en-US" altLang="en-US" sz="1800" baseline="30000" dirty="0">
              <a:cs typeface="Arial" panose="020B0604020202020204" pitchFamily="34" charset="0"/>
            </a:endParaRPr>
          </a:p>
          <a:p>
            <a:pPr>
              <a:spcBef>
                <a:spcPct val="50000"/>
              </a:spcBef>
              <a:buClrTx/>
              <a:buSzTx/>
              <a:buFontTx/>
              <a:buNone/>
            </a:pPr>
            <a:r>
              <a:rPr lang="en-US" altLang="en-US" sz="1800" u="sng" baseline="30000" dirty="0" err="1">
                <a:cs typeface="Arial" panose="020B0604020202020204" pitchFamily="34" charset="0"/>
              </a:rPr>
              <a:t>Fucci</a:t>
            </a:r>
            <a:r>
              <a:rPr lang="en-US" altLang="en-US" sz="1800" u="sng" baseline="30000" dirty="0">
                <a:cs typeface="Arial" panose="020B0604020202020204" pitchFamily="34" charset="0"/>
              </a:rPr>
              <a:t> sensors – 2nd generation</a:t>
            </a:r>
            <a:r>
              <a:rPr lang="en-US" altLang="en-US" sz="1800" baseline="30000" dirty="0">
                <a:cs typeface="Arial" panose="020B0604020202020204" pitchFamily="34" charset="0"/>
              </a:rPr>
              <a:t>, </a:t>
            </a:r>
            <a:r>
              <a:rPr lang="en-US" altLang="en-US" sz="1800" i="1" baseline="30000" dirty="0" err="1">
                <a:cs typeface="Arial" panose="020B0604020202020204" pitchFamily="34" charset="0"/>
              </a:rPr>
              <a:t>Aequorea</a:t>
            </a:r>
            <a:r>
              <a:rPr lang="en-US" altLang="en-US" sz="1800" baseline="30000" dirty="0">
                <a:cs typeface="Arial" panose="020B0604020202020204" pitchFamily="34" charset="0"/>
              </a:rPr>
              <a:t> FP</a:t>
            </a:r>
          </a:p>
          <a:p>
            <a:pPr>
              <a:spcBef>
                <a:spcPct val="50000"/>
              </a:spcBef>
              <a:buClrTx/>
              <a:buSzTx/>
              <a:buNone/>
            </a:pPr>
            <a:r>
              <a:rPr lang="en-US" altLang="en-US" sz="1800" baseline="30000" dirty="0">
                <a:cs typeface="Arial" panose="020B0604020202020204" pitchFamily="34" charset="0"/>
              </a:rPr>
              <a:t>red monomeric fluorescent protein  - mCherry -hCdt1 (30/120)</a:t>
            </a:r>
          </a:p>
          <a:p>
            <a:pPr>
              <a:spcBef>
                <a:spcPct val="50000"/>
              </a:spcBef>
              <a:buClrTx/>
              <a:buSzTx/>
              <a:buNone/>
            </a:pPr>
            <a:r>
              <a:rPr lang="en-US" altLang="en-US" sz="1800" baseline="30000" dirty="0">
                <a:cs typeface="Arial" panose="020B0604020202020204" pitchFamily="34" charset="0"/>
              </a:rPr>
              <a:t>yellowish green monomeric variant of  GFP –</a:t>
            </a:r>
            <a:r>
              <a:rPr lang="en-US" altLang="en-US" sz="1800" baseline="30000" dirty="0" err="1">
                <a:cs typeface="Arial" panose="020B0604020202020204" pitchFamily="34" charset="0"/>
              </a:rPr>
              <a:t>mVenus</a:t>
            </a:r>
            <a:r>
              <a:rPr lang="en-US" altLang="en-US" sz="1800" baseline="30000" dirty="0">
                <a:cs typeface="Arial" panose="020B0604020202020204" pitchFamily="34" charset="0"/>
              </a:rPr>
              <a:t> – </a:t>
            </a:r>
            <a:r>
              <a:rPr lang="en-US" altLang="en-US" sz="1800" baseline="30000" dirty="0" err="1">
                <a:cs typeface="Arial" panose="020B0604020202020204" pitchFamily="34" charset="0"/>
              </a:rPr>
              <a:t>hGeminin</a:t>
            </a:r>
            <a:r>
              <a:rPr lang="en-US" altLang="en-US" sz="1800" baseline="30000" dirty="0">
                <a:cs typeface="Arial" panose="020B0604020202020204" pitchFamily="34" charset="0"/>
              </a:rPr>
              <a:t> (1/110)</a:t>
            </a:r>
          </a:p>
          <a:p>
            <a:pPr>
              <a:spcBef>
                <a:spcPct val="50000"/>
              </a:spcBef>
              <a:buClrTx/>
              <a:buSzTx/>
              <a:buFontTx/>
              <a:buNone/>
            </a:pPr>
            <a:endParaRPr lang="cs-CZ" altLang="en-US" sz="1800" baseline="30000" dirty="0">
              <a:cs typeface="Arial" panose="020B0604020202020204" pitchFamily="34" charset="0"/>
            </a:endParaRPr>
          </a:p>
        </p:txBody>
      </p:sp>
      <p:pic>
        <p:nvPicPr>
          <p:cNvPr id="2050" name="Picture 2" descr="Image resul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240" y="1268760"/>
            <a:ext cx="4248472" cy="3131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511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717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1115616" y="76919"/>
            <a:ext cx="7772400" cy="1143000"/>
          </a:xfrm>
        </p:spPr>
        <p:txBody>
          <a:bodyPr/>
          <a:lstStyle/>
          <a:p>
            <a:pPr eaLnBrk="1" hangingPunct="1"/>
            <a:r>
              <a:rPr lang="en-US" altLang="en-US" dirty="0" err="1"/>
              <a:t>Fucci</a:t>
            </a:r>
            <a:endParaRPr lang="cs-CZ" altLang="en-US" dirty="0"/>
          </a:p>
        </p:txBody>
      </p:sp>
      <p:pic>
        <p:nvPicPr>
          <p:cNvPr id="993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187130"/>
            <a:ext cx="3409950" cy="307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9502" y="1341438"/>
            <a:ext cx="4670425" cy="225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7942" y="3600450"/>
            <a:ext cx="4859338" cy="248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descr="http://www.amalgaam.co.jp/products/advanced/img/fucci/E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568" y="4437112"/>
            <a:ext cx="3038475"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4540437" y="6229539"/>
            <a:ext cx="3545201" cy="369332"/>
          </a:xfrm>
          <a:prstGeom prst="rect">
            <a:avLst/>
          </a:prstGeom>
        </p:spPr>
        <p:txBody>
          <a:bodyPr wrap="none">
            <a:spAutoFit/>
          </a:bodyPr>
          <a:lstStyle/>
          <a:p>
            <a:r>
              <a:rPr lang="en-US" dirty="0"/>
              <a:t>http://cfds.brain.riken.jp/Fucci.html</a:t>
            </a:r>
          </a:p>
        </p:txBody>
      </p:sp>
    </p:spTree>
    <p:extLst>
      <p:ext uri="{BB962C8B-B14F-4D97-AF65-F5344CB8AC3E}">
        <p14:creationId xmlns:p14="http://schemas.microsoft.com/office/powerpoint/2010/main" val="25821978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512642"/>
            <a:ext cx="4101151" cy="5102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852936"/>
            <a:ext cx="4320480" cy="3824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071" y="188640"/>
            <a:ext cx="3477394" cy="2408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037906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e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604281" y="3550106"/>
            <a:ext cx="2743583" cy="2743583"/>
          </a:xfrm>
          <a:prstGeom prst="rect">
            <a:avLst/>
          </a:prstGeom>
        </p:spPr>
      </p:pic>
      <p:pic>
        <p:nvPicPr>
          <p:cNvPr id="9" name="MU380.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6359351" y="538415"/>
            <a:ext cx="2743583" cy="2743583"/>
          </a:xfrm>
          <a:prstGeom prst="rect">
            <a:avLst/>
          </a:prstGeom>
        </p:spPr>
      </p:pic>
      <p:pic>
        <p:nvPicPr>
          <p:cNvPr id="10" name="GEM+SCH900776.wm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6"/>
          <a:stretch>
            <a:fillRect/>
          </a:stretch>
        </p:blipFill>
        <p:spPr>
          <a:xfrm>
            <a:off x="3484601" y="3550106"/>
            <a:ext cx="2743583" cy="2743583"/>
          </a:xfrm>
          <a:prstGeom prst="rect">
            <a:avLst/>
          </a:prstGeom>
        </p:spPr>
      </p:pic>
      <p:pic>
        <p:nvPicPr>
          <p:cNvPr id="11" name="GEM+MU380.wmv">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7"/>
          <a:stretch>
            <a:fillRect/>
          </a:stretch>
        </p:blipFill>
        <p:spPr>
          <a:xfrm>
            <a:off x="6370731" y="3550106"/>
            <a:ext cx="2743583" cy="2743583"/>
          </a:xfrm>
          <a:prstGeom prst="rect">
            <a:avLst/>
          </a:prstGeom>
        </p:spPr>
      </p:pic>
      <p:pic>
        <p:nvPicPr>
          <p:cNvPr id="13" name="vehicle2.wmv">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a:blip r:embed="rId18"/>
          <a:stretch>
            <a:fillRect/>
          </a:stretch>
        </p:blipFill>
        <p:spPr>
          <a:xfrm>
            <a:off x="604280" y="553842"/>
            <a:ext cx="2743583" cy="2743583"/>
          </a:xfrm>
          <a:prstGeom prst="rect">
            <a:avLst/>
          </a:prstGeom>
        </p:spPr>
      </p:pic>
      <p:sp>
        <p:nvSpPr>
          <p:cNvPr id="14" name="TextovéPole 13"/>
          <p:cNvSpPr txBox="1"/>
          <p:nvPr/>
        </p:nvSpPr>
        <p:spPr>
          <a:xfrm>
            <a:off x="859947" y="119614"/>
            <a:ext cx="2232248" cy="369332"/>
          </a:xfrm>
          <a:prstGeom prst="rect">
            <a:avLst/>
          </a:prstGeom>
          <a:noFill/>
        </p:spPr>
        <p:txBody>
          <a:bodyPr wrap="square" rtlCol="0">
            <a:spAutoFit/>
          </a:bodyPr>
          <a:lstStyle/>
          <a:p>
            <a:pPr algn="ctr"/>
            <a:r>
              <a:rPr lang="cs-CZ" dirty="0"/>
              <a:t>CONTROL</a:t>
            </a:r>
            <a:endParaRPr lang="en-US" dirty="0"/>
          </a:p>
        </p:txBody>
      </p:sp>
      <p:sp>
        <p:nvSpPr>
          <p:cNvPr id="15" name="TextovéPole 14"/>
          <p:cNvSpPr txBox="1"/>
          <p:nvPr/>
        </p:nvSpPr>
        <p:spPr>
          <a:xfrm>
            <a:off x="3740268" y="119614"/>
            <a:ext cx="2232248" cy="369332"/>
          </a:xfrm>
          <a:prstGeom prst="rect">
            <a:avLst/>
          </a:prstGeom>
          <a:noFill/>
        </p:spPr>
        <p:txBody>
          <a:bodyPr wrap="square" rtlCol="0">
            <a:spAutoFit/>
          </a:bodyPr>
          <a:lstStyle/>
          <a:p>
            <a:pPr algn="ctr"/>
            <a:r>
              <a:rPr lang="cs-CZ" dirty="0"/>
              <a:t>SCH900776</a:t>
            </a:r>
            <a:endParaRPr lang="en-US" dirty="0"/>
          </a:p>
        </p:txBody>
      </p:sp>
      <p:sp>
        <p:nvSpPr>
          <p:cNvPr id="16" name="TextovéPole 15"/>
          <p:cNvSpPr txBox="1"/>
          <p:nvPr/>
        </p:nvSpPr>
        <p:spPr>
          <a:xfrm>
            <a:off x="6615018" y="119614"/>
            <a:ext cx="2232248" cy="369332"/>
          </a:xfrm>
          <a:prstGeom prst="rect">
            <a:avLst/>
          </a:prstGeom>
          <a:noFill/>
        </p:spPr>
        <p:txBody>
          <a:bodyPr wrap="square" rtlCol="0">
            <a:spAutoFit/>
          </a:bodyPr>
          <a:lstStyle/>
          <a:p>
            <a:pPr algn="ctr"/>
            <a:r>
              <a:rPr lang="cs-CZ" dirty="0"/>
              <a:t>MU380</a:t>
            </a:r>
            <a:endParaRPr lang="en-US" dirty="0"/>
          </a:p>
        </p:txBody>
      </p:sp>
      <p:sp>
        <p:nvSpPr>
          <p:cNvPr id="17" name="TextovéPole 16"/>
          <p:cNvSpPr txBox="1"/>
          <p:nvPr/>
        </p:nvSpPr>
        <p:spPr>
          <a:xfrm rot="16200000">
            <a:off x="-823954" y="1535449"/>
            <a:ext cx="2232248" cy="369332"/>
          </a:xfrm>
          <a:prstGeom prst="rect">
            <a:avLst/>
          </a:prstGeom>
          <a:noFill/>
        </p:spPr>
        <p:txBody>
          <a:bodyPr wrap="square" rtlCol="0">
            <a:spAutoFit/>
          </a:bodyPr>
          <a:lstStyle/>
          <a:p>
            <a:pPr algn="ctr"/>
            <a:r>
              <a:rPr lang="cs-CZ" dirty="0"/>
              <a:t>VEHICLE</a:t>
            </a:r>
            <a:endParaRPr lang="en-US" dirty="0"/>
          </a:p>
        </p:txBody>
      </p:sp>
      <p:sp>
        <p:nvSpPr>
          <p:cNvPr id="18" name="TextovéPole 17"/>
          <p:cNvSpPr txBox="1"/>
          <p:nvPr/>
        </p:nvSpPr>
        <p:spPr>
          <a:xfrm rot="16200000">
            <a:off x="-823955" y="4737231"/>
            <a:ext cx="2232248" cy="369332"/>
          </a:xfrm>
          <a:prstGeom prst="rect">
            <a:avLst/>
          </a:prstGeom>
          <a:noFill/>
        </p:spPr>
        <p:txBody>
          <a:bodyPr wrap="square" rtlCol="0">
            <a:spAutoFit/>
          </a:bodyPr>
          <a:lstStyle/>
          <a:p>
            <a:pPr algn="ctr"/>
            <a:r>
              <a:rPr lang="cs-CZ" dirty="0"/>
              <a:t>GEMCITABINE</a:t>
            </a:r>
            <a:endParaRPr lang="en-US" dirty="0"/>
          </a:p>
        </p:txBody>
      </p:sp>
      <p:pic>
        <p:nvPicPr>
          <p:cNvPr id="19" name="SCH900776_2.wmv">
            <a:hlinkClick r:id="" action="ppaction://media"/>
          </p:cNvPr>
          <p:cNvPicPr>
            <a:picLocks noChangeAspect="1"/>
          </p:cNvPicPr>
          <p:nvPr>
            <a:videoFile r:link="rId12"/>
            <p:extLst>
              <p:ext uri="{DAA4B4D4-6D71-4841-9C94-3DE7FCFB9230}">
                <p14:media xmlns:p14="http://schemas.microsoft.com/office/powerpoint/2010/main" r:embed="rId11"/>
              </p:ext>
            </p:extLst>
          </p:nvPr>
        </p:nvPicPr>
        <p:blipFill>
          <a:blip r:embed="rId19"/>
          <a:stretch>
            <a:fillRect/>
          </a:stretch>
        </p:blipFill>
        <p:spPr>
          <a:xfrm>
            <a:off x="3484601" y="553841"/>
            <a:ext cx="2743583" cy="2743583"/>
          </a:xfrm>
          <a:prstGeom prst="rect">
            <a:avLst/>
          </a:prstGeom>
        </p:spPr>
      </p:pic>
    </p:spTree>
    <p:extLst>
      <p:ext uri="{BB962C8B-B14F-4D97-AF65-F5344CB8AC3E}">
        <p14:creationId xmlns:p14="http://schemas.microsoft.com/office/powerpoint/2010/main" val="324168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50" fill="hold"/>
                                        <p:tgtEl>
                                          <p:spTgt spid="13"/>
                                        </p:tgtEl>
                                      </p:cBhvr>
                                    </p:cmd>
                                  </p:childTnLst>
                                </p:cTn>
                              </p:par>
                              <p:par>
                                <p:cTn id="7" presetID="1" presetClass="mediacall" presetSubtype="0" fill="hold" nodeType="withEffect">
                                  <p:stCondLst>
                                    <p:cond delay="0"/>
                                  </p:stCondLst>
                                  <p:childTnLst>
                                    <p:cmd type="call" cmd="playFrom(0.0)">
                                      <p:cBhvr>
                                        <p:cTn id="8" dur="11550" fill="hold"/>
                                        <p:tgtEl>
                                          <p:spTgt spid="19"/>
                                        </p:tgtEl>
                                      </p:cBhvr>
                                    </p:cmd>
                                  </p:childTnLst>
                                </p:cTn>
                              </p:par>
                              <p:par>
                                <p:cTn id="9" presetID="1" presetClass="mediacall" presetSubtype="0" fill="hold" nodeType="withEffect">
                                  <p:stCondLst>
                                    <p:cond delay="0"/>
                                  </p:stCondLst>
                                  <p:childTnLst>
                                    <p:cmd type="call" cmd="playFrom(0.0)">
                                      <p:cBhvr>
                                        <p:cTn id="10" dur="11550" fill="hold"/>
                                        <p:tgtEl>
                                          <p:spTgt spid="9"/>
                                        </p:tgtEl>
                                      </p:cBhvr>
                                    </p:cmd>
                                  </p:childTnLst>
                                </p:cTn>
                              </p:par>
                              <p:par>
                                <p:cTn id="11" presetID="1" presetClass="mediacall" presetSubtype="0" fill="hold" nodeType="withEffect">
                                  <p:stCondLst>
                                    <p:cond delay="0"/>
                                  </p:stCondLst>
                                  <p:childTnLst>
                                    <p:cmd type="call" cmd="playFrom(0.0)">
                                      <p:cBhvr>
                                        <p:cTn id="12" dur="11550" fill="hold"/>
                                        <p:tgtEl>
                                          <p:spTgt spid="7"/>
                                        </p:tgtEl>
                                      </p:cBhvr>
                                    </p:cmd>
                                  </p:childTnLst>
                                </p:cTn>
                              </p:par>
                              <p:par>
                                <p:cTn id="13" presetID="1" presetClass="mediacall" presetSubtype="0" fill="hold" nodeType="withEffect">
                                  <p:stCondLst>
                                    <p:cond delay="0"/>
                                  </p:stCondLst>
                                  <p:childTnLst>
                                    <p:cmd type="call" cmd="playFrom(0.0)">
                                      <p:cBhvr>
                                        <p:cTn id="14" dur="11550" fill="hold"/>
                                        <p:tgtEl>
                                          <p:spTgt spid="10"/>
                                        </p:tgtEl>
                                      </p:cBhvr>
                                    </p:cmd>
                                  </p:childTnLst>
                                </p:cTn>
                              </p:par>
                              <p:par>
                                <p:cTn id="15" presetID="1" presetClass="mediacall" presetSubtype="0" fill="hold" nodeType="withEffect">
                                  <p:stCondLst>
                                    <p:cond delay="0"/>
                                  </p:stCondLst>
                                  <p:childTnLst>
                                    <p:cmd type="call" cmd="playFrom(0.0)">
                                      <p:cBhvr>
                                        <p:cTn id="16" dur="1155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
                </p:tgtEl>
              </p:cMediaNode>
            </p:video>
            <p:video>
              <p:cMediaNode vol="80000">
                <p:cTn id="18" repeatCount="indefinite" fill="hold" display="0">
                  <p:stCondLst>
                    <p:cond delay="indefinite"/>
                  </p:stCondLst>
                </p:cTn>
                <p:tgtEl>
                  <p:spTgt spid="9"/>
                </p:tgtEl>
              </p:cMediaNode>
            </p:video>
            <p:video>
              <p:cMediaNode vol="80000">
                <p:cTn id="19" repeatCount="indefinite" fill="hold" display="0">
                  <p:stCondLst>
                    <p:cond delay="indefinite"/>
                  </p:stCondLst>
                </p:cTn>
                <p:tgtEl>
                  <p:spTgt spid="10"/>
                </p:tgtEl>
              </p:cMediaNode>
            </p:video>
            <p:video>
              <p:cMediaNode vol="80000">
                <p:cTn id="20" repeatCount="indefinite" fill="hold" display="0">
                  <p:stCondLst>
                    <p:cond delay="indefinite"/>
                  </p:stCondLst>
                </p:cTn>
                <p:tgtEl>
                  <p:spTgt spid="11"/>
                </p:tgtEl>
              </p:cMediaNode>
            </p:video>
            <p:video>
              <p:cMediaNode vol="80000">
                <p:cTn id="21" repeatCount="indefinite" fill="hold" display="0">
                  <p:stCondLst>
                    <p:cond delay="indefinite"/>
                  </p:stCondLst>
                </p:cTn>
                <p:tgtEl>
                  <p:spTgt spid="13"/>
                </p:tgtEl>
              </p:cMediaNode>
            </p:video>
            <p:video>
              <p:cMediaNode vol="80000">
                <p:cTn id="22" repeatCount="indefinite" fill="hold" display="0">
                  <p:stCondLst>
                    <p:cond delay="indefinite"/>
                  </p:stCondLst>
                </p:cTn>
                <p:tgtEl>
                  <p:spTgt spid="19"/>
                </p:tgtEl>
              </p:cMediaNode>
            </p:video>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US" dirty="0"/>
              <a:t>…lot of questions, but how to answer them?</a:t>
            </a:r>
          </a:p>
        </p:txBody>
      </p:sp>
      <p:sp>
        <p:nvSpPr>
          <p:cNvPr id="3" name="Zástupný symbol pro obsah 2"/>
          <p:cNvSpPr>
            <a:spLocks noGrp="1"/>
          </p:cNvSpPr>
          <p:nvPr>
            <p:ph idx="1"/>
          </p:nvPr>
        </p:nvSpPr>
        <p:spPr/>
        <p:txBody>
          <a:bodyPr/>
          <a:lstStyle/>
          <a:p>
            <a:r>
              <a:rPr lang="en-US" dirty="0"/>
              <a:t>How many times cells divided?</a:t>
            </a:r>
          </a:p>
          <a:p>
            <a:r>
              <a:rPr lang="en-US" dirty="0"/>
              <a:t>What is a length of cell cycle phases?</a:t>
            </a:r>
          </a:p>
          <a:p>
            <a:r>
              <a:rPr lang="en-US" dirty="0"/>
              <a:t>Is there a difference in time between first and second division?</a:t>
            </a:r>
          </a:p>
          <a:p>
            <a:r>
              <a:rPr lang="en-US" dirty="0"/>
              <a:t>How it is all affected by my drugs?</a:t>
            </a:r>
          </a:p>
        </p:txBody>
      </p:sp>
    </p:spTree>
    <p:extLst>
      <p:ext uri="{BB962C8B-B14F-4D97-AF65-F5344CB8AC3E}">
        <p14:creationId xmlns:p14="http://schemas.microsoft.com/office/powerpoint/2010/main" val="942516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6200000">
            <a:off x="1674990" y="569991"/>
            <a:ext cx="5255543" cy="6766119"/>
          </a:xfrm>
          <a:prstGeom prst="rect">
            <a:avLst/>
          </a:prstGeom>
        </p:spPr>
      </p:pic>
      <p:sp>
        <p:nvSpPr>
          <p:cNvPr id="4" name="TextBox 3"/>
          <p:cNvSpPr txBox="1"/>
          <p:nvPr/>
        </p:nvSpPr>
        <p:spPr>
          <a:xfrm>
            <a:off x="289711" y="217283"/>
            <a:ext cx="2774670" cy="369332"/>
          </a:xfrm>
          <a:prstGeom prst="rect">
            <a:avLst/>
          </a:prstGeom>
          <a:noFill/>
        </p:spPr>
        <p:txBody>
          <a:bodyPr wrap="none" rtlCol="0">
            <a:spAutoFit/>
          </a:bodyPr>
          <a:lstStyle/>
          <a:p>
            <a:r>
              <a:rPr lang="en-US" dirty="0"/>
              <a:t>Branches (</a:t>
            </a:r>
            <a:r>
              <a:rPr lang="en-US" dirty="0" err="1"/>
              <a:t>dvisions</a:t>
            </a:r>
            <a:r>
              <a:rPr lang="en-US" dirty="0"/>
              <a:t>) analysis</a:t>
            </a:r>
            <a:endParaRPr lang="en-GB" dirty="0"/>
          </a:p>
        </p:txBody>
      </p:sp>
      <p:sp>
        <p:nvSpPr>
          <p:cNvPr id="5" name="TextBox 4"/>
          <p:cNvSpPr txBox="1"/>
          <p:nvPr/>
        </p:nvSpPr>
        <p:spPr>
          <a:xfrm>
            <a:off x="289711" y="586615"/>
            <a:ext cx="1467068" cy="369332"/>
          </a:xfrm>
          <a:prstGeom prst="rect">
            <a:avLst/>
          </a:prstGeom>
          <a:noFill/>
        </p:spPr>
        <p:txBody>
          <a:bodyPr wrap="none" rtlCol="0">
            <a:spAutoFit/>
          </a:bodyPr>
          <a:lstStyle/>
          <a:p>
            <a:r>
              <a:rPr lang="en-US" dirty="0"/>
              <a:t>02_02_01_01</a:t>
            </a:r>
            <a:endParaRPr lang="en-GB" dirty="0"/>
          </a:p>
        </p:txBody>
      </p:sp>
    </p:spTree>
    <p:extLst>
      <p:ext uri="{BB962C8B-B14F-4D97-AF65-F5344CB8AC3E}">
        <p14:creationId xmlns:p14="http://schemas.microsoft.com/office/powerpoint/2010/main" val="101500181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960423" y="2027977"/>
            <a:ext cx="3591350" cy="4638826"/>
          </a:xfrm>
          <a:prstGeom prst="rect">
            <a:avLst/>
          </a:prstGeom>
        </p:spPr>
      </p:pic>
      <p:sp>
        <p:nvSpPr>
          <p:cNvPr id="4" name="TextBox 3"/>
          <p:cNvSpPr txBox="1"/>
          <p:nvPr/>
        </p:nvSpPr>
        <p:spPr>
          <a:xfrm>
            <a:off x="6011501" y="2788468"/>
            <a:ext cx="1775679" cy="369332"/>
          </a:xfrm>
          <a:prstGeom prst="rect">
            <a:avLst/>
          </a:prstGeom>
          <a:noFill/>
        </p:spPr>
        <p:txBody>
          <a:bodyPr wrap="none" rtlCol="0">
            <a:spAutoFit/>
          </a:bodyPr>
          <a:lstStyle/>
          <a:p>
            <a:r>
              <a:rPr lang="en-US" dirty="0"/>
              <a:t>Median 14 hours</a:t>
            </a:r>
            <a:endParaRPr lang="en-GB" dirty="0"/>
          </a:p>
        </p:txBody>
      </p:sp>
      <p:sp>
        <p:nvSpPr>
          <p:cNvPr id="5" name="TextBox 4"/>
          <p:cNvSpPr txBox="1"/>
          <p:nvPr/>
        </p:nvSpPr>
        <p:spPr>
          <a:xfrm>
            <a:off x="289711" y="586615"/>
            <a:ext cx="1467068" cy="369332"/>
          </a:xfrm>
          <a:prstGeom prst="rect">
            <a:avLst/>
          </a:prstGeom>
          <a:noFill/>
        </p:spPr>
        <p:txBody>
          <a:bodyPr wrap="none" rtlCol="0">
            <a:spAutoFit/>
          </a:bodyPr>
          <a:lstStyle/>
          <a:p>
            <a:r>
              <a:rPr lang="en-US" dirty="0"/>
              <a:t>02_02_01_01</a:t>
            </a:r>
            <a:endParaRPr lang="en-GB" dirty="0"/>
          </a:p>
        </p:txBody>
      </p:sp>
      <p:pic>
        <p:nvPicPr>
          <p:cNvPr id="6" name="02_02_01_01trackse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1509" y="2932285"/>
            <a:ext cx="3296625" cy="2908787"/>
          </a:xfrm>
          <a:prstGeom prst="rect">
            <a:avLst/>
          </a:prstGeom>
        </p:spPr>
      </p:pic>
    </p:spTree>
    <p:extLst>
      <p:ext uri="{BB962C8B-B14F-4D97-AF65-F5344CB8AC3E}">
        <p14:creationId xmlns:p14="http://schemas.microsoft.com/office/powerpoint/2010/main" val="8562916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316945" y="181070"/>
            <a:ext cx="6849280" cy="6566566"/>
          </a:xfrm>
          <a:prstGeom prst="rect">
            <a:avLst/>
          </a:prstGeom>
        </p:spPr>
      </p:pic>
    </p:spTree>
    <p:extLst>
      <p:ext uri="{BB962C8B-B14F-4D97-AF65-F5344CB8AC3E}">
        <p14:creationId xmlns:p14="http://schemas.microsoft.com/office/powerpoint/2010/main" val="3548893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obsah 2"/>
          <p:cNvSpPr>
            <a:spLocks noGrp="1"/>
          </p:cNvSpPr>
          <p:nvPr>
            <p:ph idx="1"/>
          </p:nvPr>
        </p:nvSpPr>
        <p:spPr/>
        <p:txBody>
          <a:bodyPr/>
          <a:lstStyle/>
          <a:p>
            <a:r>
              <a:rPr lang="cs-CZ" altLang="en-US" dirty="0"/>
              <a:t>Jiné řešení</a:t>
            </a:r>
            <a:r>
              <a:rPr lang="en-US" altLang="en-US" dirty="0"/>
              <a:t>?</a:t>
            </a:r>
            <a:endParaRPr lang="cs-CZ" altLang="en-US" dirty="0"/>
          </a:p>
          <a:p>
            <a:pPr marL="457200" lvl="1" indent="0">
              <a:buNone/>
            </a:pPr>
            <a:r>
              <a:rPr lang="en-US" altLang="en-US" dirty="0"/>
              <a:t>#1</a:t>
            </a:r>
          </a:p>
        </p:txBody>
      </p:sp>
    </p:spTree>
    <p:extLst>
      <p:ext uri="{BB962C8B-B14F-4D97-AF65-F5344CB8AC3E}">
        <p14:creationId xmlns:p14="http://schemas.microsoft.com/office/powerpoint/2010/main" val="79940747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88913"/>
            <a:ext cx="4708525" cy="649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27"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3988" y="5805488"/>
            <a:ext cx="2640012" cy="59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28" name="Picture 10"/>
          <p:cNvPicPr>
            <a:picLocks noGrp="1"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6588125" y="6524625"/>
            <a:ext cx="2555875" cy="274638"/>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4"/>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187450" y="333375"/>
            <a:ext cx="6513513" cy="56388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51"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3988" y="5949950"/>
            <a:ext cx="2640012" cy="59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5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125" y="6524625"/>
            <a:ext cx="25558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479550" y="44450"/>
            <a:ext cx="7772400" cy="1143000"/>
          </a:xfrm>
        </p:spPr>
        <p:txBody>
          <a:bodyPr/>
          <a:lstStyle/>
          <a:p>
            <a:pPr eaLnBrk="1" hangingPunct="1"/>
            <a:r>
              <a:rPr lang="en-US" dirty="0" err="1"/>
              <a:t>Shrnut</a:t>
            </a:r>
            <a:r>
              <a:rPr lang="cs-CZ" dirty="0"/>
              <a:t>í přednášky</a:t>
            </a:r>
            <a:endParaRPr lang="en-US" dirty="0"/>
          </a:p>
        </p:txBody>
      </p:sp>
      <p:sp>
        <p:nvSpPr>
          <p:cNvPr id="67587" name="Rectangle 3"/>
          <p:cNvSpPr>
            <a:spLocks noGrp="1" noChangeArrowheads="1"/>
          </p:cNvSpPr>
          <p:nvPr>
            <p:ph type="body" idx="1"/>
          </p:nvPr>
        </p:nvSpPr>
        <p:spPr>
          <a:xfrm>
            <a:off x="1371600" y="1700808"/>
            <a:ext cx="7772400" cy="1870720"/>
          </a:xfrm>
        </p:spPr>
        <p:txBody>
          <a:bodyPr/>
          <a:lstStyle/>
          <a:p>
            <a:pPr eaLnBrk="1" hangingPunct="1">
              <a:lnSpc>
                <a:spcPct val="80000"/>
              </a:lnSpc>
            </a:pPr>
            <a:r>
              <a:rPr lang="en-US" altLang="en-US" sz="1600" dirty="0" err="1">
                <a:latin typeface="Tahoma" pitchFamily="34" charset="0"/>
                <a:cs typeface="Times New Roman" pitchFamily="18" charset="0"/>
              </a:rPr>
              <a:t>Kompenzace</a:t>
            </a:r>
            <a:endParaRPr lang="en-US" altLang="en-US" sz="1600" dirty="0">
              <a:latin typeface="Tahoma" pitchFamily="34" charset="0"/>
              <a:cs typeface="Times New Roman" pitchFamily="18" charset="0"/>
            </a:endParaRPr>
          </a:p>
          <a:p>
            <a:pPr eaLnBrk="1" hangingPunct="1">
              <a:lnSpc>
                <a:spcPct val="80000"/>
              </a:lnSpc>
            </a:pPr>
            <a:r>
              <a:rPr lang="en-US" altLang="en-US" sz="1600" dirty="0" err="1">
                <a:latin typeface="Tahoma" pitchFamily="34" charset="0"/>
                <a:cs typeface="Times New Roman" pitchFamily="18" charset="0"/>
              </a:rPr>
              <a:t>Kontrola</a:t>
            </a:r>
            <a:r>
              <a:rPr lang="en-US" altLang="en-US" sz="1600" dirty="0">
                <a:latin typeface="Tahoma" pitchFamily="34" charset="0"/>
                <a:cs typeface="Times New Roman" pitchFamily="18" charset="0"/>
              </a:rPr>
              <a:t> </a:t>
            </a:r>
            <a:r>
              <a:rPr lang="en-US" altLang="en-US" sz="1600" dirty="0" err="1">
                <a:latin typeface="Tahoma" pitchFamily="34" charset="0"/>
                <a:cs typeface="Times New Roman" pitchFamily="18" charset="0"/>
              </a:rPr>
              <a:t>kvality</a:t>
            </a:r>
            <a:r>
              <a:rPr lang="en-US" altLang="en-US" sz="1600" dirty="0">
                <a:latin typeface="Tahoma" pitchFamily="34" charset="0"/>
                <a:cs typeface="Times New Roman" pitchFamily="18" charset="0"/>
              </a:rPr>
              <a:t>, z</a:t>
            </a:r>
            <a:r>
              <a:rPr lang="cs-CZ" altLang="en-US" sz="1600" dirty="0" err="1">
                <a:latin typeface="Tahoma" pitchFamily="34" charset="0"/>
                <a:cs typeface="Times New Roman" pitchFamily="18" charset="0"/>
              </a:rPr>
              <a:t>ásady</a:t>
            </a:r>
            <a:endParaRPr lang="en-US" altLang="en-US" sz="1600" dirty="0">
              <a:latin typeface="Tahoma" pitchFamily="34" charset="0"/>
              <a:cs typeface="Times New Roman" pitchFamily="18" charset="0"/>
            </a:endParaRPr>
          </a:p>
          <a:p>
            <a:pPr eaLnBrk="1" hangingPunct="1">
              <a:lnSpc>
                <a:spcPct val="80000"/>
              </a:lnSpc>
            </a:pPr>
            <a:r>
              <a:rPr lang="cs-CZ" altLang="en-US" sz="1600" dirty="0">
                <a:latin typeface="Tahoma" pitchFamily="34" charset="0"/>
                <a:cs typeface="Times New Roman" pitchFamily="18" charset="0"/>
              </a:rPr>
              <a:t>analýza proliferace</a:t>
            </a:r>
          </a:p>
          <a:p>
            <a:pPr eaLnBrk="1" hangingPunct="1">
              <a:lnSpc>
                <a:spcPct val="80000"/>
              </a:lnSpc>
            </a:pPr>
            <a:r>
              <a:rPr lang="cs-CZ" altLang="en-US" sz="1600" dirty="0">
                <a:latin typeface="Tahoma" pitchFamily="34" charset="0"/>
                <a:cs typeface="Times New Roman" pitchFamily="18" charset="0"/>
              </a:rPr>
              <a:t>fluorescenční proteiny</a:t>
            </a:r>
            <a:r>
              <a:rPr lang="en-US" altLang="en-US" sz="1600" dirty="0"/>
              <a:t> </a:t>
            </a:r>
            <a:endParaRPr lang="cs-CZ" sz="1600" dirty="0"/>
          </a:p>
        </p:txBody>
      </p:sp>
      <p:sp>
        <p:nvSpPr>
          <p:cNvPr id="67588" name="Text Box 4"/>
          <p:cNvSpPr txBox="1">
            <a:spLocks noChangeArrowheads="1"/>
          </p:cNvSpPr>
          <p:nvPr/>
        </p:nvSpPr>
        <p:spPr bwMode="auto">
          <a:xfrm>
            <a:off x="1476375" y="3057341"/>
            <a:ext cx="6913563" cy="2031325"/>
          </a:xfrm>
          <a:prstGeom prst="rect">
            <a:avLst/>
          </a:prstGeom>
          <a:solidFill>
            <a:srgbClr val="99CCFF"/>
          </a:solidFill>
          <a:ln w="9525">
            <a:solidFill>
              <a:schemeClr val="hlink"/>
            </a:solidFill>
            <a:miter lim="800000"/>
            <a:headEnd/>
            <a:tailEnd/>
          </a:ln>
          <a:effectLst>
            <a:outerShdw dist="107763" dir="2700000" algn="ctr" rotWithShape="0">
              <a:schemeClr val="bg2"/>
            </a:outerShdw>
          </a:effectLst>
        </p:spPr>
        <p:txBody>
          <a:bodyPr>
            <a:spAutoFit/>
          </a:bodyPr>
          <a:lstStyle>
            <a:lvl1pPr marL="457200" indent="-457200">
              <a:defRPr sz="1200">
                <a:solidFill>
                  <a:schemeClr val="tx1"/>
                </a:solidFill>
                <a:latin typeface="Times" pitchFamily="18" charset="0"/>
              </a:defRPr>
            </a:lvl1pPr>
            <a:lvl2pPr marL="914400" indent="-45720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sz="1400" b="1" dirty="0">
                <a:latin typeface="Times New Roman" pitchFamily="18" charset="0"/>
              </a:rPr>
              <a:t>Na konci dnešní přednášky byste měli</a:t>
            </a:r>
            <a:r>
              <a:rPr lang="en-US" sz="1400" b="1" dirty="0">
                <a:latin typeface="Times New Roman" pitchFamily="18" charset="0"/>
              </a:rPr>
              <a:t>:</a:t>
            </a:r>
            <a:endParaRPr lang="cs-CZ" sz="1400" dirty="0">
              <a:latin typeface="Times New Roman" pitchFamily="18" charset="0"/>
            </a:endParaRPr>
          </a:p>
          <a:p>
            <a:pPr>
              <a:buFontTx/>
              <a:buAutoNum type="arabicPeriod"/>
            </a:pPr>
            <a:endParaRPr lang="cs-CZ" sz="1400" dirty="0">
              <a:latin typeface="Times New Roman" pitchFamily="18" charset="0"/>
            </a:endParaRPr>
          </a:p>
          <a:p>
            <a:pPr>
              <a:buFontTx/>
              <a:buAutoNum type="arabicPeriod"/>
            </a:pPr>
            <a:r>
              <a:rPr lang="cs-CZ" altLang="en-US" sz="1400" dirty="0">
                <a:latin typeface="Times New Roman" pitchFamily="18" charset="0"/>
              </a:rPr>
              <a:t>Jaké jsou základní principy multispektrální a hmotnostní </a:t>
            </a:r>
            <a:r>
              <a:rPr lang="cs-CZ" altLang="en-US" sz="1400" dirty="0" err="1">
                <a:latin typeface="Times New Roman" pitchFamily="18" charset="0"/>
              </a:rPr>
              <a:t>cytometrie</a:t>
            </a:r>
            <a:endParaRPr lang="cs-CZ" altLang="en-US" sz="1400" dirty="0">
              <a:latin typeface="Times New Roman" pitchFamily="18" charset="0"/>
            </a:endParaRPr>
          </a:p>
          <a:p>
            <a:pPr>
              <a:buFontTx/>
              <a:buAutoNum type="arabicPeriod"/>
            </a:pPr>
            <a:r>
              <a:rPr lang="cs-CZ" altLang="en-US" sz="1400" dirty="0">
                <a:latin typeface="Times New Roman" pitchFamily="18" charset="0"/>
              </a:rPr>
              <a:t>vědět jakým způsoben je možné analyzovat buněčný cyklus.</a:t>
            </a:r>
          </a:p>
          <a:p>
            <a:pPr>
              <a:buFontTx/>
              <a:buAutoNum type="arabicPeriod"/>
            </a:pPr>
            <a:r>
              <a:rPr lang="en-US" altLang="en-US" sz="1400" dirty="0"/>
              <a:t> </a:t>
            </a:r>
            <a:r>
              <a:rPr lang="cs-CZ" altLang="en-US" sz="1400" dirty="0"/>
              <a:t>umět navrhnout další parametr kombinovatelný s DNA analýzou.</a:t>
            </a:r>
          </a:p>
          <a:p>
            <a:pPr>
              <a:buFontTx/>
              <a:buAutoNum type="arabicPeriod"/>
            </a:pPr>
            <a:r>
              <a:rPr lang="en-US" altLang="en-US" sz="1400" dirty="0"/>
              <a:t> </a:t>
            </a:r>
            <a:r>
              <a:rPr lang="cs-CZ" altLang="en-US" sz="1400" dirty="0"/>
              <a:t>znát příklady buněčných funkcí které je možné analyzovat na průtokovém </a:t>
            </a:r>
            <a:r>
              <a:rPr lang="cs-CZ" altLang="en-US" sz="1400" dirty="0" err="1"/>
              <a:t>cytometru</a:t>
            </a:r>
            <a:r>
              <a:rPr lang="cs-CZ" altLang="en-US" sz="1400" dirty="0"/>
              <a:t>.</a:t>
            </a:r>
            <a:endParaRPr lang="en-US" altLang="en-US" sz="1400" dirty="0">
              <a:latin typeface="Times New Roman" pitchFamily="18" charset="0"/>
            </a:endParaRPr>
          </a:p>
          <a:p>
            <a:pPr>
              <a:buFontTx/>
              <a:buAutoNum type="arabicPeriod"/>
            </a:pPr>
            <a:r>
              <a:rPr lang="cs-CZ" altLang="en-US" sz="1400" dirty="0">
                <a:latin typeface="Times New Roman" pitchFamily="18" charset="0"/>
              </a:rPr>
              <a:t>vědět co jsou to fluorescenční proteiny a jaké jsou výhody jejich využití v buněčné biologii.</a:t>
            </a:r>
          </a:p>
          <a:p>
            <a:pPr>
              <a:buFontTx/>
              <a:buAutoNum type="arabicPeriod"/>
            </a:pPr>
            <a:r>
              <a:rPr lang="cs-CZ" altLang="en-US" sz="1400" dirty="0">
                <a:latin typeface="Times New Roman" pitchFamily="18" charset="0"/>
              </a:rPr>
              <a:t>co je to </a:t>
            </a:r>
            <a:r>
              <a:rPr lang="cs-CZ" altLang="en-US" sz="1400" dirty="0" err="1">
                <a:latin typeface="Times New Roman" pitchFamily="18" charset="0"/>
              </a:rPr>
              <a:t>click</a:t>
            </a:r>
            <a:r>
              <a:rPr lang="cs-CZ" altLang="en-US" sz="1400" dirty="0">
                <a:latin typeface="Times New Roman" pitchFamily="18" charset="0"/>
              </a:rPr>
              <a:t>-IT.</a:t>
            </a:r>
            <a:endParaRPr lang="cs-CZ" sz="1400" dirty="0"/>
          </a:p>
        </p:txBody>
      </p:sp>
      <p:sp>
        <p:nvSpPr>
          <p:cNvPr id="67589" name="Rectangle 5"/>
          <p:cNvSpPr>
            <a:spLocks noChangeArrowheads="1"/>
          </p:cNvSpPr>
          <p:nvPr/>
        </p:nvSpPr>
        <p:spPr bwMode="auto">
          <a:xfrm>
            <a:off x="7183438" y="6527800"/>
            <a:ext cx="1960562"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spTree>
    <p:extLst>
      <p:ext uri="{BB962C8B-B14F-4D97-AF65-F5344CB8AC3E}">
        <p14:creationId xmlns:p14="http://schemas.microsoft.com/office/powerpoint/2010/main" val="32139077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cdn2.knowyourmobile.com/sites/knowyourmobilecom/files/styles/article_main_wide_image/public/3/11/marty_cooper.jpg?itok=oUn2v_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980728"/>
            <a:ext cx="3456384" cy="1945610"/>
          </a:xfrm>
          <a:prstGeom prst="rect">
            <a:avLst/>
          </a:prstGeom>
          <a:noFill/>
          <a:extLst>
            <a:ext uri="{909E8E84-426E-40DD-AFC4-6F175D3DCCD1}">
              <a14:hiddenFill xmlns:a14="http://schemas.microsoft.com/office/drawing/2010/main">
                <a:solidFill>
                  <a:srgbClr val="FFFFFF"/>
                </a:solidFill>
              </a14:hiddenFill>
            </a:ext>
          </a:extLst>
        </p:spPr>
      </p:pic>
      <p:pic>
        <p:nvPicPr>
          <p:cNvPr id="76802" name="Picture 2" descr="https://upload.wikimedia.org/wikipedia/en/e/e0/Simplicissimus_Karl_Arnold_Mobile_Telephon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6172" y="964617"/>
            <a:ext cx="2908049" cy="2151957"/>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1835696" y="548680"/>
            <a:ext cx="1234633" cy="338554"/>
          </a:xfrm>
          <a:prstGeom prst="rect">
            <a:avLst/>
          </a:prstGeom>
          <a:noFill/>
        </p:spPr>
        <p:txBody>
          <a:bodyPr wrap="none" rtlCol="0">
            <a:spAutoFit/>
          </a:bodyPr>
          <a:lstStyle/>
          <a:p>
            <a:r>
              <a:rPr lang="cs-CZ" sz="1600" dirty="0">
                <a:latin typeface="+mn-lt"/>
              </a:rPr>
              <a:t>Idea (1931)</a:t>
            </a:r>
            <a:endParaRPr lang="en-US" sz="1600" dirty="0">
              <a:latin typeface="+mn-lt"/>
            </a:endParaRPr>
          </a:p>
        </p:txBody>
      </p:sp>
      <p:sp>
        <p:nvSpPr>
          <p:cNvPr id="7" name="Obdélník 6"/>
          <p:cNvSpPr/>
          <p:nvPr/>
        </p:nvSpPr>
        <p:spPr>
          <a:xfrm>
            <a:off x="1115616" y="3119309"/>
            <a:ext cx="3559413" cy="430887"/>
          </a:xfrm>
          <a:prstGeom prst="rect">
            <a:avLst/>
          </a:prstGeom>
        </p:spPr>
        <p:txBody>
          <a:bodyPr wrap="square">
            <a:spAutoFit/>
          </a:bodyPr>
          <a:lstStyle/>
          <a:p>
            <a:r>
              <a:rPr lang="en-US" sz="1100" dirty="0"/>
              <a:t>"</a:t>
            </a:r>
            <a:r>
              <a:rPr lang="en-US" sz="1100" dirty="0" err="1"/>
              <a:t>Simplicissimus</a:t>
            </a:r>
            <a:r>
              <a:rPr lang="en-US" sz="1100" dirty="0"/>
              <a:t> Karl Arnold Mobile Telephony" by Source (WP:NFCC#4). Licensed under Fair use via Wikipedia</a:t>
            </a:r>
          </a:p>
        </p:txBody>
      </p:sp>
      <p:sp>
        <p:nvSpPr>
          <p:cNvPr id="9" name="TextovéPole 8"/>
          <p:cNvSpPr txBox="1"/>
          <p:nvPr/>
        </p:nvSpPr>
        <p:spPr>
          <a:xfrm>
            <a:off x="6012160" y="547704"/>
            <a:ext cx="1667444" cy="338554"/>
          </a:xfrm>
          <a:prstGeom prst="rect">
            <a:avLst/>
          </a:prstGeom>
          <a:noFill/>
        </p:spPr>
        <p:txBody>
          <a:bodyPr wrap="none" rtlCol="0">
            <a:spAutoFit/>
          </a:bodyPr>
          <a:lstStyle/>
          <a:p>
            <a:r>
              <a:rPr lang="en-US" sz="1600" dirty="0">
                <a:latin typeface="+mn-lt"/>
              </a:rPr>
              <a:t>Invention</a:t>
            </a:r>
            <a:r>
              <a:rPr lang="cs-CZ" sz="1600" dirty="0">
                <a:latin typeface="+mn-lt"/>
              </a:rPr>
              <a:t> (1973)</a:t>
            </a:r>
            <a:endParaRPr lang="en-US" sz="1600" dirty="0">
              <a:latin typeface="+mn-lt"/>
            </a:endParaRPr>
          </a:p>
        </p:txBody>
      </p:sp>
      <p:sp>
        <p:nvSpPr>
          <p:cNvPr id="11" name="Obdélník 10"/>
          <p:cNvSpPr/>
          <p:nvPr/>
        </p:nvSpPr>
        <p:spPr>
          <a:xfrm>
            <a:off x="5020460" y="2976936"/>
            <a:ext cx="1747594" cy="276999"/>
          </a:xfrm>
          <a:prstGeom prst="rect">
            <a:avLst/>
          </a:prstGeom>
        </p:spPr>
        <p:txBody>
          <a:bodyPr wrap="none">
            <a:spAutoFit/>
          </a:bodyPr>
          <a:lstStyle/>
          <a:p>
            <a:r>
              <a:rPr lang="en-US" dirty="0"/>
              <a:t>Martin Cooper</a:t>
            </a:r>
            <a:r>
              <a:rPr lang="cs-CZ" dirty="0"/>
              <a:t>, Motorola</a:t>
            </a:r>
            <a:endParaRPr lang="en-US" dirty="0"/>
          </a:p>
        </p:txBody>
      </p:sp>
      <p:sp>
        <p:nvSpPr>
          <p:cNvPr id="13" name="TextovéPole 12"/>
          <p:cNvSpPr txBox="1"/>
          <p:nvPr/>
        </p:nvSpPr>
        <p:spPr>
          <a:xfrm>
            <a:off x="3923928" y="3840430"/>
            <a:ext cx="1781257" cy="338554"/>
          </a:xfrm>
          <a:prstGeom prst="rect">
            <a:avLst/>
          </a:prstGeom>
          <a:noFill/>
        </p:spPr>
        <p:txBody>
          <a:bodyPr wrap="none" rtlCol="0">
            <a:spAutoFit/>
          </a:bodyPr>
          <a:lstStyle/>
          <a:p>
            <a:r>
              <a:rPr lang="en-US" sz="1600" dirty="0">
                <a:latin typeface="+mn-lt"/>
              </a:rPr>
              <a:t>Innovation</a:t>
            </a:r>
            <a:r>
              <a:rPr lang="cs-CZ" sz="1600" dirty="0">
                <a:latin typeface="+mn-lt"/>
              </a:rPr>
              <a:t> (2007)</a:t>
            </a:r>
            <a:endParaRPr lang="en-US" sz="1600" dirty="0">
              <a:latin typeface="+mn-lt"/>
            </a:endParaRPr>
          </a:p>
        </p:txBody>
      </p:sp>
      <p:sp>
        <p:nvSpPr>
          <p:cNvPr id="14" name="Obdélník 13"/>
          <p:cNvSpPr/>
          <p:nvPr/>
        </p:nvSpPr>
        <p:spPr>
          <a:xfrm>
            <a:off x="3174978" y="5883810"/>
            <a:ext cx="1292341" cy="276999"/>
          </a:xfrm>
          <a:prstGeom prst="rect">
            <a:avLst/>
          </a:prstGeom>
        </p:spPr>
        <p:txBody>
          <a:bodyPr wrap="none">
            <a:spAutoFit/>
          </a:bodyPr>
          <a:lstStyle/>
          <a:p>
            <a:r>
              <a:rPr lang="cs-CZ" dirty="0" err="1"/>
              <a:t>Steve</a:t>
            </a:r>
            <a:r>
              <a:rPr lang="cs-CZ" dirty="0"/>
              <a:t> </a:t>
            </a:r>
            <a:r>
              <a:rPr lang="cs-CZ" dirty="0" err="1"/>
              <a:t>Jobs</a:t>
            </a:r>
            <a:r>
              <a:rPr lang="cs-CZ" dirty="0"/>
              <a:t>, Apple</a:t>
            </a:r>
            <a:endParaRPr lang="en-US" dirty="0"/>
          </a:p>
        </p:txBody>
      </p:sp>
      <p:pic>
        <p:nvPicPr>
          <p:cNvPr id="76804" name="Picture 4" descr="http://i.ytimg.com/vi/e7EfxMOElBE/maxresdefaul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4978" y="4203238"/>
            <a:ext cx="2804668" cy="1577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74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80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9019" y="332656"/>
            <a:ext cx="7772400" cy="1143000"/>
          </a:xfrm>
        </p:spPr>
        <p:txBody>
          <a:bodyPr/>
          <a:lstStyle/>
          <a:p>
            <a:r>
              <a:rPr lang="cs-CZ" dirty="0" err="1"/>
              <a:t>Spectral</a:t>
            </a:r>
            <a:r>
              <a:rPr lang="cs-CZ" dirty="0"/>
              <a:t> </a:t>
            </a:r>
            <a:r>
              <a:rPr lang="cs-CZ" dirty="0" err="1"/>
              <a:t>flow</a:t>
            </a:r>
            <a:r>
              <a:rPr lang="cs-CZ" dirty="0"/>
              <a:t> cytometry</a:t>
            </a:r>
            <a:br>
              <a:rPr lang="cs-CZ" dirty="0"/>
            </a:br>
            <a:r>
              <a:rPr lang="cs-CZ" sz="3600" dirty="0"/>
              <a:t>J.P. Robinson, </a:t>
            </a:r>
            <a:r>
              <a:rPr lang="cs-CZ" sz="3600" dirty="0" err="1"/>
              <a:t>Purdue</a:t>
            </a:r>
            <a:r>
              <a:rPr lang="cs-CZ" sz="3600" dirty="0"/>
              <a:t> University</a:t>
            </a:r>
            <a:endParaRPr lang="en-US" dirty="0"/>
          </a:p>
        </p:txBody>
      </p:sp>
      <p:pic>
        <p:nvPicPr>
          <p:cNvPr id="78850" name="Picture 2" descr="J.Paul Robins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9582" y="2017936"/>
            <a:ext cx="1584176" cy="1584176"/>
          </a:xfrm>
          <a:prstGeom prst="rect">
            <a:avLst/>
          </a:prstGeom>
          <a:noFill/>
          <a:extLst>
            <a:ext uri="{909E8E84-426E-40DD-AFC4-6F175D3DCCD1}">
              <a14:hiddenFill xmlns:a14="http://schemas.microsoft.com/office/drawing/2010/main">
                <a:solidFill>
                  <a:srgbClr val="FFFFFF"/>
                </a:solidFill>
              </a14:hiddenFill>
            </a:ext>
          </a:extLst>
        </p:spPr>
      </p:pic>
      <p:pic>
        <p:nvPicPr>
          <p:cNvPr id="788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7371" y="1772817"/>
            <a:ext cx="4860032" cy="1769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1773" y="3763437"/>
            <a:ext cx="4231973" cy="1205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2816" y="1554882"/>
            <a:ext cx="2424570" cy="235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61414" y="4968727"/>
            <a:ext cx="3240359" cy="1639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0814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Spectral</a:t>
            </a:r>
            <a:r>
              <a:rPr lang="cs-CZ" dirty="0"/>
              <a:t> </a:t>
            </a:r>
            <a:r>
              <a:rPr lang="cs-CZ" dirty="0" err="1"/>
              <a:t>flow</a:t>
            </a:r>
            <a:r>
              <a:rPr lang="cs-CZ" dirty="0"/>
              <a:t> cytometry</a:t>
            </a:r>
            <a:endParaRPr lang="en-US" dirty="0"/>
          </a:p>
        </p:txBody>
      </p:sp>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556792"/>
            <a:ext cx="5926063" cy="3826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804" name="Picture 4" descr="SP6800 Optical Ben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3959182"/>
            <a:ext cx="2381250" cy="2619375"/>
          </a:xfrm>
          <a:prstGeom prst="rect">
            <a:avLst/>
          </a:prstGeom>
          <a:noFill/>
          <a:extLst>
            <a:ext uri="{909E8E84-426E-40DD-AFC4-6F175D3DCCD1}">
              <a14:hiddenFill xmlns:a14="http://schemas.microsoft.com/office/drawing/2010/main">
                <a:solidFill>
                  <a:srgbClr val="FFFFFF"/>
                </a:solidFill>
              </a14:hiddenFill>
            </a:ext>
          </a:extLst>
        </p:spPr>
      </p:pic>
      <p:pic>
        <p:nvPicPr>
          <p:cNvPr id="76808" name="Picture 8" descr="Flowcell Chip with Laser Spo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5268870"/>
            <a:ext cx="2143125" cy="148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4314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Conventional</a:t>
            </a:r>
            <a:r>
              <a:rPr lang="cs-CZ" dirty="0"/>
              <a:t> vs. </a:t>
            </a:r>
            <a:r>
              <a:rPr lang="cs-CZ" dirty="0" err="1"/>
              <a:t>spectral</a:t>
            </a:r>
            <a:r>
              <a:rPr lang="cs-CZ" dirty="0"/>
              <a:t> </a:t>
            </a:r>
            <a:r>
              <a:rPr lang="cs-CZ" dirty="0" err="1"/>
              <a:t>analysis</a:t>
            </a:r>
            <a:endParaRPr lang="en-US" dirty="0"/>
          </a:p>
        </p:txBody>
      </p:sp>
      <p:pic>
        <p:nvPicPr>
          <p:cNvPr id="6" name="Picture 6" descr="Standard Comp vs SP6800 Spectral Co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060847"/>
            <a:ext cx="6696744" cy="4285919"/>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bwMode="auto">
          <a:xfrm>
            <a:off x="1259632" y="4203807"/>
            <a:ext cx="7344816" cy="214296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225547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www.sonybiotechnology.com/images/sp6800/Fluorescent_Proteins_and_Fluorochrom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404664"/>
            <a:ext cx="7896250" cy="5305535"/>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187624" y="6165304"/>
            <a:ext cx="4572000" cy="461665"/>
          </a:xfrm>
          <a:prstGeom prst="rect">
            <a:avLst/>
          </a:prstGeom>
        </p:spPr>
        <p:txBody>
          <a:bodyPr>
            <a:spAutoFit/>
          </a:bodyPr>
          <a:lstStyle/>
          <a:p>
            <a:r>
              <a:rPr lang="en-US" dirty="0"/>
              <a:t>http://www.sonybiotechnology.com/images/sp6800/Fluorescent_Proteins_and_Fluorochromes.jpg</a:t>
            </a:r>
          </a:p>
        </p:txBody>
      </p:sp>
    </p:spTree>
    <p:extLst>
      <p:ext uri="{BB962C8B-B14F-4D97-AF65-F5344CB8AC3E}">
        <p14:creationId xmlns:p14="http://schemas.microsoft.com/office/powerpoint/2010/main" val="1058314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obsah 2"/>
          <p:cNvSpPr>
            <a:spLocks noGrp="1"/>
          </p:cNvSpPr>
          <p:nvPr>
            <p:ph idx="1"/>
          </p:nvPr>
        </p:nvSpPr>
        <p:spPr/>
        <p:txBody>
          <a:bodyPr/>
          <a:lstStyle/>
          <a:p>
            <a:r>
              <a:rPr lang="cs-CZ" altLang="en-US" dirty="0"/>
              <a:t>Jiné řešení</a:t>
            </a:r>
            <a:r>
              <a:rPr lang="en-US" altLang="en-US" dirty="0"/>
              <a:t>?</a:t>
            </a:r>
            <a:endParaRPr lang="cs-CZ" altLang="en-US" dirty="0"/>
          </a:p>
          <a:p>
            <a:pPr marL="457200" lvl="1" indent="0">
              <a:buNone/>
            </a:pPr>
            <a:r>
              <a:rPr lang="en-US" altLang="en-US" dirty="0"/>
              <a:t>#2</a:t>
            </a:r>
          </a:p>
        </p:txBody>
      </p:sp>
    </p:spTree>
    <p:extLst>
      <p:ext uri="{BB962C8B-B14F-4D97-AF65-F5344CB8AC3E}">
        <p14:creationId xmlns:p14="http://schemas.microsoft.com/office/powerpoint/2010/main" val="1675557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05925" cy="689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8625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48800" cy="697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65622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4"/>
          <p:cNvSpPr>
            <a:spLocks noChangeArrowheads="1"/>
          </p:cNvSpPr>
          <p:nvPr/>
        </p:nvSpPr>
        <p:spPr bwMode="auto">
          <a:xfrm>
            <a:off x="960438" y="476250"/>
            <a:ext cx="8004175"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4400">
                <a:solidFill>
                  <a:schemeClr val="tx2"/>
                </a:solidFill>
                <a:latin typeface="Times New Roman" pitchFamily="18" charset="0"/>
              </a:rPr>
              <a:t>Emission Spectra–Spectral Overlap</a:t>
            </a:r>
          </a:p>
        </p:txBody>
      </p:sp>
      <p:pic>
        <p:nvPicPr>
          <p:cNvPr id="111619" name="Picture 5" descr="EmissionSpect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860550"/>
            <a:ext cx="8513762" cy="446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78982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116013" y="0"/>
            <a:ext cx="7772400" cy="1143000"/>
          </a:xfrm>
        </p:spPr>
        <p:txBody>
          <a:bodyPr/>
          <a:lstStyle/>
          <a:p>
            <a:pPr eaLnBrk="1" hangingPunct="1"/>
            <a:r>
              <a:rPr lang="en-US" altLang="en-US"/>
              <a:t>Single Cell Mass Cytometry</a:t>
            </a:r>
            <a:endParaRPr lang="cs-CZ" altLang="en-US"/>
          </a:p>
        </p:txBody>
      </p:sp>
      <p:pic>
        <p:nvPicPr>
          <p:cNvPr id="3277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6210300"/>
            <a:ext cx="46085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2" descr="http://reports.cytobank.org/105/v2/images/image_1.stre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1412875"/>
            <a:ext cx="7265987"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Obdélník 1"/>
          <p:cNvSpPr>
            <a:spLocks noChangeArrowheads="1"/>
          </p:cNvSpPr>
          <p:nvPr/>
        </p:nvSpPr>
        <p:spPr bwMode="auto">
          <a:xfrm>
            <a:off x="2286000" y="3013075"/>
            <a:ext cx="4572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200">
                <a:latin typeface="Times" pitchFamily="18" charset="0"/>
              </a:rPr>
              <a:t>Cells were covalently labeled with a bifunctional compound, maleimido-mono-amide-DOTA (mDOTA). This compound can be loaded with a lanthanide(III) isotope ion, and reacts covalently with cellular thiol groups through the maleimide moiety.</a:t>
            </a:r>
            <a:endParaRPr lang="cs-CZ" altLang="en-US" sz="1200">
              <a:latin typeface="Times" pitchFamily="18" charset="0"/>
            </a:endParaRPr>
          </a:p>
        </p:txBody>
      </p:sp>
    </p:spTree>
    <p:extLst>
      <p:ext uri="{BB962C8B-B14F-4D97-AF65-F5344CB8AC3E}">
        <p14:creationId xmlns:p14="http://schemas.microsoft.com/office/powerpoint/2010/main" val="162960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116013" y="0"/>
            <a:ext cx="7772400" cy="1143000"/>
          </a:xfrm>
        </p:spPr>
        <p:txBody>
          <a:bodyPr/>
          <a:lstStyle/>
          <a:p>
            <a:pPr eaLnBrk="1" hangingPunct="1"/>
            <a:r>
              <a:rPr lang="en-US" altLang="en-US"/>
              <a:t>Single Cell Mass Cytometry</a:t>
            </a:r>
            <a:endParaRPr lang="cs-CZ" altLang="en-US"/>
          </a:p>
        </p:txBody>
      </p:sp>
      <p:pic>
        <p:nvPicPr>
          <p:cNvPr id="3379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6210300"/>
            <a:ext cx="46085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6" name="Picture 2" descr="http://reports.cytobank.org/105/v2/images/image_2.stre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908050"/>
            <a:ext cx="5618162" cy="419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Obdélník 2"/>
          <p:cNvSpPr>
            <a:spLocks noChangeArrowheads="1"/>
          </p:cNvSpPr>
          <p:nvPr/>
        </p:nvSpPr>
        <p:spPr bwMode="auto">
          <a:xfrm>
            <a:off x="1908175" y="5103813"/>
            <a:ext cx="4572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200">
                <a:latin typeface="Times" pitchFamily="18" charset="0"/>
              </a:rPr>
              <a:t>Seven unique lanthanide isotopes were used to generate 128 combinations, enough to barcode each sample in a 96-well plate. The seven lanthanide isotopes, their masses and their locations on the 96-well plate are shown.</a:t>
            </a:r>
            <a:endParaRPr lang="cs-CZ" altLang="en-US" sz="1200">
              <a:latin typeface="Times" pitchFamily="18" charset="0"/>
            </a:endParaRPr>
          </a:p>
        </p:txBody>
      </p:sp>
    </p:spTree>
    <p:extLst>
      <p:ext uri="{BB962C8B-B14F-4D97-AF65-F5344CB8AC3E}">
        <p14:creationId xmlns:p14="http://schemas.microsoft.com/office/powerpoint/2010/main" val="1498866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116013" y="0"/>
            <a:ext cx="7772400" cy="1143000"/>
          </a:xfrm>
        </p:spPr>
        <p:txBody>
          <a:bodyPr/>
          <a:lstStyle/>
          <a:p>
            <a:pPr eaLnBrk="1" hangingPunct="1"/>
            <a:r>
              <a:rPr lang="en-US" altLang="en-US"/>
              <a:t>Single Cell Mass Cytometry</a:t>
            </a:r>
            <a:endParaRPr lang="cs-CZ" altLang="en-US"/>
          </a:p>
        </p:txBody>
      </p:sp>
      <p:pic>
        <p:nvPicPr>
          <p:cNvPr id="348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052513"/>
            <a:ext cx="8101013" cy="520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6210300"/>
            <a:ext cx="46085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8493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116013" y="476250"/>
            <a:ext cx="7772400" cy="1143000"/>
          </a:xfrm>
        </p:spPr>
        <p:txBody>
          <a:bodyPr/>
          <a:lstStyle/>
          <a:p>
            <a:pPr eaLnBrk="1" hangingPunct="1"/>
            <a:r>
              <a:rPr lang="en-US" altLang="en-US"/>
              <a:t>Single Cell Mass Cytometry</a:t>
            </a:r>
            <a:endParaRPr lang="cs-CZ" altLang="en-US"/>
          </a:p>
        </p:txBody>
      </p:sp>
      <p:pic>
        <p:nvPicPr>
          <p:cNvPr id="3584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0213"/>
            <a:ext cx="9144000" cy="344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6">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4438" y="5734050"/>
            <a:ext cx="6399212" cy="90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39926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124744"/>
            <a:ext cx="6502382" cy="4581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5661248"/>
            <a:ext cx="2933700" cy="101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2686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39275" cy="698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966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504" y="332656"/>
            <a:ext cx="8014009" cy="5551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8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5779476"/>
            <a:ext cx="2933700" cy="101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8868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2945" y="836712"/>
            <a:ext cx="5527483" cy="4703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8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5778901"/>
            <a:ext cx="2933700" cy="101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9925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16632"/>
            <a:ext cx="7079338" cy="5290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5661248"/>
            <a:ext cx="2933700" cy="101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71382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Vizualizace dat a intepretace dat</a:t>
            </a:r>
            <a:endParaRPr lang="en-US" dirty="0"/>
          </a:p>
        </p:txBody>
      </p:sp>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722" y="1358230"/>
            <a:ext cx="3789691" cy="4879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971600" y="6237312"/>
            <a:ext cx="6120680" cy="646331"/>
          </a:xfrm>
          <a:prstGeom prst="rect">
            <a:avLst/>
          </a:prstGeom>
        </p:spPr>
        <p:txBody>
          <a:bodyPr wrap="square">
            <a:spAutoFit/>
          </a:bodyPr>
          <a:lstStyle/>
          <a:p>
            <a:r>
              <a:rPr lang="en-US" dirty="0" err="1"/>
              <a:t>Herzenberg</a:t>
            </a:r>
            <a:r>
              <a:rPr lang="en-US" dirty="0"/>
              <a:t> LA, Tung J, Moore WA, </a:t>
            </a:r>
            <a:r>
              <a:rPr lang="en-US" dirty="0" err="1"/>
              <a:t>Herzenberg</a:t>
            </a:r>
            <a:r>
              <a:rPr lang="en-US" dirty="0"/>
              <a:t> LA, Parks DR (2006) Interpreting flow cytometry data: a guide for the perplexed. </a:t>
            </a:r>
            <a:r>
              <a:rPr lang="en-US" i="1" dirty="0"/>
              <a:t>Nat </a:t>
            </a:r>
            <a:r>
              <a:rPr lang="en-US" i="1" dirty="0" err="1"/>
              <a:t>Immunol</a:t>
            </a:r>
            <a:r>
              <a:rPr lang="en-US" i="1" dirty="0"/>
              <a:t> </a:t>
            </a:r>
            <a:r>
              <a:rPr lang="en-US" b="1" i="1" dirty="0"/>
              <a:t>7: 681-685</a:t>
            </a:r>
          </a:p>
          <a:p>
            <a:endParaRPr lang="en-US" dirty="0"/>
          </a:p>
        </p:txBody>
      </p:sp>
      <p:pic>
        <p:nvPicPr>
          <p:cNvPr id="778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5916" y="3436590"/>
            <a:ext cx="4405560" cy="2800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8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1914" y="1358228"/>
            <a:ext cx="1973563" cy="1905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96431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916113"/>
            <a:ext cx="6530975" cy="347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667" name="Rectangle 3"/>
          <p:cNvSpPr>
            <a:spLocks noGrp="1" noChangeArrowheads="1"/>
          </p:cNvSpPr>
          <p:nvPr>
            <p:ph type="title"/>
          </p:nvPr>
        </p:nvSpPr>
        <p:spPr>
          <a:xfrm>
            <a:off x="1042988" y="333375"/>
            <a:ext cx="7772400" cy="1143000"/>
          </a:xfrm>
          <a:noFill/>
        </p:spPr>
        <p:txBody>
          <a:bodyPr/>
          <a:lstStyle/>
          <a:p>
            <a:r>
              <a:rPr lang="cs-CZ" altLang="en-US"/>
              <a:t>Co je problém při vícebarevné detekci?</a:t>
            </a:r>
            <a:endParaRPr lang="en-US" altLang="en-US"/>
          </a:p>
        </p:txBody>
      </p:sp>
      <p:sp>
        <p:nvSpPr>
          <p:cNvPr id="113668" name="Rectangle 4"/>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extLst>
      <p:ext uri="{BB962C8B-B14F-4D97-AF65-F5344CB8AC3E}">
        <p14:creationId xmlns:p14="http://schemas.microsoft.com/office/powerpoint/2010/main" val="31820822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764704"/>
            <a:ext cx="5112618" cy="4869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971600" y="6237312"/>
            <a:ext cx="6120680" cy="646331"/>
          </a:xfrm>
          <a:prstGeom prst="rect">
            <a:avLst/>
          </a:prstGeom>
        </p:spPr>
        <p:txBody>
          <a:bodyPr wrap="square">
            <a:spAutoFit/>
          </a:bodyPr>
          <a:lstStyle/>
          <a:p>
            <a:r>
              <a:rPr lang="en-US" dirty="0" err="1"/>
              <a:t>Herzenberg</a:t>
            </a:r>
            <a:r>
              <a:rPr lang="en-US" dirty="0"/>
              <a:t> LA, Tung J, Moore WA, </a:t>
            </a:r>
            <a:r>
              <a:rPr lang="en-US" dirty="0" err="1"/>
              <a:t>Herzenberg</a:t>
            </a:r>
            <a:r>
              <a:rPr lang="en-US" dirty="0"/>
              <a:t> LA, Parks DR (2006) Interpreting flow cytometry data: a guide for the perplexed. </a:t>
            </a:r>
            <a:r>
              <a:rPr lang="en-US" i="1" dirty="0"/>
              <a:t>Nat </a:t>
            </a:r>
            <a:r>
              <a:rPr lang="en-US" i="1" dirty="0" err="1"/>
              <a:t>Immunol</a:t>
            </a:r>
            <a:r>
              <a:rPr lang="en-US" i="1" dirty="0"/>
              <a:t> </a:t>
            </a:r>
            <a:r>
              <a:rPr lang="en-US" b="1" i="1" dirty="0"/>
              <a:t>7: 681-685</a:t>
            </a:r>
          </a:p>
          <a:p>
            <a:endParaRPr lang="en-US" dirty="0"/>
          </a:p>
        </p:txBody>
      </p:sp>
    </p:spTree>
    <p:extLst>
      <p:ext uri="{BB962C8B-B14F-4D97-AF65-F5344CB8AC3E}">
        <p14:creationId xmlns:p14="http://schemas.microsoft.com/office/powerpoint/2010/main" val="219785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Gating</a:t>
            </a:r>
            <a:r>
              <a:rPr lang="cs-CZ" dirty="0"/>
              <a:t> a kontrola kvality</a:t>
            </a:r>
            <a:endParaRPr lang="en-US" dirty="0"/>
          </a:p>
        </p:txBody>
      </p:sp>
      <p:pic>
        <p:nvPicPr>
          <p:cNvPr id="79874" name="Picture 2" descr="Figure_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010" y="2852936"/>
            <a:ext cx="5953125" cy="210502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331640" y="1628800"/>
            <a:ext cx="3842070" cy="1015663"/>
          </a:xfrm>
          <a:prstGeom prst="rect">
            <a:avLst/>
          </a:prstGeom>
          <a:noFill/>
        </p:spPr>
        <p:txBody>
          <a:bodyPr wrap="square" rtlCol="0">
            <a:spAutoFit/>
          </a:bodyPr>
          <a:lstStyle/>
          <a:p>
            <a:pPr marL="228600" indent="-228600">
              <a:buAutoNum type="arabicParenR"/>
            </a:pPr>
            <a:r>
              <a:rPr lang="cs-CZ" sz="2000" dirty="0" err="1"/>
              <a:t>Singlets</a:t>
            </a:r>
            <a:endParaRPr lang="cs-CZ" sz="2000" dirty="0"/>
          </a:p>
          <a:p>
            <a:pPr marL="228600" indent="-228600">
              <a:buAutoNum type="arabicParenR"/>
            </a:pPr>
            <a:r>
              <a:rPr lang="cs-CZ" sz="2000" dirty="0" err="1"/>
              <a:t>Time</a:t>
            </a:r>
            <a:endParaRPr lang="cs-CZ" sz="2000" dirty="0"/>
          </a:p>
          <a:p>
            <a:pPr marL="228600" indent="-228600">
              <a:buAutoNum type="arabicParenR"/>
            </a:pPr>
            <a:r>
              <a:rPr lang="cs-CZ" sz="2000" dirty="0" err="1"/>
              <a:t>viabilita</a:t>
            </a:r>
            <a:endParaRPr lang="en-US" sz="2000" dirty="0"/>
          </a:p>
        </p:txBody>
      </p:sp>
      <p:sp>
        <p:nvSpPr>
          <p:cNvPr id="5" name="Obdélník 4"/>
          <p:cNvSpPr/>
          <p:nvPr/>
        </p:nvSpPr>
        <p:spPr>
          <a:xfrm>
            <a:off x="1344458" y="5661248"/>
            <a:ext cx="7331998" cy="276999"/>
          </a:xfrm>
          <a:prstGeom prst="rect">
            <a:avLst/>
          </a:prstGeom>
        </p:spPr>
        <p:txBody>
          <a:bodyPr wrap="square">
            <a:spAutoFit/>
          </a:bodyPr>
          <a:lstStyle/>
          <a:p>
            <a:r>
              <a:rPr lang="en-US" dirty="0"/>
              <a:t>http://expertcytometry.com/3-flow-cytometry-gates-that-will-improve-the-accuracy-of-your-facs-data-analysis/</a:t>
            </a:r>
          </a:p>
        </p:txBody>
      </p:sp>
    </p:spTree>
    <p:extLst>
      <p:ext uri="{BB962C8B-B14F-4D97-AF65-F5344CB8AC3E}">
        <p14:creationId xmlns:p14="http://schemas.microsoft.com/office/powerpoint/2010/main" val="6365739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187624" y="6237312"/>
            <a:ext cx="4572000" cy="461665"/>
          </a:xfrm>
          <a:prstGeom prst="rect">
            <a:avLst/>
          </a:prstGeom>
        </p:spPr>
        <p:txBody>
          <a:bodyPr>
            <a:spAutoFit/>
          </a:bodyPr>
          <a:lstStyle/>
          <a:p>
            <a:r>
              <a:rPr lang="en-US" dirty="0"/>
              <a:t>http://expertcytometry.com/6-flow-cytometry-gating-tips-that-most-scientists-forget/</a:t>
            </a:r>
          </a:p>
        </p:txBody>
      </p:sp>
      <p:pic>
        <p:nvPicPr>
          <p:cNvPr id="80898" name="Picture 2" descr="Screen Shot 2014-06-06 at 5.43.45 P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533" y="3501008"/>
            <a:ext cx="4032448" cy="2210380"/>
          </a:xfrm>
          <a:prstGeom prst="rect">
            <a:avLst/>
          </a:prstGeom>
          <a:noFill/>
          <a:extLst>
            <a:ext uri="{909E8E84-426E-40DD-AFC4-6F175D3DCCD1}">
              <a14:hiddenFill xmlns:a14="http://schemas.microsoft.com/office/drawing/2010/main">
                <a:solidFill>
                  <a:srgbClr val="FFFFFF"/>
                </a:solidFill>
              </a14:hiddenFill>
            </a:ext>
          </a:extLst>
        </p:spPr>
      </p:pic>
      <p:pic>
        <p:nvPicPr>
          <p:cNvPr id="80900" name="Picture 4" descr="Screen Shot 2014-06-06 at 5.45.11 P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0293" y="764704"/>
            <a:ext cx="5124450" cy="2476501"/>
          </a:xfrm>
          <a:prstGeom prst="rect">
            <a:avLst/>
          </a:prstGeom>
          <a:noFill/>
          <a:extLst>
            <a:ext uri="{909E8E84-426E-40DD-AFC4-6F175D3DCCD1}">
              <a14:hiddenFill xmlns:a14="http://schemas.microsoft.com/office/drawing/2010/main">
                <a:solidFill>
                  <a:srgbClr val="FFFFFF"/>
                </a:solidFill>
              </a14:hiddenFill>
            </a:ext>
          </a:extLst>
        </p:spPr>
      </p:pic>
      <p:sp>
        <p:nvSpPr>
          <p:cNvPr id="9" name="Nadpis 1"/>
          <p:cNvSpPr>
            <a:spLocks noGrp="1"/>
          </p:cNvSpPr>
          <p:nvPr>
            <p:ph type="title"/>
          </p:nvPr>
        </p:nvSpPr>
        <p:spPr>
          <a:xfrm>
            <a:off x="1163940" y="181241"/>
            <a:ext cx="7772400" cy="595536"/>
          </a:xfrm>
        </p:spPr>
        <p:txBody>
          <a:bodyPr/>
          <a:lstStyle/>
          <a:p>
            <a:r>
              <a:rPr lang="cs-CZ" dirty="0" err="1"/>
              <a:t>Gating</a:t>
            </a:r>
            <a:r>
              <a:rPr lang="cs-CZ" dirty="0"/>
              <a:t> a kontrola kvality</a:t>
            </a:r>
            <a:endParaRPr lang="en-US" dirty="0"/>
          </a:p>
        </p:txBody>
      </p:sp>
    </p:spTree>
    <p:extLst>
      <p:ext uri="{BB962C8B-B14F-4D97-AF65-F5344CB8AC3E}">
        <p14:creationId xmlns:p14="http://schemas.microsoft.com/office/powerpoint/2010/main" val="33726010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BCBCFF-1006-43B6-BB97-527A7922D95D}"/>
              </a:ext>
            </a:extLst>
          </p:cNvPr>
          <p:cNvPicPr>
            <a:picLocks noChangeAspect="1"/>
          </p:cNvPicPr>
          <p:nvPr/>
        </p:nvPicPr>
        <p:blipFill>
          <a:blip r:embed="rId2"/>
          <a:stretch>
            <a:fillRect/>
          </a:stretch>
        </p:blipFill>
        <p:spPr>
          <a:xfrm>
            <a:off x="1043608" y="188640"/>
            <a:ext cx="5348474" cy="3109714"/>
          </a:xfrm>
          <a:prstGeom prst="rect">
            <a:avLst/>
          </a:prstGeom>
        </p:spPr>
      </p:pic>
      <p:pic>
        <p:nvPicPr>
          <p:cNvPr id="2050" name="Picture 2" descr="FJscreen06.png">
            <a:extLst>
              <a:ext uri="{FF2B5EF4-FFF2-40B4-BE49-F238E27FC236}">
                <a16:creationId xmlns:a16="http://schemas.microsoft.com/office/drawing/2014/main" id="{D27F09C9-6163-4FF9-AB7C-6CCB8A0B23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3429000"/>
            <a:ext cx="5318455" cy="33162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5DB1F56-D62A-4D8A-81BD-FDCCA1E05C02}"/>
              </a:ext>
            </a:extLst>
          </p:cNvPr>
          <p:cNvSpPr/>
          <p:nvPr/>
        </p:nvSpPr>
        <p:spPr>
          <a:xfrm>
            <a:off x="2555776" y="0"/>
            <a:ext cx="6480720" cy="369332"/>
          </a:xfrm>
          <a:prstGeom prst="rect">
            <a:avLst/>
          </a:prstGeom>
        </p:spPr>
        <p:txBody>
          <a:bodyPr wrap="square">
            <a:spAutoFit/>
          </a:bodyPr>
          <a:lstStyle/>
          <a:p>
            <a:r>
              <a:rPr lang="en-US" dirty="0"/>
              <a:t>https://www.flowjo.com/learn/flowjo-university/flowjo/tutorial/33</a:t>
            </a:r>
          </a:p>
        </p:txBody>
      </p:sp>
      <p:pic>
        <p:nvPicPr>
          <p:cNvPr id="6" name="Picture 5">
            <a:extLst>
              <a:ext uri="{FF2B5EF4-FFF2-40B4-BE49-F238E27FC236}">
                <a16:creationId xmlns:a16="http://schemas.microsoft.com/office/drawing/2014/main" id="{A28CCD69-2E7F-4E8F-8399-7A1099E4ADAF}"/>
              </a:ext>
            </a:extLst>
          </p:cNvPr>
          <p:cNvPicPr>
            <a:picLocks noChangeAspect="1"/>
          </p:cNvPicPr>
          <p:nvPr/>
        </p:nvPicPr>
        <p:blipFill>
          <a:blip r:embed="rId4"/>
          <a:stretch>
            <a:fillRect/>
          </a:stretch>
        </p:blipFill>
        <p:spPr>
          <a:xfrm>
            <a:off x="6542714" y="369332"/>
            <a:ext cx="2343150" cy="1038225"/>
          </a:xfrm>
          <a:prstGeom prst="rect">
            <a:avLst/>
          </a:prstGeom>
        </p:spPr>
      </p:pic>
    </p:spTree>
    <p:extLst>
      <p:ext uri="{BB962C8B-B14F-4D97-AF65-F5344CB8AC3E}">
        <p14:creationId xmlns:p14="http://schemas.microsoft.com/office/powerpoint/2010/main" val="1627677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creen Shot 2014-06-06 at 5.46.07 P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490" y="1537495"/>
            <a:ext cx="4793543" cy="2623281"/>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1174804" y="6501743"/>
            <a:ext cx="6624736" cy="276999"/>
          </a:xfrm>
          <a:prstGeom prst="rect">
            <a:avLst/>
          </a:prstGeom>
        </p:spPr>
        <p:txBody>
          <a:bodyPr wrap="square">
            <a:spAutoFit/>
          </a:bodyPr>
          <a:lstStyle/>
          <a:p>
            <a:r>
              <a:rPr lang="en-US" dirty="0"/>
              <a:t>http://expertcytometry.com/6-flow-cytometry-gating-tips-that-most-scientists-forget/</a:t>
            </a:r>
          </a:p>
        </p:txBody>
      </p:sp>
      <p:cxnSp>
        <p:nvCxnSpPr>
          <p:cNvPr id="9" name="Přímá spojnice 8"/>
          <p:cNvCxnSpPr/>
          <p:nvPr/>
        </p:nvCxnSpPr>
        <p:spPr bwMode="auto">
          <a:xfrm>
            <a:off x="1763688" y="2636912"/>
            <a:ext cx="1584176" cy="0"/>
          </a:xfrm>
          <a:prstGeom prst="line">
            <a:avLst/>
          </a:prstGeom>
          <a:solidFill>
            <a:schemeClr val="accent1"/>
          </a:solidFill>
          <a:ln w="1905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Přímá spojnice 12"/>
          <p:cNvCxnSpPr/>
          <p:nvPr/>
        </p:nvCxnSpPr>
        <p:spPr bwMode="auto">
          <a:xfrm>
            <a:off x="4175448" y="2636912"/>
            <a:ext cx="1584176" cy="0"/>
          </a:xfrm>
          <a:prstGeom prst="line">
            <a:avLst/>
          </a:prstGeom>
          <a:solidFill>
            <a:schemeClr val="accent1"/>
          </a:solidFill>
          <a:ln w="1905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Skupina 14"/>
          <p:cNvGrpSpPr/>
          <p:nvPr/>
        </p:nvGrpSpPr>
        <p:grpSpPr>
          <a:xfrm>
            <a:off x="3620100" y="1592796"/>
            <a:ext cx="2139525" cy="2162604"/>
            <a:chOff x="3203848" y="1507784"/>
            <a:chExt cx="3255967" cy="3504910"/>
          </a:xfrm>
        </p:grpSpPr>
        <p:sp>
          <p:nvSpPr>
            <p:cNvPr id="7" name="Obdélník 6"/>
            <p:cNvSpPr/>
            <p:nvPr/>
          </p:nvSpPr>
          <p:spPr bwMode="auto">
            <a:xfrm>
              <a:off x="3203848" y="4077072"/>
              <a:ext cx="3168352" cy="7200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Times" pitchFamily="18" charset="0"/>
              </a:endParaRPr>
            </a:p>
          </p:txBody>
        </p:sp>
        <p:sp>
          <p:nvSpPr>
            <p:cNvPr id="14" name="Obdélník 13"/>
            <p:cNvSpPr/>
            <p:nvPr/>
          </p:nvSpPr>
          <p:spPr bwMode="auto">
            <a:xfrm>
              <a:off x="3203848" y="1507784"/>
              <a:ext cx="3255967" cy="35049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Times" pitchFamily="18" charset="0"/>
              </a:endParaRPr>
            </a:p>
          </p:txBody>
        </p:sp>
      </p:grpSp>
      <p:sp>
        <p:nvSpPr>
          <p:cNvPr id="16" name="Nadpis 1"/>
          <p:cNvSpPr>
            <a:spLocks noGrp="1"/>
          </p:cNvSpPr>
          <p:nvPr>
            <p:ph type="title"/>
          </p:nvPr>
        </p:nvSpPr>
        <p:spPr>
          <a:xfrm>
            <a:off x="1173163" y="457200"/>
            <a:ext cx="7772400" cy="1143000"/>
          </a:xfrm>
        </p:spPr>
        <p:txBody>
          <a:bodyPr/>
          <a:lstStyle/>
          <a:p>
            <a:r>
              <a:rPr lang="cs-CZ" dirty="0" err="1"/>
              <a:t>Gating</a:t>
            </a:r>
            <a:r>
              <a:rPr lang="cs-CZ" dirty="0"/>
              <a:t> a kontrola nastavení</a:t>
            </a:r>
            <a:endParaRPr lang="en-US" dirty="0"/>
          </a:p>
        </p:txBody>
      </p:sp>
      <p:sp>
        <p:nvSpPr>
          <p:cNvPr id="2" name="TextovéPole 1"/>
          <p:cNvSpPr txBox="1"/>
          <p:nvPr/>
        </p:nvSpPr>
        <p:spPr>
          <a:xfrm>
            <a:off x="1246812" y="3893899"/>
            <a:ext cx="6480720" cy="276999"/>
          </a:xfrm>
          <a:prstGeom prst="rect">
            <a:avLst/>
          </a:prstGeom>
          <a:noFill/>
        </p:spPr>
        <p:txBody>
          <a:bodyPr wrap="square" rtlCol="0">
            <a:spAutoFit/>
          </a:bodyPr>
          <a:lstStyle/>
          <a:p>
            <a:r>
              <a:rPr lang="cs-CZ" dirty="0"/>
              <a:t>FMO </a:t>
            </a:r>
            <a:r>
              <a:rPr lang="en-US" dirty="0"/>
              <a:t>~ Fluorescence Mines One</a:t>
            </a:r>
          </a:p>
        </p:txBody>
      </p:sp>
      <p:pic>
        <p:nvPicPr>
          <p:cNvPr id="76802" name="Picture 2" descr="Fluorescence Minus One | Expert Cytometry | Fluorescence Assisted Cell Sor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7405" y="4514361"/>
            <a:ext cx="3675288" cy="1156354"/>
          </a:xfrm>
          <a:prstGeom prst="rect">
            <a:avLst/>
          </a:prstGeom>
          <a:noFill/>
          <a:extLst>
            <a:ext uri="{909E8E84-426E-40DD-AFC4-6F175D3DCCD1}">
              <a14:hiddenFill xmlns:a14="http://schemas.microsoft.com/office/drawing/2010/main">
                <a:solidFill>
                  <a:srgbClr val="FFFFFF"/>
                </a:solidFill>
              </a14:hiddenFill>
            </a:ext>
          </a:extLst>
        </p:spPr>
      </p:pic>
      <p:pic>
        <p:nvPicPr>
          <p:cNvPr id="76804" name="Picture 4" descr="Figure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318" y="4160776"/>
            <a:ext cx="4274087" cy="1993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86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680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680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268759"/>
            <a:ext cx="7905395" cy="4740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Nadpis 1"/>
          <p:cNvSpPr>
            <a:spLocks noGrp="1"/>
          </p:cNvSpPr>
          <p:nvPr>
            <p:ph type="title"/>
          </p:nvPr>
        </p:nvSpPr>
        <p:spPr>
          <a:xfrm>
            <a:off x="1181534" y="260648"/>
            <a:ext cx="7772400" cy="1143000"/>
          </a:xfrm>
        </p:spPr>
        <p:txBody>
          <a:bodyPr/>
          <a:lstStyle/>
          <a:p>
            <a:r>
              <a:rPr lang="cs-CZ" dirty="0" err="1"/>
              <a:t>Gating</a:t>
            </a:r>
            <a:r>
              <a:rPr lang="cs-CZ" dirty="0"/>
              <a:t> – příklad hodnocení</a:t>
            </a:r>
            <a:endParaRPr lang="en-US" dirty="0"/>
          </a:p>
        </p:txBody>
      </p:sp>
    </p:spTree>
    <p:extLst>
      <p:ext uri="{BB962C8B-B14F-4D97-AF65-F5344CB8AC3E}">
        <p14:creationId xmlns:p14="http://schemas.microsoft.com/office/powerpoint/2010/main" val="8107889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3A8F6A-7F99-F5FF-F578-82EAE4A4B4B7}"/>
              </a:ext>
            </a:extLst>
          </p:cNvPr>
          <p:cNvPicPr>
            <a:picLocks noChangeAspect="1"/>
          </p:cNvPicPr>
          <p:nvPr/>
        </p:nvPicPr>
        <p:blipFill>
          <a:blip r:embed="rId2"/>
          <a:stretch>
            <a:fillRect/>
          </a:stretch>
        </p:blipFill>
        <p:spPr>
          <a:xfrm rot="16200000">
            <a:off x="-922051" y="922051"/>
            <a:ext cx="3256878" cy="1412776"/>
          </a:xfrm>
          <a:prstGeom prst="rect">
            <a:avLst/>
          </a:prstGeom>
        </p:spPr>
      </p:pic>
      <p:pic>
        <p:nvPicPr>
          <p:cNvPr id="9" name="Picture 8">
            <a:extLst>
              <a:ext uri="{FF2B5EF4-FFF2-40B4-BE49-F238E27FC236}">
                <a16:creationId xmlns:a16="http://schemas.microsoft.com/office/drawing/2014/main" id="{9943D654-7B02-8657-20D7-162487567441}"/>
              </a:ext>
            </a:extLst>
          </p:cNvPr>
          <p:cNvPicPr>
            <a:picLocks noChangeAspect="1"/>
          </p:cNvPicPr>
          <p:nvPr/>
        </p:nvPicPr>
        <p:blipFill>
          <a:blip r:embed="rId3"/>
          <a:stretch>
            <a:fillRect/>
          </a:stretch>
        </p:blipFill>
        <p:spPr>
          <a:xfrm>
            <a:off x="1599516" y="0"/>
            <a:ext cx="7544484" cy="6858000"/>
          </a:xfrm>
          <a:prstGeom prst="rect">
            <a:avLst/>
          </a:prstGeom>
        </p:spPr>
      </p:pic>
    </p:spTree>
    <p:extLst>
      <p:ext uri="{BB962C8B-B14F-4D97-AF65-F5344CB8AC3E}">
        <p14:creationId xmlns:p14="http://schemas.microsoft.com/office/powerpoint/2010/main" val="17591012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371600" y="2349500"/>
            <a:ext cx="7772400" cy="1143000"/>
          </a:xfrm>
        </p:spPr>
        <p:txBody>
          <a:bodyPr/>
          <a:lstStyle/>
          <a:p>
            <a:pPr eaLnBrk="1" hangingPunct="1"/>
            <a:r>
              <a:rPr lang="en-US" altLang="en-US"/>
              <a:t>Aplikace pr</a:t>
            </a:r>
            <a:r>
              <a:rPr lang="cs-CZ" altLang="en-US"/>
              <a:t>ůtokové cytometrie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1166813" y="379413"/>
            <a:ext cx="6799262"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600" b="1">
                <a:latin typeface="Century Gothic" pitchFamily="34" charset="0"/>
              </a:rPr>
              <a:t>ANALÝZA NUKLEOVÝCH KYSELIN</a:t>
            </a:r>
            <a:endParaRPr lang="cs-CZ" altLang="en-US" sz="1600">
              <a:latin typeface="Century Gothic" pitchFamily="34" charset="0"/>
            </a:endParaRPr>
          </a:p>
          <a:p>
            <a:pPr>
              <a:spcBef>
                <a:spcPct val="0"/>
              </a:spcBef>
              <a:buClrTx/>
              <a:buSzTx/>
              <a:buFontTx/>
              <a:buNone/>
            </a:pPr>
            <a:r>
              <a:rPr lang="cs-CZ" altLang="en-US" sz="1600" b="1">
                <a:latin typeface="Century Gothic" pitchFamily="34" charset="0"/>
              </a:rPr>
              <a:t>buněčný cyklus</a:t>
            </a:r>
            <a:r>
              <a:rPr lang="cs-CZ" altLang="en-US" sz="1600">
                <a:latin typeface="Century Gothic" pitchFamily="34" charset="0"/>
              </a:rPr>
              <a:t> a ploidyta</a:t>
            </a:r>
          </a:p>
          <a:p>
            <a:pPr>
              <a:spcBef>
                <a:spcPct val="0"/>
              </a:spcBef>
              <a:buClrTx/>
              <a:buSzTx/>
              <a:buFontTx/>
              <a:buNone/>
            </a:pPr>
            <a:r>
              <a:rPr lang="cs-CZ" altLang="en-US" sz="1600">
                <a:latin typeface="Century Gothic" pitchFamily="34" charset="0"/>
              </a:rPr>
              <a:t>analýza zlomů DNA</a:t>
            </a:r>
          </a:p>
          <a:p>
            <a:pPr>
              <a:spcBef>
                <a:spcPct val="0"/>
              </a:spcBef>
              <a:buClrTx/>
              <a:buSzTx/>
              <a:buFontTx/>
              <a:buNone/>
            </a:pPr>
            <a:r>
              <a:rPr lang="cs-CZ" altLang="en-US" sz="1600" b="1">
                <a:latin typeface="Century Gothic" pitchFamily="34" charset="0"/>
              </a:rPr>
              <a:t>inkorporace BrDU</a:t>
            </a:r>
            <a:endParaRPr lang="cs-CZ" altLang="en-US" sz="1600">
              <a:latin typeface="Century Gothic" pitchFamily="34" charset="0"/>
            </a:endParaRPr>
          </a:p>
          <a:p>
            <a:pPr>
              <a:spcBef>
                <a:spcPct val="0"/>
              </a:spcBef>
              <a:buClrTx/>
              <a:buSzTx/>
              <a:buFontTx/>
              <a:buNone/>
            </a:pPr>
            <a:r>
              <a:rPr lang="cs-CZ" altLang="en-US" sz="1600">
                <a:latin typeface="Century Gothic" pitchFamily="34" charset="0"/>
              </a:rPr>
              <a:t>exprese cyklinů</a:t>
            </a:r>
          </a:p>
          <a:p>
            <a:pPr>
              <a:spcBef>
                <a:spcPct val="0"/>
              </a:spcBef>
              <a:buClrTx/>
              <a:buSzTx/>
              <a:buFontTx/>
              <a:buNone/>
            </a:pPr>
            <a:r>
              <a:rPr lang="cs-CZ" altLang="en-US" sz="1600">
                <a:latin typeface="Century Gothic" pitchFamily="34" charset="0"/>
              </a:rPr>
              <a:t>analýza denaturace DNA</a:t>
            </a:r>
          </a:p>
          <a:p>
            <a:pPr>
              <a:spcBef>
                <a:spcPct val="0"/>
              </a:spcBef>
              <a:buClrTx/>
              <a:buSzTx/>
              <a:buFontTx/>
              <a:buNone/>
            </a:pPr>
            <a:endParaRPr lang="cs-CZ" altLang="en-US" sz="1600">
              <a:latin typeface="Century Gothic" pitchFamily="34" charset="0"/>
            </a:endParaRPr>
          </a:p>
          <a:p>
            <a:pPr>
              <a:spcBef>
                <a:spcPct val="0"/>
              </a:spcBef>
              <a:buClrTx/>
              <a:buSzTx/>
              <a:buFontTx/>
              <a:buNone/>
            </a:pPr>
            <a:r>
              <a:rPr lang="cs-CZ" altLang="en-US" sz="1600" b="1">
                <a:latin typeface="Century Gothic" pitchFamily="34" charset="0"/>
              </a:rPr>
              <a:t>ANALÝZA BUNĚČNÉHO FENOTYPU</a:t>
            </a:r>
            <a:endParaRPr lang="cs-CZ" altLang="en-US" sz="1600">
              <a:latin typeface="Century Gothic" pitchFamily="34" charset="0"/>
            </a:endParaRPr>
          </a:p>
          <a:p>
            <a:pPr>
              <a:spcBef>
                <a:spcPct val="0"/>
              </a:spcBef>
              <a:buClrTx/>
              <a:buSzTx/>
              <a:buFontTx/>
              <a:buNone/>
            </a:pPr>
            <a:r>
              <a:rPr lang="cs-CZ" altLang="en-US" sz="1600" b="1">
                <a:latin typeface="Century Gothic" pitchFamily="34" charset="0"/>
              </a:rPr>
              <a:t>imunofenotypizace pomocí CD antigenů</a:t>
            </a:r>
          </a:p>
          <a:p>
            <a:pPr>
              <a:spcBef>
                <a:spcPct val="0"/>
              </a:spcBef>
              <a:buClrTx/>
              <a:buSzTx/>
              <a:buFontTx/>
              <a:buNone/>
            </a:pPr>
            <a:r>
              <a:rPr lang="cs-CZ" altLang="en-US" sz="1600">
                <a:latin typeface="Century Gothic" pitchFamily="34" charset="0"/>
              </a:rPr>
              <a:t>(detekce diferenciačních a nádorových markerů)</a:t>
            </a:r>
            <a:endParaRPr lang="cs-CZ" altLang="en-US" sz="1600" b="1">
              <a:latin typeface="Century Gothic" pitchFamily="34" charset="0"/>
            </a:endParaRPr>
          </a:p>
          <a:p>
            <a:pPr>
              <a:spcBef>
                <a:spcPct val="0"/>
              </a:spcBef>
              <a:buClrTx/>
              <a:buSzTx/>
              <a:buFontTx/>
              <a:buNone/>
            </a:pPr>
            <a:r>
              <a:rPr lang="cs-CZ" altLang="en-US" sz="1600">
                <a:latin typeface="Century Gothic" pitchFamily="34" charset="0"/>
              </a:rPr>
              <a:t>detekce cytokinových receptorů</a:t>
            </a:r>
          </a:p>
          <a:p>
            <a:pPr>
              <a:spcBef>
                <a:spcPct val="0"/>
              </a:spcBef>
              <a:buClrTx/>
              <a:buSzTx/>
              <a:buFontTx/>
              <a:buNone/>
            </a:pPr>
            <a:endParaRPr lang="cs-CZ" altLang="en-US" sz="1600">
              <a:latin typeface="Century Gothic" pitchFamily="34" charset="0"/>
            </a:endParaRPr>
          </a:p>
          <a:p>
            <a:pPr>
              <a:spcBef>
                <a:spcPct val="0"/>
              </a:spcBef>
              <a:buClrTx/>
              <a:buSzTx/>
              <a:buFontTx/>
              <a:buNone/>
            </a:pPr>
            <a:r>
              <a:rPr lang="cs-CZ" altLang="en-US" sz="1600" b="1">
                <a:latin typeface="Century Gothic" pitchFamily="34" charset="0"/>
              </a:rPr>
              <a:t>CYTOGENETIKA</a:t>
            </a:r>
            <a:endParaRPr lang="cs-CZ" altLang="en-US" sz="1600">
              <a:latin typeface="Century Gothic" pitchFamily="34" charset="0"/>
            </a:endParaRPr>
          </a:p>
          <a:p>
            <a:pPr>
              <a:spcBef>
                <a:spcPct val="0"/>
              </a:spcBef>
              <a:buClrTx/>
              <a:buSzTx/>
              <a:buFontTx/>
              <a:buNone/>
            </a:pPr>
            <a:r>
              <a:rPr lang="cs-CZ" altLang="en-US" sz="1600">
                <a:latin typeface="Century Gothic" pitchFamily="34" charset="0"/>
              </a:rPr>
              <a:t>analýza chromozómů</a:t>
            </a:r>
          </a:p>
          <a:p>
            <a:pPr>
              <a:spcBef>
                <a:spcPct val="0"/>
              </a:spcBef>
              <a:buClrTx/>
              <a:buSzTx/>
              <a:buFontTx/>
              <a:buNone/>
            </a:pPr>
            <a:endParaRPr lang="cs-CZ" altLang="en-US" sz="1600">
              <a:latin typeface="Century Gothic" pitchFamily="34" charset="0"/>
            </a:endParaRPr>
          </a:p>
          <a:p>
            <a:pPr>
              <a:spcBef>
                <a:spcPct val="0"/>
              </a:spcBef>
              <a:buClrTx/>
              <a:buSzTx/>
              <a:buFontTx/>
              <a:buNone/>
            </a:pPr>
            <a:r>
              <a:rPr lang="cs-CZ" altLang="en-US" sz="1600" b="1">
                <a:latin typeface="Century Gothic" pitchFamily="34" charset="0"/>
              </a:rPr>
              <a:t>STUDIUM BUNĚČNÝCH FUNKCÍ</a:t>
            </a:r>
            <a:endParaRPr lang="cs-CZ" altLang="en-US" sz="1600">
              <a:latin typeface="Century Gothic" pitchFamily="34" charset="0"/>
            </a:endParaRPr>
          </a:p>
          <a:p>
            <a:pPr>
              <a:spcBef>
                <a:spcPct val="0"/>
              </a:spcBef>
              <a:buClrTx/>
              <a:buSzTx/>
              <a:buFontTx/>
              <a:buNone/>
            </a:pPr>
            <a:r>
              <a:rPr lang="cs-CZ" altLang="en-US" sz="1600" b="1">
                <a:latin typeface="Century Gothic" pitchFamily="34" charset="0"/>
              </a:rPr>
              <a:t>viabilita</a:t>
            </a:r>
            <a:endParaRPr lang="cs-CZ" altLang="en-US" sz="1600">
              <a:latin typeface="Century Gothic" pitchFamily="34" charset="0"/>
            </a:endParaRPr>
          </a:p>
          <a:p>
            <a:pPr>
              <a:spcBef>
                <a:spcPct val="0"/>
              </a:spcBef>
              <a:buClrTx/>
              <a:buSzTx/>
              <a:buFontTx/>
              <a:buNone/>
            </a:pPr>
            <a:r>
              <a:rPr lang="cs-CZ" altLang="en-US" sz="1600">
                <a:latin typeface="Century Gothic" pitchFamily="34" charset="0"/>
              </a:rPr>
              <a:t>stanovení intracelulárního pH</a:t>
            </a:r>
          </a:p>
          <a:p>
            <a:pPr>
              <a:spcBef>
                <a:spcPct val="0"/>
              </a:spcBef>
              <a:buClrTx/>
              <a:buSzTx/>
              <a:buFontTx/>
              <a:buNone/>
            </a:pPr>
            <a:r>
              <a:rPr lang="cs-CZ" altLang="en-US" sz="1600" b="1">
                <a:latin typeface="Century Gothic" pitchFamily="34" charset="0"/>
              </a:rPr>
              <a:t>analýza organel a cytoskeletu</a:t>
            </a:r>
          </a:p>
          <a:p>
            <a:pPr>
              <a:spcBef>
                <a:spcPct val="0"/>
              </a:spcBef>
              <a:buClrTx/>
              <a:buSzTx/>
              <a:buFontTx/>
              <a:buNone/>
            </a:pPr>
            <a:r>
              <a:rPr lang="cs-CZ" altLang="en-US" sz="1600" b="1">
                <a:latin typeface="Century Gothic" pitchFamily="34" charset="0"/>
              </a:rPr>
              <a:t>stanovení membránového potenciálu</a:t>
            </a:r>
            <a:endParaRPr lang="cs-CZ" altLang="en-US" sz="1600">
              <a:latin typeface="Century Gothic" pitchFamily="34" charset="0"/>
            </a:endParaRPr>
          </a:p>
          <a:p>
            <a:pPr>
              <a:spcBef>
                <a:spcPct val="0"/>
              </a:spcBef>
              <a:buClrTx/>
              <a:buSzTx/>
              <a:buFontTx/>
              <a:buNone/>
            </a:pPr>
            <a:r>
              <a:rPr lang="cs-CZ" altLang="en-US" sz="1600" b="1">
                <a:latin typeface="Century Gothic" pitchFamily="34" charset="0"/>
              </a:rPr>
              <a:t>oxidativní vzplanutí</a:t>
            </a:r>
            <a:endParaRPr lang="cs-CZ" altLang="en-US" sz="1600">
              <a:latin typeface="Century Gothic" pitchFamily="34" charset="0"/>
            </a:endParaRPr>
          </a:p>
          <a:p>
            <a:pPr>
              <a:spcBef>
                <a:spcPct val="0"/>
              </a:spcBef>
              <a:buClrTx/>
              <a:buSzTx/>
              <a:buFontTx/>
              <a:buNone/>
            </a:pPr>
            <a:r>
              <a:rPr lang="cs-CZ" altLang="en-US" sz="1600" b="1">
                <a:latin typeface="Century Gothic" pitchFamily="34" charset="0"/>
              </a:rPr>
              <a:t>stanovení intracelulárního Ca2+</a:t>
            </a:r>
            <a:r>
              <a:rPr lang="cs-CZ" altLang="en-US" sz="1600">
                <a:latin typeface="Century Gothic" pitchFamily="34" charset="0"/>
              </a:rPr>
              <a:t> </a:t>
            </a:r>
          </a:p>
          <a:p>
            <a:pPr>
              <a:spcBef>
                <a:spcPct val="0"/>
              </a:spcBef>
              <a:buClrTx/>
              <a:buSzTx/>
              <a:buFontTx/>
              <a:buNone/>
            </a:pPr>
            <a:r>
              <a:rPr lang="cs-CZ" altLang="en-US" sz="1600">
                <a:latin typeface="Century Gothic" pitchFamily="34" charset="0"/>
              </a:rPr>
              <a:t>stanovení intracelulárních cytokinů</a:t>
            </a:r>
          </a:p>
          <a:p>
            <a:pPr>
              <a:spcBef>
                <a:spcPct val="0"/>
              </a:spcBef>
              <a:buClrTx/>
              <a:buSzTx/>
              <a:buFontTx/>
              <a:buNone/>
            </a:pPr>
            <a:r>
              <a:rPr lang="cs-CZ" altLang="en-US" sz="1600">
                <a:latin typeface="Century Gothic" pitchFamily="34" charset="0"/>
              </a:rPr>
              <a:t>Natural Killer ligace značených buněk</a:t>
            </a:r>
          </a:p>
          <a:p>
            <a:pPr>
              <a:spcBef>
                <a:spcPct val="0"/>
              </a:spcBef>
              <a:buClrTx/>
              <a:buSzTx/>
              <a:buFontTx/>
              <a:buNone/>
            </a:pPr>
            <a:r>
              <a:rPr lang="cs-CZ" altLang="en-US" sz="1600">
                <a:latin typeface="Century Gothic" pitchFamily="34" charset="0"/>
              </a:rPr>
              <a:t>analýza reportérových genů</a:t>
            </a:r>
            <a:endParaRPr lang="cs-CZ" altLang="en-US" sz="1600">
              <a:latin typeface="Century Gothic CE" charset="-18"/>
            </a:endParaRPr>
          </a:p>
        </p:txBody>
      </p:sp>
      <p:sp>
        <p:nvSpPr>
          <p:cNvPr id="43011" name="Rectangle 4"/>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116013" y="188913"/>
            <a:ext cx="7829550" cy="1727200"/>
          </a:xfrm>
        </p:spPr>
        <p:txBody>
          <a:bodyPr/>
          <a:lstStyle/>
          <a:p>
            <a:pPr eaLnBrk="1" hangingPunct="1"/>
            <a:r>
              <a:rPr lang="en-US" altLang="en-US" sz="4000" dirty="0" err="1">
                <a:cs typeface="Times New Roman" pitchFamily="18" charset="0"/>
              </a:rPr>
              <a:t>Biologick</a:t>
            </a:r>
            <a:r>
              <a:rPr lang="cs-CZ" altLang="en-US" sz="4000" dirty="0">
                <a:cs typeface="Times New Roman" pitchFamily="18" charset="0"/>
              </a:rPr>
              <a:t>é aplikace průtokové </a:t>
            </a:r>
            <a:r>
              <a:rPr lang="cs-CZ" altLang="en-US" sz="4000" dirty="0" err="1">
                <a:cs typeface="Times New Roman" pitchFamily="18" charset="0"/>
              </a:rPr>
              <a:t>cytometrie</a:t>
            </a:r>
            <a:endParaRPr lang="cs-CZ" altLang="en-US" sz="2800" dirty="0"/>
          </a:p>
        </p:txBody>
      </p:sp>
      <p:sp>
        <p:nvSpPr>
          <p:cNvPr id="44035" name="Rectangle 3"/>
          <p:cNvSpPr>
            <a:spLocks noGrp="1" noChangeArrowheads="1"/>
          </p:cNvSpPr>
          <p:nvPr>
            <p:ph type="body" idx="1"/>
          </p:nvPr>
        </p:nvSpPr>
        <p:spPr>
          <a:xfrm>
            <a:off x="1116013" y="2276475"/>
            <a:ext cx="7772400" cy="4114800"/>
          </a:xfrm>
        </p:spPr>
        <p:txBody>
          <a:bodyPr/>
          <a:lstStyle/>
          <a:p>
            <a:pPr eaLnBrk="1" hangingPunct="1"/>
            <a:r>
              <a:rPr lang="cs-CZ" altLang="en-US" dirty="0">
                <a:latin typeface="Tahoma" pitchFamily="34" charset="0"/>
                <a:cs typeface="Times New Roman" pitchFamily="18" charset="0"/>
              </a:rPr>
              <a:t>analýza proliferace</a:t>
            </a:r>
            <a:endParaRPr lang="cs-CZ" altLang="en-US" sz="1800" dirty="0">
              <a:latin typeface="Tahoma" pitchFamily="34" charset="0"/>
              <a:cs typeface="Times New Roman" pitchFamily="18" charset="0"/>
            </a:endParaRPr>
          </a:p>
          <a:p>
            <a:pPr eaLnBrk="1" hangingPunct="1"/>
            <a:r>
              <a:rPr lang="cs-CZ" altLang="en-US" dirty="0">
                <a:latin typeface="Tahoma" pitchFamily="34" charset="0"/>
                <a:cs typeface="Times New Roman" pitchFamily="18" charset="0"/>
              </a:rPr>
              <a:t>fluorescenční proteiny</a:t>
            </a:r>
          </a:p>
        </p:txBody>
      </p:sp>
      <p:sp>
        <p:nvSpPr>
          <p:cNvPr id="44036" name="Rectangle 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725" y="692150"/>
            <a:ext cx="7935913" cy="540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49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6175" y="6381750"/>
            <a:ext cx="1414463"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08440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Buněčný cyklus</a:t>
            </a:r>
            <a:endParaRPr lang="en-US" dirty="0"/>
          </a:p>
        </p:txBody>
      </p:sp>
      <p:pic>
        <p:nvPicPr>
          <p:cNvPr id="76802"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4420057"/>
            <a:ext cx="3024336" cy="2196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descr="d:\powerpoint\figures\chapter18\18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1556792"/>
            <a:ext cx="5328592" cy="2425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27" descr="d:\powerpoint\figures\chapter17\171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3459257"/>
            <a:ext cx="2280444"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70201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1027" descr="d:\powerpoint\figures\chapter17\1708.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99857"/>
            <a:ext cx="8610600" cy="36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2" name="Picture 4" descr="http://i.imgur.com/iq9cbSw.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032" y="4293096"/>
            <a:ext cx="3876929" cy="2420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7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8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cs-CZ" altLang="en-US" sz="4000"/>
              <a:t>Co je důležité při přípravě vzorku a značení…</a:t>
            </a:r>
          </a:p>
        </p:txBody>
      </p:sp>
      <p:sp>
        <p:nvSpPr>
          <p:cNvPr id="45059" name="Rectangle 3"/>
          <p:cNvSpPr>
            <a:spLocks noGrp="1" noChangeArrowheads="1"/>
          </p:cNvSpPr>
          <p:nvPr>
            <p:ph type="body" idx="1"/>
          </p:nvPr>
        </p:nvSpPr>
        <p:spPr/>
        <p:txBody>
          <a:bodyPr/>
          <a:lstStyle/>
          <a:p>
            <a:pPr eaLnBrk="1" hangingPunct="1"/>
            <a:r>
              <a:rPr lang="cs-CZ" altLang="en-US" sz="2800"/>
              <a:t>Postup přípravy vzorku a značení nelze zobecnit – závisí na typu buněk a konkrétní analýze</a:t>
            </a:r>
          </a:p>
          <a:p>
            <a:pPr lvl="1" eaLnBrk="1" hangingPunct="1"/>
            <a:r>
              <a:rPr lang="cs-CZ" altLang="en-US" sz="2400"/>
              <a:t>suspenze jednotlivých buněk</a:t>
            </a:r>
          </a:p>
          <a:p>
            <a:pPr lvl="1" eaLnBrk="1" hangingPunct="1"/>
            <a:r>
              <a:rPr lang="cs-CZ" altLang="en-US" sz="2400"/>
              <a:t>vitální značení</a:t>
            </a:r>
          </a:p>
          <a:p>
            <a:pPr lvl="1" eaLnBrk="1" hangingPunct="1"/>
            <a:r>
              <a:rPr lang="cs-CZ" altLang="en-US" sz="2400"/>
              <a:t>fixace (etanol, formaldehyd)</a:t>
            </a:r>
          </a:p>
          <a:p>
            <a:pPr lvl="1" eaLnBrk="1" hangingPunct="1"/>
            <a:r>
              <a:rPr lang="cs-CZ" altLang="en-US" sz="2400"/>
              <a:t>permeabilizace (detergenty)</a:t>
            </a:r>
          </a:p>
          <a:p>
            <a:pPr lvl="1" eaLnBrk="1" hangingPunct="1"/>
            <a:r>
              <a:rPr lang="cs-CZ" altLang="en-US" sz="2400"/>
              <a:t>difúze</a:t>
            </a:r>
          </a:p>
          <a:p>
            <a:pPr lvl="1" eaLnBrk="1" hangingPunct="1"/>
            <a:r>
              <a:rPr lang="cs-CZ" altLang="en-US" sz="2400"/>
              <a:t>aktivní transport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1157288" y="120650"/>
            <a:ext cx="77152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4400" b="1">
                <a:solidFill>
                  <a:schemeClr val="tx2"/>
                </a:solidFill>
              </a:rPr>
              <a:t>Analýza buněčného cyklu</a:t>
            </a:r>
          </a:p>
        </p:txBody>
      </p:sp>
      <p:sp>
        <p:nvSpPr>
          <p:cNvPr id="456707" name="Rectangle 3"/>
          <p:cNvSpPr>
            <a:spLocks noChangeArrowheads="1"/>
          </p:cNvSpPr>
          <p:nvPr/>
        </p:nvSpPr>
        <p:spPr bwMode="auto">
          <a:xfrm>
            <a:off x="1085850" y="1052513"/>
            <a:ext cx="7791450" cy="534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Clr>
                <a:schemeClr val="tx2"/>
              </a:buClr>
              <a:buSzPct val="75000"/>
              <a:buFontTx/>
              <a:buChar char="•"/>
              <a:defRPr/>
            </a:pPr>
            <a:r>
              <a:rPr lang="cs-CZ" sz="2000">
                <a:effectLst>
                  <a:outerShdw blurRad="38100" dist="38100" dir="2700000" algn="tl">
                    <a:srgbClr val="C0C0C0"/>
                  </a:outerShdw>
                </a:effectLst>
                <a:latin typeface="Century Gothic" pitchFamily="34" charset="0"/>
              </a:rPr>
              <a:t>jedna z nejstarších aplikací flow cytometrie, stanovení fáze buněčného cyklu podle množství DNA</a:t>
            </a:r>
          </a:p>
          <a:p>
            <a:pPr marL="342900" indent="-342900">
              <a:spcBef>
                <a:spcPct val="20000"/>
              </a:spcBef>
              <a:buClr>
                <a:schemeClr val="tx2"/>
              </a:buClr>
              <a:buSzPct val="75000"/>
              <a:buFontTx/>
              <a:buChar char="•"/>
              <a:defRPr/>
            </a:pPr>
            <a:r>
              <a:rPr lang="en-US" sz="2000">
                <a:effectLst>
                  <a:outerShdw blurRad="38100" dist="38100" dir="2700000" algn="tl">
                    <a:srgbClr val="C0C0C0"/>
                  </a:outerShdw>
                </a:effectLst>
                <a:latin typeface="Century Gothic" pitchFamily="34" charset="0"/>
              </a:rPr>
              <a:t>pr</a:t>
            </a:r>
            <a:r>
              <a:rPr lang="cs-CZ" sz="2000">
                <a:effectLst>
                  <a:outerShdw blurRad="38100" dist="38100" dir="2700000" algn="tl">
                    <a:srgbClr val="C0C0C0"/>
                  </a:outerShdw>
                </a:effectLst>
                <a:latin typeface="Century Gothic" pitchFamily="34" charset="0"/>
              </a:rPr>
              <a:t>ůtoková cytometrie je vhodná metoda pro rychlou a přesnou determinaci buněčného cyklu</a:t>
            </a:r>
          </a:p>
          <a:p>
            <a:pPr marL="342900" indent="-342900">
              <a:spcBef>
                <a:spcPct val="20000"/>
              </a:spcBef>
              <a:buClr>
                <a:schemeClr val="tx2"/>
              </a:buClr>
              <a:buSzPct val="75000"/>
              <a:buFontTx/>
              <a:buChar char="•"/>
              <a:defRPr/>
            </a:pPr>
            <a:r>
              <a:rPr lang="cs-CZ" sz="2000">
                <a:effectLst>
                  <a:outerShdw blurRad="38100" dist="38100" dir="2700000" algn="tl">
                    <a:srgbClr val="C0C0C0"/>
                  </a:outerShdw>
                </a:effectLst>
                <a:latin typeface="Century Gothic" pitchFamily="34" charset="0"/>
              </a:rPr>
              <a:t>jednoduchým způsobem je DNA obarvena fluorescenční barvou specifickou pro DNA.</a:t>
            </a:r>
            <a:endParaRPr lang="cs-CZ" sz="2000" b="1">
              <a:solidFill>
                <a:schemeClr val="accent2"/>
              </a:solidFill>
              <a:effectLst>
                <a:outerShdw blurRad="38100" dist="38100" dir="2700000" algn="tl">
                  <a:srgbClr val="C0C0C0"/>
                </a:outerShdw>
              </a:effectLst>
              <a:latin typeface="Century Gothic" pitchFamily="34" charset="0"/>
            </a:endParaRPr>
          </a:p>
          <a:p>
            <a:pPr marL="342900" indent="-342900">
              <a:spcBef>
                <a:spcPct val="20000"/>
              </a:spcBef>
              <a:buClr>
                <a:schemeClr val="tx2"/>
              </a:buClr>
              <a:buSzPct val="75000"/>
              <a:buFontTx/>
              <a:buChar char="•"/>
              <a:defRPr/>
            </a:pPr>
            <a:r>
              <a:rPr lang="cs-CZ" sz="2000" u="sng">
                <a:solidFill>
                  <a:srgbClr val="FF0000"/>
                </a:solidFill>
                <a:effectLst>
                  <a:outerShdw blurRad="38100" dist="38100" dir="2700000" algn="tl">
                    <a:srgbClr val="C0C0C0"/>
                  </a:outerShdw>
                </a:effectLst>
                <a:latin typeface="Century Gothic" pitchFamily="34" charset="0"/>
              </a:rPr>
              <a:t>Propidium iodide</a:t>
            </a:r>
            <a:endParaRPr lang="en-US" sz="2000">
              <a:effectLst>
                <a:outerShdw blurRad="38100" dist="38100" dir="2700000" algn="tl">
                  <a:srgbClr val="C0C0C0"/>
                </a:outerShdw>
              </a:effectLst>
              <a:latin typeface="Century Gothic" pitchFamily="34" charset="0"/>
            </a:endParaRPr>
          </a:p>
          <a:p>
            <a:pPr marL="342900" indent="-342900">
              <a:spcBef>
                <a:spcPct val="20000"/>
              </a:spcBef>
              <a:buClr>
                <a:schemeClr val="tx2"/>
              </a:buClr>
              <a:buSzPct val="75000"/>
              <a:defRPr/>
            </a:pPr>
            <a:r>
              <a:rPr lang="en-US" sz="2000">
                <a:solidFill>
                  <a:srgbClr val="FF0000"/>
                </a:solidFill>
                <a:effectLst>
                  <a:outerShdw blurRad="38100" dist="38100" dir="2700000" algn="tl">
                    <a:srgbClr val="C0C0C0"/>
                  </a:outerShdw>
                </a:effectLst>
                <a:latin typeface="Century Gothic" pitchFamily="34" charset="0"/>
              </a:rPr>
              <a:t>	</a:t>
            </a:r>
            <a:r>
              <a:rPr lang="cs-CZ" sz="2000" u="sng">
                <a:solidFill>
                  <a:srgbClr val="FF0000"/>
                </a:solidFill>
                <a:effectLst>
                  <a:outerShdw blurRad="38100" dist="38100" dir="2700000" algn="tl">
                    <a:srgbClr val="C0C0C0"/>
                  </a:outerShdw>
                </a:effectLst>
                <a:latin typeface="Century Gothic" pitchFamily="34" charset="0"/>
              </a:rPr>
              <a:t>4′,6-diamidino-2-phenylindole (DAPI</a:t>
            </a:r>
            <a:r>
              <a:rPr lang="en-US" sz="2000" u="sng">
                <a:solidFill>
                  <a:srgbClr val="FF0000"/>
                </a:solidFill>
                <a:effectLst>
                  <a:outerShdw blurRad="38100" dist="38100" dir="2700000" algn="tl">
                    <a:srgbClr val="C0C0C0"/>
                  </a:outerShdw>
                </a:effectLst>
                <a:latin typeface="Century Gothic" pitchFamily="34" charset="0"/>
              </a:rPr>
              <a:t>)</a:t>
            </a:r>
            <a:endParaRPr lang="cs-CZ" sz="2000" u="sng">
              <a:solidFill>
                <a:srgbClr val="FF0000"/>
              </a:solidFill>
              <a:effectLst>
                <a:outerShdw blurRad="38100" dist="38100" dir="2700000" algn="tl">
                  <a:srgbClr val="C0C0C0"/>
                </a:outerShdw>
              </a:effectLst>
              <a:latin typeface="Century Gothic" pitchFamily="34" charset="0"/>
            </a:endParaRPr>
          </a:p>
          <a:p>
            <a:pPr marL="342900" indent="-342900">
              <a:spcBef>
                <a:spcPct val="20000"/>
              </a:spcBef>
              <a:buClr>
                <a:schemeClr val="tx2"/>
              </a:buClr>
              <a:buSzPct val="75000"/>
              <a:defRPr/>
            </a:pPr>
            <a:r>
              <a:rPr lang="en-US" sz="2000">
                <a:effectLst>
                  <a:outerShdw blurRad="38100" dist="38100" dir="2700000" algn="tl">
                    <a:srgbClr val="C0C0C0"/>
                  </a:outerShdw>
                </a:effectLst>
                <a:latin typeface="Century Gothic" pitchFamily="34" charset="0"/>
              </a:rPr>
              <a:t>	</a:t>
            </a:r>
            <a:r>
              <a:rPr lang="cs-CZ" sz="2000">
                <a:effectLst>
                  <a:outerShdw blurRad="38100" dist="38100" dir="2700000" algn="tl">
                    <a:srgbClr val="C0C0C0"/>
                  </a:outerShdw>
                </a:effectLst>
                <a:latin typeface="Century Gothic" pitchFamily="34" charset="0"/>
              </a:rPr>
              <a:t>- dramaticky zvyšují fluorescenci po vazbě na DNA. Je nutná permeabilizace cytoplasmatické membrány .</a:t>
            </a:r>
          </a:p>
          <a:p>
            <a:pPr marL="342900" indent="-342900">
              <a:spcBef>
                <a:spcPct val="20000"/>
              </a:spcBef>
              <a:buClr>
                <a:schemeClr val="tx2"/>
              </a:buClr>
              <a:buSzPct val="75000"/>
              <a:buFontTx/>
              <a:buChar char="•"/>
              <a:defRPr/>
            </a:pPr>
            <a:r>
              <a:rPr lang="cs-CZ" sz="2000" u="sng">
                <a:solidFill>
                  <a:srgbClr val="FF0000"/>
                </a:solidFill>
                <a:effectLst>
                  <a:outerShdw blurRad="38100" dist="38100" dir="2700000" algn="tl">
                    <a:srgbClr val="C0C0C0"/>
                  </a:outerShdw>
                </a:effectLst>
                <a:latin typeface="Century Gothic" pitchFamily="34" charset="0"/>
              </a:rPr>
              <a:t>Hoechst 33342</a:t>
            </a:r>
            <a:r>
              <a:rPr lang="cs-CZ" sz="2000" b="1">
                <a:solidFill>
                  <a:schemeClr val="accent2"/>
                </a:solidFill>
                <a:effectLst>
                  <a:outerShdw blurRad="38100" dist="38100" dir="2700000" algn="tl">
                    <a:srgbClr val="C0C0C0"/>
                  </a:outerShdw>
                </a:effectLst>
                <a:latin typeface="Century Gothic" pitchFamily="34" charset="0"/>
              </a:rPr>
              <a:t> </a:t>
            </a:r>
            <a:endParaRPr lang="en-US" sz="2000" b="1">
              <a:solidFill>
                <a:schemeClr val="accent2"/>
              </a:solidFill>
              <a:effectLst>
                <a:outerShdw blurRad="38100" dist="38100" dir="2700000" algn="tl">
                  <a:srgbClr val="C0C0C0"/>
                </a:outerShdw>
              </a:effectLst>
              <a:latin typeface="Century Gothic" pitchFamily="34" charset="0"/>
            </a:endParaRPr>
          </a:p>
          <a:p>
            <a:pPr marL="342900" indent="-342900">
              <a:spcBef>
                <a:spcPct val="20000"/>
              </a:spcBef>
              <a:buClr>
                <a:schemeClr val="tx2"/>
              </a:buClr>
              <a:buSzPct val="75000"/>
              <a:buFontTx/>
              <a:buChar char="•"/>
              <a:defRPr/>
            </a:pPr>
            <a:r>
              <a:rPr lang="cs-CZ" sz="2000" u="sng">
                <a:solidFill>
                  <a:srgbClr val="FF0000"/>
                </a:solidFill>
                <a:effectLst>
                  <a:outerShdw blurRad="38100" dist="38100" dir="2700000" algn="tl">
                    <a:srgbClr val="C0C0C0"/>
                  </a:outerShdw>
                </a:effectLst>
                <a:latin typeface="Century Gothic" pitchFamily="34" charset="0"/>
              </a:rPr>
              <a:t>Vybrant</a:t>
            </a:r>
            <a:r>
              <a:rPr lang="en-US" sz="2000" u="sng">
                <a:solidFill>
                  <a:srgbClr val="FF0000"/>
                </a:solidFill>
                <a:effectLst>
                  <a:outerShdw blurRad="38100" dist="38100" dir="2700000" algn="tl">
                    <a:srgbClr val="C0C0C0"/>
                  </a:outerShdw>
                </a:effectLst>
                <a:latin typeface="Century Gothic" pitchFamily="34" charset="0"/>
              </a:rPr>
              <a:t>®</a:t>
            </a:r>
            <a:r>
              <a:rPr lang="cs-CZ" sz="2000" u="sng">
                <a:solidFill>
                  <a:srgbClr val="FF0000"/>
                </a:solidFill>
                <a:effectLst>
                  <a:outerShdw blurRad="38100" dist="38100" dir="2700000" algn="tl">
                    <a:srgbClr val="C0C0C0"/>
                  </a:outerShdw>
                </a:effectLst>
                <a:latin typeface="Century Gothic" pitchFamily="34" charset="0"/>
              </a:rPr>
              <a:t> DyeCycle</a:t>
            </a:r>
            <a:r>
              <a:rPr lang="en-US" sz="2000" u="sng">
                <a:solidFill>
                  <a:srgbClr val="FF0000"/>
                </a:solidFill>
                <a:effectLst>
                  <a:outerShdw blurRad="38100" dist="38100" dir="2700000" algn="tl">
                    <a:srgbClr val="C0C0C0"/>
                  </a:outerShdw>
                </a:effectLst>
                <a:latin typeface="Century Gothic" pitchFamily="34" charset="0"/>
              </a:rPr>
              <a:t>™</a:t>
            </a:r>
          </a:p>
          <a:p>
            <a:pPr marL="342900" indent="-342900">
              <a:spcBef>
                <a:spcPct val="20000"/>
              </a:spcBef>
              <a:buClr>
                <a:schemeClr val="tx2"/>
              </a:buClr>
              <a:buSzPct val="75000"/>
              <a:buFontTx/>
              <a:buChar char="•"/>
              <a:defRPr/>
            </a:pPr>
            <a:r>
              <a:rPr lang="en-US" sz="2000" u="sng">
                <a:solidFill>
                  <a:srgbClr val="FF0000"/>
                </a:solidFill>
                <a:effectLst>
                  <a:outerShdw blurRad="38100" dist="38100" dir="2700000" algn="tl">
                    <a:srgbClr val="C0C0C0"/>
                  </a:outerShdw>
                </a:effectLst>
                <a:latin typeface="Century Gothic" pitchFamily="34" charset="0"/>
              </a:rPr>
              <a:t>DRAQ5</a:t>
            </a:r>
          </a:p>
          <a:p>
            <a:pPr marL="342900" indent="-342900">
              <a:spcBef>
                <a:spcPct val="20000"/>
              </a:spcBef>
              <a:buClr>
                <a:schemeClr val="tx2"/>
              </a:buClr>
              <a:buSzPct val="75000"/>
              <a:buFontTx/>
              <a:buChar char="•"/>
              <a:defRPr/>
            </a:pPr>
            <a:r>
              <a:rPr lang="cs-CZ" sz="2000" u="sng">
                <a:solidFill>
                  <a:srgbClr val="FF0000"/>
                </a:solidFill>
                <a:effectLst>
                  <a:outerShdw blurRad="38100" dist="38100" dir="2700000" algn="tl">
                    <a:srgbClr val="C0C0C0"/>
                  </a:outerShdw>
                </a:effectLst>
                <a:latin typeface="Century Gothic" pitchFamily="34" charset="0"/>
              </a:rPr>
              <a:t>Quaternary benzo[c]phenanthridine alkaloids (QBAs) </a:t>
            </a:r>
            <a:endParaRPr lang="en-US" sz="2000" u="sng">
              <a:solidFill>
                <a:srgbClr val="FF0000"/>
              </a:solidFill>
              <a:effectLst>
                <a:outerShdw blurRad="38100" dist="38100" dir="2700000" algn="tl">
                  <a:srgbClr val="C0C0C0"/>
                </a:outerShdw>
              </a:effectLst>
              <a:latin typeface="Century Gothic" pitchFamily="34" charset="0"/>
            </a:endParaRPr>
          </a:p>
          <a:p>
            <a:pPr marL="342900" indent="-342900">
              <a:spcBef>
                <a:spcPct val="20000"/>
              </a:spcBef>
              <a:buClr>
                <a:schemeClr val="tx2"/>
              </a:buClr>
              <a:buSzPct val="75000"/>
              <a:defRPr/>
            </a:pPr>
            <a:r>
              <a:rPr lang="cs-CZ">
                <a:effectLst>
                  <a:outerShdw blurRad="38100" dist="38100" dir="2700000" algn="tl">
                    <a:srgbClr val="C0C0C0"/>
                  </a:outerShdw>
                </a:effectLst>
              </a:rPr>
              <a:t>I. Slaninova, J. Slanina and E. Taborska, "Quaternary benzo[c]phenanthridine alkaloids--novel cell permeant and red fluorescing DNA probes," </a:t>
            </a:r>
            <a:r>
              <a:rPr lang="cs-CZ" i="1">
                <a:effectLst>
                  <a:outerShdw blurRad="38100" dist="38100" dir="2700000" algn="tl">
                    <a:srgbClr val="C0C0C0"/>
                  </a:outerShdw>
                </a:effectLst>
              </a:rPr>
              <a:t>Cytometry A</a:t>
            </a:r>
            <a:r>
              <a:rPr lang="cs-CZ">
                <a:effectLst>
                  <a:outerShdw blurRad="38100" dist="38100" dir="2700000" algn="tl">
                    <a:srgbClr val="C0C0C0"/>
                  </a:outerShdw>
                </a:effectLst>
              </a:rPr>
              <a:t>, vol. 71, no. 9, pp. 700-708, 2007.</a:t>
            </a:r>
            <a:endParaRPr lang="cs-CZ" sz="2000">
              <a:solidFill>
                <a:srgbClr val="FF0000"/>
              </a:solidFill>
              <a:effectLst>
                <a:outerShdw blurRad="38100" dist="38100" dir="2700000" algn="tl">
                  <a:srgbClr val="C0C0C0"/>
                </a:outerShdw>
              </a:effectLst>
              <a:latin typeface="Century Gothic" pitchFamily="34" charset="0"/>
            </a:endParaRPr>
          </a:p>
          <a:p>
            <a:pPr marL="342900" indent="-342900">
              <a:spcBef>
                <a:spcPct val="20000"/>
              </a:spcBef>
              <a:buClr>
                <a:schemeClr val="tx2"/>
              </a:buClr>
              <a:buSzPct val="75000"/>
              <a:defRPr/>
            </a:pPr>
            <a:r>
              <a:rPr lang="cs-CZ" sz="2000">
                <a:effectLst>
                  <a:outerShdw blurRad="38100" dist="38100" dir="2700000" algn="tl">
                    <a:srgbClr val="C0C0C0"/>
                  </a:outerShdw>
                </a:effectLst>
                <a:latin typeface="Century Gothic" pitchFamily="34" charset="0"/>
              </a:rPr>
              <a:t>	- m</a:t>
            </a:r>
            <a:r>
              <a:rPr lang="en-US" sz="2000">
                <a:effectLst>
                  <a:outerShdw blurRad="38100" dist="38100" dir="2700000" algn="tl">
                    <a:srgbClr val="C0C0C0"/>
                  </a:outerShdw>
                </a:effectLst>
                <a:latin typeface="Century Gothic" pitchFamily="34" charset="0"/>
              </a:rPr>
              <a:t>ohou</a:t>
            </a:r>
            <a:r>
              <a:rPr lang="cs-CZ" sz="2000">
                <a:effectLst>
                  <a:outerShdw blurRad="38100" dist="38100" dir="2700000" algn="tl">
                    <a:srgbClr val="C0C0C0"/>
                  </a:outerShdw>
                </a:effectLst>
                <a:latin typeface="Century Gothic" pitchFamily="34" charset="0"/>
              </a:rPr>
              <a:t> být používán</a:t>
            </a:r>
            <a:r>
              <a:rPr lang="en-US" sz="2000">
                <a:effectLst>
                  <a:outerShdw blurRad="38100" dist="38100" dir="2700000" algn="tl">
                    <a:srgbClr val="C0C0C0"/>
                  </a:outerShdw>
                </a:effectLst>
                <a:latin typeface="Century Gothic" pitchFamily="34" charset="0"/>
              </a:rPr>
              <a:t>y</a:t>
            </a:r>
            <a:r>
              <a:rPr lang="cs-CZ" sz="2000">
                <a:effectLst>
                  <a:outerShdw blurRad="38100" dist="38100" dir="2700000" algn="tl">
                    <a:srgbClr val="C0C0C0"/>
                  </a:outerShdw>
                </a:effectLst>
                <a:latin typeface="Century Gothic" pitchFamily="34" charset="0"/>
              </a:rPr>
              <a:t> pro značení viabilních buněk.</a:t>
            </a:r>
          </a:p>
        </p:txBody>
      </p:sp>
      <p:sp>
        <p:nvSpPr>
          <p:cNvPr id="46084" name="Rectangle 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7106" name="Freeform 2"/>
          <p:cNvSpPr>
            <a:spLocks/>
          </p:cNvSpPr>
          <p:nvPr/>
        </p:nvSpPr>
        <p:spPr bwMode="auto">
          <a:xfrm>
            <a:off x="3738563" y="2073275"/>
            <a:ext cx="4962525" cy="3024188"/>
          </a:xfrm>
          <a:custGeom>
            <a:avLst/>
            <a:gdLst>
              <a:gd name="T0" fmla="*/ 0 w 3126"/>
              <a:gd name="T1" fmla="*/ 0 h 1905"/>
              <a:gd name="T2" fmla="*/ 2147483647 w 3126"/>
              <a:gd name="T3" fmla="*/ 0 h 1905"/>
              <a:gd name="T4" fmla="*/ 2147483647 w 3126"/>
              <a:gd name="T5" fmla="*/ 2147483647 h 1905"/>
              <a:gd name="T6" fmla="*/ 0 w 3126"/>
              <a:gd name="T7" fmla="*/ 2147483647 h 1905"/>
              <a:gd name="T8" fmla="*/ 0 w 3126"/>
              <a:gd name="T9" fmla="*/ 0 h 19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6" h="1905">
                <a:moveTo>
                  <a:pt x="0" y="0"/>
                </a:moveTo>
                <a:lnTo>
                  <a:pt x="3125" y="0"/>
                </a:lnTo>
                <a:lnTo>
                  <a:pt x="3125" y="1904"/>
                </a:lnTo>
                <a:lnTo>
                  <a:pt x="0" y="1904"/>
                </a:lnTo>
                <a:lnTo>
                  <a:pt x="0" y="0"/>
                </a:lnTo>
              </a:path>
            </a:pathLst>
          </a:custGeom>
          <a:solidFill>
            <a:srgbClr val="00279F"/>
          </a:solidFill>
          <a:ln w="12700" cap="rnd" cmpd="sng">
            <a:solidFill>
              <a:srgbClr val="B1F3FF"/>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07" name="Freeform 3"/>
          <p:cNvSpPr>
            <a:spLocks/>
          </p:cNvSpPr>
          <p:nvPr/>
        </p:nvSpPr>
        <p:spPr bwMode="auto">
          <a:xfrm>
            <a:off x="7027863" y="4514850"/>
            <a:ext cx="268287" cy="554038"/>
          </a:xfrm>
          <a:custGeom>
            <a:avLst/>
            <a:gdLst>
              <a:gd name="T0" fmla="*/ 0 w 169"/>
              <a:gd name="T1" fmla="*/ 2147483647 h 349"/>
              <a:gd name="T2" fmla="*/ 2147483647 w 169"/>
              <a:gd name="T3" fmla="*/ 0 h 349"/>
              <a:gd name="T4" fmla="*/ 2147483647 w 169"/>
              <a:gd name="T5" fmla="*/ 2147483647 h 349"/>
              <a:gd name="T6" fmla="*/ 2147483647 w 169"/>
              <a:gd name="T7" fmla="*/ 2147483647 h 349"/>
              <a:gd name="T8" fmla="*/ 2147483647 w 169"/>
              <a:gd name="T9" fmla="*/ 2147483647 h 349"/>
              <a:gd name="T10" fmla="*/ 2147483647 w 169"/>
              <a:gd name="T11" fmla="*/ 2147483647 h 349"/>
              <a:gd name="T12" fmla="*/ 0 w 169"/>
              <a:gd name="T13" fmla="*/ 2147483647 h 3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9" h="349">
                <a:moveTo>
                  <a:pt x="0" y="348"/>
                </a:moveTo>
                <a:lnTo>
                  <a:pt x="60" y="0"/>
                </a:lnTo>
                <a:lnTo>
                  <a:pt x="96" y="114"/>
                </a:lnTo>
                <a:lnTo>
                  <a:pt x="126" y="252"/>
                </a:lnTo>
                <a:lnTo>
                  <a:pt x="168" y="330"/>
                </a:lnTo>
                <a:lnTo>
                  <a:pt x="162" y="348"/>
                </a:lnTo>
                <a:lnTo>
                  <a:pt x="0" y="348"/>
                </a:lnTo>
              </a:path>
            </a:pathLst>
          </a:custGeom>
          <a:pattFill prst="smGrid">
            <a:fgClr>
              <a:schemeClr val="bg2"/>
            </a:fgClr>
            <a:bgClr>
              <a:srgbClr val="FD8B00"/>
            </a:bgClr>
          </a:patt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08" name="Freeform 4"/>
          <p:cNvSpPr>
            <a:spLocks/>
          </p:cNvSpPr>
          <p:nvPr/>
        </p:nvSpPr>
        <p:spPr bwMode="auto">
          <a:xfrm>
            <a:off x="5605463" y="4762500"/>
            <a:ext cx="1462087" cy="325438"/>
          </a:xfrm>
          <a:custGeom>
            <a:avLst/>
            <a:gdLst>
              <a:gd name="T0" fmla="*/ 0 w 921"/>
              <a:gd name="T1" fmla="*/ 0 h 205"/>
              <a:gd name="T2" fmla="*/ 2147483647 w 921"/>
              <a:gd name="T3" fmla="*/ 2147483647 h 205"/>
              <a:gd name="T4" fmla="*/ 2147483647 w 921"/>
              <a:gd name="T5" fmla="*/ 2147483647 h 205"/>
              <a:gd name="T6" fmla="*/ 2147483647 w 921"/>
              <a:gd name="T7" fmla="*/ 2147483647 h 205"/>
              <a:gd name="T8" fmla="*/ 0 w 921"/>
              <a:gd name="T9" fmla="*/ 0 h 2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1" h="205">
                <a:moveTo>
                  <a:pt x="0" y="0"/>
                </a:moveTo>
                <a:lnTo>
                  <a:pt x="53" y="204"/>
                </a:lnTo>
                <a:lnTo>
                  <a:pt x="893" y="204"/>
                </a:lnTo>
                <a:lnTo>
                  <a:pt x="920" y="56"/>
                </a:lnTo>
                <a:lnTo>
                  <a:pt x="0" y="0"/>
                </a:lnTo>
              </a:path>
            </a:pathLst>
          </a:custGeom>
          <a:pattFill prst="wdUpDiag">
            <a:fgClr>
              <a:srgbClr val="00CCFF"/>
            </a:fgClr>
            <a:bgClr>
              <a:schemeClr val="tx1"/>
            </a:bgClr>
          </a:pattFill>
          <a:ln w="50800" cap="rnd" cmpd="sng">
            <a:solidFill>
              <a:srgbClr val="FFFFFF"/>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09" name="Freeform 5"/>
          <p:cNvSpPr>
            <a:spLocks/>
          </p:cNvSpPr>
          <p:nvPr/>
        </p:nvSpPr>
        <p:spPr bwMode="auto">
          <a:xfrm>
            <a:off x="5122863" y="2227263"/>
            <a:ext cx="569912" cy="2860675"/>
          </a:xfrm>
          <a:custGeom>
            <a:avLst/>
            <a:gdLst>
              <a:gd name="T0" fmla="*/ 0 w 359"/>
              <a:gd name="T1" fmla="*/ 2147483647 h 1802"/>
              <a:gd name="T2" fmla="*/ 2147483647 w 359"/>
              <a:gd name="T3" fmla="*/ 2147483647 h 1802"/>
              <a:gd name="T4" fmla="*/ 2147483647 w 359"/>
              <a:gd name="T5" fmla="*/ 2147483647 h 1802"/>
              <a:gd name="T6" fmla="*/ 2147483647 w 359"/>
              <a:gd name="T7" fmla="*/ 2147483647 h 1802"/>
              <a:gd name="T8" fmla="*/ 2147483647 w 359"/>
              <a:gd name="T9" fmla="*/ 2147483647 h 1802"/>
              <a:gd name="T10" fmla="*/ 2147483647 w 359"/>
              <a:gd name="T11" fmla="*/ 0 h 1802"/>
              <a:gd name="T12" fmla="*/ 2147483647 w 359"/>
              <a:gd name="T13" fmla="*/ 2147483647 h 1802"/>
              <a:gd name="T14" fmla="*/ 2147483647 w 359"/>
              <a:gd name="T15" fmla="*/ 2147483647 h 1802"/>
              <a:gd name="T16" fmla="*/ 2147483647 w 359"/>
              <a:gd name="T17" fmla="*/ 2147483647 h 1802"/>
              <a:gd name="T18" fmla="*/ 2147483647 w 359"/>
              <a:gd name="T19" fmla="*/ 2147483647 h 1802"/>
              <a:gd name="T20" fmla="*/ 2147483647 w 359"/>
              <a:gd name="T21" fmla="*/ 2147483647 h 1802"/>
              <a:gd name="T22" fmla="*/ 0 w 359"/>
              <a:gd name="T23" fmla="*/ 2147483647 h 18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9" h="1802">
                <a:moveTo>
                  <a:pt x="0" y="1801"/>
                </a:moveTo>
                <a:lnTo>
                  <a:pt x="76" y="1495"/>
                </a:lnTo>
                <a:lnTo>
                  <a:pt x="112" y="874"/>
                </a:lnTo>
                <a:lnTo>
                  <a:pt x="121" y="368"/>
                </a:lnTo>
                <a:lnTo>
                  <a:pt x="134" y="62"/>
                </a:lnTo>
                <a:lnTo>
                  <a:pt x="160" y="0"/>
                </a:lnTo>
                <a:lnTo>
                  <a:pt x="190" y="113"/>
                </a:lnTo>
                <a:lnTo>
                  <a:pt x="215" y="563"/>
                </a:lnTo>
                <a:lnTo>
                  <a:pt x="257" y="1238"/>
                </a:lnTo>
                <a:lnTo>
                  <a:pt x="275" y="1483"/>
                </a:lnTo>
                <a:lnTo>
                  <a:pt x="358" y="1801"/>
                </a:lnTo>
                <a:lnTo>
                  <a:pt x="0" y="1801"/>
                </a:lnTo>
              </a:path>
            </a:pathLst>
          </a:custGeom>
          <a:solidFill>
            <a:schemeClr val="folHlink"/>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0" name="Oval 6"/>
          <p:cNvSpPr>
            <a:spLocks noChangeArrowheads="1"/>
          </p:cNvSpPr>
          <p:nvPr/>
        </p:nvSpPr>
        <p:spPr bwMode="auto">
          <a:xfrm>
            <a:off x="947738" y="941388"/>
            <a:ext cx="2406650" cy="2433637"/>
          </a:xfrm>
          <a:prstGeom prst="ellipse">
            <a:avLst/>
          </a:prstGeom>
          <a:gradFill rotWithShape="0">
            <a:gsLst>
              <a:gs pos="0">
                <a:srgbClr val="063DE8"/>
              </a:gs>
              <a:gs pos="100000">
                <a:srgbClr val="0531BA"/>
              </a:gs>
            </a:gsLst>
            <a:path path="shape">
              <a:fillToRect l="50000" t="50000" r="50000" b="50000"/>
            </a:path>
          </a:gradFill>
          <a:ln w="127000">
            <a:solidFill>
              <a:srgbClr val="E697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47111" name="Oval 7"/>
          <p:cNvSpPr>
            <a:spLocks noChangeArrowheads="1"/>
          </p:cNvSpPr>
          <p:nvPr/>
        </p:nvSpPr>
        <p:spPr bwMode="auto">
          <a:xfrm>
            <a:off x="1012825" y="1023938"/>
            <a:ext cx="2271713" cy="2271712"/>
          </a:xfrm>
          <a:prstGeom prst="ellipse">
            <a:avLst/>
          </a:prstGeom>
          <a:gradFill rotWithShape="0">
            <a:gsLst>
              <a:gs pos="0">
                <a:srgbClr val="063DE8"/>
              </a:gs>
              <a:gs pos="100000">
                <a:srgbClr val="0531BA"/>
              </a:gs>
            </a:gsLst>
            <a:path path="shape">
              <a:fillToRect l="50000" t="50000" r="50000" b="50000"/>
            </a:path>
          </a:gradFill>
          <a:ln w="127000">
            <a:solidFill>
              <a:srgbClr val="E697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47112" name="Freeform 8"/>
          <p:cNvSpPr>
            <a:spLocks/>
          </p:cNvSpPr>
          <p:nvPr/>
        </p:nvSpPr>
        <p:spPr bwMode="auto">
          <a:xfrm>
            <a:off x="890588" y="1817688"/>
            <a:ext cx="1612900" cy="1609725"/>
          </a:xfrm>
          <a:custGeom>
            <a:avLst/>
            <a:gdLst>
              <a:gd name="T0" fmla="*/ 2147483647 w 1016"/>
              <a:gd name="T1" fmla="*/ 2147483647 h 1014"/>
              <a:gd name="T2" fmla="*/ 0 w 1016"/>
              <a:gd name="T3" fmla="*/ 2147483647 h 1014"/>
              <a:gd name="T4" fmla="*/ 2147483647 w 1016"/>
              <a:gd name="T5" fmla="*/ 2147483647 h 1014"/>
              <a:gd name="T6" fmla="*/ 2147483647 w 1016"/>
              <a:gd name="T7" fmla="*/ 2147483647 h 1014"/>
              <a:gd name="T8" fmla="*/ 2147483647 w 1016"/>
              <a:gd name="T9" fmla="*/ 2147483647 h 1014"/>
              <a:gd name="T10" fmla="*/ 2147483647 w 1016"/>
              <a:gd name="T11" fmla="*/ 2147483647 h 1014"/>
              <a:gd name="T12" fmla="*/ 2147483647 w 1016"/>
              <a:gd name="T13" fmla="*/ 2147483647 h 1014"/>
              <a:gd name="T14" fmla="*/ 2147483647 w 1016"/>
              <a:gd name="T15" fmla="*/ 2147483647 h 1014"/>
              <a:gd name="T16" fmla="*/ 2147483647 w 1016"/>
              <a:gd name="T17" fmla="*/ 2147483647 h 1014"/>
              <a:gd name="T18" fmla="*/ 2147483647 w 1016"/>
              <a:gd name="T19" fmla="*/ 2147483647 h 1014"/>
              <a:gd name="T20" fmla="*/ 2147483647 w 1016"/>
              <a:gd name="T21" fmla="*/ 2147483647 h 1014"/>
              <a:gd name="T22" fmla="*/ 2147483647 w 1016"/>
              <a:gd name="T23" fmla="*/ 2147483647 h 1014"/>
              <a:gd name="T24" fmla="*/ 2147483647 w 1016"/>
              <a:gd name="T25" fmla="*/ 2147483647 h 1014"/>
              <a:gd name="T26" fmla="*/ 2147483647 w 1016"/>
              <a:gd name="T27" fmla="*/ 2147483647 h 1014"/>
              <a:gd name="T28" fmla="*/ 2147483647 w 1016"/>
              <a:gd name="T29" fmla="*/ 2147483647 h 1014"/>
              <a:gd name="T30" fmla="*/ 2147483647 w 1016"/>
              <a:gd name="T31" fmla="*/ 2147483647 h 1014"/>
              <a:gd name="T32" fmla="*/ 2147483647 w 1016"/>
              <a:gd name="T33" fmla="*/ 2147483647 h 1014"/>
              <a:gd name="T34" fmla="*/ 2147483647 w 1016"/>
              <a:gd name="T35" fmla="*/ 2147483647 h 1014"/>
              <a:gd name="T36" fmla="*/ 2147483647 w 1016"/>
              <a:gd name="T37" fmla="*/ 2147483647 h 1014"/>
              <a:gd name="T38" fmla="*/ 2147483647 w 1016"/>
              <a:gd name="T39" fmla="*/ 2147483647 h 1014"/>
              <a:gd name="T40" fmla="*/ 2147483647 w 1016"/>
              <a:gd name="T41" fmla="*/ 2147483647 h 1014"/>
              <a:gd name="T42" fmla="*/ 2147483647 w 1016"/>
              <a:gd name="T43" fmla="*/ 0 h 10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16" h="1014">
                <a:moveTo>
                  <a:pt x="7" y="138"/>
                </a:moveTo>
                <a:lnTo>
                  <a:pt x="0" y="290"/>
                </a:lnTo>
                <a:lnTo>
                  <a:pt x="24" y="408"/>
                </a:lnTo>
                <a:lnTo>
                  <a:pt x="67" y="536"/>
                </a:lnTo>
                <a:lnTo>
                  <a:pt x="157" y="692"/>
                </a:lnTo>
                <a:lnTo>
                  <a:pt x="278" y="824"/>
                </a:lnTo>
                <a:lnTo>
                  <a:pt x="432" y="929"/>
                </a:lnTo>
                <a:lnTo>
                  <a:pt x="601" y="991"/>
                </a:lnTo>
                <a:lnTo>
                  <a:pt x="736" y="1013"/>
                </a:lnTo>
                <a:lnTo>
                  <a:pt x="863" y="1013"/>
                </a:lnTo>
                <a:lnTo>
                  <a:pt x="1015" y="980"/>
                </a:lnTo>
                <a:lnTo>
                  <a:pt x="998" y="877"/>
                </a:lnTo>
                <a:lnTo>
                  <a:pt x="792" y="909"/>
                </a:lnTo>
                <a:lnTo>
                  <a:pt x="601" y="881"/>
                </a:lnTo>
                <a:lnTo>
                  <a:pt x="438" y="811"/>
                </a:lnTo>
                <a:lnTo>
                  <a:pt x="331" y="729"/>
                </a:lnTo>
                <a:lnTo>
                  <a:pt x="244" y="630"/>
                </a:lnTo>
                <a:lnTo>
                  <a:pt x="206" y="577"/>
                </a:lnTo>
                <a:lnTo>
                  <a:pt x="122" y="373"/>
                </a:lnTo>
                <a:lnTo>
                  <a:pt x="105" y="198"/>
                </a:lnTo>
                <a:lnTo>
                  <a:pt x="124" y="49"/>
                </a:lnTo>
                <a:lnTo>
                  <a:pt x="28" y="0"/>
                </a:lnTo>
              </a:path>
            </a:pathLst>
          </a:custGeom>
          <a:pattFill prst="wdUpDiag">
            <a:fgClr>
              <a:srgbClr val="00CCFF"/>
            </a:fgClr>
            <a:bgClr>
              <a:schemeClr val="tx1"/>
            </a:bgClr>
          </a:patt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3" name="Freeform 9"/>
          <p:cNvSpPr>
            <a:spLocks/>
          </p:cNvSpPr>
          <p:nvPr/>
        </p:nvSpPr>
        <p:spPr bwMode="auto">
          <a:xfrm>
            <a:off x="2462213" y="966788"/>
            <a:ext cx="960437" cy="2422525"/>
          </a:xfrm>
          <a:custGeom>
            <a:avLst/>
            <a:gdLst>
              <a:gd name="T0" fmla="*/ 2147483647 w 605"/>
              <a:gd name="T1" fmla="*/ 0 h 1526"/>
              <a:gd name="T2" fmla="*/ 2147483647 w 605"/>
              <a:gd name="T3" fmla="*/ 2147483647 h 1526"/>
              <a:gd name="T4" fmla="*/ 2147483647 w 605"/>
              <a:gd name="T5" fmla="*/ 2147483647 h 1526"/>
              <a:gd name="T6" fmla="*/ 2147483647 w 605"/>
              <a:gd name="T7" fmla="*/ 2147483647 h 1526"/>
              <a:gd name="T8" fmla="*/ 2147483647 w 605"/>
              <a:gd name="T9" fmla="*/ 2147483647 h 1526"/>
              <a:gd name="T10" fmla="*/ 2147483647 w 605"/>
              <a:gd name="T11" fmla="*/ 2147483647 h 1526"/>
              <a:gd name="T12" fmla="*/ 2147483647 w 605"/>
              <a:gd name="T13" fmla="*/ 2147483647 h 1526"/>
              <a:gd name="T14" fmla="*/ 2147483647 w 605"/>
              <a:gd name="T15" fmla="*/ 2147483647 h 1526"/>
              <a:gd name="T16" fmla="*/ 2147483647 w 605"/>
              <a:gd name="T17" fmla="*/ 2147483647 h 1526"/>
              <a:gd name="T18" fmla="*/ 2147483647 w 605"/>
              <a:gd name="T19" fmla="*/ 2147483647 h 1526"/>
              <a:gd name="T20" fmla="*/ 2147483647 w 605"/>
              <a:gd name="T21" fmla="*/ 2147483647 h 1526"/>
              <a:gd name="T22" fmla="*/ 2147483647 w 605"/>
              <a:gd name="T23" fmla="*/ 2147483647 h 1526"/>
              <a:gd name="T24" fmla="*/ 2147483647 w 605"/>
              <a:gd name="T25" fmla="*/ 2147483647 h 1526"/>
              <a:gd name="T26" fmla="*/ 2147483647 w 605"/>
              <a:gd name="T27" fmla="*/ 2147483647 h 1526"/>
              <a:gd name="T28" fmla="*/ 2147483647 w 605"/>
              <a:gd name="T29" fmla="*/ 2147483647 h 1526"/>
              <a:gd name="T30" fmla="*/ 2147483647 w 605"/>
              <a:gd name="T31" fmla="*/ 2147483647 h 1526"/>
              <a:gd name="T32" fmla="*/ 2147483647 w 605"/>
              <a:gd name="T33" fmla="*/ 2147483647 h 1526"/>
              <a:gd name="T34" fmla="*/ 2147483647 w 605"/>
              <a:gd name="T35" fmla="*/ 2147483647 h 1526"/>
              <a:gd name="T36" fmla="*/ 2147483647 w 605"/>
              <a:gd name="T37" fmla="*/ 2147483647 h 1526"/>
              <a:gd name="T38" fmla="*/ 2147483647 w 605"/>
              <a:gd name="T39" fmla="*/ 2147483647 h 1526"/>
              <a:gd name="T40" fmla="*/ 2147483647 w 605"/>
              <a:gd name="T41" fmla="*/ 2147483647 h 1526"/>
              <a:gd name="T42" fmla="*/ 2147483647 w 605"/>
              <a:gd name="T43" fmla="*/ 2147483647 h 1526"/>
              <a:gd name="T44" fmla="*/ 0 w 605"/>
              <a:gd name="T45" fmla="*/ 2147483647 h 1526"/>
              <a:gd name="T46" fmla="*/ 2147483647 w 605"/>
              <a:gd name="T47" fmla="*/ 2147483647 h 1526"/>
              <a:gd name="T48" fmla="*/ 2147483647 w 605"/>
              <a:gd name="T49" fmla="*/ 2147483647 h 1526"/>
              <a:gd name="T50" fmla="*/ 2147483647 w 605"/>
              <a:gd name="T51" fmla="*/ 2147483647 h 1526"/>
              <a:gd name="T52" fmla="*/ 2147483647 w 605"/>
              <a:gd name="T53" fmla="*/ 2147483647 h 1526"/>
              <a:gd name="T54" fmla="*/ 2147483647 w 605"/>
              <a:gd name="T55" fmla="*/ 2147483647 h 1526"/>
              <a:gd name="T56" fmla="*/ 2147483647 w 605"/>
              <a:gd name="T57" fmla="*/ 2147483647 h 1526"/>
              <a:gd name="T58" fmla="*/ 2147483647 w 605"/>
              <a:gd name="T59" fmla="*/ 2147483647 h 1526"/>
              <a:gd name="T60" fmla="*/ 2147483647 w 605"/>
              <a:gd name="T61" fmla="*/ 2147483647 h 1526"/>
              <a:gd name="T62" fmla="*/ 2147483647 w 605"/>
              <a:gd name="T63" fmla="*/ 2147483647 h 1526"/>
              <a:gd name="T64" fmla="*/ 2147483647 w 605"/>
              <a:gd name="T65" fmla="*/ 2147483647 h 1526"/>
              <a:gd name="T66" fmla="*/ 2147483647 w 605"/>
              <a:gd name="T67" fmla="*/ 2147483647 h 1526"/>
              <a:gd name="T68" fmla="*/ 2147483647 w 605"/>
              <a:gd name="T69" fmla="*/ 2147483647 h 1526"/>
              <a:gd name="T70" fmla="*/ 2147483647 w 605"/>
              <a:gd name="T71" fmla="*/ 2147483647 h 1526"/>
              <a:gd name="T72" fmla="*/ 2147483647 w 605"/>
              <a:gd name="T73" fmla="*/ 2147483647 h 1526"/>
              <a:gd name="T74" fmla="*/ 2147483647 w 605"/>
              <a:gd name="T75" fmla="*/ 2147483647 h 1526"/>
              <a:gd name="T76" fmla="*/ 2147483647 w 605"/>
              <a:gd name="T77" fmla="*/ 2147483647 h 1526"/>
              <a:gd name="T78" fmla="*/ 2147483647 w 605"/>
              <a:gd name="T79" fmla="*/ 2147483647 h 1526"/>
              <a:gd name="T80" fmla="*/ 2147483647 w 605"/>
              <a:gd name="T81" fmla="*/ 2147483647 h 1526"/>
              <a:gd name="T82" fmla="*/ 2147483647 w 605"/>
              <a:gd name="T83" fmla="*/ 2147483647 h 1526"/>
              <a:gd name="T84" fmla="*/ 2147483647 w 605"/>
              <a:gd name="T85" fmla="*/ 2147483647 h 1526"/>
              <a:gd name="T86" fmla="*/ 2147483647 w 605"/>
              <a:gd name="T87" fmla="*/ 2147483647 h 1526"/>
              <a:gd name="T88" fmla="*/ 2147483647 w 605"/>
              <a:gd name="T89" fmla="*/ 2147483647 h 1526"/>
              <a:gd name="T90" fmla="*/ 2147483647 w 605"/>
              <a:gd name="T91" fmla="*/ 2147483647 h 1526"/>
              <a:gd name="T92" fmla="*/ 2147483647 w 605"/>
              <a:gd name="T93" fmla="*/ 2147483647 h 1526"/>
              <a:gd name="T94" fmla="*/ 2147483647 w 605"/>
              <a:gd name="T95" fmla="*/ 2147483647 h 1526"/>
              <a:gd name="T96" fmla="*/ 2147483647 w 605"/>
              <a:gd name="T97" fmla="*/ 0 h 152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05" h="1526">
                <a:moveTo>
                  <a:pt x="91" y="0"/>
                </a:moveTo>
                <a:lnTo>
                  <a:pt x="33" y="128"/>
                </a:lnTo>
                <a:lnTo>
                  <a:pt x="109" y="157"/>
                </a:lnTo>
                <a:lnTo>
                  <a:pt x="175" y="190"/>
                </a:lnTo>
                <a:lnTo>
                  <a:pt x="234" y="236"/>
                </a:lnTo>
                <a:lnTo>
                  <a:pt x="282" y="281"/>
                </a:lnTo>
                <a:lnTo>
                  <a:pt x="332" y="341"/>
                </a:lnTo>
                <a:lnTo>
                  <a:pt x="371" y="398"/>
                </a:lnTo>
                <a:lnTo>
                  <a:pt x="404" y="457"/>
                </a:lnTo>
                <a:lnTo>
                  <a:pt x="440" y="551"/>
                </a:lnTo>
                <a:lnTo>
                  <a:pt x="455" y="630"/>
                </a:lnTo>
                <a:lnTo>
                  <a:pt x="467" y="740"/>
                </a:lnTo>
                <a:lnTo>
                  <a:pt x="472" y="827"/>
                </a:lnTo>
                <a:lnTo>
                  <a:pt x="452" y="908"/>
                </a:lnTo>
                <a:lnTo>
                  <a:pt x="422" y="1011"/>
                </a:lnTo>
                <a:lnTo>
                  <a:pt x="390" y="1082"/>
                </a:lnTo>
                <a:lnTo>
                  <a:pt x="343" y="1152"/>
                </a:lnTo>
                <a:lnTo>
                  <a:pt x="301" y="1201"/>
                </a:lnTo>
                <a:lnTo>
                  <a:pt x="237" y="1263"/>
                </a:lnTo>
                <a:lnTo>
                  <a:pt x="177" y="1313"/>
                </a:lnTo>
                <a:lnTo>
                  <a:pt x="113" y="1348"/>
                </a:lnTo>
                <a:lnTo>
                  <a:pt x="60" y="1372"/>
                </a:lnTo>
                <a:lnTo>
                  <a:pt x="0" y="1392"/>
                </a:lnTo>
                <a:lnTo>
                  <a:pt x="34" y="1525"/>
                </a:lnTo>
                <a:lnTo>
                  <a:pt x="114" y="1496"/>
                </a:lnTo>
                <a:lnTo>
                  <a:pt x="192" y="1457"/>
                </a:lnTo>
                <a:lnTo>
                  <a:pt x="257" y="1419"/>
                </a:lnTo>
                <a:lnTo>
                  <a:pt x="310" y="1376"/>
                </a:lnTo>
                <a:lnTo>
                  <a:pt x="381" y="1312"/>
                </a:lnTo>
                <a:lnTo>
                  <a:pt x="434" y="1246"/>
                </a:lnTo>
                <a:lnTo>
                  <a:pt x="491" y="1167"/>
                </a:lnTo>
                <a:lnTo>
                  <a:pt x="530" y="1084"/>
                </a:lnTo>
                <a:lnTo>
                  <a:pt x="551" y="1037"/>
                </a:lnTo>
                <a:lnTo>
                  <a:pt x="569" y="991"/>
                </a:lnTo>
                <a:lnTo>
                  <a:pt x="585" y="939"/>
                </a:lnTo>
                <a:lnTo>
                  <a:pt x="600" y="840"/>
                </a:lnTo>
                <a:lnTo>
                  <a:pt x="604" y="732"/>
                </a:lnTo>
                <a:lnTo>
                  <a:pt x="597" y="643"/>
                </a:lnTo>
                <a:lnTo>
                  <a:pt x="583" y="565"/>
                </a:lnTo>
                <a:lnTo>
                  <a:pt x="556" y="482"/>
                </a:lnTo>
                <a:lnTo>
                  <a:pt x="530" y="399"/>
                </a:lnTo>
                <a:lnTo>
                  <a:pt x="482" y="323"/>
                </a:lnTo>
                <a:lnTo>
                  <a:pt x="441" y="255"/>
                </a:lnTo>
                <a:lnTo>
                  <a:pt x="370" y="178"/>
                </a:lnTo>
                <a:lnTo>
                  <a:pt x="317" y="132"/>
                </a:lnTo>
                <a:lnTo>
                  <a:pt x="257" y="85"/>
                </a:lnTo>
                <a:lnTo>
                  <a:pt x="190" y="43"/>
                </a:lnTo>
                <a:lnTo>
                  <a:pt x="123" y="12"/>
                </a:lnTo>
                <a:lnTo>
                  <a:pt x="91" y="0"/>
                </a:lnTo>
              </a:path>
            </a:pathLst>
          </a:custGeom>
          <a:solidFill>
            <a:schemeClr val="folHlink"/>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4" name="Freeform 10"/>
          <p:cNvSpPr>
            <a:spLocks/>
          </p:cNvSpPr>
          <p:nvPr/>
        </p:nvSpPr>
        <p:spPr bwMode="auto">
          <a:xfrm>
            <a:off x="928688" y="898525"/>
            <a:ext cx="1001712" cy="1001713"/>
          </a:xfrm>
          <a:custGeom>
            <a:avLst/>
            <a:gdLst>
              <a:gd name="T0" fmla="*/ 2147483647 w 631"/>
              <a:gd name="T1" fmla="*/ 2147483647 h 631"/>
              <a:gd name="T2" fmla="*/ 0 w 631"/>
              <a:gd name="T3" fmla="*/ 2147483647 h 631"/>
              <a:gd name="T4" fmla="*/ 2147483647 w 631"/>
              <a:gd name="T5" fmla="*/ 2147483647 h 631"/>
              <a:gd name="T6" fmla="*/ 2147483647 w 631"/>
              <a:gd name="T7" fmla="*/ 2147483647 h 631"/>
              <a:gd name="T8" fmla="*/ 2147483647 w 631"/>
              <a:gd name="T9" fmla="*/ 2147483647 h 631"/>
              <a:gd name="T10" fmla="*/ 2147483647 w 631"/>
              <a:gd name="T11" fmla="*/ 2147483647 h 631"/>
              <a:gd name="T12" fmla="*/ 2147483647 w 631"/>
              <a:gd name="T13" fmla="*/ 2147483647 h 631"/>
              <a:gd name="T14" fmla="*/ 2147483647 w 631"/>
              <a:gd name="T15" fmla="*/ 2147483647 h 631"/>
              <a:gd name="T16" fmla="*/ 2147483647 w 631"/>
              <a:gd name="T17" fmla="*/ 2147483647 h 631"/>
              <a:gd name="T18" fmla="*/ 2147483647 w 631"/>
              <a:gd name="T19" fmla="*/ 2147483647 h 631"/>
              <a:gd name="T20" fmla="*/ 2147483647 w 631"/>
              <a:gd name="T21" fmla="*/ 2147483647 h 631"/>
              <a:gd name="T22" fmla="*/ 2147483647 w 631"/>
              <a:gd name="T23" fmla="*/ 2147483647 h 631"/>
              <a:gd name="T24" fmla="*/ 2147483647 w 631"/>
              <a:gd name="T25" fmla="*/ 2147483647 h 631"/>
              <a:gd name="T26" fmla="*/ 2147483647 w 631"/>
              <a:gd name="T27" fmla="*/ 2147483647 h 631"/>
              <a:gd name="T28" fmla="*/ 2147483647 w 631"/>
              <a:gd name="T29" fmla="*/ 0 h 631"/>
              <a:gd name="T30" fmla="*/ 2147483647 w 631"/>
              <a:gd name="T31" fmla="*/ 2147483647 h 631"/>
              <a:gd name="T32" fmla="*/ 2147483647 w 631"/>
              <a:gd name="T33" fmla="*/ 2147483647 h 631"/>
              <a:gd name="T34" fmla="*/ 2147483647 w 631"/>
              <a:gd name="T35" fmla="*/ 2147483647 h 631"/>
              <a:gd name="T36" fmla="*/ 2147483647 w 631"/>
              <a:gd name="T37" fmla="*/ 2147483647 h 631"/>
              <a:gd name="T38" fmla="*/ 2147483647 w 631"/>
              <a:gd name="T39" fmla="*/ 2147483647 h 631"/>
              <a:gd name="T40" fmla="*/ 2147483647 w 631"/>
              <a:gd name="T41" fmla="*/ 2147483647 h 631"/>
              <a:gd name="T42" fmla="*/ 2147483647 w 631"/>
              <a:gd name="T43" fmla="*/ 2147483647 h 631"/>
              <a:gd name="T44" fmla="*/ 2147483647 w 631"/>
              <a:gd name="T45" fmla="*/ 2147483647 h 631"/>
              <a:gd name="T46" fmla="*/ 2147483647 w 631"/>
              <a:gd name="T47" fmla="*/ 2147483647 h 631"/>
              <a:gd name="T48" fmla="*/ 2147483647 w 631"/>
              <a:gd name="T49" fmla="*/ 2147483647 h 631"/>
              <a:gd name="T50" fmla="*/ 2147483647 w 631"/>
              <a:gd name="T51" fmla="*/ 2147483647 h 63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31" h="631">
                <a:moveTo>
                  <a:pt x="117" y="630"/>
                </a:moveTo>
                <a:lnTo>
                  <a:pt x="0" y="565"/>
                </a:lnTo>
                <a:lnTo>
                  <a:pt x="23" y="497"/>
                </a:lnTo>
                <a:lnTo>
                  <a:pt x="44" y="441"/>
                </a:lnTo>
                <a:lnTo>
                  <a:pt x="90" y="360"/>
                </a:lnTo>
                <a:lnTo>
                  <a:pt x="138" y="293"/>
                </a:lnTo>
                <a:lnTo>
                  <a:pt x="184" y="238"/>
                </a:lnTo>
                <a:lnTo>
                  <a:pt x="241" y="180"/>
                </a:lnTo>
                <a:lnTo>
                  <a:pt x="319" y="120"/>
                </a:lnTo>
                <a:lnTo>
                  <a:pt x="399" y="72"/>
                </a:lnTo>
                <a:lnTo>
                  <a:pt x="459" y="44"/>
                </a:lnTo>
                <a:lnTo>
                  <a:pt x="511" y="22"/>
                </a:lnTo>
                <a:lnTo>
                  <a:pt x="543" y="12"/>
                </a:lnTo>
                <a:lnTo>
                  <a:pt x="568" y="4"/>
                </a:lnTo>
                <a:lnTo>
                  <a:pt x="598" y="0"/>
                </a:lnTo>
                <a:lnTo>
                  <a:pt x="630" y="135"/>
                </a:lnTo>
                <a:lnTo>
                  <a:pt x="567" y="153"/>
                </a:lnTo>
                <a:lnTo>
                  <a:pt x="462" y="196"/>
                </a:lnTo>
                <a:lnTo>
                  <a:pt x="391" y="240"/>
                </a:lnTo>
                <a:lnTo>
                  <a:pt x="340" y="272"/>
                </a:lnTo>
                <a:lnTo>
                  <a:pt x="282" y="329"/>
                </a:lnTo>
                <a:lnTo>
                  <a:pt x="236" y="381"/>
                </a:lnTo>
                <a:lnTo>
                  <a:pt x="195" y="442"/>
                </a:lnTo>
                <a:lnTo>
                  <a:pt x="158" y="512"/>
                </a:lnTo>
                <a:lnTo>
                  <a:pt x="134" y="567"/>
                </a:lnTo>
                <a:lnTo>
                  <a:pt x="117" y="630"/>
                </a:lnTo>
              </a:path>
            </a:pathLst>
          </a:custGeom>
          <a:pattFill prst="smGrid">
            <a:fgClr>
              <a:schemeClr val="bg2"/>
            </a:fgClr>
            <a:bgClr>
              <a:srgbClr val="FD8B00"/>
            </a:bgClr>
          </a:patt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5" name="Freeform 11"/>
          <p:cNvSpPr>
            <a:spLocks/>
          </p:cNvSpPr>
          <p:nvPr/>
        </p:nvSpPr>
        <p:spPr bwMode="auto">
          <a:xfrm>
            <a:off x="1833563" y="862013"/>
            <a:ext cx="785812" cy="303212"/>
          </a:xfrm>
          <a:custGeom>
            <a:avLst/>
            <a:gdLst>
              <a:gd name="T0" fmla="*/ 0 w 495"/>
              <a:gd name="T1" fmla="*/ 2147483647 h 191"/>
              <a:gd name="T2" fmla="*/ 2147483647 w 495"/>
              <a:gd name="T3" fmla="*/ 2147483647 h 191"/>
              <a:gd name="T4" fmla="*/ 2147483647 w 495"/>
              <a:gd name="T5" fmla="*/ 2147483647 h 191"/>
              <a:gd name="T6" fmla="*/ 2147483647 w 495"/>
              <a:gd name="T7" fmla="*/ 2147483647 h 191"/>
              <a:gd name="T8" fmla="*/ 2147483647 w 495"/>
              <a:gd name="T9" fmla="*/ 2147483647 h 191"/>
              <a:gd name="T10" fmla="*/ 2147483647 w 495"/>
              <a:gd name="T11" fmla="*/ 2147483647 h 191"/>
              <a:gd name="T12" fmla="*/ 2147483647 w 495"/>
              <a:gd name="T13" fmla="*/ 2147483647 h 191"/>
              <a:gd name="T14" fmla="*/ 2147483647 w 495"/>
              <a:gd name="T15" fmla="*/ 2147483647 h 191"/>
              <a:gd name="T16" fmla="*/ 2147483647 w 495"/>
              <a:gd name="T17" fmla="*/ 2147483647 h 191"/>
              <a:gd name="T18" fmla="*/ 2147483647 w 495"/>
              <a:gd name="T19" fmla="*/ 2147483647 h 191"/>
              <a:gd name="T20" fmla="*/ 2147483647 w 495"/>
              <a:gd name="T21" fmla="*/ 2147483647 h 191"/>
              <a:gd name="T22" fmla="*/ 2147483647 w 495"/>
              <a:gd name="T23" fmla="*/ 2147483647 h 191"/>
              <a:gd name="T24" fmla="*/ 2147483647 w 495"/>
              <a:gd name="T25" fmla="*/ 2147483647 h 191"/>
              <a:gd name="T26" fmla="*/ 2147483647 w 495"/>
              <a:gd name="T27" fmla="*/ 2147483647 h 191"/>
              <a:gd name="T28" fmla="*/ 2147483647 w 495"/>
              <a:gd name="T29" fmla="*/ 0 h 191"/>
              <a:gd name="T30" fmla="*/ 2147483647 w 495"/>
              <a:gd name="T31" fmla="*/ 0 h 191"/>
              <a:gd name="T32" fmla="*/ 2147483647 w 495"/>
              <a:gd name="T33" fmla="*/ 2147483647 h 191"/>
              <a:gd name="T34" fmla="*/ 0 w 495"/>
              <a:gd name="T35" fmla="*/ 2147483647 h 19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95" h="191">
                <a:moveTo>
                  <a:pt x="0" y="27"/>
                </a:moveTo>
                <a:lnTo>
                  <a:pt x="37" y="163"/>
                </a:lnTo>
                <a:lnTo>
                  <a:pt x="84" y="155"/>
                </a:lnTo>
                <a:lnTo>
                  <a:pt x="138" y="151"/>
                </a:lnTo>
                <a:lnTo>
                  <a:pt x="195" y="143"/>
                </a:lnTo>
                <a:lnTo>
                  <a:pt x="264" y="151"/>
                </a:lnTo>
                <a:lnTo>
                  <a:pt x="332" y="160"/>
                </a:lnTo>
                <a:lnTo>
                  <a:pt x="383" y="173"/>
                </a:lnTo>
                <a:lnTo>
                  <a:pt x="434" y="190"/>
                </a:lnTo>
                <a:lnTo>
                  <a:pt x="494" y="63"/>
                </a:lnTo>
                <a:lnTo>
                  <a:pt x="455" y="42"/>
                </a:lnTo>
                <a:lnTo>
                  <a:pt x="401" y="28"/>
                </a:lnTo>
                <a:lnTo>
                  <a:pt x="349" y="15"/>
                </a:lnTo>
                <a:lnTo>
                  <a:pt x="305" y="6"/>
                </a:lnTo>
                <a:lnTo>
                  <a:pt x="238" y="0"/>
                </a:lnTo>
                <a:lnTo>
                  <a:pt x="160" y="0"/>
                </a:lnTo>
                <a:lnTo>
                  <a:pt x="79" y="10"/>
                </a:lnTo>
                <a:lnTo>
                  <a:pt x="0" y="27"/>
                </a:lnTo>
              </a:path>
            </a:pathLst>
          </a:custGeom>
          <a:pattFill prst="dashVert">
            <a:fgClr>
              <a:schemeClr val="bg2"/>
            </a:fgClr>
            <a:bgClr>
              <a:srgbClr val="FD8B00"/>
            </a:bgClr>
          </a:patt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6" name="Rectangle 12"/>
          <p:cNvSpPr>
            <a:spLocks noChangeArrowheads="1"/>
          </p:cNvSpPr>
          <p:nvPr/>
        </p:nvSpPr>
        <p:spPr bwMode="auto">
          <a:xfrm>
            <a:off x="3219450" y="1511300"/>
            <a:ext cx="1135063" cy="17462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457741" name="Rectangle 13"/>
          <p:cNvSpPr>
            <a:spLocks noChangeArrowheads="1"/>
          </p:cNvSpPr>
          <p:nvPr/>
        </p:nvSpPr>
        <p:spPr bwMode="auto">
          <a:xfrm>
            <a:off x="1285875" y="1295400"/>
            <a:ext cx="6477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200" b="1">
                <a:solidFill>
                  <a:srgbClr val="FFFF00"/>
                </a:solidFill>
                <a:effectLst>
                  <a:outerShdw blurRad="38100" dist="38100" dir="2700000" algn="tl">
                    <a:srgbClr val="000000"/>
                  </a:outerShdw>
                </a:effectLst>
                <a:latin typeface="Arial" pitchFamily="34" charset="0"/>
              </a:rPr>
              <a:t>G</a:t>
            </a:r>
            <a:r>
              <a:rPr lang="cs-CZ" sz="3200" b="1" baseline="-25000">
                <a:solidFill>
                  <a:srgbClr val="FFFF00"/>
                </a:solidFill>
                <a:effectLst>
                  <a:outerShdw blurRad="38100" dist="38100" dir="2700000" algn="tl">
                    <a:srgbClr val="000000"/>
                  </a:outerShdw>
                </a:effectLst>
                <a:latin typeface="Arial" pitchFamily="34" charset="0"/>
              </a:rPr>
              <a:t>2</a:t>
            </a:r>
          </a:p>
        </p:txBody>
      </p:sp>
      <p:sp>
        <p:nvSpPr>
          <p:cNvPr id="457742" name="Rectangle 14"/>
          <p:cNvSpPr>
            <a:spLocks noChangeArrowheads="1"/>
          </p:cNvSpPr>
          <p:nvPr/>
        </p:nvSpPr>
        <p:spPr bwMode="auto">
          <a:xfrm>
            <a:off x="1917700" y="1009650"/>
            <a:ext cx="5222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200" b="1">
                <a:solidFill>
                  <a:srgbClr val="FFFF00"/>
                </a:solidFill>
                <a:effectLst>
                  <a:outerShdw blurRad="38100" dist="38100" dir="2700000" algn="tl">
                    <a:srgbClr val="000000"/>
                  </a:outerShdw>
                </a:effectLst>
                <a:latin typeface="Arial" pitchFamily="34" charset="0"/>
              </a:rPr>
              <a:t>M</a:t>
            </a:r>
          </a:p>
        </p:txBody>
      </p:sp>
      <p:sp>
        <p:nvSpPr>
          <p:cNvPr id="457743" name="Rectangle 15"/>
          <p:cNvSpPr>
            <a:spLocks noChangeArrowheads="1"/>
          </p:cNvSpPr>
          <p:nvPr/>
        </p:nvSpPr>
        <p:spPr bwMode="auto">
          <a:xfrm>
            <a:off x="4038600" y="1077913"/>
            <a:ext cx="5953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800" b="1">
                <a:solidFill>
                  <a:srgbClr val="FFFF00"/>
                </a:solidFill>
                <a:effectLst>
                  <a:outerShdw blurRad="38100" dist="38100" dir="2700000" algn="tl">
                    <a:srgbClr val="000000"/>
                  </a:outerShdw>
                </a:effectLst>
                <a:latin typeface="Arial" pitchFamily="34" charset="0"/>
              </a:rPr>
              <a:t>G</a:t>
            </a:r>
            <a:r>
              <a:rPr lang="cs-CZ" sz="2800" b="1" baseline="-25000">
                <a:solidFill>
                  <a:srgbClr val="FFFF00"/>
                </a:solidFill>
                <a:effectLst>
                  <a:outerShdw blurRad="38100" dist="38100" dir="2700000" algn="tl">
                    <a:srgbClr val="000000"/>
                  </a:outerShdw>
                </a:effectLst>
                <a:latin typeface="Arial" pitchFamily="34" charset="0"/>
              </a:rPr>
              <a:t>0</a:t>
            </a:r>
          </a:p>
        </p:txBody>
      </p:sp>
      <p:sp>
        <p:nvSpPr>
          <p:cNvPr id="457744" name="Rectangle 16"/>
          <p:cNvSpPr>
            <a:spLocks noChangeArrowheads="1"/>
          </p:cNvSpPr>
          <p:nvPr/>
        </p:nvSpPr>
        <p:spPr bwMode="auto">
          <a:xfrm>
            <a:off x="2697163" y="1922463"/>
            <a:ext cx="5953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800" b="1">
                <a:solidFill>
                  <a:srgbClr val="FFFF00"/>
                </a:solidFill>
                <a:effectLst>
                  <a:outerShdw blurRad="38100" dist="38100" dir="2700000" algn="tl">
                    <a:srgbClr val="000000"/>
                  </a:outerShdw>
                </a:effectLst>
                <a:latin typeface="Arial" pitchFamily="34" charset="0"/>
              </a:rPr>
              <a:t>G</a:t>
            </a:r>
            <a:r>
              <a:rPr lang="cs-CZ" sz="2800" b="1" baseline="-25000">
                <a:solidFill>
                  <a:srgbClr val="FFFF00"/>
                </a:solidFill>
                <a:effectLst>
                  <a:outerShdw blurRad="38100" dist="38100" dir="2700000" algn="tl">
                    <a:srgbClr val="000000"/>
                  </a:outerShdw>
                </a:effectLst>
                <a:latin typeface="Arial" pitchFamily="34" charset="0"/>
              </a:rPr>
              <a:t>1</a:t>
            </a:r>
          </a:p>
        </p:txBody>
      </p:sp>
      <p:sp>
        <p:nvSpPr>
          <p:cNvPr id="457745" name="Rectangle 17"/>
          <p:cNvSpPr>
            <a:spLocks noChangeArrowheads="1"/>
          </p:cNvSpPr>
          <p:nvPr/>
        </p:nvSpPr>
        <p:spPr bwMode="auto">
          <a:xfrm>
            <a:off x="1317625" y="2490788"/>
            <a:ext cx="438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600" b="1">
                <a:solidFill>
                  <a:srgbClr val="FFFF00"/>
                </a:solidFill>
                <a:effectLst>
                  <a:outerShdw blurRad="38100" dist="38100" dir="2700000" algn="tl">
                    <a:srgbClr val="000000"/>
                  </a:outerShdw>
                </a:effectLst>
                <a:latin typeface="Arial" pitchFamily="34" charset="0"/>
              </a:rPr>
              <a:t>s</a:t>
            </a:r>
          </a:p>
        </p:txBody>
      </p:sp>
      <p:sp>
        <p:nvSpPr>
          <p:cNvPr id="47122" name="Rectangle 18"/>
          <p:cNvSpPr>
            <a:spLocks noChangeArrowheads="1"/>
          </p:cNvSpPr>
          <p:nvPr/>
        </p:nvSpPr>
        <p:spPr bwMode="auto">
          <a:xfrm>
            <a:off x="3663950" y="5189538"/>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0</a:t>
            </a:r>
          </a:p>
        </p:txBody>
      </p:sp>
      <p:sp>
        <p:nvSpPr>
          <p:cNvPr id="47123" name="Rectangle 19"/>
          <p:cNvSpPr>
            <a:spLocks noChangeArrowheads="1"/>
          </p:cNvSpPr>
          <p:nvPr/>
        </p:nvSpPr>
        <p:spPr bwMode="auto">
          <a:xfrm>
            <a:off x="4438650"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 200</a:t>
            </a:r>
          </a:p>
        </p:txBody>
      </p:sp>
      <p:sp>
        <p:nvSpPr>
          <p:cNvPr id="47124" name="Rectangle 20"/>
          <p:cNvSpPr>
            <a:spLocks noChangeArrowheads="1"/>
          </p:cNvSpPr>
          <p:nvPr/>
        </p:nvSpPr>
        <p:spPr bwMode="auto">
          <a:xfrm>
            <a:off x="5408613"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 400</a:t>
            </a:r>
          </a:p>
        </p:txBody>
      </p:sp>
      <p:sp>
        <p:nvSpPr>
          <p:cNvPr id="47125" name="Rectangle 21"/>
          <p:cNvSpPr>
            <a:spLocks noChangeArrowheads="1"/>
          </p:cNvSpPr>
          <p:nvPr/>
        </p:nvSpPr>
        <p:spPr bwMode="auto">
          <a:xfrm>
            <a:off x="6380163"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 600</a:t>
            </a:r>
          </a:p>
        </p:txBody>
      </p:sp>
      <p:sp>
        <p:nvSpPr>
          <p:cNvPr id="47126" name="Rectangle 22"/>
          <p:cNvSpPr>
            <a:spLocks noChangeArrowheads="1"/>
          </p:cNvSpPr>
          <p:nvPr/>
        </p:nvSpPr>
        <p:spPr bwMode="auto">
          <a:xfrm>
            <a:off x="7342188"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 800</a:t>
            </a:r>
          </a:p>
        </p:txBody>
      </p:sp>
      <p:sp>
        <p:nvSpPr>
          <p:cNvPr id="47127" name="Rectangle 23"/>
          <p:cNvSpPr>
            <a:spLocks noChangeArrowheads="1"/>
          </p:cNvSpPr>
          <p:nvPr/>
        </p:nvSpPr>
        <p:spPr bwMode="auto">
          <a:xfrm>
            <a:off x="8313738" y="5189538"/>
            <a:ext cx="5794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1000</a:t>
            </a:r>
          </a:p>
        </p:txBody>
      </p:sp>
      <p:sp>
        <p:nvSpPr>
          <p:cNvPr id="47128" name="Line 24"/>
          <p:cNvSpPr>
            <a:spLocks noChangeShapeType="1"/>
          </p:cNvSpPr>
          <p:nvPr/>
        </p:nvSpPr>
        <p:spPr bwMode="auto">
          <a:xfrm>
            <a:off x="4224338"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29" name="Line 25"/>
          <p:cNvSpPr>
            <a:spLocks noChangeShapeType="1"/>
          </p:cNvSpPr>
          <p:nvPr/>
        </p:nvSpPr>
        <p:spPr bwMode="auto">
          <a:xfrm>
            <a:off x="4711700" y="5130800"/>
            <a:ext cx="0" cy="47625"/>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0" name="Line 26"/>
          <p:cNvSpPr>
            <a:spLocks noChangeShapeType="1"/>
          </p:cNvSpPr>
          <p:nvPr/>
        </p:nvSpPr>
        <p:spPr bwMode="auto">
          <a:xfrm>
            <a:off x="7610475"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1" name="Line 27"/>
          <p:cNvSpPr>
            <a:spLocks noChangeShapeType="1"/>
          </p:cNvSpPr>
          <p:nvPr/>
        </p:nvSpPr>
        <p:spPr bwMode="auto">
          <a:xfrm>
            <a:off x="8093075"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2" name="Line 28"/>
          <p:cNvSpPr>
            <a:spLocks noChangeShapeType="1"/>
          </p:cNvSpPr>
          <p:nvPr/>
        </p:nvSpPr>
        <p:spPr bwMode="auto">
          <a:xfrm>
            <a:off x="8582025"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3" name="Line 29"/>
          <p:cNvSpPr>
            <a:spLocks noChangeShapeType="1"/>
          </p:cNvSpPr>
          <p:nvPr/>
        </p:nvSpPr>
        <p:spPr bwMode="auto">
          <a:xfrm>
            <a:off x="5184775" y="5103813"/>
            <a:ext cx="0" cy="58737"/>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4" name="Line 30"/>
          <p:cNvSpPr>
            <a:spLocks noChangeShapeType="1"/>
          </p:cNvSpPr>
          <p:nvPr/>
        </p:nvSpPr>
        <p:spPr bwMode="auto">
          <a:xfrm>
            <a:off x="5708650" y="5094288"/>
            <a:ext cx="0" cy="58737"/>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5" name="Line 31"/>
          <p:cNvSpPr>
            <a:spLocks noChangeShapeType="1"/>
          </p:cNvSpPr>
          <p:nvPr/>
        </p:nvSpPr>
        <p:spPr bwMode="auto">
          <a:xfrm>
            <a:off x="6178550" y="5094288"/>
            <a:ext cx="0" cy="53975"/>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6" name="Line 32"/>
          <p:cNvSpPr>
            <a:spLocks noChangeShapeType="1"/>
          </p:cNvSpPr>
          <p:nvPr/>
        </p:nvSpPr>
        <p:spPr bwMode="auto">
          <a:xfrm>
            <a:off x="6664325" y="5094288"/>
            <a:ext cx="3175" cy="65087"/>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7" name="Line 33"/>
          <p:cNvSpPr>
            <a:spLocks noChangeShapeType="1"/>
          </p:cNvSpPr>
          <p:nvPr/>
        </p:nvSpPr>
        <p:spPr bwMode="auto">
          <a:xfrm>
            <a:off x="3741738" y="5108575"/>
            <a:ext cx="0" cy="47625"/>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8" name="Line 34"/>
          <p:cNvSpPr>
            <a:spLocks noChangeShapeType="1"/>
          </p:cNvSpPr>
          <p:nvPr/>
        </p:nvSpPr>
        <p:spPr bwMode="auto">
          <a:xfrm flipH="1">
            <a:off x="3700463" y="5108575"/>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9" name="Line 35"/>
          <p:cNvSpPr>
            <a:spLocks noChangeShapeType="1"/>
          </p:cNvSpPr>
          <p:nvPr/>
        </p:nvSpPr>
        <p:spPr bwMode="auto">
          <a:xfrm flipH="1">
            <a:off x="3700463" y="4349750"/>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0" name="Line 36"/>
          <p:cNvSpPr>
            <a:spLocks noChangeShapeType="1"/>
          </p:cNvSpPr>
          <p:nvPr/>
        </p:nvSpPr>
        <p:spPr bwMode="auto">
          <a:xfrm flipH="1">
            <a:off x="3700463" y="3592513"/>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1" name="Line 37"/>
          <p:cNvSpPr>
            <a:spLocks noChangeShapeType="1"/>
          </p:cNvSpPr>
          <p:nvPr/>
        </p:nvSpPr>
        <p:spPr bwMode="auto">
          <a:xfrm flipH="1">
            <a:off x="3700463" y="2833688"/>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2" name="Line 38"/>
          <p:cNvSpPr>
            <a:spLocks noChangeShapeType="1"/>
          </p:cNvSpPr>
          <p:nvPr/>
        </p:nvSpPr>
        <p:spPr bwMode="auto">
          <a:xfrm flipH="1">
            <a:off x="3700463" y="2073275"/>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3" name="Line 39"/>
          <p:cNvSpPr>
            <a:spLocks noChangeShapeType="1"/>
          </p:cNvSpPr>
          <p:nvPr/>
        </p:nvSpPr>
        <p:spPr bwMode="auto">
          <a:xfrm>
            <a:off x="7145338" y="5095875"/>
            <a:ext cx="0" cy="6350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4" name="Line 40"/>
          <p:cNvSpPr>
            <a:spLocks noChangeShapeType="1"/>
          </p:cNvSpPr>
          <p:nvPr/>
        </p:nvSpPr>
        <p:spPr bwMode="auto">
          <a:xfrm flipV="1">
            <a:off x="7013575" y="4856163"/>
            <a:ext cx="52388" cy="23812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5" name="Freeform 41"/>
          <p:cNvSpPr>
            <a:spLocks/>
          </p:cNvSpPr>
          <p:nvPr/>
        </p:nvSpPr>
        <p:spPr bwMode="auto">
          <a:xfrm>
            <a:off x="5124450" y="2206625"/>
            <a:ext cx="2230438" cy="2881313"/>
          </a:xfrm>
          <a:custGeom>
            <a:avLst/>
            <a:gdLst>
              <a:gd name="T0" fmla="*/ 0 w 1405"/>
              <a:gd name="T1" fmla="*/ 2147483647 h 1815"/>
              <a:gd name="T2" fmla="*/ 2147483647 w 1405"/>
              <a:gd name="T3" fmla="*/ 2147483647 h 1815"/>
              <a:gd name="T4" fmla="*/ 2147483647 w 1405"/>
              <a:gd name="T5" fmla="*/ 2147483647 h 1815"/>
              <a:gd name="T6" fmla="*/ 2147483647 w 1405"/>
              <a:gd name="T7" fmla="*/ 2147483647 h 1815"/>
              <a:gd name="T8" fmla="*/ 2147483647 w 1405"/>
              <a:gd name="T9" fmla="*/ 2147483647 h 1815"/>
              <a:gd name="T10" fmla="*/ 2147483647 w 1405"/>
              <a:gd name="T11" fmla="*/ 2147483647 h 1815"/>
              <a:gd name="T12" fmla="*/ 2147483647 w 1405"/>
              <a:gd name="T13" fmla="*/ 2147483647 h 1815"/>
              <a:gd name="T14" fmla="*/ 2147483647 w 1405"/>
              <a:gd name="T15" fmla="*/ 2147483647 h 1815"/>
              <a:gd name="T16" fmla="*/ 2147483647 w 1405"/>
              <a:gd name="T17" fmla="*/ 0 h 1815"/>
              <a:gd name="T18" fmla="*/ 2147483647 w 1405"/>
              <a:gd name="T19" fmla="*/ 2147483647 h 1815"/>
              <a:gd name="T20" fmla="*/ 2147483647 w 1405"/>
              <a:gd name="T21" fmla="*/ 2147483647 h 1815"/>
              <a:gd name="T22" fmla="*/ 2147483647 w 1405"/>
              <a:gd name="T23" fmla="*/ 2147483647 h 1815"/>
              <a:gd name="T24" fmla="*/ 2147483647 w 1405"/>
              <a:gd name="T25" fmla="*/ 2147483647 h 1815"/>
              <a:gd name="T26" fmla="*/ 2147483647 w 1405"/>
              <a:gd name="T27" fmla="*/ 2147483647 h 1815"/>
              <a:gd name="T28" fmla="*/ 2147483647 w 1405"/>
              <a:gd name="T29" fmla="*/ 2147483647 h 1815"/>
              <a:gd name="T30" fmla="*/ 2147483647 w 1405"/>
              <a:gd name="T31" fmla="*/ 2147483647 h 1815"/>
              <a:gd name="T32" fmla="*/ 2147483647 w 1405"/>
              <a:gd name="T33" fmla="*/ 2147483647 h 1815"/>
              <a:gd name="T34" fmla="*/ 2147483647 w 1405"/>
              <a:gd name="T35" fmla="*/ 2147483647 h 1815"/>
              <a:gd name="T36" fmla="*/ 2147483647 w 1405"/>
              <a:gd name="T37" fmla="*/ 2147483647 h 1815"/>
              <a:gd name="T38" fmla="*/ 2147483647 w 1405"/>
              <a:gd name="T39" fmla="*/ 2147483647 h 1815"/>
              <a:gd name="T40" fmla="*/ 2147483647 w 1405"/>
              <a:gd name="T41" fmla="*/ 2147483647 h 1815"/>
              <a:gd name="T42" fmla="*/ 2147483647 w 1405"/>
              <a:gd name="T43" fmla="*/ 2147483647 h 1815"/>
              <a:gd name="T44" fmla="*/ 2147483647 w 1405"/>
              <a:gd name="T45" fmla="*/ 2147483647 h 1815"/>
              <a:gd name="T46" fmla="*/ 2147483647 w 1405"/>
              <a:gd name="T47" fmla="*/ 2147483647 h 1815"/>
              <a:gd name="T48" fmla="*/ 2147483647 w 1405"/>
              <a:gd name="T49" fmla="*/ 2147483647 h 1815"/>
              <a:gd name="T50" fmla="*/ 2147483647 w 1405"/>
              <a:gd name="T51" fmla="*/ 2147483647 h 1815"/>
              <a:gd name="T52" fmla="*/ 2147483647 w 1405"/>
              <a:gd name="T53" fmla="*/ 2147483647 h 18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05" h="1815">
                <a:moveTo>
                  <a:pt x="0" y="1814"/>
                </a:moveTo>
                <a:lnTo>
                  <a:pt x="30" y="1686"/>
                </a:lnTo>
                <a:lnTo>
                  <a:pt x="71" y="1522"/>
                </a:lnTo>
                <a:lnTo>
                  <a:pt x="97" y="1285"/>
                </a:lnTo>
                <a:lnTo>
                  <a:pt x="107" y="1068"/>
                </a:lnTo>
                <a:lnTo>
                  <a:pt x="117" y="618"/>
                </a:lnTo>
                <a:lnTo>
                  <a:pt x="128" y="203"/>
                </a:lnTo>
                <a:lnTo>
                  <a:pt x="138" y="69"/>
                </a:lnTo>
                <a:lnTo>
                  <a:pt x="158" y="0"/>
                </a:lnTo>
                <a:lnTo>
                  <a:pt x="189" y="119"/>
                </a:lnTo>
                <a:lnTo>
                  <a:pt x="205" y="400"/>
                </a:lnTo>
                <a:lnTo>
                  <a:pt x="225" y="766"/>
                </a:lnTo>
                <a:lnTo>
                  <a:pt x="267" y="1463"/>
                </a:lnTo>
                <a:lnTo>
                  <a:pt x="323" y="1695"/>
                </a:lnTo>
                <a:lnTo>
                  <a:pt x="352" y="1808"/>
                </a:lnTo>
                <a:lnTo>
                  <a:pt x="300" y="1615"/>
                </a:lnTo>
                <a:lnTo>
                  <a:pt x="1208" y="1671"/>
                </a:lnTo>
                <a:lnTo>
                  <a:pt x="1224" y="1666"/>
                </a:lnTo>
                <a:lnTo>
                  <a:pt x="1229" y="1616"/>
                </a:lnTo>
                <a:lnTo>
                  <a:pt x="1250" y="1493"/>
                </a:lnTo>
                <a:lnTo>
                  <a:pt x="1260" y="1409"/>
                </a:lnTo>
                <a:lnTo>
                  <a:pt x="1291" y="1517"/>
                </a:lnTo>
                <a:lnTo>
                  <a:pt x="1317" y="1666"/>
                </a:lnTo>
                <a:lnTo>
                  <a:pt x="1342" y="1745"/>
                </a:lnTo>
                <a:lnTo>
                  <a:pt x="1368" y="1789"/>
                </a:lnTo>
                <a:lnTo>
                  <a:pt x="1394" y="1794"/>
                </a:lnTo>
                <a:lnTo>
                  <a:pt x="1404" y="1799"/>
                </a:lnTo>
              </a:path>
            </a:pathLst>
          </a:custGeom>
          <a:noFill/>
          <a:ln w="254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6" name="Line 42"/>
          <p:cNvSpPr>
            <a:spLocks noChangeShapeType="1"/>
          </p:cNvSpPr>
          <p:nvPr/>
        </p:nvSpPr>
        <p:spPr bwMode="auto">
          <a:xfrm>
            <a:off x="5127625" y="5078413"/>
            <a:ext cx="1903413"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7" name="Line 43"/>
          <p:cNvSpPr>
            <a:spLocks noChangeShapeType="1"/>
          </p:cNvSpPr>
          <p:nvPr/>
        </p:nvSpPr>
        <p:spPr bwMode="auto">
          <a:xfrm>
            <a:off x="7026275" y="5081588"/>
            <a:ext cx="344488"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8" name="Freeform 44"/>
          <p:cNvSpPr>
            <a:spLocks/>
          </p:cNvSpPr>
          <p:nvPr/>
        </p:nvSpPr>
        <p:spPr bwMode="auto">
          <a:xfrm>
            <a:off x="7027863" y="4533900"/>
            <a:ext cx="287337" cy="534988"/>
          </a:xfrm>
          <a:custGeom>
            <a:avLst/>
            <a:gdLst>
              <a:gd name="T0" fmla="*/ 0 w 181"/>
              <a:gd name="T1" fmla="*/ 2147483647 h 337"/>
              <a:gd name="T2" fmla="*/ 2147483647 w 181"/>
              <a:gd name="T3" fmla="*/ 0 h 337"/>
              <a:gd name="T4" fmla="*/ 2147483647 w 181"/>
              <a:gd name="T5" fmla="*/ 2147483647 h 337"/>
              <a:gd name="T6" fmla="*/ 2147483647 w 181"/>
              <a:gd name="T7" fmla="*/ 2147483647 h 337"/>
              <a:gd name="T8" fmla="*/ 2147483647 w 181"/>
              <a:gd name="T9" fmla="*/ 2147483647 h 337"/>
              <a:gd name="T10" fmla="*/ 0 w 181"/>
              <a:gd name="T11" fmla="*/ 2147483647 h 3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 h="337">
                <a:moveTo>
                  <a:pt x="0" y="336"/>
                </a:moveTo>
                <a:lnTo>
                  <a:pt x="60" y="0"/>
                </a:lnTo>
                <a:lnTo>
                  <a:pt x="102" y="96"/>
                </a:lnTo>
                <a:lnTo>
                  <a:pt x="114" y="186"/>
                </a:lnTo>
                <a:lnTo>
                  <a:pt x="180" y="336"/>
                </a:lnTo>
                <a:lnTo>
                  <a:pt x="0" y="336"/>
                </a:lnTo>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7149" name="Group 45"/>
          <p:cNvGrpSpPr>
            <a:grpSpLocks/>
          </p:cNvGrpSpPr>
          <p:nvPr/>
        </p:nvGrpSpPr>
        <p:grpSpPr bwMode="auto">
          <a:xfrm>
            <a:off x="5410200" y="2201863"/>
            <a:ext cx="987425" cy="525462"/>
            <a:chOff x="2929" y="1387"/>
            <a:chExt cx="622" cy="331"/>
          </a:xfrm>
        </p:grpSpPr>
        <p:sp>
          <p:nvSpPr>
            <p:cNvPr id="457774" name="Rectangle 46"/>
            <p:cNvSpPr>
              <a:spLocks noChangeArrowheads="1"/>
            </p:cNvSpPr>
            <p:nvPr/>
          </p:nvSpPr>
          <p:spPr bwMode="auto">
            <a:xfrm>
              <a:off x="2929" y="1387"/>
              <a:ext cx="37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800" b="1">
                  <a:solidFill>
                    <a:srgbClr val="FFFF00"/>
                  </a:solidFill>
                  <a:effectLst>
                    <a:outerShdw blurRad="38100" dist="38100" dir="2700000" algn="tl">
                      <a:srgbClr val="000000"/>
                    </a:outerShdw>
                  </a:effectLst>
                  <a:latin typeface="Arial" pitchFamily="34" charset="0"/>
                </a:rPr>
                <a:t>G</a:t>
              </a:r>
              <a:r>
                <a:rPr lang="cs-CZ" sz="2800" b="1" baseline="-25000">
                  <a:solidFill>
                    <a:srgbClr val="FFFF00"/>
                  </a:solidFill>
                  <a:effectLst>
                    <a:outerShdw blurRad="38100" dist="38100" dir="2700000" algn="tl">
                      <a:srgbClr val="000000"/>
                    </a:outerShdw>
                  </a:effectLst>
                  <a:latin typeface="Arial" pitchFamily="34" charset="0"/>
                </a:rPr>
                <a:t>0</a:t>
              </a:r>
            </a:p>
          </p:txBody>
        </p:sp>
        <p:sp>
          <p:nvSpPr>
            <p:cNvPr id="457775" name="Rectangle 47"/>
            <p:cNvSpPr>
              <a:spLocks noChangeArrowheads="1"/>
            </p:cNvSpPr>
            <p:nvPr/>
          </p:nvSpPr>
          <p:spPr bwMode="auto">
            <a:xfrm>
              <a:off x="3176" y="1391"/>
              <a:ext cx="37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800" b="1">
                  <a:solidFill>
                    <a:srgbClr val="FFFF00"/>
                  </a:solidFill>
                  <a:effectLst>
                    <a:outerShdw blurRad="38100" dist="38100" dir="2700000" algn="tl">
                      <a:srgbClr val="000000"/>
                    </a:outerShdw>
                  </a:effectLst>
                  <a:latin typeface="Arial" pitchFamily="34" charset="0"/>
                </a:rPr>
                <a:t>G</a:t>
              </a:r>
              <a:r>
                <a:rPr lang="cs-CZ" sz="2800" b="1" baseline="-25000">
                  <a:solidFill>
                    <a:srgbClr val="FFFF00"/>
                  </a:solidFill>
                  <a:effectLst>
                    <a:outerShdw blurRad="38100" dist="38100" dir="2700000" algn="tl">
                      <a:srgbClr val="000000"/>
                    </a:outerShdw>
                  </a:effectLst>
                  <a:latin typeface="Arial" pitchFamily="34" charset="0"/>
                </a:rPr>
                <a:t>1</a:t>
              </a:r>
            </a:p>
          </p:txBody>
        </p:sp>
      </p:grpSp>
      <p:sp>
        <p:nvSpPr>
          <p:cNvPr id="457776" name="Rectangle 48"/>
          <p:cNvSpPr>
            <a:spLocks noChangeArrowheads="1"/>
          </p:cNvSpPr>
          <p:nvPr/>
        </p:nvSpPr>
        <p:spPr bwMode="auto">
          <a:xfrm>
            <a:off x="6137275" y="4262438"/>
            <a:ext cx="438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600" b="1">
                <a:solidFill>
                  <a:srgbClr val="FFFF00"/>
                </a:solidFill>
                <a:effectLst>
                  <a:outerShdw blurRad="38100" dist="38100" dir="2700000" algn="tl">
                    <a:srgbClr val="000000"/>
                  </a:outerShdw>
                </a:effectLst>
                <a:latin typeface="Arial" pitchFamily="34" charset="0"/>
              </a:rPr>
              <a:t>s</a:t>
            </a:r>
          </a:p>
        </p:txBody>
      </p:sp>
      <p:grpSp>
        <p:nvGrpSpPr>
          <p:cNvPr id="47151" name="Group 49"/>
          <p:cNvGrpSpPr>
            <a:grpSpLocks/>
          </p:cNvGrpSpPr>
          <p:nvPr/>
        </p:nvGrpSpPr>
        <p:grpSpPr bwMode="auto">
          <a:xfrm>
            <a:off x="7153275" y="4267200"/>
            <a:ext cx="1020763" cy="579438"/>
            <a:chOff x="4027" y="2688"/>
            <a:chExt cx="643" cy="365"/>
          </a:xfrm>
        </p:grpSpPr>
        <p:sp>
          <p:nvSpPr>
            <p:cNvPr id="457778" name="Rectangle 50"/>
            <p:cNvSpPr>
              <a:spLocks noChangeArrowheads="1"/>
            </p:cNvSpPr>
            <p:nvPr/>
          </p:nvSpPr>
          <p:spPr bwMode="auto">
            <a:xfrm>
              <a:off x="4027" y="2688"/>
              <a:ext cx="408"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200" b="1">
                  <a:solidFill>
                    <a:srgbClr val="FFFF00"/>
                  </a:solidFill>
                  <a:effectLst>
                    <a:outerShdw blurRad="38100" dist="38100" dir="2700000" algn="tl">
                      <a:srgbClr val="000000"/>
                    </a:outerShdw>
                  </a:effectLst>
                  <a:latin typeface="Arial" pitchFamily="34" charset="0"/>
                </a:rPr>
                <a:t>G</a:t>
              </a:r>
              <a:r>
                <a:rPr lang="cs-CZ" sz="3200" b="1" baseline="-25000">
                  <a:solidFill>
                    <a:srgbClr val="FFFF00"/>
                  </a:solidFill>
                  <a:effectLst>
                    <a:outerShdw blurRad="38100" dist="38100" dir="2700000" algn="tl">
                      <a:srgbClr val="000000"/>
                    </a:outerShdw>
                  </a:effectLst>
                  <a:latin typeface="Arial" pitchFamily="34" charset="0"/>
                </a:rPr>
                <a:t>2</a:t>
              </a:r>
            </a:p>
          </p:txBody>
        </p:sp>
        <p:sp>
          <p:nvSpPr>
            <p:cNvPr id="457779" name="Rectangle 51"/>
            <p:cNvSpPr>
              <a:spLocks noChangeArrowheads="1"/>
            </p:cNvSpPr>
            <p:nvPr/>
          </p:nvSpPr>
          <p:spPr bwMode="auto">
            <a:xfrm>
              <a:off x="4341" y="2688"/>
              <a:ext cx="329"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200" b="1">
                  <a:solidFill>
                    <a:srgbClr val="FFFF00"/>
                  </a:solidFill>
                  <a:effectLst>
                    <a:outerShdw blurRad="38100" dist="38100" dir="2700000" algn="tl">
                      <a:srgbClr val="000000"/>
                    </a:outerShdw>
                  </a:effectLst>
                  <a:latin typeface="Arial" pitchFamily="34" charset="0"/>
                </a:rPr>
                <a:t>M</a:t>
              </a:r>
            </a:p>
          </p:txBody>
        </p:sp>
      </p:grpSp>
      <p:sp>
        <p:nvSpPr>
          <p:cNvPr id="457780" name="Rectangle 52"/>
          <p:cNvSpPr>
            <a:spLocks noChangeArrowheads="1"/>
          </p:cNvSpPr>
          <p:nvPr/>
        </p:nvSpPr>
        <p:spPr bwMode="auto">
          <a:xfrm>
            <a:off x="5316538" y="1546225"/>
            <a:ext cx="2182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400" b="1">
                <a:solidFill>
                  <a:srgbClr val="FFFF00"/>
                </a:solidFill>
                <a:effectLst>
                  <a:outerShdw blurRad="38100" dist="38100" dir="2700000" algn="tl">
                    <a:srgbClr val="000000"/>
                  </a:outerShdw>
                </a:effectLst>
                <a:latin typeface="Arial" pitchFamily="34" charset="0"/>
              </a:rPr>
              <a:t>DNA Analysis</a:t>
            </a:r>
          </a:p>
        </p:txBody>
      </p:sp>
      <p:sp>
        <p:nvSpPr>
          <p:cNvPr id="47153" name="Rectangle 53"/>
          <p:cNvSpPr>
            <a:spLocks noChangeArrowheads="1"/>
          </p:cNvSpPr>
          <p:nvPr/>
        </p:nvSpPr>
        <p:spPr bwMode="auto">
          <a:xfrm>
            <a:off x="5449888" y="5611813"/>
            <a:ext cx="1792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2000" b="1">
                <a:solidFill>
                  <a:srgbClr val="B1F3FF"/>
                </a:solidFill>
              </a:rPr>
              <a:t>DNA  content</a:t>
            </a:r>
          </a:p>
        </p:txBody>
      </p:sp>
      <p:sp>
        <p:nvSpPr>
          <p:cNvPr id="47154" name="Rectangle 54"/>
          <p:cNvSpPr>
            <a:spLocks noChangeArrowheads="1"/>
          </p:cNvSpPr>
          <p:nvPr/>
        </p:nvSpPr>
        <p:spPr bwMode="auto">
          <a:xfrm>
            <a:off x="3316288" y="3027363"/>
            <a:ext cx="220662"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800">
                <a:solidFill>
                  <a:srgbClr val="B1F3FF"/>
                </a:solidFill>
              </a:rPr>
              <a:t>Count</a:t>
            </a:r>
          </a:p>
        </p:txBody>
      </p:sp>
      <p:grpSp>
        <p:nvGrpSpPr>
          <p:cNvPr id="47155" name="Group 55"/>
          <p:cNvGrpSpPr>
            <a:grpSpLocks/>
          </p:cNvGrpSpPr>
          <p:nvPr/>
        </p:nvGrpSpPr>
        <p:grpSpPr bwMode="auto">
          <a:xfrm>
            <a:off x="5165725" y="5076825"/>
            <a:ext cx="2262188" cy="698500"/>
            <a:chOff x="2775" y="3198"/>
            <a:chExt cx="1425" cy="440"/>
          </a:xfrm>
        </p:grpSpPr>
        <p:sp>
          <p:nvSpPr>
            <p:cNvPr id="457784" name="Rectangle 56"/>
            <p:cNvSpPr>
              <a:spLocks noChangeArrowheads="1"/>
            </p:cNvSpPr>
            <p:nvPr/>
          </p:nvSpPr>
          <p:spPr bwMode="auto">
            <a:xfrm>
              <a:off x="2775" y="3388"/>
              <a:ext cx="32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000" b="1">
                  <a:solidFill>
                    <a:srgbClr val="F5DD49"/>
                  </a:solidFill>
                  <a:effectLst>
                    <a:outerShdw blurRad="38100" dist="38100" dir="2700000" algn="tl">
                      <a:srgbClr val="000000"/>
                    </a:outerShdw>
                  </a:effectLst>
                  <a:latin typeface="Arial" pitchFamily="34" charset="0"/>
                </a:rPr>
                <a:t>2N</a:t>
              </a:r>
            </a:p>
          </p:txBody>
        </p:sp>
        <p:sp>
          <p:nvSpPr>
            <p:cNvPr id="457785" name="Rectangle 57"/>
            <p:cNvSpPr>
              <a:spLocks noChangeArrowheads="1"/>
            </p:cNvSpPr>
            <p:nvPr/>
          </p:nvSpPr>
          <p:spPr bwMode="auto">
            <a:xfrm>
              <a:off x="3879" y="3383"/>
              <a:ext cx="32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000" b="1">
                  <a:solidFill>
                    <a:srgbClr val="F5DD49"/>
                  </a:solidFill>
                  <a:effectLst>
                    <a:outerShdw blurRad="38100" dist="38100" dir="2700000" algn="tl">
                      <a:srgbClr val="000000"/>
                    </a:outerShdw>
                  </a:effectLst>
                  <a:latin typeface="Arial" pitchFamily="34" charset="0"/>
                </a:rPr>
                <a:t>4N</a:t>
              </a:r>
            </a:p>
          </p:txBody>
        </p:sp>
        <p:sp>
          <p:nvSpPr>
            <p:cNvPr id="47161" name="Line 58"/>
            <p:cNvSpPr>
              <a:spLocks noChangeShapeType="1"/>
            </p:cNvSpPr>
            <p:nvPr/>
          </p:nvSpPr>
          <p:spPr bwMode="auto">
            <a:xfrm flipV="1">
              <a:off x="2928" y="3198"/>
              <a:ext cx="0" cy="217"/>
            </a:xfrm>
            <a:prstGeom prst="line">
              <a:avLst/>
            </a:prstGeom>
            <a:noFill/>
            <a:ln w="25400">
              <a:solidFill>
                <a:srgbClr val="FFDC08"/>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62" name="Line 59"/>
            <p:cNvSpPr>
              <a:spLocks noChangeShapeType="1"/>
            </p:cNvSpPr>
            <p:nvPr/>
          </p:nvSpPr>
          <p:spPr bwMode="auto">
            <a:xfrm flipV="1">
              <a:off x="4032" y="3198"/>
              <a:ext cx="0" cy="217"/>
            </a:xfrm>
            <a:prstGeom prst="line">
              <a:avLst/>
            </a:prstGeom>
            <a:noFill/>
            <a:ln w="25400">
              <a:solidFill>
                <a:srgbClr val="FFDC08"/>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156" name="Rectangle 60"/>
          <p:cNvSpPr>
            <a:spLocks noChangeArrowheads="1"/>
          </p:cNvSpPr>
          <p:nvPr/>
        </p:nvSpPr>
        <p:spPr bwMode="auto">
          <a:xfrm>
            <a:off x="2547938" y="149225"/>
            <a:ext cx="5378450" cy="70485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b"/>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90000"/>
              </a:lnSpc>
              <a:spcBef>
                <a:spcPct val="0"/>
              </a:spcBef>
              <a:buClrTx/>
              <a:buSzTx/>
              <a:buFontTx/>
              <a:buNone/>
            </a:pPr>
            <a:r>
              <a:rPr lang="cs-CZ" altLang="en-US" sz="4400" b="1">
                <a:solidFill>
                  <a:srgbClr val="FAFD00"/>
                </a:solidFill>
                <a:latin typeface="Century Gothic" pitchFamily="34" charset="0"/>
              </a:rPr>
              <a:t>Normal Cell Cycle </a:t>
            </a:r>
            <a:endParaRPr lang="cs-CZ" altLang="en-US" sz="4400" b="1">
              <a:solidFill>
                <a:srgbClr val="FAFD00"/>
              </a:solidFill>
              <a:latin typeface="Century Gothic CE" charset="-18"/>
            </a:endParaRPr>
          </a:p>
        </p:txBody>
      </p:sp>
      <p:sp>
        <p:nvSpPr>
          <p:cNvPr id="47157" name="Rectangle 61"/>
          <p:cNvSpPr>
            <a:spLocks noChangeArrowheads="1"/>
          </p:cNvSpPr>
          <p:nvPr/>
        </p:nvSpPr>
        <p:spPr bwMode="auto">
          <a:xfrm>
            <a:off x="4570413" y="6477000"/>
            <a:ext cx="525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1600" b="1">
                <a:solidFill>
                  <a:srgbClr val="FAFD00"/>
                </a:solidFill>
                <a:latin typeface="Geneva" charset="0"/>
              </a:rPr>
              <a:t>Purdue University Cytometry Laboratories</a:t>
            </a:r>
          </a:p>
        </p:txBody>
      </p:sp>
      <p:sp>
        <p:nvSpPr>
          <p:cNvPr id="457790" name="Rectangle 62"/>
          <p:cNvSpPr>
            <a:spLocks noChangeArrowheads="1"/>
          </p:cNvSpPr>
          <p:nvPr/>
        </p:nvSpPr>
        <p:spPr bwMode="auto">
          <a:xfrm>
            <a:off x="1116013" y="5373688"/>
            <a:ext cx="24733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762000">
              <a:defRPr/>
            </a:pPr>
            <a:r>
              <a:rPr lang="cs-CZ" sz="2000" b="1">
                <a:solidFill>
                  <a:srgbClr val="FF0000"/>
                </a:solidFill>
                <a:effectLst>
                  <a:outerShdw blurRad="38100" dist="38100" dir="2700000" algn="tl">
                    <a:srgbClr val="000000"/>
                  </a:outerShdw>
                </a:effectLst>
                <a:latin typeface="Century Gothic" pitchFamily="34" charset="0"/>
              </a:rPr>
              <a:t>- propidium iodide</a:t>
            </a:r>
          </a:p>
          <a:p>
            <a:pPr defTabSz="762000">
              <a:defRPr/>
            </a:pPr>
            <a:r>
              <a:rPr lang="cs-CZ" sz="2000" b="1">
                <a:solidFill>
                  <a:srgbClr val="FF0000"/>
                </a:solidFill>
                <a:effectLst>
                  <a:outerShdw blurRad="38100" dist="38100" dir="2700000" algn="tl">
                    <a:srgbClr val="000000"/>
                  </a:outerShdw>
                </a:effectLst>
                <a:latin typeface="Century Gothic" pitchFamily="34" charset="0"/>
              </a:rPr>
              <a:t>- DAPI</a:t>
            </a:r>
          </a:p>
          <a:p>
            <a:pPr defTabSz="762000">
              <a:defRPr/>
            </a:pPr>
            <a:r>
              <a:rPr lang="cs-CZ" sz="2000" b="1">
                <a:solidFill>
                  <a:srgbClr val="FF0000"/>
                </a:solidFill>
                <a:effectLst>
                  <a:outerShdw blurRad="38100" dist="38100" dir="2700000" algn="tl">
                    <a:srgbClr val="000000"/>
                  </a:outerShdw>
                </a:effectLst>
                <a:latin typeface="Century Gothic" pitchFamily="34" charset="0"/>
              </a:rPr>
              <a:t>- Hoechst 33342</a:t>
            </a:r>
          </a:p>
          <a:p>
            <a:pPr defTabSz="762000">
              <a:defRPr/>
            </a:pPr>
            <a:r>
              <a:rPr lang="cs-CZ" sz="2000" b="1">
                <a:solidFill>
                  <a:srgbClr val="FF0000"/>
                </a:solidFill>
                <a:effectLst>
                  <a:outerShdw blurRad="38100" dist="38100" dir="2700000" algn="tl">
                    <a:srgbClr val="000000"/>
                  </a:outerShdw>
                </a:effectLst>
                <a:latin typeface="Century Gothic" pitchFamily="34" charset="0"/>
              </a:rPr>
              <a:t>- 7-AAD</a:t>
            </a:r>
            <a:endParaRPr lang="cs-CZ" sz="2000" b="1">
              <a:solidFill>
                <a:srgbClr val="FF0000"/>
              </a:solidFill>
              <a:effectLst>
                <a:outerShdw blurRad="38100" dist="38100" dir="2700000" algn="tl">
                  <a:srgbClr val="000000"/>
                </a:outerShdw>
              </a:effectLst>
              <a:latin typeface="Century Gothic CE" charset="-18"/>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900113" y="404813"/>
            <a:ext cx="7970837" cy="1143000"/>
          </a:xfrm>
        </p:spPr>
        <p:txBody>
          <a:bodyPr/>
          <a:lstStyle/>
          <a:p>
            <a:pPr eaLnBrk="1" hangingPunct="1"/>
            <a:r>
              <a:rPr lang="cs-CZ" altLang="en-US" sz="4000"/>
              <a:t>Analýza histogramu buněčného cyklu</a:t>
            </a:r>
          </a:p>
        </p:txBody>
      </p:sp>
      <p:sp>
        <p:nvSpPr>
          <p:cNvPr id="48131" name="Rectangle 3"/>
          <p:cNvSpPr>
            <a:spLocks noGrp="1" noChangeArrowheads="1"/>
          </p:cNvSpPr>
          <p:nvPr>
            <p:ph type="body" idx="1"/>
          </p:nvPr>
        </p:nvSpPr>
        <p:spPr/>
        <p:txBody>
          <a:bodyPr/>
          <a:lstStyle/>
          <a:p>
            <a:pPr eaLnBrk="1" hangingPunct="1"/>
            <a:r>
              <a:rPr lang="cs-CZ" altLang="en-US" sz="2000">
                <a:solidFill>
                  <a:srgbClr val="FF0000"/>
                </a:solidFill>
              </a:rPr>
              <a:t>nepoužívá</a:t>
            </a:r>
            <a:r>
              <a:rPr lang="cs-CZ" altLang="en-US" sz="2000"/>
              <a:t> se běžná analýza pomocí úseček (regionů) v histogramu</a:t>
            </a:r>
          </a:p>
          <a:p>
            <a:pPr eaLnBrk="1" hangingPunct="1"/>
            <a:r>
              <a:rPr lang="cs-CZ" altLang="en-US" sz="2000">
                <a:solidFill>
                  <a:srgbClr val="FF0000"/>
                </a:solidFill>
              </a:rPr>
              <a:t>je nutné</a:t>
            </a:r>
            <a:r>
              <a:rPr lang="cs-CZ" altLang="en-US" sz="2000"/>
              <a:t> používat speciální software pro modelovaní analýzu distribuce jednotlivých fází  </a:t>
            </a:r>
          </a:p>
        </p:txBody>
      </p:sp>
      <p:pic>
        <p:nvPicPr>
          <p:cNvPr id="481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3573463"/>
            <a:ext cx="5280025" cy="296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7050" y="6381750"/>
            <a:ext cx="1443038"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188913"/>
            <a:ext cx="5926138" cy="6443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6163" y="4941888"/>
            <a:ext cx="1747837" cy="191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549275"/>
            <a:ext cx="7885112" cy="557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3113" y="6224588"/>
            <a:ext cx="7100887"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0163" y="1543050"/>
            <a:ext cx="6543675"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Z:\soucek_gr\Data_Soucek_gr\CHKi\Cell cycle arrest\ModFit_CHK1i cell cycle analysis 2017\20170425\rpt_Worklist_A_Tube_001_012_20170425_124644.fcs.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934130"/>
            <a:ext cx="5711281" cy="739141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9"/>
          <p:cNvSpPr>
            <a:spLocks noChangeArrowheads="1"/>
          </p:cNvSpPr>
          <p:nvPr/>
        </p:nvSpPr>
        <p:spPr bwMode="auto">
          <a:xfrm>
            <a:off x="827584" y="-2494"/>
            <a:ext cx="6012160" cy="93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800" dirty="0">
                <a:solidFill>
                  <a:schemeClr val="tx2"/>
                </a:solidFill>
                <a:latin typeface="+mj-lt"/>
              </a:rPr>
              <a:t>Cell cycle histogram: gating strategy</a:t>
            </a:r>
            <a:endParaRPr lang="cs-CZ" altLang="en-US" sz="2800" dirty="0">
              <a:solidFill>
                <a:schemeClr val="tx2"/>
              </a:solidFill>
              <a:latin typeface="+mj-lt"/>
            </a:endParaRPr>
          </a:p>
        </p:txBody>
      </p:sp>
    </p:spTree>
    <p:extLst>
      <p:ext uri="{BB962C8B-B14F-4D97-AF65-F5344CB8AC3E}">
        <p14:creationId xmlns:p14="http://schemas.microsoft.com/office/powerpoint/2010/main" val="4277206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 y="709613"/>
            <a:ext cx="8210550" cy="542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59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6175" y="6381750"/>
            <a:ext cx="1414463"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38320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30163"/>
            <a:ext cx="4856162" cy="6519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1" name="Picture 3" descr="C:\Users\ksoucek\AppData\Local\Temp\Rar$DRa0.904\Hig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3513" y="247015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4" descr="C:\Users\ksoucek\AppData\Local\Temp\Rar$DRa0.877\high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2492375"/>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5" descr="C:\Users\ksoucek\AppData\Local\Temp\Rar$DRa0.415\mediu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3513" y="3916363"/>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6" descr="C:\Users\ksoucek\AppData\Local\Temp\Rar$DRa0.454\medium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1375" y="3925888"/>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7" descr="C:\Users\ksoucek\AppData\Local\Temp\Rar$DRa0.126\Low.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3513" y="5335588"/>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8" descr="C:\Users\ksoucek\AppData\Local\Temp\Rar$DRa0.282\Low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51375" y="5335588"/>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3257" name="Přímá spojnice se šipkou 2"/>
          <p:cNvCxnSpPr>
            <a:cxnSpLocks noChangeShapeType="1"/>
          </p:cNvCxnSpPr>
          <p:nvPr/>
        </p:nvCxnSpPr>
        <p:spPr bwMode="auto">
          <a:xfrm flipV="1">
            <a:off x="3355975" y="3716338"/>
            <a:ext cx="1144588" cy="1441450"/>
          </a:xfrm>
          <a:prstGeom prst="straightConnector1">
            <a:avLst/>
          </a:prstGeom>
          <a:noFill/>
          <a:ln w="25400" algn="ctr">
            <a:solidFill>
              <a:schemeClr val="accent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258" name="Přímá spojnice se šipkou 10"/>
          <p:cNvCxnSpPr>
            <a:cxnSpLocks noChangeShapeType="1"/>
          </p:cNvCxnSpPr>
          <p:nvPr/>
        </p:nvCxnSpPr>
        <p:spPr bwMode="auto">
          <a:xfrm flipV="1">
            <a:off x="3355975" y="4797425"/>
            <a:ext cx="1144588" cy="631825"/>
          </a:xfrm>
          <a:prstGeom prst="straightConnector1">
            <a:avLst/>
          </a:prstGeom>
          <a:noFill/>
          <a:ln w="25400"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259" name="Přímá spojnice se šipkou 11"/>
          <p:cNvCxnSpPr>
            <a:cxnSpLocks noChangeShapeType="1"/>
          </p:cNvCxnSpPr>
          <p:nvPr/>
        </p:nvCxnSpPr>
        <p:spPr bwMode="auto">
          <a:xfrm>
            <a:off x="3355975" y="5583238"/>
            <a:ext cx="1144588" cy="582612"/>
          </a:xfrm>
          <a:prstGeom prst="straightConnector1">
            <a:avLst/>
          </a:prstGeom>
          <a:noFill/>
          <a:ln w="25400" algn="ctr">
            <a:solidFill>
              <a:srgbClr val="660066"/>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513" y="381000"/>
            <a:ext cx="2514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0488" y="549275"/>
            <a:ext cx="8763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5713" y="2590800"/>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2063" y="4648200"/>
            <a:ext cx="2303462"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4450" y="260350"/>
            <a:ext cx="2663825" cy="236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6675" y="2689225"/>
            <a:ext cx="2209800" cy="196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8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8738" y="4581525"/>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81"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3813" y="4365625"/>
            <a:ext cx="2590800"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82" name="Rectangle 10"/>
          <p:cNvSpPr>
            <a:spLocks noChangeArrowheads="1"/>
          </p:cNvSpPr>
          <p:nvPr/>
        </p:nvSpPr>
        <p:spPr bwMode="auto">
          <a:xfrm>
            <a:off x="5651500" y="188913"/>
            <a:ext cx="3313113"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a:solidFill>
                  <a:schemeClr val="tx2"/>
                </a:solidFill>
                <a:latin typeface="Times New Roman" pitchFamily="18" charset="0"/>
              </a:rPr>
              <a:t>Detekce </a:t>
            </a:r>
            <a:r>
              <a:rPr lang="en-US" altLang="en-US">
                <a:solidFill>
                  <a:schemeClr val="tx2"/>
                </a:solidFill>
                <a:latin typeface="Times New Roman" pitchFamily="18" charset="0"/>
              </a:rPr>
              <a:t>bun</a:t>
            </a:r>
            <a:r>
              <a:rPr lang="cs-CZ" altLang="en-US">
                <a:solidFill>
                  <a:schemeClr val="tx2"/>
                </a:solidFill>
                <a:latin typeface="Times New Roman" pitchFamily="18" charset="0"/>
              </a:rPr>
              <a:t>ěk v synchronizovaném buněčném cyklu</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6538" y="1600200"/>
            <a:ext cx="4114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299" name="Rectangle 3"/>
          <p:cNvSpPr>
            <a:spLocks noChangeArrowheads="1"/>
          </p:cNvSpPr>
          <p:nvPr/>
        </p:nvSpPr>
        <p:spPr bwMode="auto">
          <a:xfrm>
            <a:off x="6307138" y="457200"/>
            <a:ext cx="2657475" cy="583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a:latin typeface="Times" pitchFamily="18" charset="0"/>
              </a:rPr>
              <a:t>File analyzed: SAMPLE2.FCS</a:t>
            </a:r>
          </a:p>
          <a:p>
            <a:pPr>
              <a:spcBef>
                <a:spcPct val="0"/>
              </a:spcBef>
              <a:buClrTx/>
              <a:buSzTx/>
              <a:buFontTx/>
              <a:buNone/>
            </a:pPr>
            <a:r>
              <a:rPr lang="en-US" altLang="en-US" sz="1400">
                <a:latin typeface="Times" pitchFamily="18" charset="0"/>
              </a:rPr>
              <a:t>Date analyzed: 16-Oct-2006</a:t>
            </a:r>
          </a:p>
          <a:p>
            <a:pPr>
              <a:spcBef>
                <a:spcPct val="0"/>
              </a:spcBef>
              <a:buClrTx/>
              <a:buSzTx/>
              <a:buFontTx/>
              <a:buNone/>
            </a:pPr>
            <a:r>
              <a:rPr lang="en-US" altLang="en-US" sz="1400">
                <a:latin typeface="Times" pitchFamily="18" charset="0"/>
              </a:rPr>
              <a:t>Model: 2DA0n_DSD_ASD</a:t>
            </a:r>
          </a:p>
          <a:p>
            <a:pPr>
              <a:spcBef>
                <a:spcPct val="0"/>
              </a:spcBef>
              <a:buClrTx/>
              <a:buSzTx/>
              <a:buFontTx/>
              <a:buNone/>
            </a:pPr>
            <a:r>
              <a:rPr lang="en-US" altLang="en-US" sz="1400">
                <a:latin typeface="Times" pitchFamily="18" charset="0"/>
              </a:rPr>
              <a:t>Analysis type: Automatic analysis</a:t>
            </a:r>
          </a:p>
          <a:p>
            <a:pPr>
              <a:spcBef>
                <a:spcPct val="0"/>
              </a:spcBef>
              <a:buClrTx/>
              <a:buSzTx/>
              <a:buFontTx/>
              <a:buNone/>
            </a:pPr>
            <a:endParaRPr lang="en-US" altLang="en-US" sz="1400">
              <a:latin typeface="Times" pitchFamily="18" charset="0"/>
            </a:endParaRPr>
          </a:p>
          <a:p>
            <a:pPr>
              <a:spcBef>
                <a:spcPct val="0"/>
              </a:spcBef>
              <a:buClrTx/>
              <a:buSzTx/>
              <a:buFontTx/>
              <a:buNone/>
            </a:pPr>
            <a:r>
              <a:rPr lang="en-US" altLang="en-US" sz="1400">
                <a:latin typeface="Times" pitchFamily="18" charset="0"/>
              </a:rPr>
              <a:t>Diploid: 57.22 %</a:t>
            </a:r>
          </a:p>
          <a:p>
            <a:pPr>
              <a:spcBef>
                <a:spcPct val="0"/>
              </a:spcBef>
              <a:buClrTx/>
              <a:buSzTx/>
              <a:buFontTx/>
              <a:buNone/>
            </a:pPr>
            <a:r>
              <a:rPr lang="en-US" altLang="en-US" sz="1400">
                <a:latin typeface="Times" pitchFamily="18" charset="0"/>
              </a:rPr>
              <a:t>   Dip G1: 70.35 % at 75.05</a:t>
            </a:r>
          </a:p>
          <a:p>
            <a:pPr>
              <a:spcBef>
                <a:spcPct val="0"/>
              </a:spcBef>
              <a:buClrTx/>
              <a:buSzTx/>
              <a:buFontTx/>
              <a:buNone/>
            </a:pPr>
            <a:r>
              <a:rPr lang="en-US" altLang="en-US" sz="1400">
                <a:latin typeface="Times" pitchFamily="18" charset="0"/>
              </a:rPr>
              <a:t>   Dip G2: 5.60 % at 150.10</a:t>
            </a:r>
          </a:p>
          <a:p>
            <a:pPr>
              <a:spcBef>
                <a:spcPct val="0"/>
              </a:spcBef>
              <a:buClrTx/>
              <a:buSzTx/>
              <a:buFontTx/>
              <a:buNone/>
            </a:pPr>
            <a:r>
              <a:rPr lang="en-US" altLang="en-US" sz="1400">
                <a:latin typeface="Times" pitchFamily="18" charset="0"/>
              </a:rPr>
              <a:t>   Dip S: 24.05 %   G2/G1: 2.00</a:t>
            </a:r>
          </a:p>
          <a:p>
            <a:pPr>
              <a:spcBef>
                <a:spcPct val="0"/>
              </a:spcBef>
              <a:buClrTx/>
              <a:buSzTx/>
              <a:buFontTx/>
              <a:buNone/>
            </a:pPr>
            <a:r>
              <a:rPr lang="en-US" altLang="en-US" sz="1400">
                <a:latin typeface="Times" pitchFamily="18" charset="0"/>
              </a:rPr>
              <a:t>   %CV: 3.02</a:t>
            </a:r>
          </a:p>
          <a:p>
            <a:pPr>
              <a:spcBef>
                <a:spcPct val="0"/>
              </a:spcBef>
              <a:buClrTx/>
              <a:buSzTx/>
              <a:buFontTx/>
              <a:buNone/>
            </a:pPr>
            <a:endParaRPr lang="en-US" altLang="en-US" sz="1400">
              <a:latin typeface="Times" pitchFamily="18" charset="0"/>
            </a:endParaRPr>
          </a:p>
          <a:p>
            <a:pPr>
              <a:spcBef>
                <a:spcPct val="0"/>
              </a:spcBef>
              <a:buClrTx/>
              <a:buSzTx/>
              <a:buFontTx/>
              <a:buNone/>
            </a:pPr>
            <a:r>
              <a:rPr lang="en-US" altLang="en-US" sz="1400">
                <a:latin typeface="Times" pitchFamily="18" charset="0"/>
              </a:rPr>
              <a:t>Aneuploid 1: 42.78 %</a:t>
            </a:r>
          </a:p>
          <a:p>
            <a:pPr>
              <a:spcBef>
                <a:spcPct val="0"/>
              </a:spcBef>
              <a:buClrTx/>
              <a:buSzTx/>
              <a:buFontTx/>
              <a:buNone/>
            </a:pPr>
            <a:r>
              <a:rPr lang="en-US" altLang="en-US" sz="1400">
                <a:latin typeface="Times" pitchFamily="18" charset="0"/>
              </a:rPr>
              <a:t>   An1 G1: 83.63 % at 100.15</a:t>
            </a:r>
          </a:p>
          <a:p>
            <a:pPr>
              <a:spcBef>
                <a:spcPct val="0"/>
              </a:spcBef>
              <a:buClrTx/>
              <a:buSzTx/>
              <a:buFontTx/>
              <a:buNone/>
            </a:pPr>
            <a:r>
              <a:rPr lang="en-US" altLang="en-US" sz="1400">
                <a:latin typeface="Times" pitchFamily="18" charset="0"/>
              </a:rPr>
              <a:t>   An1 G2: 5.87 % at 200.30</a:t>
            </a:r>
          </a:p>
          <a:p>
            <a:pPr>
              <a:spcBef>
                <a:spcPct val="0"/>
              </a:spcBef>
              <a:buClrTx/>
              <a:buSzTx/>
              <a:buFontTx/>
              <a:buNone/>
            </a:pPr>
            <a:r>
              <a:rPr lang="en-US" altLang="en-US" sz="1400">
                <a:latin typeface="Times" pitchFamily="18" charset="0"/>
              </a:rPr>
              <a:t>   An1 S: 10.50 %   G2/G1: 2.00</a:t>
            </a:r>
          </a:p>
          <a:p>
            <a:pPr>
              <a:spcBef>
                <a:spcPct val="0"/>
              </a:spcBef>
              <a:buClrTx/>
              <a:buSzTx/>
              <a:buFontTx/>
              <a:buNone/>
            </a:pPr>
            <a:r>
              <a:rPr lang="en-US" altLang="en-US" sz="1400">
                <a:latin typeface="Times" pitchFamily="18" charset="0"/>
              </a:rPr>
              <a:t>   %CV: 5.02   DI: 1.33</a:t>
            </a:r>
          </a:p>
          <a:p>
            <a:pPr>
              <a:spcBef>
                <a:spcPct val="0"/>
              </a:spcBef>
              <a:buClrTx/>
              <a:buSzTx/>
              <a:buFontTx/>
              <a:buNone/>
            </a:pPr>
            <a:endParaRPr lang="en-US" altLang="en-US" sz="1400">
              <a:latin typeface="Times" pitchFamily="18" charset="0"/>
            </a:endParaRPr>
          </a:p>
          <a:p>
            <a:pPr>
              <a:spcBef>
                <a:spcPct val="0"/>
              </a:spcBef>
              <a:buClrTx/>
              <a:buSzTx/>
              <a:buFontTx/>
              <a:buNone/>
            </a:pPr>
            <a:r>
              <a:rPr lang="en-US" altLang="en-US" sz="1400">
                <a:latin typeface="Times" pitchFamily="18" charset="0"/>
              </a:rPr>
              <a:t>Total Aneuploid S-Phase: 10.50 %</a:t>
            </a:r>
          </a:p>
          <a:p>
            <a:pPr>
              <a:spcBef>
                <a:spcPct val="0"/>
              </a:spcBef>
              <a:buClrTx/>
              <a:buSzTx/>
              <a:buFontTx/>
              <a:buNone/>
            </a:pPr>
            <a:r>
              <a:rPr lang="en-US" altLang="en-US" sz="1400">
                <a:latin typeface="Times" pitchFamily="18" charset="0"/>
              </a:rPr>
              <a:t>Total S-Phase: 18.25 %</a:t>
            </a:r>
          </a:p>
          <a:p>
            <a:pPr>
              <a:spcBef>
                <a:spcPct val="0"/>
              </a:spcBef>
              <a:buClrTx/>
              <a:buSzTx/>
              <a:buFontTx/>
              <a:buNone/>
            </a:pPr>
            <a:r>
              <a:rPr lang="en-US" altLang="en-US" sz="1400">
                <a:latin typeface="Times" pitchFamily="18" charset="0"/>
              </a:rPr>
              <a:t>Total B.A.D.: 11.22 %  </a:t>
            </a:r>
          </a:p>
          <a:p>
            <a:pPr>
              <a:spcBef>
                <a:spcPct val="0"/>
              </a:spcBef>
              <a:buClrTx/>
              <a:buSzTx/>
              <a:buFontTx/>
              <a:buNone/>
            </a:pPr>
            <a:endParaRPr lang="en-US" altLang="en-US" sz="1400">
              <a:latin typeface="Times" pitchFamily="18" charset="0"/>
            </a:endParaRPr>
          </a:p>
          <a:p>
            <a:pPr>
              <a:spcBef>
                <a:spcPct val="0"/>
              </a:spcBef>
              <a:buClrTx/>
              <a:buSzTx/>
              <a:buFontTx/>
              <a:buNone/>
            </a:pPr>
            <a:r>
              <a:rPr lang="en-US" altLang="en-US" sz="1400">
                <a:latin typeface="Times" pitchFamily="18" charset="0"/>
              </a:rPr>
              <a:t>Debris: 19.13 %</a:t>
            </a:r>
          </a:p>
          <a:p>
            <a:pPr>
              <a:spcBef>
                <a:spcPct val="0"/>
              </a:spcBef>
              <a:buClrTx/>
              <a:buSzTx/>
              <a:buFontTx/>
              <a:buNone/>
            </a:pPr>
            <a:r>
              <a:rPr lang="en-US" altLang="en-US" sz="1400">
                <a:latin typeface="Times" pitchFamily="18" charset="0"/>
              </a:rPr>
              <a:t>Aggregates: 3.96 %</a:t>
            </a:r>
          </a:p>
          <a:p>
            <a:pPr>
              <a:spcBef>
                <a:spcPct val="0"/>
              </a:spcBef>
              <a:buClrTx/>
              <a:buSzTx/>
              <a:buFontTx/>
              <a:buNone/>
            </a:pPr>
            <a:r>
              <a:rPr lang="en-US" altLang="en-US" sz="1400">
                <a:latin typeface="Times" pitchFamily="18" charset="0"/>
              </a:rPr>
              <a:t>Modeled events: 31253</a:t>
            </a:r>
          </a:p>
          <a:p>
            <a:pPr>
              <a:spcBef>
                <a:spcPct val="0"/>
              </a:spcBef>
              <a:buClrTx/>
              <a:buSzTx/>
              <a:buFontTx/>
              <a:buNone/>
            </a:pPr>
            <a:r>
              <a:rPr lang="en-US" altLang="en-US" sz="1400">
                <a:latin typeface="Times" pitchFamily="18" charset="0"/>
              </a:rPr>
              <a:t>All cycle events: 24037</a:t>
            </a:r>
          </a:p>
          <a:p>
            <a:pPr>
              <a:spcBef>
                <a:spcPct val="0"/>
              </a:spcBef>
              <a:buClrTx/>
              <a:buSzTx/>
              <a:buFontTx/>
              <a:buNone/>
            </a:pPr>
            <a:r>
              <a:rPr lang="en-US" altLang="en-US" sz="1400">
                <a:latin typeface="Times" pitchFamily="18" charset="0"/>
              </a:rPr>
              <a:t>Cycle events per channel: 190</a:t>
            </a:r>
          </a:p>
          <a:p>
            <a:pPr>
              <a:spcBef>
                <a:spcPct val="0"/>
              </a:spcBef>
              <a:buClrTx/>
              <a:buSzTx/>
              <a:buFontTx/>
              <a:buNone/>
            </a:pPr>
            <a:r>
              <a:rPr lang="en-US" altLang="en-US" sz="1400">
                <a:latin typeface="Times" pitchFamily="18" charset="0"/>
              </a:rPr>
              <a:t>RCS: 0.842</a:t>
            </a:r>
          </a:p>
        </p:txBody>
      </p:sp>
      <p:pic>
        <p:nvPicPr>
          <p:cNvPr id="553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2275" y="2276475"/>
            <a:ext cx="8763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1" name="Rectangle 5"/>
          <p:cNvSpPr>
            <a:spLocks noChangeArrowheads="1"/>
          </p:cNvSpPr>
          <p:nvPr/>
        </p:nvSpPr>
        <p:spPr bwMode="auto">
          <a:xfrm>
            <a:off x="1187450" y="333375"/>
            <a:ext cx="5127625"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3600">
                <a:solidFill>
                  <a:schemeClr val="tx2"/>
                </a:solidFill>
                <a:latin typeface="Times New Roman" pitchFamily="18" charset="0"/>
              </a:rPr>
              <a:t>Aneuploidie je významný diagnostický marker</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8" descr="450px-Native_American_tobacco_flower">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1268413"/>
            <a:ext cx="1863725"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p:cNvSpPr>
            <a:spLocks noGrp="1" noChangeArrowheads="1"/>
          </p:cNvSpPr>
          <p:nvPr>
            <p:ph type="title"/>
          </p:nvPr>
        </p:nvSpPr>
        <p:spPr>
          <a:xfrm>
            <a:off x="1187450" y="0"/>
            <a:ext cx="7772400" cy="1143000"/>
          </a:xfrm>
        </p:spPr>
        <p:txBody>
          <a:bodyPr/>
          <a:lstStyle/>
          <a:p>
            <a:pPr eaLnBrk="1" hangingPunct="1"/>
            <a:r>
              <a:rPr lang="cs-CZ" altLang="en-US"/>
              <a:t>Analýza ploidity u vyšších rostlin</a:t>
            </a:r>
          </a:p>
        </p:txBody>
      </p:sp>
      <p:pic>
        <p:nvPicPr>
          <p:cNvPr id="563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3649663"/>
            <a:ext cx="4041775" cy="316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5" name="Picture 6" descr="The image “http://florawww.eeb.uconn.edu/images/byspecies/ALSTROEMERIA_CARYOPHYLLACEA01.JPG” cannot be displayed, because it contains erro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5625" y="1268413"/>
            <a:ext cx="1781175"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Rectangle 9"/>
          <p:cNvSpPr>
            <a:spLocks noChangeArrowheads="1"/>
          </p:cNvSpPr>
          <p:nvPr/>
        </p:nvSpPr>
        <p:spPr bwMode="auto">
          <a:xfrm>
            <a:off x="971550" y="3644900"/>
            <a:ext cx="287338" cy="360363"/>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56327" name="Rectangle 10"/>
          <p:cNvSpPr>
            <a:spLocks noChangeArrowheads="1"/>
          </p:cNvSpPr>
          <p:nvPr/>
        </p:nvSpPr>
        <p:spPr bwMode="auto">
          <a:xfrm>
            <a:off x="2916238" y="4941888"/>
            <a:ext cx="287337" cy="3603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pic>
        <p:nvPicPr>
          <p:cNvPr id="56328"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3575" y="3860800"/>
            <a:ext cx="1443038"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9" name="Rectangle 12"/>
          <p:cNvSpPr>
            <a:spLocks noChangeArrowheads="1"/>
          </p:cNvSpPr>
          <p:nvPr/>
        </p:nvSpPr>
        <p:spPr bwMode="auto">
          <a:xfrm>
            <a:off x="971550" y="1268413"/>
            <a:ext cx="18732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800">
                <a:solidFill>
                  <a:schemeClr val="bg1"/>
                </a:solidFill>
                <a:latin typeface="Times" pitchFamily="18" charset="0"/>
              </a:rPr>
              <a:t>http://en.wikipedia.org/wiki/Image:Native_American_tobacco_flower.jpg</a:t>
            </a:r>
          </a:p>
        </p:txBody>
      </p:sp>
      <p:sp>
        <p:nvSpPr>
          <p:cNvPr id="56330" name="Rectangle 13"/>
          <p:cNvSpPr>
            <a:spLocks noChangeArrowheads="1"/>
          </p:cNvSpPr>
          <p:nvPr/>
        </p:nvSpPr>
        <p:spPr bwMode="auto">
          <a:xfrm>
            <a:off x="2940050" y="969963"/>
            <a:ext cx="22796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1400">
                <a:latin typeface="Times" pitchFamily="18" charset="0"/>
              </a:rPr>
              <a:t>Alstroemeria caryophyllacea </a:t>
            </a:r>
          </a:p>
        </p:txBody>
      </p:sp>
      <p:sp>
        <p:nvSpPr>
          <p:cNvPr id="56331" name="Rectangle 14"/>
          <p:cNvSpPr>
            <a:spLocks noChangeArrowheads="1"/>
          </p:cNvSpPr>
          <p:nvPr/>
        </p:nvSpPr>
        <p:spPr bwMode="auto">
          <a:xfrm>
            <a:off x="900113" y="969963"/>
            <a:ext cx="15684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1400">
                <a:latin typeface="Times" pitchFamily="18" charset="0"/>
              </a:rPr>
              <a:t>Nicotiana tabacum </a:t>
            </a:r>
          </a:p>
        </p:txBody>
      </p:sp>
      <p:pic>
        <p:nvPicPr>
          <p:cNvPr id="56332" name="Picture 17" descr="400px-Corntassel_7095">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08850" y="1268413"/>
            <a:ext cx="1649413"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3" name="Rectangle 18"/>
          <p:cNvSpPr>
            <a:spLocks noChangeArrowheads="1"/>
          </p:cNvSpPr>
          <p:nvPr/>
        </p:nvSpPr>
        <p:spPr bwMode="auto">
          <a:xfrm>
            <a:off x="7451725" y="3357563"/>
            <a:ext cx="158432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900">
                <a:solidFill>
                  <a:schemeClr val="bg1"/>
                </a:solidFill>
                <a:latin typeface="Times" pitchFamily="18" charset="0"/>
              </a:rPr>
              <a:t>http://en.wikipedia.org/wiki/Image:Corntassel_7095.jpg</a:t>
            </a:r>
          </a:p>
        </p:txBody>
      </p:sp>
      <p:sp>
        <p:nvSpPr>
          <p:cNvPr id="56334" name="Rectangle 19"/>
          <p:cNvSpPr>
            <a:spLocks noChangeArrowheads="1"/>
          </p:cNvSpPr>
          <p:nvPr/>
        </p:nvSpPr>
        <p:spPr bwMode="auto">
          <a:xfrm>
            <a:off x="7812088" y="908050"/>
            <a:ext cx="9286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1400">
                <a:latin typeface="Times" pitchFamily="18" charset="0"/>
              </a:rPr>
              <a:t>Zea mays</a:t>
            </a:r>
            <a:r>
              <a:rPr lang="cs-CZ" altLang="en-US" sz="1800">
                <a:latin typeface="Times" pitchFamily="18" charset="0"/>
              </a:rPr>
              <a:t> </a:t>
            </a:r>
          </a:p>
        </p:txBody>
      </p:sp>
      <p:pic>
        <p:nvPicPr>
          <p:cNvPr id="56335" name="Picture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00613" y="3725863"/>
            <a:ext cx="4243387" cy="308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36" name="Text Box 21"/>
          <p:cNvSpPr txBox="1">
            <a:spLocks noChangeArrowheads="1"/>
          </p:cNvSpPr>
          <p:nvPr/>
        </p:nvSpPr>
        <p:spPr bwMode="auto">
          <a:xfrm>
            <a:off x="5580063" y="3860800"/>
            <a:ext cx="16668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000">
                <a:latin typeface="Times" pitchFamily="18" charset="0"/>
              </a:rPr>
              <a:t>endosperm 28 dní po opylení</a:t>
            </a:r>
          </a:p>
        </p:txBody>
      </p:sp>
      <p:pic>
        <p:nvPicPr>
          <p:cNvPr id="506903" name="Picture 2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03800" y="1268413"/>
            <a:ext cx="3024188"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69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00113" y="404813"/>
            <a:ext cx="7970837" cy="11430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eaLnBrk="1" hangingPunct="1"/>
            <a:r>
              <a:rPr lang="en-US" altLang="en-US" sz="4000" kern="0" dirty="0"/>
              <a:t>Cell cycle analysis- </a:t>
            </a:r>
            <a:r>
              <a:rPr lang="cs-CZ" altLang="en-US" sz="4000" kern="0" dirty="0" err="1"/>
              <a:t>limitations</a:t>
            </a:r>
            <a:endParaRPr lang="cs-CZ" altLang="en-US" sz="4000" kern="0" dirty="0"/>
          </a:p>
        </p:txBody>
      </p:sp>
      <p:pic>
        <p:nvPicPr>
          <p:cNvPr id="3075" name="Picture 3" descr="Z:\soucek_gr\Data_Soucek_gr\CHKi\Cell cycle arrest\ModFit_CHK1i cell cycle analysis 2017\20170425\hst_Worklist_A_Tube_001_033_20170425_144207.fcs.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1601430"/>
            <a:ext cx="2454247" cy="219590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Z:\soucek_gr\Data_Soucek_gr\CHKi\Cell cycle arrest\ModFit_CHK1i cell cycle analysis 2017\20170425\hst_Worklist_A_Tube_001_025_20170425_134529.fcs.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0044" y="1547813"/>
            <a:ext cx="2574098" cy="230314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Z:\soucek_gr\Data_Soucek_gr\CHKi\Cell cycle arrest\ModFit_CHK1i cell cycle analysis 2017\20170425\hst_Worklist_A_Tube_001_023_20170425_133821.fcs.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7547" y="4224384"/>
            <a:ext cx="2474721" cy="221422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Z:\soucek_gr\Data_Soucek_gr\CHKi\Cell cycle arrest\ModFit_CHK1i cell cycle analysis 2017\20170426\hst_Worklist_B_Tube_001_021_20170426_131254.fcs.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6012" y="4192412"/>
            <a:ext cx="2546188" cy="2278168"/>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Z:\soucek_gr\Data_Soucek_gr\CHKi\Cell cycle arrest\ModFit_CHK1i cell cycle analysis 2017\20170426\hst_Worklist_B_Tube_001_024_20170426_132616.fcs.bm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00" y="4392211"/>
            <a:ext cx="2287149" cy="204639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Z:\soucek_gr\Data_Soucek_gr\CHKi\Cell cycle arrest\ModFit_CHK1i cell cycle analysis 2017\20170426\hst_Worklist_B_Tube_001_030_20170426_134946.fcs.bm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7759" y="1700340"/>
            <a:ext cx="2403626" cy="2150613"/>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43478" y="4077072"/>
            <a:ext cx="928722" cy="1003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2"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96325" y="1543886"/>
            <a:ext cx="1240171" cy="1287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79052" y="4171367"/>
            <a:ext cx="1190625" cy="1204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4"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08110" y="1547812"/>
            <a:ext cx="1048066" cy="1172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5"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65415" y="4197560"/>
            <a:ext cx="1119188"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6"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65415" y="1479304"/>
            <a:ext cx="1278727" cy="1310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43323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1157288" y="120650"/>
            <a:ext cx="77152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4400" b="1">
                <a:solidFill>
                  <a:schemeClr val="tx2"/>
                </a:solidFill>
                <a:latin typeface="Century Gothic" pitchFamily="34" charset="0"/>
              </a:rPr>
              <a:t>Analýza inkorporace BrdU</a:t>
            </a:r>
            <a:endParaRPr lang="cs-CZ" altLang="en-US" sz="4400" b="1">
              <a:solidFill>
                <a:schemeClr val="tx2"/>
              </a:solidFill>
              <a:latin typeface="Century Gothic CE" charset="-18"/>
            </a:endParaRPr>
          </a:p>
        </p:txBody>
      </p:sp>
      <p:sp>
        <p:nvSpPr>
          <p:cNvPr id="57347" name="Rectangle 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
        <p:nvSpPr>
          <p:cNvPr id="57348" name="Rectangle 6"/>
          <p:cNvSpPr>
            <a:spLocks noChangeArrowheads="1"/>
          </p:cNvSpPr>
          <p:nvPr/>
        </p:nvSpPr>
        <p:spPr bwMode="auto">
          <a:xfrm>
            <a:off x="1187450" y="1700213"/>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en-US" altLang="en-US" sz="2400"/>
              <a:t>b</a:t>
            </a:r>
            <a:r>
              <a:rPr lang="cs-CZ" altLang="en-US" sz="2400"/>
              <a:t>romodeoxyuridin se inkorporuje do DNA namísto tymidinu během S-fáze</a:t>
            </a:r>
            <a:endParaRPr lang="cs-CZ" altLang="en-US" sz="2400">
              <a:cs typeface="Times New Roman" pitchFamily="18" charset="0"/>
            </a:endParaRPr>
          </a:p>
          <a:p>
            <a:pPr eaLnBrk="1" hangingPunct="1"/>
            <a:r>
              <a:rPr lang="en-US" altLang="en-US" sz="2400">
                <a:cs typeface="Times New Roman" pitchFamily="18" charset="0"/>
              </a:rPr>
              <a:t>p</a:t>
            </a:r>
            <a:r>
              <a:rPr lang="cs-CZ" altLang="en-US" sz="2400">
                <a:cs typeface="Times New Roman" pitchFamily="18" charset="0"/>
              </a:rPr>
              <a:t>o fixaci a částečné denaturaci DNA je možné BrdU detekovat pomocí specifické protilátky značené fluorochromem</a:t>
            </a:r>
          </a:p>
          <a:p>
            <a:pPr eaLnBrk="1" hangingPunct="1"/>
            <a:r>
              <a:rPr lang="cs-CZ" altLang="en-US" sz="2400">
                <a:cs typeface="Times New Roman" pitchFamily="18" charset="0"/>
              </a:rPr>
              <a:t>v posledním kroku můžeme obarvit DNA</a:t>
            </a:r>
            <a:r>
              <a:rPr lang="cs-CZ" altLang="en-US" sz="4000">
                <a:cs typeface="Times New Roman" pitchFamily="18" charset="0"/>
              </a:rPr>
              <a:t> </a:t>
            </a:r>
          </a:p>
          <a:p>
            <a:pPr eaLnBrk="1" hangingPunct="1"/>
            <a:endParaRPr lang="cs-CZ" altLang="en-US" sz="4000">
              <a:cs typeface="Times New Roman" pitchFamily="18"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1157288" y="120650"/>
            <a:ext cx="77152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4400" b="1">
                <a:solidFill>
                  <a:schemeClr val="tx2"/>
                </a:solidFill>
                <a:latin typeface="Century Gothic" pitchFamily="34" charset="0"/>
              </a:rPr>
              <a:t>Analýza inkorporace BrdU</a:t>
            </a:r>
            <a:endParaRPr lang="cs-CZ" altLang="en-US" sz="4400" b="1">
              <a:solidFill>
                <a:schemeClr val="tx2"/>
              </a:solidFill>
              <a:latin typeface="Century Gothic CE" charset="-18"/>
            </a:endParaRPr>
          </a:p>
        </p:txBody>
      </p:sp>
      <p:pic>
        <p:nvPicPr>
          <p:cNvPr id="58371"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349375"/>
            <a:ext cx="5427663" cy="485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2" name="Rectangle 4"/>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cs-CZ" altLang="en-US" b="1"/>
              <a:t>Click azide/alkyne reaction</a:t>
            </a:r>
            <a:r>
              <a:rPr lang="cs-CZ" altLang="en-US"/>
              <a:t> </a:t>
            </a:r>
          </a:p>
        </p:txBody>
      </p:sp>
      <p:pic>
        <p:nvPicPr>
          <p:cNvPr id="1075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1189" y="1340768"/>
            <a:ext cx="7451725"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4" name="Picture 7" descr="http://www.invitrogen.com/etc/medialib/en/images/ics_organized/applications/cell_tissue_analysis/data_diagram/750_wide.Par.94243.Image.-1.-1.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5251450"/>
            <a:ext cx="7899400"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9" descr="Invitrogen">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9825" y="0"/>
            <a:ext cx="2924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BB59C22-1526-0F40-6121-E31764085D55}"/>
              </a:ext>
            </a:extLst>
          </p:cNvPr>
          <p:cNvPicPr>
            <a:picLocks noChangeAspect="1"/>
          </p:cNvPicPr>
          <p:nvPr/>
        </p:nvPicPr>
        <p:blipFill>
          <a:blip r:embed="rId7"/>
          <a:stretch>
            <a:fillRect/>
          </a:stretch>
        </p:blipFill>
        <p:spPr>
          <a:xfrm>
            <a:off x="6785976" y="3361879"/>
            <a:ext cx="2155869" cy="2110482"/>
          </a:xfrm>
          <a:prstGeom prst="rect">
            <a:avLst/>
          </a:prstGeom>
        </p:spPr>
      </p:pic>
    </p:spTree>
    <p:extLst>
      <p:ext uri="{BB962C8B-B14F-4D97-AF65-F5344CB8AC3E}">
        <p14:creationId xmlns:p14="http://schemas.microsoft.com/office/powerpoint/2010/main" val="9897525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en-US" altLang="en-US"/>
              <a:t>Aplikace Click-IT (Invitrogen)</a:t>
            </a:r>
            <a:endParaRPr lang="cs-CZ" altLang="en-US"/>
          </a:p>
        </p:txBody>
      </p:sp>
      <p:pic>
        <p:nvPicPr>
          <p:cNvPr id="1085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916113"/>
            <a:ext cx="4762500"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48" name="Rectangle 5"/>
          <p:cNvSpPr>
            <a:spLocks noChangeArrowheads="1"/>
          </p:cNvSpPr>
          <p:nvPr/>
        </p:nvSpPr>
        <p:spPr bwMode="auto">
          <a:xfrm>
            <a:off x="5795963" y="2276475"/>
            <a:ext cx="3168650" cy="246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en-US" sz="1200" b="1">
                <a:latin typeface="Times" pitchFamily="18" charset="0"/>
              </a:rPr>
              <a:t>Multiplex imaging with Click-iT® RNA assays.</a:t>
            </a:r>
            <a:br>
              <a:rPr lang="cs-CZ" altLang="en-US" sz="1200">
                <a:latin typeface="Times" pitchFamily="18" charset="0"/>
              </a:rPr>
            </a:br>
            <a:br>
              <a:rPr lang="cs-CZ" altLang="en-US" sz="1200">
                <a:latin typeface="Tahoma" pitchFamily="34" charset="0"/>
              </a:rPr>
            </a:br>
            <a:r>
              <a:rPr lang="cs-CZ" altLang="en-US" sz="1200">
                <a:latin typeface="Tahoma" pitchFamily="34" charset="0"/>
              </a:rPr>
              <a:t>NIH3T3 cells were incubated with 1 mM EU, formaldehyde-fixed, and permeabilized with Triton® X-100. EU incorporated into newly synthesized RNA (red) in some cells was detectied using the Click-iT® RNA Alexa Fluor® 594 Imaging Kit. Tubulin (green) was detected with anti-tubulin mouse IgG9 and visualized with Alexa Fluor® 488 goat anti-mouse IgG. Nuclei (blue) were stained with Hoechst 33342. </a:t>
            </a:r>
          </a:p>
        </p:txBody>
      </p:sp>
    </p:spTree>
    <p:extLst>
      <p:ext uri="{BB962C8B-B14F-4D97-AF65-F5344CB8AC3E}">
        <p14:creationId xmlns:p14="http://schemas.microsoft.com/office/powerpoint/2010/main" val="31168235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1173163" y="457200"/>
            <a:ext cx="7772400" cy="4124325"/>
          </a:xfrm>
        </p:spPr>
        <p:txBody>
          <a:bodyPr/>
          <a:lstStyle/>
          <a:p>
            <a:pPr eaLnBrk="1" hangingPunct="1"/>
            <a:r>
              <a:rPr lang="en-US" altLang="en-US"/>
              <a:t>Aplikace Click-IT (Invitrogen)</a:t>
            </a:r>
            <a:br>
              <a:rPr lang="en-US" altLang="en-US"/>
            </a:br>
            <a:br>
              <a:rPr lang="en-US" altLang="en-US"/>
            </a:br>
            <a:r>
              <a:rPr lang="en-US" altLang="en-US"/>
              <a:t>anal</a:t>
            </a:r>
            <a:r>
              <a:rPr lang="cs-CZ" altLang="en-US"/>
              <a:t>ýza syntézy DNA (proliferace)</a:t>
            </a:r>
          </a:p>
        </p:txBody>
      </p:sp>
    </p:spTree>
    <p:extLst>
      <p:ext uri="{BB962C8B-B14F-4D97-AF65-F5344CB8AC3E}">
        <p14:creationId xmlns:p14="http://schemas.microsoft.com/office/powerpoint/2010/main" val="1381517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888" y="358775"/>
            <a:ext cx="8134350" cy="611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697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6175" y="6381750"/>
            <a:ext cx="1414463"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24348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0594"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8371" name="Text Box 3"/>
          <p:cNvSpPr txBox="1">
            <a:spLocks noChangeArrowheads="1"/>
          </p:cNvSpPr>
          <p:nvPr/>
        </p:nvSpPr>
        <p:spPr bwMode="auto">
          <a:xfrm>
            <a:off x="2114550" y="5029200"/>
            <a:ext cx="24574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600" b="1"/>
              <a:t>Tritiated (3H) thymidine</a:t>
            </a:r>
          </a:p>
        </p:txBody>
      </p:sp>
      <p:grpSp>
        <p:nvGrpSpPr>
          <p:cNvPr id="698372" name="Group 4"/>
          <p:cNvGrpSpPr>
            <a:grpSpLocks/>
          </p:cNvGrpSpPr>
          <p:nvPr/>
        </p:nvGrpSpPr>
        <p:grpSpPr bwMode="auto">
          <a:xfrm>
            <a:off x="6265863" y="4302125"/>
            <a:ext cx="458787" cy="463550"/>
            <a:chOff x="4972" y="1747"/>
            <a:chExt cx="289" cy="292"/>
          </a:xfrm>
        </p:grpSpPr>
        <p:sp>
          <p:nvSpPr>
            <p:cNvPr id="110628" name="AutoShape 5"/>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629" name="Freeform 6"/>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0630" name="Freeform 7"/>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31" name="Freeform 8"/>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32" name="Freeform 9"/>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33" name="Freeform 10"/>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379" name="Group 11"/>
          <p:cNvGrpSpPr>
            <a:grpSpLocks/>
          </p:cNvGrpSpPr>
          <p:nvPr/>
        </p:nvGrpSpPr>
        <p:grpSpPr bwMode="auto">
          <a:xfrm>
            <a:off x="6265863" y="2606675"/>
            <a:ext cx="458787" cy="463550"/>
            <a:chOff x="4972" y="1747"/>
            <a:chExt cx="289" cy="292"/>
          </a:xfrm>
        </p:grpSpPr>
        <p:sp>
          <p:nvSpPr>
            <p:cNvPr id="110622" name="AutoShape 12"/>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623" name="Freeform 13"/>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0624" name="Freeform 14"/>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25" name="Freeform 15"/>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26" name="Freeform 16"/>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27" name="Freeform 17"/>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386" name="Group 18"/>
          <p:cNvGrpSpPr>
            <a:grpSpLocks/>
          </p:cNvGrpSpPr>
          <p:nvPr/>
        </p:nvGrpSpPr>
        <p:grpSpPr bwMode="auto">
          <a:xfrm>
            <a:off x="6284913" y="852488"/>
            <a:ext cx="458787" cy="463550"/>
            <a:chOff x="4972" y="1747"/>
            <a:chExt cx="289" cy="292"/>
          </a:xfrm>
        </p:grpSpPr>
        <p:sp>
          <p:nvSpPr>
            <p:cNvPr id="110616" name="AutoShape 19"/>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617" name="Freeform 20"/>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0618" name="Freeform 21"/>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19" name="Freeform 22"/>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20" name="Freeform 23"/>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21" name="Freeform 24"/>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393" name="Group 25"/>
          <p:cNvGrpSpPr>
            <a:grpSpLocks/>
          </p:cNvGrpSpPr>
          <p:nvPr/>
        </p:nvGrpSpPr>
        <p:grpSpPr bwMode="auto">
          <a:xfrm>
            <a:off x="6248400" y="6048375"/>
            <a:ext cx="458788" cy="463550"/>
            <a:chOff x="4972" y="1747"/>
            <a:chExt cx="289" cy="292"/>
          </a:xfrm>
        </p:grpSpPr>
        <p:sp>
          <p:nvSpPr>
            <p:cNvPr id="110610" name="AutoShape 26"/>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611" name="Freeform 27"/>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0612" name="Freeform 28"/>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13" name="Freeform 29"/>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14" name="Freeform 30"/>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15" name="Freeform 31"/>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400" name="Group 32"/>
          <p:cNvGrpSpPr>
            <a:grpSpLocks/>
          </p:cNvGrpSpPr>
          <p:nvPr/>
        </p:nvGrpSpPr>
        <p:grpSpPr bwMode="auto">
          <a:xfrm>
            <a:off x="2239963" y="2066925"/>
            <a:ext cx="2360612" cy="2811463"/>
            <a:chOff x="1411" y="1302"/>
            <a:chExt cx="1487" cy="1771"/>
          </a:xfrm>
        </p:grpSpPr>
        <p:pic>
          <p:nvPicPr>
            <p:cNvPr id="110602" name="Picture 33" descr="ThymidineBlack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1" y="1302"/>
              <a:ext cx="1405" cy="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0603" name="Group 34"/>
            <p:cNvGrpSpPr>
              <a:grpSpLocks/>
            </p:cNvGrpSpPr>
            <p:nvPr/>
          </p:nvGrpSpPr>
          <p:grpSpPr bwMode="auto">
            <a:xfrm>
              <a:off x="2609" y="1463"/>
              <a:ext cx="289" cy="292"/>
              <a:chOff x="2729" y="636"/>
              <a:chExt cx="289" cy="292"/>
            </a:xfrm>
          </p:grpSpPr>
          <p:sp>
            <p:nvSpPr>
              <p:cNvPr id="110604" name="AutoShape 35"/>
              <p:cNvSpPr>
                <a:spLocks noChangeAspect="1" noChangeArrowheads="1" noTextEdit="1"/>
              </p:cNvSpPr>
              <p:nvPr/>
            </p:nvSpPr>
            <p:spPr bwMode="auto">
              <a:xfrm rot="10800000">
                <a:off x="2729" y="636"/>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605" name="Freeform 36"/>
              <p:cNvSpPr>
                <a:spLocks/>
              </p:cNvSpPr>
              <p:nvPr/>
            </p:nvSpPr>
            <p:spPr bwMode="auto">
              <a:xfrm rot="10800000">
                <a:off x="2731" y="642"/>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0606" name="Freeform 37"/>
              <p:cNvSpPr>
                <a:spLocks/>
              </p:cNvSpPr>
              <p:nvPr/>
            </p:nvSpPr>
            <p:spPr bwMode="auto">
              <a:xfrm rot="10800000">
                <a:off x="2849" y="760"/>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07" name="Freeform 38"/>
              <p:cNvSpPr>
                <a:spLocks/>
              </p:cNvSpPr>
              <p:nvPr/>
            </p:nvSpPr>
            <p:spPr bwMode="auto">
              <a:xfrm rot="10800000">
                <a:off x="2762" y="690"/>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08" name="Freeform 39"/>
              <p:cNvSpPr>
                <a:spLocks/>
              </p:cNvSpPr>
              <p:nvPr/>
            </p:nvSpPr>
            <p:spPr bwMode="auto">
              <a:xfrm rot="10800000">
                <a:off x="2893" y="690"/>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09" name="Freeform 40"/>
              <p:cNvSpPr>
                <a:spLocks/>
              </p:cNvSpPr>
              <p:nvPr/>
            </p:nvSpPr>
            <p:spPr bwMode="auto">
              <a:xfrm rot="10800000">
                <a:off x="2820" y="816"/>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10601" name="Text Box 41"/>
          <p:cNvSpPr txBox="1">
            <a:spLocks noChangeArrowheads="1"/>
          </p:cNvSpPr>
          <p:nvPr/>
        </p:nvSpPr>
        <p:spPr bwMode="auto">
          <a:xfrm>
            <a:off x="228600" y="228600"/>
            <a:ext cx="17637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baseline="30000"/>
              <a:t>3</a:t>
            </a:r>
            <a:r>
              <a:rPr lang="en-US" altLang="en-US" sz="1800" b="1"/>
              <a:t>H-thymidine</a:t>
            </a:r>
          </a:p>
        </p:txBody>
      </p:sp>
    </p:spTree>
    <p:extLst>
      <p:ext uri="{BB962C8B-B14F-4D97-AF65-F5344CB8AC3E}">
        <p14:creationId xmlns:p14="http://schemas.microsoft.com/office/powerpoint/2010/main" val="1303059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695 0 L 0.31823 0.16458 " pathEditMode="relative" rAng="0" ptsTypes="AA">
                                      <p:cBhvr>
                                        <p:cTn id="6" dur="2000" fill="hold"/>
                                        <p:tgtEl>
                                          <p:spTgt spid="698400"/>
                                        </p:tgtEl>
                                        <p:attrNameLst>
                                          <p:attrName>ppt_x</p:attrName>
                                          <p:attrName>ppt_y</p:attrName>
                                        </p:attrNameLst>
                                      </p:cBhvr>
                                      <p:rCtr x="16250" y="8218"/>
                                    </p:animMotion>
                                  </p:childTnLst>
                                </p:cTn>
                              </p:par>
                              <p:par>
                                <p:cTn id="7" presetID="6" presetClass="emph" presetSubtype="0" fill="hold" nodeType="withEffect">
                                  <p:stCondLst>
                                    <p:cond delay="0"/>
                                  </p:stCondLst>
                                  <p:childTnLst>
                                    <p:animScale>
                                      <p:cBhvr>
                                        <p:cTn id="8" dur="2000" fill="hold"/>
                                        <p:tgtEl>
                                          <p:spTgt spid="698400"/>
                                        </p:tgtEl>
                                      </p:cBhvr>
                                      <p:by x="25000" y="25000"/>
                                    </p:animScale>
                                  </p:childTnLst>
                                </p:cTn>
                              </p:par>
                              <p:par>
                                <p:cTn id="9" presetID="10" presetClass="exit" presetSubtype="0" fill="hold" nodeType="withEffect">
                                  <p:stCondLst>
                                    <p:cond delay="1000"/>
                                  </p:stCondLst>
                                  <p:childTnLst>
                                    <p:animEffect transition="out" filter="fade">
                                      <p:cBhvr>
                                        <p:cTn id="10" dur="1000"/>
                                        <p:tgtEl>
                                          <p:spTgt spid="698400"/>
                                        </p:tgtEl>
                                      </p:cBhvr>
                                    </p:animEffect>
                                    <p:set>
                                      <p:cBhvr>
                                        <p:cTn id="11" dur="1" fill="hold">
                                          <p:stCondLst>
                                            <p:cond delay="999"/>
                                          </p:stCondLst>
                                        </p:cTn>
                                        <p:tgtEl>
                                          <p:spTgt spid="698400"/>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698371"/>
                                        </p:tgtEl>
                                      </p:cBhvr>
                                    </p:animEffect>
                                    <p:set>
                                      <p:cBhvr>
                                        <p:cTn id="14" dur="1" fill="hold">
                                          <p:stCondLst>
                                            <p:cond delay="999"/>
                                          </p:stCondLst>
                                        </p:cTn>
                                        <p:tgtEl>
                                          <p:spTgt spid="698371"/>
                                        </p:tgtEl>
                                        <p:attrNameLst>
                                          <p:attrName>style.visibility</p:attrName>
                                        </p:attrNameLst>
                                      </p:cBhvr>
                                      <p:to>
                                        <p:strVal val="hidden"/>
                                      </p:to>
                                    </p:set>
                                  </p:childTnLst>
                                </p:cTn>
                              </p:par>
                              <p:par>
                                <p:cTn id="15" presetID="10" presetClass="entr" presetSubtype="0" fill="hold" nodeType="withEffect">
                                  <p:stCondLst>
                                    <p:cond delay="1500"/>
                                  </p:stCondLst>
                                  <p:childTnLst>
                                    <p:set>
                                      <p:cBhvr>
                                        <p:cTn id="16" dur="1" fill="hold">
                                          <p:stCondLst>
                                            <p:cond delay="0"/>
                                          </p:stCondLst>
                                        </p:cTn>
                                        <p:tgtEl>
                                          <p:spTgt spid="698372"/>
                                        </p:tgtEl>
                                        <p:attrNameLst>
                                          <p:attrName>style.visibility</p:attrName>
                                        </p:attrNameLst>
                                      </p:cBhvr>
                                      <p:to>
                                        <p:strVal val="visible"/>
                                      </p:to>
                                    </p:set>
                                    <p:animEffect transition="in" filter="fade">
                                      <p:cBhvr>
                                        <p:cTn id="17" dur="500"/>
                                        <p:tgtEl>
                                          <p:spTgt spid="698372"/>
                                        </p:tgtEl>
                                      </p:cBhvr>
                                    </p:animEffect>
                                  </p:childTnLst>
                                </p:cTn>
                              </p:par>
                              <p:par>
                                <p:cTn id="18" presetID="10" presetClass="entr" presetSubtype="0" fill="hold" nodeType="withEffect">
                                  <p:stCondLst>
                                    <p:cond delay="1900"/>
                                  </p:stCondLst>
                                  <p:childTnLst>
                                    <p:set>
                                      <p:cBhvr>
                                        <p:cTn id="19" dur="1" fill="hold">
                                          <p:stCondLst>
                                            <p:cond delay="0"/>
                                          </p:stCondLst>
                                        </p:cTn>
                                        <p:tgtEl>
                                          <p:spTgt spid="698379"/>
                                        </p:tgtEl>
                                        <p:attrNameLst>
                                          <p:attrName>style.visibility</p:attrName>
                                        </p:attrNameLst>
                                      </p:cBhvr>
                                      <p:to>
                                        <p:strVal val="visible"/>
                                      </p:to>
                                    </p:set>
                                    <p:animEffect transition="in" filter="fade">
                                      <p:cBhvr>
                                        <p:cTn id="20" dur="500"/>
                                        <p:tgtEl>
                                          <p:spTgt spid="698379"/>
                                        </p:tgtEl>
                                      </p:cBhvr>
                                    </p:animEffect>
                                  </p:childTnLst>
                                </p:cTn>
                              </p:par>
                              <p:par>
                                <p:cTn id="21" presetID="10" presetClass="entr" presetSubtype="0" fill="hold" nodeType="withEffect">
                                  <p:stCondLst>
                                    <p:cond delay="2100"/>
                                  </p:stCondLst>
                                  <p:childTnLst>
                                    <p:set>
                                      <p:cBhvr>
                                        <p:cTn id="22" dur="1" fill="hold">
                                          <p:stCondLst>
                                            <p:cond delay="0"/>
                                          </p:stCondLst>
                                        </p:cTn>
                                        <p:tgtEl>
                                          <p:spTgt spid="698393"/>
                                        </p:tgtEl>
                                        <p:attrNameLst>
                                          <p:attrName>style.visibility</p:attrName>
                                        </p:attrNameLst>
                                      </p:cBhvr>
                                      <p:to>
                                        <p:strVal val="visible"/>
                                      </p:to>
                                    </p:set>
                                    <p:animEffect transition="in" filter="fade">
                                      <p:cBhvr>
                                        <p:cTn id="23" dur="500"/>
                                        <p:tgtEl>
                                          <p:spTgt spid="698393"/>
                                        </p:tgtEl>
                                      </p:cBhvr>
                                    </p:animEffect>
                                  </p:childTnLst>
                                </p:cTn>
                              </p:par>
                              <p:par>
                                <p:cTn id="24" presetID="10" presetClass="entr" presetSubtype="0" fill="hold" nodeType="withEffect">
                                  <p:stCondLst>
                                    <p:cond delay="2500"/>
                                  </p:stCondLst>
                                  <p:childTnLst>
                                    <p:set>
                                      <p:cBhvr>
                                        <p:cTn id="25" dur="1" fill="hold">
                                          <p:stCondLst>
                                            <p:cond delay="0"/>
                                          </p:stCondLst>
                                        </p:cTn>
                                        <p:tgtEl>
                                          <p:spTgt spid="698386"/>
                                        </p:tgtEl>
                                        <p:attrNameLst>
                                          <p:attrName>style.visibility</p:attrName>
                                        </p:attrNameLst>
                                      </p:cBhvr>
                                      <p:to>
                                        <p:strVal val="visible"/>
                                      </p:to>
                                    </p:set>
                                    <p:animEffect transition="in" filter="fade">
                                      <p:cBhvr>
                                        <p:cTn id="26" dur="500"/>
                                        <p:tgtEl>
                                          <p:spTgt spid="698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8371" grpId="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1618"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Text Box 3"/>
          <p:cNvSpPr txBox="1">
            <a:spLocks noChangeArrowheads="1"/>
          </p:cNvSpPr>
          <p:nvPr/>
        </p:nvSpPr>
        <p:spPr bwMode="auto">
          <a:xfrm>
            <a:off x="595313" y="2470150"/>
            <a:ext cx="4849812"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Char char="•"/>
            </a:pPr>
            <a:r>
              <a:rPr lang="en-US" altLang="en-US" sz="1800" b="1"/>
              <a:t> Original method for measuring cell proliferation </a:t>
            </a:r>
          </a:p>
          <a:p>
            <a:pPr eaLnBrk="1" hangingPunct="1">
              <a:spcBef>
                <a:spcPct val="50000"/>
              </a:spcBef>
              <a:buClrTx/>
              <a:buSzTx/>
              <a:buFontTx/>
              <a:buChar char="•"/>
            </a:pPr>
            <a:r>
              <a:rPr lang="en-US" altLang="en-US" sz="1800" b="1"/>
              <a:t> Radioactive</a:t>
            </a:r>
          </a:p>
          <a:p>
            <a:pPr eaLnBrk="1" hangingPunct="1">
              <a:spcBef>
                <a:spcPct val="50000"/>
              </a:spcBef>
              <a:buClrTx/>
              <a:buSzTx/>
              <a:buFontTx/>
              <a:buChar char="•"/>
            </a:pPr>
            <a:r>
              <a:rPr lang="en-US" altLang="en-US" sz="1800" b="1"/>
              <a:t> Not compatible for multiplexed analyses</a:t>
            </a:r>
          </a:p>
        </p:txBody>
      </p:sp>
      <p:grpSp>
        <p:nvGrpSpPr>
          <p:cNvPr id="111620" name="Group 4"/>
          <p:cNvGrpSpPr>
            <a:grpSpLocks/>
          </p:cNvGrpSpPr>
          <p:nvPr/>
        </p:nvGrpSpPr>
        <p:grpSpPr bwMode="auto">
          <a:xfrm>
            <a:off x="6265863" y="4302125"/>
            <a:ext cx="458787" cy="463550"/>
            <a:chOff x="4972" y="1747"/>
            <a:chExt cx="289" cy="292"/>
          </a:xfrm>
        </p:grpSpPr>
        <p:sp>
          <p:nvSpPr>
            <p:cNvPr id="111643" name="AutoShape 5"/>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44" name="Freeform 6"/>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1645" name="Freeform 7"/>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46" name="Freeform 8"/>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47" name="Freeform 9"/>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48" name="Freeform 10"/>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11621" name="Group 11"/>
          <p:cNvGrpSpPr>
            <a:grpSpLocks/>
          </p:cNvGrpSpPr>
          <p:nvPr/>
        </p:nvGrpSpPr>
        <p:grpSpPr bwMode="auto">
          <a:xfrm>
            <a:off x="6265863" y="2606675"/>
            <a:ext cx="458787" cy="463550"/>
            <a:chOff x="4972" y="1747"/>
            <a:chExt cx="289" cy="292"/>
          </a:xfrm>
        </p:grpSpPr>
        <p:sp>
          <p:nvSpPr>
            <p:cNvPr id="111637" name="AutoShape 12"/>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38" name="Freeform 13"/>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1639" name="Freeform 14"/>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40" name="Freeform 15"/>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41" name="Freeform 16"/>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42" name="Freeform 17"/>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11622" name="Group 18"/>
          <p:cNvGrpSpPr>
            <a:grpSpLocks/>
          </p:cNvGrpSpPr>
          <p:nvPr/>
        </p:nvGrpSpPr>
        <p:grpSpPr bwMode="auto">
          <a:xfrm>
            <a:off x="6284913" y="852488"/>
            <a:ext cx="458787" cy="463550"/>
            <a:chOff x="4972" y="1747"/>
            <a:chExt cx="289" cy="292"/>
          </a:xfrm>
        </p:grpSpPr>
        <p:sp>
          <p:nvSpPr>
            <p:cNvPr id="111631" name="AutoShape 19"/>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32" name="Freeform 20"/>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1633" name="Freeform 21"/>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34" name="Freeform 22"/>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35" name="Freeform 23"/>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36" name="Freeform 24"/>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11623" name="Group 25"/>
          <p:cNvGrpSpPr>
            <a:grpSpLocks/>
          </p:cNvGrpSpPr>
          <p:nvPr/>
        </p:nvGrpSpPr>
        <p:grpSpPr bwMode="auto">
          <a:xfrm>
            <a:off x="6248400" y="6048375"/>
            <a:ext cx="458788" cy="463550"/>
            <a:chOff x="4972" y="1747"/>
            <a:chExt cx="289" cy="292"/>
          </a:xfrm>
        </p:grpSpPr>
        <p:sp>
          <p:nvSpPr>
            <p:cNvPr id="111625" name="AutoShape 26"/>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26" name="Freeform 27"/>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1627" name="Freeform 28"/>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28" name="Freeform 29"/>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29" name="Freeform 30"/>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30" name="Freeform 31"/>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11624" name="Text Box 32"/>
          <p:cNvSpPr txBox="1">
            <a:spLocks noChangeArrowheads="1"/>
          </p:cNvSpPr>
          <p:nvPr/>
        </p:nvSpPr>
        <p:spPr bwMode="auto">
          <a:xfrm>
            <a:off x="228600" y="228600"/>
            <a:ext cx="17637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baseline="30000"/>
              <a:t>3</a:t>
            </a:r>
            <a:r>
              <a:rPr lang="en-US" altLang="en-US" sz="1800" b="1"/>
              <a:t>H-thymidine</a:t>
            </a:r>
          </a:p>
        </p:txBody>
      </p:sp>
    </p:spTree>
    <p:extLst>
      <p:ext uri="{BB962C8B-B14F-4D97-AF65-F5344CB8AC3E}">
        <p14:creationId xmlns:p14="http://schemas.microsoft.com/office/powerpoint/2010/main" val="26605361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42"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2467" name="Picture 3" descr="BrdU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8375" y="2057400"/>
            <a:ext cx="23336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2468" name="Text Box 4"/>
          <p:cNvSpPr txBox="1">
            <a:spLocks noChangeArrowheads="1"/>
          </p:cNvSpPr>
          <p:nvPr/>
        </p:nvSpPr>
        <p:spPr bwMode="auto">
          <a:xfrm>
            <a:off x="1714500" y="5029200"/>
            <a:ext cx="32464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600" b="1"/>
              <a:t>BrdU (5-bromo-2</a:t>
            </a:r>
            <a:r>
              <a:rPr lang="en-US" altLang="en-US" sz="1600" b="1">
                <a:cs typeface="Arial" pitchFamily="34" charset="0"/>
              </a:rPr>
              <a:t>'</a:t>
            </a:r>
            <a:r>
              <a:rPr lang="en-US" altLang="en-US" sz="1600" b="1"/>
              <a:t>-deoxyuridine)</a:t>
            </a:r>
          </a:p>
        </p:txBody>
      </p:sp>
      <p:sp>
        <p:nvSpPr>
          <p:cNvPr id="112645" name="Text Box 5"/>
          <p:cNvSpPr txBox="1">
            <a:spLocks noChangeArrowheads="1"/>
          </p:cNvSpPr>
          <p:nvPr/>
        </p:nvSpPr>
        <p:spPr bwMode="auto">
          <a:xfrm>
            <a:off x="228600" y="228600"/>
            <a:ext cx="1154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grpSp>
        <p:nvGrpSpPr>
          <p:cNvPr id="702470" name="Group 6"/>
          <p:cNvGrpSpPr>
            <a:grpSpLocks/>
          </p:cNvGrpSpPr>
          <p:nvPr/>
        </p:nvGrpSpPr>
        <p:grpSpPr bwMode="auto">
          <a:xfrm>
            <a:off x="6280150" y="4346575"/>
            <a:ext cx="411163" cy="427038"/>
            <a:chOff x="4909" y="2594"/>
            <a:chExt cx="259" cy="269"/>
          </a:xfrm>
        </p:grpSpPr>
        <p:sp>
          <p:nvSpPr>
            <p:cNvPr id="112656" name="Oval 7"/>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2657" name="Text Box 8"/>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2473" name="Group 9"/>
          <p:cNvGrpSpPr>
            <a:grpSpLocks/>
          </p:cNvGrpSpPr>
          <p:nvPr/>
        </p:nvGrpSpPr>
        <p:grpSpPr bwMode="auto">
          <a:xfrm>
            <a:off x="6283325" y="2625725"/>
            <a:ext cx="411163" cy="427038"/>
            <a:chOff x="4909" y="2594"/>
            <a:chExt cx="259" cy="269"/>
          </a:xfrm>
        </p:grpSpPr>
        <p:sp>
          <p:nvSpPr>
            <p:cNvPr id="112654" name="Oval 1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2655" name="Text Box 1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2476" name="Group 12"/>
          <p:cNvGrpSpPr>
            <a:grpSpLocks/>
          </p:cNvGrpSpPr>
          <p:nvPr/>
        </p:nvGrpSpPr>
        <p:grpSpPr bwMode="auto">
          <a:xfrm>
            <a:off x="6291263" y="6067425"/>
            <a:ext cx="411162" cy="427038"/>
            <a:chOff x="4909" y="2594"/>
            <a:chExt cx="259" cy="269"/>
          </a:xfrm>
        </p:grpSpPr>
        <p:sp>
          <p:nvSpPr>
            <p:cNvPr id="112652" name="Oval 1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2653" name="Text Box 1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2479" name="Group 15"/>
          <p:cNvGrpSpPr>
            <a:grpSpLocks/>
          </p:cNvGrpSpPr>
          <p:nvPr/>
        </p:nvGrpSpPr>
        <p:grpSpPr bwMode="auto">
          <a:xfrm>
            <a:off x="6294438" y="858838"/>
            <a:ext cx="411162" cy="427037"/>
            <a:chOff x="4909" y="2594"/>
            <a:chExt cx="259" cy="269"/>
          </a:xfrm>
        </p:grpSpPr>
        <p:sp>
          <p:nvSpPr>
            <p:cNvPr id="112650" name="Oval 1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2651" name="Text Box 1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Tree>
    <p:extLst>
      <p:ext uri="{BB962C8B-B14F-4D97-AF65-F5344CB8AC3E}">
        <p14:creationId xmlns:p14="http://schemas.microsoft.com/office/powerpoint/2010/main" val="3949021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decel="50000" fill="hold" nodeType="clickEffect">
                                  <p:stCondLst>
                                    <p:cond delay="0"/>
                                  </p:stCondLst>
                                  <p:childTnLst>
                                    <p:animMotion origin="layout" path="M 4.16667E-6 4.44444E-6 L 0.31927 0.16111 " pathEditMode="relative" rAng="0" ptsTypes="AA">
                                      <p:cBhvr>
                                        <p:cTn id="6" dur="2000" fill="hold"/>
                                        <p:tgtEl>
                                          <p:spTgt spid="702467"/>
                                        </p:tgtEl>
                                        <p:attrNameLst>
                                          <p:attrName>ppt_x</p:attrName>
                                          <p:attrName>ppt_y</p:attrName>
                                        </p:attrNameLst>
                                      </p:cBhvr>
                                      <p:rCtr x="15955" y="8056"/>
                                    </p:animMotion>
                                  </p:childTnLst>
                                </p:cTn>
                              </p:par>
                              <p:par>
                                <p:cTn id="7" presetID="6" presetClass="emph" presetSubtype="0" fill="hold" nodeType="withEffect">
                                  <p:stCondLst>
                                    <p:cond delay="0"/>
                                  </p:stCondLst>
                                  <p:childTnLst>
                                    <p:animScale>
                                      <p:cBhvr>
                                        <p:cTn id="8" dur="2000" fill="hold"/>
                                        <p:tgtEl>
                                          <p:spTgt spid="702467"/>
                                        </p:tgtEl>
                                      </p:cBhvr>
                                      <p:by x="25000" y="25000"/>
                                    </p:animScale>
                                  </p:childTnLst>
                                </p:cTn>
                              </p:par>
                              <p:par>
                                <p:cTn id="9" presetID="10" presetClass="exit" presetSubtype="0" fill="hold" nodeType="withEffect">
                                  <p:stCondLst>
                                    <p:cond delay="1000"/>
                                  </p:stCondLst>
                                  <p:childTnLst>
                                    <p:animEffect transition="out" filter="fade">
                                      <p:cBhvr>
                                        <p:cTn id="10" dur="1000"/>
                                        <p:tgtEl>
                                          <p:spTgt spid="702467"/>
                                        </p:tgtEl>
                                      </p:cBhvr>
                                    </p:animEffect>
                                    <p:set>
                                      <p:cBhvr>
                                        <p:cTn id="11" dur="1" fill="hold">
                                          <p:stCondLst>
                                            <p:cond delay="999"/>
                                          </p:stCondLst>
                                        </p:cTn>
                                        <p:tgtEl>
                                          <p:spTgt spid="702467"/>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702468"/>
                                        </p:tgtEl>
                                      </p:cBhvr>
                                    </p:animEffect>
                                    <p:set>
                                      <p:cBhvr>
                                        <p:cTn id="14" dur="1" fill="hold">
                                          <p:stCondLst>
                                            <p:cond delay="999"/>
                                          </p:stCondLst>
                                        </p:cTn>
                                        <p:tgtEl>
                                          <p:spTgt spid="702468"/>
                                        </p:tgtEl>
                                        <p:attrNameLst>
                                          <p:attrName>style.visibility</p:attrName>
                                        </p:attrNameLst>
                                      </p:cBhvr>
                                      <p:to>
                                        <p:strVal val="hidden"/>
                                      </p:to>
                                    </p:set>
                                  </p:childTnLst>
                                </p:cTn>
                              </p:par>
                              <p:par>
                                <p:cTn id="15" presetID="10" presetClass="entr" presetSubtype="0" fill="hold" nodeType="withEffect">
                                  <p:stCondLst>
                                    <p:cond delay="1500"/>
                                  </p:stCondLst>
                                  <p:childTnLst>
                                    <p:set>
                                      <p:cBhvr>
                                        <p:cTn id="16" dur="1" fill="hold">
                                          <p:stCondLst>
                                            <p:cond delay="0"/>
                                          </p:stCondLst>
                                        </p:cTn>
                                        <p:tgtEl>
                                          <p:spTgt spid="702470"/>
                                        </p:tgtEl>
                                        <p:attrNameLst>
                                          <p:attrName>style.visibility</p:attrName>
                                        </p:attrNameLst>
                                      </p:cBhvr>
                                      <p:to>
                                        <p:strVal val="visible"/>
                                      </p:to>
                                    </p:set>
                                    <p:animEffect transition="in" filter="fade">
                                      <p:cBhvr>
                                        <p:cTn id="17" dur="500"/>
                                        <p:tgtEl>
                                          <p:spTgt spid="702470"/>
                                        </p:tgtEl>
                                      </p:cBhvr>
                                    </p:animEffect>
                                  </p:childTnLst>
                                </p:cTn>
                              </p:par>
                              <p:par>
                                <p:cTn id="18" presetID="10" presetClass="entr" presetSubtype="0" fill="hold" nodeType="withEffect">
                                  <p:stCondLst>
                                    <p:cond delay="1900"/>
                                  </p:stCondLst>
                                  <p:childTnLst>
                                    <p:set>
                                      <p:cBhvr>
                                        <p:cTn id="19" dur="1" fill="hold">
                                          <p:stCondLst>
                                            <p:cond delay="0"/>
                                          </p:stCondLst>
                                        </p:cTn>
                                        <p:tgtEl>
                                          <p:spTgt spid="702473"/>
                                        </p:tgtEl>
                                        <p:attrNameLst>
                                          <p:attrName>style.visibility</p:attrName>
                                        </p:attrNameLst>
                                      </p:cBhvr>
                                      <p:to>
                                        <p:strVal val="visible"/>
                                      </p:to>
                                    </p:set>
                                    <p:animEffect transition="in" filter="fade">
                                      <p:cBhvr>
                                        <p:cTn id="20" dur="500"/>
                                        <p:tgtEl>
                                          <p:spTgt spid="702473"/>
                                        </p:tgtEl>
                                      </p:cBhvr>
                                    </p:animEffect>
                                  </p:childTnLst>
                                </p:cTn>
                              </p:par>
                              <p:par>
                                <p:cTn id="21" presetID="10" presetClass="entr" presetSubtype="0" fill="hold" nodeType="withEffect">
                                  <p:stCondLst>
                                    <p:cond delay="2100"/>
                                  </p:stCondLst>
                                  <p:childTnLst>
                                    <p:set>
                                      <p:cBhvr>
                                        <p:cTn id="22" dur="1" fill="hold">
                                          <p:stCondLst>
                                            <p:cond delay="0"/>
                                          </p:stCondLst>
                                        </p:cTn>
                                        <p:tgtEl>
                                          <p:spTgt spid="702476"/>
                                        </p:tgtEl>
                                        <p:attrNameLst>
                                          <p:attrName>style.visibility</p:attrName>
                                        </p:attrNameLst>
                                      </p:cBhvr>
                                      <p:to>
                                        <p:strVal val="visible"/>
                                      </p:to>
                                    </p:set>
                                    <p:animEffect transition="in" filter="fade">
                                      <p:cBhvr>
                                        <p:cTn id="23" dur="500"/>
                                        <p:tgtEl>
                                          <p:spTgt spid="702476"/>
                                        </p:tgtEl>
                                      </p:cBhvr>
                                    </p:animEffect>
                                  </p:childTnLst>
                                </p:cTn>
                              </p:par>
                              <p:par>
                                <p:cTn id="24" presetID="10" presetClass="entr" presetSubtype="0" fill="hold" nodeType="withEffect">
                                  <p:stCondLst>
                                    <p:cond delay="2500"/>
                                  </p:stCondLst>
                                  <p:childTnLst>
                                    <p:set>
                                      <p:cBhvr>
                                        <p:cTn id="25" dur="1" fill="hold">
                                          <p:stCondLst>
                                            <p:cond delay="0"/>
                                          </p:stCondLst>
                                        </p:cTn>
                                        <p:tgtEl>
                                          <p:spTgt spid="702479"/>
                                        </p:tgtEl>
                                        <p:attrNameLst>
                                          <p:attrName>style.visibility</p:attrName>
                                        </p:attrNameLst>
                                      </p:cBhvr>
                                      <p:to>
                                        <p:strVal val="visible"/>
                                      </p:to>
                                    </p:set>
                                    <p:animEffect transition="in" filter="fade">
                                      <p:cBhvr>
                                        <p:cTn id="26" dur="500"/>
                                        <p:tgtEl>
                                          <p:spTgt spid="702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2468" grpId="0"/>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3666" name="Picture 2" descr="02ClickiTAnim01"/>
          <p:cNvPicPr>
            <a:picLocks noChangeAspect="1" noChangeArrowheads="1"/>
          </p:cNvPicPr>
          <p:nvPr/>
        </p:nvPicPr>
        <p:blipFill>
          <a:blip r:embed="rId4">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3667" name="Group 3"/>
          <p:cNvGrpSpPr>
            <a:grpSpLocks/>
          </p:cNvGrpSpPr>
          <p:nvPr/>
        </p:nvGrpSpPr>
        <p:grpSpPr bwMode="auto">
          <a:xfrm>
            <a:off x="6280150" y="4346575"/>
            <a:ext cx="411163" cy="427038"/>
            <a:chOff x="4909" y="2594"/>
            <a:chExt cx="259" cy="269"/>
          </a:xfrm>
        </p:grpSpPr>
        <p:sp>
          <p:nvSpPr>
            <p:cNvPr id="113701" name="Oval 4"/>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3702" name="Text Box 5"/>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4518" name="Group 6"/>
          <p:cNvGrpSpPr>
            <a:grpSpLocks/>
          </p:cNvGrpSpPr>
          <p:nvPr/>
        </p:nvGrpSpPr>
        <p:grpSpPr bwMode="auto">
          <a:xfrm>
            <a:off x="1219200" y="3292475"/>
            <a:ext cx="5551488" cy="2601913"/>
            <a:chOff x="768" y="2074"/>
            <a:chExt cx="3497" cy="1639"/>
          </a:xfrm>
        </p:grpSpPr>
        <p:pic>
          <p:nvPicPr>
            <p:cNvPr id="113697" name="Picture 7" descr="InsetBrdU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 y="2074"/>
              <a:ext cx="1837" cy="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98" name="Rectangle 8"/>
            <p:cNvSpPr>
              <a:spLocks noChangeArrowheads="1"/>
            </p:cNvSpPr>
            <p:nvPr/>
          </p:nvSpPr>
          <p:spPr bwMode="auto">
            <a:xfrm>
              <a:off x="3906" y="2717"/>
              <a:ext cx="359" cy="32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3699" name="Line 9"/>
            <p:cNvSpPr>
              <a:spLocks noChangeShapeType="1"/>
            </p:cNvSpPr>
            <p:nvPr/>
          </p:nvSpPr>
          <p:spPr bwMode="auto">
            <a:xfrm flipH="1" flipV="1">
              <a:off x="2582" y="2094"/>
              <a:ext cx="1324" cy="62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700" name="Line 10"/>
            <p:cNvSpPr>
              <a:spLocks noChangeShapeType="1"/>
            </p:cNvSpPr>
            <p:nvPr/>
          </p:nvSpPr>
          <p:spPr bwMode="auto">
            <a:xfrm flipH="1">
              <a:off x="2573" y="3040"/>
              <a:ext cx="1327" cy="64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04523" name="Group 11"/>
          <p:cNvGrpSpPr>
            <a:grpSpLocks/>
          </p:cNvGrpSpPr>
          <p:nvPr/>
        </p:nvGrpSpPr>
        <p:grpSpPr bwMode="auto">
          <a:xfrm>
            <a:off x="2262188" y="15875"/>
            <a:ext cx="3154362" cy="3940175"/>
            <a:chOff x="1488" y="432"/>
            <a:chExt cx="1825" cy="2280"/>
          </a:xfrm>
        </p:grpSpPr>
        <p:pic>
          <p:nvPicPr>
            <p:cNvPr id="113692" name="Picture 12"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3" name="Picture 13" descr="ABGeo020092_51gr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4" name="Picture 14"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5" name="Picture 15"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6" name="Picture 16"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4529" name="Group 17"/>
          <p:cNvGrpSpPr>
            <a:grpSpLocks/>
          </p:cNvGrpSpPr>
          <p:nvPr/>
        </p:nvGrpSpPr>
        <p:grpSpPr bwMode="auto">
          <a:xfrm>
            <a:off x="2262188" y="15875"/>
            <a:ext cx="3154362" cy="3940175"/>
            <a:chOff x="1488" y="432"/>
            <a:chExt cx="1825" cy="2280"/>
          </a:xfrm>
        </p:grpSpPr>
        <p:pic>
          <p:nvPicPr>
            <p:cNvPr id="113687" name="Picture 18"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8" name="Picture 19" descr="ABGeo020092_51gr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9" name="Picture 20"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0" name="Picture 21"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1" name="Picture 22"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4535" name="Group 23"/>
          <p:cNvGrpSpPr>
            <a:grpSpLocks/>
          </p:cNvGrpSpPr>
          <p:nvPr/>
        </p:nvGrpSpPr>
        <p:grpSpPr bwMode="auto">
          <a:xfrm>
            <a:off x="2262188" y="15875"/>
            <a:ext cx="3154362" cy="3940175"/>
            <a:chOff x="1488" y="432"/>
            <a:chExt cx="1825" cy="2280"/>
          </a:xfrm>
        </p:grpSpPr>
        <p:pic>
          <p:nvPicPr>
            <p:cNvPr id="113682" name="Picture 24"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3" name="Picture 25" descr="ABGeo020092_51gr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4" name="Picture 26"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5" name="Picture 27"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6" name="Picture 28"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3672" name="Group 29"/>
          <p:cNvGrpSpPr>
            <a:grpSpLocks/>
          </p:cNvGrpSpPr>
          <p:nvPr/>
        </p:nvGrpSpPr>
        <p:grpSpPr bwMode="auto">
          <a:xfrm>
            <a:off x="6283325" y="2625725"/>
            <a:ext cx="411163" cy="427038"/>
            <a:chOff x="4909" y="2594"/>
            <a:chExt cx="259" cy="269"/>
          </a:xfrm>
        </p:grpSpPr>
        <p:sp>
          <p:nvSpPr>
            <p:cNvPr id="113680" name="Oval 3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3681" name="Text Box 3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3673" name="Group 32"/>
          <p:cNvGrpSpPr>
            <a:grpSpLocks/>
          </p:cNvGrpSpPr>
          <p:nvPr/>
        </p:nvGrpSpPr>
        <p:grpSpPr bwMode="auto">
          <a:xfrm>
            <a:off x="6291263" y="6067425"/>
            <a:ext cx="411162" cy="427038"/>
            <a:chOff x="4909" y="2594"/>
            <a:chExt cx="259" cy="269"/>
          </a:xfrm>
        </p:grpSpPr>
        <p:sp>
          <p:nvSpPr>
            <p:cNvPr id="113678" name="Oval 3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3679" name="Text Box 3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3674" name="Group 35"/>
          <p:cNvGrpSpPr>
            <a:grpSpLocks/>
          </p:cNvGrpSpPr>
          <p:nvPr/>
        </p:nvGrpSpPr>
        <p:grpSpPr bwMode="auto">
          <a:xfrm>
            <a:off x="6294438" y="858838"/>
            <a:ext cx="411162" cy="427037"/>
            <a:chOff x="4909" y="2594"/>
            <a:chExt cx="259" cy="269"/>
          </a:xfrm>
        </p:grpSpPr>
        <p:sp>
          <p:nvSpPr>
            <p:cNvPr id="113676" name="Oval 3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3677" name="Text Box 3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
        <p:nvSpPr>
          <p:cNvPr id="113675" name="Text Box 38"/>
          <p:cNvSpPr txBox="1">
            <a:spLocks noChangeArrowheads="1"/>
          </p:cNvSpPr>
          <p:nvPr/>
        </p:nvSpPr>
        <p:spPr bwMode="auto">
          <a:xfrm>
            <a:off x="228600" y="228600"/>
            <a:ext cx="1154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Tree>
    <p:extLst>
      <p:ext uri="{BB962C8B-B14F-4D97-AF65-F5344CB8AC3E}">
        <p14:creationId xmlns:p14="http://schemas.microsoft.com/office/powerpoint/2010/main" val="1936975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704518"/>
                                        </p:tgtEl>
                                        <p:attrNameLst>
                                          <p:attrName>style.visibility</p:attrName>
                                        </p:attrNameLst>
                                      </p:cBhvr>
                                      <p:to>
                                        <p:strVal val="visible"/>
                                      </p:to>
                                    </p:set>
                                    <p:animEffect transition="in" filter="wipe(right)">
                                      <p:cBhvr>
                                        <p:cTn id="7" dur="1000"/>
                                        <p:tgtEl>
                                          <p:spTgt spid="7045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04523"/>
                                        </p:tgtEl>
                                        <p:attrNameLst>
                                          <p:attrName>style.visibility</p:attrName>
                                        </p:attrNameLst>
                                      </p:cBhvr>
                                      <p:to>
                                        <p:strVal val="visible"/>
                                      </p:to>
                                    </p:set>
                                    <p:animEffect transition="in" filter="fade">
                                      <p:cBhvr>
                                        <p:cTn id="12" dur="1000"/>
                                        <p:tgtEl>
                                          <p:spTgt spid="704523"/>
                                        </p:tgtEl>
                                      </p:cBhvr>
                                    </p:animEffect>
                                  </p:childTnLst>
                                </p:cTn>
                              </p:par>
                              <p:par>
                                <p:cTn id="13" presetID="10" presetClass="exit" presetSubtype="0" fill="hold" nodeType="withEffect">
                                  <p:stCondLst>
                                    <p:cond delay="0"/>
                                  </p:stCondLst>
                                  <p:childTnLst>
                                    <p:animEffect transition="out" filter="fade">
                                      <p:cBhvr>
                                        <p:cTn id="14" dur="1000"/>
                                        <p:tgtEl>
                                          <p:spTgt spid="704518"/>
                                        </p:tgtEl>
                                      </p:cBhvr>
                                    </p:animEffect>
                                    <p:set>
                                      <p:cBhvr>
                                        <p:cTn id="15" dur="1" fill="hold">
                                          <p:stCondLst>
                                            <p:cond delay="999"/>
                                          </p:stCondLst>
                                        </p:cTn>
                                        <p:tgtEl>
                                          <p:spTgt spid="704518"/>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0" presetClass="path" presetSubtype="0" autoRev="1" fill="hold" nodeType="clickEffect">
                                  <p:stCondLst>
                                    <p:cond delay="0"/>
                                  </p:stCondLst>
                                  <p:childTnLst>
                                    <p:animMotion origin="layout" path="M 0 1.11111E-6 L 0.1 0.11389 " pathEditMode="relative" rAng="0" ptsTypes="AA">
                                      <p:cBhvr>
                                        <p:cTn id="19" dur="500" fill="hold"/>
                                        <p:tgtEl>
                                          <p:spTgt spid="704523"/>
                                        </p:tgtEl>
                                        <p:attrNameLst>
                                          <p:attrName>ppt_x</p:attrName>
                                          <p:attrName>ppt_y</p:attrName>
                                        </p:attrNameLst>
                                      </p:cBhvr>
                                      <p:rCtr x="5000" y="5694"/>
                                    </p:animMotion>
                                  </p:childTnLst>
                                </p:cTn>
                              </p:par>
                              <p:par>
                                <p:cTn id="20" presetID="1" presetClass="entr" presetSubtype="0" fill="hold" nodeType="withEffect">
                                  <p:stCondLst>
                                    <p:cond delay="500"/>
                                  </p:stCondLst>
                                  <p:childTnLst>
                                    <p:set>
                                      <p:cBhvr>
                                        <p:cTn id="21" dur="1" fill="hold">
                                          <p:stCondLst>
                                            <p:cond delay="0"/>
                                          </p:stCondLst>
                                        </p:cTn>
                                        <p:tgtEl>
                                          <p:spTgt spid="704523"/>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clank.wav"/>
                                        </p:tgtEl>
                                      </p:cMediaNode>
                                    </p:audio>
                                  </p:subTnLst>
                                </p:cTn>
                              </p:par>
                            </p:childTnLst>
                          </p:cTn>
                        </p:par>
                        <p:par>
                          <p:cTn id="22" fill="hold" nodeType="afterGroup">
                            <p:stCondLst>
                              <p:cond delay="1000"/>
                            </p:stCondLst>
                            <p:childTnLst>
                              <p:par>
                                <p:cTn id="23" presetID="1" presetClass="exit" presetSubtype="0" fill="hold" nodeType="afterEffect">
                                  <p:stCondLst>
                                    <p:cond delay="0"/>
                                  </p:stCondLst>
                                  <p:childTnLst>
                                    <p:set>
                                      <p:cBhvr>
                                        <p:cTn id="24" dur="1" fill="hold">
                                          <p:stCondLst>
                                            <p:cond delay="0"/>
                                          </p:stCondLst>
                                        </p:cTn>
                                        <p:tgtEl>
                                          <p:spTgt spid="704523"/>
                                        </p:tgtEl>
                                        <p:attrNameLst>
                                          <p:attrName>style.visibility</p:attrName>
                                        </p:attrNameLst>
                                      </p:cBhvr>
                                      <p:to>
                                        <p:strVal val="hidden"/>
                                      </p:to>
                                    </p:set>
                                  </p:childTnLst>
                                </p:cTn>
                              </p:par>
                            </p:childTnLst>
                          </p:cTn>
                        </p:par>
                        <p:par>
                          <p:cTn id="25" fill="hold" nodeType="afterGroup">
                            <p:stCondLst>
                              <p:cond delay="1000"/>
                            </p:stCondLst>
                            <p:childTnLst>
                              <p:par>
                                <p:cTn id="26" presetID="1" presetClass="entr" presetSubtype="0" fill="hold" nodeType="afterEffect">
                                  <p:stCondLst>
                                    <p:cond delay="0"/>
                                  </p:stCondLst>
                                  <p:childTnLst>
                                    <p:set>
                                      <p:cBhvr>
                                        <p:cTn id="27" dur="1" fill="hold">
                                          <p:stCondLst>
                                            <p:cond delay="0"/>
                                          </p:stCondLst>
                                        </p:cTn>
                                        <p:tgtEl>
                                          <p:spTgt spid="704529"/>
                                        </p:tgtEl>
                                        <p:attrNameLst>
                                          <p:attrName>style.visibility</p:attrName>
                                        </p:attrNameLst>
                                      </p:cBhvr>
                                      <p:to>
                                        <p:strVal val="visible"/>
                                      </p:to>
                                    </p:set>
                                  </p:childTnLst>
                                </p:cTn>
                              </p:par>
                              <p:par>
                                <p:cTn id="28" presetID="0" presetClass="path" presetSubtype="0" autoRev="1" fill="hold" nodeType="withEffect">
                                  <p:stCondLst>
                                    <p:cond delay="0"/>
                                  </p:stCondLst>
                                  <p:childTnLst>
                                    <p:animMotion origin="layout" path="M 0 1.11111E-6 L 0.1 0.11389 " pathEditMode="relative" rAng="0" ptsTypes="AA">
                                      <p:cBhvr>
                                        <p:cTn id="29" dur="500" fill="hold"/>
                                        <p:tgtEl>
                                          <p:spTgt spid="704529"/>
                                        </p:tgtEl>
                                        <p:attrNameLst>
                                          <p:attrName>ppt_x</p:attrName>
                                          <p:attrName>ppt_y</p:attrName>
                                        </p:attrNameLst>
                                      </p:cBhvr>
                                      <p:rCtr x="5000" y="5694"/>
                                    </p:animMotion>
                                  </p:childTnLst>
                                </p:cTn>
                              </p:par>
                              <p:par>
                                <p:cTn id="30" presetID="1" presetClass="entr" presetSubtype="0" fill="hold" nodeType="withEffect">
                                  <p:stCondLst>
                                    <p:cond delay="500"/>
                                  </p:stCondLst>
                                  <p:childTnLst>
                                    <p:set>
                                      <p:cBhvr>
                                        <p:cTn id="31" dur="1" fill="hold">
                                          <p:stCondLst>
                                            <p:cond delay="0"/>
                                          </p:stCondLst>
                                        </p:cTn>
                                        <p:tgtEl>
                                          <p:spTgt spid="70452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clank.wav"/>
                                        </p:tgtEl>
                                      </p:cMediaNode>
                                    </p:audio>
                                  </p:subTnLst>
                                </p:cTn>
                              </p:par>
                            </p:childTnLst>
                          </p:cTn>
                        </p:par>
                        <p:par>
                          <p:cTn id="32" fill="hold" nodeType="afterGroup">
                            <p:stCondLst>
                              <p:cond delay="2000"/>
                            </p:stCondLst>
                            <p:childTnLst>
                              <p:par>
                                <p:cTn id="33" presetID="1" presetClass="exit" presetSubtype="0" fill="hold" nodeType="afterEffect">
                                  <p:stCondLst>
                                    <p:cond delay="0"/>
                                  </p:stCondLst>
                                  <p:childTnLst>
                                    <p:set>
                                      <p:cBhvr>
                                        <p:cTn id="34" dur="1" fill="hold">
                                          <p:stCondLst>
                                            <p:cond delay="0"/>
                                          </p:stCondLst>
                                        </p:cTn>
                                        <p:tgtEl>
                                          <p:spTgt spid="704529"/>
                                        </p:tgtEl>
                                        <p:attrNameLst>
                                          <p:attrName>style.visibility</p:attrName>
                                        </p:attrNameLst>
                                      </p:cBhvr>
                                      <p:to>
                                        <p:strVal val="hidden"/>
                                      </p:to>
                                    </p:set>
                                  </p:childTnLst>
                                </p:cTn>
                              </p:par>
                            </p:childTnLst>
                          </p:cTn>
                        </p:par>
                        <p:par>
                          <p:cTn id="35" fill="hold" nodeType="afterGroup">
                            <p:stCondLst>
                              <p:cond delay="2000"/>
                            </p:stCondLst>
                            <p:childTnLst>
                              <p:par>
                                <p:cTn id="36" presetID="1" presetClass="entr" presetSubtype="0" fill="hold" nodeType="afterEffect">
                                  <p:stCondLst>
                                    <p:cond delay="0"/>
                                  </p:stCondLst>
                                  <p:childTnLst>
                                    <p:set>
                                      <p:cBhvr>
                                        <p:cTn id="37" dur="1" fill="hold">
                                          <p:stCondLst>
                                            <p:cond delay="0"/>
                                          </p:stCondLst>
                                        </p:cTn>
                                        <p:tgtEl>
                                          <p:spTgt spid="704535"/>
                                        </p:tgtEl>
                                        <p:attrNameLst>
                                          <p:attrName>style.visibility</p:attrName>
                                        </p:attrNameLst>
                                      </p:cBhvr>
                                      <p:to>
                                        <p:strVal val="visible"/>
                                      </p:to>
                                    </p:set>
                                  </p:childTnLst>
                                </p:cTn>
                              </p:par>
                              <p:par>
                                <p:cTn id="38" presetID="0" presetClass="path" presetSubtype="0" autoRev="1" fill="hold" nodeType="withEffect">
                                  <p:stCondLst>
                                    <p:cond delay="0"/>
                                  </p:stCondLst>
                                  <p:childTnLst>
                                    <p:animMotion origin="layout" path="M 0 1.11111E-6 L 0.1 0.11389 " pathEditMode="relative" rAng="0" ptsTypes="AA">
                                      <p:cBhvr>
                                        <p:cTn id="39" dur="500" fill="hold"/>
                                        <p:tgtEl>
                                          <p:spTgt spid="704535"/>
                                        </p:tgtEl>
                                        <p:attrNameLst>
                                          <p:attrName>ppt_x</p:attrName>
                                          <p:attrName>ppt_y</p:attrName>
                                        </p:attrNameLst>
                                      </p:cBhvr>
                                      <p:rCtr x="5000" y="5694"/>
                                    </p:animMotion>
                                  </p:childTnLst>
                                </p:cTn>
                              </p:par>
                              <p:par>
                                <p:cTn id="40" presetID="1" presetClass="entr" presetSubtype="0" fill="hold" nodeType="withEffect">
                                  <p:stCondLst>
                                    <p:cond delay="500"/>
                                  </p:stCondLst>
                                  <p:childTnLst>
                                    <p:set>
                                      <p:cBhvr>
                                        <p:cTn id="41" dur="1" fill="hold">
                                          <p:stCondLst>
                                            <p:cond delay="0"/>
                                          </p:stCondLst>
                                        </p:cTn>
                                        <p:tgtEl>
                                          <p:spTgt spid="704535"/>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clan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4690" name="Picture 2" descr="02ClickiTAnim01missing"/>
          <p:cNvPicPr>
            <a:picLocks noChangeAspect="1" noChangeArrowheads="1"/>
          </p:cNvPicPr>
          <p:nvPr/>
        </p:nvPicPr>
        <p:blipFill>
          <a:blip r:embed="rId4">
            <a:extLst>
              <a:ext uri="{28A0092B-C50C-407E-A947-70E740481C1C}">
                <a14:useLocalDpi xmlns:a14="http://schemas.microsoft.com/office/drawing/2010/main" val="0"/>
              </a:ext>
            </a:extLst>
          </a:blip>
          <a:srcRect t="22218" b="10565"/>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63" name="Picture 3" descr="02ClickiTAnim01"/>
          <p:cNvPicPr>
            <a:picLocks noChangeAspect="1" noChangeArrowheads="1"/>
          </p:cNvPicPr>
          <p:nvPr/>
        </p:nvPicPr>
        <p:blipFill>
          <a:blip r:embed="rId5">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6564" name="Group 4"/>
          <p:cNvGrpSpPr>
            <a:grpSpLocks/>
          </p:cNvGrpSpPr>
          <p:nvPr/>
        </p:nvGrpSpPr>
        <p:grpSpPr bwMode="auto">
          <a:xfrm rot="-1790688">
            <a:off x="1284288" y="4152900"/>
            <a:ext cx="4179887" cy="1765300"/>
            <a:chOff x="1207" y="1862"/>
            <a:chExt cx="2633" cy="1112"/>
          </a:xfrm>
        </p:grpSpPr>
        <p:sp>
          <p:nvSpPr>
            <p:cNvPr id="114763" name="Text Box 5"/>
            <p:cNvSpPr txBox="1">
              <a:spLocks noChangeArrowheads="1"/>
            </p:cNvSpPr>
            <p:nvPr/>
          </p:nvSpPr>
          <p:spPr bwMode="auto">
            <a:xfrm rot="1800000">
              <a:off x="1207" y="1862"/>
              <a:ext cx="187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3400" b="1" i="1">
                  <a:solidFill>
                    <a:srgbClr val="FF6801"/>
                  </a:solidFill>
                  <a:latin typeface="Arial Unicode MS" pitchFamily="34" charset="-128"/>
                </a:rPr>
                <a:t>Acid or DNase</a:t>
              </a:r>
            </a:p>
          </p:txBody>
        </p:sp>
        <p:sp>
          <p:nvSpPr>
            <p:cNvPr id="114764" name="AutoShape 6"/>
            <p:cNvSpPr>
              <a:spLocks noChangeArrowheads="1"/>
            </p:cNvSpPr>
            <p:nvPr/>
          </p:nvSpPr>
          <p:spPr bwMode="auto">
            <a:xfrm rot="1800000">
              <a:off x="2976" y="2638"/>
              <a:ext cx="864" cy="336"/>
            </a:xfrm>
            <a:prstGeom prst="rightArrow">
              <a:avLst>
                <a:gd name="adj1" fmla="val 58926"/>
                <a:gd name="adj2" fmla="val 90179"/>
              </a:avLst>
            </a:prstGeom>
            <a:solidFill>
              <a:srgbClr val="FF680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sp>
        <p:nvSpPr>
          <p:cNvPr id="114693" name="AutoShape 7"/>
          <p:cNvSpPr>
            <a:spLocks noChangeAspect="1" noChangeArrowheads="1" noTextEdit="1"/>
          </p:cNvSpPr>
          <p:nvPr/>
        </p:nvSpPr>
        <p:spPr bwMode="auto">
          <a:xfrm>
            <a:off x="3544888" y="682625"/>
            <a:ext cx="1792287"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114694" name="Group 8"/>
          <p:cNvGrpSpPr>
            <a:grpSpLocks/>
          </p:cNvGrpSpPr>
          <p:nvPr/>
        </p:nvGrpSpPr>
        <p:grpSpPr bwMode="auto">
          <a:xfrm>
            <a:off x="6283325" y="2625725"/>
            <a:ext cx="411163" cy="427038"/>
            <a:chOff x="4909" y="2594"/>
            <a:chExt cx="259" cy="269"/>
          </a:xfrm>
        </p:grpSpPr>
        <p:sp>
          <p:nvSpPr>
            <p:cNvPr id="114761" name="Oval 9"/>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4762" name="Text Box 10"/>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4695" name="Group 11"/>
          <p:cNvGrpSpPr>
            <a:grpSpLocks/>
          </p:cNvGrpSpPr>
          <p:nvPr/>
        </p:nvGrpSpPr>
        <p:grpSpPr bwMode="auto">
          <a:xfrm>
            <a:off x="6291263" y="6067425"/>
            <a:ext cx="411162" cy="427038"/>
            <a:chOff x="4909" y="2594"/>
            <a:chExt cx="259" cy="269"/>
          </a:xfrm>
        </p:grpSpPr>
        <p:sp>
          <p:nvSpPr>
            <p:cNvPr id="114759" name="Oval 12"/>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4760" name="Text Box 13"/>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4696" name="Group 14"/>
          <p:cNvGrpSpPr>
            <a:grpSpLocks/>
          </p:cNvGrpSpPr>
          <p:nvPr/>
        </p:nvGrpSpPr>
        <p:grpSpPr bwMode="auto">
          <a:xfrm>
            <a:off x="6294438" y="858838"/>
            <a:ext cx="411162" cy="427037"/>
            <a:chOff x="4909" y="2594"/>
            <a:chExt cx="259" cy="269"/>
          </a:xfrm>
        </p:grpSpPr>
        <p:sp>
          <p:nvSpPr>
            <p:cNvPr id="114757" name="Oval 15"/>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4758" name="Text Box 16"/>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4697" name="Group 17"/>
          <p:cNvGrpSpPr>
            <a:grpSpLocks/>
          </p:cNvGrpSpPr>
          <p:nvPr/>
        </p:nvGrpSpPr>
        <p:grpSpPr bwMode="auto">
          <a:xfrm>
            <a:off x="6280150" y="4346575"/>
            <a:ext cx="411163" cy="427038"/>
            <a:chOff x="4909" y="2594"/>
            <a:chExt cx="259" cy="269"/>
          </a:xfrm>
        </p:grpSpPr>
        <p:sp>
          <p:nvSpPr>
            <p:cNvPr id="114755" name="Oval 18"/>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4756" name="Text Box 19"/>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6580" name="Group 20"/>
          <p:cNvGrpSpPr>
            <a:grpSpLocks/>
          </p:cNvGrpSpPr>
          <p:nvPr/>
        </p:nvGrpSpPr>
        <p:grpSpPr bwMode="auto">
          <a:xfrm>
            <a:off x="5618163" y="4392613"/>
            <a:ext cx="2074862" cy="1639887"/>
            <a:chOff x="2127" y="459"/>
            <a:chExt cx="1307" cy="1033"/>
          </a:xfrm>
        </p:grpSpPr>
        <p:sp>
          <p:nvSpPr>
            <p:cNvPr id="114742" name="Freeform 21"/>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114743" name="Freeform 22"/>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4" name="Freeform 23"/>
            <p:cNvSpPr>
              <a:spLocks/>
            </p:cNvSpPr>
            <p:nvPr/>
          </p:nvSpPr>
          <p:spPr bwMode="auto">
            <a:xfrm>
              <a:off x="2191" y="1067"/>
              <a:ext cx="78" cy="19"/>
            </a:xfrm>
            <a:custGeom>
              <a:avLst/>
              <a:gdLst>
                <a:gd name="T0" fmla="*/ 0 w 66"/>
                <a:gd name="T1" fmla="*/ 0 h 19"/>
                <a:gd name="T2" fmla="*/ 130 w 66"/>
                <a:gd name="T3" fmla="*/ 19 h 19"/>
                <a:gd name="T4" fmla="*/ 152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5" name="Freeform 24"/>
            <p:cNvSpPr>
              <a:spLocks/>
            </p:cNvSpPr>
            <p:nvPr/>
          </p:nvSpPr>
          <p:spPr bwMode="auto">
            <a:xfrm>
              <a:off x="2303" y="1294"/>
              <a:ext cx="34" cy="9"/>
            </a:xfrm>
            <a:custGeom>
              <a:avLst/>
              <a:gdLst>
                <a:gd name="T0" fmla="*/ 0 w 29"/>
                <a:gd name="T1" fmla="*/ 9 h 9"/>
                <a:gd name="T2" fmla="*/ 64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6" name="Freeform 25"/>
            <p:cNvSpPr>
              <a:spLocks/>
            </p:cNvSpPr>
            <p:nvPr/>
          </p:nvSpPr>
          <p:spPr bwMode="auto">
            <a:xfrm>
              <a:off x="2605" y="1353"/>
              <a:ext cx="20" cy="42"/>
            </a:xfrm>
            <a:custGeom>
              <a:avLst/>
              <a:gdLst>
                <a:gd name="T0" fmla="*/ 0 w 17"/>
                <a:gd name="T1" fmla="*/ 0 h 42"/>
                <a:gd name="T2" fmla="*/ 39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7" name="Freeform 26"/>
            <p:cNvSpPr>
              <a:spLocks/>
            </p:cNvSpPr>
            <p:nvPr/>
          </p:nvSpPr>
          <p:spPr bwMode="auto">
            <a:xfrm>
              <a:off x="2990" y="1290"/>
              <a:ext cx="8" cy="46"/>
            </a:xfrm>
            <a:custGeom>
              <a:avLst/>
              <a:gdLst>
                <a:gd name="T0" fmla="*/ 0 w 7"/>
                <a:gd name="T1" fmla="*/ 46 h 46"/>
                <a:gd name="T2" fmla="*/ 13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8" name="Freeform 27"/>
            <p:cNvSpPr>
              <a:spLocks/>
            </p:cNvSpPr>
            <p:nvPr/>
          </p:nvSpPr>
          <p:spPr bwMode="auto">
            <a:xfrm>
              <a:off x="3160" y="1008"/>
              <a:ext cx="98" cy="171"/>
            </a:xfrm>
            <a:custGeom>
              <a:avLst/>
              <a:gdLst>
                <a:gd name="T0" fmla="*/ 181 w 84"/>
                <a:gd name="T1" fmla="*/ 171 h 171"/>
                <a:gd name="T2" fmla="*/ 181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9" name="Freeform 28"/>
            <p:cNvSpPr>
              <a:spLocks/>
            </p:cNvSpPr>
            <p:nvPr/>
          </p:nvSpPr>
          <p:spPr bwMode="auto">
            <a:xfrm>
              <a:off x="3347" y="826"/>
              <a:ext cx="44" cy="64"/>
            </a:xfrm>
            <a:custGeom>
              <a:avLst/>
              <a:gdLst>
                <a:gd name="T0" fmla="*/ 0 w 37"/>
                <a:gd name="T1" fmla="*/ 64 h 64"/>
                <a:gd name="T2" fmla="*/ 88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50" name="Freeform 29"/>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51" name="Freeform 30"/>
            <p:cNvSpPr>
              <a:spLocks/>
            </p:cNvSpPr>
            <p:nvPr/>
          </p:nvSpPr>
          <p:spPr bwMode="auto">
            <a:xfrm>
              <a:off x="3006" y="515"/>
              <a:ext cx="22" cy="39"/>
            </a:xfrm>
            <a:custGeom>
              <a:avLst/>
              <a:gdLst>
                <a:gd name="T0" fmla="*/ 39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52" name="Freeform 31"/>
            <p:cNvSpPr>
              <a:spLocks/>
            </p:cNvSpPr>
            <p:nvPr/>
          </p:nvSpPr>
          <p:spPr bwMode="auto">
            <a:xfrm>
              <a:off x="2795" y="538"/>
              <a:ext cx="11" cy="33"/>
            </a:xfrm>
            <a:custGeom>
              <a:avLst/>
              <a:gdLst>
                <a:gd name="T0" fmla="*/ 24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53" name="Freeform 32"/>
            <p:cNvSpPr>
              <a:spLocks/>
            </p:cNvSpPr>
            <p:nvPr/>
          </p:nvSpPr>
          <p:spPr bwMode="auto">
            <a:xfrm>
              <a:off x="2550" y="584"/>
              <a:ext cx="40" cy="32"/>
            </a:xfrm>
            <a:custGeom>
              <a:avLst/>
              <a:gdLst>
                <a:gd name="T0" fmla="*/ 76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54" name="Freeform 33"/>
            <p:cNvSpPr>
              <a:spLocks/>
            </p:cNvSpPr>
            <p:nvPr/>
          </p:nvSpPr>
          <p:spPr bwMode="auto">
            <a:xfrm>
              <a:off x="2244" y="803"/>
              <a:ext cx="7" cy="34"/>
            </a:xfrm>
            <a:custGeom>
              <a:avLst/>
              <a:gdLst>
                <a:gd name="T0" fmla="*/ 0 w 6"/>
                <a:gd name="T1" fmla="*/ 0 h 34"/>
                <a:gd name="T2" fmla="*/ 13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06594" name="Group 34"/>
          <p:cNvGrpSpPr>
            <a:grpSpLocks/>
          </p:cNvGrpSpPr>
          <p:nvPr/>
        </p:nvGrpSpPr>
        <p:grpSpPr bwMode="auto">
          <a:xfrm>
            <a:off x="5494338" y="5508625"/>
            <a:ext cx="2074862" cy="1639888"/>
            <a:chOff x="2127" y="459"/>
            <a:chExt cx="1307" cy="1033"/>
          </a:xfrm>
        </p:grpSpPr>
        <p:sp>
          <p:nvSpPr>
            <p:cNvPr id="114729" name="Freeform 35"/>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114730" name="Freeform 36"/>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1" name="Freeform 37"/>
            <p:cNvSpPr>
              <a:spLocks/>
            </p:cNvSpPr>
            <p:nvPr/>
          </p:nvSpPr>
          <p:spPr bwMode="auto">
            <a:xfrm>
              <a:off x="2191" y="1067"/>
              <a:ext cx="78" cy="19"/>
            </a:xfrm>
            <a:custGeom>
              <a:avLst/>
              <a:gdLst>
                <a:gd name="T0" fmla="*/ 0 w 66"/>
                <a:gd name="T1" fmla="*/ 0 h 19"/>
                <a:gd name="T2" fmla="*/ 130 w 66"/>
                <a:gd name="T3" fmla="*/ 19 h 19"/>
                <a:gd name="T4" fmla="*/ 152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2" name="Freeform 38"/>
            <p:cNvSpPr>
              <a:spLocks/>
            </p:cNvSpPr>
            <p:nvPr/>
          </p:nvSpPr>
          <p:spPr bwMode="auto">
            <a:xfrm>
              <a:off x="2303" y="1294"/>
              <a:ext cx="34" cy="9"/>
            </a:xfrm>
            <a:custGeom>
              <a:avLst/>
              <a:gdLst>
                <a:gd name="T0" fmla="*/ 0 w 29"/>
                <a:gd name="T1" fmla="*/ 9 h 9"/>
                <a:gd name="T2" fmla="*/ 64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3" name="Freeform 39"/>
            <p:cNvSpPr>
              <a:spLocks/>
            </p:cNvSpPr>
            <p:nvPr/>
          </p:nvSpPr>
          <p:spPr bwMode="auto">
            <a:xfrm>
              <a:off x="2605" y="1353"/>
              <a:ext cx="20" cy="42"/>
            </a:xfrm>
            <a:custGeom>
              <a:avLst/>
              <a:gdLst>
                <a:gd name="T0" fmla="*/ 0 w 17"/>
                <a:gd name="T1" fmla="*/ 0 h 42"/>
                <a:gd name="T2" fmla="*/ 39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4" name="Freeform 40"/>
            <p:cNvSpPr>
              <a:spLocks/>
            </p:cNvSpPr>
            <p:nvPr/>
          </p:nvSpPr>
          <p:spPr bwMode="auto">
            <a:xfrm>
              <a:off x="2990" y="1290"/>
              <a:ext cx="8" cy="46"/>
            </a:xfrm>
            <a:custGeom>
              <a:avLst/>
              <a:gdLst>
                <a:gd name="T0" fmla="*/ 0 w 7"/>
                <a:gd name="T1" fmla="*/ 46 h 46"/>
                <a:gd name="T2" fmla="*/ 13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5" name="Freeform 41"/>
            <p:cNvSpPr>
              <a:spLocks/>
            </p:cNvSpPr>
            <p:nvPr/>
          </p:nvSpPr>
          <p:spPr bwMode="auto">
            <a:xfrm>
              <a:off x="3160" y="1008"/>
              <a:ext cx="98" cy="171"/>
            </a:xfrm>
            <a:custGeom>
              <a:avLst/>
              <a:gdLst>
                <a:gd name="T0" fmla="*/ 181 w 84"/>
                <a:gd name="T1" fmla="*/ 171 h 171"/>
                <a:gd name="T2" fmla="*/ 181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6" name="Freeform 42"/>
            <p:cNvSpPr>
              <a:spLocks/>
            </p:cNvSpPr>
            <p:nvPr/>
          </p:nvSpPr>
          <p:spPr bwMode="auto">
            <a:xfrm>
              <a:off x="3347" y="826"/>
              <a:ext cx="44" cy="64"/>
            </a:xfrm>
            <a:custGeom>
              <a:avLst/>
              <a:gdLst>
                <a:gd name="T0" fmla="*/ 0 w 37"/>
                <a:gd name="T1" fmla="*/ 64 h 64"/>
                <a:gd name="T2" fmla="*/ 88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7" name="Freeform 43"/>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8" name="Freeform 44"/>
            <p:cNvSpPr>
              <a:spLocks/>
            </p:cNvSpPr>
            <p:nvPr/>
          </p:nvSpPr>
          <p:spPr bwMode="auto">
            <a:xfrm>
              <a:off x="3006" y="515"/>
              <a:ext cx="22" cy="39"/>
            </a:xfrm>
            <a:custGeom>
              <a:avLst/>
              <a:gdLst>
                <a:gd name="T0" fmla="*/ 39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9" name="Freeform 45"/>
            <p:cNvSpPr>
              <a:spLocks/>
            </p:cNvSpPr>
            <p:nvPr/>
          </p:nvSpPr>
          <p:spPr bwMode="auto">
            <a:xfrm>
              <a:off x="2795" y="538"/>
              <a:ext cx="11" cy="33"/>
            </a:xfrm>
            <a:custGeom>
              <a:avLst/>
              <a:gdLst>
                <a:gd name="T0" fmla="*/ 24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0" name="Freeform 46"/>
            <p:cNvSpPr>
              <a:spLocks/>
            </p:cNvSpPr>
            <p:nvPr/>
          </p:nvSpPr>
          <p:spPr bwMode="auto">
            <a:xfrm>
              <a:off x="2550" y="584"/>
              <a:ext cx="40" cy="32"/>
            </a:xfrm>
            <a:custGeom>
              <a:avLst/>
              <a:gdLst>
                <a:gd name="T0" fmla="*/ 76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1" name="Freeform 47"/>
            <p:cNvSpPr>
              <a:spLocks/>
            </p:cNvSpPr>
            <p:nvPr/>
          </p:nvSpPr>
          <p:spPr bwMode="auto">
            <a:xfrm>
              <a:off x="2244" y="803"/>
              <a:ext cx="7" cy="34"/>
            </a:xfrm>
            <a:custGeom>
              <a:avLst/>
              <a:gdLst>
                <a:gd name="T0" fmla="*/ 0 w 6"/>
                <a:gd name="T1" fmla="*/ 0 h 34"/>
                <a:gd name="T2" fmla="*/ 13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06608" name="Group 48"/>
          <p:cNvGrpSpPr>
            <a:grpSpLocks/>
          </p:cNvGrpSpPr>
          <p:nvPr/>
        </p:nvGrpSpPr>
        <p:grpSpPr bwMode="auto">
          <a:xfrm>
            <a:off x="5356225" y="3371850"/>
            <a:ext cx="2074863" cy="1639888"/>
            <a:chOff x="2127" y="459"/>
            <a:chExt cx="1307" cy="1033"/>
          </a:xfrm>
        </p:grpSpPr>
        <p:sp>
          <p:nvSpPr>
            <p:cNvPr id="114716" name="Freeform 49"/>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114717" name="Freeform 50"/>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8" name="Freeform 51"/>
            <p:cNvSpPr>
              <a:spLocks/>
            </p:cNvSpPr>
            <p:nvPr/>
          </p:nvSpPr>
          <p:spPr bwMode="auto">
            <a:xfrm>
              <a:off x="2191" y="1067"/>
              <a:ext cx="78" cy="19"/>
            </a:xfrm>
            <a:custGeom>
              <a:avLst/>
              <a:gdLst>
                <a:gd name="T0" fmla="*/ 0 w 66"/>
                <a:gd name="T1" fmla="*/ 0 h 19"/>
                <a:gd name="T2" fmla="*/ 130 w 66"/>
                <a:gd name="T3" fmla="*/ 19 h 19"/>
                <a:gd name="T4" fmla="*/ 152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9" name="Freeform 52"/>
            <p:cNvSpPr>
              <a:spLocks/>
            </p:cNvSpPr>
            <p:nvPr/>
          </p:nvSpPr>
          <p:spPr bwMode="auto">
            <a:xfrm>
              <a:off x="2303" y="1294"/>
              <a:ext cx="34" cy="9"/>
            </a:xfrm>
            <a:custGeom>
              <a:avLst/>
              <a:gdLst>
                <a:gd name="T0" fmla="*/ 0 w 29"/>
                <a:gd name="T1" fmla="*/ 9 h 9"/>
                <a:gd name="T2" fmla="*/ 64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0" name="Freeform 53"/>
            <p:cNvSpPr>
              <a:spLocks/>
            </p:cNvSpPr>
            <p:nvPr/>
          </p:nvSpPr>
          <p:spPr bwMode="auto">
            <a:xfrm>
              <a:off x="2605" y="1353"/>
              <a:ext cx="20" cy="42"/>
            </a:xfrm>
            <a:custGeom>
              <a:avLst/>
              <a:gdLst>
                <a:gd name="T0" fmla="*/ 0 w 17"/>
                <a:gd name="T1" fmla="*/ 0 h 42"/>
                <a:gd name="T2" fmla="*/ 39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1" name="Freeform 54"/>
            <p:cNvSpPr>
              <a:spLocks/>
            </p:cNvSpPr>
            <p:nvPr/>
          </p:nvSpPr>
          <p:spPr bwMode="auto">
            <a:xfrm>
              <a:off x="2990" y="1290"/>
              <a:ext cx="8" cy="46"/>
            </a:xfrm>
            <a:custGeom>
              <a:avLst/>
              <a:gdLst>
                <a:gd name="T0" fmla="*/ 0 w 7"/>
                <a:gd name="T1" fmla="*/ 46 h 46"/>
                <a:gd name="T2" fmla="*/ 13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2" name="Freeform 55"/>
            <p:cNvSpPr>
              <a:spLocks/>
            </p:cNvSpPr>
            <p:nvPr/>
          </p:nvSpPr>
          <p:spPr bwMode="auto">
            <a:xfrm>
              <a:off x="3160" y="1008"/>
              <a:ext cx="98" cy="171"/>
            </a:xfrm>
            <a:custGeom>
              <a:avLst/>
              <a:gdLst>
                <a:gd name="T0" fmla="*/ 181 w 84"/>
                <a:gd name="T1" fmla="*/ 171 h 171"/>
                <a:gd name="T2" fmla="*/ 181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3" name="Freeform 56"/>
            <p:cNvSpPr>
              <a:spLocks/>
            </p:cNvSpPr>
            <p:nvPr/>
          </p:nvSpPr>
          <p:spPr bwMode="auto">
            <a:xfrm>
              <a:off x="3347" y="826"/>
              <a:ext cx="44" cy="64"/>
            </a:xfrm>
            <a:custGeom>
              <a:avLst/>
              <a:gdLst>
                <a:gd name="T0" fmla="*/ 0 w 37"/>
                <a:gd name="T1" fmla="*/ 64 h 64"/>
                <a:gd name="T2" fmla="*/ 88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4" name="Freeform 57"/>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5" name="Freeform 58"/>
            <p:cNvSpPr>
              <a:spLocks/>
            </p:cNvSpPr>
            <p:nvPr/>
          </p:nvSpPr>
          <p:spPr bwMode="auto">
            <a:xfrm>
              <a:off x="3006" y="515"/>
              <a:ext cx="22" cy="39"/>
            </a:xfrm>
            <a:custGeom>
              <a:avLst/>
              <a:gdLst>
                <a:gd name="T0" fmla="*/ 39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6" name="Freeform 59"/>
            <p:cNvSpPr>
              <a:spLocks/>
            </p:cNvSpPr>
            <p:nvPr/>
          </p:nvSpPr>
          <p:spPr bwMode="auto">
            <a:xfrm>
              <a:off x="2795" y="538"/>
              <a:ext cx="11" cy="33"/>
            </a:xfrm>
            <a:custGeom>
              <a:avLst/>
              <a:gdLst>
                <a:gd name="T0" fmla="*/ 24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7" name="Freeform 60"/>
            <p:cNvSpPr>
              <a:spLocks/>
            </p:cNvSpPr>
            <p:nvPr/>
          </p:nvSpPr>
          <p:spPr bwMode="auto">
            <a:xfrm>
              <a:off x="2550" y="584"/>
              <a:ext cx="40" cy="32"/>
            </a:xfrm>
            <a:custGeom>
              <a:avLst/>
              <a:gdLst>
                <a:gd name="T0" fmla="*/ 76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8" name="Freeform 61"/>
            <p:cNvSpPr>
              <a:spLocks/>
            </p:cNvSpPr>
            <p:nvPr/>
          </p:nvSpPr>
          <p:spPr bwMode="auto">
            <a:xfrm>
              <a:off x="2244" y="803"/>
              <a:ext cx="7" cy="34"/>
            </a:xfrm>
            <a:custGeom>
              <a:avLst/>
              <a:gdLst>
                <a:gd name="T0" fmla="*/ 0 w 6"/>
                <a:gd name="T1" fmla="*/ 0 h 34"/>
                <a:gd name="T2" fmla="*/ 13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06622" name="Group 62"/>
          <p:cNvGrpSpPr>
            <a:grpSpLocks/>
          </p:cNvGrpSpPr>
          <p:nvPr/>
        </p:nvGrpSpPr>
        <p:grpSpPr bwMode="auto">
          <a:xfrm>
            <a:off x="5643563" y="2357438"/>
            <a:ext cx="2074862" cy="1639887"/>
            <a:chOff x="2127" y="459"/>
            <a:chExt cx="1307" cy="1033"/>
          </a:xfrm>
        </p:grpSpPr>
        <p:sp>
          <p:nvSpPr>
            <p:cNvPr id="114703" name="Freeform 63"/>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114704" name="Freeform 64"/>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05" name="Freeform 65"/>
            <p:cNvSpPr>
              <a:spLocks/>
            </p:cNvSpPr>
            <p:nvPr/>
          </p:nvSpPr>
          <p:spPr bwMode="auto">
            <a:xfrm>
              <a:off x="2191" y="1067"/>
              <a:ext cx="78" cy="19"/>
            </a:xfrm>
            <a:custGeom>
              <a:avLst/>
              <a:gdLst>
                <a:gd name="T0" fmla="*/ 0 w 66"/>
                <a:gd name="T1" fmla="*/ 0 h 19"/>
                <a:gd name="T2" fmla="*/ 130 w 66"/>
                <a:gd name="T3" fmla="*/ 19 h 19"/>
                <a:gd name="T4" fmla="*/ 152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06" name="Freeform 66"/>
            <p:cNvSpPr>
              <a:spLocks/>
            </p:cNvSpPr>
            <p:nvPr/>
          </p:nvSpPr>
          <p:spPr bwMode="auto">
            <a:xfrm>
              <a:off x="2303" y="1294"/>
              <a:ext cx="34" cy="9"/>
            </a:xfrm>
            <a:custGeom>
              <a:avLst/>
              <a:gdLst>
                <a:gd name="T0" fmla="*/ 0 w 29"/>
                <a:gd name="T1" fmla="*/ 9 h 9"/>
                <a:gd name="T2" fmla="*/ 64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07" name="Freeform 67"/>
            <p:cNvSpPr>
              <a:spLocks/>
            </p:cNvSpPr>
            <p:nvPr/>
          </p:nvSpPr>
          <p:spPr bwMode="auto">
            <a:xfrm>
              <a:off x="2605" y="1353"/>
              <a:ext cx="20" cy="42"/>
            </a:xfrm>
            <a:custGeom>
              <a:avLst/>
              <a:gdLst>
                <a:gd name="T0" fmla="*/ 0 w 17"/>
                <a:gd name="T1" fmla="*/ 0 h 42"/>
                <a:gd name="T2" fmla="*/ 39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08" name="Freeform 68"/>
            <p:cNvSpPr>
              <a:spLocks/>
            </p:cNvSpPr>
            <p:nvPr/>
          </p:nvSpPr>
          <p:spPr bwMode="auto">
            <a:xfrm>
              <a:off x="2990" y="1290"/>
              <a:ext cx="8" cy="46"/>
            </a:xfrm>
            <a:custGeom>
              <a:avLst/>
              <a:gdLst>
                <a:gd name="T0" fmla="*/ 0 w 7"/>
                <a:gd name="T1" fmla="*/ 46 h 46"/>
                <a:gd name="T2" fmla="*/ 13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09" name="Freeform 69"/>
            <p:cNvSpPr>
              <a:spLocks/>
            </p:cNvSpPr>
            <p:nvPr/>
          </p:nvSpPr>
          <p:spPr bwMode="auto">
            <a:xfrm>
              <a:off x="3160" y="1008"/>
              <a:ext cx="98" cy="171"/>
            </a:xfrm>
            <a:custGeom>
              <a:avLst/>
              <a:gdLst>
                <a:gd name="T0" fmla="*/ 181 w 84"/>
                <a:gd name="T1" fmla="*/ 171 h 171"/>
                <a:gd name="T2" fmla="*/ 181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0" name="Freeform 70"/>
            <p:cNvSpPr>
              <a:spLocks/>
            </p:cNvSpPr>
            <p:nvPr/>
          </p:nvSpPr>
          <p:spPr bwMode="auto">
            <a:xfrm>
              <a:off x="3347" y="826"/>
              <a:ext cx="44" cy="64"/>
            </a:xfrm>
            <a:custGeom>
              <a:avLst/>
              <a:gdLst>
                <a:gd name="T0" fmla="*/ 0 w 37"/>
                <a:gd name="T1" fmla="*/ 64 h 64"/>
                <a:gd name="T2" fmla="*/ 88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1" name="Freeform 71"/>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2" name="Freeform 72"/>
            <p:cNvSpPr>
              <a:spLocks/>
            </p:cNvSpPr>
            <p:nvPr/>
          </p:nvSpPr>
          <p:spPr bwMode="auto">
            <a:xfrm>
              <a:off x="3006" y="515"/>
              <a:ext cx="22" cy="39"/>
            </a:xfrm>
            <a:custGeom>
              <a:avLst/>
              <a:gdLst>
                <a:gd name="T0" fmla="*/ 39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3" name="Freeform 73"/>
            <p:cNvSpPr>
              <a:spLocks/>
            </p:cNvSpPr>
            <p:nvPr/>
          </p:nvSpPr>
          <p:spPr bwMode="auto">
            <a:xfrm>
              <a:off x="2795" y="538"/>
              <a:ext cx="11" cy="33"/>
            </a:xfrm>
            <a:custGeom>
              <a:avLst/>
              <a:gdLst>
                <a:gd name="T0" fmla="*/ 24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4" name="Freeform 74"/>
            <p:cNvSpPr>
              <a:spLocks/>
            </p:cNvSpPr>
            <p:nvPr/>
          </p:nvSpPr>
          <p:spPr bwMode="auto">
            <a:xfrm>
              <a:off x="2550" y="584"/>
              <a:ext cx="40" cy="32"/>
            </a:xfrm>
            <a:custGeom>
              <a:avLst/>
              <a:gdLst>
                <a:gd name="T0" fmla="*/ 76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5" name="Freeform 75"/>
            <p:cNvSpPr>
              <a:spLocks/>
            </p:cNvSpPr>
            <p:nvPr/>
          </p:nvSpPr>
          <p:spPr bwMode="auto">
            <a:xfrm>
              <a:off x="2244" y="803"/>
              <a:ext cx="7" cy="34"/>
            </a:xfrm>
            <a:custGeom>
              <a:avLst/>
              <a:gdLst>
                <a:gd name="T0" fmla="*/ 0 w 6"/>
                <a:gd name="T1" fmla="*/ 0 h 34"/>
                <a:gd name="T2" fmla="*/ 13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14702" name="Text Box 76"/>
          <p:cNvSpPr txBox="1">
            <a:spLocks noChangeArrowheads="1"/>
          </p:cNvSpPr>
          <p:nvPr/>
        </p:nvSpPr>
        <p:spPr bwMode="auto">
          <a:xfrm>
            <a:off x="228600" y="228600"/>
            <a:ext cx="1154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Tree>
    <p:extLst>
      <p:ext uri="{BB962C8B-B14F-4D97-AF65-F5344CB8AC3E}">
        <p14:creationId xmlns:p14="http://schemas.microsoft.com/office/powerpoint/2010/main" val="22602238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06564"/>
                                        </p:tgtEl>
                                        <p:attrNameLst>
                                          <p:attrName>style.visibility</p:attrName>
                                        </p:attrNameLst>
                                      </p:cBhvr>
                                      <p:to>
                                        <p:strVal val="visible"/>
                                      </p:to>
                                    </p:set>
                                    <p:animEffect transition="in" filter="fade">
                                      <p:cBhvr>
                                        <p:cTn id="7" dur="500"/>
                                        <p:tgtEl>
                                          <p:spTgt spid="706564"/>
                                        </p:tgtEl>
                                      </p:cBhvr>
                                    </p:animEffect>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par>
                                <p:cTn id="8" presetID="10" presetClass="entr" presetSubtype="0" fill="hold" nodeType="withEffect">
                                  <p:stCondLst>
                                    <p:cond delay="600"/>
                                  </p:stCondLst>
                                  <p:childTnLst>
                                    <p:set>
                                      <p:cBhvr>
                                        <p:cTn id="9" dur="1" fill="hold">
                                          <p:stCondLst>
                                            <p:cond delay="0"/>
                                          </p:stCondLst>
                                        </p:cTn>
                                        <p:tgtEl>
                                          <p:spTgt spid="706564"/>
                                        </p:tgtEl>
                                        <p:attrNameLst>
                                          <p:attrName>style.visibility</p:attrName>
                                        </p:attrNameLst>
                                      </p:cBhvr>
                                      <p:to>
                                        <p:strVal val="visible"/>
                                      </p:to>
                                    </p:set>
                                    <p:animEffect transition="in" filter="fade">
                                      <p:cBhvr>
                                        <p:cTn id="10" dur="500"/>
                                        <p:tgtEl>
                                          <p:spTgt spid="706564"/>
                                        </p:tgtEl>
                                      </p:cBhvr>
                                    </p:animEffect>
                                  </p:childTnLst>
                                </p:cTn>
                              </p:par>
                              <p:par>
                                <p:cTn id="11" presetID="10" presetClass="entr" presetSubtype="0" fill="hold" nodeType="withEffect">
                                  <p:stCondLst>
                                    <p:cond delay="1000"/>
                                  </p:stCondLst>
                                  <p:childTnLst>
                                    <p:set>
                                      <p:cBhvr>
                                        <p:cTn id="12" dur="1" fill="hold">
                                          <p:stCondLst>
                                            <p:cond delay="0"/>
                                          </p:stCondLst>
                                        </p:cTn>
                                        <p:tgtEl>
                                          <p:spTgt spid="706564"/>
                                        </p:tgtEl>
                                        <p:attrNameLst>
                                          <p:attrName>style.visibility</p:attrName>
                                        </p:attrNameLst>
                                      </p:cBhvr>
                                      <p:to>
                                        <p:strVal val="visible"/>
                                      </p:to>
                                    </p:set>
                                    <p:animEffect transition="in" filter="fade">
                                      <p:cBhvr>
                                        <p:cTn id="13" dur="500"/>
                                        <p:tgtEl>
                                          <p:spTgt spid="706564"/>
                                        </p:tgtEl>
                                      </p:cBhvr>
                                    </p:animEffect>
                                  </p:childTnLst>
                                </p:cTn>
                              </p:par>
                              <p:par>
                                <p:cTn id="14" presetID="10" presetClass="entr" presetSubtype="0" fill="hold" nodeType="withEffect">
                                  <p:stCondLst>
                                    <p:cond delay="1500"/>
                                  </p:stCondLst>
                                  <p:childTnLst>
                                    <p:set>
                                      <p:cBhvr>
                                        <p:cTn id="15" dur="1" fill="hold">
                                          <p:stCondLst>
                                            <p:cond delay="0"/>
                                          </p:stCondLst>
                                        </p:cTn>
                                        <p:tgtEl>
                                          <p:spTgt spid="706564"/>
                                        </p:tgtEl>
                                        <p:attrNameLst>
                                          <p:attrName>style.visibility</p:attrName>
                                        </p:attrNameLst>
                                      </p:cBhvr>
                                      <p:to>
                                        <p:strVal val="visible"/>
                                      </p:to>
                                    </p:set>
                                    <p:animEffect transition="in" filter="fade">
                                      <p:cBhvr>
                                        <p:cTn id="16" dur="500"/>
                                        <p:tgtEl>
                                          <p:spTgt spid="706564"/>
                                        </p:tgtEl>
                                      </p:cBhvr>
                                    </p:animEffect>
                                  </p:childTnLst>
                                  <p:subTnLst>
                                    <p:audio>
                                      <p:cMediaNode>
                                        <p:cTn display="0" masterRel="sameClick">
                                          <p:stCondLst>
                                            <p:cond evt="begin" delay="0">
                                              <p:tn val="14"/>
                                            </p:cond>
                                          </p:stCondLst>
                                          <p:endCondLst>
                                            <p:cond evt="onStopAudio" delay="0">
                                              <p:tgtEl>
                                                <p:sldTgt/>
                                              </p:tgtEl>
                                            </p:cond>
                                          </p:endCondLst>
                                        </p:cTn>
                                        <p:tgtEl>
                                          <p:sndTgt r:embed="rId3" name="push.wav"/>
                                        </p:tgtEl>
                                      </p:cMediaNode>
                                    </p:audio>
                                  </p:subTnLst>
                                </p:cTn>
                              </p:par>
                              <p:par>
                                <p:cTn id="17" presetID="10" presetClass="entr" presetSubtype="0" fill="hold" nodeType="withEffect">
                                  <p:stCondLst>
                                    <p:cond delay="2100"/>
                                  </p:stCondLst>
                                  <p:childTnLst>
                                    <p:set>
                                      <p:cBhvr>
                                        <p:cTn id="18" dur="1" fill="hold">
                                          <p:stCondLst>
                                            <p:cond delay="0"/>
                                          </p:stCondLst>
                                        </p:cTn>
                                        <p:tgtEl>
                                          <p:spTgt spid="706564"/>
                                        </p:tgtEl>
                                        <p:attrNameLst>
                                          <p:attrName>style.visibility</p:attrName>
                                        </p:attrNameLst>
                                      </p:cBhvr>
                                      <p:to>
                                        <p:strVal val="visible"/>
                                      </p:to>
                                    </p:set>
                                    <p:animEffect transition="in" filter="fade">
                                      <p:cBhvr>
                                        <p:cTn id="19" dur="500"/>
                                        <p:tgtEl>
                                          <p:spTgt spid="706564"/>
                                        </p:tgtEl>
                                      </p:cBhvr>
                                    </p:animEffect>
                                  </p:childTnLst>
                                </p:cTn>
                              </p:par>
                              <p:par>
                                <p:cTn id="20" presetID="10" presetClass="entr" presetSubtype="0" fill="hold" nodeType="withEffect">
                                  <p:stCondLst>
                                    <p:cond delay="2500"/>
                                  </p:stCondLst>
                                  <p:childTnLst>
                                    <p:set>
                                      <p:cBhvr>
                                        <p:cTn id="21" dur="1" fill="hold">
                                          <p:stCondLst>
                                            <p:cond delay="0"/>
                                          </p:stCondLst>
                                        </p:cTn>
                                        <p:tgtEl>
                                          <p:spTgt spid="706564"/>
                                        </p:tgtEl>
                                        <p:attrNameLst>
                                          <p:attrName>style.visibility</p:attrName>
                                        </p:attrNameLst>
                                      </p:cBhvr>
                                      <p:to>
                                        <p:strVal val="visible"/>
                                      </p:to>
                                    </p:set>
                                    <p:animEffect transition="in" filter="fade">
                                      <p:cBhvr>
                                        <p:cTn id="22" dur="500"/>
                                        <p:tgtEl>
                                          <p:spTgt spid="706564"/>
                                        </p:tgtEl>
                                      </p:cBhvr>
                                    </p:animEffect>
                                  </p:childTnLst>
                                </p:cTn>
                              </p:par>
                              <p:par>
                                <p:cTn id="23" presetID="10" presetClass="entr" presetSubtype="0" fill="hold" nodeType="withEffect">
                                  <p:stCondLst>
                                    <p:cond delay="3000"/>
                                  </p:stCondLst>
                                  <p:childTnLst>
                                    <p:set>
                                      <p:cBhvr>
                                        <p:cTn id="24" dur="1" fill="hold">
                                          <p:stCondLst>
                                            <p:cond delay="0"/>
                                          </p:stCondLst>
                                        </p:cTn>
                                        <p:tgtEl>
                                          <p:spTgt spid="706564"/>
                                        </p:tgtEl>
                                        <p:attrNameLst>
                                          <p:attrName>style.visibility</p:attrName>
                                        </p:attrNameLst>
                                      </p:cBhvr>
                                      <p:to>
                                        <p:strVal val="visible"/>
                                      </p:to>
                                    </p:set>
                                    <p:animEffect transition="in" filter="fade">
                                      <p:cBhvr>
                                        <p:cTn id="25" dur="500"/>
                                        <p:tgtEl>
                                          <p:spTgt spid="706564"/>
                                        </p:tgtEl>
                                      </p:cBhvr>
                                    </p:animEffect>
                                  </p:childTnLst>
                                  <p:subTnLst>
                                    <p:audio>
                                      <p:cMediaNode>
                                        <p:cTn display="0" masterRel="sameClick">
                                          <p:stCondLst>
                                            <p:cond evt="begin" delay="0">
                                              <p:tn val="23"/>
                                            </p:cond>
                                          </p:stCondLst>
                                          <p:endCondLst>
                                            <p:cond evt="onStopAudio" delay="0">
                                              <p:tgtEl>
                                                <p:sldTgt/>
                                              </p:tgtEl>
                                            </p:cond>
                                          </p:endCondLst>
                                        </p:cTn>
                                        <p:tgtEl>
                                          <p:sndTgt r:embed="rId3" name="push.wav"/>
                                        </p:tgtEl>
                                      </p:cMediaNode>
                                    </p:audio>
                                  </p:subTnLst>
                                </p:cTn>
                              </p:par>
                              <p:par>
                                <p:cTn id="26" presetID="10" presetClass="entr" presetSubtype="0" fill="hold" nodeType="withEffect">
                                  <p:stCondLst>
                                    <p:cond delay="3500"/>
                                  </p:stCondLst>
                                  <p:childTnLst>
                                    <p:set>
                                      <p:cBhvr>
                                        <p:cTn id="27" dur="1" fill="hold">
                                          <p:stCondLst>
                                            <p:cond delay="0"/>
                                          </p:stCondLst>
                                        </p:cTn>
                                        <p:tgtEl>
                                          <p:spTgt spid="706564"/>
                                        </p:tgtEl>
                                        <p:attrNameLst>
                                          <p:attrName>style.visibility</p:attrName>
                                        </p:attrNameLst>
                                      </p:cBhvr>
                                      <p:to>
                                        <p:strVal val="visible"/>
                                      </p:to>
                                    </p:set>
                                    <p:animEffect transition="in" filter="fade">
                                      <p:cBhvr>
                                        <p:cTn id="28" dur="500"/>
                                        <p:tgtEl>
                                          <p:spTgt spid="706564"/>
                                        </p:tgtEl>
                                      </p:cBhvr>
                                    </p:animEffect>
                                  </p:childTnLst>
                                </p:cTn>
                              </p:par>
                              <p:par>
                                <p:cTn id="29" presetID="10" presetClass="entr" presetSubtype="0" fill="hold" nodeType="withEffect">
                                  <p:stCondLst>
                                    <p:cond delay="4000"/>
                                  </p:stCondLst>
                                  <p:childTnLst>
                                    <p:set>
                                      <p:cBhvr>
                                        <p:cTn id="30" dur="1" fill="hold">
                                          <p:stCondLst>
                                            <p:cond delay="0"/>
                                          </p:stCondLst>
                                        </p:cTn>
                                        <p:tgtEl>
                                          <p:spTgt spid="706564"/>
                                        </p:tgtEl>
                                        <p:attrNameLst>
                                          <p:attrName>style.visibility</p:attrName>
                                        </p:attrNameLst>
                                      </p:cBhvr>
                                      <p:to>
                                        <p:strVal val="visible"/>
                                      </p:to>
                                    </p:set>
                                    <p:animEffect transition="in" filter="fade">
                                      <p:cBhvr>
                                        <p:cTn id="31" dur="500"/>
                                        <p:tgtEl>
                                          <p:spTgt spid="706564"/>
                                        </p:tgtEl>
                                      </p:cBhvr>
                                    </p:animEffect>
                                  </p:childTnLst>
                                </p:cTn>
                              </p:par>
                              <p:par>
                                <p:cTn id="32" presetID="10" presetClass="entr" presetSubtype="0" fill="hold" nodeType="withEffect">
                                  <p:stCondLst>
                                    <p:cond delay="4500"/>
                                  </p:stCondLst>
                                  <p:childTnLst>
                                    <p:set>
                                      <p:cBhvr>
                                        <p:cTn id="33" dur="1" fill="hold">
                                          <p:stCondLst>
                                            <p:cond delay="0"/>
                                          </p:stCondLst>
                                        </p:cTn>
                                        <p:tgtEl>
                                          <p:spTgt spid="706564"/>
                                        </p:tgtEl>
                                        <p:attrNameLst>
                                          <p:attrName>style.visibility</p:attrName>
                                        </p:attrNameLst>
                                      </p:cBhvr>
                                      <p:to>
                                        <p:strVal val="visible"/>
                                      </p:to>
                                    </p:set>
                                    <p:animEffect transition="in" filter="fade">
                                      <p:cBhvr>
                                        <p:cTn id="34" dur="500"/>
                                        <p:tgtEl>
                                          <p:spTgt spid="706564"/>
                                        </p:tgtEl>
                                      </p:cBhvr>
                                    </p:animEffect>
                                  </p:childTnLst>
                                </p:cTn>
                              </p:par>
                              <p:par>
                                <p:cTn id="35" presetID="10" presetClass="entr" presetSubtype="0" fill="hold" nodeType="withEffect">
                                  <p:stCondLst>
                                    <p:cond delay="0"/>
                                  </p:stCondLst>
                                  <p:childTnLst>
                                    <p:set>
                                      <p:cBhvr>
                                        <p:cTn id="36" dur="1" fill="hold">
                                          <p:stCondLst>
                                            <p:cond delay="0"/>
                                          </p:stCondLst>
                                        </p:cTn>
                                        <p:tgtEl>
                                          <p:spTgt spid="706580"/>
                                        </p:tgtEl>
                                        <p:attrNameLst>
                                          <p:attrName>style.visibility</p:attrName>
                                        </p:attrNameLst>
                                      </p:cBhvr>
                                      <p:to>
                                        <p:strVal val="visible"/>
                                      </p:to>
                                    </p:set>
                                    <p:animEffect transition="in" filter="fade">
                                      <p:cBhvr>
                                        <p:cTn id="37" dur="1000"/>
                                        <p:tgtEl>
                                          <p:spTgt spid="706580"/>
                                        </p:tgtEl>
                                      </p:cBhvr>
                                    </p:animEffect>
                                  </p:childTnLst>
                                </p:cTn>
                              </p:par>
                              <p:par>
                                <p:cTn id="38" presetID="10" presetClass="entr" presetSubtype="0" fill="hold" nodeType="withEffect">
                                  <p:stCondLst>
                                    <p:cond delay="400"/>
                                  </p:stCondLst>
                                  <p:childTnLst>
                                    <p:set>
                                      <p:cBhvr>
                                        <p:cTn id="39" dur="1" fill="hold">
                                          <p:stCondLst>
                                            <p:cond delay="0"/>
                                          </p:stCondLst>
                                        </p:cTn>
                                        <p:tgtEl>
                                          <p:spTgt spid="706608"/>
                                        </p:tgtEl>
                                        <p:attrNameLst>
                                          <p:attrName>style.visibility</p:attrName>
                                        </p:attrNameLst>
                                      </p:cBhvr>
                                      <p:to>
                                        <p:strVal val="visible"/>
                                      </p:to>
                                    </p:set>
                                    <p:animEffect transition="in" filter="fade">
                                      <p:cBhvr>
                                        <p:cTn id="40" dur="1000"/>
                                        <p:tgtEl>
                                          <p:spTgt spid="706608"/>
                                        </p:tgtEl>
                                      </p:cBhvr>
                                    </p:animEffect>
                                  </p:childTnLst>
                                </p:cTn>
                              </p:par>
                              <p:par>
                                <p:cTn id="41" presetID="10" presetClass="entr" presetSubtype="0" fill="hold" nodeType="withEffect">
                                  <p:stCondLst>
                                    <p:cond delay="1000"/>
                                  </p:stCondLst>
                                  <p:childTnLst>
                                    <p:set>
                                      <p:cBhvr>
                                        <p:cTn id="42" dur="1" fill="hold">
                                          <p:stCondLst>
                                            <p:cond delay="0"/>
                                          </p:stCondLst>
                                        </p:cTn>
                                        <p:tgtEl>
                                          <p:spTgt spid="706594"/>
                                        </p:tgtEl>
                                        <p:attrNameLst>
                                          <p:attrName>style.visibility</p:attrName>
                                        </p:attrNameLst>
                                      </p:cBhvr>
                                      <p:to>
                                        <p:strVal val="visible"/>
                                      </p:to>
                                    </p:set>
                                    <p:animEffect transition="in" filter="fade">
                                      <p:cBhvr>
                                        <p:cTn id="43" dur="1000"/>
                                        <p:tgtEl>
                                          <p:spTgt spid="706594"/>
                                        </p:tgtEl>
                                      </p:cBhvr>
                                    </p:animEffect>
                                  </p:childTnLst>
                                </p:cTn>
                              </p:par>
                              <p:par>
                                <p:cTn id="44" presetID="10" presetClass="entr" presetSubtype="0" fill="hold" nodeType="withEffect">
                                  <p:stCondLst>
                                    <p:cond delay="1500"/>
                                  </p:stCondLst>
                                  <p:childTnLst>
                                    <p:set>
                                      <p:cBhvr>
                                        <p:cTn id="45" dur="1" fill="hold">
                                          <p:stCondLst>
                                            <p:cond delay="0"/>
                                          </p:stCondLst>
                                        </p:cTn>
                                        <p:tgtEl>
                                          <p:spTgt spid="706622"/>
                                        </p:tgtEl>
                                        <p:attrNameLst>
                                          <p:attrName>style.visibility</p:attrName>
                                        </p:attrNameLst>
                                      </p:cBhvr>
                                      <p:to>
                                        <p:strVal val="visible"/>
                                      </p:to>
                                    </p:set>
                                    <p:animEffect transition="in" filter="fade">
                                      <p:cBhvr>
                                        <p:cTn id="46" dur="1000"/>
                                        <p:tgtEl>
                                          <p:spTgt spid="706622"/>
                                        </p:tgtEl>
                                      </p:cBhvr>
                                    </p:animEffect>
                                  </p:childTnLst>
                                </p:cTn>
                              </p:par>
                              <p:par>
                                <p:cTn id="47" presetID="10" presetClass="exit" presetSubtype="0" fill="hold" nodeType="withEffect">
                                  <p:stCondLst>
                                    <p:cond delay="2900"/>
                                  </p:stCondLst>
                                  <p:childTnLst>
                                    <p:animEffect transition="out" filter="fade">
                                      <p:cBhvr>
                                        <p:cTn id="48" dur="3400"/>
                                        <p:tgtEl>
                                          <p:spTgt spid="706563"/>
                                        </p:tgtEl>
                                      </p:cBhvr>
                                    </p:animEffect>
                                    <p:set>
                                      <p:cBhvr>
                                        <p:cTn id="49" dur="1" fill="hold">
                                          <p:stCondLst>
                                            <p:cond delay="3399"/>
                                          </p:stCondLst>
                                        </p:cTn>
                                        <p:tgtEl>
                                          <p:spTgt spid="706563"/>
                                        </p:tgtEl>
                                        <p:attrNameLst>
                                          <p:attrName>style.visibility</p:attrName>
                                        </p:attrNameLst>
                                      </p:cBhvr>
                                      <p:to>
                                        <p:strVal val="hidden"/>
                                      </p:to>
                                    </p:set>
                                  </p:childTnLst>
                                </p:cTn>
                              </p:par>
                            </p:childTnLst>
                          </p:cTn>
                        </p:par>
                        <p:par>
                          <p:cTn id="50" fill="hold" nodeType="afterGroup">
                            <p:stCondLst>
                              <p:cond delay="6300"/>
                            </p:stCondLst>
                            <p:childTnLst>
                              <p:par>
                                <p:cTn id="51" presetID="10" presetClass="exit" presetSubtype="0" fill="hold" nodeType="afterEffect">
                                  <p:stCondLst>
                                    <p:cond delay="0"/>
                                  </p:stCondLst>
                                  <p:childTnLst>
                                    <p:animEffect transition="out" filter="fade">
                                      <p:cBhvr>
                                        <p:cTn id="52" dur="1000"/>
                                        <p:tgtEl>
                                          <p:spTgt spid="706608"/>
                                        </p:tgtEl>
                                      </p:cBhvr>
                                    </p:animEffect>
                                    <p:set>
                                      <p:cBhvr>
                                        <p:cTn id="53" dur="1" fill="hold">
                                          <p:stCondLst>
                                            <p:cond delay="999"/>
                                          </p:stCondLst>
                                        </p:cTn>
                                        <p:tgtEl>
                                          <p:spTgt spid="706608"/>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1000"/>
                                        <p:tgtEl>
                                          <p:spTgt spid="706622"/>
                                        </p:tgtEl>
                                      </p:cBhvr>
                                    </p:animEffect>
                                    <p:set>
                                      <p:cBhvr>
                                        <p:cTn id="56" dur="1" fill="hold">
                                          <p:stCondLst>
                                            <p:cond delay="999"/>
                                          </p:stCondLst>
                                        </p:cTn>
                                        <p:tgtEl>
                                          <p:spTgt spid="706622"/>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1000"/>
                                        <p:tgtEl>
                                          <p:spTgt spid="706580"/>
                                        </p:tgtEl>
                                      </p:cBhvr>
                                    </p:animEffect>
                                    <p:set>
                                      <p:cBhvr>
                                        <p:cTn id="59" dur="1" fill="hold">
                                          <p:stCondLst>
                                            <p:cond delay="999"/>
                                          </p:stCondLst>
                                        </p:cTn>
                                        <p:tgtEl>
                                          <p:spTgt spid="706580"/>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706594"/>
                                        </p:tgtEl>
                                      </p:cBhvr>
                                    </p:animEffect>
                                    <p:set>
                                      <p:cBhvr>
                                        <p:cTn id="62" dur="1" fill="hold">
                                          <p:stCondLst>
                                            <p:cond delay="999"/>
                                          </p:stCondLst>
                                        </p:cTn>
                                        <p:tgtEl>
                                          <p:spTgt spid="706594"/>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1000"/>
                                        <p:tgtEl>
                                          <p:spTgt spid="706564"/>
                                        </p:tgtEl>
                                      </p:cBhvr>
                                    </p:animEffect>
                                    <p:set>
                                      <p:cBhvr>
                                        <p:cTn id="65" dur="1" fill="hold">
                                          <p:stCondLst>
                                            <p:cond delay="999"/>
                                          </p:stCondLst>
                                        </p:cTn>
                                        <p:tgtEl>
                                          <p:spTgt spid="7065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5714" name="Picture 2" descr="02ClickiTAnim01missing"/>
          <p:cNvPicPr>
            <a:picLocks noChangeAspect="1" noChangeArrowheads="1"/>
          </p:cNvPicPr>
          <p:nvPr/>
        </p:nvPicPr>
        <p:blipFill>
          <a:blip r:embed="rId4">
            <a:extLst>
              <a:ext uri="{28A0092B-C50C-407E-A947-70E740481C1C}">
                <a14:useLocalDpi xmlns:a14="http://schemas.microsoft.com/office/drawing/2010/main" val="0"/>
              </a:ext>
            </a:extLst>
          </a:blip>
          <a:srcRect t="22218" b="10565"/>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8611" name="Group 3"/>
          <p:cNvGrpSpPr>
            <a:grpSpLocks noChangeAspect="1"/>
          </p:cNvGrpSpPr>
          <p:nvPr/>
        </p:nvGrpSpPr>
        <p:grpSpPr bwMode="auto">
          <a:xfrm>
            <a:off x="2576513" y="136525"/>
            <a:ext cx="3154362" cy="3940175"/>
            <a:chOff x="1488" y="432"/>
            <a:chExt cx="1825" cy="2280"/>
          </a:xfrm>
        </p:grpSpPr>
        <p:pic>
          <p:nvPicPr>
            <p:cNvPr id="115729" name="Picture 4"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30" name="Picture 5" descr="ABGeo020092_51gr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31" name="Picture 6"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32" name="Picture 7"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33" name="Picture 8"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5716" name="Group 9"/>
          <p:cNvGrpSpPr>
            <a:grpSpLocks/>
          </p:cNvGrpSpPr>
          <p:nvPr/>
        </p:nvGrpSpPr>
        <p:grpSpPr bwMode="auto">
          <a:xfrm>
            <a:off x="6280150" y="4346575"/>
            <a:ext cx="411163" cy="427038"/>
            <a:chOff x="4909" y="2594"/>
            <a:chExt cx="259" cy="269"/>
          </a:xfrm>
        </p:grpSpPr>
        <p:sp>
          <p:nvSpPr>
            <p:cNvPr id="115727" name="Oval 1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5728" name="Text Box 1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5717" name="Group 12"/>
          <p:cNvGrpSpPr>
            <a:grpSpLocks/>
          </p:cNvGrpSpPr>
          <p:nvPr/>
        </p:nvGrpSpPr>
        <p:grpSpPr bwMode="auto">
          <a:xfrm>
            <a:off x="6283325" y="2625725"/>
            <a:ext cx="411163" cy="427038"/>
            <a:chOff x="4909" y="2594"/>
            <a:chExt cx="259" cy="269"/>
          </a:xfrm>
        </p:grpSpPr>
        <p:sp>
          <p:nvSpPr>
            <p:cNvPr id="115725" name="Oval 1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5726" name="Text Box 1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5718" name="Group 15"/>
          <p:cNvGrpSpPr>
            <a:grpSpLocks/>
          </p:cNvGrpSpPr>
          <p:nvPr/>
        </p:nvGrpSpPr>
        <p:grpSpPr bwMode="auto">
          <a:xfrm>
            <a:off x="6291263" y="6067425"/>
            <a:ext cx="411162" cy="427038"/>
            <a:chOff x="4909" y="2594"/>
            <a:chExt cx="259" cy="269"/>
          </a:xfrm>
        </p:grpSpPr>
        <p:sp>
          <p:nvSpPr>
            <p:cNvPr id="115723" name="Oval 1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5724" name="Text Box 1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5719" name="Group 18"/>
          <p:cNvGrpSpPr>
            <a:grpSpLocks/>
          </p:cNvGrpSpPr>
          <p:nvPr/>
        </p:nvGrpSpPr>
        <p:grpSpPr bwMode="auto">
          <a:xfrm>
            <a:off x="6294438" y="858838"/>
            <a:ext cx="411162" cy="427037"/>
            <a:chOff x="4909" y="2594"/>
            <a:chExt cx="259" cy="269"/>
          </a:xfrm>
        </p:grpSpPr>
        <p:sp>
          <p:nvSpPr>
            <p:cNvPr id="115721" name="Oval 19"/>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5722" name="Text Box 20"/>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
        <p:nvSpPr>
          <p:cNvPr id="115720" name="Text Box 21"/>
          <p:cNvSpPr txBox="1">
            <a:spLocks noChangeArrowheads="1"/>
          </p:cNvSpPr>
          <p:nvPr/>
        </p:nvSpPr>
        <p:spPr bwMode="auto">
          <a:xfrm>
            <a:off x="228600" y="228600"/>
            <a:ext cx="1154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Tree>
    <p:extLst>
      <p:ext uri="{BB962C8B-B14F-4D97-AF65-F5344CB8AC3E}">
        <p14:creationId xmlns:p14="http://schemas.microsoft.com/office/powerpoint/2010/main" val="28593110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500"/>
                                  </p:stCondLst>
                                  <p:childTnLst>
                                    <p:set>
                                      <p:cBhvr>
                                        <p:cTn id="6" dur="1" fill="hold">
                                          <p:stCondLst>
                                            <p:cond delay="0"/>
                                          </p:stCondLst>
                                        </p:cTn>
                                        <p:tgtEl>
                                          <p:spTgt spid="708611"/>
                                        </p:tgtEl>
                                        <p:attrNameLst>
                                          <p:attrName>style.visibility</p:attrName>
                                        </p:attrNameLst>
                                      </p:cBhvr>
                                      <p:to>
                                        <p:strVal val="visible"/>
                                      </p:to>
                                    </p:set>
                                    <p:animEffect transition="in" filter="fade">
                                      <p:cBhvr>
                                        <p:cTn id="7" dur="1000"/>
                                        <p:tgtEl>
                                          <p:spTgt spid="708611"/>
                                        </p:tgtEl>
                                      </p:cBhvr>
                                    </p:animEffect>
                                  </p:childTnLst>
                                </p:cTn>
                              </p:par>
                              <p:par>
                                <p:cTn id="8" presetID="10" presetClass="entr" presetSubtype="0" fill="hold" nodeType="withEffect">
                                  <p:stCondLst>
                                    <p:cond delay="500"/>
                                  </p:stCondLst>
                                  <p:childTnLst>
                                    <p:set>
                                      <p:cBhvr>
                                        <p:cTn id="9" dur="1" fill="hold">
                                          <p:stCondLst>
                                            <p:cond delay="0"/>
                                          </p:stCondLst>
                                        </p:cTn>
                                        <p:tgtEl>
                                          <p:spTgt spid="708611"/>
                                        </p:tgtEl>
                                        <p:attrNameLst>
                                          <p:attrName>style.visibility</p:attrName>
                                        </p:attrNameLst>
                                      </p:cBhvr>
                                      <p:to>
                                        <p:strVal val="visible"/>
                                      </p:to>
                                    </p:set>
                                    <p:animEffect transition="in" filter="fade">
                                      <p:cBhvr>
                                        <p:cTn id="10" dur="1000"/>
                                        <p:tgtEl>
                                          <p:spTgt spid="7086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path" presetSubtype="0" fill="hold" nodeType="clickEffect">
                                  <p:stCondLst>
                                    <p:cond delay="0"/>
                                  </p:stCondLst>
                                  <p:childTnLst>
                                    <p:animMotion origin="layout" path="M 4.44444E-6 4.07407E-6 L 0.10486 0.08263 " pathEditMode="relative" rAng="0" ptsTypes="AA">
                                      <p:cBhvr>
                                        <p:cTn id="14" dur="500" fill="hold"/>
                                        <p:tgtEl>
                                          <p:spTgt spid="708611"/>
                                        </p:tgtEl>
                                        <p:attrNameLst>
                                          <p:attrName>ppt_x</p:attrName>
                                          <p:attrName>ppt_y</p:attrName>
                                        </p:attrNameLst>
                                      </p:cBhvr>
                                      <p:rCtr x="5243" y="4120"/>
                                    </p:animMotion>
                                  </p:childTnLst>
                                </p:cTn>
                              </p:par>
                              <p:par>
                                <p:cTn id="15" presetID="1" presetClass="entr" presetSubtype="0" fill="hold" nodeType="withEffect">
                                  <p:stCondLst>
                                    <p:cond delay="300"/>
                                  </p:stCondLst>
                                  <p:childTnLst>
                                    <p:set>
                                      <p:cBhvr>
                                        <p:cTn id="16" dur="1" fill="hold">
                                          <p:stCondLst>
                                            <p:cond delay="0"/>
                                          </p:stCondLst>
                                        </p:cTn>
                                        <p:tgtEl>
                                          <p:spTgt spid="7086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6738" name="Picture 2" descr="02ClickiTAnim01missing"/>
          <p:cNvPicPr>
            <a:picLocks noChangeAspect="1" noChangeArrowheads="1"/>
          </p:cNvPicPr>
          <p:nvPr/>
        </p:nvPicPr>
        <p:blipFill>
          <a:blip r:embed="rId3">
            <a:extLst>
              <a:ext uri="{28A0092B-C50C-407E-A947-70E740481C1C}">
                <a14:useLocalDpi xmlns:a14="http://schemas.microsoft.com/office/drawing/2010/main" val="0"/>
              </a:ext>
            </a:extLst>
          </a:blip>
          <a:srcRect t="22218" b="10565"/>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6739" name="Group 3"/>
          <p:cNvGrpSpPr>
            <a:grpSpLocks noChangeAspect="1"/>
          </p:cNvGrpSpPr>
          <p:nvPr/>
        </p:nvGrpSpPr>
        <p:grpSpPr bwMode="auto">
          <a:xfrm>
            <a:off x="3532188" y="692150"/>
            <a:ext cx="3154362" cy="3940175"/>
            <a:chOff x="1488" y="432"/>
            <a:chExt cx="1825" cy="2280"/>
          </a:xfrm>
        </p:grpSpPr>
        <p:pic>
          <p:nvPicPr>
            <p:cNvPr id="116754" name="Picture 4"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5" name="Picture 5" descr="ABGeo020092_51gr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6" name="Picture 6"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7" name="Picture 7"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8" name="Picture 8"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6740" name="Group 9"/>
          <p:cNvGrpSpPr>
            <a:grpSpLocks/>
          </p:cNvGrpSpPr>
          <p:nvPr/>
        </p:nvGrpSpPr>
        <p:grpSpPr bwMode="auto">
          <a:xfrm>
            <a:off x="6280150" y="4346575"/>
            <a:ext cx="411163" cy="427038"/>
            <a:chOff x="4909" y="2594"/>
            <a:chExt cx="259" cy="269"/>
          </a:xfrm>
        </p:grpSpPr>
        <p:sp>
          <p:nvSpPr>
            <p:cNvPr id="116752" name="Oval 1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6753" name="Text Box 1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6741" name="Group 12"/>
          <p:cNvGrpSpPr>
            <a:grpSpLocks/>
          </p:cNvGrpSpPr>
          <p:nvPr/>
        </p:nvGrpSpPr>
        <p:grpSpPr bwMode="auto">
          <a:xfrm>
            <a:off x="6283325" y="2625725"/>
            <a:ext cx="411163" cy="427038"/>
            <a:chOff x="4909" y="2594"/>
            <a:chExt cx="259" cy="269"/>
          </a:xfrm>
        </p:grpSpPr>
        <p:sp>
          <p:nvSpPr>
            <p:cNvPr id="116750" name="Oval 1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6751" name="Text Box 1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6742" name="Group 15"/>
          <p:cNvGrpSpPr>
            <a:grpSpLocks/>
          </p:cNvGrpSpPr>
          <p:nvPr/>
        </p:nvGrpSpPr>
        <p:grpSpPr bwMode="auto">
          <a:xfrm>
            <a:off x="6291263" y="6067425"/>
            <a:ext cx="411162" cy="427038"/>
            <a:chOff x="4909" y="2594"/>
            <a:chExt cx="259" cy="269"/>
          </a:xfrm>
        </p:grpSpPr>
        <p:sp>
          <p:nvSpPr>
            <p:cNvPr id="116748" name="Oval 1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6749" name="Text Box 1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6743" name="Group 18"/>
          <p:cNvGrpSpPr>
            <a:grpSpLocks/>
          </p:cNvGrpSpPr>
          <p:nvPr/>
        </p:nvGrpSpPr>
        <p:grpSpPr bwMode="auto">
          <a:xfrm>
            <a:off x="6294438" y="858838"/>
            <a:ext cx="411162" cy="427037"/>
            <a:chOff x="4909" y="2594"/>
            <a:chExt cx="259" cy="269"/>
          </a:xfrm>
        </p:grpSpPr>
        <p:sp>
          <p:nvSpPr>
            <p:cNvPr id="116746" name="Oval 19"/>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6747" name="Text Box 20"/>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
        <p:nvSpPr>
          <p:cNvPr id="116744" name="Text Box 21"/>
          <p:cNvSpPr txBox="1">
            <a:spLocks noChangeArrowheads="1"/>
          </p:cNvSpPr>
          <p:nvPr/>
        </p:nvSpPr>
        <p:spPr bwMode="auto">
          <a:xfrm>
            <a:off x="228600" y="228600"/>
            <a:ext cx="1154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
        <p:nvSpPr>
          <p:cNvPr id="116745" name="Text Box 22"/>
          <p:cNvSpPr txBox="1">
            <a:spLocks noChangeArrowheads="1"/>
          </p:cNvSpPr>
          <p:nvPr/>
        </p:nvSpPr>
        <p:spPr bwMode="auto">
          <a:xfrm>
            <a:off x="334963" y="3903663"/>
            <a:ext cx="5167312" cy="25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Char char="•"/>
            </a:pPr>
            <a:r>
              <a:rPr lang="en-US" altLang="en-US" sz="1800" b="1"/>
              <a:t> Non-radioactive</a:t>
            </a:r>
          </a:p>
          <a:p>
            <a:pPr eaLnBrk="1" hangingPunct="1">
              <a:spcBef>
                <a:spcPct val="50000"/>
              </a:spcBef>
              <a:buClrTx/>
              <a:buSzTx/>
              <a:buFontTx/>
              <a:buChar char="•"/>
            </a:pPr>
            <a:r>
              <a:rPr lang="en-US" altLang="en-US" sz="1800" b="1"/>
              <a:t> Multiplex compatible </a:t>
            </a:r>
            <a:r>
              <a:rPr lang="en-US" altLang="en-US" sz="1800" b="1" i="1"/>
              <a:t>but</a:t>
            </a:r>
            <a:r>
              <a:rPr lang="en-US" altLang="en-US" sz="1800" b="1"/>
              <a:t>, strand separation requirement for anti-BrdU access, can affect:</a:t>
            </a:r>
          </a:p>
          <a:p>
            <a:pPr lvl="1" eaLnBrk="1" hangingPunct="1">
              <a:spcBef>
                <a:spcPct val="50000"/>
              </a:spcBef>
              <a:buFontTx/>
              <a:buChar char="•"/>
            </a:pPr>
            <a:r>
              <a:rPr lang="en-US" altLang="en-US" sz="1800" b="1"/>
              <a:t> Ability for other antibodies to bind</a:t>
            </a:r>
          </a:p>
          <a:p>
            <a:pPr lvl="1" eaLnBrk="1" hangingPunct="1">
              <a:spcBef>
                <a:spcPct val="50000"/>
              </a:spcBef>
              <a:buFontTx/>
              <a:buChar char="•"/>
            </a:pPr>
            <a:r>
              <a:rPr lang="en-US" altLang="en-US" sz="1800" b="1"/>
              <a:t> Morphology</a:t>
            </a:r>
          </a:p>
          <a:p>
            <a:pPr lvl="1" eaLnBrk="1" hangingPunct="1">
              <a:spcBef>
                <a:spcPct val="50000"/>
              </a:spcBef>
              <a:buFontTx/>
              <a:buChar char="•"/>
            </a:pPr>
            <a:r>
              <a:rPr lang="en-US" altLang="en-US" sz="1800" b="1"/>
              <a:t> Ability for dyes that require dsDNA to bind efficiently, i.e., cell cycle dyes</a:t>
            </a:r>
          </a:p>
        </p:txBody>
      </p:sp>
    </p:spTree>
    <p:extLst>
      <p:ext uri="{BB962C8B-B14F-4D97-AF65-F5344CB8AC3E}">
        <p14:creationId xmlns:p14="http://schemas.microsoft.com/office/powerpoint/2010/main" val="31321921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2706" name="Picture 2" descr="EduBlack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738" y="2063750"/>
            <a:ext cx="2587625"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Picture 3" descr="02ClickiTAnim01"/>
          <p:cNvPicPr>
            <a:picLocks noChangeAspect="1" noChangeArrowheads="1"/>
          </p:cNvPicPr>
          <p:nvPr/>
        </p:nvPicPr>
        <p:blipFill>
          <a:blip r:embed="rId4">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2708" name="Text Box 4"/>
          <p:cNvSpPr txBox="1">
            <a:spLocks noChangeArrowheads="1"/>
          </p:cNvSpPr>
          <p:nvPr/>
        </p:nvSpPr>
        <p:spPr bwMode="auto">
          <a:xfrm>
            <a:off x="1727200" y="5005388"/>
            <a:ext cx="3241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600" b="1"/>
              <a:t>EdU (5-ethynyl-2</a:t>
            </a:r>
            <a:r>
              <a:rPr lang="en-US" altLang="en-US" sz="1800" b="1"/>
              <a:t>'</a:t>
            </a:r>
            <a:r>
              <a:rPr lang="en-US" altLang="en-US" sz="1600" b="1"/>
              <a:t>-deoxyuridine)</a:t>
            </a:r>
          </a:p>
        </p:txBody>
      </p:sp>
      <p:sp>
        <p:nvSpPr>
          <p:cNvPr id="117765" name="Text Box 5"/>
          <p:cNvSpPr txBox="1">
            <a:spLocks noChangeArrowheads="1"/>
          </p:cNvSpPr>
          <p:nvPr/>
        </p:nvSpPr>
        <p:spPr bwMode="auto">
          <a:xfrm>
            <a:off x="228600" y="228600"/>
            <a:ext cx="18049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Click-iT™ EdU</a:t>
            </a:r>
          </a:p>
        </p:txBody>
      </p:sp>
      <p:grpSp>
        <p:nvGrpSpPr>
          <p:cNvPr id="712710" name="Group 6"/>
          <p:cNvGrpSpPr>
            <a:grpSpLocks/>
          </p:cNvGrpSpPr>
          <p:nvPr/>
        </p:nvGrpSpPr>
        <p:grpSpPr bwMode="auto">
          <a:xfrm rot="1800000">
            <a:off x="6276975" y="4340225"/>
            <a:ext cx="427038" cy="427038"/>
            <a:chOff x="4920" y="2977"/>
            <a:chExt cx="269" cy="269"/>
          </a:xfrm>
        </p:grpSpPr>
        <p:sp>
          <p:nvSpPr>
            <p:cNvPr id="117785" name="Oval 7"/>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7786" name="Group 8"/>
            <p:cNvGrpSpPr>
              <a:grpSpLocks/>
            </p:cNvGrpSpPr>
            <p:nvPr/>
          </p:nvGrpSpPr>
          <p:grpSpPr bwMode="auto">
            <a:xfrm>
              <a:off x="4973" y="3074"/>
              <a:ext cx="163" cy="82"/>
              <a:chOff x="4973" y="3074"/>
              <a:chExt cx="163" cy="82"/>
            </a:xfrm>
          </p:grpSpPr>
          <p:sp>
            <p:nvSpPr>
              <p:cNvPr id="117787" name="Line 9"/>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88" name="Line 10"/>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89" name="Line 11"/>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2716" name="Group 12"/>
          <p:cNvGrpSpPr>
            <a:grpSpLocks/>
          </p:cNvGrpSpPr>
          <p:nvPr/>
        </p:nvGrpSpPr>
        <p:grpSpPr bwMode="auto">
          <a:xfrm rot="-2400000">
            <a:off x="6249988" y="6086475"/>
            <a:ext cx="427037" cy="427038"/>
            <a:chOff x="4920" y="2977"/>
            <a:chExt cx="269" cy="269"/>
          </a:xfrm>
        </p:grpSpPr>
        <p:sp>
          <p:nvSpPr>
            <p:cNvPr id="117780" name="Oval 13"/>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7781" name="Group 14"/>
            <p:cNvGrpSpPr>
              <a:grpSpLocks/>
            </p:cNvGrpSpPr>
            <p:nvPr/>
          </p:nvGrpSpPr>
          <p:grpSpPr bwMode="auto">
            <a:xfrm>
              <a:off x="4973" y="3074"/>
              <a:ext cx="163" cy="82"/>
              <a:chOff x="4973" y="3074"/>
              <a:chExt cx="163" cy="82"/>
            </a:xfrm>
          </p:grpSpPr>
          <p:sp>
            <p:nvSpPr>
              <p:cNvPr id="117782" name="Line 15"/>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83" name="Line 16"/>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84" name="Line 17"/>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2722" name="Group 18"/>
          <p:cNvGrpSpPr>
            <a:grpSpLocks/>
          </p:cNvGrpSpPr>
          <p:nvPr/>
        </p:nvGrpSpPr>
        <p:grpSpPr bwMode="auto">
          <a:xfrm rot="-2400000">
            <a:off x="6248400" y="2611438"/>
            <a:ext cx="427038" cy="427037"/>
            <a:chOff x="4920" y="2977"/>
            <a:chExt cx="269" cy="269"/>
          </a:xfrm>
        </p:grpSpPr>
        <p:sp>
          <p:nvSpPr>
            <p:cNvPr id="117775" name="Oval 19"/>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7776" name="Group 20"/>
            <p:cNvGrpSpPr>
              <a:grpSpLocks/>
            </p:cNvGrpSpPr>
            <p:nvPr/>
          </p:nvGrpSpPr>
          <p:grpSpPr bwMode="auto">
            <a:xfrm>
              <a:off x="4973" y="3074"/>
              <a:ext cx="163" cy="82"/>
              <a:chOff x="4973" y="3074"/>
              <a:chExt cx="163" cy="82"/>
            </a:xfrm>
          </p:grpSpPr>
          <p:sp>
            <p:nvSpPr>
              <p:cNvPr id="117777" name="Line 21"/>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78" name="Line 22"/>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79" name="Line 23"/>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2728" name="Group 24"/>
          <p:cNvGrpSpPr>
            <a:grpSpLocks/>
          </p:cNvGrpSpPr>
          <p:nvPr/>
        </p:nvGrpSpPr>
        <p:grpSpPr bwMode="auto">
          <a:xfrm rot="1800000">
            <a:off x="6276975" y="846138"/>
            <a:ext cx="427038" cy="427037"/>
            <a:chOff x="4920" y="2977"/>
            <a:chExt cx="269" cy="269"/>
          </a:xfrm>
        </p:grpSpPr>
        <p:sp>
          <p:nvSpPr>
            <p:cNvPr id="117770" name="Oval 25"/>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7771" name="Group 26"/>
            <p:cNvGrpSpPr>
              <a:grpSpLocks/>
            </p:cNvGrpSpPr>
            <p:nvPr/>
          </p:nvGrpSpPr>
          <p:grpSpPr bwMode="auto">
            <a:xfrm>
              <a:off x="4973" y="3074"/>
              <a:ext cx="163" cy="82"/>
              <a:chOff x="4973" y="3074"/>
              <a:chExt cx="163" cy="82"/>
            </a:xfrm>
          </p:grpSpPr>
          <p:sp>
            <p:nvSpPr>
              <p:cNvPr id="117772" name="Line 27"/>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73" name="Line 28"/>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74" name="Line 29"/>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Tree>
    <p:extLst>
      <p:ext uri="{BB962C8B-B14F-4D97-AF65-F5344CB8AC3E}">
        <p14:creationId xmlns:p14="http://schemas.microsoft.com/office/powerpoint/2010/main" val="2120537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8.33333E-7 -2.22222E-6 L 0.32135 0.16134 " pathEditMode="relative" ptsTypes="AA">
                                      <p:cBhvr>
                                        <p:cTn id="6" dur="2000" fill="hold"/>
                                        <p:tgtEl>
                                          <p:spTgt spid="712706"/>
                                        </p:tgtEl>
                                        <p:attrNameLst>
                                          <p:attrName>ppt_x</p:attrName>
                                          <p:attrName>ppt_y</p:attrName>
                                        </p:attrNameLst>
                                      </p:cBhvr>
                                    </p:animMotion>
                                  </p:childTnLst>
                                </p:cTn>
                              </p:par>
                              <p:par>
                                <p:cTn id="7" presetID="6" presetClass="emph" presetSubtype="0" fill="hold" nodeType="withEffect">
                                  <p:stCondLst>
                                    <p:cond delay="0"/>
                                  </p:stCondLst>
                                  <p:childTnLst>
                                    <p:animScale>
                                      <p:cBhvr>
                                        <p:cTn id="8" dur="2000" fill="hold"/>
                                        <p:tgtEl>
                                          <p:spTgt spid="712706"/>
                                        </p:tgtEl>
                                      </p:cBhvr>
                                      <p:by x="25000" y="25000"/>
                                    </p:animScale>
                                  </p:childTnLst>
                                </p:cTn>
                              </p:par>
                              <p:par>
                                <p:cTn id="9" presetID="10" presetClass="exit" presetSubtype="0" fill="hold" nodeType="withEffect">
                                  <p:stCondLst>
                                    <p:cond delay="1000"/>
                                  </p:stCondLst>
                                  <p:childTnLst>
                                    <p:animEffect transition="out" filter="fade">
                                      <p:cBhvr>
                                        <p:cTn id="10" dur="1000"/>
                                        <p:tgtEl>
                                          <p:spTgt spid="712706"/>
                                        </p:tgtEl>
                                      </p:cBhvr>
                                    </p:animEffect>
                                    <p:set>
                                      <p:cBhvr>
                                        <p:cTn id="11" dur="1" fill="hold">
                                          <p:stCondLst>
                                            <p:cond delay="999"/>
                                          </p:stCondLst>
                                        </p:cTn>
                                        <p:tgtEl>
                                          <p:spTgt spid="712706"/>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712708"/>
                                        </p:tgtEl>
                                      </p:cBhvr>
                                    </p:animEffect>
                                    <p:set>
                                      <p:cBhvr>
                                        <p:cTn id="14" dur="1" fill="hold">
                                          <p:stCondLst>
                                            <p:cond delay="999"/>
                                          </p:stCondLst>
                                        </p:cTn>
                                        <p:tgtEl>
                                          <p:spTgt spid="712708"/>
                                        </p:tgtEl>
                                        <p:attrNameLst>
                                          <p:attrName>style.visibility</p:attrName>
                                        </p:attrNameLst>
                                      </p:cBhvr>
                                      <p:to>
                                        <p:strVal val="hidden"/>
                                      </p:to>
                                    </p:set>
                                  </p:childTnLst>
                                </p:cTn>
                              </p:par>
                              <p:par>
                                <p:cTn id="15" presetID="10" presetClass="entr" presetSubtype="0" fill="hold" nodeType="withEffect">
                                  <p:stCondLst>
                                    <p:cond delay="1500"/>
                                  </p:stCondLst>
                                  <p:childTnLst>
                                    <p:set>
                                      <p:cBhvr>
                                        <p:cTn id="16" dur="1" fill="hold">
                                          <p:stCondLst>
                                            <p:cond delay="0"/>
                                          </p:stCondLst>
                                        </p:cTn>
                                        <p:tgtEl>
                                          <p:spTgt spid="712710"/>
                                        </p:tgtEl>
                                        <p:attrNameLst>
                                          <p:attrName>style.visibility</p:attrName>
                                        </p:attrNameLst>
                                      </p:cBhvr>
                                      <p:to>
                                        <p:strVal val="visible"/>
                                      </p:to>
                                    </p:set>
                                    <p:animEffect transition="in" filter="fade">
                                      <p:cBhvr>
                                        <p:cTn id="17" dur="500"/>
                                        <p:tgtEl>
                                          <p:spTgt spid="712710"/>
                                        </p:tgtEl>
                                      </p:cBhvr>
                                    </p:animEffect>
                                  </p:childTnLst>
                                </p:cTn>
                              </p:par>
                              <p:par>
                                <p:cTn id="18" presetID="10" presetClass="entr" presetSubtype="0" fill="hold" nodeType="withEffect">
                                  <p:stCondLst>
                                    <p:cond delay="1900"/>
                                  </p:stCondLst>
                                  <p:childTnLst>
                                    <p:set>
                                      <p:cBhvr>
                                        <p:cTn id="19" dur="1" fill="hold">
                                          <p:stCondLst>
                                            <p:cond delay="0"/>
                                          </p:stCondLst>
                                        </p:cTn>
                                        <p:tgtEl>
                                          <p:spTgt spid="712722"/>
                                        </p:tgtEl>
                                        <p:attrNameLst>
                                          <p:attrName>style.visibility</p:attrName>
                                        </p:attrNameLst>
                                      </p:cBhvr>
                                      <p:to>
                                        <p:strVal val="visible"/>
                                      </p:to>
                                    </p:set>
                                    <p:animEffect transition="in" filter="fade">
                                      <p:cBhvr>
                                        <p:cTn id="20" dur="500"/>
                                        <p:tgtEl>
                                          <p:spTgt spid="712722"/>
                                        </p:tgtEl>
                                      </p:cBhvr>
                                    </p:animEffect>
                                  </p:childTnLst>
                                </p:cTn>
                              </p:par>
                              <p:par>
                                <p:cTn id="21" presetID="10" presetClass="entr" presetSubtype="0" fill="hold" nodeType="withEffect">
                                  <p:stCondLst>
                                    <p:cond delay="2100"/>
                                  </p:stCondLst>
                                  <p:childTnLst>
                                    <p:set>
                                      <p:cBhvr>
                                        <p:cTn id="22" dur="1" fill="hold">
                                          <p:stCondLst>
                                            <p:cond delay="0"/>
                                          </p:stCondLst>
                                        </p:cTn>
                                        <p:tgtEl>
                                          <p:spTgt spid="712716"/>
                                        </p:tgtEl>
                                        <p:attrNameLst>
                                          <p:attrName>style.visibility</p:attrName>
                                        </p:attrNameLst>
                                      </p:cBhvr>
                                      <p:to>
                                        <p:strVal val="visible"/>
                                      </p:to>
                                    </p:set>
                                    <p:animEffect transition="in" filter="fade">
                                      <p:cBhvr>
                                        <p:cTn id="23" dur="500"/>
                                        <p:tgtEl>
                                          <p:spTgt spid="712716"/>
                                        </p:tgtEl>
                                      </p:cBhvr>
                                    </p:animEffect>
                                  </p:childTnLst>
                                </p:cTn>
                              </p:par>
                              <p:par>
                                <p:cTn id="24" presetID="10" presetClass="entr" presetSubtype="0" fill="hold" nodeType="withEffect">
                                  <p:stCondLst>
                                    <p:cond delay="2500"/>
                                  </p:stCondLst>
                                  <p:childTnLst>
                                    <p:set>
                                      <p:cBhvr>
                                        <p:cTn id="25" dur="1" fill="hold">
                                          <p:stCondLst>
                                            <p:cond delay="0"/>
                                          </p:stCondLst>
                                        </p:cTn>
                                        <p:tgtEl>
                                          <p:spTgt spid="712728"/>
                                        </p:tgtEl>
                                        <p:attrNameLst>
                                          <p:attrName>style.visibility</p:attrName>
                                        </p:attrNameLst>
                                      </p:cBhvr>
                                      <p:to>
                                        <p:strVal val="visible"/>
                                      </p:to>
                                    </p:set>
                                    <p:animEffect transition="in" filter="fade">
                                      <p:cBhvr>
                                        <p:cTn id="26" dur="500"/>
                                        <p:tgtEl>
                                          <p:spTgt spid="712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708" grpId="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8786" name="Picture 2" descr="02ClickiTAnim01"/>
          <p:cNvPicPr>
            <a:picLocks noChangeAspect="1" noChangeArrowheads="1"/>
          </p:cNvPicPr>
          <p:nvPr/>
        </p:nvPicPr>
        <p:blipFill>
          <a:blip r:embed="rId4">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ext Box 3"/>
          <p:cNvSpPr txBox="1">
            <a:spLocks noChangeArrowheads="1"/>
          </p:cNvSpPr>
          <p:nvPr/>
        </p:nvSpPr>
        <p:spPr bwMode="auto">
          <a:xfrm>
            <a:off x="228600" y="228600"/>
            <a:ext cx="1816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Click-iT™ EdU</a:t>
            </a:r>
          </a:p>
        </p:txBody>
      </p:sp>
      <p:grpSp>
        <p:nvGrpSpPr>
          <p:cNvPr id="714756" name="Group 4"/>
          <p:cNvGrpSpPr>
            <a:grpSpLocks/>
          </p:cNvGrpSpPr>
          <p:nvPr/>
        </p:nvGrpSpPr>
        <p:grpSpPr bwMode="auto">
          <a:xfrm rot="1800000">
            <a:off x="6276975" y="4340225"/>
            <a:ext cx="427038" cy="427038"/>
            <a:chOff x="4920" y="2977"/>
            <a:chExt cx="269" cy="269"/>
          </a:xfrm>
        </p:grpSpPr>
        <p:sp>
          <p:nvSpPr>
            <p:cNvPr id="118820" name="Oval 5"/>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8821" name="Group 6"/>
            <p:cNvGrpSpPr>
              <a:grpSpLocks/>
            </p:cNvGrpSpPr>
            <p:nvPr/>
          </p:nvGrpSpPr>
          <p:grpSpPr bwMode="auto">
            <a:xfrm>
              <a:off x="4973" y="3074"/>
              <a:ext cx="163" cy="82"/>
              <a:chOff x="4973" y="3074"/>
              <a:chExt cx="163" cy="82"/>
            </a:xfrm>
          </p:grpSpPr>
          <p:sp>
            <p:nvSpPr>
              <p:cNvPr id="118822" name="Line 7"/>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23" name="Line 8"/>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24" name="Line 9"/>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62" name="Group 10"/>
          <p:cNvGrpSpPr>
            <a:grpSpLocks/>
          </p:cNvGrpSpPr>
          <p:nvPr/>
        </p:nvGrpSpPr>
        <p:grpSpPr bwMode="auto">
          <a:xfrm rot="-2400000">
            <a:off x="6249988" y="6086475"/>
            <a:ext cx="427037" cy="427038"/>
            <a:chOff x="4920" y="2977"/>
            <a:chExt cx="269" cy="269"/>
          </a:xfrm>
        </p:grpSpPr>
        <p:sp>
          <p:nvSpPr>
            <p:cNvPr id="118815" name="Oval 11"/>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8816" name="Group 12"/>
            <p:cNvGrpSpPr>
              <a:grpSpLocks/>
            </p:cNvGrpSpPr>
            <p:nvPr/>
          </p:nvGrpSpPr>
          <p:grpSpPr bwMode="auto">
            <a:xfrm>
              <a:off x="4973" y="3074"/>
              <a:ext cx="163" cy="82"/>
              <a:chOff x="4973" y="3074"/>
              <a:chExt cx="163" cy="82"/>
            </a:xfrm>
          </p:grpSpPr>
          <p:sp>
            <p:nvSpPr>
              <p:cNvPr id="118817" name="Line 13"/>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18" name="Line 14"/>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19" name="Line 15"/>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68" name="Group 16"/>
          <p:cNvGrpSpPr>
            <a:grpSpLocks/>
          </p:cNvGrpSpPr>
          <p:nvPr/>
        </p:nvGrpSpPr>
        <p:grpSpPr bwMode="auto">
          <a:xfrm rot="-2400000">
            <a:off x="6248400" y="2611438"/>
            <a:ext cx="427038" cy="427037"/>
            <a:chOff x="4920" y="2977"/>
            <a:chExt cx="269" cy="269"/>
          </a:xfrm>
        </p:grpSpPr>
        <p:sp>
          <p:nvSpPr>
            <p:cNvPr id="118810" name="Oval 17"/>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8811" name="Group 18"/>
            <p:cNvGrpSpPr>
              <a:grpSpLocks/>
            </p:cNvGrpSpPr>
            <p:nvPr/>
          </p:nvGrpSpPr>
          <p:grpSpPr bwMode="auto">
            <a:xfrm>
              <a:off x="4973" y="3074"/>
              <a:ext cx="163" cy="82"/>
              <a:chOff x="4973" y="3074"/>
              <a:chExt cx="163" cy="82"/>
            </a:xfrm>
          </p:grpSpPr>
          <p:sp>
            <p:nvSpPr>
              <p:cNvPr id="118812" name="Line 19"/>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13" name="Line 20"/>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14" name="Line 21"/>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74" name="Group 22"/>
          <p:cNvGrpSpPr>
            <a:grpSpLocks/>
          </p:cNvGrpSpPr>
          <p:nvPr/>
        </p:nvGrpSpPr>
        <p:grpSpPr bwMode="auto">
          <a:xfrm rot="1800000">
            <a:off x="6276975" y="846138"/>
            <a:ext cx="427038" cy="427037"/>
            <a:chOff x="4920" y="2977"/>
            <a:chExt cx="269" cy="269"/>
          </a:xfrm>
        </p:grpSpPr>
        <p:sp>
          <p:nvSpPr>
            <p:cNvPr id="118805" name="Oval 23"/>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8806" name="Group 24"/>
            <p:cNvGrpSpPr>
              <a:grpSpLocks/>
            </p:cNvGrpSpPr>
            <p:nvPr/>
          </p:nvGrpSpPr>
          <p:grpSpPr bwMode="auto">
            <a:xfrm>
              <a:off x="4973" y="3074"/>
              <a:ext cx="163" cy="82"/>
              <a:chOff x="4973" y="3074"/>
              <a:chExt cx="163" cy="82"/>
            </a:xfrm>
          </p:grpSpPr>
          <p:sp>
            <p:nvSpPr>
              <p:cNvPr id="118807" name="Line 25"/>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08" name="Line 26"/>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09" name="Line 27"/>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80" name="Group 28"/>
          <p:cNvGrpSpPr>
            <a:grpSpLocks/>
          </p:cNvGrpSpPr>
          <p:nvPr/>
        </p:nvGrpSpPr>
        <p:grpSpPr bwMode="auto">
          <a:xfrm>
            <a:off x="1201738" y="3302000"/>
            <a:ext cx="5568950" cy="2600325"/>
            <a:chOff x="757" y="2080"/>
            <a:chExt cx="3508" cy="1638"/>
          </a:xfrm>
        </p:grpSpPr>
        <p:sp>
          <p:nvSpPr>
            <p:cNvPr id="118801" name="Rectangle 29"/>
            <p:cNvSpPr>
              <a:spLocks noChangeArrowheads="1"/>
            </p:cNvSpPr>
            <p:nvPr/>
          </p:nvSpPr>
          <p:spPr bwMode="auto">
            <a:xfrm>
              <a:off x="3906" y="2717"/>
              <a:ext cx="359" cy="32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8802" name="Line 30"/>
            <p:cNvSpPr>
              <a:spLocks noChangeShapeType="1"/>
            </p:cNvSpPr>
            <p:nvPr/>
          </p:nvSpPr>
          <p:spPr bwMode="auto">
            <a:xfrm flipH="1" flipV="1">
              <a:off x="2582" y="2094"/>
              <a:ext cx="1324" cy="62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03" name="Line 31"/>
            <p:cNvSpPr>
              <a:spLocks noChangeShapeType="1"/>
            </p:cNvSpPr>
            <p:nvPr/>
          </p:nvSpPr>
          <p:spPr bwMode="auto">
            <a:xfrm flipH="1">
              <a:off x="2573" y="3040"/>
              <a:ext cx="1327" cy="64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18804" name="Picture 32" descr="InsetEdU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 y="2080"/>
              <a:ext cx="1854" cy="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4785" name="Picture 33" descr="FluorBefore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3063" y="2160588"/>
            <a:ext cx="914400"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6" name="Picture 34" descr="FluorAfter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3913" y="3582988"/>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7" name="Picture 35" descr="FluorBefore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86688" y="1295400"/>
            <a:ext cx="9144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8" name="Picture 36" descr="FluorAfter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61100" y="1868488"/>
            <a:ext cx="852488"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9" name="Picture 37" descr="FluorBefore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59688" y="5048250"/>
            <a:ext cx="9144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90" name="Picture 38" descr="FluorAfter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16650" y="5353050"/>
            <a:ext cx="852488"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91" name="Picture 39" descr="FluorBefore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6525" y="1212850"/>
            <a:ext cx="9144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92" name="Picture 40" descr="FluorAfter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0263" y="138113"/>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4301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714780"/>
                                        </p:tgtEl>
                                        <p:attrNameLst>
                                          <p:attrName>style.visibility</p:attrName>
                                        </p:attrNameLst>
                                      </p:cBhvr>
                                      <p:to>
                                        <p:strVal val="visible"/>
                                      </p:to>
                                    </p:set>
                                    <p:animEffect transition="in" filter="wipe(right)">
                                      <p:cBhvr>
                                        <p:cTn id="7" dur="500"/>
                                        <p:tgtEl>
                                          <p:spTgt spid="7147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4785"/>
                                        </p:tgtEl>
                                        <p:attrNameLst>
                                          <p:attrName>style.visibility</p:attrName>
                                        </p:attrNameLst>
                                      </p:cBhvr>
                                      <p:to>
                                        <p:strVal val="visible"/>
                                      </p:to>
                                    </p:set>
                                    <p:animEffect transition="in" filter="fade">
                                      <p:cBhvr>
                                        <p:cTn id="12" dur="1000"/>
                                        <p:tgtEl>
                                          <p:spTgt spid="714785"/>
                                        </p:tgtEl>
                                      </p:cBhvr>
                                    </p:animEffect>
                                  </p:childTnLst>
                                </p:cTn>
                              </p:par>
                              <p:par>
                                <p:cTn id="13" presetID="10" presetClass="entr" presetSubtype="0" fill="hold" nodeType="withEffect">
                                  <p:stCondLst>
                                    <p:cond delay="0"/>
                                  </p:stCondLst>
                                  <p:childTnLst>
                                    <p:set>
                                      <p:cBhvr>
                                        <p:cTn id="14" dur="1" fill="hold">
                                          <p:stCondLst>
                                            <p:cond delay="0"/>
                                          </p:stCondLst>
                                        </p:cTn>
                                        <p:tgtEl>
                                          <p:spTgt spid="714787"/>
                                        </p:tgtEl>
                                        <p:attrNameLst>
                                          <p:attrName>style.visibility</p:attrName>
                                        </p:attrNameLst>
                                      </p:cBhvr>
                                      <p:to>
                                        <p:strVal val="visible"/>
                                      </p:to>
                                    </p:set>
                                    <p:animEffect transition="in" filter="fade">
                                      <p:cBhvr>
                                        <p:cTn id="15" dur="1000"/>
                                        <p:tgtEl>
                                          <p:spTgt spid="714787"/>
                                        </p:tgtEl>
                                      </p:cBhvr>
                                    </p:animEffect>
                                  </p:childTnLst>
                                </p:cTn>
                              </p:par>
                              <p:par>
                                <p:cTn id="16" presetID="10" presetClass="entr" presetSubtype="0" fill="hold" nodeType="withEffect">
                                  <p:stCondLst>
                                    <p:cond delay="0"/>
                                  </p:stCondLst>
                                  <p:childTnLst>
                                    <p:set>
                                      <p:cBhvr>
                                        <p:cTn id="17" dur="1" fill="hold">
                                          <p:stCondLst>
                                            <p:cond delay="0"/>
                                          </p:stCondLst>
                                        </p:cTn>
                                        <p:tgtEl>
                                          <p:spTgt spid="714789"/>
                                        </p:tgtEl>
                                        <p:attrNameLst>
                                          <p:attrName>style.visibility</p:attrName>
                                        </p:attrNameLst>
                                      </p:cBhvr>
                                      <p:to>
                                        <p:strVal val="visible"/>
                                      </p:to>
                                    </p:set>
                                    <p:animEffect transition="in" filter="fade">
                                      <p:cBhvr>
                                        <p:cTn id="18" dur="1000"/>
                                        <p:tgtEl>
                                          <p:spTgt spid="714789"/>
                                        </p:tgtEl>
                                      </p:cBhvr>
                                    </p:animEffect>
                                  </p:childTnLst>
                                </p:cTn>
                              </p:par>
                              <p:par>
                                <p:cTn id="19" presetID="10" presetClass="entr" presetSubtype="0" fill="hold" nodeType="withEffect">
                                  <p:stCondLst>
                                    <p:cond delay="0"/>
                                  </p:stCondLst>
                                  <p:childTnLst>
                                    <p:set>
                                      <p:cBhvr>
                                        <p:cTn id="20" dur="1" fill="hold">
                                          <p:stCondLst>
                                            <p:cond delay="0"/>
                                          </p:stCondLst>
                                        </p:cTn>
                                        <p:tgtEl>
                                          <p:spTgt spid="714791"/>
                                        </p:tgtEl>
                                        <p:attrNameLst>
                                          <p:attrName>style.visibility</p:attrName>
                                        </p:attrNameLst>
                                      </p:cBhvr>
                                      <p:to>
                                        <p:strVal val="visible"/>
                                      </p:to>
                                    </p:set>
                                    <p:animEffect transition="in" filter="fade">
                                      <p:cBhvr>
                                        <p:cTn id="21" dur="1000"/>
                                        <p:tgtEl>
                                          <p:spTgt spid="714791"/>
                                        </p:tgtEl>
                                      </p:cBhvr>
                                    </p:animEffect>
                                  </p:childTnLst>
                                </p:cTn>
                              </p:par>
                              <p:par>
                                <p:cTn id="22" presetID="10" presetClass="exit" presetSubtype="0" fill="hold" nodeType="withEffect">
                                  <p:stCondLst>
                                    <p:cond delay="0"/>
                                  </p:stCondLst>
                                  <p:childTnLst>
                                    <p:animEffect transition="out" filter="fade">
                                      <p:cBhvr>
                                        <p:cTn id="23" dur="1000"/>
                                        <p:tgtEl>
                                          <p:spTgt spid="714780"/>
                                        </p:tgtEl>
                                      </p:cBhvr>
                                    </p:animEffect>
                                    <p:set>
                                      <p:cBhvr>
                                        <p:cTn id="24" dur="1" fill="hold">
                                          <p:stCondLst>
                                            <p:cond delay="999"/>
                                          </p:stCondLst>
                                        </p:cTn>
                                        <p:tgtEl>
                                          <p:spTgt spid="714780"/>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0" presetClass="path" presetSubtype="0" fill="hold" nodeType="clickEffect">
                                  <p:stCondLst>
                                    <p:cond delay="0"/>
                                  </p:stCondLst>
                                  <p:childTnLst>
                                    <p:animMotion origin="layout" path="M 4.72222E-6 -3.33333E-6 C 0.01597 0.02246 0.0651 0.09954 0.09583 0.13473 C 0.12656 0.16991 0.16631 0.19514 0.18489 0.21088 " pathEditMode="relative" rAng="0" ptsTypes="aaa">
                                      <p:cBhvr>
                                        <p:cTn id="28" dur="1000" fill="hold"/>
                                        <p:tgtEl>
                                          <p:spTgt spid="714785"/>
                                        </p:tgtEl>
                                        <p:attrNameLst>
                                          <p:attrName>ppt_x</p:attrName>
                                          <p:attrName>ppt_y</p:attrName>
                                        </p:attrNameLst>
                                      </p:cBhvr>
                                      <p:rCtr x="9236" y="10532"/>
                                    </p:animMotion>
                                  </p:childTnLst>
                                </p:cTn>
                              </p:par>
                              <p:par>
                                <p:cTn id="29" presetID="1" presetClass="exit" presetSubtype="0" fill="hold" nodeType="withEffect">
                                  <p:stCondLst>
                                    <p:cond delay="1000"/>
                                  </p:stCondLst>
                                  <p:childTnLst>
                                    <p:set>
                                      <p:cBhvr>
                                        <p:cTn id="30" dur="1" fill="hold">
                                          <p:stCondLst>
                                            <p:cond delay="0"/>
                                          </p:stCondLst>
                                        </p:cTn>
                                        <p:tgtEl>
                                          <p:spTgt spid="714785"/>
                                        </p:tgtEl>
                                        <p:attrNameLst>
                                          <p:attrName>style.visibility</p:attrName>
                                        </p:attrNameLst>
                                      </p:cBhvr>
                                      <p:to>
                                        <p:strVal val="hidden"/>
                                      </p:to>
                                    </p:set>
                                  </p:childTnLst>
                                </p:cTn>
                              </p:par>
                              <p:par>
                                <p:cTn id="31" presetID="1" presetClass="entr" presetSubtype="0" fill="hold" nodeType="withEffect">
                                  <p:stCondLst>
                                    <p:cond delay="1000"/>
                                  </p:stCondLst>
                                  <p:childTnLst>
                                    <p:set>
                                      <p:cBhvr>
                                        <p:cTn id="32" dur="1" fill="hold">
                                          <p:stCondLst>
                                            <p:cond delay="0"/>
                                          </p:stCondLst>
                                        </p:cTn>
                                        <p:tgtEl>
                                          <p:spTgt spid="714786"/>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par>
                                <p:cTn id="33" presetID="1" presetClass="exit" presetSubtype="0" fill="hold" nodeType="withEffect">
                                  <p:stCondLst>
                                    <p:cond delay="1000"/>
                                  </p:stCondLst>
                                  <p:childTnLst>
                                    <p:set>
                                      <p:cBhvr>
                                        <p:cTn id="34" dur="1" fill="hold">
                                          <p:stCondLst>
                                            <p:cond delay="0"/>
                                          </p:stCondLst>
                                        </p:cTn>
                                        <p:tgtEl>
                                          <p:spTgt spid="714756"/>
                                        </p:tgtEl>
                                        <p:attrNameLst>
                                          <p:attrName>style.visibility</p:attrName>
                                        </p:attrNameLst>
                                      </p:cBhvr>
                                      <p:to>
                                        <p:strVal val="hidden"/>
                                      </p:to>
                                    </p:set>
                                  </p:childTnLst>
                                </p:cTn>
                              </p:par>
                              <p:par>
                                <p:cTn id="35" presetID="0" presetClass="path" presetSubtype="0" fill="hold" nodeType="withEffect">
                                  <p:stCondLst>
                                    <p:cond delay="500"/>
                                  </p:stCondLst>
                                  <p:childTnLst>
                                    <p:animMotion origin="layout" path="M -2.5E-6 4.07407E-6 C -0.01337 0.00301 -0.0526 0.00301 -0.08055 0.01782 C -0.1085 0.03263 -0.14948 0.07407 -0.16771 0.08888 " pathEditMode="relative" rAng="0" ptsTypes="aaa">
                                      <p:cBhvr>
                                        <p:cTn id="36" dur="1000" fill="hold"/>
                                        <p:tgtEl>
                                          <p:spTgt spid="714787"/>
                                        </p:tgtEl>
                                        <p:attrNameLst>
                                          <p:attrName>ppt_x</p:attrName>
                                          <p:attrName>ppt_y</p:attrName>
                                        </p:attrNameLst>
                                      </p:cBhvr>
                                      <p:rCtr x="-8385" y="4444"/>
                                    </p:animMotion>
                                  </p:childTnLst>
                                </p:cTn>
                              </p:par>
                              <p:par>
                                <p:cTn id="37" presetID="1" presetClass="exit" presetSubtype="0" fill="hold" nodeType="withEffect">
                                  <p:stCondLst>
                                    <p:cond delay="1500"/>
                                  </p:stCondLst>
                                  <p:childTnLst>
                                    <p:set>
                                      <p:cBhvr>
                                        <p:cTn id="38" dur="1" fill="hold">
                                          <p:stCondLst>
                                            <p:cond delay="0"/>
                                          </p:stCondLst>
                                        </p:cTn>
                                        <p:tgtEl>
                                          <p:spTgt spid="714787"/>
                                        </p:tgtEl>
                                        <p:attrNameLst>
                                          <p:attrName>style.visibility</p:attrName>
                                        </p:attrNameLst>
                                      </p:cBhvr>
                                      <p:to>
                                        <p:strVal val="hidden"/>
                                      </p:to>
                                    </p:set>
                                  </p:childTnLst>
                                </p:cTn>
                              </p:par>
                              <p:par>
                                <p:cTn id="39" presetID="1" presetClass="entr" presetSubtype="0" fill="hold" nodeType="withEffect">
                                  <p:stCondLst>
                                    <p:cond delay="1500"/>
                                  </p:stCondLst>
                                  <p:childTnLst>
                                    <p:set>
                                      <p:cBhvr>
                                        <p:cTn id="40" dur="1" fill="hold">
                                          <p:stCondLst>
                                            <p:cond delay="0"/>
                                          </p:stCondLst>
                                        </p:cTn>
                                        <p:tgtEl>
                                          <p:spTgt spid="714788"/>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par>
                                <p:cTn id="41" presetID="1" presetClass="exit" presetSubtype="0" fill="hold" nodeType="withEffect">
                                  <p:stCondLst>
                                    <p:cond delay="1500"/>
                                  </p:stCondLst>
                                  <p:childTnLst>
                                    <p:set>
                                      <p:cBhvr>
                                        <p:cTn id="42" dur="1" fill="hold">
                                          <p:stCondLst>
                                            <p:cond delay="0"/>
                                          </p:stCondLst>
                                        </p:cTn>
                                        <p:tgtEl>
                                          <p:spTgt spid="714768"/>
                                        </p:tgtEl>
                                        <p:attrNameLst>
                                          <p:attrName>style.visibility</p:attrName>
                                        </p:attrNameLst>
                                      </p:cBhvr>
                                      <p:to>
                                        <p:strVal val="hidden"/>
                                      </p:to>
                                    </p:set>
                                  </p:childTnLst>
                                </p:cTn>
                              </p:par>
                              <p:par>
                                <p:cTn id="43" presetID="0" presetClass="path" presetSubtype="0" fill="hold" nodeType="withEffect">
                                  <p:stCondLst>
                                    <p:cond delay="1000"/>
                                  </p:stCondLst>
                                  <p:childTnLst>
                                    <p:animMotion origin="layout" path="M -3.61111E-6 4.56647E-6 C -0.01284 0.00138 -0.05052 0.00138 -0.07743 0.00901 C -0.10416 0.01687 -0.14357 0.03815 -0.16093 0.04601 " pathEditMode="relative" rAng="0" ptsTypes="aaa">
                                      <p:cBhvr>
                                        <p:cTn id="44" dur="1000" fill="hold"/>
                                        <p:tgtEl>
                                          <p:spTgt spid="714789"/>
                                        </p:tgtEl>
                                        <p:attrNameLst>
                                          <p:attrName>ppt_x</p:attrName>
                                          <p:attrName>ppt_y</p:attrName>
                                        </p:attrNameLst>
                                      </p:cBhvr>
                                      <p:rCtr x="-8056" y="2289"/>
                                    </p:animMotion>
                                  </p:childTnLst>
                                </p:cTn>
                              </p:par>
                              <p:par>
                                <p:cTn id="45" presetID="1" presetClass="exit" presetSubtype="0" fill="hold" nodeType="withEffect">
                                  <p:stCondLst>
                                    <p:cond delay="2000"/>
                                  </p:stCondLst>
                                  <p:childTnLst>
                                    <p:set>
                                      <p:cBhvr>
                                        <p:cTn id="46" dur="1" fill="hold">
                                          <p:stCondLst>
                                            <p:cond delay="0"/>
                                          </p:stCondLst>
                                        </p:cTn>
                                        <p:tgtEl>
                                          <p:spTgt spid="714789"/>
                                        </p:tgtEl>
                                        <p:attrNameLst>
                                          <p:attrName>style.visibility</p:attrName>
                                        </p:attrNameLst>
                                      </p:cBhvr>
                                      <p:to>
                                        <p:strVal val="hidden"/>
                                      </p:to>
                                    </p:set>
                                  </p:childTnLst>
                                </p:cTn>
                              </p:par>
                              <p:par>
                                <p:cTn id="47" presetID="1" presetClass="entr" presetSubtype="0" fill="hold" nodeType="withEffect">
                                  <p:stCondLst>
                                    <p:cond delay="2000"/>
                                  </p:stCondLst>
                                  <p:childTnLst>
                                    <p:set>
                                      <p:cBhvr>
                                        <p:cTn id="48" dur="1" fill="hold">
                                          <p:stCondLst>
                                            <p:cond delay="0"/>
                                          </p:stCondLst>
                                        </p:cTn>
                                        <p:tgtEl>
                                          <p:spTgt spid="71479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49" presetID="1" presetClass="exit" presetSubtype="0" fill="hold" nodeType="withEffect">
                                  <p:stCondLst>
                                    <p:cond delay="2000"/>
                                  </p:stCondLst>
                                  <p:childTnLst>
                                    <p:set>
                                      <p:cBhvr>
                                        <p:cTn id="50" dur="1" fill="hold">
                                          <p:stCondLst>
                                            <p:cond delay="0"/>
                                          </p:stCondLst>
                                        </p:cTn>
                                        <p:tgtEl>
                                          <p:spTgt spid="714762"/>
                                        </p:tgtEl>
                                        <p:attrNameLst>
                                          <p:attrName>style.visibility</p:attrName>
                                        </p:attrNameLst>
                                      </p:cBhvr>
                                      <p:to>
                                        <p:strVal val="hidden"/>
                                      </p:to>
                                    </p:set>
                                  </p:childTnLst>
                                </p:cTn>
                              </p:par>
                              <p:par>
                                <p:cTn id="51" presetID="0" presetClass="path" presetSubtype="0" fill="hold" nodeType="withEffect">
                                  <p:stCondLst>
                                    <p:cond delay="1500"/>
                                  </p:stCondLst>
                                  <p:childTnLst>
                                    <p:animMotion origin="layout" path="M 1.66667E-6 -2.71676E-6 C 0.025 -0.02034 0.09219 -0.09526 0.15052 -0.12115 C 0.20885 -0.14705 0.30833 -0.14844 0.34982 -0.1556 " pathEditMode="relative" rAng="0" ptsTypes="aaa">
                                      <p:cBhvr>
                                        <p:cTn id="52" dur="1000" fill="hold"/>
                                        <p:tgtEl>
                                          <p:spTgt spid="714791"/>
                                        </p:tgtEl>
                                        <p:attrNameLst>
                                          <p:attrName>ppt_x</p:attrName>
                                          <p:attrName>ppt_y</p:attrName>
                                        </p:attrNameLst>
                                      </p:cBhvr>
                                      <p:rCtr x="17483" y="-7792"/>
                                    </p:animMotion>
                                  </p:childTnLst>
                                </p:cTn>
                              </p:par>
                              <p:par>
                                <p:cTn id="53" presetID="1" presetClass="exit" presetSubtype="0" fill="hold" nodeType="withEffect">
                                  <p:stCondLst>
                                    <p:cond delay="2500"/>
                                  </p:stCondLst>
                                  <p:childTnLst>
                                    <p:set>
                                      <p:cBhvr>
                                        <p:cTn id="54" dur="1" fill="hold">
                                          <p:stCondLst>
                                            <p:cond delay="0"/>
                                          </p:stCondLst>
                                        </p:cTn>
                                        <p:tgtEl>
                                          <p:spTgt spid="714791"/>
                                        </p:tgtEl>
                                        <p:attrNameLst>
                                          <p:attrName>style.visibility</p:attrName>
                                        </p:attrNameLst>
                                      </p:cBhvr>
                                      <p:to>
                                        <p:strVal val="hidden"/>
                                      </p:to>
                                    </p:set>
                                  </p:childTnLst>
                                </p:cTn>
                              </p:par>
                              <p:par>
                                <p:cTn id="55" presetID="1" presetClass="entr" presetSubtype="0" fill="hold" nodeType="withEffect">
                                  <p:stCondLst>
                                    <p:cond delay="2500"/>
                                  </p:stCondLst>
                                  <p:childTnLst>
                                    <p:set>
                                      <p:cBhvr>
                                        <p:cTn id="56" dur="1" fill="hold">
                                          <p:stCondLst>
                                            <p:cond delay="0"/>
                                          </p:stCondLst>
                                        </p:cTn>
                                        <p:tgtEl>
                                          <p:spTgt spid="71479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par>
                                <p:cTn id="57" presetID="1" presetClass="exit" presetSubtype="0" fill="hold" nodeType="withEffect">
                                  <p:stCondLst>
                                    <p:cond delay="2500"/>
                                  </p:stCondLst>
                                  <p:childTnLst>
                                    <p:set>
                                      <p:cBhvr>
                                        <p:cTn id="58" dur="1" fill="hold">
                                          <p:stCondLst>
                                            <p:cond delay="0"/>
                                          </p:stCondLst>
                                        </p:cTn>
                                        <p:tgtEl>
                                          <p:spTgt spid="7147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9810"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Text Box 3"/>
          <p:cNvSpPr txBox="1">
            <a:spLocks noChangeArrowheads="1"/>
          </p:cNvSpPr>
          <p:nvPr/>
        </p:nvSpPr>
        <p:spPr bwMode="auto">
          <a:xfrm>
            <a:off x="228600" y="228600"/>
            <a:ext cx="1860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Click-iT™ Edu</a:t>
            </a:r>
          </a:p>
        </p:txBody>
      </p:sp>
      <p:grpSp>
        <p:nvGrpSpPr>
          <p:cNvPr id="119812" name="Group 4"/>
          <p:cNvGrpSpPr>
            <a:grpSpLocks/>
          </p:cNvGrpSpPr>
          <p:nvPr/>
        </p:nvGrpSpPr>
        <p:grpSpPr bwMode="auto">
          <a:xfrm rot="1800000">
            <a:off x="6276975" y="4340225"/>
            <a:ext cx="427038" cy="427038"/>
            <a:chOff x="4920" y="2977"/>
            <a:chExt cx="269" cy="269"/>
          </a:xfrm>
        </p:grpSpPr>
        <p:sp>
          <p:nvSpPr>
            <p:cNvPr id="119836" name="Oval 5"/>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9837" name="Group 6"/>
            <p:cNvGrpSpPr>
              <a:grpSpLocks/>
            </p:cNvGrpSpPr>
            <p:nvPr/>
          </p:nvGrpSpPr>
          <p:grpSpPr bwMode="auto">
            <a:xfrm>
              <a:off x="4973" y="3074"/>
              <a:ext cx="163" cy="82"/>
              <a:chOff x="4973" y="3074"/>
              <a:chExt cx="163" cy="82"/>
            </a:xfrm>
          </p:grpSpPr>
          <p:sp>
            <p:nvSpPr>
              <p:cNvPr id="119838" name="Line 7"/>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39" name="Line 8"/>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40" name="Line 9"/>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19813" name="Group 10"/>
          <p:cNvGrpSpPr>
            <a:grpSpLocks/>
          </p:cNvGrpSpPr>
          <p:nvPr/>
        </p:nvGrpSpPr>
        <p:grpSpPr bwMode="auto">
          <a:xfrm rot="-2400000">
            <a:off x="6249988" y="6086475"/>
            <a:ext cx="427037" cy="427038"/>
            <a:chOff x="4920" y="2977"/>
            <a:chExt cx="269" cy="269"/>
          </a:xfrm>
        </p:grpSpPr>
        <p:sp>
          <p:nvSpPr>
            <p:cNvPr id="119831" name="Oval 11"/>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9832" name="Group 12"/>
            <p:cNvGrpSpPr>
              <a:grpSpLocks/>
            </p:cNvGrpSpPr>
            <p:nvPr/>
          </p:nvGrpSpPr>
          <p:grpSpPr bwMode="auto">
            <a:xfrm>
              <a:off x="4973" y="3074"/>
              <a:ext cx="163" cy="82"/>
              <a:chOff x="4973" y="3074"/>
              <a:chExt cx="163" cy="82"/>
            </a:xfrm>
          </p:grpSpPr>
          <p:sp>
            <p:nvSpPr>
              <p:cNvPr id="119833" name="Line 13"/>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34" name="Line 14"/>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35" name="Line 15"/>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19814" name="Group 16"/>
          <p:cNvGrpSpPr>
            <a:grpSpLocks/>
          </p:cNvGrpSpPr>
          <p:nvPr/>
        </p:nvGrpSpPr>
        <p:grpSpPr bwMode="auto">
          <a:xfrm rot="-2400000">
            <a:off x="6248400" y="2611438"/>
            <a:ext cx="427038" cy="427037"/>
            <a:chOff x="4920" y="2977"/>
            <a:chExt cx="269" cy="269"/>
          </a:xfrm>
        </p:grpSpPr>
        <p:sp>
          <p:nvSpPr>
            <p:cNvPr id="119826" name="Oval 17"/>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9827" name="Group 18"/>
            <p:cNvGrpSpPr>
              <a:grpSpLocks/>
            </p:cNvGrpSpPr>
            <p:nvPr/>
          </p:nvGrpSpPr>
          <p:grpSpPr bwMode="auto">
            <a:xfrm>
              <a:off x="4973" y="3074"/>
              <a:ext cx="163" cy="82"/>
              <a:chOff x="4973" y="3074"/>
              <a:chExt cx="163" cy="82"/>
            </a:xfrm>
          </p:grpSpPr>
          <p:sp>
            <p:nvSpPr>
              <p:cNvPr id="119828" name="Line 19"/>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29" name="Line 20"/>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30" name="Line 21"/>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19815" name="Group 22"/>
          <p:cNvGrpSpPr>
            <a:grpSpLocks/>
          </p:cNvGrpSpPr>
          <p:nvPr/>
        </p:nvGrpSpPr>
        <p:grpSpPr bwMode="auto">
          <a:xfrm rot="1800000">
            <a:off x="6276975" y="846138"/>
            <a:ext cx="427038" cy="427037"/>
            <a:chOff x="4920" y="2977"/>
            <a:chExt cx="269" cy="269"/>
          </a:xfrm>
        </p:grpSpPr>
        <p:sp>
          <p:nvSpPr>
            <p:cNvPr id="119821" name="Oval 23"/>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9822" name="Group 24"/>
            <p:cNvGrpSpPr>
              <a:grpSpLocks/>
            </p:cNvGrpSpPr>
            <p:nvPr/>
          </p:nvGrpSpPr>
          <p:grpSpPr bwMode="auto">
            <a:xfrm>
              <a:off x="4973" y="3074"/>
              <a:ext cx="163" cy="82"/>
              <a:chOff x="4973" y="3074"/>
              <a:chExt cx="163" cy="82"/>
            </a:xfrm>
          </p:grpSpPr>
          <p:sp>
            <p:nvSpPr>
              <p:cNvPr id="119823" name="Line 25"/>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24" name="Line 26"/>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25" name="Line 27"/>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119816" name="Picture 28" descr="FluorAfte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3913" y="3582988"/>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7" name="Picture 29" descr="FluorAfte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1100" y="1868488"/>
            <a:ext cx="852488"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8" name="Picture 30" descr="FluorAfte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6650" y="5353050"/>
            <a:ext cx="852488"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9" name="Picture 31" descr="FluorAfte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0263" y="138113"/>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20" name="Text Box 32"/>
          <p:cNvSpPr txBox="1">
            <a:spLocks noChangeArrowheads="1"/>
          </p:cNvSpPr>
          <p:nvPr/>
        </p:nvSpPr>
        <p:spPr bwMode="auto">
          <a:xfrm>
            <a:off x="488950" y="1922463"/>
            <a:ext cx="5167313" cy="284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Char char="•"/>
            </a:pPr>
            <a:r>
              <a:rPr lang="en-US" altLang="en-US" sz="1800" b="1"/>
              <a:t> Non-radioactive</a:t>
            </a:r>
          </a:p>
          <a:p>
            <a:pPr eaLnBrk="1" hangingPunct="1">
              <a:spcBef>
                <a:spcPct val="50000"/>
              </a:spcBef>
              <a:buClrTx/>
              <a:buSzTx/>
              <a:buFontTx/>
              <a:buChar char="•"/>
            </a:pPr>
            <a:r>
              <a:rPr lang="en-US" altLang="en-US" sz="1800" b="1"/>
              <a:t> No DNA denaturation required</a:t>
            </a:r>
          </a:p>
          <a:p>
            <a:pPr eaLnBrk="1" hangingPunct="1">
              <a:spcBef>
                <a:spcPct val="50000"/>
              </a:spcBef>
              <a:buClrTx/>
              <a:buSzTx/>
              <a:buFontTx/>
              <a:buChar char="•"/>
            </a:pPr>
            <a:r>
              <a:rPr lang="en-US" altLang="en-US" sz="1800" b="1"/>
              <a:t> Simplified protocol </a:t>
            </a:r>
          </a:p>
          <a:p>
            <a:pPr eaLnBrk="1" hangingPunct="1">
              <a:spcBef>
                <a:spcPct val="50000"/>
              </a:spcBef>
              <a:buClrTx/>
              <a:buSzTx/>
              <a:buFontTx/>
              <a:buChar char="•"/>
            </a:pPr>
            <a:r>
              <a:rPr lang="en-US" altLang="en-US" sz="1800" b="1"/>
              <a:t> Small molecule detection </a:t>
            </a:r>
          </a:p>
          <a:p>
            <a:pPr eaLnBrk="1" hangingPunct="1">
              <a:spcBef>
                <a:spcPct val="50000"/>
              </a:spcBef>
              <a:buClrTx/>
              <a:buSzTx/>
              <a:buFontTx/>
              <a:buChar char="•"/>
            </a:pPr>
            <a:r>
              <a:rPr lang="en-US" altLang="en-US" sz="1800" b="1"/>
              <a:t> Multiplex compatible, including</a:t>
            </a:r>
          </a:p>
          <a:p>
            <a:pPr lvl="1" eaLnBrk="1" hangingPunct="1">
              <a:spcBef>
                <a:spcPct val="50000"/>
              </a:spcBef>
              <a:buFontTx/>
              <a:buChar char="•"/>
            </a:pPr>
            <a:r>
              <a:rPr lang="en-US" altLang="en-US" sz="1800" b="1"/>
              <a:t> Other antibodies</a:t>
            </a:r>
          </a:p>
          <a:p>
            <a:pPr lvl="1" eaLnBrk="1" hangingPunct="1">
              <a:spcBef>
                <a:spcPct val="50000"/>
              </a:spcBef>
              <a:buFontTx/>
              <a:buChar char="•"/>
            </a:pPr>
            <a:r>
              <a:rPr lang="en-US" altLang="en-US" sz="1800" b="1"/>
              <a:t> Dyes for cell cycle analysis  </a:t>
            </a:r>
          </a:p>
        </p:txBody>
      </p:sp>
    </p:spTree>
    <p:extLst>
      <p:ext uri="{BB962C8B-B14F-4D97-AF65-F5344CB8AC3E}">
        <p14:creationId xmlns:p14="http://schemas.microsoft.com/office/powerpoint/2010/main" val="12331733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1173163" y="188913"/>
            <a:ext cx="7772400" cy="1143000"/>
          </a:xfrm>
        </p:spPr>
        <p:txBody>
          <a:bodyPr/>
          <a:lstStyle/>
          <a:p>
            <a:pPr eaLnBrk="1" hangingPunct="1"/>
            <a:r>
              <a:rPr lang="cs-CZ" altLang="en-US" sz="4000"/>
              <a:t>Kompenzace f</a:t>
            </a:r>
            <a:r>
              <a:rPr lang="en-US" altLang="en-US" sz="4000"/>
              <a:t>luorescen</a:t>
            </a:r>
            <a:r>
              <a:rPr lang="cs-CZ" altLang="en-US" sz="4000"/>
              <a:t>čního  signálu</a:t>
            </a:r>
          </a:p>
        </p:txBody>
      </p:sp>
      <p:sp>
        <p:nvSpPr>
          <p:cNvPr id="130051" name="Rectangle 3"/>
          <p:cNvSpPr>
            <a:spLocks noGrp="1" noChangeArrowheads="1"/>
          </p:cNvSpPr>
          <p:nvPr>
            <p:ph type="body" idx="1"/>
          </p:nvPr>
        </p:nvSpPr>
        <p:spPr/>
        <p:txBody>
          <a:bodyPr/>
          <a:lstStyle/>
          <a:p>
            <a:pPr eaLnBrk="1" hangingPunct="1"/>
            <a:endParaRPr lang="en-US" altLang="en-US"/>
          </a:p>
        </p:txBody>
      </p:sp>
      <p:pic>
        <p:nvPicPr>
          <p:cNvPr id="130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449388"/>
            <a:ext cx="5462588" cy="540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38058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173163" y="-26988"/>
            <a:ext cx="7772400" cy="1143001"/>
          </a:xfrm>
        </p:spPr>
        <p:txBody>
          <a:bodyPr/>
          <a:lstStyle/>
          <a:p>
            <a:pPr eaLnBrk="1" hangingPunct="1"/>
            <a:r>
              <a:rPr lang="cs-CZ" altLang="en-US"/>
              <a:t>Analýza DNA a RNA</a:t>
            </a:r>
          </a:p>
        </p:txBody>
      </p:sp>
      <p:sp>
        <p:nvSpPr>
          <p:cNvPr id="60419" name="Rectangle 3"/>
          <p:cNvSpPr>
            <a:spLocks noGrp="1" noChangeArrowheads="1"/>
          </p:cNvSpPr>
          <p:nvPr>
            <p:ph type="body" idx="1"/>
          </p:nvPr>
        </p:nvSpPr>
        <p:spPr>
          <a:xfrm>
            <a:off x="1116013" y="1052513"/>
            <a:ext cx="7772400" cy="4114800"/>
          </a:xfrm>
        </p:spPr>
        <p:txBody>
          <a:bodyPr/>
          <a:lstStyle/>
          <a:p>
            <a:pPr eaLnBrk="1" hangingPunct="1">
              <a:buFont typeface="Wingdings" pitchFamily="2" charset="2"/>
              <a:buNone/>
            </a:pPr>
            <a:r>
              <a:rPr lang="cs-CZ" altLang="en-US"/>
              <a:t>Pyronin Y vs. Hoechst 33342</a:t>
            </a:r>
          </a:p>
          <a:p>
            <a:pPr eaLnBrk="1" hangingPunct="1">
              <a:buFont typeface="Wingdings" pitchFamily="2" charset="2"/>
              <a:buNone/>
            </a:pPr>
            <a:r>
              <a:rPr lang="cs-CZ" altLang="en-US"/>
              <a:t>- Pyronin interaguje s ds RNA a DNA ale jeho vazba na DNA je inhibována přítomností Hoechst 33342</a:t>
            </a:r>
          </a:p>
          <a:p>
            <a:pPr eaLnBrk="1" hangingPunct="1"/>
            <a:r>
              <a:rPr lang="cs-CZ" altLang="en-US"/>
              <a:t>Acridine orange</a:t>
            </a:r>
          </a:p>
          <a:p>
            <a:pPr eaLnBrk="1" hangingPunct="1">
              <a:buFont typeface="Wingdings" pitchFamily="2" charset="2"/>
              <a:buNone/>
            </a:pPr>
            <a:r>
              <a:rPr lang="cs-CZ" altLang="en-US"/>
              <a:t>- při interakci s RNA emituje červené světlo a při interakci s DNA zelené</a:t>
            </a:r>
          </a:p>
        </p:txBody>
      </p:sp>
      <p:pic>
        <p:nvPicPr>
          <p:cNvPr id="604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9400" y="4900613"/>
            <a:ext cx="5054600" cy="195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0" y="4868863"/>
            <a:ext cx="1443038"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404813"/>
            <a:ext cx="4649788" cy="572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3" name="Picture 6"/>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6084888" y="6021388"/>
            <a:ext cx="1443037" cy="211137"/>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476250"/>
            <a:ext cx="7729538" cy="594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700213"/>
            <a:ext cx="7518400" cy="3433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9725" y="5157788"/>
            <a:ext cx="245427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2" name="Rectangle 6"/>
          <p:cNvSpPr>
            <a:spLocks noGrp="1" noChangeArrowheads="1"/>
          </p:cNvSpPr>
          <p:nvPr>
            <p:ph type="title"/>
          </p:nvPr>
        </p:nvSpPr>
        <p:spPr>
          <a:noFill/>
        </p:spPr>
        <p:txBody>
          <a:bodyPr/>
          <a:lstStyle/>
          <a:p>
            <a:pPr eaLnBrk="1" hangingPunct="1"/>
            <a:r>
              <a:rPr lang="cs-CZ" altLang="en-US" sz="4000"/>
              <a:t>Detekce </a:t>
            </a:r>
            <a:r>
              <a:rPr lang="en-US" altLang="en-US" sz="4000"/>
              <a:t>intracelu</a:t>
            </a:r>
            <a:r>
              <a:rPr lang="cs-CZ" altLang="en-US" sz="4000"/>
              <a:t>lárních proteinů v kombinaci s detekcí DNA</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cs-CZ" altLang="en-US"/>
              <a:t>Detekce mitotických buněk</a:t>
            </a:r>
          </a:p>
        </p:txBody>
      </p:sp>
      <p:sp>
        <p:nvSpPr>
          <p:cNvPr id="64515" name="Rectangle 3"/>
          <p:cNvSpPr>
            <a:spLocks noGrp="1" noChangeArrowheads="1"/>
          </p:cNvSpPr>
          <p:nvPr>
            <p:ph type="body" idx="1"/>
          </p:nvPr>
        </p:nvSpPr>
        <p:spPr>
          <a:xfrm>
            <a:off x="1173163" y="1628775"/>
            <a:ext cx="7772400" cy="4114800"/>
          </a:xfrm>
        </p:spPr>
        <p:txBody>
          <a:bodyPr/>
          <a:lstStyle/>
          <a:p>
            <a:pPr eaLnBrk="1" hangingPunct="1"/>
            <a:r>
              <a:rPr lang="cs-CZ" altLang="en-US"/>
              <a:t>Histone H3 je specificky fosforylován během mitózy (Ser10, Ser28, Thr11)</a:t>
            </a:r>
          </a:p>
          <a:p>
            <a:pPr eaLnBrk="1" hangingPunct="1"/>
            <a:r>
              <a:rPr lang="cs-CZ" altLang="en-US"/>
              <a:t>dvojité značení DNA vs. H3-P identifikuje populaci buněk v M-fázi </a:t>
            </a:r>
          </a:p>
        </p:txBody>
      </p:sp>
      <p:pic>
        <p:nvPicPr>
          <p:cNvPr id="6451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4021138"/>
            <a:ext cx="2832100" cy="2568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51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3946525"/>
            <a:ext cx="3100387" cy="2627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518" name="Picture 9" descr="http://www.cellsignal.com/products/images/3465_ific_jp_0902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4750" y="4079875"/>
            <a:ext cx="113506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11" descr="http://www.cellsignal.com/common/cellsignaling.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34275" y="4114800"/>
            <a:ext cx="7826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624"/>
            <a:ext cx="8229600" cy="1143000"/>
          </a:xfrm>
        </p:spPr>
        <p:txBody>
          <a:bodyPr>
            <a:noAutofit/>
          </a:bodyPr>
          <a:lstStyle/>
          <a:p>
            <a:r>
              <a:rPr lang="en-GB" sz="3600" dirty="0"/>
              <a:t>Flow cytometry</a:t>
            </a:r>
            <a:br>
              <a:rPr lang="en-GB" sz="3600" dirty="0"/>
            </a:br>
            <a:r>
              <a:rPr lang="en-GB" sz="3600" dirty="0"/>
              <a:t>most common application</a:t>
            </a:r>
            <a:r>
              <a:rPr lang="cs-CZ" sz="3600" dirty="0"/>
              <a:t>s</a:t>
            </a:r>
            <a:endParaRPr lang="en-GB" sz="3600" dirty="0"/>
          </a:p>
        </p:txBody>
      </p:sp>
      <p:pic>
        <p:nvPicPr>
          <p:cNvPr id="5" name="Obrázek 4"/>
          <p:cNvPicPr>
            <a:picLocks noChangeAspect="1"/>
          </p:cNvPicPr>
          <p:nvPr/>
        </p:nvPicPr>
        <p:blipFill rotWithShape="1">
          <a:blip r:embed="rId2"/>
          <a:srcRect l="2920" t="28559" r="-798" b="26082"/>
          <a:stretch/>
        </p:blipFill>
        <p:spPr>
          <a:xfrm>
            <a:off x="3434225" y="3465004"/>
            <a:ext cx="1809131" cy="1257585"/>
          </a:xfrm>
          <a:prstGeom prst="rect">
            <a:avLst/>
          </a:prstGeom>
        </p:spPr>
      </p:pic>
      <p:grpSp>
        <p:nvGrpSpPr>
          <p:cNvPr id="27" name="Skupina 26"/>
          <p:cNvGrpSpPr/>
          <p:nvPr/>
        </p:nvGrpSpPr>
        <p:grpSpPr>
          <a:xfrm>
            <a:off x="5028048" y="4861225"/>
            <a:ext cx="3987120" cy="1824681"/>
            <a:chOff x="5028048" y="4861225"/>
            <a:chExt cx="3987120" cy="1824681"/>
          </a:xfrm>
        </p:grpSpPr>
        <p:grpSp>
          <p:nvGrpSpPr>
            <p:cNvPr id="31" name="Skupina 30"/>
            <p:cNvGrpSpPr/>
            <p:nvPr/>
          </p:nvGrpSpPr>
          <p:grpSpPr>
            <a:xfrm>
              <a:off x="5028048" y="4861225"/>
              <a:ext cx="3488752" cy="1340377"/>
              <a:chOff x="5028048" y="4861225"/>
              <a:chExt cx="3488752" cy="1340377"/>
            </a:xfrm>
          </p:grpSpPr>
          <p:sp>
            <p:nvSpPr>
              <p:cNvPr id="11" name="TextovéPole 10"/>
              <p:cNvSpPr txBox="1"/>
              <p:nvPr/>
            </p:nvSpPr>
            <p:spPr>
              <a:xfrm>
                <a:off x="5060416" y="5493716"/>
                <a:ext cx="3456384" cy="707886"/>
              </a:xfrm>
              <a:prstGeom prst="rect">
                <a:avLst/>
              </a:prstGeom>
              <a:noFill/>
            </p:spPr>
            <p:txBody>
              <a:bodyPr wrap="square" rtlCol="0">
                <a:spAutoFit/>
              </a:bodyPr>
              <a:lstStyle/>
              <a:p>
                <a:pPr eaLnBrk="1" fontAlgn="auto" hangingPunct="1">
                  <a:spcBef>
                    <a:spcPts val="0"/>
                  </a:spcBef>
                  <a:spcAft>
                    <a:spcPts val="0"/>
                  </a:spcAft>
                </a:pPr>
                <a:r>
                  <a:rPr lang="cs-CZ" sz="2000" dirty="0" err="1">
                    <a:solidFill>
                      <a:prstClr val="black"/>
                    </a:solidFill>
                    <a:latin typeface="Calibri"/>
                  </a:rPr>
                  <a:t>Viability</a:t>
                </a:r>
                <a:r>
                  <a:rPr lang="cs-CZ" sz="2000" dirty="0">
                    <a:solidFill>
                      <a:prstClr val="black"/>
                    </a:solidFill>
                    <a:latin typeface="Calibri"/>
                  </a:rPr>
                  <a:t> </a:t>
                </a:r>
                <a:r>
                  <a:rPr lang="cs-CZ" sz="2000" dirty="0" err="1">
                    <a:solidFill>
                      <a:prstClr val="black"/>
                    </a:solidFill>
                    <a:latin typeface="Calibri"/>
                  </a:rPr>
                  <a:t>assays</a:t>
                </a:r>
                <a:r>
                  <a:rPr lang="cs-CZ" sz="2000" dirty="0">
                    <a:solidFill>
                      <a:prstClr val="black"/>
                    </a:solidFill>
                    <a:latin typeface="Calibri"/>
                  </a:rPr>
                  <a:t> (propidium </a:t>
                </a:r>
                <a:r>
                  <a:rPr lang="cs-CZ" sz="2000" dirty="0" err="1">
                    <a:solidFill>
                      <a:prstClr val="black"/>
                    </a:solidFill>
                    <a:latin typeface="Calibri"/>
                  </a:rPr>
                  <a:t>iodid</a:t>
                </a:r>
                <a:r>
                  <a:rPr lang="cs-CZ" sz="2000" dirty="0">
                    <a:solidFill>
                      <a:prstClr val="black"/>
                    </a:solidFill>
                    <a:latin typeface="Calibri"/>
                  </a:rPr>
                  <a:t>, </a:t>
                </a:r>
                <a:r>
                  <a:rPr lang="cs-CZ" sz="2000" dirty="0" err="1">
                    <a:solidFill>
                      <a:prstClr val="black"/>
                    </a:solidFill>
                    <a:latin typeface="Calibri"/>
                  </a:rPr>
                  <a:t>Calcein</a:t>
                </a:r>
                <a:r>
                  <a:rPr lang="cs-CZ" sz="2000" dirty="0">
                    <a:solidFill>
                      <a:prstClr val="black"/>
                    </a:solidFill>
                    <a:latin typeface="Calibri"/>
                  </a:rPr>
                  <a:t> AM, …)</a:t>
                </a:r>
                <a:endParaRPr lang="en-GB" sz="2000" dirty="0">
                  <a:solidFill>
                    <a:prstClr val="black"/>
                  </a:solidFill>
                  <a:latin typeface="Calibri"/>
                </a:endParaRPr>
              </a:p>
            </p:txBody>
          </p:sp>
          <p:cxnSp>
            <p:nvCxnSpPr>
              <p:cNvPr id="18" name="Přímá spojnice se šipkou 17"/>
              <p:cNvCxnSpPr/>
              <p:nvPr/>
            </p:nvCxnSpPr>
            <p:spPr>
              <a:xfrm>
                <a:off x="5028048" y="4861225"/>
                <a:ext cx="704080" cy="543666"/>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pic>
          <p:nvPicPr>
            <p:cNvPr id="12" name="Obrázek 11"/>
            <p:cNvPicPr>
              <a:picLocks noChangeAspect="1"/>
            </p:cNvPicPr>
            <p:nvPr/>
          </p:nvPicPr>
          <p:blipFill>
            <a:blip r:embed="rId3"/>
            <a:stretch>
              <a:fillRect/>
            </a:stretch>
          </p:blipFill>
          <p:spPr>
            <a:xfrm>
              <a:off x="7444372" y="5949280"/>
              <a:ext cx="1570796" cy="736626"/>
            </a:xfrm>
            <a:prstGeom prst="rect">
              <a:avLst/>
            </a:prstGeom>
          </p:spPr>
        </p:pic>
      </p:grpSp>
      <p:grpSp>
        <p:nvGrpSpPr>
          <p:cNvPr id="26" name="Skupina 25"/>
          <p:cNvGrpSpPr/>
          <p:nvPr/>
        </p:nvGrpSpPr>
        <p:grpSpPr>
          <a:xfrm>
            <a:off x="5243356" y="3637290"/>
            <a:ext cx="3766836" cy="1245793"/>
            <a:chOff x="5243356" y="3637290"/>
            <a:chExt cx="3766836" cy="1245793"/>
          </a:xfrm>
        </p:grpSpPr>
        <p:grpSp>
          <p:nvGrpSpPr>
            <p:cNvPr id="30" name="Skupina 29"/>
            <p:cNvGrpSpPr/>
            <p:nvPr/>
          </p:nvGrpSpPr>
          <p:grpSpPr>
            <a:xfrm>
              <a:off x="5243356" y="3637290"/>
              <a:ext cx="3332475" cy="707886"/>
              <a:chOff x="5243356" y="3637290"/>
              <a:chExt cx="3332475" cy="707886"/>
            </a:xfrm>
          </p:grpSpPr>
          <p:sp>
            <p:nvSpPr>
              <p:cNvPr id="10" name="TextovéPole 9"/>
              <p:cNvSpPr txBox="1"/>
              <p:nvPr/>
            </p:nvSpPr>
            <p:spPr>
              <a:xfrm>
                <a:off x="5911535" y="3637290"/>
                <a:ext cx="2664296" cy="707886"/>
              </a:xfrm>
              <a:prstGeom prst="rect">
                <a:avLst/>
              </a:prstGeom>
              <a:noFill/>
            </p:spPr>
            <p:txBody>
              <a:bodyPr wrap="square" rtlCol="0">
                <a:spAutoFit/>
              </a:bodyPr>
              <a:lstStyle/>
              <a:p>
                <a:pPr eaLnBrk="1" fontAlgn="auto" hangingPunct="1">
                  <a:spcBef>
                    <a:spcPts val="0"/>
                  </a:spcBef>
                  <a:spcAft>
                    <a:spcPts val="0"/>
                  </a:spcAft>
                </a:pPr>
                <a:r>
                  <a:rPr lang="cs-CZ" sz="2000" dirty="0" err="1">
                    <a:solidFill>
                      <a:prstClr val="black"/>
                    </a:solidFill>
                    <a:latin typeface="Calibri"/>
                  </a:rPr>
                  <a:t>Proliferation</a:t>
                </a:r>
                <a:r>
                  <a:rPr lang="cs-CZ" sz="2000" dirty="0">
                    <a:solidFill>
                      <a:prstClr val="black"/>
                    </a:solidFill>
                    <a:latin typeface="Calibri"/>
                  </a:rPr>
                  <a:t> (</a:t>
                </a:r>
                <a:r>
                  <a:rPr lang="cs-CZ" sz="2000" dirty="0" err="1">
                    <a:solidFill>
                      <a:prstClr val="black"/>
                    </a:solidFill>
                    <a:latin typeface="Calibri"/>
                  </a:rPr>
                  <a:t>BrdU</a:t>
                </a:r>
                <a:r>
                  <a:rPr lang="cs-CZ" sz="2000" dirty="0">
                    <a:solidFill>
                      <a:prstClr val="black"/>
                    </a:solidFill>
                    <a:latin typeface="Calibri"/>
                  </a:rPr>
                  <a:t>, </a:t>
                </a:r>
                <a:r>
                  <a:rPr lang="cs-CZ" sz="2000" dirty="0" err="1">
                    <a:solidFill>
                      <a:prstClr val="black"/>
                    </a:solidFill>
                    <a:latin typeface="Calibri"/>
                  </a:rPr>
                  <a:t>EdU</a:t>
                </a:r>
                <a:r>
                  <a:rPr lang="cs-CZ" sz="2000" dirty="0">
                    <a:solidFill>
                      <a:prstClr val="black"/>
                    </a:solidFill>
                    <a:latin typeface="Calibri"/>
                  </a:rPr>
                  <a:t>, </a:t>
                </a:r>
                <a:r>
                  <a:rPr lang="cs-CZ" sz="2000" dirty="0" err="1">
                    <a:solidFill>
                      <a:prstClr val="black"/>
                    </a:solidFill>
                    <a:latin typeface="Calibri"/>
                  </a:rPr>
                  <a:t>mitosis</a:t>
                </a:r>
                <a:r>
                  <a:rPr lang="cs-CZ" sz="2000" dirty="0">
                    <a:solidFill>
                      <a:prstClr val="black"/>
                    </a:solidFill>
                    <a:latin typeface="Calibri"/>
                  </a:rPr>
                  <a:t> - pH3)</a:t>
                </a:r>
              </a:p>
            </p:txBody>
          </p:sp>
          <p:cxnSp>
            <p:nvCxnSpPr>
              <p:cNvPr id="22" name="Přímá spojnice se šipkou 21"/>
              <p:cNvCxnSpPr/>
              <p:nvPr/>
            </p:nvCxnSpPr>
            <p:spPr>
              <a:xfrm>
                <a:off x="5243356" y="4035470"/>
                <a:ext cx="674262" cy="0"/>
              </a:xfrm>
              <a:prstGeom prst="straightConnector1">
                <a:avLst/>
              </a:prstGeom>
              <a:ln w="25400">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pic>
          <p:nvPicPr>
            <p:cNvPr id="14" name="Obrázek 13"/>
            <p:cNvPicPr>
              <a:picLocks noChangeAspect="1"/>
            </p:cNvPicPr>
            <p:nvPr/>
          </p:nvPicPr>
          <p:blipFill rotWithShape="1">
            <a:blip r:embed="rId4"/>
            <a:srcRect l="50000" t="-1187" r="25161" b="-1187"/>
            <a:stretch/>
          </p:blipFill>
          <p:spPr>
            <a:xfrm>
              <a:off x="8023408" y="3767588"/>
              <a:ext cx="986784" cy="1115495"/>
            </a:xfrm>
            <a:prstGeom prst="rect">
              <a:avLst/>
            </a:prstGeom>
          </p:spPr>
        </p:pic>
      </p:grpSp>
      <p:grpSp>
        <p:nvGrpSpPr>
          <p:cNvPr id="36" name="Skupina 35"/>
          <p:cNvGrpSpPr/>
          <p:nvPr/>
        </p:nvGrpSpPr>
        <p:grpSpPr>
          <a:xfrm>
            <a:off x="107504" y="4861225"/>
            <a:ext cx="3456384" cy="1946541"/>
            <a:chOff x="107504" y="4861225"/>
            <a:chExt cx="3456384" cy="1946541"/>
          </a:xfrm>
        </p:grpSpPr>
        <p:grpSp>
          <p:nvGrpSpPr>
            <p:cNvPr id="32" name="Skupina 31"/>
            <p:cNvGrpSpPr/>
            <p:nvPr/>
          </p:nvGrpSpPr>
          <p:grpSpPr>
            <a:xfrm>
              <a:off x="107504" y="4861225"/>
              <a:ext cx="3456384" cy="974304"/>
              <a:chOff x="107504" y="4861225"/>
              <a:chExt cx="3456384" cy="974304"/>
            </a:xfrm>
          </p:grpSpPr>
          <p:sp>
            <p:nvSpPr>
              <p:cNvPr id="9" name="TextovéPole 8"/>
              <p:cNvSpPr txBox="1"/>
              <p:nvPr/>
            </p:nvSpPr>
            <p:spPr>
              <a:xfrm>
                <a:off x="107504" y="5435419"/>
                <a:ext cx="3456384" cy="400110"/>
              </a:xfrm>
              <a:prstGeom prst="rect">
                <a:avLst/>
              </a:prstGeom>
              <a:noFill/>
            </p:spPr>
            <p:txBody>
              <a:bodyPr wrap="square" rtlCol="0">
                <a:spAutoFit/>
              </a:bodyPr>
              <a:lstStyle/>
              <a:p>
                <a:pPr eaLnBrk="1" fontAlgn="auto" hangingPunct="1">
                  <a:spcBef>
                    <a:spcPts val="0"/>
                  </a:spcBef>
                  <a:spcAft>
                    <a:spcPts val="0"/>
                  </a:spcAft>
                </a:pPr>
                <a:r>
                  <a:rPr lang="cs-CZ" sz="2000" dirty="0">
                    <a:solidFill>
                      <a:prstClr val="black"/>
                    </a:solidFill>
                    <a:latin typeface="Calibri"/>
                  </a:rPr>
                  <a:t>DNA </a:t>
                </a:r>
                <a:r>
                  <a:rPr lang="cs-CZ" sz="2000" dirty="0" err="1">
                    <a:solidFill>
                      <a:prstClr val="black"/>
                    </a:solidFill>
                    <a:latin typeface="Calibri"/>
                  </a:rPr>
                  <a:t>damage</a:t>
                </a:r>
                <a:r>
                  <a:rPr lang="cs-CZ" sz="2000" dirty="0">
                    <a:solidFill>
                      <a:prstClr val="black"/>
                    </a:solidFill>
                    <a:latin typeface="Calibri"/>
                  </a:rPr>
                  <a:t> ( yH2AX,…)</a:t>
                </a:r>
                <a:endParaRPr lang="en-GB" sz="2000" dirty="0">
                  <a:solidFill>
                    <a:prstClr val="black"/>
                  </a:solidFill>
                  <a:latin typeface="Calibri"/>
                </a:endParaRPr>
              </a:p>
            </p:txBody>
          </p:sp>
          <p:cxnSp>
            <p:nvCxnSpPr>
              <p:cNvPr id="20" name="Přímá spojnice se šipkou 19"/>
              <p:cNvCxnSpPr/>
              <p:nvPr/>
            </p:nvCxnSpPr>
            <p:spPr>
              <a:xfrm flipH="1">
                <a:off x="2721447" y="4861225"/>
                <a:ext cx="720080" cy="632491"/>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pic>
          <p:nvPicPr>
            <p:cNvPr id="19" name="Obrázek 18"/>
            <p:cNvPicPr>
              <a:picLocks noChangeAspect="1"/>
            </p:cNvPicPr>
            <p:nvPr/>
          </p:nvPicPr>
          <p:blipFill>
            <a:blip r:embed="rId5"/>
            <a:stretch>
              <a:fillRect/>
            </a:stretch>
          </p:blipFill>
          <p:spPr>
            <a:xfrm>
              <a:off x="921826" y="5862865"/>
              <a:ext cx="1013236" cy="944901"/>
            </a:xfrm>
            <a:prstGeom prst="rect">
              <a:avLst/>
            </a:prstGeom>
          </p:spPr>
        </p:pic>
      </p:grpSp>
      <p:grpSp>
        <p:nvGrpSpPr>
          <p:cNvPr id="37" name="Skupina 36"/>
          <p:cNvGrpSpPr/>
          <p:nvPr/>
        </p:nvGrpSpPr>
        <p:grpSpPr>
          <a:xfrm>
            <a:off x="36512" y="3589595"/>
            <a:ext cx="3239345" cy="1705235"/>
            <a:chOff x="36512" y="3589595"/>
            <a:chExt cx="3239345" cy="1705235"/>
          </a:xfrm>
        </p:grpSpPr>
        <p:grpSp>
          <p:nvGrpSpPr>
            <p:cNvPr id="33" name="Skupina 32"/>
            <p:cNvGrpSpPr/>
            <p:nvPr/>
          </p:nvGrpSpPr>
          <p:grpSpPr>
            <a:xfrm>
              <a:off x="36512" y="3589595"/>
              <a:ext cx="3239345" cy="1015663"/>
              <a:chOff x="36512" y="3589595"/>
              <a:chExt cx="3239345" cy="1015663"/>
            </a:xfrm>
          </p:grpSpPr>
          <p:sp>
            <p:nvSpPr>
              <p:cNvPr id="7" name="TextovéPole 6"/>
              <p:cNvSpPr txBox="1"/>
              <p:nvPr/>
            </p:nvSpPr>
            <p:spPr>
              <a:xfrm>
                <a:off x="36512" y="3589595"/>
                <a:ext cx="2470931" cy="1015663"/>
              </a:xfrm>
              <a:prstGeom prst="rect">
                <a:avLst/>
              </a:prstGeom>
              <a:noFill/>
            </p:spPr>
            <p:txBody>
              <a:bodyPr wrap="square" rtlCol="0">
                <a:spAutoFit/>
              </a:bodyPr>
              <a:lstStyle/>
              <a:p>
                <a:pPr eaLnBrk="1" fontAlgn="auto" hangingPunct="1">
                  <a:spcBef>
                    <a:spcPts val="0"/>
                  </a:spcBef>
                  <a:spcAft>
                    <a:spcPts val="0"/>
                  </a:spcAft>
                </a:pPr>
                <a:r>
                  <a:rPr lang="cs-CZ" sz="2000" dirty="0">
                    <a:solidFill>
                      <a:prstClr val="black"/>
                    </a:solidFill>
                    <a:latin typeface="Calibri"/>
                  </a:rPr>
                  <a:t>Cell </a:t>
                </a:r>
                <a:r>
                  <a:rPr lang="cs-CZ" sz="2000" dirty="0" err="1">
                    <a:solidFill>
                      <a:prstClr val="black"/>
                    </a:solidFill>
                    <a:latin typeface="Calibri"/>
                  </a:rPr>
                  <a:t>Death</a:t>
                </a:r>
                <a:r>
                  <a:rPr lang="cs-CZ" sz="2000" dirty="0">
                    <a:solidFill>
                      <a:prstClr val="black"/>
                    </a:solidFill>
                    <a:latin typeface="Calibri"/>
                  </a:rPr>
                  <a:t> </a:t>
                </a:r>
                <a:r>
                  <a:rPr lang="cs-CZ" sz="2000" dirty="0" err="1">
                    <a:solidFill>
                      <a:prstClr val="black"/>
                    </a:solidFill>
                    <a:latin typeface="Calibri"/>
                  </a:rPr>
                  <a:t>analysis</a:t>
                </a:r>
                <a:r>
                  <a:rPr lang="cs-CZ" sz="2000" dirty="0">
                    <a:solidFill>
                      <a:prstClr val="black"/>
                    </a:solidFill>
                    <a:latin typeface="Calibri"/>
                  </a:rPr>
                  <a:t> (</a:t>
                </a:r>
                <a:r>
                  <a:rPr lang="cs-CZ" sz="2000" dirty="0" err="1">
                    <a:solidFill>
                      <a:prstClr val="black"/>
                    </a:solidFill>
                    <a:latin typeface="Calibri"/>
                  </a:rPr>
                  <a:t>AnnexinV</a:t>
                </a:r>
                <a:r>
                  <a:rPr lang="cs-CZ" sz="2000" dirty="0">
                    <a:solidFill>
                      <a:prstClr val="black"/>
                    </a:solidFill>
                    <a:latin typeface="Calibri"/>
                  </a:rPr>
                  <a:t>, </a:t>
                </a:r>
                <a:r>
                  <a:rPr lang="cs-CZ" sz="2000" dirty="0" err="1">
                    <a:solidFill>
                      <a:prstClr val="black"/>
                    </a:solidFill>
                    <a:latin typeface="Calibri"/>
                  </a:rPr>
                  <a:t>Cleaved</a:t>
                </a:r>
                <a:r>
                  <a:rPr lang="cs-CZ" sz="2000" dirty="0">
                    <a:solidFill>
                      <a:prstClr val="black"/>
                    </a:solidFill>
                    <a:latin typeface="Calibri"/>
                  </a:rPr>
                  <a:t> Caspase3, …)</a:t>
                </a:r>
                <a:endParaRPr lang="en-GB" sz="2000" dirty="0">
                  <a:solidFill>
                    <a:prstClr val="black"/>
                  </a:solidFill>
                  <a:latin typeface="Calibri"/>
                </a:endParaRPr>
              </a:p>
            </p:txBody>
          </p:sp>
          <p:cxnSp>
            <p:nvCxnSpPr>
              <p:cNvPr id="24" name="Přímá spojnice se šipkou 23"/>
              <p:cNvCxnSpPr/>
              <p:nvPr/>
            </p:nvCxnSpPr>
            <p:spPr>
              <a:xfrm flipH="1" flipV="1">
                <a:off x="2699792" y="3975451"/>
                <a:ext cx="576065" cy="2"/>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1" name="Obrázek 20"/>
            <p:cNvPicPr>
              <a:picLocks noChangeAspect="1"/>
            </p:cNvPicPr>
            <p:nvPr/>
          </p:nvPicPr>
          <p:blipFill>
            <a:blip r:embed="rId6"/>
            <a:stretch>
              <a:fillRect/>
            </a:stretch>
          </p:blipFill>
          <p:spPr>
            <a:xfrm>
              <a:off x="1142945" y="4553001"/>
              <a:ext cx="980783" cy="741829"/>
            </a:xfrm>
            <a:prstGeom prst="rect">
              <a:avLst/>
            </a:prstGeom>
          </p:spPr>
        </p:pic>
      </p:grpSp>
      <p:grpSp>
        <p:nvGrpSpPr>
          <p:cNvPr id="25" name="Skupina 24"/>
          <p:cNvGrpSpPr/>
          <p:nvPr/>
        </p:nvGrpSpPr>
        <p:grpSpPr>
          <a:xfrm>
            <a:off x="4932040" y="1811248"/>
            <a:ext cx="4320480" cy="1522517"/>
            <a:chOff x="4932040" y="1811248"/>
            <a:chExt cx="4320480" cy="1522517"/>
          </a:xfrm>
        </p:grpSpPr>
        <p:grpSp>
          <p:nvGrpSpPr>
            <p:cNvPr id="29" name="Skupina 28"/>
            <p:cNvGrpSpPr/>
            <p:nvPr/>
          </p:nvGrpSpPr>
          <p:grpSpPr>
            <a:xfrm>
              <a:off x="4932040" y="1811248"/>
              <a:ext cx="4320480" cy="1329720"/>
              <a:chOff x="4932040" y="1811248"/>
              <a:chExt cx="4320480" cy="1329720"/>
            </a:xfrm>
          </p:grpSpPr>
          <p:sp>
            <p:nvSpPr>
              <p:cNvPr id="8" name="TextovéPole 7"/>
              <p:cNvSpPr txBox="1"/>
              <p:nvPr/>
            </p:nvSpPr>
            <p:spPr>
              <a:xfrm>
                <a:off x="5796136" y="1811248"/>
                <a:ext cx="3456384" cy="1015663"/>
              </a:xfrm>
              <a:prstGeom prst="rect">
                <a:avLst/>
              </a:prstGeom>
              <a:noFill/>
            </p:spPr>
            <p:txBody>
              <a:bodyPr wrap="square" rtlCol="0">
                <a:spAutoFit/>
              </a:bodyPr>
              <a:lstStyle/>
              <a:p>
                <a:pPr eaLnBrk="1" fontAlgn="auto" hangingPunct="1">
                  <a:spcBef>
                    <a:spcPts val="0"/>
                  </a:spcBef>
                  <a:spcAft>
                    <a:spcPts val="0"/>
                  </a:spcAft>
                </a:pPr>
                <a:r>
                  <a:rPr lang="en-GB" sz="2000" dirty="0">
                    <a:solidFill>
                      <a:prstClr val="black"/>
                    </a:solidFill>
                    <a:latin typeface="Calibri"/>
                  </a:rPr>
                  <a:t>Cell Cycle (DNA content, Cell cycle modulation after treatment)</a:t>
                </a:r>
              </a:p>
            </p:txBody>
          </p:sp>
          <p:cxnSp>
            <p:nvCxnSpPr>
              <p:cNvPr id="15" name="Přímá spojnice se šipkou 14"/>
              <p:cNvCxnSpPr/>
              <p:nvPr/>
            </p:nvCxnSpPr>
            <p:spPr>
              <a:xfrm flipV="1">
                <a:off x="4932040" y="2457580"/>
                <a:ext cx="896096" cy="683388"/>
              </a:xfrm>
              <a:prstGeom prst="straightConnector1">
                <a:avLst/>
              </a:prstGeom>
              <a:ln w="25400">
                <a:solidFill>
                  <a:srgbClr val="07937C"/>
                </a:solidFill>
                <a:tailEnd type="triangle"/>
              </a:ln>
            </p:spPr>
            <p:style>
              <a:lnRef idx="1">
                <a:schemeClr val="accent1"/>
              </a:lnRef>
              <a:fillRef idx="0">
                <a:schemeClr val="accent1"/>
              </a:fillRef>
              <a:effectRef idx="0">
                <a:schemeClr val="accent1"/>
              </a:effectRef>
              <a:fontRef idx="minor">
                <a:schemeClr val="tx1"/>
              </a:fontRef>
            </p:style>
          </p:cxnSp>
        </p:grpSp>
        <p:pic>
          <p:nvPicPr>
            <p:cNvPr id="23" name="Obrázek 22"/>
            <p:cNvPicPr>
              <a:picLocks noChangeAspect="1"/>
            </p:cNvPicPr>
            <p:nvPr/>
          </p:nvPicPr>
          <p:blipFill>
            <a:blip r:embed="rId7"/>
            <a:stretch>
              <a:fillRect/>
            </a:stretch>
          </p:blipFill>
          <p:spPr>
            <a:xfrm>
              <a:off x="7524328" y="2443965"/>
              <a:ext cx="1390089" cy="889800"/>
            </a:xfrm>
            <a:prstGeom prst="rect">
              <a:avLst/>
            </a:prstGeom>
          </p:spPr>
        </p:pic>
      </p:grpSp>
      <p:grpSp>
        <p:nvGrpSpPr>
          <p:cNvPr id="35" name="Skupina 34"/>
          <p:cNvGrpSpPr/>
          <p:nvPr/>
        </p:nvGrpSpPr>
        <p:grpSpPr>
          <a:xfrm>
            <a:off x="-12154" y="1460254"/>
            <a:ext cx="4751512" cy="2146816"/>
            <a:chOff x="36512" y="1583459"/>
            <a:chExt cx="3815408" cy="1995159"/>
          </a:xfrm>
        </p:grpSpPr>
        <p:grpSp>
          <p:nvGrpSpPr>
            <p:cNvPr id="28" name="Skupina 27"/>
            <p:cNvGrpSpPr/>
            <p:nvPr/>
          </p:nvGrpSpPr>
          <p:grpSpPr>
            <a:xfrm>
              <a:off x="36512" y="1583459"/>
              <a:ext cx="3815408" cy="1561984"/>
              <a:chOff x="36512" y="1583459"/>
              <a:chExt cx="3815408" cy="1561984"/>
            </a:xfrm>
          </p:grpSpPr>
          <p:sp>
            <p:nvSpPr>
              <p:cNvPr id="6" name="TextovéPole 5"/>
              <p:cNvSpPr txBox="1"/>
              <p:nvPr/>
            </p:nvSpPr>
            <p:spPr>
              <a:xfrm>
                <a:off x="36512" y="1583459"/>
                <a:ext cx="3815408" cy="1015663"/>
              </a:xfrm>
              <a:prstGeom prst="rect">
                <a:avLst/>
              </a:prstGeom>
              <a:noFill/>
            </p:spPr>
            <p:txBody>
              <a:bodyPr wrap="square" rtlCol="0">
                <a:spAutoFit/>
              </a:bodyPr>
              <a:lstStyle/>
              <a:p>
                <a:pPr eaLnBrk="1" fontAlgn="auto" hangingPunct="1">
                  <a:spcBef>
                    <a:spcPts val="0"/>
                  </a:spcBef>
                  <a:spcAft>
                    <a:spcPts val="0"/>
                  </a:spcAft>
                </a:pPr>
                <a:r>
                  <a:rPr lang="en-GB" sz="2000" dirty="0">
                    <a:solidFill>
                      <a:prstClr val="black"/>
                    </a:solidFill>
                    <a:latin typeface="Calibri"/>
                  </a:rPr>
                  <a:t>Immunophenotype characterisation of the cells</a:t>
                </a:r>
              </a:p>
              <a:p>
                <a:pPr eaLnBrk="1" fontAlgn="auto" hangingPunct="1">
                  <a:spcBef>
                    <a:spcPts val="0"/>
                  </a:spcBef>
                  <a:spcAft>
                    <a:spcPts val="0"/>
                  </a:spcAft>
                </a:pPr>
                <a:r>
                  <a:rPr lang="en-GB" sz="2000" dirty="0">
                    <a:solidFill>
                      <a:prstClr val="black"/>
                    </a:solidFill>
                    <a:latin typeface="Calibri"/>
                  </a:rPr>
                  <a:t>(CSCs markers, differentiation, …)</a:t>
                </a:r>
              </a:p>
            </p:txBody>
          </p:sp>
          <p:cxnSp>
            <p:nvCxnSpPr>
              <p:cNvPr id="13" name="Přímá spojnice se šipkou 12"/>
              <p:cNvCxnSpPr/>
              <p:nvPr/>
            </p:nvCxnSpPr>
            <p:spPr>
              <a:xfrm flipH="1" flipV="1">
                <a:off x="2699793" y="2506790"/>
                <a:ext cx="381704" cy="638653"/>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pic>
          <p:nvPicPr>
            <p:cNvPr id="34"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5942" t="56949" r="64227" b="3914"/>
            <a:stretch/>
          </p:blipFill>
          <p:spPr bwMode="auto">
            <a:xfrm>
              <a:off x="463743" y="2439022"/>
              <a:ext cx="1042509" cy="1139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0563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82" name="Rectangle 10"/>
          <p:cNvSpPr>
            <a:spLocks noChangeArrowheads="1"/>
          </p:cNvSpPr>
          <p:nvPr/>
        </p:nvSpPr>
        <p:spPr bwMode="auto">
          <a:xfrm>
            <a:off x="611560" y="261657"/>
            <a:ext cx="8208912" cy="1007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ClrTx/>
              <a:buSzTx/>
              <a:buFontTx/>
              <a:buNone/>
            </a:pPr>
            <a:endParaRPr lang="en-US" altLang="en-US" dirty="0">
              <a:solidFill>
                <a:prstClr val="black"/>
              </a:solidFill>
              <a:latin typeface="Calibri"/>
            </a:endParaRPr>
          </a:p>
        </p:txBody>
      </p:sp>
      <p:sp>
        <p:nvSpPr>
          <p:cNvPr id="13" name="Nadpis 1"/>
          <p:cNvSpPr txBox="1">
            <a:spLocks/>
          </p:cNvSpPr>
          <p:nvPr/>
        </p:nvSpPr>
        <p:spPr>
          <a:xfrm>
            <a:off x="1090211" y="104827"/>
            <a:ext cx="7312868" cy="46828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cs-CZ" sz="3200" dirty="0">
                <a:solidFill>
                  <a:prstClr val="black"/>
                </a:solidFill>
              </a:rPr>
              <a:t>IMMUNOPHENOTYPING</a:t>
            </a:r>
            <a:endParaRPr lang="en-US" sz="3200" dirty="0">
              <a:solidFill>
                <a:prstClr val="black"/>
              </a:solidFill>
            </a:endParaRPr>
          </a:p>
        </p:txBody>
      </p:sp>
      <p:pic>
        <p:nvPicPr>
          <p:cNvPr id="14" name="Picture 5" descr="D:\kuloth\2015\May\27-05-2015\NR_aop1\slides_img\nrrheum.2015.71-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190813"/>
            <a:ext cx="5366289" cy="4176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délník 3"/>
          <p:cNvSpPr/>
          <p:nvPr/>
        </p:nvSpPr>
        <p:spPr>
          <a:xfrm>
            <a:off x="4374824" y="974790"/>
            <a:ext cx="2933480" cy="4608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17" name="TextovéPole 16"/>
          <p:cNvSpPr txBox="1"/>
          <p:nvPr/>
        </p:nvSpPr>
        <p:spPr>
          <a:xfrm>
            <a:off x="6012160" y="1155831"/>
            <a:ext cx="2880320" cy="4524315"/>
          </a:xfrm>
          <a:prstGeom prst="rect">
            <a:avLst/>
          </a:prstGeom>
          <a:solidFill>
            <a:schemeClr val="accent1">
              <a:lumMod val="20000"/>
              <a:lumOff val="80000"/>
            </a:schemeClr>
          </a:solidFill>
        </p:spPr>
        <p:txBody>
          <a:bodyPr wrap="square" rtlCol="0">
            <a:spAutoFit/>
          </a:bodyPr>
          <a:lstStyle/>
          <a:p>
            <a:pPr eaLnBrk="1" fontAlgn="auto" hangingPunct="1">
              <a:spcBef>
                <a:spcPts val="0"/>
              </a:spcBef>
              <a:spcAft>
                <a:spcPts val="0"/>
              </a:spcAft>
            </a:pPr>
            <a:r>
              <a:rPr lang="en-US" sz="1800" b="1" i="1" dirty="0">
                <a:solidFill>
                  <a:prstClr val="black"/>
                </a:solidFill>
                <a:latin typeface="Calibri"/>
              </a:rPr>
              <a:t>Principle: </a:t>
            </a:r>
            <a:r>
              <a:rPr lang="en-US" sz="1800" i="1" dirty="0">
                <a:solidFill>
                  <a:prstClr val="black"/>
                </a:solidFill>
                <a:latin typeface="Calibri"/>
              </a:rPr>
              <a:t>cells are stained with monoclonal antibodies conjugated to various fluorescent dyes and analyzed with using flow cytometry </a:t>
            </a:r>
          </a:p>
          <a:p>
            <a:pPr eaLnBrk="1" fontAlgn="auto" hangingPunct="1">
              <a:spcBef>
                <a:spcPts val="0"/>
              </a:spcBef>
              <a:spcAft>
                <a:spcPts val="0"/>
              </a:spcAft>
            </a:pPr>
            <a:endParaRPr lang="en-US" sz="1800" b="1" i="1" dirty="0">
              <a:solidFill>
                <a:prstClr val="black"/>
              </a:solidFill>
              <a:latin typeface="Calibri"/>
            </a:endParaRPr>
          </a:p>
          <a:p>
            <a:pPr eaLnBrk="1" fontAlgn="auto" hangingPunct="1">
              <a:spcBef>
                <a:spcPts val="0"/>
              </a:spcBef>
              <a:spcAft>
                <a:spcPts val="0"/>
              </a:spcAft>
            </a:pPr>
            <a:r>
              <a:rPr lang="en-US" sz="1800" b="1" i="1" dirty="0">
                <a:solidFill>
                  <a:prstClr val="black"/>
                </a:solidFill>
                <a:latin typeface="Calibri"/>
              </a:rPr>
              <a:t>Pros: </a:t>
            </a:r>
            <a:r>
              <a:rPr lang="en-US" sz="1800" i="1" dirty="0">
                <a:solidFill>
                  <a:prstClr val="black"/>
                </a:solidFill>
                <a:latin typeface="Calibri"/>
              </a:rPr>
              <a:t>simple, standard, broad spectrum of tested reagents, multiplexing</a:t>
            </a:r>
          </a:p>
          <a:p>
            <a:pPr eaLnBrk="1" fontAlgn="auto" hangingPunct="1">
              <a:spcBef>
                <a:spcPts val="0"/>
              </a:spcBef>
              <a:spcAft>
                <a:spcPts val="0"/>
              </a:spcAft>
            </a:pPr>
            <a:endParaRPr lang="en-US" sz="1800" i="1" dirty="0">
              <a:solidFill>
                <a:prstClr val="black"/>
              </a:solidFill>
              <a:latin typeface="Calibri"/>
            </a:endParaRPr>
          </a:p>
          <a:p>
            <a:pPr eaLnBrk="1" fontAlgn="auto" hangingPunct="1">
              <a:spcBef>
                <a:spcPts val="0"/>
              </a:spcBef>
              <a:spcAft>
                <a:spcPts val="0"/>
              </a:spcAft>
            </a:pPr>
            <a:r>
              <a:rPr lang="en-US" sz="1800" b="1" i="1" dirty="0">
                <a:solidFill>
                  <a:prstClr val="black"/>
                </a:solidFill>
                <a:latin typeface="Calibri"/>
              </a:rPr>
              <a:t>Cons:</a:t>
            </a:r>
            <a:r>
              <a:rPr lang="cs-CZ" sz="1800" b="1" i="1" dirty="0">
                <a:solidFill>
                  <a:prstClr val="black"/>
                </a:solidFill>
                <a:latin typeface="Calibri"/>
              </a:rPr>
              <a:t> </a:t>
            </a:r>
            <a:r>
              <a:rPr lang="en-US" sz="1800" i="1" dirty="0">
                <a:solidFill>
                  <a:prstClr val="black"/>
                </a:solidFill>
                <a:latin typeface="Calibri"/>
              </a:rPr>
              <a:t>not every epitope is fixable, compensation, possible artefacts from dying cells, dissociation of solid tissue may affect results</a:t>
            </a:r>
          </a:p>
        </p:txBody>
      </p:sp>
      <p:sp>
        <p:nvSpPr>
          <p:cNvPr id="7" name="Text Box 15"/>
          <p:cNvSpPr txBox="1">
            <a:spLocks noChangeArrowheads="1"/>
          </p:cNvSpPr>
          <p:nvPr/>
        </p:nvSpPr>
        <p:spPr bwMode="auto">
          <a:xfrm>
            <a:off x="1835696" y="5190887"/>
            <a:ext cx="23740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fontAlgn="auto" hangingPunct="1">
              <a:spcBef>
                <a:spcPts val="0"/>
              </a:spcBef>
              <a:spcAft>
                <a:spcPts val="0"/>
              </a:spcAft>
            </a:pPr>
            <a:r>
              <a:rPr lang="en-US" altLang="en-US" sz="600" dirty="0" err="1">
                <a:solidFill>
                  <a:prstClr val="black"/>
                </a:solidFill>
                <a:latin typeface="Arial" pitchFamily="34" charset="0"/>
                <a:cs typeface="Arial" pitchFamily="34" charset="0"/>
              </a:rPr>
              <a:t>Ermann</a:t>
            </a:r>
            <a:r>
              <a:rPr lang="en-US" altLang="en-US" sz="600" dirty="0">
                <a:solidFill>
                  <a:prstClr val="black"/>
                </a:solidFill>
                <a:latin typeface="Arial" pitchFamily="34" charset="0"/>
                <a:cs typeface="Arial" pitchFamily="34" charset="0"/>
              </a:rPr>
              <a:t>, J. </a:t>
            </a:r>
            <a:r>
              <a:rPr lang="en-US" altLang="en-US" sz="600" i="1" dirty="0">
                <a:solidFill>
                  <a:prstClr val="black"/>
                </a:solidFill>
                <a:latin typeface="Arial" pitchFamily="34" charset="0"/>
                <a:cs typeface="Arial" pitchFamily="34" charset="0"/>
              </a:rPr>
              <a:t>et al. </a:t>
            </a:r>
            <a:r>
              <a:rPr lang="en-GB" altLang="en-US" sz="600" dirty="0">
                <a:solidFill>
                  <a:prstClr val="black"/>
                </a:solidFill>
                <a:latin typeface="Arial" pitchFamily="34" charset="0"/>
                <a:cs typeface="Arial" pitchFamily="34" charset="0"/>
              </a:rPr>
              <a:t>(2015) </a:t>
            </a:r>
            <a:r>
              <a:rPr lang="en-US" altLang="en-US" sz="600" dirty="0">
                <a:solidFill>
                  <a:prstClr val="black"/>
                </a:solidFill>
                <a:latin typeface="Arial" pitchFamily="34" charset="0"/>
                <a:cs typeface="Arial" pitchFamily="34" charset="0"/>
              </a:rPr>
              <a:t>Immune cell profiling to guide therapeutic decisions in rheumatic diseases</a:t>
            </a:r>
          </a:p>
          <a:p>
            <a:pPr algn="ctr" eaLnBrk="1" fontAlgn="auto" hangingPunct="1">
              <a:spcBef>
                <a:spcPts val="0"/>
              </a:spcBef>
              <a:spcAft>
                <a:spcPts val="0"/>
              </a:spcAft>
            </a:pPr>
            <a:r>
              <a:rPr lang="en-US" altLang="en-US" sz="600" i="1" dirty="0">
                <a:solidFill>
                  <a:prstClr val="black"/>
                </a:solidFill>
                <a:latin typeface="Arial" pitchFamily="34" charset="0"/>
                <a:cs typeface="Arial" pitchFamily="34" charset="0"/>
              </a:rPr>
              <a:t>Nat. Rev. </a:t>
            </a:r>
            <a:r>
              <a:rPr lang="en-US" altLang="en-US" sz="600" i="1" dirty="0" err="1">
                <a:solidFill>
                  <a:prstClr val="black"/>
                </a:solidFill>
                <a:latin typeface="Arial" pitchFamily="34" charset="0"/>
                <a:cs typeface="Arial" pitchFamily="34" charset="0"/>
              </a:rPr>
              <a:t>Rheumatol</a:t>
            </a:r>
            <a:r>
              <a:rPr lang="en-US" altLang="en-US" sz="600" i="1" dirty="0">
                <a:solidFill>
                  <a:prstClr val="black"/>
                </a:solidFill>
                <a:latin typeface="Arial" pitchFamily="34" charset="0"/>
                <a:cs typeface="Arial" pitchFamily="34" charset="0"/>
              </a:rPr>
              <a:t>.</a:t>
            </a:r>
            <a:r>
              <a:rPr lang="en-US" altLang="en-US" sz="600" dirty="0">
                <a:solidFill>
                  <a:prstClr val="black"/>
                </a:solidFill>
                <a:latin typeface="Arial" pitchFamily="34" charset="0"/>
                <a:cs typeface="Arial" pitchFamily="34" charset="0"/>
              </a:rPr>
              <a:t> doi:10.1038/nrrheum.2015.71</a:t>
            </a:r>
          </a:p>
        </p:txBody>
      </p:sp>
    </p:spTree>
    <p:extLst>
      <p:ext uri="{BB962C8B-B14F-4D97-AF65-F5344CB8AC3E}">
        <p14:creationId xmlns:p14="http://schemas.microsoft.com/office/powerpoint/2010/main" val="12328581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82" name="Rectangle 10"/>
          <p:cNvSpPr>
            <a:spLocks noChangeArrowheads="1"/>
          </p:cNvSpPr>
          <p:nvPr/>
        </p:nvSpPr>
        <p:spPr bwMode="auto">
          <a:xfrm>
            <a:off x="611560" y="261657"/>
            <a:ext cx="8208912" cy="1007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ClrTx/>
              <a:buSzTx/>
              <a:buFontTx/>
              <a:buNone/>
            </a:pPr>
            <a:endParaRPr lang="en-US" altLang="en-US" dirty="0">
              <a:solidFill>
                <a:prstClr val="black"/>
              </a:solidFill>
              <a:latin typeface="Calibri"/>
            </a:endParaRPr>
          </a:p>
        </p:txBody>
      </p:sp>
      <p:sp>
        <p:nvSpPr>
          <p:cNvPr id="13" name="Nadpis 1"/>
          <p:cNvSpPr txBox="1">
            <a:spLocks/>
          </p:cNvSpPr>
          <p:nvPr/>
        </p:nvSpPr>
        <p:spPr>
          <a:xfrm>
            <a:off x="1090211" y="104827"/>
            <a:ext cx="7312868" cy="46828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cs-CZ" sz="3200" dirty="0">
                <a:solidFill>
                  <a:prstClr val="black"/>
                </a:solidFill>
              </a:rPr>
              <a:t>VIABILITY</a:t>
            </a:r>
            <a:r>
              <a:rPr lang="en-US" sz="3200" dirty="0">
                <a:solidFill>
                  <a:prstClr val="black"/>
                </a:solidFill>
              </a:rPr>
              <a:t> using LIVE/DEAD fixable stains</a:t>
            </a:r>
          </a:p>
        </p:txBody>
      </p:sp>
      <p:sp>
        <p:nvSpPr>
          <p:cNvPr id="5" name="TextovéPole 4"/>
          <p:cNvSpPr txBox="1"/>
          <p:nvPr/>
        </p:nvSpPr>
        <p:spPr>
          <a:xfrm>
            <a:off x="6012160" y="1155831"/>
            <a:ext cx="2880320" cy="4801314"/>
          </a:xfrm>
          <a:prstGeom prst="rect">
            <a:avLst/>
          </a:prstGeom>
          <a:solidFill>
            <a:schemeClr val="accent1">
              <a:lumMod val="20000"/>
              <a:lumOff val="80000"/>
            </a:schemeClr>
          </a:solidFill>
        </p:spPr>
        <p:txBody>
          <a:bodyPr wrap="square" rtlCol="0">
            <a:spAutoFit/>
          </a:bodyPr>
          <a:lstStyle/>
          <a:p>
            <a:pPr eaLnBrk="1" fontAlgn="auto" hangingPunct="1">
              <a:spcBef>
                <a:spcPts val="0"/>
              </a:spcBef>
              <a:spcAft>
                <a:spcPts val="0"/>
              </a:spcAft>
            </a:pPr>
            <a:r>
              <a:rPr lang="en-US" sz="1800" b="1" i="1" dirty="0">
                <a:solidFill>
                  <a:prstClr val="black"/>
                </a:solidFill>
                <a:latin typeface="Calibri"/>
              </a:rPr>
              <a:t>Principle: </a:t>
            </a:r>
            <a:r>
              <a:rPr lang="en-US" altLang="en-US" sz="1800" i="1" dirty="0">
                <a:solidFill>
                  <a:prstClr val="black"/>
                </a:solidFill>
                <a:latin typeface="Calibri"/>
              </a:rPr>
              <a:t>reaction of a fluorescent reactive dye with cellular amines, in necrotic cells react with free amines both in the interior and on the cell = intense staining, live cells stained on surface only = dim signal</a:t>
            </a:r>
            <a:endParaRPr lang="cs-CZ" sz="1800" i="1" dirty="0">
              <a:solidFill>
                <a:prstClr val="black"/>
              </a:solidFill>
              <a:latin typeface="Calibri"/>
            </a:endParaRPr>
          </a:p>
          <a:p>
            <a:pPr eaLnBrk="1" fontAlgn="auto" hangingPunct="1">
              <a:spcBef>
                <a:spcPts val="0"/>
              </a:spcBef>
              <a:spcAft>
                <a:spcPts val="0"/>
              </a:spcAft>
            </a:pPr>
            <a:endParaRPr lang="en-US" sz="1800" b="1" i="1" dirty="0">
              <a:solidFill>
                <a:prstClr val="black"/>
              </a:solidFill>
              <a:latin typeface="Calibri"/>
            </a:endParaRPr>
          </a:p>
          <a:p>
            <a:pPr eaLnBrk="1" fontAlgn="auto" hangingPunct="1">
              <a:spcBef>
                <a:spcPts val="0"/>
              </a:spcBef>
              <a:spcAft>
                <a:spcPts val="0"/>
              </a:spcAft>
            </a:pPr>
            <a:r>
              <a:rPr lang="en-US" sz="1800" b="1" i="1" dirty="0">
                <a:solidFill>
                  <a:prstClr val="black"/>
                </a:solidFill>
                <a:latin typeface="Calibri"/>
              </a:rPr>
              <a:t>Pros: </a:t>
            </a:r>
            <a:r>
              <a:rPr lang="en-US" sz="1800" i="1" dirty="0">
                <a:solidFill>
                  <a:prstClr val="black"/>
                </a:solidFill>
                <a:latin typeface="Calibri"/>
              </a:rPr>
              <a:t>simple, wide spectrum of dyes, fixable, The </a:t>
            </a:r>
            <a:r>
              <a:rPr lang="en-US" sz="1800" i="1" dirty="0" err="1">
                <a:solidFill>
                  <a:prstClr val="black"/>
                </a:solidFill>
                <a:latin typeface="Calibri"/>
              </a:rPr>
              <a:t>ArC</a:t>
            </a:r>
            <a:r>
              <a:rPr lang="en-US" sz="1800" i="1" dirty="0">
                <a:solidFill>
                  <a:prstClr val="black"/>
                </a:solidFill>
                <a:latin typeface="Calibri"/>
              </a:rPr>
              <a:t>™ Amine Reactive Compensation Bead Kit</a:t>
            </a:r>
          </a:p>
          <a:p>
            <a:pPr eaLnBrk="1" fontAlgn="auto" hangingPunct="1">
              <a:spcBef>
                <a:spcPts val="0"/>
              </a:spcBef>
              <a:spcAft>
                <a:spcPts val="0"/>
              </a:spcAft>
            </a:pPr>
            <a:endParaRPr lang="en-US" sz="1800" i="1" dirty="0">
              <a:solidFill>
                <a:prstClr val="black"/>
              </a:solidFill>
              <a:latin typeface="Calibri"/>
            </a:endParaRPr>
          </a:p>
          <a:p>
            <a:pPr eaLnBrk="1" fontAlgn="auto" hangingPunct="1">
              <a:spcBef>
                <a:spcPts val="0"/>
              </a:spcBef>
              <a:spcAft>
                <a:spcPts val="0"/>
              </a:spcAft>
            </a:pPr>
            <a:r>
              <a:rPr lang="en-US" sz="1800" b="1" i="1" dirty="0">
                <a:solidFill>
                  <a:prstClr val="black"/>
                </a:solidFill>
                <a:latin typeface="Calibri"/>
              </a:rPr>
              <a:t>Cons:</a:t>
            </a:r>
            <a:r>
              <a:rPr lang="cs-CZ" sz="1800" b="1" i="1" dirty="0">
                <a:solidFill>
                  <a:prstClr val="black"/>
                </a:solidFill>
                <a:latin typeface="Calibri"/>
              </a:rPr>
              <a:t> </a:t>
            </a:r>
            <a:r>
              <a:rPr lang="en-US" sz="1800" i="1" dirty="0">
                <a:solidFill>
                  <a:prstClr val="black"/>
                </a:solidFill>
                <a:latin typeface="Calibri"/>
              </a:rPr>
              <a:t>live cells have signal, stain only in buffers w/o BSA or serum,  </a:t>
            </a:r>
            <a:r>
              <a:rPr lang="en-US" sz="1800" i="1" dirty="0" err="1">
                <a:solidFill>
                  <a:prstClr val="black"/>
                </a:solidFill>
                <a:latin typeface="Calibri"/>
              </a:rPr>
              <a:t>Tris</a:t>
            </a:r>
            <a:r>
              <a:rPr lang="en-US" sz="1800" i="1" dirty="0">
                <a:solidFill>
                  <a:prstClr val="black"/>
                </a:solidFill>
                <a:latin typeface="Calibri"/>
              </a:rPr>
              <a:t> or </a:t>
            </a:r>
            <a:r>
              <a:rPr lang="en-US" sz="1800" i="1" dirty="0" err="1">
                <a:solidFill>
                  <a:prstClr val="black"/>
                </a:solidFill>
                <a:latin typeface="Calibri"/>
              </a:rPr>
              <a:t>azide</a:t>
            </a:r>
            <a:endParaRPr lang="en-US" sz="1800" i="1" dirty="0">
              <a:solidFill>
                <a:prstClr val="black"/>
              </a:solidFill>
              <a:latin typeface="Calibri"/>
            </a:endParaRPr>
          </a:p>
        </p:txBody>
      </p:sp>
      <p:pic>
        <p:nvPicPr>
          <p:cNvPr id="4098" name="Picture 2" descr="Image result for live/dead fix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327" y="1411642"/>
            <a:ext cx="4392488" cy="172932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3140968"/>
            <a:ext cx="3369119" cy="3000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911353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Skupina 1"/>
          <p:cNvGrpSpPr/>
          <p:nvPr/>
        </p:nvGrpSpPr>
        <p:grpSpPr>
          <a:xfrm>
            <a:off x="1177469" y="1052736"/>
            <a:ext cx="6521450" cy="5499323"/>
            <a:chOff x="1185863" y="260350"/>
            <a:chExt cx="7778750" cy="6435725"/>
          </a:xfrm>
        </p:grpSpPr>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5863" y="381000"/>
              <a:ext cx="2514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0488" y="549275"/>
              <a:ext cx="8763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2063" y="2590800"/>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2063" y="4648200"/>
              <a:ext cx="2303462"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0800" y="260350"/>
              <a:ext cx="2663825" cy="236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6675" y="2689225"/>
              <a:ext cx="2209800" cy="196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8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8738" y="4581525"/>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81"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3813" y="4365625"/>
              <a:ext cx="2590800"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4282" name="Rectangle 10"/>
          <p:cNvSpPr>
            <a:spLocks noChangeArrowheads="1"/>
          </p:cNvSpPr>
          <p:nvPr/>
        </p:nvSpPr>
        <p:spPr bwMode="auto">
          <a:xfrm>
            <a:off x="611560" y="261657"/>
            <a:ext cx="8208912" cy="1007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ClrTx/>
              <a:buSzTx/>
              <a:buFontTx/>
              <a:buNone/>
            </a:pPr>
            <a:endParaRPr lang="en-US" altLang="en-US" dirty="0">
              <a:solidFill>
                <a:prstClr val="black"/>
              </a:solidFill>
              <a:latin typeface="Calibri"/>
            </a:endParaRPr>
          </a:p>
        </p:txBody>
      </p:sp>
      <p:sp>
        <p:nvSpPr>
          <p:cNvPr id="3" name="TextovéPole 2"/>
          <p:cNvSpPr txBox="1"/>
          <p:nvPr/>
        </p:nvSpPr>
        <p:spPr>
          <a:xfrm>
            <a:off x="6012160" y="1155831"/>
            <a:ext cx="2880320" cy="3416320"/>
          </a:xfrm>
          <a:prstGeom prst="rect">
            <a:avLst/>
          </a:prstGeom>
          <a:solidFill>
            <a:schemeClr val="accent1">
              <a:lumMod val="20000"/>
              <a:lumOff val="80000"/>
            </a:schemeClr>
          </a:solidFill>
        </p:spPr>
        <p:txBody>
          <a:bodyPr wrap="square" rtlCol="0">
            <a:spAutoFit/>
          </a:bodyPr>
          <a:lstStyle/>
          <a:p>
            <a:pPr eaLnBrk="1" fontAlgn="auto" hangingPunct="1">
              <a:spcBef>
                <a:spcPts val="0"/>
              </a:spcBef>
              <a:spcAft>
                <a:spcPts val="0"/>
              </a:spcAft>
            </a:pPr>
            <a:r>
              <a:rPr lang="en-US" sz="1800" b="1" i="1" dirty="0">
                <a:solidFill>
                  <a:prstClr val="black"/>
                </a:solidFill>
                <a:latin typeface="Calibri"/>
              </a:rPr>
              <a:t>Principle: </a:t>
            </a:r>
            <a:r>
              <a:rPr lang="en-US" altLang="en-US" sz="1800" i="1" dirty="0">
                <a:solidFill>
                  <a:prstClr val="black"/>
                </a:solidFill>
                <a:latin typeface="Calibri"/>
              </a:rPr>
              <a:t>DNA content measurement by fluorescent nucleic-acid-binding dyes</a:t>
            </a:r>
          </a:p>
          <a:p>
            <a:pPr eaLnBrk="1" fontAlgn="auto" hangingPunct="1">
              <a:spcBef>
                <a:spcPts val="0"/>
              </a:spcBef>
              <a:spcAft>
                <a:spcPts val="0"/>
              </a:spcAft>
            </a:pPr>
            <a:endParaRPr lang="cs-CZ" sz="1800" i="1" dirty="0">
              <a:solidFill>
                <a:prstClr val="black"/>
              </a:solidFill>
              <a:latin typeface="Calibri"/>
            </a:endParaRPr>
          </a:p>
          <a:p>
            <a:pPr eaLnBrk="1" fontAlgn="auto" hangingPunct="1">
              <a:spcBef>
                <a:spcPts val="0"/>
              </a:spcBef>
              <a:spcAft>
                <a:spcPts val="0"/>
              </a:spcAft>
            </a:pPr>
            <a:r>
              <a:rPr lang="en-US" sz="1800" b="1" i="1" dirty="0">
                <a:solidFill>
                  <a:prstClr val="black"/>
                </a:solidFill>
                <a:latin typeface="Calibri"/>
              </a:rPr>
              <a:t>Pros: </a:t>
            </a:r>
            <a:r>
              <a:rPr lang="en-US" sz="1800" i="1" dirty="0">
                <a:solidFill>
                  <a:prstClr val="black"/>
                </a:solidFill>
                <a:latin typeface="Calibri"/>
              </a:rPr>
              <a:t>simple, wide spectrum of dyes, in both native and fixed samples</a:t>
            </a:r>
          </a:p>
          <a:p>
            <a:pPr eaLnBrk="1" fontAlgn="auto" hangingPunct="1">
              <a:spcBef>
                <a:spcPts val="0"/>
              </a:spcBef>
              <a:spcAft>
                <a:spcPts val="0"/>
              </a:spcAft>
            </a:pPr>
            <a:endParaRPr lang="en-US" sz="1800" i="1" dirty="0">
              <a:solidFill>
                <a:prstClr val="black"/>
              </a:solidFill>
              <a:latin typeface="Calibri"/>
            </a:endParaRPr>
          </a:p>
          <a:p>
            <a:pPr eaLnBrk="1" fontAlgn="auto" hangingPunct="1">
              <a:spcBef>
                <a:spcPts val="0"/>
              </a:spcBef>
              <a:spcAft>
                <a:spcPts val="0"/>
              </a:spcAft>
            </a:pPr>
            <a:r>
              <a:rPr lang="en-US" sz="1800" b="1" i="1" dirty="0">
                <a:solidFill>
                  <a:prstClr val="black"/>
                </a:solidFill>
                <a:latin typeface="Calibri"/>
              </a:rPr>
              <a:t>Cons:</a:t>
            </a:r>
            <a:r>
              <a:rPr lang="cs-CZ" sz="1800" b="1" i="1" dirty="0">
                <a:solidFill>
                  <a:prstClr val="black"/>
                </a:solidFill>
                <a:latin typeface="Calibri"/>
              </a:rPr>
              <a:t> </a:t>
            </a:r>
            <a:r>
              <a:rPr lang="cs-CZ" sz="1800" i="1" dirty="0" err="1">
                <a:solidFill>
                  <a:prstClr val="black"/>
                </a:solidFill>
                <a:latin typeface="Calibri"/>
              </a:rPr>
              <a:t>doublets</a:t>
            </a:r>
            <a:r>
              <a:rPr lang="en-US" sz="1800" i="1" dirty="0">
                <a:solidFill>
                  <a:prstClr val="black"/>
                </a:solidFill>
                <a:latin typeface="Calibri"/>
              </a:rPr>
              <a:t> &gt; G2/M</a:t>
            </a:r>
            <a:r>
              <a:rPr lang="cs-CZ" sz="1800" i="1" dirty="0">
                <a:solidFill>
                  <a:prstClr val="black"/>
                </a:solidFill>
                <a:latin typeface="Calibri"/>
              </a:rPr>
              <a:t>, </a:t>
            </a:r>
            <a:r>
              <a:rPr lang="en-US" sz="1800" i="1" dirty="0">
                <a:solidFill>
                  <a:prstClr val="black"/>
                </a:solidFill>
                <a:latin typeface="Calibri"/>
              </a:rPr>
              <a:t>single parameter≠ DNA synthesis, &gt; CV if not fixed by organic solvents</a:t>
            </a:r>
          </a:p>
        </p:txBody>
      </p:sp>
      <p:sp>
        <p:nvSpPr>
          <p:cNvPr id="13" name="Nadpis 1"/>
          <p:cNvSpPr txBox="1">
            <a:spLocks/>
          </p:cNvSpPr>
          <p:nvPr/>
        </p:nvSpPr>
        <p:spPr>
          <a:xfrm>
            <a:off x="1090211" y="104827"/>
            <a:ext cx="7312868" cy="46828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cs-CZ" sz="3200" dirty="0">
                <a:solidFill>
                  <a:prstClr val="black"/>
                </a:solidFill>
              </a:rPr>
              <a:t>CELL CYCLE</a:t>
            </a:r>
            <a:endParaRPr lang="en-US" sz="3200" dirty="0">
              <a:solidFill>
                <a:prstClr val="black"/>
              </a:solidFill>
            </a:endParaRPr>
          </a:p>
        </p:txBody>
      </p:sp>
    </p:spTree>
    <p:extLst>
      <p:ext uri="{BB962C8B-B14F-4D97-AF65-F5344CB8AC3E}">
        <p14:creationId xmlns:p14="http://schemas.microsoft.com/office/powerpoint/2010/main" val="6613004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82" name="Rectangle 10"/>
          <p:cNvSpPr>
            <a:spLocks noChangeArrowheads="1"/>
          </p:cNvSpPr>
          <p:nvPr/>
        </p:nvSpPr>
        <p:spPr bwMode="auto">
          <a:xfrm>
            <a:off x="611560" y="261657"/>
            <a:ext cx="8208912" cy="1007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ClrTx/>
              <a:buSzTx/>
              <a:buFontTx/>
              <a:buNone/>
            </a:pPr>
            <a:endParaRPr lang="en-US" altLang="en-US" dirty="0">
              <a:solidFill>
                <a:prstClr val="black"/>
              </a:solidFill>
              <a:latin typeface="Calibri"/>
            </a:endParaRPr>
          </a:p>
        </p:txBody>
      </p:sp>
      <p:sp>
        <p:nvSpPr>
          <p:cNvPr id="13" name="Nadpis 1"/>
          <p:cNvSpPr txBox="1">
            <a:spLocks/>
          </p:cNvSpPr>
          <p:nvPr/>
        </p:nvSpPr>
        <p:spPr>
          <a:xfrm>
            <a:off x="179512" y="104827"/>
            <a:ext cx="8568952" cy="66038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200" dirty="0">
                <a:solidFill>
                  <a:prstClr val="black"/>
                </a:solidFill>
              </a:rPr>
              <a:t>DNA SYNTHESIS using click </a:t>
            </a:r>
            <a:r>
              <a:rPr lang="en-US" sz="3200" dirty="0" err="1">
                <a:solidFill>
                  <a:prstClr val="black"/>
                </a:solidFill>
              </a:rPr>
              <a:t>azide</a:t>
            </a:r>
            <a:r>
              <a:rPr lang="en-US" sz="3200" dirty="0">
                <a:solidFill>
                  <a:prstClr val="black"/>
                </a:solidFill>
              </a:rPr>
              <a:t>/alkyne reaction </a:t>
            </a:r>
          </a:p>
        </p:txBody>
      </p:sp>
      <p:sp>
        <p:nvSpPr>
          <p:cNvPr id="5" name="TextovéPole 4"/>
          <p:cNvSpPr txBox="1"/>
          <p:nvPr/>
        </p:nvSpPr>
        <p:spPr>
          <a:xfrm>
            <a:off x="6012160" y="1155831"/>
            <a:ext cx="2880320" cy="4247317"/>
          </a:xfrm>
          <a:prstGeom prst="rect">
            <a:avLst/>
          </a:prstGeom>
          <a:solidFill>
            <a:schemeClr val="accent1">
              <a:lumMod val="20000"/>
              <a:lumOff val="80000"/>
            </a:schemeClr>
          </a:solidFill>
        </p:spPr>
        <p:txBody>
          <a:bodyPr wrap="square" rtlCol="0">
            <a:spAutoFit/>
          </a:bodyPr>
          <a:lstStyle/>
          <a:p>
            <a:pPr eaLnBrk="1" fontAlgn="auto" hangingPunct="1">
              <a:spcBef>
                <a:spcPts val="0"/>
              </a:spcBef>
              <a:spcAft>
                <a:spcPts val="0"/>
              </a:spcAft>
            </a:pPr>
            <a:r>
              <a:rPr lang="en-US" sz="1800" b="1" i="1" dirty="0">
                <a:solidFill>
                  <a:prstClr val="black"/>
                </a:solidFill>
                <a:latin typeface="Calibri"/>
              </a:rPr>
              <a:t>Principle: </a:t>
            </a:r>
            <a:r>
              <a:rPr lang="en-US" sz="1800" i="1" dirty="0">
                <a:solidFill>
                  <a:prstClr val="black"/>
                </a:solidFill>
                <a:latin typeface="Calibri"/>
              </a:rPr>
              <a:t>d</a:t>
            </a:r>
            <a:r>
              <a:rPr lang="en-US" altLang="en-US" sz="1800" i="1" dirty="0">
                <a:solidFill>
                  <a:prstClr val="black"/>
                </a:solidFill>
                <a:latin typeface="Calibri"/>
              </a:rPr>
              <a:t>irect measurement of DNA synthesis via visualization of incorporation of nucleoside analogue</a:t>
            </a:r>
          </a:p>
          <a:p>
            <a:pPr eaLnBrk="1" fontAlgn="auto" hangingPunct="1">
              <a:spcBef>
                <a:spcPts val="0"/>
              </a:spcBef>
              <a:spcAft>
                <a:spcPts val="0"/>
              </a:spcAft>
            </a:pPr>
            <a:endParaRPr lang="en-US" sz="1800" i="1" dirty="0">
              <a:solidFill>
                <a:prstClr val="black"/>
              </a:solidFill>
              <a:latin typeface="Calibri"/>
            </a:endParaRPr>
          </a:p>
          <a:p>
            <a:pPr eaLnBrk="1" fontAlgn="auto" hangingPunct="1">
              <a:spcBef>
                <a:spcPts val="0"/>
              </a:spcBef>
              <a:spcAft>
                <a:spcPts val="0"/>
              </a:spcAft>
            </a:pPr>
            <a:r>
              <a:rPr lang="en-US" sz="1800" b="1" i="1" dirty="0">
                <a:solidFill>
                  <a:prstClr val="black"/>
                </a:solidFill>
                <a:latin typeface="Calibri"/>
              </a:rPr>
              <a:t>Pros: </a:t>
            </a:r>
            <a:r>
              <a:rPr lang="en-US" sz="1800" i="1" dirty="0">
                <a:solidFill>
                  <a:prstClr val="black"/>
                </a:solidFill>
                <a:latin typeface="Calibri"/>
              </a:rPr>
              <a:t> no DNA denaturation required, simplified protocol, small molecule detection, multiplex compatible</a:t>
            </a:r>
          </a:p>
          <a:p>
            <a:pPr eaLnBrk="1" fontAlgn="auto" hangingPunct="1">
              <a:spcBef>
                <a:spcPts val="0"/>
              </a:spcBef>
              <a:spcAft>
                <a:spcPts val="0"/>
              </a:spcAft>
            </a:pPr>
            <a:endParaRPr lang="en-US" sz="1800" b="1" i="1" dirty="0">
              <a:solidFill>
                <a:prstClr val="black"/>
              </a:solidFill>
              <a:latin typeface="Calibri"/>
            </a:endParaRPr>
          </a:p>
          <a:p>
            <a:pPr eaLnBrk="1" fontAlgn="auto" hangingPunct="1">
              <a:spcBef>
                <a:spcPts val="0"/>
              </a:spcBef>
              <a:spcAft>
                <a:spcPts val="0"/>
              </a:spcAft>
            </a:pPr>
            <a:r>
              <a:rPr lang="en-US" sz="1800" b="1" i="1" dirty="0">
                <a:solidFill>
                  <a:prstClr val="black"/>
                </a:solidFill>
                <a:latin typeface="Calibri"/>
              </a:rPr>
              <a:t>Cons: </a:t>
            </a:r>
            <a:r>
              <a:rPr lang="en-US" sz="1800" i="1" dirty="0">
                <a:solidFill>
                  <a:prstClr val="black"/>
                </a:solidFill>
                <a:latin typeface="Calibri"/>
              </a:rPr>
              <a:t>high concentration of Cu in reaction = not compatible with all </a:t>
            </a:r>
            <a:r>
              <a:rPr lang="en-US" sz="1800" i="1" dirty="0" err="1">
                <a:solidFill>
                  <a:prstClr val="black"/>
                </a:solidFill>
                <a:latin typeface="Calibri"/>
              </a:rPr>
              <a:t>fluorochromes</a:t>
            </a:r>
            <a:endParaRPr lang="en-US" sz="1800" i="1" dirty="0">
              <a:solidFill>
                <a:prstClr val="black"/>
              </a:solidFill>
              <a:latin typeface="Calibri"/>
            </a:endParaRP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903224"/>
            <a:ext cx="4464496" cy="3369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495084" y="744959"/>
            <a:ext cx="2060692" cy="307777"/>
          </a:xfrm>
          <a:prstGeom prst="rect">
            <a:avLst/>
          </a:prstGeom>
        </p:spPr>
        <p:txBody>
          <a:bodyPr wrap="none">
            <a:spAutoFit/>
          </a:bodyPr>
          <a:lstStyle/>
          <a:p>
            <a:pPr eaLnBrk="1" fontAlgn="auto" hangingPunct="1">
              <a:spcBef>
                <a:spcPts val="0"/>
              </a:spcBef>
              <a:spcAft>
                <a:spcPts val="0"/>
              </a:spcAft>
            </a:pPr>
            <a:r>
              <a:rPr lang="en-US" altLang="en-US" sz="1400" dirty="0">
                <a:solidFill>
                  <a:prstClr val="black"/>
                </a:solidFill>
                <a:latin typeface="Calibri"/>
              </a:rPr>
              <a:t>5-Ethynyl-2'-deoxyuridine</a:t>
            </a:r>
            <a:endParaRPr lang="en-US" sz="1400" dirty="0">
              <a:solidFill>
                <a:prstClr val="black"/>
              </a:solidFill>
              <a:latin typeface="Calibri"/>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059" y="4869160"/>
            <a:ext cx="1913669" cy="1752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7156" y="4861481"/>
            <a:ext cx="1844884" cy="1807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214656" y="1284068"/>
            <a:ext cx="793807" cy="369332"/>
          </a:xfrm>
          <a:prstGeom prst="rect">
            <a:avLst/>
          </a:prstGeom>
          <a:noFill/>
        </p:spPr>
        <p:txBody>
          <a:bodyPr wrap="none" rtlCol="0">
            <a:spAutoFit/>
          </a:bodyPr>
          <a:lstStyle/>
          <a:p>
            <a:pPr eaLnBrk="1" fontAlgn="auto" hangingPunct="1">
              <a:spcBef>
                <a:spcPts val="0"/>
              </a:spcBef>
              <a:spcAft>
                <a:spcPts val="0"/>
              </a:spcAft>
            </a:pPr>
            <a:r>
              <a:rPr lang="en-US" sz="1800" dirty="0">
                <a:solidFill>
                  <a:prstClr val="black"/>
                </a:solidFill>
                <a:latin typeface="Calibri"/>
              </a:rPr>
              <a:t>alkyne</a:t>
            </a:r>
          </a:p>
        </p:txBody>
      </p:sp>
      <p:sp>
        <p:nvSpPr>
          <p:cNvPr id="6" name="Ovál 5"/>
          <p:cNvSpPr/>
          <p:nvPr/>
        </p:nvSpPr>
        <p:spPr>
          <a:xfrm>
            <a:off x="971600" y="1340768"/>
            <a:ext cx="432048"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14" name="Ovál 13"/>
          <p:cNvSpPr/>
          <p:nvPr/>
        </p:nvSpPr>
        <p:spPr>
          <a:xfrm>
            <a:off x="2483768" y="2060848"/>
            <a:ext cx="648072"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15" name="TextovéPole 14"/>
          <p:cNvSpPr txBox="1"/>
          <p:nvPr/>
        </p:nvSpPr>
        <p:spPr>
          <a:xfrm>
            <a:off x="2338033" y="1710100"/>
            <a:ext cx="676788" cy="369332"/>
          </a:xfrm>
          <a:prstGeom prst="rect">
            <a:avLst/>
          </a:prstGeom>
          <a:noFill/>
        </p:spPr>
        <p:txBody>
          <a:bodyPr wrap="none" rtlCol="0">
            <a:spAutoFit/>
          </a:bodyPr>
          <a:lstStyle/>
          <a:p>
            <a:pPr eaLnBrk="1" fontAlgn="auto" hangingPunct="1">
              <a:spcBef>
                <a:spcPts val="0"/>
              </a:spcBef>
              <a:spcAft>
                <a:spcPts val="0"/>
              </a:spcAft>
            </a:pPr>
            <a:r>
              <a:rPr lang="en-US" sz="1800" dirty="0" err="1">
                <a:solidFill>
                  <a:prstClr val="black"/>
                </a:solidFill>
                <a:latin typeface="Calibri"/>
              </a:rPr>
              <a:t>azide</a:t>
            </a:r>
            <a:endParaRPr lang="en-US" sz="1800" dirty="0">
              <a:solidFill>
                <a:prstClr val="black"/>
              </a:solidFill>
              <a:latin typeface="Calibri"/>
            </a:endParaRPr>
          </a:p>
        </p:txBody>
      </p:sp>
      <p:sp>
        <p:nvSpPr>
          <p:cNvPr id="16" name="Ovál 15"/>
          <p:cNvSpPr/>
          <p:nvPr/>
        </p:nvSpPr>
        <p:spPr>
          <a:xfrm>
            <a:off x="3015728" y="1084094"/>
            <a:ext cx="993870" cy="6887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17" name="TextovéPole 16"/>
          <p:cNvSpPr txBox="1"/>
          <p:nvPr/>
        </p:nvSpPr>
        <p:spPr>
          <a:xfrm>
            <a:off x="3187172" y="700326"/>
            <a:ext cx="766300" cy="369332"/>
          </a:xfrm>
          <a:prstGeom prst="rect">
            <a:avLst/>
          </a:prstGeom>
          <a:noFill/>
        </p:spPr>
        <p:txBody>
          <a:bodyPr wrap="none" rtlCol="0">
            <a:spAutoFit/>
          </a:bodyPr>
          <a:lstStyle/>
          <a:p>
            <a:pPr eaLnBrk="1" fontAlgn="auto" hangingPunct="1">
              <a:spcBef>
                <a:spcPts val="0"/>
              </a:spcBef>
              <a:spcAft>
                <a:spcPts val="0"/>
              </a:spcAft>
            </a:pPr>
            <a:r>
              <a:rPr lang="en-US" sz="1800" dirty="0" err="1">
                <a:solidFill>
                  <a:prstClr val="black"/>
                </a:solidFill>
                <a:latin typeface="Calibri"/>
              </a:rPr>
              <a:t>triazol</a:t>
            </a:r>
            <a:endParaRPr lang="en-US" sz="1800" dirty="0">
              <a:solidFill>
                <a:prstClr val="black"/>
              </a:solidFill>
              <a:latin typeface="Calibri"/>
            </a:endParaRPr>
          </a:p>
        </p:txBody>
      </p:sp>
    </p:spTree>
    <p:extLst>
      <p:ext uri="{BB962C8B-B14F-4D97-AF65-F5344CB8AC3E}">
        <p14:creationId xmlns:p14="http://schemas.microsoft.com/office/powerpoint/2010/main" val="581987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4"/>
          <p:cNvSpPr>
            <a:spLocks noChangeArrowheads="1"/>
          </p:cNvSpPr>
          <p:nvPr/>
        </p:nvSpPr>
        <p:spPr bwMode="auto">
          <a:xfrm>
            <a:off x="773113" y="542925"/>
            <a:ext cx="84169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de-DE" altLang="en-US" sz="4400">
                <a:solidFill>
                  <a:schemeClr val="tx2"/>
                </a:solidFill>
                <a:latin typeface="Times New Roman" pitchFamily="18" charset="0"/>
              </a:rPr>
              <a:t>Which marker for compensation?</a:t>
            </a:r>
            <a:endParaRPr lang="en-GB" altLang="en-US" sz="4400">
              <a:solidFill>
                <a:schemeClr val="tx2"/>
              </a:solidFill>
              <a:latin typeface="Times New Roman" pitchFamily="18" charset="0"/>
            </a:endParaRPr>
          </a:p>
        </p:txBody>
      </p:sp>
      <p:pic>
        <p:nvPicPr>
          <p:cNvPr id="13312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1633538"/>
            <a:ext cx="9118600" cy="367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24" name="Text Box 6"/>
          <p:cNvSpPr txBox="1">
            <a:spLocks noChangeArrowheads="1"/>
          </p:cNvSpPr>
          <p:nvPr/>
        </p:nvSpPr>
        <p:spPr bwMode="auto">
          <a:xfrm>
            <a:off x="1165225" y="5545138"/>
            <a:ext cx="80899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b="1">
                <a:solidFill>
                  <a:srgbClr val="330066"/>
                </a:solidFill>
              </a:rPr>
              <a:t>Small errors in compensation of a dim control (A) can result in large compensation errors with bright reagents (B &amp; C). </a:t>
            </a:r>
          </a:p>
          <a:p>
            <a:pPr>
              <a:spcBef>
                <a:spcPct val="0"/>
              </a:spcBef>
              <a:buClrTx/>
              <a:buSzTx/>
              <a:buFontTx/>
              <a:buNone/>
            </a:pPr>
            <a:r>
              <a:rPr lang="en-US" altLang="en-US" sz="1800" b="1">
                <a:solidFill>
                  <a:srgbClr val="FF3300"/>
                </a:solidFill>
              </a:rPr>
              <a:t>Use bright markers to setup proper compensation</a:t>
            </a:r>
            <a:r>
              <a:rPr lang="en-US" altLang="en-US" sz="1800" b="1">
                <a:solidFill>
                  <a:schemeClr val="accent2"/>
                </a:solidFill>
              </a:rPr>
              <a:t>.</a:t>
            </a:r>
          </a:p>
        </p:txBody>
      </p:sp>
    </p:spTree>
    <p:extLst>
      <p:ext uri="{BB962C8B-B14F-4D97-AF65-F5344CB8AC3E}">
        <p14:creationId xmlns:p14="http://schemas.microsoft.com/office/powerpoint/2010/main" val="11515218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82" name="Rectangle 10"/>
          <p:cNvSpPr>
            <a:spLocks noChangeArrowheads="1"/>
          </p:cNvSpPr>
          <p:nvPr/>
        </p:nvSpPr>
        <p:spPr bwMode="auto">
          <a:xfrm>
            <a:off x="611560" y="261657"/>
            <a:ext cx="8208912" cy="1007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ClrTx/>
              <a:buSzTx/>
              <a:buFontTx/>
              <a:buNone/>
            </a:pPr>
            <a:endParaRPr lang="en-US" altLang="en-US" dirty="0">
              <a:solidFill>
                <a:prstClr val="black"/>
              </a:solidFill>
              <a:latin typeface="Calibri"/>
            </a:endParaRPr>
          </a:p>
        </p:txBody>
      </p:sp>
      <p:sp>
        <p:nvSpPr>
          <p:cNvPr id="13" name="Nadpis 1"/>
          <p:cNvSpPr txBox="1">
            <a:spLocks/>
          </p:cNvSpPr>
          <p:nvPr/>
        </p:nvSpPr>
        <p:spPr>
          <a:xfrm>
            <a:off x="1090211" y="104827"/>
            <a:ext cx="7312868" cy="46828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cs-CZ" sz="3200" dirty="0">
                <a:solidFill>
                  <a:prstClr val="black"/>
                </a:solidFill>
              </a:rPr>
              <a:t>DNA DAMAGE</a:t>
            </a:r>
            <a:r>
              <a:rPr lang="en-US" sz="3200" dirty="0">
                <a:solidFill>
                  <a:prstClr val="black"/>
                </a:solidFill>
              </a:rPr>
              <a:t> using </a:t>
            </a:r>
            <a:r>
              <a:rPr lang="el-GR" sz="3200" dirty="0">
                <a:solidFill>
                  <a:prstClr val="black"/>
                </a:solidFill>
              </a:rPr>
              <a:t>γ</a:t>
            </a:r>
            <a:r>
              <a:rPr lang="en-US" sz="3200" dirty="0">
                <a:solidFill>
                  <a:prstClr val="black"/>
                </a:solidFill>
              </a:rPr>
              <a:t>H2A.X</a:t>
            </a:r>
          </a:p>
        </p:txBody>
      </p:sp>
      <p:sp>
        <p:nvSpPr>
          <p:cNvPr id="5" name="TextovéPole 4"/>
          <p:cNvSpPr txBox="1"/>
          <p:nvPr/>
        </p:nvSpPr>
        <p:spPr>
          <a:xfrm>
            <a:off x="6012160" y="1155831"/>
            <a:ext cx="2880320" cy="5355312"/>
          </a:xfrm>
          <a:prstGeom prst="rect">
            <a:avLst/>
          </a:prstGeom>
          <a:solidFill>
            <a:schemeClr val="accent1">
              <a:lumMod val="20000"/>
              <a:lumOff val="80000"/>
            </a:schemeClr>
          </a:solidFill>
        </p:spPr>
        <p:txBody>
          <a:bodyPr wrap="square" rtlCol="0">
            <a:spAutoFit/>
          </a:bodyPr>
          <a:lstStyle/>
          <a:p>
            <a:pPr eaLnBrk="1" fontAlgn="auto" hangingPunct="1">
              <a:spcBef>
                <a:spcPts val="0"/>
              </a:spcBef>
              <a:spcAft>
                <a:spcPts val="0"/>
              </a:spcAft>
            </a:pPr>
            <a:r>
              <a:rPr lang="en-US" sz="1800" b="1" i="1" dirty="0">
                <a:solidFill>
                  <a:prstClr val="black"/>
                </a:solidFill>
                <a:latin typeface="Calibri"/>
              </a:rPr>
              <a:t>Principle: </a:t>
            </a:r>
            <a:r>
              <a:rPr lang="en-US" sz="1800" i="1" dirty="0">
                <a:solidFill>
                  <a:prstClr val="black"/>
                </a:solidFill>
                <a:latin typeface="Calibri"/>
              </a:rPr>
              <a:t>Phosphorylation of the Ser-139 residue of the histone variant H2A.X, forming γH2A.X, is an early cellular response to the induction of DNA double-strand breaks</a:t>
            </a:r>
          </a:p>
          <a:p>
            <a:pPr eaLnBrk="1" fontAlgn="auto" hangingPunct="1">
              <a:spcBef>
                <a:spcPts val="0"/>
              </a:spcBef>
              <a:spcAft>
                <a:spcPts val="0"/>
              </a:spcAft>
            </a:pPr>
            <a:endParaRPr lang="en-US" sz="1800" b="1" i="1" dirty="0">
              <a:solidFill>
                <a:prstClr val="black"/>
              </a:solidFill>
              <a:latin typeface="Calibri"/>
            </a:endParaRPr>
          </a:p>
          <a:p>
            <a:pPr eaLnBrk="1" fontAlgn="auto" hangingPunct="1">
              <a:spcBef>
                <a:spcPts val="0"/>
              </a:spcBef>
              <a:spcAft>
                <a:spcPts val="0"/>
              </a:spcAft>
            </a:pPr>
            <a:r>
              <a:rPr lang="en-US" sz="1800" b="1" i="1" dirty="0">
                <a:solidFill>
                  <a:prstClr val="black"/>
                </a:solidFill>
                <a:latin typeface="Calibri"/>
              </a:rPr>
              <a:t>Pros: </a:t>
            </a:r>
            <a:r>
              <a:rPr lang="en-US" sz="1800" i="1" dirty="0">
                <a:solidFill>
                  <a:prstClr val="black"/>
                </a:solidFill>
                <a:latin typeface="Calibri"/>
              </a:rPr>
              <a:t> in theory simple immuno-staining after </a:t>
            </a:r>
            <a:r>
              <a:rPr lang="en-US" sz="1800" i="1" dirty="0" err="1">
                <a:solidFill>
                  <a:prstClr val="black"/>
                </a:solidFill>
                <a:latin typeface="Calibri"/>
              </a:rPr>
              <a:t>fix&amp;perm</a:t>
            </a:r>
            <a:endParaRPr lang="en-US" sz="1800" i="1" dirty="0">
              <a:solidFill>
                <a:prstClr val="black"/>
              </a:solidFill>
              <a:latin typeface="Calibri"/>
            </a:endParaRPr>
          </a:p>
          <a:p>
            <a:pPr eaLnBrk="1" fontAlgn="auto" hangingPunct="1">
              <a:spcBef>
                <a:spcPts val="0"/>
              </a:spcBef>
              <a:spcAft>
                <a:spcPts val="0"/>
              </a:spcAft>
            </a:pPr>
            <a:endParaRPr lang="en-US" sz="1800" b="1" i="1" dirty="0">
              <a:solidFill>
                <a:prstClr val="black"/>
              </a:solidFill>
              <a:latin typeface="Calibri"/>
            </a:endParaRPr>
          </a:p>
          <a:p>
            <a:pPr eaLnBrk="1" fontAlgn="auto" hangingPunct="1">
              <a:spcBef>
                <a:spcPts val="0"/>
              </a:spcBef>
              <a:spcAft>
                <a:spcPts val="0"/>
              </a:spcAft>
            </a:pPr>
            <a:r>
              <a:rPr lang="en-US" sz="1800" b="1" i="1" dirty="0">
                <a:solidFill>
                  <a:prstClr val="black"/>
                </a:solidFill>
                <a:latin typeface="Calibri"/>
              </a:rPr>
              <a:t>Cons: </a:t>
            </a:r>
            <a:r>
              <a:rPr lang="en-US" sz="1800" i="1" dirty="0">
                <a:solidFill>
                  <a:prstClr val="black"/>
                </a:solidFill>
                <a:latin typeface="Calibri"/>
              </a:rPr>
              <a:t>DSBs can also be intrinsic, occurring in healthy, </a:t>
            </a:r>
            <a:r>
              <a:rPr lang="en-US" sz="1800" i="1" dirty="0" err="1">
                <a:solidFill>
                  <a:prstClr val="black"/>
                </a:solidFill>
                <a:latin typeface="Calibri"/>
              </a:rPr>
              <a:t>nontreated</a:t>
            </a:r>
            <a:r>
              <a:rPr lang="en-US" sz="1800" i="1" dirty="0">
                <a:solidFill>
                  <a:prstClr val="black"/>
                </a:solidFill>
                <a:latin typeface="Calibri"/>
              </a:rPr>
              <a:t> cells, DSBs are formed in the course of DNA fragmentation in apoptotic cells </a:t>
            </a:r>
          </a:p>
        </p:txBody>
      </p:sp>
      <p:pic>
        <p:nvPicPr>
          <p:cNvPr id="6146" name="Picture 2" descr="Image result for dna damage gH2A.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980728"/>
            <a:ext cx="3744416" cy="259451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n external file that holds a picture, illustration, etc.&#10;Object name is nihms5372f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960" y="3789040"/>
            <a:ext cx="4163616" cy="1993332"/>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97768" y="5903893"/>
            <a:ext cx="4572000" cy="954107"/>
          </a:xfrm>
          <a:prstGeom prst="rect">
            <a:avLst/>
          </a:prstGeom>
        </p:spPr>
        <p:txBody>
          <a:bodyPr>
            <a:spAutoFit/>
          </a:bodyPr>
          <a:lstStyle/>
          <a:p>
            <a:pPr eaLnBrk="1" fontAlgn="auto" hangingPunct="1">
              <a:spcBef>
                <a:spcPts val="0"/>
              </a:spcBef>
              <a:spcAft>
                <a:spcPts val="0"/>
              </a:spcAft>
            </a:pPr>
            <a:r>
              <a:rPr lang="en-US" sz="1400" dirty="0">
                <a:solidFill>
                  <a:prstClr val="black"/>
                </a:solidFill>
                <a:latin typeface="Calibri"/>
              </a:rPr>
              <a:t>Huang X, </a:t>
            </a:r>
            <a:r>
              <a:rPr lang="en-US" sz="1400" dirty="0" err="1">
                <a:solidFill>
                  <a:prstClr val="black"/>
                </a:solidFill>
                <a:latin typeface="Calibri"/>
              </a:rPr>
              <a:t>Darzynkiewicz</a:t>
            </a:r>
            <a:r>
              <a:rPr lang="en-US" sz="1400" dirty="0">
                <a:solidFill>
                  <a:prstClr val="black"/>
                </a:solidFill>
                <a:latin typeface="Calibri"/>
              </a:rPr>
              <a:t> Z: </a:t>
            </a:r>
            <a:r>
              <a:rPr lang="en-US" sz="1400" b="1" dirty="0">
                <a:solidFill>
                  <a:prstClr val="black"/>
                </a:solidFill>
                <a:latin typeface="Calibri"/>
              </a:rPr>
              <a:t>Cytometric Assessment of Histone H2AX Phosphorylation. In </a:t>
            </a:r>
            <a:r>
              <a:rPr lang="en-US" sz="1400" b="1" i="1" dirty="0">
                <a:solidFill>
                  <a:prstClr val="black"/>
                </a:solidFill>
                <a:latin typeface="Calibri"/>
              </a:rPr>
              <a:t>DNA Repair Protocols: Mammalian Systems. Edited by Henderson DS. Totowa, NJ: Humana Press; 2006: 73-80</a:t>
            </a:r>
          </a:p>
        </p:txBody>
      </p:sp>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2936" y="2664991"/>
            <a:ext cx="1189626" cy="910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98446" y="2651583"/>
            <a:ext cx="1241735" cy="937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3636583" y="2348880"/>
            <a:ext cx="720080" cy="369332"/>
          </a:xfrm>
          <a:prstGeom prst="rect">
            <a:avLst/>
          </a:prstGeom>
          <a:noFill/>
        </p:spPr>
        <p:txBody>
          <a:bodyPr wrap="square" rtlCol="0">
            <a:spAutoFit/>
          </a:bodyPr>
          <a:lstStyle/>
          <a:p>
            <a:pPr eaLnBrk="1" fontAlgn="auto" hangingPunct="1">
              <a:spcBef>
                <a:spcPts val="0"/>
              </a:spcBef>
              <a:spcAft>
                <a:spcPts val="0"/>
              </a:spcAft>
            </a:pPr>
            <a:r>
              <a:rPr lang="en-US" sz="1800" dirty="0">
                <a:solidFill>
                  <a:prstClr val="black"/>
                </a:solidFill>
                <a:latin typeface="Calibri"/>
              </a:rPr>
              <a:t>CTRL</a:t>
            </a:r>
          </a:p>
        </p:txBody>
      </p:sp>
      <p:sp>
        <p:nvSpPr>
          <p:cNvPr id="14" name="TextovéPole 13"/>
          <p:cNvSpPr txBox="1"/>
          <p:nvPr/>
        </p:nvSpPr>
        <p:spPr>
          <a:xfrm>
            <a:off x="4859273" y="2348880"/>
            <a:ext cx="720080" cy="369332"/>
          </a:xfrm>
          <a:prstGeom prst="rect">
            <a:avLst/>
          </a:prstGeom>
          <a:noFill/>
        </p:spPr>
        <p:txBody>
          <a:bodyPr wrap="square" rtlCol="0">
            <a:spAutoFit/>
          </a:bodyPr>
          <a:lstStyle/>
          <a:p>
            <a:pPr eaLnBrk="1" fontAlgn="auto" hangingPunct="1">
              <a:spcBef>
                <a:spcPts val="0"/>
              </a:spcBef>
              <a:spcAft>
                <a:spcPts val="0"/>
              </a:spcAft>
            </a:pPr>
            <a:r>
              <a:rPr lang="en-US" sz="1800" dirty="0">
                <a:solidFill>
                  <a:prstClr val="black"/>
                </a:solidFill>
                <a:latin typeface="Calibri"/>
              </a:rPr>
              <a:t>GEM</a:t>
            </a:r>
          </a:p>
        </p:txBody>
      </p:sp>
    </p:spTree>
    <p:extLst>
      <p:ext uri="{BB962C8B-B14F-4D97-AF65-F5344CB8AC3E}">
        <p14:creationId xmlns:p14="http://schemas.microsoft.com/office/powerpoint/2010/main" val="39729839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82" name="Rectangle 10"/>
          <p:cNvSpPr>
            <a:spLocks noChangeArrowheads="1"/>
          </p:cNvSpPr>
          <p:nvPr/>
        </p:nvSpPr>
        <p:spPr bwMode="auto">
          <a:xfrm>
            <a:off x="611560" y="261657"/>
            <a:ext cx="8208912" cy="1007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ClrTx/>
              <a:buSzTx/>
              <a:buFontTx/>
              <a:buNone/>
            </a:pPr>
            <a:endParaRPr lang="en-US" altLang="en-US" dirty="0">
              <a:solidFill>
                <a:prstClr val="black"/>
              </a:solidFill>
              <a:latin typeface="Calibri"/>
            </a:endParaRPr>
          </a:p>
        </p:txBody>
      </p:sp>
      <p:sp>
        <p:nvSpPr>
          <p:cNvPr id="13" name="Nadpis 1"/>
          <p:cNvSpPr txBox="1">
            <a:spLocks/>
          </p:cNvSpPr>
          <p:nvPr/>
        </p:nvSpPr>
        <p:spPr>
          <a:xfrm>
            <a:off x="1090211" y="104827"/>
            <a:ext cx="7312868" cy="46828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cs-CZ" sz="3200" dirty="0">
                <a:solidFill>
                  <a:prstClr val="black"/>
                </a:solidFill>
              </a:rPr>
              <a:t>APOPTOSIS</a:t>
            </a:r>
            <a:r>
              <a:rPr lang="en-US" sz="3200" dirty="0">
                <a:solidFill>
                  <a:prstClr val="black"/>
                </a:solidFill>
              </a:rPr>
              <a:t> detected via PARP cleavage or caspase-3 activation</a:t>
            </a:r>
          </a:p>
        </p:txBody>
      </p:sp>
      <p:sp>
        <p:nvSpPr>
          <p:cNvPr id="6" name="TextovéPole 5"/>
          <p:cNvSpPr txBox="1"/>
          <p:nvPr/>
        </p:nvSpPr>
        <p:spPr>
          <a:xfrm>
            <a:off x="6012160" y="1155831"/>
            <a:ext cx="2880320" cy="5632311"/>
          </a:xfrm>
          <a:prstGeom prst="rect">
            <a:avLst/>
          </a:prstGeom>
          <a:solidFill>
            <a:schemeClr val="accent1">
              <a:lumMod val="20000"/>
              <a:lumOff val="80000"/>
            </a:schemeClr>
          </a:solidFill>
        </p:spPr>
        <p:txBody>
          <a:bodyPr wrap="square" rtlCol="0">
            <a:spAutoFit/>
          </a:bodyPr>
          <a:lstStyle/>
          <a:p>
            <a:pPr eaLnBrk="1" fontAlgn="auto" hangingPunct="1">
              <a:spcBef>
                <a:spcPts val="0"/>
              </a:spcBef>
              <a:spcAft>
                <a:spcPts val="0"/>
              </a:spcAft>
            </a:pPr>
            <a:r>
              <a:rPr lang="en-US" sz="1800" b="1" i="1" dirty="0">
                <a:solidFill>
                  <a:prstClr val="black"/>
                </a:solidFill>
                <a:latin typeface="Calibri"/>
              </a:rPr>
              <a:t>Principle: </a:t>
            </a:r>
            <a:r>
              <a:rPr lang="en-US" sz="1800" i="1" dirty="0">
                <a:solidFill>
                  <a:prstClr val="black"/>
                </a:solidFill>
                <a:latin typeface="Calibri"/>
              </a:rPr>
              <a:t>Cleaved Caspase-3 (Asp175) Antibody detects endogenous levels of the large fragment (17/19 </a:t>
            </a:r>
            <a:r>
              <a:rPr lang="en-US" sz="1800" i="1" dirty="0" err="1">
                <a:solidFill>
                  <a:prstClr val="black"/>
                </a:solidFill>
                <a:latin typeface="Calibri"/>
              </a:rPr>
              <a:t>kDa</a:t>
            </a:r>
            <a:r>
              <a:rPr lang="en-US" sz="1800" i="1" dirty="0">
                <a:solidFill>
                  <a:prstClr val="black"/>
                </a:solidFill>
                <a:latin typeface="Calibri"/>
              </a:rPr>
              <a:t>) of activated caspase-3. Cleaved PARP (Asp214) detects endogenous levels of the large fragment (89 </a:t>
            </a:r>
            <a:r>
              <a:rPr lang="en-US" sz="1800" i="1" dirty="0" err="1">
                <a:solidFill>
                  <a:prstClr val="black"/>
                </a:solidFill>
                <a:latin typeface="Calibri"/>
              </a:rPr>
              <a:t>kDa</a:t>
            </a:r>
            <a:r>
              <a:rPr lang="en-US" sz="1800" i="1" dirty="0">
                <a:solidFill>
                  <a:prstClr val="black"/>
                </a:solidFill>
                <a:latin typeface="Calibri"/>
              </a:rPr>
              <a:t>) PARP1 protein produced by caspase cleavage.</a:t>
            </a:r>
          </a:p>
          <a:p>
            <a:pPr eaLnBrk="1" fontAlgn="auto" hangingPunct="1">
              <a:spcBef>
                <a:spcPts val="0"/>
              </a:spcBef>
              <a:spcAft>
                <a:spcPts val="0"/>
              </a:spcAft>
            </a:pPr>
            <a:endParaRPr lang="en-US" sz="1800" b="1" i="1" dirty="0">
              <a:solidFill>
                <a:prstClr val="black"/>
              </a:solidFill>
              <a:latin typeface="Calibri"/>
            </a:endParaRPr>
          </a:p>
          <a:p>
            <a:pPr eaLnBrk="1" fontAlgn="auto" hangingPunct="1">
              <a:spcBef>
                <a:spcPts val="0"/>
              </a:spcBef>
              <a:spcAft>
                <a:spcPts val="0"/>
              </a:spcAft>
            </a:pPr>
            <a:r>
              <a:rPr lang="en-US" sz="1800" b="1" i="1" dirty="0">
                <a:solidFill>
                  <a:prstClr val="black"/>
                </a:solidFill>
                <a:latin typeface="Calibri"/>
              </a:rPr>
              <a:t>Pros: </a:t>
            </a:r>
            <a:r>
              <a:rPr lang="en-US" sz="1800" i="1" dirty="0">
                <a:solidFill>
                  <a:prstClr val="black"/>
                </a:solidFill>
                <a:latin typeface="Calibri"/>
              </a:rPr>
              <a:t> simple immuno-staining after </a:t>
            </a:r>
            <a:r>
              <a:rPr lang="en-US" sz="1800" i="1" dirty="0" err="1">
                <a:solidFill>
                  <a:prstClr val="black"/>
                </a:solidFill>
                <a:latin typeface="Calibri"/>
              </a:rPr>
              <a:t>fix&amp;perm</a:t>
            </a:r>
            <a:r>
              <a:rPr lang="en-US" sz="1800" i="1" dirty="0">
                <a:solidFill>
                  <a:prstClr val="black"/>
                </a:solidFill>
                <a:latin typeface="Calibri"/>
              </a:rPr>
              <a:t>, validated antibodies available</a:t>
            </a:r>
          </a:p>
          <a:p>
            <a:pPr eaLnBrk="1" fontAlgn="auto" hangingPunct="1">
              <a:spcBef>
                <a:spcPts val="0"/>
              </a:spcBef>
              <a:spcAft>
                <a:spcPts val="0"/>
              </a:spcAft>
            </a:pPr>
            <a:endParaRPr lang="en-US" sz="1800" b="1" i="1" dirty="0">
              <a:solidFill>
                <a:prstClr val="black"/>
              </a:solidFill>
              <a:latin typeface="Calibri"/>
            </a:endParaRPr>
          </a:p>
          <a:p>
            <a:pPr eaLnBrk="1" fontAlgn="auto" hangingPunct="1">
              <a:spcBef>
                <a:spcPts val="0"/>
              </a:spcBef>
              <a:spcAft>
                <a:spcPts val="0"/>
              </a:spcAft>
            </a:pPr>
            <a:r>
              <a:rPr lang="en-US" sz="1800" b="1" i="1" dirty="0">
                <a:solidFill>
                  <a:prstClr val="black"/>
                </a:solidFill>
                <a:latin typeface="Calibri"/>
              </a:rPr>
              <a:t>Cons: </a:t>
            </a:r>
            <a:r>
              <a:rPr lang="en-US" sz="1800" i="1" dirty="0">
                <a:solidFill>
                  <a:prstClr val="black"/>
                </a:solidFill>
                <a:latin typeface="Calibri"/>
              </a:rPr>
              <a:t>not every cell type or signal necessary activates cp-3 or leads to PARP cleavage, timing</a:t>
            </a:r>
          </a:p>
        </p:txBody>
      </p:sp>
      <p:grpSp>
        <p:nvGrpSpPr>
          <p:cNvPr id="7" name="Skupina 6"/>
          <p:cNvGrpSpPr/>
          <p:nvPr/>
        </p:nvGrpSpPr>
        <p:grpSpPr>
          <a:xfrm>
            <a:off x="1069880" y="1065897"/>
            <a:ext cx="3113914" cy="2438150"/>
            <a:chOff x="276551" y="1134866"/>
            <a:chExt cx="4495127" cy="3146589"/>
          </a:xfrm>
        </p:grpSpPr>
        <p:pic>
          <p:nvPicPr>
            <p:cNvPr id="8194" name="Picture 2" descr="Image result for apoptosis cell caspase PAR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551" y="1134866"/>
              <a:ext cx="4495127" cy="3146589"/>
            </a:xfrm>
            <a:prstGeom prst="rect">
              <a:avLst/>
            </a:prstGeom>
            <a:noFill/>
            <a:extLst>
              <a:ext uri="{909E8E84-426E-40DD-AFC4-6F175D3DCCD1}">
                <a14:hiddenFill xmlns:a14="http://schemas.microsoft.com/office/drawing/2010/main">
                  <a:solidFill>
                    <a:srgbClr val="FFFFFF"/>
                  </a:solidFill>
                </a14:hiddenFill>
              </a:ext>
            </a:extLst>
          </p:spPr>
        </p:pic>
        <p:sp>
          <p:nvSpPr>
            <p:cNvPr id="4" name="Ovál 3"/>
            <p:cNvSpPr/>
            <p:nvPr/>
          </p:nvSpPr>
          <p:spPr>
            <a:xfrm>
              <a:off x="1282603" y="2474864"/>
              <a:ext cx="625101" cy="5220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9" name="Ovál 8"/>
            <p:cNvSpPr/>
            <p:nvPr/>
          </p:nvSpPr>
          <p:spPr>
            <a:xfrm>
              <a:off x="1388093" y="3747452"/>
              <a:ext cx="546539" cy="4490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grpSp>
      <p:pic>
        <p:nvPicPr>
          <p:cNvPr id="81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1238" y="3941991"/>
            <a:ext cx="1604375" cy="1462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0607" y="3878329"/>
            <a:ext cx="1565368" cy="1499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1547664" y="3645024"/>
            <a:ext cx="910693" cy="285107"/>
          </a:xfrm>
          <a:prstGeom prst="rect">
            <a:avLst/>
          </a:prstGeom>
          <a:noFill/>
        </p:spPr>
        <p:txBody>
          <a:bodyPr wrap="none" rtlCol="0">
            <a:spAutoFit/>
          </a:bodyPr>
          <a:lstStyle/>
          <a:p>
            <a:pPr eaLnBrk="1" fontAlgn="auto" hangingPunct="1">
              <a:spcBef>
                <a:spcPts val="0"/>
              </a:spcBef>
              <a:spcAft>
                <a:spcPts val="0"/>
              </a:spcAft>
            </a:pPr>
            <a:r>
              <a:rPr lang="en-US" sz="1800" dirty="0">
                <a:solidFill>
                  <a:prstClr val="black"/>
                </a:solidFill>
                <a:latin typeface="Calibri"/>
              </a:rPr>
              <a:t>Untreated</a:t>
            </a:r>
          </a:p>
        </p:txBody>
      </p:sp>
      <p:sp>
        <p:nvSpPr>
          <p:cNvPr id="16" name="TextovéPole 15"/>
          <p:cNvSpPr txBox="1"/>
          <p:nvPr/>
        </p:nvSpPr>
        <p:spPr>
          <a:xfrm>
            <a:off x="3203848" y="3645024"/>
            <a:ext cx="757333" cy="285107"/>
          </a:xfrm>
          <a:prstGeom prst="rect">
            <a:avLst/>
          </a:prstGeom>
          <a:noFill/>
        </p:spPr>
        <p:txBody>
          <a:bodyPr wrap="none" rtlCol="0">
            <a:spAutoFit/>
          </a:bodyPr>
          <a:lstStyle/>
          <a:p>
            <a:pPr eaLnBrk="1" fontAlgn="auto" hangingPunct="1">
              <a:spcBef>
                <a:spcPts val="0"/>
              </a:spcBef>
              <a:spcAft>
                <a:spcPts val="0"/>
              </a:spcAft>
            </a:pPr>
            <a:r>
              <a:rPr lang="en-US" sz="1800" dirty="0">
                <a:solidFill>
                  <a:prstClr val="black"/>
                </a:solidFill>
                <a:latin typeface="Calibri"/>
              </a:rPr>
              <a:t>MG-132</a:t>
            </a:r>
          </a:p>
        </p:txBody>
      </p:sp>
      <p:pic>
        <p:nvPicPr>
          <p:cNvPr id="820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1238" y="5345403"/>
            <a:ext cx="1575637" cy="1494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35613" y="5378312"/>
            <a:ext cx="1547079" cy="1479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53072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7931224" cy="850106"/>
          </a:xfrm>
        </p:spPr>
        <p:txBody>
          <a:bodyPr>
            <a:normAutofit/>
          </a:bodyPr>
          <a:lstStyle/>
          <a:p>
            <a:r>
              <a:rPr lang="cs-CZ" sz="3600" dirty="0" err="1"/>
              <a:t>Workflow</a:t>
            </a:r>
            <a:endParaRPr lang="en-GB" sz="3600" dirty="0"/>
          </a:p>
        </p:txBody>
      </p:sp>
      <p:grpSp>
        <p:nvGrpSpPr>
          <p:cNvPr id="10" name="Group 4"/>
          <p:cNvGrpSpPr>
            <a:grpSpLocks noChangeAspect="1"/>
          </p:cNvGrpSpPr>
          <p:nvPr/>
        </p:nvGrpSpPr>
        <p:grpSpPr bwMode="auto">
          <a:xfrm>
            <a:off x="-10953" y="-243408"/>
            <a:ext cx="3991534" cy="7104623"/>
            <a:chOff x="1866" y="343"/>
            <a:chExt cx="2022" cy="3677"/>
          </a:xfrm>
        </p:grpSpPr>
        <p:sp>
          <p:nvSpPr>
            <p:cNvPr id="11" name="AutoShape 3"/>
            <p:cNvSpPr>
              <a:spLocks noChangeAspect="1" noChangeArrowheads="1" noTextEdit="1"/>
            </p:cNvSpPr>
            <p:nvPr/>
          </p:nvSpPr>
          <p:spPr bwMode="auto">
            <a:xfrm>
              <a:off x="1872" y="343"/>
              <a:ext cx="2016" cy="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sz="1800">
                <a:solidFill>
                  <a:prstClr val="black"/>
                </a:solidFill>
                <a:latin typeface="Calibri"/>
              </a:endParaRPr>
            </a:p>
          </p:txBody>
        </p:sp>
        <p:pic>
          <p:nvPicPr>
            <p:cNvPr id="12"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15224" t="20146" b="-1"/>
            <a:stretch/>
          </p:blipFill>
          <p:spPr bwMode="auto">
            <a:xfrm>
              <a:off x="1866" y="1022"/>
              <a:ext cx="1767" cy="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Zástupný symbol pro obsah 12"/>
          <p:cNvSpPr>
            <a:spLocks noGrp="1"/>
          </p:cNvSpPr>
          <p:nvPr>
            <p:ph idx="1"/>
          </p:nvPr>
        </p:nvSpPr>
        <p:spPr>
          <a:xfrm>
            <a:off x="5076056" y="1234054"/>
            <a:ext cx="3039692" cy="823902"/>
          </a:xfrm>
        </p:spPr>
        <p:txBody>
          <a:bodyPr>
            <a:noAutofit/>
          </a:bodyPr>
          <a:lstStyle/>
          <a:p>
            <a:pPr marL="0" indent="0" algn="ctr">
              <a:buNone/>
            </a:pPr>
            <a:r>
              <a:rPr lang="en-GB" sz="2400" dirty="0"/>
              <a:t>Possible </a:t>
            </a:r>
            <a:r>
              <a:rPr lang="cs-CZ" sz="2400" dirty="0" err="1"/>
              <a:t>issues</a:t>
            </a:r>
            <a:endParaRPr lang="en-GB" sz="2400" dirty="0"/>
          </a:p>
          <a:p>
            <a:pPr marL="0" indent="0" algn="ctr">
              <a:buNone/>
            </a:pPr>
            <a:r>
              <a:rPr lang="en-GB" sz="2400" dirty="0"/>
              <a:t>Need of optimization</a:t>
            </a:r>
          </a:p>
        </p:txBody>
      </p:sp>
      <p:grpSp>
        <p:nvGrpSpPr>
          <p:cNvPr id="3" name="Skupina 2"/>
          <p:cNvGrpSpPr/>
          <p:nvPr/>
        </p:nvGrpSpPr>
        <p:grpSpPr>
          <a:xfrm>
            <a:off x="3851920" y="2391271"/>
            <a:ext cx="5004048" cy="1015663"/>
            <a:chOff x="3851920" y="2391271"/>
            <a:chExt cx="5004048" cy="1015663"/>
          </a:xfrm>
        </p:grpSpPr>
        <p:cxnSp>
          <p:nvCxnSpPr>
            <p:cNvPr id="15" name="Přímá spojnice se šipkou 14"/>
            <p:cNvCxnSpPr/>
            <p:nvPr/>
          </p:nvCxnSpPr>
          <p:spPr>
            <a:xfrm flipH="1">
              <a:off x="3851920" y="2852936"/>
              <a:ext cx="879450" cy="0"/>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4860032" y="2391271"/>
              <a:ext cx="3995936" cy="1015663"/>
            </a:xfrm>
            <a:prstGeom prst="rect">
              <a:avLst/>
            </a:prstGeom>
            <a:noFill/>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r>
                <a:rPr lang="en-GB" sz="2000" dirty="0">
                  <a:solidFill>
                    <a:prstClr val="black"/>
                  </a:solidFill>
                  <a:latin typeface="Calibri"/>
                </a:rPr>
                <a:t>Incompatibility of </a:t>
              </a:r>
              <a:r>
                <a:rPr lang="en-GB" sz="2000" dirty="0" err="1">
                  <a:solidFill>
                    <a:prstClr val="black"/>
                  </a:solidFill>
                  <a:latin typeface="Calibri"/>
                </a:rPr>
                <a:t>Fluorochrome</a:t>
              </a:r>
              <a:r>
                <a:rPr lang="en-GB" sz="2000" dirty="0">
                  <a:solidFill>
                    <a:prstClr val="black"/>
                  </a:solidFill>
                  <a:latin typeface="Calibri"/>
                </a:rPr>
                <a:t> with Click-</a:t>
              </a:r>
              <a:r>
                <a:rPr lang="en-GB" sz="2000" dirty="0" err="1">
                  <a:solidFill>
                    <a:prstClr val="black"/>
                  </a:solidFill>
                  <a:latin typeface="Calibri"/>
                </a:rPr>
                <a:t>iT</a:t>
              </a:r>
              <a:r>
                <a:rPr lang="en-GB" sz="2000" dirty="0">
                  <a:solidFill>
                    <a:prstClr val="black"/>
                  </a:solidFill>
                  <a:latin typeface="Calibri"/>
                </a:rPr>
                <a:t> reaction</a:t>
              </a:r>
            </a:p>
            <a:p>
              <a:pPr marL="285750" indent="-285750" eaLnBrk="1" fontAlgn="auto" hangingPunct="1">
                <a:spcBef>
                  <a:spcPts val="0"/>
                </a:spcBef>
                <a:spcAft>
                  <a:spcPts val="0"/>
                </a:spcAft>
                <a:buFont typeface="Arial" panose="020B0604020202020204" pitchFamily="34" charset="0"/>
                <a:buChar char="•"/>
              </a:pPr>
              <a:r>
                <a:rPr lang="en-GB" sz="2000" dirty="0">
                  <a:solidFill>
                    <a:prstClr val="black"/>
                  </a:solidFill>
                  <a:latin typeface="Calibri"/>
                </a:rPr>
                <a:t>Permeabilization</a:t>
              </a:r>
            </a:p>
          </p:txBody>
        </p:sp>
      </p:grpSp>
      <p:grpSp>
        <p:nvGrpSpPr>
          <p:cNvPr id="5" name="Skupina 4"/>
          <p:cNvGrpSpPr/>
          <p:nvPr/>
        </p:nvGrpSpPr>
        <p:grpSpPr>
          <a:xfrm>
            <a:off x="3851920" y="3460938"/>
            <a:ext cx="4994761" cy="400110"/>
            <a:chOff x="3851920" y="3284984"/>
            <a:chExt cx="4994761" cy="400110"/>
          </a:xfrm>
        </p:grpSpPr>
        <p:cxnSp>
          <p:nvCxnSpPr>
            <p:cNvPr id="22" name="Přímá spojnice se šipkou 21"/>
            <p:cNvCxnSpPr/>
            <p:nvPr/>
          </p:nvCxnSpPr>
          <p:spPr>
            <a:xfrm flipH="1">
              <a:off x="3851920" y="3501008"/>
              <a:ext cx="879450" cy="0"/>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4" name="TextovéPole 23"/>
            <p:cNvSpPr txBox="1"/>
            <p:nvPr/>
          </p:nvSpPr>
          <p:spPr>
            <a:xfrm>
              <a:off x="4850745" y="3284984"/>
              <a:ext cx="3995936" cy="400110"/>
            </a:xfrm>
            <a:prstGeom prst="rect">
              <a:avLst/>
            </a:prstGeom>
            <a:noFill/>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r>
                <a:rPr lang="en-GB" sz="2000" dirty="0">
                  <a:solidFill>
                    <a:prstClr val="black"/>
                  </a:solidFill>
                  <a:latin typeface="Calibri"/>
                </a:rPr>
                <a:t>Over cross-linked </a:t>
              </a:r>
            </a:p>
          </p:txBody>
        </p:sp>
      </p:grpSp>
      <p:grpSp>
        <p:nvGrpSpPr>
          <p:cNvPr id="6" name="Skupina 5"/>
          <p:cNvGrpSpPr/>
          <p:nvPr/>
        </p:nvGrpSpPr>
        <p:grpSpPr>
          <a:xfrm>
            <a:off x="3888806" y="3964994"/>
            <a:ext cx="5077249" cy="400110"/>
            <a:chOff x="3888806" y="3806119"/>
            <a:chExt cx="5077249" cy="400110"/>
          </a:xfrm>
        </p:grpSpPr>
        <p:cxnSp>
          <p:nvCxnSpPr>
            <p:cNvPr id="18" name="Přímá spojnice se šipkou 17"/>
            <p:cNvCxnSpPr/>
            <p:nvPr/>
          </p:nvCxnSpPr>
          <p:spPr>
            <a:xfrm flipH="1">
              <a:off x="3888806" y="3990785"/>
              <a:ext cx="879450" cy="0"/>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5" name="TextovéPole 24"/>
            <p:cNvSpPr txBox="1"/>
            <p:nvPr/>
          </p:nvSpPr>
          <p:spPr>
            <a:xfrm>
              <a:off x="4850744" y="3806119"/>
              <a:ext cx="4115311" cy="400110"/>
            </a:xfrm>
            <a:prstGeom prst="rect">
              <a:avLst/>
            </a:prstGeom>
            <a:noFill/>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r>
                <a:rPr lang="en-GB" sz="2000" dirty="0">
                  <a:solidFill>
                    <a:prstClr val="black"/>
                  </a:solidFill>
                  <a:latin typeface="Calibri"/>
                </a:rPr>
                <a:t>Insufficient/too high concentration</a:t>
              </a:r>
            </a:p>
          </p:txBody>
        </p:sp>
      </p:grpSp>
      <p:grpSp>
        <p:nvGrpSpPr>
          <p:cNvPr id="7" name="Skupina 6"/>
          <p:cNvGrpSpPr/>
          <p:nvPr/>
        </p:nvGrpSpPr>
        <p:grpSpPr>
          <a:xfrm>
            <a:off x="3851920" y="4653136"/>
            <a:ext cx="5014639" cy="707886"/>
            <a:chOff x="3851920" y="4653136"/>
            <a:chExt cx="5014639" cy="707886"/>
          </a:xfrm>
        </p:grpSpPr>
        <p:cxnSp>
          <p:nvCxnSpPr>
            <p:cNvPr id="20" name="Přímá spojnice se šipkou 19"/>
            <p:cNvCxnSpPr/>
            <p:nvPr/>
          </p:nvCxnSpPr>
          <p:spPr>
            <a:xfrm flipH="1">
              <a:off x="3851920" y="4941168"/>
              <a:ext cx="879450" cy="0"/>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6" name="TextovéPole 25"/>
            <p:cNvSpPr txBox="1"/>
            <p:nvPr/>
          </p:nvSpPr>
          <p:spPr>
            <a:xfrm>
              <a:off x="4870623" y="4653136"/>
              <a:ext cx="3995936" cy="707886"/>
            </a:xfrm>
            <a:prstGeom prst="rect">
              <a:avLst/>
            </a:prstGeom>
            <a:noFill/>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r>
                <a:rPr lang="en-GB" sz="2000" dirty="0">
                  <a:solidFill>
                    <a:prstClr val="black"/>
                  </a:solidFill>
                  <a:latin typeface="Calibri"/>
                </a:rPr>
                <a:t>Sufficient permeability</a:t>
              </a:r>
            </a:p>
            <a:p>
              <a:pPr marL="285750" indent="-285750" eaLnBrk="1" fontAlgn="auto" hangingPunct="1">
                <a:spcBef>
                  <a:spcPts val="0"/>
                </a:spcBef>
                <a:spcAft>
                  <a:spcPts val="0"/>
                </a:spcAft>
                <a:buFont typeface="Arial" panose="020B0604020202020204" pitchFamily="34" charset="0"/>
                <a:buChar char="•"/>
              </a:pPr>
              <a:r>
                <a:rPr lang="en-GB" sz="2000" dirty="0">
                  <a:solidFill>
                    <a:prstClr val="black"/>
                  </a:solidFill>
                  <a:latin typeface="Calibri"/>
                </a:rPr>
                <a:t>Antibody/ marker selection</a:t>
              </a:r>
            </a:p>
          </p:txBody>
        </p:sp>
      </p:grpSp>
      <p:grpSp>
        <p:nvGrpSpPr>
          <p:cNvPr id="9" name="Skupina 8"/>
          <p:cNvGrpSpPr/>
          <p:nvPr/>
        </p:nvGrpSpPr>
        <p:grpSpPr>
          <a:xfrm>
            <a:off x="3851920" y="6033482"/>
            <a:ext cx="5081884" cy="707886"/>
            <a:chOff x="3851920" y="5877272"/>
            <a:chExt cx="5081884" cy="707886"/>
          </a:xfrm>
        </p:grpSpPr>
        <p:cxnSp>
          <p:nvCxnSpPr>
            <p:cNvPr id="21" name="Přímá spojnice se šipkou 20"/>
            <p:cNvCxnSpPr/>
            <p:nvPr/>
          </p:nvCxnSpPr>
          <p:spPr>
            <a:xfrm flipH="1">
              <a:off x="3851920" y="6021288"/>
              <a:ext cx="879450" cy="0"/>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7" name="TextovéPole 26"/>
            <p:cNvSpPr txBox="1"/>
            <p:nvPr/>
          </p:nvSpPr>
          <p:spPr>
            <a:xfrm>
              <a:off x="4860032" y="5877272"/>
              <a:ext cx="4073772" cy="707886"/>
            </a:xfrm>
            <a:prstGeom prst="rect">
              <a:avLst/>
            </a:prstGeom>
            <a:noFill/>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r>
                <a:rPr lang="en-GB" sz="2000" dirty="0">
                  <a:solidFill>
                    <a:prstClr val="black"/>
                  </a:solidFill>
                  <a:latin typeface="Calibri"/>
                </a:rPr>
                <a:t>Compatibility with other fluorochromes</a:t>
              </a:r>
            </a:p>
          </p:txBody>
        </p:sp>
      </p:grpSp>
      <p:grpSp>
        <p:nvGrpSpPr>
          <p:cNvPr id="8" name="Skupina 7"/>
          <p:cNvGrpSpPr/>
          <p:nvPr/>
        </p:nvGrpSpPr>
        <p:grpSpPr>
          <a:xfrm>
            <a:off x="3851920" y="5265204"/>
            <a:ext cx="5005918" cy="707886"/>
            <a:chOff x="3851920" y="5265204"/>
            <a:chExt cx="5005918" cy="707886"/>
          </a:xfrm>
        </p:grpSpPr>
        <p:cxnSp>
          <p:nvCxnSpPr>
            <p:cNvPr id="19" name="Přímá spojnice se šipkou 18"/>
            <p:cNvCxnSpPr/>
            <p:nvPr/>
          </p:nvCxnSpPr>
          <p:spPr>
            <a:xfrm flipH="1">
              <a:off x="3851920" y="5445224"/>
              <a:ext cx="879450" cy="0"/>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8" name="TextovéPole 27"/>
            <p:cNvSpPr txBox="1"/>
            <p:nvPr/>
          </p:nvSpPr>
          <p:spPr>
            <a:xfrm>
              <a:off x="4861902" y="5265204"/>
              <a:ext cx="3995936" cy="707886"/>
            </a:xfrm>
            <a:prstGeom prst="rect">
              <a:avLst/>
            </a:prstGeom>
            <a:noFill/>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r>
                <a:rPr lang="en-GB" sz="2000" dirty="0">
                  <a:solidFill>
                    <a:prstClr val="black"/>
                  </a:solidFill>
                  <a:latin typeface="Calibri"/>
                </a:rPr>
                <a:t>Sufficient permeability</a:t>
              </a:r>
            </a:p>
            <a:p>
              <a:pPr marL="285750" indent="-285750" eaLnBrk="1" fontAlgn="auto" hangingPunct="1">
                <a:spcBef>
                  <a:spcPts val="0"/>
                </a:spcBef>
                <a:spcAft>
                  <a:spcPts val="0"/>
                </a:spcAft>
                <a:buFont typeface="Arial" panose="020B0604020202020204" pitchFamily="34" charset="0"/>
                <a:buChar char="•"/>
              </a:pPr>
              <a:r>
                <a:rPr lang="en-GB" sz="2000" dirty="0">
                  <a:solidFill>
                    <a:prstClr val="black"/>
                  </a:solidFill>
                  <a:latin typeface="Calibri"/>
                </a:rPr>
                <a:t>Antibody specificity</a:t>
              </a:r>
            </a:p>
          </p:txBody>
        </p:sp>
      </p:grpSp>
      <p:sp>
        <p:nvSpPr>
          <p:cNvPr id="14" name="Rámeček 13"/>
          <p:cNvSpPr/>
          <p:nvPr/>
        </p:nvSpPr>
        <p:spPr>
          <a:xfrm>
            <a:off x="496908" y="2672916"/>
            <a:ext cx="2016224" cy="288032"/>
          </a:xfrm>
          <a:prstGeom prst="fram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a:solidFill>
                <a:prstClr val="black"/>
              </a:solidFill>
            </a:endParaRPr>
          </a:p>
        </p:txBody>
      </p:sp>
      <p:sp>
        <p:nvSpPr>
          <p:cNvPr id="29" name="Rámeček 28"/>
          <p:cNvSpPr/>
          <p:nvPr/>
        </p:nvSpPr>
        <p:spPr>
          <a:xfrm>
            <a:off x="496908" y="3527667"/>
            <a:ext cx="2016224" cy="288032"/>
          </a:xfrm>
          <a:prstGeom prst="fram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a:solidFill>
                <a:prstClr val="black"/>
              </a:solidFill>
            </a:endParaRPr>
          </a:p>
        </p:txBody>
      </p:sp>
      <p:sp>
        <p:nvSpPr>
          <p:cNvPr id="30" name="Rámeček 29"/>
          <p:cNvSpPr/>
          <p:nvPr/>
        </p:nvSpPr>
        <p:spPr>
          <a:xfrm>
            <a:off x="496908" y="3964878"/>
            <a:ext cx="2016224" cy="328218"/>
          </a:xfrm>
          <a:prstGeom prst="fram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a:solidFill>
                <a:prstClr val="black"/>
              </a:solidFill>
            </a:endParaRPr>
          </a:p>
        </p:txBody>
      </p:sp>
      <p:sp>
        <p:nvSpPr>
          <p:cNvPr id="32" name="Rámeček 31"/>
          <p:cNvSpPr/>
          <p:nvPr/>
        </p:nvSpPr>
        <p:spPr>
          <a:xfrm>
            <a:off x="496908" y="4869160"/>
            <a:ext cx="2016224" cy="396044"/>
          </a:xfrm>
          <a:prstGeom prst="fram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a:solidFill>
                <a:prstClr val="black"/>
              </a:solidFill>
            </a:endParaRPr>
          </a:p>
        </p:txBody>
      </p:sp>
      <p:sp>
        <p:nvSpPr>
          <p:cNvPr id="33" name="Rámeček 32"/>
          <p:cNvSpPr/>
          <p:nvPr/>
        </p:nvSpPr>
        <p:spPr>
          <a:xfrm>
            <a:off x="498344" y="5427601"/>
            <a:ext cx="2016224" cy="396044"/>
          </a:xfrm>
          <a:prstGeom prst="fram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a:solidFill>
                <a:prstClr val="black"/>
              </a:solidFill>
            </a:endParaRPr>
          </a:p>
        </p:txBody>
      </p:sp>
      <p:sp>
        <p:nvSpPr>
          <p:cNvPr id="34" name="Rámeček 33"/>
          <p:cNvSpPr/>
          <p:nvPr/>
        </p:nvSpPr>
        <p:spPr>
          <a:xfrm>
            <a:off x="473616" y="5926580"/>
            <a:ext cx="2016224" cy="396044"/>
          </a:xfrm>
          <a:prstGeom prst="fram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a:solidFill>
                <a:prstClr val="black"/>
              </a:solidFill>
            </a:endParaRPr>
          </a:p>
        </p:txBody>
      </p:sp>
    </p:spTree>
    <p:extLst>
      <p:ext uri="{BB962C8B-B14F-4D97-AF65-F5344CB8AC3E}">
        <p14:creationId xmlns:p14="http://schemas.microsoft.com/office/powerpoint/2010/main" val="276863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29"/>
                                        </p:tgtEl>
                                      </p:cBhvr>
                                    </p:animEffect>
                                    <p:set>
                                      <p:cBhvr>
                                        <p:cTn id="29" dur="1" fill="hold">
                                          <p:stCondLst>
                                            <p:cond delay="499"/>
                                          </p:stCondLst>
                                        </p:cTn>
                                        <p:tgtEl>
                                          <p:spTgt spid="2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30"/>
                                        </p:tgtEl>
                                      </p:cBhvr>
                                    </p:animEffect>
                                    <p:set>
                                      <p:cBhvr>
                                        <p:cTn id="42" dur="1" fill="hold">
                                          <p:stCondLst>
                                            <p:cond delay="499"/>
                                          </p:stCondLst>
                                        </p:cTn>
                                        <p:tgtEl>
                                          <p:spTgt spid="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32"/>
                                        </p:tgtEl>
                                      </p:cBhvr>
                                    </p:animEffect>
                                    <p:set>
                                      <p:cBhvr>
                                        <p:cTn id="55" dur="1" fill="hold">
                                          <p:stCondLst>
                                            <p:cond delay="499"/>
                                          </p:stCondLst>
                                        </p:cTn>
                                        <p:tgtEl>
                                          <p:spTgt spid="32"/>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500"/>
                                        <p:tgtEl>
                                          <p:spTgt spid="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33"/>
                                        </p:tgtEl>
                                      </p:cBhvr>
                                    </p:animEffect>
                                    <p:set>
                                      <p:cBhvr>
                                        <p:cTn id="68" dur="1" fill="hold">
                                          <p:stCondLst>
                                            <p:cond delay="499"/>
                                          </p:stCondLst>
                                        </p:cTn>
                                        <p:tgtEl>
                                          <p:spTgt spid="3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fade">
                                      <p:cBhvr>
                                        <p:cTn id="73" dur="500"/>
                                        <p:tgtEl>
                                          <p:spTgt spid="9"/>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fade">
                                      <p:cBhvr>
                                        <p:cTn id="76" dur="500"/>
                                        <p:tgtEl>
                                          <p:spTgt spid="34"/>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1" nodeType="clickEffect">
                                  <p:stCondLst>
                                    <p:cond delay="0"/>
                                  </p:stCondLst>
                                  <p:childTnLst>
                                    <p:animEffect transition="out" filter="fade">
                                      <p:cBhvr>
                                        <p:cTn id="80" dur="500"/>
                                        <p:tgtEl>
                                          <p:spTgt spid="34"/>
                                        </p:tgtEl>
                                      </p:cBhvr>
                                    </p:animEffect>
                                    <p:set>
                                      <p:cBhvr>
                                        <p:cTn id="81"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29" grpId="0" animBg="1"/>
      <p:bldP spid="29" grpId="1" animBg="1"/>
      <p:bldP spid="30" grpId="0" animBg="1"/>
      <p:bldP spid="30" grpId="1" animBg="1"/>
      <p:bldP spid="32" grpId="0" animBg="1"/>
      <p:bldP spid="32" grpId="1" animBg="1"/>
      <p:bldP spid="33" grpId="0" animBg="1"/>
      <p:bldP spid="33" grpId="1" animBg="1"/>
      <p:bldP spid="34" grpId="0" animBg="1"/>
      <p:bldP spid="34" grpId="1" animBg="1"/>
    </p:bld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724942"/>
          </a:xfrm>
        </p:spPr>
        <p:txBody>
          <a:bodyPr>
            <a:normAutofit fontScale="90000"/>
          </a:bodyPr>
          <a:lstStyle/>
          <a:p>
            <a:r>
              <a:rPr lang="cs-CZ" sz="4000" dirty="0"/>
              <a:t>Permeabilization</a:t>
            </a:r>
            <a:br>
              <a:rPr lang="en-GB" dirty="0"/>
            </a:br>
            <a:endParaRPr lang="en-GB" dirty="0"/>
          </a:p>
        </p:txBody>
      </p:sp>
      <p:pic>
        <p:nvPicPr>
          <p:cNvPr id="5" name="Zástupný symbol pro obsah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1403"/>
          <a:stretch/>
        </p:blipFill>
        <p:spPr>
          <a:xfrm>
            <a:off x="755576" y="1927989"/>
            <a:ext cx="3765610" cy="2326073"/>
          </a:xfrm>
        </p:spPr>
      </p:pic>
      <p:pic>
        <p:nvPicPr>
          <p:cNvPr id="6" name="Obrázek 5"/>
          <p:cNvPicPr>
            <a:picLocks noChangeAspect="1"/>
          </p:cNvPicPr>
          <p:nvPr/>
        </p:nvPicPr>
        <p:blipFill rotWithShape="1">
          <a:blip r:embed="rId3" cstate="print">
            <a:extLst>
              <a:ext uri="{28A0092B-C50C-407E-A947-70E740481C1C}">
                <a14:useLocalDpi xmlns:a14="http://schemas.microsoft.com/office/drawing/2010/main" val="0"/>
              </a:ext>
            </a:extLst>
          </a:blip>
          <a:srcRect l="11387" t="-3735" r="1627" b="-643"/>
          <a:stretch/>
        </p:blipFill>
        <p:spPr>
          <a:xfrm>
            <a:off x="5167141" y="1756638"/>
            <a:ext cx="3869355" cy="2464450"/>
          </a:xfrm>
          <a:prstGeom prst="rect">
            <a:avLst/>
          </a:prstGeom>
        </p:spPr>
      </p:pic>
      <p:pic>
        <p:nvPicPr>
          <p:cNvPr id="7" name="Obrázek 6"/>
          <p:cNvPicPr>
            <a:picLocks noChangeAspect="1"/>
          </p:cNvPicPr>
          <p:nvPr/>
        </p:nvPicPr>
        <p:blipFill rotWithShape="1">
          <a:blip r:embed="rId4" cstate="print">
            <a:extLst>
              <a:ext uri="{28A0092B-C50C-407E-A947-70E740481C1C}">
                <a14:useLocalDpi xmlns:a14="http://schemas.microsoft.com/office/drawing/2010/main" val="0"/>
              </a:ext>
            </a:extLst>
          </a:blip>
          <a:srcRect l="9853" b="9423"/>
          <a:stretch/>
        </p:blipFill>
        <p:spPr>
          <a:xfrm>
            <a:off x="2987824" y="4461585"/>
            <a:ext cx="4612080" cy="1384330"/>
          </a:xfrm>
          <a:prstGeom prst="rect">
            <a:avLst/>
          </a:prstGeom>
        </p:spPr>
      </p:pic>
      <p:sp>
        <p:nvSpPr>
          <p:cNvPr id="8" name="TextovéPole 7"/>
          <p:cNvSpPr txBox="1"/>
          <p:nvPr/>
        </p:nvSpPr>
        <p:spPr>
          <a:xfrm>
            <a:off x="486936" y="1124744"/>
            <a:ext cx="8606250" cy="461665"/>
          </a:xfrm>
          <a:prstGeom prst="rect">
            <a:avLst/>
          </a:prstGeom>
          <a:noFill/>
        </p:spPr>
        <p:txBody>
          <a:bodyPr wrap="square" rtlCol="0">
            <a:spAutoFit/>
          </a:bodyPr>
          <a:lstStyle/>
          <a:p>
            <a:pPr eaLnBrk="1" fontAlgn="auto" hangingPunct="1">
              <a:spcBef>
                <a:spcPts val="0"/>
              </a:spcBef>
              <a:spcAft>
                <a:spcPts val="0"/>
              </a:spcAft>
            </a:pPr>
            <a:r>
              <a:rPr lang="cs-CZ" sz="2400" dirty="0" err="1">
                <a:solidFill>
                  <a:prstClr val="black"/>
                </a:solidFill>
                <a:latin typeface="Calibri"/>
              </a:rPr>
              <a:t>Goal</a:t>
            </a:r>
            <a:r>
              <a:rPr lang="cs-CZ" sz="2400" dirty="0">
                <a:solidFill>
                  <a:prstClr val="black"/>
                </a:solidFill>
                <a:latin typeface="Calibri"/>
              </a:rPr>
              <a:t>: </a:t>
            </a:r>
            <a:r>
              <a:rPr lang="cs-CZ" sz="2400" dirty="0" err="1">
                <a:solidFill>
                  <a:prstClr val="black"/>
                </a:solidFill>
                <a:latin typeface="Calibri"/>
              </a:rPr>
              <a:t>Sufficient</a:t>
            </a:r>
            <a:r>
              <a:rPr lang="cs-CZ" sz="2400" dirty="0">
                <a:solidFill>
                  <a:prstClr val="black"/>
                </a:solidFill>
                <a:latin typeface="Calibri"/>
              </a:rPr>
              <a:t> </a:t>
            </a:r>
            <a:r>
              <a:rPr lang="cs-CZ" sz="2400" dirty="0" err="1">
                <a:solidFill>
                  <a:prstClr val="black"/>
                </a:solidFill>
                <a:latin typeface="Calibri"/>
              </a:rPr>
              <a:t>for</a:t>
            </a:r>
            <a:r>
              <a:rPr lang="cs-CZ" sz="2400" dirty="0">
                <a:solidFill>
                  <a:prstClr val="black"/>
                </a:solidFill>
                <a:latin typeface="Calibri"/>
              </a:rPr>
              <a:t> </a:t>
            </a:r>
            <a:r>
              <a:rPr lang="cs-CZ" sz="2400" dirty="0" err="1">
                <a:solidFill>
                  <a:prstClr val="black"/>
                </a:solidFill>
                <a:latin typeface="Calibri"/>
              </a:rPr>
              <a:t>intracellular</a:t>
            </a:r>
            <a:r>
              <a:rPr lang="cs-CZ" sz="2400" dirty="0">
                <a:solidFill>
                  <a:prstClr val="black"/>
                </a:solidFill>
                <a:latin typeface="Calibri"/>
              </a:rPr>
              <a:t> </a:t>
            </a:r>
            <a:r>
              <a:rPr lang="cs-CZ" sz="2400" dirty="0" err="1">
                <a:solidFill>
                  <a:prstClr val="black"/>
                </a:solidFill>
                <a:latin typeface="Calibri"/>
              </a:rPr>
              <a:t>markers</a:t>
            </a:r>
            <a:r>
              <a:rPr lang="cs-CZ" sz="2400" dirty="0">
                <a:solidFill>
                  <a:prstClr val="black"/>
                </a:solidFill>
                <a:latin typeface="Calibri"/>
              </a:rPr>
              <a:t>, </a:t>
            </a:r>
            <a:r>
              <a:rPr lang="cs-CZ" sz="2400" dirty="0" err="1">
                <a:solidFill>
                  <a:prstClr val="black"/>
                </a:solidFill>
                <a:latin typeface="Calibri"/>
              </a:rPr>
              <a:t>gentle</a:t>
            </a:r>
            <a:r>
              <a:rPr lang="cs-CZ" sz="2400" dirty="0">
                <a:solidFill>
                  <a:prstClr val="black"/>
                </a:solidFill>
                <a:latin typeface="Calibri"/>
              </a:rPr>
              <a:t> </a:t>
            </a:r>
            <a:r>
              <a:rPr lang="cs-CZ" sz="2400" dirty="0" err="1">
                <a:solidFill>
                  <a:prstClr val="black"/>
                </a:solidFill>
                <a:latin typeface="Calibri"/>
              </a:rPr>
              <a:t>for</a:t>
            </a:r>
            <a:r>
              <a:rPr lang="cs-CZ" sz="2400" dirty="0">
                <a:solidFill>
                  <a:prstClr val="black"/>
                </a:solidFill>
                <a:latin typeface="Calibri"/>
              </a:rPr>
              <a:t> </a:t>
            </a:r>
            <a:r>
              <a:rPr lang="cs-CZ" sz="2400" dirty="0" err="1">
                <a:solidFill>
                  <a:prstClr val="black"/>
                </a:solidFill>
                <a:latin typeface="Calibri"/>
              </a:rPr>
              <a:t>surface</a:t>
            </a:r>
            <a:r>
              <a:rPr lang="cs-CZ" sz="2400" dirty="0">
                <a:solidFill>
                  <a:prstClr val="black"/>
                </a:solidFill>
                <a:latin typeface="Calibri"/>
              </a:rPr>
              <a:t> </a:t>
            </a:r>
            <a:r>
              <a:rPr lang="cs-CZ" sz="2400" dirty="0" err="1">
                <a:solidFill>
                  <a:prstClr val="black"/>
                </a:solidFill>
                <a:latin typeface="Calibri"/>
              </a:rPr>
              <a:t>markers</a:t>
            </a:r>
            <a:endParaRPr lang="en-GB" sz="2400" dirty="0">
              <a:solidFill>
                <a:prstClr val="black"/>
              </a:solidFill>
              <a:latin typeface="Calibri"/>
            </a:endParaRPr>
          </a:p>
        </p:txBody>
      </p:sp>
      <p:sp>
        <p:nvSpPr>
          <p:cNvPr id="9" name="TextovéPole 8"/>
          <p:cNvSpPr txBox="1"/>
          <p:nvPr/>
        </p:nvSpPr>
        <p:spPr>
          <a:xfrm>
            <a:off x="6119664" y="1556792"/>
            <a:ext cx="3024336" cy="369332"/>
          </a:xfrm>
          <a:prstGeom prst="rect">
            <a:avLst/>
          </a:prstGeom>
          <a:noFill/>
        </p:spPr>
        <p:txBody>
          <a:bodyPr wrap="square" rtlCol="0">
            <a:spAutoFit/>
          </a:bodyPr>
          <a:lstStyle/>
          <a:p>
            <a:pPr eaLnBrk="1" fontAlgn="auto" hangingPunct="1">
              <a:spcBef>
                <a:spcPts val="0"/>
              </a:spcBef>
              <a:spcAft>
                <a:spcPts val="0"/>
              </a:spcAft>
            </a:pPr>
            <a:r>
              <a:rPr lang="cs-CZ" sz="1800" dirty="0">
                <a:solidFill>
                  <a:srgbClr val="92D050"/>
                </a:solidFill>
                <a:latin typeface="Calibri"/>
              </a:rPr>
              <a:t>DNA </a:t>
            </a:r>
            <a:r>
              <a:rPr lang="cs-CZ" sz="1800" dirty="0" err="1">
                <a:solidFill>
                  <a:srgbClr val="92D050"/>
                </a:solidFill>
                <a:latin typeface="Calibri"/>
              </a:rPr>
              <a:t>damage</a:t>
            </a:r>
            <a:r>
              <a:rPr lang="cs-CZ" sz="1800" dirty="0">
                <a:solidFill>
                  <a:srgbClr val="92D050"/>
                </a:solidFill>
                <a:latin typeface="Calibri"/>
              </a:rPr>
              <a:t> – yH2AX</a:t>
            </a:r>
            <a:endParaRPr lang="en-GB" sz="1800" dirty="0">
              <a:solidFill>
                <a:srgbClr val="92D050"/>
              </a:solidFill>
              <a:latin typeface="Calibri"/>
            </a:endParaRPr>
          </a:p>
        </p:txBody>
      </p:sp>
      <p:sp>
        <p:nvSpPr>
          <p:cNvPr id="10" name="TextovéPole 9"/>
          <p:cNvSpPr txBox="1"/>
          <p:nvPr/>
        </p:nvSpPr>
        <p:spPr>
          <a:xfrm>
            <a:off x="1403648" y="1603330"/>
            <a:ext cx="3024336" cy="369332"/>
          </a:xfrm>
          <a:prstGeom prst="rect">
            <a:avLst/>
          </a:prstGeom>
          <a:noFill/>
        </p:spPr>
        <p:txBody>
          <a:bodyPr wrap="square" rtlCol="0">
            <a:spAutoFit/>
          </a:bodyPr>
          <a:lstStyle/>
          <a:p>
            <a:pPr eaLnBrk="1" fontAlgn="auto" hangingPunct="1">
              <a:spcBef>
                <a:spcPts val="0"/>
              </a:spcBef>
              <a:spcAft>
                <a:spcPts val="0"/>
              </a:spcAft>
            </a:pPr>
            <a:r>
              <a:rPr lang="cs-CZ" sz="1800" dirty="0" err="1">
                <a:solidFill>
                  <a:srgbClr val="92D050"/>
                </a:solidFill>
                <a:latin typeface="Calibri"/>
              </a:rPr>
              <a:t>Apoptosis</a:t>
            </a:r>
            <a:r>
              <a:rPr lang="cs-CZ" sz="1800" dirty="0">
                <a:solidFill>
                  <a:srgbClr val="92D050"/>
                </a:solidFill>
                <a:latin typeface="Calibri"/>
              </a:rPr>
              <a:t> - </a:t>
            </a:r>
            <a:r>
              <a:rPr lang="cs-CZ" sz="1800" dirty="0" err="1">
                <a:solidFill>
                  <a:srgbClr val="92D050"/>
                </a:solidFill>
                <a:latin typeface="Calibri"/>
              </a:rPr>
              <a:t>Cleaved</a:t>
            </a:r>
            <a:r>
              <a:rPr lang="cs-CZ" sz="1800" dirty="0">
                <a:solidFill>
                  <a:srgbClr val="92D050"/>
                </a:solidFill>
                <a:latin typeface="Calibri"/>
              </a:rPr>
              <a:t> </a:t>
            </a:r>
            <a:r>
              <a:rPr lang="cs-CZ" sz="1800" dirty="0" err="1">
                <a:solidFill>
                  <a:srgbClr val="92D050"/>
                </a:solidFill>
                <a:latin typeface="Calibri"/>
              </a:rPr>
              <a:t>Caspase</a:t>
            </a:r>
            <a:r>
              <a:rPr lang="cs-CZ" sz="1800" dirty="0">
                <a:solidFill>
                  <a:srgbClr val="92D050"/>
                </a:solidFill>
                <a:latin typeface="Calibri"/>
              </a:rPr>
              <a:t> 3</a:t>
            </a:r>
            <a:endParaRPr lang="en-GB" sz="1800" dirty="0">
              <a:solidFill>
                <a:srgbClr val="92D050"/>
              </a:solidFill>
              <a:latin typeface="Calibri"/>
            </a:endParaRPr>
          </a:p>
        </p:txBody>
      </p:sp>
      <p:sp>
        <p:nvSpPr>
          <p:cNvPr id="11" name="TextovéPole 10"/>
          <p:cNvSpPr txBox="1"/>
          <p:nvPr/>
        </p:nvSpPr>
        <p:spPr>
          <a:xfrm>
            <a:off x="79159" y="4825740"/>
            <a:ext cx="3024336" cy="369332"/>
          </a:xfrm>
          <a:prstGeom prst="rect">
            <a:avLst/>
          </a:prstGeom>
          <a:noFill/>
        </p:spPr>
        <p:txBody>
          <a:bodyPr wrap="square" rtlCol="0">
            <a:spAutoFit/>
          </a:bodyPr>
          <a:lstStyle/>
          <a:p>
            <a:pPr eaLnBrk="1" fontAlgn="auto" hangingPunct="1">
              <a:spcBef>
                <a:spcPts val="0"/>
              </a:spcBef>
              <a:spcAft>
                <a:spcPts val="0"/>
              </a:spcAft>
            </a:pPr>
            <a:r>
              <a:rPr lang="cs-CZ" sz="1800" dirty="0" err="1">
                <a:solidFill>
                  <a:srgbClr val="92D050"/>
                </a:solidFill>
                <a:latin typeface="Calibri"/>
              </a:rPr>
              <a:t>Surface</a:t>
            </a:r>
            <a:r>
              <a:rPr lang="cs-CZ" sz="1800" dirty="0">
                <a:solidFill>
                  <a:srgbClr val="92D050"/>
                </a:solidFill>
                <a:latin typeface="Calibri"/>
              </a:rPr>
              <a:t> </a:t>
            </a:r>
            <a:r>
              <a:rPr lang="cs-CZ" sz="1800" dirty="0" err="1">
                <a:solidFill>
                  <a:srgbClr val="92D050"/>
                </a:solidFill>
                <a:latin typeface="Calibri"/>
              </a:rPr>
              <a:t>marker</a:t>
            </a:r>
            <a:r>
              <a:rPr lang="cs-CZ" sz="1800" dirty="0">
                <a:solidFill>
                  <a:srgbClr val="92D050"/>
                </a:solidFill>
                <a:latin typeface="Calibri"/>
              </a:rPr>
              <a:t> – Trop-2</a:t>
            </a:r>
            <a:endParaRPr lang="en-GB" sz="1800" dirty="0">
              <a:solidFill>
                <a:srgbClr val="92D050"/>
              </a:solidFill>
              <a:latin typeface="Calibri"/>
            </a:endParaRPr>
          </a:p>
        </p:txBody>
      </p:sp>
      <p:sp>
        <p:nvSpPr>
          <p:cNvPr id="3" name="TextovéPole 2"/>
          <p:cNvSpPr txBox="1"/>
          <p:nvPr/>
        </p:nvSpPr>
        <p:spPr>
          <a:xfrm>
            <a:off x="3156992" y="5845914"/>
            <a:ext cx="1054968" cy="261610"/>
          </a:xfrm>
          <a:prstGeom prst="rect">
            <a:avLst/>
          </a:prstGeom>
          <a:noFill/>
        </p:spPr>
        <p:txBody>
          <a:bodyPr wrap="square" rtlCol="0">
            <a:spAutoFit/>
          </a:bodyPr>
          <a:lstStyle/>
          <a:p>
            <a:pPr eaLnBrk="1" fontAlgn="auto" hangingPunct="1">
              <a:spcBef>
                <a:spcPts val="0"/>
              </a:spcBef>
              <a:spcAft>
                <a:spcPts val="0"/>
              </a:spcAft>
            </a:pPr>
            <a:r>
              <a:rPr lang="cs-CZ" sz="1100" dirty="0">
                <a:solidFill>
                  <a:prstClr val="black"/>
                </a:solidFill>
                <a:latin typeface="Calibri"/>
              </a:rPr>
              <a:t>Trop-2 BV421</a:t>
            </a:r>
            <a:endParaRPr lang="en-GB" sz="1100" dirty="0">
              <a:solidFill>
                <a:prstClr val="black"/>
              </a:solidFill>
              <a:latin typeface="Calibri"/>
            </a:endParaRPr>
          </a:p>
        </p:txBody>
      </p:sp>
      <p:sp>
        <p:nvSpPr>
          <p:cNvPr id="12" name="TextovéPole 11"/>
          <p:cNvSpPr txBox="1"/>
          <p:nvPr/>
        </p:nvSpPr>
        <p:spPr>
          <a:xfrm>
            <a:off x="4381128" y="5845914"/>
            <a:ext cx="1054968" cy="261610"/>
          </a:xfrm>
          <a:prstGeom prst="rect">
            <a:avLst/>
          </a:prstGeom>
          <a:noFill/>
        </p:spPr>
        <p:txBody>
          <a:bodyPr wrap="square" rtlCol="0">
            <a:spAutoFit/>
          </a:bodyPr>
          <a:lstStyle/>
          <a:p>
            <a:pPr eaLnBrk="1" fontAlgn="auto" hangingPunct="1">
              <a:spcBef>
                <a:spcPts val="0"/>
              </a:spcBef>
              <a:spcAft>
                <a:spcPts val="0"/>
              </a:spcAft>
            </a:pPr>
            <a:r>
              <a:rPr lang="cs-CZ" sz="1100" dirty="0">
                <a:solidFill>
                  <a:prstClr val="black"/>
                </a:solidFill>
                <a:latin typeface="Calibri"/>
              </a:rPr>
              <a:t>Trop-2 BV421</a:t>
            </a:r>
            <a:endParaRPr lang="en-GB" sz="1100" dirty="0">
              <a:solidFill>
                <a:prstClr val="black"/>
              </a:solidFill>
              <a:latin typeface="Calibri"/>
            </a:endParaRPr>
          </a:p>
        </p:txBody>
      </p:sp>
      <p:sp>
        <p:nvSpPr>
          <p:cNvPr id="13" name="TextovéPole 12"/>
          <p:cNvSpPr txBox="1"/>
          <p:nvPr/>
        </p:nvSpPr>
        <p:spPr>
          <a:xfrm>
            <a:off x="5440170" y="5856947"/>
            <a:ext cx="1054968" cy="261610"/>
          </a:xfrm>
          <a:prstGeom prst="rect">
            <a:avLst/>
          </a:prstGeom>
          <a:noFill/>
        </p:spPr>
        <p:txBody>
          <a:bodyPr wrap="square" rtlCol="0">
            <a:spAutoFit/>
          </a:bodyPr>
          <a:lstStyle/>
          <a:p>
            <a:pPr eaLnBrk="1" fontAlgn="auto" hangingPunct="1">
              <a:spcBef>
                <a:spcPts val="0"/>
              </a:spcBef>
              <a:spcAft>
                <a:spcPts val="0"/>
              </a:spcAft>
            </a:pPr>
            <a:r>
              <a:rPr lang="cs-CZ" sz="1100" dirty="0">
                <a:solidFill>
                  <a:prstClr val="black"/>
                </a:solidFill>
                <a:latin typeface="Calibri"/>
              </a:rPr>
              <a:t>Trop-2 BV421</a:t>
            </a:r>
            <a:endParaRPr lang="en-GB" sz="1100" dirty="0">
              <a:solidFill>
                <a:prstClr val="black"/>
              </a:solidFill>
              <a:latin typeface="Calibri"/>
            </a:endParaRPr>
          </a:p>
        </p:txBody>
      </p:sp>
      <p:sp>
        <p:nvSpPr>
          <p:cNvPr id="14" name="TextovéPole 13"/>
          <p:cNvSpPr txBox="1"/>
          <p:nvPr/>
        </p:nvSpPr>
        <p:spPr>
          <a:xfrm>
            <a:off x="6664306" y="5856947"/>
            <a:ext cx="1054968" cy="261610"/>
          </a:xfrm>
          <a:prstGeom prst="rect">
            <a:avLst/>
          </a:prstGeom>
          <a:noFill/>
        </p:spPr>
        <p:txBody>
          <a:bodyPr wrap="square" rtlCol="0">
            <a:spAutoFit/>
          </a:bodyPr>
          <a:lstStyle/>
          <a:p>
            <a:pPr eaLnBrk="1" fontAlgn="auto" hangingPunct="1">
              <a:spcBef>
                <a:spcPts val="0"/>
              </a:spcBef>
              <a:spcAft>
                <a:spcPts val="0"/>
              </a:spcAft>
            </a:pPr>
            <a:r>
              <a:rPr lang="cs-CZ" sz="1100" dirty="0">
                <a:solidFill>
                  <a:prstClr val="black"/>
                </a:solidFill>
                <a:latin typeface="Calibri"/>
              </a:rPr>
              <a:t>Trop-2 BV421</a:t>
            </a:r>
            <a:endParaRPr lang="en-GB" sz="1100" dirty="0">
              <a:solidFill>
                <a:prstClr val="black"/>
              </a:solidFill>
              <a:latin typeface="Calibri"/>
            </a:endParaRPr>
          </a:p>
        </p:txBody>
      </p:sp>
      <p:grpSp>
        <p:nvGrpSpPr>
          <p:cNvPr id="4" name="Skupina 3"/>
          <p:cNvGrpSpPr/>
          <p:nvPr/>
        </p:nvGrpSpPr>
        <p:grpSpPr>
          <a:xfrm>
            <a:off x="1043608" y="4221088"/>
            <a:ext cx="3348372" cy="276999"/>
            <a:chOff x="1187624" y="4286137"/>
            <a:chExt cx="3348372" cy="276999"/>
          </a:xfrm>
        </p:grpSpPr>
        <p:sp>
          <p:nvSpPr>
            <p:cNvPr id="16" name="TextovéPole 15"/>
            <p:cNvSpPr txBox="1"/>
            <p:nvPr/>
          </p:nvSpPr>
          <p:spPr>
            <a:xfrm>
              <a:off x="1187624" y="4286137"/>
              <a:ext cx="648072" cy="276999"/>
            </a:xfrm>
            <a:prstGeom prst="rect">
              <a:avLst/>
            </a:prstGeom>
            <a:noFill/>
          </p:spPr>
          <p:txBody>
            <a:bodyPr wrap="square" rtlCol="0">
              <a:spAutoFit/>
            </a:bodyPr>
            <a:lstStyle/>
            <a:p>
              <a:pPr eaLnBrk="1" fontAlgn="auto" hangingPunct="1">
                <a:spcBef>
                  <a:spcPts val="0"/>
                </a:spcBef>
                <a:spcAft>
                  <a:spcPts val="0"/>
                </a:spcAft>
              </a:pPr>
              <a:r>
                <a:rPr lang="cs-CZ" dirty="0">
                  <a:solidFill>
                    <a:srgbClr val="FF0000"/>
                  </a:solidFill>
                  <a:latin typeface="Calibri"/>
                </a:rPr>
                <a:t>85,9 %</a:t>
              </a:r>
              <a:endParaRPr lang="en-GB" dirty="0">
                <a:solidFill>
                  <a:srgbClr val="FF0000"/>
                </a:solidFill>
                <a:latin typeface="Calibri"/>
              </a:endParaRPr>
            </a:p>
          </p:txBody>
        </p:sp>
        <p:sp>
          <p:nvSpPr>
            <p:cNvPr id="17" name="TextovéPole 16"/>
            <p:cNvSpPr txBox="1"/>
            <p:nvPr/>
          </p:nvSpPr>
          <p:spPr>
            <a:xfrm>
              <a:off x="2123728" y="4286137"/>
              <a:ext cx="648072" cy="276999"/>
            </a:xfrm>
            <a:prstGeom prst="rect">
              <a:avLst/>
            </a:prstGeom>
            <a:noFill/>
          </p:spPr>
          <p:txBody>
            <a:bodyPr wrap="square" rtlCol="0">
              <a:spAutoFit/>
            </a:bodyPr>
            <a:lstStyle/>
            <a:p>
              <a:pPr eaLnBrk="1" fontAlgn="auto" hangingPunct="1">
                <a:spcBef>
                  <a:spcPts val="0"/>
                </a:spcBef>
                <a:spcAft>
                  <a:spcPts val="0"/>
                </a:spcAft>
              </a:pPr>
              <a:r>
                <a:rPr lang="cs-CZ" dirty="0">
                  <a:solidFill>
                    <a:srgbClr val="FF0000"/>
                  </a:solidFill>
                  <a:latin typeface="Calibri"/>
                </a:rPr>
                <a:t>75,6 %</a:t>
              </a:r>
              <a:endParaRPr lang="en-GB" dirty="0">
                <a:solidFill>
                  <a:srgbClr val="FF0000"/>
                </a:solidFill>
                <a:latin typeface="Calibri"/>
              </a:endParaRPr>
            </a:p>
          </p:txBody>
        </p:sp>
        <p:sp>
          <p:nvSpPr>
            <p:cNvPr id="18" name="TextovéPole 17"/>
            <p:cNvSpPr txBox="1"/>
            <p:nvPr/>
          </p:nvSpPr>
          <p:spPr>
            <a:xfrm>
              <a:off x="3036404" y="4286137"/>
              <a:ext cx="648072" cy="276999"/>
            </a:xfrm>
            <a:prstGeom prst="rect">
              <a:avLst/>
            </a:prstGeom>
            <a:noFill/>
          </p:spPr>
          <p:txBody>
            <a:bodyPr wrap="square" rtlCol="0">
              <a:spAutoFit/>
            </a:bodyPr>
            <a:lstStyle/>
            <a:p>
              <a:pPr eaLnBrk="1" fontAlgn="auto" hangingPunct="1">
                <a:spcBef>
                  <a:spcPts val="0"/>
                </a:spcBef>
                <a:spcAft>
                  <a:spcPts val="0"/>
                </a:spcAft>
              </a:pPr>
              <a:r>
                <a:rPr lang="cs-CZ" dirty="0">
                  <a:solidFill>
                    <a:srgbClr val="FF0000"/>
                  </a:solidFill>
                  <a:latin typeface="Calibri"/>
                </a:rPr>
                <a:t>75,3 %</a:t>
              </a:r>
              <a:endParaRPr lang="en-GB" dirty="0">
                <a:solidFill>
                  <a:srgbClr val="FF0000"/>
                </a:solidFill>
                <a:latin typeface="Calibri"/>
              </a:endParaRPr>
            </a:p>
          </p:txBody>
        </p:sp>
        <p:sp>
          <p:nvSpPr>
            <p:cNvPr id="19" name="TextovéPole 18"/>
            <p:cNvSpPr txBox="1"/>
            <p:nvPr/>
          </p:nvSpPr>
          <p:spPr>
            <a:xfrm>
              <a:off x="3887924" y="4286137"/>
              <a:ext cx="648072" cy="276999"/>
            </a:xfrm>
            <a:prstGeom prst="rect">
              <a:avLst/>
            </a:prstGeom>
            <a:noFill/>
          </p:spPr>
          <p:txBody>
            <a:bodyPr wrap="square" rtlCol="0">
              <a:spAutoFit/>
            </a:bodyPr>
            <a:lstStyle/>
            <a:p>
              <a:pPr eaLnBrk="1" fontAlgn="auto" hangingPunct="1">
                <a:spcBef>
                  <a:spcPts val="0"/>
                </a:spcBef>
                <a:spcAft>
                  <a:spcPts val="0"/>
                </a:spcAft>
              </a:pPr>
              <a:r>
                <a:rPr lang="cs-CZ" dirty="0">
                  <a:solidFill>
                    <a:srgbClr val="FF0000"/>
                  </a:solidFill>
                  <a:latin typeface="Calibri"/>
                </a:rPr>
                <a:t>59,2 %</a:t>
              </a:r>
              <a:endParaRPr lang="en-GB" dirty="0">
                <a:solidFill>
                  <a:srgbClr val="FF0000"/>
                </a:solidFill>
                <a:latin typeface="Calibri"/>
              </a:endParaRPr>
            </a:p>
          </p:txBody>
        </p:sp>
      </p:grpSp>
      <p:sp>
        <p:nvSpPr>
          <p:cNvPr id="20" name="TextovéPole 19"/>
          <p:cNvSpPr txBox="1"/>
          <p:nvPr/>
        </p:nvSpPr>
        <p:spPr>
          <a:xfrm>
            <a:off x="5508104" y="4246713"/>
            <a:ext cx="648072" cy="276999"/>
          </a:xfrm>
          <a:prstGeom prst="rect">
            <a:avLst/>
          </a:prstGeom>
          <a:noFill/>
        </p:spPr>
        <p:txBody>
          <a:bodyPr wrap="square" rtlCol="0">
            <a:spAutoFit/>
          </a:bodyPr>
          <a:lstStyle/>
          <a:p>
            <a:pPr eaLnBrk="1" fontAlgn="auto" hangingPunct="1">
              <a:spcBef>
                <a:spcPts val="0"/>
              </a:spcBef>
              <a:spcAft>
                <a:spcPts val="0"/>
              </a:spcAft>
            </a:pPr>
            <a:r>
              <a:rPr lang="cs-CZ" dirty="0">
                <a:solidFill>
                  <a:srgbClr val="FF0000"/>
                </a:solidFill>
                <a:latin typeface="Calibri"/>
              </a:rPr>
              <a:t>78,8 %</a:t>
            </a:r>
            <a:endParaRPr lang="en-GB" dirty="0">
              <a:solidFill>
                <a:srgbClr val="FF0000"/>
              </a:solidFill>
              <a:latin typeface="Calibri"/>
            </a:endParaRPr>
          </a:p>
        </p:txBody>
      </p:sp>
      <p:sp>
        <p:nvSpPr>
          <p:cNvPr id="21" name="TextovéPole 20"/>
          <p:cNvSpPr txBox="1"/>
          <p:nvPr/>
        </p:nvSpPr>
        <p:spPr>
          <a:xfrm>
            <a:off x="6444208" y="4246713"/>
            <a:ext cx="648072" cy="276999"/>
          </a:xfrm>
          <a:prstGeom prst="rect">
            <a:avLst/>
          </a:prstGeom>
          <a:noFill/>
        </p:spPr>
        <p:txBody>
          <a:bodyPr wrap="square" rtlCol="0">
            <a:spAutoFit/>
          </a:bodyPr>
          <a:lstStyle/>
          <a:p>
            <a:pPr eaLnBrk="1" fontAlgn="auto" hangingPunct="1">
              <a:spcBef>
                <a:spcPts val="0"/>
              </a:spcBef>
              <a:spcAft>
                <a:spcPts val="0"/>
              </a:spcAft>
            </a:pPr>
            <a:r>
              <a:rPr lang="cs-CZ" dirty="0">
                <a:solidFill>
                  <a:srgbClr val="FF0000"/>
                </a:solidFill>
                <a:latin typeface="Calibri"/>
              </a:rPr>
              <a:t>34,6 %</a:t>
            </a:r>
            <a:endParaRPr lang="en-GB" dirty="0">
              <a:solidFill>
                <a:srgbClr val="FF0000"/>
              </a:solidFill>
              <a:latin typeface="Calibri"/>
            </a:endParaRPr>
          </a:p>
        </p:txBody>
      </p:sp>
      <p:sp>
        <p:nvSpPr>
          <p:cNvPr id="22" name="TextovéPole 21"/>
          <p:cNvSpPr txBox="1"/>
          <p:nvPr/>
        </p:nvSpPr>
        <p:spPr>
          <a:xfrm>
            <a:off x="7356884" y="4246713"/>
            <a:ext cx="648072" cy="276999"/>
          </a:xfrm>
          <a:prstGeom prst="rect">
            <a:avLst/>
          </a:prstGeom>
          <a:noFill/>
        </p:spPr>
        <p:txBody>
          <a:bodyPr wrap="square" rtlCol="0">
            <a:spAutoFit/>
          </a:bodyPr>
          <a:lstStyle/>
          <a:p>
            <a:pPr eaLnBrk="1" fontAlgn="auto" hangingPunct="1">
              <a:spcBef>
                <a:spcPts val="0"/>
              </a:spcBef>
              <a:spcAft>
                <a:spcPts val="0"/>
              </a:spcAft>
            </a:pPr>
            <a:r>
              <a:rPr lang="cs-CZ" dirty="0">
                <a:solidFill>
                  <a:srgbClr val="FF0000"/>
                </a:solidFill>
                <a:latin typeface="Calibri"/>
              </a:rPr>
              <a:t>25,9 %</a:t>
            </a:r>
            <a:endParaRPr lang="en-GB" dirty="0">
              <a:solidFill>
                <a:srgbClr val="FF0000"/>
              </a:solidFill>
              <a:latin typeface="Calibri"/>
            </a:endParaRPr>
          </a:p>
        </p:txBody>
      </p:sp>
      <p:sp>
        <p:nvSpPr>
          <p:cNvPr id="23" name="TextovéPole 22"/>
          <p:cNvSpPr txBox="1"/>
          <p:nvPr/>
        </p:nvSpPr>
        <p:spPr>
          <a:xfrm>
            <a:off x="8208404" y="4246713"/>
            <a:ext cx="648072" cy="276999"/>
          </a:xfrm>
          <a:prstGeom prst="rect">
            <a:avLst/>
          </a:prstGeom>
          <a:noFill/>
        </p:spPr>
        <p:txBody>
          <a:bodyPr wrap="square" rtlCol="0">
            <a:spAutoFit/>
          </a:bodyPr>
          <a:lstStyle/>
          <a:p>
            <a:pPr eaLnBrk="1" fontAlgn="auto" hangingPunct="1">
              <a:spcBef>
                <a:spcPts val="0"/>
              </a:spcBef>
              <a:spcAft>
                <a:spcPts val="0"/>
              </a:spcAft>
            </a:pPr>
            <a:r>
              <a:rPr lang="cs-CZ" dirty="0">
                <a:solidFill>
                  <a:srgbClr val="FF0000"/>
                </a:solidFill>
                <a:latin typeface="Calibri"/>
              </a:rPr>
              <a:t>19,5 %</a:t>
            </a:r>
            <a:endParaRPr lang="en-GB" dirty="0">
              <a:solidFill>
                <a:srgbClr val="FF0000"/>
              </a:solidFill>
              <a:latin typeface="Calibri"/>
            </a:endParaRPr>
          </a:p>
        </p:txBody>
      </p:sp>
      <p:sp>
        <p:nvSpPr>
          <p:cNvPr id="32" name="TextovéPole 31"/>
          <p:cNvSpPr txBox="1"/>
          <p:nvPr/>
        </p:nvSpPr>
        <p:spPr>
          <a:xfrm>
            <a:off x="3371292" y="6093296"/>
            <a:ext cx="648072" cy="276999"/>
          </a:xfrm>
          <a:prstGeom prst="rect">
            <a:avLst/>
          </a:prstGeom>
          <a:noFill/>
        </p:spPr>
        <p:txBody>
          <a:bodyPr wrap="square" rtlCol="0">
            <a:spAutoFit/>
          </a:bodyPr>
          <a:lstStyle/>
          <a:p>
            <a:pPr eaLnBrk="1" fontAlgn="auto" hangingPunct="1">
              <a:spcBef>
                <a:spcPts val="0"/>
              </a:spcBef>
              <a:spcAft>
                <a:spcPts val="0"/>
              </a:spcAft>
            </a:pPr>
            <a:r>
              <a:rPr lang="cs-CZ" dirty="0">
                <a:solidFill>
                  <a:srgbClr val="FF0000"/>
                </a:solidFill>
                <a:latin typeface="Calibri"/>
              </a:rPr>
              <a:t>92,0 %</a:t>
            </a:r>
            <a:endParaRPr lang="en-GB" dirty="0">
              <a:solidFill>
                <a:srgbClr val="FF0000"/>
              </a:solidFill>
              <a:latin typeface="Calibri"/>
            </a:endParaRPr>
          </a:p>
        </p:txBody>
      </p:sp>
      <p:sp>
        <p:nvSpPr>
          <p:cNvPr id="33" name="TextovéPole 32"/>
          <p:cNvSpPr txBox="1"/>
          <p:nvPr/>
        </p:nvSpPr>
        <p:spPr>
          <a:xfrm>
            <a:off x="4572000" y="6093296"/>
            <a:ext cx="648072" cy="276999"/>
          </a:xfrm>
          <a:prstGeom prst="rect">
            <a:avLst/>
          </a:prstGeom>
          <a:noFill/>
        </p:spPr>
        <p:txBody>
          <a:bodyPr wrap="square" rtlCol="0">
            <a:spAutoFit/>
          </a:bodyPr>
          <a:lstStyle/>
          <a:p>
            <a:pPr eaLnBrk="1" fontAlgn="auto" hangingPunct="1">
              <a:spcBef>
                <a:spcPts val="0"/>
              </a:spcBef>
              <a:spcAft>
                <a:spcPts val="0"/>
              </a:spcAft>
            </a:pPr>
            <a:r>
              <a:rPr lang="cs-CZ" dirty="0">
                <a:solidFill>
                  <a:srgbClr val="FF0000"/>
                </a:solidFill>
                <a:latin typeface="Calibri"/>
              </a:rPr>
              <a:t>75,2 %</a:t>
            </a:r>
            <a:endParaRPr lang="en-GB" dirty="0">
              <a:solidFill>
                <a:srgbClr val="FF0000"/>
              </a:solidFill>
              <a:latin typeface="Calibri"/>
            </a:endParaRPr>
          </a:p>
        </p:txBody>
      </p:sp>
      <p:sp>
        <p:nvSpPr>
          <p:cNvPr id="34" name="TextovéPole 33"/>
          <p:cNvSpPr txBox="1"/>
          <p:nvPr/>
        </p:nvSpPr>
        <p:spPr>
          <a:xfrm>
            <a:off x="5652120" y="6093296"/>
            <a:ext cx="648072" cy="276999"/>
          </a:xfrm>
          <a:prstGeom prst="rect">
            <a:avLst/>
          </a:prstGeom>
          <a:noFill/>
        </p:spPr>
        <p:txBody>
          <a:bodyPr wrap="square" rtlCol="0">
            <a:spAutoFit/>
          </a:bodyPr>
          <a:lstStyle/>
          <a:p>
            <a:pPr eaLnBrk="1" fontAlgn="auto" hangingPunct="1">
              <a:spcBef>
                <a:spcPts val="0"/>
              </a:spcBef>
              <a:spcAft>
                <a:spcPts val="0"/>
              </a:spcAft>
            </a:pPr>
            <a:r>
              <a:rPr lang="cs-CZ" dirty="0">
                <a:solidFill>
                  <a:srgbClr val="FF0000"/>
                </a:solidFill>
                <a:latin typeface="Calibri"/>
              </a:rPr>
              <a:t>80, 8 %</a:t>
            </a:r>
            <a:endParaRPr lang="en-GB" dirty="0">
              <a:solidFill>
                <a:srgbClr val="FF0000"/>
              </a:solidFill>
              <a:latin typeface="Calibri"/>
            </a:endParaRPr>
          </a:p>
        </p:txBody>
      </p:sp>
      <p:sp>
        <p:nvSpPr>
          <p:cNvPr id="35" name="TextovéPole 34"/>
          <p:cNvSpPr txBox="1"/>
          <p:nvPr/>
        </p:nvSpPr>
        <p:spPr>
          <a:xfrm>
            <a:off x="6876256" y="6093296"/>
            <a:ext cx="648072" cy="276999"/>
          </a:xfrm>
          <a:prstGeom prst="rect">
            <a:avLst/>
          </a:prstGeom>
          <a:noFill/>
        </p:spPr>
        <p:txBody>
          <a:bodyPr wrap="square" rtlCol="0">
            <a:spAutoFit/>
          </a:bodyPr>
          <a:lstStyle/>
          <a:p>
            <a:pPr eaLnBrk="1" fontAlgn="auto" hangingPunct="1">
              <a:spcBef>
                <a:spcPts val="0"/>
              </a:spcBef>
              <a:spcAft>
                <a:spcPts val="0"/>
              </a:spcAft>
            </a:pPr>
            <a:r>
              <a:rPr lang="cs-CZ" dirty="0">
                <a:solidFill>
                  <a:srgbClr val="FF0000"/>
                </a:solidFill>
                <a:latin typeface="Calibri"/>
              </a:rPr>
              <a:t>83,8%</a:t>
            </a:r>
            <a:endParaRPr lang="en-GB" dirty="0">
              <a:solidFill>
                <a:srgbClr val="FF0000"/>
              </a:solidFill>
              <a:latin typeface="Calibri"/>
            </a:endParaRPr>
          </a:p>
        </p:txBody>
      </p:sp>
      <p:sp>
        <p:nvSpPr>
          <p:cNvPr id="36" name="TextovéPole 35"/>
          <p:cNvSpPr txBox="1"/>
          <p:nvPr/>
        </p:nvSpPr>
        <p:spPr>
          <a:xfrm>
            <a:off x="232871" y="6269046"/>
            <a:ext cx="8606250" cy="400110"/>
          </a:xfrm>
          <a:prstGeom prst="rect">
            <a:avLst/>
          </a:prstGeom>
          <a:noFill/>
        </p:spPr>
        <p:txBody>
          <a:bodyPr wrap="square" rtlCol="0">
            <a:spAutoFit/>
          </a:bodyPr>
          <a:lstStyle/>
          <a:p>
            <a:pPr eaLnBrk="1" fontAlgn="auto" hangingPunct="1">
              <a:spcBef>
                <a:spcPts val="0"/>
              </a:spcBef>
              <a:spcAft>
                <a:spcPts val="0"/>
              </a:spcAft>
            </a:pPr>
            <a:r>
              <a:rPr lang="cs-CZ" sz="2000" dirty="0" err="1">
                <a:solidFill>
                  <a:prstClr val="black"/>
                </a:solidFill>
                <a:latin typeface="Calibri"/>
              </a:rPr>
              <a:t>The</a:t>
            </a:r>
            <a:r>
              <a:rPr lang="cs-CZ" sz="2000" dirty="0">
                <a:solidFill>
                  <a:prstClr val="black"/>
                </a:solidFill>
                <a:latin typeface="Calibri"/>
              </a:rPr>
              <a:t> </a:t>
            </a:r>
            <a:r>
              <a:rPr lang="cs-CZ" sz="2000" dirty="0" err="1">
                <a:solidFill>
                  <a:prstClr val="black"/>
                </a:solidFill>
                <a:latin typeface="Calibri"/>
              </a:rPr>
              <a:t>best</a:t>
            </a:r>
            <a:r>
              <a:rPr lang="cs-CZ" sz="2000" dirty="0">
                <a:solidFill>
                  <a:prstClr val="black"/>
                </a:solidFill>
                <a:latin typeface="Calibri"/>
              </a:rPr>
              <a:t> </a:t>
            </a:r>
            <a:r>
              <a:rPr lang="cs-CZ" sz="2000" dirty="0" err="1">
                <a:solidFill>
                  <a:prstClr val="black"/>
                </a:solidFill>
                <a:latin typeface="Calibri"/>
              </a:rPr>
              <a:t>solution</a:t>
            </a:r>
            <a:r>
              <a:rPr lang="cs-CZ" sz="2000" dirty="0">
                <a:solidFill>
                  <a:prstClr val="black"/>
                </a:solidFill>
                <a:latin typeface="Calibri"/>
              </a:rPr>
              <a:t>: 0,25% Triton x-100</a:t>
            </a:r>
            <a:endParaRPr lang="en-GB" sz="2000" dirty="0">
              <a:solidFill>
                <a:prstClr val="black"/>
              </a:solidFill>
              <a:latin typeface="Calibri"/>
            </a:endParaRPr>
          </a:p>
        </p:txBody>
      </p:sp>
      <p:sp>
        <p:nvSpPr>
          <p:cNvPr id="37" name="Rámeček 36"/>
          <p:cNvSpPr/>
          <p:nvPr/>
        </p:nvSpPr>
        <p:spPr>
          <a:xfrm>
            <a:off x="773832" y="2036770"/>
            <a:ext cx="1008112" cy="2680474"/>
          </a:xfrm>
          <a:prstGeom prst="frame">
            <a:avLst>
              <a:gd name="adj1" fmla="val 4102"/>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a:solidFill>
                <a:prstClr val="black"/>
              </a:solidFill>
            </a:endParaRPr>
          </a:p>
        </p:txBody>
      </p:sp>
      <p:sp>
        <p:nvSpPr>
          <p:cNvPr id="38" name="Rámeček 37"/>
          <p:cNvSpPr/>
          <p:nvPr/>
        </p:nvSpPr>
        <p:spPr>
          <a:xfrm>
            <a:off x="5186223" y="1826098"/>
            <a:ext cx="1008112" cy="2680474"/>
          </a:xfrm>
          <a:prstGeom prst="frame">
            <a:avLst>
              <a:gd name="adj1" fmla="val 4102"/>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a:solidFill>
                <a:prstClr val="black"/>
              </a:solidFill>
            </a:endParaRPr>
          </a:p>
        </p:txBody>
      </p:sp>
      <p:sp>
        <p:nvSpPr>
          <p:cNvPr id="39" name="Rámeček 38"/>
          <p:cNvSpPr/>
          <p:nvPr/>
        </p:nvSpPr>
        <p:spPr>
          <a:xfrm>
            <a:off x="2949782" y="4595210"/>
            <a:ext cx="1266252" cy="1775085"/>
          </a:xfrm>
          <a:prstGeom prst="frame">
            <a:avLst>
              <a:gd name="adj1" fmla="val 4102"/>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a:solidFill>
                <a:prstClr val="black"/>
              </a:solidFill>
            </a:endParaRPr>
          </a:p>
        </p:txBody>
      </p:sp>
      <p:sp>
        <p:nvSpPr>
          <p:cNvPr id="41" name="TextovéPole 40"/>
          <p:cNvSpPr txBox="1"/>
          <p:nvPr/>
        </p:nvSpPr>
        <p:spPr>
          <a:xfrm>
            <a:off x="-26992" y="2441424"/>
            <a:ext cx="827207" cy="338554"/>
          </a:xfrm>
          <a:prstGeom prst="rect">
            <a:avLst/>
          </a:prstGeom>
          <a:noFill/>
        </p:spPr>
        <p:txBody>
          <a:bodyPr wrap="square" rtlCol="0">
            <a:spAutoFit/>
          </a:bodyPr>
          <a:lstStyle/>
          <a:p>
            <a:pPr eaLnBrk="1" fontAlgn="auto" hangingPunct="1">
              <a:spcBef>
                <a:spcPts val="0"/>
              </a:spcBef>
              <a:spcAft>
                <a:spcPts val="0"/>
              </a:spcAft>
            </a:pPr>
            <a:r>
              <a:rPr lang="cs-CZ" sz="1600" dirty="0">
                <a:solidFill>
                  <a:prstClr val="black"/>
                </a:solidFill>
                <a:latin typeface="Calibri"/>
              </a:rPr>
              <a:t>DMSO</a:t>
            </a:r>
            <a:endParaRPr lang="en-GB" sz="1800" dirty="0">
              <a:solidFill>
                <a:prstClr val="black"/>
              </a:solidFill>
              <a:latin typeface="Calibri"/>
            </a:endParaRPr>
          </a:p>
        </p:txBody>
      </p:sp>
      <p:sp>
        <p:nvSpPr>
          <p:cNvPr id="42" name="TextovéPole 41"/>
          <p:cNvSpPr txBox="1"/>
          <p:nvPr/>
        </p:nvSpPr>
        <p:spPr>
          <a:xfrm>
            <a:off x="-36512" y="3465457"/>
            <a:ext cx="1080120" cy="338554"/>
          </a:xfrm>
          <a:prstGeom prst="rect">
            <a:avLst/>
          </a:prstGeom>
          <a:noFill/>
        </p:spPr>
        <p:txBody>
          <a:bodyPr wrap="square" rtlCol="0">
            <a:spAutoFit/>
          </a:bodyPr>
          <a:lstStyle/>
          <a:p>
            <a:pPr eaLnBrk="1" fontAlgn="auto" hangingPunct="1">
              <a:spcBef>
                <a:spcPts val="0"/>
              </a:spcBef>
              <a:spcAft>
                <a:spcPts val="0"/>
              </a:spcAft>
            </a:pPr>
            <a:r>
              <a:rPr lang="cs-CZ" sz="1600" dirty="0">
                <a:solidFill>
                  <a:prstClr val="black"/>
                </a:solidFill>
                <a:latin typeface="Calibri"/>
              </a:rPr>
              <a:t>MG-132</a:t>
            </a:r>
            <a:endParaRPr lang="en-GB" sz="1800" dirty="0">
              <a:solidFill>
                <a:prstClr val="black"/>
              </a:solidFill>
              <a:latin typeface="Calibri"/>
            </a:endParaRPr>
          </a:p>
        </p:txBody>
      </p:sp>
      <p:sp>
        <p:nvSpPr>
          <p:cNvPr id="43" name="TextovéPole 42"/>
          <p:cNvSpPr txBox="1"/>
          <p:nvPr/>
        </p:nvSpPr>
        <p:spPr>
          <a:xfrm>
            <a:off x="4394585" y="3418584"/>
            <a:ext cx="1080120" cy="338554"/>
          </a:xfrm>
          <a:prstGeom prst="rect">
            <a:avLst/>
          </a:prstGeom>
          <a:noFill/>
        </p:spPr>
        <p:txBody>
          <a:bodyPr wrap="square" rtlCol="0">
            <a:spAutoFit/>
          </a:bodyPr>
          <a:lstStyle/>
          <a:p>
            <a:pPr eaLnBrk="1" fontAlgn="auto" hangingPunct="1">
              <a:spcBef>
                <a:spcPts val="0"/>
              </a:spcBef>
              <a:spcAft>
                <a:spcPts val="0"/>
              </a:spcAft>
            </a:pPr>
            <a:r>
              <a:rPr lang="cs-CZ" sz="1600" dirty="0">
                <a:solidFill>
                  <a:prstClr val="black"/>
                </a:solidFill>
                <a:latin typeface="Calibri"/>
              </a:rPr>
              <a:t>MG-132</a:t>
            </a:r>
            <a:endParaRPr lang="en-GB" sz="1800" dirty="0">
              <a:solidFill>
                <a:prstClr val="black"/>
              </a:solidFill>
              <a:latin typeface="Calibri"/>
            </a:endParaRPr>
          </a:p>
        </p:txBody>
      </p:sp>
      <p:sp>
        <p:nvSpPr>
          <p:cNvPr id="44" name="TextovéPole 43"/>
          <p:cNvSpPr txBox="1"/>
          <p:nvPr/>
        </p:nvSpPr>
        <p:spPr>
          <a:xfrm>
            <a:off x="4462972" y="2420888"/>
            <a:ext cx="1080120" cy="338554"/>
          </a:xfrm>
          <a:prstGeom prst="rect">
            <a:avLst/>
          </a:prstGeom>
          <a:noFill/>
        </p:spPr>
        <p:txBody>
          <a:bodyPr wrap="square" rtlCol="0">
            <a:spAutoFit/>
          </a:bodyPr>
          <a:lstStyle/>
          <a:p>
            <a:pPr eaLnBrk="1" fontAlgn="auto" hangingPunct="1">
              <a:spcBef>
                <a:spcPts val="0"/>
              </a:spcBef>
              <a:spcAft>
                <a:spcPts val="0"/>
              </a:spcAft>
            </a:pPr>
            <a:r>
              <a:rPr lang="cs-CZ" sz="1600" dirty="0">
                <a:solidFill>
                  <a:prstClr val="black"/>
                </a:solidFill>
                <a:latin typeface="Calibri"/>
              </a:rPr>
              <a:t>DMSO</a:t>
            </a:r>
            <a:endParaRPr lang="en-GB" sz="1800" dirty="0">
              <a:solidFill>
                <a:prstClr val="black"/>
              </a:solidFill>
              <a:latin typeface="Calibri"/>
            </a:endParaRPr>
          </a:p>
        </p:txBody>
      </p:sp>
      <p:sp>
        <p:nvSpPr>
          <p:cNvPr id="45" name="TextovéPole 44"/>
          <p:cNvSpPr txBox="1"/>
          <p:nvPr/>
        </p:nvSpPr>
        <p:spPr>
          <a:xfrm>
            <a:off x="2122575" y="5104460"/>
            <a:ext cx="827207" cy="338554"/>
          </a:xfrm>
          <a:prstGeom prst="rect">
            <a:avLst/>
          </a:prstGeom>
          <a:noFill/>
        </p:spPr>
        <p:txBody>
          <a:bodyPr wrap="square" rtlCol="0">
            <a:spAutoFit/>
          </a:bodyPr>
          <a:lstStyle/>
          <a:p>
            <a:pPr eaLnBrk="1" fontAlgn="auto" hangingPunct="1">
              <a:spcBef>
                <a:spcPts val="0"/>
              </a:spcBef>
              <a:spcAft>
                <a:spcPts val="0"/>
              </a:spcAft>
            </a:pPr>
            <a:r>
              <a:rPr lang="cs-CZ" sz="1600" dirty="0">
                <a:solidFill>
                  <a:prstClr val="black"/>
                </a:solidFill>
                <a:latin typeface="Calibri"/>
              </a:rPr>
              <a:t>DMSO</a:t>
            </a:r>
            <a:endParaRPr lang="en-GB" sz="1800" dirty="0">
              <a:solidFill>
                <a:prstClr val="black"/>
              </a:solidFill>
              <a:latin typeface="Calibri"/>
            </a:endParaRPr>
          </a:p>
        </p:txBody>
      </p:sp>
    </p:spTree>
    <p:extLst>
      <p:ext uri="{BB962C8B-B14F-4D97-AF65-F5344CB8AC3E}">
        <p14:creationId xmlns:p14="http://schemas.microsoft.com/office/powerpoint/2010/main" val="306607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animBg="1"/>
      <p:bldP spid="38" grpId="0" animBg="1"/>
      <p:bldP spid="39" grpId="0" animBg="1"/>
    </p:bld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30622"/>
            <a:ext cx="8229600" cy="850106"/>
          </a:xfrm>
        </p:spPr>
        <p:txBody>
          <a:bodyPr>
            <a:normAutofit/>
          </a:bodyPr>
          <a:lstStyle/>
          <a:p>
            <a:r>
              <a:rPr lang="cs-CZ" sz="3600" dirty="0"/>
              <a:t>DNA </a:t>
            </a:r>
            <a:r>
              <a:rPr lang="cs-CZ" sz="3600" dirty="0" err="1"/>
              <a:t>stain</a:t>
            </a:r>
            <a:endParaRPr lang="en-GB" sz="3600" dirty="0"/>
          </a:p>
        </p:txBody>
      </p:sp>
      <p:sp>
        <p:nvSpPr>
          <p:cNvPr id="3" name="Zástupný symbol pro obsah 2"/>
          <p:cNvSpPr>
            <a:spLocks noGrp="1"/>
          </p:cNvSpPr>
          <p:nvPr>
            <p:ph idx="1"/>
          </p:nvPr>
        </p:nvSpPr>
        <p:spPr>
          <a:xfrm>
            <a:off x="36512" y="1412777"/>
            <a:ext cx="8650288" cy="3816424"/>
          </a:xfrm>
        </p:spPr>
        <p:txBody>
          <a:bodyPr>
            <a:normAutofit/>
          </a:bodyPr>
          <a:lstStyle/>
          <a:p>
            <a:r>
              <a:rPr lang="cs-CZ" sz="2400" dirty="0"/>
              <a:t>Violet laser 		DAPI, </a:t>
            </a:r>
            <a:r>
              <a:rPr lang="cs-CZ" sz="2400" dirty="0" err="1"/>
              <a:t>Hoechst</a:t>
            </a:r>
            <a:r>
              <a:rPr lang="cs-CZ" sz="2400"/>
              <a:t> 33342</a:t>
            </a:r>
            <a:endParaRPr lang="cs-CZ" sz="2400" dirty="0"/>
          </a:p>
          <a:p>
            <a:pPr marL="0" indent="0">
              <a:buNone/>
            </a:pPr>
            <a:r>
              <a:rPr lang="cs-CZ" sz="2400" dirty="0"/>
              <a:t>			</a:t>
            </a:r>
            <a:r>
              <a:rPr lang="cs-CZ" sz="2400" dirty="0" err="1"/>
              <a:t>FxCycle</a:t>
            </a:r>
            <a:r>
              <a:rPr lang="cs-CZ" sz="2400" dirty="0"/>
              <a:t> Violet, …</a:t>
            </a:r>
          </a:p>
          <a:p>
            <a:endParaRPr lang="cs-CZ" sz="2400" dirty="0"/>
          </a:p>
          <a:p>
            <a:r>
              <a:rPr lang="cs-CZ" sz="2400" dirty="0"/>
              <a:t>Blue laser 		</a:t>
            </a:r>
            <a:r>
              <a:rPr lang="cs-CZ" sz="2400" dirty="0" err="1"/>
              <a:t>Vybrant</a:t>
            </a:r>
            <a:r>
              <a:rPr lang="cs-CZ" sz="2400" dirty="0"/>
              <a:t> </a:t>
            </a:r>
            <a:r>
              <a:rPr lang="cs-CZ" sz="2400" dirty="0" err="1"/>
              <a:t>Dyes</a:t>
            </a:r>
            <a:r>
              <a:rPr lang="cs-CZ" sz="2400" dirty="0"/>
              <a:t>, PI, …</a:t>
            </a:r>
          </a:p>
          <a:p>
            <a:endParaRPr lang="cs-CZ" sz="2400" dirty="0"/>
          </a:p>
          <a:p>
            <a:r>
              <a:rPr lang="cs-CZ" sz="2400" dirty="0" err="1"/>
              <a:t>Red</a:t>
            </a:r>
            <a:r>
              <a:rPr lang="cs-CZ" sz="2400" dirty="0"/>
              <a:t> laser		</a:t>
            </a:r>
            <a:r>
              <a:rPr lang="cs-CZ" sz="2400" dirty="0" err="1"/>
              <a:t>FxCycle</a:t>
            </a:r>
            <a:r>
              <a:rPr lang="cs-CZ" sz="2400" dirty="0"/>
              <a:t> Far </a:t>
            </a:r>
            <a:r>
              <a:rPr lang="cs-CZ" sz="2400" dirty="0" err="1"/>
              <a:t>Red</a:t>
            </a:r>
            <a:endParaRPr lang="cs-CZ" sz="2400" dirty="0"/>
          </a:p>
          <a:p>
            <a:pPr marL="457200" lvl="1" indent="0">
              <a:buNone/>
            </a:pPr>
            <a:r>
              <a:rPr lang="cs-CZ" sz="2000" dirty="0"/>
              <a:t>			7-AAD</a:t>
            </a:r>
            <a:endParaRPr lang="en-GB" sz="2000" dirty="0"/>
          </a:p>
        </p:txBody>
      </p:sp>
      <p:pic>
        <p:nvPicPr>
          <p:cNvPr id="5" name="Obrázek 4"/>
          <p:cNvPicPr>
            <a:picLocks noChangeAspect="1"/>
          </p:cNvPicPr>
          <p:nvPr/>
        </p:nvPicPr>
        <p:blipFill rotWithShape="1">
          <a:blip r:embed="rId2"/>
          <a:srcRect l="17718" t="16708" r="30701" b="40591"/>
          <a:stretch/>
        </p:blipFill>
        <p:spPr>
          <a:xfrm>
            <a:off x="6300192" y="1340768"/>
            <a:ext cx="2823525" cy="1314771"/>
          </a:xfrm>
          <a:prstGeom prst="rect">
            <a:avLst/>
          </a:prstGeom>
        </p:spPr>
      </p:pic>
      <p:pic>
        <p:nvPicPr>
          <p:cNvPr id="6" name="Obrázek 5"/>
          <p:cNvPicPr>
            <a:picLocks noChangeAspect="1"/>
          </p:cNvPicPr>
          <p:nvPr/>
        </p:nvPicPr>
        <p:blipFill rotWithShape="1">
          <a:blip r:embed="rId3"/>
          <a:srcRect l="17472" t="19599" r="31341" b="41901"/>
          <a:stretch/>
        </p:blipFill>
        <p:spPr>
          <a:xfrm>
            <a:off x="6301207" y="4112116"/>
            <a:ext cx="2810584" cy="1189093"/>
          </a:xfrm>
          <a:prstGeom prst="rect">
            <a:avLst/>
          </a:prstGeom>
        </p:spPr>
      </p:pic>
      <p:sp>
        <p:nvSpPr>
          <p:cNvPr id="7" name="TextovéPole 6"/>
          <p:cNvSpPr txBox="1"/>
          <p:nvPr/>
        </p:nvSpPr>
        <p:spPr>
          <a:xfrm>
            <a:off x="323528" y="4509120"/>
            <a:ext cx="5130011" cy="1938992"/>
          </a:xfrm>
          <a:prstGeom prst="rect">
            <a:avLst/>
          </a:prstGeom>
          <a:noFill/>
        </p:spPr>
        <p:txBody>
          <a:bodyPr wrap="square" rtlCol="0">
            <a:spAutoFit/>
          </a:bodyPr>
          <a:lstStyle/>
          <a:p>
            <a:pPr eaLnBrk="1" fontAlgn="auto" hangingPunct="1">
              <a:spcBef>
                <a:spcPts val="0"/>
              </a:spcBef>
              <a:spcAft>
                <a:spcPts val="0"/>
              </a:spcAft>
            </a:pPr>
            <a:r>
              <a:rPr lang="en-GB" sz="2400" dirty="0">
                <a:solidFill>
                  <a:prstClr val="black"/>
                </a:solidFill>
                <a:latin typeface="Calibri"/>
              </a:rPr>
              <a:t>Broad spectrum of the dyes </a:t>
            </a:r>
            <a:endParaRPr lang="cs-CZ" sz="2400">
              <a:solidFill>
                <a:prstClr val="black"/>
              </a:solidFill>
              <a:latin typeface="Calibri"/>
            </a:endParaRPr>
          </a:p>
          <a:p>
            <a:pPr eaLnBrk="1" fontAlgn="auto" hangingPunct="1">
              <a:spcBef>
                <a:spcPts val="0"/>
              </a:spcBef>
              <a:spcAft>
                <a:spcPts val="0"/>
              </a:spcAft>
            </a:pPr>
            <a:endParaRPr lang="cs-CZ" sz="2000" dirty="0">
              <a:solidFill>
                <a:prstClr val="black"/>
              </a:solidFill>
              <a:latin typeface="Calibri"/>
            </a:endParaRPr>
          </a:p>
          <a:p>
            <a:pPr eaLnBrk="1" fontAlgn="auto" hangingPunct="1">
              <a:spcBef>
                <a:spcPts val="0"/>
              </a:spcBef>
              <a:spcAft>
                <a:spcPts val="0"/>
              </a:spcAft>
            </a:pPr>
            <a:r>
              <a:rPr lang="en-GB" sz="2400" dirty="0">
                <a:solidFill>
                  <a:srgbClr val="92D050"/>
                </a:solidFill>
                <a:latin typeface="Calibri"/>
              </a:rPr>
              <a:t>Problems:</a:t>
            </a:r>
          </a:p>
          <a:p>
            <a:pPr eaLnBrk="1" fontAlgn="auto" hangingPunct="1">
              <a:spcBef>
                <a:spcPts val="0"/>
              </a:spcBef>
              <a:spcAft>
                <a:spcPts val="0"/>
              </a:spcAft>
            </a:pPr>
            <a:r>
              <a:rPr lang="en-GB" sz="2400" dirty="0">
                <a:solidFill>
                  <a:prstClr val="black"/>
                </a:solidFill>
                <a:latin typeface="Calibri"/>
              </a:rPr>
              <a:t>High concentration of dye, no wash</a:t>
            </a:r>
          </a:p>
          <a:p>
            <a:pPr eaLnBrk="1" fontAlgn="auto" hangingPunct="1">
              <a:spcBef>
                <a:spcPts val="0"/>
              </a:spcBef>
              <a:spcAft>
                <a:spcPts val="0"/>
              </a:spcAft>
            </a:pPr>
            <a:r>
              <a:rPr lang="en-GB" sz="2400" dirty="0" err="1">
                <a:solidFill>
                  <a:prstClr val="black"/>
                </a:solidFill>
                <a:latin typeface="Calibri"/>
              </a:rPr>
              <a:t>Spillover</a:t>
            </a:r>
            <a:r>
              <a:rPr lang="en-GB" sz="2400" dirty="0">
                <a:solidFill>
                  <a:prstClr val="black"/>
                </a:solidFill>
                <a:latin typeface="Calibri"/>
              </a:rPr>
              <a:t> &amp; Compensations </a:t>
            </a:r>
          </a:p>
        </p:txBody>
      </p:sp>
      <p:pic>
        <p:nvPicPr>
          <p:cNvPr id="8" name="Obrázek 7"/>
          <p:cNvPicPr>
            <a:picLocks noChangeAspect="1"/>
          </p:cNvPicPr>
          <p:nvPr/>
        </p:nvPicPr>
        <p:blipFill rotWithShape="1">
          <a:blip r:embed="rId4"/>
          <a:srcRect l="18900" t="18200" r="30914" b="43300"/>
          <a:stretch/>
        </p:blipFill>
        <p:spPr>
          <a:xfrm>
            <a:off x="6393959" y="2779164"/>
            <a:ext cx="2511300" cy="1083649"/>
          </a:xfrm>
          <a:prstGeom prst="rect">
            <a:avLst/>
          </a:prstGeom>
        </p:spPr>
      </p:pic>
    </p:spTree>
    <p:extLst>
      <p:ext uri="{BB962C8B-B14F-4D97-AF65-F5344CB8AC3E}">
        <p14:creationId xmlns:p14="http://schemas.microsoft.com/office/powerpoint/2010/main" val="202547379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82" name="Rectangle 10"/>
          <p:cNvSpPr>
            <a:spLocks noChangeArrowheads="1"/>
          </p:cNvSpPr>
          <p:nvPr/>
        </p:nvSpPr>
        <p:spPr bwMode="auto">
          <a:xfrm>
            <a:off x="611560" y="261657"/>
            <a:ext cx="8208912" cy="1007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ClrTx/>
              <a:buSzTx/>
              <a:buFontTx/>
              <a:buNone/>
            </a:pPr>
            <a:endParaRPr lang="en-US" altLang="en-US" dirty="0">
              <a:solidFill>
                <a:prstClr val="black"/>
              </a:solidFill>
              <a:latin typeface="Calibri"/>
            </a:endParaRPr>
          </a:p>
        </p:txBody>
      </p:sp>
      <p:sp>
        <p:nvSpPr>
          <p:cNvPr id="13" name="Nadpis 1"/>
          <p:cNvSpPr txBox="1">
            <a:spLocks/>
          </p:cNvSpPr>
          <p:nvPr/>
        </p:nvSpPr>
        <p:spPr>
          <a:xfrm>
            <a:off x="1090211" y="104827"/>
            <a:ext cx="7312868" cy="46828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cs-CZ" sz="3200" dirty="0" err="1">
                <a:solidFill>
                  <a:prstClr val="black"/>
                </a:solidFill>
              </a:rPr>
              <a:t>Compensation</a:t>
            </a:r>
            <a:endParaRPr lang="en-US" sz="3200" dirty="0">
              <a:solidFill>
                <a:prstClr val="black"/>
              </a:solidFill>
            </a:endParaRPr>
          </a:p>
        </p:txBody>
      </p:sp>
      <p:sp>
        <p:nvSpPr>
          <p:cNvPr id="2" name="Obdélník 1"/>
          <p:cNvSpPr/>
          <p:nvPr/>
        </p:nvSpPr>
        <p:spPr>
          <a:xfrm>
            <a:off x="611560" y="980728"/>
            <a:ext cx="8352928" cy="5355312"/>
          </a:xfrm>
          <a:prstGeom prst="rect">
            <a:avLst/>
          </a:prstGeom>
          <a:ln>
            <a:noFill/>
          </a:ln>
        </p:spPr>
        <p:txBody>
          <a:bodyPr wrap="square">
            <a:spAutoFit/>
          </a:bodyPr>
          <a:lstStyle/>
          <a:p>
            <a:pPr eaLnBrk="1" fontAlgn="auto" hangingPunct="1">
              <a:spcBef>
                <a:spcPts val="0"/>
              </a:spcBef>
              <a:spcAft>
                <a:spcPts val="0"/>
              </a:spcAft>
            </a:pPr>
            <a:r>
              <a:rPr lang="en-US" sz="1800" u="sng" dirty="0">
                <a:solidFill>
                  <a:prstClr val="black"/>
                </a:solidFill>
                <a:latin typeface="Calibri"/>
              </a:rPr>
              <a:t>Antibody conjugates:</a:t>
            </a:r>
          </a:p>
          <a:p>
            <a:pPr marL="285750" indent="-285750" eaLnBrk="1" fontAlgn="auto" hangingPunct="1">
              <a:spcBef>
                <a:spcPts val="0"/>
              </a:spcBef>
              <a:spcAft>
                <a:spcPts val="0"/>
              </a:spcAft>
              <a:buFont typeface="Arial" panose="020B0604020202020204" pitchFamily="34" charset="0"/>
              <a:buChar char="•"/>
            </a:pPr>
            <a:r>
              <a:rPr lang="en-US" sz="1800" dirty="0">
                <a:solidFill>
                  <a:prstClr val="black"/>
                </a:solidFill>
                <a:latin typeface="Calibri"/>
              </a:rPr>
              <a:t>anti-rat and anti-hamster </a:t>
            </a:r>
            <a:r>
              <a:rPr lang="en-US" sz="1800" dirty="0" err="1">
                <a:solidFill>
                  <a:prstClr val="black"/>
                </a:solidFill>
                <a:latin typeface="Calibri"/>
              </a:rPr>
              <a:t>Igκ</a:t>
            </a:r>
            <a:r>
              <a:rPr lang="en-US" sz="1800" dirty="0">
                <a:solidFill>
                  <a:prstClr val="black"/>
                </a:solidFill>
                <a:latin typeface="Calibri"/>
              </a:rPr>
              <a:t>/negative control compensation beads (BD Biosciences), </a:t>
            </a:r>
          </a:p>
          <a:p>
            <a:pPr marL="285750" indent="-285750" eaLnBrk="1" fontAlgn="auto" hangingPunct="1">
              <a:spcBef>
                <a:spcPts val="0"/>
              </a:spcBef>
              <a:spcAft>
                <a:spcPts val="0"/>
              </a:spcAft>
              <a:buFont typeface="Arial" panose="020B0604020202020204" pitchFamily="34" charset="0"/>
              <a:buChar char="•"/>
            </a:pPr>
            <a:r>
              <a:rPr lang="en-US" sz="1800" dirty="0" err="1">
                <a:solidFill>
                  <a:prstClr val="black"/>
                </a:solidFill>
                <a:latin typeface="Calibri"/>
              </a:rPr>
              <a:t>Sphero</a:t>
            </a:r>
            <a:r>
              <a:rPr lang="en-US" sz="1800" baseline="30000" dirty="0" err="1">
                <a:solidFill>
                  <a:prstClr val="black"/>
                </a:solidFill>
                <a:latin typeface="Calibri"/>
              </a:rPr>
              <a:t>TM</a:t>
            </a:r>
            <a:r>
              <a:rPr lang="en-US" sz="1800" dirty="0">
                <a:solidFill>
                  <a:prstClr val="black"/>
                </a:solidFill>
                <a:latin typeface="Calibri"/>
              </a:rPr>
              <a:t> Biotin Polystyrene Particles (</a:t>
            </a:r>
            <a:r>
              <a:rPr lang="en-US" sz="1800" dirty="0" err="1">
                <a:solidFill>
                  <a:prstClr val="black"/>
                </a:solidFill>
                <a:latin typeface="Calibri"/>
              </a:rPr>
              <a:t>Spherotech</a:t>
            </a:r>
            <a:r>
              <a:rPr lang="en-US" sz="1800" dirty="0">
                <a:solidFill>
                  <a:prstClr val="black"/>
                </a:solidFill>
                <a:latin typeface="Calibri"/>
              </a:rPr>
              <a:t>, Lake Forest, IL, USA)</a:t>
            </a:r>
          </a:p>
          <a:p>
            <a:pPr eaLnBrk="1" fontAlgn="auto" hangingPunct="1">
              <a:spcBef>
                <a:spcPts val="0"/>
              </a:spcBef>
              <a:spcAft>
                <a:spcPts val="0"/>
              </a:spcAft>
            </a:pPr>
            <a:endParaRPr lang="en-US" sz="1800" dirty="0">
              <a:solidFill>
                <a:prstClr val="black"/>
              </a:solidFill>
              <a:latin typeface="Calibri"/>
            </a:endParaRPr>
          </a:p>
          <a:p>
            <a:pPr eaLnBrk="1" fontAlgn="auto" hangingPunct="1">
              <a:spcBef>
                <a:spcPts val="0"/>
              </a:spcBef>
              <a:spcAft>
                <a:spcPts val="0"/>
              </a:spcAft>
            </a:pPr>
            <a:r>
              <a:rPr lang="en-US" sz="1800" u="sng" dirty="0">
                <a:solidFill>
                  <a:prstClr val="black"/>
                </a:solidFill>
                <a:latin typeface="Calibri"/>
              </a:rPr>
              <a:t>Live/Dead fixable dyes:</a:t>
            </a:r>
          </a:p>
          <a:p>
            <a:pPr marL="285750" indent="-285750" eaLnBrk="1" fontAlgn="auto" hangingPunct="1">
              <a:spcBef>
                <a:spcPts val="0"/>
              </a:spcBef>
              <a:spcAft>
                <a:spcPts val="0"/>
              </a:spcAft>
              <a:buFont typeface="Arial" panose="020B0604020202020204" pitchFamily="34" charset="0"/>
              <a:buChar char="•"/>
            </a:pPr>
            <a:r>
              <a:rPr lang="en-US" sz="1800" dirty="0" err="1">
                <a:solidFill>
                  <a:prstClr val="black"/>
                </a:solidFill>
                <a:latin typeface="Calibri"/>
              </a:rPr>
              <a:t>ArcTM</a:t>
            </a:r>
            <a:r>
              <a:rPr lang="en-US" sz="1800" dirty="0">
                <a:solidFill>
                  <a:prstClr val="black"/>
                </a:solidFill>
                <a:latin typeface="Calibri"/>
              </a:rPr>
              <a:t> Amine Reactive Compensation Bead Kit beads (</a:t>
            </a:r>
            <a:r>
              <a:rPr lang="en-US" sz="1800" dirty="0" err="1">
                <a:solidFill>
                  <a:prstClr val="black"/>
                </a:solidFill>
                <a:latin typeface="Calibri"/>
              </a:rPr>
              <a:t>Thermo</a:t>
            </a:r>
            <a:r>
              <a:rPr lang="en-US" sz="1800" dirty="0">
                <a:solidFill>
                  <a:prstClr val="black"/>
                </a:solidFill>
                <a:latin typeface="Calibri"/>
              </a:rPr>
              <a:t> Fisher Scientific) </a:t>
            </a:r>
          </a:p>
          <a:p>
            <a:pPr eaLnBrk="1" fontAlgn="auto" hangingPunct="1">
              <a:spcBef>
                <a:spcPts val="0"/>
              </a:spcBef>
              <a:spcAft>
                <a:spcPts val="0"/>
              </a:spcAft>
            </a:pPr>
            <a:endParaRPr lang="en-US" sz="1800" dirty="0">
              <a:solidFill>
                <a:prstClr val="black"/>
              </a:solidFill>
              <a:latin typeface="Calibri"/>
            </a:endParaRPr>
          </a:p>
          <a:p>
            <a:pPr eaLnBrk="1" fontAlgn="auto" hangingPunct="1">
              <a:spcBef>
                <a:spcPts val="0"/>
              </a:spcBef>
              <a:spcAft>
                <a:spcPts val="0"/>
              </a:spcAft>
            </a:pPr>
            <a:r>
              <a:rPr lang="en-US" sz="1800" u="sng" dirty="0">
                <a:solidFill>
                  <a:prstClr val="black"/>
                </a:solidFill>
                <a:latin typeface="Calibri"/>
              </a:rPr>
              <a:t>DNA stain: </a:t>
            </a:r>
          </a:p>
          <a:p>
            <a:pPr marL="285750" indent="-285750" eaLnBrk="1" fontAlgn="auto" hangingPunct="1">
              <a:spcBef>
                <a:spcPts val="0"/>
              </a:spcBef>
              <a:spcAft>
                <a:spcPts val="0"/>
              </a:spcAft>
              <a:buFont typeface="Arial" panose="020B0604020202020204" pitchFamily="34" charset="0"/>
              <a:buChar char="•"/>
            </a:pPr>
            <a:r>
              <a:rPr lang="en-US" sz="1800" dirty="0">
                <a:solidFill>
                  <a:prstClr val="black"/>
                </a:solidFill>
                <a:latin typeface="Calibri"/>
              </a:rPr>
              <a:t>fixed and </a:t>
            </a:r>
            <a:r>
              <a:rPr lang="en-US" sz="1800" dirty="0" err="1">
                <a:solidFill>
                  <a:prstClr val="black"/>
                </a:solidFill>
                <a:latin typeface="Calibri"/>
              </a:rPr>
              <a:t>permeabilized</a:t>
            </a:r>
            <a:r>
              <a:rPr lang="en-US" sz="1800" dirty="0">
                <a:solidFill>
                  <a:prstClr val="black"/>
                </a:solidFill>
                <a:latin typeface="Calibri"/>
              </a:rPr>
              <a:t> cells with/without appropriately diluted DNA probe</a:t>
            </a:r>
          </a:p>
          <a:p>
            <a:pPr eaLnBrk="1" fontAlgn="auto" hangingPunct="1">
              <a:spcBef>
                <a:spcPts val="0"/>
              </a:spcBef>
              <a:spcAft>
                <a:spcPts val="0"/>
              </a:spcAft>
            </a:pPr>
            <a:endParaRPr lang="en-US" sz="1800" dirty="0">
              <a:solidFill>
                <a:prstClr val="black"/>
              </a:solidFill>
              <a:latin typeface="Calibri"/>
            </a:endParaRPr>
          </a:p>
          <a:p>
            <a:pPr eaLnBrk="1" fontAlgn="auto" hangingPunct="1">
              <a:spcBef>
                <a:spcPts val="0"/>
              </a:spcBef>
              <a:spcAft>
                <a:spcPts val="0"/>
              </a:spcAft>
            </a:pPr>
            <a:r>
              <a:rPr lang="en-US" sz="1800" u="sng" dirty="0">
                <a:solidFill>
                  <a:prstClr val="black"/>
                </a:solidFill>
                <a:latin typeface="Calibri"/>
              </a:rPr>
              <a:t>Isotype controls</a:t>
            </a:r>
            <a:r>
              <a:rPr lang="en-US" sz="1800" dirty="0">
                <a:solidFill>
                  <a:prstClr val="black"/>
                </a:solidFill>
                <a:latin typeface="Calibri"/>
              </a:rPr>
              <a:t> were recorded for all samples. Gates were set according to isotype controls and control untreated cells (for γH2AX and cleaved caspase-3)</a:t>
            </a:r>
          </a:p>
          <a:p>
            <a:pPr eaLnBrk="1" fontAlgn="auto" hangingPunct="1">
              <a:spcBef>
                <a:spcPts val="0"/>
              </a:spcBef>
              <a:spcAft>
                <a:spcPts val="0"/>
              </a:spcAft>
            </a:pPr>
            <a:endParaRPr lang="en-US" sz="1800" dirty="0">
              <a:solidFill>
                <a:prstClr val="black"/>
              </a:solidFill>
              <a:latin typeface="Calibri"/>
            </a:endParaRPr>
          </a:p>
          <a:p>
            <a:pPr eaLnBrk="1" fontAlgn="auto" hangingPunct="1">
              <a:spcBef>
                <a:spcPts val="0"/>
              </a:spcBef>
              <a:spcAft>
                <a:spcPts val="0"/>
              </a:spcAft>
            </a:pPr>
            <a:r>
              <a:rPr lang="en-US" sz="1800" u="sng" dirty="0">
                <a:solidFill>
                  <a:prstClr val="black"/>
                </a:solidFill>
                <a:latin typeface="Calibri"/>
              </a:rPr>
              <a:t>Gating strategy </a:t>
            </a:r>
            <a:r>
              <a:rPr lang="en-US" sz="1800" dirty="0">
                <a:solidFill>
                  <a:prstClr val="black"/>
                </a:solidFill>
                <a:latin typeface="Calibri"/>
              </a:rPr>
              <a:t>included viability, discrimination of doublets (FSC-H vs. FSC-A) and debris (FSC vs. SSC). In samples with DNA marker, doublets we further discriminated using DNA marker (PO-PRO-1 A vs. PO-PRO-1 W) . </a:t>
            </a:r>
          </a:p>
          <a:p>
            <a:pPr eaLnBrk="1" fontAlgn="auto" hangingPunct="1">
              <a:spcBef>
                <a:spcPts val="0"/>
              </a:spcBef>
              <a:spcAft>
                <a:spcPts val="0"/>
              </a:spcAft>
            </a:pPr>
            <a:endParaRPr lang="en-US" sz="1800" dirty="0">
              <a:solidFill>
                <a:prstClr val="black"/>
              </a:solidFill>
              <a:latin typeface="Calibri"/>
            </a:endParaRPr>
          </a:p>
          <a:p>
            <a:pPr eaLnBrk="1" fontAlgn="auto" hangingPunct="1">
              <a:spcBef>
                <a:spcPts val="0"/>
              </a:spcBef>
              <a:spcAft>
                <a:spcPts val="0"/>
              </a:spcAft>
            </a:pPr>
            <a:r>
              <a:rPr lang="en-US" sz="1800" dirty="0">
                <a:solidFill>
                  <a:prstClr val="black"/>
                </a:solidFill>
                <a:latin typeface="Calibri"/>
              </a:rPr>
              <a:t>In the process of protocol optimization, </a:t>
            </a:r>
            <a:r>
              <a:rPr lang="en-US" sz="1800" u="sng" dirty="0">
                <a:solidFill>
                  <a:prstClr val="black"/>
                </a:solidFill>
                <a:latin typeface="Calibri"/>
              </a:rPr>
              <a:t>FMO controls </a:t>
            </a:r>
            <a:r>
              <a:rPr lang="en-US" sz="1800" dirty="0">
                <a:solidFill>
                  <a:prstClr val="black"/>
                </a:solidFill>
                <a:latin typeface="Calibri"/>
              </a:rPr>
              <a:t>were measured and revealed </a:t>
            </a:r>
            <a:r>
              <a:rPr lang="cs-CZ" sz="1800" dirty="0">
                <a:solidFill>
                  <a:prstClr val="black"/>
                </a:solidFill>
                <a:latin typeface="Calibri"/>
              </a:rPr>
              <a:t>DNA </a:t>
            </a:r>
            <a:r>
              <a:rPr lang="cs-CZ" sz="1800" dirty="0" err="1">
                <a:solidFill>
                  <a:prstClr val="black"/>
                </a:solidFill>
                <a:latin typeface="Calibri"/>
              </a:rPr>
              <a:t>dye</a:t>
            </a:r>
            <a:r>
              <a:rPr lang="en-US" sz="1800" dirty="0">
                <a:solidFill>
                  <a:prstClr val="black"/>
                </a:solidFill>
                <a:latin typeface="Calibri"/>
              </a:rPr>
              <a:t> spillover.</a:t>
            </a:r>
          </a:p>
        </p:txBody>
      </p:sp>
    </p:spTree>
    <p:extLst>
      <p:ext uri="{BB962C8B-B14F-4D97-AF65-F5344CB8AC3E}">
        <p14:creationId xmlns:p14="http://schemas.microsoft.com/office/powerpoint/2010/main" val="34279977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sz="3600" dirty="0"/>
              <a:t>Example of final set-up</a:t>
            </a:r>
          </a:p>
        </p:txBody>
      </p:sp>
      <p:graphicFrame>
        <p:nvGraphicFramePr>
          <p:cNvPr id="6" name="Zástupný symbol pro obsah 7"/>
          <p:cNvGraphicFramePr>
            <a:graphicFrameLocks/>
          </p:cNvGraphicFramePr>
          <p:nvPr/>
        </p:nvGraphicFramePr>
        <p:xfrm>
          <a:off x="1475656" y="1844824"/>
          <a:ext cx="6635079" cy="4179778"/>
        </p:xfrm>
        <a:graphic>
          <a:graphicData uri="http://schemas.openxmlformats.org/drawingml/2006/table">
            <a:tbl>
              <a:tblPr firstRow="1" bandRow="1">
                <a:tableStyleId>{5C22544A-7EE6-4342-B048-85BDC9FD1C3A}</a:tableStyleId>
              </a:tblPr>
              <a:tblGrid>
                <a:gridCol w="2211693">
                  <a:extLst>
                    <a:ext uri="{9D8B030D-6E8A-4147-A177-3AD203B41FA5}">
                      <a16:colId xmlns:a16="http://schemas.microsoft.com/office/drawing/2014/main" val="20000"/>
                    </a:ext>
                  </a:extLst>
                </a:gridCol>
                <a:gridCol w="2211693">
                  <a:extLst>
                    <a:ext uri="{9D8B030D-6E8A-4147-A177-3AD203B41FA5}">
                      <a16:colId xmlns:a16="http://schemas.microsoft.com/office/drawing/2014/main" val="20001"/>
                    </a:ext>
                  </a:extLst>
                </a:gridCol>
                <a:gridCol w="2211693">
                  <a:extLst>
                    <a:ext uri="{9D8B030D-6E8A-4147-A177-3AD203B41FA5}">
                      <a16:colId xmlns:a16="http://schemas.microsoft.com/office/drawing/2014/main" val="20002"/>
                    </a:ext>
                  </a:extLst>
                </a:gridCol>
              </a:tblGrid>
              <a:tr h="382924">
                <a:tc>
                  <a:txBody>
                    <a:bodyPr/>
                    <a:lstStyle/>
                    <a:p>
                      <a:r>
                        <a:rPr lang="cs-CZ" dirty="0">
                          <a:solidFill>
                            <a:srgbClr val="002060"/>
                          </a:solidFill>
                        </a:rPr>
                        <a:t>Parametr</a:t>
                      </a:r>
                      <a:endParaRPr lang="en-GB" dirty="0">
                        <a:solidFill>
                          <a:srgbClr val="002060"/>
                        </a:solidFill>
                      </a:endParaRPr>
                    </a:p>
                  </a:txBody>
                  <a:tcPr>
                    <a:solidFill>
                      <a:srgbClr val="92D050"/>
                    </a:solidFill>
                  </a:tcPr>
                </a:tc>
                <a:tc>
                  <a:txBody>
                    <a:bodyPr/>
                    <a:lstStyle/>
                    <a:p>
                      <a:r>
                        <a:rPr lang="cs-CZ" dirty="0" err="1">
                          <a:solidFill>
                            <a:srgbClr val="002060"/>
                          </a:solidFill>
                        </a:rPr>
                        <a:t>Marker</a:t>
                      </a:r>
                      <a:endParaRPr lang="en-GB" dirty="0">
                        <a:solidFill>
                          <a:srgbClr val="002060"/>
                        </a:solidFill>
                      </a:endParaRPr>
                    </a:p>
                  </a:txBody>
                  <a:tcPr>
                    <a:solidFill>
                      <a:srgbClr val="92D050"/>
                    </a:solidFill>
                  </a:tcPr>
                </a:tc>
                <a:tc>
                  <a:txBody>
                    <a:bodyPr/>
                    <a:lstStyle/>
                    <a:p>
                      <a:r>
                        <a:rPr lang="cs-CZ" dirty="0" err="1">
                          <a:solidFill>
                            <a:srgbClr val="002060"/>
                          </a:solidFill>
                        </a:rPr>
                        <a:t>Fluorochrome</a:t>
                      </a:r>
                      <a:endParaRPr lang="en-GB" dirty="0">
                        <a:solidFill>
                          <a:srgbClr val="002060"/>
                        </a:solidFill>
                      </a:endParaRPr>
                    </a:p>
                  </a:txBody>
                  <a:tcPr>
                    <a:solidFill>
                      <a:srgbClr val="92D050"/>
                    </a:solidFill>
                  </a:tcPr>
                </a:tc>
                <a:extLst>
                  <a:ext uri="{0D108BD9-81ED-4DB2-BD59-A6C34878D82A}">
                    <a16:rowId xmlns:a16="http://schemas.microsoft.com/office/drawing/2014/main" val="10000"/>
                  </a:ext>
                </a:extLst>
              </a:tr>
              <a:tr h="651407">
                <a:tc>
                  <a:txBody>
                    <a:bodyPr/>
                    <a:lstStyle/>
                    <a:p>
                      <a:r>
                        <a:rPr lang="cs-CZ" dirty="0"/>
                        <a:t>Cell </a:t>
                      </a:r>
                      <a:r>
                        <a:rPr lang="cs-CZ" dirty="0" err="1"/>
                        <a:t>Surface</a:t>
                      </a:r>
                      <a:r>
                        <a:rPr lang="cs-CZ" dirty="0"/>
                        <a:t> </a:t>
                      </a:r>
                      <a:r>
                        <a:rPr lang="cs-CZ" dirty="0" err="1"/>
                        <a:t>Marker</a:t>
                      </a:r>
                      <a:endParaRPr lang="en-GB" dirty="0"/>
                    </a:p>
                  </a:txBody>
                  <a:tcPr>
                    <a:solidFill>
                      <a:schemeClr val="bg1"/>
                    </a:solidFill>
                  </a:tcPr>
                </a:tc>
                <a:tc>
                  <a:txBody>
                    <a:bodyPr/>
                    <a:lstStyle/>
                    <a:p>
                      <a:r>
                        <a:rPr lang="cs-CZ" dirty="0"/>
                        <a:t>CD44</a:t>
                      </a:r>
                      <a:endParaRPr lang="en-GB" dirty="0"/>
                    </a:p>
                  </a:txBody>
                  <a:tcPr>
                    <a:solidFill>
                      <a:schemeClr val="bg1"/>
                    </a:solidFill>
                  </a:tcPr>
                </a:tc>
                <a:tc>
                  <a:txBody>
                    <a:bodyPr/>
                    <a:lstStyle/>
                    <a:p>
                      <a:r>
                        <a:rPr lang="cs-CZ" dirty="0"/>
                        <a:t>APC/Cy7</a:t>
                      </a:r>
                      <a:endParaRPr lang="en-GB" dirty="0"/>
                    </a:p>
                  </a:txBody>
                  <a:tcPr>
                    <a:solidFill>
                      <a:schemeClr val="bg1"/>
                    </a:solidFill>
                  </a:tcPr>
                </a:tc>
                <a:extLst>
                  <a:ext uri="{0D108BD9-81ED-4DB2-BD59-A6C34878D82A}">
                    <a16:rowId xmlns:a16="http://schemas.microsoft.com/office/drawing/2014/main" val="10001"/>
                  </a:ext>
                </a:extLst>
              </a:tr>
              <a:tr h="6938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a:t>Cell </a:t>
                      </a:r>
                      <a:r>
                        <a:rPr lang="cs-CZ" dirty="0" err="1"/>
                        <a:t>Surface</a:t>
                      </a:r>
                      <a:r>
                        <a:rPr lang="cs-CZ" dirty="0"/>
                        <a:t> </a:t>
                      </a:r>
                      <a:r>
                        <a:rPr lang="cs-CZ" dirty="0" err="1"/>
                        <a:t>Marker</a:t>
                      </a:r>
                      <a:endParaRPr lang="en-GB" dirty="0"/>
                    </a:p>
                  </a:txBody>
                  <a:tcPr>
                    <a:solidFill>
                      <a:schemeClr val="bg1"/>
                    </a:solidFill>
                  </a:tcPr>
                </a:tc>
                <a:tc>
                  <a:txBody>
                    <a:bodyPr/>
                    <a:lstStyle/>
                    <a:p>
                      <a:r>
                        <a:rPr lang="cs-CZ" dirty="0"/>
                        <a:t>Trop-2</a:t>
                      </a:r>
                      <a:endParaRPr lang="en-GB" dirty="0"/>
                    </a:p>
                  </a:txBody>
                  <a:tcPr>
                    <a:solidFill>
                      <a:schemeClr val="bg1"/>
                    </a:solidFill>
                  </a:tcPr>
                </a:tc>
                <a:tc>
                  <a:txBody>
                    <a:bodyPr/>
                    <a:lstStyle/>
                    <a:p>
                      <a:r>
                        <a:rPr lang="cs-CZ" dirty="0"/>
                        <a:t>AF488</a:t>
                      </a:r>
                      <a:endParaRPr lang="en-GB" dirty="0"/>
                    </a:p>
                  </a:txBody>
                  <a:tcPr>
                    <a:solidFill>
                      <a:schemeClr val="bg1"/>
                    </a:solidFill>
                  </a:tcPr>
                </a:tc>
                <a:extLst>
                  <a:ext uri="{0D108BD9-81ED-4DB2-BD59-A6C34878D82A}">
                    <a16:rowId xmlns:a16="http://schemas.microsoft.com/office/drawing/2014/main" val="10002"/>
                  </a:ext>
                </a:extLst>
              </a:tr>
              <a:tr h="382924">
                <a:tc>
                  <a:txBody>
                    <a:bodyPr/>
                    <a:lstStyle/>
                    <a:p>
                      <a:r>
                        <a:rPr lang="cs-CZ" dirty="0" err="1"/>
                        <a:t>Viability</a:t>
                      </a:r>
                      <a:endParaRPr lang="en-GB" dirty="0"/>
                    </a:p>
                  </a:txBody>
                  <a:tcPr>
                    <a:solidFill>
                      <a:schemeClr val="bg1"/>
                    </a:solidFill>
                  </a:tcPr>
                </a:tc>
                <a:tc>
                  <a:txBody>
                    <a:bodyPr/>
                    <a:lstStyle/>
                    <a:p>
                      <a:r>
                        <a:rPr lang="cs-CZ" dirty="0"/>
                        <a:t>LIVE/DEAD </a:t>
                      </a:r>
                      <a:r>
                        <a:rPr lang="cs-CZ" dirty="0" err="1"/>
                        <a:t>kit</a:t>
                      </a:r>
                      <a:endParaRPr lang="en-GB" dirty="0"/>
                    </a:p>
                  </a:txBody>
                  <a:tcPr>
                    <a:solidFill>
                      <a:schemeClr val="bg1"/>
                    </a:solidFill>
                  </a:tcPr>
                </a:tc>
                <a:tc>
                  <a:txBody>
                    <a:bodyPr/>
                    <a:lstStyle/>
                    <a:p>
                      <a:r>
                        <a:rPr lang="cs-CZ" dirty="0" err="1"/>
                        <a:t>Yellow</a:t>
                      </a:r>
                      <a:endParaRPr lang="en-GB" dirty="0"/>
                    </a:p>
                  </a:txBody>
                  <a:tcPr>
                    <a:solidFill>
                      <a:schemeClr val="bg1"/>
                    </a:solidFill>
                  </a:tcPr>
                </a:tc>
                <a:extLst>
                  <a:ext uri="{0D108BD9-81ED-4DB2-BD59-A6C34878D82A}">
                    <a16:rowId xmlns:a16="http://schemas.microsoft.com/office/drawing/2014/main" val="10003"/>
                  </a:ext>
                </a:extLst>
              </a:tr>
              <a:tr h="382924">
                <a:tc>
                  <a:txBody>
                    <a:bodyPr/>
                    <a:lstStyle/>
                    <a:p>
                      <a:r>
                        <a:rPr lang="cs-CZ" dirty="0"/>
                        <a:t>DNA </a:t>
                      </a:r>
                      <a:r>
                        <a:rPr lang="cs-CZ" dirty="0" err="1"/>
                        <a:t>synthesis</a:t>
                      </a:r>
                      <a:endParaRPr lang="en-GB" dirty="0"/>
                    </a:p>
                  </a:txBody>
                  <a:tcPr>
                    <a:solidFill>
                      <a:schemeClr val="bg1"/>
                    </a:solidFill>
                  </a:tcPr>
                </a:tc>
                <a:tc>
                  <a:txBody>
                    <a:bodyPr/>
                    <a:lstStyle/>
                    <a:p>
                      <a:r>
                        <a:rPr lang="cs-CZ" dirty="0" err="1"/>
                        <a:t>Click-iT</a:t>
                      </a:r>
                      <a:r>
                        <a:rPr lang="cs-CZ" dirty="0"/>
                        <a:t> </a:t>
                      </a:r>
                      <a:r>
                        <a:rPr lang="cs-CZ" dirty="0" err="1"/>
                        <a:t>EdU</a:t>
                      </a:r>
                      <a:endParaRPr lang="en-GB" dirty="0"/>
                    </a:p>
                  </a:txBody>
                  <a:tcPr>
                    <a:solidFill>
                      <a:schemeClr val="bg1"/>
                    </a:solidFill>
                  </a:tcPr>
                </a:tc>
                <a:tc>
                  <a:txBody>
                    <a:bodyPr/>
                    <a:lstStyle/>
                    <a:p>
                      <a:r>
                        <a:rPr lang="cs-CZ" dirty="0"/>
                        <a:t>AF647</a:t>
                      </a:r>
                      <a:endParaRPr lang="en-GB" dirty="0"/>
                    </a:p>
                  </a:txBody>
                  <a:tcPr>
                    <a:solidFill>
                      <a:schemeClr val="bg1"/>
                    </a:solidFill>
                  </a:tcPr>
                </a:tc>
                <a:extLst>
                  <a:ext uri="{0D108BD9-81ED-4DB2-BD59-A6C34878D82A}">
                    <a16:rowId xmlns:a16="http://schemas.microsoft.com/office/drawing/2014/main" val="10004"/>
                  </a:ext>
                </a:extLst>
              </a:tr>
              <a:tr h="651407">
                <a:tc>
                  <a:txBody>
                    <a:bodyPr/>
                    <a:lstStyle/>
                    <a:p>
                      <a:r>
                        <a:rPr lang="cs-CZ" dirty="0"/>
                        <a:t>Cell </a:t>
                      </a:r>
                      <a:r>
                        <a:rPr lang="cs-CZ" dirty="0" err="1"/>
                        <a:t>Cycle</a:t>
                      </a:r>
                      <a:endParaRPr lang="en-GB" dirty="0"/>
                    </a:p>
                  </a:txBody>
                  <a:tcPr>
                    <a:solidFill>
                      <a:schemeClr val="bg1"/>
                    </a:solidFill>
                  </a:tcPr>
                </a:tc>
                <a:tc>
                  <a:txBody>
                    <a:bodyPr/>
                    <a:lstStyle/>
                    <a:p>
                      <a:r>
                        <a:rPr lang="cs-CZ" dirty="0"/>
                        <a:t>DNA </a:t>
                      </a:r>
                      <a:r>
                        <a:rPr lang="cs-CZ" dirty="0" err="1"/>
                        <a:t>content</a:t>
                      </a:r>
                      <a:endParaRPr lang="en-GB" dirty="0"/>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a:t>PO-PRO-1</a:t>
                      </a:r>
                      <a:endParaRPr lang="en-GB" dirty="0"/>
                    </a:p>
                    <a:p>
                      <a:endParaRPr lang="en-GB" dirty="0"/>
                    </a:p>
                  </a:txBody>
                  <a:tcPr>
                    <a:solidFill>
                      <a:schemeClr val="bg1"/>
                    </a:solidFill>
                  </a:tcPr>
                </a:tc>
                <a:extLst>
                  <a:ext uri="{0D108BD9-81ED-4DB2-BD59-A6C34878D82A}">
                    <a16:rowId xmlns:a16="http://schemas.microsoft.com/office/drawing/2014/main" val="10005"/>
                  </a:ext>
                </a:extLst>
              </a:tr>
              <a:tr h="382924">
                <a:tc>
                  <a:txBody>
                    <a:bodyPr/>
                    <a:lstStyle/>
                    <a:p>
                      <a:r>
                        <a:rPr lang="cs-CZ" dirty="0"/>
                        <a:t>DNA </a:t>
                      </a:r>
                      <a:r>
                        <a:rPr lang="cs-CZ" dirty="0" err="1"/>
                        <a:t>damage</a:t>
                      </a:r>
                      <a:endParaRPr lang="en-GB" dirty="0"/>
                    </a:p>
                  </a:txBody>
                  <a:tcPr>
                    <a:solidFill>
                      <a:schemeClr val="bg1"/>
                    </a:solidFill>
                  </a:tcPr>
                </a:tc>
                <a:tc>
                  <a:txBody>
                    <a:bodyPr/>
                    <a:lstStyle/>
                    <a:p>
                      <a:r>
                        <a:rPr lang="cs-CZ" dirty="0"/>
                        <a:t>yH2AX</a:t>
                      </a:r>
                      <a:endParaRPr lang="en-GB" dirty="0"/>
                    </a:p>
                  </a:txBody>
                  <a:tcPr>
                    <a:solidFill>
                      <a:schemeClr val="bg1"/>
                    </a:solidFill>
                  </a:tcPr>
                </a:tc>
                <a:tc>
                  <a:txBody>
                    <a:bodyPr/>
                    <a:lstStyle/>
                    <a:p>
                      <a:r>
                        <a:rPr lang="cs-CZ" dirty="0"/>
                        <a:t>PE</a:t>
                      </a:r>
                      <a:endParaRPr lang="en-GB" dirty="0"/>
                    </a:p>
                  </a:txBody>
                  <a:tcPr>
                    <a:solidFill>
                      <a:schemeClr val="bg1"/>
                    </a:solidFill>
                  </a:tcPr>
                </a:tc>
                <a:extLst>
                  <a:ext uri="{0D108BD9-81ED-4DB2-BD59-A6C34878D82A}">
                    <a16:rowId xmlns:a16="http://schemas.microsoft.com/office/drawing/2014/main" val="10006"/>
                  </a:ext>
                </a:extLst>
              </a:tr>
              <a:tr h="651407">
                <a:tc>
                  <a:txBody>
                    <a:bodyPr/>
                    <a:lstStyle/>
                    <a:p>
                      <a:r>
                        <a:rPr lang="cs-CZ" dirty="0" err="1"/>
                        <a:t>Apoptosis</a:t>
                      </a:r>
                      <a:endParaRPr lang="en-GB" dirty="0"/>
                    </a:p>
                  </a:txBody>
                  <a:tcPr>
                    <a:solidFill>
                      <a:schemeClr val="bg1"/>
                    </a:solidFill>
                  </a:tcPr>
                </a:tc>
                <a:tc>
                  <a:txBody>
                    <a:bodyPr/>
                    <a:lstStyle/>
                    <a:p>
                      <a:r>
                        <a:rPr lang="cs-CZ" dirty="0" err="1"/>
                        <a:t>Cleaved</a:t>
                      </a:r>
                      <a:r>
                        <a:rPr lang="cs-CZ" dirty="0"/>
                        <a:t> </a:t>
                      </a:r>
                      <a:r>
                        <a:rPr lang="cs-CZ" dirty="0" err="1"/>
                        <a:t>Caspase</a:t>
                      </a:r>
                      <a:r>
                        <a:rPr lang="cs-CZ" dirty="0"/>
                        <a:t> 3</a:t>
                      </a:r>
                      <a:endParaRPr lang="en-GB" dirty="0"/>
                    </a:p>
                  </a:txBody>
                  <a:tcPr>
                    <a:solidFill>
                      <a:schemeClr val="bg1"/>
                    </a:solidFill>
                  </a:tcPr>
                </a:tc>
                <a:tc>
                  <a:txBody>
                    <a:bodyPr/>
                    <a:lstStyle/>
                    <a:p>
                      <a:r>
                        <a:rPr lang="cs-CZ" dirty="0"/>
                        <a:t>AF494</a:t>
                      </a:r>
                      <a:endParaRPr lang="en-GB" dirty="0"/>
                    </a:p>
                  </a:txBody>
                  <a:tcPr>
                    <a:solidFill>
                      <a:schemeClr val="bg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5332314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Skupina 1"/>
          <p:cNvGrpSpPr/>
          <p:nvPr/>
        </p:nvGrpSpPr>
        <p:grpSpPr>
          <a:xfrm>
            <a:off x="755576" y="530122"/>
            <a:ext cx="7132606" cy="6223068"/>
            <a:chOff x="666351" y="-111214"/>
            <a:chExt cx="7132606" cy="6223068"/>
          </a:xfrm>
        </p:grpSpPr>
        <p:pic>
          <p:nvPicPr>
            <p:cNvPr id="3076" name="Picture 4"/>
            <p:cNvPicPr>
              <a:picLocks noChangeAspect="1" noChangeArrowheads="1"/>
            </p:cNvPicPr>
            <p:nvPr/>
          </p:nvPicPr>
          <p:blipFill rotWithShape="1">
            <a:blip r:embed="rId2" cstate="print"/>
            <a:srcRect t="2221" b="12917"/>
            <a:stretch/>
          </p:blipFill>
          <p:spPr bwMode="auto">
            <a:xfrm>
              <a:off x="2394542" y="-111214"/>
              <a:ext cx="5404415" cy="6223068"/>
            </a:xfrm>
            <a:prstGeom prst="rect">
              <a:avLst/>
            </a:prstGeom>
            <a:noFill/>
            <a:ln w="9525">
              <a:noFill/>
              <a:miter lim="800000"/>
              <a:headEnd/>
              <a:tailEnd/>
            </a:ln>
          </p:spPr>
        </p:pic>
        <p:sp>
          <p:nvSpPr>
            <p:cNvPr id="15" name="TextovéPole 14"/>
            <p:cNvSpPr txBox="1"/>
            <p:nvPr/>
          </p:nvSpPr>
          <p:spPr>
            <a:xfrm>
              <a:off x="899592" y="1326244"/>
              <a:ext cx="1080120" cy="646331"/>
            </a:xfrm>
            <a:prstGeom prst="rect">
              <a:avLst/>
            </a:prstGeom>
            <a:noFill/>
          </p:spPr>
          <p:txBody>
            <a:bodyPr wrap="square" rtlCol="0">
              <a:spAutoFit/>
            </a:bodyPr>
            <a:lstStyle/>
            <a:p>
              <a:pPr algn="ctr" eaLnBrk="1" fontAlgn="auto" hangingPunct="1">
                <a:spcBef>
                  <a:spcPts val="0"/>
                </a:spcBef>
                <a:spcAft>
                  <a:spcPts val="0"/>
                </a:spcAft>
              </a:pPr>
              <a:r>
                <a:rPr lang="en-US" sz="1800" dirty="0">
                  <a:solidFill>
                    <a:prstClr val="black"/>
                  </a:solidFill>
                  <a:latin typeface="Calibri"/>
                </a:rPr>
                <a:t>Surface Markers</a:t>
              </a:r>
            </a:p>
          </p:txBody>
        </p:sp>
        <p:sp>
          <p:nvSpPr>
            <p:cNvPr id="16" name="TextovéPole 15"/>
            <p:cNvSpPr txBox="1"/>
            <p:nvPr/>
          </p:nvSpPr>
          <p:spPr>
            <a:xfrm>
              <a:off x="666351" y="3319173"/>
              <a:ext cx="1512168" cy="369332"/>
            </a:xfrm>
            <a:prstGeom prst="rect">
              <a:avLst/>
            </a:prstGeom>
            <a:noFill/>
          </p:spPr>
          <p:txBody>
            <a:bodyPr wrap="square" rtlCol="0">
              <a:spAutoFit/>
            </a:bodyPr>
            <a:lstStyle/>
            <a:p>
              <a:pPr eaLnBrk="1" fontAlgn="auto" hangingPunct="1">
                <a:spcBef>
                  <a:spcPts val="0"/>
                </a:spcBef>
                <a:spcAft>
                  <a:spcPts val="0"/>
                </a:spcAft>
              </a:pPr>
              <a:r>
                <a:rPr lang="en-US" sz="1800" dirty="0">
                  <a:solidFill>
                    <a:prstClr val="black"/>
                  </a:solidFill>
                  <a:latin typeface="Calibri"/>
                </a:rPr>
                <a:t>DNA synthesis</a:t>
              </a:r>
            </a:p>
          </p:txBody>
        </p:sp>
        <p:sp>
          <p:nvSpPr>
            <p:cNvPr id="17" name="TextovéPole 16"/>
            <p:cNvSpPr txBox="1"/>
            <p:nvPr/>
          </p:nvSpPr>
          <p:spPr>
            <a:xfrm>
              <a:off x="666351" y="4320809"/>
              <a:ext cx="1512168" cy="369332"/>
            </a:xfrm>
            <a:prstGeom prst="rect">
              <a:avLst/>
            </a:prstGeom>
            <a:noFill/>
          </p:spPr>
          <p:txBody>
            <a:bodyPr wrap="square" rtlCol="0">
              <a:spAutoFit/>
            </a:bodyPr>
            <a:lstStyle/>
            <a:p>
              <a:pPr eaLnBrk="1" fontAlgn="auto" hangingPunct="1">
                <a:spcBef>
                  <a:spcPts val="0"/>
                </a:spcBef>
                <a:spcAft>
                  <a:spcPts val="0"/>
                </a:spcAft>
              </a:pPr>
              <a:r>
                <a:rPr lang="en-US" sz="1800" dirty="0">
                  <a:solidFill>
                    <a:prstClr val="black"/>
                  </a:solidFill>
                  <a:latin typeface="Calibri"/>
                </a:rPr>
                <a:t>DNA damage</a:t>
              </a:r>
            </a:p>
          </p:txBody>
        </p:sp>
        <p:sp>
          <p:nvSpPr>
            <p:cNvPr id="18" name="TextovéPole 17"/>
            <p:cNvSpPr txBox="1"/>
            <p:nvPr/>
          </p:nvSpPr>
          <p:spPr>
            <a:xfrm>
              <a:off x="827584" y="5150676"/>
              <a:ext cx="1224136" cy="369332"/>
            </a:xfrm>
            <a:prstGeom prst="rect">
              <a:avLst/>
            </a:prstGeom>
            <a:noFill/>
          </p:spPr>
          <p:txBody>
            <a:bodyPr wrap="square" rtlCol="0">
              <a:spAutoFit/>
            </a:bodyPr>
            <a:lstStyle/>
            <a:p>
              <a:pPr eaLnBrk="1" fontAlgn="auto" hangingPunct="1">
                <a:spcBef>
                  <a:spcPts val="0"/>
                </a:spcBef>
                <a:spcAft>
                  <a:spcPts val="0"/>
                </a:spcAft>
              </a:pPr>
              <a:r>
                <a:rPr lang="en-US" sz="1800" dirty="0">
                  <a:solidFill>
                    <a:prstClr val="black"/>
                  </a:solidFill>
                  <a:latin typeface="Calibri"/>
                </a:rPr>
                <a:t>Apoptosis</a:t>
              </a:r>
            </a:p>
          </p:txBody>
        </p:sp>
        <p:sp>
          <p:nvSpPr>
            <p:cNvPr id="20" name="TextovéPole 19"/>
            <p:cNvSpPr txBox="1"/>
            <p:nvPr/>
          </p:nvSpPr>
          <p:spPr>
            <a:xfrm>
              <a:off x="999534" y="548680"/>
              <a:ext cx="1224136" cy="369332"/>
            </a:xfrm>
            <a:prstGeom prst="rect">
              <a:avLst/>
            </a:prstGeom>
            <a:noFill/>
          </p:spPr>
          <p:txBody>
            <a:bodyPr wrap="square" rtlCol="0">
              <a:spAutoFit/>
            </a:bodyPr>
            <a:lstStyle/>
            <a:p>
              <a:pPr eaLnBrk="1" fontAlgn="auto" hangingPunct="1">
                <a:spcBef>
                  <a:spcPts val="0"/>
                </a:spcBef>
                <a:spcAft>
                  <a:spcPts val="0"/>
                </a:spcAft>
              </a:pPr>
              <a:r>
                <a:rPr lang="en-US" sz="1800" dirty="0">
                  <a:solidFill>
                    <a:prstClr val="black"/>
                  </a:solidFill>
                  <a:latin typeface="Calibri"/>
                </a:rPr>
                <a:t>Viability</a:t>
              </a:r>
            </a:p>
          </p:txBody>
        </p:sp>
        <p:sp>
          <p:nvSpPr>
            <p:cNvPr id="21" name="TextovéPole 20"/>
            <p:cNvSpPr txBox="1"/>
            <p:nvPr/>
          </p:nvSpPr>
          <p:spPr>
            <a:xfrm>
              <a:off x="872107" y="2492896"/>
              <a:ext cx="1100656" cy="369332"/>
            </a:xfrm>
            <a:prstGeom prst="rect">
              <a:avLst/>
            </a:prstGeom>
            <a:noFill/>
          </p:spPr>
          <p:txBody>
            <a:bodyPr wrap="square" rtlCol="0">
              <a:spAutoFit/>
            </a:bodyPr>
            <a:lstStyle/>
            <a:p>
              <a:pPr eaLnBrk="1" fontAlgn="auto" hangingPunct="1">
                <a:spcBef>
                  <a:spcPts val="0"/>
                </a:spcBef>
                <a:spcAft>
                  <a:spcPts val="0"/>
                </a:spcAft>
              </a:pPr>
              <a:r>
                <a:rPr lang="en-US" sz="1800" dirty="0">
                  <a:solidFill>
                    <a:prstClr val="black"/>
                  </a:solidFill>
                  <a:latin typeface="Calibri"/>
                </a:rPr>
                <a:t>Cell Cycle</a:t>
              </a:r>
            </a:p>
          </p:txBody>
        </p:sp>
      </p:grpSp>
      <p:sp>
        <p:nvSpPr>
          <p:cNvPr id="11" name="Nadpis 1"/>
          <p:cNvSpPr>
            <a:spLocks noGrp="1"/>
          </p:cNvSpPr>
          <p:nvPr>
            <p:ph type="title"/>
          </p:nvPr>
        </p:nvSpPr>
        <p:spPr>
          <a:xfrm>
            <a:off x="1093323" y="96302"/>
            <a:ext cx="7560840" cy="369969"/>
          </a:xfrm>
        </p:spPr>
        <p:txBody>
          <a:bodyPr>
            <a:normAutofit fontScale="90000"/>
          </a:bodyPr>
          <a:lstStyle/>
          <a:p>
            <a:r>
              <a:rPr lang="en-US" sz="2800" dirty="0"/>
              <a:t>Flow Cytometric Multiparametric Assay </a:t>
            </a:r>
            <a:r>
              <a:rPr lang="cs-CZ" sz="2800" dirty="0" err="1"/>
              <a:t>was</a:t>
            </a:r>
            <a:r>
              <a:rPr lang="cs-CZ" sz="2800" dirty="0"/>
              <a:t> e</a:t>
            </a:r>
            <a:r>
              <a:rPr lang="en-US" sz="2800" dirty="0"/>
              <a:t>stablished </a:t>
            </a:r>
          </a:p>
        </p:txBody>
      </p:sp>
    </p:spTree>
    <p:extLst>
      <p:ext uri="{BB962C8B-B14F-4D97-AF65-F5344CB8AC3E}">
        <p14:creationId xmlns:p14="http://schemas.microsoft.com/office/powerpoint/2010/main" val="205858587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473832" y="116632"/>
            <a:ext cx="8346639" cy="936104"/>
          </a:xfrm>
        </p:spPr>
        <p:txBody>
          <a:bodyPr>
            <a:normAutofit fontScale="90000"/>
          </a:bodyPr>
          <a:lstStyle/>
          <a:p>
            <a:r>
              <a:rPr lang="en-US" sz="2800" dirty="0"/>
              <a:t>Examination of small subpopulation</a:t>
            </a:r>
            <a:r>
              <a:rPr lang="cs-CZ" sz="2800" dirty="0"/>
              <a:t> (Trop-2</a:t>
            </a:r>
            <a:r>
              <a:rPr lang="cs-CZ" sz="2800" baseline="30000" dirty="0"/>
              <a:t>+</a:t>
            </a:r>
            <a:r>
              <a:rPr lang="cs-CZ" sz="2800" dirty="0"/>
              <a:t>)</a:t>
            </a:r>
            <a:r>
              <a:rPr lang="en-US" sz="2800" dirty="0"/>
              <a:t> in response </a:t>
            </a:r>
            <a:br>
              <a:rPr lang="en-US" sz="2800" dirty="0"/>
            </a:br>
            <a:r>
              <a:rPr lang="en-US" sz="2800" dirty="0"/>
              <a:t>to experimental treatment</a:t>
            </a:r>
          </a:p>
        </p:txBody>
      </p:sp>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1195171"/>
            <a:ext cx="5544616" cy="5636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65759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116013" y="-242888"/>
            <a:ext cx="7772400" cy="1143001"/>
          </a:xfrm>
        </p:spPr>
        <p:txBody>
          <a:bodyPr/>
          <a:lstStyle/>
          <a:p>
            <a:pPr eaLnBrk="1" hangingPunct="1"/>
            <a:r>
              <a:rPr lang="cs-CZ" altLang="en-US"/>
              <a:t>Detekce počtu buněčného dělení</a:t>
            </a:r>
          </a:p>
        </p:txBody>
      </p:sp>
      <p:pic>
        <p:nvPicPr>
          <p:cNvPr id="3789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908050"/>
            <a:ext cx="3668713"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2" name="Picture 5" descr="http://www.lifetechnologies.com/content/dam/LifeTech/migration/en/images/ics-organized/applications/cell-tissue-analysis/data-chart/180-wide.par.32782.image.-1.-1.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884238"/>
            <a:ext cx="2595563"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 descr="http://www.appliedbiosystems.com/etc/medialib/appliedbio-media-library/images/application-and-technology/flow-cytometry/data-images.Par.85351.Image.gif?direct=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4463" y="4751388"/>
            <a:ext cx="698817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8" descr="Applied Biosystem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243638"/>
            <a:ext cx="15144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52894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8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 Box 7"/>
          <p:cNvSpPr txBox="1">
            <a:spLocks noChangeArrowheads="1"/>
          </p:cNvSpPr>
          <p:nvPr/>
        </p:nvSpPr>
        <p:spPr bwMode="auto">
          <a:xfrm>
            <a:off x="1576388" y="1316038"/>
            <a:ext cx="6981825"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50000"/>
              </a:spcBef>
              <a:buClrTx/>
              <a:buFontTx/>
              <a:buNone/>
            </a:pPr>
            <a:endParaRPr kumimoji="0" lang="en-US" altLang="en-US" sz="2000" b="1">
              <a:solidFill>
                <a:srgbClr val="000000"/>
              </a:solidFill>
            </a:endParaRPr>
          </a:p>
          <a:p>
            <a:pPr>
              <a:spcBef>
                <a:spcPct val="50000"/>
              </a:spcBef>
              <a:buClrTx/>
              <a:buFontTx/>
              <a:buNone/>
            </a:pPr>
            <a:r>
              <a:rPr kumimoji="0" lang="en-US" altLang="en-US" sz="2000"/>
              <a:t>PBMC were stained as shown in a </a:t>
            </a:r>
            <a:r>
              <a:rPr kumimoji="0" lang="cs-CZ" altLang="en-US" sz="2000"/>
              <a:t>3</a:t>
            </a:r>
            <a:r>
              <a:rPr kumimoji="0" lang="en-US" altLang="en-US" sz="2000"/>
              <a:t>-color experiment.  Compensation was properly set for all spillovers</a:t>
            </a:r>
          </a:p>
        </p:txBody>
      </p:sp>
      <p:sp>
        <p:nvSpPr>
          <p:cNvPr id="136195" name="Text Box 8"/>
          <p:cNvSpPr txBox="1">
            <a:spLocks noChangeArrowheads="1"/>
          </p:cNvSpPr>
          <p:nvPr/>
        </p:nvSpPr>
        <p:spPr bwMode="auto">
          <a:xfrm>
            <a:off x="1009650" y="6583363"/>
            <a:ext cx="1906588"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kumimoji="0" lang="en-US" altLang="en-US" sz="1200"/>
              <a:t>Courtesy Mario Roederer</a:t>
            </a:r>
          </a:p>
        </p:txBody>
      </p:sp>
      <p:sp>
        <p:nvSpPr>
          <p:cNvPr id="136196" name="Rectangle 9"/>
          <p:cNvSpPr>
            <a:spLocks noChangeArrowheads="1"/>
          </p:cNvSpPr>
          <p:nvPr/>
        </p:nvSpPr>
        <p:spPr bwMode="auto">
          <a:xfrm>
            <a:off x="2332038" y="1000125"/>
            <a:ext cx="57150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eaLnBrk="1" hangingPunct="1">
              <a:spcBef>
                <a:spcPct val="0"/>
              </a:spcBef>
              <a:buClrTx/>
              <a:buFontTx/>
              <a:buNone/>
            </a:pPr>
            <a:r>
              <a:rPr kumimoji="0" lang="en-US" altLang="en-US" sz="3200">
                <a:solidFill>
                  <a:srgbClr val="FF171C"/>
                </a:solidFill>
                <a:latin typeface="Arial Black" pitchFamily="34" charset="0"/>
              </a:rPr>
              <a:t>F</a:t>
            </a:r>
            <a:r>
              <a:rPr kumimoji="0" lang="en-US" altLang="en-US" sz="3200">
                <a:latin typeface="Arial Black" pitchFamily="34" charset="0"/>
              </a:rPr>
              <a:t>luorescence</a:t>
            </a:r>
            <a:r>
              <a:rPr kumimoji="0" lang="en-US" altLang="en-US" sz="3200">
                <a:solidFill>
                  <a:srgbClr val="000000"/>
                </a:solidFill>
                <a:latin typeface="Arial Black" pitchFamily="34" charset="0"/>
              </a:rPr>
              <a:t> </a:t>
            </a:r>
            <a:r>
              <a:rPr kumimoji="0" lang="en-US" altLang="en-US" sz="3200">
                <a:solidFill>
                  <a:srgbClr val="FF171C"/>
                </a:solidFill>
                <a:latin typeface="Arial Black" pitchFamily="34" charset="0"/>
              </a:rPr>
              <a:t>M</a:t>
            </a:r>
            <a:r>
              <a:rPr kumimoji="0" lang="en-US" altLang="en-US" sz="3200">
                <a:latin typeface="Arial Black" pitchFamily="34" charset="0"/>
              </a:rPr>
              <a:t>inus</a:t>
            </a:r>
            <a:r>
              <a:rPr kumimoji="0" lang="en-US" altLang="en-US" sz="3200">
                <a:solidFill>
                  <a:srgbClr val="000000"/>
                </a:solidFill>
                <a:latin typeface="Arial Black" pitchFamily="34" charset="0"/>
              </a:rPr>
              <a:t> </a:t>
            </a:r>
            <a:r>
              <a:rPr kumimoji="0" lang="en-US" altLang="en-US" sz="3200">
                <a:solidFill>
                  <a:srgbClr val="FF171C"/>
                </a:solidFill>
                <a:latin typeface="Arial Black" pitchFamily="34" charset="0"/>
              </a:rPr>
              <a:t>O</a:t>
            </a:r>
            <a:r>
              <a:rPr kumimoji="0" lang="en-US" altLang="en-US" sz="3200">
                <a:latin typeface="Arial Black" pitchFamily="34" charset="0"/>
              </a:rPr>
              <a:t>ne</a:t>
            </a:r>
          </a:p>
        </p:txBody>
      </p:sp>
      <p:pic>
        <p:nvPicPr>
          <p:cNvPr id="13619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2636838"/>
            <a:ext cx="7113587" cy="3424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4905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2627313" y="115888"/>
            <a:ext cx="5886450" cy="1316037"/>
          </a:xfrm>
        </p:spPr>
        <p:txBody>
          <a:bodyPr/>
          <a:lstStyle/>
          <a:p>
            <a:pPr eaLnBrk="1" hangingPunct="1"/>
            <a:r>
              <a:rPr lang="cs-CZ" altLang="en-US" sz="2800" b="1"/>
              <a:t>The Nobel Prize in Chemistry 2008</a:t>
            </a:r>
            <a:br>
              <a:rPr lang="cs-CZ" altLang="en-US" sz="2800" b="1"/>
            </a:br>
            <a:endParaRPr lang="cs-CZ" altLang="en-US" sz="2800" b="1"/>
          </a:p>
        </p:txBody>
      </p:sp>
      <p:sp>
        <p:nvSpPr>
          <p:cNvPr id="606211" name="Rectangle 3"/>
          <p:cNvSpPr>
            <a:spLocks noGrp="1" noChangeArrowheads="1"/>
          </p:cNvSpPr>
          <p:nvPr>
            <p:ph type="body" idx="1"/>
          </p:nvPr>
        </p:nvSpPr>
        <p:spPr>
          <a:xfrm>
            <a:off x="1173163" y="1268413"/>
            <a:ext cx="7772400" cy="1592262"/>
          </a:xfrm>
        </p:spPr>
        <p:txBody>
          <a:bodyPr/>
          <a:lstStyle/>
          <a:p>
            <a:pPr eaLnBrk="1" hangingPunct="1"/>
            <a:r>
              <a:rPr lang="cs-CZ" altLang="en-US" sz="2000"/>
              <a:t>"for the discovery and development of the green fluorescent protein, GFP" </a:t>
            </a:r>
          </a:p>
        </p:txBody>
      </p:sp>
      <p:pic>
        <p:nvPicPr>
          <p:cNvPr id="87044" name="Picture 4" descr="Nobel Prize® medal - registered trademark of the Nobel Found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15888"/>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62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2033588"/>
            <a:ext cx="4824413" cy="482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046" name="Rectangle 6"/>
          <p:cNvSpPr>
            <a:spLocks noChangeArrowheads="1"/>
          </p:cNvSpPr>
          <p:nvPr/>
        </p:nvSpPr>
        <p:spPr bwMode="auto">
          <a:xfrm>
            <a:off x="6345238" y="6643688"/>
            <a:ext cx="27987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800" b="1">
                <a:latin typeface="Times" pitchFamily="18" charset="0"/>
              </a:rPr>
              <a:t>http://nobelprize.org/nobel_prizes/chemistry/laureates/2008/</a:t>
            </a:r>
          </a:p>
        </p:txBody>
      </p:sp>
      <p:pic>
        <p:nvPicPr>
          <p:cNvPr id="60621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025" y="2133600"/>
            <a:ext cx="1871663"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621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9563" y="4437063"/>
            <a:ext cx="2200275" cy="164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39835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062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6211">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062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6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11"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cs-CZ" altLang="en-US" sz="4000" b="1"/>
              <a:t>Fluorescenční proteiny</a:t>
            </a:r>
            <a:br>
              <a:rPr lang="cs-CZ" altLang="en-US" sz="4000" b="1"/>
            </a:br>
            <a:endParaRPr lang="cs-CZ" altLang="en-US" sz="4000" b="1"/>
          </a:p>
        </p:txBody>
      </p:sp>
      <p:sp>
        <p:nvSpPr>
          <p:cNvPr id="88067" name="Rectangle 3"/>
          <p:cNvSpPr>
            <a:spLocks noGrp="1" noChangeArrowheads="1"/>
          </p:cNvSpPr>
          <p:nvPr>
            <p:ph type="body" idx="1"/>
          </p:nvPr>
        </p:nvSpPr>
        <p:spPr>
          <a:xfrm>
            <a:off x="1187450" y="1484313"/>
            <a:ext cx="7772400" cy="4114800"/>
          </a:xfrm>
        </p:spPr>
        <p:txBody>
          <a:bodyPr/>
          <a:lstStyle/>
          <a:p>
            <a:pPr eaLnBrk="1" hangingPunct="1">
              <a:lnSpc>
                <a:spcPct val="90000"/>
              </a:lnSpc>
            </a:pPr>
            <a:r>
              <a:rPr lang="cs-CZ" altLang="en-US" sz="1800" b="1"/>
              <a:t>bioluminescence resonance energy transfer (BRET)</a:t>
            </a:r>
            <a:r>
              <a:rPr lang="cs-CZ" altLang="en-US" sz="1800"/>
              <a:t> </a:t>
            </a:r>
            <a:r>
              <a:rPr lang="cs-CZ" altLang="en-US" sz="1800" b="1"/>
              <a:t> </a:t>
            </a:r>
            <a:br>
              <a:rPr lang="cs-CZ" altLang="en-US" sz="1800" b="1"/>
            </a:br>
            <a:endParaRPr lang="cs-CZ" altLang="en-US" sz="1800" b="1" i="1"/>
          </a:p>
          <a:p>
            <a:pPr lvl="1" eaLnBrk="1" hangingPunct="1">
              <a:lnSpc>
                <a:spcPct val="90000"/>
              </a:lnSpc>
              <a:buFontTx/>
              <a:buNone/>
            </a:pPr>
            <a:r>
              <a:rPr lang="cs-CZ" altLang="en-US" sz="1600" b="1" i="1"/>
              <a:t>Aequorea victoria </a:t>
            </a:r>
            <a:r>
              <a:rPr lang="en-US" altLang="en-US" sz="1600" b="1" i="1"/>
              <a:t> - </a:t>
            </a:r>
            <a:r>
              <a:rPr lang="cs-CZ" altLang="en-US" sz="1600"/>
              <a:t>medúza žijící ve vodách na pobřeží Severní Ameriky.</a:t>
            </a:r>
          </a:p>
          <a:p>
            <a:pPr lvl="1" eaLnBrk="1" hangingPunct="1">
              <a:lnSpc>
                <a:spcPct val="90000"/>
              </a:lnSpc>
            </a:pPr>
            <a:r>
              <a:rPr lang="cs-CZ" altLang="en-US" sz="1600"/>
              <a:t>je schopna modře světélkovat (bioluminescence). Ca</a:t>
            </a:r>
            <a:r>
              <a:rPr lang="cs-CZ" altLang="en-US" sz="1600" baseline="30000"/>
              <a:t>2+</a:t>
            </a:r>
            <a:r>
              <a:rPr lang="cs-CZ" altLang="en-US" sz="1600"/>
              <a:t> interaguje  s fotoproteinem aequorinem. </a:t>
            </a:r>
            <a:endParaRPr lang="en-US" altLang="en-US" sz="1600"/>
          </a:p>
          <a:p>
            <a:pPr lvl="1" eaLnBrk="1" hangingPunct="1">
              <a:lnSpc>
                <a:spcPct val="90000"/>
              </a:lnSpc>
            </a:pPr>
            <a:r>
              <a:rPr lang="cs-CZ" altLang="en-US" sz="1600"/>
              <a:t>modré světlo excituje </a:t>
            </a:r>
            <a:r>
              <a:rPr lang="cs-CZ" altLang="en-US" sz="1600" b="1"/>
              <a:t>green fluorescent protein</a:t>
            </a:r>
            <a:r>
              <a:rPr lang="cs-CZ" altLang="en-US" sz="1600"/>
              <a:t>. </a:t>
            </a:r>
          </a:p>
          <a:p>
            <a:pPr lvl="1" eaLnBrk="1" hangingPunct="1">
              <a:lnSpc>
                <a:spcPct val="90000"/>
              </a:lnSpc>
              <a:buFontTx/>
              <a:buNone/>
            </a:pPr>
            <a:r>
              <a:rPr lang="cs-CZ" altLang="en-US" sz="1600" b="1" i="1"/>
              <a:t>Renilla reniformis</a:t>
            </a:r>
            <a:r>
              <a:rPr lang="cs-CZ" altLang="en-US" sz="1600"/>
              <a:t> </a:t>
            </a:r>
            <a:r>
              <a:rPr lang="en-US" altLang="en-US" sz="1600"/>
              <a:t>– kor</a:t>
            </a:r>
            <a:r>
              <a:rPr lang="cs-CZ" altLang="en-US" sz="1600"/>
              <a:t>ál žijící ve vodách na severním pobřeží Floridy.</a:t>
            </a:r>
          </a:p>
          <a:p>
            <a:pPr lvl="1" eaLnBrk="1" hangingPunct="1">
              <a:lnSpc>
                <a:spcPct val="90000"/>
              </a:lnSpc>
            </a:pPr>
            <a:r>
              <a:rPr lang="cs-CZ" altLang="en-US" sz="1600"/>
              <a:t>luminescence vzniká degradací coelenterazinu za katalytického působení luciferázy.</a:t>
            </a:r>
          </a:p>
          <a:p>
            <a:pPr lvl="1" eaLnBrk="1" hangingPunct="1">
              <a:lnSpc>
                <a:spcPct val="90000"/>
              </a:lnSpc>
            </a:pPr>
            <a:r>
              <a:rPr lang="cs-CZ" altLang="en-US" sz="1600"/>
              <a:t>modré světlo excituje </a:t>
            </a:r>
            <a:r>
              <a:rPr lang="cs-CZ" altLang="en-US" sz="1600" b="1"/>
              <a:t>green fluorescent protein</a:t>
            </a:r>
            <a:r>
              <a:rPr lang="cs-CZ" altLang="en-US" sz="1600"/>
              <a:t>.</a:t>
            </a:r>
          </a:p>
          <a:p>
            <a:pPr lvl="1" eaLnBrk="1" hangingPunct="1">
              <a:lnSpc>
                <a:spcPct val="90000"/>
              </a:lnSpc>
            </a:pPr>
            <a:endParaRPr lang="en-US" altLang="en-US" sz="1600"/>
          </a:p>
          <a:p>
            <a:pPr lvl="1" eaLnBrk="1" hangingPunct="1">
              <a:lnSpc>
                <a:spcPct val="90000"/>
              </a:lnSpc>
              <a:buFontTx/>
              <a:buNone/>
            </a:pPr>
            <a:endParaRPr lang="cs-CZ" altLang="en-US" sz="1600"/>
          </a:p>
        </p:txBody>
      </p:sp>
      <p:sp>
        <p:nvSpPr>
          <p:cNvPr id="88068" name="Rectangle 8"/>
          <p:cNvSpPr>
            <a:spLocks noChangeArrowheads="1"/>
          </p:cNvSpPr>
          <p:nvPr/>
        </p:nvSpPr>
        <p:spPr bwMode="auto">
          <a:xfrm>
            <a:off x="5724525" y="4265613"/>
            <a:ext cx="20859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i="1">
                <a:latin typeface="Times" pitchFamily="18" charset="0"/>
              </a:rPr>
              <a:t>Renilla reniformis</a:t>
            </a:r>
            <a:r>
              <a:rPr lang="cs-CZ" altLang="en-US" sz="1200">
                <a:latin typeface="Times" pitchFamily="18" charset="0"/>
              </a:rPr>
              <a:t> "Sea Pansy"</a:t>
            </a:r>
          </a:p>
        </p:txBody>
      </p:sp>
      <p:pic>
        <p:nvPicPr>
          <p:cNvPr id="88069"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088" y="4697413"/>
            <a:ext cx="26193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70" name="Rectangle 17"/>
          <p:cNvSpPr>
            <a:spLocks noChangeArrowheads="1"/>
          </p:cNvSpPr>
          <p:nvPr/>
        </p:nvSpPr>
        <p:spPr bwMode="auto">
          <a:xfrm>
            <a:off x="1619250" y="6353175"/>
            <a:ext cx="3625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900">
                <a:latin typeface="Times" pitchFamily="18" charset="0"/>
              </a:rPr>
              <a:t>http://www.mbayaq.org/efc/living_species/default.asp?hOri=1&amp;inhab=440</a:t>
            </a:r>
          </a:p>
        </p:txBody>
      </p:sp>
      <p:sp>
        <p:nvSpPr>
          <p:cNvPr id="88071" name="Text Box 66"/>
          <p:cNvSpPr txBox="1">
            <a:spLocks noChangeArrowheads="1"/>
          </p:cNvSpPr>
          <p:nvPr/>
        </p:nvSpPr>
        <p:spPr bwMode="auto">
          <a:xfrm>
            <a:off x="1958975" y="4289425"/>
            <a:ext cx="22733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i="1">
                <a:latin typeface="Times" pitchFamily="18" charset="0"/>
              </a:rPr>
              <a:t>Aequorea victoria</a:t>
            </a:r>
            <a:r>
              <a:rPr lang="en-US" altLang="en-US" sz="1200" i="1">
                <a:latin typeface="Times" pitchFamily="18" charset="0"/>
              </a:rPr>
              <a:t> “</a:t>
            </a:r>
            <a:r>
              <a:rPr lang="cs-CZ" altLang="en-US" sz="1200">
                <a:latin typeface="Times" pitchFamily="18" charset="0"/>
              </a:rPr>
              <a:t>Crystal jelly</a:t>
            </a:r>
            <a:r>
              <a:rPr lang="en-US" altLang="en-US" sz="1200">
                <a:latin typeface="Times" pitchFamily="18" charset="0"/>
              </a:rPr>
              <a:t> “</a:t>
            </a:r>
            <a:endParaRPr lang="cs-CZ" altLang="en-US" sz="1200">
              <a:latin typeface="Times" pitchFamily="18" charset="0"/>
            </a:endParaRPr>
          </a:p>
        </p:txBody>
      </p:sp>
      <p:pic>
        <p:nvPicPr>
          <p:cNvPr id="88072" name="Picture 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4625975"/>
            <a:ext cx="2354262" cy="168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73" name="Rectangle 68"/>
          <p:cNvSpPr>
            <a:spLocks noChangeArrowheads="1"/>
          </p:cNvSpPr>
          <p:nvPr/>
        </p:nvSpPr>
        <p:spPr bwMode="auto">
          <a:xfrm>
            <a:off x="5508625" y="6353175"/>
            <a:ext cx="27193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000">
                <a:latin typeface="Times" pitchFamily="18" charset="0"/>
              </a:rPr>
              <a:t>http://www.whitney.ufl.edu/species/seapansy.htm</a:t>
            </a:r>
          </a:p>
        </p:txBody>
      </p:sp>
      <p:pic>
        <p:nvPicPr>
          <p:cNvPr id="88074" name="Picture 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50" y="4679950"/>
            <a:ext cx="1444625"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162718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cs-CZ" altLang="en-US"/>
              <a:t>Fluorescenční proteiny</a:t>
            </a:r>
          </a:p>
        </p:txBody>
      </p:sp>
      <p:sp>
        <p:nvSpPr>
          <p:cNvPr id="89091" name="Rectangle 3"/>
          <p:cNvSpPr>
            <a:spLocks noGrp="1" noChangeArrowheads="1"/>
          </p:cNvSpPr>
          <p:nvPr>
            <p:ph type="body" idx="1"/>
          </p:nvPr>
        </p:nvSpPr>
        <p:spPr>
          <a:xfrm>
            <a:off x="1173163" y="1844675"/>
            <a:ext cx="7772400" cy="4114800"/>
          </a:xfrm>
        </p:spPr>
        <p:txBody>
          <a:bodyPr/>
          <a:lstStyle/>
          <a:p>
            <a:pPr eaLnBrk="1" hangingPunct="1"/>
            <a:r>
              <a:rPr lang="cs-CZ" altLang="en-US"/>
              <a:t> </a:t>
            </a:r>
            <a:r>
              <a:rPr lang="cs-CZ" altLang="en-US" b="1"/>
              <a:t>Osamu Shimomura</a:t>
            </a:r>
          </a:p>
          <a:p>
            <a:pPr lvl="1" eaLnBrk="1" hangingPunct="1"/>
            <a:r>
              <a:rPr lang="cs-CZ" altLang="en-US" b="1"/>
              <a:t>1961 </a:t>
            </a:r>
            <a:r>
              <a:rPr lang="cs-CZ" altLang="en-US"/>
              <a:t>objevil GFP a aequorin</a:t>
            </a:r>
          </a:p>
          <a:p>
            <a:pPr eaLnBrk="1" hangingPunct="1"/>
            <a:endParaRPr lang="cs-CZ" altLang="en-US"/>
          </a:p>
        </p:txBody>
      </p:sp>
      <p:pic>
        <p:nvPicPr>
          <p:cNvPr id="890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3284538"/>
            <a:ext cx="2790825"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3068638"/>
            <a:ext cx="3505200" cy="319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094" name="Rectangle 6"/>
          <p:cNvSpPr>
            <a:spLocks noChangeArrowheads="1"/>
          </p:cNvSpPr>
          <p:nvPr/>
        </p:nvSpPr>
        <p:spPr bwMode="auto">
          <a:xfrm>
            <a:off x="4859338" y="6381750"/>
            <a:ext cx="39385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latin typeface="Times" pitchFamily="18" charset="0"/>
              </a:rPr>
              <a:t>http://www.conncoll.edu/ccacad/zimmer/GFP-ww/GFP2.htm</a:t>
            </a:r>
          </a:p>
        </p:txBody>
      </p:sp>
    </p:spTree>
    <p:extLst>
      <p:ext uri="{BB962C8B-B14F-4D97-AF65-F5344CB8AC3E}">
        <p14:creationId xmlns:p14="http://schemas.microsoft.com/office/powerpoint/2010/main" val="152829699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3"/>
          <p:cNvSpPr>
            <a:spLocks noGrp="1" noChangeArrowheads="1"/>
          </p:cNvSpPr>
          <p:nvPr>
            <p:ph type="body" sz="half" idx="1"/>
          </p:nvPr>
        </p:nvSpPr>
        <p:spPr>
          <a:xfrm>
            <a:off x="1042988" y="2349500"/>
            <a:ext cx="3810000" cy="4114800"/>
          </a:xfrm>
        </p:spPr>
        <p:txBody>
          <a:bodyPr/>
          <a:lstStyle/>
          <a:p>
            <a:pPr algn="just" eaLnBrk="1" hangingPunct="1">
              <a:lnSpc>
                <a:spcPct val="80000"/>
              </a:lnSpc>
              <a:buFont typeface="Wingdings" pitchFamily="2" charset="2"/>
              <a:buNone/>
            </a:pPr>
            <a:r>
              <a:rPr lang="cs-CZ" altLang="en-US" sz="1400"/>
              <a:t>Science. 1994 Feb 11;263(5148):</a:t>
            </a:r>
          </a:p>
          <a:p>
            <a:pPr algn="just" eaLnBrk="1" hangingPunct="1">
              <a:lnSpc>
                <a:spcPct val="80000"/>
              </a:lnSpc>
              <a:buFont typeface="Wingdings" pitchFamily="2" charset="2"/>
              <a:buNone/>
            </a:pPr>
            <a:r>
              <a:rPr lang="cs-CZ" altLang="en-US" sz="1400" b="1"/>
              <a:t>Green fluorescent protein as a marker for gene expression.</a:t>
            </a:r>
          </a:p>
          <a:p>
            <a:pPr algn="just" eaLnBrk="1" hangingPunct="1">
              <a:lnSpc>
                <a:spcPct val="80000"/>
              </a:lnSpc>
              <a:buFont typeface="Wingdings" pitchFamily="2" charset="2"/>
              <a:buNone/>
            </a:pPr>
            <a:r>
              <a:rPr lang="cs-CZ" altLang="en-US" sz="1400"/>
              <a:t>Chalfie M, Tu Y,  Euskirchen G, Ward WW, Prasher DC.</a:t>
            </a:r>
          </a:p>
          <a:p>
            <a:pPr algn="just" eaLnBrk="1" hangingPunct="1">
              <a:lnSpc>
                <a:spcPct val="80000"/>
              </a:lnSpc>
              <a:buFont typeface="Wingdings" pitchFamily="2" charset="2"/>
              <a:buNone/>
            </a:pPr>
            <a:endParaRPr lang="cs-CZ" altLang="en-US" sz="1400"/>
          </a:p>
          <a:p>
            <a:pPr algn="just" eaLnBrk="1" hangingPunct="1">
              <a:lnSpc>
                <a:spcPct val="80000"/>
              </a:lnSpc>
              <a:buFont typeface="Wingdings" pitchFamily="2" charset="2"/>
              <a:buNone/>
            </a:pPr>
            <a:r>
              <a:rPr lang="cs-CZ" altLang="en-US" sz="1400"/>
              <a:t>Department of Biological Sciences, Columbia University, New York, NY 10027.</a:t>
            </a:r>
          </a:p>
          <a:p>
            <a:pPr algn="just" eaLnBrk="1" hangingPunct="1">
              <a:lnSpc>
                <a:spcPct val="80000"/>
              </a:lnSpc>
            </a:pPr>
            <a:endParaRPr lang="cs-CZ" altLang="en-US" sz="1400"/>
          </a:p>
          <a:p>
            <a:pPr algn="just" eaLnBrk="1" hangingPunct="1">
              <a:lnSpc>
                <a:spcPct val="80000"/>
              </a:lnSpc>
            </a:pPr>
            <a:r>
              <a:rPr lang="cs-CZ" altLang="en-US" sz="1400"/>
              <a:t>  A complementary DNA for the Aequorea victoria green fluorescent protein (GFP) produces a fluorescent product when expressed in prokaryotic (Escherichia coli) or eukaryotic (Caenorhabditis elegans) cells. Because exogenous substrates and cofactors are not required for this fluorescence, GFP expression can be used to monitor gene expression and protein localization in living organisms.</a:t>
            </a:r>
          </a:p>
        </p:txBody>
      </p:sp>
      <p:sp>
        <p:nvSpPr>
          <p:cNvPr id="90115" name="Rectangle 4"/>
          <p:cNvSpPr>
            <a:spLocks noChangeArrowheads="1"/>
          </p:cNvSpPr>
          <p:nvPr/>
        </p:nvSpPr>
        <p:spPr bwMode="auto">
          <a:xfrm>
            <a:off x="1173163" y="-100013"/>
            <a:ext cx="7772400" cy="1143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4400">
                <a:solidFill>
                  <a:schemeClr val="tx2"/>
                </a:solidFill>
                <a:latin typeface="Times New Roman" pitchFamily="18" charset="0"/>
              </a:rPr>
              <a:t>Fluorescenční proteiny</a:t>
            </a:r>
          </a:p>
        </p:txBody>
      </p:sp>
      <p:sp>
        <p:nvSpPr>
          <p:cNvPr id="90116" name="Rectangle 5"/>
          <p:cNvSpPr>
            <a:spLocks noChangeArrowheads="1"/>
          </p:cNvSpPr>
          <p:nvPr/>
        </p:nvSpPr>
        <p:spPr bwMode="auto">
          <a:xfrm>
            <a:off x="1116013" y="1052513"/>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cs-CZ" altLang="en-US" b="1"/>
              <a:t>Douglas Prasher</a:t>
            </a:r>
          </a:p>
          <a:p>
            <a:pPr eaLnBrk="1" hangingPunct="1"/>
            <a:r>
              <a:rPr lang="cs-CZ" altLang="en-US" b="1"/>
              <a:t>Martin Chalfie</a:t>
            </a:r>
            <a:endParaRPr lang="cs-CZ" altLang="en-US"/>
          </a:p>
        </p:txBody>
      </p:sp>
      <p:pic>
        <p:nvPicPr>
          <p:cNvPr id="9011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549275"/>
            <a:ext cx="2592387"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8" name="Picture 10" descr="mice_400x300"/>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148263" y="3716338"/>
            <a:ext cx="3810000" cy="2857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9" name="Picture 13">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263" y="1916113"/>
            <a:ext cx="1419225"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950548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1187450" y="260350"/>
            <a:ext cx="7772400" cy="1143000"/>
          </a:xfrm>
        </p:spPr>
        <p:txBody>
          <a:bodyPr/>
          <a:lstStyle/>
          <a:p>
            <a:pPr eaLnBrk="1" hangingPunct="1"/>
            <a:r>
              <a:rPr lang="cs-CZ" altLang="en-US"/>
              <a:t>Fluorescenční proteiny</a:t>
            </a:r>
          </a:p>
        </p:txBody>
      </p:sp>
      <p:pic>
        <p:nvPicPr>
          <p:cNvPr id="9113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628775"/>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14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628775"/>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141" name="Rectangle 13"/>
          <p:cNvSpPr>
            <a:spLocks noChangeArrowheads="1"/>
          </p:cNvSpPr>
          <p:nvPr/>
        </p:nvSpPr>
        <p:spPr bwMode="auto">
          <a:xfrm>
            <a:off x="1187450" y="5734050"/>
            <a:ext cx="39385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latin typeface="Times" pitchFamily="18" charset="0"/>
              </a:rPr>
              <a:t>http://www.conncoll.edu/ccacad/zimmer/GFP-ww/GFP2.htm</a:t>
            </a:r>
          </a:p>
        </p:txBody>
      </p:sp>
    </p:spTree>
    <p:extLst>
      <p:ext uri="{BB962C8B-B14F-4D97-AF65-F5344CB8AC3E}">
        <p14:creationId xmlns:p14="http://schemas.microsoft.com/office/powerpoint/2010/main" val="360575402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1173163" y="44450"/>
            <a:ext cx="7772400" cy="1143000"/>
          </a:xfrm>
        </p:spPr>
        <p:txBody>
          <a:bodyPr/>
          <a:lstStyle/>
          <a:p>
            <a:pPr eaLnBrk="1" hangingPunct="1"/>
            <a:r>
              <a:rPr lang="cs-CZ" altLang="en-US" i="1"/>
              <a:t>in vivo</a:t>
            </a:r>
            <a:r>
              <a:rPr lang="cs-CZ" altLang="en-US"/>
              <a:t> molekulární vizualizace</a:t>
            </a:r>
            <a:endParaRPr lang="cs-CZ" altLang="en-US" sz="1800"/>
          </a:p>
        </p:txBody>
      </p:sp>
      <p:pic>
        <p:nvPicPr>
          <p:cNvPr id="921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2238" y="2997200"/>
            <a:ext cx="5211762"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4" name="Rectangle 5"/>
          <p:cNvSpPr>
            <a:spLocks noChangeArrowheads="1"/>
          </p:cNvSpPr>
          <p:nvPr/>
        </p:nvSpPr>
        <p:spPr bwMode="auto">
          <a:xfrm>
            <a:off x="4427538" y="6356350"/>
            <a:ext cx="4572000"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900"/>
              <a:t>Hasegawa, S., Yang, M., Chishima, T., Miyagi, Y., Shimada, H., Moossa, A. R., and Hoffman, R. M. In vivo tumor delivery of the green fluorescent protein gene to report future occurrence of metastasis. Cancer Gene Ther, </a:t>
            </a:r>
            <a:r>
              <a:rPr lang="cs-CZ" altLang="en-US" sz="900" i="1"/>
              <a:t>7: </a:t>
            </a:r>
            <a:r>
              <a:rPr lang="cs-CZ" altLang="en-US" sz="900"/>
              <a:t>1336-1340, 2000.</a:t>
            </a:r>
          </a:p>
        </p:txBody>
      </p:sp>
      <p:pic>
        <p:nvPicPr>
          <p:cNvPr id="9216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1773238"/>
            <a:ext cx="269557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6" name="Rectangle 7"/>
          <p:cNvSpPr>
            <a:spLocks noChangeArrowheads="1"/>
          </p:cNvSpPr>
          <p:nvPr/>
        </p:nvSpPr>
        <p:spPr bwMode="auto">
          <a:xfrm>
            <a:off x="1042988" y="6291263"/>
            <a:ext cx="3097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1200">
                <a:latin typeface="Times" pitchFamily="18" charset="0"/>
              </a:rPr>
              <a:t>KODAK X-SIGHT 640 LSS Dyes </a:t>
            </a:r>
            <a:r>
              <a:rPr lang="cs-CZ" altLang="en-US" sz="1200" i="1">
                <a:latin typeface="Times" pitchFamily="18" charset="0"/>
              </a:rPr>
              <a:t>in vivo</a:t>
            </a:r>
            <a:r>
              <a:rPr lang="cs-CZ" altLang="en-US" sz="1200">
                <a:latin typeface="Times" pitchFamily="18" charset="0"/>
              </a:rPr>
              <a:t> with x-ray overlay </a:t>
            </a:r>
          </a:p>
        </p:txBody>
      </p:sp>
      <p:pic>
        <p:nvPicPr>
          <p:cNvPr id="92167"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7175" y="1052513"/>
            <a:ext cx="2376488" cy="190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8" name="Rectangle 9"/>
          <p:cNvSpPr>
            <a:spLocks noChangeArrowheads="1"/>
          </p:cNvSpPr>
          <p:nvPr/>
        </p:nvSpPr>
        <p:spPr bwMode="auto">
          <a:xfrm>
            <a:off x="4067175" y="1052513"/>
            <a:ext cx="21605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800">
                <a:solidFill>
                  <a:schemeClr val="bg1"/>
                </a:solidFill>
                <a:latin typeface="Times" pitchFamily="18" charset="0"/>
              </a:rPr>
              <a:t>KODAK X-SIGHT 650 and 761 Nanospheres, KODAK In-Vivo Multispectral Imaging System </a:t>
            </a:r>
          </a:p>
        </p:txBody>
      </p:sp>
      <p:pic>
        <p:nvPicPr>
          <p:cNvPr id="92169"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4025" y="1125538"/>
            <a:ext cx="1990725"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37494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cs-CZ" altLang="en-US"/>
              <a:t>Fluorescenční proteiny</a:t>
            </a:r>
          </a:p>
        </p:txBody>
      </p:sp>
      <p:sp>
        <p:nvSpPr>
          <p:cNvPr id="93187" name="Rectangle 3"/>
          <p:cNvSpPr>
            <a:spLocks noGrp="1" noChangeArrowheads="1"/>
          </p:cNvSpPr>
          <p:nvPr>
            <p:ph type="body" idx="1"/>
          </p:nvPr>
        </p:nvSpPr>
        <p:spPr>
          <a:xfrm>
            <a:off x="1042988" y="1981200"/>
            <a:ext cx="7772400" cy="4114800"/>
          </a:xfrm>
        </p:spPr>
        <p:txBody>
          <a:bodyPr/>
          <a:lstStyle/>
          <a:p>
            <a:pPr eaLnBrk="1" hangingPunct="1"/>
            <a:r>
              <a:rPr lang="cs-CZ" altLang="en-US" b="1"/>
              <a:t>Sergey A. Lukyanov</a:t>
            </a:r>
          </a:p>
          <a:p>
            <a:pPr lvl="1" eaLnBrk="1" hangingPunct="1"/>
            <a:r>
              <a:rPr lang="cs-CZ" altLang="en-US"/>
              <a:t>Objevil „GFP-like“ proteiny u nesvětélkujících korálů</a:t>
            </a:r>
          </a:p>
          <a:p>
            <a:pPr eaLnBrk="1" hangingPunct="1"/>
            <a:endParaRPr lang="cs-CZ" altLang="en-US"/>
          </a:p>
        </p:txBody>
      </p:sp>
      <p:pic>
        <p:nvPicPr>
          <p:cNvPr id="5785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1725" y="1916113"/>
            <a:ext cx="1495425"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85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1916113"/>
            <a:ext cx="1009650" cy="136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9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3644900"/>
            <a:ext cx="6132513"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6468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578565"/>
                                        </p:tgtEl>
                                        <p:attrNameLst>
                                          <p:attrName>style.visibility</p:attrName>
                                        </p:attrNameLst>
                                      </p:cBhvr>
                                      <p:to>
                                        <p:strVal val="hidden"/>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785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cs-CZ" altLang="en-US"/>
              <a:t>Roger Tsien</a:t>
            </a:r>
          </a:p>
        </p:txBody>
      </p:sp>
      <p:sp>
        <p:nvSpPr>
          <p:cNvPr id="94211" name="Rectangle 3"/>
          <p:cNvSpPr>
            <a:spLocks noGrp="1" noChangeArrowheads="1"/>
          </p:cNvSpPr>
          <p:nvPr>
            <p:ph type="body" idx="1"/>
          </p:nvPr>
        </p:nvSpPr>
        <p:spPr>
          <a:xfrm>
            <a:off x="1187450" y="1412875"/>
            <a:ext cx="3816350" cy="1223963"/>
          </a:xfrm>
        </p:spPr>
        <p:txBody>
          <a:bodyPr/>
          <a:lstStyle/>
          <a:p>
            <a:pPr eaLnBrk="1" hangingPunct="1"/>
            <a:r>
              <a:rPr lang="en-US" altLang="en-US" sz="2000"/>
              <a:t>~ </a:t>
            </a:r>
            <a:r>
              <a:rPr lang="cs-CZ" altLang="en-US" sz="2000"/>
              <a:t>2002</a:t>
            </a:r>
            <a:r>
              <a:rPr lang="en-US" altLang="en-US" sz="2000"/>
              <a:t> – mutace FP = </a:t>
            </a:r>
            <a:r>
              <a:rPr lang="cs-CZ" altLang="en-US" sz="2000"/>
              <a:t>barevné spektrum</a:t>
            </a:r>
          </a:p>
          <a:p>
            <a:pPr eaLnBrk="1" hangingPunct="1">
              <a:buFont typeface="Wingdings" pitchFamily="2" charset="2"/>
              <a:buNone/>
            </a:pPr>
            <a:r>
              <a:rPr lang="cs-CZ" altLang="en-US" sz="2000"/>
              <a:t>http://www.tsienlab.ucsd.edu/</a:t>
            </a:r>
          </a:p>
        </p:txBody>
      </p:sp>
      <p:pic>
        <p:nvPicPr>
          <p:cNvPr id="94212" name="Picture 5" descr="http://www.tsienlab.ucsd.edu/HTML/Images/IMAGE%20-%20PLATE%20-%20Bea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2781300"/>
            <a:ext cx="3889375"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7" descr="The image “http://www.tsienlab.ucsd.edu/HTML/Images/IMAGE%20-%20Rendered%20GFP%20-%20640.jpg” cannot be displayed, because it contains err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9163" y="3713163"/>
            <a:ext cx="3144837"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11" descr="Roger Y. Tsi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550" y="188913"/>
            <a:ext cx="1009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5"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725" y="188913"/>
            <a:ext cx="2584450"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216"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6825" y="2636838"/>
            <a:ext cx="337185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027574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236788" y="549275"/>
            <a:ext cx="5643562" cy="5172075"/>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4413" y="5876925"/>
            <a:ext cx="3270250" cy="82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750" y="6637338"/>
            <a:ext cx="8096250" cy="220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389846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173163" y="877888"/>
            <a:ext cx="7772400" cy="4797425"/>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5488" y="6453188"/>
            <a:ext cx="3338512"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6092825"/>
            <a:ext cx="32766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2746002"/>
      </p:ext>
    </p:extLst>
  </p:cSld>
  <p:clrMapOvr>
    <a:masterClrMapping/>
  </p:clrMapOvr>
</p:sld>
</file>

<file path=ppt/theme/theme1.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12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12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kaja</Template>
  <TotalTime>11609</TotalTime>
  <Words>3248</Words>
  <Application>Microsoft Office PowerPoint</Application>
  <PresentationFormat>On-screen Show (4:3)</PresentationFormat>
  <Paragraphs>568</Paragraphs>
  <Slides>112</Slides>
  <Notes>70</Notes>
  <HiddenSlides>0</HiddenSlides>
  <MMClips>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112</vt:i4>
      </vt:variant>
    </vt:vector>
  </HeadingPairs>
  <TitlesOfParts>
    <vt:vector size="124" baseType="lpstr">
      <vt:lpstr>Arial</vt:lpstr>
      <vt:lpstr>Arial Black</vt:lpstr>
      <vt:lpstr>Arial Unicode MS</vt:lpstr>
      <vt:lpstr>Calibri</vt:lpstr>
      <vt:lpstr>Century Gothic</vt:lpstr>
      <vt:lpstr>Century Gothic CE</vt:lpstr>
      <vt:lpstr>Geneva</vt:lpstr>
      <vt:lpstr>Tahoma</vt:lpstr>
      <vt:lpstr>Times</vt:lpstr>
      <vt:lpstr>Times New Roman</vt:lpstr>
      <vt:lpstr>Wingdings</vt:lpstr>
      <vt:lpstr>Dad's Tie</vt:lpstr>
      <vt:lpstr>Bi9393 Analytická cytometrie </vt:lpstr>
      <vt:lpstr>PowerPoint Presentation</vt:lpstr>
      <vt:lpstr>Co je problém při vícebarevné detekci?</vt:lpstr>
      <vt:lpstr>PowerPoint Presentation</vt:lpstr>
      <vt:lpstr>PowerPoint Presentation</vt:lpstr>
      <vt:lpstr>PowerPoint Presentation</vt:lpstr>
      <vt:lpstr>Kompenzace fluorescenčního  signálu</vt:lpstr>
      <vt:lpstr>PowerPoint Presentation</vt:lpstr>
      <vt:lpstr>PowerPoint Presentation</vt:lpstr>
      <vt:lpstr>Factors that Effect Compensation</vt:lpstr>
      <vt:lpstr>PowerPoint Presentation</vt:lpstr>
      <vt:lpstr>PowerPoint Presentation</vt:lpstr>
      <vt:lpstr>Spectral flow cytometry J.P. Robinson, Purdue University</vt:lpstr>
      <vt:lpstr>Spectral flow cytometry</vt:lpstr>
      <vt:lpstr>Conventional vs. spectral analysis</vt:lpstr>
      <vt:lpstr>PowerPoint Presentation</vt:lpstr>
      <vt:lpstr>PowerPoint Presentation</vt:lpstr>
      <vt:lpstr>PowerPoint Presentation</vt:lpstr>
      <vt:lpstr>PowerPoint Presentation</vt:lpstr>
      <vt:lpstr>Single Cell Mass Cytometry</vt:lpstr>
      <vt:lpstr>Single Cell Mass Cytometry</vt:lpstr>
      <vt:lpstr>Single Cell Mass Cytometry</vt:lpstr>
      <vt:lpstr>Single Cell Mass Cytometry</vt:lpstr>
      <vt:lpstr>PowerPoint Presentation</vt:lpstr>
      <vt:lpstr>PowerPoint Presentation</vt:lpstr>
      <vt:lpstr>PowerPoint Presentation</vt:lpstr>
      <vt:lpstr>PowerPoint Presentation</vt:lpstr>
      <vt:lpstr>PowerPoint Presentation</vt:lpstr>
      <vt:lpstr>Vizualizace dat a intepretace dat</vt:lpstr>
      <vt:lpstr>PowerPoint Presentation</vt:lpstr>
      <vt:lpstr>Gating a kontrola kvality</vt:lpstr>
      <vt:lpstr>Gating a kontrola kvality</vt:lpstr>
      <vt:lpstr>PowerPoint Presentation</vt:lpstr>
      <vt:lpstr>Gating a kontrola nastavení</vt:lpstr>
      <vt:lpstr>Gating – příklad hodnocení</vt:lpstr>
      <vt:lpstr>PowerPoint Presentation</vt:lpstr>
      <vt:lpstr>Aplikace průtokové cytometrie</vt:lpstr>
      <vt:lpstr>PowerPoint Presentation</vt:lpstr>
      <vt:lpstr>Biologické aplikace průtokové cytometrie</vt:lpstr>
      <vt:lpstr>Buněčný cyklus</vt:lpstr>
      <vt:lpstr>PowerPoint Presentation</vt:lpstr>
      <vt:lpstr>Co je důležité při přípravě vzorku a značení…</vt:lpstr>
      <vt:lpstr>PowerPoint Presentation</vt:lpstr>
      <vt:lpstr>PowerPoint Presentation</vt:lpstr>
      <vt:lpstr>Analýza histogramu buněčného cyklu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Analýza ploidity u vyšších rostlin</vt:lpstr>
      <vt:lpstr>PowerPoint Presentation</vt:lpstr>
      <vt:lpstr>PowerPoint Presentation</vt:lpstr>
      <vt:lpstr>PowerPoint Presentation</vt:lpstr>
      <vt:lpstr>Click azide/alkyne reaction </vt:lpstr>
      <vt:lpstr>Aplikace Click-IT (Invitrogen)</vt:lpstr>
      <vt:lpstr>Aplikace Click-IT (Invitrogen)  analýza syntézy DNA (proliferace)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Analýza DNA a RNA</vt:lpstr>
      <vt:lpstr>PowerPoint Presentation</vt:lpstr>
      <vt:lpstr>PowerPoint Presentation</vt:lpstr>
      <vt:lpstr>Detekce intracelulárních proteinů v kombinaci s detekcí DNA</vt:lpstr>
      <vt:lpstr>Detekce mitotických buněk</vt:lpstr>
      <vt:lpstr>Flow cytometry most common applications</vt:lpstr>
      <vt:lpstr>PowerPoint Presentation</vt:lpstr>
      <vt:lpstr>PowerPoint Presentation</vt:lpstr>
      <vt:lpstr>PowerPoint Presentation</vt:lpstr>
      <vt:lpstr>PowerPoint Presentation</vt:lpstr>
      <vt:lpstr>PowerPoint Presentation</vt:lpstr>
      <vt:lpstr>PowerPoint Presentation</vt:lpstr>
      <vt:lpstr>Workflow</vt:lpstr>
      <vt:lpstr>Permeabilization </vt:lpstr>
      <vt:lpstr>DNA stain</vt:lpstr>
      <vt:lpstr>PowerPoint Presentation</vt:lpstr>
      <vt:lpstr>Example of final set-up</vt:lpstr>
      <vt:lpstr>Flow Cytometric Multiparametric Assay was established </vt:lpstr>
      <vt:lpstr>Examination of small subpopulation (Trop-2+) in response  to experimental treatment</vt:lpstr>
      <vt:lpstr>Detekce počtu buněčného dělení</vt:lpstr>
      <vt:lpstr>The Nobel Prize in Chemistry 2008 </vt:lpstr>
      <vt:lpstr>Fluorescenční proteiny </vt:lpstr>
      <vt:lpstr>Fluorescenční proteiny</vt:lpstr>
      <vt:lpstr>PowerPoint Presentation</vt:lpstr>
      <vt:lpstr>Fluorescenční proteiny</vt:lpstr>
      <vt:lpstr>in vivo molekulární vizualizace</vt:lpstr>
      <vt:lpstr>Fluorescenční proteiny</vt:lpstr>
      <vt:lpstr>Roger Tsien</vt:lpstr>
      <vt:lpstr>PowerPoint Presentation</vt:lpstr>
      <vt:lpstr>PowerPoint Presentation</vt:lpstr>
      <vt:lpstr>PowerPoint Presentation</vt:lpstr>
      <vt:lpstr>Licensing control by Cdt1 and geminin</vt:lpstr>
      <vt:lpstr>Fucci  (fluorescent ubiquitination-based cell cycle indicator) cells</vt:lpstr>
      <vt:lpstr>Fucci</vt:lpstr>
      <vt:lpstr>PowerPoint Presentation</vt:lpstr>
      <vt:lpstr>PowerPoint Presentation</vt:lpstr>
      <vt:lpstr>…lot of questions, but how to answer them?</vt:lpstr>
      <vt:lpstr>PowerPoint Presentation</vt:lpstr>
      <vt:lpstr>PowerPoint Presentation</vt:lpstr>
      <vt:lpstr>PowerPoint Presentation</vt:lpstr>
      <vt:lpstr>PowerPoint Presentation</vt:lpstr>
      <vt:lpstr>PowerPoint Presentation</vt:lpstr>
      <vt:lpstr>Shrnutí přednášky</vt:lpstr>
    </vt:vector>
  </TitlesOfParts>
  <Company>BFÚ AV ČR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Bi9393 Analytická cytometrie</dc:title>
  <dc:creator>Karel Soucek</dc:creator>
  <cp:lastModifiedBy>Karel Souček</cp:lastModifiedBy>
  <cp:revision>459</cp:revision>
  <dcterms:created xsi:type="dcterms:W3CDTF">2006-09-11T06:46:46Z</dcterms:created>
  <dcterms:modified xsi:type="dcterms:W3CDTF">2022-10-11T06:15:33Z</dcterms:modified>
</cp:coreProperties>
</file>